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75"/>
  </p:notesMasterIdLst>
  <p:handoutMasterIdLst>
    <p:handoutMasterId r:id="rId76"/>
  </p:handoutMasterIdLst>
  <p:sldIdLst>
    <p:sldId id="275" r:id="rId2"/>
    <p:sldId id="569" r:id="rId3"/>
    <p:sldId id="292" r:id="rId4"/>
    <p:sldId id="342" r:id="rId5"/>
    <p:sldId id="343" r:id="rId6"/>
    <p:sldId id="346" r:id="rId7"/>
    <p:sldId id="570" r:id="rId8"/>
    <p:sldId id="571" r:id="rId9"/>
    <p:sldId id="572" r:id="rId10"/>
    <p:sldId id="573" r:id="rId11"/>
    <p:sldId id="574" r:id="rId12"/>
    <p:sldId id="575" r:id="rId13"/>
    <p:sldId id="345" r:id="rId14"/>
    <p:sldId id="347" r:id="rId15"/>
    <p:sldId id="349" r:id="rId16"/>
    <p:sldId id="301" r:id="rId17"/>
    <p:sldId id="559" r:id="rId18"/>
    <p:sldId id="351" r:id="rId19"/>
    <p:sldId id="352" r:id="rId20"/>
    <p:sldId id="353" r:id="rId21"/>
    <p:sldId id="354" r:id="rId22"/>
    <p:sldId id="355" r:id="rId23"/>
    <p:sldId id="356" r:id="rId24"/>
    <p:sldId id="357" r:id="rId25"/>
    <p:sldId id="576" r:id="rId26"/>
    <p:sldId id="358" r:id="rId27"/>
    <p:sldId id="359" r:id="rId28"/>
    <p:sldId id="360" r:id="rId29"/>
    <p:sldId id="361" r:id="rId30"/>
    <p:sldId id="400" r:id="rId31"/>
    <p:sldId id="291" r:id="rId32"/>
    <p:sldId id="370" r:id="rId33"/>
    <p:sldId id="371" r:id="rId34"/>
    <p:sldId id="372" r:id="rId35"/>
    <p:sldId id="373" r:id="rId36"/>
    <p:sldId id="374" r:id="rId37"/>
    <p:sldId id="375" r:id="rId38"/>
    <p:sldId id="568" r:id="rId39"/>
    <p:sldId id="378" r:id="rId40"/>
    <p:sldId id="379" r:id="rId41"/>
    <p:sldId id="380" r:id="rId42"/>
    <p:sldId id="381" r:id="rId43"/>
    <p:sldId id="382" r:id="rId44"/>
    <p:sldId id="383" r:id="rId45"/>
    <p:sldId id="384" r:id="rId46"/>
    <p:sldId id="293" r:id="rId47"/>
    <p:sldId id="385" r:id="rId48"/>
    <p:sldId id="386" r:id="rId49"/>
    <p:sldId id="388" r:id="rId50"/>
    <p:sldId id="389" r:id="rId51"/>
    <p:sldId id="390" r:id="rId52"/>
    <p:sldId id="391" r:id="rId53"/>
    <p:sldId id="392" r:id="rId54"/>
    <p:sldId id="299" r:id="rId55"/>
    <p:sldId id="393" r:id="rId56"/>
    <p:sldId id="395" r:id="rId57"/>
    <p:sldId id="396" r:id="rId58"/>
    <p:sldId id="397" r:id="rId59"/>
    <p:sldId id="398" r:id="rId60"/>
    <p:sldId id="399" r:id="rId61"/>
    <p:sldId id="300" r:id="rId62"/>
    <p:sldId id="401" r:id="rId63"/>
    <p:sldId id="402" r:id="rId64"/>
    <p:sldId id="403" r:id="rId65"/>
    <p:sldId id="404" r:id="rId66"/>
    <p:sldId id="405" r:id="rId67"/>
    <p:sldId id="407" r:id="rId68"/>
    <p:sldId id="409" r:id="rId69"/>
    <p:sldId id="411" r:id="rId70"/>
    <p:sldId id="412" r:id="rId71"/>
    <p:sldId id="413" r:id="rId72"/>
    <p:sldId id="415" r:id="rId73"/>
    <p:sldId id="41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5" clrIdx="0">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77D"/>
    <a:srgbClr val="F6BC67"/>
    <a:srgbClr val="5E5E5E"/>
    <a:srgbClr val="76C6D2"/>
    <a:srgbClr val="404040"/>
    <a:srgbClr val="4D2B65"/>
    <a:srgbClr val="797979"/>
    <a:srgbClr val="1198D1"/>
    <a:srgbClr val="9A2E90"/>
    <a:srgbClr val="003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72" autoAdjust="0"/>
    <p:restoredTop sz="94729"/>
  </p:normalViewPr>
  <p:slideViewPr>
    <p:cSldViewPr snapToGrid="0" snapToObjects="1">
      <p:cViewPr varScale="1">
        <p:scale>
          <a:sx n="82" d="100"/>
          <a:sy n="82" d="100"/>
        </p:scale>
        <p:origin x="398" y="72"/>
      </p:cViewPr>
      <p:guideLst/>
    </p:cSldViewPr>
  </p:slideViewPr>
  <p:notesTextViewPr>
    <p:cViewPr>
      <p:scale>
        <a:sx n="1" d="1"/>
        <a:sy n="1" d="1"/>
      </p:scale>
      <p:origin x="0" y="0"/>
    </p:cViewPr>
  </p:notesTextViewPr>
  <p:sorterViewPr>
    <p:cViewPr>
      <p:scale>
        <a:sx n="59" d="100"/>
        <a:sy n="59" d="100"/>
      </p:scale>
      <p:origin x="0" y="-600"/>
    </p:cViewPr>
  </p:sorterViewPr>
  <p:notesViewPr>
    <p:cSldViewPr snapToGrid="0" snapToObject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B389A-D6F2-440E-AD65-638FC3089FCA}" type="doc">
      <dgm:prSet loTypeId="urn:microsoft.com/office/officeart/2005/8/layout/hProcess11" loCatId="process" qsTypeId="urn:microsoft.com/office/officeart/2005/8/quickstyle/simple1" qsCatId="simple" csTypeId="urn:microsoft.com/office/officeart/2005/8/colors/accent5_1" csCatId="accent5" phldr="1"/>
      <dgm:spPr/>
    </dgm:pt>
    <dgm:pt modelId="{303FBB8A-3407-44BC-A5D3-99FB58DBE345}">
      <dgm:prSet phldrT="[Text]"/>
      <dgm:spPr/>
      <dgm:t>
        <a:bodyPr/>
        <a:lstStyle/>
        <a:p>
          <a:r>
            <a:rPr lang="en-GB" dirty="0"/>
            <a:t>1</a:t>
          </a:r>
        </a:p>
      </dgm:t>
    </dgm:pt>
    <dgm:pt modelId="{4658773C-5B68-41FA-8EA5-505A6EA8B2FB}" type="parTrans" cxnId="{62406789-6C1A-466C-A0FC-2E0A04A06E80}">
      <dgm:prSet/>
      <dgm:spPr/>
      <dgm:t>
        <a:bodyPr/>
        <a:lstStyle/>
        <a:p>
          <a:endParaRPr lang="en-GB"/>
        </a:p>
      </dgm:t>
    </dgm:pt>
    <dgm:pt modelId="{6FF4115E-D7E9-4E4D-81A4-5AD07622FBE2}" type="sibTrans" cxnId="{62406789-6C1A-466C-A0FC-2E0A04A06E80}">
      <dgm:prSet/>
      <dgm:spPr/>
      <dgm:t>
        <a:bodyPr/>
        <a:lstStyle/>
        <a:p>
          <a:endParaRPr lang="en-GB"/>
        </a:p>
      </dgm:t>
    </dgm:pt>
    <dgm:pt modelId="{61BFFA29-8800-4288-AE8A-2BFA5CD3C6F2}">
      <dgm:prSet phldrT="[Text]"/>
      <dgm:spPr/>
      <dgm:t>
        <a:bodyPr/>
        <a:lstStyle/>
        <a:p>
          <a:r>
            <a:rPr lang="en-GB" dirty="0"/>
            <a:t>2</a:t>
          </a:r>
        </a:p>
      </dgm:t>
    </dgm:pt>
    <dgm:pt modelId="{2EE3751A-DEAC-4FB5-B988-E7990096D9B8}" type="parTrans" cxnId="{9FE48B14-0035-4AE3-8A4A-282FB662CDA4}">
      <dgm:prSet/>
      <dgm:spPr/>
      <dgm:t>
        <a:bodyPr/>
        <a:lstStyle/>
        <a:p>
          <a:endParaRPr lang="en-GB"/>
        </a:p>
      </dgm:t>
    </dgm:pt>
    <dgm:pt modelId="{215360C8-CD7B-4224-A71E-6D9309450A9B}" type="sibTrans" cxnId="{9FE48B14-0035-4AE3-8A4A-282FB662CDA4}">
      <dgm:prSet/>
      <dgm:spPr/>
      <dgm:t>
        <a:bodyPr/>
        <a:lstStyle/>
        <a:p>
          <a:endParaRPr lang="en-GB"/>
        </a:p>
      </dgm:t>
    </dgm:pt>
    <dgm:pt modelId="{AF8C7370-CFAE-45DA-9EA5-312E3B910158}">
      <dgm:prSet phldrT="[Text]"/>
      <dgm:spPr/>
      <dgm:t>
        <a:bodyPr/>
        <a:lstStyle/>
        <a:p>
          <a:r>
            <a:rPr lang="en-GB" dirty="0"/>
            <a:t>3</a:t>
          </a:r>
        </a:p>
      </dgm:t>
    </dgm:pt>
    <dgm:pt modelId="{1CFE0BDE-DAA7-46E8-B269-935E4167DBA5}" type="parTrans" cxnId="{E6877375-085B-4406-8FA1-6F7FCC859B4B}">
      <dgm:prSet/>
      <dgm:spPr/>
      <dgm:t>
        <a:bodyPr/>
        <a:lstStyle/>
        <a:p>
          <a:endParaRPr lang="en-GB"/>
        </a:p>
      </dgm:t>
    </dgm:pt>
    <dgm:pt modelId="{59BE7D90-006D-47A7-9696-1DA94F6484AF}" type="sibTrans" cxnId="{E6877375-085B-4406-8FA1-6F7FCC859B4B}">
      <dgm:prSet/>
      <dgm:spPr/>
      <dgm:t>
        <a:bodyPr/>
        <a:lstStyle/>
        <a:p>
          <a:endParaRPr lang="en-GB"/>
        </a:p>
      </dgm:t>
    </dgm:pt>
    <dgm:pt modelId="{C2CB07B9-9F26-4F37-BB14-20474E75C5C2}" type="pres">
      <dgm:prSet presAssocID="{4CEB389A-D6F2-440E-AD65-638FC3089FCA}" presName="Name0" presStyleCnt="0">
        <dgm:presLayoutVars>
          <dgm:dir/>
          <dgm:resizeHandles val="exact"/>
        </dgm:presLayoutVars>
      </dgm:prSet>
      <dgm:spPr/>
    </dgm:pt>
    <dgm:pt modelId="{DA35BD15-458D-4F4F-8901-68E68FB79A97}" type="pres">
      <dgm:prSet presAssocID="{4CEB389A-D6F2-440E-AD65-638FC3089FCA}" presName="arrow" presStyleLbl="bgShp" presStyleIdx="0" presStyleCnt="1"/>
      <dgm:spPr/>
    </dgm:pt>
    <dgm:pt modelId="{C0332D2B-9835-426F-8B0E-EA44BD024511}" type="pres">
      <dgm:prSet presAssocID="{4CEB389A-D6F2-440E-AD65-638FC3089FCA}" presName="points" presStyleCnt="0"/>
      <dgm:spPr/>
    </dgm:pt>
    <dgm:pt modelId="{9083745E-E2EC-478D-9069-9C6B50B378DC}" type="pres">
      <dgm:prSet presAssocID="{303FBB8A-3407-44BC-A5D3-99FB58DBE345}" presName="compositeA" presStyleCnt="0"/>
      <dgm:spPr/>
    </dgm:pt>
    <dgm:pt modelId="{96149442-B852-41A0-925A-20F18094993B}" type="pres">
      <dgm:prSet presAssocID="{303FBB8A-3407-44BC-A5D3-99FB58DBE345}" presName="textA" presStyleLbl="revTx" presStyleIdx="0" presStyleCnt="3">
        <dgm:presLayoutVars>
          <dgm:bulletEnabled val="1"/>
        </dgm:presLayoutVars>
      </dgm:prSet>
      <dgm:spPr/>
    </dgm:pt>
    <dgm:pt modelId="{910F60F3-354E-4DFF-A859-6100D5EB9052}" type="pres">
      <dgm:prSet presAssocID="{303FBB8A-3407-44BC-A5D3-99FB58DBE345}" presName="circleA" presStyleLbl="node1" presStyleIdx="0" presStyleCnt="3"/>
      <dgm:spPr/>
    </dgm:pt>
    <dgm:pt modelId="{9722B7A8-446D-4687-B000-9C397A80A3AB}" type="pres">
      <dgm:prSet presAssocID="{303FBB8A-3407-44BC-A5D3-99FB58DBE345}" presName="spaceA" presStyleCnt="0"/>
      <dgm:spPr/>
    </dgm:pt>
    <dgm:pt modelId="{8186BE76-A69C-4116-B196-B7CDBD18CCCF}" type="pres">
      <dgm:prSet presAssocID="{6FF4115E-D7E9-4E4D-81A4-5AD07622FBE2}" presName="space" presStyleCnt="0"/>
      <dgm:spPr/>
    </dgm:pt>
    <dgm:pt modelId="{50C53D90-1FD8-4F7A-ACB6-12C049231B4D}" type="pres">
      <dgm:prSet presAssocID="{61BFFA29-8800-4288-AE8A-2BFA5CD3C6F2}" presName="compositeB" presStyleCnt="0"/>
      <dgm:spPr/>
    </dgm:pt>
    <dgm:pt modelId="{EC166F5A-38D5-46EA-B413-136E0D381710}" type="pres">
      <dgm:prSet presAssocID="{61BFFA29-8800-4288-AE8A-2BFA5CD3C6F2}" presName="textB" presStyleLbl="revTx" presStyleIdx="1" presStyleCnt="3" custLinFactY="-42461" custLinFactNeighborX="-190" custLinFactNeighborY="-100000">
        <dgm:presLayoutVars>
          <dgm:bulletEnabled val="1"/>
        </dgm:presLayoutVars>
      </dgm:prSet>
      <dgm:spPr/>
    </dgm:pt>
    <dgm:pt modelId="{675F97E8-DCEC-4930-96BA-FBB41E72AF08}" type="pres">
      <dgm:prSet presAssocID="{61BFFA29-8800-4288-AE8A-2BFA5CD3C6F2}" presName="circleB" presStyleLbl="node1" presStyleIdx="1" presStyleCnt="3"/>
      <dgm:spPr/>
    </dgm:pt>
    <dgm:pt modelId="{C7AEFD5D-B757-4CCA-B194-8D3E8CD43CEF}" type="pres">
      <dgm:prSet presAssocID="{61BFFA29-8800-4288-AE8A-2BFA5CD3C6F2}" presName="spaceB" presStyleCnt="0"/>
      <dgm:spPr/>
    </dgm:pt>
    <dgm:pt modelId="{A738B0DE-B31B-4686-87BC-B7858C872AF5}" type="pres">
      <dgm:prSet presAssocID="{215360C8-CD7B-4224-A71E-6D9309450A9B}" presName="space" presStyleCnt="0"/>
      <dgm:spPr/>
    </dgm:pt>
    <dgm:pt modelId="{227F97AE-F8B8-47A8-84A5-5847F9C3594B}" type="pres">
      <dgm:prSet presAssocID="{AF8C7370-CFAE-45DA-9EA5-312E3B910158}" presName="compositeA" presStyleCnt="0"/>
      <dgm:spPr/>
    </dgm:pt>
    <dgm:pt modelId="{549F78BB-0848-415A-AB5A-6CCAB5E29F3F}" type="pres">
      <dgm:prSet presAssocID="{AF8C7370-CFAE-45DA-9EA5-312E3B910158}" presName="textA" presStyleLbl="revTx" presStyleIdx="2" presStyleCnt="3">
        <dgm:presLayoutVars>
          <dgm:bulletEnabled val="1"/>
        </dgm:presLayoutVars>
      </dgm:prSet>
      <dgm:spPr/>
    </dgm:pt>
    <dgm:pt modelId="{9A87EEF5-298A-48D2-9518-0DCF2FCB7ACE}" type="pres">
      <dgm:prSet presAssocID="{AF8C7370-CFAE-45DA-9EA5-312E3B910158}" presName="circleA" presStyleLbl="node1" presStyleIdx="2" presStyleCnt="3"/>
      <dgm:spPr/>
    </dgm:pt>
    <dgm:pt modelId="{C62E2B0A-F38E-4DEB-8E59-13C4C22D3A34}" type="pres">
      <dgm:prSet presAssocID="{AF8C7370-CFAE-45DA-9EA5-312E3B910158}" presName="spaceA" presStyleCnt="0"/>
      <dgm:spPr/>
    </dgm:pt>
  </dgm:ptLst>
  <dgm:cxnLst>
    <dgm:cxn modelId="{9FE48B14-0035-4AE3-8A4A-282FB662CDA4}" srcId="{4CEB389A-D6F2-440E-AD65-638FC3089FCA}" destId="{61BFFA29-8800-4288-AE8A-2BFA5CD3C6F2}" srcOrd="1" destOrd="0" parTransId="{2EE3751A-DEAC-4FB5-B988-E7990096D9B8}" sibTransId="{215360C8-CD7B-4224-A71E-6D9309450A9B}"/>
    <dgm:cxn modelId="{E6877375-085B-4406-8FA1-6F7FCC859B4B}" srcId="{4CEB389A-D6F2-440E-AD65-638FC3089FCA}" destId="{AF8C7370-CFAE-45DA-9EA5-312E3B910158}" srcOrd="2" destOrd="0" parTransId="{1CFE0BDE-DAA7-46E8-B269-935E4167DBA5}" sibTransId="{59BE7D90-006D-47A7-9696-1DA94F6484AF}"/>
    <dgm:cxn modelId="{A8D56986-74F9-4354-B82F-64685972E025}" type="presOf" srcId="{61BFFA29-8800-4288-AE8A-2BFA5CD3C6F2}" destId="{EC166F5A-38D5-46EA-B413-136E0D381710}" srcOrd="0" destOrd="0" presId="urn:microsoft.com/office/officeart/2005/8/layout/hProcess11"/>
    <dgm:cxn modelId="{62406789-6C1A-466C-A0FC-2E0A04A06E80}" srcId="{4CEB389A-D6F2-440E-AD65-638FC3089FCA}" destId="{303FBB8A-3407-44BC-A5D3-99FB58DBE345}" srcOrd="0" destOrd="0" parTransId="{4658773C-5B68-41FA-8EA5-505A6EA8B2FB}" sibTransId="{6FF4115E-D7E9-4E4D-81A4-5AD07622FBE2}"/>
    <dgm:cxn modelId="{3A7A758E-6DEF-425B-BD08-017007D61BD6}" type="presOf" srcId="{AF8C7370-CFAE-45DA-9EA5-312E3B910158}" destId="{549F78BB-0848-415A-AB5A-6CCAB5E29F3F}" srcOrd="0" destOrd="0" presId="urn:microsoft.com/office/officeart/2005/8/layout/hProcess11"/>
    <dgm:cxn modelId="{5B24DF93-F3A9-45C2-B3EA-E0B6999D277D}" type="presOf" srcId="{4CEB389A-D6F2-440E-AD65-638FC3089FCA}" destId="{C2CB07B9-9F26-4F37-BB14-20474E75C5C2}" srcOrd="0" destOrd="0" presId="urn:microsoft.com/office/officeart/2005/8/layout/hProcess11"/>
    <dgm:cxn modelId="{91BEDFEC-B071-44B7-A4F9-353508E6BF00}" type="presOf" srcId="{303FBB8A-3407-44BC-A5D3-99FB58DBE345}" destId="{96149442-B852-41A0-925A-20F18094993B}" srcOrd="0" destOrd="0" presId="urn:microsoft.com/office/officeart/2005/8/layout/hProcess11"/>
    <dgm:cxn modelId="{A26D8323-235B-44F5-8F8F-D274101C12DD}" type="presParOf" srcId="{C2CB07B9-9F26-4F37-BB14-20474E75C5C2}" destId="{DA35BD15-458D-4F4F-8901-68E68FB79A97}" srcOrd="0" destOrd="0" presId="urn:microsoft.com/office/officeart/2005/8/layout/hProcess11"/>
    <dgm:cxn modelId="{723B7790-3543-4370-9FAA-C80F6C7CC89A}" type="presParOf" srcId="{C2CB07B9-9F26-4F37-BB14-20474E75C5C2}" destId="{C0332D2B-9835-426F-8B0E-EA44BD024511}" srcOrd="1" destOrd="0" presId="urn:microsoft.com/office/officeart/2005/8/layout/hProcess11"/>
    <dgm:cxn modelId="{7E5D2993-D556-45C8-97A1-4F40429724F6}" type="presParOf" srcId="{C0332D2B-9835-426F-8B0E-EA44BD024511}" destId="{9083745E-E2EC-478D-9069-9C6B50B378DC}" srcOrd="0" destOrd="0" presId="urn:microsoft.com/office/officeart/2005/8/layout/hProcess11"/>
    <dgm:cxn modelId="{2D7882B0-2721-45EF-8A85-63F4046047B1}" type="presParOf" srcId="{9083745E-E2EC-478D-9069-9C6B50B378DC}" destId="{96149442-B852-41A0-925A-20F18094993B}" srcOrd="0" destOrd="0" presId="urn:microsoft.com/office/officeart/2005/8/layout/hProcess11"/>
    <dgm:cxn modelId="{7E938148-1F0D-4845-9C85-B1E831EF9868}" type="presParOf" srcId="{9083745E-E2EC-478D-9069-9C6B50B378DC}" destId="{910F60F3-354E-4DFF-A859-6100D5EB9052}" srcOrd="1" destOrd="0" presId="urn:microsoft.com/office/officeart/2005/8/layout/hProcess11"/>
    <dgm:cxn modelId="{15836E85-9F7C-4FBA-99DA-5574D4DAFF8B}" type="presParOf" srcId="{9083745E-E2EC-478D-9069-9C6B50B378DC}" destId="{9722B7A8-446D-4687-B000-9C397A80A3AB}" srcOrd="2" destOrd="0" presId="urn:microsoft.com/office/officeart/2005/8/layout/hProcess11"/>
    <dgm:cxn modelId="{C90B4FF9-5B21-4C64-BEBD-E1EBD47A51D8}" type="presParOf" srcId="{C0332D2B-9835-426F-8B0E-EA44BD024511}" destId="{8186BE76-A69C-4116-B196-B7CDBD18CCCF}" srcOrd="1" destOrd="0" presId="urn:microsoft.com/office/officeart/2005/8/layout/hProcess11"/>
    <dgm:cxn modelId="{F65A868A-9FE2-46E6-B3D7-FEC467036F88}" type="presParOf" srcId="{C0332D2B-9835-426F-8B0E-EA44BD024511}" destId="{50C53D90-1FD8-4F7A-ACB6-12C049231B4D}" srcOrd="2" destOrd="0" presId="urn:microsoft.com/office/officeart/2005/8/layout/hProcess11"/>
    <dgm:cxn modelId="{34530656-C1C8-4A4F-90CC-491172C0E647}" type="presParOf" srcId="{50C53D90-1FD8-4F7A-ACB6-12C049231B4D}" destId="{EC166F5A-38D5-46EA-B413-136E0D381710}" srcOrd="0" destOrd="0" presId="urn:microsoft.com/office/officeart/2005/8/layout/hProcess11"/>
    <dgm:cxn modelId="{29D56696-643F-4DE5-A4DB-7E1740C349C8}" type="presParOf" srcId="{50C53D90-1FD8-4F7A-ACB6-12C049231B4D}" destId="{675F97E8-DCEC-4930-96BA-FBB41E72AF08}" srcOrd="1" destOrd="0" presId="urn:microsoft.com/office/officeart/2005/8/layout/hProcess11"/>
    <dgm:cxn modelId="{8A3AE604-A143-4ABD-AE37-B1E7D6644F05}" type="presParOf" srcId="{50C53D90-1FD8-4F7A-ACB6-12C049231B4D}" destId="{C7AEFD5D-B757-4CCA-B194-8D3E8CD43CEF}" srcOrd="2" destOrd="0" presId="urn:microsoft.com/office/officeart/2005/8/layout/hProcess11"/>
    <dgm:cxn modelId="{8A1CB7A7-C6E7-4667-AC6F-CD87BA61C029}" type="presParOf" srcId="{C0332D2B-9835-426F-8B0E-EA44BD024511}" destId="{A738B0DE-B31B-4686-87BC-B7858C872AF5}" srcOrd="3" destOrd="0" presId="urn:microsoft.com/office/officeart/2005/8/layout/hProcess11"/>
    <dgm:cxn modelId="{7C3BA784-AC71-4233-B1F6-737E3C8C9E93}" type="presParOf" srcId="{C0332D2B-9835-426F-8B0E-EA44BD024511}" destId="{227F97AE-F8B8-47A8-84A5-5847F9C3594B}" srcOrd="4" destOrd="0" presId="urn:microsoft.com/office/officeart/2005/8/layout/hProcess11"/>
    <dgm:cxn modelId="{6816DDAF-82D6-4504-9439-F83E6BDC500C}" type="presParOf" srcId="{227F97AE-F8B8-47A8-84A5-5847F9C3594B}" destId="{549F78BB-0848-415A-AB5A-6CCAB5E29F3F}" srcOrd="0" destOrd="0" presId="urn:microsoft.com/office/officeart/2005/8/layout/hProcess11"/>
    <dgm:cxn modelId="{77262360-0A75-4FF3-B982-6601130C7DA3}" type="presParOf" srcId="{227F97AE-F8B8-47A8-84A5-5847F9C3594B}" destId="{9A87EEF5-298A-48D2-9518-0DCF2FCB7ACE}" srcOrd="1" destOrd="0" presId="urn:microsoft.com/office/officeart/2005/8/layout/hProcess11"/>
    <dgm:cxn modelId="{CECCFDB0-0DBC-4116-8A6E-74A6F0A7DD65}" type="presParOf" srcId="{227F97AE-F8B8-47A8-84A5-5847F9C3594B}" destId="{C62E2B0A-F38E-4DEB-8E59-13C4C22D3A3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5BD15-458D-4F4F-8901-68E68FB79A97}">
      <dsp:nvSpPr>
        <dsp:cNvPr id="0" name=""/>
        <dsp:cNvSpPr/>
      </dsp:nvSpPr>
      <dsp:spPr>
        <a:xfrm>
          <a:off x="0" y="509769"/>
          <a:ext cx="9872420" cy="679693"/>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149442-B852-41A0-925A-20F18094993B}">
      <dsp:nvSpPr>
        <dsp:cNvPr id="0" name=""/>
        <dsp:cNvSpPr/>
      </dsp:nvSpPr>
      <dsp:spPr>
        <a:xfrm>
          <a:off x="4338" y="0"/>
          <a:ext cx="2863387" cy="67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kern="1200" dirty="0"/>
            <a:t>1</a:t>
          </a:r>
        </a:p>
      </dsp:txBody>
      <dsp:txXfrm>
        <a:off x="4338" y="0"/>
        <a:ext cx="2863387" cy="679693"/>
      </dsp:txXfrm>
    </dsp:sp>
    <dsp:sp modelId="{910F60F3-354E-4DFF-A859-6100D5EB9052}">
      <dsp:nvSpPr>
        <dsp:cNvPr id="0" name=""/>
        <dsp:cNvSpPr/>
      </dsp:nvSpPr>
      <dsp:spPr>
        <a:xfrm>
          <a:off x="1351070" y="764654"/>
          <a:ext cx="169923" cy="169923"/>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66F5A-38D5-46EA-B413-136E0D381710}">
      <dsp:nvSpPr>
        <dsp:cNvPr id="0" name=""/>
        <dsp:cNvSpPr/>
      </dsp:nvSpPr>
      <dsp:spPr>
        <a:xfrm>
          <a:off x="3005454" y="51242"/>
          <a:ext cx="2863387" cy="67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kern="1200" dirty="0"/>
            <a:t>2</a:t>
          </a:r>
        </a:p>
      </dsp:txBody>
      <dsp:txXfrm>
        <a:off x="3005454" y="51242"/>
        <a:ext cx="2863387" cy="679693"/>
      </dsp:txXfrm>
    </dsp:sp>
    <dsp:sp modelId="{675F97E8-DCEC-4930-96BA-FBB41E72AF08}">
      <dsp:nvSpPr>
        <dsp:cNvPr id="0" name=""/>
        <dsp:cNvSpPr/>
      </dsp:nvSpPr>
      <dsp:spPr>
        <a:xfrm>
          <a:off x="4357627" y="764654"/>
          <a:ext cx="169923" cy="169923"/>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9F78BB-0848-415A-AB5A-6CCAB5E29F3F}">
      <dsp:nvSpPr>
        <dsp:cNvPr id="0" name=""/>
        <dsp:cNvSpPr/>
      </dsp:nvSpPr>
      <dsp:spPr>
        <a:xfrm>
          <a:off x="6017452" y="0"/>
          <a:ext cx="2863387" cy="67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kern="1200" dirty="0"/>
            <a:t>3</a:t>
          </a:r>
        </a:p>
      </dsp:txBody>
      <dsp:txXfrm>
        <a:off x="6017452" y="0"/>
        <a:ext cx="2863387" cy="679693"/>
      </dsp:txXfrm>
    </dsp:sp>
    <dsp:sp modelId="{9A87EEF5-298A-48D2-9518-0DCF2FCB7ACE}">
      <dsp:nvSpPr>
        <dsp:cNvPr id="0" name=""/>
        <dsp:cNvSpPr/>
      </dsp:nvSpPr>
      <dsp:spPr>
        <a:xfrm>
          <a:off x="7364184" y="764654"/>
          <a:ext cx="169923" cy="169923"/>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902B31-ABCB-4FF9-8DF1-BD49155B06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6908EDD-BC50-4626-A42F-E328DEDAB5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C7B479-E2BA-453C-BA44-190BEED06C96}" type="datetimeFigureOut">
              <a:rPr lang="en-GB" smtClean="0"/>
              <a:t>02/08/2021</a:t>
            </a:fld>
            <a:endParaRPr lang="en-GB"/>
          </a:p>
        </p:txBody>
      </p:sp>
      <p:sp>
        <p:nvSpPr>
          <p:cNvPr id="4" name="Footer Placeholder 3">
            <a:extLst>
              <a:ext uri="{FF2B5EF4-FFF2-40B4-BE49-F238E27FC236}">
                <a16:creationId xmlns:a16="http://schemas.microsoft.com/office/drawing/2014/main" id="{95A77E5B-1DA9-494F-875A-10E9560DAE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31300F6-B168-45F3-9284-04DB402885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745220-A651-49E3-871B-AD540B608B0D}" type="slidenum">
              <a:rPr lang="en-GB" smtClean="0"/>
              <a:t>‹#›</a:t>
            </a:fld>
            <a:endParaRPr lang="en-GB"/>
          </a:p>
        </p:txBody>
      </p:sp>
    </p:spTree>
    <p:extLst>
      <p:ext uri="{BB962C8B-B14F-4D97-AF65-F5344CB8AC3E}">
        <p14:creationId xmlns:p14="http://schemas.microsoft.com/office/powerpoint/2010/main" val="647852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9989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34618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91891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90645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821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251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43454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53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00430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MCM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MCM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MCM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lala.org/malalas-story?sc=header" TargetMode="External"/><Relationship Id="rId2" Type="http://schemas.openxmlformats.org/officeDocument/2006/relationships/slideLayout" Target="../slideLayouts/slideLayout15.xml"/><Relationship Id="rId1" Type="http://schemas.openxmlformats.org/officeDocument/2006/relationships/video" Target="https://www.youtube.com/embed/qu3aQMxkrc4?feature=oembed" TargetMode="External"/><Relationship Id="rId6" Type="http://schemas.openxmlformats.org/officeDocument/2006/relationships/image" Target="../media/image16.jpe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irishexaminer.com/lifestyle/arid-20369099.html" TargetMode="External"/><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hyperlink" Target="https://ctb.ku.edu/en/table-of-contents/leadership/leadership-functions/become-community-leader/checklis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6.xml"/><Relationship Id="rId1" Type="http://schemas.openxmlformats.org/officeDocument/2006/relationships/video" Target="https://www.youtube.com/embed/BdF4ZHUb5xo?feature=oembed" TargetMode="External"/><Relationship Id="rId5" Type="http://schemas.openxmlformats.org/officeDocument/2006/relationships/image" Target="../media/image28.jpeg"/><Relationship Id="rId4" Type="http://schemas.openxmlformats.org/officeDocument/2006/relationships/image" Target="../media/image2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irishtimes.com/news/politics/barber-hopes-to-emerge-a-cut-above-in-roscommon-council-election-1.3797201" TargetMode="External"/><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books.google.nl/books?id=MCLpAwAAQBAJ&amp;pg=PA1&amp;dq=immigrant+communities+studies+mediation&amp;lr=&amp;hl=nl&amp;source=gbs_toc_r&amp;cad=2#v=onepage&amp;q=immigrant%20communities%20studies%20mediation&amp;f=false"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p:txBody>
          <a:bodyPr/>
          <a:lstStyle/>
          <a:p>
            <a:r>
              <a:rPr lang="en-US" dirty="0"/>
              <a:t>Module 2</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289452" y="5054089"/>
            <a:ext cx="6393167" cy="697353"/>
          </a:xfrm>
        </p:spPr>
        <p:txBody>
          <a:bodyPr>
            <a:noAutofit/>
          </a:bodyPr>
          <a:lstStyle/>
          <a:p>
            <a:r>
              <a:rPr lang="en-GB" sz="2400" dirty="0"/>
              <a:t>Leadership and Advocacy skills in developing strong, positive and equitable communities</a:t>
            </a:r>
            <a:endParaRPr lang="en-US" sz="2400" dirty="0"/>
          </a:p>
        </p:txBody>
      </p:sp>
      <p:sp>
        <p:nvSpPr>
          <p:cNvPr id="4" name="Text Box 15">
            <a:extLst>
              <a:ext uri="{FF2B5EF4-FFF2-40B4-BE49-F238E27FC236}">
                <a16:creationId xmlns:a16="http://schemas.microsoft.com/office/drawing/2014/main" id="{6C375990-3A2B-4A9A-A06E-3D7B54AF6971}"/>
              </a:ext>
            </a:extLst>
          </p:cNvPr>
          <p:cNvSpPr txBox="1"/>
          <p:nvPr/>
        </p:nvSpPr>
        <p:spPr>
          <a:xfrm>
            <a:off x="295422" y="6034038"/>
            <a:ext cx="9298744" cy="6182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5"/>
              </a:spcBef>
              <a:spcAft>
                <a:spcPts val="0"/>
              </a:spcAft>
            </a:pPr>
            <a:r>
              <a:rPr lang="pl-PL" sz="1200" dirty="0">
                <a:solidFill>
                  <a:srgbClr val="FFFFFF"/>
                </a:solidFill>
                <a:effectLst/>
                <a:latin typeface="Calibri" panose="020F0502020204030204" pitchFamily="34" charset="0"/>
                <a:ea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pl-PL" sz="1200" dirty="0">
                <a:solidFill>
                  <a:srgbClr val="FFFFFF"/>
                </a:solidFill>
                <a:effectLst/>
                <a:latin typeface="Calibri" panose="020F0502020204030204" pitchFamily="34" charset="0"/>
                <a:ea typeface="Calibri" panose="020F0502020204030204" pitchFamily="34" charset="0"/>
              </a:rPr>
              <a:t> </a:t>
            </a:r>
            <a:r>
              <a:rPr lang="pl-PL" sz="1200" kern="1200" dirty="0">
                <a:solidFill>
                  <a:srgbClr val="FFFFFF"/>
                </a:solidFill>
                <a:effectLst/>
                <a:latin typeface="Calibri" panose="020F0502020204030204" pitchFamily="34" charset="0"/>
                <a:ea typeface="Times New Roman" panose="02020603050405020304" pitchFamily="18" charset="0"/>
              </a:rPr>
              <a:t>2019-1-SE01-KA204-060535</a:t>
            </a:r>
            <a:endParaRPr lang="en-GB" sz="1200" dirty="0">
              <a:effectLst/>
              <a:latin typeface="Times New Roman" panose="02020603050405020304" pitchFamily="18" charset="0"/>
              <a:ea typeface="Times New Roman" panose="02020603050405020304" pitchFamily="18" charset="0"/>
            </a:endParaRPr>
          </a:p>
          <a:p>
            <a:pPr marL="90170">
              <a:spcAft>
                <a:spcPts val="0"/>
              </a:spcAft>
            </a:pPr>
            <a:r>
              <a:rPr lang="pl-PL" sz="700" dirty="0">
                <a:solidFill>
                  <a:srgbClr val="FFFFFF"/>
                </a:solidFill>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FAB202-ABB7-412E-B1C6-83B6C0F9BF17}"/>
              </a:ext>
            </a:extLst>
          </p:cNvPr>
          <p:cNvSpPr>
            <a:spLocks noGrp="1"/>
          </p:cNvSpPr>
          <p:nvPr>
            <p:ph type="body" sz="quarter" idx="15"/>
          </p:nvPr>
        </p:nvSpPr>
        <p:spPr/>
        <p:txBody>
          <a:bodyPr>
            <a:noAutofit/>
          </a:bodyPr>
          <a:lstStyle/>
          <a:p>
            <a:r>
              <a:rPr lang="hr-BA" sz="3200" dirty="0"/>
              <a:t>Having Empathy towards all Sides in the Mediation</a:t>
            </a:r>
          </a:p>
          <a:p>
            <a:endParaRPr lang="hr-BA" sz="3200" dirty="0"/>
          </a:p>
          <a:p>
            <a:pPr algn="ctr"/>
            <a:r>
              <a:rPr lang="hr-BA" sz="3200" b="0" dirty="0"/>
              <a:t>Try imagining and answering these quiestions</a:t>
            </a:r>
            <a:endParaRPr lang="en-US" sz="3200" b="0" dirty="0"/>
          </a:p>
        </p:txBody>
      </p:sp>
      <p:sp>
        <p:nvSpPr>
          <p:cNvPr id="3" name="Text Placeholder 2">
            <a:extLst>
              <a:ext uri="{FF2B5EF4-FFF2-40B4-BE49-F238E27FC236}">
                <a16:creationId xmlns:a16="http://schemas.microsoft.com/office/drawing/2014/main" id="{D17F69B7-BB12-4032-9142-FCD05851941D}"/>
              </a:ext>
            </a:extLst>
          </p:cNvPr>
          <p:cNvSpPr>
            <a:spLocks noGrp="1"/>
          </p:cNvSpPr>
          <p:nvPr>
            <p:ph type="body" sz="quarter" idx="16"/>
          </p:nvPr>
        </p:nvSpPr>
        <p:spPr>
          <a:xfrm>
            <a:off x="714188" y="2990850"/>
            <a:ext cx="10601512" cy="3005806"/>
          </a:xfrm>
        </p:spPr>
        <p:txBody>
          <a:bodyPr/>
          <a:lstStyle/>
          <a:p>
            <a:r>
              <a:rPr lang="hr-BA" sz="2800" dirty="0">
                <a:solidFill>
                  <a:srgbClr val="A6377D"/>
                </a:solidFill>
              </a:rPr>
              <a:t>Host communities' members</a:t>
            </a:r>
          </a:p>
          <a:p>
            <a:pPr marL="342900" indent="-342900">
              <a:buFontTx/>
              <a:buChar char="-"/>
            </a:pPr>
            <a:r>
              <a:rPr lang="hr-BA" dirty="0"/>
              <a:t>What are their circumstances?</a:t>
            </a:r>
          </a:p>
          <a:p>
            <a:pPr marL="342900" indent="-342900">
              <a:buFontTx/>
              <a:buChar char="-"/>
            </a:pPr>
            <a:r>
              <a:rPr lang="hr-BA" dirty="0"/>
              <a:t>Try to understand what could their fear be. How did that fear develop?</a:t>
            </a:r>
          </a:p>
          <a:p>
            <a:pPr marL="342900" indent="-342900">
              <a:buFontTx/>
              <a:buChar char="-"/>
            </a:pPr>
            <a:r>
              <a:rPr lang="hr-BA" dirty="0"/>
              <a:t>What do you think – how did they feel at different stages of this proces?</a:t>
            </a:r>
          </a:p>
          <a:p>
            <a:pPr marL="342900" indent="-342900">
              <a:buFontTx/>
              <a:buChar char="-"/>
            </a:pPr>
            <a:r>
              <a:rPr lang="hr-BA" dirty="0"/>
              <a:t>How would you feel?</a:t>
            </a:r>
            <a:endParaRPr lang="en-US" dirty="0"/>
          </a:p>
        </p:txBody>
      </p:sp>
      <p:pic>
        <p:nvPicPr>
          <p:cNvPr id="4" name="Graphic 3" descr="Group brainstorm outline">
            <a:extLst>
              <a:ext uri="{FF2B5EF4-FFF2-40B4-BE49-F238E27FC236}">
                <a16:creationId xmlns:a16="http://schemas.microsoft.com/office/drawing/2014/main" id="{E5D1BF47-C24C-491C-B7F1-A36F85B605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54325" y="241807"/>
            <a:ext cx="1567865" cy="1567865"/>
          </a:xfrm>
          <a:prstGeom prst="rect">
            <a:avLst/>
          </a:prstGeom>
        </p:spPr>
      </p:pic>
    </p:spTree>
    <p:extLst>
      <p:ext uri="{BB962C8B-B14F-4D97-AF65-F5344CB8AC3E}">
        <p14:creationId xmlns:p14="http://schemas.microsoft.com/office/powerpoint/2010/main" val="1245180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FAB202-ABB7-412E-B1C6-83B6C0F9BF17}"/>
              </a:ext>
            </a:extLst>
          </p:cNvPr>
          <p:cNvSpPr>
            <a:spLocks noGrp="1"/>
          </p:cNvSpPr>
          <p:nvPr>
            <p:ph type="body" sz="quarter" idx="15"/>
          </p:nvPr>
        </p:nvSpPr>
        <p:spPr/>
        <p:txBody>
          <a:bodyPr>
            <a:noAutofit/>
          </a:bodyPr>
          <a:lstStyle/>
          <a:p>
            <a:r>
              <a:rPr lang="hr-BA" sz="3200" dirty="0"/>
              <a:t>Having Empathy towards all Sides in the Mediation</a:t>
            </a:r>
          </a:p>
          <a:p>
            <a:endParaRPr lang="hr-BA" sz="3200" dirty="0"/>
          </a:p>
          <a:p>
            <a:pPr algn="ctr"/>
            <a:r>
              <a:rPr lang="hr-BA" sz="3200" b="0" dirty="0"/>
              <a:t>Try imagining and answering these quiestions</a:t>
            </a:r>
            <a:endParaRPr lang="en-US" sz="3200" b="0" dirty="0"/>
          </a:p>
        </p:txBody>
      </p:sp>
      <p:sp>
        <p:nvSpPr>
          <p:cNvPr id="3" name="Text Placeholder 2">
            <a:extLst>
              <a:ext uri="{FF2B5EF4-FFF2-40B4-BE49-F238E27FC236}">
                <a16:creationId xmlns:a16="http://schemas.microsoft.com/office/drawing/2014/main" id="{D17F69B7-BB12-4032-9142-FCD05851941D}"/>
              </a:ext>
            </a:extLst>
          </p:cNvPr>
          <p:cNvSpPr>
            <a:spLocks noGrp="1"/>
          </p:cNvSpPr>
          <p:nvPr>
            <p:ph type="body" sz="quarter" idx="16"/>
          </p:nvPr>
        </p:nvSpPr>
        <p:spPr>
          <a:xfrm>
            <a:off x="714188" y="2990850"/>
            <a:ext cx="10601512" cy="3005806"/>
          </a:xfrm>
        </p:spPr>
        <p:txBody>
          <a:bodyPr/>
          <a:lstStyle/>
          <a:p>
            <a:r>
              <a:rPr lang="hr-BA" sz="2800" dirty="0">
                <a:solidFill>
                  <a:srgbClr val="A6377D"/>
                </a:solidFill>
              </a:rPr>
              <a:t>Individuals, institutions, job seekers, employers...</a:t>
            </a:r>
          </a:p>
          <a:p>
            <a:pPr marL="342900" indent="-342900">
              <a:buFontTx/>
              <a:buChar char="-"/>
            </a:pPr>
            <a:r>
              <a:rPr lang="hr-BA" dirty="0"/>
              <a:t>What are their circumstances?</a:t>
            </a:r>
          </a:p>
          <a:p>
            <a:pPr marL="342900" indent="-342900">
              <a:buFontTx/>
              <a:buChar char="-"/>
            </a:pPr>
            <a:r>
              <a:rPr lang="hr-BA" dirty="0"/>
              <a:t>Try to understand what could their problem be. How did that problem develop?</a:t>
            </a:r>
          </a:p>
          <a:p>
            <a:pPr marL="342900" indent="-342900">
              <a:buFontTx/>
              <a:buChar char="-"/>
            </a:pPr>
            <a:r>
              <a:rPr lang="hr-BA" dirty="0"/>
              <a:t>What do you think – what are they feeling?</a:t>
            </a:r>
          </a:p>
          <a:p>
            <a:pPr marL="342900" indent="-342900">
              <a:buFontTx/>
              <a:buChar char="-"/>
            </a:pPr>
            <a:r>
              <a:rPr lang="hr-BA" dirty="0"/>
              <a:t>How would you feel?</a:t>
            </a:r>
          </a:p>
          <a:p>
            <a:pPr marL="342900" indent="-342900">
              <a:buFontTx/>
              <a:buChar char="-"/>
            </a:pPr>
            <a:r>
              <a:rPr lang="hr-BA" dirty="0"/>
              <a:t>What do they want?</a:t>
            </a:r>
            <a:endParaRPr lang="en-US" dirty="0"/>
          </a:p>
        </p:txBody>
      </p:sp>
      <p:pic>
        <p:nvPicPr>
          <p:cNvPr id="4" name="Graphic 3" descr="Group brainstorm outline">
            <a:extLst>
              <a:ext uri="{FF2B5EF4-FFF2-40B4-BE49-F238E27FC236}">
                <a16:creationId xmlns:a16="http://schemas.microsoft.com/office/drawing/2014/main" id="{E5D1BF47-C24C-491C-B7F1-A36F85B605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54325" y="241807"/>
            <a:ext cx="1567865" cy="1567865"/>
          </a:xfrm>
          <a:prstGeom prst="rect">
            <a:avLst/>
          </a:prstGeom>
        </p:spPr>
      </p:pic>
    </p:spTree>
    <p:extLst>
      <p:ext uri="{BB962C8B-B14F-4D97-AF65-F5344CB8AC3E}">
        <p14:creationId xmlns:p14="http://schemas.microsoft.com/office/powerpoint/2010/main" val="4157853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8C43CE-2162-41D0-8960-087A5F7922C9}"/>
              </a:ext>
            </a:extLst>
          </p:cNvPr>
          <p:cNvSpPr>
            <a:spLocks noGrp="1"/>
          </p:cNvSpPr>
          <p:nvPr>
            <p:ph type="body" sz="quarter" idx="13"/>
          </p:nvPr>
        </p:nvSpPr>
        <p:spPr>
          <a:xfrm>
            <a:off x="856589" y="997503"/>
            <a:ext cx="10069557" cy="4493975"/>
          </a:xfrm>
        </p:spPr>
        <p:txBody>
          <a:bodyPr>
            <a:normAutofit/>
          </a:bodyPr>
          <a:lstStyle/>
          <a:p>
            <a:r>
              <a:rPr lang="hr-BA" sz="4000" i="0" dirty="0"/>
              <a:t>Only once you did all the efforts to </a:t>
            </a:r>
            <a:r>
              <a:rPr lang="hr-BA" sz="4000" i="0" dirty="0">
                <a:solidFill>
                  <a:srgbClr val="A6377D"/>
                </a:solidFill>
              </a:rPr>
              <a:t>understand</a:t>
            </a:r>
            <a:r>
              <a:rPr lang="hr-BA" sz="4000" i="0" dirty="0"/>
              <a:t> all involved in your mediation process, once you have </a:t>
            </a:r>
            <a:r>
              <a:rPr lang="hr-BA" sz="4000" i="0" dirty="0">
                <a:solidFill>
                  <a:srgbClr val="A6377D"/>
                </a:solidFill>
              </a:rPr>
              <a:t>considered the community</a:t>
            </a:r>
            <a:r>
              <a:rPr lang="hr-BA" sz="4000" i="0" dirty="0"/>
              <a:t>, and once all involved are recieving </a:t>
            </a:r>
            <a:r>
              <a:rPr lang="hr-BA" sz="4000" i="0" dirty="0">
                <a:solidFill>
                  <a:srgbClr val="A6377D"/>
                </a:solidFill>
              </a:rPr>
              <a:t>respect</a:t>
            </a:r>
            <a:r>
              <a:rPr lang="hr-BA" sz="4000" i="0" dirty="0"/>
              <a:t>, </a:t>
            </a:r>
            <a:r>
              <a:rPr lang="hr-BA" sz="4000" i="0" u="sng" dirty="0"/>
              <a:t>including you</a:t>
            </a:r>
            <a:r>
              <a:rPr lang="hr-BA" sz="4000" i="0" dirty="0"/>
              <a:t>, the mediation can become succesfull!</a:t>
            </a:r>
            <a:endParaRPr lang="en-US" sz="4000" i="0" dirty="0"/>
          </a:p>
        </p:txBody>
      </p:sp>
    </p:spTree>
    <p:extLst>
      <p:ext uri="{BB962C8B-B14F-4D97-AF65-F5344CB8AC3E}">
        <p14:creationId xmlns:p14="http://schemas.microsoft.com/office/powerpoint/2010/main" val="2293015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38382B-2727-41AC-A04D-7AE9BDA8D881}"/>
              </a:ext>
            </a:extLst>
          </p:cNvPr>
          <p:cNvSpPr>
            <a:spLocks noGrp="1"/>
          </p:cNvSpPr>
          <p:nvPr>
            <p:ph type="body" sz="quarter" idx="14"/>
          </p:nvPr>
        </p:nvSpPr>
        <p:spPr/>
        <p:txBody>
          <a:bodyPr>
            <a:normAutofit fontScale="85000" lnSpcReduction="20000"/>
          </a:bodyPr>
          <a:lstStyle/>
          <a:p>
            <a:endParaRPr lang="en-GB"/>
          </a:p>
        </p:txBody>
      </p:sp>
      <p:sp>
        <p:nvSpPr>
          <p:cNvPr id="3" name="Text Placeholder 2">
            <a:extLst>
              <a:ext uri="{FF2B5EF4-FFF2-40B4-BE49-F238E27FC236}">
                <a16:creationId xmlns:a16="http://schemas.microsoft.com/office/drawing/2014/main" id="{15184BB8-2736-4BA5-9B83-8D5DD33E9D87}"/>
              </a:ext>
            </a:extLst>
          </p:cNvPr>
          <p:cNvSpPr>
            <a:spLocks noGrp="1"/>
          </p:cNvSpPr>
          <p:nvPr>
            <p:ph type="body" sz="quarter" idx="13"/>
          </p:nvPr>
        </p:nvSpPr>
        <p:spPr/>
        <p:txBody>
          <a:bodyPr>
            <a:normAutofit/>
          </a:bodyPr>
          <a:lstStyle/>
          <a:p>
            <a:r>
              <a:rPr lang="en-GB" b="0" u="none" strike="noStrike" baseline="0" dirty="0"/>
              <a:t>Understanding how a community perceives itself is a key part of appreciating a developing culture</a:t>
            </a:r>
            <a:endParaRPr lang="en-GB" dirty="0"/>
          </a:p>
        </p:txBody>
      </p:sp>
      <p:sp>
        <p:nvSpPr>
          <p:cNvPr id="4" name="Text Placeholder 3">
            <a:extLst>
              <a:ext uri="{FF2B5EF4-FFF2-40B4-BE49-F238E27FC236}">
                <a16:creationId xmlns:a16="http://schemas.microsoft.com/office/drawing/2014/main" id="{A6BE7B2E-4BED-400C-A7DB-75D15BA19A16}"/>
              </a:ext>
            </a:extLst>
          </p:cNvPr>
          <p:cNvSpPr>
            <a:spLocks noGrp="1"/>
          </p:cNvSpPr>
          <p:nvPr>
            <p:ph type="body" sz="quarter" idx="15"/>
          </p:nvPr>
        </p:nvSpPr>
        <p:spPr/>
        <p:txBody>
          <a:bodyPr>
            <a:normAutofit fontScale="92500" lnSpcReduction="10000"/>
          </a:bodyPr>
          <a:lstStyle/>
          <a:p>
            <a:endParaRPr lang="en-GB"/>
          </a:p>
        </p:txBody>
      </p:sp>
      <p:pic>
        <p:nvPicPr>
          <p:cNvPr id="7" name="Picture Placeholder 6" descr="A group of people sitting in chairs&#10;&#10;Description automatically generated with low confidence">
            <a:extLst>
              <a:ext uri="{FF2B5EF4-FFF2-40B4-BE49-F238E27FC236}">
                <a16:creationId xmlns:a16="http://schemas.microsoft.com/office/drawing/2014/main" id="{95E3B682-E219-4E68-8A6F-04686244BCC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87160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37E2050-08C3-4C21-AC11-C3B475F8C746}"/>
              </a:ext>
            </a:extLst>
          </p:cNvPr>
          <p:cNvSpPr/>
          <p:nvPr/>
        </p:nvSpPr>
        <p:spPr>
          <a:xfrm>
            <a:off x="0" y="5044313"/>
            <a:ext cx="12192000" cy="1571572"/>
          </a:xfrm>
          <a:prstGeom prst="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8552903-9A37-4DA0-8E26-6CA549167D63}"/>
              </a:ext>
            </a:extLst>
          </p:cNvPr>
          <p:cNvSpPr>
            <a:spLocks noGrp="1"/>
          </p:cNvSpPr>
          <p:nvPr>
            <p:ph type="body" sz="quarter" idx="13"/>
          </p:nvPr>
        </p:nvSpPr>
        <p:spPr/>
        <p:txBody>
          <a:bodyPr/>
          <a:lstStyle/>
          <a:p>
            <a:r>
              <a:rPr lang="en-GB" dirty="0"/>
              <a:t>What is Active Citizenship?</a:t>
            </a:r>
          </a:p>
        </p:txBody>
      </p:sp>
      <p:sp>
        <p:nvSpPr>
          <p:cNvPr id="3" name="Text Placeholder 2">
            <a:extLst>
              <a:ext uri="{FF2B5EF4-FFF2-40B4-BE49-F238E27FC236}">
                <a16:creationId xmlns:a16="http://schemas.microsoft.com/office/drawing/2014/main" id="{92E859D1-24C9-4263-AC59-3DEB5C92AA82}"/>
              </a:ext>
            </a:extLst>
          </p:cNvPr>
          <p:cNvSpPr>
            <a:spLocks noGrp="1"/>
          </p:cNvSpPr>
          <p:nvPr>
            <p:ph type="body" sz="quarter" idx="14"/>
          </p:nvPr>
        </p:nvSpPr>
        <p:spPr>
          <a:xfrm>
            <a:off x="1691639" y="2318305"/>
            <a:ext cx="10317481" cy="2558496"/>
          </a:xfrm>
        </p:spPr>
        <p:txBody>
          <a:bodyPr/>
          <a:lstStyle/>
          <a:p>
            <a:r>
              <a:rPr lang="en-GB" dirty="0"/>
              <a:t>Citizens are members of an organised state or country</a:t>
            </a:r>
          </a:p>
          <a:p>
            <a:r>
              <a:rPr lang="en-GB" dirty="0"/>
              <a:t>Citizens participate in the common life of a community</a:t>
            </a:r>
          </a:p>
          <a:p>
            <a:endParaRPr lang="en-GB" dirty="0"/>
          </a:p>
          <a:p>
            <a:r>
              <a:rPr lang="en-GB" b="1" dirty="0"/>
              <a:t>Active Citizens </a:t>
            </a:r>
            <a:r>
              <a:rPr lang="en-GB" dirty="0"/>
              <a:t>are those people who look </a:t>
            </a:r>
            <a:r>
              <a:rPr lang="en-GB" u="sng" dirty="0"/>
              <a:t>beyond</a:t>
            </a:r>
            <a:r>
              <a:rPr lang="en-GB" dirty="0"/>
              <a:t> these basic legal duties and are </a:t>
            </a:r>
            <a:r>
              <a:rPr lang="en-GB" u="sng" dirty="0"/>
              <a:t>further engaged </a:t>
            </a:r>
            <a:r>
              <a:rPr lang="en-GB" dirty="0"/>
              <a:t>voluntarily in activities that somehow affect the public life of their locality or communities</a:t>
            </a:r>
          </a:p>
        </p:txBody>
      </p:sp>
      <p:grpSp>
        <p:nvGrpSpPr>
          <p:cNvPr id="4" name="Google Shape;491;p39">
            <a:extLst>
              <a:ext uri="{FF2B5EF4-FFF2-40B4-BE49-F238E27FC236}">
                <a16:creationId xmlns:a16="http://schemas.microsoft.com/office/drawing/2014/main" id="{4BB2F9CE-A1B0-4B1C-A406-3F35AD1A6D5E}"/>
              </a:ext>
            </a:extLst>
          </p:cNvPr>
          <p:cNvGrpSpPr/>
          <p:nvPr/>
        </p:nvGrpSpPr>
        <p:grpSpPr>
          <a:xfrm>
            <a:off x="545396" y="2439876"/>
            <a:ext cx="904261" cy="549781"/>
            <a:chOff x="1934025" y="1001650"/>
            <a:chExt cx="415300" cy="355600"/>
          </a:xfrm>
        </p:grpSpPr>
        <p:sp>
          <p:nvSpPr>
            <p:cNvPr id="5" name="Google Shape;492;p39">
              <a:extLst>
                <a:ext uri="{FF2B5EF4-FFF2-40B4-BE49-F238E27FC236}">
                  <a16:creationId xmlns:a16="http://schemas.microsoft.com/office/drawing/2014/main" id="{EEF47BF4-7CA3-4392-912D-91479A6C81A7}"/>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3;p39">
              <a:extLst>
                <a:ext uri="{FF2B5EF4-FFF2-40B4-BE49-F238E27FC236}">
                  <a16:creationId xmlns:a16="http://schemas.microsoft.com/office/drawing/2014/main" id="{575C9D3A-3E32-4241-ADB2-CE2F8326A7EF}"/>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4;p39">
              <a:extLst>
                <a:ext uri="{FF2B5EF4-FFF2-40B4-BE49-F238E27FC236}">
                  <a16:creationId xmlns:a16="http://schemas.microsoft.com/office/drawing/2014/main" id="{008FB1B1-7B15-43FE-A911-3B7D3F598799}"/>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5;p39">
              <a:extLst>
                <a:ext uri="{FF2B5EF4-FFF2-40B4-BE49-F238E27FC236}">
                  <a16:creationId xmlns:a16="http://schemas.microsoft.com/office/drawing/2014/main" id="{7B728183-835B-4EE4-84AF-396037A2F43D}"/>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99;p39">
            <a:extLst>
              <a:ext uri="{FF2B5EF4-FFF2-40B4-BE49-F238E27FC236}">
                <a16:creationId xmlns:a16="http://schemas.microsoft.com/office/drawing/2014/main" id="{1E2B929A-441C-448F-A5B6-FF66B9322F47}"/>
              </a:ext>
            </a:extLst>
          </p:cNvPr>
          <p:cNvSpPr/>
          <p:nvPr/>
        </p:nvSpPr>
        <p:spPr>
          <a:xfrm>
            <a:off x="545342" y="3729467"/>
            <a:ext cx="904260" cy="5750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0" name="TextBox 9">
            <a:extLst>
              <a:ext uri="{FF2B5EF4-FFF2-40B4-BE49-F238E27FC236}">
                <a16:creationId xmlns:a16="http://schemas.microsoft.com/office/drawing/2014/main" id="{EF3BA056-9A31-4132-B5FB-4A7973209F62}"/>
              </a:ext>
            </a:extLst>
          </p:cNvPr>
          <p:cNvSpPr txBox="1"/>
          <p:nvPr/>
        </p:nvSpPr>
        <p:spPr>
          <a:xfrm>
            <a:off x="364138" y="4961944"/>
            <a:ext cx="11463724" cy="1492716"/>
          </a:xfrm>
          <a:prstGeom prst="rect">
            <a:avLst/>
          </a:prstGeom>
          <a:noFill/>
        </p:spPr>
        <p:txBody>
          <a:bodyPr wrap="square" rtlCol="0">
            <a:spAutoFit/>
          </a:bodyPr>
          <a:lstStyle/>
          <a:p>
            <a:pPr algn="ctr">
              <a:lnSpc>
                <a:spcPct val="150000"/>
              </a:lnSpc>
            </a:pPr>
            <a:r>
              <a:rPr lang="en-GB" u="sng" dirty="0">
                <a:solidFill>
                  <a:schemeClr val="bg1"/>
                </a:solidFill>
              </a:rPr>
              <a:t>MIGRANT LEADER INSPIRATION</a:t>
            </a:r>
          </a:p>
          <a:p>
            <a:pPr algn="just"/>
            <a:r>
              <a:rPr lang="en-GB" sz="1600" i="1" dirty="0">
                <a:solidFill>
                  <a:schemeClr val="bg1"/>
                </a:solidFill>
              </a:rPr>
              <a:t>Inclusive citizenship means that all people can participate in decision making processes and hold others to account. Empowerment through inclusive citizenship at the local level is important for the promotion of people’s human rights and for sustainable development, but can also lead to previously excluded groups, in particular the poor, women and girls, and people with disabilities, becoming more involved in political and decision making processes at a wider, possibly regional or national level. </a:t>
            </a:r>
          </a:p>
        </p:txBody>
      </p:sp>
    </p:spTree>
    <p:extLst>
      <p:ext uri="{BB962C8B-B14F-4D97-AF65-F5344CB8AC3E}">
        <p14:creationId xmlns:p14="http://schemas.microsoft.com/office/powerpoint/2010/main" val="3721428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48EDCE-0D2B-413E-8D2F-3D5DB566BA6E}"/>
              </a:ext>
            </a:extLst>
          </p:cNvPr>
          <p:cNvSpPr>
            <a:spLocks noGrp="1"/>
          </p:cNvSpPr>
          <p:nvPr>
            <p:ph type="body" sz="quarter" idx="13"/>
          </p:nvPr>
        </p:nvSpPr>
        <p:spPr/>
        <p:txBody>
          <a:bodyPr/>
          <a:lstStyle/>
          <a:p>
            <a:r>
              <a:rPr lang="en-GB" dirty="0"/>
              <a:t>From an Active Citizen to Becoming a Community Leader</a:t>
            </a:r>
          </a:p>
          <a:p>
            <a:endParaRPr lang="en-GB" dirty="0"/>
          </a:p>
        </p:txBody>
      </p:sp>
      <p:sp>
        <p:nvSpPr>
          <p:cNvPr id="3" name="Text Placeholder 2">
            <a:extLst>
              <a:ext uri="{FF2B5EF4-FFF2-40B4-BE49-F238E27FC236}">
                <a16:creationId xmlns:a16="http://schemas.microsoft.com/office/drawing/2014/main" id="{71C5ADD4-32BE-48A5-88E5-2960CDE8A663}"/>
              </a:ext>
            </a:extLst>
          </p:cNvPr>
          <p:cNvSpPr>
            <a:spLocks noGrp="1"/>
          </p:cNvSpPr>
          <p:nvPr>
            <p:ph type="body" sz="quarter" idx="14"/>
          </p:nvPr>
        </p:nvSpPr>
        <p:spPr>
          <a:xfrm>
            <a:off x="388093" y="4743824"/>
            <a:ext cx="10417067" cy="469184"/>
          </a:xfrm>
        </p:spPr>
        <p:txBody>
          <a:bodyPr/>
          <a:lstStyle/>
          <a:p>
            <a:r>
              <a:rPr lang="en-GB" dirty="0"/>
              <a:t>Learn how Malala began her fight for girls — from an education activist in Pakistan to the youngest Nobel Peace Prize laureate</a:t>
            </a:r>
          </a:p>
        </p:txBody>
      </p:sp>
      <p:grpSp>
        <p:nvGrpSpPr>
          <p:cNvPr id="21" name="Google Shape;483;p39">
            <a:extLst>
              <a:ext uri="{FF2B5EF4-FFF2-40B4-BE49-F238E27FC236}">
                <a16:creationId xmlns:a16="http://schemas.microsoft.com/office/drawing/2014/main" id="{90EB95A9-EF94-4432-B755-C8BAF7E7718A}"/>
              </a:ext>
            </a:extLst>
          </p:cNvPr>
          <p:cNvGrpSpPr/>
          <p:nvPr/>
        </p:nvGrpSpPr>
        <p:grpSpPr>
          <a:xfrm>
            <a:off x="482966" y="5678043"/>
            <a:ext cx="628159" cy="627756"/>
            <a:chOff x="596350" y="929175"/>
            <a:chExt cx="407950" cy="497475"/>
          </a:xfrm>
        </p:grpSpPr>
        <p:sp>
          <p:nvSpPr>
            <p:cNvPr id="22" name="Google Shape;484;p39">
              <a:extLst>
                <a:ext uri="{FF2B5EF4-FFF2-40B4-BE49-F238E27FC236}">
                  <a16:creationId xmlns:a16="http://schemas.microsoft.com/office/drawing/2014/main" id="{493AC016-EC36-409E-8D39-2131FE521137}"/>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38100"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5;p39">
              <a:extLst>
                <a:ext uri="{FF2B5EF4-FFF2-40B4-BE49-F238E27FC236}">
                  <a16:creationId xmlns:a16="http://schemas.microsoft.com/office/drawing/2014/main" id="{87EEFCFE-AE58-4315-9D4E-3847DFFF8DD5}"/>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38100"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6;p39">
              <a:extLst>
                <a:ext uri="{FF2B5EF4-FFF2-40B4-BE49-F238E27FC236}">
                  <a16:creationId xmlns:a16="http://schemas.microsoft.com/office/drawing/2014/main" id="{3AA93694-B11C-40AD-8212-4BB300E7706A}"/>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38100"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7;p39">
              <a:extLst>
                <a:ext uri="{FF2B5EF4-FFF2-40B4-BE49-F238E27FC236}">
                  <a16:creationId xmlns:a16="http://schemas.microsoft.com/office/drawing/2014/main" id="{CD584EA5-042E-485F-BB71-36BB33408DCB}"/>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38100"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8;p39">
              <a:extLst>
                <a:ext uri="{FF2B5EF4-FFF2-40B4-BE49-F238E27FC236}">
                  <a16:creationId xmlns:a16="http://schemas.microsoft.com/office/drawing/2014/main" id="{5448F0F2-5018-4908-9EAA-C57D9AEE5D5C}"/>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38100"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9;p39">
              <a:extLst>
                <a:ext uri="{FF2B5EF4-FFF2-40B4-BE49-F238E27FC236}">
                  <a16:creationId xmlns:a16="http://schemas.microsoft.com/office/drawing/2014/main" id="{55DF01F0-1C6A-4271-9CD7-077FB82BAEBE}"/>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38100"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0;p39">
              <a:extLst>
                <a:ext uri="{FF2B5EF4-FFF2-40B4-BE49-F238E27FC236}">
                  <a16:creationId xmlns:a16="http://schemas.microsoft.com/office/drawing/2014/main" id="{D469EB9A-C590-4EBD-8ABC-CA9944F54B34}"/>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38100"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Box 28">
            <a:extLst>
              <a:ext uri="{FF2B5EF4-FFF2-40B4-BE49-F238E27FC236}">
                <a16:creationId xmlns:a16="http://schemas.microsoft.com/office/drawing/2014/main" id="{7F46DB7D-0779-407A-86F7-B3FAB5DA6BC8}"/>
              </a:ext>
            </a:extLst>
          </p:cNvPr>
          <p:cNvSpPr txBox="1"/>
          <p:nvPr/>
        </p:nvSpPr>
        <p:spPr>
          <a:xfrm>
            <a:off x="1206785" y="5784104"/>
            <a:ext cx="7475060" cy="461665"/>
          </a:xfrm>
          <a:prstGeom prst="rect">
            <a:avLst/>
          </a:prstGeom>
          <a:noFill/>
        </p:spPr>
        <p:txBody>
          <a:bodyPr wrap="none" rtlCol="0">
            <a:spAutoFit/>
          </a:bodyPr>
          <a:lstStyle/>
          <a:p>
            <a:r>
              <a:rPr lang="en-GB" sz="2400" b="1" dirty="0">
                <a:solidFill>
                  <a:srgbClr val="76C6D2"/>
                </a:solidFill>
              </a:rPr>
              <a:t>READ: </a:t>
            </a:r>
            <a:r>
              <a:rPr lang="en-GB" sz="2400" dirty="0">
                <a:solidFill>
                  <a:srgbClr val="5E5E5E"/>
                </a:solidFill>
                <a:hlinkClick r:id="rId3"/>
              </a:rPr>
              <a:t>https://www.malala.org/malalas-story?sc=header</a:t>
            </a:r>
            <a:r>
              <a:rPr lang="en-GB" sz="2400" dirty="0">
                <a:solidFill>
                  <a:srgbClr val="5E5E5E"/>
                </a:solidFill>
              </a:rPr>
              <a:t> </a:t>
            </a:r>
          </a:p>
        </p:txBody>
      </p:sp>
      <p:pic>
        <p:nvPicPr>
          <p:cNvPr id="31" name="Graphic 30" descr="Presentation with media outline">
            <a:extLst>
              <a:ext uri="{FF2B5EF4-FFF2-40B4-BE49-F238E27FC236}">
                <a16:creationId xmlns:a16="http://schemas.microsoft.com/office/drawing/2014/main" id="{744F83E0-22FD-4F1C-8673-1D56231440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9915" y="155031"/>
            <a:ext cx="914400" cy="914400"/>
          </a:xfrm>
          <a:prstGeom prst="rect">
            <a:avLst/>
          </a:prstGeom>
        </p:spPr>
      </p:pic>
      <p:sp>
        <p:nvSpPr>
          <p:cNvPr id="33" name="TextBox 32">
            <a:extLst>
              <a:ext uri="{FF2B5EF4-FFF2-40B4-BE49-F238E27FC236}">
                <a16:creationId xmlns:a16="http://schemas.microsoft.com/office/drawing/2014/main" id="{955F2FA9-037C-4459-BB50-5A59B66BCA33}"/>
              </a:ext>
            </a:extLst>
          </p:cNvPr>
          <p:cNvSpPr txBox="1"/>
          <p:nvPr/>
        </p:nvSpPr>
        <p:spPr>
          <a:xfrm>
            <a:off x="4944315" y="347793"/>
            <a:ext cx="1304085" cy="461665"/>
          </a:xfrm>
          <a:prstGeom prst="rect">
            <a:avLst/>
          </a:prstGeom>
          <a:noFill/>
        </p:spPr>
        <p:txBody>
          <a:bodyPr wrap="square">
            <a:spAutoFit/>
          </a:bodyPr>
          <a:lstStyle/>
          <a:p>
            <a:r>
              <a:rPr lang="en-GB" sz="2400" b="1" dirty="0">
                <a:solidFill>
                  <a:srgbClr val="76C6D2"/>
                </a:solidFill>
              </a:rPr>
              <a:t>WATCH:</a:t>
            </a:r>
            <a:endParaRPr lang="en-GB" sz="2400" dirty="0"/>
          </a:p>
        </p:txBody>
      </p:sp>
      <p:pic>
        <p:nvPicPr>
          <p:cNvPr id="34" name="Online Media 33" title="Malala Yousafzai - The right to learning should be given to any child">
            <a:hlinkClick r:id="" action="ppaction://media"/>
            <a:extLst>
              <a:ext uri="{FF2B5EF4-FFF2-40B4-BE49-F238E27FC236}">
                <a16:creationId xmlns:a16="http://schemas.microsoft.com/office/drawing/2014/main" id="{EEA69336-ED40-4DD4-9449-1E712E36BF92}"/>
              </a:ext>
            </a:extLst>
          </p:cNvPr>
          <p:cNvPicPr>
            <a:picLocks noRot="1" noChangeAspect="1"/>
          </p:cNvPicPr>
          <p:nvPr>
            <a:videoFile r:link="rId1"/>
          </p:nvPr>
        </p:nvPicPr>
        <p:blipFill>
          <a:blip r:embed="rId6"/>
          <a:stretch>
            <a:fillRect/>
          </a:stretch>
        </p:blipFill>
        <p:spPr>
          <a:xfrm>
            <a:off x="4944315" y="1069431"/>
            <a:ext cx="6253480" cy="3533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65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0F4378-C3A4-4405-9C7F-ADC542F2F363}"/>
              </a:ext>
            </a:extLst>
          </p:cNvPr>
          <p:cNvSpPr>
            <a:spLocks noGrp="1"/>
          </p:cNvSpPr>
          <p:nvPr>
            <p:ph type="body" sz="quarter" idx="13"/>
          </p:nvPr>
        </p:nvSpPr>
        <p:spPr/>
        <p:txBody>
          <a:bodyPr/>
          <a:lstStyle/>
          <a:p>
            <a:r>
              <a:rPr lang="en-GB" dirty="0"/>
              <a:t>Community Leadership</a:t>
            </a:r>
          </a:p>
        </p:txBody>
      </p:sp>
      <p:sp>
        <p:nvSpPr>
          <p:cNvPr id="3" name="Text Placeholder 2">
            <a:extLst>
              <a:ext uri="{FF2B5EF4-FFF2-40B4-BE49-F238E27FC236}">
                <a16:creationId xmlns:a16="http://schemas.microsoft.com/office/drawing/2014/main" id="{F970D242-C60B-45B6-B217-199584F7926D}"/>
              </a:ext>
            </a:extLst>
          </p:cNvPr>
          <p:cNvSpPr>
            <a:spLocks noGrp="1"/>
          </p:cNvSpPr>
          <p:nvPr>
            <p:ph type="body" sz="quarter" idx="14"/>
          </p:nvPr>
        </p:nvSpPr>
        <p:spPr>
          <a:xfrm>
            <a:off x="1466188" y="2714106"/>
            <a:ext cx="9793945" cy="3245241"/>
          </a:xfrm>
        </p:spPr>
        <p:txBody>
          <a:bodyPr/>
          <a:lstStyle/>
          <a:p>
            <a:r>
              <a:rPr lang="en-GB" dirty="0"/>
              <a:t>Community leadership means having responsibility for the well-being and improvement of the community</a:t>
            </a:r>
          </a:p>
          <a:p>
            <a:endParaRPr lang="en-GB" dirty="0"/>
          </a:p>
          <a:p>
            <a:r>
              <a:rPr lang="en-GB" dirty="0"/>
              <a:t>Are you a community leader? Are you interested in becoming one? </a:t>
            </a:r>
          </a:p>
          <a:p>
            <a:endParaRPr lang="en-GB" dirty="0"/>
          </a:p>
          <a:p>
            <a:endParaRPr lang="en-GB" dirty="0"/>
          </a:p>
          <a:p>
            <a:endParaRPr lang="en-GB" dirty="0"/>
          </a:p>
          <a:p>
            <a:endParaRPr lang="en-GB" dirty="0"/>
          </a:p>
        </p:txBody>
      </p:sp>
      <p:grpSp>
        <p:nvGrpSpPr>
          <p:cNvPr id="11" name="Google Shape;840;p39">
            <a:extLst>
              <a:ext uri="{FF2B5EF4-FFF2-40B4-BE49-F238E27FC236}">
                <a16:creationId xmlns:a16="http://schemas.microsoft.com/office/drawing/2014/main" id="{A51D2A00-5D82-4185-8566-D86BBB76C838}"/>
              </a:ext>
            </a:extLst>
          </p:cNvPr>
          <p:cNvGrpSpPr/>
          <p:nvPr/>
        </p:nvGrpSpPr>
        <p:grpSpPr>
          <a:xfrm>
            <a:off x="621539" y="2593860"/>
            <a:ext cx="572412" cy="714376"/>
            <a:chOff x="2635450" y="4321225"/>
            <a:chExt cx="368400" cy="466425"/>
          </a:xfrm>
        </p:grpSpPr>
        <p:sp>
          <p:nvSpPr>
            <p:cNvPr id="12" name="Google Shape;841;p39">
              <a:extLst>
                <a:ext uri="{FF2B5EF4-FFF2-40B4-BE49-F238E27FC236}">
                  <a16:creationId xmlns:a16="http://schemas.microsoft.com/office/drawing/2014/main" id="{14150A68-ADA0-466F-B9EA-4B4087143E8C}"/>
                </a:ext>
              </a:extLst>
            </p:cNvPr>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42;p39">
              <a:extLst>
                <a:ext uri="{FF2B5EF4-FFF2-40B4-BE49-F238E27FC236}">
                  <a16:creationId xmlns:a16="http://schemas.microsoft.com/office/drawing/2014/main" id="{F03EB420-F8B9-4EF4-99B3-376E94A9A718}"/>
                </a:ext>
              </a:extLst>
            </p:cNvPr>
            <p:cNvSpPr/>
            <p:nvPr/>
          </p:nvSpPr>
          <p:spPr>
            <a:xfrm>
              <a:off x="2819350" y="4321225"/>
              <a:ext cx="25" cy="347075"/>
            </a:xfrm>
            <a:custGeom>
              <a:avLst/>
              <a:gdLst/>
              <a:ahLst/>
              <a:cxnLst/>
              <a:rect l="l" t="t" r="r" b="b"/>
              <a:pathLst>
                <a:path w="1" h="13883" fill="none" extrusionOk="0">
                  <a:moveTo>
                    <a:pt x="0" y="13883"/>
                  </a:moveTo>
                  <a:lnTo>
                    <a:pt x="0" y="0"/>
                  </a:lnTo>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43;p39">
              <a:extLst>
                <a:ext uri="{FF2B5EF4-FFF2-40B4-BE49-F238E27FC236}">
                  <a16:creationId xmlns:a16="http://schemas.microsoft.com/office/drawing/2014/main" id="{648B303B-C707-46D9-A36B-AFEF7E0C055D}"/>
                </a:ext>
              </a:extLst>
            </p:cNvPr>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44;p39">
              <a:extLst>
                <a:ext uri="{FF2B5EF4-FFF2-40B4-BE49-F238E27FC236}">
                  <a16:creationId xmlns:a16="http://schemas.microsoft.com/office/drawing/2014/main" id="{C044F82E-CAC9-444B-A465-B4AEFBAAAEE6}"/>
                </a:ext>
              </a:extLst>
            </p:cNvPr>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45;p39">
              <a:extLst>
                <a:ext uri="{FF2B5EF4-FFF2-40B4-BE49-F238E27FC236}">
                  <a16:creationId xmlns:a16="http://schemas.microsoft.com/office/drawing/2014/main" id="{35D8F2DE-BCBC-46DD-B3E5-E33C0F260E1D}"/>
                </a:ext>
              </a:extLst>
            </p:cNvPr>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46;p39">
              <a:extLst>
                <a:ext uri="{FF2B5EF4-FFF2-40B4-BE49-F238E27FC236}">
                  <a16:creationId xmlns:a16="http://schemas.microsoft.com/office/drawing/2014/main" id="{0F58FA57-6F2C-46AD-A84D-B19F90F06AD2}"/>
                </a:ext>
              </a:extLst>
            </p:cNvPr>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 name="Graphic 22" descr="Question mark with solid fill">
            <a:extLst>
              <a:ext uri="{FF2B5EF4-FFF2-40B4-BE49-F238E27FC236}">
                <a16:creationId xmlns:a16="http://schemas.microsoft.com/office/drawing/2014/main" id="{306F2352-6EE1-4A14-862F-DEF1DA0359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324" y="3599430"/>
            <a:ext cx="914400" cy="914400"/>
          </a:xfrm>
          <a:prstGeom prst="rect">
            <a:avLst/>
          </a:prstGeom>
        </p:spPr>
      </p:pic>
      <p:sp>
        <p:nvSpPr>
          <p:cNvPr id="24" name="Rectangle 23">
            <a:extLst>
              <a:ext uri="{FF2B5EF4-FFF2-40B4-BE49-F238E27FC236}">
                <a16:creationId xmlns:a16="http://schemas.microsoft.com/office/drawing/2014/main" id="{8CB4D7C4-6CCE-4A1B-9BA7-3715ACFCA50A}"/>
              </a:ext>
            </a:extLst>
          </p:cNvPr>
          <p:cNvSpPr/>
          <p:nvPr/>
        </p:nvSpPr>
        <p:spPr>
          <a:xfrm>
            <a:off x="0" y="5066881"/>
            <a:ext cx="12192000" cy="995007"/>
          </a:xfrm>
          <a:prstGeom prst="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DD7E6E08-7815-47EA-8FAD-69B20F59D493}"/>
              </a:ext>
            </a:extLst>
          </p:cNvPr>
          <p:cNvSpPr txBox="1"/>
          <p:nvPr/>
        </p:nvSpPr>
        <p:spPr>
          <a:xfrm>
            <a:off x="2807970" y="5024997"/>
            <a:ext cx="6103620" cy="464871"/>
          </a:xfrm>
          <a:prstGeom prst="rect">
            <a:avLst/>
          </a:prstGeom>
          <a:noFill/>
        </p:spPr>
        <p:txBody>
          <a:bodyPr wrap="square">
            <a:spAutoFit/>
          </a:bodyPr>
          <a:lstStyle/>
          <a:p>
            <a:pPr algn="ctr">
              <a:lnSpc>
                <a:spcPct val="150000"/>
              </a:lnSpc>
            </a:pPr>
            <a:r>
              <a:rPr lang="en-GB" u="sng" dirty="0">
                <a:solidFill>
                  <a:schemeClr val="bg1"/>
                </a:solidFill>
              </a:rPr>
              <a:t>MIGRANT LEADER INSPIRATION</a:t>
            </a:r>
          </a:p>
        </p:txBody>
      </p:sp>
      <p:sp>
        <p:nvSpPr>
          <p:cNvPr id="19" name="TextBox 18">
            <a:extLst>
              <a:ext uri="{FF2B5EF4-FFF2-40B4-BE49-F238E27FC236}">
                <a16:creationId xmlns:a16="http://schemas.microsoft.com/office/drawing/2014/main" id="{E6267ABD-762B-43E4-85D2-8C10E63092D3}"/>
              </a:ext>
            </a:extLst>
          </p:cNvPr>
          <p:cNvSpPr txBox="1"/>
          <p:nvPr/>
        </p:nvSpPr>
        <p:spPr>
          <a:xfrm>
            <a:off x="1412724" y="5563390"/>
            <a:ext cx="9793945" cy="400110"/>
          </a:xfrm>
          <a:prstGeom prst="rect">
            <a:avLst/>
          </a:prstGeom>
          <a:noFill/>
        </p:spPr>
        <p:txBody>
          <a:bodyPr wrap="square">
            <a:spAutoFit/>
          </a:bodyPr>
          <a:lstStyle/>
          <a:p>
            <a:r>
              <a:rPr lang="en-GB" sz="2000" i="1" dirty="0">
                <a:solidFill>
                  <a:schemeClr val="bg1"/>
                </a:solidFill>
              </a:rPr>
              <a:t>“When the whole world is silent, even one voice becomes powerful.” - Malala Yousafzai</a:t>
            </a:r>
          </a:p>
        </p:txBody>
      </p:sp>
    </p:spTree>
    <p:extLst>
      <p:ext uri="{BB962C8B-B14F-4D97-AF65-F5344CB8AC3E}">
        <p14:creationId xmlns:p14="http://schemas.microsoft.com/office/powerpoint/2010/main" val="417229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03E4C-2516-4546-BA99-90623C056261}"/>
              </a:ext>
            </a:extLst>
          </p:cNvPr>
          <p:cNvSpPr>
            <a:spLocks noGrp="1"/>
          </p:cNvSpPr>
          <p:nvPr>
            <p:ph type="body" sz="quarter" idx="14"/>
          </p:nvPr>
        </p:nvSpPr>
        <p:spPr>
          <a:xfrm>
            <a:off x="10954524" y="5512520"/>
            <a:ext cx="785328" cy="1056986"/>
          </a:xfrm>
        </p:spPr>
        <p:txBody>
          <a:bodyPr>
            <a:normAutofit fontScale="85000" lnSpcReduction="20000"/>
          </a:bodyPr>
          <a:lstStyle/>
          <a:p>
            <a:endParaRPr lang="en-GB" dirty="0"/>
          </a:p>
        </p:txBody>
      </p:sp>
      <p:sp>
        <p:nvSpPr>
          <p:cNvPr id="3" name="Text Placeholder 2">
            <a:extLst>
              <a:ext uri="{FF2B5EF4-FFF2-40B4-BE49-F238E27FC236}">
                <a16:creationId xmlns:a16="http://schemas.microsoft.com/office/drawing/2014/main" id="{EA299416-7E03-445D-847C-A32648A8F84F}"/>
              </a:ext>
            </a:extLst>
          </p:cNvPr>
          <p:cNvSpPr>
            <a:spLocks noGrp="1"/>
          </p:cNvSpPr>
          <p:nvPr>
            <p:ph type="body" sz="quarter" idx="13"/>
          </p:nvPr>
        </p:nvSpPr>
        <p:spPr>
          <a:xfrm>
            <a:off x="6388187" y="1345480"/>
            <a:ext cx="4849824" cy="4493975"/>
          </a:xfrm>
        </p:spPr>
        <p:txBody>
          <a:bodyPr>
            <a:noAutofit/>
          </a:bodyPr>
          <a:lstStyle/>
          <a:p>
            <a:r>
              <a:rPr lang="en-IE" sz="2400" dirty="0"/>
              <a:t>I get involved in community groups because of my boys. I have been involved in the Family Resource Centre, the Community Council, the Defibrillator Group, and the Parents Association, in both the national and secondary school.</a:t>
            </a:r>
          </a:p>
          <a:p>
            <a:r>
              <a:rPr lang="en-IE" sz="2400" dirty="0"/>
              <a:t>Myself, I think everybody should get involved because... It’s for their children, it is for themselves, it’s for Ballyhaunis, and it is for Irish people to understand the culture of different nationalities</a:t>
            </a:r>
            <a:endParaRPr lang="en-GB" sz="2400" dirty="0"/>
          </a:p>
        </p:txBody>
      </p:sp>
      <p:sp>
        <p:nvSpPr>
          <p:cNvPr id="4" name="Text Placeholder 3">
            <a:extLst>
              <a:ext uri="{FF2B5EF4-FFF2-40B4-BE49-F238E27FC236}">
                <a16:creationId xmlns:a16="http://schemas.microsoft.com/office/drawing/2014/main" id="{316DE87B-CEB9-4CD2-AD80-3A0CD9A63C3F}"/>
              </a:ext>
            </a:extLst>
          </p:cNvPr>
          <p:cNvSpPr>
            <a:spLocks noGrp="1"/>
          </p:cNvSpPr>
          <p:nvPr>
            <p:ph type="body" sz="quarter" idx="15"/>
          </p:nvPr>
        </p:nvSpPr>
        <p:spPr>
          <a:xfrm>
            <a:off x="5886346" y="1223176"/>
            <a:ext cx="2613204" cy="1221666"/>
          </a:xfrm>
        </p:spPr>
        <p:txBody>
          <a:bodyPr>
            <a:normAutofit fontScale="92500" lnSpcReduction="10000"/>
          </a:bodyPr>
          <a:lstStyle/>
          <a:p>
            <a:endParaRPr lang="en-GB" dirty="0"/>
          </a:p>
        </p:txBody>
      </p:sp>
      <p:pic>
        <p:nvPicPr>
          <p:cNvPr id="6" name="Picture Placeholder 5" descr="A person standing in front of a building&#10;&#10;Description automatically generated">
            <a:extLst>
              <a:ext uri="{FF2B5EF4-FFF2-40B4-BE49-F238E27FC236}">
                <a16:creationId xmlns:a16="http://schemas.microsoft.com/office/drawing/2014/main" id="{8AFE0AE5-B141-451E-893F-28C8394D8C5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64378" y="989130"/>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p:spPr>
      </p:pic>
      <p:sp>
        <p:nvSpPr>
          <p:cNvPr id="7" name="Rectangle 6">
            <a:extLst>
              <a:ext uri="{FF2B5EF4-FFF2-40B4-BE49-F238E27FC236}">
                <a16:creationId xmlns:a16="http://schemas.microsoft.com/office/drawing/2014/main" id="{1A999602-0A29-4FB7-8843-56E7B7D9232D}"/>
              </a:ext>
            </a:extLst>
          </p:cNvPr>
          <p:cNvSpPr/>
          <p:nvPr/>
        </p:nvSpPr>
        <p:spPr>
          <a:xfrm>
            <a:off x="409394" y="711541"/>
            <a:ext cx="5004807" cy="1776843"/>
          </a:xfrm>
          <a:prstGeom prst="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000" b="1" dirty="0">
                <a:solidFill>
                  <a:schemeClr val="bg1"/>
                </a:solidFill>
              </a:rPr>
              <a:t>Let’s meet:</a:t>
            </a:r>
          </a:p>
          <a:p>
            <a:r>
              <a:rPr lang="en-IE" sz="3000" dirty="0">
                <a:solidFill>
                  <a:schemeClr val="bg1"/>
                </a:solidFill>
              </a:rPr>
              <a:t>Active Citizen and Migrant Community Champion</a:t>
            </a:r>
          </a:p>
          <a:p>
            <a:pPr algn="ctr"/>
            <a:endParaRPr lang="en-GB" dirty="0"/>
          </a:p>
        </p:txBody>
      </p:sp>
      <p:sp>
        <p:nvSpPr>
          <p:cNvPr id="9" name="TextBox 8">
            <a:extLst>
              <a:ext uri="{FF2B5EF4-FFF2-40B4-BE49-F238E27FC236}">
                <a16:creationId xmlns:a16="http://schemas.microsoft.com/office/drawing/2014/main" id="{94ED750A-E730-4030-9E4C-001322C86B98}"/>
              </a:ext>
            </a:extLst>
          </p:cNvPr>
          <p:cNvSpPr txBox="1"/>
          <p:nvPr/>
        </p:nvSpPr>
        <p:spPr>
          <a:xfrm>
            <a:off x="5414202" y="392179"/>
            <a:ext cx="6120715" cy="830997"/>
          </a:xfrm>
          <a:prstGeom prst="rect">
            <a:avLst/>
          </a:prstGeom>
          <a:noFill/>
        </p:spPr>
        <p:txBody>
          <a:bodyPr wrap="none" rtlCol="0">
            <a:spAutoFit/>
          </a:bodyPr>
          <a:lstStyle/>
          <a:p>
            <a:r>
              <a:rPr lang="en-IE" sz="3000" b="1" dirty="0">
                <a:solidFill>
                  <a:schemeClr val="bg1"/>
                </a:solidFill>
              </a:rPr>
              <a:t>Manar Cherbatji, Ballyhaunis, Ireland</a:t>
            </a:r>
            <a:endParaRPr lang="en-IE" sz="3000" dirty="0">
              <a:solidFill>
                <a:schemeClr val="bg1"/>
              </a:solidFill>
            </a:endParaRPr>
          </a:p>
          <a:p>
            <a:endParaRPr lang="en-GB" dirty="0"/>
          </a:p>
        </p:txBody>
      </p:sp>
      <p:sp>
        <p:nvSpPr>
          <p:cNvPr id="11" name="TextBox 10">
            <a:extLst>
              <a:ext uri="{FF2B5EF4-FFF2-40B4-BE49-F238E27FC236}">
                <a16:creationId xmlns:a16="http://schemas.microsoft.com/office/drawing/2014/main" id="{D73BBCAA-F17F-40FD-8455-E1BB3A266934}"/>
              </a:ext>
            </a:extLst>
          </p:cNvPr>
          <p:cNvSpPr txBox="1"/>
          <p:nvPr/>
        </p:nvSpPr>
        <p:spPr>
          <a:xfrm>
            <a:off x="5053867" y="6143352"/>
            <a:ext cx="8910106" cy="307777"/>
          </a:xfrm>
          <a:prstGeom prst="rect">
            <a:avLst/>
          </a:prstGeom>
          <a:noFill/>
        </p:spPr>
        <p:txBody>
          <a:bodyPr wrap="square">
            <a:spAutoFit/>
          </a:bodyPr>
          <a:lstStyle/>
          <a:p>
            <a:r>
              <a:rPr lang="en-US" sz="1400" dirty="0">
                <a:solidFill>
                  <a:schemeClr val="bg1"/>
                </a:solidFill>
              </a:rPr>
              <a:t>Source: </a:t>
            </a:r>
            <a:r>
              <a:rPr lang="en-US" sz="1400" dirty="0">
                <a:solidFill>
                  <a:schemeClr val="bg1"/>
                </a:solidFill>
                <a:hlinkClick r:id="rId3">
                  <a:extLst>
                    <a:ext uri="{A12FA001-AC4F-418D-AE19-62706E023703}">
                      <ahyp:hlinkClr xmlns:ahyp="http://schemas.microsoft.com/office/drawing/2018/hyperlinkcolor" val="tx"/>
                    </a:ext>
                  </a:extLst>
                </a:hlinkClick>
              </a:rPr>
              <a:t>Life in Ballyhaunis, Ireland’s most culturally diverse town (irishexaminer.com</a:t>
            </a:r>
            <a:endParaRPr lang="en-GB" sz="1400" dirty="0">
              <a:solidFill>
                <a:schemeClr val="bg1"/>
              </a:solidFill>
            </a:endParaRPr>
          </a:p>
        </p:txBody>
      </p:sp>
    </p:spTree>
    <p:extLst>
      <p:ext uri="{BB962C8B-B14F-4D97-AF65-F5344CB8AC3E}">
        <p14:creationId xmlns:p14="http://schemas.microsoft.com/office/powerpoint/2010/main" val="4004775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42560" y="1097280"/>
            <a:ext cx="1234440" cy="1188720"/>
          </a:xfrm>
          <a:prstGeom prst="flowChartConnector">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571313" y="2531661"/>
            <a:ext cx="10978262" cy="3899619"/>
          </a:xfrm>
        </p:spPr>
        <p:txBody>
          <a:bodyPr/>
          <a:lstStyle/>
          <a:p>
            <a:pPr algn="ctr"/>
            <a:r>
              <a:rPr lang="en-GB" sz="3000" dirty="0"/>
              <a:t>Take a sheet of paper and start writing, try to answer these questions!</a:t>
            </a:r>
          </a:p>
          <a:p>
            <a:pPr algn="ctr"/>
            <a:endParaRPr lang="en-GB" sz="3000" dirty="0"/>
          </a:p>
          <a:p>
            <a:r>
              <a:rPr lang="en-GB" dirty="0"/>
              <a:t>Are you someone who:</a:t>
            </a:r>
          </a:p>
          <a:p>
            <a:endParaRPr lang="en-GB" dirty="0"/>
          </a:p>
          <a:p>
            <a:pPr marL="342900" indent="-342900">
              <a:buFont typeface="Wingdings" panose="05000000000000000000" pitchFamily="2" charset="2"/>
              <a:buChar char="ü"/>
            </a:pPr>
            <a:r>
              <a:rPr lang="en-GB" dirty="0"/>
              <a:t>Wants to improve your community? Elaborate</a:t>
            </a:r>
          </a:p>
          <a:p>
            <a:pPr marL="342900" indent="-342900">
              <a:buFont typeface="Wingdings" panose="05000000000000000000" pitchFamily="2" charset="2"/>
              <a:buChar char="ü"/>
            </a:pPr>
            <a:r>
              <a:rPr lang="en-GB" dirty="0"/>
              <a:t>Has something to contribute? Elaborate</a:t>
            </a:r>
          </a:p>
          <a:p>
            <a:pPr marL="342900" indent="-342900">
              <a:buFont typeface="Wingdings" panose="05000000000000000000" pitchFamily="2" charset="2"/>
              <a:buChar char="ü"/>
            </a:pPr>
            <a:r>
              <a:rPr lang="en-GB" dirty="0"/>
              <a:t>Doesn't wait around for someone else to get the job done? Elaborate</a:t>
            </a:r>
          </a:p>
          <a:p>
            <a:pPr algn="ctr"/>
            <a:endParaRPr lang="en-GB"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3505199" y="436107"/>
            <a:ext cx="5623561" cy="633215"/>
          </a:xfrm>
        </p:spPr>
        <p:txBody>
          <a:bodyPr/>
          <a:lstStyle/>
          <a:p>
            <a:r>
              <a:rPr lang="en-GB" dirty="0"/>
              <a:t>SELF ASSESSMENT ACTIVITY</a:t>
            </a:r>
          </a:p>
          <a:p>
            <a:endParaRPr lang="en-GB" dirty="0"/>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33993" y="1416115"/>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0841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6A083B-55C4-4F73-9EBF-A8163BDAC37A}"/>
              </a:ext>
            </a:extLst>
          </p:cNvPr>
          <p:cNvSpPr>
            <a:spLocks noGrp="1"/>
          </p:cNvSpPr>
          <p:nvPr>
            <p:ph type="body" sz="quarter" idx="13"/>
          </p:nvPr>
        </p:nvSpPr>
        <p:spPr>
          <a:xfrm>
            <a:off x="3741422" y="2905731"/>
            <a:ext cx="4709155" cy="1803430"/>
          </a:xfrm>
        </p:spPr>
        <p:txBody>
          <a:bodyPr/>
          <a:lstStyle/>
          <a:p>
            <a:pPr algn="ctr"/>
            <a:r>
              <a:rPr lang="en-GB" dirty="0"/>
              <a:t>Let’s get to know characteristics of good community leaders </a:t>
            </a:r>
          </a:p>
        </p:txBody>
      </p:sp>
      <p:grpSp>
        <p:nvGrpSpPr>
          <p:cNvPr id="3" name="Google Shape;540;p39">
            <a:extLst>
              <a:ext uri="{FF2B5EF4-FFF2-40B4-BE49-F238E27FC236}">
                <a16:creationId xmlns:a16="http://schemas.microsoft.com/office/drawing/2014/main" id="{5098574F-FDF6-4024-9BCB-CC411A8E2129}"/>
              </a:ext>
            </a:extLst>
          </p:cNvPr>
          <p:cNvGrpSpPr/>
          <p:nvPr/>
        </p:nvGrpSpPr>
        <p:grpSpPr>
          <a:xfrm>
            <a:off x="5715677" y="1542439"/>
            <a:ext cx="760644" cy="738810"/>
            <a:chOff x="5290150" y="1636700"/>
            <a:chExt cx="425025" cy="429875"/>
          </a:xfrm>
        </p:grpSpPr>
        <p:sp>
          <p:nvSpPr>
            <p:cNvPr id="4" name="Google Shape;541;p39">
              <a:extLst>
                <a:ext uri="{FF2B5EF4-FFF2-40B4-BE49-F238E27FC236}">
                  <a16:creationId xmlns:a16="http://schemas.microsoft.com/office/drawing/2014/main" id="{E6937421-D569-4466-B116-8F9F5B1DF8FA}"/>
                </a:ext>
              </a:extLst>
            </p:cNvPr>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2;p39">
              <a:extLst>
                <a:ext uri="{FF2B5EF4-FFF2-40B4-BE49-F238E27FC236}">
                  <a16:creationId xmlns:a16="http://schemas.microsoft.com/office/drawing/2014/main" id="{A1423B03-96DD-44EA-BB36-D195CCC22B58}"/>
                </a:ext>
              </a:extLst>
            </p:cNvPr>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87575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ormAutofit/>
          </a:bodyPr>
          <a:lstStyle/>
          <a:p>
            <a:pPr algn="ctr"/>
            <a:r>
              <a:rPr lang="en-GB" dirty="0"/>
              <a:t>Welcome to  </a:t>
            </a:r>
          </a:p>
          <a:p>
            <a:pPr algn="ctr"/>
            <a:r>
              <a:rPr lang="en-GB" dirty="0"/>
              <a:t>Module 2 of the Migrant Community Mediation Course</a:t>
            </a:r>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200760"/>
            <a:ext cx="10638222" cy="4308528"/>
          </a:xfrm>
        </p:spPr>
        <p:txBody>
          <a:bodyPr/>
          <a:lstStyle/>
          <a:p>
            <a:r>
              <a:rPr lang="en-GB" sz="3000" dirty="0"/>
              <a:t>In this , you will learn:</a:t>
            </a:r>
          </a:p>
          <a:p>
            <a:endParaRPr lang="en-GB" dirty="0"/>
          </a:p>
          <a:p>
            <a:pPr marL="342900" indent="-342900">
              <a:buFont typeface="Wingdings" panose="05000000000000000000" pitchFamily="2" charset="2"/>
              <a:buChar char="ü"/>
            </a:pPr>
            <a:r>
              <a:rPr lang="en-GB" dirty="0"/>
              <a:t>What is </a:t>
            </a:r>
            <a:r>
              <a:rPr lang="en-GB" b="1" dirty="0"/>
              <a:t>Community Leadership</a:t>
            </a:r>
            <a:r>
              <a:rPr lang="en-GB" dirty="0"/>
              <a:t>? Characteristics of Great Leaders in the context of migrant communities.</a:t>
            </a:r>
          </a:p>
          <a:p>
            <a:pPr marL="342900" indent="-342900">
              <a:buFont typeface="Wingdings" panose="05000000000000000000" pitchFamily="2" charset="2"/>
              <a:buChar char="ü"/>
            </a:pPr>
            <a:r>
              <a:rPr lang="en-GB" dirty="0"/>
              <a:t>What are </a:t>
            </a:r>
            <a:r>
              <a:rPr lang="en-GB" b="1" dirty="0"/>
              <a:t>Advocacy Skills</a:t>
            </a:r>
            <a:r>
              <a:rPr lang="en-GB" dirty="0"/>
              <a:t>?</a:t>
            </a:r>
          </a:p>
          <a:p>
            <a:pPr marL="342900" indent="-342900">
              <a:buFont typeface="Wingdings" panose="05000000000000000000" pitchFamily="2" charset="2"/>
              <a:buChar char="ü"/>
            </a:pPr>
            <a:r>
              <a:rPr lang="en-GB" dirty="0"/>
              <a:t>What is a </a:t>
            </a:r>
            <a:r>
              <a:rPr lang="en-GB" b="1" dirty="0"/>
              <a:t>strong, positive and equitable community</a:t>
            </a:r>
            <a:r>
              <a:rPr lang="en-GB" dirty="0"/>
              <a:t>? And why should we all want to live in one?</a:t>
            </a:r>
          </a:p>
          <a:p>
            <a:pPr marL="342900" indent="-342900">
              <a:buFont typeface="Wingdings" panose="05000000000000000000" pitchFamily="2" charset="2"/>
              <a:buChar char="ü"/>
            </a:pPr>
            <a:r>
              <a:rPr lang="en-GB" dirty="0"/>
              <a:t>How to </a:t>
            </a:r>
            <a:r>
              <a:rPr lang="en-GB" b="1" dirty="0"/>
              <a:t>lead and advocate </a:t>
            </a:r>
            <a:r>
              <a:rPr lang="en-GB" dirty="0"/>
              <a:t>towards strong, positive, equitable communities?</a:t>
            </a:r>
          </a:p>
          <a:p>
            <a:pPr marL="342900" indent="-342900">
              <a:buFont typeface="Wingdings" panose="05000000000000000000" pitchFamily="2" charset="2"/>
              <a:buChar char="ü"/>
            </a:pPr>
            <a:r>
              <a:rPr lang="en-GB" dirty="0"/>
              <a:t>How to </a:t>
            </a:r>
            <a:r>
              <a:rPr lang="en-GB" b="1" dirty="0"/>
              <a:t>talk to diverse groups </a:t>
            </a:r>
            <a:r>
              <a:rPr lang="en-GB" dirty="0"/>
              <a:t>(tips on overcoming language barriers, practising inclusive approach)</a:t>
            </a:r>
          </a:p>
          <a:p>
            <a:endParaRPr lang="en-GB" dirty="0"/>
          </a:p>
        </p:txBody>
      </p:sp>
    </p:spTree>
    <p:extLst>
      <p:ext uri="{BB962C8B-B14F-4D97-AF65-F5344CB8AC3E}">
        <p14:creationId xmlns:p14="http://schemas.microsoft.com/office/powerpoint/2010/main" val="44740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0D1F3-EE3D-4154-AACE-81CD32990319}"/>
              </a:ext>
            </a:extLst>
          </p:cNvPr>
          <p:cNvSpPr>
            <a:spLocks noGrp="1"/>
          </p:cNvSpPr>
          <p:nvPr>
            <p:ph type="body" sz="quarter" idx="13"/>
          </p:nvPr>
        </p:nvSpPr>
        <p:spPr/>
        <p:txBody>
          <a:bodyPr/>
          <a:lstStyle/>
          <a:p>
            <a:r>
              <a:rPr lang="en-GB" dirty="0"/>
              <a:t>Qualities of a Community Leader</a:t>
            </a:r>
          </a:p>
        </p:txBody>
      </p:sp>
      <p:sp>
        <p:nvSpPr>
          <p:cNvPr id="3" name="Text Placeholder 2">
            <a:extLst>
              <a:ext uri="{FF2B5EF4-FFF2-40B4-BE49-F238E27FC236}">
                <a16:creationId xmlns:a16="http://schemas.microsoft.com/office/drawing/2014/main" id="{EBD283E8-9899-451A-BBB4-D66E2580DC88}"/>
              </a:ext>
            </a:extLst>
          </p:cNvPr>
          <p:cNvSpPr>
            <a:spLocks noGrp="1"/>
          </p:cNvSpPr>
          <p:nvPr>
            <p:ph type="body" sz="quarter" idx="15"/>
          </p:nvPr>
        </p:nvSpPr>
        <p:spPr/>
        <p:txBody>
          <a:bodyPr/>
          <a:lstStyle/>
          <a:p>
            <a:r>
              <a:rPr lang="en-GB" b="1" dirty="0"/>
              <a:t>Integrity</a:t>
            </a:r>
            <a:endParaRPr lang="en-GB" dirty="0"/>
          </a:p>
        </p:txBody>
      </p:sp>
      <p:sp>
        <p:nvSpPr>
          <p:cNvPr id="4" name="Text Placeholder 3">
            <a:extLst>
              <a:ext uri="{FF2B5EF4-FFF2-40B4-BE49-F238E27FC236}">
                <a16:creationId xmlns:a16="http://schemas.microsoft.com/office/drawing/2014/main" id="{1657C6F3-AA7A-4169-92B2-DEC2F3FEB873}"/>
              </a:ext>
            </a:extLst>
          </p:cNvPr>
          <p:cNvSpPr>
            <a:spLocks noGrp="1"/>
          </p:cNvSpPr>
          <p:nvPr>
            <p:ph type="body" sz="quarter" idx="16"/>
          </p:nvPr>
        </p:nvSpPr>
        <p:spPr>
          <a:xfrm>
            <a:off x="447066" y="2584284"/>
            <a:ext cx="2659582" cy="716489"/>
          </a:xfrm>
        </p:spPr>
        <p:txBody>
          <a:bodyPr/>
          <a:lstStyle/>
          <a:p>
            <a:r>
              <a:rPr lang="en-GB" dirty="0"/>
              <a:t>To trust you, people have to know that you say what you believe and act accordingly. If people trust you, they may follow you to the ends of the earth</a:t>
            </a:r>
          </a:p>
        </p:txBody>
      </p:sp>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nvPr>
        </p:nvSpPr>
        <p:spPr/>
        <p:txBody>
          <a:bodyPr/>
          <a:lstStyle/>
          <a:p>
            <a:r>
              <a:rPr lang="en-GB" b="1" dirty="0"/>
              <a:t>Courage</a:t>
            </a:r>
            <a:endParaRPr lang="en-GB" dirty="0"/>
          </a:p>
        </p:txBody>
      </p:sp>
      <p:sp>
        <p:nvSpPr>
          <p:cNvPr id="6" name="Text Placeholder 5">
            <a:extLst>
              <a:ext uri="{FF2B5EF4-FFF2-40B4-BE49-F238E27FC236}">
                <a16:creationId xmlns:a16="http://schemas.microsoft.com/office/drawing/2014/main" id="{1D0E1ACD-8E9D-4D83-ACFF-72120C145B58}"/>
              </a:ext>
            </a:extLst>
          </p:cNvPr>
          <p:cNvSpPr>
            <a:spLocks noGrp="1"/>
          </p:cNvSpPr>
          <p:nvPr>
            <p:ph type="body" sz="quarter" idx="18"/>
          </p:nvPr>
        </p:nvSpPr>
        <p:spPr>
          <a:xfrm>
            <a:off x="3287916" y="2570460"/>
            <a:ext cx="2659582" cy="716489"/>
          </a:xfrm>
        </p:spPr>
        <p:txBody>
          <a:bodyPr/>
          <a:lstStyle/>
          <a:p>
            <a:r>
              <a:rPr lang="en-GB" dirty="0"/>
              <a:t>It's okay to shake in your boots, but someone has to go slay that dragon, and it might as well be you. Leadership means that you show others the way through the dark, scary, forest. Go ahead and speak the truth--even when it's not popular</a:t>
            </a:r>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nvPr>
        </p:nvSpPr>
        <p:spPr/>
        <p:txBody>
          <a:bodyPr/>
          <a:lstStyle/>
          <a:p>
            <a:r>
              <a:rPr lang="en-GB" b="1" dirty="0"/>
              <a:t>Commitment</a:t>
            </a:r>
            <a:endParaRPr lang="en-GB" dirty="0"/>
          </a:p>
        </p:txBody>
      </p:sp>
      <p:sp>
        <p:nvSpPr>
          <p:cNvPr id="8" name="Text Placeholder 7">
            <a:extLst>
              <a:ext uri="{FF2B5EF4-FFF2-40B4-BE49-F238E27FC236}">
                <a16:creationId xmlns:a16="http://schemas.microsoft.com/office/drawing/2014/main" id="{245A723B-8DD5-4564-8795-2A63A406DDA2}"/>
              </a:ext>
            </a:extLst>
          </p:cNvPr>
          <p:cNvSpPr>
            <a:spLocks noGrp="1"/>
          </p:cNvSpPr>
          <p:nvPr>
            <p:ph type="body" sz="quarter" idx="20"/>
          </p:nvPr>
        </p:nvSpPr>
        <p:spPr>
          <a:xfrm>
            <a:off x="6184888" y="2621712"/>
            <a:ext cx="2659582" cy="716489"/>
          </a:xfrm>
        </p:spPr>
        <p:txBody>
          <a:bodyPr/>
          <a:lstStyle/>
          <a:p>
            <a:r>
              <a:rPr lang="en-GB" dirty="0"/>
              <a:t>You have to stick with a task through the good times and the bad. Your commitment will serve as a model</a:t>
            </a:r>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nvPr>
        </p:nvSpPr>
        <p:spPr/>
        <p:txBody>
          <a:bodyPr/>
          <a:lstStyle/>
          <a:p>
            <a:r>
              <a:rPr lang="en-GB" b="1" dirty="0"/>
              <a:t>Empathy</a:t>
            </a:r>
            <a:endParaRPr lang="en-GB" dirty="0"/>
          </a:p>
        </p:txBody>
      </p:sp>
      <p:sp>
        <p:nvSpPr>
          <p:cNvPr id="10" name="Text Placeholder 9">
            <a:extLst>
              <a:ext uri="{FF2B5EF4-FFF2-40B4-BE49-F238E27FC236}">
                <a16:creationId xmlns:a16="http://schemas.microsoft.com/office/drawing/2014/main" id="{CF77DA05-5D83-40A7-BDF5-9C732423F705}"/>
              </a:ext>
            </a:extLst>
          </p:cNvPr>
          <p:cNvSpPr>
            <a:spLocks noGrp="1"/>
          </p:cNvSpPr>
          <p:nvPr>
            <p:ph type="body" sz="quarter" idx="22"/>
          </p:nvPr>
        </p:nvSpPr>
        <p:spPr>
          <a:xfrm>
            <a:off x="9006653" y="2628660"/>
            <a:ext cx="2659582" cy="716489"/>
          </a:xfrm>
        </p:spPr>
        <p:txBody>
          <a:bodyPr/>
          <a:lstStyle/>
          <a:p>
            <a:r>
              <a:rPr lang="en-GB" dirty="0"/>
              <a:t>People will follow you if they know you care about them and about others. The greater your ability to care about all types of people, the more confidence they will have in you</a:t>
            </a:r>
          </a:p>
        </p:txBody>
      </p:sp>
    </p:spTree>
    <p:extLst>
      <p:ext uri="{BB962C8B-B14F-4D97-AF65-F5344CB8AC3E}">
        <p14:creationId xmlns:p14="http://schemas.microsoft.com/office/powerpoint/2010/main" val="2568343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0D1F3-EE3D-4154-AACE-81CD32990319}"/>
              </a:ext>
            </a:extLst>
          </p:cNvPr>
          <p:cNvSpPr>
            <a:spLocks noGrp="1"/>
          </p:cNvSpPr>
          <p:nvPr>
            <p:ph type="body" sz="quarter" idx="13"/>
          </p:nvPr>
        </p:nvSpPr>
        <p:spPr/>
        <p:txBody>
          <a:bodyPr/>
          <a:lstStyle/>
          <a:p>
            <a:r>
              <a:rPr lang="en-GB" dirty="0"/>
              <a:t>Qualities of a Community Leader</a:t>
            </a:r>
          </a:p>
        </p:txBody>
      </p:sp>
      <p:sp>
        <p:nvSpPr>
          <p:cNvPr id="3" name="Text Placeholder 2">
            <a:extLst>
              <a:ext uri="{FF2B5EF4-FFF2-40B4-BE49-F238E27FC236}">
                <a16:creationId xmlns:a16="http://schemas.microsoft.com/office/drawing/2014/main" id="{EBD283E8-9899-451A-BBB4-D66E2580DC88}"/>
              </a:ext>
            </a:extLst>
          </p:cNvPr>
          <p:cNvSpPr>
            <a:spLocks noGrp="1"/>
          </p:cNvSpPr>
          <p:nvPr>
            <p:ph type="body" sz="quarter" idx="15"/>
          </p:nvPr>
        </p:nvSpPr>
        <p:spPr/>
        <p:txBody>
          <a:bodyPr/>
          <a:lstStyle/>
          <a:p>
            <a:r>
              <a:rPr lang="en-GB" b="1" dirty="0"/>
              <a:t>Creativity</a:t>
            </a:r>
            <a:endParaRPr lang="en-GB" dirty="0"/>
          </a:p>
        </p:txBody>
      </p:sp>
      <p:sp>
        <p:nvSpPr>
          <p:cNvPr id="4" name="Text Placeholder 3">
            <a:extLst>
              <a:ext uri="{FF2B5EF4-FFF2-40B4-BE49-F238E27FC236}">
                <a16:creationId xmlns:a16="http://schemas.microsoft.com/office/drawing/2014/main" id="{1657C6F3-AA7A-4169-92B2-DEC2F3FEB873}"/>
              </a:ext>
            </a:extLst>
          </p:cNvPr>
          <p:cNvSpPr>
            <a:spLocks noGrp="1"/>
          </p:cNvSpPr>
          <p:nvPr>
            <p:ph type="body" sz="quarter" idx="16"/>
          </p:nvPr>
        </p:nvSpPr>
        <p:spPr>
          <a:xfrm>
            <a:off x="447066" y="2584284"/>
            <a:ext cx="2659582" cy="716489"/>
          </a:xfrm>
        </p:spPr>
        <p:txBody>
          <a:bodyPr/>
          <a:lstStyle/>
          <a:p>
            <a:r>
              <a:rPr lang="en-GB" dirty="0"/>
              <a:t>Every situation will call for a different response. Be ready to change and come up with new solutions.</a:t>
            </a:r>
          </a:p>
        </p:txBody>
      </p:sp>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nvPr>
        </p:nvSpPr>
        <p:spPr/>
        <p:txBody>
          <a:bodyPr/>
          <a:lstStyle/>
          <a:p>
            <a:r>
              <a:rPr lang="en-GB" b="1" dirty="0"/>
              <a:t>Builds Self</a:t>
            </a:r>
            <a:endParaRPr lang="en-GB" dirty="0"/>
          </a:p>
        </p:txBody>
      </p:sp>
      <p:sp>
        <p:nvSpPr>
          <p:cNvPr id="6" name="Text Placeholder 5">
            <a:extLst>
              <a:ext uri="{FF2B5EF4-FFF2-40B4-BE49-F238E27FC236}">
                <a16:creationId xmlns:a16="http://schemas.microsoft.com/office/drawing/2014/main" id="{1D0E1ACD-8E9D-4D83-ACFF-72120C145B58}"/>
              </a:ext>
            </a:extLst>
          </p:cNvPr>
          <p:cNvSpPr>
            <a:spLocks noGrp="1"/>
          </p:cNvSpPr>
          <p:nvPr>
            <p:ph type="body" sz="quarter" idx="18"/>
          </p:nvPr>
        </p:nvSpPr>
        <p:spPr>
          <a:xfrm>
            <a:off x="3287916" y="2570460"/>
            <a:ext cx="2659582" cy="3237152"/>
          </a:xfrm>
        </p:spPr>
        <p:txBody>
          <a:bodyPr/>
          <a:lstStyle/>
          <a:p>
            <a:r>
              <a:rPr lang="en-GB" dirty="0"/>
              <a:t>Develops self awareness and gains an understanding of own needs in order to achieve happiness.</a:t>
            </a:r>
          </a:p>
          <a:p>
            <a:r>
              <a:rPr lang="en-GB" dirty="0"/>
              <a:t>Maintains a positive attitude, builds resilience and patience in achieving own personal objectives</a:t>
            </a:r>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nvPr>
        </p:nvSpPr>
        <p:spPr/>
        <p:txBody>
          <a:bodyPr/>
          <a:lstStyle/>
          <a:p>
            <a:r>
              <a:rPr lang="en-GB" b="1" dirty="0"/>
              <a:t>Builds Others</a:t>
            </a:r>
            <a:endParaRPr lang="en-GB" dirty="0"/>
          </a:p>
        </p:txBody>
      </p:sp>
      <p:sp>
        <p:nvSpPr>
          <p:cNvPr id="8" name="Text Placeholder 7">
            <a:extLst>
              <a:ext uri="{FF2B5EF4-FFF2-40B4-BE49-F238E27FC236}">
                <a16:creationId xmlns:a16="http://schemas.microsoft.com/office/drawing/2014/main" id="{245A723B-8DD5-4564-8795-2A63A406DDA2}"/>
              </a:ext>
            </a:extLst>
          </p:cNvPr>
          <p:cNvSpPr>
            <a:spLocks noGrp="1"/>
          </p:cNvSpPr>
          <p:nvPr>
            <p:ph type="body" sz="quarter" idx="20"/>
          </p:nvPr>
        </p:nvSpPr>
        <p:spPr>
          <a:xfrm>
            <a:off x="6184888" y="2621712"/>
            <a:ext cx="2659582" cy="2727528"/>
          </a:xfrm>
        </p:spPr>
        <p:txBody>
          <a:bodyPr/>
          <a:lstStyle/>
          <a:p>
            <a:r>
              <a:rPr lang="en-GB" dirty="0"/>
              <a:t>Demonstrates gratitude for opportunities and makes positive contributions to society. Sets an example through personal integrity, empathy, compassion and respect for others</a:t>
            </a:r>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nvPr>
        </p:nvSpPr>
        <p:spPr/>
        <p:txBody>
          <a:bodyPr/>
          <a:lstStyle/>
          <a:p>
            <a:r>
              <a:rPr lang="en-GB" b="1" dirty="0"/>
              <a:t>Has the Vision</a:t>
            </a:r>
            <a:endParaRPr lang="en-GB" dirty="0"/>
          </a:p>
        </p:txBody>
      </p:sp>
      <p:sp>
        <p:nvSpPr>
          <p:cNvPr id="10" name="Text Placeholder 9">
            <a:extLst>
              <a:ext uri="{FF2B5EF4-FFF2-40B4-BE49-F238E27FC236}">
                <a16:creationId xmlns:a16="http://schemas.microsoft.com/office/drawing/2014/main" id="{CF77DA05-5D83-40A7-BDF5-9C732423F705}"/>
              </a:ext>
            </a:extLst>
          </p:cNvPr>
          <p:cNvSpPr>
            <a:spLocks noGrp="1"/>
          </p:cNvSpPr>
          <p:nvPr>
            <p:ph type="body" sz="quarter" idx="22"/>
          </p:nvPr>
        </p:nvSpPr>
        <p:spPr>
          <a:xfrm>
            <a:off x="9006653" y="2628660"/>
            <a:ext cx="2659582" cy="2034780"/>
          </a:xfrm>
        </p:spPr>
        <p:txBody>
          <a:bodyPr/>
          <a:lstStyle/>
          <a:p>
            <a:r>
              <a:rPr lang="en-GB" dirty="0"/>
              <a:t>Clearly sees what needs to be achieved, sets clear objectives for the future and aims towards progress</a:t>
            </a:r>
          </a:p>
        </p:txBody>
      </p:sp>
    </p:spTree>
    <p:extLst>
      <p:ext uri="{BB962C8B-B14F-4D97-AF65-F5344CB8AC3E}">
        <p14:creationId xmlns:p14="http://schemas.microsoft.com/office/powerpoint/2010/main" val="1040883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1231B-60F7-4405-B4B0-14233EBEC389}"/>
              </a:ext>
            </a:extLst>
          </p:cNvPr>
          <p:cNvSpPr>
            <a:spLocks noGrp="1"/>
          </p:cNvSpPr>
          <p:nvPr>
            <p:ph type="body" sz="quarter" idx="15"/>
          </p:nvPr>
        </p:nvSpPr>
        <p:spPr>
          <a:xfrm>
            <a:off x="1535335" y="585985"/>
            <a:ext cx="9121327" cy="570972"/>
          </a:xfrm>
        </p:spPr>
        <p:txBody>
          <a:bodyPr>
            <a:normAutofit lnSpcReduction="10000"/>
          </a:bodyPr>
          <a:lstStyle/>
          <a:p>
            <a:r>
              <a:rPr lang="en-GB" dirty="0"/>
              <a:t>Good Habits of Successful Community Leaders</a:t>
            </a:r>
          </a:p>
        </p:txBody>
      </p:sp>
      <p:pic>
        <p:nvPicPr>
          <p:cNvPr id="6" name="Picture 5" descr="Graphical user interface&#10;&#10;Description automatically generated">
            <a:extLst>
              <a:ext uri="{FF2B5EF4-FFF2-40B4-BE49-F238E27FC236}">
                <a16:creationId xmlns:a16="http://schemas.microsoft.com/office/drawing/2014/main" id="{8445893A-0B33-46A7-B881-F7D189D70D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183" y="1446516"/>
            <a:ext cx="11249634" cy="5411483"/>
          </a:xfrm>
          <a:prstGeom prst="rect">
            <a:avLst/>
          </a:prstGeom>
        </p:spPr>
      </p:pic>
    </p:spTree>
    <p:extLst>
      <p:ext uri="{BB962C8B-B14F-4D97-AF65-F5344CB8AC3E}">
        <p14:creationId xmlns:p14="http://schemas.microsoft.com/office/powerpoint/2010/main" val="1420599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1231B-60F7-4405-B4B0-14233EBEC389}"/>
              </a:ext>
            </a:extLst>
          </p:cNvPr>
          <p:cNvSpPr>
            <a:spLocks noGrp="1"/>
          </p:cNvSpPr>
          <p:nvPr>
            <p:ph type="body" sz="quarter" idx="15"/>
          </p:nvPr>
        </p:nvSpPr>
        <p:spPr>
          <a:xfrm>
            <a:off x="1535335" y="585985"/>
            <a:ext cx="9121327" cy="570972"/>
          </a:xfrm>
        </p:spPr>
        <p:txBody>
          <a:bodyPr>
            <a:normAutofit lnSpcReduction="10000"/>
          </a:bodyPr>
          <a:lstStyle/>
          <a:p>
            <a:r>
              <a:rPr lang="en-GB" dirty="0"/>
              <a:t>Good Habits of Successful Community Leaders</a:t>
            </a:r>
          </a:p>
        </p:txBody>
      </p:sp>
      <p:pic>
        <p:nvPicPr>
          <p:cNvPr id="4" name="Picture 3" descr="Graphical user interface&#10;&#10;Description automatically generated">
            <a:extLst>
              <a:ext uri="{FF2B5EF4-FFF2-40B4-BE49-F238E27FC236}">
                <a16:creationId xmlns:a16="http://schemas.microsoft.com/office/drawing/2014/main" id="{0E27A740-1DB5-451C-8010-0FFD0A4F09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900" y="1340900"/>
            <a:ext cx="11506200" cy="5517100"/>
          </a:xfrm>
          <a:prstGeom prst="rect">
            <a:avLst/>
          </a:prstGeom>
        </p:spPr>
      </p:pic>
    </p:spTree>
    <p:extLst>
      <p:ext uri="{BB962C8B-B14F-4D97-AF65-F5344CB8AC3E}">
        <p14:creationId xmlns:p14="http://schemas.microsoft.com/office/powerpoint/2010/main" val="3073496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9BFE9-1AE4-4A19-8CBF-B8B524B14A26}"/>
              </a:ext>
            </a:extLst>
          </p:cNvPr>
          <p:cNvSpPr>
            <a:spLocks noGrp="1"/>
          </p:cNvSpPr>
          <p:nvPr>
            <p:ph type="body" sz="quarter" idx="13"/>
          </p:nvPr>
        </p:nvSpPr>
        <p:spPr/>
        <p:txBody>
          <a:bodyPr/>
          <a:lstStyle/>
          <a:p>
            <a:r>
              <a:rPr lang="en-GB" dirty="0"/>
              <a:t>Decide that </a:t>
            </a:r>
            <a:r>
              <a:rPr lang="en-GB" i="1" u="sng" dirty="0"/>
              <a:t>you</a:t>
            </a:r>
            <a:r>
              <a:rPr lang="en-GB" dirty="0"/>
              <a:t> are the person to take responsibility for your community</a:t>
            </a:r>
          </a:p>
        </p:txBody>
      </p:sp>
      <p:sp>
        <p:nvSpPr>
          <p:cNvPr id="3" name="Text Placeholder 2">
            <a:extLst>
              <a:ext uri="{FF2B5EF4-FFF2-40B4-BE49-F238E27FC236}">
                <a16:creationId xmlns:a16="http://schemas.microsoft.com/office/drawing/2014/main" id="{D1E4CEA7-AED3-4050-BBBB-497D92A1D6A7}"/>
              </a:ext>
            </a:extLst>
          </p:cNvPr>
          <p:cNvSpPr>
            <a:spLocks noGrp="1"/>
          </p:cNvSpPr>
          <p:nvPr>
            <p:ph type="body" sz="quarter" idx="14"/>
          </p:nvPr>
        </p:nvSpPr>
        <p:spPr>
          <a:xfrm>
            <a:off x="388093" y="4924756"/>
            <a:ext cx="11438147" cy="1658417"/>
          </a:xfrm>
        </p:spPr>
        <p:txBody>
          <a:bodyPr/>
          <a:lstStyle/>
          <a:p>
            <a:r>
              <a:rPr lang="en-GB" dirty="0"/>
              <a:t>You have to make a decision to lead and view yourself as a community leader. </a:t>
            </a:r>
          </a:p>
          <a:p>
            <a:r>
              <a:rPr lang="en-GB" dirty="0"/>
              <a:t>No one else can contribute what you can. You have a point of view that no one else has. You have a set of skills that is unique. Your corner of the world will be different if you decide to act on its behalf.</a:t>
            </a:r>
          </a:p>
        </p:txBody>
      </p:sp>
      <p:pic>
        <p:nvPicPr>
          <p:cNvPr id="6" name="Picture Placeholder 5" descr="A picture containing outdoor, grass, person&#10;&#10;Description automatically generated">
            <a:extLst>
              <a:ext uri="{FF2B5EF4-FFF2-40B4-BE49-F238E27FC236}">
                <a16:creationId xmlns:a16="http://schemas.microsoft.com/office/drawing/2014/main" id="{C8EBD756-9B9E-46F8-9C6E-6EF74F9DAB5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56366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648F2-40E9-4D4D-83F9-C9504C5FF090}"/>
              </a:ext>
            </a:extLst>
          </p:cNvPr>
          <p:cNvSpPr>
            <a:spLocks noGrp="1"/>
          </p:cNvSpPr>
          <p:nvPr>
            <p:ph type="body" sz="quarter" idx="14"/>
          </p:nvPr>
        </p:nvSpPr>
        <p:spPr>
          <a:xfrm>
            <a:off x="4701911" y="4462755"/>
            <a:ext cx="785328" cy="1056986"/>
          </a:xfrm>
        </p:spPr>
        <p:txBody>
          <a:bodyPr>
            <a:normAutofit fontScale="85000" lnSpcReduction="20000"/>
          </a:bodyPr>
          <a:lstStyle/>
          <a:p>
            <a:endParaRPr lang="en-US"/>
          </a:p>
        </p:txBody>
      </p:sp>
      <p:sp>
        <p:nvSpPr>
          <p:cNvPr id="3" name="Text Placeholder 2">
            <a:extLst>
              <a:ext uri="{FF2B5EF4-FFF2-40B4-BE49-F238E27FC236}">
                <a16:creationId xmlns:a16="http://schemas.microsoft.com/office/drawing/2014/main" id="{234C7B68-8FBD-4B14-94AD-75EBFB087AD7}"/>
              </a:ext>
            </a:extLst>
          </p:cNvPr>
          <p:cNvSpPr>
            <a:spLocks noGrp="1"/>
          </p:cNvSpPr>
          <p:nvPr>
            <p:ph type="body" sz="quarter" idx="13"/>
          </p:nvPr>
        </p:nvSpPr>
        <p:spPr>
          <a:xfrm>
            <a:off x="632655" y="1025766"/>
            <a:ext cx="4369392" cy="4493975"/>
          </a:xfrm>
        </p:spPr>
        <p:txBody>
          <a:bodyPr/>
          <a:lstStyle/>
          <a:p>
            <a:r>
              <a:rPr lang="en-US" dirty="0"/>
              <a:t>Do you realize how many events and choices that had to occur since the birth of the universe, leading to the making of you just exactly the way you are? </a:t>
            </a:r>
            <a:endParaRPr lang="hr-BA" dirty="0"/>
          </a:p>
          <a:p>
            <a:r>
              <a:rPr lang="hr-BA" dirty="0"/>
              <a:t>- </a:t>
            </a:r>
            <a:r>
              <a:rPr lang="en-US" b="1" dirty="0"/>
              <a:t>A Wrinkle in Time (2018) </a:t>
            </a:r>
          </a:p>
          <a:p>
            <a:endParaRPr lang="en-US" dirty="0"/>
          </a:p>
        </p:txBody>
      </p:sp>
      <p:sp>
        <p:nvSpPr>
          <p:cNvPr id="4" name="Text Placeholder 3">
            <a:extLst>
              <a:ext uri="{FF2B5EF4-FFF2-40B4-BE49-F238E27FC236}">
                <a16:creationId xmlns:a16="http://schemas.microsoft.com/office/drawing/2014/main" id="{6773C72B-0579-4C9D-9B73-13516E654C0A}"/>
              </a:ext>
            </a:extLst>
          </p:cNvPr>
          <p:cNvSpPr>
            <a:spLocks noGrp="1"/>
          </p:cNvSpPr>
          <p:nvPr>
            <p:ph type="body" sz="quarter" idx="15"/>
          </p:nvPr>
        </p:nvSpPr>
        <p:spPr>
          <a:xfrm>
            <a:off x="348347" y="757087"/>
            <a:ext cx="2613204" cy="1221666"/>
          </a:xfrm>
        </p:spPr>
        <p:txBody>
          <a:bodyPr>
            <a:normAutofit fontScale="92500" lnSpcReduction="10000"/>
          </a:bodyPr>
          <a:lstStyle/>
          <a:p>
            <a:endParaRPr lang="en-US"/>
          </a:p>
        </p:txBody>
      </p:sp>
      <p:pic>
        <p:nvPicPr>
          <p:cNvPr id="7" name="Picture Placeholder 6" descr="A starry night sky with trees&#10;&#10;Description automatically generated with low confidence">
            <a:extLst>
              <a:ext uri="{FF2B5EF4-FFF2-40B4-BE49-F238E27FC236}">
                <a16:creationId xmlns:a16="http://schemas.microsoft.com/office/drawing/2014/main" id="{2B4611BD-1342-4FB3-8EEF-4B6BB3D23438}"/>
              </a:ext>
            </a:extLst>
          </p:cNvPr>
          <p:cNvPicPr>
            <a:picLocks noGrp="1" noChangeAspect="1"/>
          </p:cNvPicPr>
          <p:nvPr>
            <p:ph type="pic" sz="quarter" idx="19"/>
          </p:nvPr>
        </p:nvPicPr>
        <p:blipFill rotWithShape="1">
          <a:blip r:embed="rId2"/>
          <a:srcRect t="9821" b="9821"/>
          <a:stretch>
            <a:fillRect/>
          </a:stretch>
        </p:blipFill>
        <p:spPr/>
      </p:pic>
    </p:spTree>
    <p:extLst>
      <p:ext uri="{BB962C8B-B14F-4D97-AF65-F5344CB8AC3E}">
        <p14:creationId xmlns:p14="http://schemas.microsoft.com/office/powerpoint/2010/main" val="161530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1C4F8FE-181E-4F38-A8AA-768B3F354742}"/>
              </a:ext>
            </a:extLst>
          </p:cNvPr>
          <p:cNvSpPr/>
          <p:nvPr/>
        </p:nvSpPr>
        <p:spPr>
          <a:xfrm>
            <a:off x="7356302" y="154343"/>
            <a:ext cx="4706319" cy="1375685"/>
          </a:xfrm>
          <a:prstGeom prst="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b="1" dirty="0">
              <a:solidFill>
                <a:schemeClr val="bg1"/>
              </a:solidFill>
              <a:ea typeface="Times New Roman" panose="02020603050405020304" pitchFamily="18" charset="0"/>
              <a:cs typeface="Calibri" panose="020F0502020204030204" pitchFamily="34" charset="0"/>
            </a:endParaRPr>
          </a:p>
        </p:txBody>
      </p:sp>
      <p:sp>
        <p:nvSpPr>
          <p:cNvPr id="4" name="Text Placeholder 5">
            <a:extLst>
              <a:ext uri="{FF2B5EF4-FFF2-40B4-BE49-F238E27FC236}">
                <a16:creationId xmlns:a16="http://schemas.microsoft.com/office/drawing/2014/main" id="{5DA89005-B76A-41D6-BF08-A7FC4D6348B4}"/>
              </a:ext>
            </a:extLst>
          </p:cNvPr>
          <p:cNvSpPr txBox="1">
            <a:spLocks/>
          </p:cNvSpPr>
          <p:nvPr/>
        </p:nvSpPr>
        <p:spPr>
          <a:xfrm>
            <a:off x="160375" y="337587"/>
            <a:ext cx="5623561" cy="6332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SELF ASSESSMENT ACTIVITY</a:t>
            </a:r>
          </a:p>
          <a:p>
            <a:endParaRPr lang="en-GB" dirty="0"/>
          </a:p>
        </p:txBody>
      </p:sp>
      <p:sp>
        <p:nvSpPr>
          <p:cNvPr id="5" name="Flowchart: Connector 4">
            <a:extLst>
              <a:ext uri="{FF2B5EF4-FFF2-40B4-BE49-F238E27FC236}">
                <a16:creationId xmlns:a16="http://schemas.microsoft.com/office/drawing/2014/main" id="{A4D4662D-2FF8-4E60-882D-DA780756C041}"/>
              </a:ext>
            </a:extLst>
          </p:cNvPr>
          <p:cNvSpPr/>
          <p:nvPr/>
        </p:nvSpPr>
        <p:spPr>
          <a:xfrm>
            <a:off x="5242560" y="1097280"/>
            <a:ext cx="1234440" cy="1188720"/>
          </a:xfrm>
          <a:prstGeom prst="flowChartConnector">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67777F99-251A-46A9-93B9-B68280FADDA3}"/>
              </a:ext>
            </a:extLst>
          </p:cNvPr>
          <p:cNvGrpSpPr/>
          <p:nvPr/>
        </p:nvGrpSpPr>
        <p:grpSpPr>
          <a:xfrm>
            <a:off x="5633993" y="141611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030C68E8-C9CE-426B-BE0D-1906F2DB567A}"/>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83B27BBD-E43C-4721-9EA4-A0BCE699DCE5}"/>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CFACDFB8-AAFE-4F8B-874E-7C4E05181E3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546DD9BF-459F-455A-A982-036A4DAEF3B5}"/>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7A11D33D-A6BA-4DEE-B020-38D054BA87BB}"/>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59CDC7C2-F281-407D-A24F-ECD37909A8F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8EC6618B-7F3F-46FC-9315-7AD513DF5C19}"/>
              </a:ext>
            </a:extLst>
          </p:cNvPr>
          <p:cNvSpPr txBox="1"/>
          <p:nvPr/>
        </p:nvSpPr>
        <p:spPr>
          <a:xfrm>
            <a:off x="242908" y="2779609"/>
            <a:ext cx="11597640" cy="1015663"/>
          </a:xfrm>
          <a:prstGeom prst="rect">
            <a:avLst/>
          </a:prstGeom>
          <a:noFill/>
        </p:spPr>
        <p:txBody>
          <a:bodyPr wrap="square">
            <a:spAutoFit/>
          </a:bodyPr>
          <a:lstStyle/>
          <a:p>
            <a:pPr algn="ctr"/>
            <a:r>
              <a:rPr lang="en-GB" sz="3000" dirty="0">
                <a:solidFill>
                  <a:srgbClr val="404040"/>
                </a:solidFill>
              </a:rPr>
              <a:t>Give your vision a sharper image. Turn up the focus. Set some long-term and short term goals. That is how you carve a real path to your vision.</a:t>
            </a:r>
          </a:p>
        </p:txBody>
      </p:sp>
      <p:sp>
        <p:nvSpPr>
          <p:cNvPr id="15" name="TextBox 14">
            <a:extLst>
              <a:ext uri="{FF2B5EF4-FFF2-40B4-BE49-F238E27FC236}">
                <a16:creationId xmlns:a16="http://schemas.microsoft.com/office/drawing/2014/main" id="{D77DF3A4-671B-479D-8E19-09C4BA7E5362}"/>
              </a:ext>
            </a:extLst>
          </p:cNvPr>
          <p:cNvSpPr txBox="1"/>
          <p:nvPr/>
        </p:nvSpPr>
        <p:spPr>
          <a:xfrm>
            <a:off x="304787" y="4186956"/>
            <a:ext cx="11757834" cy="2308324"/>
          </a:xfrm>
          <a:prstGeom prst="rect">
            <a:avLst/>
          </a:prstGeom>
          <a:noFill/>
        </p:spPr>
        <p:txBody>
          <a:bodyPr wrap="none" rtlCol="0">
            <a:spAutoFit/>
          </a:bodyPr>
          <a:lstStyle/>
          <a:p>
            <a:r>
              <a:rPr lang="en-GB" sz="2400" b="1" dirty="0">
                <a:solidFill>
                  <a:srgbClr val="404040"/>
                </a:solidFill>
              </a:rPr>
              <a:t>OVERALL GOAL</a:t>
            </a:r>
          </a:p>
          <a:p>
            <a:endParaRPr lang="en-GB" sz="2400" b="1" dirty="0">
              <a:solidFill>
                <a:srgbClr val="404040"/>
              </a:solidFill>
            </a:endParaRPr>
          </a:p>
          <a:p>
            <a:pPr marL="342900" indent="-342900">
              <a:buFont typeface="Wingdings" panose="05000000000000000000" pitchFamily="2" charset="2"/>
              <a:buChar char="ü"/>
            </a:pPr>
            <a:r>
              <a:rPr lang="en-GB" sz="2400" dirty="0">
                <a:solidFill>
                  <a:srgbClr val="404040"/>
                </a:solidFill>
              </a:rPr>
              <a:t>What is your 3 year goal as a community leader?</a:t>
            </a:r>
          </a:p>
          <a:p>
            <a:pPr marL="342900" indent="-342900">
              <a:buFont typeface="Wingdings" panose="05000000000000000000" pitchFamily="2" charset="2"/>
              <a:buChar char="ü"/>
            </a:pPr>
            <a:r>
              <a:rPr lang="en-GB" sz="2400" dirty="0">
                <a:solidFill>
                  <a:srgbClr val="404040"/>
                </a:solidFill>
              </a:rPr>
              <a:t>How do you get there? Set 10 measurable, realistic goals – these are your </a:t>
            </a:r>
            <a:r>
              <a:rPr lang="en-GB" sz="2400" b="1" dirty="0">
                <a:solidFill>
                  <a:srgbClr val="404040"/>
                </a:solidFill>
              </a:rPr>
              <a:t>SPECIFIC GOALS</a:t>
            </a:r>
          </a:p>
          <a:p>
            <a:pPr marL="342900" indent="-342900">
              <a:buFont typeface="Wingdings" panose="05000000000000000000" pitchFamily="2" charset="2"/>
              <a:buChar char="ü"/>
            </a:pPr>
            <a:endParaRPr lang="en-GB" sz="2400" b="1" dirty="0">
              <a:solidFill>
                <a:srgbClr val="404040"/>
              </a:solidFill>
            </a:endParaRPr>
          </a:p>
          <a:p>
            <a:pPr marL="342900" indent="-342900">
              <a:buFont typeface="Wingdings" panose="05000000000000000000" pitchFamily="2" charset="2"/>
              <a:buChar char="ü"/>
            </a:pPr>
            <a:endParaRPr lang="en-GB" sz="2400" b="1" dirty="0">
              <a:solidFill>
                <a:srgbClr val="404040"/>
              </a:solidFill>
            </a:endParaRPr>
          </a:p>
        </p:txBody>
      </p:sp>
      <p:pic>
        <p:nvPicPr>
          <p:cNvPr id="17" name="Graphic 16" descr="Cursor with solid fill">
            <a:extLst>
              <a:ext uri="{FF2B5EF4-FFF2-40B4-BE49-F238E27FC236}">
                <a16:creationId xmlns:a16="http://schemas.microsoft.com/office/drawing/2014/main" id="{05C71275-A910-4BB9-ADD9-FC67B046AB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620365">
            <a:off x="10413976" y="789806"/>
            <a:ext cx="724546" cy="724546"/>
          </a:xfrm>
          <a:prstGeom prst="rect">
            <a:avLst/>
          </a:prstGeom>
        </p:spPr>
      </p:pic>
      <p:sp>
        <p:nvSpPr>
          <p:cNvPr id="19" name="TextBox 18">
            <a:extLst>
              <a:ext uri="{FF2B5EF4-FFF2-40B4-BE49-F238E27FC236}">
                <a16:creationId xmlns:a16="http://schemas.microsoft.com/office/drawing/2014/main" id="{F215A64A-A46A-4C0B-AEAA-07974F35C8DB}"/>
              </a:ext>
            </a:extLst>
          </p:cNvPr>
          <p:cNvSpPr txBox="1"/>
          <p:nvPr/>
        </p:nvSpPr>
        <p:spPr>
          <a:xfrm>
            <a:off x="7867939" y="301522"/>
            <a:ext cx="3921072" cy="1292662"/>
          </a:xfrm>
          <a:prstGeom prst="rect">
            <a:avLst/>
          </a:prstGeom>
          <a:noFill/>
        </p:spPr>
        <p:txBody>
          <a:bodyPr wrap="square" rtlCol="0">
            <a:spAutoFit/>
          </a:bodyPr>
          <a:lstStyle/>
          <a:p>
            <a:pPr algn="ctr"/>
            <a:r>
              <a:rPr lang="en-GB" sz="1800" b="1" dirty="0">
                <a:solidFill>
                  <a:schemeClr val="bg1"/>
                </a:solidFill>
              </a:rPr>
              <a:t>HINT: </a:t>
            </a:r>
            <a:r>
              <a:rPr lang="pl-PL" sz="1800" dirty="0">
                <a:solidFill>
                  <a:schemeClr val="bg1"/>
                </a:solidFill>
                <a:effectLst/>
                <a:ea typeface="Times New Roman" panose="02020603050405020304" pitchFamily="18" charset="0"/>
                <a:cs typeface="Calibri" panose="020F0502020204030204" pitchFamily="34" charset="0"/>
              </a:rPr>
              <a:t>Use th</a:t>
            </a:r>
            <a:r>
              <a:rPr lang="en-GB" sz="1800" dirty="0">
                <a:solidFill>
                  <a:schemeClr val="bg1"/>
                </a:solidFill>
                <a:ea typeface="Times New Roman" panose="02020603050405020304" pitchFamily="18" charset="0"/>
                <a:cs typeface="Calibri" panose="020F0502020204030204" pitchFamily="34" charset="0"/>
              </a:rPr>
              <a:t>is</a:t>
            </a:r>
            <a:r>
              <a:rPr lang="pl-PL" sz="1800" dirty="0">
                <a:solidFill>
                  <a:schemeClr val="bg1"/>
                </a:solidFill>
                <a:effectLst/>
                <a:ea typeface="Times New Roman" panose="02020603050405020304" pitchFamily="18" charset="0"/>
                <a:cs typeface="Calibri" panose="020F0502020204030204" pitchFamily="34" charset="0"/>
              </a:rPr>
              <a:t> checklist to find out why you want to be a community leader</a:t>
            </a:r>
            <a:r>
              <a:rPr lang="en-GB" sz="1800" b="1" dirty="0">
                <a:solidFill>
                  <a:schemeClr val="bg1"/>
                </a:solidFill>
                <a:ea typeface="Times New Roman" panose="02020603050405020304" pitchFamily="18" charset="0"/>
                <a:cs typeface="Calibri" panose="020F0502020204030204" pitchFamily="34" charset="0"/>
              </a:rPr>
              <a:t>:</a:t>
            </a:r>
          </a:p>
          <a:p>
            <a:r>
              <a:rPr lang="en-US" sz="1800" b="1" dirty="0">
                <a:solidFill>
                  <a:schemeClr val="bg1"/>
                </a:solidFill>
                <a:effectLst/>
                <a:ea typeface="Times New Roman" panose="02020603050405020304" pitchFamily="18" charset="0"/>
                <a:cs typeface="Calibri" panose="020F0502020204030204" pitchFamily="34" charset="0"/>
              </a:rPr>
              <a:t> 	</a:t>
            </a:r>
            <a:r>
              <a:rPr lang="en-GB" sz="2400" b="1" dirty="0">
                <a:solidFill>
                  <a:schemeClr val="bg1"/>
                </a:solidFill>
                <a:ea typeface="Times New Roman" panose="02020603050405020304" pitchFamily="18" charset="0"/>
                <a:cs typeface="Calibri" panose="020F0502020204030204" pitchFamily="34" charset="0"/>
              </a:rPr>
              <a:t>Click  </a:t>
            </a:r>
            <a:r>
              <a:rPr lang="en-GB" sz="2400" b="1" dirty="0">
                <a:solidFill>
                  <a:schemeClr val="bg1"/>
                </a:solidFill>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HERE</a:t>
            </a:r>
            <a:endParaRPr lang="en-GB" sz="2400" b="1" dirty="0">
              <a:solidFill>
                <a:schemeClr val="bg1"/>
              </a:solidFill>
              <a:ea typeface="Times New Roman" panose="02020603050405020304" pitchFamily="18" charset="0"/>
              <a:cs typeface="Calibri" panose="020F0502020204030204" pitchFamily="34" charset="0"/>
            </a:endParaRPr>
          </a:p>
          <a:p>
            <a:endParaRPr lang="en-GB" sz="18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9709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BA0D6-8B34-41B4-9915-0BF0879A29E0}"/>
              </a:ext>
            </a:extLst>
          </p:cNvPr>
          <p:cNvSpPr>
            <a:spLocks noGrp="1"/>
          </p:cNvSpPr>
          <p:nvPr>
            <p:ph type="body" sz="quarter" idx="13"/>
          </p:nvPr>
        </p:nvSpPr>
        <p:spPr/>
        <p:txBody>
          <a:bodyPr>
            <a:normAutofit fontScale="92500" lnSpcReduction="20000"/>
          </a:bodyPr>
          <a:lstStyle/>
          <a:p>
            <a:pPr marL="36000"/>
            <a:r>
              <a:rPr lang="en-GB" dirty="0"/>
              <a:t>Sometimes the steps towards migrant community leadership are speaking up and introducing yourself</a:t>
            </a:r>
          </a:p>
        </p:txBody>
      </p:sp>
      <p:sp>
        <p:nvSpPr>
          <p:cNvPr id="3" name="Text Placeholder 2">
            <a:extLst>
              <a:ext uri="{FF2B5EF4-FFF2-40B4-BE49-F238E27FC236}">
                <a16:creationId xmlns:a16="http://schemas.microsoft.com/office/drawing/2014/main" id="{A872AE84-1ECD-4B7A-BD5C-69EA95F68297}"/>
              </a:ext>
            </a:extLst>
          </p:cNvPr>
          <p:cNvSpPr>
            <a:spLocks noGrp="1"/>
          </p:cNvSpPr>
          <p:nvPr>
            <p:ph type="body" sz="quarter" idx="14"/>
          </p:nvPr>
        </p:nvSpPr>
        <p:spPr>
          <a:xfrm>
            <a:off x="497155" y="5007454"/>
            <a:ext cx="9000157" cy="1378105"/>
          </a:xfrm>
        </p:spPr>
        <p:txBody>
          <a:bodyPr/>
          <a:lstStyle/>
          <a:p>
            <a:pPr>
              <a:lnSpc>
                <a:spcPct val="100000"/>
              </a:lnSpc>
            </a:pPr>
            <a:r>
              <a:rPr lang="en-GB" dirty="0"/>
              <a:t>Film and editing: Moa Karlberg </a:t>
            </a:r>
          </a:p>
          <a:p>
            <a:pPr>
              <a:lnSpc>
                <a:spcPct val="100000"/>
              </a:lnSpc>
            </a:pPr>
            <a:r>
              <a:rPr lang="en-GB" dirty="0"/>
              <a:t>Music: Christian </a:t>
            </a:r>
            <a:r>
              <a:rPr lang="en-GB" dirty="0" err="1"/>
              <a:t>Kjellvander</a:t>
            </a:r>
            <a:r>
              <a:rPr lang="en-GB" dirty="0"/>
              <a:t> </a:t>
            </a:r>
          </a:p>
          <a:p>
            <a:pPr>
              <a:lnSpc>
                <a:spcPct val="100000"/>
              </a:lnSpc>
            </a:pPr>
            <a:r>
              <a:rPr lang="en-GB" dirty="0"/>
              <a:t>Copyright: Swedish Institute (SI), 2017</a:t>
            </a:r>
          </a:p>
        </p:txBody>
      </p:sp>
      <p:pic>
        <p:nvPicPr>
          <p:cNvPr id="5" name="Graphic 4" descr="Presentation with media outline">
            <a:extLst>
              <a:ext uri="{FF2B5EF4-FFF2-40B4-BE49-F238E27FC236}">
                <a16:creationId xmlns:a16="http://schemas.microsoft.com/office/drawing/2014/main" id="{C9C45F1B-A320-455E-9A6E-77C10F2B61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9915" y="155031"/>
            <a:ext cx="914400" cy="914400"/>
          </a:xfrm>
          <a:prstGeom prst="rect">
            <a:avLst/>
          </a:prstGeom>
        </p:spPr>
      </p:pic>
      <p:sp>
        <p:nvSpPr>
          <p:cNvPr id="6" name="TextBox 5">
            <a:extLst>
              <a:ext uri="{FF2B5EF4-FFF2-40B4-BE49-F238E27FC236}">
                <a16:creationId xmlns:a16="http://schemas.microsoft.com/office/drawing/2014/main" id="{10AC298A-7808-4D96-A198-254169768786}"/>
              </a:ext>
            </a:extLst>
          </p:cNvPr>
          <p:cNvSpPr txBox="1"/>
          <p:nvPr/>
        </p:nvSpPr>
        <p:spPr>
          <a:xfrm>
            <a:off x="4944315" y="347793"/>
            <a:ext cx="5540805" cy="461665"/>
          </a:xfrm>
          <a:prstGeom prst="rect">
            <a:avLst/>
          </a:prstGeom>
          <a:noFill/>
        </p:spPr>
        <p:txBody>
          <a:bodyPr wrap="square">
            <a:spAutoFit/>
          </a:bodyPr>
          <a:lstStyle/>
          <a:p>
            <a:r>
              <a:rPr lang="en-GB" sz="2400" b="1" dirty="0">
                <a:solidFill>
                  <a:srgbClr val="F6BC67"/>
                </a:solidFill>
              </a:rPr>
              <a:t>WATCH Video: Portraits of Migration</a:t>
            </a:r>
            <a:endParaRPr lang="en-GB" sz="2400" dirty="0">
              <a:solidFill>
                <a:srgbClr val="F6BC67"/>
              </a:solidFill>
            </a:endParaRPr>
          </a:p>
        </p:txBody>
      </p:sp>
      <p:pic>
        <p:nvPicPr>
          <p:cNvPr id="7" name="Online Media 6" title="Portraits of Migration – Sweden Beyond the Headlines">
            <a:hlinkClick r:id="" action="ppaction://media"/>
            <a:extLst>
              <a:ext uri="{FF2B5EF4-FFF2-40B4-BE49-F238E27FC236}">
                <a16:creationId xmlns:a16="http://schemas.microsoft.com/office/drawing/2014/main" id="{57F524B4-DF29-4925-9197-463B9E95811A}"/>
              </a:ext>
            </a:extLst>
          </p:cNvPr>
          <p:cNvPicPr>
            <a:picLocks noRot="1" noChangeAspect="1"/>
          </p:cNvPicPr>
          <p:nvPr>
            <a:videoFile r:link="rId1"/>
          </p:nvPr>
        </p:nvPicPr>
        <p:blipFill>
          <a:blip r:embed="rId5"/>
          <a:stretch>
            <a:fillRect/>
          </a:stretch>
        </p:blipFill>
        <p:spPr>
          <a:xfrm>
            <a:off x="4395674" y="1163184"/>
            <a:ext cx="6638085" cy="3750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00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64C3BD-8BFC-4A32-9048-7BB94C9497F6}"/>
              </a:ext>
            </a:extLst>
          </p:cNvPr>
          <p:cNvSpPr>
            <a:spLocks noGrp="1"/>
          </p:cNvSpPr>
          <p:nvPr>
            <p:ph type="body" sz="quarter" idx="16"/>
          </p:nvPr>
        </p:nvSpPr>
        <p:spPr>
          <a:xfrm>
            <a:off x="569479" y="2716674"/>
            <a:ext cx="10978262" cy="1645919"/>
          </a:xfrm>
        </p:spPr>
        <p:txBody>
          <a:bodyPr/>
          <a:lstStyle/>
          <a:p>
            <a:pPr algn="ctr"/>
            <a:r>
              <a:rPr lang="en-GB" sz="3000" dirty="0"/>
              <a:t>Take three minutes to consider all the different communities you feel you are part of and write each one on a separate sticky note.</a:t>
            </a:r>
          </a:p>
          <a:p>
            <a:pPr algn="ctr"/>
            <a:endParaRPr lang="en-GB" sz="3000" dirty="0"/>
          </a:p>
          <a:p>
            <a:pPr algn="l"/>
            <a:endParaRPr lang="en-GB" b="0" i="0" u="sng" strike="noStrike" baseline="0" dirty="0">
              <a:solidFill>
                <a:srgbClr val="3D3C3B"/>
              </a:solidFill>
            </a:endParaRPr>
          </a:p>
          <a:p>
            <a:pPr algn="l"/>
            <a:r>
              <a:rPr lang="en-GB" b="0" i="0" u="sng" strike="noStrike" baseline="0" dirty="0">
                <a:solidFill>
                  <a:srgbClr val="3D3C3B"/>
                </a:solidFill>
              </a:rPr>
              <a:t>HINT: </a:t>
            </a:r>
            <a:r>
              <a:rPr lang="en-GB" b="0" i="0" u="none" strike="noStrike" baseline="0" dirty="0">
                <a:solidFill>
                  <a:srgbClr val="3D3C3B"/>
                </a:solidFill>
              </a:rPr>
              <a:t>Remember, </a:t>
            </a:r>
            <a:r>
              <a:rPr lang="en-GB" dirty="0">
                <a:solidFill>
                  <a:srgbClr val="3D3C3B"/>
                </a:solidFill>
              </a:rPr>
              <a:t>there are </a:t>
            </a:r>
            <a:r>
              <a:rPr lang="en-GB" b="0" i="0" u="none" strike="noStrike" baseline="0" dirty="0">
                <a:solidFill>
                  <a:srgbClr val="3D3C3B"/>
                </a:solidFill>
              </a:rPr>
              <a:t>two types of communities: a community based on a geographic locality, and a community of interest</a:t>
            </a:r>
          </a:p>
          <a:p>
            <a:pPr algn="l"/>
            <a:endParaRPr lang="en-GB" dirty="0">
              <a:solidFill>
                <a:srgbClr val="3D3C3B"/>
              </a:solidFill>
            </a:endParaRPr>
          </a:p>
          <a:p>
            <a:pPr algn="l"/>
            <a:r>
              <a:rPr lang="en-GB" dirty="0">
                <a:solidFill>
                  <a:srgbClr val="3D3C3B"/>
                </a:solidFill>
              </a:rPr>
              <a:t>Fill in the table in the next step:</a:t>
            </a:r>
            <a:endParaRPr lang="en-GB" dirty="0"/>
          </a:p>
        </p:txBody>
      </p:sp>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5022289" y="435365"/>
            <a:ext cx="2072641" cy="6332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F6BC67"/>
                </a:solidFill>
              </a:rPr>
              <a:t>EXERCISE</a:t>
            </a:r>
          </a:p>
          <a:p>
            <a:endParaRPr lang="en-GB" dirty="0"/>
          </a:p>
        </p:txBody>
      </p:sp>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8049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5022289" y="435365"/>
            <a:ext cx="2072641" cy="6332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F6BC67"/>
                </a:solidFill>
              </a:rPr>
              <a:t>EXERCISE</a:t>
            </a:r>
          </a:p>
          <a:p>
            <a:endParaRPr lang="en-GB" dirty="0"/>
          </a:p>
        </p:txBody>
      </p:sp>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4" name="Table 14">
            <a:extLst>
              <a:ext uri="{FF2B5EF4-FFF2-40B4-BE49-F238E27FC236}">
                <a16:creationId xmlns:a16="http://schemas.microsoft.com/office/drawing/2014/main" id="{B954C01A-1A60-4F62-BFCC-1C88C5F88319}"/>
              </a:ext>
            </a:extLst>
          </p:cNvPr>
          <p:cNvGraphicFramePr>
            <a:graphicFrameLocks noGrp="1"/>
          </p:cNvGraphicFramePr>
          <p:nvPr>
            <p:extLst>
              <p:ext uri="{D42A27DB-BD31-4B8C-83A1-F6EECF244321}">
                <p14:modId xmlns:p14="http://schemas.microsoft.com/office/powerpoint/2010/main" val="3098670554"/>
              </p:ext>
            </p:extLst>
          </p:nvPr>
        </p:nvGraphicFramePr>
        <p:xfrm>
          <a:off x="828017" y="3519165"/>
          <a:ext cx="10695601" cy="3142809"/>
        </p:xfrm>
        <a:graphic>
          <a:graphicData uri="http://schemas.openxmlformats.org/drawingml/2006/table">
            <a:tbl>
              <a:tblPr firstRow="1" bandRow="1">
                <a:tableStyleId>{C4B1156A-380E-4F78-BDF5-A606A8083BF9}</a:tableStyleId>
              </a:tblPr>
              <a:tblGrid>
                <a:gridCol w="3456671">
                  <a:extLst>
                    <a:ext uri="{9D8B030D-6E8A-4147-A177-3AD203B41FA5}">
                      <a16:colId xmlns:a16="http://schemas.microsoft.com/office/drawing/2014/main" val="1209884319"/>
                    </a:ext>
                  </a:extLst>
                </a:gridCol>
                <a:gridCol w="3619465">
                  <a:extLst>
                    <a:ext uri="{9D8B030D-6E8A-4147-A177-3AD203B41FA5}">
                      <a16:colId xmlns:a16="http://schemas.microsoft.com/office/drawing/2014/main" val="915800240"/>
                    </a:ext>
                  </a:extLst>
                </a:gridCol>
                <a:gridCol w="3619465">
                  <a:extLst>
                    <a:ext uri="{9D8B030D-6E8A-4147-A177-3AD203B41FA5}">
                      <a16:colId xmlns:a16="http://schemas.microsoft.com/office/drawing/2014/main" val="3081342818"/>
                    </a:ext>
                  </a:extLst>
                </a:gridCol>
              </a:tblGrid>
              <a:tr h="665000">
                <a:tc>
                  <a:txBody>
                    <a:bodyPr/>
                    <a:lstStyle/>
                    <a:p>
                      <a:endParaRPr lang="en-GB" b="0" dirty="0">
                        <a:solidFill>
                          <a:srgbClr val="5E5E5E"/>
                        </a:solidFill>
                      </a:endParaRPr>
                    </a:p>
                  </a:txBody>
                  <a:tcPr/>
                </a:tc>
                <a:tc>
                  <a:txBody>
                    <a:bodyPr/>
                    <a:lstStyle/>
                    <a:p>
                      <a:pPr algn="ctr"/>
                      <a:r>
                        <a:rPr lang="en-GB" sz="1800" b="1" u="none" strike="noStrike" kern="1200" baseline="0" dirty="0">
                          <a:solidFill>
                            <a:srgbClr val="5E5E5E"/>
                          </a:solidFill>
                        </a:rPr>
                        <a:t>Geographical</a:t>
                      </a:r>
                      <a:endParaRPr lang="en-GB" dirty="0">
                        <a:solidFill>
                          <a:srgbClr val="5E5E5E"/>
                        </a:solidFill>
                      </a:endParaRPr>
                    </a:p>
                  </a:txBody>
                  <a:tcPr/>
                </a:tc>
                <a:tc>
                  <a:txBody>
                    <a:bodyPr/>
                    <a:lstStyle/>
                    <a:p>
                      <a:pPr algn="ctr"/>
                      <a:r>
                        <a:rPr lang="en-GB" sz="1800" b="1" u="none" strike="noStrike" kern="1200" baseline="0" dirty="0">
                          <a:solidFill>
                            <a:srgbClr val="5E5E5E"/>
                          </a:solidFill>
                        </a:rPr>
                        <a:t>Interest</a:t>
                      </a:r>
                      <a:endParaRPr lang="en-GB" dirty="0">
                        <a:solidFill>
                          <a:srgbClr val="5E5E5E"/>
                        </a:solidFill>
                      </a:endParaRPr>
                    </a:p>
                  </a:txBody>
                  <a:tcPr/>
                </a:tc>
                <a:extLst>
                  <a:ext uri="{0D108BD9-81ED-4DB2-BD59-A6C34878D82A}">
                    <a16:rowId xmlns:a16="http://schemas.microsoft.com/office/drawing/2014/main" val="2035098671"/>
                  </a:ext>
                </a:extLst>
              </a:tr>
              <a:tr h="665000">
                <a:tc>
                  <a:txBody>
                    <a:bodyPr/>
                    <a:lstStyle/>
                    <a:p>
                      <a:r>
                        <a:rPr lang="en-GB" b="0" dirty="0">
                          <a:solidFill>
                            <a:srgbClr val="5E5E5E"/>
                          </a:solidFill>
                        </a:rPr>
                        <a:t>Local/regional </a:t>
                      </a:r>
                    </a:p>
                  </a:txBody>
                  <a:tcPr/>
                </a:tc>
                <a:tc>
                  <a:txBody>
                    <a:bodyPr/>
                    <a:lstStyle/>
                    <a:p>
                      <a:endParaRPr lang="en-GB" dirty="0">
                        <a:solidFill>
                          <a:srgbClr val="5E5E5E"/>
                        </a:solidFill>
                      </a:endParaRPr>
                    </a:p>
                  </a:txBody>
                  <a:tcPr/>
                </a:tc>
                <a:tc>
                  <a:txBody>
                    <a:bodyPr/>
                    <a:lstStyle/>
                    <a:p>
                      <a:endParaRPr lang="en-GB" dirty="0">
                        <a:solidFill>
                          <a:srgbClr val="5E5E5E"/>
                        </a:solidFill>
                      </a:endParaRPr>
                    </a:p>
                  </a:txBody>
                  <a:tcPr/>
                </a:tc>
                <a:extLst>
                  <a:ext uri="{0D108BD9-81ED-4DB2-BD59-A6C34878D82A}">
                    <a16:rowId xmlns:a16="http://schemas.microsoft.com/office/drawing/2014/main" val="3120259309"/>
                  </a:ext>
                </a:extLst>
              </a:tr>
              <a:tr h="665000">
                <a:tc>
                  <a:txBody>
                    <a:bodyPr/>
                    <a:lstStyle/>
                    <a:p>
                      <a:r>
                        <a:rPr lang="en-GB" b="0" dirty="0">
                          <a:solidFill>
                            <a:srgbClr val="5E5E5E"/>
                          </a:solidFill>
                        </a:rPr>
                        <a:t>National</a:t>
                      </a:r>
                    </a:p>
                  </a:txBody>
                  <a:tcPr/>
                </a:tc>
                <a:tc>
                  <a:txBody>
                    <a:bodyPr/>
                    <a:lstStyle/>
                    <a:p>
                      <a:endParaRPr lang="en-GB">
                        <a:solidFill>
                          <a:srgbClr val="5E5E5E"/>
                        </a:solidFill>
                      </a:endParaRPr>
                    </a:p>
                  </a:txBody>
                  <a:tcPr/>
                </a:tc>
                <a:tc>
                  <a:txBody>
                    <a:bodyPr/>
                    <a:lstStyle/>
                    <a:p>
                      <a:endParaRPr lang="en-GB" dirty="0">
                        <a:solidFill>
                          <a:srgbClr val="5E5E5E"/>
                        </a:solidFill>
                      </a:endParaRPr>
                    </a:p>
                  </a:txBody>
                  <a:tcPr/>
                </a:tc>
                <a:extLst>
                  <a:ext uri="{0D108BD9-81ED-4DB2-BD59-A6C34878D82A}">
                    <a16:rowId xmlns:a16="http://schemas.microsoft.com/office/drawing/2014/main" val="1133290702"/>
                  </a:ext>
                </a:extLst>
              </a:tr>
              <a:tr h="1147809">
                <a:tc>
                  <a:txBody>
                    <a:bodyPr/>
                    <a:lstStyle/>
                    <a:p>
                      <a:r>
                        <a:rPr lang="en-GB" sz="1800" b="0" u="none" strike="noStrike" kern="1200" baseline="0" dirty="0">
                          <a:solidFill>
                            <a:srgbClr val="5E5E5E"/>
                          </a:solidFill>
                        </a:rPr>
                        <a:t>International/global</a:t>
                      </a:r>
                    </a:p>
                    <a:p>
                      <a:r>
                        <a:rPr lang="en-GB" sz="1800" b="0" u="none" strike="noStrike" kern="1200" baseline="0" dirty="0">
                          <a:solidFill>
                            <a:srgbClr val="5E5E5E"/>
                          </a:solidFill>
                        </a:rPr>
                        <a:t>including online</a:t>
                      </a:r>
                      <a:endParaRPr lang="en-GB" b="0" dirty="0">
                        <a:solidFill>
                          <a:srgbClr val="5E5E5E"/>
                        </a:solidFill>
                      </a:endParaRPr>
                    </a:p>
                  </a:txBody>
                  <a:tcPr/>
                </a:tc>
                <a:tc>
                  <a:txBody>
                    <a:bodyPr/>
                    <a:lstStyle/>
                    <a:p>
                      <a:endParaRPr lang="en-GB" dirty="0">
                        <a:solidFill>
                          <a:srgbClr val="5E5E5E"/>
                        </a:solidFill>
                      </a:endParaRPr>
                    </a:p>
                  </a:txBody>
                  <a:tcPr/>
                </a:tc>
                <a:tc>
                  <a:txBody>
                    <a:bodyPr/>
                    <a:lstStyle/>
                    <a:p>
                      <a:endParaRPr lang="en-GB" dirty="0">
                        <a:solidFill>
                          <a:srgbClr val="5E5E5E"/>
                        </a:solidFill>
                      </a:endParaRPr>
                    </a:p>
                  </a:txBody>
                  <a:tcPr/>
                </a:tc>
                <a:extLst>
                  <a:ext uri="{0D108BD9-81ED-4DB2-BD59-A6C34878D82A}">
                    <a16:rowId xmlns:a16="http://schemas.microsoft.com/office/drawing/2014/main" val="2410827346"/>
                  </a:ext>
                </a:extLst>
              </a:tr>
            </a:tbl>
          </a:graphicData>
        </a:graphic>
      </p:graphicFrame>
      <p:sp>
        <p:nvSpPr>
          <p:cNvPr id="15" name="Text Placeholder 2">
            <a:extLst>
              <a:ext uri="{FF2B5EF4-FFF2-40B4-BE49-F238E27FC236}">
                <a16:creationId xmlns:a16="http://schemas.microsoft.com/office/drawing/2014/main" id="{06D67C5A-2A22-4DA5-926B-205918A24981}"/>
              </a:ext>
            </a:extLst>
          </p:cNvPr>
          <p:cNvSpPr txBox="1">
            <a:spLocks/>
          </p:cNvSpPr>
          <p:nvPr/>
        </p:nvSpPr>
        <p:spPr>
          <a:xfrm>
            <a:off x="3990803" y="2562141"/>
            <a:ext cx="4002521" cy="6332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3000" dirty="0"/>
              <a:t>Types of communities</a:t>
            </a:r>
          </a:p>
        </p:txBody>
      </p:sp>
    </p:spTree>
    <p:extLst>
      <p:ext uri="{BB962C8B-B14F-4D97-AF65-F5344CB8AC3E}">
        <p14:creationId xmlns:p14="http://schemas.microsoft.com/office/powerpoint/2010/main" val="2722626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a:xfrm>
            <a:off x="6096001" y="695930"/>
            <a:ext cx="5252494" cy="3664001"/>
          </a:xfrm>
        </p:spPr>
        <p:txBody>
          <a:bodyPr/>
          <a:lstStyle/>
          <a:p>
            <a:r>
              <a:rPr lang="en-US" dirty="0"/>
              <a:t>What is </a:t>
            </a:r>
          </a:p>
          <a:p>
            <a:r>
              <a:rPr lang="en-US" dirty="0"/>
              <a:t>Community Leadership?</a:t>
            </a:r>
          </a:p>
          <a:p>
            <a:endParaRPr lang="en-US" dirty="0"/>
          </a:p>
          <a:p>
            <a:r>
              <a:rPr lang="en-GB" sz="3000" b="0" dirty="0"/>
              <a:t>Characteristics of Great Leaders in the context of migrant communities</a:t>
            </a:r>
            <a:r>
              <a:rPr lang="en-US" b="0" dirty="0"/>
              <a:t> </a:t>
            </a:r>
          </a:p>
        </p:txBody>
      </p:sp>
    </p:spTree>
    <p:extLst>
      <p:ext uri="{BB962C8B-B14F-4D97-AF65-F5344CB8AC3E}">
        <p14:creationId xmlns:p14="http://schemas.microsoft.com/office/powerpoint/2010/main" val="3354816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64C3BD-8BFC-4A32-9048-7BB94C9497F6}"/>
              </a:ext>
            </a:extLst>
          </p:cNvPr>
          <p:cNvSpPr>
            <a:spLocks noGrp="1"/>
          </p:cNvSpPr>
          <p:nvPr>
            <p:ph type="body" sz="quarter" idx="16"/>
          </p:nvPr>
        </p:nvSpPr>
        <p:spPr>
          <a:xfrm>
            <a:off x="569479" y="3042138"/>
            <a:ext cx="10978262" cy="2862716"/>
          </a:xfrm>
        </p:spPr>
        <p:txBody>
          <a:bodyPr/>
          <a:lstStyle/>
          <a:p>
            <a:pPr algn="ctr"/>
            <a:r>
              <a:rPr lang="en-GB" sz="3000" dirty="0"/>
              <a:t>Describe your community to details</a:t>
            </a:r>
          </a:p>
          <a:p>
            <a:pPr algn="l"/>
            <a:endParaRPr lang="en-GB" b="0" i="0" u="sng" strike="noStrike" baseline="0" dirty="0">
              <a:solidFill>
                <a:srgbClr val="3D3C3B"/>
              </a:solidFill>
            </a:endParaRPr>
          </a:p>
          <a:p>
            <a:pPr marL="342900" indent="-342900" algn="l">
              <a:buFont typeface="Wingdings" panose="05000000000000000000" pitchFamily="2" charset="2"/>
              <a:buChar char="ü"/>
            </a:pPr>
            <a:r>
              <a:rPr lang="en-GB" b="0" i="0" strike="noStrike" baseline="0" dirty="0">
                <a:solidFill>
                  <a:srgbClr val="3D3C3B"/>
                </a:solidFill>
              </a:rPr>
              <a:t>Who is your community comprised of, what groups? </a:t>
            </a:r>
          </a:p>
          <a:p>
            <a:pPr marL="342900" indent="-342900" algn="l">
              <a:buFont typeface="Wingdings" panose="05000000000000000000" pitchFamily="2" charset="2"/>
              <a:buChar char="ü"/>
            </a:pPr>
            <a:r>
              <a:rPr lang="en-GB" b="0" i="0" strike="noStrike" baseline="0" dirty="0">
                <a:solidFill>
                  <a:srgbClr val="3D3C3B"/>
                </a:solidFill>
              </a:rPr>
              <a:t>What are their demographics, their behaviour? </a:t>
            </a:r>
          </a:p>
          <a:p>
            <a:pPr marL="342900" indent="-342900" algn="l">
              <a:buFont typeface="Wingdings" panose="05000000000000000000" pitchFamily="2" charset="2"/>
              <a:buChar char="ü"/>
            </a:pPr>
            <a:r>
              <a:rPr lang="en-GB" b="0" i="0" strike="noStrike" baseline="0" dirty="0">
                <a:solidFill>
                  <a:srgbClr val="3D3C3B"/>
                </a:solidFill>
              </a:rPr>
              <a:t>Is it a geographical or virtual community? </a:t>
            </a:r>
          </a:p>
          <a:p>
            <a:pPr marL="342900" indent="-342900" algn="l">
              <a:buFont typeface="Wingdings" panose="05000000000000000000" pitchFamily="2" charset="2"/>
              <a:buChar char="ü"/>
            </a:pPr>
            <a:r>
              <a:rPr lang="en-GB" b="0" i="0" strike="noStrike" baseline="0" dirty="0">
                <a:solidFill>
                  <a:srgbClr val="3D3C3B"/>
                </a:solidFill>
              </a:rPr>
              <a:t>What are the </a:t>
            </a:r>
            <a:r>
              <a:rPr lang="en-GB" b="0" i="0" strike="noStrike" baseline="0" dirty="0" err="1">
                <a:solidFill>
                  <a:srgbClr val="3D3C3B"/>
                </a:solidFill>
              </a:rPr>
              <a:t>problems.weaknesses</a:t>
            </a:r>
            <a:r>
              <a:rPr lang="en-GB" b="0" i="0" strike="noStrike" baseline="0" dirty="0">
                <a:solidFill>
                  <a:srgbClr val="3D3C3B"/>
                </a:solidFill>
              </a:rPr>
              <a:t> of your community, what are its strengths?</a:t>
            </a:r>
            <a:endParaRPr lang="en-GB" dirty="0"/>
          </a:p>
        </p:txBody>
      </p:sp>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5022289" y="435365"/>
            <a:ext cx="2072641" cy="6332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F6BC67"/>
                </a:solidFill>
              </a:rPr>
              <a:t>EXERCISE</a:t>
            </a:r>
          </a:p>
          <a:p>
            <a:endParaRPr lang="en-GB" dirty="0"/>
          </a:p>
        </p:txBody>
      </p:sp>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177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lstStyle/>
          <a:p>
            <a:r>
              <a:rPr lang="en-US" dirty="0"/>
              <a:t>What are </a:t>
            </a:r>
          </a:p>
          <a:p>
            <a:r>
              <a:rPr lang="en-US" dirty="0"/>
              <a:t>Advocacy Skills?</a:t>
            </a:r>
          </a:p>
        </p:txBody>
      </p:sp>
    </p:spTree>
    <p:extLst>
      <p:ext uri="{BB962C8B-B14F-4D97-AF65-F5344CB8AC3E}">
        <p14:creationId xmlns:p14="http://schemas.microsoft.com/office/powerpoint/2010/main" val="4232368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C6491-E967-416B-863F-696DF2D80421}"/>
              </a:ext>
            </a:extLst>
          </p:cNvPr>
          <p:cNvSpPr>
            <a:spLocks noGrp="1"/>
          </p:cNvSpPr>
          <p:nvPr>
            <p:ph type="body" sz="quarter" idx="13"/>
          </p:nvPr>
        </p:nvSpPr>
        <p:spPr/>
        <p:txBody>
          <a:bodyPr/>
          <a:lstStyle/>
          <a:p>
            <a:r>
              <a:rPr lang="en-GB" b="1" dirty="0"/>
              <a:t>What is Advocacy?</a:t>
            </a:r>
            <a:endParaRPr lang="en-GB" dirty="0"/>
          </a:p>
        </p:txBody>
      </p:sp>
      <p:sp>
        <p:nvSpPr>
          <p:cNvPr id="3" name="Text Placeholder 2">
            <a:extLst>
              <a:ext uri="{FF2B5EF4-FFF2-40B4-BE49-F238E27FC236}">
                <a16:creationId xmlns:a16="http://schemas.microsoft.com/office/drawing/2014/main" id="{71F33A15-856D-4FEE-90A2-CBE2A2F04DFC}"/>
              </a:ext>
            </a:extLst>
          </p:cNvPr>
          <p:cNvSpPr>
            <a:spLocks noGrp="1"/>
          </p:cNvSpPr>
          <p:nvPr>
            <p:ph type="body" sz="quarter" idx="14"/>
          </p:nvPr>
        </p:nvSpPr>
        <p:spPr>
          <a:xfrm>
            <a:off x="1901733" y="2432002"/>
            <a:ext cx="9185564" cy="3245241"/>
          </a:xfrm>
        </p:spPr>
        <p:txBody>
          <a:bodyPr/>
          <a:lstStyle/>
          <a:p>
            <a:r>
              <a:rPr lang="en-GB" b="1" dirty="0"/>
              <a:t>Advocacy</a:t>
            </a:r>
            <a:r>
              <a:rPr lang="en-GB" dirty="0"/>
              <a:t> refers to the efforts of an individual or group to effectively communicate, convey, negotiate or assert the interests, desires, needs and rights of yourself or another person. </a:t>
            </a:r>
          </a:p>
          <a:p>
            <a:endParaRPr lang="en-GB" dirty="0"/>
          </a:p>
          <a:p>
            <a:r>
              <a:rPr lang="en-GB" dirty="0"/>
              <a:t>It can mean many things but generally = taking action! </a:t>
            </a:r>
          </a:p>
          <a:p>
            <a:endParaRPr lang="en-GB" dirty="0"/>
          </a:p>
          <a:p>
            <a:endParaRPr lang="en-GB" dirty="0"/>
          </a:p>
          <a:p>
            <a:r>
              <a:rPr lang="en-GB" dirty="0"/>
              <a:t>An advocate is a person who speaks up for, and defends the rights of themselves, or of another person.</a:t>
            </a:r>
          </a:p>
        </p:txBody>
      </p:sp>
      <p:grpSp>
        <p:nvGrpSpPr>
          <p:cNvPr id="4" name="Google Shape;491;p39">
            <a:extLst>
              <a:ext uri="{FF2B5EF4-FFF2-40B4-BE49-F238E27FC236}">
                <a16:creationId xmlns:a16="http://schemas.microsoft.com/office/drawing/2014/main" id="{7D8DF292-EA53-41EA-97B9-809C559B35AE}"/>
              </a:ext>
            </a:extLst>
          </p:cNvPr>
          <p:cNvGrpSpPr/>
          <p:nvPr/>
        </p:nvGrpSpPr>
        <p:grpSpPr>
          <a:xfrm>
            <a:off x="545396" y="2439876"/>
            <a:ext cx="904261" cy="549781"/>
            <a:chOff x="1934025" y="1001650"/>
            <a:chExt cx="415300" cy="355600"/>
          </a:xfrm>
        </p:grpSpPr>
        <p:sp>
          <p:nvSpPr>
            <p:cNvPr id="5" name="Google Shape;492;p39">
              <a:extLst>
                <a:ext uri="{FF2B5EF4-FFF2-40B4-BE49-F238E27FC236}">
                  <a16:creationId xmlns:a16="http://schemas.microsoft.com/office/drawing/2014/main" id="{407B69DA-208B-41AE-8F4B-49695A798301}"/>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3;p39">
              <a:extLst>
                <a:ext uri="{FF2B5EF4-FFF2-40B4-BE49-F238E27FC236}">
                  <a16:creationId xmlns:a16="http://schemas.microsoft.com/office/drawing/2014/main" id="{7312DC3A-DAE8-4839-B01C-F9F8829D86C9}"/>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4;p39">
              <a:extLst>
                <a:ext uri="{FF2B5EF4-FFF2-40B4-BE49-F238E27FC236}">
                  <a16:creationId xmlns:a16="http://schemas.microsoft.com/office/drawing/2014/main" id="{529F01A4-5C13-4272-992B-EB24BF57DD99}"/>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5;p39">
              <a:extLst>
                <a:ext uri="{FF2B5EF4-FFF2-40B4-BE49-F238E27FC236}">
                  <a16:creationId xmlns:a16="http://schemas.microsoft.com/office/drawing/2014/main" id="{D66C7624-DDC2-4E55-805A-D5E65956E56C}"/>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674;p39">
            <a:extLst>
              <a:ext uri="{FF2B5EF4-FFF2-40B4-BE49-F238E27FC236}">
                <a16:creationId xmlns:a16="http://schemas.microsoft.com/office/drawing/2014/main" id="{74176FDF-14CA-475E-AE83-995FB402BC52}"/>
              </a:ext>
            </a:extLst>
          </p:cNvPr>
          <p:cNvGrpSpPr/>
          <p:nvPr/>
        </p:nvGrpSpPr>
        <p:grpSpPr>
          <a:xfrm>
            <a:off x="671875" y="3866688"/>
            <a:ext cx="651194" cy="745625"/>
            <a:chOff x="576250" y="4319400"/>
            <a:chExt cx="442075" cy="442050"/>
          </a:xfrm>
        </p:grpSpPr>
        <p:sp>
          <p:nvSpPr>
            <p:cNvPr id="10" name="Google Shape;675;p39">
              <a:extLst>
                <a:ext uri="{FF2B5EF4-FFF2-40B4-BE49-F238E27FC236}">
                  <a16:creationId xmlns:a16="http://schemas.microsoft.com/office/drawing/2014/main" id="{678B20CB-D432-4EBA-BA0F-AE0049A59488}"/>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76;p39">
              <a:extLst>
                <a:ext uri="{FF2B5EF4-FFF2-40B4-BE49-F238E27FC236}">
                  <a16:creationId xmlns:a16="http://schemas.microsoft.com/office/drawing/2014/main" id="{53FBA80A-5458-4912-A7B9-4E546763FD3F}"/>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7;p39">
              <a:extLst>
                <a:ext uri="{FF2B5EF4-FFF2-40B4-BE49-F238E27FC236}">
                  <a16:creationId xmlns:a16="http://schemas.microsoft.com/office/drawing/2014/main" id="{25384D32-0597-427D-A4BF-3E51FA7AA4F7}"/>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78;p39">
              <a:extLst>
                <a:ext uri="{FF2B5EF4-FFF2-40B4-BE49-F238E27FC236}">
                  <a16:creationId xmlns:a16="http://schemas.microsoft.com/office/drawing/2014/main" id="{56AC1BC7-DA06-4834-A1B4-8D6D208A97BA}"/>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499;p39">
            <a:extLst>
              <a:ext uri="{FF2B5EF4-FFF2-40B4-BE49-F238E27FC236}">
                <a16:creationId xmlns:a16="http://schemas.microsoft.com/office/drawing/2014/main" id="{A41B4E68-1F8E-49B0-8377-7BC4ADDDD35C}"/>
              </a:ext>
            </a:extLst>
          </p:cNvPr>
          <p:cNvSpPr/>
          <p:nvPr/>
        </p:nvSpPr>
        <p:spPr>
          <a:xfrm>
            <a:off x="545397" y="5489344"/>
            <a:ext cx="904260" cy="5750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Tree>
    <p:extLst>
      <p:ext uri="{BB962C8B-B14F-4D97-AF65-F5344CB8AC3E}">
        <p14:creationId xmlns:p14="http://schemas.microsoft.com/office/powerpoint/2010/main" val="1215859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77835F73-C409-4F3A-BB7C-2830B20B4E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30295" y="0"/>
            <a:ext cx="2412076" cy="2295698"/>
          </a:xfrm>
          <a:prstGeom prst="rect">
            <a:avLst/>
          </a:prstGeom>
        </p:spPr>
      </p:pic>
      <p:sp>
        <p:nvSpPr>
          <p:cNvPr id="2" name="Text Placeholder 1">
            <a:extLst>
              <a:ext uri="{FF2B5EF4-FFF2-40B4-BE49-F238E27FC236}">
                <a16:creationId xmlns:a16="http://schemas.microsoft.com/office/drawing/2014/main" id="{182D90FD-C6E8-415F-B98C-0099C42BA439}"/>
              </a:ext>
            </a:extLst>
          </p:cNvPr>
          <p:cNvSpPr>
            <a:spLocks noGrp="1"/>
          </p:cNvSpPr>
          <p:nvPr>
            <p:ph type="body" sz="quarter" idx="15"/>
          </p:nvPr>
        </p:nvSpPr>
        <p:spPr/>
        <p:txBody>
          <a:bodyPr/>
          <a:lstStyle/>
          <a:p>
            <a:r>
              <a:rPr lang="en-GB" dirty="0"/>
              <a:t>Types of Advocacy</a:t>
            </a:r>
          </a:p>
        </p:txBody>
      </p:sp>
      <p:sp>
        <p:nvSpPr>
          <p:cNvPr id="3" name="Text Placeholder 2">
            <a:extLst>
              <a:ext uri="{FF2B5EF4-FFF2-40B4-BE49-F238E27FC236}">
                <a16:creationId xmlns:a16="http://schemas.microsoft.com/office/drawing/2014/main" id="{D27FE52B-1560-44D5-A457-38B1C7339E76}"/>
              </a:ext>
            </a:extLst>
          </p:cNvPr>
          <p:cNvSpPr>
            <a:spLocks noGrp="1"/>
          </p:cNvSpPr>
          <p:nvPr>
            <p:ph type="body" sz="quarter" idx="16"/>
          </p:nvPr>
        </p:nvSpPr>
        <p:spPr/>
        <p:txBody>
          <a:bodyPr/>
          <a:lstStyle/>
          <a:p>
            <a:pPr marL="342900" indent="-342900">
              <a:buFont typeface="Wingdings" panose="05000000000000000000" pitchFamily="2" charset="2"/>
              <a:buChar char="ü"/>
            </a:pPr>
            <a:r>
              <a:rPr lang="en-GB" sz="3000" b="1" dirty="0">
                <a:solidFill>
                  <a:srgbClr val="F6BC67"/>
                </a:solidFill>
              </a:rPr>
              <a:t>Self-advocacy:</a:t>
            </a:r>
            <a:r>
              <a:rPr lang="en-GB" dirty="0"/>
              <a:t> taking action to represent and advance your own interests; a self-advocate is a person who speaks up for themselves, and defends their own right</a:t>
            </a:r>
          </a:p>
          <a:p>
            <a:pPr marL="342900" indent="-342900">
              <a:buFont typeface="Wingdings" panose="05000000000000000000" pitchFamily="2" charset="2"/>
              <a:buChar char="ü"/>
            </a:pPr>
            <a:r>
              <a:rPr lang="en-GB" sz="3000" b="1" dirty="0">
                <a:solidFill>
                  <a:srgbClr val="F6BC67"/>
                </a:solidFill>
              </a:rPr>
              <a:t>Peer advocacy: </a:t>
            </a:r>
            <a:r>
              <a:rPr lang="en-GB" dirty="0"/>
              <a:t>taking action to represent the rights and interests of someone other than yourself</a:t>
            </a:r>
          </a:p>
          <a:p>
            <a:pPr marL="342900" indent="-342900">
              <a:buFont typeface="Wingdings" panose="05000000000000000000" pitchFamily="2" charset="2"/>
              <a:buChar char="ü"/>
            </a:pPr>
            <a:r>
              <a:rPr lang="en-GB" sz="3000" b="1" dirty="0">
                <a:solidFill>
                  <a:srgbClr val="F6BC67"/>
                </a:solidFill>
              </a:rPr>
              <a:t>Systems/systemic advocacy: </a:t>
            </a:r>
            <a:r>
              <a:rPr lang="en-GB" dirty="0"/>
              <a:t>taking action to influence social, political, and economic systems to bring about change for groups of people</a:t>
            </a:r>
          </a:p>
          <a:p>
            <a:pPr marL="342900" indent="-342900">
              <a:buFont typeface="Wingdings" panose="05000000000000000000" pitchFamily="2" charset="2"/>
              <a:buChar char="ü"/>
            </a:pPr>
            <a:r>
              <a:rPr lang="en-GB" sz="3000" b="1" dirty="0">
                <a:solidFill>
                  <a:srgbClr val="F6BC67"/>
                </a:solidFill>
              </a:rPr>
              <a:t>Formal advocacy: </a:t>
            </a:r>
            <a:r>
              <a:rPr lang="en-GB" dirty="0"/>
              <a:t>taking action using agencies Legal advocacy: taking action to use attorneys and the legal or administrative systems to establish or protect legal rights</a:t>
            </a:r>
            <a:br>
              <a:rPr lang="en-GB" dirty="0"/>
            </a:br>
            <a:endParaRPr lang="en-GB" dirty="0"/>
          </a:p>
        </p:txBody>
      </p:sp>
    </p:spTree>
    <p:extLst>
      <p:ext uri="{BB962C8B-B14F-4D97-AF65-F5344CB8AC3E}">
        <p14:creationId xmlns:p14="http://schemas.microsoft.com/office/powerpoint/2010/main" val="2822722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005D8-27C7-43E1-82DD-89D19A620963}"/>
              </a:ext>
            </a:extLst>
          </p:cNvPr>
          <p:cNvSpPr>
            <a:spLocks noGrp="1"/>
          </p:cNvSpPr>
          <p:nvPr>
            <p:ph type="body" sz="quarter" idx="13"/>
          </p:nvPr>
        </p:nvSpPr>
        <p:spPr/>
        <p:txBody>
          <a:bodyPr/>
          <a:lstStyle/>
          <a:p>
            <a:r>
              <a:rPr lang="en-GB" dirty="0">
                <a:effectLst/>
                <a:latin typeface="Arial" panose="020B0604020202020204" pitchFamily="34" charset="0"/>
              </a:rPr>
              <a:t>What migrant advocates bring to the table?</a:t>
            </a:r>
            <a:endParaRPr lang="en-GB" dirty="0"/>
          </a:p>
        </p:txBody>
      </p:sp>
      <p:sp>
        <p:nvSpPr>
          <p:cNvPr id="3" name="Text Placeholder 2">
            <a:extLst>
              <a:ext uri="{FF2B5EF4-FFF2-40B4-BE49-F238E27FC236}">
                <a16:creationId xmlns:a16="http://schemas.microsoft.com/office/drawing/2014/main" id="{B06351CC-8163-4B35-A400-03BC1AD2B0F0}"/>
              </a:ext>
            </a:extLst>
          </p:cNvPr>
          <p:cNvSpPr>
            <a:spLocks noGrp="1"/>
          </p:cNvSpPr>
          <p:nvPr>
            <p:ph type="body" sz="quarter" idx="14"/>
          </p:nvPr>
        </p:nvSpPr>
        <p:spPr>
          <a:xfrm>
            <a:off x="388094" y="5114135"/>
            <a:ext cx="10102568" cy="469184"/>
          </a:xfrm>
        </p:spPr>
        <p:txBody>
          <a:bodyPr/>
          <a:lstStyle/>
          <a:p>
            <a:r>
              <a:rPr lang="en-GB" sz="2800" b="1" dirty="0">
                <a:solidFill>
                  <a:srgbClr val="A6377D"/>
                </a:solidFill>
              </a:rPr>
              <a:t>There is the added value that migrant advocates bring to the table!</a:t>
            </a:r>
          </a:p>
        </p:txBody>
      </p:sp>
      <p:pic>
        <p:nvPicPr>
          <p:cNvPr id="6" name="Picture Placeholder 5" descr="A group of people sitting around a table&#10;&#10;Description automatically generated with medium confidence">
            <a:extLst>
              <a:ext uri="{FF2B5EF4-FFF2-40B4-BE49-F238E27FC236}">
                <a16:creationId xmlns:a16="http://schemas.microsoft.com/office/drawing/2014/main" id="{52EA787D-11FF-4C88-A6CD-897192CE9D1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03297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60DC81-FFB8-47E2-BB45-8AF9714EC94C}"/>
              </a:ext>
            </a:extLst>
          </p:cNvPr>
          <p:cNvSpPr>
            <a:spLocks noGrp="1"/>
          </p:cNvSpPr>
          <p:nvPr>
            <p:ph type="body" sz="quarter" idx="15"/>
          </p:nvPr>
        </p:nvSpPr>
        <p:spPr>
          <a:xfrm>
            <a:off x="571313" y="333997"/>
            <a:ext cx="10978262" cy="1083096"/>
          </a:xfrm>
        </p:spPr>
        <p:txBody>
          <a:bodyPr/>
          <a:lstStyle/>
          <a:p>
            <a:r>
              <a:rPr lang="en-GB" dirty="0"/>
              <a:t>The Added Value of Migrant Advocates</a:t>
            </a:r>
          </a:p>
        </p:txBody>
      </p:sp>
      <p:sp>
        <p:nvSpPr>
          <p:cNvPr id="3" name="Text Placeholder 2">
            <a:extLst>
              <a:ext uri="{FF2B5EF4-FFF2-40B4-BE49-F238E27FC236}">
                <a16:creationId xmlns:a16="http://schemas.microsoft.com/office/drawing/2014/main" id="{FA0CA2CD-7C1D-46AC-A871-BE095657EBBB}"/>
              </a:ext>
            </a:extLst>
          </p:cNvPr>
          <p:cNvSpPr>
            <a:spLocks noGrp="1"/>
          </p:cNvSpPr>
          <p:nvPr>
            <p:ph type="body" sz="quarter" idx="16"/>
          </p:nvPr>
        </p:nvSpPr>
        <p:spPr>
          <a:xfrm>
            <a:off x="282632" y="1417093"/>
            <a:ext cx="6799812" cy="4974826"/>
          </a:xfrm>
        </p:spPr>
        <p:txBody>
          <a:bodyPr/>
          <a:lstStyle/>
          <a:p>
            <a:pPr algn="r"/>
            <a:r>
              <a:rPr lang="en-GB" sz="3000" dirty="0"/>
              <a:t>Knowledge and lived experience </a:t>
            </a:r>
          </a:p>
          <a:p>
            <a:pPr algn="r"/>
            <a:r>
              <a:rPr lang="en-GB" sz="3000" dirty="0"/>
              <a:t>of migration</a:t>
            </a:r>
          </a:p>
          <a:p>
            <a:pPr algn="r"/>
            <a:endParaRPr lang="en-GB" sz="3000" dirty="0"/>
          </a:p>
          <a:p>
            <a:pPr algn="r"/>
            <a:r>
              <a:rPr lang="en-GB" dirty="0"/>
              <a:t>Migrants themselves have a better understanding than anyone else of the challenges they  encounter. </a:t>
            </a:r>
          </a:p>
          <a:p>
            <a:pPr algn="r"/>
            <a:r>
              <a:rPr lang="en-GB" dirty="0"/>
              <a:t>Due to their first-hand experience, migrants can more easily communicate with their communities and translate their needs and priorities.</a:t>
            </a:r>
          </a:p>
        </p:txBody>
      </p:sp>
      <p:sp>
        <p:nvSpPr>
          <p:cNvPr id="4" name="Rectangle 3">
            <a:extLst>
              <a:ext uri="{FF2B5EF4-FFF2-40B4-BE49-F238E27FC236}">
                <a16:creationId xmlns:a16="http://schemas.microsoft.com/office/drawing/2014/main" id="{2EB4A1B2-9D11-4460-8F00-8D028282DDFE}"/>
              </a:ext>
            </a:extLst>
          </p:cNvPr>
          <p:cNvSpPr/>
          <p:nvPr/>
        </p:nvSpPr>
        <p:spPr>
          <a:xfrm>
            <a:off x="7595096" y="1417093"/>
            <a:ext cx="3954479" cy="341632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LIVED</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KNOWLEDGE</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EXPERIENCE</a:t>
            </a:r>
          </a:p>
        </p:txBody>
      </p:sp>
    </p:spTree>
    <p:extLst>
      <p:ext uri="{BB962C8B-B14F-4D97-AF65-F5344CB8AC3E}">
        <p14:creationId xmlns:p14="http://schemas.microsoft.com/office/powerpoint/2010/main" val="3370839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E88629-0D89-4AD5-9C1F-2EBE7E713E76}"/>
              </a:ext>
            </a:extLst>
          </p:cNvPr>
          <p:cNvSpPr>
            <a:spLocks noGrp="1"/>
          </p:cNvSpPr>
          <p:nvPr>
            <p:ph type="body" sz="quarter" idx="15"/>
          </p:nvPr>
        </p:nvSpPr>
        <p:spPr>
          <a:xfrm>
            <a:off x="571313" y="493160"/>
            <a:ext cx="10978262" cy="1083096"/>
          </a:xfrm>
        </p:spPr>
        <p:txBody>
          <a:bodyPr/>
          <a:lstStyle/>
          <a:p>
            <a:pPr algn="r"/>
            <a:r>
              <a:rPr lang="en-GB" dirty="0"/>
              <a:t>The Added Value of Migrant Advocates</a:t>
            </a:r>
          </a:p>
          <a:p>
            <a:endParaRPr lang="en-GB" dirty="0"/>
          </a:p>
        </p:txBody>
      </p:sp>
      <p:sp>
        <p:nvSpPr>
          <p:cNvPr id="3" name="Text Placeholder 2">
            <a:extLst>
              <a:ext uri="{FF2B5EF4-FFF2-40B4-BE49-F238E27FC236}">
                <a16:creationId xmlns:a16="http://schemas.microsoft.com/office/drawing/2014/main" id="{BA7622BA-C741-4C89-8FAC-D69FA9953F3B}"/>
              </a:ext>
            </a:extLst>
          </p:cNvPr>
          <p:cNvSpPr>
            <a:spLocks noGrp="1"/>
          </p:cNvSpPr>
          <p:nvPr>
            <p:ph type="body" sz="quarter" idx="16"/>
          </p:nvPr>
        </p:nvSpPr>
        <p:spPr>
          <a:xfrm>
            <a:off x="6060444" y="1576256"/>
            <a:ext cx="5453575" cy="4038015"/>
          </a:xfrm>
        </p:spPr>
        <p:txBody>
          <a:bodyPr/>
          <a:lstStyle/>
          <a:p>
            <a:r>
              <a:rPr lang="en-GB" sz="3000" dirty="0"/>
              <a:t>New perspectives </a:t>
            </a:r>
          </a:p>
          <a:p>
            <a:endParaRPr lang="en-GB" sz="3000" dirty="0"/>
          </a:p>
          <a:p>
            <a:r>
              <a:rPr lang="en-GB" dirty="0"/>
              <a:t>with which to challenge dominant discourses and narratives about migrants in the public and political spheres</a:t>
            </a:r>
          </a:p>
          <a:p>
            <a:endParaRPr lang="en-GB" dirty="0"/>
          </a:p>
          <a:p>
            <a:r>
              <a:rPr lang="en-GB" dirty="0"/>
              <a:t>Migrant advocates strive to showcase themselves and others as positive examples of migrants who  refuse the imposed narrative of ‘migrants as victims’</a:t>
            </a:r>
          </a:p>
        </p:txBody>
      </p:sp>
      <p:sp>
        <p:nvSpPr>
          <p:cNvPr id="4" name="Rectangle 3">
            <a:extLst>
              <a:ext uri="{FF2B5EF4-FFF2-40B4-BE49-F238E27FC236}">
                <a16:creationId xmlns:a16="http://schemas.microsoft.com/office/drawing/2014/main" id="{85BAFF76-DA15-4FB6-929D-B030A2294364}"/>
              </a:ext>
            </a:extLst>
          </p:cNvPr>
          <p:cNvSpPr/>
          <p:nvPr/>
        </p:nvSpPr>
        <p:spPr>
          <a:xfrm>
            <a:off x="571313" y="1576256"/>
            <a:ext cx="4602670" cy="4247317"/>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CHALLANGING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NEGATIVE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NARRATIVES</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AND </a:t>
            </a: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VICTIMISATION</a:t>
            </a:r>
          </a:p>
        </p:txBody>
      </p:sp>
    </p:spTree>
    <p:extLst>
      <p:ext uri="{BB962C8B-B14F-4D97-AF65-F5344CB8AC3E}">
        <p14:creationId xmlns:p14="http://schemas.microsoft.com/office/powerpoint/2010/main" val="406048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C8F96E-2CA6-428F-B893-6528E6F734BE}"/>
              </a:ext>
            </a:extLst>
          </p:cNvPr>
          <p:cNvSpPr>
            <a:spLocks noGrp="1"/>
          </p:cNvSpPr>
          <p:nvPr>
            <p:ph type="body" sz="quarter" idx="15"/>
          </p:nvPr>
        </p:nvSpPr>
        <p:spPr>
          <a:xfrm>
            <a:off x="571313" y="526410"/>
            <a:ext cx="10978262" cy="1083096"/>
          </a:xfrm>
        </p:spPr>
        <p:txBody>
          <a:bodyPr/>
          <a:lstStyle/>
          <a:p>
            <a:r>
              <a:rPr lang="en-GB" dirty="0"/>
              <a:t>The Added Value of Migrant Advocates</a:t>
            </a:r>
          </a:p>
          <a:p>
            <a:endParaRPr lang="en-GB" dirty="0"/>
          </a:p>
        </p:txBody>
      </p:sp>
      <p:sp>
        <p:nvSpPr>
          <p:cNvPr id="3" name="Text Placeholder 2">
            <a:extLst>
              <a:ext uri="{FF2B5EF4-FFF2-40B4-BE49-F238E27FC236}">
                <a16:creationId xmlns:a16="http://schemas.microsoft.com/office/drawing/2014/main" id="{76F8F77C-ED7B-4A15-A64C-D6FFEDA39DF0}"/>
              </a:ext>
            </a:extLst>
          </p:cNvPr>
          <p:cNvSpPr>
            <a:spLocks noGrp="1"/>
          </p:cNvSpPr>
          <p:nvPr>
            <p:ph type="body" sz="quarter" idx="16"/>
          </p:nvPr>
        </p:nvSpPr>
        <p:spPr>
          <a:xfrm>
            <a:off x="571313" y="1609506"/>
            <a:ext cx="5347349" cy="4495851"/>
          </a:xfrm>
        </p:spPr>
        <p:txBody>
          <a:bodyPr/>
          <a:lstStyle/>
          <a:p>
            <a:pPr algn="r"/>
            <a:r>
              <a:rPr lang="en-GB" sz="3000" dirty="0"/>
              <a:t>R</a:t>
            </a:r>
            <a:r>
              <a:rPr lang="en-GB" sz="3000" dirty="0">
                <a:effectLst/>
              </a:rPr>
              <a:t>econnecting policymakers with the migrants</a:t>
            </a:r>
          </a:p>
          <a:p>
            <a:pPr algn="r"/>
            <a:endParaRPr lang="en-GB" sz="3000" dirty="0">
              <a:latin typeface="Arial" panose="020B0604020202020204" pitchFamily="34" charset="0"/>
            </a:endParaRPr>
          </a:p>
          <a:p>
            <a:pPr algn="r"/>
            <a:r>
              <a:rPr lang="en-GB" dirty="0">
                <a:effectLst/>
              </a:rPr>
              <a:t>Whenever the migrant advocates are being heard, and step forward, the gap between the policies and reality becomes a bit smaller. </a:t>
            </a:r>
          </a:p>
          <a:p>
            <a:pPr algn="r"/>
            <a:r>
              <a:rPr lang="en-GB" dirty="0"/>
              <a:t>In reality, there needs to be more migrant participation in policy making and advocacy is a tool to get there</a:t>
            </a:r>
            <a:r>
              <a:rPr lang="en-GB" dirty="0">
                <a:effectLst/>
              </a:rPr>
              <a:t> </a:t>
            </a:r>
            <a:endParaRPr lang="en-GB" dirty="0"/>
          </a:p>
        </p:txBody>
      </p:sp>
      <p:sp>
        <p:nvSpPr>
          <p:cNvPr id="4" name="Rectangle 3">
            <a:extLst>
              <a:ext uri="{FF2B5EF4-FFF2-40B4-BE49-F238E27FC236}">
                <a16:creationId xmlns:a16="http://schemas.microsoft.com/office/drawing/2014/main" id="{3BF6A543-E6C2-4A98-A90C-7727AFFA7E88}"/>
              </a:ext>
            </a:extLst>
          </p:cNvPr>
          <p:cNvSpPr/>
          <p:nvPr/>
        </p:nvSpPr>
        <p:spPr>
          <a:xfrm>
            <a:off x="6447251" y="1253277"/>
            <a:ext cx="5548698" cy="5078313"/>
          </a:xfrm>
          <a:prstGeom prst="rect">
            <a:avLst/>
          </a:prstGeom>
          <a:noFill/>
        </p:spPr>
        <p:txBody>
          <a:bodyPr wrap="none" lIns="91440" tIns="45720" rIns="91440" bIns="45720">
            <a:spAutoFit/>
          </a:bodyPr>
          <a:lstStyle/>
          <a:p>
            <a:pPr algn="ctr"/>
            <a:r>
              <a:rPr lang="en-US" sz="5400" b="1" cap="none" spc="50" dirty="0">
                <a:ln w="9525" cmpd="sng">
                  <a:solidFill>
                    <a:srgbClr val="A6377D"/>
                  </a:solidFill>
                  <a:prstDash val="solid"/>
                </a:ln>
                <a:solidFill>
                  <a:srgbClr val="70AD47">
                    <a:tint val="1000"/>
                  </a:srgbClr>
                </a:solidFill>
                <a:effectLst>
                  <a:glow rad="38100">
                    <a:schemeClr val="accent1">
                      <a:alpha val="40000"/>
                    </a:schemeClr>
                  </a:glow>
                </a:effectLst>
              </a:rPr>
              <a:t>A STEP FORWARD </a:t>
            </a:r>
          </a:p>
          <a:p>
            <a:pPr algn="ctr"/>
            <a:r>
              <a:rPr lang="en-US" sz="5400" b="1" cap="none" spc="50" dirty="0">
                <a:ln w="9525" cmpd="sng">
                  <a:solidFill>
                    <a:srgbClr val="A6377D"/>
                  </a:solidFill>
                  <a:prstDash val="solid"/>
                </a:ln>
                <a:solidFill>
                  <a:srgbClr val="70AD47">
                    <a:tint val="1000"/>
                  </a:srgbClr>
                </a:solidFill>
                <a:effectLst>
                  <a:glow rad="38100">
                    <a:schemeClr val="accent1">
                      <a:alpha val="40000"/>
                    </a:schemeClr>
                  </a:glow>
                </a:effectLst>
              </a:rPr>
              <a:t>TOWARDS </a:t>
            </a:r>
          </a:p>
          <a:p>
            <a:pPr algn="ctr"/>
            <a:r>
              <a:rPr lang="en-US" sz="5400" b="1" cap="none" spc="50" dirty="0">
                <a:ln w="9525" cmpd="sng">
                  <a:solidFill>
                    <a:srgbClr val="A6377D"/>
                  </a:solidFill>
                  <a:prstDash val="solid"/>
                </a:ln>
                <a:solidFill>
                  <a:srgbClr val="70AD47">
                    <a:tint val="1000"/>
                  </a:srgbClr>
                </a:solidFill>
                <a:effectLst>
                  <a:glow rad="38100">
                    <a:schemeClr val="accent1">
                      <a:alpha val="40000"/>
                    </a:schemeClr>
                  </a:glow>
                </a:effectLst>
              </a:rPr>
              <a:t>PARTICIPATION </a:t>
            </a:r>
          </a:p>
          <a:p>
            <a:pPr algn="ctr"/>
            <a:r>
              <a:rPr lang="en-US" sz="5400" b="1" cap="none" spc="50" dirty="0">
                <a:ln w="9525" cmpd="sng">
                  <a:solidFill>
                    <a:srgbClr val="A6377D"/>
                  </a:solidFill>
                  <a:prstDash val="solid"/>
                </a:ln>
                <a:solidFill>
                  <a:srgbClr val="70AD47">
                    <a:tint val="1000"/>
                  </a:srgbClr>
                </a:solidFill>
                <a:effectLst>
                  <a:glow rad="38100">
                    <a:schemeClr val="accent1">
                      <a:alpha val="40000"/>
                    </a:schemeClr>
                  </a:glow>
                </a:effectLst>
              </a:rPr>
              <a:t>IN </a:t>
            </a:r>
          </a:p>
          <a:p>
            <a:pPr algn="ctr"/>
            <a:r>
              <a:rPr lang="en-US" sz="5400" b="1" cap="none" spc="50" dirty="0">
                <a:ln w="9525" cmpd="sng">
                  <a:solidFill>
                    <a:srgbClr val="A6377D"/>
                  </a:solidFill>
                  <a:prstDash val="solid"/>
                </a:ln>
                <a:solidFill>
                  <a:srgbClr val="70AD47">
                    <a:tint val="1000"/>
                  </a:srgbClr>
                </a:solidFill>
                <a:effectLst>
                  <a:glow rad="38100">
                    <a:schemeClr val="accent1">
                      <a:alpha val="40000"/>
                    </a:schemeClr>
                  </a:glow>
                </a:effectLst>
              </a:rPr>
              <a:t>POLICY </a:t>
            </a:r>
          </a:p>
          <a:p>
            <a:pPr algn="ctr"/>
            <a:r>
              <a:rPr lang="en-US" sz="5400" b="1" cap="none" spc="50" dirty="0">
                <a:ln w="9525" cmpd="sng">
                  <a:solidFill>
                    <a:srgbClr val="A6377D"/>
                  </a:solidFill>
                  <a:prstDash val="solid"/>
                </a:ln>
                <a:solidFill>
                  <a:srgbClr val="70AD47">
                    <a:tint val="1000"/>
                  </a:srgbClr>
                </a:solidFill>
                <a:effectLst>
                  <a:glow rad="38100">
                    <a:schemeClr val="accent1">
                      <a:alpha val="40000"/>
                    </a:schemeClr>
                  </a:glow>
                </a:effectLst>
              </a:rPr>
              <a:t>DESIGN</a:t>
            </a:r>
          </a:p>
        </p:txBody>
      </p:sp>
    </p:spTree>
    <p:extLst>
      <p:ext uri="{BB962C8B-B14F-4D97-AF65-F5344CB8AC3E}">
        <p14:creationId xmlns:p14="http://schemas.microsoft.com/office/powerpoint/2010/main" val="140336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B14854-F636-4FDE-A84C-82328047D386}"/>
              </a:ext>
            </a:extLst>
          </p:cNvPr>
          <p:cNvSpPr>
            <a:spLocks noGrp="1"/>
          </p:cNvSpPr>
          <p:nvPr>
            <p:ph type="body" sz="quarter" idx="13"/>
          </p:nvPr>
        </p:nvSpPr>
        <p:spPr>
          <a:xfrm>
            <a:off x="357430" y="1435885"/>
            <a:ext cx="7667478" cy="4493975"/>
          </a:xfrm>
        </p:spPr>
        <p:txBody>
          <a:bodyPr>
            <a:noAutofit/>
          </a:bodyPr>
          <a:lstStyle/>
          <a:p>
            <a:pPr marL="342900" indent="-342900" algn="l">
              <a:buFont typeface="Wingdings" panose="05000000000000000000" pitchFamily="2" charset="2"/>
              <a:buChar char="ü"/>
            </a:pPr>
            <a:r>
              <a:rPr lang="en-GB" sz="2400" i="0" dirty="0"/>
              <a:t>Sajjad Hussain was born in Pakistan but has lived in Ireland for almost 20 years. He originally came to Ireland on a work permit and has made Roscommon his home</a:t>
            </a:r>
          </a:p>
          <a:p>
            <a:pPr marL="342900" indent="-342900" algn="l">
              <a:buFont typeface="Wingdings" panose="05000000000000000000" pitchFamily="2" charset="2"/>
              <a:buChar char="ü"/>
            </a:pPr>
            <a:r>
              <a:rPr lang="en-GB" sz="2400" i="0" dirty="0"/>
              <a:t>In 2018, he was one of four people from the Ballaghaderreen to accept a Community People of the Year award in recognition of the town’s response to the arrival of the refugees from Syria.</a:t>
            </a:r>
          </a:p>
          <a:p>
            <a:pPr marL="342900" indent="-342900" algn="l">
              <a:buFont typeface="Wingdings" panose="05000000000000000000" pitchFamily="2" charset="2"/>
              <a:buChar char="ü"/>
            </a:pPr>
            <a:r>
              <a:rPr lang="en-GB" sz="2400" i="0" dirty="0"/>
              <a:t>An active citizen in his community, Sajjad has been involved in the Tidy Towns committee, the youth organisation Foróige and he also founded the local cricket club</a:t>
            </a:r>
          </a:p>
          <a:p>
            <a:pPr marL="342900" indent="-342900" algn="l">
              <a:buFont typeface="Wingdings" panose="05000000000000000000" pitchFamily="2" charset="2"/>
              <a:buChar char="ü"/>
            </a:pPr>
            <a:r>
              <a:rPr lang="en-GB" sz="2400" i="0" dirty="0"/>
              <a:t>In 2019, Hussain contested the local Roscommon election. </a:t>
            </a:r>
          </a:p>
        </p:txBody>
      </p:sp>
      <p:pic>
        <p:nvPicPr>
          <p:cNvPr id="6" name="Picture 4" descr="Image may contain: 1 person, smiling">
            <a:extLst>
              <a:ext uri="{FF2B5EF4-FFF2-40B4-BE49-F238E27FC236}">
                <a16:creationId xmlns:a16="http://schemas.microsoft.com/office/drawing/2014/main" id="{8805060B-F7A7-4C48-9A1E-20A6320C08F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75551" y="3263295"/>
            <a:ext cx="2941849" cy="2960146"/>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E68F99-232E-4B2D-9EA0-E27A135F89DE}"/>
              </a:ext>
            </a:extLst>
          </p:cNvPr>
          <p:cNvSpPr txBox="1"/>
          <p:nvPr/>
        </p:nvSpPr>
        <p:spPr>
          <a:xfrm>
            <a:off x="2289306" y="435439"/>
            <a:ext cx="10744201" cy="553998"/>
          </a:xfrm>
          <a:prstGeom prst="rect">
            <a:avLst/>
          </a:prstGeom>
          <a:noFill/>
        </p:spPr>
        <p:txBody>
          <a:bodyPr wrap="square">
            <a:spAutoFit/>
          </a:bodyPr>
          <a:lstStyle/>
          <a:p>
            <a:r>
              <a:rPr lang="en-GB" sz="3000" b="1" dirty="0">
                <a:solidFill>
                  <a:schemeClr val="bg1"/>
                </a:solidFill>
              </a:rPr>
              <a:t>Sajjad Hussain (Pakistan Migrant) Ballaghaderreen, Ireland</a:t>
            </a:r>
          </a:p>
        </p:txBody>
      </p:sp>
      <p:sp>
        <p:nvSpPr>
          <p:cNvPr id="9" name="Rectangle 8">
            <a:extLst>
              <a:ext uri="{FF2B5EF4-FFF2-40B4-BE49-F238E27FC236}">
                <a16:creationId xmlns:a16="http://schemas.microsoft.com/office/drawing/2014/main" id="{E46C2AA9-DDB9-45F6-957F-2F8C6C508CEE}"/>
              </a:ext>
            </a:extLst>
          </p:cNvPr>
          <p:cNvSpPr/>
          <p:nvPr/>
        </p:nvSpPr>
        <p:spPr>
          <a:xfrm>
            <a:off x="7922982" y="1345492"/>
            <a:ext cx="3846986" cy="1938992"/>
          </a:xfrm>
          <a:prstGeom prst="rect">
            <a:avLst/>
          </a:prstGeom>
          <a:solidFill>
            <a:srgbClr val="F6BC67"/>
          </a:solidFill>
          <a:ln>
            <a:solidFill>
              <a:srgbClr val="F6BC67"/>
            </a:solidFill>
          </a:ln>
        </p:spPr>
        <p:txBody>
          <a:bodyPr wrap="square">
            <a:spAutoFit/>
          </a:bodyPr>
          <a:lstStyle/>
          <a:p>
            <a:r>
              <a:rPr lang="en-IE" sz="3000" b="1" dirty="0">
                <a:solidFill>
                  <a:schemeClr val="bg1"/>
                </a:solidFill>
                <a:highlight>
                  <a:srgbClr val="F6BC67"/>
                </a:highlight>
              </a:rPr>
              <a:t>Let’s meet:</a:t>
            </a:r>
          </a:p>
          <a:p>
            <a:r>
              <a:rPr lang="en-IE" sz="3000" dirty="0">
                <a:solidFill>
                  <a:schemeClr val="bg1"/>
                </a:solidFill>
              </a:rPr>
              <a:t>Active Citizen and Migrant </a:t>
            </a:r>
          </a:p>
          <a:p>
            <a:r>
              <a:rPr lang="en-IE" sz="3000" dirty="0">
                <a:solidFill>
                  <a:schemeClr val="bg1"/>
                </a:solidFill>
              </a:rPr>
              <a:t>Community Champion</a:t>
            </a:r>
            <a:endParaRPr lang="en-IE" sz="3000" dirty="0">
              <a:solidFill>
                <a:schemeClr val="bg1"/>
              </a:solidFill>
              <a:highlight>
                <a:srgbClr val="B6BD00"/>
              </a:highlight>
            </a:endParaRPr>
          </a:p>
        </p:txBody>
      </p:sp>
      <p:sp>
        <p:nvSpPr>
          <p:cNvPr id="11" name="TextBox 10">
            <a:extLst>
              <a:ext uri="{FF2B5EF4-FFF2-40B4-BE49-F238E27FC236}">
                <a16:creationId xmlns:a16="http://schemas.microsoft.com/office/drawing/2014/main" id="{0481691E-EEB5-49EA-843F-56F7C426A798}"/>
              </a:ext>
            </a:extLst>
          </p:cNvPr>
          <p:cNvSpPr txBox="1"/>
          <p:nvPr/>
        </p:nvSpPr>
        <p:spPr>
          <a:xfrm>
            <a:off x="606684" y="6180690"/>
            <a:ext cx="10978631" cy="307777"/>
          </a:xfrm>
          <a:prstGeom prst="rect">
            <a:avLst/>
          </a:prstGeom>
          <a:noFill/>
        </p:spPr>
        <p:txBody>
          <a:bodyPr wrap="square">
            <a:spAutoFit/>
          </a:bodyPr>
          <a:lstStyle/>
          <a:p>
            <a:r>
              <a:rPr lang="en-IE" sz="1400" dirty="0">
                <a:solidFill>
                  <a:schemeClr val="bg1"/>
                </a:solidFill>
              </a:rPr>
              <a:t>More info: </a:t>
            </a:r>
            <a:r>
              <a:rPr lang="en-IE" sz="1400" dirty="0">
                <a:solidFill>
                  <a:schemeClr val="bg1"/>
                </a:solidFill>
                <a:hlinkClick r:id="rId3">
                  <a:extLst>
                    <a:ext uri="{A12FA001-AC4F-418D-AE19-62706E023703}">
                      <ahyp:hlinkClr xmlns:ahyp="http://schemas.microsoft.com/office/drawing/2018/hyperlinkcolor" val="tx"/>
                    </a:ext>
                  </a:extLst>
                </a:hlinkClick>
              </a:rPr>
              <a:t>https://www.irishtimes.com/news/politics/barber-hopes-to-emerge-a-cut-above-in-roscommon-council-election-1.3797201</a:t>
            </a:r>
            <a:r>
              <a:rPr lang="en-IE" sz="1400" dirty="0">
                <a:solidFill>
                  <a:schemeClr val="bg1"/>
                </a:solidFill>
              </a:rPr>
              <a:t> </a:t>
            </a:r>
          </a:p>
        </p:txBody>
      </p:sp>
      <p:sp>
        <p:nvSpPr>
          <p:cNvPr id="2" name="TextBox 1">
            <a:extLst>
              <a:ext uri="{FF2B5EF4-FFF2-40B4-BE49-F238E27FC236}">
                <a16:creationId xmlns:a16="http://schemas.microsoft.com/office/drawing/2014/main" id="{9A4DDFF0-7BCD-4C8A-BB77-54307B049F66}"/>
              </a:ext>
            </a:extLst>
          </p:cNvPr>
          <p:cNvSpPr txBox="1"/>
          <p:nvPr/>
        </p:nvSpPr>
        <p:spPr>
          <a:xfrm>
            <a:off x="0" y="27082"/>
            <a:ext cx="1672683" cy="1200329"/>
          </a:xfrm>
          <a:prstGeom prst="rect">
            <a:avLst/>
          </a:prstGeom>
          <a:solidFill>
            <a:srgbClr val="F6BC67"/>
          </a:solidFill>
        </p:spPr>
        <p:txBody>
          <a:bodyPr wrap="square" rtlCol="0">
            <a:spAutoFit/>
          </a:bodyPr>
          <a:lstStyle/>
          <a:p>
            <a:r>
              <a:rPr lang="hr-BA" sz="3600" b="1" dirty="0">
                <a:solidFill>
                  <a:schemeClr val="bg1"/>
                </a:solidFill>
              </a:rPr>
              <a:t>CASE STUDY</a:t>
            </a:r>
            <a:endParaRPr lang="en-US" sz="3600" b="1" dirty="0">
              <a:solidFill>
                <a:schemeClr val="bg1"/>
              </a:solidFill>
            </a:endParaRPr>
          </a:p>
        </p:txBody>
      </p:sp>
    </p:spTree>
    <p:extLst>
      <p:ext uri="{BB962C8B-B14F-4D97-AF65-F5344CB8AC3E}">
        <p14:creationId xmlns:p14="http://schemas.microsoft.com/office/powerpoint/2010/main" val="2721406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57CB6-48B2-43FC-875D-92885CCEDECF}"/>
              </a:ext>
            </a:extLst>
          </p:cNvPr>
          <p:cNvSpPr>
            <a:spLocks noGrp="1"/>
          </p:cNvSpPr>
          <p:nvPr>
            <p:ph type="body" sz="quarter" idx="13"/>
          </p:nvPr>
        </p:nvSpPr>
        <p:spPr>
          <a:xfrm>
            <a:off x="3741422" y="3120155"/>
            <a:ext cx="4709155" cy="1515642"/>
          </a:xfrm>
        </p:spPr>
        <p:txBody>
          <a:bodyPr/>
          <a:lstStyle/>
          <a:p>
            <a:r>
              <a:rPr lang="en-GB" dirty="0"/>
              <a:t>What skills are needed to be a good advocate?</a:t>
            </a:r>
          </a:p>
        </p:txBody>
      </p:sp>
      <p:grpSp>
        <p:nvGrpSpPr>
          <p:cNvPr id="3" name="Google Shape;534;p39">
            <a:extLst>
              <a:ext uri="{FF2B5EF4-FFF2-40B4-BE49-F238E27FC236}">
                <a16:creationId xmlns:a16="http://schemas.microsoft.com/office/drawing/2014/main" id="{3853DA0A-E7C2-43D8-A60E-F8E8DD53F627}"/>
              </a:ext>
            </a:extLst>
          </p:cNvPr>
          <p:cNvGrpSpPr/>
          <p:nvPr/>
        </p:nvGrpSpPr>
        <p:grpSpPr>
          <a:xfrm>
            <a:off x="5509761" y="1924819"/>
            <a:ext cx="1172476" cy="829232"/>
            <a:chOff x="4595425" y="1707325"/>
            <a:chExt cx="470075" cy="288625"/>
          </a:xfrm>
        </p:grpSpPr>
        <p:sp>
          <p:nvSpPr>
            <p:cNvPr id="4" name="Google Shape;535;p39">
              <a:extLst>
                <a:ext uri="{FF2B5EF4-FFF2-40B4-BE49-F238E27FC236}">
                  <a16:creationId xmlns:a16="http://schemas.microsoft.com/office/drawing/2014/main" id="{1F860F74-D9E6-4E8B-AF79-275F06D87B14}"/>
                </a:ext>
              </a:extLst>
            </p:cNvPr>
            <p:cNvSpPr/>
            <p:nvPr/>
          </p:nvSpPr>
          <p:spPr>
            <a:xfrm>
              <a:off x="4809750" y="1707325"/>
              <a:ext cx="41425" cy="41425"/>
            </a:xfrm>
            <a:custGeom>
              <a:avLst/>
              <a:gdLst/>
              <a:ahLst/>
              <a:cxnLst/>
              <a:rect l="l" t="t" r="r" b="b"/>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36;p39">
              <a:extLst>
                <a:ext uri="{FF2B5EF4-FFF2-40B4-BE49-F238E27FC236}">
                  <a16:creationId xmlns:a16="http://schemas.microsoft.com/office/drawing/2014/main" id="{B5210B1B-44A2-44C0-B10C-9BFA2C815AE5}"/>
                </a:ext>
              </a:extLst>
            </p:cNvPr>
            <p:cNvSpPr/>
            <p:nvPr/>
          </p:nvSpPr>
          <p:spPr>
            <a:xfrm>
              <a:off x="502407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37;p39">
              <a:extLst>
                <a:ext uri="{FF2B5EF4-FFF2-40B4-BE49-F238E27FC236}">
                  <a16:creationId xmlns:a16="http://schemas.microsoft.com/office/drawing/2014/main" id="{086605EF-BCF2-418F-A5DC-A9A39EA9DC4D}"/>
                </a:ext>
              </a:extLst>
            </p:cNvPr>
            <p:cNvSpPr/>
            <p:nvPr/>
          </p:nvSpPr>
          <p:spPr>
            <a:xfrm>
              <a:off x="4628900" y="1760300"/>
              <a:ext cx="403100" cy="177825"/>
            </a:xfrm>
            <a:custGeom>
              <a:avLst/>
              <a:gdLst/>
              <a:ahLst/>
              <a:cxnLst/>
              <a:rect l="l" t="t" r="r" b="b"/>
              <a:pathLst>
                <a:path w="16124" h="7113"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8;p39">
              <a:extLst>
                <a:ext uri="{FF2B5EF4-FFF2-40B4-BE49-F238E27FC236}">
                  <a16:creationId xmlns:a16="http://schemas.microsoft.com/office/drawing/2014/main" id="{465173AF-3F1F-45FB-9FBC-64DDE8085CB3}"/>
                </a:ext>
              </a:extLst>
            </p:cNvPr>
            <p:cNvSpPr/>
            <p:nvPr/>
          </p:nvSpPr>
          <p:spPr>
            <a:xfrm>
              <a:off x="459542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9;p39">
              <a:extLst>
                <a:ext uri="{FF2B5EF4-FFF2-40B4-BE49-F238E27FC236}">
                  <a16:creationId xmlns:a16="http://schemas.microsoft.com/office/drawing/2014/main" id="{E1EF8AF1-0ADB-4464-8733-17860D0E28A7}"/>
                </a:ext>
              </a:extLst>
            </p:cNvPr>
            <p:cNvSpPr/>
            <p:nvPr/>
          </p:nvSpPr>
          <p:spPr>
            <a:xfrm>
              <a:off x="4667275" y="1951475"/>
              <a:ext cx="326375" cy="44475"/>
            </a:xfrm>
            <a:custGeom>
              <a:avLst/>
              <a:gdLst/>
              <a:ahLst/>
              <a:cxnLst/>
              <a:rect l="l" t="t" r="r" b="b"/>
              <a:pathLst>
                <a:path w="13055"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84478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1FC351-F6B5-427E-B814-86C447681142}"/>
              </a:ext>
            </a:extLst>
          </p:cNvPr>
          <p:cNvSpPr>
            <a:spLocks noGrp="1"/>
          </p:cNvSpPr>
          <p:nvPr>
            <p:ph type="body" sz="quarter" idx="13"/>
          </p:nvPr>
        </p:nvSpPr>
        <p:spPr/>
        <p:txBody>
          <a:bodyPr/>
          <a:lstStyle/>
          <a:p>
            <a:r>
              <a:rPr lang="en-GB" dirty="0"/>
              <a:t>What is Community?</a:t>
            </a:r>
          </a:p>
        </p:txBody>
      </p:sp>
      <p:sp>
        <p:nvSpPr>
          <p:cNvPr id="3" name="Text Placeholder 2">
            <a:extLst>
              <a:ext uri="{FF2B5EF4-FFF2-40B4-BE49-F238E27FC236}">
                <a16:creationId xmlns:a16="http://schemas.microsoft.com/office/drawing/2014/main" id="{7FFE173E-7F4E-4608-8797-26BFA71D1833}"/>
              </a:ext>
            </a:extLst>
          </p:cNvPr>
          <p:cNvSpPr>
            <a:spLocks noGrp="1"/>
          </p:cNvSpPr>
          <p:nvPr>
            <p:ph type="body" sz="quarter" idx="14"/>
          </p:nvPr>
        </p:nvSpPr>
        <p:spPr>
          <a:xfrm>
            <a:off x="1845020" y="2548090"/>
            <a:ext cx="9501853" cy="3245241"/>
          </a:xfrm>
        </p:spPr>
        <p:txBody>
          <a:bodyPr/>
          <a:lstStyle/>
          <a:p>
            <a:r>
              <a:rPr lang="en-GB" sz="3000" dirty="0">
                <a:solidFill>
                  <a:srgbClr val="A6377D"/>
                </a:solidFill>
              </a:rPr>
              <a:t>Let’s expand our definition from Module 1!</a:t>
            </a:r>
          </a:p>
          <a:p>
            <a:endParaRPr lang="en-GB" sz="3000" dirty="0">
              <a:solidFill>
                <a:srgbClr val="A6377D"/>
              </a:solidFill>
            </a:endParaRPr>
          </a:p>
          <a:p>
            <a:r>
              <a:rPr lang="en-GB" dirty="0"/>
              <a:t>The most common use of the word ‘community’ is a group that share a geographic locality and have shared interests in the quality and opportunities of that locality. It can also mean a group of people who have a shared set of values and interests.</a:t>
            </a:r>
          </a:p>
        </p:txBody>
      </p:sp>
      <p:grpSp>
        <p:nvGrpSpPr>
          <p:cNvPr id="4" name="Google Shape;813;p39">
            <a:extLst>
              <a:ext uri="{FF2B5EF4-FFF2-40B4-BE49-F238E27FC236}">
                <a16:creationId xmlns:a16="http://schemas.microsoft.com/office/drawing/2014/main" id="{14137DCC-3074-4CB2-96E4-6F9B237BFE70}"/>
              </a:ext>
            </a:extLst>
          </p:cNvPr>
          <p:cNvGrpSpPr/>
          <p:nvPr/>
        </p:nvGrpSpPr>
        <p:grpSpPr>
          <a:xfrm>
            <a:off x="700345" y="2548090"/>
            <a:ext cx="864182" cy="1102642"/>
            <a:chOff x="6718575" y="2318625"/>
            <a:chExt cx="256950" cy="407375"/>
          </a:xfrm>
        </p:grpSpPr>
        <p:sp>
          <p:nvSpPr>
            <p:cNvPr id="5" name="Google Shape;814;p39">
              <a:extLst>
                <a:ext uri="{FF2B5EF4-FFF2-40B4-BE49-F238E27FC236}">
                  <a16:creationId xmlns:a16="http://schemas.microsoft.com/office/drawing/2014/main" id="{2D58DA57-99B8-4C51-AB2D-C9B1EF6953E8}"/>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5;p39">
              <a:extLst>
                <a:ext uri="{FF2B5EF4-FFF2-40B4-BE49-F238E27FC236}">
                  <a16:creationId xmlns:a16="http://schemas.microsoft.com/office/drawing/2014/main" id="{B7A3C8FC-10DB-42E2-92F1-92820D9967A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6;p39">
              <a:extLst>
                <a:ext uri="{FF2B5EF4-FFF2-40B4-BE49-F238E27FC236}">
                  <a16:creationId xmlns:a16="http://schemas.microsoft.com/office/drawing/2014/main" id="{2EBD31CA-E6FE-455A-9023-7D41C238FE5A}"/>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7;p39">
              <a:extLst>
                <a:ext uri="{FF2B5EF4-FFF2-40B4-BE49-F238E27FC236}">
                  <a16:creationId xmlns:a16="http://schemas.microsoft.com/office/drawing/2014/main" id="{9FC6CF18-BE0B-41F7-AC96-9BAB39026162}"/>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8;p39">
              <a:extLst>
                <a:ext uri="{FF2B5EF4-FFF2-40B4-BE49-F238E27FC236}">
                  <a16:creationId xmlns:a16="http://schemas.microsoft.com/office/drawing/2014/main" id="{6CF9C183-A82B-4A6D-B727-F077E88AEC35}"/>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9;p39">
              <a:extLst>
                <a:ext uri="{FF2B5EF4-FFF2-40B4-BE49-F238E27FC236}">
                  <a16:creationId xmlns:a16="http://schemas.microsoft.com/office/drawing/2014/main" id="{C96684C0-0DB4-4126-8C8F-C80BDDF37EC4}"/>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0;p39">
              <a:extLst>
                <a:ext uri="{FF2B5EF4-FFF2-40B4-BE49-F238E27FC236}">
                  <a16:creationId xmlns:a16="http://schemas.microsoft.com/office/drawing/2014/main" id="{6E7697A7-0C06-48F5-998F-98BB3A0CD419}"/>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821;p39">
              <a:extLst>
                <a:ext uri="{FF2B5EF4-FFF2-40B4-BE49-F238E27FC236}">
                  <a16:creationId xmlns:a16="http://schemas.microsoft.com/office/drawing/2014/main" id="{3CA970AA-EB8B-41AD-AD7C-4C41B2764C76}"/>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60275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0D1F3-EE3D-4154-AACE-81CD32990319}"/>
              </a:ext>
            </a:extLst>
          </p:cNvPr>
          <p:cNvSpPr>
            <a:spLocks noGrp="1"/>
          </p:cNvSpPr>
          <p:nvPr>
            <p:ph type="body" sz="quarter" idx="13"/>
          </p:nvPr>
        </p:nvSpPr>
        <p:spPr/>
        <p:txBody>
          <a:bodyPr/>
          <a:lstStyle/>
          <a:p>
            <a:r>
              <a:rPr lang="en-GB" dirty="0"/>
              <a:t>Skills of a Good Community Advocate</a:t>
            </a:r>
          </a:p>
        </p:txBody>
      </p:sp>
      <p:sp>
        <p:nvSpPr>
          <p:cNvPr id="3" name="Text Placeholder 2">
            <a:extLst>
              <a:ext uri="{FF2B5EF4-FFF2-40B4-BE49-F238E27FC236}">
                <a16:creationId xmlns:a16="http://schemas.microsoft.com/office/drawing/2014/main" id="{EBD283E8-9899-451A-BBB4-D66E2580DC88}"/>
              </a:ext>
            </a:extLst>
          </p:cNvPr>
          <p:cNvSpPr>
            <a:spLocks noGrp="1"/>
          </p:cNvSpPr>
          <p:nvPr>
            <p:ph type="body" sz="quarter" idx="15"/>
          </p:nvPr>
        </p:nvSpPr>
        <p:spPr>
          <a:xfrm>
            <a:off x="750031" y="5468348"/>
            <a:ext cx="2044713" cy="297247"/>
          </a:xfrm>
        </p:spPr>
        <p:txBody>
          <a:bodyPr/>
          <a:lstStyle/>
          <a:p>
            <a:pPr>
              <a:spcBef>
                <a:spcPts val="0"/>
              </a:spcBef>
            </a:pPr>
            <a:r>
              <a:rPr lang="en-GB" b="1" dirty="0"/>
              <a:t>Clear Communicator</a:t>
            </a:r>
            <a:endParaRPr lang="en-GB" dirty="0"/>
          </a:p>
        </p:txBody>
      </p:sp>
      <p:sp>
        <p:nvSpPr>
          <p:cNvPr id="4" name="Text Placeholder 3">
            <a:extLst>
              <a:ext uri="{FF2B5EF4-FFF2-40B4-BE49-F238E27FC236}">
                <a16:creationId xmlns:a16="http://schemas.microsoft.com/office/drawing/2014/main" id="{1657C6F3-AA7A-4169-92B2-DEC2F3FEB873}"/>
              </a:ext>
            </a:extLst>
          </p:cNvPr>
          <p:cNvSpPr>
            <a:spLocks noGrp="1"/>
          </p:cNvSpPr>
          <p:nvPr>
            <p:ph type="body" sz="quarter" idx="16"/>
          </p:nvPr>
        </p:nvSpPr>
        <p:spPr>
          <a:xfrm>
            <a:off x="447066" y="2584284"/>
            <a:ext cx="2659582" cy="1838426"/>
          </a:xfrm>
        </p:spPr>
        <p:txBody>
          <a:bodyPr/>
          <a:lstStyle/>
          <a:p>
            <a:r>
              <a:rPr lang="en-GB" dirty="0"/>
              <a:t>Listening, questioning and talking clearly and concisely. These skills play an important role in improving inter-personal communication</a:t>
            </a:r>
          </a:p>
        </p:txBody>
      </p:sp>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nvPr>
        </p:nvSpPr>
        <p:spPr/>
        <p:txBody>
          <a:bodyPr/>
          <a:lstStyle/>
          <a:p>
            <a:r>
              <a:rPr lang="en-GB" b="1" dirty="0"/>
              <a:t>Decisive</a:t>
            </a:r>
          </a:p>
        </p:txBody>
      </p:sp>
      <p:sp>
        <p:nvSpPr>
          <p:cNvPr id="6" name="Text Placeholder 5">
            <a:extLst>
              <a:ext uri="{FF2B5EF4-FFF2-40B4-BE49-F238E27FC236}">
                <a16:creationId xmlns:a16="http://schemas.microsoft.com/office/drawing/2014/main" id="{1D0E1ACD-8E9D-4D83-ACFF-72120C145B58}"/>
              </a:ext>
            </a:extLst>
          </p:cNvPr>
          <p:cNvSpPr>
            <a:spLocks noGrp="1"/>
          </p:cNvSpPr>
          <p:nvPr>
            <p:ph type="body" sz="quarter" idx="18"/>
          </p:nvPr>
        </p:nvSpPr>
        <p:spPr>
          <a:xfrm>
            <a:off x="3287916" y="2570460"/>
            <a:ext cx="2659582" cy="2692005"/>
          </a:xfrm>
        </p:spPr>
        <p:txBody>
          <a:bodyPr/>
          <a:lstStyle/>
          <a:p>
            <a:r>
              <a:rPr lang="en-GB" dirty="0"/>
              <a:t>Making good decisions involves a broad range of skills such as analysis, research, communication and an ability to work collaboratively</a:t>
            </a:r>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nvPr>
        </p:nvSpPr>
        <p:spPr>
          <a:xfrm>
            <a:off x="6483468" y="5468349"/>
            <a:ext cx="2044712" cy="278586"/>
          </a:xfrm>
        </p:spPr>
        <p:txBody>
          <a:bodyPr/>
          <a:lstStyle/>
          <a:p>
            <a:r>
              <a:rPr lang="en-GB" b="1" dirty="0"/>
              <a:t>Meetings Management</a:t>
            </a:r>
            <a:endParaRPr lang="en-GB" dirty="0"/>
          </a:p>
        </p:txBody>
      </p:sp>
      <p:sp>
        <p:nvSpPr>
          <p:cNvPr id="8" name="Text Placeholder 7">
            <a:extLst>
              <a:ext uri="{FF2B5EF4-FFF2-40B4-BE49-F238E27FC236}">
                <a16:creationId xmlns:a16="http://schemas.microsoft.com/office/drawing/2014/main" id="{245A723B-8DD5-4564-8795-2A63A406DDA2}"/>
              </a:ext>
            </a:extLst>
          </p:cNvPr>
          <p:cNvSpPr>
            <a:spLocks noGrp="1"/>
          </p:cNvSpPr>
          <p:nvPr>
            <p:ph type="body" sz="quarter" idx="20"/>
          </p:nvPr>
        </p:nvSpPr>
        <p:spPr>
          <a:xfrm>
            <a:off x="6184888" y="2621712"/>
            <a:ext cx="2659582" cy="716489"/>
          </a:xfrm>
        </p:spPr>
        <p:txBody>
          <a:bodyPr/>
          <a:lstStyle/>
          <a:p>
            <a:r>
              <a:rPr lang="en-GB" dirty="0"/>
              <a:t>Much of the work a community advocate takes place in meetings.</a:t>
            </a:r>
          </a:p>
          <a:p>
            <a:r>
              <a:rPr lang="en-GB" dirty="0"/>
              <a:t>This includes: including skills in making presentations, facilitating group discussions, brainstorming with a group and summarizing meetings</a:t>
            </a:r>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nvPr>
        </p:nvSpPr>
        <p:spPr/>
        <p:txBody>
          <a:bodyPr/>
          <a:lstStyle/>
          <a:p>
            <a:r>
              <a:rPr lang="en-GB" b="1" dirty="0"/>
              <a:t>Proactive</a:t>
            </a:r>
            <a:endParaRPr lang="en-GB" dirty="0"/>
          </a:p>
        </p:txBody>
      </p:sp>
      <p:sp>
        <p:nvSpPr>
          <p:cNvPr id="10" name="Text Placeholder 9">
            <a:extLst>
              <a:ext uri="{FF2B5EF4-FFF2-40B4-BE49-F238E27FC236}">
                <a16:creationId xmlns:a16="http://schemas.microsoft.com/office/drawing/2014/main" id="{CF77DA05-5D83-40A7-BDF5-9C732423F705}"/>
              </a:ext>
            </a:extLst>
          </p:cNvPr>
          <p:cNvSpPr>
            <a:spLocks noGrp="1"/>
          </p:cNvSpPr>
          <p:nvPr>
            <p:ph type="body" sz="quarter" idx="22"/>
          </p:nvPr>
        </p:nvSpPr>
        <p:spPr>
          <a:xfrm>
            <a:off x="9006653" y="2273225"/>
            <a:ext cx="2659582" cy="2129952"/>
          </a:xfrm>
        </p:spPr>
        <p:txBody>
          <a:bodyPr/>
          <a:lstStyle/>
          <a:p>
            <a:r>
              <a:rPr lang="en-GB" dirty="0"/>
              <a:t>Proactivity is the anticipation of circumstances and initiation of activity to take control of events rather than respond to them.</a:t>
            </a:r>
          </a:p>
          <a:p>
            <a:r>
              <a:rPr lang="en-GB" dirty="0"/>
              <a:t>Proactive advocates think long term and, by seeing a big picture, can develop a strong vision to guide their short term plans</a:t>
            </a:r>
          </a:p>
        </p:txBody>
      </p:sp>
    </p:spTree>
    <p:extLst>
      <p:ext uri="{BB962C8B-B14F-4D97-AF65-F5344CB8AC3E}">
        <p14:creationId xmlns:p14="http://schemas.microsoft.com/office/powerpoint/2010/main" val="4266151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0D1F3-EE3D-4154-AACE-81CD32990319}"/>
              </a:ext>
            </a:extLst>
          </p:cNvPr>
          <p:cNvSpPr>
            <a:spLocks noGrp="1"/>
          </p:cNvSpPr>
          <p:nvPr>
            <p:ph type="body" sz="quarter" idx="13"/>
          </p:nvPr>
        </p:nvSpPr>
        <p:spPr/>
        <p:txBody>
          <a:bodyPr/>
          <a:lstStyle/>
          <a:p>
            <a:r>
              <a:rPr lang="en-GB" dirty="0"/>
              <a:t>Skills of a Good Community Advocate</a:t>
            </a:r>
          </a:p>
        </p:txBody>
      </p:sp>
      <p:sp>
        <p:nvSpPr>
          <p:cNvPr id="3" name="Text Placeholder 2">
            <a:extLst>
              <a:ext uri="{FF2B5EF4-FFF2-40B4-BE49-F238E27FC236}">
                <a16:creationId xmlns:a16="http://schemas.microsoft.com/office/drawing/2014/main" id="{EBD283E8-9899-451A-BBB4-D66E2580DC88}"/>
              </a:ext>
            </a:extLst>
          </p:cNvPr>
          <p:cNvSpPr>
            <a:spLocks noGrp="1"/>
          </p:cNvSpPr>
          <p:nvPr>
            <p:ph type="body" sz="quarter" idx="15"/>
          </p:nvPr>
        </p:nvSpPr>
        <p:spPr/>
        <p:txBody>
          <a:bodyPr/>
          <a:lstStyle/>
          <a:p>
            <a:r>
              <a:rPr lang="en-GB" b="1" dirty="0"/>
              <a:t>Assertive</a:t>
            </a:r>
            <a:endParaRPr lang="en-GB" dirty="0"/>
          </a:p>
        </p:txBody>
      </p:sp>
      <p:sp>
        <p:nvSpPr>
          <p:cNvPr id="4" name="Text Placeholder 3">
            <a:extLst>
              <a:ext uri="{FF2B5EF4-FFF2-40B4-BE49-F238E27FC236}">
                <a16:creationId xmlns:a16="http://schemas.microsoft.com/office/drawing/2014/main" id="{1657C6F3-AA7A-4169-92B2-DEC2F3FEB873}"/>
              </a:ext>
            </a:extLst>
          </p:cNvPr>
          <p:cNvSpPr>
            <a:spLocks noGrp="1"/>
          </p:cNvSpPr>
          <p:nvPr>
            <p:ph type="body" sz="quarter" idx="16"/>
          </p:nvPr>
        </p:nvSpPr>
        <p:spPr>
          <a:xfrm>
            <a:off x="447066" y="2584284"/>
            <a:ext cx="2659582" cy="1479518"/>
          </a:xfrm>
        </p:spPr>
        <p:txBody>
          <a:bodyPr/>
          <a:lstStyle/>
          <a:p>
            <a:r>
              <a:rPr lang="en-GB" dirty="0"/>
              <a:t>Required to help them overcome the individual and institutional resistance</a:t>
            </a:r>
          </a:p>
        </p:txBody>
      </p:sp>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nvPr>
        </p:nvSpPr>
        <p:spPr>
          <a:xfrm>
            <a:off x="3549173" y="5454382"/>
            <a:ext cx="2086517" cy="278586"/>
          </a:xfrm>
        </p:spPr>
        <p:txBody>
          <a:bodyPr/>
          <a:lstStyle/>
          <a:p>
            <a:r>
              <a:rPr lang="en-GB" b="1" dirty="0"/>
              <a:t>Dealing with resistance </a:t>
            </a:r>
            <a:endParaRPr lang="en-GB" dirty="0"/>
          </a:p>
        </p:txBody>
      </p:sp>
      <p:sp>
        <p:nvSpPr>
          <p:cNvPr id="6" name="Text Placeholder 5">
            <a:extLst>
              <a:ext uri="{FF2B5EF4-FFF2-40B4-BE49-F238E27FC236}">
                <a16:creationId xmlns:a16="http://schemas.microsoft.com/office/drawing/2014/main" id="{1D0E1ACD-8E9D-4D83-ACFF-72120C145B58}"/>
              </a:ext>
            </a:extLst>
          </p:cNvPr>
          <p:cNvSpPr>
            <a:spLocks noGrp="1"/>
          </p:cNvSpPr>
          <p:nvPr>
            <p:ph type="body" sz="quarter" idx="18"/>
          </p:nvPr>
        </p:nvSpPr>
        <p:spPr>
          <a:xfrm>
            <a:off x="3287916" y="2570460"/>
            <a:ext cx="2659582" cy="2727528"/>
          </a:xfrm>
        </p:spPr>
        <p:txBody>
          <a:bodyPr/>
          <a:lstStyle/>
          <a:p>
            <a:r>
              <a:rPr lang="en-GB" dirty="0"/>
              <a:t>Anticipating some level of resistance is good. The community advocate can prepare, avoid emotional reactions, plan to be persistent and plan the path</a:t>
            </a:r>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nvPr>
        </p:nvSpPr>
        <p:spPr/>
        <p:txBody>
          <a:bodyPr/>
          <a:lstStyle/>
          <a:p>
            <a:r>
              <a:rPr lang="en-GB" b="1" dirty="0"/>
              <a:t>Working together </a:t>
            </a:r>
            <a:endParaRPr lang="en-GB" dirty="0"/>
          </a:p>
        </p:txBody>
      </p:sp>
      <p:sp>
        <p:nvSpPr>
          <p:cNvPr id="8" name="Text Placeholder 7">
            <a:extLst>
              <a:ext uri="{FF2B5EF4-FFF2-40B4-BE49-F238E27FC236}">
                <a16:creationId xmlns:a16="http://schemas.microsoft.com/office/drawing/2014/main" id="{245A723B-8DD5-4564-8795-2A63A406DDA2}"/>
              </a:ext>
            </a:extLst>
          </p:cNvPr>
          <p:cNvSpPr>
            <a:spLocks noGrp="1"/>
          </p:cNvSpPr>
          <p:nvPr>
            <p:ph type="body" sz="quarter" idx="20"/>
          </p:nvPr>
        </p:nvSpPr>
        <p:spPr>
          <a:xfrm>
            <a:off x="6184888" y="2621712"/>
            <a:ext cx="2659582" cy="2727528"/>
          </a:xfrm>
        </p:spPr>
        <p:txBody>
          <a:bodyPr/>
          <a:lstStyle/>
          <a:p>
            <a:r>
              <a:rPr lang="en-GB" dirty="0"/>
              <a:t>In identifying allies and mobilising colleagues to work with, it is helpful to consider the role that giving and receiving constructive feedback can play in strengthening collaborative working with allies</a:t>
            </a:r>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nvPr>
        </p:nvSpPr>
        <p:spPr/>
        <p:txBody>
          <a:bodyPr/>
          <a:lstStyle/>
          <a:p>
            <a:r>
              <a:rPr lang="en-GB" b="1" dirty="0"/>
              <a:t>Knowledgeable</a:t>
            </a:r>
            <a:endParaRPr lang="en-GB" dirty="0"/>
          </a:p>
        </p:txBody>
      </p:sp>
      <p:sp>
        <p:nvSpPr>
          <p:cNvPr id="10" name="Text Placeholder 9">
            <a:extLst>
              <a:ext uri="{FF2B5EF4-FFF2-40B4-BE49-F238E27FC236}">
                <a16:creationId xmlns:a16="http://schemas.microsoft.com/office/drawing/2014/main" id="{CF77DA05-5D83-40A7-BDF5-9C732423F705}"/>
              </a:ext>
            </a:extLst>
          </p:cNvPr>
          <p:cNvSpPr>
            <a:spLocks noGrp="1"/>
          </p:cNvSpPr>
          <p:nvPr>
            <p:ph type="body" sz="quarter" idx="22"/>
          </p:nvPr>
        </p:nvSpPr>
        <p:spPr>
          <a:xfrm>
            <a:off x="9006653" y="2628660"/>
            <a:ext cx="2659582" cy="2034780"/>
          </a:xfrm>
        </p:spPr>
        <p:txBody>
          <a:bodyPr/>
          <a:lstStyle/>
          <a:p>
            <a:r>
              <a:rPr lang="en-GB" dirty="0"/>
              <a:t>When advocating for something, it is very important to research the topics and sides involved, thus acquiring knowledge about the topic</a:t>
            </a:r>
          </a:p>
        </p:txBody>
      </p:sp>
    </p:spTree>
    <p:extLst>
      <p:ext uri="{BB962C8B-B14F-4D97-AF65-F5344CB8AC3E}">
        <p14:creationId xmlns:p14="http://schemas.microsoft.com/office/powerpoint/2010/main" val="1999571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EA075-7CA6-4BAB-8704-7ACEAEC4BF2E}"/>
              </a:ext>
            </a:extLst>
          </p:cNvPr>
          <p:cNvSpPr>
            <a:spLocks noGrp="1"/>
          </p:cNvSpPr>
          <p:nvPr>
            <p:ph type="body" sz="quarter" idx="13"/>
          </p:nvPr>
        </p:nvSpPr>
        <p:spPr/>
        <p:txBody>
          <a:bodyPr>
            <a:normAutofit/>
          </a:bodyPr>
          <a:lstStyle/>
          <a:p>
            <a:r>
              <a:rPr lang="en-GB" dirty="0"/>
              <a:t>Ideas that will Get You Started With Advocating</a:t>
            </a:r>
          </a:p>
        </p:txBody>
      </p:sp>
      <p:grpSp>
        <p:nvGrpSpPr>
          <p:cNvPr id="5" name="Group 4">
            <a:extLst>
              <a:ext uri="{FF2B5EF4-FFF2-40B4-BE49-F238E27FC236}">
                <a16:creationId xmlns:a16="http://schemas.microsoft.com/office/drawing/2014/main" id="{9D34E63C-9001-480F-A7B5-462A0DCAB20D}"/>
              </a:ext>
            </a:extLst>
          </p:cNvPr>
          <p:cNvGrpSpPr/>
          <p:nvPr/>
        </p:nvGrpSpPr>
        <p:grpSpPr>
          <a:xfrm rot="16200000">
            <a:off x="3139010" y="-1186990"/>
            <a:ext cx="5501184" cy="11159539"/>
            <a:chOff x="4429723" y="719666"/>
            <a:chExt cx="3332553" cy="5418666"/>
          </a:xfrm>
        </p:grpSpPr>
        <p:sp>
          <p:nvSpPr>
            <p:cNvPr id="6" name="Arrow: Circular 5">
              <a:extLst>
                <a:ext uri="{FF2B5EF4-FFF2-40B4-BE49-F238E27FC236}">
                  <a16:creationId xmlns:a16="http://schemas.microsoft.com/office/drawing/2014/main" id="{D42CAE9F-18DE-4600-A844-59FA8B10936D}"/>
                </a:ext>
              </a:extLst>
            </p:cNvPr>
            <p:cNvSpPr/>
            <p:nvPr/>
          </p:nvSpPr>
          <p:spPr>
            <a:xfrm>
              <a:off x="5154127" y="719666"/>
              <a:ext cx="2608149" cy="2608546"/>
            </a:xfrm>
            <a:prstGeom prst="circularArrow">
              <a:avLst>
                <a:gd name="adj1" fmla="val 10980"/>
                <a:gd name="adj2" fmla="val 1142322"/>
                <a:gd name="adj3" fmla="val 4500000"/>
                <a:gd name="adj4" fmla="val 10800000"/>
                <a:gd name="adj5" fmla="val 12500"/>
              </a:avLst>
            </a:prstGeom>
            <a:solidFill>
              <a:srgbClr val="F6BC67"/>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dirty="0"/>
            </a:p>
          </p:txBody>
        </p:sp>
        <p:sp>
          <p:nvSpPr>
            <p:cNvPr id="8" name="Shape 7">
              <a:extLst>
                <a:ext uri="{FF2B5EF4-FFF2-40B4-BE49-F238E27FC236}">
                  <a16:creationId xmlns:a16="http://schemas.microsoft.com/office/drawing/2014/main" id="{59D059DA-38B8-4BFB-BA51-5FEF8597F0BD}"/>
                </a:ext>
              </a:extLst>
            </p:cNvPr>
            <p:cNvSpPr/>
            <p:nvPr/>
          </p:nvSpPr>
          <p:spPr>
            <a:xfrm>
              <a:off x="4429723" y="2218469"/>
              <a:ext cx="2608149" cy="2608546"/>
            </a:xfrm>
            <a:prstGeom prst="leftCircularArrow">
              <a:avLst>
                <a:gd name="adj1" fmla="val 10980"/>
                <a:gd name="adj2" fmla="val 1142322"/>
                <a:gd name="adj3" fmla="val 6300000"/>
                <a:gd name="adj4" fmla="val 18900000"/>
                <a:gd name="adj5" fmla="val 12500"/>
              </a:avLst>
            </a:prstGeom>
            <a:solidFill>
              <a:srgbClr val="76C6D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GB" dirty="0"/>
            </a:p>
          </p:txBody>
        </p:sp>
        <p:sp>
          <p:nvSpPr>
            <p:cNvPr id="9" name="Freeform: Shape 8">
              <a:extLst>
                <a:ext uri="{FF2B5EF4-FFF2-40B4-BE49-F238E27FC236}">
                  <a16:creationId xmlns:a16="http://schemas.microsoft.com/office/drawing/2014/main" id="{C4671E4F-400E-4539-9772-31C92D61A688}"/>
                </a:ext>
              </a:extLst>
            </p:cNvPr>
            <p:cNvSpPr/>
            <p:nvPr/>
          </p:nvSpPr>
          <p:spPr>
            <a:xfrm rot="16200000">
              <a:off x="5152962" y="3079214"/>
              <a:ext cx="1161671" cy="903854"/>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GB" sz="4700" kern="1200"/>
            </a:p>
          </p:txBody>
        </p:sp>
        <p:sp>
          <p:nvSpPr>
            <p:cNvPr id="10" name="Block Arc 9">
              <a:extLst>
                <a:ext uri="{FF2B5EF4-FFF2-40B4-BE49-F238E27FC236}">
                  <a16:creationId xmlns:a16="http://schemas.microsoft.com/office/drawing/2014/main" id="{07A0F68B-EDBD-427E-9BEA-5DFED9A8D9A9}"/>
                </a:ext>
              </a:extLst>
            </p:cNvPr>
            <p:cNvSpPr/>
            <p:nvPr/>
          </p:nvSpPr>
          <p:spPr>
            <a:xfrm>
              <a:off x="5339759" y="3896630"/>
              <a:ext cx="2240804" cy="2241702"/>
            </a:xfrm>
            <a:prstGeom prst="blockArc">
              <a:avLst>
                <a:gd name="adj1" fmla="val 13500000"/>
                <a:gd name="adj2" fmla="val 10800000"/>
                <a:gd name="adj3" fmla="val 12740"/>
              </a:avLst>
            </a:prstGeom>
            <a:solidFill>
              <a:srgbClr val="A6377D"/>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37A85F34-D49B-4603-BB4D-78BF69BD7F12}"/>
                </a:ext>
              </a:extLst>
            </p:cNvPr>
            <p:cNvSpPr/>
            <p:nvPr/>
          </p:nvSpPr>
          <p:spPr>
            <a:xfrm>
              <a:off x="5734042" y="4678544"/>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GB" sz="4700" kern="1200"/>
            </a:p>
          </p:txBody>
        </p:sp>
        <p:sp>
          <p:nvSpPr>
            <p:cNvPr id="7" name="Freeform: Shape 6">
              <a:extLst>
                <a:ext uri="{FF2B5EF4-FFF2-40B4-BE49-F238E27FC236}">
                  <a16:creationId xmlns:a16="http://schemas.microsoft.com/office/drawing/2014/main" id="{CACE0765-5ECE-49D2-955B-5F0EEF9D6B0A}"/>
                </a:ext>
              </a:extLst>
            </p:cNvPr>
            <p:cNvSpPr/>
            <p:nvPr/>
          </p:nvSpPr>
          <p:spPr>
            <a:xfrm rot="5400000">
              <a:off x="5865052" y="1485453"/>
              <a:ext cx="1225057" cy="925007"/>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GB" b="1" dirty="0">
                  <a:solidFill>
                    <a:srgbClr val="404040"/>
                  </a:solidFill>
                </a:rPr>
                <a:t>S</a:t>
              </a:r>
              <a:r>
                <a:rPr lang="en-GB" b="1" dirty="0">
                  <a:solidFill>
                    <a:srgbClr val="404040"/>
                  </a:solidFill>
                  <a:effectLst/>
                </a:rPr>
                <a:t>elf-identify as a migrant advocate</a:t>
              </a:r>
              <a:r>
                <a:rPr lang="en-GB" dirty="0">
                  <a:solidFill>
                    <a:srgbClr val="404040"/>
                  </a:solidFill>
                  <a:effectLst/>
                </a:rPr>
                <a:t>: you have many qualities needed for the role, you could simply start seeing yourself as an advocate if you are helping other                 migrants in any way</a:t>
              </a:r>
              <a:endParaRPr lang="en-GB" kern="1200" dirty="0">
                <a:solidFill>
                  <a:srgbClr val="404040"/>
                </a:solidFill>
              </a:endParaRPr>
            </a:p>
          </p:txBody>
        </p:sp>
      </p:grpSp>
      <p:sp>
        <p:nvSpPr>
          <p:cNvPr id="13" name="TextBox 12">
            <a:extLst>
              <a:ext uri="{FF2B5EF4-FFF2-40B4-BE49-F238E27FC236}">
                <a16:creationId xmlns:a16="http://schemas.microsoft.com/office/drawing/2014/main" id="{3BF981E6-56F0-4A30-8834-3533AAB21CA2}"/>
              </a:ext>
            </a:extLst>
          </p:cNvPr>
          <p:cNvSpPr txBox="1"/>
          <p:nvPr/>
        </p:nvSpPr>
        <p:spPr>
          <a:xfrm>
            <a:off x="4458930" y="4546867"/>
            <a:ext cx="2861344" cy="1323439"/>
          </a:xfrm>
          <a:prstGeom prst="rect">
            <a:avLst/>
          </a:prstGeom>
          <a:noFill/>
        </p:spPr>
        <p:txBody>
          <a:bodyPr wrap="square">
            <a:spAutoFit/>
          </a:bodyPr>
          <a:lstStyle/>
          <a:p>
            <a:pPr algn="ctr"/>
            <a:r>
              <a:rPr lang="en-GB" sz="2000" b="1" dirty="0">
                <a:solidFill>
                  <a:srgbClr val="404040"/>
                </a:solidFill>
                <a:effectLst/>
              </a:rPr>
              <a:t>Sharing personal stories </a:t>
            </a:r>
            <a:r>
              <a:rPr lang="en-GB" sz="2000" dirty="0">
                <a:solidFill>
                  <a:srgbClr val="404040"/>
                </a:solidFill>
                <a:effectLst/>
              </a:rPr>
              <a:t>as an initial step towards becoming a migrant advocate</a:t>
            </a:r>
            <a:endParaRPr lang="en-GB" sz="2000" dirty="0">
              <a:solidFill>
                <a:srgbClr val="404040"/>
              </a:solidFill>
            </a:endParaRPr>
          </a:p>
        </p:txBody>
      </p:sp>
      <p:sp>
        <p:nvSpPr>
          <p:cNvPr id="15" name="TextBox 14">
            <a:extLst>
              <a:ext uri="{FF2B5EF4-FFF2-40B4-BE49-F238E27FC236}">
                <a16:creationId xmlns:a16="http://schemas.microsoft.com/office/drawing/2014/main" id="{A699E87E-2CFA-47E9-8B66-F867349ED59C}"/>
              </a:ext>
            </a:extLst>
          </p:cNvPr>
          <p:cNvSpPr txBox="1"/>
          <p:nvPr/>
        </p:nvSpPr>
        <p:spPr>
          <a:xfrm>
            <a:off x="7523810" y="3255057"/>
            <a:ext cx="3425702" cy="1015663"/>
          </a:xfrm>
          <a:prstGeom prst="rect">
            <a:avLst/>
          </a:prstGeom>
          <a:noFill/>
        </p:spPr>
        <p:txBody>
          <a:bodyPr wrap="square">
            <a:spAutoFit/>
          </a:bodyPr>
          <a:lstStyle/>
          <a:p>
            <a:pPr algn="ctr"/>
            <a:r>
              <a:rPr lang="en-GB" sz="2000" dirty="0">
                <a:solidFill>
                  <a:srgbClr val="404040"/>
                </a:solidFill>
                <a:effectLst/>
              </a:rPr>
              <a:t>Deciding to act as a migrant advocate to </a:t>
            </a:r>
            <a:r>
              <a:rPr lang="en-GB" sz="2000" b="1" dirty="0">
                <a:solidFill>
                  <a:srgbClr val="404040"/>
                </a:solidFill>
                <a:effectLst/>
              </a:rPr>
              <a:t>change the dominant narrative</a:t>
            </a:r>
            <a:endParaRPr lang="en-GB" sz="2000" b="1" dirty="0">
              <a:solidFill>
                <a:srgbClr val="404040"/>
              </a:solidFill>
            </a:endParaRPr>
          </a:p>
        </p:txBody>
      </p:sp>
    </p:spTree>
    <p:extLst>
      <p:ext uri="{BB962C8B-B14F-4D97-AF65-F5344CB8AC3E}">
        <p14:creationId xmlns:p14="http://schemas.microsoft.com/office/powerpoint/2010/main" val="3095338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42560" y="1097280"/>
            <a:ext cx="1234440" cy="1188720"/>
          </a:xfrm>
          <a:prstGeom prst="flowChartConnector">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571313" y="2531661"/>
            <a:ext cx="10978262" cy="3899619"/>
          </a:xfrm>
        </p:spPr>
        <p:txBody>
          <a:bodyPr/>
          <a:lstStyle/>
          <a:p>
            <a:pPr algn="ctr"/>
            <a:r>
              <a:rPr lang="en-GB" sz="3000" dirty="0"/>
              <a:t>Understanding who decides to figure out approach and skills to develop most</a:t>
            </a:r>
          </a:p>
          <a:p>
            <a:pPr algn="ctr"/>
            <a:endParaRPr lang="en-GB" sz="3000" dirty="0"/>
          </a:p>
          <a:p>
            <a:pPr marL="342900" indent="-342900">
              <a:buFont typeface="Wingdings" panose="05000000000000000000" pitchFamily="2" charset="2"/>
              <a:buChar char="ü"/>
            </a:pPr>
            <a:r>
              <a:rPr lang="en-GB" dirty="0"/>
              <a:t>‘What is power?’ Power is everywhere, knowledge, choice, influence, the ability or capacity to perform or act effectively.</a:t>
            </a:r>
          </a:p>
          <a:p>
            <a:pPr marL="342900" indent="-342900">
              <a:buFont typeface="Wingdings" panose="05000000000000000000" pitchFamily="2" charset="2"/>
              <a:buChar char="ü"/>
            </a:pPr>
            <a:r>
              <a:rPr lang="en-GB" dirty="0"/>
              <a:t>Who has the power to decide in your life? Who decides in your community? Once you know who decides, you will know who you have to approach and what skills you’ll need to do so.</a:t>
            </a:r>
          </a:p>
          <a:p>
            <a:pPr marL="342900" indent="-342900">
              <a:buFont typeface="Wingdings" panose="05000000000000000000" pitchFamily="2" charset="2"/>
              <a:buChar char="ü"/>
            </a:pPr>
            <a:r>
              <a:rPr lang="en-GB" dirty="0"/>
              <a:t>Fill in the table in the next step:</a:t>
            </a:r>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828252" y="473761"/>
            <a:ext cx="2128794" cy="633215"/>
          </a:xfrm>
        </p:spPr>
        <p:txBody>
          <a:bodyPr/>
          <a:lstStyle/>
          <a:p>
            <a:r>
              <a:rPr lang="en-GB" dirty="0"/>
              <a:t>EXERCISE</a:t>
            </a:r>
          </a:p>
          <a:p>
            <a:endParaRPr lang="en-GB" dirty="0"/>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33993" y="1416115"/>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9378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829319" y="535859"/>
            <a:ext cx="2128794" cy="633215"/>
          </a:xfrm>
        </p:spPr>
        <p:txBody>
          <a:bodyPr/>
          <a:lstStyle/>
          <a:p>
            <a:r>
              <a:rPr lang="en-GB" dirty="0"/>
              <a:t>EXERCISE</a:t>
            </a:r>
          </a:p>
          <a:p>
            <a:endParaRPr lang="en-GB" dirty="0"/>
          </a:p>
        </p:txBody>
      </p:sp>
      <p:grpSp>
        <p:nvGrpSpPr>
          <p:cNvPr id="2" name="Group 1">
            <a:extLst>
              <a:ext uri="{FF2B5EF4-FFF2-40B4-BE49-F238E27FC236}">
                <a16:creationId xmlns:a16="http://schemas.microsoft.com/office/drawing/2014/main" id="{C913DC85-95BE-4C48-AA9B-3A521288D693}"/>
              </a:ext>
            </a:extLst>
          </p:cNvPr>
          <p:cNvGrpSpPr/>
          <p:nvPr/>
        </p:nvGrpSpPr>
        <p:grpSpPr>
          <a:xfrm>
            <a:off x="10282103" y="155601"/>
            <a:ext cx="1234440" cy="1188720"/>
            <a:chOff x="5242560" y="740826"/>
            <a:chExt cx="1234440" cy="118872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42560" y="740826"/>
              <a:ext cx="1234440" cy="1188720"/>
            </a:xfrm>
            <a:prstGeom prst="flowChartConnector">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33993" y="1059661"/>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5" name="Table 6">
            <a:extLst>
              <a:ext uri="{FF2B5EF4-FFF2-40B4-BE49-F238E27FC236}">
                <a16:creationId xmlns:a16="http://schemas.microsoft.com/office/drawing/2014/main" id="{F456199D-5849-4666-A8F7-70C980E2F935}"/>
              </a:ext>
            </a:extLst>
          </p:cNvPr>
          <p:cNvGraphicFramePr>
            <a:graphicFrameLocks noGrp="1"/>
          </p:cNvGraphicFramePr>
          <p:nvPr>
            <p:extLst>
              <p:ext uri="{D42A27DB-BD31-4B8C-83A1-F6EECF244321}">
                <p14:modId xmlns:p14="http://schemas.microsoft.com/office/powerpoint/2010/main" val="2370398869"/>
              </p:ext>
            </p:extLst>
          </p:nvPr>
        </p:nvGraphicFramePr>
        <p:xfrm>
          <a:off x="901112" y="1724579"/>
          <a:ext cx="10031080" cy="4366041"/>
        </p:xfrm>
        <a:graphic>
          <a:graphicData uri="http://schemas.openxmlformats.org/drawingml/2006/table">
            <a:tbl>
              <a:tblPr firstRow="1" bandRow="1">
                <a:tableStyleId>{5C22544A-7EE6-4342-B048-85BDC9FD1C3A}</a:tableStyleId>
              </a:tblPr>
              <a:tblGrid>
                <a:gridCol w="5436099">
                  <a:extLst>
                    <a:ext uri="{9D8B030D-6E8A-4147-A177-3AD203B41FA5}">
                      <a16:colId xmlns:a16="http://schemas.microsoft.com/office/drawing/2014/main" val="3497443938"/>
                    </a:ext>
                  </a:extLst>
                </a:gridCol>
                <a:gridCol w="4594981">
                  <a:extLst>
                    <a:ext uri="{9D8B030D-6E8A-4147-A177-3AD203B41FA5}">
                      <a16:colId xmlns:a16="http://schemas.microsoft.com/office/drawing/2014/main" val="353485496"/>
                    </a:ext>
                  </a:extLst>
                </a:gridCol>
              </a:tblGrid>
              <a:tr h="558996">
                <a:tc gridSpan="2">
                  <a:txBody>
                    <a:bodyPr/>
                    <a:lstStyle/>
                    <a:p>
                      <a:pPr algn="ctr"/>
                      <a:r>
                        <a:rPr lang="en-GB" sz="2400" dirty="0"/>
                        <a:t>                                                     Who decides?</a:t>
                      </a:r>
                    </a:p>
                  </a:txBody>
                  <a:tcPr>
                    <a:solidFill>
                      <a:srgbClr val="76C6D2"/>
                    </a:solidFill>
                  </a:tcPr>
                </a:tc>
                <a:tc hMerge="1">
                  <a:txBody>
                    <a:bodyPr/>
                    <a:lstStyle/>
                    <a:p>
                      <a:endParaRPr lang="en-GB" dirty="0"/>
                    </a:p>
                  </a:txBody>
                  <a:tcPr/>
                </a:tc>
                <a:extLst>
                  <a:ext uri="{0D108BD9-81ED-4DB2-BD59-A6C34878D82A}">
                    <a16:rowId xmlns:a16="http://schemas.microsoft.com/office/drawing/2014/main" val="2690466230"/>
                  </a:ext>
                </a:extLst>
              </a:tr>
              <a:tr h="535250">
                <a:tc>
                  <a:txBody>
                    <a:bodyPr/>
                    <a:lstStyle/>
                    <a:p>
                      <a:r>
                        <a:rPr lang="en-GB" sz="2000" dirty="0">
                          <a:solidFill>
                            <a:schemeClr val="bg1"/>
                          </a:solidFill>
                        </a:rPr>
                        <a:t>Who can settle in – or leave – your town or city?</a:t>
                      </a:r>
                    </a:p>
                  </a:txBody>
                  <a:tcPr>
                    <a:solidFill>
                      <a:srgbClr val="76C6D2"/>
                    </a:solidFill>
                  </a:tcPr>
                </a:tc>
                <a:tc>
                  <a:txBody>
                    <a:bodyPr/>
                    <a:lstStyle/>
                    <a:p>
                      <a:endParaRPr lang="en-GB" dirty="0"/>
                    </a:p>
                  </a:txBody>
                  <a:tcPr>
                    <a:solidFill>
                      <a:srgbClr val="76C6D2"/>
                    </a:solidFill>
                  </a:tcPr>
                </a:tc>
                <a:extLst>
                  <a:ext uri="{0D108BD9-81ED-4DB2-BD59-A6C34878D82A}">
                    <a16:rowId xmlns:a16="http://schemas.microsoft.com/office/drawing/2014/main" val="581831267"/>
                  </a:ext>
                </a:extLst>
              </a:tr>
              <a:tr h="541144">
                <a:tc>
                  <a:txBody>
                    <a:bodyPr/>
                    <a:lstStyle/>
                    <a:p>
                      <a:r>
                        <a:rPr lang="en-GB" sz="2000" dirty="0">
                          <a:solidFill>
                            <a:schemeClr val="bg1"/>
                          </a:solidFill>
                        </a:rPr>
                        <a:t>About education opportunities?</a:t>
                      </a:r>
                    </a:p>
                  </a:txBody>
                  <a:tcPr>
                    <a:solidFill>
                      <a:srgbClr val="76C6D2"/>
                    </a:solidFill>
                  </a:tcPr>
                </a:tc>
                <a:tc>
                  <a:txBody>
                    <a:bodyPr/>
                    <a:lstStyle/>
                    <a:p>
                      <a:endParaRPr lang="en-GB" dirty="0"/>
                    </a:p>
                  </a:txBody>
                  <a:tcPr>
                    <a:solidFill>
                      <a:srgbClr val="76C6D2"/>
                    </a:solidFill>
                  </a:tcPr>
                </a:tc>
                <a:extLst>
                  <a:ext uri="{0D108BD9-81ED-4DB2-BD59-A6C34878D82A}">
                    <a16:rowId xmlns:a16="http://schemas.microsoft.com/office/drawing/2014/main" val="1594419343"/>
                  </a:ext>
                </a:extLst>
              </a:tr>
              <a:tr h="541144">
                <a:tc>
                  <a:txBody>
                    <a:bodyPr/>
                    <a:lstStyle/>
                    <a:p>
                      <a:r>
                        <a:rPr lang="en-GB" sz="2000" dirty="0">
                          <a:solidFill>
                            <a:schemeClr val="bg1"/>
                          </a:solidFill>
                        </a:rPr>
                        <a:t>About safety of your community?</a:t>
                      </a:r>
                    </a:p>
                  </a:txBody>
                  <a:tcPr>
                    <a:solidFill>
                      <a:srgbClr val="76C6D2"/>
                    </a:solidFill>
                  </a:tcPr>
                </a:tc>
                <a:tc>
                  <a:txBody>
                    <a:bodyPr/>
                    <a:lstStyle/>
                    <a:p>
                      <a:endParaRPr lang="en-GB" dirty="0"/>
                    </a:p>
                  </a:txBody>
                  <a:tcPr>
                    <a:solidFill>
                      <a:srgbClr val="76C6D2"/>
                    </a:solidFill>
                  </a:tcPr>
                </a:tc>
                <a:extLst>
                  <a:ext uri="{0D108BD9-81ED-4DB2-BD59-A6C34878D82A}">
                    <a16:rowId xmlns:a16="http://schemas.microsoft.com/office/drawing/2014/main" val="736928431"/>
                  </a:ext>
                </a:extLst>
              </a:tr>
              <a:tr h="566075">
                <a:tc>
                  <a:txBody>
                    <a:bodyPr/>
                    <a:lstStyle/>
                    <a:p>
                      <a:r>
                        <a:rPr lang="en-GB" sz="2000" dirty="0">
                          <a:solidFill>
                            <a:schemeClr val="bg1"/>
                          </a:solidFill>
                        </a:rPr>
                        <a:t>About representatives in the community council?</a:t>
                      </a:r>
                    </a:p>
                  </a:txBody>
                  <a:tcPr>
                    <a:solidFill>
                      <a:srgbClr val="76C6D2"/>
                    </a:solidFill>
                  </a:tcPr>
                </a:tc>
                <a:tc>
                  <a:txBody>
                    <a:bodyPr/>
                    <a:lstStyle/>
                    <a:p>
                      <a:endParaRPr lang="en-GB" dirty="0"/>
                    </a:p>
                  </a:txBody>
                  <a:tcPr>
                    <a:solidFill>
                      <a:srgbClr val="76C6D2"/>
                    </a:solidFill>
                  </a:tcPr>
                </a:tc>
                <a:extLst>
                  <a:ext uri="{0D108BD9-81ED-4DB2-BD59-A6C34878D82A}">
                    <a16:rowId xmlns:a16="http://schemas.microsoft.com/office/drawing/2014/main" val="1475154740"/>
                  </a:ext>
                </a:extLst>
              </a:tr>
              <a:tr h="541144">
                <a:tc>
                  <a:txBody>
                    <a:bodyPr/>
                    <a:lstStyle/>
                    <a:p>
                      <a:r>
                        <a:rPr lang="en-GB" sz="2000" dirty="0">
                          <a:solidFill>
                            <a:schemeClr val="bg1"/>
                          </a:solidFill>
                        </a:rPr>
                        <a:t>About employment rights?</a:t>
                      </a:r>
                    </a:p>
                  </a:txBody>
                  <a:tcPr>
                    <a:solidFill>
                      <a:srgbClr val="76C6D2"/>
                    </a:solidFill>
                  </a:tcPr>
                </a:tc>
                <a:tc>
                  <a:txBody>
                    <a:bodyPr/>
                    <a:lstStyle/>
                    <a:p>
                      <a:endParaRPr lang="en-GB" dirty="0"/>
                    </a:p>
                  </a:txBody>
                  <a:tcPr>
                    <a:solidFill>
                      <a:srgbClr val="76C6D2"/>
                    </a:solidFill>
                  </a:tcPr>
                </a:tc>
                <a:extLst>
                  <a:ext uri="{0D108BD9-81ED-4DB2-BD59-A6C34878D82A}">
                    <a16:rowId xmlns:a16="http://schemas.microsoft.com/office/drawing/2014/main" val="2757092991"/>
                  </a:ext>
                </a:extLst>
              </a:tr>
              <a:tr h="541144">
                <a:tc>
                  <a:txBody>
                    <a:bodyPr/>
                    <a:lstStyle/>
                    <a:p>
                      <a:r>
                        <a:rPr lang="en-GB" sz="2000" dirty="0">
                          <a:solidFill>
                            <a:schemeClr val="bg1"/>
                          </a:solidFill>
                        </a:rPr>
                        <a:t>About housing rights?</a:t>
                      </a:r>
                    </a:p>
                  </a:txBody>
                  <a:tcPr>
                    <a:solidFill>
                      <a:srgbClr val="76C6D2"/>
                    </a:solidFill>
                  </a:tcPr>
                </a:tc>
                <a:tc>
                  <a:txBody>
                    <a:bodyPr/>
                    <a:lstStyle/>
                    <a:p>
                      <a:endParaRPr lang="en-GB" dirty="0"/>
                    </a:p>
                  </a:txBody>
                  <a:tcPr>
                    <a:solidFill>
                      <a:srgbClr val="76C6D2"/>
                    </a:solidFill>
                  </a:tcPr>
                </a:tc>
                <a:extLst>
                  <a:ext uri="{0D108BD9-81ED-4DB2-BD59-A6C34878D82A}">
                    <a16:rowId xmlns:a16="http://schemas.microsoft.com/office/drawing/2014/main" val="2255937155"/>
                  </a:ext>
                </a:extLst>
              </a:tr>
              <a:tr h="541144">
                <a:tc>
                  <a:txBody>
                    <a:bodyPr/>
                    <a:lstStyle/>
                    <a:p>
                      <a:r>
                        <a:rPr lang="en-GB" sz="2000" dirty="0">
                          <a:solidFill>
                            <a:schemeClr val="bg1"/>
                          </a:solidFill>
                        </a:rPr>
                        <a:t>About benefits for families?</a:t>
                      </a:r>
                    </a:p>
                  </a:txBody>
                  <a:tcPr>
                    <a:solidFill>
                      <a:srgbClr val="76C6D2"/>
                    </a:solidFill>
                  </a:tcPr>
                </a:tc>
                <a:tc>
                  <a:txBody>
                    <a:bodyPr/>
                    <a:lstStyle/>
                    <a:p>
                      <a:endParaRPr lang="en-GB" dirty="0"/>
                    </a:p>
                  </a:txBody>
                  <a:tcPr>
                    <a:solidFill>
                      <a:srgbClr val="76C6D2"/>
                    </a:solidFill>
                  </a:tcPr>
                </a:tc>
                <a:extLst>
                  <a:ext uri="{0D108BD9-81ED-4DB2-BD59-A6C34878D82A}">
                    <a16:rowId xmlns:a16="http://schemas.microsoft.com/office/drawing/2014/main" val="2499605643"/>
                  </a:ext>
                </a:extLst>
              </a:tr>
            </a:tbl>
          </a:graphicData>
        </a:graphic>
      </p:graphicFrame>
    </p:spTree>
    <p:extLst>
      <p:ext uri="{BB962C8B-B14F-4D97-AF65-F5344CB8AC3E}">
        <p14:creationId xmlns:p14="http://schemas.microsoft.com/office/powerpoint/2010/main" val="2332019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C7C9AFC-B91F-45B6-B382-B7EFECD35981}"/>
              </a:ext>
            </a:extLst>
          </p:cNvPr>
          <p:cNvSpPr>
            <a:spLocks noGrp="1"/>
          </p:cNvSpPr>
          <p:nvPr>
            <p:ph type="body" sz="quarter" idx="15"/>
          </p:nvPr>
        </p:nvSpPr>
        <p:spPr>
          <a:xfrm>
            <a:off x="7228419" y="234166"/>
            <a:ext cx="4391236" cy="917595"/>
          </a:xfrm>
        </p:spPr>
        <p:txBody>
          <a:bodyPr>
            <a:normAutofit fontScale="70000" lnSpcReduction="20000"/>
          </a:bodyPr>
          <a:lstStyle/>
          <a:p>
            <a:r>
              <a:rPr lang="en-GB" sz="5100" dirty="0"/>
              <a:t>THE POWER FLOWER</a:t>
            </a:r>
          </a:p>
          <a:p>
            <a:endParaRPr lang="en-GB" dirty="0"/>
          </a:p>
        </p:txBody>
      </p:sp>
      <p:grpSp>
        <p:nvGrpSpPr>
          <p:cNvPr id="6" name="Google Shape;518;p39">
            <a:extLst>
              <a:ext uri="{FF2B5EF4-FFF2-40B4-BE49-F238E27FC236}">
                <a16:creationId xmlns:a16="http://schemas.microsoft.com/office/drawing/2014/main" id="{7A7A4080-C361-4346-B307-1AD7B0B551E6}"/>
              </a:ext>
            </a:extLst>
          </p:cNvPr>
          <p:cNvGrpSpPr/>
          <p:nvPr/>
        </p:nvGrpSpPr>
        <p:grpSpPr>
          <a:xfrm>
            <a:off x="5633993" y="141611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719BCE1B-4EAB-4F4D-8E10-4ED4E2B7ABFA}"/>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672020EE-A5B4-4BDF-B755-FD05944BAE05}"/>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07E85769-6B9B-41B0-9212-DED189430C6B}"/>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C7C91163-6A0D-442E-8528-2DD6F1427BAB}"/>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A4C8097-3C3C-4130-A74D-664A354237F5}"/>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09A6431B-BE92-46F9-859C-59D772DF7847}"/>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Graphic 13" descr="Flower outline">
            <a:extLst>
              <a:ext uri="{FF2B5EF4-FFF2-40B4-BE49-F238E27FC236}">
                <a16:creationId xmlns:a16="http://schemas.microsoft.com/office/drawing/2014/main" id="{7687DD1B-B91C-4663-91D4-725603741D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508" y="2380672"/>
            <a:ext cx="4376584" cy="4376584"/>
          </a:xfrm>
          <a:prstGeom prst="rect">
            <a:avLst/>
          </a:prstGeom>
        </p:spPr>
      </p:pic>
      <p:cxnSp>
        <p:nvCxnSpPr>
          <p:cNvPr id="16" name="Straight Arrow Connector 15">
            <a:extLst>
              <a:ext uri="{FF2B5EF4-FFF2-40B4-BE49-F238E27FC236}">
                <a16:creationId xmlns:a16="http://schemas.microsoft.com/office/drawing/2014/main" id="{5D521E92-2D77-4D91-A9B7-17976F5B7121}"/>
              </a:ext>
            </a:extLst>
          </p:cNvPr>
          <p:cNvCxnSpPr/>
          <p:nvPr/>
        </p:nvCxnSpPr>
        <p:spPr>
          <a:xfrm>
            <a:off x="2774201" y="5703371"/>
            <a:ext cx="2410274" cy="0"/>
          </a:xfrm>
          <a:prstGeom prst="straightConnector1">
            <a:avLst/>
          </a:prstGeom>
          <a:ln w="38100">
            <a:solidFill>
              <a:srgbClr val="A6377D"/>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E3CA83-6A22-477C-B948-9148A42E1E19}"/>
              </a:ext>
            </a:extLst>
          </p:cNvPr>
          <p:cNvCxnSpPr/>
          <p:nvPr/>
        </p:nvCxnSpPr>
        <p:spPr>
          <a:xfrm>
            <a:off x="2634788" y="4092839"/>
            <a:ext cx="2410274" cy="0"/>
          </a:xfrm>
          <a:prstGeom prst="straightConnector1">
            <a:avLst/>
          </a:prstGeom>
          <a:ln w="38100">
            <a:solidFill>
              <a:srgbClr val="A6377D"/>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70CDBC3-AA6D-4937-83A0-21587B8CFF20}"/>
              </a:ext>
            </a:extLst>
          </p:cNvPr>
          <p:cNvCxnSpPr>
            <a:cxnSpLocks/>
          </p:cNvCxnSpPr>
          <p:nvPr/>
        </p:nvCxnSpPr>
        <p:spPr>
          <a:xfrm>
            <a:off x="1841720" y="2921425"/>
            <a:ext cx="3326415" cy="0"/>
          </a:xfrm>
          <a:prstGeom prst="straightConnector1">
            <a:avLst/>
          </a:prstGeom>
          <a:ln w="38100">
            <a:solidFill>
              <a:srgbClr val="A6377D"/>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B170DD0-43EB-4EBE-9FC8-FD9ACF7343A5}"/>
              </a:ext>
            </a:extLst>
          </p:cNvPr>
          <p:cNvSpPr txBox="1"/>
          <p:nvPr/>
        </p:nvSpPr>
        <p:spPr>
          <a:xfrm>
            <a:off x="5101589" y="3820528"/>
            <a:ext cx="1582120" cy="461665"/>
          </a:xfrm>
          <a:prstGeom prst="rect">
            <a:avLst/>
          </a:prstGeom>
          <a:noFill/>
        </p:spPr>
        <p:txBody>
          <a:bodyPr wrap="square" rtlCol="0">
            <a:spAutoFit/>
          </a:bodyPr>
          <a:lstStyle/>
          <a:p>
            <a:r>
              <a:rPr lang="en-GB" sz="2400" dirty="0">
                <a:solidFill>
                  <a:srgbClr val="404040"/>
                </a:solidFill>
              </a:rPr>
              <a:t>Influences</a:t>
            </a:r>
          </a:p>
        </p:txBody>
      </p:sp>
      <p:sp>
        <p:nvSpPr>
          <p:cNvPr id="21" name="TextBox 20">
            <a:extLst>
              <a:ext uri="{FF2B5EF4-FFF2-40B4-BE49-F238E27FC236}">
                <a16:creationId xmlns:a16="http://schemas.microsoft.com/office/drawing/2014/main" id="{0373852C-66FC-45C6-85C5-90EC081FD5DB}"/>
              </a:ext>
            </a:extLst>
          </p:cNvPr>
          <p:cNvSpPr txBox="1"/>
          <p:nvPr/>
        </p:nvSpPr>
        <p:spPr>
          <a:xfrm>
            <a:off x="5168135" y="2690592"/>
            <a:ext cx="1582120" cy="461665"/>
          </a:xfrm>
          <a:prstGeom prst="rect">
            <a:avLst/>
          </a:prstGeom>
          <a:noFill/>
        </p:spPr>
        <p:txBody>
          <a:bodyPr wrap="square" rtlCol="0">
            <a:spAutoFit/>
          </a:bodyPr>
          <a:lstStyle/>
          <a:p>
            <a:r>
              <a:rPr lang="en-GB" sz="2400" dirty="0">
                <a:solidFill>
                  <a:srgbClr val="404040"/>
                </a:solidFill>
              </a:rPr>
              <a:t>Power</a:t>
            </a:r>
          </a:p>
        </p:txBody>
      </p:sp>
      <p:sp>
        <p:nvSpPr>
          <p:cNvPr id="22" name="TextBox 21">
            <a:extLst>
              <a:ext uri="{FF2B5EF4-FFF2-40B4-BE49-F238E27FC236}">
                <a16:creationId xmlns:a16="http://schemas.microsoft.com/office/drawing/2014/main" id="{FF414ECB-936C-4C25-82FB-E4DB9D443E80}"/>
              </a:ext>
            </a:extLst>
          </p:cNvPr>
          <p:cNvSpPr txBox="1"/>
          <p:nvPr/>
        </p:nvSpPr>
        <p:spPr>
          <a:xfrm>
            <a:off x="5168135" y="5443171"/>
            <a:ext cx="1582120" cy="461665"/>
          </a:xfrm>
          <a:prstGeom prst="rect">
            <a:avLst/>
          </a:prstGeom>
          <a:noFill/>
        </p:spPr>
        <p:txBody>
          <a:bodyPr wrap="square" rtlCol="0">
            <a:spAutoFit/>
          </a:bodyPr>
          <a:lstStyle/>
          <a:p>
            <a:r>
              <a:rPr lang="en-GB" sz="2400" dirty="0">
                <a:solidFill>
                  <a:srgbClr val="404040"/>
                </a:solidFill>
              </a:rPr>
              <a:t>Grass roots</a:t>
            </a:r>
          </a:p>
        </p:txBody>
      </p:sp>
      <p:sp>
        <p:nvSpPr>
          <p:cNvPr id="23" name="TextBox 22">
            <a:extLst>
              <a:ext uri="{FF2B5EF4-FFF2-40B4-BE49-F238E27FC236}">
                <a16:creationId xmlns:a16="http://schemas.microsoft.com/office/drawing/2014/main" id="{9813437D-F635-4A85-AB15-C63D2E5E9E85}"/>
              </a:ext>
            </a:extLst>
          </p:cNvPr>
          <p:cNvSpPr txBox="1"/>
          <p:nvPr/>
        </p:nvSpPr>
        <p:spPr>
          <a:xfrm>
            <a:off x="7150785" y="4964707"/>
            <a:ext cx="4782910" cy="1200329"/>
          </a:xfrm>
          <a:prstGeom prst="rect">
            <a:avLst/>
          </a:prstGeom>
          <a:noFill/>
        </p:spPr>
        <p:txBody>
          <a:bodyPr wrap="square" rtlCol="0">
            <a:spAutoFit/>
          </a:bodyPr>
          <a:lstStyle/>
          <a:p>
            <a:pPr algn="l"/>
            <a:r>
              <a:rPr lang="en-GB" dirty="0">
                <a:solidFill>
                  <a:srgbClr val="3D3C3B"/>
                </a:solidFill>
                <a:latin typeface="BritishCouncilSans-Regular"/>
              </a:rPr>
              <a:t>G</a:t>
            </a:r>
            <a:r>
              <a:rPr lang="en-GB" sz="1800" b="0" i="0" u="none" strike="noStrike" baseline="0" dirty="0">
                <a:solidFill>
                  <a:srgbClr val="3D3C3B"/>
                </a:solidFill>
                <a:latin typeface="BritishCouncilSans-Regular"/>
              </a:rPr>
              <a:t>rassroots is a commonly used word to describe the target groups of initiatives, because their needs are at the root of communities. </a:t>
            </a:r>
            <a:r>
              <a:rPr lang="en-GB" sz="1800" b="1" i="0" u="none" strike="noStrike" baseline="0" dirty="0">
                <a:solidFill>
                  <a:srgbClr val="A6377D"/>
                </a:solidFill>
                <a:latin typeface="BritishCouncilSans-Regular"/>
              </a:rPr>
              <a:t>Who are your grassroots?</a:t>
            </a:r>
            <a:endParaRPr lang="en-GB" b="1" dirty="0">
              <a:solidFill>
                <a:srgbClr val="A6377D"/>
              </a:solidFill>
            </a:endParaRPr>
          </a:p>
        </p:txBody>
      </p:sp>
      <p:sp>
        <p:nvSpPr>
          <p:cNvPr id="25" name="TextBox 24">
            <a:extLst>
              <a:ext uri="{FF2B5EF4-FFF2-40B4-BE49-F238E27FC236}">
                <a16:creationId xmlns:a16="http://schemas.microsoft.com/office/drawing/2014/main" id="{61815094-01F2-435D-AA9A-8F153F33ED00}"/>
              </a:ext>
            </a:extLst>
          </p:cNvPr>
          <p:cNvSpPr txBox="1"/>
          <p:nvPr/>
        </p:nvSpPr>
        <p:spPr>
          <a:xfrm>
            <a:off x="7150785" y="2228671"/>
            <a:ext cx="4782910" cy="1200329"/>
          </a:xfrm>
          <a:prstGeom prst="rect">
            <a:avLst/>
          </a:prstGeom>
          <a:noFill/>
        </p:spPr>
        <p:txBody>
          <a:bodyPr wrap="square">
            <a:spAutoFit/>
          </a:bodyPr>
          <a:lstStyle/>
          <a:p>
            <a:pPr algn="l"/>
            <a:r>
              <a:rPr lang="en-GB" dirty="0">
                <a:solidFill>
                  <a:srgbClr val="3D3C3B"/>
                </a:solidFill>
                <a:latin typeface="BritishCouncilSans-Regular"/>
              </a:rPr>
              <a:t>T</a:t>
            </a:r>
            <a:r>
              <a:rPr lang="en-GB" sz="1800" b="0" i="0" u="none" strike="noStrike" baseline="0" dirty="0">
                <a:solidFill>
                  <a:srgbClr val="3D3C3B"/>
                </a:solidFill>
                <a:latin typeface="BritishCouncilSans-Regular"/>
              </a:rPr>
              <a:t>he middle of the flower is the</a:t>
            </a:r>
          </a:p>
          <a:p>
            <a:pPr algn="l"/>
            <a:r>
              <a:rPr lang="en-GB" sz="1800" b="0" i="0" u="none" strike="noStrike" baseline="0" dirty="0">
                <a:solidFill>
                  <a:srgbClr val="3D3C3B"/>
                </a:solidFill>
                <a:latin typeface="BritishCouncilSans-Regular"/>
              </a:rPr>
              <a:t>‘centre of power’, for example the minister of education. </a:t>
            </a:r>
            <a:r>
              <a:rPr lang="en-GB" b="1" dirty="0">
                <a:solidFill>
                  <a:srgbClr val="A6377D"/>
                </a:solidFill>
                <a:latin typeface="BritishCouncilSans-Regular"/>
              </a:rPr>
              <a:t>Who is the centre of power in your cause?</a:t>
            </a:r>
          </a:p>
        </p:txBody>
      </p:sp>
      <p:sp>
        <p:nvSpPr>
          <p:cNvPr id="28" name="TextBox 27">
            <a:extLst>
              <a:ext uri="{FF2B5EF4-FFF2-40B4-BE49-F238E27FC236}">
                <a16:creationId xmlns:a16="http://schemas.microsoft.com/office/drawing/2014/main" id="{603DBD4F-20D6-4E0D-AC14-FA64580AD35B}"/>
              </a:ext>
            </a:extLst>
          </p:cNvPr>
          <p:cNvSpPr txBox="1"/>
          <p:nvPr/>
        </p:nvSpPr>
        <p:spPr>
          <a:xfrm>
            <a:off x="7150785" y="3518200"/>
            <a:ext cx="4534937" cy="923330"/>
          </a:xfrm>
          <a:prstGeom prst="rect">
            <a:avLst/>
          </a:prstGeom>
          <a:noFill/>
        </p:spPr>
        <p:txBody>
          <a:bodyPr wrap="square">
            <a:spAutoFit/>
          </a:bodyPr>
          <a:lstStyle/>
          <a:p>
            <a:pPr algn="l"/>
            <a:r>
              <a:rPr lang="en-GB" sz="1800" b="0" i="0" u="none" strike="noStrike" baseline="0" dirty="0">
                <a:solidFill>
                  <a:srgbClr val="3D3C3B"/>
                </a:solidFill>
                <a:latin typeface="BritishCouncilSans-Regular"/>
              </a:rPr>
              <a:t>Petals represent influencers on the centre of power, for example advisers, or the media. </a:t>
            </a:r>
            <a:r>
              <a:rPr lang="en-GB" b="1" dirty="0">
                <a:solidFill>
                  <a:srgbClr val="A6377D"/>
                </a:solidFill>
                <a:latin typeface="BritishCouncilSans-Regular"/>
              </a:rPr>
              <a:t>Who are influencers in your cause?</a:t>
            </a:r>
          </a:p>
        </p:txBody>
      </p:sp>
      <p:sp>
        <p:nvSpPr>
          <p:cNvPr id="29" name="Arc 28">
            <a:extLst>
              <a:ext uri="{FF2B5EF4-FFF2-40B4-BE49-F238E27FC236}">
                <a16:creationId xmlns:a16="http://schemas.microsoft.com/office/drawing/2014/main" id="{DFD79E82-BE4E-40E5-BB5A-05134A01675D}"/>
              </a:ext>
            </a:extLst>
          </p:cNvPr>
          <p:cNvSpPr/>
          <p:nvPr/>
        </p:nvSpPr>
        <p:spPr>
          <a:xfrm rot="9626375">
            <a:off x="348053" y="1015430"/>
            <a:ext cx="1389671" cy="4306165"/>
          </a:xfrm>
          <a:prstGeom prst="arc">
            <a:avLst>
              <a:gd name="adj1" fmla="val 16467332"/>
              <a:gd name="adj2" fmla="val 6609800"/>
            </a:avLst>
          </a:prstGeom>
          <a:ln w="38100">
            <a:solidFill>
              <a:srgbClr val="F6BC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TextBox 29">
            <a:extLst>
              <a:ext uri="{FF2B5EF4-FFF2-40B4-BE49-F238E27FC236}">
                <a16:creationId xmlns:a16="http://schemas.microsoft.com/office/drawing/2014/main" id="{63DAC1C4-58C8-416F-845B-306FE99579B7}"/>
              </a:ext>
            </a:extLst>
          </p:cNvPr>
          <p:cNvSpPr txBox="1"/>
          <p:nvPr/>
        </p:nvSpPr>
        <p:spPr>
          <a:xfrm>
            <a:off x="782841" y="248300"/>
            <a:ext cx="6234470" cy="2123658"/>
          </a:xfrm>
          <a:prstGeom prst="rect">
            <a:avLst/>
          </a:prstGeom>
          <a:solidFill>
            <a:srgbClr val="F6BC67"/>
          </a:solidFill>
          <a:ln>
            <a:solidFill>
              <a:srgbClr val="F6BC67"/>
            </a:solidFill>
          </a:ln>
        </p:spPr>
        <p:txBody>
          <a:bodyPr wrap="square" rtlCol="0">
            <a:spAutoFit/>
          </a:bodyPr>
          <a:lstStyle/>
          <a:p>
            <a:pPr algn="l"/>
            <a:r>
              <a:rPr lang="en-GB" sz="3000" dirty="0">
                <a:solidFill>
                  <a:schemeClr val="bg1"/>
                </a:solidFill>
              </a:rPr>
              <a:t>You </a:t>
            </a:r>
            <a:r>
              <a:rPr lang="en-GB" sz="2000" dirty="0">
                <a:solidFill>
                  <a:schemeClr val="bg1"/>
                </a:solidFill>
                <a:latin typeface="BritishCouncilSans-Regular"/>
              </a:rPr>
              <a:t>are</a:t>
            </a:r>
            <a:r>
              <a:rPr lang="en-GB" sz="3200" dirty="0">
                <a:solidFill>
                  <a:schemeClr val="bg1"/>
                </a:solidFill>
              </a:rPr>
              <a:t> </a:t>
            </a:r>
            <a:r>
              <a:rPr lang="en-GB" sz="2000" b="0" i="0" u="none" strike="noStrike" baseline="0" dirty="0">
                <a:solidFill>
                  <a:schemeClr val="bg1"/>
                </a:solidFill>
                <a:latin typeface="BritishCouncilSans-Regular"/>
              </a:rPr>
              <a:t>the stem represents advocacy. Advocacy is arguing for a particular cause, often trying to influence particular public decisions, for example policies. In this case it is advocacy that aims to get the voice of the ‘grassroots’ heard by the influencers and the centre of power.</a:t>
            </a:r>
            <a:endParaRPr lang="en-GB" sz="3000" dirty="0">
              <a:solidFill>
                <a:schemeClr val="bg1"/>
              </a:solidFill>
            </a:endParaRPr>
          </a:p>
        </p:txBody>
      </p:sp>
    </p:spTree>
    <p:extLst>
      <p:ext uri="{BB962C8B-B14F-4D97-AF65-F5344CB8AC3E}">
        <p14:creationId xmlns:p14="http://schemas.microsoft.com/office/powerpoint/2010/main" val="2079221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lstStyle/>
          <a:p>
            <a:r>
              <a:rPr lang="en-GB" dirty="0"/>
              <a:t>What is a strong, positive and equitable community?</a:t>
            </a:r>
          </a:p>
          <a:p>
            <a:endParaRPr lang="en-GB" dirty="0"/>
          </a:p>
          <a:p>
            <a:r>
              <a:rPr lang="en-GB" sz="3000" b="0" dirty="0"/>
              <a:t>And why should we all want to live in one? </a:t>
            </a:r>
            <a:endParaRPr lang="en-US" sz="3000" b="0" dirty="0"/>
          </a:p>
        </p:txBody>
      </p:sp>
    </p:spTree>
    <p:extLst>
      <p:ext uri="{BB962C8B-B14F-4D97-AF65-F5344CB8AC3E}">
        <p14:creationId xmlns:p14="http://schemas.microsoft.com/office/powerpoint/2010/main" val="2265960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9B4A2B-3AD0-4B05-B9F8-C770148A5107}"/>
              </a:ext>
            </a:extLst>
          </p:cNvPr>
          <p:cNvSpPr>
            <a:spLocks noGrp="1"/>
          </p:cNvSpPr>
          <p:nvPr>
            <p:ph type="body" sz="quarter" idx="13"/>
          </p:nvPr>
        </p:nvSpPr>
        <p:spPr/>
        <p:txBody>
          <a:bodyPr/>
          <a:lstStyle/>
          <a:p>
            <a:r>
              <a:rPr lang="en-GB" dirty="0"/>
              <a:t>Sense of Community Has 4 Factors</a:t>
            </a:r>
          </a:p>
        </p:txBody>
      </p:sp>
      <p:sp>
        <p:nvSpPr>
          <p:cNvPr id="3" name="Text Placeholder 2">
            <a:extLst>
              <a:ext uri="{FF2B5EF4-FFF2-40B4-BE49-F238E27FC236}">
                <a16:creationId xmlns:a16="http://schemas.microsoft.com/office/drawing/2014/main" id="{4CD3863F-5615-489E-8E91-317B6BE8978F}"/>
              </a:ext>
            </a:extLst>
          </p:cNvPr>
          <p:cNvSpPr>
            <a:spLocks noGrp="1"/>
          </p:cNvSpPr>
          <p:nvPr>
            <p:ph type="body" sz="quarter" idx="14"/>
          </p:nvPr>
        </p:nvSpPr>
        <p:spPr>
          <a:xfrm>
            <a:off x="708651" y="2668824"/>
            <a:ext cx="10638222" cy="3638986"/>
          </a:xfrm>
        </p:spPr>
        <p:txBody>
          <a:bodyPr/>
          <a:lstStyle/>
          <a:p>
            <a:pPr marL="457200" indent="-457200">
              <a:buFont typeface="+mj-lt"/>
              <a:buAutoNum type="arabicPeriod"/>
            </a:pPr>
            <a:r>
              <a:rPr lang="en-GB" b="1" dirty="0">
                <a:solidFill>
                  <a:srgbClr val="76C6D2"/>
                </a:solidFill>
              </a:rPr>
              <a:t>Membership</a:t>
            </a:r>
            <a:r>
              <a:rPr lang="en-GB" dirty="0"/>
              <a:t> – the feeling of belonging</a:t>
            </a:r>
          </a:p>
          <a:p>
            <a:pPr marL="457200" indent="-457200">
              <a:buFont typeface="+mj-lt"/>
              <a:buAutoNum type="arabicPeriod"/>
            </a:pPr>
            <a:r>
              <a:rPr lang="en-GB" b="1" dirty="0">
                <a:solidFill>
                  <a:srgbClr val="76C6D2"/>
                </a:solidFill>
              </a:rPr>
              <a:t>Influence</a:t>
            </a:r>
            <a:r>
              <a:rPr lang="en-GB" dirty="0"/>
              <a:t> – a sense of mattering. Working both ways, with members feeling like they have influence over the community and the community having influence over members. It works best with the idea of giving first before asking for anything</a:t>
            </a:r>
          </a:p>
          <a:p>
            <a:pPr marL="457200" indent="-457200">
              <a:buFont typeface="+mj-lt"/>
              <a:buAutoNum type="arabicPeriod"/>
            </a:pPr>
            <a:r>
              <a:rPr lang="en-GB" b="1" dirty="0">
                <a:solidFill>
                  <a:srgbClr val="76C6D2"/>
                </a:solidFill>
              </a:rPr>
              <a:t>Fulfilment of needs </a:t>
            </a:r>
            <a:r>
              <a:rPr lang="en-GB" dirty="0">
                <a:effectLst/>
              </a:rPr>
              <a:t>– by joining the community you get something in return for your participation. It could be a support network or skills – as in volunteering</a:t>
            </a:r>
          </a:p>
          <a:p>
            <a:pPr marL="457200" indent="-457200">
              <a:buFont typeface="+mj-lt"/>
              <a:buAutoNum type="arabicPeriod"/>
            </a:pPr>
            <a:r>
              <a:rPr lang="en-GB" b="1" dirty="0">
                <a:solidFill>
                  <a:srgbClr val="76C6D2"/>
                </a:solidFill>
              </a:rPr>
              <a:t>Shared emotional connection </a:t>
            </a:r>
            <a:r>
              <a:rPr lang="en-GB" dirty="0">
                <a:effectLst/>
              </a:rPr>
              <a:t>– shared history or experiences – including common causes and challenges.</a:t>
            </a:r>
            <a:endParaRPr lang="en-GB" dirty="0"/>
          </a:p>
        </p:txBody>
      </p:sp>
    </p:spTree>
    <p:extLst>
      <p:ext uri="{BB962C8B-B14F-4D97-AF65-F5344CB8AC3E}">
        <p14:creationId xmlns:p14="http://schemas.microsoft.com/office/powerpoint/2010/main" val="1408303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A5564D-EC09-4477-AD2A-2DE395833245}"/>
              </a:ext>
            </a:extLst>
          </p:cNvPr>
          <p:cNvSpPr>
            <a:spLocks noGrp="1"/>
          </p:cNvSpPr>
          <p:nvPr>
            <p:ph type="body" sz="quarter" idx="14"/>
          </p:nvPr>
        </p:nvSpPr>
        <p:spPr/>
        <p:txBody>
          <a:bodyPr>
            <a:normAutofit fontScale="85000" lnSpcReduction="20000"/>
          </a:bodyPr>
          <a:lstStyle/>
          <a:p>
            <a:endParaRPr lang="en-GB"/>
          </a:p>
        </p:txBody>
      </p:sp>
      <p:sp>
        <p:nvSpPr>
          <p:cNvPr id="3" name="Text Placeholder 2">
            <a:extLst>
              <a:ext uri="{FF2B5EF4-FFF2-40B4-BE49-F238E27FC236}">
                <a16:creationId xmlns:a16="http://schemas.microsoft.com/office/drawing/2014/main" id="{F653ACFB-FA1B-4D35-9171-E346C65586B7}"/>
              </a:ext>
            </a:extLst>
          </p:cNvPr>
          <p:cNvSpPr>
            <a:spLocks noGrp="1"/>
          </p:cNvSpPr>
          <p:nvPr>
            <p:ph type="body" sz="quarter" idx="13"/>
          </p:nvPr>
        </p:nvSpPr>
        <p:spPr>
          <a:xfrm>
            <a:off x="856590" y="1518833"/>
            <a:ext cx="4369392" cy="4602343"/>
          </a:xfrm>
        </p:spPr>
        <p:txBody>
          <a:bodyPr>
            <a:normAutofit fontScale="92500" lnSpcReduction="10000"/>
          </a:bodyPr>
          <a:lstStyle/>
          <a:p>
            <a:r>
              <a:rPr lang="en-GB" dirty="0"/>
              <a:t>Sense of community is a feeling that members have of belonging, a feeling that members matter to one another and to the group, and a shared faith that members’ needs will be met through their commitment to be together </a:t>
            </a:r>
          </a:p>
          <a:p>
            <a:endParaRPr lang="en-GB" dirty="0"/>
          </a:p>
          <a:p>
            <a:r>
              <a:rPr lang="en-GB" dirty="0"/>
              <a:t>- </a:t>
            </a:r>
            <a:r>
              <a:rPr lang="en-GB" sz="2400" dirty="0">
                <a:effectLst/>
              </a:rPr>
              <a:t>McMillan, Chavis and Pretty Sense of Community Model 1986</a:t>
            </a:r>
            <a:endParaRPr lang="en-GB" sz="2400" dirty="0"/>
          </a:p>
        </p:txBody>
      </p:sp>
      <p:sp>
        <p:nvSpPr>
          <p:cNvPr id="4" name="Text Placeholder 3">
            <a:extLst>
              <a:ext uri="{FF2B5EF4-FFF2-40B4-BE49-F238E27FC236}">
                <a16:creationId xmlns:a16="http://schemas.microsoft.com/office/drawing/2014/main" id="{8A4B2375-725F-4EA5-BD13-A26659E5CE6D}"/>
              </a:ext>
            </a:extLst>
          </p:cNvPr>
          <p:cNvSpPr>
            <a:spLocks noGrp="1"/>
          </p:cNvSpPr>
          <p:nvPr>
            <p:ph type="body" sz="quarter" idx="15"/>
          </p:nvPr>
        </p:nvSpPr>
        <p:spPr/>
        <p:txBody>
          <a:bodyPr>
            <a:normAutofit fontScale="92500" lnSpcReduction="10000"/>
          </a:bodyPr>
          <a:lstStyle/>
          <a:p>
            <a:endParaRPr lang="en-GB" dirty="0"/>
          </a:p>
        </p:txBody>
      </p:sp>
      <p:pic>
        <p:nvPicPr>
          <p:cNvPr id="7" name="Picture Placeholder 6" descr="A picture containing grass, outdoor, person, hand&#10;&#10;Description automatically generated">
            <a:extLst>
              <a:ext uri="{FF2B5EF4-FFF2-40B4-BE49-F238E27FC236}">
                <a16:creationId xmlns:a16="http://schemas.microsoft.com/office/drawing/2014/main" id="{97102B50-AF7B-4FD1-9C65-E12A2937B4E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82824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DA89005-B76A-41D6-BF08-A7FC4D6348B4}"/>
              </a:ext>
            </a:extLst>
          </p:cNvPr>
          <p:cNvSpPr txBox="1">
            <a:spLocks/>
          </p:cNvSpPr>
          <p:nvPr/>
        </p:nvSpPr>
        <p:spPr>
          <a:xfrm>
            <a:off x="2520176" y="451457"/>
            <a:ext cx="6692334" cy="13884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hr-BA" dirty="0"/>
              <a:t>EXERCISE:</a:t>
            </a:r>
          </a:p>
          <a:p>
            <a:r>
              <a:rPr lang="en-GB" dirty="0"/>
              <a:t>COMMUNITY MAPPING ACTIVITY</a:t>
            </a:r>
          </a:p>
          <a:p>
            <a:endParaRPr lang="en-GB" dirty="0"/>
          </a:p>
        </p:txBody>
      </p:sp>
      <p:grpSp>
        <p:nvGrpSpPr>
          <p:cNvPr id="2" name="Group 1">
            <a:extLst>
              <a:ext uri="{FF2B5EF4-FFF2-40B4-BE49-F238E27FC236}">
                <a16:creationId xmlns:a16="http://schemas.microsoft.com/office/drawing/2014/main" id="{2D804A44-6A11-4796-996A-5E4DBC583FAB}"/>
              </a:ext>
            </a:extLst>
          </p:cNvPr>
          <p:cNvGrpSpPr/>
          <p:nvPr/>
        </p:nvGrpSpPr>
        <p:grpSpPr>
          <a:xfrm>
            <a:off x="10518133" y="324953"/>
            <a:ext cx="1234440" cy="1188720"/>
            <a:chOff x="9386493" y="1320189"/>
            <a:chExt cx="1234440" cy="1188720"/>
          </a:xfrm>
        </p:grpSpPr>
        <p:sp>
          <p:nvSpPr>
            <p:cNvPr id="5" name="Flowchart: Connector 4">
              <a:extLst>
                <a:ext uri="{FF2B5EF4-FFF2-40B4-BE49-F238E27FC236}">
                  <a16:creationId xmlns:a16="http://schemas.microsoft.com/office/drawing/2014/main" id="{A4D4662D-2FF8-4E60-882D-DA780756C041}"/>
                </a:ext>
              </a:extLst>
            </p:cNvPr>
            <p:cNvSpPr/>
            <p:nvPr/>
          </p:nvSpPr>
          <p:spPr>
            <a:xfrm>
              <a:off x="9386493" y="1320189"/>
              <a:ext cx="1234440" cy="1188720"/>
            </a:xfrm>
            <a:prstGeom prst="flowChartConnector">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67777F99-251A-46A9-93B9-B68280FADDA3}"/>
                </a:ext>
              </a:extLst>
            </p:cNvPr>
            <p:cNvGrpSpPr/>
            <p:nvPr/>
          </p:nvGrpSpPr>
          <p:grpSpPr>
            <a:xfrm>
              <a:off x="9777926" y="1639024"/>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030C68E8-C9CE-426B-BE0D-1906F2DB567A}"/>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83B27BBD-E43C-4721-9EA4-A0BCE699DCE5}"/>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CFACDFB8-AAFE-4F8B-874E-7C4E05181E3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546DD9BF-459F-455A-A982-036A4DAEF3B5}"/>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7A11D33D-A6BA-4DEE-B020-38D054BA87BB}"/>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59CDC7C2-F281-407D-A24F-ECD37909A8F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a:extLst>
              <a:ext uri="{FF2B5EF4-FFF2-40B4-BE49-F238E27FC236}">
                <a16:creationId xmlns:a16="http://schemas.microsoft.com/office/drawing/2014/main" id="{8EC6618B-7F3F-46FC-9315-7AD513DF5C19}"/>
              </a:ext>
            </a:extLst>
          </p:cNvPr>
          <p:cNvSpPr txBox="1"/>
          <p:nvPr/>
        </p:nvSpPr>
        <p:spPr>
          <a:xfrm>
            <a:off x="160375" y="2586259"/>
            <a:ext cx="11597640" cy="553998"/>
          </a:xfrm>
          <a:prstGeom prst="rect">
            <a:avLst/>
          </a:prstGeom>
          <a:noFill/>
        </p:spPr>
        <p:txBody>
          <a:bodyPr wrap="square">
            <a:spAutoFit/>
          </a:bodyPr>
          <a:lstStyle/>
          <a:p>
            <a:pPr algn="ctr"/>
            <a:r>
              <a:rPr lang="en-GB" sz="3000" dirty="0">
                <a:solidFill>
                  <a:srgbClr val="404040"/>
                </a:solidFill>
              </a:rPr>
              <a:t>Draw a map of your community</a:t>
            </a:r>
          </a:p>
        </p:txBody>
      </p:sp>
      <p:sp>
        <p:nvSpPr>
          <p:cNvPr id="15" name="TextBox 14">
            <a:extLst>
              <a:ext uri="{FF2B5EF4-FFF2-40B4-BE49-F238E27FC236}">
                <a16:creationId xmlns:a16="http://schemas.microsoft.com/office/drawing/2014/main" id="{D77DF3A4-671B-479D-8E19-09C4BA7E5362}"/>
              </a:ext>
            </a:extLst>
          </p:cNvPr>
          <p:cNvSpPr txBox="1"/>
          <p:nvPr/>
        </p:nvSpPr>
        <p:spPr>
          <a:xfrm>
            <a:off x="409676" y="3717744"/>
            <a:ext cx="9594037" cy="2308324"/>
          </a:xfrm>
          <a:prstGeom prst="rect">
            <a:avLst/>
          </a:prstGeom>
          <a:noFill/>
        </p:spPr>
        <p:txBody>
          <a:bodyPr wrap="none" rtlCol="0">
            <a:spAutoFit/>
          </a:bodyPr>
          <a:lstStyle/>
          <a:p>
            <a:r>
              <a:rPr lang="en-GB" sz="2400" b="1" dirty="0">
                <a:solidFill>
                  <a:srgbClr val="404040"/>
                </a:solidFill>
              </a:rPr>
              <a:t>THINK ABOUT</a:t>
            </a:r>
          </a:p>
          <a:p>
            <a:pPr marL="342900" indent="-342900">
              <a:buFont typeface="Wingdings" panose="05000000000000000000" pitchFamily="2" charset="2"/>
              <a:buChar char="ü"/>
            </a:pPr>
            <a:r>
              <a:rPr lang="en-GB" sz="2400" dirty="0">
                <a:solidFill>
                  <a:srgbClr val="404040"/>
                </a:solidFill>
              </a:rPr>
              <a:t>The places with different services</a:t>
            </a:r>
          </a:p>
          <a:p>
            <a:pPr marL="342900" indent="-342900">
              <a:buFont typeface="Wingdings" panose="05000000000000000000" pitchFamily="2" charset="2"/>
              <a:buChar char="ü"/>
            </a:pPr>
            <a:r>
              <a:rPr lang="en-GB" sz="2400" dirty="0">
                <a:solidFill>
                  <a:srgbClr val="404040"/>
                </a:solidFill>
              </a:rPr>
              <a:t>Institutions and Infrastructure</a:t>
            </a:r>
          </a:p>
          <a:p>
            <a:pPr marL="342900" indent="-342900">
              <a:buFont typeface="Wingdings" panose="05000000000000000000" pitchFamily="2" charset="2"/>
              <a:buChar char="ü"/>
            </a:pPr>
            <a:r>
              <a:rPr lang="en-GB" sz="2400" dirty="0">
                <a:solidFill>
                  <a:srgbClr val="404040"/>
                </a:solidFill>
              </a:rPr>
              <a:t>Location of the places important for your community, for the grassroots, </a:t>
            </a:r>
          </a:p>
          <a:p>
            <a:r>
              <a:rPr lang="en-GB" sz="2400" dirty="0">
                <a:solidFill>
                  <a:srgbClr val="404040"/>
                </a:solidFill>
              </a:rPr>
              <a:t>for development, art, culture, inclusion</a:t>
            </a:r>
          </a:p>
          <a:p>
            <a:pPr marL="342900" indent="-342900">
              <a:buFont typeface="Wingdings" panose="05000000000000000000" pitchFamily="2" charset="2"/>
              <a:buChar char="ü"/>
            </a:pPr>
            <a:r>
              <a:rPr lang="en-GB" sz="2400" dirty="0">
                <a:solidFill>
                  <a:srgbClr val="404040"/>
                </a:solidFill>
              </a:rPr>
              <a:t>Use different colours to write the above words on your map</a:t>
            </a:r>
          </a:p>
        </p:txBody>
      </p:sp>
    </p:spTree>
    <p:extLst>
      <p:ext uri="{BB962C8B-B14F-4D97-AF65-F5344CB8AC3E}">
        <p14:creationId xmlns:p14="http://schemas.microsoft.com/office/powerpoint/2010/main" val="1498212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1FC351-F6B5-427E-B814-86C447681142}"/>
              </a:ext>
            </a:extLst>
          </p:cNvPr>
          <p:cNvSpPr>
            <a:spLocks noGrp="1"/>
          </p:cNvSpPr>
          <p:nvPr>
            <p:ph type="body" sz="quarter" idx="13"/>
          </p:nvPr>
        </p:nvSpPr>
        <p:spPr/>
        <p:txBody>
          <a:bodyPr/>
          <a:lstStyle/>
          <a:p>
            <a:r>
              <a:rPr lang="en-GB" dirty="0"/>
              <a:t>A Community - Shared Set of Values and Interests</a:t>
            </a:r>
          </a:p>
        </p:txBody>
      </p:sp>
      <p:sp>
        <p:nvSpPr>
          <p:cNvPr id="3" name="Text Placeholder 2">
            <a:extLst>
              <a:ext uri="{FF2B5EF4-FFF2-40B4-BE49-F238E27FC236}">
                <a16:creationId xmlns:a16="http://schemas.microsoft.com/office/drawing/2014/main" id="{7FFE173E-7F4E-4608-8797-26BFA71D1833}"/>
              </a:ext>
            </a:extLst>
          </p:cNvPr>
          <p:cNvSpPr>
            <a:spLocks noGrp="1"/>
          </p:cNvSpPr>
          <p:nvPr>
            <p:ph type="body" sz="quarter" idx="14"/>
          </p:nvPr>
        </p:nvSpPr>
        <p:spPr>
          <a:xfrm>
            <a:off x="1845019" y="2323072"/>
            <a:ext cx="9501853" cy="3245241"/>
          </a:xfrm>
        </p:spPr>
        <p:txBody>
          <a:bodyPr/>
          <a:lstStyle/>
          <a:p>
            <a:r>
              <a:rPr lang="en-GB" sz="3000" dirty="0">
                <a:solidFill>
                  <a:srgbClr val="A6377D"/>
                </a:solidFill>
              </a:rPr>
              <a:t>A set of shared values and interests might be created by:</a:t>
            </a:r>
          </a:p>
          <a:p>
            <a:pPr marL="342900" indent="-342900" algn="l">
              <a:buFont typeface="Wingdings" panose="05000000000000000000" pitchFamily="2" charset="2"/>
              <a:buChar char="ü"/>
            </a:pPr>
            <a:r>
              <a:rPr lang="en-GB" dirty="0"/>
              <a:t>employment, for example professional associations, unions, informal communities of practice</a:t>
            </a:r>
          </a:p>
          <a:p>
            <a:pPr marL="342900" indent="-342900" algn="l">
              <a:buFont typeface="Wingdings" panose="05000000000000000000" pitchFamily="2" charset="2"/>
              <a:buChar char="ü"/>
            </a:pPr>
            <a:r>
              <a:rPr lang="en-GB" dirty="0"/>
              <a:t>shared religious faith</a:t>
            </a:r>
          </a:p>
          <a:p>
            <a:pPr marL="342900" indent="-342900" algn="l">
              <a:buFont typeface="Wingdings" panose="05000000000000000000" pitchFamily="2" charset="2"/>
              <a:buChar char="ü"/>
            </a:pPr>
            <a:r>
              <a:rPr lang="en-GB" dirty="0"/>
              <a:t>people of the same ethnic background</a:t>
            </a:r>
          </a:p>
          <a:p>
            <a:pPr marL="342900" indent="-342900" algn="l">
              <a:buFont typeface="Wingdings" panose="05000000000000000000" pitchFamily="2" charset="2"/>
              <a:buChar char="ü"/>
            </a:pPr>
            <a:r>
              <a:rPr lang="en-GB" dirty="0"/>
              <a:t>people of the same sex and/or sexuality</a:t>
            </a:r>
          </a:p>
          <a:p>
            <a:pPr marL="342900" indent="-342900" algn="l">
              <a:buFont typeface="Wingdings" panose="05000000000000000000" pitchFamily="2" charset="2"/>
              <a:buChar char="ü"/>
            </a:pPr>
            <a:r>
              <a:rPr lang="en-GB" dirty="0"/>
              <a:t>interest in leisure activities: sport, music</a:t>
            </a:r>
          </a:p>
          <a:p>
            <a:pPr marL="342900" indent="-342900" algn="l">
              <a:buFont typeface="Wingdings" panose="05000000000000000000" pitchFamily="2" charset="2"/>
              <a:buChar char="ü"/>
            </a:pPr>
            <a:r>
              <a:rPr lang="en-GB" dirty="0"/>
              <a:t>pursuit of specific causes, e.g. climate change</a:t>
            </a:r>
          </a:p>
          <a:p>
            <a:pPr marL="342900" indent="-342900" algn="l">
              <a:buFont typeface="Wingdings" panose="05000000000000000000" pitchFamily="2" charset="2"/>
              <a:buChar char="ü"/>
            </a:pPr>
            <a:r>
              <a:rPr lang="en-GB" dirty="0"/>
              <a:t>child rights and gender equality</a:t>
            </a:r>
          </a:p>
        </p:txBody>
      </p:sp>
      <p:sp>
        <p:nvSpPr>
          <p:cNvPr id="13" name="Google Shape;680;p39">
            <a:extLst>
              <a:ext uri="{FF2B5EF4-FFF2-40B4-BE49-F238E27FC236}">
                <a16:creationId xmlns:a16="http://schemas.microsoft.com/office/drawing/2014/main" id="{34E789A7-6D76-4824-9607-8B174CB056D9}"/>
              </a:ext>
            </a:extLst>
          </p:cNvPr>
          <p:cNvSpPr/>
          <p:nvPr/>
        </p:nvSpPr>
        <p:spPr>
          <a:xfrm>
            <a:off x="783177" y="2323072"/>
            <a:ext cx="864182" cy="83237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343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DA89005-B76A-41D6-BF08-A7FC4D6348B4}"/>
              </a:ext>
            </a:extLst>
          </p:cNvPr>
          <p:cNvSpPr txBox="1">
            <a:spLocks/>
          </p:cNvSpPr>
          <p:nvPr/>
        </p:nvSpPr>
        <p:spPr>
          <a:xfrm>
            <a:off x="728172" y="2149383"/>
            <a:ext cx="2718603" cy="19189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GB" dirty="0"/>
              <a:t>COMMUNITY MAPPING ACTIVITY</a:t>
            </a:r>
          </a:p>
          <a:p>
            <a:pPr algn="r"/>
            <a:endParaRPr lang="en-GB" dirty="0"/>
          </a:p>
        </p:txBody>
      </p:sp>
      <p:grpSp>
        <p:nvGrpSpPr>
          <p:cNvPr id="6" name="Google Shape;518;p39">
            <a:extLst>
              <a:ext uri="{FF2B5EF4-FFF2-40B4-BE49-F238E27FC236}">
                <a16:creationId xmlns:a16="http://schemas.microsoft.com/office/drawing/2014/main" id="{67777F99-251A-46A9-93B9-B68280FADDA3}"/>
              </a:ext>
            </a:extLst>
          </p:cNvPr>
          <p:cNvGrpSpPr/>
          <p:nvPr/>
        </p:nvGrpSpPr>
        <p:grpSpPr>
          <a:xfrm>
            <a:off x="5633993" y="141611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030C68E8-C9CE-426B-BE0D-1906F2DB567A}"/>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83B27BBD-E43C-4721-9EA4-A0BCE699DCE5}"/>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CFACDFB8-AAFE-4F8B-874E-7C4E05181E3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546DD9BF-459F-455A-A982-036A4DAEF3B5}"/>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7A11D33D-A6BA-4DEE-B020-38D054BA87BB}"/>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59CDC7C2-F281-407D-A24F-ECD37909A8F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descr="Diagram&#10;&#10;Description automatically generated">
            <a:extLst>
              <a:ext uri="{FF2B5EF4-FFF2-40B4-BE49-F238E27FC236}">
                <a16:creationId xmlns:a16="http://schemas.microsoft.com/office/drawing/2014/main" id="{0E0CED09-5297-4544-84D7-654DFE4F9A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9410" y="246437"/>
            <a:ext cx="7888638" cy="6013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1614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DA89005-B76A-41D6-BF08-A7FC4D6348B4}"/>
              </a:ext>
            </a:extLst>
          </p:cNvPr>
          <p:cNvSpPr txBox="1">
            <a:spLocks/>
          </p:cNvSpPr>
          <p:nvPr/>
        </p:nvSpPr>
        <p:spPr>
          <a:xfrm>
            <a:off x="3325736" y="451457"/>
            <a:ext cx="5886774" cy="633215"/>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COMMUNITY MAPPING ACTIVITY</a:t>
            </a:r>
          </a:p>
          <a:p>
            <a:endParaRPr lang="en-GB" dirty="0"/>
          </a:p>
        </p:txBody>
      </p:sp>
      <p:sp>
        <p:nvSpPr>
          <p:cNvPr id="5" name="Flowchart: Connector 4">
            <a:extLst>
              <a:ext uri="{FF2B5EF4-FFF2-40B4-BE49-F238E27FC236}">
                <a16:creationId xmlns:a16="http://schemas.microsoft.com/office/drawing/2014/main" id="{A4D4662D-2FF8-4E60-882D-DA780756C041}"/>
              </a:ext>
            </a:extLst>
          </p:cNvPr>
          <p:cNvSpPr/>
          <p:nvPr/>
        </p:nvSpPr>
        <p:spPr>
          <a:xfrm>
            <a:off x="5242560" y="1097280"/>
            <a:ext cx="1234440" cy="1188720"/>
          </a:xfrm>
          <a:prstGeom prst="flowChartConnector">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67777F99-251A-46A9-93B9-B68280FADDA3}"/>
              </a:ext>
            </a:extLst>
          </p:cNvPr>
          <p:cNvGrpSpPr/>
          <p:nvPr/>
        </p:nvGrpSpPr>
        <p:grpSpPr>
          <a:xfrm>
            <a:off x="5633993" y="141611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030C68E8-C9CE-426B-BE0D-1906F2DB567A}"/>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83B27BBD-E43C-4721-9EA4-A0BCE699DCE5}"/>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CFACDFB8-AAFE-4F8B-874E-7C4E05181E3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546DD9BF-459F-455A-A982-036A4DAEF3B5}"/>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7A11D33D-A6BA-4DEE-B020-38D054BA87BB}"/>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59CDC7C2-F281-407D-A24F-ECD37909A8F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8EC6618B-7F3F-46FC-9315-7AD513DF5C19}"/>
              </a:ext>
            </a:extLst>
          </p:cNvPr>
          <p:cNvSpPr txBox="1"/>
          <p:nvPr/>
        </p:nvSpPr>
        <p:spPr>
          <a:xfrm>
            <a:off x="160375" y="2586259"/>
            <a:ext cx="11597640" cy="553998"/>
          </a:xfrm>
          <a:prstGeom prst="rect">
            <a:avLst/>
          </a:prstGeom>
          <a:noFill/>
        </p:spPr>
        <p:txBody>
          <a:bodyPr wrap="square">
            <a:spAutoFit/>
          </a:bodyPr>
          <a:lstStyle/>
          <a:p>
            <a:pPr algn="ctr"/>
            <a:r>
              <a:rPr lang="en-GB" sz="3000" dirty="0">
                <a:solidFill>
                  <a:srgbClr val="404040"/>
                </a:solidFill>
              </a:rPr>
              <a:t>Now talk to the members of your community and think deeper</a:t>
            </a:r>
          </a:p>
        </p:txBody>
      </p:sp>
      <p:sp>
        <p:nvSpPr>
          <p:cNvPr id="15" name="TextBox 14">
            <a:extLst>
              <a:ext uri="{FF2B5EF4-FFF2-40B4-BE49-F238E27FC236}">
                <a16:creationId xmlns:a16="http://schemas.microsoft.com/office/drawing/2014/main" id="{D77DF3A4-671B-479D-8E19-09C4BA7E5362}"/>
              </a:ext>
            </a:extLst>
          </p:cNvPr>
          <p:cNvSpPr txBox="1"/>
          <p:nvPr/>
        </p:nvSpPr>
        <p:spPr>
          <a:xfrm>
            <a:off x="409676" y="3717744"/>
            <a:ext cx="10764602" cy="2308324"/>
          </a:xfrm>
          <a:prstGeom prst="rect">
            <a:avLst/>
          </a:prstGeom>
          <a:noFill/>
        </p:spPr>
        <p:txBody>
          <a:bodyPr wrap="square" rtlCol="0">
            <a:spAutoFit/>
          </a:bodyPr>
          <a:lstStyle/>
          <a:p>
            <a:r>
              <a:rPr lang="en-GB" sz="2400" b="1" dirty="0">
                <a:solidFill>
                  <a:srgbClr val="404040"/>
                </a:solidFill>
              </a:rPr>
              <a:t>THINK ABOUT</a:t>
            </a:r>
          </a:p>
          <a:p>
            <a:pPr marL="342900" indent="-342900">
              <a:buFont typeface="Wingdings" panose="05000000000000000000" pitchFamily="2" charset="2"/>
              <a:buChar char="ü"/>
            </a:pPr>
            <a:r>
              <a:rPr lang="en-GB" sz="2400" dirty="0">
                <a:solidFill>
                  <a:srgbClr val="404040"/>
                </a:solidFill>
              </a:rPr>
              <a:t>What is the state of your community</a:t>
            </a:r>
          </a:p>
          <a:p>
            <a:pPr marL="342900" indent="-342900">
              <a:buFont typeface="Wingdings" panose="05000000000000000000" pitchFamily="2" charset="2"/>
              <a:buChar char="ü"/>
            </a:pPr>
            <a:r>
              <a:rPr lang="en-GB" sz="2400" dirty="0">
                <a:solidFill>
                  <a:srgbClr val="404040"/>
                </a:solidFill>
              </a:rPr>
              <a:t>In what condition are the Institutions and Infrastructure</a:t>
            </a:r>
          </a:p>
          <a:p>
            <a:pPr marL="342900" indent="-342900">
              <a:buFont typeface="Wingdings" panose="05000000000000000000" pitchFamily="2" charset="2"/>
              <a:buChar char="ü"/>
            </a:pPr>
            <a:r>
              <a:rPr lang="en-GB" sz="2400" dirty="0">
                <a:solidFill>
                  <a:srgbClr val="404040"/>
                </a:solidFill>
              </a:rPr>
              <a:t>Are you happy with your community, the conditions for the grassroots, </a:t>
            </a:r>
          </a:p>
          <a:p>
            <a:r>
              <a:rPr lang="en-GB" sz="2400" dirty="0">
                <a:solidFill>
                  <a:srgbClr val="404040"/>
                </a:solidFill>
              </a:rPr>
              <a:t>for development, art, culture, inclusion</a:t>
            </a:r>
          </a:p>
          <a:p>
            <a:pPr marL="342900" indent="-342900">
              <a:buFont typeface="Wingdings" panose="05000000000000000000" pitchFamily="2" charset="2"/>
              <a:buChar char="ü"/>
            </a:pPr>
            <a:r>
              <a:rPr lang="en-GB" sz="2400" dirty="0">
                <a:solidFill>
                  <a:srgbClr val="404040"/>
                </a:solidFill>
              </a:rPr>
              <a:t>Use different symbols to mark different state, opinions and feelings on your map</a:t>
            </a:r>
          </a:p>
        </p:txBody>
      </p:sp>
    </p:spTree>
    <p:extLst>
      <p:ext uri="{BB962C8B-B14F-4D97-AF65-F5344CB8AC3E}">
        <p14:creationId xmlns:p14="http://schemas.microsoft.com/office/powerpoint/2010/main" val="2358897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DA89005-B76A-41D6-BF08-A7FC4D6348B4}"/>
              </a:ext>
            </a:extLst>
          </p:cNvPr>
          <p:cNvSpPr txBox="1">
            <a:spLocks/>
          </p:cNvSpPr>
          <p:nvPr/>
        </p:nvSpPr>
        <p:spPr>
          <a:xfrm>
            <a:off x="3325736" y="451457"/>
            <a:ext cx="5886774" cy="633215"/>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COMMUNITY MAPPING ACTIVITY</a:t>
            </a:r>
          </a:p>
          <a:p>
            <a:endParaRPr lang="en-GB" dirty="0"/>
          </a:p>
        </p:txBody>
      </p:sp>
      <p:sp>
        <p:nvSpPr>
          <p:cNvPr id="5" name="Flowchart: Connector 4">
            <a:extLst>
              <a:ext uri="{FF2B5EF4-FFF2-40B4-BE49-F238E27FC236}">
                <a16:creationId xmlns:a16="http://schemas.microsoft.com/office/drawing/2014/main" id="{A4D4662D-2FF8-4E60-882D-DA780756C041}"/>
              </a:ext>
            </a:extLst>
          </p:cNvPr>
          <p:cNvSpPr/>
          <p:nvPr/>
        </p:nvSpPr>
        <p:spPr>
          <a:xfrm>
            <a:off x="5242560" y="1097280"/>
            <a:ext cx="1234440" cy="1188720"/>
          </a:xfrm>
          <a:prstGeom prst="flowChartConnector">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67777F99-251A-46A9-93B9-B68280FADDA3}"/>
              </a:ext>
            </a:extLst>
          </p:cNvPr>
          <p:cNvGrpSpPr/>
          <p:nvPr/>
        </p:nvGrpSpPr>
        <p:grpSpPr>
          <a:xfrm>
            <a:off x="5633993" y="141611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030C68E8-C9CE-426B-BE0D-1906F2DB567A}"/>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83B27BBD-E43C-4721-9EA4-A0BCE699DCE5}"/>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CFACDFB8-AAFE-4F8B-874E-7C4E05181E3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546DD9BF-459F-455A-A982-036A4DAEF3B5}"/>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7A11D33D-A6BA-4DEE-B020-38D054BA87BB}"/>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59CDC7C2-F281-407D-A24F-ECD37909A8F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8EC6618B-7F3F-46FC-9315-7AD513DF5C19}"/>
              </a:ext>
            </a:extLst>
          </p:cNvPr>
          <p:cNvSpPr txBox="1"/>
          <p:nvPr/>
        </p:nvSpPr>
        <p:spPr>
          <a:xfrm>
            <a:off x="160375" y="2586259"/>
            <a:ext cx="11597640" cy="1077218"/>
          </a:xfrm>
          <a:prstGeom prst="rect">
            <a:avLst/>
          </a:prstGeom>
          <a:noFill/>
        </p:spPr>
        <p:txBody>
          <a:bodyPr wrap="square">
            <a:spAutoFit/>
          </a:bodyPr>
          <a:lstStyle/>
          <a:p>
            <a:pPr algn="ctr"/>
            <a:r>
              <a:rPr lang="en-GB" sz="3000" dirty="0">
                <a:solidFill>
                  <a:srgbClr val="404040"/>
                </a:solidFill>
              </a:rPr>
              <a:t>The symbols you can use to express </a:t>
            </a:r>
            <a:r>
              <a:rPr lang="en-GB" sz="3200" dirty="0">
                <a:solidFill>
                  <a:srgbClr val="404040"/>
                </a:solidFill>
              </a:rPr>
              <a:t>different state, opinions and feelings on your map</a:t>
            </a:r>
            <a:r>
              <a:rPr lang="en-GB" sz="3000" dirty="0">
                <a:solidFill>
                  <a:srgbClr val="404040"/>
                </a:solidFill>
              </a:rPr>
              <a:t> </a:t>
            </a:r>
          </a:p>
        </p:txBody>
      </p:sp>
      <p:grpSp>
        <p:nvGrpSpPr>
          <p:cNvPr id="13" name="Google Shape;566;p39">
            <a:extLst>
              <a:ext uri="{FF2B5EF4-FFF2-40B4-BE49-F238E27FC236}">
                <a16:creationId xmlns:a16="http://schemas.microsoft.com/office/drawing/2014/main" id="{6AEB9090-2325-4D41-84B9-7C0B520ACECC}"/>
              </a:ext>
            </a:extLst>
          </p:cNvPr>
          <p:cNvGrpSpPr/>
          <p:nvPr/>
        </p:nvGrpSpPr>
        <p:grpSpPr>
          <a:xfrm>
            <a:off x="928702" y="4131068"/>
            <a:ext cx="698619" cy="681259"/>
            <a:chOff x="1278900" y="2333250"/>
            <a:chExt cx="381175" cy="381175"/>
          </a:xfrm>
        </p:grpSpPr>
        <p:sp>
          <p:nvSpPr>
            <p:cNvPr id="16" name="Google Shape;567;p39">
              <a:extLst>
                <a:ext uri="{FF2B5EF4-FFF2-40B4-BE49-F238E27FC236}">
                  <a16:creationId xmlns:a16="http://schemas.microsoft.com/office/drawing/2014/main" id="{ACAD5DE7-97C5-4622-92C7-617763C873CD}"/>
                </a:ext>
              </a:extLst>
            </p:cNvPr>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68;p39">
              <a:extLst>
                <a:ext uri="{FF2B5EF4-FFF2-40B4-BE49-F238E27FC236}">
                  <a16:creationId xmlns:a16="http://schemas.microsoft.com/office/drawing/2014/main" id="{8FEF8183-7E00-4FD7-B46E-8874026187C6}"/>
                </a:ext>
              </a:extLst>
            </p:cNvPr>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9;p39">
              <a:extLst>
                <a:ext uri="{FF2B5EF4-FFF2-40B4-BE49-F238E27FC236}">
                  <a16:creationId xmlns:a16="http://schemas.microsoft.com/office/drawing/2014/main" id="{01077A9D-46D4-44B4-878C-8878B47A9311}"/>
                </a:ext>
              </a:extLst>
            </p:cNvPr>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70;p39">
              <a:extLst>
                <a:ext uri="{FF2B5EF4-FFF2-40B4-BE49-F238E27FC236}">
                  <a16:creationId xmlns:a16="http://schemas.microsoft.com/office/drawing/2014/main" id="{68E9F093-86F0-4DAD-9E41-05A45B3248D3}"/>
                </a:ext>
              </a:extLst>
            </p:cNvPr>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571;p39">
            <a:extLst>
              <a:ext uri="{FF2B5EF4-FFF2-40B4-BE49-F238E27FC236}">
                <a16:creationId xmlns:a16="http://schemas.microsoft.com/office/drawing/2014/main" id="{AC70B9F0-5C72-4535-A780-5CD7E3355937}"/>
              </a:ext>
            </a:extLst>
          </p:cNvPr>
          <p:cNvGrpSpPr/>
          <p:nvPr/>
        </p:nvGrpSpPr>
        <p:grpSpPr>
          <a:xfrm>
            <a:off x="2627117" y="5413469"/>
            <a:ext cx="698619" cy="708361"/>
            <a:chOff x="1951075" y="2333250"/>
            <a:chExt cx="381200" cy="381175"/>
          </a:xfrm>
        </p:grpSpPr>
        <p:sp>
          <p:nvSpPr>
            <p:cNvPr id="26" name="Google Shape;572;p39">
              <a:extLst>
                <a:ext uri="{FF2B5EF4-FFF2-40B4-BE49-F238E27FC236}">
                  <a16:creationId xmlns:a16="http://schemas.microsoft.com/office/drawing/2014/main" id="{8338D0E1-5209-492C-BC6A-D8128FDDB55E}"/>
                </a:ext>
              </a:extLst>
            </p:cNvPr>
            <p:cNvSpPr/>
            <p:nvPr/>
          </p:nvSpPr>
          <p:spPr>
            <a:xfrm>
              <a:off x="1951075" y="2333250"/>
              <a:ext cx="381200" cy="381175"/>
            </a:xfrm>
            <a:custGeom>
              <a:avLst/>
              <a:gdLst/>
              <a:ahLst/>
              <a:cxnLst/>
              <a:rect l="l" t="t" r="r" b="b"/>
              <a:pathLst>
                <a:path w="15248" h="15247" fill="none" extrusionOk="0">
                  <a:moveTo>
                    <a:pt x="7624" y="0"/>
                  </a:moveTo>
                  <a:lnTo>
                    <a:pt x="7624" y="0"/>
                  </a:lnTo>
                  <a:lnTo>
                    <a:pt x="7234" y="0"/>
                  </a:lnTo>
                  <a:lnTo>
                    <a:pt x="6845" y="49"/>
                  </a:lnTo>
                  <a:lnTo>
                    <a:pt x="6455" y="98"/>
                  </a:lnTo>
                  <a:lnTo>
                    <a:pt x="6090" y="147"/>
                  </a:lnTo>
                  <a:lnTo>
                    <a:pt x="5724" y="244"/>
                  </a:lnTo>
                  <a:lnTo>
                    <a:pt x="5359" y="341"/>
                  </a:lnTo>
                  <a:lnTo>
                    <a:pt x="4994" y="463"/>
                  </a:lnTo>
                  <a:lnTo>
                    <a:pt x="4653" y="609"/>
                  </a:lnTo>
                  <a:lnTo>
                    <a:pt x="4312" y="755"/>
                  </a:lnTo>
                  <a:lnTo>
                    <a:pt x="3995" y="926"/>
                  </a:lnTo>
                  <a:lnTo>
                    <a:pt x="3678" y="1096"/>
                  </a:lnTo>
                  <a:lnTo>
                    <a:pt x="3362" y="1291"/>
                  </a:lnTo>
                  <a:lnTo>
                    <a:pt x="3070" y="1510"/>
                  </a:lnTo>
                  <a:lnTo>
                    <a:pt x="2777" y="1730"/>
                  </a:lnTo>
                  <a:lnTo>
                    <a:pt x="2509" y="1973"/>
                  </a:lnTo>
                  <a:lnTo>
                    <a:pt x="2242" y="2241"/>
                  </a:lnTo>
                  <a:lnTo>
                    <a:pt x="1974" y="2509"/>
                  </a:lnTo>
                  <a:lnTo>
                    <a:pt x="1730" y="2777"/>
                  </a:lnTo>
                  <a:lnTo>
                    <a:pt x="1511" y="3069"/>
                  </a:lnTo>
                  <a:lnTo>
                    <a:pt x="1292" y="3361"/>
                  </a:lnTo>
                  <a:lnTo>
                    <a:pt x="1097" y="3678"/>
                  </a:lnTo>
                  <a:lnTo>
                    <a:pt x="926" y="3995"/>
                  </a:lnTo>
                  <a:lnTo>
                    <a:pt x="756" y="4311"/>
                  </a:lnTo>
                  <a:lnTo>
                    <a:pt x="610" y="4652"/>
                  </a:lnTo>
                  <a:lnTo>
                    <a:pt x="464" y="4993"/>
                  </a:lnTo>
                  <a:lnTo>
                    <a:pt x="342" y="5358"/>
                  </a:lnTo>
                  <a:lnTo>
                    <a:pt x="244" y="5724"/>
                  </a:lnTo>
                  <a:lnTo>
                    <a:pt x="147" y="6089"/>
                  </a:lnTo>
                  <a:lnTo>
                    <a:pt x="98" y="6454"/>
                  </a:lnTo>
                  <a:lnTo>
                    <a:pt x="50" y="6844"/>
                  </a:lnTo>
                  <a:lnTo>
                    <a:pt x="1" y="7234"/>
                  </a:lnTo>
                  <a:lnTo>
                    <a:pt x="1" y="7623"/>
                  </a:lnTo>
                  <a:lnTo>
                    <a:pt x="1" y="7623"/>
                  </a:lnTo>
                  <a:lnTo>
                    <a:pt x="1" y="8013"/>
                  </a:lnTo>
                  <a:lnTo>
                    <a:pt x="50" y="8403"/>
                  </a:lnTo>
                  <a:lnTo>
                    <a:pt x="98" y="8793"/>
                  </a:lnTo>
                  <a:lnTo>
                    <a:pt x="147" y="9158"/>
                  </a:lnTo>
                  <a:lnTo>
                    <a:pt x="244" y="9523"/>
                  </a:lnTo>
                  <a:lnTo>
                    <a:pt x="342" y="9889"/>
                  </a:lnTo>
                  <a:lnTo>
                    <a:pt x="464" y="10254"/>
                  </a:lnTo>
                  <a:lnTo>
                    <a:pt x="610" y="10595"/>
                  </a:lnTo>
                  <a:lnTo>
                    <a:pt x="756" y="10936"/>
                  </a:lnTo>
                  <a:lnTo>
                    <a:pt x="926" y="11252"/>
                  </a:lnTo>
                  <a:lnTo>
                    <a:pt x="1097" y="11569"/>
                  </a:lnTo>
                  <a:lnTo>
                    <a:pt x="1292" y="11886"/>
                  </a:lnTo>
                  <a:lnTo>
                    <a:pt x="1511" y="12178"/>
                  </a:lnTo>
                  <a:lnTo>
                    <a:pt x="1730" y="12470"/>
                  </a:lnTo>
                  <a:lnTo>
                    <a:pt x="1974" y="12738"/>
                  </a:lnTo>
                  <a:lnTo>
                    <a:pt x="2242" y="13006"/>
                  </a:lnTo>
                  <a:lnTo>
                    <a:pt x="2509" y="13274"/>
                  </a:lnTo>
                  <a:lnTo>
                    <a:pt x="2777" y="13517"/>
                  </a:lnTo>
                  <a:lnTo>
                    <a:pt x="3070" y="13737"/>
                  </a:lnTo>
                  <a:lnTo>
                    <a:pt x="3362" y="13956"/>
                  </a:lnTo>
                  <a:lnTo>
                    <a:pt x="3678" y="14151"/>
                  </a:lnTo>
                  <a:lnTo>
                    <a:pt x="3995" y="14321"/>
                  </a:lnTo>
                  <a:lnTo>
                    <a:pt x="4312" y="14492"/>
                  </a:lnTo>
                  <a:lnTo>
                    <a:pt x="4653" y="14638"/>
                  </a:lnTo>
                  <a:lnTo>
                    <a:pt x="4994" y="14784"/>
                  </a:lnTo>
                  <a:lnTo>
                    <a:pt x="5359" y="14906"/>
                  </a:lnTo>
                  <a:lnTo>
                    <a:pt x="5724" y="15003"/>
                  </a:lnTo>
                  <a:lnTo>
                    <a:pt x="6090" y="15100"/>
                  </a:lnTo>
                  <a:lnTo>
                    <a:pt x="6455" y="15149"/>
                  </a:lnTo>
                  <a:lnTo>
                    <a:pt x="6845"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1" y="13517"/>
                  </a:lnTo>
                  <a:lnTo>
                    <a:pt x="12739" y="13274"/>
                  </a:lnTo>
                  <a:lnTo>
                    <a:pt x="13006" y="13006"/>
                  </a:lnTo>
                  <a:lnTo>
                    <a:pt x="13274" y="12738"/>
                  </a:lnTo>
                  <a:lnTo>
                    <a:pt x="13518" y="12470"/>
                  </a:lnTo>
                  <a:lnTo>
                    <a:pt x="13737" y="12178"/>
                  </a:lnTo>
                  <a:lnTo>
                    <a:pt x="13956" y="11886"/>
                  </a:lnTo>
                  <a:lnTo>
                    <a:pt x="14151" y="11569"/>
                  </a:lnTo>
                  <a:lnTo>
                    <a:pt x="14322" y="11252"/>
                  </a:lnTo>
                  <a:lnTo>
                    <a:pt x="14492" y="10936"/>
                  </a:lnTo>
                  <a:lnTo>
                    <a:pt x="14638" y="10595"/>
                  </a:lnTo>
                  <a:lnTo>
                    <a:pt x="14784" y="10254"/>
                  </a:lnTo>
                  <a:lnTo>
                    <a:pt x="14906" y="9889"/>
                  </a:lnTo>
                  <a:lnTo>
                    <a:pt x="15004"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4" y="5724"/>
                  </a:lnTo>
                  <a:lnTo>
                    <a:pt x="14906" y="5358"/>
                  </a:lnTo>
                  <a:lnTo>
                    <a:pt x="14784" y="4993"/>
                  </a:lnTo>
                  <a:lnTo>
                    <a:pt x="14638" y="4652"/>
                  </a:lnTo>
                  <a:lnTo>
                    <a:pt x="14492" y="4311"/>
                  </a:lnTo>
                  <a:lnTo>
                    <a:pt x="14322" y="3995"/>
                  </a:lnTo>
                  <a:lnTo>
                    <a:pt x="14151" y="3678"/>
                  </a:lnTo>
                  <a:lnTo>
                    <a:pt x="13956" y="3361"/>
                  </a:lnTo>
                  <a:lnTo>
                    <a:pt x="13737" y="3069"/>
                  </a:lnTo>
                  <a:lnTo>
                    <a:pt x="13518" y="2777"/>
                  </a:lnTo>
                  <a:lnTo>
                    <a:pt x="13274" y="2509"/>
                  </a:lnTo>
                  <a:lnTo>
                    <a:pt x="13006" y="2241"/>
                  </a:lnTo>
                  <a:lnTo>
                    <a:pt x="12739" y="1973"/>
                  </a:lnTo>
                  <a:lnTo>
                    <a:pt x="12471"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3;p39">
              <a:extLst>
                <a:ext uri="{FF2B5EF4-FFF2-40B4-BE49-F238E27FC236}">
                  <a16:creationId xmlns:a16="http://schemas.microsoft.com/office/drawing/2014/main" id="{D2532221-2605-439C-98AF-FCDBF20725EE}"/>
                </a:ext>
              </a:extLst>
            </p:cNvPr>
            <p:cNvSpPr/>
            <p:nvPr/>
          </p:nvSpPr>
          <p:spPr>
            <a:xfrm>
              <a:off x="2197675" y="2503125"/>
              <a:ext cx="43875" cy="47525"/>
            </a:xfrm>
            <a:custGeom>
              <a:avLst/>
              <a:gdLst/>
              <a:ahLst/>
              <a:cxnLst/>
              <a:rect l="l" t="t" r="r" b="b"/>
              <a:pathLst>
                <a:path w="1755" h="1901" fill="none" extrusionOk="0">
                  <a:moveTo>
                    <a:pt x="877" y="0"/>
                  </a:move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4;p39">
              <a:extLst>
                <a:ext uri="{FF2B5EF4-FFF2-40B4-BE49-F238E27FC236}">
                  <a16:creationId xmlns:a16="http://schemas.microsoft.com/office/drawing/2014/main" id="{2C1AB8BF-7865-4936-8BDE-BBD5A175297F}"/>
                </a:ext>
              </a:extLst>
            </p:cNvPr>
            <p:cNvSpPr/>
            <p:nvPr/>
          </p:nvSpPr>
          <p:spPr>
            <a:xfrm>
              <a:off x="20418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5;p39">
              <a:extLst>
                <a:ext uri="{FF2B5EF4-FFF2-40B4-BE49-F238E27FC236}">
                  <a16:creationId xmlns:a16="http://schemas.microsoft.com/office/drawing/2014/main" id="{713902F0-3483-446C-AF27-B681B98DE2FB}"/>
                </a:ext>
              </a:extLst>
            </p:cNvPr>
            <p:cNvSpPr/>
            <p:nvPr/>
          </p:nvSpPr>
          <p:spPr>
            <a:xfrm>
              <a:off x="2041800" y="2584100"/>
              <a:ext cx="199750" cy="41425"/>
            </a:xfrm>
            <a:custGeom>
              <a:avLst/>
              <a:gdLst/>
              <a:ahLst/>
              <a:cxnLst/>
              <a:rect l="l" t="t" r="r" b="b"/>
              <a:pathLst>
                <a:path w="7990" h="1657" fill="none" extrusionOk="0">
                  <a:moveTo>
                    <a:pt x="1" y="1657"/>
                  </a:moveTo>
                  <a:lnTo>
                    <a:pt x="1" y="1657"/>
                  </a:lnTo>
                  <a:lnTo>
                    <a:pt x="415" y="1291"/>
                  </a:lnTo>
                  <a:lnTo>
                    <a:pt x="853" y="950"/>
                  </a:lnTo>
                  <a:lnTo>
                    <a:pt x="1340" y="683"/>
                  </a:lnTo>
                  <a:lnTo>
                    <a:pt x="1827" y="439"/>
                  </a:lnTo>
                  <a:lnTo>
                    <a:pt x="2363" y="244"/>
                  </a:lnTo>
                  <a:lnTo>
                    <a:pt x="2875" y="122"/>
                  </a:lnTo>
                  <a:lnTo>
                    <a:pt x="3435" y="49"/>
                  </a:lnTo>
                  <a:lnTo>
                    <a:pt x="3995" y="1"/>
                  </a:lnTo>
                  <a:lnTo>
                    <a:pt x="3995" y="1"/>
                  </a:lnTo>
                  <a:lnTo>
                    <a:pt x="4555" y="49"/>
                  </a:lnTo>
                  <a:lnTo>
                    <a:pt x="5115" y="122"/>
                  </a:lnTo>
                  <a:lnTo>
                    <a:pt x="5627" y="244"/>
                  </a:lnTo>
                  <a:lnTo>
                    <a:pt x="6163" y="439"/>
                  </a:lnTo>
                  <a:lnTo>
                    <a:pt x="6650" y="683"/>
                  </a:lnTo>
                  <a:lnTo>
                    <a:pt x="7137" y="950"/>
                  </a:lnTo>
                  <a:lnTo>
                    <a:pt x="7575" y="1291"/>
                  </a:lnTo>
                  <a:lnTo>
                    <a:pt x="7989" y="1657"/>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682;p39">
            <a:extLst>
              <a:ext uri="{FF2B5EF4-FFF2-40B4-BE49-F238E27FC236}">
                <a16:creationId xmlns:a16="http://schemas.microsoft.com/office/drawing/2014/main" id="{F70FB785-8B46-43AB-A9C9-3991C463E78B}"/>
              </a:ext>
            </a:extLst>
          </p:cNvPr>
          <p:cNvSpPr/>
          <p:nvPr/>
        </p:nvSpPr>
        <p:spPr>
          <a:xfrm>
            <a:off x="4530677" y="4131068"/>
            <a:ext cx="658908" cy="681259"/>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28575" cap="rnd"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531;p39">
            <a:extLst>
              <a:ext uri="{FF2B5EF4-FFF2-40B4-BE49-F238E27FC236}">
                <a16:creationId xmlns:a16="http://schemas.microsoft.com/office/drawing/2014/main" id="{90608EA0-BAD6-4EA4-B853-D4371AD6A8A6}"/>
              </a:ext>
            </a:extLst>
          </p:cNvPr>
          <p:cNvGrpSpPr/>
          <p:nvPr/>
        </p:nvGrpSpPr>
        <p:grpSpPr>
          <a:xfrm>
            <a:off x="8127732" y="5413468"/>
            <a:ext cx="574606" cy="708362"/>
            <a:chOff x="3979850" y="1598950"/>
            <a:chExt cx="356825" cy="505375"/>
          </a:xfrm>
        </p:grpSpPr>
        <p:sp>
          <p:nvSpPr>
            <p:cNvPr id="32" name="Google Shape;532;p39">
              <a:extLst>
                <a:ext uri="{FF2B5EF4-FFF2-40B4-BE49-F238E27FC236}">
                  <a16:creationId xmlns:a16="http://schemas.microsoft.com/office/drawing/2014/main" id="{82932EBE-71C2-4BDE-B4FD-19039E014A44}"/>
                </a:ext>
              </a:extLst>
            </p:cNvPr>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28575" cap="rnd"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3;p39">
              <a:extLst>
                <a:ext uri="{FF2B5EF4-FFF2-40B4-BE49-F238E27FC236}">
                  <a16:creationId xmlns:a16="http://schemas.microsoft.com/office/drawing/2014/main" id="{5E5E17A1-FFE8-4FDC-9BBD-802383849090}"/>
                </a:ext>
              </a:extLst>
            </p:cNvPr>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28575" cap="rnd"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621;p39">
            <a:extLst>
              <a:ext uri="{FF2B5EF4-FFF2-40B4-BE49-F238E27FC236}">
                <a16:creationId xmlns:a16="http://schemas.microsoft.com/office/drawing/2014/main" id="{B46BBC9B-A74D-4B63-B8CC-3BECF597D6E9}"/>
              </a:ext>
            </a:extLst>
          </p:cNvPr>
          <p:cNvSpPr/>
          <p:nvPr/>
        </p:nvSpPr>
        <p:spPr>
          <a:xfrm>
            <a:off x="8953649" y="4125181"/>
            <a:ext cx="517722" cy="681260"/>
          </a:xfrm>
          <a:custGeom>
            <a:avLst/>
            <a:gdLst/>
            <a:ahLst/>
            <a:cxnLst/>
            <a:rect l="l" t="t" r="r" b="b"/>
            <a:pathLst>
              <a:path w="12860" h="18511" fill="none" extrusionOk="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noFill/>
          <a:ln w="28575" cap="rnd" cmpd="sng">
            <a:solidFill>
              <a:srgbClr val="4D2B6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CD923B90-3965-41A0-AA44-1115DFE4A8DB}"/>
              </a:ext>
            </a:extLst>
          </p:cNvPr>
          <p:cNvSpPr txBox="1"/>
          <p:nvPr/>
        </p:nvSpPr>
        <p:spPr>
          <a:xfrm>
            <a:off x="1772952" y="4287031"/>
            <a:ext cx="2006127" cy="461665"/>
          </a:xfrm>
          <a:prstGeom prst="rect">
            <a:avLst/>
          </a:prstGeom>
          <a:noFill/>
        </p:spPr>
        <p:txBody>
          <a:bodyPr wrap="none" rtlCol="0">
            <a:spAutoFit/>
          </a:bodyPr>
          <a:lstStyle/>
          <a:p>
            <a:r>
              <a:rPr lang="en-GB" sz="2400" dirty="0">
                <a:solidFill>
                  <a:srgbClr val="404040"/>
                </a:solidFill>
              </a:rPr>
              <a:t>Positive places</a:t>
            </a:r>
          </a:p>
        </p:txBody>
      </p:sp>
      <p:sp>
        <p:nvSpPr>
          <p:cNvPr id="35" name="TextBox 34">
            <a:extLst>
              <a:ext uri="{FF2B5EF4-FFF2-40B4-BE49-F238E27FC236}">
                <a16:creationId xmlns:a16="http://schemas.microsoft.com/office/drawing/2014/main" id="{03A5931D-2073-4B01-9F40-21C48F982278}"/>
              </a:ext>
            </a:extLst>
          </p:cNvPr>
          <p:cNvSpPr txBox="1"/>
          <p:nvPr/>
        </p:nvSpPr>
        <p:spPr>
          <a:xfrm>
            <a:off x="5358858" y="4268552"/>
            <a:ext cx="3287118" cy="461665"/>
          </a:xfrm>
          <a:prstGeom prst="rect">
            <a:avLst/>
          </a:prstGeom>
          <a:noFill/>
        </p:spPr>
        <p:txBody>
          <a:bodyPr wrap="none" rtlCol="0">
            <a:spAutoFit/>
          </a:bodyPr>
          <a:lstStyle/>
          <a:p>
            <a:r>
              <a:rPr lang="en-GB" sz="2400" dirty="0">
                <a:solidFill>
                  <a:srgbClr val="404040"/>
                </a:solidFill>
              </a:rPr>
              <a:t>Issue or place of concern</a:t>
            </a:r>
          </a:p>
        </p:txBody>
      </p:sp>
      <p:sp>
        <p:nvSpPr>
          <p:cNvPr id="36" name="TextBox 35">
            <a:extLst>
              <a:ext uri="{FF2B5EF4-FFF2-40B4-BE49-F238E27FC236}">
                <a16:creationId xmlns:a16="http://schemas.microsoft.com/office/drawing/2014/main" id="{E3B5BCF6-2D3D-4EE9-8947-4E63FE4875BA}"/>
              </a:ext>
            </a:extLst>
          </p:cNvPr>
          <p:cNvSpPr txBox="1"/>
          <p:nvPr/>
        </p:nvSpPr>
        <p:spPr>
          <a:xfrm>
            <a:off x="9681291" y="4268551"/>
            <a:ext cx="1415772" cy="461665"/>
          </a:xfrm>
          <a:prstGeom prst="rect">
            <a:avLst/>
          </a:prstGeom>
          <a:noFill/>
        </p:spPr>
        <p:txBody>
          <a:bodyPr wrap="none" rtlCol="0">
            <a:spAutoFit/>
          </a:bodyPr>
          <a:lstStyle/>
          <a:p>
            <a:r>
              <a:rPr lang="en-GB" sz="2400" dirty="0">
                <a:solidFill>
                  <a:srgbClr val="404040"/>
                </a:solidFill>
              </a:rPr>
              <a:t>No access</a:t>
            </a:r>
          </a:p>
        </p:txBody>
      </p:sp>
      <p:sp>
        <p:nvSpPr>
          <p:cNvPr id="37" name="TextBox 36">
            <a:extLst>
              <a:ext uri="{FF2B5EF4-FFF2-40B4-BE49-F238E27FC236}">
                <a16:creationId xmlns:a16="http://schemas.microsoft.com/office/drawing/2014/main" id="{EC396AA3-C8EF-4D06-ABDB-D51FA38DD5E3}"/>
              </a:ext>
            </a:extLst>
          </p:cNvPr>
          <p:cNvSpPr txBox="1"/>
          <p:nvPr/>
        </p:nvSpPr>
        <p:spPr>
          <a:xfrm>
            <a:off x="3492006" y="5573922"/>
            <a:ext cx="2136739" cy="461665"/>
          </a:xfrm>
          <a:prstGeom prst="rect">
            <a:avLst/>
          </a:prstGeom>
          <a:noFill/>
        </p:spPr>
        <p:txBody>
          <a:bodyPr wrap="none" rtlCol="0">
            <a:spAutoFit/>
          </a:bodyPr>
          <a:lstStyle/>
          <a:p>
            <a:r>
              <a:rPr lang="en-GB" sz="2400" dirty="0">
                <a:solidFill>
                  <a:srgbClr val="404040"/>
                </a:solidFill>
              </a:rPr>
              <a:t>Negative places</a:t>
            </a:r>
          </a:p>
        </p:txBody>
      </p:sp>
      <p:sp>
        <p:nvSpPr>
          <p:cNvPr id="38" name="TextBox 37">
            <a:extLst>
              <a:ext uri="{FF2B5EF4-FFF2-40B4-BE49-F238E27FC236}">
                <a16:creationId xmlns:a16="http://schemas.microsoft.com/office/drawing/2014/main" id="{816DD15F-00C7-4A45-8233-DBEA27BA959B}"/>
              </a:ext>
            </a:extLst>
          </p:cNvPr>
          <p:cNvSpPr txBox="1"/>
          <p:nvPr/>
        </p:nvSpPr>
        <p:spPr>
          <a:xfrm>
            <a:off x="8888100" y="5494957"/>
            <a:ext cx="2220480" cy="461665"/>
          </a:xfrm>
          <a:prstGeom prst="rect">
            <a:avLst/>
          </a:prstGeom>
          <a:noFill/>
        </p:spPr>
        <p:txBody>
          <a:bodyPr wrap="none" rtlCol="0">
            <a:spAutoFit/>
          </a:bodyPr>
          <a:lstStyle/>
          <a:p>
            <a:r>
              <a:rPr lang="en-GB" sz="2400" dirty="0">
                <a:solidFill>
                  <a:srgbClr val="404040"/>
                </a:solidFill>
              </a:rPr>
              <a:t>Decision making</a:t>
            </a:r>
          </a:p>
        </p:txBody>
      </p:sp>
    </p:spTree>
    <p:extLst>
      <p:ext uri="{BB962C8B-B14F-4D97-AF65-F5344CB8AC3E}">
        <p14:creationId xmlns:p14="http://schemas.microsoft.com/office/powerpoint/2010/main" val="2044737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DA89005-B76A-41D6-BF08-A7FC4D6348B4}"/>
              </a:ext>
            </a:extLst>
          </p:cNvPr>
          <p:cNvSpPr txBox="1">
            <a:spLocks/>
          </p:cNvSpPr>
          <p:nvPr/>
        </p:nvSpPr>
        <p:spPr>
          <a:xfrm>
            <a:off x="264770" y="1724271"/>
            <a:ext cx="3198802" cy="265217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GB" dirty="0"/>
              <a:t>COMMUNITY MAPPING ACTIVITY</a:t>
            </a:r>
          </a:p>
          <a:p>
            <a:pPr algn="r"/>
            <a:endParaRPr lang="en-GB" dirty="0"/>
          </a:p>
          <a:p>
            <a:pPr algn="r"/>
            <a:r>
              <a:rPr lang="en-GB" dirty="0"/>
              <a:t>Deep analysis example</a:t>
            </a:r>
          </a:p>
          <a:p>
            <a:pPr algn="r"/>
            <a:endParaRPr lang="en-GB" dirty="0"/>
          </a:p>
        </p:txBody>
      </p:sp>
      <p:grpSp>
        <p:nvGrpSpPr>
          <p:cNvPr id="6" name="Google Shape;518;p39">
            <a:extLst>
              <a:ext uri="{FF2B5EF4-FFF2-40B4-BE49-F238E27FC236}">
                <a16:creationId xmlns:a16="http://schemas.microsoft.com/office/drawing/2014/main" id="{67777F99-251A-46A9-93B9-B68280FADDA3}"/>
              </a:ext>
            </a:extLst>
          </p:cNvPr>
          <p:cNvGrpSpPr/>
          <p:nvPr/>
        </p:nvGrpSpPr>
        <p:grpSpPr>
          <a:xfrm>
            <a:off x="5633993" y="141611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030C68E8-C9CE-426B-BE0D-1906F2DB567A}"/>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83B27BBD-E43C-4721-9EA4-A0BCE699DCE5}"/>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CFACDFB8-AAFE-4F8B-874E-7C4E05181E3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546DD9BF-459F-455A-A982-036A4DAEF3B5}"/>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7A11D33D-A6BA-4DEE-B020-38D054BA87BB}"/>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59CDC7C2-F281-407D-A24F-ECD37909A8FC}"/>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descr="Diagram&#10;&#10;Description automatically generated">
            <a:extLst>
              <a:ext uri="{FF2B5EF4-FFF2-40B4-BE49-F238E27FC236}">
                <a16:creationId xmlns:a16="http://schemas.microsoft.com/office/drawing/2014/main" id="{0E0CED09-5297-4544-84D7-654DFE4F9A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9410" y="246437"/>
            <a:ext cx="7888638" cy="6013342"/>
          </a:xfrm>
          <a:prstGeom prst="rect">
            <a:avLst/>
          </a:prstGeom>
          <a:ln>
            <a:noFill/>
          </a:ln>
          <a:effectLst>
            <a:outerShdw blurRad="292100" dist="139700" dir="2700000" algn="tl" rotWithShape="0">
              <a:srgbClr val="333333">
                <a:alpha val="65000"/>
              </a:srgbClr>
            </a:outerShdw>
          </a:effectLst>
        </p:spPr>
      </p:pic>
      <p:grpSp>
        <p:nvGrpSpPr>
          <p:cNvPr id="14" name="Google Shape;566;p39">
            <a:extLst>
              <a:ext uri="{FF2B5EF4-FFF2-40B4-BE49-F238E27FC236}">
                <a16:creationId xmlns:a16="http://schemas.microsoft.com/office/drawing/2014/main" id="{9180AA98-B23A-4959-A96D-AC61B9112213}"/>
              </a:ext>
            </a:extLst>
          </p:cNvPr>
          <p:cNvGrpSpPr/>
          <p:nvPr/>
        </p:nvGrpSpPr>
        <p:grpSpPr>
          <a:xfrm>
            <a:off x="4617298" y="3449809"/>
            <a:ext cx="698619" cy="681259"/>
            <a:chOff x="1278900" y="2333250"/>
            <a:chExt cx="381175" cy="381175"/>
          </a:xfrm>
        </p:grpSpPr>
        <p:sp>
          <p:nvSpPr>
            <p:cNvPr id="15" name="Google Shape;567;p39">
              <a:extLst>
                <a:ext uri="{FF2B5EF4-FFF2-40B4-BE49-F238E27FC236}">
                  <a16:creationId xmlns:a16="http://schemas.microsoft.com/office/drawing/2014/main" id="{8BCF98F4-272B-4061-9ADC-F869F7600B0A}"/>
                </a:ext>
              </a:extLst>
            </p:cNvPr>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68;p39">
              <a:extLst>
                <a:ext uri="{FF2B5EF4-FFF2-40B4-BE49-F238E27FC236}">
                  <a16:creationId xmlns:a16="http://schemas.microsoft.com/office/drawing/2014/main" id="{CD620B54-DF0E-4978-81ED-A870DBC19D57}"/>
                </a:ext>
              </a:extLst>
            </p:cNvPr>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69;p39">
              <a:extLst>
                <a:ext uri="{FF2B5EF4-FFF2-40B4-BE49-F238E27FC236}">
                  <a16:creationId xmlns:a16="http://schemas.microsoft.com/office/drawing/2014/main" id="{DB211745-5077-4EBE-BF97-502ECE5846F4}"/>
                </a:ext>
              </a:extLst>
            </p:cNvPr>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70;p39">
              <a:extLst>
                <a:ext uri="{FF2B5EF4-FFF2-40B4-BE49-F238E27FC236}">
                  <a16:creationId xmlns:a16="http://schemas.microsoft.com/office/drawing/2014/main" id="{FE1106B3-830B-4E52-9DA3-B28A3E4216E1}"/>
                </a:ext>
              </a:extLst>
            </p:cNvPr>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682;p39">
            <a:extLst>
              <a:ext uri="{FF2B5EF4-FFF2-40B4-BE49-F238E27FC236}">
                <a16:creationId xmlns:a16="http://schemas.microsoft.com/office/drawing/2014/main" id="{0A073EB4-3674-4CBB-BB47-93C5A41D2014}"/>
              </a:ext>
            </a:extLst>
          </p:cNvPr>
          <p:cNvSpPr/>
          <p:nvPr/>
        </p:nvSpPr>
        <p:spPr>
          <a:xfrm>
            <a:off x="4655877" y="983721"/>
            <a:ext cx="658908" cy="681259"/>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28575" cap="rnd"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531;p39">
            <a:extLst>
              <a:ext uri="{FF2B5EF4-FFF2-40B4-BE49-F238E27FC236}">
                <a16:creationId xmlns:a16="http://schemas.microsoft.com/office/drawing/2014/main" id="{30AACF5B-6237-427A-8868-F63D097753A5}"/>
              </a:ext>
            </a:extLst>
          </p:cNvPr>
          <p:cNvGrpSpPr/>
          <p:nvPr/>
        </p:nvGrpSpPr>
        <p:grpSpPr>
          <a:xfrm>
            <a:off x="6810376" y="4710222"/>
            <a:ext cx="574606" cy="708362"/>
            <a:chOff x="3979850" y="1598950"/>
            <a:chExt cx="356825" cy="505375"/>
          </a:xfrm>
        </p:grpSpPr>
        <p:sp>
          <p:nvSpPr>
            <p:cNvPr id="21" name="Google Shape;532;p39">
              <a:extLst>
                <a:ext uri="{FF2B5EF4-FFF2-40B4-BE49-F238E27FC236}">
                  <a16:creationId xmlns:a16="http://schemas.microsoft.com/office/drawing/2014/main" id="{C51965CC-0FAA-43C3-9AA5-92C2C6F3BC99}"/>
                </a:ext>
              </a:extLst>
            </p:cNvPr>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28575" cap="rnd"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3;p39">
              <a:extLst>
                <a:ext uri="{FF2B5EF4-FFF2-40B4-BE49-F238E27FC236}">
                  <a16:creationId xmlns:a16="http://schemas.microsoft.com/office/drawing/2014/main" id="{DEB68995-64A5-44EE-AC10-9D04071DEB28}"/>
                </a:ext>
              </a:extLst>
            </p:cNvPr>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28575" cap="rnd"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621;p39">
            <a:extLst>
              <a:ext uri="{FF2B5EF4-FFF2-40B4-BE49-F238E27FC236}">
                <a16:creationId xmlns:a16="http://schemas.microsoft.com/office/drawing/2014/main" id="{7C31DEE8-967E-4B24-8637-84C0EED7651E}"/>
              </a:ext>
            </a:extLst>
          </p:cNvPr>
          <p:cNvSpPr/>
          <p:nvPr/>
        </p:nvSpPr>
        <p:spPr>
          <a:xfrm>
            <a:off x="7548756" y="4265645"/>
            <a:ext cx="517722" cy="681260"/>
          </a:xfrm>
          <a:custGeom>
            <a:avLst/>
            <a:gdLst/>
            <a:ahLst/>
            <a:cxnLst/>
            <a:rect l="l" t="t" r="r" b="b"/>
            <a:pathLst>
              <a:path w="12860" h="18511" fill="none" extrusionOk="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noFill/>
          <a:ln w="28575" cap="rnd" cmpd="sng">
            <a:solidFill>
              <a:srgbClr val="4D2B6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21;p39">
            <a:extLst>
              <a:ext uri="{FF2B5EF4-FFF2-40B4-BE49-F238E27FC236}">
                <a16:creationId xmlns:a16="http://schemas.microsoft.com/office/drawing/2014/main" id="{9A1E91D1-48DB-4FCF-85F7-5C77C4A6B4A3}"/>
              </a:ext>
            </a:extLst>
          </p:cNvPr>
          <p:cNvSpPr/>
          <p:nvPr/>
        </p:nvSpPr>
        <p:spPr>
          <a:xfrm>
            <a:off x="8694788" y="929373"/>
            <a:ext cx="517722" cy="681260"/>
          </a:xfrm>
          <a:custGeom>
            <a:avLst/>
            <a:gdLst/>
            <a:ahLst/>
            <a:cxnLst/>
            <a:rect l="l" t="t" r="r" b="b"/>
            <a:pathLst>
              <a:path w="12860" h="18511" fill="none" extrusionOk="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noFill/>
          <a:ln w="28575" cap="rnd" cmpd="sng">
            <a:solidFill>
              <a:srgbClr val="4D2B6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571;p39">
            <a:extLst>
              <a:ext uri="{FF2B5EF4-FFF2-40B4-BE49-F238E27FC236}">
                <a16:creationId xmlns:a16="http://schemas.microsoft.com/office/drawing/2014/main" id="{76FA0585-DDDC-4F8F-821F-DF29AAC7CF6C}"/>
              </a:ext>
            </a:extLst>
          </p:cNvPr>
          <p:cNvGrpSpPr/>
          <p:nvPr/>
        </p:nvGrpSpPr>
        <p:grpSpPr>
          <a:xfrm>
            <a:off x="9478739" y="575192"/>
            <a:ext cx="698619" cy="708361"/>
            <a:chOff x="1951075" y="2333250"/>
            <a:chExt cx="381200" cy="381175"/>
          </a:xfrm>
        </p:grpSpPr>
        <p:sp>
          <p:nvSpPr>
            <p:cNvPr id="26" name="Google Shape;572;p39">
              <a:extLst>
                <a:ext uri="{FF2B5EF4-FFF2-40B4-BE49-F238E27FC236}">
                  <a16:creationId xmlns:a16="http://schemas.microsoft.com/office/drawing/2014/main" id="{B9EA44CE-B2CD-4B2D-906D-33D736990F72}"/>
                </a:ext>
              </a:extLst>
            </p:cNvPr>
            <p:cNvSpPr/>
            <p:nvPr/>
          </p:nvSpPr>
          <p:spPr>
            <a:xfrm>
              <a:off x="1951075" y="2333250"/>
              <a:ext cx="381200" cy="381175"/>
            </a:xfrm>
            <a:custGeom>
              <a:avLst/>
              <a:gdLst/>
              <a:ahLst/>
              <a:cxnLst/>
              <a:rect l="l" t="t" r="r" b="b"/>
              <a:pathLst>
                <a:path w="15248" h="15247" fill="none" extrusionOk="0">
                  <a:moveTo>
                    <a:pt x="7624" y="0"/>
                  </a:moveTo>
                  <a:lnTo>
                    <a:pt x="7624" y="0"/>
                  </a:lnTo>
                  <a:lnTo>
                    <a:pt x="7234" y="0"/>
                  </a:lnTo>
                  <a:lnTo>
                    <a:pt x="6845" y="49"/>
                  </a:lnTo>
                  <a:lnTo>
                    <a:pt x="6455" y="98"/>
                  </a:lnTo>
                  <a:lnTo>
                    <a:pt x="6090" y="147"/>
                  </a:lnTo>
                  <a:lnTo>
                    <a:pt x="5724" y="244"/>
                  </a:lnTo>
                  <a:lnTo>
                    <a:pt x="5359" y="341"/>
                  </a:lnTo>
                  <a:lnTo>
                    <a:pt x="4994" y="463"/>
                  </a:lnTo>
                  <a:lnTo>
                    <a:pt x="4653" y="609"/>
                  </a:lnTo>
                  <a:lnTo>
                    <a:pt x="4312" y="755"/>
                  </a:lnTo>
                  <a:lnTo>
                    <a:pt x="3995" y="926"/>
                  </a:lnTo>
                  <a:lnTo>
                    <a:pt x="3678" y="1096"/>
                  </a:lnTo>
                  <a:lnTo>
                    <a:pt x="3362" y="1291"/>
                  </a:lnTo>
                  <a:lnTo>
                    <a:pt x="3070" y="1510"/>
                  </a:lnTo>
                  <a:lnTo>
                    <a:pt x="2777" y="1730"/>
                  </a:lnTo>
                  <a:lnTo>
                    <a:pt x="2509" y="1973"/>
                  </a:lnTo>
                  <a:lnTo>
                    <a:pt x="2242" y="2241"/>
                  </a:lnTo>
                  <a:lnTo>
                    <a:pt x="1974" y="2509"/>
                  </a:lnTo>
                  <a:lnTo>
                    <a:pt x="1730" y="2777"/>
                  </a:lnTo>
                  <a:lnTo>
                    <a:pt x="1511" y="3069"/>
                  </a:lnTo>
                  <a:lnTo>
                    <a:pt x="1292" y="3361"/>
                  </a:lnTo>
                  <a:lnTo>
                    <a:pt x="1097" y="3678"/>
                  </a:lnTo>
                  <a:lnTo>
                    <a:pt x="926" y="3995"/>
                  </a:lnTo>
                  <a:lnTo>
                    <a:pt x="756" y="4311"/>
                  </a:lnTo>
                  <a:lnTo>
                    <a:pt x="610" y="4652"/>
                  </a:lnTo>
                  <a:lnTo>
                    <a:pt x="464" y="4993"/>
                  </a:lnTo>
                  <a:lnTo>
                    <a:pt x="342" y="5358"/>
                  </a:lnTo>
                  <a:lnTo>
                    <a:pt x="244" y="5724"/>
                  </a:lnTo>
                  <a:lnTo>
                    <a:pt x="147" y="6089"/>
                  </a:lnTo>
                  <a:lnTo>
                    <a:pt x="98" y="6454"/>
                  </a:lnTo>
                  <a:lnTo>
                    <a:pt x="50" y="6844"/>
                  </a:lnTo>
                  <a:lnTo>
                    <a:pt x="1" y="7234"/>
                  </a:lnTo>
                  <a:lnTo>
                    <a:pt x="1" y="7623"/>
                  </a:lnTo>
                  <a:lnTo>
                    <a:pt x="1" y="7623"/>
                  </a:lnTo>
                  <a:lnTo>
                    <a:pt x="1" y="8013"/>
                  </a:lnTo>
                  <a:lnTo>
                    <a:pt x="50" y="8403"/>
                  </a:lnTo>
                  <a:lnTo>
                    <a:pt x="98" y="8793"/>
                  </a:lnTo>
                  <a:lnTo>
                    <a:pt x="147" y="9158"/>
                  </a:lnTo>
                  <a:lnTo>
                    <a:pt x="244" y="9523"/>
                  </a:lnTo>
                  <a:lnTo>
                    <a:pt x="342" y="9889"/>
                  </a:lnTo>
                  <a:lnTo>
                    <a:pt x="464" y="10254"/>
                  </a:lnTo>
                  <a:lnTo>
                    <a:pt x="610" y="10595"/>
                  </a:lnTo>
                  <a:lnTo>
                    <a:pt x="756" y="10936"/>
                  </a:lnTo>
                  <a:lnTo>
                    <a:pt x="926" y="11252"/>
                  </a:lnTo>
                  <a:lnTo>
                    <a:pt x="1097" y="11569"/>
                  </a:lnTo>
                  <a:lnTo>
                    <a:pt x="1292" y="11886"/>
                  </a:lnTo>
                  <a:lnTo>
                    <a:pt x="1511" y="12178"/>
                  </a:lnTo>
                  <a:lnTo>
                    <a:pt x="1730" y="12470"/>
                  </a:lnTo>
                  <a:lnTo>
                    <a:pt x="1974" y="12738"/>
                  </a:lnTo>
                  <a:lnTo>
                    <a:pt x="2242" y="13006"/>
                  </a:lnTo>
                  <a:lnTo>
                    <a:pt x="2509" y="13274"/>
                  </a:lnTo>
                  <a:lnTo>
                    <a:pt x="2777" y="13517"/>
                  </a:lnTo>
                  <a:lnTo>
                    <a:pt x="3070" y="13737"/>
                  </a:lnTo>
                  <a:lnTo>
                    <a:pt x="3362" y="13956"/>
                  </a:lnTo>
                  <a:lnTo>
                    <a:pt x="3678" y="14151"/>
                  </a:lnTo>
                  <a:lnTo>
                    <a:pt x="3995" y="14321"/>
                  </a:lnTo>
                  <a:lnTo>
                    <a:pt x="4312" y="14492"/>
                  </a:lnTo>
                  <a:lnTo>
                    <a:pt x="4653" y="14638"/>
                  </a:lnTo>
                  <a:lnTo>
                    <a:pt x="4994" y="14784"/>
                  </a:lnTo>
                  <a:lnTo>
                    <a:pt x="5359" y="14906"/>
                  </a:lnTo>
                  <a:lnTo>
                    <a:pt x="5724" y="15003"/>
                  </a:lnTo>
                  <a:lnTo>
                    <a:pt x="6090" y="15100"/>
                  </a:lnTo>
                  <a:lnTo>
                    <a:pt x="6455" y="15149"/>
                  </a:lnTo>
                  <a:lnTo>
                    <a:pt x="6845"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1" y="13517"/>
                  </a:lnTo>
                  <a:lnTo>
                    <a:pt x="12739" y="13274"/>
                  </a:lnTo>
                  <a:lnTo>
                    <a:pt x="13006" y="13006"/>
                  </a:lnTo>
                  <a:lnTo>
                    <a:pt x="13274" y="12738"/>
                  </a:lnTo>
                  <a:lnTo>
                    <a:pt x="13518" y="12470"/>
                  </a:lnTo>
                  <a:lnTo>
                    <a:pt x="13737" y="12178"/>
                  </a:lnTo>
                  <a:lnTo>
                    <a:pt x="13956" y="11886"/>
                  </a:lnTo>
                  <a:lnTo>
                    <a:pt x="14151" y="11569"/>
                  </a:lnTo>
                  <a:lnTo>
                    <a:pt x="14322" y="11252"/>
                  </a:lnTo>
                  <a:lnTo>
                    <a:pt x="14492" y="10936"/>
                  </a:lnTo>
                  <a:lnTo>
                    <a:pt x="14638" y="10595"/>
                  </a:lnTo>
                  <a:lnTo>
                    <a:pt x="14784" y="10254"/>
                  </a:lnTo>
                  <a:lnTo>
                    <a:pt x="14906" y="9889"/>
                  </a:lnTo>
                  <a:lnTo>
                    <a:pt x="15004"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4" y="5724"/>
                  </a:lnTo>
                  <a:lnTo>
                    <a:pt x="14906" y="5358"/>
                  </a:lnTo>
                  <a:lnTo>
                    <a:pt x="14784" y="4993"/>
                  </a:lnTo>
                  <a:lnTo>
                    <a:pt x="14638" y="4652"/>
                  </a:lnTo>
                  <a:lnTo>
                    <a:pt x="14492" y="4311"/>
                  </a:lnTo>
                  <a:lnTo>
                    <a:pt x="14322" y="3995"/>
                  </a:lnTo>
                  <a:lnTo>
                    <a:pt x="14151" y="3678"/>
                  </a:lnTo>
                  <a:lnTo>
                    <a:pt x="13956" y="3361"/>
                  </a:lnTo>
                  <a:lnTo>
                    <a:pt x="13737" y="3069"/>
                  </a:lnTo>
                  <a:lnTo>
                    <a:pt x="13518" y="2777"/>
                  </a:lnTo>
                  <a:lnTo>
                    <a:pt x="13274" y="2509"/>
                  </a:lnTo>
                  <a:lnTo>
                    <a:pt x="13006" y="2241"/>
                  </a:lnTo>
                  <a:lnTo>
                    <a:pt x="12739" y="1973"/>
                  </a:lnTo>
                  <a:lnTo>
                    <a:pt x="12471"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3;p39">
              <a:extLst>
                <a:ext uri="{FF2B5EF4-FFF2-40B4-BE49-F238E27FC236}">
                  <a16:creationId xmlns:a16="http://schemas.microsoft.com/office/drawing/2014/main" id="{8159DC86-B035-486F-9E6D-D44E881770A8}"/>
                </a:ext>
              </a:extLst>
            </p:cNvPr>
            <p:cNvSpPr/>
            <p:nvPr/>
          </p:nvSpPr>
          <p:spPr>
            <a:xfrm>
              <a:off x="2197675" y="2503125"/>
              <a:ext cx="43875" cy="47525"/>
            </a:xfrm>
            <a:custGeom>
              <a:avLst/>
              <a:gdLst/>
              <a:ahLst/>
              <a:cxnLst/>
              <a:rect l="l" t="t" r="r" b="b"/>
              <a:pathLst>
                <a:path w="1755" h="1901" fill="none" extrusionOk="0">
                  <a:moveTo>
                    <a:pt x="877" y="0"/>
                  </a:move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4;p39">
              <a:extLst>
                <a:ext uri="{FF2B5EF4-FFF2-40B4-BE49-F238E27FC236}">
                  <a16:creationId xmlns:a16="http://schemas.microsoft.com/office/drawing/2014/main" id="{3D293D6D-FCD6-490B-98FF-E4901F1959C4}"/>
                </a:ext>
              </a:extLst>
            </p:cNvPr>
            <p:cNvSpPr/>
            <p:nvPr/>
          </p:nvSpPr>
          <p:spPr>
            <a:xfrm>
              <a:off x="20418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5;p39">
              <a:extLst>
                <a:ext uri="{FF2B5EF4-FFF2-40B4-BE49-F238E27FC236}">
                  <a16:creationId xmlns:a16="http://schemas.microsoft.com/office/drawing/2014/main" id="{A0FD3EE2-1F98-49EC-B3BC-51CEA2F6005D}"/>
                </a:ext>
              </a:extLst>
            </p:cNvPr>
            <p:cNvSpPr/>
            <p:nvPr/>
          </p:nvSpPr>
          <p:spPr>
            <a:xfrm>
              <a:off x="2041800" y="2584100"/>
              <a:ext cx="199750" cy="41425"/>
            </a:xfrm>
            <a:custGeom>
              <a:avLst/>
              <a:gdLst/>
              <a:ahLst/>
              <a:cxnLst/>
              <a:rect l="l" t="t" r="r" b="b"/>
              <a:pathLst>
                <a:path w="7990" h="1657" fill="none" extrusionOk="0">
                  <a:moveTo>
                    <a:pt x="1" y="1657"/>
                  </a:moveTo>
                  <a:lnTo>
                    <a:pt x="1" y="1657"/>
                  </a:lnTo>
                  <a:lnTo>
                    <a:pt x="415" y="1291"/>
                  </a:lnTo>
                  <a:lnTo>
                    <a:pt x="853" y="950"/>
                  </a:lnTo>
                  <a:lnTo>
                    <a:pt x="1340" y="683"/>
                  </a:lnTo>
                  <a:lnTo>
                    <a:pt x="1827" y="439"/>
                  </a:lnTo>
                  <a:lnTo>
                    <a:pt x="2363" y="244"/>
                  </a:lnTo>
                  <a:lnTo>
                    <a:pt x="2875" y="122"/>
                  </a:lnTo>
                  <a:lnTo>
                    <a:pt x="3435" y="49"/>
                  </a:lnTo>
                  <a:lnTo>
                    <a:pt x="3995" y="1"/>
                  </a:lnTo>
                  <a:lnTo>
                    <a:pt x="3995" y="1"/>
                  </a:lnTo>
                  <a:lnTo>
                    <a:pt x="4555" y="49"/>
                  </a:lnTo>
                  <a:lnTo>
                    <a:pt x="5115" y="122"/>
                  </a:lnTo>
                  <a:lnTo>
                    <a:pt x="5627" y="244"/>
                  </a:lnTo>
                  <a:lnTo>
                    <a:pt x="6163" y="439"/>
                  </a:lnTo>
                  <a:lnTo>
                    <a:pt x="6650" y="683"/>
                  </a:lnTo>
                  <a:lnTo>
                    <a:pt x="7137" y="950"/>
                  </a:lnTo>
                  <a:lnTo>
                    <a:pt x="7575" y="1291"/>
                  </a:lnTo>
                  <a:lnTo>
                    <a:pt x="7989" y="1657"/>
                  </a:lnTo>
                </a:path>
              </a:pathLst>
            </a:custGeom>
            <a:noFill/>
            <a:ln w="28575" cap="rnd" cmpd="sng">
              <a:solidFill>
                <a:srgbClr val="A637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66;p39">
            <a:extLst>
              <a:ext uri="{FF2B5EF4-FFF2-40B4-BE49-F238E27FC236}">
                <a16:creationId xmlns:a16="http://schemas.microsoft.com/office/drawing/2014/main" id="{7522BF50-2470-485E-9EEB-F0DCE1761918}"/>
              </a:ext>
            </a:extLst>
          </p:cNvPr>
          <p:cNvGrpSpPr/>
          <p:nvPr/>
        </p:nvGrpSpPr>
        <p:grpSpPr>
          <a:xfrm>
            <a:off x="10429163" y="3964663"/>
            <a:ext cx="698619" cy="681259"/>
            <a:chOff x="1278900" y="2333250"/>
            <a:chExt cx="381175" cy="381175"/>
          </a:xfrm>
        </p:grpSpPr>
        <p:sp>
          <p:nvSpPr>
            <p:cNvPr id="31" name="Google Shape;567;p39">
              <a:extLst>
                <a:ext uri="{FF2B5EF4-FFF2-40B4-BE49-F238E27FC236}">
                  <a16:creationId xmlns:a16="http://schemas.microsoft.com/office/drawing/2014/main" id="{78E3D0E7-CDF9-4FDA-B789-15538F970E6A}"/>
                </a:ext>
              </a:extLst>
            </p:cNvPr>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568;p39">
              <a:extLst>
                <a:ext uri="{FF2B5EF4-FFF2-40B4-BE49-F238E27FC236}">
                  <a16:creationId xmlns:a16="http://schemas.microsoft.com/office/drawing/2014/main" id="{AB2980BA-6FE6-4F05-8602-91B618F776DD}"/>
                </a:ext>
              </a:extLst>
            </p:cNvPr>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9;p39">
              <a:extLst>
                <a:ext uri="{FF2B5EF4-FFF2-40B4-BE49-F238E27FC236}">
                  <a16:creationId xmlns:a16="http://schemas.microsoft.com/office/drawing/2014/main" id="{F04ED8F9-9D31-440C-8FCD-0F9EB4B49A77}"/>
                </a:ext>
              </a:extLst>
            </p:cNvPr>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70;p39">
              <a:extLst>
                <a:ext uri="{FF2B5EF4-FFF2-40B4-BE49-F238E27FC236}">
                  <a16:creationId xmlns:a16="http://schemas.microsoft.com/office/drawing/2014/main" id="{F038BF80-05ED-4776-BD58-069A25ECBDF8}"/>
                </a:ext>
              </a:extLst>
            </p:cNvPr>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38100"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6566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a:xfrm>
            <a:off x="6096001" y="695930"/>
            <a:ext cx="5252494" cy="3664001"/>
          </a:xfrm>
        </p:spPr>
        <p:txBody>
          <a:bodyPr/>
          <a:lstStyle/>
          <a:p>
            <a:r>
              <a:rPr lang="en-GB" dirty="0"/>
              <a:t>How to lead and advocate towards strong, positive, equitable communities?</a:t>
            </a:r>
            <a:endParaRPr lang="en-US" dirty="0"/>
          </a:p>
        </p:txBody>
      </p:sp>
    </p:spTree>
    <p:extLst>
      <p:ext uri="{BB962C8B-B14F-4D97-AF65-F5344CB8AC3E}">
        <p14:creationId xmlns:p14="http://schemas.microsoft.com/office/powerpoint/2010/main" val="4197202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7CE4D1-1DAB-429A-824D-D442BE1CD5B3}"/>
              </a:ext>
            </a:extLst>
          </p:cNvPr>
          <p:cNvSpPr>
            <a:spLocks noGrp="1"/>
          </p:cNvSpPr>
          <p:nvPr>
            <p:ph type="body" sz="quarter" idx="13"/>
          </p:nvPr>
        </p:nvSpPr>
        <p:spPr>
          <a:xfrm>
            <a:off x="3265692" y="3402625"/>
            <a:ext cx="5660616" cy="1334348"/>
          </a:xfrm>
        </p:spPr>
        <p:txBody>
          <a:bodyPr/>
          <a:lstStyle/>
          <a:p>
            <a:pPr algn="ctr"/>
            <a:r>
              <a:rPr lang="en-GB" dirty="0"/>
              <a:t>Set up an</a:t>
            </a:r>
          </a:p>
          <a:p>
            <a:pPr algn="ctr"/>
            <a:r>
              <a:rPr lang="en-GB" dirty="0"/>
              <a:t>INFORMAL ADVOCACY PLAN  </a:t>
            </a:r>
          </a:p>
        </p:txBody>
      </p:sp>
      <p:grpSp>
        <p:nvGrpSpPr>
          <p:cNvPr id="3" name="Google Shape;448;p39">
            <a:extLst>
              <a:ext uri="{FF2B5EF4-FFF2-40B4-BE49-F238E27FC236}">
                <a16:creationId xmlns:a16="http://schemas.microsoft.com/office/drawing/2014/main" id="{711232A3-30F3-46EE-8A1A-3063D9CC5935}"/>
              </a:ext>
            </a:extLst>
          </p:cNvPr>
          <p:cNvGrpSpPr/>
          <p:nvPr/>
        </p:nvGrpSpPr>
        <p:grpSpPr>
          <a:xfrm>
            <a:off x="5769882" y="2190535"/>
            <a:ext cx="764667" cy="914640"/>
            <a:chOff x="590250" y="244200"/>
            <a:chExt cx="407975" cy="532175"/>
          </a:xfrm>
        </p:grpSpPr>
        <p:sp>
          <p:nvSpPr>
            <p:cNvPr id="4" name="Google Shape;449;p39">
              <a:extLst>
                <a:ext uri="{FF2B5EF4-FFF2-40B4-BE49-F238E27FC236}">
                  <a16:creationId xmlns:a16="http://schemas.microsoft.com/office/drawing/2014/main" id="{8E567806-84F6-4F10-9E36-56444390EB33}"/>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50;p39">
              <a:extLst>
                <a:ext uri="{FF2B5EF4-FFF2-40B4-BE49-F238E27FC236}">
                  <a16:creationId xmlns:a16="http://schemas.microsoft.com/office/drawing/2014/main" id="{63DCEE45-F031-4E9E-B117-80F725A1B662}"/>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1;p39">
              <a:extLst>
                <a:ext uri="{FF2B5EF4-FFF2-40B4-BE49-F238E27FC236}">
                  <a16:creationId xmlns:a16="http://schemas.microsoft.com/office/drawing/2014/main" id="{268DC33D-C425-4D03-A0B9-5C1868266AB7}"/>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52;p39">
              <a:extLst>
                <a:ext uri="{FF2B5EF4-FFF2-40B4-BE49-F238E27FC236}">
                  <a16:creationId xmlns:a16="http://schemas.microsoft.com/office/drawing/2014/main" id="{56DE1A3A-9AA5-4983-AF48-5E36B64EB21D}"/>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3;p39">
              <a:extLst>
                <a:ext uri="{FF2B5EF4-FFF2-40B4-BE49-F238E27FC236}">
                  <a16:creationId xmlns:a16="http://schemas.microsoft.com/office/drawing/2014/main" id="{972CEFEF-5902-44E5-A23A-12D4BFACCF9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4;p39">
              <a:extLst>
                <a:ext uri="{FF2B5EF4-FFF2-40B4-BE49-F238E27FC236}">
                  <a16:creationId xmlns:a16="http://schemas.microsoft.com/office/drawing/2014/main" id="{41290B25-FFA1-4382-9D14-7717E5E46AAF}"/>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5;p39">
              <a:extLst>
                <a:ext uri="{FF2B5EF4-FFF2-40B4-BE49-F238E27FC236}">
                  <a16:creationId xmlns:a16="http://schemas.microsoft.com/office/drawing/2014/main" id="{C5259347-9D7F-4C67-B60E-99E5FC63CD04}"/>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6;p39">
              <a:extLst>
                <a:ext uri="{FF2B5EF4-FFF2-40B4-BE49-F238E27FC236}">
                  <a16:creationId xmlns:a16="http://schemas.microsoft.com/office/drawing/2014/main" id="{9A6478B2-9F3F-434E-9284-91A051CB0C3F}"/>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7;p39">
              <a:extLst>
                <a:ext uri="{FF2B5EF4-FFF2-40B4-BE49-F238E27FC236}">
                  <a16:creationId xmlns:a16="http://schemas.microsoft.com/office/drawing/2014/main" id="{ED9F3EEB-FE5E-44FE-A0AA-72F7A03BD7BE}"/>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8;p39">
              <a:extLst>
                <a:ext uri="{FF2B5EF4-FFF2-40B4-BE49-F238E27FC236}">
                  <a16:creationId xmlns:a16="http://schemas.microsoft.com/office/drawing/2014/main" id="{9AE1BCF3-AF83-415B-9621-BBDC06FE2BD7}"/>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9;p39">
              <a:extLst>
                <a:ext uri="{FF2B5EF4-FFF2-40B4-BE49-F238E27FC236}">
                  <a16:creationId xmlns:a16="http://schemas.microsoft.com/office/drawing/2014/main" id="{7B579B3D-520D-4A54-B00B-D9028C9DA838}"/>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0;p39">
              <a:extLst>
                <a:ext uri="{FF2B5EF4-FFF2-40B4-BE49-F238E27FC236}">
                  <a16:creationId xmlns:a16="http://schemas.microsoft.com/office/drawing/2014/main" id="{9778C2BE-BF5A-4B79-BFF2-B931849379FC}"/>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1;p39">
              <a:extLst>
                <a:ext uri="{FF2B5EF4-FFF2-40B4-BE49-F238E27FC236}">
                  <a16:creationId xmlns:a16="http://schemas.microsoft.com/office/drawing/2014/main" id="{C66104F8-80A3-4A5B-9427-FEBAFDB1D4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2;p39">
              <a:extLst>
                <a:ext uri="{FF2B5EF4-FFF2-40B4-BE49-F238E27FC236}">
                  <a16:creationId xmlns:a16="http://schemas.microsoft.com/office/drawing/2014/main" id="{D9107D75-6507-4335-B581-B0B9A10B993D}"/>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3053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2587807" y="449524"/>
            <a:ext cx="7284203" cy="67823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F6BC67"/>
                </a:solidFill>
              </a:rPr>
              <a:t>EXERCISE: INFORMAL ADVOCACY PLAN   </a:t>
            </a:r>
          </a:p>
          <a:p>
            <a:endParaRPr lang="en-GB" dirty="0"/>
          </a:p>
        </p:txBody>
      </p:sp>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686687" y="5526775"/>
            <a:ext cx="10978262" cy="434538"/>
          </a:xfrm>
        </p:spPr>
        <p:txBody>
          <a:bodyPr/>
          <a:lstStyle/>
          <a:p>
            <a:r>
              <a:rPr lang="en-GB" dirty="0"/>
              <a:t>Please take a sheet of paper and write down the answers to the following questions:</a:t>
            </a:r>
          </a:p>
        </p:txBody>
      </p:sp>
      <p:sp>
        <p:nvSpPr>
          <p:cNvPr id="15" name="TextBox 14">
            <a:extLst>
              <a:ext uri="{FF2B5EF4-FFF2-40B4-BE49-F238E27FC236}">
                <a16:creationId xmlns:a16="http://schemas.microsoft.com/office/drawing/2014/main" id="{8C391303-76F6-4146-B61A-59CB68DDBD25}"/>
              </a:ext>
            </a:extLst>
          </p:cNvPr>
          <p:cNvSpPr txBox="1"/>
          <p:nvPr/>
        </p:nvSpPr>
        <p:spPr>
          <a:xfrm>
            <a:off x="141231" y="3182963"/>
            <a:ext cx="11597640" cy="1477328"/>
          </a:xfrm>
          <a:prstGeom prst="rect">
            <a:avLst/>
          </a:prstGeom>
          <a:noFill/>
        </p:spPr>
        <p:txBody>
          <a:bodyPr wrap="square">
            <a:spAutoFit/>
          </a:bodyPr>
          <a:lstStyle/>
          <a:p>
            <a:pPr algn="ctr"/>
            <a:r>
              <a:rPr lang="en-GB" sz="3000" dirty="0">
                <a:solidFill>
                  <a:srgbClr val="404040"/>
                </a:solidFill>
              </a:rPr>
              <a:t>In the previous steps you have identified issues in your community. This Informal Advocacy Plan can help you develop your action plan and to tackle the issues!</a:t>
            </a:r>
          </a:p>
        </p:txBody>
      </p:sp>
    </p:spTree>
    <p:extLst>
      <p:ext uri="{BB962C8B-B14F-4D97-AF65-F5344CB8AC3E}">
        <p14:creationId xmlns:p14="http://schemas.microsoft.com/office/powerpoint/2010/main" val="556256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2587807" y="449524"/>
            <a:ext cx="7284203" cy="67823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F6BC67"/>
                </a:solidFill>
              </a:rPr>
              <a:t>EXERCISE: INFORMAL ADVOCACY PLAN   </a:t>
            </a:r>
          </a:p>
          <a:p>
            <a:endParaRPr lang="en-GB" dirty="0"/>
          </a:p>
        </p:txBody>
      </p:sp>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569479" y="2994716"/>
            <a:ext cx="10978262" cy="3056609"/>
          </a:xfrm>
        </p:spPr>
        <p:txBody>
          <a:bodyPr/>
          <a:lstStyle/>
          <a:p>
            <a:pPr marL="342900" indent="-342900">
              <a:buFont typeface="Wingdings" panose="05000000000000000000" pitchFamily="2" charset="2"/>
              <a:buChar char="q"/>
            </a:pPr>
            <a:r>
              <a:rPr lang="en-GB" dirty="0"/>
              <a:t>What is the problem or issue? If there is more than one, focus on one at a time:</a:t>
            </a:r>
          </a:p>
          <a:p>
            <a:endParaRPr lang="en-GB" dirty="0"/>
          </a:p>
          <a:p>
            <a:pPr marL="342900" indent="-342900">
              <a:buFont typeface="Wingdings" panose="05000000000000000000" pitchFamily="2" charset="2"/>
              <a:buChar char="ü"/>
            </a:pPr>
            <a:r>
              <a:rPr lang="en-GB" dirty="0"/>
              <a:t>What is your goal?</a:t>
            </a:r>
          </a:p>
          <a:p>
            <a:pPr marL="342900" indent="-342900">
              <a:buFont typeface="Wingdings" panose="05000000000000000000" pitchFamily="2" charset="2"/>
              <a:buChar char="ü"/>
            </a:pPr>
            <a:r>
              <a:rPr lang="en-GB" dirty="0"/>
              <a:t>What facts do you know?</a:t>
            </a:r>
          </a:p>
          <a:p>
            <a:pPr marL="342900" indent="-342900">
              <a:buFont typeface="Wingdings" panose="05000000000000000000" pitchFamily="2" charset="2"/>
              <a:buChar char="ü"/>
            </a:pPr>
            <a:r>
              <a:rPr lang="en-GB" dirty="0"/>
              <a:t>What additional facts or information might you need regarding this situation, such as laws, rules or policies?</a:t>
            </a:r>
          </a:p>
          <a:p>
            <a:pPr marL="342900" indent="-342900">
              <a:buFont typeface="Wingdings" panose="05000000000000000000" pitchFamily="2" charset="2"/>
              <a:buChar char="ü"/>
            </a:pPr>
            <a:r>
              <a:rPr lang="en-GB" dirty="0"/>
              <a:t>How can you go about gathering this information?</a:t>
            </a:r>
          </a:p>
        </p:txBody>
      </p:sp>
    </p:spTree>
    <p:extLst>
      <p:ext uri="{BB962C8B-B14F-4D97-AF65-F5344CB8AC3E}">
        <p14:creationId xmlns:p14="http://schemas.microsoft.com/office/powerpoint/2010/main" val="2218600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2587807" y="449524"/>
            <a:ext cx="7284203" cy="67823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F6BC67"/>
                </a:solidFill>
              </a:rPr>
              <a:t>EXERCISE: INFORMAL ADVOCACY PLAN   </a:t>
            </a:r>
          </a:p>
          <a:p>
            <a:endParaRPr lang="en-GB" dirty="0"/>
          </a:p>
        </p:txBody>
      </p:sp>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569479" y="3276752"/>
            <a:ext cx="10978262" cy="2073230"/>
          </a:xfrm>
        </p:spPr>
        <p:txBody>
          <a:bodyPr/>
          <a:lstStyle/>
          <a:p>
            <a:pPr marL="342900" indent="-342900">
              <a:buFont typeface="Wingdings" panose="05000000000000000000" pitchFamily="2" charset="2"/>
              <a:buChar char="ü"/>
            </a:pPr>
            <a:r>
              <a:rPr lang="en-GB" dirty="0"/>
              <a:t>Who are the decision-makers that you need to influence to solve this problem/issue?</a:t>
            </a:r>
          </a:p>
          <a:p>
            <a:pPr marL="342900" indent="-342900">
              <a:buFont typeface="Wingdings" panose="05000000000000000000" pitchFamily="2" charset="2"/>
              <a:buChar char="ü"/>
            </a:pPr>
            <a:r>
              <a:rPr lang="en-GB" dirty="0"/>
              <a:t>What are some possible solutions to this problem/issue (be specific)?</a:t>
            </a:r>
          </a:p>
          <a:p>
            <a:pPr marL="342900" indent="-342900">
              <a:buFont typeface="Wingdings" panose="05000000000000000000" pitchFamily="2" charset="2"/>
              <a:buChar char="ü"/>
            </a:pPr>
            <a:r>
              <a:rPr lang="en-GB" dirty="0"/>
              <a:t>What are some barriers to these solutions?</a:t>
            </a:r>
          </a:p>
        </p:txBody>
      </p:sp>
      <p:sp>
        <p:nvSpPr>
          <p:cNvPr id="15" name="Rectangle 14">
            <a:extLst>
              <a:ext uri="{FF2B5EF4-FFF2-40B4-BE49-F238E27FC236}">
                <a16:creationId xmlns:a16="http://schemas.microsoft.com/office/drawing/2014/main" id="{C69BCD3C-85B2-497A-8238-DB4D8AF4F3C5}"/>
              </a:ext>
            </a:extLst>
          </p:cNvPr>
          <p:cNvSpPr/>
          <p:nvPr/>
        </p:nvSpPr>
        <p:spPr>
          <a:xfrm>
            <a:off x="0" y="5608304"/>
            <a:ext cx="12192000" cy="995007"/>
          </a:xfrm>
          <a:prstGeom prst="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bg1"/>
                </a:solidFill>
              </a:rPr>
              <a:t>MIGRANT LEADER INSPIRATION</a:t>
            </a:r>
          </a:p>
          <a:p>
            <a:pPr algn="ctr"/>
            <a:r>
              <a:rPr lang="en-GB" dirty="0"/>
              <a:t>“Without leaps of imagination or dreaming, we lose the excitement of possibilities. Dreaming, after all is a form of planning.” – Gloria Steinem</a:t>
            </a:r>
          </a:p>
        </p:txBody>
      </p:sp>
    </p:spTree>
    <p:extLst>
      <p:ext uri="{BB962C8B-B14F-4D97-AF65-F5344CB8AC3E}">
        <p14:creationId xmlns:p14="http://schemas.microsoft.com/office/powerpoint/2010/main" val="40912739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2587807" y="449524"/>
            <a:ext cx="7284203" cy="67823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F6BC67"/>
                </a:solidFill>
              </a:rPr>
              <a:t>EXERCISE: INFORMAL ADVOCACY PLAN   </a:t>
            </a:r>
          </a:p>
          <a:p>
            <a:endParaRPr lang="en-GB" dirty="0"/>
          </a:p>
        </p:txBody>
      </p:sp>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599998" y="4301889"/>
            <a:ext cx="11271703" cy="2073230"/>
          </a:xfrm>
        </p:spPr>
        <p:txBody>
          <a:bodyPr/>
          <a:lstStyle/>
          <a:p>
            <a:pPr algn="l"/>
            <a:r>
              <a:rPr lang="en-GB" dirty="0"/>
              <a:t>I will call/meet with/write to ______________________________ by the following date: _____________.</a:t>
            </a:r>
          </a:p>
          <a:p>
            <a:pPr algn="l"/>
            <a:r>
              <a:rPr lang="en-GB" dirty="0"/>
              <a:t>If this person does not resolve the situation by the following date __________, then</a:t>
            </a:r>
          </a:p>
          <a:p>
            <a:pPr algn="l"/>
            <a:r>
              <a:rPr lang="en-GB" dirty="0"/>
              <a:t>I will call/meet with/write to ________________________________________.</a:t>
            </a:r>
          </a:p>
        </p:txBody>
      </p:sp>
      <p:sp>
        <p:nvSpPr>
          <p:cNvPr id="14" name="TextBox 13">
            <a:extLst>
              <a:ext uri="{FF2B5EF4-FFF2-40B4-BE49-F238E27FC236}">
                <a16:creationId xmlns:a16="http://schemas.microsoft.com/office/drawing/2014/main" id="{EAC6C521-A4B0-4EA1-9E38-AC7772A00C17}"/>
              </a:ext>
            </a:extLst>
          </p:cNvPr>
          <p:cNvSpPr txBox="1"/>
          <p:nvPr/>
        </p:nvSpPr>
        <p:spPr>
          <a:xfrm>
            <a:off x="834326" y="2557264"/>
            <a:ext cx="10523348" cy="1477328"/>
          </a:xfrm>
          <a:prstGeom prst="rect">
            <a:avLst/>
          </a:prstGeom>
          <a:noFill/>
        </p:spPr>
        <p:txBody>
          <a:bodyPr wrap="square">
            <a:spAutoFit/>
          </a:bodyPr>
          <a:lstStyle/>
          <a:p>
            <a:pPr algn="ctr"/>
            <a:r>
              <a:rPr lang="en-GB" sz="3000" dirty="0">
                <a:solidFill>
                  <a:srgbClr val="404040"/>
                </a:solidFill>
              </a:rPr>
              <a:t>Pick one solution and discuss the strategies and tactics you will use to achieve this solution. Complete the information below to assist you in initiating your action plan.</a:t>
            </a:r>
          </a:p>
        </p:txBody>
      </p:sp>
    </p:spTree>
    <p:extLst>
      <p:ext uri="{BB962C8B-B14F-4D97-AF65-F5344CB8AC3E}">
        <p14:creationId xmlns:p14="http://schemas.microsoft.com/office/powerpoint/2010/main" val="317667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201CAB-810B-4F49-9F05-A09CADBAF540}"/>
              </a:ext>
            </a:extLst>
          </p:cNvPr>
          <p:cNvSpPr>
            <a:spLocks noGrp="1"/>
          </p:cNvSpPr>
          <p:nvPr>
            <p:ph type="body" sz="quarter" idx="15"/>
          </p:nvPr>
        </p:nvSpPr>
        <p:spPr>
          <a:xfrm>
            <a:off x="312233" y="444410"/>
            <a:ext cx="5252711" cy="1459693"/>
          </a:xfrm>
        </p:spPr>
        <p:txBody>
          <a:bodyPr/>
          <a:lstStyle/>
          <a:p>
            <a:r>
              <a:rPr lang="en-GB" dirty="0"/>
              <a:t>Understanding the Community</a:t>
            </a:r>
          </a:p>
        </p:txBody>
      </p:sp>
      <p:sp>
        <p:nvSpPr>
          <p:cNvPr id="3" name="Text Placeholder 2">
            <a:extLst>
              <a:ext uri="{FF2B5EF4-FFF2-40B4-BE49-F238E27FC236}">
                <a16:creationId xmlns:a16="http://schemas.microsoft.com/office/drawing/2014/main" id="{FA485CC1-047D-4159-AFDD-AEC505F0C3B4}"/>
              </a:ext>
            </a:extLst>
          </p:cNvPr>
          <p:cNvSpPr>
            <a:spLocks noGrp="1"/>
          </p:cNvSpPr>
          <p:nvPr>
            <p:ph type="body" sz="quarter" idx="16"/>
          </p:nvPr>
        </p:nvSpPr>
        <p:spPr>
          <a:xfrm>
            <a:off x="5596929" y="304713"/>
            <a:ext cx="6282838" cy="1128402"/>
          </a:xfrm>
        </p:spPr>
        <p:txBody>
          <a:bodyPr/>
          <a:lstStyle/>
          <a:p>
            <a:pPr algn="ctr"/>
            <a:r>
              <a:rPr lang="en-GB" i="1" dirty="0">
                <a:solidFill>
                  <a:srgbClr val="A6377D"/>
                </a:solidFill>
              </a:rPr>
              <a:t>The way in which a community is organised to protect its own interests can be seen as a system </a:t>
            </a:r>
          </a:p>
        </p:txBody>
      </p:sp>
      <p:grpSp>
        <p:nvGrpSpPr>
          <p:cNvPr id="9" name="Group 8">
            <a:extLst>
              <a:ext uri="{FF2B5EF4-FFF2-40B4-BE49-F238E27FC236}">
                <a16:creationId xmlns:a16="http://schemas.microsoft.com/office/drawing/2014/main" id="{4402AE38-D3CC-4B00-A3C7-E31A2B5FAA10}"/>
              </a:ext>
            </a:extLst>
          </p:cNvPr>
          <p:cNvGrpSpPr/>
          <p:nvPr/>
        </p:nvGrpSpPr>
        <p:grpSpPr>
          <a:xfrm>
            <a:off x="571314" y="2366075"/>
            <a:ext cx="3132782" cy="1875294"/>
            <a:chOff x="571313" y="2975675"/>
            <a:chExt cx="4525505" cy="1875294"/>
          </a:xfrm>
        </p:grpSpPr>
        <p:sp>
          <p:nvSpPr>
            <p:cNvPr id="8" name="Rectangle: Rounded Corners 7">
              <a:extLst>
                <a:ext uri="{FF2B5EF4-FFF2-40B4-BE49-F238E27FC236}">
                  <a16:creationId xmlns:a16="http://schemas.microsoft.com/office/drawing/2014/main" id="{6A857E30-9AEC-4336-8535-BC6CD1BB2C43}"/>
                </a:ext>
              </a:extLst>
            </p:cNvPr>
            <p:cNvSpPr/>
            <p:nvPr/>
          </p:nvSpPr>
          <p:spPr>
            <a:xfrm>
              <a:off x="571313" y="2975675"/>
              <a:ext cx="4525505" cy="1875294"/>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7" name="TextBox 6">
              <a:extLst>
                <a:ext uri="{FF2B5EF4-FFF2-40B4-BE49-F238E27FC236}">
                  <a16:creationId xmlns:a16="http://schemas.microsoft.com/office/drawing/2014/main" id="{EA41C9D1-1168-4AC2-9F9E-57952F8C585F}"/>
                </a:ext>
              </a:extLst>
            </p:cNvPr>
            <p:cNvSpPr txBox="1"/>
            <p:nvPr/>
          </p:nvSpPr>
          <p:spPr>
            <a:xfrm>
              <a:off x="1084880" y="3429000"/>
              <a:ext cx="3704095" cy="1077218"/>
            </a:xfrm>
            <a:prstGeom prst="rect">
              <a:avLst/>
            </a:prstGeom>
            <a:noFill/>
            <a:ln w="28575">
              <a:noFill/>
            </a:ln>
          </p:spPr>
          <p:txBody>
            <a:bodyPr wrap="square" rtlCol="0">
              <a:spAutoFit/>
            </a:bodyPr>
            <a:lstStyle/>
            <a:p>
              <a:r>
                <a:rPr lang="en-GB" sz="3200" dirty="0">
                  <a:solidFill>
                    <a:srgbClr val="5E5E5E"/>
                  </a:solidFill>
                </a:rPr>
                <a:t>In terms of interests</a:t>
              </a:r>
              <a:endParaRPr lang="en-GB" sz="2400" dirty="0">
                <a:solidFill>
                  <a:schemeClr val="tx1">
                    <a:lumMod val="65000"/>
                    <a:lumOff val="35000"/>
                  </a:schemeClr>
                </a:solidFill>
              </a:endParaRPr>
            </a:p>
          </p:txBody>
        </p:sp>
      </p:grpSp>
      <p:grpSp>
        <p:nvGrpSpPr>
          <p:cNvPr id="10" name="Group 9">
            <a:extLst>
              <a:ext uri="{FF2B5EF4-FFF2-40B4-BE49-F238E27FC236}">
                <a16:creationId xmlns:a16="http://schemas.microsoft.com/office/drawing/2014/main" id="{299697D3-C66D-4413-ACB2-938D746B6602}"/>
              </a:ext>
            </a:extLst>
          </p:cNvPr>
          <p:cNvGrpSpPr/>
          <p:nvPr/>
        </p:nvGrpSpPr>
        <p:grpSpPr>
          <a:xfrm>
            <a:off x="4257633" y="2342828"/>
            <a:ext cx="3132782" cy="1875294"/>
            <a:chOff x="571313" y="2975675"/>
            <a:chExt cx="4525505" cy="1875294"/>
          </a:xfrm>
        </p:grpSpPr>
        <p:sp>
          <p:nvSpPr>
            <p:cNvPr id="11" name="Rectangle: Rounded Corners 10">
              <a:extLst>
                <a:ext uri="{FF2B5EF4-FFF2-40B4-BE49-F238E27FC236}">
                  <a16:creationId xmlns:a16="http://schemas.microsoft.com/office/drawing/2014/main" id="{BA0B1E6E-0F66-49C0-AAD5-A27FADED0D95}"/>
                </a:ext>
              </a:extLst>
            </p:cNvPr>
            <p:cNvSpPr/>
            <p:nvPr/>
          </p:nvSpPr>
          <p:spPr>
            <a:xfrm>
              <a:off x="571313" y="2975675"/>
              <a:ext cx="4525505" cy="1875294"/>
            </a:xfrm>
            <a:prstGeom prst="roundRect">
              <a:avLst/>
            </a:prstGeom>
            <a:ln w="28575">
              <a:solidFill>
                <a:srgbClr val="F6BC67"/>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12" name="TextBox 11">
              <a:extLst>
                <a:ext uri="{FF2B5EF4-FFF2-40B4-BE49-F238E27FC236}">
                  <a16:creationId xmlns:a16="http://schemas.microsoft.com/office/drawing/2014/main" id="{AD3C81EC-1B64-4416-B799-FDCD88875823}"/>
                </a:ext>
              </a:extLst>
            </p:cNvPr>
            <p:cNvSpPr txBox="1"/>
            <p:nvPr/>
          </p:nvSpPr>
          <p:spPr>
            <a:xfrm>
              <a:off x="1084880" y="3429000"/>
              <a:ext cx="3704095" cy="1077218"/>
            </a:xfrm>
            <a:prstGeom prst="rect">
              <a:avLst/>
            </a:prstGeom>
            <a:noFill/>
            <a:ln w="28575">
              <a:noFill/>
            </a:ln>
          </p:spPr>
          <p:txBody>
            <a:bodyPr wrap="square" rtlCol="0">
              <a:spAutoFit/>
            </a:bodyPr>
            <a:lstStyle/>
            <a:p>
              <a:pPr algn="l"/>
              <a:r>
                <a:rPr lang="en-GB" sz="3200" dirty="0">
                  <a:solidFill>
                    <a:srgbClr val="5E5E5E"/>
                  </a:solidFill>
                </a:rPr>
                <a:t>In terms of power</a:t>
              </a:r>
            </a:p>
          </p:txBody>
        </p:sp>
      </p:grpSp>
      <p:grpSp>
        <p:nvGrpSpPr>
          <p:cNvPr id="15" name="Group 14">
            <a:extLst>
              <a:ext uri="{FF2B5EF4-FFF2-40B4-BE49-F238E27FC236}">
                <a16:creationId xmlns:a16="http://schemas.microsoft.com/office/drawing/2014/main" id="{14548F8E-058F-49DF-9F73-33720D8F7747}"/>
              </a:ext>
            </a:extLst>
          </p:cNvPr>
          <p:cNvGrpSpPr/>
          <p:nvPr/>
        </p:nvGrpSpPr>
        <p:grpSpPr>
          <a:xfrm>
            <a:off x="7943952" y="2297251"/>
            <a:ext cx="3132782" cy="1875294"/>
            <a:chOff x="571313" y="2975675"/>
            <a:chExt cx="4525505" cy="1875294"/>
          </a:xfrm>
        </p:grpSpPr>
        <p:sp>
          <p:nvSpPr>
            <p:cNvPr id="16" name="Rectangle: Rounded Corners 15">
              <a:extLst>
                <a:ext uri="{FF2B5EF4-FFF2-40B4-BE49-F238E27FC236}">
                  <a16:creationId xmlns:a16="http://schemas.microsoft.com/office/drawing/2014/main" id="{E96E8C85-1FF9-4731-A2D8-10198207DE96}"/>
                </a:ext>
              </a:extLst>
            </p:cNvPr>
            <p:cNvSpPr/>
            <p:nvPr/>
          </p:nvSpPr>
          <p:spPr>
            <a:xfrm>
              <a:off x="571313" y="2975675"/>
              <a:ext cx="4525505" cy="1875294"/>
            </a:xfrm>
            <a:prstGeom prst="roundRect">
              <a:avLst/>
            </a:prstGeom>
            <a:ln w="28575">
              <a:solidFill>
                <a:srgbClr val="A6377D"/>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17" name="TextBox 16">
              <a:extLst>
                <a:ext uri="{FF2B5EF4-FFF2-40B4-BE49-F238E27FC236}">
                  <a16:creationId xmlns:a16="http://schemas.microsoft.com/office/drawing/2014/main" id="{C221AE18-7E92-4F1C-8DF7-5237A494F3CF}"/>
                </a:ext>
              </a:extLst>
            </p:cNvPr>
            <p:cNvSpPr txBox="1"/>
            <p:nvPr/>
          </p:nvSpPr>
          <p:spPr>
            <a:xfrm>
              <a:off x="1084880" y="3228356"/>
              <a:ext cx="3704095" cy="1569660"/>
            </a:xfrm>
            <a:prstGeom prst="rect">
              <a:avLst/>
            </a:prstGeom>
            <a:noFill/>
            <a:ln w="28575">
              <a:noFill/>
            </a:ln>
          </p:spPr>
          <p:txBody>
            <a:bodyPr wrap="square" rtlCol="0">
              <a:spAutoFit/>
            </a:bodyPr>
            <a:lstStyle/>
            <a:p>
              <a:r>
                <a:rPr lang="en-GB" sz="3200" dirty="0">
                  <a:solidFill>
                    <a:srgbClr val="5E5E5E"/>
                  </a:solidFill>
                </a:rPr>
                <a:t>As a protective system</a:t>
              </a:r>
              <a:endParaRPr lang="en-GB" sz="2400" dirty="0">
                <a:solidFill>
                  <a:schemeClr val="tx1">
                    <a:lumMod val="65000"/>
                    <a:lumOff val="35000"/>
                  </a:schemeClr>
                </a:solidFill>
                <a:latin typeface="Calibri" panose="020F0502020204030204" pitchFamily="34" charset="0"/>
                <a:cs typeface="Times New Roman" panose="02020603050405020304" pitchFamily="18" charset="0"/>
              </a:endParaRPr>
            </a:p>
          </p:txBody>
        </p:sp>
      </p:grpSp>
      <p:graphicFrame>
        <p:nvGraphicFramePr>
          <p:cNvPr id="19" name="Diagram 18">
            <a:extLst>
              <a:ext uri="{FF2B5EF4-FFF2-40B4-BE49-F238E27FC236}">
                <a16:creationId xmlns:a16="http://schemas.microsoft.com/office/drawing/2014/main" id="{A9E5E24B-864F-467C-A5A1-6554F4F99A61}"/>
              </a:ext>
            </a:extLst>
          </p:cNvPr>
          <p:cNvGraphicFramePr/>
          <p:nvPr>
            <p:extLst>
              <p:ext uri="{D42A27DB-BD31-4B8C-83A1-F6EECF244321}">
                <p14:modId xmlns:p14="http://schemas.microsoft.com/office/powerpoint/2010/main" val="1256004678"/>
              </p:ext>
            </p:extLst>
          </p:nvPr>
        </p:nvGraphicFramePr>
        <p:xfrm>
          <a:off x="1159790" y="4213974"/>
          <a:ext cx="9872420" cy="1699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Box 17">
            <a:extLst>
              <a:ext uri="{FF2B5EF4-FFF2-40B4-BE49-F238E27FC236}">
                <a16:creationId xmlns:a16="http://schemas.microsoft.com/office/drawing/2014/main" id="{A8A25BD6-1108-4476-B976-E845CFFBEDD0}"/>
              </a:ext>
            </a:extLst>
          </p:cNvPr>
          <p:cNvSpPr txBox="1"/>
          <p:nvPr/>
        </p:nvSpPr>
        <p:spPr>
          <a:xfrm>
            <a:off x="571314" y="1773113"/>
            <a:ext cx="7372638" cy="461665"/>
          </a:xfrm>
          <a:prstGeom prst="rect">
            <a:avLst/>
          </a:prstGeom>
          <a:noFill/>
        </p:spPr>
        <p:txBody>
          <a:bodyPr wrap="square">
            <a:spAutoFit/>
          </a:bodyPr>
          <a:lstStyle/>
          <a:p>
            <a:r>
              <a:rPr lang="en-GB" sz="2400" dirty="0">
                <a:solidFill>
                  <a:srgbClr val="5E5E5E"/>
                </a:solidFill>
              </a:rPr>
              <a:t>A community can be understood in several ways:</a:t>
            </a:r>
            <a:endParaRPr lang="en-GB" sz="2400" dirty="0"/>
          </a:p>
        </p:txBody>
      </p:sp>
      <p:sp>
        <p:nvSpPr>
          <p:cNvPr id="20" name="TextBox 19">
            <a:extLst>
              <a:ext uri="{FF2B5EF4-FFF2-40B4-BE49-F238E27FC236}">
                <a16:creationId xmlns:a16="http://schemas.microsoft.com/office/drawing/2014/main" id="{07D773D7-A883-465B-8533-B2FFC0C05D84}"/>
              </a:ext>
            </a:extLst>
          </p:cNvPr>
          <p:cNvSpPr txBox="1"/>
          <p:nvPr/>
        </p:nvSpPr>
        <p:spPr>
          <a:xfrm>
            <a:off x="559977" y="5520507"/>
            <a:ext cx="11072046" cy="830997"/>
          </a:xfrm>
          <a:prstGeom prst="rect">
            <a:avLst/>
          </a:prstGeom>
          <a:noFill/>
        </p:spPr>
        <p:txBody>
          <a:bodyPr wrap="square">
            <a:spAutoFit/>
          </a:bodyPr>
          <a:lstStyle/>
          <a:p>
            <a:pPr algn="l"/>
            <a:r>
              <a:rPr lang="en-GB" sz="2400" dirty="0">
                <a:solidFill>
                  <a:srgbClr val="5E5E5E"/>
                </a:solidFill>
              </a:rPr>
              <a:t>For these reasons understanding community from different perspectives is an important part of </a:t>
            </a:r>
            <a:r>
              <a:rPr lang="en-GB" sz="2400" b="1" dirty="0">
                <a:solidFill>
                  <a:srgbClr val="5E5E5E"/>
                </a:solidFill>
              </a:rPr>
              <a:t>sustainable problem-solving </a:t>
            </a:r>
            <a:r>
              <a:rPr lang="en-GB" sz="2400" dirty="0">
                <a:solidFill>
                  <a:srgbClr val="5E5E5E"/>
                </a:solidFill>
              </a:rPr>
              <a:t>and agenda setting.</a:t>
            </a:r>
          </a:p>
        </p:txBody>
      </p:sp>
    </p:spTree>
    <p:extLst>
      <p:ext uri="{BB962C8B-B14F-4D97-AF65-F5344CB8AC3E}">
        <p14:creationId xmlns:p14="http://schemas.microsoft.com/office/powerpoint/2010/main" val="4294943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2587807" y="449524"/>
            <a:ext cx="7284203" cy="67823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F6BC67"/>
                </a:solidFill>
              </a:rPr>
              <a:t>EXERCISE: INFORMAL ADVOCACY PLAN   </a:t>
            </a:r>
          </a:p>
          <a:p>
            <a:endParaRPr lang="en-GB" dirty="0"/>
          </a:p>
        </p:txBody>
      </p:sp>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505291" y="2562141"/>
            <a:ext cx="11271703" cy="3219692"/>
          </a:xfrm>
        </p:spPr>
        <p:txBody>
          <a:bodyPr/>
          <a:lstStyle/>
          <a:p>
            <a:pPr marL="342900" indent="-342900" algn="l">
              <a:buFont typeface="Wingdings" panose="05000000000000000000" pitchFamily="2" charset="2"/>
              <a:buChar char="q"/>
            </a:pPr>
            <a:r>
              <a:rPr lang="en-GB" dirty="0"/>
              <a:t>Documentation that I will need: ____________________________________________</a:t>
            </a:r>
          </a:p>
          <a:p>
            <a:pPr marL="342900" indent="-342900" algn="l">
              <a:buFont typeface="Wingdings" panose="05000000000000000000" pitchFamily="2" charset="2"/>
              <a:buChar char="q"/>
            </a:pPr>
            <a:r>
              <a:rPr lang="en-GB" dirty="0"/>
              <a:t>Other people who can help me: ____________________________________________</a:t>
            </a:r>
          </a:p>
          <a:p>
            <a:pPr marL="342900" indent="-342900" algn="l">
              <a:buFont typeface="Wingdings" panose="05000000000000000000" pitchFamily="2" charset="2"/>
              <a:buChar char="q"/>
            </a:pPr>
            <a:r>
              <a:rPr lang="en-GB" dirty="0"/>
              <a:t>What I expect the other side to do: _________________________________________</a:t>
            </a:r>
          </a:p>
          <a:p>
            <a:pPr marL="342900" indent="-342900" algn="l">
              <a:buFont typeface="Wingdings" panose="05000000000000000000" pitchFamily="2" charset="2"/>
              <a:buChar char="q"/>
            </a:pPr>
            <a:r>
              <a:rPr lang="en-GB" dirty="0"/>
              <a:t>Strategies for what’s next: ________________________________________________</a:t>
            </a:r>
          </a:p>
          <a:p>
            <a:pPr marL="342900" indent="-342900" algn="l">
              <a:buFont typeface="Wingdings" panose="05000000000000000000" pitchFamily="2" charset="2"/>
              <a:buChar char="q"/>
            </a:pPr>
            <a:r>
              <a:rPr lang="en-GB" dirty="0"/>
              <a:t>Debriefing: who will I call or how will I take care of myself following this encounter?</a:t>
            </a:r>
          </a:p>
          <a:p>
            <a:pPr algn="l"/>
            <a:r>
              <a:rPr lang="en-GB" dirty="0"/>
              <a:t>________________________________________________________________________</a:t>
            </a:r>
          </a:p>
          <a:p>
            <a:pPr marL="342900" indent="-342900" algn="l">
              <a:buFont typeface="Wingdings" panose="05000000000000000000" pitchFamily="2" charset="2"/>
              <a:buChar char="ü"/>
            </a:pPr>
            <a:r>
              <a:rPr lang="en-GB" dirty="0"/>
              <a:t>What will I do if the strategy doesn’t work? What is the backup plan?</a:t>
            </a:r>
          </a:p>
          <a:p>
            <a:pPr marL="342900" indent="-342900" algn="l">
              <a:buFont typeface="Wingdings" panose="05000000000000000000" pitchFamily="2" charset="2"/>
              <a:buChar char="ü"/>
            </a:pPr>
            <a:r>
              <a:rPr lang="en-GB" dirty="0"/>
              <a:t>What went wrong? Why didn’t the strategy work?</a:t>
            </a:r>
          </a:p>
        </p:txBody>
      </p:sp>
    </p:spTree>
    <p:extLst>
      <p:ext uri="{BB962C8B-B14F-4D97-AF65-F5344CB8AC3E}">
        <p14:creationId xmlns:p14="http://schemas.microsoft.com/office/powerpoint/2010/main" val="1020093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normAutofit/>
          </a:bodyPr>
          <a:lstStyle/>
          <a:p>
            <a:r>
              <a:rPr lang="en-GB" dirty="0"/>
              <a:t>How to talk to diverse groups?</a:t>
            </a:r>
          </a:p>
          <a:p>
            <a:endParaRPr lang="en-GB" dirty="0"/>
          </a:p>
          <a:p>
            <a:r>
              <a:rPr lang="en-GB" sz="3000" b="0" dirty="0"/>
              <a:t>Tips on overcoming language barriers, practising inclusive approach</a:t>
            </a:r>
            <a:endParaRPr lang="en-US" sz="3000" b="0" dirty="0"/>
          </a:p>
        </p:txBody>
      </p:sp>
    </p:spTree>
    <p:extLst>
      <p:ext uri="{BB962C8B-B14F-4D97-AF65-F5344CB8AC3E}">
        <p14:creationId xmlns:p14="http://schemas.microsoft.com/office/powerpoint/2010/main" val="3211729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4DA6D-A647-431C-BFF1-195B30D7C71D}"/>
              </a:ext>
            </a:extLst>
          </p:cNvPr>
          <p:cNvSpPr>
            <a:spLocks noGrp="1"/>
          </p:cNvSpPr>
          <p:nvPr>
            <p:ph type="body" sz="quarter" idx="13"/>
          </p:nvPr>
        </p:nvSpPr>
        <p:spPr>
          <a:xfrm>
            <a:off x="418454" y="483562"/>
            <a:ext cx="11499743" cy="1689315"/>
          </a:xfrm>
        </p:spPr>
        <p:txBody>
          <a:bodyPr>
            <a:normAutofit fontScale="85000" lnSpcReduction="20000"/>
          </a:bodyPr>
          <a:lstStyle/>
          <a:p>
            <a:r>
              <a:rPr lang="en-GB" sz="3900" dirty="0"/>
              <a:t>Facilitating Intercultural Communication</a:t>
            </a:r>
          </a:p>
          <a:p>
            <a:endParaRPr lang="en-GB" sz="2800" dirty="0"/>
          </a:p>
          <a:p>
            <a:pPr algn="ctr"/>
            <a:r>
              <a:rPr lang="en-GB" sz="2800" dirty="0"/>
              <a:t>Interpersonal interactions between members of different  cultures  constitute </a:t>
            </a:r>
          </a:p>
          <a:p>
            <a:pPr algn="ctr"/>
            <a:r>
              <a:rPr lang="en-GB" sz="2800" b="1" dirty="0"/>
              <a:t>intercultural  communication</a:t>
            </a:r>
          </a:p>
        </p:txBody>
      </p:sp>
      <p:sp>
        <p:nvSpPr>
          <p:cNvPr id="3" name="Text Placeholder 2">
            <a:extLst>
              <a:ext uri="{FF2B5EF4-FFF2-40B4-BE49-F238E27FC236}">
                <a16:creationId xmlns:a16="http://schemas.microsoft.com/office/drawing/2014/main" id="{C5F624D9-7F53-4F98-8F9A-20DDE36F0CAB}"/>
              </a:ext>
            </a:extLst>
          </p:cNvPr>
          <p:cNvSpPr>
            <a:spLocks noGrp="1"/>
          </p:cNvSpPr>
          <p:nvPr>
            <p:ph type="body" sz="quarter" idx="14"/>
          </p:nvPr>
        </p:nvSpPr>
        <p:spPr>
          <a:xfrm>
            <a:off x="528938" y="2343360"/>
            <a:ext cx="10638222" cy="4170564"/>
          </a:xfrm>
        </p:spPr>
        <p:txBody>
          <a:bodyPr/>
          <a:lstStyle/>
          <a:p>
            <a:r>
              <a:rPr lang="en-GB" dirty="0"/>
              <a:t>Our  cultural  identity  is  made  up  of  our  different  experiences,  norms  and  value  systems  that  come  into  play  when  we  interact  interculturally.  </a:t>
            </a:r>
          </a:p>
          <a:p>
            <a:r>
              <a:rPr lang="en-GB" dirty="0"/>
              <a:t>There  are  </a:t>
            </a:r>
            <a:r>
              <a:rPr lang="en-GB" b="1" dirty="0"/>
              <a:t>two  different  models  </a:t>
            </a:r>
            <a:r>
              <a:rPr lang="en-GB" dirty="0"/>
              <a:t>used to approach intercultural communication:</a:t>
            </a:r>
          </a:p>
          <a:p>
            <a:pPr marL="342900" indent="-342900">
              <a:buFont typeface="Wingdings" panose="05000000000000000000" pitchFamily="2" charset="2"/>
              <a:buChar char="ü"/>
            </a:pPr>
            <a:r>
              <a:rPr lang="en-GB" b="1" dirty="0">
                <a:solidFill>
                  <a:srgbClr val="F6BC67"/>
                </a:solidFill>
              </a:rPr>
              <a:t>The  Classic  Model  </a:t>
            </a:r>
            <a:r>
              <a:rPr lang="en-GB" dirty="0"/>
              <a:t>assumes  that  each  person  belongs  to  one  culture.  </a:t>
            </a:r>
          </a:p>
          <a:p>
            <a:pPr marL="342900" indent="-342900">
              <a:buFont typeface="Wingdings" panose="05000000000000000000" pitchFamily="2" charset="2"/>
              <a:buChar char="ü"/>
            </a:pPr>
            <a:r>
              <a:rPr lang="en-GB" b="1" dirty="0">
                <a:solidFill>
                  <a:srgbClr val="F6BC67"/>
                </a:solidFill>
              </a:rPr>
              <a:t>The  Model  of  The  Multicultural  Person  </a:t>
            </a:r>
            <a:r>
              <a:rPr lang="en-GB" dirty="0"/>
              <a:t>assumes  that  we  are  all  multicultural people. This means we interact in different  cultures  or  subcultures,  for  example,  at  the football club, at the workplace, at the bank, among our family etc. </a:t>
            </a:r>
          </a:p>
          <a:p>
            <a:r>
              <a:rPr lang="en-GB" dirty="0"/>
              <a:t>The culture and the way to interact in the football club might be different from  how  we  interact  at  work  or  at  the  bank.  But all cultures are part of us.</a:t>
            </a:r>
          </a:p>
        </p:txBody>
      </p:sp>
    </p:spTree>
    <p:extLst>
      <p:ext uri="{BB962C8B-B14F-4D97-AF65-F5344CB8AC3E}">
        <p14:creationId xmlns:p14="http://schemas.microsoft.com/office/powerpoint/2010/main" val="30192589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nvPr>
        </p:nvSpPr>
        <p:spPr/>
        <p:txBody>
          <a:bodyPr/>
          <a:lstStyle/>
          <a:p>
            <a:r>
              <a:rPr lang="en-GB" dirty="0"/>
              <a:t>Facilitating Intercultural Communication</a:t>
            </a:r>
          </a:p>
          <a:p>
            <a:endParaRPr lang="en-GB" dirty="0"/>
          </a:p>
        </p:txBody>
      </p:sp>
      <p:sp>
        <p:nvSpPr>
          <p:cNvPr id="3" name="Text Placeholder 2">
            <a:extLst>
              <a:ext uri="{FF2B5EF4-FFF2-40B4-BE49-F238E27FC236}">
                <a16:creationId xmlns:a16="http://schemas.microsoft.com/office/drawing/2014/main" id="{0FDF1025-7DDA-4851-BB1D-510B3BFBAA3E}"/>
              </a:ext>
            </a:extLst>
          </p:cNvPr>
          <p:cNvSpPr>
            <a:spLocks noGrp="1"/>
          </p:cNvSpPr>
          <p:nvPr>
            <p:ph type="body" sz="quarter" idx="14"/>
          </p:nvPr>
        </p:nvSpPr>
        <p:spPr>
          <a:xfrm>
            <a:off x="495946" y="2219376"/>
            <a:ext cx="10850927" cy="4181427"/>
          </a:xfrm>
        </p:spPr>
        <p:txBody>
          <a:bodyPr/>
          <a:lstStyle/>
          <a:p>
            <a:r>
              <a:rPr lang="en-GB" dirty="0"/>
              <a:t>Cultural differences can lead to all sorts of misunderstandings during communication. Here are just a few examples: </a:t>
            </a:r>
          </a:p>
          <a:p>
            <a:r>
              <a:rPr lang="en-GB" b="1" dirty="0">
                <a:solidFill>
                  <a:srgbClr val="F6BC67"/>
                </a:solidFill>
              </a:rPr>
              <a:t>How  we  give  and  receive  feedback  differs  widely</a:t>
            </a:r>
            <a:r>
              <a:rPr lang="en-GB" dirty="0"/>
              <a:t>. It can be direct. Some people may be upset by direct feedback, others may not understand indirect</a:t>
            </a:r>
          </a:p>
          <a:p>
            <a:r>
              <a:rPr lang="en-GB" b="1" dirty="0">
                <a:solidFill>
                  <a:srgbClr val="F6BC67"/>
                </a:solidFill>
              </a:rPr>
              <a:t>Making  friends  and  acquaintances:</a:t>
            </a:r>
            <a:r>
              <a:rPr lang="en-GB" dirty="0"/>
              <a:t>  Here  too,  cultures can hold different norms for entering into friendships, boundaries and situations that are suitable</a:t>
            </a:r>
          </a:p>
          <a:p>
            <a:r>
              <a:rPr lang="en-GB" b="1" dirty="0">
                <a:solidFill>
                  <a:srgbClr val="F6BC67"/>
                </a:solidFill>
              </a:rPr>
              <a:t>How  conflicts  are  handled  and  resolved  can  vary  widely </a:t>
            </a:r>
            <a:r>
              <a:rPr lang="en-GB" dirty="0"/>
              <a:t>and if people are not aware of this, it often exacerbates the conflict (for example, a frank way of verbalising problems may end up offending people who are not used to this)</a:t>
            </a:r>
          </a:p>
          <a:p>
            <a:r>
              <a:rPr lang="en-GB" b="1" dirty="0">
                <a:solidFill>
                  <a:srgbClr val="F6BC67"/>
                </a:solidFill>
              </a:rPr>
              <a:t>Decision-making:</a:t>
            </a:r>
            <a:r>
              <a:rPr lang="en-GB" dirty="0"/>
              <a:t>  How  decisions  are  made,  and  consensus  is  created  also  differs  from  culture  to  culture.  </a:t>
            </a:r>
          </a:p>
        </p:txBody>
      </p:sp>
    </p:spTree>
    <p:extLst>
      <p:ext uri="{BB962C8B-B14F-4D97-AF65-F5344CB8AC3E}">
        <p14:creationId xmlns:p14="http://schemas.microsoft.com/office/powerpoint/2010/main" val="3760167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0735AF-4DAF-49EB-9FC0-DFA24384F3F2}"/>
              </a:ext>
            </a:extLst>
          </p:cNvPr>
          <p:cNvSpPr>
            <a:spLocks noGrp="1"/>
          </p:cNvSpPr>
          <p:nvPr>
            <p:ph type="body" sz="quarter" idx="13"/>
          </p:nvPr>
        </p:nvSpPr>
        <p:spPr/>
        <p:txBody>
          <a:bodyPr/>
          <a:lstStyle/>
          <a:p>
            <a:r>
              <a:rPr lang="en-GB" dirty="0"/>
              <a:t>Practical tips for communicating in a multicultural setting </a:t>
            </a:r>
          </a:p>
        </p:txBody>
      </p:sp>
      <p:sp>
        <p:nvSpPr>
          <p:cNvPr id="3" name="Text Placeholder 2">
            <a:extLst>
              <a:ext uri="{FF2B5EF4-FFF2-40B4-BE49-F238E27FC236}">
                <a16:creationId xmlns:a16="http://schemas.microsoft.com/office/drawing/2014/main" id="{FED0060E-A35C-48AC-99E7-A71743F5DB29}"/>
              </a:ext>
            </a:extLst>
          </p:cNvPr>
          <p:cNvSpPr>
            <a:spLocks noGrp="1"/>
          </p:cNvSpPr>
          <p:nvPr>
            <p:ph type="body" sz="quarter" idx="15"/>
          </p:nvPr>
        </p:nvSpPr>
        <p:spPr/>
        <p:txBody>
          <a:bodyPr/>
          <a:lstStyle/>
          <a:p>
            <a:r>
              <a:rPr lang="en-GB" dirty="0"/>
              <a:t>Clarity</a:t>
            </a:r>
          </a:p>
        </p:txBody>
      </p:sp>
      <p:sp>
        <p:nvSpPr>
          <p:cNvPr id="4" name="Text Placeholder 3">
            <a:extLst>
              <a:ext uri="{FF2B5EF4-FFF2-40B4-BE49-F238E27FC236}">
                <a16:creationId xmlns:a16="http://schemas.microsoft.com/office/drawing/2014/main" id="{2901BA49-B8F1-4991-B3B5-DF381FA59203}"/>
              </a:ext>
            </a:extLst>
          </p:cNvPr>
          <p:cNvSpPr>
            <a:spLocks noGrp="1"/>
          </p:cNvSpPr>
          <p:nvPr>
            <p:ph type="body" sz="quarter" idx="16"/>
          </p:nvPr>
        </p:nvSpPr>
        <p:spPr>
          <a:xfrm>
            <a:off x="390944" y="3612042"/>
            <a:ext cx="2659582" cy="716489"/>
          </a:xfrm>
        </p:spPr>
        <p:txBody>
          <a:bodyPr/>
          <a:lstStyle/>
          <a:p>
            <a:r>
              <a:rPr lang="en-GB" sz="2400" dirty="0"/>
              <a:t>Communicate  clearly  and  explicitly</a:t>
            </a:r>
          </a:p>
        </p:txBody>
      </p:sp>
      <p:sp>
        <p:nvSpPr>
          <p:cNvPr id="5" name="Text Placeholder 4">
            <a:extLst>
              <a:ext uri="{FF2B5EF4-FFF2-40B4-BE49-F238E27FC236}">
                <a16:creationId xmlns:a16="http://schemas.microsoft.com/office/drawing/2014/main" id="{514729D2-4380-44A9-A8EA-2AAC79710D23}"/>
              </a:ext>
            </a:extLst>
          </p:cNvPr>
          <p:cNvSpPr>
            <a:spLocks noGrp="1"/>
          </p:cNvSpPr>
          <p:nvPr>
            <p:ph type="body" sz="quarter" idx="17"/>
          </p:nvPr>
        </p:nvSpPr>
        <p:spPr/>
        <p:txBody>
          <a:bodyPr/>
          <a:lstStyle/>
          <a:p>
            <a:r>
              <a:rPr lang="en-GB" dirty="0"/>
              <a:t>Knowledge</a:t>
            </a:r>
          </a:p>
        </p:txBody>
      </p:sp>
      <p:sp>
        <p:nvSpPr>
          <p:cNvPr id="6" name="Text Placeholder 5">
            <a:extLst>
              <a:ext uri="{FF2B5EF4-FFF2-40B4-BE49-F238E27FC236}">
                <a16:creationId xmlns:a16="http://schemas.microsoft.com/office/drawing/2014/main" id="{8133055F-7C85-4537-8829-7915F91CA384}"/>
              </a:ext>
            </a:extLst>
          </p:cNvPr>
          <p:cNvSpPr>
            <a:spLocks noGrp="1"/>
          </p:cNvSpPr>
          <p:nvPr>
            <p:ph type="body" sz="quarter" idx="18"/>
          </p:nvPr>
        </p:nvSpPr>
        <p:spPr>
          <a:xfrm>
            <a:off x="3287916" y="3125836"/>
            <a:ext cx="2659582" cy="1202695"/>
          </a:xfrm>
        </p:spPr>
        <p:txBody>
          <a:bodyPr/>
          <a:lstStyle/>
          <a:p>
            <a:r>
              <a:rPr lang="en-GB" sz="2400" dirty="0"/>
              <a:t>Inform  yourself  about  the  cultures  of  heritage  of  the people you communicate with</a:t>
            </a:r>
          </a:p>
        </p:txBody>
      </p:sp>
      <p:sp>
        <p:nvSpPr>
          <p:cNvPr id="7" name="Text Placeholder 6">
            <a:extLst>
              <a:ext uri="{FF2B5EF4-FFF2-40B4-BE49-F238E27FC236}">
                <a16:creationId xmlns:a16="http://schemas.microsoft.com/office/drawing/2014/main" id="{71414D6F-AB1F-4BFC-9241-5D3FA954CF1C}"/>
              </a:ext>
            </a:extLst>
          </p:cNvPr>
          <p:cNvSpPr>
            <a:spLocks noGrp="1"/>
          </p:cNvSpPr>
          <p:nvPr>
            <p:ph type="body" sz="quarter" idx="19"/>
          </p:nvPr>
        </p:nvSpPr>
        <p:spPr/>
        <p:txBody>
          <a:bodyPr/>
          <a:lstStyle/>
          <a:p>
            <a:r>
              <a:rPr lang="en-GB" dirty="0"/>
              <a:t>Non-verbal</a:t>
            </a:r>
          </a:p>
        </p:txBody>
      </p:sp>
      <p:sp>
        <p:nvSpPr>
          <p:cNvPr id="8" name="Text Placeholder 7">
            <a:extLst>
              <a:ext uri="{FF2B5EF4-FFF2-40B4-BE49-F238E27FC236}">
                <a16:creationId xmlns:a16="http://schemas.microsoft.com/office/drawing/2014/main" id="{FD68449B-CA81-4B23-AD97-E71AAA2B99CE}"/>
              </a:ext>
            </a:extLst>
          </p:cNvPr>
          <p:cNvSpPr>
            <a:spLocks noGrp="1"/>
          </p:cNvSpPr>
          <p:nvPr>
            <p:ph type="body" sz="quarter" idx="20"/>
          </p:nvPr>
        </p:nvSpPr>
        <p:spPr>
          <a:xfrm>
            <a:off x="6184888" y="3070755"/>
            <a:ext cx="2659582" cy="716489"/>
          </a:xfrm>
        </p:spPr>
        <p:txBody>
          <a:bodyPr/>
          <a:lstStyle/>
          <a:p>
            <a:r>
              <a:rPr lang="en-GB" sz="2400" dirty="0"/>
              <a:t>Be attentive to non-verbal communication. Write  things  down, use  images</a:t>
            </a:r>
          </a:p>
          <a:p>
            <a:endParaRPr lang="en-GB" dirty="0"/>
          </a:p>
        </p:txBody>
      </p:sp>
      <p:sp>
        <p:nvSpPr>
          <p:cNvPr id="9" name="Text Placeholder 8">
            <a:extLst>
              <a:ext uri="{FF2B5EF4-FFF2-40B4-BE49-F238E27FC236}">
                <a16:creationId xmlns:a16="http://schemas.microsoft.com/office/drawing/2014/main" id="{048EFD2C-2E1B-40B8-81A7-C2217EBE743F}"/>
              </a:ext>
            </a:extLst>
          </p:cNvPr>
          <p:cNvSpPr>
            <a:spLocks noGrp="1"/>
          </p:cNvSpPr>
          <p:nvPr>
            <p:ph type="body" sz="quarter" idx="21"/>
          </p:nvPr>
        </p:nvSpPr>
        <p:spPr/>
        <p:txBody>
          <a:bodyPr/>
          <a:lstStyle/>
          <a:p>
            <a:endParaRPr lang="en-GB" dirty="0"/>
          </a:p>
        </p:txBody>
      </p:sp>
      <p:sp>
        <p:nvSpPr>
          <p:cNvPr id="10" name="Text Placeholder 9">
            <a:extLst>
              <a:ext uri="{FF2B5EF4-FFF2-40B4-BE49-F238E27FC236}">
                <a16:creationId xmlns:a16="http://schemas.microsoft.com/office/drawing/2014/main" id="{16916CDF-1D61-4821-B870-5A5B4A296767}"/>
              </a:ext>
            </a:extLst>
          </p:cNvPr>
          <p:cNvSpPr>
            <a:spLocks noGrp="1"/>
          </p:cNvSpPr>
          <p:nvPr>
            <p:ph type="body" sz="quarter" idx="22"/>
          </p:nvPr>
        </p:nvSpPr>
        <p:spPr/>
        <p:txBody>
          <a:bodyPr/>
          <a:lstStyle/>
          <a:p>
            <a:r>
              <a:rPr lang="en-GB" sz="2400" dirty="0">
                <a:effectLst/>
              </a:rPr>
              <a:t>Be supportive and patient</a:t>
            </a:r>
            <a:endParaRPr lang="en-GB" sz="2400" dirty="0"/>
          </a:p>
        </p:txBody>
      </p:sp>
    </p:spTree>
    <p:extLst>
      <p:ext uri="{BB962C8B-B14F-4D97-AF65-F5344CB8AC3E}">
        <p14:creationId xmlns:p14="http://schemas.microsoft.com/office/powerpoint/2010/main" val="3871738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77C3D4-FBA7-4AE9-9C47-CA8E8344C1D9}"/>
              </a:ext>
            </a:extLst>
          </p:cNvPr>
          <p:cNvSpPr>
            <a:spLocks noGrp="1"/>
          </p:cNvSpPr>
          <p:nvPr>
            <p:ph type="body" sz="quarter" idx="16"/>
          </p:nvPr>
        </p:nvSpPr>
        <p:spPr>
          <a:xfrm>
            <a:off x="8043619" y="1420068"/>
            <a:ext cx="3611106" cy="2805192"/>
          </a:xfrm>
        </p:spPr>
        <p:txBody>
          <a:bodyPr/>
          <a:lstStyle/>
          <a:p>
            <a:pPr algn="r"/>
            <a:r>
              <a:rPr lang="en-GB" sz="3000" i="1" dirty="0">
                <a:solidFill>
                  <a:srgbClr val="A6377D"/>
                </a:solidFill>
              </a:rPr>
              <a:t>By this point in our course you have gained most of these competencies, but if you are aiming            to be a perfect communicator, this overview will help you and lead your way</a:t>
            </a:r>
          </a:p>
        </p:txBody>
      </p:sp>
      <p:pic>
        <p:nvPicPr>
          <p:cNvPr id="4" name="Picture 3">
            <a:extLst>
              <a:ext uri="{FF2B5EF4-FFF2-40B4-BE49-F238E27FC236}">
                <a16:creationId xmlns:a16="http://schemas.microsoft.com/office/drawing/2014/main" id="{0EE41F49-A41D-4A32-BAED-B2384C7ACC6B}"/>
              </a:ext>
            </a:extLst>
          </p:cNvPr>
          <p:cNvPicPr>
            <a:picLocks noChangeAspect="1"/>
          </p:cNvPicPr>
          <p:nvPr/>
        </p:nvPicPr>
        <p:blipFill>
          <a:blip r:embed="rId2"/>
          <a:stretch>
            <a:fillRect/>
          </a:stretch>
        </p:blipFill>
        <p:spPr>
          <a:xfrm>
            <a:off x="0" y="422352"/>
            <a:ext cx="7842142" cy="5922281"/>
          </a:xfrm>
          <a:prstGeom prst="rect">
            <a:avLst/>
          </a:prstGeom>
        </p:spPr>
      </p:pic>
    </p:spTree>
    <p:extLst>
      <p:ext uri="{BB962C8B-B14F-4D97-AF65-F5344CB8AC3E}">
        <p14:creationId xmlns:p14="http://schemas.microsoft.com/office/powerpoint/2010/main" val="37486938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p:txBody>
          <a:bodyPr/>
          <a:lstStyle/>
          <a:p>
            <a:r>
              <a:rPr lang="en-GB" dirty="0"/>
              <a:t>Different People Have Different Styles of Conversation</a:t>
            </a:r>
          </a:p>
        </p:txBody>
      </p:sp>
      <p:sp>
        <p:nvSpPr>
          <p:cNvPr id="3" name="Text Placeholder 2">
            <a:extLst>
              <a:ext uri="{FF2B5EF4-FFF2-40B4-BE49-F238E27FC236}">
                <a16:creationId xmlns:a16="http://schemas.microsoft.com/office/drawing/2014/main" id="{5A279EBF-E1BD-4933-B976-6FC114798836}"/>
              </a:ext>
            </a:extLst>
          </p:cNvPr>
          <p:cNvSpPr>
            <a:spLocks noGrp="1"/>
          </p:cNvSpPr>
          <p:nvPr>
            <p:ph type="body" sz="quarter" idx="14"/>
          </p:nvPr>
        </p:nvSpPr>
        <p:spPr>
          <a:xfrm>
            <a:off x="371960" y="2231756"/>
            <a:ext cx="11499742" cy="3682309"/>
          </a:xfrm>
        </p:spPr>
        <p:txBody>
          <a:bodyPr/>
          <a:lstStyle/>
          <a:p>
            <a:r>
              <a:rPr lang="en-GB" dirty="0"/>
              <a:t>If we are not well prepared, this could mean that someone's style can lead the conversation into a state of conflict. </a:t>
            </a:r>
          </a:p>
          <a:p>
            <a:r>
              <a:rPr lang="en-GB" b="1" dirty="0">
                <a:solidFill>
                  <a:srgbClr val="76C6D2"/>
                </a:solidFill>
              </a:rPr>
              <a:t>Situations in which conflict can occur:</a:t>
            </a:r>
          </a:p>
          <a:p>
            <a:pPr marL="342900" indent="-342900">
              <a:buFont typeface="Wingdings" panose="05000000000000000000" pitchFamily="2" charset="2"/>
              <a:buChar char="q"/>
            </a:pPr>
            <a:r>
              <a:rPr lang="en-GB" dirty="0"/>
              <a:t>where people are only interested in giving their own views, not willing to listen to others </a:t>
            </a:r>
          </a:p>
          <a:p>
            <a:pPr marL="342900" indent="-342900">
              <a:buFont typeface="Wingdings" panose="05000000000000000000" pitchFamily="2" charset="2"/>
              <a:buChar char="q"/>
            </a:pPr>
            <a:r>
              <a:rPr lang="en-GB" dirty="0"/>
              <a:t>individuals talk as if there is only one course of action</a:t>
            </a:r>
          </a:p>
          <a:p>
            <a:pPr marL="342900" indent="-342900">
              <a:buFont typeface="Wingdings" panose="05000000000000000000" pitchFamily="2" charset="2"/>
              <a:buChar char="q"/>
            </a:pPr>
            <a:r>
              <a:rPr lang="en-GB" dirty="0"/>
              <a:t>any discussion is punctuated with threatened or actual aggression/violence</a:t>
            </a:r>
          </a:p>
          <a:p>
            <a:pPr marL="342900" indent="-342900">
              <a:buFont typeface="Wingdings" panose="05000000000000000000" pitchFamily="2" charset="2"/>
              <a:buChar char="q"/>
            </a:pPr>
            <a:r>
              <a:rPr lang="en-GB" dirty="0"/>
              <a:t>questions are used to attack and undermine others</a:t>
            </a:r>
          </a:p>
          <a:p>
            <a:pPr marL="342900" indent="-342900">
              <a:buFont typeface="Wingdings" panose="05000000000000000000" pitchFamily="2" charset="2"/>
              <a:buChar char="q"/>
            </a:pPr>
            <a:r>
              <a:rPr lang="en-GB" dirty="0"/>
              <a:t>discussion and debate is used only to ‘score points’</a:t>
            </a:r>
          </a:p>
          <a:p>
            <a:pPr marL="342900" indent="-342900">
              <a:buFont typeface="Wingdings" panose="05000000000000000000" pitchFamily="2" charset="2"/>
              <a:buChar char="q"/>
            </a:pPr>
            <a:r>
              <a:rPr lang="en-GB" dirty="0"/>
              <a:t>there is no willingness or attempt to identify areas of common ground.</a:t>
            </a:r>
          </a:p>
        </p:txBody>
      </p:sp>
    </p:spTree>
    <p:extLst>
      <p:ext uri="{BB962C8B-B14F-4D97-AF65-F5344CB8AC3E}">
        <p14:creationId xmlns:p14="http://schemas.microsoft.com/office/powerpoint/2010/main" val="33616197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67088-58CB-45F9-A1ED-1A95BF81BDB4}"/>
              </a:ext>
            </a:extLst>
          </p:cNvPr>
          <p:cNvSpPr>
            <a:spLocks noGrp="1"/>
          </p:cNvSpPr>
          <p:nvPr>
            <p:ph type="body" sz="quarter" idx="13"/>
          </p:nvPr>
        </p:nvSpPr>
        <p:spPr>
          <a:xfrm>
            <a:off x="1994831" y="2578191"/>
            <a:ext cx="8202338" cy="3664001"/>
          </a:xfrm>
        </p:spPr>
        <p:txBody>
          <a:bodyPr>
            <a:normAutofit/>
          </a:bodyPr>
          <a:lstStyle/>
          <a:p>
            <a:pPr algn="ctr"/>
            <a:r>
              <a:rPr lang="en-GB" dirty="0"/>
              <a:t>Supporting  migrants in  most  cases  means  supporting  them  with  the  language. </a:t>
            </a:r>
          </a:p>
          <a:p>
            <a:pPr algn="ctr"/>
            <a:endParaRPr lang="en-GB" dirty="0"/>
          </a:p>
          <a:p>
            <a:pPr algn="ctr"/>
            <a:r>
              <a:rPr lang="en-GB" dirty="0"/>
              <a:t>There are two aspects to consider: </a:t>
            </a:r>
            <a:r>
              <a:rPr lang="en-GB" i="1" dirty="0"/>
              <a:t>language learning</a:t>
            </a:r>
            <a:r>
              <a:rPr lang="en-GB" dirty="0"/>
              <a:t>, and </a:t>
            </a:r>
            <a:r>
              <a:rPr lang="en-GB" i="1" dirty="0"/>
              <a:t>language support</a:t>
            </a:r>
          </a:p>
        </p:txBody>
      </p:sp>
      <p:grpSp>
        <p:nvGrpSpPr>
          <p:cNvPr id="3" name="Google Shape;551;p39">
            <a:extLst>
              <a:ext uri="{FF2B5EF4-FFF2-40B4-BE49-F238E27FC236}">
                <a16:creationId xmlns:a16="http://schemas.microsoft.com/office/drawing/2014/main" id="{6AC7ED25-F8C2-4E14-92E9-B3336BE97AA1}"/>
              </a:ext>
            </a:extLst>
          </p:cNvPr>
          <p:cNvGrpSpPr/>
          <p:nvPr/>
        </p:nvGrpSpPr>
        <p:grpSpPr>
          <a:xfrm>
            <a:off x="5589721" y="983683"/>
            <a:ext cx="1012558" cy="962772"/>
            <a:chOff x="6618700" y="1635475"/>
            <a:chExt cx="456675" cy="432325"/>
          </a:xfrm>
        </p:grpSpPr>
        <p:sp>
          <p:nvSpPr>
            <p:cNvPr id="4" name="Google Shape;552;p39">
              <a:extLst>
                <a:ext uri="{FF2B5EF4-FFF2-40B4-BE49-F238E27FC236}">
                  <a16:creationId xmlns:a16="http://schemas.microsoft.com/office/drawing/2014/main" id="{A2F7B35D-8B54-4D5E-B7EA-06A4D8CF86CA}"/>
                </a:ext>
              </a:extLst>
            </p:cNvPr>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53;p39">
              <a:extLst>
                <a:ext uri="{FF2B5EF4-FFF2-40B4-BE49-F238E27FC236}">
                  <a16:creationId xmlns:a16="http://schemas.microsoft.com/office/drawing/2014/main" id="{EE1C5391-8B1B-4611-81D1-54B8D95CF895}"/>
                </a:ext>
              </a:extLst>
            </p:cNvPr>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54;p39">
              <a:extLst>
                <a:ext uri="{FF2B5EF4-FFF2-40B4-BE49-F238E27FC236}">
                  <a16:creationId xmlns:a16="http://schemas.microsoft.com/office/drawing/2014/main" id="{DC56BB94-F923-4432-B4B1-C8674DC8C881}"/>
                </a:ext>
              </a:extLst>
            </p:cNvPr>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55;p39">
              <a:extLst>
                <a:ext uri="{FF2B5EF4-FFF2-40B4-BE49-F238E27FC236}">
                  <a16:creationId xmlns:a16="http://schemas.microsoft.com/office/drawing/2014/main" id="{0CC45A20-A56B-4AEA-93E1-2372E942C829}"/>
                </a:ext>
              </a:extLst>
            </p:cNvPr>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56;p39">
              <a:extLst>
                <a:ext uri="{FF2B5EF4-FFF2-40B4-BE49-F238E27FC236}">
                  <a16:creationId xmlns:a16="http://schemas.microsoft.com/office/drawing/2014/main" id="{9FC00CAD-8362-4A66-8763-1E4AA0C9BA51}"/>
                </a:ext>
              </a:extLst>
            </p:cNvPr>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67290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733DDC-156D-4A53-B55D-4A464E45C977}"/>
              </a:ext>
            </a:extLst>
          </p:cNvPr>
          <p:cNvSpPr>
            <a:spLocks noGrp="1"/>
          </p:cNvSpPr>
          <p:nvPr>
            <p:ph type="body" sz="quarter" idx="15"/>
          </p:nvPr>
        </p:nvSpPr>
        <p:spPr>
          <a:xfrm>
            <a:off x="431828" y="540863"/>
            <a:ext cx="10978262" cy="1083096"/>
          </a:xfrm>
        </p:spPr>
        <p:txBody>
          <a:bodyPr/>
          <a:lstStyle/>
          <a:p>
            <a:r>
              <a:rPr lang="en-GB" dirty="0"/>
              <a:t>Hints and Tips for dealing with language barriers</a:t>
            </a:r>
          </a:p>
        </p:txBody>
      </p:sp>
      <p:sp>
        <p:nvSpPr>
          <p:cNvPr id="3" name="Text Placeholder 2">
            <a:extLst>
              <a:ext uri="{FF2B5EF4-FFF2-40B4-BE49-F238E27FC236}">
                <a16:creationId xmlns:a16="http://schemas.microsoft.com/office/drawing/2014/main" id="{F0176176-A19E-407A-89AC-60116EF02886}"/>
              </a:ext>
            </a:extLst>
          </p:cNvPr>
          <p:cNvSpPr>
            <a:spLocks noGrp="1"/>
          </p:cNvSpPr>
          <p:nvPr>
            <p:ph type="body" sz="quarter" idx="16"/>
          </p:nvPr>
        </p:nvSpPr>
        <p:spPr>
          <a:xfrm>
            <a:off x="96124" y="1461033"/>
            <a:ext cx="6170450" cy="4038015"/>
          </a:xfrm>
        </p:spPr>
        <p:txBody>
          <a:bodyPr/>
          <a:lstStyle/>
          <a:p>
            <a:pPr marL="342900" indent="-342900">
              <a:buFont typeface="Wingdings" panose="05000000000000000000" pitchFamily="2" charset="2"/>
              <a:buChar char="ü"/>
            </a:pPr>
            <a:r>
              <a:rPr lang="en-GB" dirty="0"/>
              <a:t>Try to find out about</a:t>
            </a:r>
            <a:r>
              <a:rPr lang="en-GB" dirty="0">
                <a:effectLst/>
              </a:rPr>
              <a:t> any </a:t>
            </a:r>
            <a:r>
              <a:rPr lang="en-GB" dirty="0">
                <a:solidFill>
                  <a:srgbClr val="A6377D"/>
                </a:solidFill>
                <a:effectLst/>
              </a:rPr>
              <a:t>language learning offers </a:t>
            </a:r>
            <a:r>
              <a:rPr lang="en-GB" dirty="0">
                <a:effectLst/>
              </a:rPr>
              <a:t>and potential financial support schemes for your peers, i.e. the people you are mediating for</a:t>
            </a:r>
          </a:p>
          <a:p>
            <a:pPr marL="342900" indent="-342900">
              <a:buFont typeface="Wingdings" panose="05000000000000000000" pitchFamily="2" charset="2"/>
              <a:buChar char="ü"/>
            </a:pPr>
            <a:r>
              <a:rPr lang="en-GB" dirty="0">
                <a:effectLst/>
              </a:rPr>
              <a:t>Do  </a:t>
            </a:r>
            <a:r>
              <a:rPr lang="en-GB" dirty="0">
                <a:solidFill>
                  <a:srgbClr val="A6377D"/>
                </a:solidFill>
                <a:effectLst/>
              </a:rPr>
              <a:t>not  put  any  pressure </a:t>
            </a:r>
            <a:r>
              <a:rPr lang="en-GB" dirty="0">
                <a:effectLst/>
              </a:rPr>
              <a:t>on the person trying to express themselves</a:t>
            </a:r>
          </a:p>
          <a:p>
            <a:pPr marL="342900" indent="-342900">
              <a:buFont typeface="Wingdings" panose="05000000000000000000" pitchFamily="2" charset="2"/>
              <a:buChar char="ü"/>
            </a:pPr>
            <a:r>
              <a:rPr lang="en-GB" dirty="0"/>
              <a:t>Try using </a:t>
            </a:r>
            <a:r>
              <a:rPr lang="en-GB" dirty="0">
                <a:solidFill>
                  <a:srgbClr val="A6377D"/>
                </a:solidFill>
              </a:rPr>
              <a:t>digital translators </a:t>
            </a:r>
            <a:r>
              <a:rPr lang="en-GB" dirty="0"/>
              <a:t>such as Google Translate – it even has the option to scan and translate text from a piece of paper!</a:t>
            </a:r>
          </a:p>
          <a:p>
            <a:pPr marL="342900" indent="-342900">
              <a:buFont typeface="Wingdings" panose="05000000000000000000" pitchFamily="2" charset="2"/>
              <a:buChar char="ü"/>
            </a:pPr>
            <a:r>
              <a:rPr lang="en-GB" dirty="0">
                <a:effectLst/>
              </a:rPr>
              <a:t>Use  visual  material  such  </a:t>
            </a:r>
            <a:r>
              <a:rPr lang="en-GB" dirty="0">
                <a:solidFill>
                  <a:srgbClr val="A6377D"/>
                </a:solidFill>
                <a:effectLst/>
              </a:rPr>
              <a:t>as  images  and  pictographs</a:t>
            </a:r>
          </a:p>
          <a:p>
            <a:pPr marL="342900" indent="-342900">
              <a:buFont typeface="Wingdings" panose="05000000000000000000" pitchFamily="2" charset="2"/>
              <a:buChar char="ü"/>
            </a:pPr>
            <a:r>
              <a:rPr lang="en-GB" dirty="0"/>
              <a:t>Use </a:t>
            </a:r>
            <a:r>
              <a:rPr lang="en-GB" dirty="0">
                <a:solidFill>
                  <a:srgbClr val="A6377D"/>
                </a:solidFill>
              </a:rPr>
              <a:t>gestures and facial expression </a:t>
            </a:r>
            <a:r>
              <a:rPr lang="en-GB" dirty="0"/>
              <a:t>as well as </a:t>
            </a:r>
            <a:r>
              <a:rPr lang="en-GB" dirty="0">
                <a:solidFill>
                  <a:srgbClr val="A6377D"/>
                </a:solidFill>
              </a:rPr>
              <a:t>objects</a:t>
            </a:r>
            <a:r>
              <a:rPr lang="en-GB" dirty="0"/>
              <a:t> to demonstrate things</a:t>
            </a:r>
            <a:endParaRPr lang="en-GB" dirty="0">
              <a:effectLst/>
            </a:endParaRPr>
          </a:p>
          <a:p>
            <a:endParaRPr lang="en-GB" dirty="0"/>
          </a:p>
        </p:txBody>
      </p:sp>
      <p:pic>
        <p:nvPicPr>
          <p:cNvPr id="5" name="Picture 4">
            <a:extLst>
              <a:ext uri="{FF2B5EF4-FFF2-40B4-BE49-F238E27FC236}">
                <a16:creationId xmlns:a16="http://schemas.microsoft.com/office/drawing/2014/main" id="{C55884AA-3D26-4494-A0B1-DE66E47E8E0A}"/>
              </a:ext>
            </a:extLst>
          </p:cNvPr>
          <p:cNvPicPr>
            <a:picLocks noChangeAspect="1"/>
          </p:cNvPicPr>
          <p:nvPr/>
        </p:nvPicPr>
        <p:blipFill>
          <a:blip r:embed="rId2"/>
          <a:stretch>
            <a:fillRect/>
          </a:stretch>
        </p:blipFill>
        <p:spPr>
          <a:xfrm>
            <a:off x="6266574" y="1830336"/>
            <a:ext cx="5925426" cy="3625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8752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15492-683E-440B-8EF8-3F9E0D68A4E3}"/>
              </a:ext>
            </a:extLst>
          </p:cNvPr>
          <p:cNvSpPr>
            <a:spLocks noGrp="1"/>
          </p:cNvSpPr>
          <p:nvPr>
            <p:ph type="body" sz="quarter" idx="15"/>
          </p:nvPr>
        </p:nvSpPr>
        <p:spPr>
          <a:xfrm>
            <a:off x="1904167" y="383367"/>
            <a:ext cx="8681175" cy="612292"/>
          </a:xfrm>
        </p:spPr>
        <p:txBody>
          <a:bodyPr/>
          <a:lstStyle/>
          <a:p>
            <a:r>
              <a:rPr lang="en-GB" dirty="0"/>
              <a:t>Migrant Community Mediator Inspiration</a:t>
            </a:r>
          </a:p>
          <a:p>
            <a:endParaRPr lang="en-GB" dirty="0"/>
          </a:p>
        </p:txBody>
      </p:sp>
      <p:sp>
        <p:nvSpPr>
          <p:cNvPr id="3" name="Text Placeholder 2">
            <a:extLst>
              <a:ext uri="{FF2B5EF4-FFF2-40B4-BE49-F238E27FC236}">
                <a16:creationId xmlns:a16="http://schemas.microsoft.com/office/drawing/2014/main" id="{AFFBC679-8B33-48B9-B4F8-8DD52E45307A}"/>
              </a:ext>
            </a:extLst>
          </p:cNvPr>
          <p:cNvSpPr>
            <a:spLocks noGrp="1"/>
          </p:cNvSpPr>
          <p:nvPr>
            <p:ph type="body" sz="quarter" idx="16"/>
          </p:nvPr>
        </p:nvSpPr>
        <p:spPr>
          <a:xfrm>
            <a:off x="606869" y="3091194"/>
            <a:ext cx="10978262" cy="2318678"/>
          </a:xfrm>
        </p:spPr>
        <p:txBody>
          <a:bodyPr/>
          <a:lstStyle/>
          <a:p>
            <a:pPr algn="ctr"/>
            <a:r>
              <a:rPr lang="en-GB" sz="3200" dirty="0">
                <a:solidFill>
                  <a:srgbClr val="5E5E5E"/>
                </a:solidFill>
              </a:rPr>
              <a:t>It’s good to remember that a person standing in front of you, trying to speak a language foreign to them, means they are exposing their </a:t>
            </a:r>
            <a:r>
              <a:rPr lang="en-GB" sz="3200" dirty="0">
                <a:solidFill>
                  <a:srgbClr val="F6BC67"/>
                </a:solidFill>
              </a:rPr>
              <a:t>vulnerable side </a:t>
            </a:r>
            <a:r>
              <a:rPr lang="en-GB" sz="3200" dirty="0">
                <a:solidFill>
                  <a:srgbClr val="5E5E5E"/>
                </a:solidFill>
              </a:rPr>
              <a:t>to you. </a:t>
            </a:r>
          </a:p>
          <a:p>
            <a:pPr algn="ctr"/>
            <a:r>
              <a:rPr lang="en-GB" sz="3200" dirty="0">
                <a:solidFill>
                  <a:srgbClr val="5E5E5E"/>
                </a:solidFill>
              </a:rPr>
              <a:t>With this motivation in mind, you are one step closer to find </a:t>
            </a:r>
            <a:r>
              <a:rPr lang="en-GB" sz="3200" dirty="0">
                <a:solidFill>
                  <a:srgbClr val="F6BC67"/>
                </a:solidFill>
              </a:rPr>
              <a:t>communication solutions powered by empathy and respect</a:t>
            </a:r>
            <a:endParaRPr lang="en-GB" sz="3000" dirty="0">
              <a:solidFill>
                <a:srgbClr val="F6BC67"/>
              </a:solidFill>
            </a:endParaRPr>
          </a:p>
        </p:txBody>
      </p:sp>
      <p:sp>
        <p:nvSpPr>
          <p:cNvPr id="4" name="Flowchart: Connector 3">
            <a:extLst>
              <a:ext uri="{FF2B5EF4-FFF2-40B4-BE49-F238E27FC236}">
                <a16:creationId xmlns:a16="http://schemas.microsoft.com/office/drawing/2014/main" id="{BA4C9C6D-79A0-4727-A814-7C3D864473A4}"/>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497;p39">
            <a:extLst>
              <a:ext uri="{FF2B5EF4-FFF2-40B4-BE49-F238E27FC236}">
                <a16:creationId xmlns:a16="http://schemas.microsoft.com/office/drawing/2014/main" id="{6ADFBD21-67C4-46BC-A3CA-9E1FEA5A7E65}"/>
              </a:ext>
            </a:extLst>
          </p:cNvPr>
          <p:cNvSpPr/>
          <p:nvPr/>
        </p:nvSpPr>
        <p:spPr>
          <a:xfrm>
            <a:off x="5587849" y="1448128"/>
            <a:ext cx="742692" cy="621774"/>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271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93BA1-0A82-42DF-8543-A1C41DF7EE42}"/>
              </a:ext>
            </a:extLst>
          </p:cNvPr>
          <p:cNvSpPr>
            <a:spLocks noGrp="1"/>
          </p:cNvSpPr>
          <p:nvPr>
            <p:ph type="body" sz="quarter" idx="13"/>
          </p:nvPr>
        </p:nvSpPr>
        <p:spPr/>
        <p:txBody>
          <a:bodyPr>
            <a:normAutofit fontScale="92500"/>
          </a:bodyPr>
          <a:lstStyle/>
          <a:p>
            <a:r>
              <a:rPr lang="en-US" dirty="0"/>
              <a:t>Understanding </a:t>
            </a:r>
            <a:r>
              <a:rPr lang="hr-BA" dirty="0"/>
              <a:t>E</a:t>
            </a:r>
            <a:r>
              <a:rPr lang="en-US" dirty="0" err="1"/>
              <a:t>mpathy</a:t>
            </a:r>
            <a:r>
              <a:rPr lang="en-US" dirty="0"/>
              <a:t>: Why it </a:t>
            </a:r>
            <a:r>
              <a:rPr lang="hr-BA" dirty="0"/>
              <a:t>M</a:t>
            </a:r>
            <a:r>
              <a:rPr lang="en-US" dirty="0" err="1"/>
              <a:t>atters</a:t>
            </a:r>
            <a:r>
              <a:rPr lang="en-US" dirty="0"/>
              <a:t> in </a:t>
            </a:r>
            <a:r>
              <a:rPr lang="hr-BA" dirty="0"/>
              <a:t>L</a:t>
            </a:r>
            <a:r>
              <a:rPr lang="en-US" dirty="0" err="1"/>
              <a:t>ocal</a:t>
            </a:r>
            <a:r>
              <a:rPr lang="hr-BA" dirty="0"/>
              <a:t> Context</a:t>
            </a:r>
            <a:endParaRPr lang="en-US" dirty="0"/>
          </a:p>
        </p:txBody>
      </p:sp>
      <p:sp>
        <p:nvSpPr>
          <p:cNvPr id="3" name="Text Placeholder 2">
            <a:extLst>
              <a:ext uri="{FF2B5EF4-FFF2-40B4-BE49-F238E27FC236}">
                <a16:creationId xmlns:a16="http://schemas.microsoft.com/office/drawing/2014/main" id="{087D47F9-D6DC-4EED-BE6E-3EE96147A32E}"/>
              </a:ext>
            </a:extLst>
          </p:cNvPr>
          <p:cNvSpPr>
            <a:spLocks noGrp="1"/>
          </p:cNvSpPr>
          <p:nvPr>
            <p:ph type="body" sz="quarter" idx="14"/>
          </p:nvPr>
        </p:nvSpPr>
        <p:spPr>
          <a:xfrm>
            <a:off x="509225" y="2417353"/>
            <a:ext cx="7203708" cy="3245241"/>
          </a:xfrm>
        </p:spPr>
        <p:txBody>
          <a:bodyPr/>
          <a:lstStyle/>
          <a:p>
            <a:pPr>
              <a:lnSpc>
                <a:spcPct val="100000"/>
              </a:lnSpc>
            </a:pPr>
            <a:r>
              <a:rPr lang="en-US" sz="2200" dirty="0"/>
              <a:t>When individuals have empathy, they often exhibit prosocial behaviors. For example, UNESCO’s Mahatma Gandhi Institute of Education for Peace and Sustainable Development has conducted research and research reviews showing that empathy is pivotal during peace negotiations, because neuroscience shows that empathy can “increase social understanding, lessen social conflict, limit aggression, increase compassion and caring, lessen prejudice, increase emotional competence, and motivate pro-social behavior” (</a:t>
            </a:r>
            <a:r>
              <a:rPr lang="en-US" sz="2200" dirty="0" err="1"/>
              <a:t>Feshbach</a:t>
            </a:r>
            <a:r>
              <a:rPr lang="en-US" sz="2200" dirty="0"/>
              <a:t> &amp; </a:t>
            </a:r>
            <a:r>
              <a:rPr lang="en-US" sz="2200" dirty="0" err="1"/>
              <a:t>Feshbach</a:t>
            </a:r>
            <a:r>
              <a:rPr lang="en-US" sz="2200" dirty="0"/>
              <a:t>, 2009 in Kidd, 2015).</a:t>
            </a:r>
          </a:p>
        </p:txBody>
      </p:sp>
      <p:sp>
        <p:nvSpPr>
          <p:cNvPr id="5" name="TextBox 4">
            <a:extLst>
              <a:ext uri="{FF2B5EF4-FFF2-40B4-BE49-F238E27FC236}">
                <a16:creationId xmlns:a16="http://schemas.microsoft.com/office/drawing/2014/main" id="{04168012-04B8-451F-8E8B-D3DA1DCEB71E}"/>
              </a:ext>
            </a:extLst>
          </p:cNvPr>
          <p:cNvSpPr txBox="1"/>
          <p:nvPr/>
        </p:nvSpPr>
        <p:spPr>
          <a:xfrm>
            <a:off x="8481526" y="2424664"/>
            <a:ext cx="3201249" cy="3416320"/>
          </a:xfrm>
          <a:prstGeom prst="rect">
            <a:avLst/>
          </a:prstGeom>
          <a:noFill/>
        </p:spPr>
        <p:txBody>
          <a:bodyPr wrap="square">
            <a:spAutoFit/>
          </a:bodyPr>
          <a:lstStyle/>
          <a:p>
            <a:r>
              <a:rPr lang="hr-BA" sz="2400" i="1" dirty="0">
                <a:solidFill>
                  <a:srgbClr val="A6377D"/>
                </a:solidFill>
              </a:rPr>
              <a:t>C</a:t>
            </a:r>
            <a:r>
              <a:rPr lang="en-US" sz="2400" i="1" dirty="0" err="1">
                <a:solidFill>
                  <a:srgbClr val="A6377D"/>
                </a:solidFill>
              </a:rPr>
              <a:t>ommunity</a:t>
            </a:r>
            <a:r>
              <a:rPr lang="en-US" sz="2400" i="1" dirty="0">
                <a:solidFill>
                  <a:srgbClr val="A6377D"/>
                </a:solidFill>
              </a:rPr>
              <a:t> development is ultimately about enabling a positive sense of belonging in a person demonstrable through real “empathy in action” via social support.</a:t>
            </a:r>
            <a:r>
              <a:rPr lang="hr-BA" sz="2400" i="1" dirty="0">
                <a:solidFill>
                  <a:srgbClr val="A6377D"/>
                </a:solidFill>
              </a:rPr>
              <a:t>*</a:t>
            </a:r>
            <a:endParaRPr lang="en-US" sz="2400" i="1" dirty="0">
              <a:solidFill>
                <a:srgbClr val="A6377D"/>
              </a:solidFill>
            </a:endParaRPr>
          </a:p>
        </p:txBody>
      </p:sp>
      <p:cxnSp>
        <p:nvCxnSpPr>
          <p:cNvPr id="7" name="Straight Connector 6">
            <a:extLst>
              <a:ext uri="{FF2B5EF4-FFF2-40B4-BE49-F238E27FC236}">
                <a16:creationId xmlns:a16="http://schemas.microsoft.com/office/drawing/2014/main" id="{BC6E9491-2355-43C8-B3DD-A13DE69CCFBB}"/>
              </a:ext>
            </a:extLst>
          </p:cNvPr>
          <p:cNvCxnSpPr/>
          <p:nvPr/>
        </p:nvCxnSpPr>
        <p:spPr>
          <a:xfrm>
            <a:off x="8042988" y="2424664"/>
            <a:ext cx="0" cy="3677556"/>
          </a:xfrm>
          <a:prstGeom prst="line">
            <a:avLst/>
          </a:prstGeom>
          <a:ln w="19050">
            <a:solidFill>
              <a:srgbClr val="A6377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7AD4A5-43F4-45C6-9160-83A92E1019A5}"/>
              </a:ext>
            </a:extLst>
          </p:cNvPr>
          <p:cNvSpPr txBox="1"/>
          <p:nvPr/>
        </p:nvSpPr>
        <p:spPr>
          <a:xfrm>
            <a:off x="186612" y="6447453"/>
            <a:ext cx="11840547" cy="553998"/>
          </a:xfrm>
          <a:prstGeom prst="rect">
            <a:avLst/>
          </a:prstGeom>
          <a:noFill/>
        </p:spPr>
        <p:txBody>
          <a:bodyPr wrap="square" rtlCol="0">
            <a:spAutoFit/>
          </a:bodyPr>
          <a:lstStyle/>
          <a:p>
            <a:r>
              <a:rPr lang="hr-BA" sz="1000" dirty="0"/>
              <a:t>*SOURCE: </a:t>
            </a:r>
            <a:r>
              <a:rPr lang="en-US" sz="1000" dirty="0"/>
              <a:t> M. Kate Berardi, Annie M. White, Dana Winters, Kaila Thorn, Mark Brennan &amp; Pat Dolan (2020) Rebuilding communities with empathy, Local Development &amp; Society, 1:1, 57-67, DOI: 10.1080/26883597.2020.1794761 </a:t>
            </a:r>
          </a:p>
          <a:p>
            <a:endParaRPr lang="en-US" sz="1000" dirty="0"/>
          </a:p>
        </p:txBody>
      </p:sp>
    </p:spTree>
    <p:extLst>
      <p:ext uri="{BB962C8B-B14F-4D97-AF65-F5344CB8AC3E}">
        <p14:creationId xmlns:p14="http://schemas.microsoft.com/office/powerpoint/2010/main" val="498353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79A2EF-22A7-4933-995A-8532EED94C16}"/>
              </a:ext>
            </a:extLst>
          </p:cNvPr>
          <p:cNvSpPr>
            <a:spLocks noGrp="1"/>
          </p:cNvSpPr>
          <p:nvPr>
            <p:ph type="body" sz="quarter" idx="14"/>
          </p:nvPr>
        </p:nvSpPr>
        <p:spPr>
          <a:xfrm>
            <a:off x="4047990" y="4674908"/>
            <a:ext cx="785328" cy="1056986"/>
          </a:xfrm>
        </p:spPr>
        <p:txBody>
          <a:bodyPr>
            <a:normAutofit fontScale="85000" lnSpcReduction="20000"/>
          </a:bodyPr>
          <a:lstStyle/>
          <a:p>
            <a:endParaRPr lang="en-GB"/>
          </a:p>
        </p:txBody>
      </p:sp>
      <p:sp>
        <p:nvSpPr>
          <p:cNvPr id="3" name="Text Placeholder 2">
            <a:extLst>
              <a:ext uri="{FF2B5EF4-FFF2-40B4-BE49-F238E27FC236}">
                <a16:creationId xmlns:a16="http://schemas.microsoft.com/office/drawing/2014/main" id="{7C0C4F6D-70A0-4003-8B4A-627F65EDD07A}"/>
              </a:ext>
            </a:extLst>
          </p:cNvPr>
          <p:cNvSpPr>
            <a:spLocks noGrp="1"/>
          </p:cNvSpPr>
          <p:nvPr>
            <p:ph type="body" sz="quarter" idx="13"/>
          </p:nvPr>
        </p:nvSpPr>
        <p:spPr>
          <a:xfrm>
            <a:off x="789103" y="1242997"/>
            <a:ext cx="3823898" cy="4493975"/>
          </a:xfrm>
        </p:spPr>
        <p:txBody>
          <a:bodyPr>
            <a:normAutofit fontScale="92500" lnSpcReduction="10000"/>
          </a:bodyPr>
          <a:lstStyle/>
          <a:p>
            <a:r>
              <a:rPr lang="en-GB" dirty="0"/>
              <a:t>Vulnerability is not winning or losing; it’s having the courage to show up and be seen when we have no control over the outcome. Vulnerability is not weakness; it’s our greatest measure of courage.</a:t>
            </a:r>
          </a:p>
          <a:p>
            <a:endParaRPr lang="en-GB" dirty="0"/>
          </a:p>
          <a:p>
            <a:r>
              <a:rPr lang="en-GB" dirty="0"/>
              <a:t>-</a:t>
            </a:r>
            <a:r>
              <a:rPr lang="en-GB" dirty="0" err="1"/>
              <a:t>Brene</a:t>
            </a:r>
            <a:r>
              <a:rPr lang="en-GB" dirty="0"/>
              <a:t> Brown-</a:t>
            </a:r>
          </a:p>
          <a:p>
            <a:endParaRPr lang="en-GB" dirty="0"/>
          </a:p>
        </p:txBody>
      </p:sp>
      <p:sp>
        <p:nvSpPr>
          <p:cNvPr id="4" name="Text Placeholder 3">
            <a:extLst>
              <a:ext uri="{FF2B5EF4-FFF2-40B4-BE49-F238E27FC236}">
                <a16:creationId xmlns:a16="http://schemas.microsoft.com/office/drawing/2014/main" id="{65F8ED6A-0C38-4712-8AF6-35A39E8C80F5}"/>
              </a:ext>
            </a:extLst>
          </p:cNvPr>
          <p:cNvSpPr>
            <a:spLocks noGrp="1"/>
          </p:cNvSpPr>
          <p:nvPr>
            <p:ph type="body" sz="quarter" idx="15"/>
          </p:nvPr>
        </p:nvSpPr>
        <p:spPr>
          <a:xfrm>
            <a:off x="703760" y="386670"/>
            <a:ext cx="2613204" cy="1221666"/>
          </a:xfrm>
        </p:spPr>
        <p:txBody>
          <a:bodyPr>
            <a:normAutofit fontScale="92500" lnSpcReduction="10000"/>
          </a:bodyPr>
          <a:lstStyle/>
          <a:p>
            <a:endParaRPr lang="en-GB" dirty="0"/>
          </a:p>
        </p:txBody>
      </p:sp>
      <p:pic>
        <p:nvPicPr>
          <p:cNvPr id="7" name="Picture Placeholder 6" descr="Two people looking at a cellphone&#10;&#10;Description automatically generated with low confidence">
            <a:extLst>
              <a:ext uri="{FF2B5EF4-FFF2-40B4-BE49-F238E27FC236}">
                <a16:creationId xmlns:a16="http://schemas.microsoft.com/office/drawing/2014/main" id="{FDD8F4B3-DBE8-4536-A88D-8C6352323B82}"/>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2764"/>
          <a:stretch/>
        </p:blipFill>
        <p:spPr>
          <a:xfrm>
            <a:off x="5021451" y="-1"/>
            <a:ext cx="6912244" cy="6858001"/>
          </a:xfrm>
        </p:spPr>
      </p:pic>
    </p:spTree>
    <p:extLst>
      <p:ext uri="{BB962C8B-B14F-4D97-AF65-F5344CB8AC3E}">
        <p14:creationId xmlns:p14="http://schemas.microsoft.com/office/powerpoint/2010/main" val="1351387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3548928" y="824046"/>
            <a:ext cx="7707398" cy="4325955"/>
          </a:xfrm>
        </p:spPr>
        <p:txBody>
          <a:bodyPr/>
          <a:lstStyle/>
          <a:p>
            <a:r>
              <a:rPr lang="en-GB" sz="3000" dirty="0"/>
              <a:t>The book: Young Children as Intercultural Mediators: Mandarin-speaking Chinese Families in Britain, click </a:t>
            </a:r>
            <a:r>
              <a:rPr lang="en-GB" sz="3000" dirty="0">
                <a:hlinkClick r:id="rId2"/>
              </a:rPr>
              <a:t>HERE</a:t>
            </a:r>
            <a:r>
              <a:rPr lang="en-GB" sz="3000" dirty="0"/>
              <a:t> </a:t>
            </a:r>
          </a:p>
          <a:p>
            <a:pPr algn="ctr"/>
            <a:endParaRPr lang="en-GB" dirty="0"/>
          </a:p>
          <a:p>
            <a:pPr marL="342900" indent="-342900">
              <a:buFont typeface="Wingdings" panose="05000000000000000000" pitchFamily="2" charset="2"/>
              <a:buChar char="ü"/>
            </a:pPr>
            <a:r>
              <a:rPr lang="en-GB" dirty="0"/>
              <a:t>‘The book begins with giving two slice-of-life examples of how children of immigrant communities, can be mediators between their families and the new culture. </a:t>
            </a:r>
          </a:p>
          <a:p>
            <a:pPr marL="342900" indent="-342900">
              <a:buFont typeface="Wingdings" panose="05000000000000000000" pitchFamily="2" charset="2"/>
              <a:buChar char="ü"/>
            </a:pPr>
            <a:r>
              <a:rPr lang="en-GB" dirty="0"/>
              <a:t>The first point that the source is trying to make, is the fact that immigrants are faced with a different culture that they are used to, and although many families express a desire to understand and live in the new culture, accessing the opportunities to do this may be restricted. </a:t>
            </a:r>
          </a:p>
          <a:p>
            <a:pPr marL="342900" indent="-342900">
              <a:buFont typeface="Wingdings" panose="05000000000000000000" pitchFamily="2" charset="2"/>
              <a:buChar char="ü"/>
            </a:pPr>
            <a:r>
              <a:rPr lang="en-GB" dirty="0"/>
              <a:t>Children can help their families to accommodate to the new culture by being cultural mediators. </a:t>
            </a:r>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218441" y="83673"/>
            <a:ext cx="3282801" cy="938256"/>
          </a:xfrm>
        </p:spPr>
        <p:txBody>
          <a:bodyPr>
            <a:normAutofit fontScale="92500"/>
          </a:bodyPr>
          <a:lstStyle/>
          <a:p>
            <a:r>
              <a:rPr lang="en-GB" dirty="0"/>
              <a:t>READ THE BOOK</a:t>
            </a:r>
          </a:p>
          <a:p>
            <a:endParaRPr lang="en-GB" dirty="0"/>
          </a:p>
        </p:txBody>
      </p:sp>
      <p:grpSp>
        <p:nvGrpSpPr>
          <p:cNvPr id="8" name="Group 7">
            <a:extLst>
              <a:ext uri="{FF2B5EF4-FFF2-40B4-BE49-F238E27FC236}">
                <a16:creationId xmlns:a16="http://schemas.microsoft.com/office/drawing/2014/main" id="{C5CD4510-D280-42F0-8B12-937DB992D7A1}"/>
              </a:ext>
            </a:extLst>
          </p:cNvPr>
          <p:cNvGrpSpPr/>
          <p:nvPr/>
        </p:nvGrpSpPr>
        <p:grpSpPr>
          <a:xfrm>
            <a:off x="10752905" y="83673"/>
            <a:ext cx="1234440" cy="1188720"/>
            <a:chOff x="5180568" y="725328"/>
            <a:chExt cx="1234440" cy="118872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oogle Shape;491;p39">
              <a:extLst>
                <a:ext uri="{FF2B5EF4-FFF2-40B4-BE49-F238E27FC236}">
                  <a16:creationId xmlns:a16="http://schemas.microsoft.com/office/drawing/2014/main" id="{0D7DE19C-CEF7-4365-B5B5-4E7ABD7F3537}"/>
                </a:ext>
              </a:extLst>
            </p:cNvPr>
            <p:cNvGrpSpPr/>
            <p:nvPr/>
          </p:nvGrpSpPr>
          <p:grpSpPr>
            <a:xfrm>
              <a:off x="5408910" y="1029321"/>
              <a:ext cx="777880" cy="634263"/>
              <a:chOff x="1934025" y="1001650"/>
              <a:chExt cx="415300" cy="355600"/>
            </a:xfrm>
          </p:grpSpPr>
          <p:sp>
            <p:nvSpPr>
              <p:cNvPr id="18" name="Google Shape;492;p39">
                <a:extLst>
                  <a:ext uri="{FF2B5EF4-FFF2-40B4-BE49-F238E27FC236}">
                    <a16:creationId xmlns:a16="http://schemas.microsoft.com/office/drawing/2014/main" id="{0C832631-D95A-46D0-8529-3C700FDF5DA2}"/>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3;p39">
                <a:extLst>
                  <a:ext uri="{FF2B5EF4-FFF2-40B4-BE49-F238E27FC236}">
                    <a16:creationId xmlns:a16="http://schemas.microsoft.com/office/drawing/2014/main" id="{86AA2332-1BB4-40CF-933C-7C85DB7ECC65}"/>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4;p39">
                <a:extLst>
                  <a:ext uri="{FF2B5EF4-FFF2-40B4-BE49-F238E27FC236}">
                    <a16:creationId xmlns:a16="http://schemas.microsoft.com/office/drawing/2014/main" id="{45B552D6-A88F-4331-AF68-E1F99CD1D586}"/>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5;p39">
                <a:extLst>
                  <a:ext uri="{FF2B5EF4-FFF2-40B4-BE49-F238E27FC236}">
                    <a16:creationId xmlns:a16="http://schemas.microsoft.com/office/drawing/2014/main" id="{C137B78B-3126-4B67-BE10-7260BD87C667}"/>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4F54EDA9-B9CD-4B94-A107-333CE01151AA}"/>
              </a:ext>
            </a:extLst>
          </p:cNvPr>
          <p:cNvPicPr>
            <a:picLocks noChangeAspect="1"/>
          </p:cNvPicPr>
          <p:nvPr/>
        </p:nvPicPr>
        <p:blipFill>
          <a:blip r:embed="rId3"/>
          <a:stretch>
            <a:fillRect/>
          </a:stretch>
        </p:blipFill>
        <p:spPr>
          <a:xfrm>
            <a:off x="297265" y="552801"/>
            <a:ext cx="3023445" cy="4278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8013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387D19-C9C9-456E-A20B-6DF81F66FF16}"/>
              </a:ext>
            </a:extLst>
          </p:cNvPr>
          <p:cNvSpPr>
            <a:spLocks noGrp="1"/>
          </p:cNvSpPr>
          <p:nvPr>
            <p:ph type="body" sz="quarter" idx="13"/>
          </p:nvPr>
        </p:nvSpPr>
        <p:spPr>
          <a:xfrm>
            <a:off x="2929181" y="695930"/>
            <a:ext cx="8419314" cy="3664001"/>
          </a:xfrm>
        </p:spPr>
        <p:txBody>
          <a:bodyPr/>
          <a:lstStyle/>
          <a:p>
            <a:r>
              <a:rPr lang="en-GB" dirty="0"/>
              <a:t>Next Module 3: Effecting change - strategies and new approaches to community mediation and active inclusion  </a:t>
            </a:r>
          </a:p>
          <a:p>
            <a:endParaRPr lang="en-GB" dirty="0"/>
          </a:p>
        </p:txBody>
      </p:sp>
      <p:sp>
        <p:nvSpPr>
          <p:cNvPr id="4" name="TextBox 3">
            <a:extLst>
              <a:ext uri="{FF2B5EF4-FFF2-40B4-BE49-F238E27FC236}">
                <a16:creationId xmlns:a16="http://schemas.microsoft.com/office/drawing/2014/main" id="{AE45D16D-FEB1-48B9-A032-91474D2BFF85}"/>
              </a:ext>
            </a:extLst>
          </p:cNvPr>
          <p:cNvSpPr txBox="1"/>
          <p:nvPr/>
        </p:nvSpPr>
        <p:spPr>
          <a:xfrm>
            <a:off x="635431" y="3390435"/>
            <a:ext cx="10713063" cy="2308324"/>
          </a:xfrm>
          <a:prstGeom prst="rect">
            <a:avLst/>
          </a:prstGeom>
          <a:noFill/>
        </p:spPr>
        <p:txBody>
          <a:bodyPr wrap="square">
            <a:spAutoFit/>
          </a:bodyPr>
          <a:lstStyle/>
          <a:p>
            <a:pPr algn="just"/>
            <a:r>
              <a:rPr lang="en-GB" sz="2400" dirty="0">
                <a:solidFill>
                  <a:schemeClr val="bg1"/>
                </a:solidFill>
                <a:effectLst/>
                <a:latin typeface="Calibri" panose="020F0502020204030204" pitchFamily="34" charset="0"/>
                <a:ea typeface="Times New Roman" panose="02020603050405020304" pitchFamily="18" charset="0"/>
              </a:rPr>
              <a:t>Will </a:t>
            </a:r>
            <a:r>
              <a:rPr lang="pl-PL" sz="2400" dirty="0">
                <a:solidFill>
                  <a:schemeClr val="bg1"/>
                </a:solidFill>
                <a:effectLst/>
                <a:latin typeface="Calibri" panose="020F0502020204030204" pitchFamily="34" charset="0"/>
                <a:ea typeface="Times New Roman" panose="02020603050405020304" pitchFamily="18" charset="0"/>
              </a:rPr>
              <a:t>show how to identify and prioritize problems in the community, and how to develop steps that lead towards positive change. Getting support from others, collaborating and understanding what barriers can come up from the host communities and institutions is all crucial for success. The theory of change can be used in it’s simplified form as an efficient tool to map out the steps toward the change.</a:t>
            </a:r>
            <a:endParaRPr lang="en-GB"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24795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endParaRPr lang="en-US"/>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nvPr>
        </p:nvSpPr>
        <p:spPr>
          <a:xfrm>
            <a:off x="7862046" y="4986134"/>
            <a:ext cx="2812464" cy="323455"/>
          </a:xfrm>
        </p:spPr>
        <p:txBody>
          <a:bodyPr>
            <a:normAutofit lnSpcReduction="10000"/>
          </a:bodyPr>
          <a:lstStyle/>
          <a:p>
            <a:r>
              <a:rPr lang="en-US" sz="1800" dirty="0">
                <a:solidFill>
                  <a:srgbClr val="F3A839"/>
                </a:solidFill>
              </a:rPr>
              <a:t>Website: </a:t>
            </a:r>
            <a:r>
              <a:rPr lang="en-US" dirty="0"/>
              <a:t>www.mcmproject.eu</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nvPr>
        </p:nvSpPr>
        <p:spPr>
          <a:xfrm>
            <a:off x="7862046" y="5594954"/>
            <a:ext cx="2812464" cy="323455"/>
          </a:xfrm>
        </p:spPr>
        <p:txBody>
          <a:bodyPr>
            <a:normAutofit fontScale="25000" lnSpcReduction="20000"/>
          </a:bodyPr>
          <a:lstStyle/>
          <a:p>
            <a:r>
              <a:rPr lang="en-US" sz="7200" dirty="0">
                <a:solidFill>
                  <a:srgbClr val="F3A839"/>
                </a:solidFill>
              </a:rPr>
              <a:t>Facebook: </a:t>
            </a:r>
            <a:r>
              <a:rPr lang="en-US" sz="6400" dirty="0"/>
              <a:t>@mcmproject</a:t>
            </a:r>
          </a:p>
          <a:p>
            <a:r>
              <a:rPr lang="en-US" dirty="0"/>
              <a:t> </a:t>
            </a:r>
          </a:p>
        </p:txBody>
      </p:sp>
    </p:spTree>
    <p:extLst>
      <p:ext uri="{BB962C8B-B14F-4D97-AF65-F5344CB8AC3E}">
        <p14:creationId xmlns:p14="http://schemas.microsoft.com/office/powerpoint/2010/main" val="3237927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4CD88C-1211-455D-A67C-8E9DBEFEEB76}"/>
              </a:ext>
            </a:extLst>
          </p:cNvPr>
          <p:cNvSpPr>
            <a:spLocks noGrp="1"/>
          </p:cNvSpPr>
          <p:nvPr>
            <p:ph type="body" sz="quarter" idx="14"/>
          </p:nvPr>
        </p:nvSpPr>
        <p:spPr>
          <a:xfrm>
            <a:off x="4552682" y="5219639"/>
            <a:ext cx="785328" cy="1056986"/>
          </a:xfrm>
        </p:spPr>
        <p:txBody>
          <a:bodyPr>
            <a:normAutofit fontScale="85000" lnSpcReduction="20000"/>
          </a:bodyPr>
          <a:lstStyle/>
          <a:p>
            <a:endParaRPr lang="en-US" dirty="0"/>
          </a:p>
        </p:txBody>
      </p:sp>
      <p:sp>
        <p:nvSpPr>
          <p:cNvPr id="3" name="Text Placeholder 2">
            <a:extLst>
              <a:ext uri="{FF2B5EF4-FFF2-40B4-BE49-F238E27FC236}">
                <a16:creationId xmlns:a16="http://schemas.microsoft.com/office/drawing/2014/main" id="{7B22FA28-5831-43E9-9060-43164A6329C5}"/>
              </a:ext>
            </a:extLst>
          </p:cNvPr>
          <p:cNvSpPr>
            <a:spLocks noGrp="1"/>
          </p:cNvSpPr>
          <p:nvPr>
            <p:ph type="body" sz="quarter" idx="13"/>
          </p:nvPr>
        </p:nvSpPr>
        <p:spPr/>
        <p:txBody>
          <a:bodyPr>
            <a:normAutofit fontScale="92500"/>
          </a:bodyPr>
          <a:lstStyle/>
          <a:p>
            <a:r>
              <a:rPr lang="en-US" dirty="0"/>
              <a:t>Deep listening is the kind of listening that can help relieve the suffering of another person. You can call it compassionate listening. You listen with only one purpose: to help him or her to empty his heart. ... You just listen with compassion and help him to suffer less.</a:t>
            </a:r>
            <a:endParaRPr lang="hr-BA" dirty="0"/>
          </a:p>
          <a:p>
            <a:r>
              <a:rPr lang="hr-BA" dirty="0"/>
              <a:t>- </a:t>
            </a:r>
            <a:r>
              <a:rPr lang="en-US" dirty="0" err="1"/>
              <a:t>Nhat</a:t>
            </a:r>
            <a:r>
              <a:rPr lang="en-US" dirty="0"/>
              <a:t> Hanh</a:t>
            </a:r>
          </a:p>
        </p:txBody>
      </p:sp>
      <p:sp>
        <p:nvSpPr>
          <p:cNvPr id="4" name="Text Placeholder 3">
            <a:extLst>
              <a:ext uri="{FF2B5EF4-FFF2-40B4-BE49-F238E27FC236}">
                <a16:creationId xmlns:a16="http://schemas.microsoft.com/office/drawing/2014/main" id="{C7B73D92-02C7-4F3A-B15B-68C2B3DE7575}"/>
              </a:ext>
            </a:extLst>
          </p:cNvPr>
          <p:cNvSpPr>
            <a:spLocks noGrp="1"/>
          </p:cNvSpPr>
          <p:nvPr>
            <p:ph type="body" sz="quarter" idx="15"/>
          </p:nvPr>
        </p:nvSpPr>
        <p:spPr>
          <a:xfrm>
            <a:off x="656207" y="464283"/>
            <a:ext cx="2613204" cy="1221666"/>
          </a:xfrm>
        </p:spPr>
        <p:txBody>
          <a:bodyPr>
            <a:normAutofit fontScale="92500" lnSpcReduction="10000"/>
          </a:bodyPr>
          <a:lstStyle/>
          <a:p>
            <a:endParaRPr lang="en-US"/>
          </a:p>
        </p:txBody>
      </p:sp>
      <p:pic>
        <p:nvPicPr>
          <p:cNvPr id="7" name="Picture Placeholder 6" descr="A person sitting on a couch&#10;&#10;Description automatically generated with low confidence">
            <a:extLst>
              <a:ext uri="{FF2B5EF4-FFF2-40B4-BE49-F238E27FC236}">
                <a16:creationId xmlns:a16="http://schemas.microsoft.com/office/drawing/2014/main" id="{6A8F4C22-7FB2-44F9-92A1-70D64DD781B7}"/>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5703134" y="-1"/>
            <a:ext cx="5689601" cy="6858001"/>
          </a:xfrm>
        </p:spPr>
      </p:pic>
    </p:spTree>
    <p:extLst>
      <p:ext uri="{BB962C8B-B14F-4D97-AF65-F5344CB8AC3E}">
        <p14:creationId xmlns:p14="http://schemas.microsoft.com/office/powerpoint/2010/main" val="1814176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FAB202-ABB7-412E-B1C6-83B6C0F9BF17}"/>
              </a:ext>
            </a:extLst>
          </p:cNvPr>
          <p:cNvSpPr>
            <a:spLocks noGrp="1"/>
          </p:cNvSpPr>
          <p:nvPr>
            <p:ph type="body" sz="quarter" idx="15"/>
          </p:nvPr>
        </p:nvSpPr>
        <p:spPr>
          <a:xfrm>
            <a:off x="571313" y="567635"/>
            <a:ext cx="10978262" cy="1083096"/>
          </a:xfrm>
        </p:spPr>
        <p:txBody>
          <a:bodyPr>
            <a:noAutofit/>
          </a:bodyPr>
          <a:lstStyle/>
          <a:p>
            <a:r>
              <a:rPr lang="hr-BA" sz="3200" dirty="0"/>
              <a:t>Having Empathy towards all Sides in the Mediation</a:t>
            </a:r>
          </a:p>
          <a:p>
            <a:endParaRPr lang="hr-BA" sz="3200" dirty="0"/>
          </a:p>
          <a:p>
            <a:pPr algn="ctr"/>
            <a:r>
              <a:rPr lang="hr-BA" sz="3200" b="0" dirty="0"/>
              <a:t>Try imagining and answering these quiestions</a:t>
            </a:r>
            <a:endParaRPr lang="en-US" sz="3200" b="0" dirty="0"/>
          </a:p>
        </p:txBody>
      </p:sp>
      <p:sp>
        <p:nvSpPr>
          <p:cNvPr id="3" name="Text Placeholder 2">
            <a:extLst>
              <a:ext uri="{FF2B5EF4-FFF2-40B4-BE49-F238E27FC236}">
                <a16:creationId xmlns:a16="http://schemas.microsoft.com/office/drawing/2014/main" id="{D17F69B7-BB12-4032-9142-FCD05851941D}"/>
              </a:ext>
            </a:extLst>
          </p:cNvPr>
          <p:cNvSpPr>
            <a:spLocks noGrp="1"/>
          </p:cNvSpPr>
          <p:nvPr>
            <p:ph type="body" sz="quarter" idx="16"/>
          </p:nvPr>
        </p:nvSpPr>
        <p:spPr>
          <a:xfrm>
            <a:off x="714188" y="2990850"/>
            <a:ext cx="10601512" cy="3005806"/>
          </a:xfrm>
        </p:spPr>
        <p:txBody>
          <a:bodyPr/>
          <a:lstStyle/>
          <a:p>
            <a:r>
              <a:rPr lang="hr-BA" sz="2800" dirty="0">
                <a:solidFill>
                  <a:srgbClr val="A6377D"/>
                </a:solidFill>
              </a:rPr>
              <a:t>New communities' members</a:t>
            </a:r>
          </a:p>
          <a:p>
            <a:pPr marL="342900" indent="-342900">
              <a:buFontTx/>
              <a:buChar char="-"/>
            </a:pPr>
            <a:r>
              <a:rPr lang="hr-BA" dirty="0"/>
              <a:t>What are their circumstances?</a:t>
            </a:r>
          </a:p>
          <a:p>
            <a:pPr marL="342900" indent="-342900">
              <a:buFontTx/>
              <a:buChar char="-"/>
            </a:pPr>
            <a:r>
              <a:rPr lang="hr-BA" dirty="0"/>
              <a:t>Try to understand why did the come to this new community. How did that happen?</a:t>
            </a:r>
          </a:p>
          <a:p>
            <a:pPr marL="342900" indent="-342900">
              <a:buFontTx/>
              <a:buChar char="-"/>
            </a:pPr>
            <a:r>
              <a:rPr lang="hr-BA" dirty="0"/>
              <a:t>What do you think – how did they feel at different stages of their proces?</a:t>
            </a:r>
          </a:p>
          <a:p>
            <a:pPr marL="342900" indent="-342900">
              <a:buFontTx/>
              <a:buChar char="-"/>
            </a:pPr>
            <a:r>
              <a:rPr lang="hr-BA" dirty="0"/>
              <a:t>How would you feel?</a:t>
            </a:r>
            <a:endParaRPr lang="en-US" dirty="0"/>
          </a:p>
        </p:txBody>
      </p:sp>
      <p:pic>
        <p:nvPicPr>
          <p:cNvPr id="5" name="Graphic 4" descr="Group brainstorm outline">
            <a:extLst>
              <a:ext uri="{FF2B5EF4-FFF2-40B4-BE49-F238E27FC236}">
                <a16:creationId xmlns:a16="http://schemas.microsoft.com/office/drawing/2014/main" id="{2D66FA82-2632-46AF-B5D3-2CC450ADC6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54325" y="241807"/>
            <a:ext cx="1567865" cy="1567865"/>
          </a:xfrm>
          <a:prstGeom prst="rect">
            <a:avLst/>
          </a:prstGeom>
        </p:spPr>
      </p:pic>
    </p:spTree>
    <p:extLst>
      <p:ext uri="{BB962C8B-B14F-4D97-AF65-F5344CB8AC3E}">
        <p14:creationId xmlns:p14="http://schemas.microsoft.com/office/powerpoint/2010/main" val="1878174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6279</TotalTime>
  <Words>4562</Words>
  <Application>Microsoft Office PowerPoint</Application>
  <PresentationFormat>Widescreen</PresentationFormat>
  <Paragraphs>409</Paragraphs>
  <Slides>73</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BritishCouncilSans-Regular</vt:lpstr>
      <vt:lpstr>Calibri</vt:lpstr>
      <vt:lpstr>Calibri Light</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Sanja Ivandic</cp:lastModifiedBy>
  <cp:revision>218</cp:revision>
  <dcterms:created xsi:type="dcterms:W3CDTF">2019-11-20T14:08:21Z</dcterms:created>
  <dcterms:modified xsi:type="dcterms:W3CDTF">2021-08-02T08:56:58Z</dcterms:modified>
</cp:coreProperties>
</file>