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299" r:id="rId2"/>
    <p:sldId id="569" r:id="rId3"/>
    <p:sldId id="291" r:id="rId4"/>
    <p:sldId id="589" r:id="rId5"/>
    <p:sldId id="649" r:id="rId6"/>
    <p:sldId id="591" r:id="rId7"/>
    <p:sldId id="590" r:id="rId8"/>
    <p:sldId id="594" r:id="rId9"/>
    <p:sldId id="592" r:id="rId10"/>
    <p:sldId id="593" r:id="rId11"/>
    <p:sldId id="595" r:id="rId12"/>
    <p:sldId id="598" r:id="rId13"/>
    <p:sldId id="596" r:id="rId14"/>
    <p:sldId id="612" r:id="rId15"/>
    <p:sldId id="621" r:id="rId16"/>
    <p:sldId id="613" r:id="rId17"/>
    <p:sldId id="650" r:id="rId18"/>
    <p:sldId id="651" r:id="rId19"/>
    <p:sldId id="614" r:id="rId20"/>
    <p:sldId id="615" r:id="rId21"/>
    <p:sldId id="617" r:id="rId22"/>
    <p:sldId id="616" r:id="rId23"/>
    <p:sldId id="618" r:id="rId24"/>
    <p:sldId id="599" r:id="rId25"/>
    <p:sldId id="600" r:id="rId26"/>
    <p:sldId id="601" r:id="rId27"/>
    <p:sldId id="603" r:id="rId28"/>
    <p:sldId id="292" r:id="rId29"/>
    <p:sldId id="604" r:id="rId30"/>
    <p:sldId id="605" r:id="rId31"/>
    <p:sldId id="606" r:id="rId32"/>
    <p:sldId id="608" r:id="rId33"/>
    <p:sldId id="609" r:id="rId34"/>
    <p:sldId id="610" r:id="rId35"/>
    <p:sldId id="611" r:id="rId36"/>
    <p:sldId id="413" r:id="rId37"/>
    <p:sldId id="293" r:id="rId38"/>
    <p:sldId id="622" r:id="rId39"/>
    <p:sldId id="624" r:id="rId40"/>
    <p:sldId id="625" r:id="rId41"/>
    <p:sldId id="626" r:id="rId42"/>
    <p:sldId id="627" r:id="rId43"/>
    <p:sldId id="629" r:id="rId44"/>
    <p:sldId id="628" r:id="rId45"/>
    <p:sldId id="584" r:id="rId46"/>
    <p:sldId id="630" r:id="rId47"/>
    <p:sldId id="623" r:id="rId48"/>
    <p:sldId id="631" r:id="rId49"/>
    <p:sldId id="396" r:id="rId50"/>
    <p:sldId id="570" r:id="rId51"/>
    <p:sldId id="632" r:id="rId52"/>
    <p:sldId id="634" r:id="rId53"/>
    <p:sldId id="633" r:id="rId54"/>
    <p:sldId id="638" r:id="rId55"/>
    <p:sldId id="635" r:id="rId56"/>
    <p:sldId id="636" r:id="rId57"/>
    <p:sldId id="637" r:id="rId58"/>
    <p:sldId id="571" r:id="rId59"/>
    <p:sldId id="639" r:id="rId60"/>
    <p:sldId id="642" r:id="rId61"/>
    <p:sldId id="641" r:id="rId62"/>
    <p:sldId id="648" r:id="rId63"/>
    <p:sldId id="276" r:id="rId64"/>
    <p:sldId id="283" r:id="rId65"/>
    <p:sldId id="643" r:id="rId66"/>
    <p:sldId id="644" r:id="rId67"/>
    <p:sldId id="645" r:id="rId68"/>
    <p:sldId id="646" r:id="rId69"/>
    <p:sldId id="647" r:id="rId70"/>
    <p:sldId id="415" r:id="rId71"/>
    <p:sldId id="414"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la Casey" initials="OC" lastIdx="1" clrIdx="0">
    <p:extLst>
      <p:ext uri="{19B8F6BF-5375-455C-9EA6-DF929625EA0E}">
        <p15:presenceInfo xmlns:p15="http://schemas.microsoft.com/office/powerpoint/2012/main" userId="S::orla@momentumconsulting.ie::ee9f56f0-43a2-47ae-a5b8-d4a7d2f5ce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377D"/>
    <a:srgbClr val="F6BC67"/>
    <a:srgbClr val="404040"/>
    <a:srgbClr val="4D2B65"/>
    <a:srgbClr val="76C6D2"/>
    <a:srgbClr val="797979"/>
    <a:srgbClr val="5E5E5E"/>
    <a:srgbClr val="1198D1"/>
    <a:srgbClr val="9A2E90"/>
    <a:srgbClr val="0038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5A9112-A6DA-46DD-B0E1-E3B16A47B9BD}" v="22" dt="2021-06-02T16:45:30.8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839" autoAdjust="0"/>
    <p:restoredTop sz="94729"/>
  </p:normalViewPr>
  <p:slideViewPr>
    <p:cSldViewPr snapToGrid="0" snapToObjects="1">
      <p:cViewPr varScale="1">
        <p:scale>
          <a:sx n="82" d="100"/>
          <a:sy n="82" d="100"/>
        </p:scale>
        <p:origin x="331" y="72"/>
      </p:cViewPr>
      <p:guideLst/>
    </p:cSldViewPr>
  </p:slideViewPr>
  <p:notesTextViewPr>
    <p:cViewPr>
      <p:scale>
        <a:sx n="1" d="1"/>
        <a:sy n="1" d="1"/>
      </p:scale>
      <p:origin x="0" y="0"/>
    </p:cViewPr>
  </p:notesTextViewPr>
  <p:sorterViewPr>
    <p:cViewPr>
      <p:scale>
        <a:sx n="66" d="100"/>
        <a:sy n="66" d="100"/>
      </p:scale>
      <p:origin x="0" y="-860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8/2/2021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dirty="0"/>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8/2/2021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050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999890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4034618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08A84934-B093-EF49-A53B-461C49FA347E}"/>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49ACB783-6197-4745-B20F-1918F67FAE37}"/>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D98D3E7-03E2-E647-AAEC-6881A6C8126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91891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890645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FF72099B-33CA-D043-9A4B-B4B8E900C2F3}"/>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88217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00A337F4-DAD3-A746-96CC-86A01DFB30BA}"/>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322515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6" name="Group 25">
            <a:extLst>
              <a:ext uri="{FF2B5EF4-FFF2-40B4-BE49-F238E27FC236}">
                <a16:creationId xmlns:a16="http://schemas.microsoft.com/office/drawing/2014/main" id="{14A143FF-F074-884D-817C-4D0DD7610F59}"/>
              </a:ext>
            </a:extLst>
          </p:cNvPr>
          <p:cNvGrpSpPr/>
          <p:nvPr userDrawn="1"/>
        </p:nvGrpSpPr>
        <p:grpSpPr>
          <a:xfrm>
            <a:off x="3018" y="6099302"/>
            <a:ext cx="12188982" cy="125532"/>
            <a:chOff x="3018" y="6099302"/>
            <a:chExt cx="12188982" cy="125532"/>
          </a:xfrm>
        </p:grpSpPr>
        <p:pic>
          <p:nvPicPr>
            <p:cNvPr id="19" name="Picture 18">
              <a:extLst>
                <a:ext uri="{FF2B5EF4-FFF2-40B4-BE49-F238E27FC236}">
                  <a16:creationId xmlns:a16="http://schemas.microsoft.com/office/drawing/2014/main" id="{F869ABF9-8E27-C948-8152-9DDD895D882A}"/>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20" name="Straight Connector 19">
              <a:extLst>
                <a:ext uri="{FF2B5EF4-FFF2-40B4-BE49-F238E27FC236}">
                  <a16:creationId xmlns:a16="http://schemas.microsoft.com/office/drawing/2014/main" id="{BCF01D6B-0253-C641-9DD7-9FB270962D73}"/>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E1FC9E7-B9B9-6249-9BF9-D4096CB525E9}"/>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2434540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3">
            <a:extLst>
              <a:ext uri="{FF2B5EF4-FFF2-40B4-BE49-F238E27FC236}">
                <a16:creationId xmlns:a16="http://schemas.microsoft.com/office/drawing/2014/main" id="{C9F3C691-B9B3-5545-8075-CE9C4E61C659}"/>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A738010C-55F8-BF47-89B3-62874F609C1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id="{EB76A83F-5BE1-0B46-A495-7CA331459A89}"/>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id="{73838BA2-C576-D24B-9886-8F26BEE4513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2EA54184-A903-0A4E-8E27-64B769C66175}"/>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F08497CE-EE28-F64A-8BAF-3D356C92151B}"/>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57071F-8058-A843-B3E6-968612336A8D}"/>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2ED96AA3-F8E5-BF49-B434-0E5577E372FE}"/>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132536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3">
            <a:extLst>
              <a:ext uri="{FF2B5EF4-FFF2-40B4-BE49-F238E27FC236}">
                <a16:creationId xmlns:a16="http://schemas.microsoft.com/office/drawing/2014/main" id="{D5E90AED-30CF-2346-941F-0E2BECD950F4}"/>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1" name="Text Placeholder 23">
            <a:extLst>
              <a:ext uri="{FF2B5EF4-FFF2-40B4-BE49-F238E27FC236}">
                <a16:creationId xmlns:a16="http://schemas.microsoft.com/office/drawing/2014/main" id="{4162B794-41FD-ED43-9AFC-365FBF32F422}"/>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2" name="Text Placeholder 23">
            <a:extLst>
              <a:ext uri="{FF2B5EF4-FFF2-40B4-BE49-F238E27FC236}">
                <a16:creationId xmlns:a16="http://schemas.microsoft.com/office/drawing/2014/main" id="{5AAEF02B-7454-DE4F-AA3E-59ADF794CD2B}"/>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id="{34346F16-4073-424E-9863-65DDC6AB99C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E3AB1CA3-2E96-F54D-B949-40B61C692F91}"/>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907A7F1A-15B7-5642-A18C-D11C4C1D9CC6}"/>
                </a:ext>
              </a:extLst>
            </p:cNvPr>
            <p:cNvCxnSpPr>
              <a:cxnSpLocks/>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3BC0FDA-21A1-624B-8EFE-B9D12F10A33B}"/>
                </a:ext>
              </a:extLst>
            </p:cNvPr>
            <p:cNvCxnSpPr>
              <a:cxnSpLocks/>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9E74DED7-1B98-5B44-A322-DADCA3E6B6BD}"/>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spTree>
    <p:extLst>
      <p:ext uri="{BB962C8B-B14F-4D97-AF65-F5344CB8AC3E}">
        <p14:creationId xmlns:p14="http://schemas.microsoft.com/office/powerpoint/2010/main" val="300430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MCM</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MCM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8AE368C-36EF-EF4A-8D88-08BB6BAE0FBC}"/>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9" name="Straight Connector 8">
            <a:extLst>
              <a:ext uri="{FF2B5EF4-FFF2-40B4-BE49-F238E27FC236}">
                <a16:creationId xmlns:a16="http://schemas.microsoft.com/office/drawing/2014/main" id="{1C8E671D-F2A4-1D49-AA3B-968FFA676999}"/>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ABAE81-7FEB-C14C-A288-8A611EEBB85E}"/>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846720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5AF5D0-A371-FA48-93FC-F9AB2731EFED}"/>
              </a:ext>
            </a:extLst>
          </p:cNvPr>
          <p:cNvSpPr/>
          <p:nvPr userDrawn="1"/>
        </p:nvSpPr>
        <p:spPr>
          <a:xfrm>
            <a:off x="332509" y="301336"/>
            <a:ext cx="11513127" cy="6213764"/>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F87A83A-46B6-4347-928D-02C6B7C1F5BD}"/>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2" name="Straight Connector 11">
            <a:extLst>
              <a:ext uri="{FF2B5EF4-FFF2-40B4-BE49-F238E27FC236}">
                <a16:creationId xmlns:a16="http://schemas.microsoft.com/office/drawing/2014/main" id="{98EDF6A6-C862-304F-AE38-0AEFCCAF859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9398F0-177C-2A47-954E-83ACFABF81D1}"/>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23">
            <a:extLst>
              <a:ext uri="{FF2B5EF4-FFF2-40B4-BE49-F238E27FC236}">
                <a16:creationId xmlns:a16="http://schemas.microsoft.com/office/drawing/2014/main" id="{A6EC53F8-17DE-B545-8DCA-C7FF0F8C0D6F}"/>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F59D6B-E258-EE40-96D7-2D3516A1A27E}"/>
              </a:ext>
            </a:extLst>
          </p:cNvPr>
          <p:cNvSpPr/>
          <p:nvPr userDrawn="1"/>
        </p:nvSpPr>
        <p:spPr>
          <a:xfrm>
            <a:off x="332509" y="301336"/>
            <a:ext cx="11513127" cy="6213764"/>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BAB52DC-19E2-044A-8BBC-3543239B3096}"/>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3" name="Straight Connector 12">
            <a:extLst>
              <a:ext uri="{FF2B5EF4-FFF2-40B4-BE49-F238E27FC236}">
                <a16:creationId xmlns:a16="http://schemas.microsoft.com/office/drawing/2014/main" id="{494BBD8C-0955-1F44-8703-B48AE4A99DBD}"/>
              </a:ext>
            </a:extLst>
          </p:cNvPr>
          <p:cNvCxnSpPr>
            <a:cxnSpLocks/>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C2CAE3-9830-2C43-9E91-4A7D778040A3}"/>
              </a:ext>
            </a:extLst>
          </p:cNvPr>
          <p:cNvCxnSpPr>
            <a:cxnSpLocks/>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3">
            <a:extLst>
              <a:ext uri="{FF2B5EF4-FFF2-40B4-BE49-F238E27FC236}">
                <a16:creationId xmlns:a16="http://schemas.microsoft.com/office/drawing/2014/main" id="{A5D29BC9-A3D9-3F4F-8D05-111B729E595C}"/>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dirty="0"/>
              <a:t>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32367" y="2061841"/>
            <a:ext cx="2659582" cy="3745771"/>
          </a:xfrm>
          <a:prstGeom prst="rect">
            <a:avLst/>
          </a:prstGeom>
          <a:noFill/>
          <a:ln w="1905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3291612" y="2061841"/>
            <a:ext cx="2659582" cy="3745771"/>
          </a:xfrm>
          <a:prstGeom prst="rect">
            <a:avLst/>
          </a:prstGeom>
          <a:noFill/>
          <a:ln w="1905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9010099" y="2061841"/>
            <a:ext cx="2659582" cy="3745771"/>
          </a:xfrm>
          <a:prstGeom prst="rect">
            <a:avLst/>
          </a:prstGeom>
          <a:noFill/>
          <a:ln w="19050">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userDrawn="1"/>
        </p:nvSpPr>
        <p:spPr>
          <a:xfrm>
            <a:off x="878182" y="5519991"/>
            <a:ext cx="1811454" cy="432170"/>
          </a:xfrm>
          <a:prstGeom prst="roundRect">
            <a:avLst/>
          </a:prstGeom>
          <a:solidFill>
            <a:srgbClr val="A6377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19032" y="5519991"/>
            <a:ext cx="1811454" cy="432170"/>
          </a:xfrm>
          <a:prstGeom prst="roundRect">
            <a:avLst/>
          </a:prstGeom>
          <a:solidFill>
            <a:srgbClr val="76C6D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52468" y="5519991"/>
            <a:ext cx="1811454" cy="432170"/>
          </a:xfrm>
          <a:prstGeom prst="roundRect">
            <a:avLst/>
          </a:prstGeom>
          <a:solidFill>
            <a:srgbClr val="F6BC67"/>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grpSp>
        <p:nvGrpSpPr>
          <p:cNvPr id="22" name="Group 21">
            <a:extLst>
              <a:ext uri="{FF2B5EF4-FFF2-40B4-BE49-F238E27FC236}">
                <a16:creationId xmlns:a16="http://schemas.microsoft.com/office/drawing/2014/main" id="{B6F62D2B-2EF6-B14F-B8E1-9436E0869E1D}"/>
              </a:ext>
            </a:extLst>
          </p:cNvPr>
          <p:cNvGrpSpPr/>
          <p:nvPr userDrawn="1"/>
        </p:nvGrpSpPr>
        <p:grpSpPr>
          <a:xfrm>
            <a:off x="0" y="6404007"/>
            <a:ext cx="12192000" cy="125532"/>
            <a:chOff x="-173656" y="6390668"/>
            <a:chExt cx="12192000" cy="125532"/>
          </a:xfrm>
        </p:grpSpPr>
        <p:pic>
          <p:nvPicPr>
            <p:cNvPr id="23" name="Picture 22">
              <a:extLst>
                <a:ext uri="{FF2B5EF4-FFF2-40B4-BE49-F238E27FC236}">
                  <a16:creationId xmlns:a16="http://schemas.microsoft.com/office/drawing/2014/main" id="{29A6BD51-50EB-3545-AF0F-C26B822DE615}"/>
                </a:ext>
              </a:extLst>
            </p:cNvPr>
            <p:cNvPicPr>
              <a:picLocks noChangeAspect="1"/>
            </p:cNvPicPr>
            <p:nvPr userDrawn="1"/>
          </p:nvPicPr>
          <p:blipFill>
            <a:blip r:embed="rId2"/>
            <a:stretch>
              <a:fillRect/>
            </a:stretch>
          </p:blipFill>
          <p:spPr>
            <a:xfrm>
              <a:off x="5018549" y="6390668"/>
              <a:ext cx="1732336" cy="125532"/>
            </a:xfrm>
            <a:prstGeom prst="rect">
              <a:avLst/>
            </a:prstGeom>
          </p:spPr>
        </p:pic>
        <p:cxnSp>
          <p:nvCxnSpPr>
            <p:cNvPr id="24" name="Straight Connector 23">
              <a:extLst>
                <a:ext uri="{FF2B5EF4-FFF2-40B4-BE49-F238E27FC236}">
                  <a16:creationId xmlns:a16="http://schemas.microsoft.com/office/drawing/2014/main" id="{39496A35-B64B-8F4B-BDA1-16689BD45E55}"/>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65754BD-DF66-9549-889C-B58A9BEE7E68}"/>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9164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9" name="Text Placeholder 23">
            <a:extLst>
              <a:ext uri="{FF2B5EF4-FFF2-40B4-BE49-F238E27FC236}">
                <a16:creationId xmlns:a16="http://schemas.microsoft.com/office/drawing/2014/main" id="{1BCC9B6C-4FB6-9848-9564-F52325E4A9CC}"/>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id="{8AC65B54-BA29-FA46-A8C1-8E41C5DF0C94}"/>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EC887EE7-F097-6841-B8D0-5BF42F9955DB}"/>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508027AF-482D-CA40-96F0-5B2D68D81A38}"/>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3D2D1C-235C-A144-87F8-12B9325B8BBE}"/>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4236862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404040"/>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1" name="Group 20">
            <a:extLst>
              <a:ext uri="{FF2B5EF4-FFF2-40B4-BE49-F238E27FC236}">
                <a16:creationId xmlns:a16="http://schemas.microsoft.com/office/drawing/2014/main" id="{9D02A3E2-E80D-7844-9184-2B0EC15BB8DD}"/>
              </a:ext>
            </a:extLst>
          </p:cNvPr>
          <p:cNvGrpSpPr/>
          <p:nvPr userDrawn="1"/>
        </p:nvGrpSpPr>
        <p:grpSpPr>
          <a:xfrm>
            <a:off x="0" y="6395457"/>
            <a:ext cx="12192000" cy="125532"/>
            <a:chOff x="98476" y="6381389"/>
            <a:chExt cx="12192000" cy="125532"/>
          </a:xfrm>
        </p:grpSpPr>
        <p:pic>
          <p:nvPicPr>
            <p:cNvPr id="22" name="Picture 21">
              <a:extLst>
                <a:ext uri="{FF2B5EF4-FFF2-40B4-BE49-F238E27FC236}">
                  <a16:creationId xmlns:a16="http://schemas.microsoft.com/office/drawing/2014/main" id="{DA8E0FB0-8B78-4D4F-ACFD-64A5C2FE21AA}"/>
                </a:ext>
              </a:extLst>
            </p:cNvPr>
            <p:cNvPicPr>
              <a:picLocks noChangeAspect="1"/>
            </p:cNvPicPr>
            <p:nvPr userDrawn="1"/>
          </p:nvPicPr>
          <p:blipFill>
            <a:blip r:embed="rId3"/>
            <a:stretch>
              <a:fillRect/>
            </a:stretch>
          </p:blipFill>
          <p:spPr>
            <a:xfrm>
              <a:off x="9917725" y="6381389"/>
              <a:ext cx="1732336" cy="125532"/>
            </a:xfrm>
            <a:prstGeom prst="rect">
              <a:avLst/>
            </a:prstGeom>
          </p:spPr>
        </p:pic>
        <p:cxnSp>
          <p:nvCxnSpPr>
            <p:cNvPr id="23" name="Straight Connector 22">
              <a:extLst>
                <a:ext uri="{FF2B5EF4-FFF2-40B4-BE49-F238E27FC236}">
                  <a16:creationId xmlns:a16="http://schemas.microsoft.com/office/drawing/2014/main" id="{965199E0-C966-234B-AACF-17FB6F1188A7}"/>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04A5A9C-22F8-D74D-93CC-7913DB9E4E33}"/>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2949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dirty="0"/>
              <a:t>TITLE</a:t>
            </a:r>
          </a:p>
        </p:txBody>
      </p:sp>
      <p:grpSp>
        <p:nvGrpSpPr>
          <p:cNvPr id="20" name="Group 19">
            <a:extLst>
              <a:ext uri="{FF2B5EF4-FFF2-40B4-BE49-F238E27FC236}">
                <a16:creationId xmlns:a16="http://schemas.microsoft.com/office/drawing/2014/main" id="{A301F4E2-16CC-344C-B8D7-36AC9401AED2}"/>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A92CA399-6D08-6E40-A703-72E82C39DE91}"/>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0474EBA3-0773-FD45-A47A-005DFD90534B}"/>
                </a:ext>
              </a:extLst>
            </p:cNvPr>
            <p:cNvCxnSpPr>
              <a:cxnSpLocks/>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33719CB-F2B6-8945-838B-029D866DB60D}"/>
                </a:ext>
              </a:extLst>
            </p:cNvPr>
            <p:cNvCxnSpPr>
              <a:cxnSpLocks/>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6DAFF203-8D79-F746-990D-17E7C15602BE}"/>
              </a:ext>
            </a:extLst>
          </p:cNvPr>
          <p:cNvSpPr/>
          <p:nvPr userDrawn="1"/>
        </p:nvSpPr>
        <p:spPr>
          <a:xfrm>
            <a:off x="4332514" y="6083"/>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800444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4452650"/>
            <a:ext cx="12238340" cy="2405350"/>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366946" y="4897601"/>
            <a:ext cx="3104978" cy="697353"/>
          </a:xfrm>
        </p:spPr>
        <p:txBody>
          <a:bodyPr anchor="ctr">
            <a:noAutofit/>
          </a:bodyPr>
          <a:lstStyle>
            <a:lvl1pPr marL="0" indent="0" algn="l">
              <a:buNone/>
              <a:defRPr sz="5400" baseline="0">
                <a:solidFill>
                  <a:schemeClr val="bg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366946" y="5693002"/>
            <a:ext cx="3854522" cy="697353"/>
          </a:xfrm>
        </p:spPr>
        <p:txBody>
          <a:bodyPr anchor="ctr">
            <a:noAutofit/>
          </a:bodyPr>
          <a:lstStyle>
            <a:lvl1pPr marL="0" indent="0" algn="l">
              <a:buNone/>
              <a:defRPr sz="2800" i="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8601483" y="498829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8601483" y="5534225"/>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8601483" y="6101164"/>
            <a:ext cx="2812464" cy="323455"/>
          </a:xfrm>
        </p:spPr>
        <p:txBody>
          <a:bodyPr anchor="t">
            <a:normAutofit/>
          </a:bodyPr>
          <a:lstStyle>
            <a:lvl1pPr marL="0" indent="0">
              <a:buNone/>
              <a:defRPr sz="1600">
                <a:solidFill>
                  <a:schemeClr val="bg1"/>
                </a:solidFill>
              </a:defRPr>
            </a:lvl1pPr>
          </a:lstStyle>
          <a:p>
            <a:pPr lvl="0"/>
            <a:r>
              <a:rPr lang="en-US" dirty="0"/>
              <a:t>Text 1</a:t>
            </a:r>
          </a:p>
        </p:txBody>
      </p:sp>
      <p:pic>
        <p:nvPicPr>
          <p:cNvPr id="35" name="Picture 34" descr="A close up of a sign&#10;&#10;Description automatically generated">
            <a:extLst>
              <a:ext uri="{FF2B5EF4-FFF2-40B4-BE49-F238E27FC236}">
                <a16:creationId xmlns:a16="http://schemas.microsoft.com/office/drawing/2014/main" id="{25A2D98F-3A90-9D48-9AE7-BBCF43017D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4667" y="276966"/>
            <a:ext cx="5238017" cy="3785046"/>
          </a:xfrm>
          <a:prstGeom prst="rect">
            <a:avLst/>
          </a:prstGeom>
        </p:spPr>
      </p:pic>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3"/>
          <a:stretch>
            <a:fillRect/>
          </a:stretch>
        </p:blipFill>
        <p:spPr>
          <a:xfrm>
            <a:off x="9901833" y="3650366"/>
            <a:ext cx="2095500" cy="558800"/>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115299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50975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MCM</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8/2/2021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1109344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3FB682-780A-834F-B278-D6836A070361}"/>
              </a:ext>
            </a:extLst>
          </p:cNvPr>
          <p:cNvPicPr>
            <a:picLocks noChangeAspect="1"/>
          </p:cNvPicPr>
          <p:nvPr userDrawn="1"/>
        </p:nvPicPr>
        <p:blipFill>
          <a:blip r:embed="rId2"/>
          <a:stretch>
            <a:fillRect/>
          </a:stretch>
        </p:blipFill>
        <p:spPr>
          <a:xfrm>
            <a:off x="0" y="2120348"/>
            <a:ext cx="12194548" cy="4737652"/>
          </a:xfrm>
          <a:prstGeom prst="rect">
            <a:avLst/>
          </a:prstGeom>
        </p:spPr>
      </p:pic>
      <p:pic>
        <p:nvPicPr>
          <p:cNvPr id="10" name="Picture 9" descr="A close up of a sign&#10;&#10;Description automatically generated">
            <a:extLst>
              <a:ext uri="{FF2B5EF4-FFF2-40B4-BE49-F238E27FC236}">
                <a16:creationId xmlns:a16="http://schemas.microsoft.com/office/drawing/2014/main" id="{9415DBE3-5D46-6D4C-AC24-A5645E6EF6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6857" y="273879"/>
            <a:ext cx="4365762" cy="3154746"/>
          </a:xfrm>
          <a:prstGeom prst="rect">
            <a:avLst/>
          </a:prstGeom>
        </p:spPr>
      </p:pic>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4"/>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03968" y="4347596"/>
            <a:ext cx="5278651" cy="697353"/>
          </a:xfrm>
        </p:spPr>
        <p:txBody>
          <a:bodyPr>
            <a:noAutofit/>
          </a:bodyPr>
          <a:lstStyle>
            <a:lvl1pPr marL="0" indent="0" algn="r">
              <a:buNone/>
              <a:defRPr sz="5400" b="1" baseline="0">
                <a:solidFill>
                  <a:schemeClr val="bg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03968" y="5054089"/>
            <a:ext cx="5278651" cy="697353"/>
          </a:xfrm>
        </p:spPr>
        <p:txBody>
          <a:bodyPr>
            <a:normAutofit/>
          </a:bodyPr>
          <a:lstStyle>
            <a:lvl1pPr marL="0" indent="0" algn="r">
              <a:buNone/>
              <a:defRPr sz="3600">
                <a:solidFill>
                  <a:schemeClr val="bg1"/>
                </a:solidFill>
                <a:latin typeface="+mn-lt"/>
              </a:defRPr>
            </a:lvl1pPr>
          </a:lstStyle>
          <a:p>
            <a:pPr lvl="0"/>
            <a:r>
              <a:rPr lang="en-US" dirty="0"/>
              <a:t>Sub-Heading</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19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91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F6BC67"/>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2144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4807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a:cxnSpLocks/>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a:cxnSpLocks/>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6868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8/2/2021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86" r:id="rId7"/>
    <p:sldLayoutId id="2147483673" r:id="rId8"/>
    <p:sldLayoutId id="2147483687" r:id="rId9"/>
    <p:sldLayoutId id="2147483688" r:id="rId10"/>
    <p:sldLayoutId id="2147483651" r:id="rId11"/>
    <p:sldLayoutId id="2147483683" r:id="rId12"/>
    <p:sldLayoutId id="2147483684" r:id="rId13"/>
    <p:sldLayoutId id="2147483674" r:id="rId14"/>
    <p:sldLayoutId id="2147483680" r:id="rId15"/>
    <p:sldLayoutId id="2147483681" r:id="rId16"/>
    <p:sldLayoutId id="2147483675" r:id="rId17"/>
    <p:sldLayoutId id="2147483678" r:id="rId18"/>
    <p:sldLayoutId id="2147483679" r:id="rId19"/>
    <p:sldLayoutId id="2147483653" r:id="rId20"/>
    <p:sldLayoutId id="2147483663" r:id="rId21"/>
    <p:sldLayoutId id="2147483664" r:id="rId22"/>
    <p:sldLayoutId id="2147483689" r:id="rId23"/>
    <p:sldLayoutId id="2147483677" r:id="rId24"/>
    <p:sldLayoutId id="2147483670" r:id="rId25"/>
    <p:sldLayoutId id="2147483676" r:id="rId26"/>
    <p:sldLayoutId id="2147483669" r:id="rId27"/>
    <p:sldLayoutId id="2147483656" r:id="rId28"/>
    <p:sldLayoutId id="2147483657" r:id="rId29"/>
    <p:sldLayoutId id="2147483658"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4.xml"/><Relationship Id="rId1" Type="http://schemas.openxmlformats.org/officeDocument/2006/relationships/video" Target="https://www.youtube.com/embed/13TH7JHJNVQ?feature=oembe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hyperlink" Target="https://www.rte.ie/news/ireland/2021/0215/1197202-immigrant-council-conference/" TargetMode="Externa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4.xml"/><Relationship Id="rId1" Type="http://schemas.openxmlformats.org/officeDocument/2006/relationships/video" Target="https://www.youtube.com/embed/wUiKdwgJpD8?feature=oembed"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hyperlink" Target="https://www.inspiringimpact.org/resource-library/the-best-software-to-create-a-theory-of-change/" TargetMode="External"/><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unicef.org/eca/stories/refugee-and-migrant-children-create-mural-promote-unity-peace-and-friendship-greece" TargetMode="External"/><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dutchculture.nl/en/news/art-and-migration" TargetMode="External"/><Relationship Id="rId7" Type="http://schemas.openxmlformats.org/officeDocument/2006/relationships/image" Target="../media/image50.jpeg"/><Relationship Id="rId2" Type="http://schemas.openxmlformats.org/officeDocument/2006/relationships/slideLayout" Target="../slideLayouts/slideLayout19.xml"/><Relationship Id="rId1" Type="http://schemas.openxmlformats.org/officeDocument/2006/relationships/video" Target="https://www.youtube.com/embed/qR5l9XDaxK0?feature=oembed" TargetMode="External"/><Relationship Id="rId6" Type="http://schemas.openxmlformats.org/officeDocument/2006/relationships/hyperlink" Target="https://couchpop.com/film/fuocoammare-fire-at-sea/" TargetMode="External"/><Relationship Id="rId5" Type="http://schemas.openxmlformats.org/officeDocument/2006/relationships/image" Target="../media/image49.png"/><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54.webp"/><Relationship Id="rId2" Type="http://schemas.openxmlformats.org/officeDocument/2006/relationships/hyperlink" Target="https://www.newwomenconnectors.com/" TargetMode="Externa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hyperlink" Target="https://techfugees.com/" TargetMode="External"/><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hyperlink" Target="https://www.independent.ie/life/ellie-kisyombe-i-was-born-into-a-political-family-and-politics-is-part-of-my-makeup-i-wont-run-for-any-party-though-i-will-stand-as-an-independent-just-watch-this-space-40104538.html" TargetMode="External"/><Relationship Id="rId2" Type="http://schemas.openxmlformats.org/officeDocument/2006/relationships/slideLayout" Target="../slideLayouts/slideLayout16.xml"/><Relationship Id="rId1" Type="http://schemas.openxmlformats.org/officeDocument/2006/relationships/video" Target="https://www.youtube.com/embed/VQFKb1mISu0?start=8&amp;feature=oembed" TargetMode="External"/><Relationship Id="rId4" Type="http://schemas.openxmlformats.org/officeDocument/2006/relationships/image" Target="../media/image57.jpeg"/></Relationships>
</file>

<file path=ppt/slides/_rels/slide66.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67.xml.rels><?xml version="1.0" encoding="UTF-8" standalone="yes"?>
<Relationships xmlns="http://schemas.openxmlformats.org/package/2006/relationships"><Relationship Id="rId3" Type="http://schemas.openxmlformats.org/officeDocument/2006/relationships/hyperlink" Target="https://sportsbanter.com.au/british-asian-rugby-association-bara/" TargetMode="External"/><Relationship Id="rId2" Type="http://schemas.openxmlformats.org/officeDocument/2006/relationships/hyperlink" Target="https://baucemag.com/nzingha-prescod-advocates-for-diversity-and-inclusion-in-usa-fencing/" TargetMode="Externa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14.xml"/><Relationship Id="rId1" Type="http://schemas.openxmlformats.org/officeDocument/2006/relationships/video" Target="https://www.youtube.com/embed/zJqX1Z2E-i8?feature=oembed"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p:txBody>
          <a:bodyPr/>
          <a:lstStyle/>
          <a:p>
            <a:r>
              <a:rPr lang="en-US" dirty="0"/>
              <a:t>Module 3</a:t>
            </a:r>
          </a:p>
        </p:txBody>
      </p:sp>
      <p:sp>
        <p:nvSpPr>
          <p:cNvPr id="3" name="Text Placeholder 2">
            <a:extLst>
              <a:ext uri="{FF2B5EF4-FFF2-40B4-BE49-F238E27FC236}">
                <a16:creationId xmlns:a16="http://schemas.microsoft.com/office/drawing/2014/main" id="{51E4B0D2-9CBF-B445-AA9C-54F3090D9059}"/>
              </a:ext>
            </a:extLst>
          </p:cNvPr>
          <p:cNvSpPr>
            <a:spLocks noGrp="1"/>
          </p:cNvSpPr>
          <p:nvPr>
            <p:ph type="body" sz="quarter" idx="16"/>
          </p:nvPr>
        </p:nvSpPr>
        <p:spPr>
          <a:xfrm>
            <a:off x="5570806" y="5054089"/>
            <a:ext cx="6393167" cy="697353"/>
          </a:xfrm>
        </p:spPr>
        <p:txBody>
          <a:bodyPr>
            <a:noAutofit/>
          </a:bodyPr>
          <a:lstStyle/>
          <a:p>
            <a:r>
              <a:rPr lang="en-GB" sz="2400" dirty="0"/>
              <a:t>Effecting change - strategies and new approaches to community mediation and active inclusion </a:t>
            </a:r>
            <a:endParaRPr lang="en-US" sz="2400" dirty="0"/>
          </a:p>
        </p:txBody>
      </p:sp>
      <p:sp>
        <p:nvSpPr>
          <p:cNvPr id="4" name="Text Box 15">
            <a:extLst>
              <a:ext uri="{FF2B5EF4-FFF2-40B4-BE49-F238E27FC236}">
                <a16:creationId xmlns:a16="http://schemas.microsoft.com/office/drawing/2014/main" id="{6C375990-3A2B-4A9A-A06E-3D7B54AF6971}"/>
              </a:ext>
            </a:extLst>
          </p:cNvPr>
          <p:cNvSpPr txBox="1"/>
          <p:nvPr/>
        </p:nvSpPr>
        <p:spPr>
          <a:xfrm>
            <a:off x="295422" y="6034038"/>
            <a:ext cx="9298744" cy="61822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Bef>
                <a:spcPts val="5"/>
              </a:spcBef>
              <a:spcAft>
                <a:spcPts val="0"/>
              </a:spcAft>
            </a:pPr>
            <a:r>
              <a:rPr lang="pl-PL" sz="1200" dirty="0">
                <a:solidFill>
                  <a:srgbClr val="FFFFFF"/>
                </a:solidFill>
                <a:effectLst/>
                <a:latin typeface="Calibri" panose="020F0502020204030204" pitchFamily="34" charset="0"/>
                <a:ea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pl-PL" sz="1200" dirty="0">
                <a:solidFill>
                  <a:srgbClr val="FFFFFF"/>
                </a:solidFill>
                <a:effectLst/>
                <a:latin typeface="Calibri" panose="020F0502020204030204" pitchFamily="34" charset="0"/>
                <a:ea typeface="Calibri" panose="020F0502020204030204" pitchFamily="34" charset="0"/>
              </a:rPr>
              <a:t> </a:t>
            </a:r>
            <a:r>
              <a:rPr lang="pl-PL" sz="1200" kern="1200" dirty="0">
                <a:solidFill>
                  <a:srgbClr val="FFFFFF"/>
                </a:solidFill>
                <a:effectLst/>
                <a:latin typeface="Calibri" panose="020F0502020204030204" pitchFamily="34" charset="0"/>
                <a:ea typeface="Times New Roman" panose="02020603050405020304" pitchFamily="18" charset="0"/>
              </a:rPr>
              <a:t>2019-1-SE01-KA204-060535</a:t>
            </a:r>
            <a:endParaRPr lang="en-GB" sz="1200" dirty="0">
              <a:effectLst/>
              <a:latin typeface="Times New Roman" panose="02020603050405020304" pitchFamily="18" charset="0"/>
              <a:ea typeface="Times New Roman" panose="02020603050405020304" pitchFamily="18" charset="0"/>
            </a:endParaRPr>
          </a:p>
          <a:p>
            <a:pPr marL="90170">
              <a:spcAft>
                <a:spcPts val="0"/>
              </a:spcAft>
            </a:pPr>
            <a:r>
              <a:rPr lang="pl-PL" sz="700" dirty="0">
                <a:solidFill>
                  <a:srgbClr val="FFFFFF"/>
                </a:solidFill>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92256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E7FD05-8A64-4F15-9D9A-A1D730F42992}"/>
              </a:ext>
            </a:extLst>
          </p:cNvPr>
          <p:cNvSpPr>
            <a:spLocks noGrp="1"/>
          </p:cNvSpPr>
          <p:nvPr>
            <p:ph type="body" sz="quarter" idx="13"/>
          </p:nvPr>
        </p:nvSpPr>
        <p:spPr/>
        <p:txBody>
          <a:bodyPr>
            <a:normAutofit/>
          </a:bodyPr>
          <a:lstStyle/>
          <a:p>
            <a:r>
              <a:rPr lang="en-GB" dirty="0"/>
              <a:t>TIP 4</a:t>
            </a:r>
          </a:p>
          <a:p>
            <a:r>
              <a:rPr lang="en-GB" dirty="0"/>
              <a:t>Offer mediation (help) with  phone calls</a:t>
            </a:r>
          </a:p>
        </p:txBody>
      </p:sp>
      <p:sp>
        <p:nvSpPr>
          <p:cNvPr id="3" name="Text Placeholder 2">
            <a:extLst>
              <a:ext uri="{FF2B5EF4-FFF2-40B4-BE49-F238E27FC236}">
                <a16:creationId xmlns:a16="http://schemas.microsoft.com/office/drawing/2014/main" id="{B370A3B6-E0D2-47D4-8C6A-47ED3DC84DE3}"/>
              </a:ext>
            </a:extLst>
          </p:cNvPr>
          <p:cNvSpPr>
            <a:spLocks noGrp="1"/>
          </p:cNvSpPr>
          <p:nvPr>
            <p:ph type="body" sz="quarter" idx="14"/>
          </p:nvPr>
        </p:nvSpPr>
        <p:spPr>
          <a:xfrm>
            <a:off x="130422" y="4675162"/>
            <a:ext cx="10820878" cy="2904450"/>
          </a:xfrm>
        </p:spPr>
        <p:txBody>
          <a:bodyPr/>
          <a:lstStyle/>
          <a:p>
            <a:r>
              <a:rPr lang="en-GB" dirty="0"/>
              <a:t>We all know how to use the telephone, but we can learn to use it more effectively as a tool for getting what we want. </a:t>
            </a:r>
            <a:r>
              <a:rPr lang="hr-BA" dirty="0"/>
              <a:t>Lack of language skills could be a problem for your peers.</a:t>
            </a:r>
            <a:r>
              <a:rPr lang="en-GB" dirty="0"/>
              <a:t>Many people – understandably – lose patience when dealing with official bodies such as government agencies, financial and utility bodies.  More and more, callers must navigate automated menus before reaching a live person.</a:t>
            </a:r>
            <a:r>
              <a:rPr lang="hr-BA" dirty="0"/>
              <a:t> </a:t>
            </a:r>
            <a:endParaRPr lang="en-GB" dirty="0"/>
          </a:p>
        </p:txBody>
      </p:sp>
      <p:pic>
        <p:nvPicPr>
          <p:cNvPr id="6" name="Picture Placeholder 5" descr="A person sitting at a table with a computer and a cup of coffee&#10;&#10;Description automatically generated with low confidence">
            <a:extLst>
              <a:ext uri="{FF2B5EF4-FFF2-40B4-BE49-F238E27FC236}">
                <a16:creationId xmlns:a16="http://schemas.microsoft.com/office/drawing/2014/main" id="{0CC2A656-6625-4953-A505-E764D7D9EC7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42582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24793A-7BAB-414E-9353-D14B276AD336}"/>
              </a:ext>
            </a:extLst>
          </p:cNvPr>
          <p:cNvSpPr>
            <a:spLocks noGrp="1"/>
          </p:cNvSpPr>
          <p:nvPr>
            <p:ph type="body" sz="quarter" idx="13"/>
          </p:nvPr>
        </p:nvSpPr>
        <p:spPr/>
        <p:txBody>
          <a:bodyPr>
            <a:normAutofit fontScale="92500" lnSpcReduction="20000"/>
          </a:bodyPr>
          <a:lstStyle/>
          <a:p>
            <a:r>
              <a:rPr lang="en-GB" dirty="0"/>
              <a:t>TIP 5</a:t>
            </a:r>
          </a:p>
          <a:p>
            <a:r>
              <a:rPr lang="en-GB" dirty="0"/>
              <a:t>In case of community mediation, share the issues of the community with the public</a:t>
            </a:r>
          </a:p>
        </p:txBody>
      </p:sp>
      <p:sp>
        <p:nvSpPr>
          <p:cNvPr id="3" name="Text Placeholder 2">
            <a:extLst>
              <a:ext uri="{FF2B5EF4-FFF2-40B4-BE49-F238E27FC236}">
                <a16:creationId xmlns:a16="http://schemas.microsoft.com/office/drawing/2014/main" id="{25CB276D-68D8-46EE-9BCE-7A25CF9EC6AB}"/>
              </a:ext>
            </a:extLst>
          </p:cNvPr>
          <p:cNvSpPr>
            <a:spLocks noGrp="1"/>
          </p:cNvSpPr>
          <p:nvPr>
            <p:ph type="body" sz="quarter" idx="14"/>
          </p:nvPr>
        </p:nvSpPr>
        <p:spPr/>
        <p:txBody>
          <a:bodyPr/>
          <a:lstStyle/>
          <a:p>
            <a:r>
              <a:rPr lang="en-GB" dirty="0"/>
              <a:t>The age of social media allows us to quickly and easily post about issues and share information. In case of common community problem, it’s good to raise awareness, using a positive and respectful tone.</a:t>
            </a:r>
          </a:p>
        </p:txBody>
      </p:sp>
      <p:pic>
        <p:nvPicPr>
          <p:cNvPr id="6" name="Picture Placeholder 5" descr="A person looking at his phone&#10;&#10;Description automatically generated with medium confidence">
            <a:extLst>
              <a:ext uri="{FF2B5EF4-FFF2-40B4-BE49-F238E27FC236}">
                <a16:creationId xmlns:a16="http://schemas.microsoft.com/office/drawing/2014/main" id="{F9536A79-DA60-4C63-AA91-FD720E03C008}"/>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3564835" y="-1"/>
            <a:ext cx="8627164" cy="4540151"/>
          </a:xfrm>
        </p:spPr>
      </p:pic>
    </p:spTree>
    <p:extLst>
      <p:ext uri="{BB962C8B-B14F-4D97-AF65-F5344CB8AC3E}">
        <p14:creationId xmlns:p14="http://schemas.microsoft.com/office/powerpoint/2010/main" val="99057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822;p39">
            <a:extLst>
              <a:ext uri="{FF2B5EF4-FFF2-40B4-BE49-F238E27FC236}">
                <a16:creationId xmlns:a16="http://schemas.microsoft.com/office/drawing/2014/main" id="{5B631E05-BCFB-460E-9AE4-9708B3865649}"/>
              </a:ext>
            </a:extLst>
          </p:cNvPr>
          <p:cNvGrpSpPr/>
          <p:nvPr/>
        </p:nvGrpSpPr>
        <p:grpSpPr>
          <a:xfrm>
            <a:off x="5198148" y="2617900"/>
            <a:ext cx="1514193" cy="763260"/>
            <a:chOff x="3269900" y="3064500"/>
            <a:chExt cx="432325" cy="263075"/>
          </a:xfrm>
        </p:grpSpPr>
        <p:sp>
          <p:nvSpPr>
            <p:cNvPr id="4" name="Google Shape;823;p39">
              <a:extLst>
                <a:ext uri="{FF2B5EF4-FFF2-40B4-BE49-F238E27FC236}">
                  <a16:creationId xmlns:a16="http://schemas.microsoft.com/office/drawing/2014/main" id="{953BF3A9-D2D7-4A74-944C-30D990A8D68F}"/>
                </a:ext>
              </a:extLst>
            </p:cNvPr>
            <p:cNvSpPr/>
            <p:nvPr/>
          </p:nvSpPr>
          <p:spPr>
            <a:xfrm>
              <a:off x="3269900" y="3064500"/>
              <a:ext cx="432325" cy="263075"/>
            </a:xfrm>
            <a:custGeom>
              <a:avLst/>
              <a:gdLst/>
              <a:ahLst/>
              <a:cxnLst/>
              <a:rect l="l" t="t" r="r" b="b"/>
              <a:pathLst>
                <a:path w="17293" h="10523" fill="none" extrusionOk="0">
                  <a:moveTo>
                    <a:pt x="14711" y="7916"/>
                  </a:moveTo>
                  <a:lnTo>
                    <a:pt x="14711" y="7916"/>
                  </a:lnTo>
                  <a:lnTo>
                    <a:pt x="14151" y="8379"/>
                  </a:lnTo>
                  <a:lnTo>
                    <a:pt x="13493" y="8842"/>
                  </a:lnTo>
                  <a:lnTo>
                    <a:pt x="12811" y="9280"/>
                  </a:lnTo>
                  <a:lnTo>
                    <a:pt x="12446" y="9475"/>
                  </a:lnTo>
                  <a:lnTo>
                    <a:pt x="12056" y="9670"/>
                  </a:lnTo>
                  <a:lnTo>
                    <a:pt x="11667" y="9840"/>
                  </a:lnTo>
                  <a:lnTo>
                    <a:pt x="11253" y="10011"/>
                  </a:lnTo>
                  <a:lnTo>
                    <a:pt x="10839" y="10157"/>
                  </a:lnTo>
                  <a:lnTo>
                    <a:pt x="10425" y="10278"/>
                  </a:lnTo>
                  <a:lnTo>
                    <a:pt x="9986" y="10376"/>
                  </a:lnTo>
                  <a:lnTo>
                    <a:pt x="9548" y="10449"/>
                  </a:lnTo>
                  <a:lnTo>
                    <a:pt x="9109" y="10498"/>
                  </a:lnTo>
                  <a:lnTo>
                    <a:pt x="8647" y="10522"/>
                  </a:lnTo>
                  <a:lnTo>
                    <a:pt x="8647" y="10522"/>
                  </a:lnTo>
                  <a:lnTo>
                    <a:pt x="8233" y="10522"/>
                  </a:lnTo>
                  <a:lnTo>
                    <a:pt x="7843" y="10473"/>
                  </a:lnTo>
                  <a:lnTo>
                    <a:pt x="7453" y="10425"/>
                  </a:lnTo>
                  <a:lnTo>
                    <a:pt x="7064" y="10327"/>
                  </a:lnTo>
                  <a:lnTo>
                    <a:pt x="6674" y="10230"/>
                  </a:lnTo>
                  <a:lnTo>
                    <a:pt x="6284" y="10108"/>
                  </a:lnTo>
                  <a:lnTo>
                    <a:pt x="5919" y="9986"/>
                  </a:lnTo>
                  <a:lnTo>
                    <a:pt x="5554" y="9840"/>
                  </a:lnTo>
                  <a:lnTo>
                    <a:pt x="5213" y="9670"/>
                  </a:lnTo>
                  <a:lnTo>
                    <a:pt x="4847" y="9499"/>
                  </a:lnTo>
                  <a:lnTo>
                    <a:pt x="4190" y="9109"/>
                  </a:lnTo>
                  <a:lnTo>
                    <a:pt x="3557" y="8695"/>
                  </a:lnTo>
                  <a:lnTo>
                    <a:pt x="2972" y="8233"/>
                  </a:lnTo>
                  <a:lnTo>
                    <a:pt x="2412" y="7794"/>
                  </a:lnTo>
                  <a:lnTo>
                    <a:pt x="1900" y="7332"/>
                  </a:lnTo>
                  <a:lnTo>
                    <a:pt x="1438" y="6893"/>
                  </a:lnTo>
                  <a:lnTo>
                    <a:pt x="1048" y="6479"/>
                  </a:lnTo>
                  <a:lnTo>
                    <a:pt x="390" y="5748"/>
                  </a:lnTo>
                  <a:lnTo>
                    <a:pt x="1" y="5261"/>
                  </a:lnTo>
                  <a:lnTo>
                    <a:pt x="1" y="5261"/>
                  </a:lnTo>
                  <a:lnTo>
                    <a:pt x="390" y="4774"/>
                  </a:lnTo>
                  <a:lnTo>
                    <a:pt x="1048" y="4044"/>
                  </a:lnTo>
                  <a:lnTo>
                    <a:pt x="1438" y="3630"/>
                  </a:lnTo>
                  <a:lnTo>
                    <a:pt x="1900" y="3191"/>
                  </a:lnTo>
                  <a:lnTo>
                    <a:pt x="2412" y="2728"/>
                  </a:lnTo>
                  <a:lnTo>
                    <a:pt x="2972" y="2290"/>
                  </a:lnTo>
                  <a:lnTo>
                    <a:pt x="3557" y="1852"/>
                  </a:lnTo>
                  <a:lnTo>
                    <a:pt x="4190" y="1413"/>
                  </a:lnTo>
                  <a:lnTo>
                    <a:pt x="4847" y="1024"/>
                  </a:lnTo>
                  <a:lnTo>
                    <a:pt x="5213" y="853"/>
                  </a:lnTo>
                  <a:lnTo>
                    <a:pt x="5554" y="683"/>
                  </a:lnTo>
                  <a:lnTo>
                    <a:pt x="5919" y="536"/>
                  </a:lnTo>
                  <a:lnTo>
                    <a:pt x="6284" y="415"/>
                  </a:lnTo>
                  <a:lnTo>
                    <a:pt x="6674" y="293"/>
                  </a:lnTo>
                  <a:lnTo>
                    <a:pt x="7064" y="196"/>
                  </a:lnTo>
                  <a:lnTo>
                    <a:pt x="7453" y="98"/>
                  </a:lnTo>
                  <a:lnTo>
                    <a:pt x="7843" y="49"/>
                  </a:lnTo>
                  <a:lnTo>
                    <a:pt x="8233" y="1"/>
                  </a:lnTo>
                  <a:lnTo>
                    <a:pt x="8647" y="1"/>
                  </a:lnTo>
                  <a:lnTo>
                    <a:pt x="8647" y="1"/>
                  </a:lnTo>
                  <a:lnTo>
                    <a:pt x="9109" y="25"/>
                  </a:lnTo>
                  <a:lnTo>
                    <a:pt x="9548" y="74"/>
                  </a:lnTo>
                  <a:lnTo>
                    <a:pt x="9986" y="147"/>
                  </a:lnTo>
                  <a:lnTo>
                    <a:pt x="10425" y="244"/>
                  </a:lnTo>
                  <a:lnTo>
                    <a:pt x="10839" y="366"/>
                  </a:lnTo>
                  <a:lnTo>
                    <a:pt x="11253" y="512"/>
                  </a:lnTo>
                  <a:lnTo>
                    <a:pt x="11667" y="683"/>
                  </a:lnTo>
                  <a:lnTo>
                    <a:pt x="12056" y="853"/>
                  </a:lnTo>
                  <a:lnTo>
                    <a:pt x="12446" y="1048"/>
                  </a:lnTo>
                  <a:lnTo>
                    <a:pt x="12811" y="1243"/>
                  </a:lnTo>
                  <a:lnTo>
                    <a:pt x="13493" y="1681"/>
                  </a:lnTo>
                  <a:lnTo>
                    <a:pt x="14151" y="2144"/>
                  </a:lnTo>
                  <a:lnTo>
                    <a:pt x="14711" y="2607"/>
                  </a:lnTo>
                  <a:lnTo>
                    <a:pt x="14711" y="2607"/>
                  </a:lnTo>
                  <a:lnTo>
                    <a:pt x="15198" y="3021"/>
                  </a:lnTo>
                  <a:lnTo>
                    <a:pt x="15637" y="3435"/>
                  </a:lnTo>
                  <a:lnTo>
                    <a:pt x="16026" y="3824"/>
                  </a:lnTo>
                  <a:lnTo>
                    <a:pt x="16367" y="4190"/>
                  </a:lnTo>
                  <a:lnTo>
                    <a:pt x="16927" y="4823"/>
                  </a:lnTo>
                  <a:lnTo>
                    <a:pt x="17293" y="5261"/>
                  </a:lnTo>
                  <a:lnTo>
                    <a:pt x="17293" y="5261"/>
                  </a:lnTo>
                  <a:lnTo>
                    <a:pt x="16927" y="5700"/>
                  </a:lnTo>
                  <a:lnTo>
                    <a:pt x="16367" y="6333"/>
                  </a:lnTo>
                  <a:lnTo>
                    <a:pt x="16026" y="6698"/>
                  </a:lnTo>
                  <a:lnTo>
                    <a:pt x="15637" y="7088"/>
                  </a:lnTo>
                  <a:lnTo>
                    <a:pt x="15198" y="7502"/>
                  </a:lnTo>
                  <a:lnTo>
                    <a:pt x="14711" y="7916"/>
                  </a:lnTo>
                  <a:lnTo>
                    <a:pt x="14711" y="7916"/>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824;p39">
              <a:extLst>
                <a:ext uri="{FF2B5EF4-FFF2-40B4-BE49-F238E27FC236}">
                  <a16:creationId xmlns:a16="http://schemas.microsoft.com/office/drawing/2014/main" id="{190E5C3B-278B-4867-8673-6B8E2E29872B}"/>
                </a:ext>
              </a:extLst>
            </p:cNvPr>
            <p:cNvSpPr/>
            <p:nvPr/>
          </p:nvSpPr>
          <p:spPr>
            <a:xfrm>
              <a:off x="3445875" y="3155825"/>
              <a:ext cx="80400" cy="80400"/>
            </a:xfrm>
            <a:custGeom>
              <a:avLst/>
              <a:gdLst/>
              <a:ahLst/>
              <a:cxnLst/>
              <a:rect l="l" t="t" r="r" b="b"/>
              <a:pathLst>
                <a:path w="3216" h="3216" fill="none" extrusionOk="0">
                  <a:moveTo>
                    <a:pt x="0" y="1608"/>
                  </a:moveTo>
                  <a:lnTo>
                    <a:pt x="0" y="1608"/>
                  </a:lnTo>
                  <a:lnTo>
                    <a:pt x="25" y="1438"/>
                  </a:lnTo>
                  <a:lnTo>
                    <a:pt x="49" y="1292"/>
                  </a:lnTo>
                  <a:lnTo>
                    <a:pt x="73" y="1121"/>
                  </a:lnTo>
                  <a:lnTo>
                    <a:pt x="146" y="975"/>
                  </a:lnTo>
                  <a:lnTo>
                    <a:pt x="195" y="853"/>
                  </a:lnTo>
                  <a:lnTo>
                    <a:pt x="293" y="707"/>
                  </a:lnTo>
                  <a:lnTo>
                    <a:pt x="366" y="585"/>
                  </a:lnTo>
                  <a:lnTo>
                    <a:pt x="487" y="488"/>
                  </a:lnTo>
                  <a:lnTo>
                    <a:pt x="585" y="366"/>
                  </a:lnTo>
                  <a:lnTo>
                    <a:pt x="707" y="293"/>
                  </a:lnTo>
                  <a:lnTo>
                    <a:pt x="853" y="196"/>
                  </a:lnTo>
                  <a:lnTo>
                    <a:pt x="974" y="147"/>
                  </a:lnTo>
                  <a:lnTo>
                    <a:pt x="1121" y="74"/>
                  </a:lnTo>
                  <a:lnTo>
                    <a:pt x="1291" y="50"/>
                  </a:lnTo>
                  <a:lnTo>
                    <a:pt x="1437" y="25"/>
                  </a:lnTo>
                  <a:lnTo>
                    <a:pt x="1608" y="1"/>
                  </a:lnTo>
                  <a:lnTo>
                    <a:pt x="1608" y="1"/>
                  </a:lnTo>
                  <a:lnTo>
                    <a:pt x="1778" y="25"/>
                  </a:lnTo>
                  <a:lnTo>
                    <a:pt x="1924" y="50"/>
                  </a:lnTo>
                  <a:lnTo>
                    <a:pt x="2095" y="74"/>
                  </a:lnTo>
                  <a:lnTo>
                    <a:pt x="2241" y="147"/>
                  </a:lnTo>
                  <a:lnTo>
                    <a:pt x="2363" y="196"/>
                  </a:lnTo>
                  <a:lnTo>
                    <a:pt x="2509" y="293"/>
                  </a:lnTo>
                  <a:lnTo>
                    <a:pt x="2631" y="366"/>
                  </a:lnTo>
                  <a:lnTo>
                    <a:pt x="2728" y="488"/>
                  </a:lnTo>
                  <a:lnTo>
                    <a:pt x="2850" y="585"/>
                  </a:lnTo>
                  <a:lnTo>
                    <a:pt x="2923" y="707"/>
                  </a:lnTo>
                  <a:lnTo>
                    <a:pt x="3020" y="853"/>
                  </a:lnTo>
                  <a:lnTo>
                    <a:pt x="3069" y="975"/>
                  </a:lnTo>
                  <a:lnTo>
                    <a:pt x="3142" y="1121"/>
                  </a:lnTo>
                  <a:lnTo>
                    <a:pt x="3166" y="1292"/>
                  </a:lnTo>
                  <a:lnTo>
                    <a:pt x="3191" y="1438"/>
                  </a:lnTo>
                  <a:lnTo>
                    <a:pt x="3215" y="1608"/>
                  </a:lnTo>
                  <a:lnTo>
                    <a:pt x="3215" y="1608"/>
                  </a:lnTo>
                  <a:lnTo>
                    <a:pt x="3191" y="1779"/>
                  </a:lnTo>
                  <a:lnTo>
                    <a:pt x="3166" y="1925"/>
                  </a:lnTo>
                  <a:lnTo>
                    <a:pt x="3142" y="2095"/>
                  </a:lnTo>
                  <a:lnTo>
                    <a:pt x="3069" y="2242"/>
                  </a:lnTo>
                  <a:lnTo>
                    <a:pt x="3020" y="2363"/>
                  </a:lnTo>
                  <a:lnTo>
                    <a:pt x="2923" y="2509"/>
                  </a:lnTo>
                  <a:lnTo>
                    <a:pt x="2850" y="2631"/>
                  </a:lnTo>
                  <a:lnTo>
                    <a:pt x="2728" y="2729"/>
                  </a:lnTo>
                  <a:lnTo>
                    <a:pt x="2631" y="2850"/>
                  </a:lnTo>
                  <a:lnTo>
                    <a:pt x="2509" y="2924"/>
                  </a:lnTo>
                  <a:lnTo>
                    <a:pt x="2363" y="3021"/>
                  </a:lnTo>
                  <a:lnTo>
                    <a:pt x="2241" y="3070"/>
                  </a:lnTo>
                  <a:lnTo>
                    <a:pt x="2095" y="3143"/>
                  </a:lnTo>
                  <a:lnTo>
                    <a:pt x="1924" y="3167"/>
                  </a:lnTo>
                  <a:lnTo>
                    <a:pt x="1778" y="3191"/>
                  </a:lnTo>
                  <a:lnTo>
                    <a:pt x="1608" y="3216"/>
                  </a:lnTo>
                  <a:lnTo>
                    <a:pt x="1608" y="3216"/>
                  </a:lnTo>
                  <a:lnTo>
                    <a:pt x="1437" y="3191"/>
                  </a:lnTo>
                  <a:lnTo>
                    <a:pt x="1291" y="3167"/>
                  </a:lnTo>
                  <a:lnTo>
                    <a:pt x="1121" y="3143"/>
                  </a:lnTo>
                  <a:lnTo>
                    <a:pt x="974" y="3070"/>
                  </a:lnTo>
                  <a:lnTo>
                    <a:pt x="853" y="3021"/>
                  </a:lnTo>
                  <a:lnTo>
                    <a:pt x="707" y="2924"/>
                  </a:lnTo>
                  <a:lnTo>
                    <a:pt x="585" y="2850"/>
                  </a:lnTo>
                  <a:lnTo>
                    <a:pt x="487" y="2729"/>
                  </a:lnTo>
                  <a:lnTo>
                    <a:pt x="366" y="2631"/>
                  </a:lnTo>
                  <a:lnTo>
                    <a:pt x="293" y="2509"/>
                  </a:lnTo>
                  <a:lnTo>
                    <a:pt x="195" y="2363"/>
                  </a:lnTo>
                  <a:lnTo>
                    <a:pt x="146" y="2242"/>
                  </a:lnTo>
                  <a:lnTo>
                    <a:pt x="73" y="2095"/>
                  </a:lnTo>
                  <a:lnTo>
                    <a:pt x="49" y="1925"/>
                  </a:lnTo>
                  <a:lnTo>
                    <a:pt x="25" y="1779"/>
                  </a:lnTo>
                  <a:lnTo>
                    <a:pt x="0" y="1608"/>
                  </a:lnTo>
                  <a:lnTo>
                    <a:pt x="0" y="1608"/>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825;p39">
              <a:extLst>
                <a:ext uri="{FF2B5EF4-FFF2-40B4-BE49-F238E27FC236}">
                  <a16:creationId xmlns:a16="http://schemas.microsoft.com/office/drawing/2014/main" id="{7342AE8F-F37E-459E-BB9B-400D82C17B58}"/>
                </a:ext>
              </a:extLst>
            </p:cNvPr>
            <p:cNvSpPr/>
            <p:nvPr/>
          </p:nvSpPr>
          <p:spPr>
            <a:xfrm>
              <a:off x="3381925" y="3091900"/>
              <a:ext cx="208275" cy="208275"/>
            </a:xfrm>
            <a:custGeom>
              <a:avLst/>
              <a:gdLst/>
              <a:ahLst/>
              <a:cxnLst/>
              <a:rect l="l" t="t" r="r" b="b"/>
              <a:pathLst>
                <a:path w="8331" h="8331" fill="none" extrusionOk="0">
                  <a:moveTo>
                    <a:pt x="1" y="4165"/>
                  </a:moveTo>
                  <a:lnTo>
                    <a:pt x="1" y="4165"/>
                  </a:lnTo>
                  <a:lnTo>
                    <a:pt x="25" y="3751"/>
                  </a:lnTo>
                  <a:lnTo>
                    <a:pt x="74" y="3337"/>
                  </a:lnTo>
                  <a:lnTo>
                    <a:pt x="196" y="2923"/>
                  </a:lnTo>
                  <a:lnTo>
                    <a:pt x="318" y="2534"/>
                  </a:lnTo>
                  <a:lnTo>
                    <a:pt x="512" y="2168"/>
                  </a:lnTo>
                  <a:lnTo>
                    <a:pt x="707" y="1827"/>
                  </a:lnTo>
                  <a:lnTo>
                    <a:pt x="951" y="1511"/>
                  </a:lnTo>
                  <a:lnTo>
                    <a:pt x="1219" y="1218"/>
                  </a:lnTo>
                  <a:lnTo>
                    <a:pt x="1511" y="951"/>
                  </a:lnTo>
                  <a:lnTo>
                    <a:pt x="1828" y="707"/>
                  </a:lnTo>
                  <a:lnTo>
                    <a:pt x="2169" y="512"/>
                  </a:lnTo>
                  <a:lnTo>
                    <a:pt x="2534" y="317"/>
                  </a:lnTo>
                  <a:lnTo>
                    <a:pt x="2924" y="195"/>
                  </a:lnTo>
                  <a:lnTo>
                    <a:pt x="3313" y="74"/>
                  </a:lnTo>
                  <a:lnTo>
                    <a:pt x="3727" y="25"/>
                  </a:lnTo>
                  <a:lnTo>
                    <a:pt x="4166" y="1"/>
                  </a:lnTo>
                  <a:lnTo>
                    <a:pt x="4166" y="1"/>
                  </a:lnTo>
                  <a:lnTo>
                    <a:pt x="4580" y="25"/>
                  </a:lnTo>
                  <a:lnTo>
                    <a:pt x="4994" y="74"/>
                  </a:lnTo>
                  <a:lnTo>
                    <a:pt x="5408" y="195"/>
                  </a:lnTo>
                  <a:lnTo>
                    <a:pt x="5797" y="317"/>
                  </a:lnTo>
                  <a:lnTo>
                    <a:pt x="6163" y="512"/>
                  </a:lnTo>
                  <a:lnTo>
                    <a:pt x="6504" y="707"/>
                  </a:lnTo>
                  <a:lnTo>
                    <a:pt x="6820" y="951"/>
                  </a:lnTo>
                  <a:lnTo>
                    <a:pt x="7113" y="1218"/>
                  </a:lnTo>
                  <a:lnTo>
                    <a:pt x="7381" y="1511"/>
                  </a:lnTo>
                  <a:lnTo>
                    <a:pt x="7624" y="1827"/>
                  </a:lnTo>
                  <a:lnTo>
                    <a:pt x="7819" y="2168"/>
                  </a:lnTo>
                  <a:lnTo>
                    <a:pt x="8014" y="2534"/>
                  </a:lnTo>
                  <a:lnTo>
                    <a:pt x="8136" y="2923"/>
                  </a:lnTo>
                  <a:lnTo>
                    <a:pt x="8257" y="3337"/>
                  </a:lnTo>
                  <a:lnTo>
                    <a:pt x="8306" y="3751"/>
                  </a:lnTo>
                  <a:lnTo>
                    <a:pt x="8330" y="4165"/>
                  </a:lnTo>
                  <a:lnTo>
                    <a:pt x="8330" y="4165"/>
                  </a:lnTo>
                  <a:lnTo>
                    <a:pt x="8306" y="4579"/>
                  </a:lnTo>
                  <a:lnTo>
                    <a:pt x="8257" y="4993"/>
                  </a:lnTo>
                  <a:lnTo>
                    <a:pt x="8136" y="5407"/>
                  </a:lnTo>
                  <a:lnTo>
                    <a:pt x="8014" y="5797"/>
                  </a:lnTo>
                  <a:lnTo>
                    <a:pt x="7819" y="6162"/>
                  </a:lnTo>
                  <a:lnTo>
                    <a:pt x="7624" y="6503"/>
                  </a:lnTo>
                  <a:lnTo>
                    <a:pt x="7381" y="6820"/>
                  </a:lnTo>
                  <a:lnTo>
                    <a:pt x="7113" y="7112"/>
                  </a:lnTo>
                  <a:lnTo>
                    <a:pt x="6820" y="7380"/>
                  </a:lnTo>
                  <a:lnTo>
                    <a:pt x="6504" y="7624"/>
                  </a:lnTo>
                  <a:lnTo>
                    <a:pt x="6163" y="7819"/>
                  </a:lnTo>
                  <a:lnTo>
                    <a:pt x="5797" y="8013"/>
                  </a:lnTo>
                  <a:lnTo>
                    <a:pt x="5408" y="8135"/>
                  </a:lnTo>
                  <a:lnTo>
                    <a:pt x="4994" y="8257"/>
                  </a:lnTo>
                  <a:lnTo>
                    <a:pt x="4580" y="8306"/>
                  </a:lnTo>
                  <a:lnTo>
                    <a:pt x="4166" y="8330"/>
                  </a:lnTo>
                  <a:lnTo>
                    <a:pt x="4166" y="8330"/>
                  </a:lnTo>
                  <a:lnTo>
                    <a:pt x="3727" y="8306"/>
                  </a:lnTo>
                  <a:lnTo>
                    <a:pt x="3313" y="8257"/>
                  </a:lnTo>
                  <a:lnTo>
                    <a:pt x="2924" y="8135"/>
                  </a:lnTo>
                  <a:lnTo>
                    <a:pt x="2534" y="8013"/>
                  </a:lnTo>
                  <a:lnTo>
                    <a:pt x="2169" y="7819"/>
                  </a:lnTo>
                  <a:lnTo>
                    <a:pt x="1828" y="7624"/>
                  </a:lnTo>
                  <a:lnTo>
                    <a:pt x="1511" y="7380"/>
                  </a:lnTo>
                  <a:lnTo>
                    <a:pt x="1219" y="7112"/>
                  </a:lnTo>
                  <a:lnTo>
                    <a:pt x="951" y="6820"/>
                  </a:lnTo>
                  <a:lnTo>
                    <a:pt x="707" y="6503"/>
                  </a:lnTo>
                  <a:lnTo>
                    <a:pt x="512" y="6162"/>
                  </a:lnTo>
                  <a:lnTo>
                    <a:pt x="318" y="5797"/>
                  </a:lnTo>
                  <a:lnTo>
                    <a:pt x="196" y="5407"/>
                  </a:lnTo>
                  <a:lnTo>
                    <a:pt x="74" y="4993"/>
                  </a:lnTo>
                  <a:lnTo>
                    <a:pt x="25" y="4579"/>
                  </a:lnTo>
                  <a:lnTo>
                    <a:pt x="1" y="4165"/>
                  </a:lnTo>
                  <a:lnTo>
                    <a:pt x="1" y="4165"/>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7" name="Text Placeholder 1">
            <a:extLst>
              <a:ext uri="{FF2B5EF4-FFF2-40B4-BE49-F238E27FC236}">
                <a16:creationId xmlns:a16="http://schemas.microsoft.com/office/drawing/2014/main" id="{6B4DB1E4-60F1-4EE4-BF43-231C3753241D}"/>
              </a:ext>
            </a:extLst>
          </p:cNvPr>
          <p:cNvSpPr>
            <a:spLocks noGrp="1"/>
          </p:cNvSpPr>
          <p:nvPr>
            <p:ph type="body" sz="quarter" idx="13"/>
          </p:nvPr>
        </p:nvSpPr>
        <p:spPr>
          <a:xfrm>
            <a:off x="1687845" y="4101155"/>
            <a:ext cx="8816309" cy="1189141"/>
          </a:xfrm>
        </p:spPr>
        <p:txBody>
          <a:bodyPr/>
          <a:lstStyle/>
          <a:p>
            <a:pPr algn="ctr"/>
            <a:r>
              <a:rPr lang="en-GB" dirty="0"/>
              <a:t>Let’s take a look at some mediation examples and scenarios</a:t>
            </a:r>
          </a:p>
        </p:txBody>
      </p:sp>
    </p:spTree>
    <p:extLst>
      <p:ext uri="{BB962C8B-B14F-4D97-AF65-F5344CB8AC3E}">
        <p14:creationId xmlns:p14="http://schemas.microsoft.com/office/powerpoint/2010/main" val="3280547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6CFAA9-5B40-44C5-8B52-73FD02522318}"/>
              </a:ext>
            </a:extLst>
          </p:cNvPr>
          <p:cNvSpPr>
            <a:spLocks noGrp="1"/>
          </p:cNvSpPr>
          <p:nvPr>
            <p:ph type="body" sz="quarter" idx="13"/>
          </p:nvPr>
        </p:nvSpPr>
        <p:spPr/>
        <p:txBody>
          <a:bodyPr/>
          <a:lstStyle/>
          <a:p>
            <a:r>
              <a:rPr lang="en-GB" dirty="0">
                <a:solidFill>
                  <a:srgbClr val="A6377D"/>
                </a:solidFill>
              </a:rPr>
              <a:t>A MEDIATION EXAMPLE</a:t>
            </a:r>
          </a:p>
          <a:p>
            <a:r>
              <a:rPr lang="en-GB" sz="3000" dirty="0"/>
              <a:t>Watch the video: Sparking Change, Tedx Talk </a:t>
            </a:r>
          </a:p>
        </p:txBody>
      </p:sp>
      <p:sp>
        <p:nvSpPr>
          <p:cNvPr id="4" name="TextBox 3">
            <a:extLst>
              <a:ext uri="{FF2B5EF4-FFF2-40B4-BE49-F238E27FC236}">
                <a16:creationId xmlns:a16="http://schemas.microsoft.com/office/drawing/2014/main" id="{4D7FDC1C-487F-416D-A52F-C1281E5DDD80}"/>
              </a:ext>
            </a:extLst>
          </p:cNvPr>
          <p:cNvSpPr txBox="1"/>
          <p:nvPr/>
        </p:nvSpPr>
        <p:spPr>
          <a:xfrm>
            <a:off x="113305" y="1789009"/>
            <a:ext cx="2366472" cy="4401205"/>
          </a:xfrm>
          <a:prstGeom prst="rect">
            <a:avLst/>
          </a:prstGeom>
          <a:noFill/>
        </p:spPr>
        <p:txBody>
          <a:bodyPr wrap="square" rtlCol="0">
            <a:spAutoFit/>
          </a:bodyPr>
          <a:lstStyle/>
          <a:p>
            <a:r>
              <a:rPr lang="en-GB" sz="2400" dirty="0">
                <a:solidFill>
                  <a:srgbClr val="5E5E5E"/>
                </a:solidFill>
              </a:rPr>
              <a:t>Dill Wickremasinghe has one vision and that is to create an inclusive and equal Ireland where all residents can live a fuller and more authentic life.</a:t>
            </a:r>
          </a:p>
          <a:p>
            <a:endParaRPr lang="en-GB" sz="1600" dirty="0">
              <a:solidFill>
                <a:srgbClr val="5E5E5E"/>
              </a:solidFill>
            </a:endParaRPr>
          </a:p>
        </p:txBody>
      </p:sp>
      <p:sp>
        <p:nvSpPr>
          <p:cNvPr id="6" name="TextBox 5">
            <a:extLst>
              <a:ext uri="{FF2B5EF4-FFF2-40B4-BE49-F238E27FC236}">
                <a16:creationId xmlns:a16="http://schemas.microsoft.com/office/drawing/2014/main" id="{F198E659-D955-4A53-A4F9-2B22141A5D48}"/>
              </a:ext>
            </a:extLst>
          </p:cNvPr>
          <p:cNvSpPr txBox="1"/>
          <p:nvPr/>
        </p:nvSpPr>
        <p:spPr>
          <a:xfrm>
            <a:off x="9214338" y="2128120"/>
            <a:ext cx="2686929" cy="3416320"/>
          </a:xfrm>
          <a:prstGeom prst="rect">
            <a:avLst/>
          </a:prstGeom>
          <a:noFill/>
        </p:spPr>
        <p:txBody>
          <a:bodyPr wrap="square">
            <a:spAutoFit/>
          </a:bodyPr>
          <a:lstStyle/>
          <a:p>
            <a:pPr algn="r"/>
            <a:r>
              <a:rPr lang="en-GB" sz="2400" dirty="0">
                <a:solidFill>
                  <a:srgbClr val="5E5E5E"/>
                </a:solidFill>
              </a:rPr>
              <a:t>She is a Social Justice and Mental Health broadcaster and journalist and presents her weekly podcast “Sparking Change with Dil” on the Head Stuff Podcast Network</a:t>
            </a:r>
          </a:p>
        </p:txBody>
      </p:sp>
      <p:pic>
        <p:nvPicPr>
          <p:cNvPr id="7" name="Online Media 6" title="Sparking Change | Dil Wickremasinghe | TEDxWexford">
            <a:hlinkClick r:id="" action="ppaction://media"/>
            <a:extLst>
              <a:ext uri="{FF2B5EF4-FFF2-40B4-BE49-F238E27FC236}">
                <a16:creationId xmlns:a16="http://schemas.microsoft.com/office/drawing/2014/main" id="{4FCEA061-A293-43B2-8D49-2FBCADA39F4D}"/>
              </a:ext>
            </a:extLst>
          </p:cNvPr>
          <p:cNvPicPr>
            <a:picLocks noRot="1" noChangeAspect="1"/>
          </p:cNvPicPr>
          <p:nvPr>
            <a:videoFile r:link="rId1"/>
          </p:nvPr>
        </p:nvPicPr>
        <p:blipFill>
          <a:blip r:embed="rId3"/>
          <a:stretch>
            <a:fillRect/>
          </a:stretch>
        </p:blipFill>
        <p:spPr>
          <a:xfrm>
            <a:off x="3180080" y="1789009"/>
            <a:ext cx="5682566" cy="3570782"/>
          </a:xfrm>
          <a:prstGeom prst="rect">
            <a:avLst/>
          </a:prstGeom>
        </p:spPr>
      </p:pic>
    </p:spTree>
    <p:extLst>
      <p:ext uri="{BB962C8B-B14F-4D97-AF65-F5344CB8AC3E}">
        <p14:creationId xmlns:p14="http://schemas.microsoft.com/office/powerpoint/2010/main" val="401727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5A9B9C-45A8-4641-AFB5-59EB17240344}"/>
              </a:ext>
            </a:extLst>
          </p:cNvPr>
          <p:cNvSpPr>
            <a:spLocks noGrp="1"/>
          </p:cNvSpPr>
          <p:nvPr>
            <p:ph type="body" sz="quarter" idx="13"/>
          </p:nvPr>
        </p:nvSpPr>
        <p:spPr/>
        <p:txBody>
          <a:bodyPr/>
          <a:lstStyle/>
          <a:p>
            <a:r>
              <a:rPr lang="hr-BA" dirty="0"/>
              <a:t>There are so many problems, but what is the PRIORITY No. 1?</a:t>
            </a:r>
            <a:endParaRPr lang="en-US" dirty="0"/>
          </a:p>
        </p:txBody>
      </p:sp>
      <p:pic>
        <p:nvPicPr>
          <p:cNvPr id="7" name="Picture Placeholder 6" descr="A person with his hand on his face&#10;&#10;Description automatically generated with medium confidence">
            <a:extLst>
              <a:ext uri="{FF2B5EF4-FFF2-40B4-BE49-F238E27FC236}">
                <a16:creationId xmlns:a16="http://schemas.microsoft.com/office/drawing/2014/main" id="{52481F31-F867-4298-872A-FE5414681148}"/>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65187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95500F-B602-464F-85F4-1D7AF46267A0}"/>
              </a:ext>
            </a:extLst>
          </p:cNvPr>
          <p:cNvSpPr>
            <a:spLocks noGrp="1"/>
          </p:cNvSpPr>
          <p:nvPr>
            <p:ph type="body" sz="quarter" idx="13"/>
          </p:nvPr>
        </p:nvSpPr>
        <p:spPr/>
        <p:txBody>
          <a:bodyPr/>
          <a:lstStyle/>
          <a:p>
            <a:r>
              <a:rPr lang="en-US" dirty="0"/>
              <a:t>Activity: Watch the Video</a:t>
            </a:r>
          </a:p>
          <a:p>
            <a:r>
              <a:rPr lang="en-US" sz="2000" dirty="0"/>
              <a:t>Double click                                                  arrow</a:t>
            </a:r>
          </a:p>
          <a:p>
            <a:endParaRPr lang="en-US" dirty="0"/>
          </a:p>
        </p:txBody>
      </p:sp>
      <p:sp>
        <p:nvSpPr>
          <p:cNvPr id="3" name="Text Placeholder 2">
            <a:extLst>
              <a:ext uri="{FF2B5EF4-FFF2-40B4-BE49-F238E27FC236}">
                <a16:creationId xmlns:a16="http://schemas.microsoft.com/office/drawing/2014/main" id="{FA24C42B-1A76-4C8B-A0CC-EF1500993404}"/>
              </a:ext>
            </a:extLst>
          </p:cNvPr>
          <p:cNvSpPr>
            <a:spLocks noGrp="1"/>
          </p:cNvSpPr>
          <p:nvPr>
            <p:ph type="body" sz="quarter" idx="14"/>
          </p:nvPr>
        </p:nvSpPr>
        <p:spPr>
          <a:xfrm>
            <a:off x="388093" y="5292077"/>
            <a:ext cx="10615187" cy="469184"/>
          </a:xfrm>
        </p:spPr>
        <p:txBody>
          <a:bodyPr/>
          <a:lstStyle/>
          <a:p>
            <a:r>
              <a:rPr lang="en-US" sz="2800" dirty="0"/>
              <a:t>The Criteria to Assess Problems Standing in a Way to an Inclusive Community</a:t>
            </a:r>
          </a:p>
          <a:p>
            <a:endParaRPr lang="en-US" dirty="0"/>
          </a:p>
        </p:txBody>
      </p:sp>
      <p:pic>
        <p:nvPicPr>
          <p:cNvPr id="7" name="MCM video">
            <a:hlinkClick r:id="" action="ppaction://media"/>
            <a:extLst>
              <a:ext uri="{FF2B5EF4-FFF2-40B4-BE49-F238E27FC236}">
                <a16:creationId xmlns:a16="http://schemas.microsoft.com/office/drawing/2014/main" id="{957666E2-59A9-414E-9DEF-063F7A6DC6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33666" y="0"/>
            <a:ext cx="8758334" cy="4926563"/>
          </a:xfrm>
          <a:prstGeom prst="rect">
            <a:avLst/>
          </a:prstGeom>
        </p:spPr>
      </p:pic>
      <p:pic>
        <p:nvPicPr>
          <p:cNvPr id="9" name="Graphic 8" descr="Play outline">
            <a:extLst>
              <a:ext uri="{FF2B5EF4-FFF2-40B4-BE49-F238E27FC236}">
                <a16:creationId xmlns:a16="http://schemas.microsoft.com/office/drawing/2014/main" id="{4A3317D5-5A05-4F0C-B109-8AC9A5A2A7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20213" y="2463281"/>
            <a:ext cx="914400" cy="914400"/>
          </a:xfrm>
          <a:prstGeom prst="rect">
            <a:avLst/>
          </a:prstGeom>
        </p:spPr>
      </p:pic>
    </p:spTree>
    <p:extLst>
      <p:ext uri="{BB962C8B-B14F-4D97-AF65-F5344CB8AC3E}">
        <p14:creationId xmlns:p14="http://schemas.microsoft.com/office/powerpoint/2010/main" val="19207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0A2F56-C305-4AAE-AA94-034C8580C19F}"/>
              </a:ext>
            </a:extLst>
          </p:cNvPr>
          <p:cNvSpPr>
            <a:spLocks noGrp="1"/>
          </p:cNvSpPr>
          <p:nvPr>
            <p:ph type="body" sz="quarter" idx="13"/>
          </p:nvPr>
        </p:nvSpPr>
        <p:spPr/>
        <p:txBody>
          <a:bodyPr/>
          <a:lstStyle/>
          <a:p>
            <a:r>
              <a:rPr lang="hr-BA" dirty="0"/>
              <a:t>Finding the priority problem TO FOCUS ON</a:t>
            </a:r>
            <a:endParaRPr lang="en-US" dirty="0"/>
          </a:p>
        </p:txBody>
      </p:sp>
      <p:sp>
        <p:nvSpPr>
          <p:cNvPr id="3" name="Text Placeholder 2">
            <a:extLst>
              <a:ext uri="{FF2B5EF4-FFF2-40B4-BE49-F238E27FC236}">
                <a16:creationId xmlns:a16="http://schemas.microsoft.com/office/drawing/2014/main" id="{86C4F8CD-A723-436F-9127-FBD71B44DEB6}"/>
              </a:ext>
            </a:extLst>
          </p:cNvPr>
          <p:cNvSpPr>
            <a:spLocks noGrp="1"/>
          </p:cNvSpPr>
          <p:nvPr>
            <p:ph type="body" sz="quarter" idx="14"/>
          </p:nvPr>
        </p:nvSpPr>
        <p:spPr>
          <a:xfrm>
            <a:off x="708651" y="2668824"/>
            <a:ext cx="10638222" cy="3722645"/>
          </a:xfrm>
        </p:spPr>
        <p:txBody>
          <a:bodyPr/>
          <a:lstStyle/>
          <a:p>
            <a:pPr marL="342900" indent="-342900">
              <a:buFont typeface="Wingdings" panose="05000000000000000000" pitchFamily="2" charset="2"/>
              <a:buChar char="ü"/>
            </a:pPr>
            <a:r>
              <a:rPr lang="hr-BA" dirty="0"/>
              <a:t>Now, when you perfected identifying the problems, and understanding them, let’s use a modern and innovative approach to PRIORITISE THEM.</a:t>
            </a:r>
          </a:p>
          <a:p>
            <a:pPr marL="342900" indent="-342900">
              <a:buFont typeface="Wingdings" panose="05000000000000000000" pitchFamily="2" charset="2"/>
              <a:buChar char="ü"/>
            </a:pPr>
            <a:endParaRPr lang="hr-BA" dirty="0"/>
          </a:p>
          <a:p>
            <a:pPr marL="342900" indent="-342900">
              <a:buFont typeface="Wingdings" panose="05000000000000000000" pitchFamily="2" charset="2"/>
              <a:buChar char="ü"/>
            </a:pPr>
            <a:r>
              <a:rPr lang="hr-BA" dirty="0"/>
              <a:t>The approach is called DESIGN THINKING! It helps problem solvers to understand the problem, as well as understand the people who need the solutions. It is deeply rooted in EMPATHY, and we will use the PRIORITISATION GRID based on this DESIGN THINKING method.</a:t>
            </a:r>
          </a:p>
          <a:p>
            <a:pPr marL="342900" indent="-342900">
              <a:buFont typeface="Wingdings" panose="05000000000000000000" pitchFamily="2" charset="2"/>
              <a:buChar char="ü"/>
            </a:pPr>
            <a:endParaRPr lang="hr-BA" dirty="0"/>
          </a:p>
          <a:p>
            <a:pPr marL="342900" indent="-342900">
              <a:buFont typeface="Wingdings" panose="05000000000000000000" pitchFamily="2" charset="2"/>
              <a:buChar char="ü"/>
            </a:pPr>
            <a:r>
              <a:rPr lang="hr-BA" dirty="0"/>
              <a:t>Now let's learn how to prioritise!</a:t>
            </a:r>
            <a:endParaRPr lang="en-US" dirty="0"/>
          </a:p>
        </p:txBody>
      </p:sp>
    </p:spTree>
    <p:extLst>
      <p:ext uri="{BB962C8B-B14F-4D97-AF65-F5344CB8AC3E}">
        <p14:creationId xmlns:p14="http://schemas.microsoft.com/office/powerpoint/2010/main" val="1081519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C3D9C3-A80C-418E-9E7C-E776DF13F630}"/>
              </a:ext>
            </a:extLst>
          </p:cNvPr>
          <p:cNvSpPr>
            <a:spLocks noGrp="1"/>
          </p:cNvSpPr>
          <p:nvPr>
            <p:ph type="body" sz="quarter" idx="15"/>
          </p:nvPr>
        </p:nvSpPr>
        <p:spPr>
          <a:xfrm>
            <a:off x="431354" y="319995"/>
            <a:ext cx="10978262" cy="1555691"/>
          </a:xfrm>
        </p:spPr>
        <p:txBody>
          <a:bodyPr>
            <a:normAutofit fontScale="92500" lnSpcReduction="10000"/>
          </a:bodyPr>
          <a:lstStyle/>
          <a:p>
            <a:r>
              <a:rPr lang="en-US" dirty="0"/>
              <a:t>How to Be More Empathetic</a:t>
            </a:r>
            <a:endParaRPr lang="hr-BA" dirty="0"/>
          </a:p>
          <a:p>
            <a:endParaRPr lang="hr-BA" dirty="0"/>
          </a:p>
          <a:p>
            <a:pPr algn="ctr"/>
            <a:r>
              <a:rPr lang="en-US" sz="3000" b="1" dirty="0">
                <a:solidFill>
                  <a:srgbClr val="404040"/>
                </a:solidFill>
              </a:rPr>
              <a:t>Try Out Someone Else’s Life</a:t>
            </a:r>
          </a:p>
          <a:p>
            <a:endParaRPr lang="en-US" dirty="0"/>
          </a:p>
        </p:txBody>
      </p:sp>
      <p:sp>
        <p:nvSpPr>
          <p:cNvPr id="3" name="Text Placeholder 2">
            <a:extLst>
              <a:ext uri="{FF2B5EF4-FFF2-40B4-BE49-F238E27FC236}">
                <a16:creationId xmlns:a16="http://schemas.microsoft.com/office/drawing/2014/main" id="{D9CC2542-E626-4717-97EE-788643F946CE}"/>
              </a:ext>
            </a:extLst>
          </p:cNvPr>
          <p:cNvSpPr>
            <a:spLocks noGrp="1"/>
          </p:cNvSpPr>
          <p:nvPr>
            <p:ph type="body" sz="quarter" idx="16"/>
          </p:nvPr>
        </p:nvSpPr>
        <p:spPr/>
        <p:txBody>
          <a:bodyPr/>
          <a:lstStyle/>
          <a:p>
            <a:r>
              <a:rPr lang="en-US" dirty="0"/>
              <a:t>Don’t just stand in someone else’s shoes, as the saying goes, but take a walk in them, said Helen </a:t>
            </a:r>
            <a:r>
              <a:rPr lang="en-US" dirty="0" err="1"/>
              <a:t>Riess</a:t>
            </a:r>
            <a:r>
              <a:rPr lang="en-US" dirty="0"/>
              <a:t>, a psychiatrist at Harvard Medical School and chief scientist of </a:t>
            </a:r>
            <a:r>
              <a:rPr lang="en-US" dirty="0" err="1"/>
              <a:t>Empathetics</a:t>
            </a:r>
            <a:r>
              <a:rPr lang="en-US" dirty="0"/>
              <a:t>, which provides empathy training for health care practitioners.</a:t>
            </a:r>
          </a:p>
          <a:p>
            <a:pPr marL="342900" indent="-342900">
              <a:buFont typeface="Arial" panose="020B0604020202020204" pitchFamily="34" charset="0"/>
              <a:buChar char="•"/>
            </a:pPr>
            <a:r>
              <a:rPr lang="en-US" dirty="0">
                <a:solidFill>
                  <a:srgbClr val="F6BC67"/>
                </a:solidFill>
              </a:rPr>
              <a:t>Attend someone else’s church, mosque, synagogue or other house of worship for a few weeks while they attend yours or visit a </a:t>
            </a:r>
            <a:r>
              <a:rPr lang="hr-BA" dirty="0">
                <a:solidFill>
                  <a:srgbClr val="F6BC67"/>
                </a:solidFill>
              </a:rPr>
              <a:t>part of the community you usually don’t visit.</a:t>
            </a:r>
            <a:r>
              <a:rPr lang="en-US" dirty="0">
                <a:solidFill>
                  <a:srgbClr val="F6BC67"/>
                </a:solidFill>
              </a:rPr>
              <a:t> Spend time in a new neighborhood or strike up a conversation with a homeless person in your community. </a:t>
            </a:r>
          </a:p>
          <a:p>
            <a:pPr marL="342900" indent="-342900">
              <a:buFont typeface="Arial" panose="020B0604020202020204" pitchFamily="34" charset="0"/>
              <a:buChar char="•"/>
            </a:pPr>
            <a:r>
              <a:rPr lang="en-US" dirty="0">
                <a:solidFill>
                  <a:srgbClr val="A6377D"/>
                </a:solidFill>
              </a:rPr>
              <a:t>If someone’s behavior is bothersome, think about why. If it’s </a:t>
            </a:r>
            <a:r>
              <a:rPr lang="hr-BA" dirty="0">
                <a:solidFill>
                  <a:srgbClr val="A6377D"/>
                </a:solidFill>
              </a:rPr>
              <a:t>a</a:t>
            </a:r>
            <a:r>
              <a:rPr lang="en-US" dirty="0">
                <a:solidFill>
                  <a:srgbClr val="A6377D"/>
                </a:solidFill>
              </a:rPr>
              <a:t> teenager, for instance, start by acknowledging that he might feel stressed, but go further: Consider what it’s like to live his daily life – what his bus ride is like, how much homework he has and how much sleep he gets. </a:t>
            </a:r>
          </a:p>
        </p:txBody>
      </p:sp>
      <p:sp>
        <p:nvSpPr>
          <p:cNvPr id="4" name="TextBox 3">
            <a:extLst>
              <a:ext uri="{FF2B5EF4-FFF2-40B4-BE49-F238E27FC236}">
                <a16:creationId xmlns:a16="http://schemas.microsoft.com/office/drawing/2014/main" id="{76504329-2564-471E-87F4-3CB2ED360300}"/>
              </a:ext>
            </a:extLst>
          </p:cNvPr>
          <p:cNvSpPr txBox="1"/>
          <p:nvPr/>
        </p:nvSpPr>
        <p:spPr>
          <a:xfrm>
            <a:off x="886408" y="6488668"/>
            <a:ext cx="4434227" cy="246221"/>
          </a:xfrm>
          <a:prstGeom prst="rect">
            <a:avLst/>
          </a:prstGeom>
          <a:noFill/>
        </p:spPr>
        <p:txBody>
          <a:bodyPr wrap="none" rtlCol="0">
            <a:spAutoFit/>
          </a:bodyPr>
          <a:lstStyle/>
          <a:p>
            <a:r>
              <a:rPr lang="hr-BA" sz="1000" dirty="0"/>
              <a:t>SOURCE: The New York Times, </a:t>
            </a:r>
            <a:r>
              <a:rPr lang="en-US" sz="1000" b="1" dirty="0"/>
              <a:t>How to Be More Empathetic</a:t>
            </a:r>
            <a:r>
              <a:rPr lang="hr-BA" sz="1000" b="1" dirty="0"/>
              <a:t>, By Claire Cain Miller</a:t>
            </a:r>
            <a:endParaRPr lang="en-US" sz="1000" b="1" dirty="0"/>
          </a:p>
        </p:txBody>
      </p:sp>
    </p:spTree>
    <p:extLst>
      <p:ext uri="{BB962C8B-B14F-4D97-AF65-F5344CB8AC3E}">
        <p14:creationId xmlns:p14="http://schemas.microsoft.com/office/powerpoint/2010/main" val="4280994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DC3FB0-5B33-409E-8FBC-B041E753FFD8}"/>
              </a:ext>
            </a:extLst>
          </p:cNvPr>
          <p:cNvSpPr>
            <a:spLocks noGrp="1"/>
          </p:cNvSpPr>
          <p:nvPr>
            <p:ph type="body" sz="quarter" idx="13"/>
          </p:nvPr>
        </p:nvSpPr>
        <p:spPr>
          <a:xfrm>
            <a:off x="1259633" y="1186453"/>
            <a:ext cx="10042209" cy="3664001"/>
          </a:xfrm>
        </p:spPr>
        <p:txBody>
          <a:bodyPr>
            <a:normAutofit lnSpcReduction="10000"/>
          </a:bodyPr>
          <a:lstStyle/>
          <a:p>
            <a:r>
              <a:rPr lang="hr-BA" dirty="0"/>
              <a:t>Take these empathy learnings into the next lessons about choosing a priority to work on.</a:t>
            </a:r>
          </a:p>
          <a:p>
            <a:endParaRPr lang="hr-BA" dirty="0"/>
          </a:p>
          <a:p>
            <a:endParaRPr lang="hr-BA" dirty="0"/>
          </a:p>
          <a:p>
            <a:pPr algn="l"/>
            <a:r>
              <a:rPr lang="hr-BA" dirty="0"/>
              <a:t>To determine what impact a problem has on the community members, you will have to rely on the empathy.</a:t>
            </a:r>
            <a:endParaRPr lang="en-US" dirty="0"/>
          </a:p>
        </p:txBody>
      </p:sp>
    </p:spTree>
    <p:extLst>
      <p:ext uri="{BB962C8B-B14F-4D97-AF65-F5344CB8AC3E}">
        <p14:creationId xmlns:p14="http://schemas.microsoft.com/office/powerpoint/2010/main" val="1852839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3CEDCC-3F82-448F-BA47-291E5A65AD9F}"/>
              </a:ext>
            </a:extLst>
          </p:cNvPr>
          <p:cNvSpPr>
            <a:spLocks noGrp="1"/>
          </p:cNvSpPr>
          <p:nvPr>
            <p:ph type="body" sz="quarter" idx="15"/>
          </p:nvPr>
        </p:nvSpPr>
        <p:spPr/>
        <p:txBody>
          <a:bodyPr/>
          <a:lstStyle/>
          <a:p>
            <a:r>
              <a:rPr lang="hr-BA" dirty="0"/>
              <a:t>P</a:t>
            </a:r>
            <a:r>
              <a:rPr lang="en-US" dirty="0"/>
              <a:t>rioritisation </a:t>
            </a:r>
            <a:r>
              <a:rPr lang="hr-BA" dirty="0"/>
              <a:t>G</a:t>
            </a:r>
            <a:r>
              <a:rPr lang="en-US" dirty="0"/>
              <a:t>rid</a:t>
            </a:r>
          </a:p>
        </p:txBody>
      </p:sp>
      <p:sp>
        <p:nvSpPr>
          <p:cNvPr id="3" name="Text Placeholder 2">
            <a:extLst>
              <a:ext uri="{FF2B5EF4-FFF2-40B4-BE49-F238E27FC236}">
                <a16:creationId xmlns:a16="http://schemas.microsoft.com/office/drawing/2014/main" id="{C1782FBE-EB52-4C9C-9040-CB5345E7EEF1}"/>
              </a:ext>
            </a:extLst>
          </p:cNvPr>
          <p:cNvSpPr>
            <a:spLocks noGrp="1"/>
          </p:cNvSpPr>
          <p:nvPr>
            <p:ph type="body" sz="quarter" idx="16"/>
          </p:nvPr>
        </p:nvSpPr>
        <p:spPr>
          <a:xfrm>
            <a:off x="953869" y="1958641"/>
            <a:ext cx="4215714" cy="4038015"/>
          </a:xfrm>
        </p:spPr>
        <p:txBody>
          <a:bodyPr/>
          <a:lstStyle/>
          <a:p>
            <a:r>
              <a:rPr lang="en-US" dirty="0"/>
              <a:t>The prioritisation grid breaks every task into 4 possible sections:</a:t>
            </a:r>
          </a:p>
          <a:p>
            <a:endParaRPr lang="en-US" dirty="0"/>
          </a:p>
          <a:p>
            <a:pPr marL="342900" indent="-342900">
              <a:buFont typeface="Arial" panose="020B0604020202020204" pitchFamily="34" charset="0"/>
              <a:buChar char="•"/>
            </a:pPr>
            <a:r>
              <a:rPr lang="en-US" dirty="0"/>
              <a:t>    high impact</a:t>
            </a:r>
            <a:r>
              <a:rPr lang="hr-BA" dirty="0"/>
              <a:t> </a:t>
            </a:r>
            <a:r>
              <a:rPr lang="en-US" dirty="0"/>
              <a:t>/</a:t>
            </a:r>
            <a:r>
              <a:rPr lang="hr-BA" dirty="0"/>
              <a:t> </a:t>
            </a:r>
            <a:r>
              <a:rPr lang="en-US" dirty="0"/>
              <a:t>low effort</a:t>
            </a:r>
          </a:p>
          <a:p>
            <a:pPr marL="342900" indent="-342900">
              <a:buFont typeface="Arial" panose="020B0604020202020204" pitchFamily="34" charset="0"/>
              <a:buChar char="•"/>
            </a:pPr>
            <a:r>
              <a:rPr lang="en-US" dirty="0"/>
              <a:t>    high impact</a:t>
            </a:r>
            <a:r>
              <a:rPr lang="hr-BA" dirty="0"/>
              <a:t> </a:t>
            </a:r>
            <a:r>
              <a:rPr lang="en-US" dirty="0"/>
              <a:t>/ high effort</a:t>
            </a:r>
          </a:p>
          <a:p>
            <a:pPr marL="342900" indent="-342900">
              <a:buFont typeface="Arial" panose="020B0604020202020204" pitchFamily="34" charset="0"/>
              <a:buChar char="•"/>
            </a:pPr>
            <a:r>
              <a:rPr lang="en-US" dirty="0"/>
              <a:t>    low impact</a:t>
            </a:r>
            <a:r>
              <a:rPr lang="hr-BA" dirty="0"/>
              <a:t> </a:t>
            </a:r>
            <a:r>
              <a:rPr lang="en-US" dirty="0"/>
              <a:t>/</a:t>
            </a:r>
            <a:r>
              <a:rPr lang="hr-BA" dirty="0"/>
              <a:t> </a:t>
            </a:r>
            <a:r>
              <a:rPr lang="en-US" dirty="0"/>
              <a:t>low effort</a:t>
            </a:r>
          </a:p>
          <a:p>
            <a:pPr marL="342900" indent="-342900">
              <a:buFont typeface="Arial" panose="020B0604020202020204" pitchFamily="34" charset="0"/>
              <a:buChar char="•"/>
            </a:pPr>
            <a:r>
              <a:rPr lang="en-US" dirty="0"/>
              <a:t>    low impact</a:t>
            </a:r>
            <a:r>
              <a:rPr lang="hr-BA" dirty="0"/>
              <a:t> </a:t>
            </a:r>
            <a:r>
              <a:rPr lang="en-US" dirty="0"/>
              <a:t>/</a:t>
            </a:r>
            <a:r>
              <a:rPr lang="hr-BA" dirty="0"/>
              <a:t> </a:t>
            </a:r>
            <a:r>
              <a:rPr lang="en-US" dirty="0"/>
              <a:t>high effort</a:t>
            </a:r>
          </a:p>
          <a:p>
            <a:endParaRPr lang="en-US" dirty="0"/>
          </a:p>
        </p:txBody>
      </p:sp>
      <p:pic>
        <p:nvPicPr>
          <p:cNvPr id="5" name="Picture 4" descr="Chart, treemap chart&#10;&#10;Description automatically generated">
            <a:extLst>
              <a:ext uri="{FF2B5EF4-FFF2-40B4-BE49-F238E27FC236}">
                <a16:creationId xmlns:a16="http://schemas.microsoft.com/office/drawing/2014/main" id="{E94A1E73-39DA-4A7D-9BA6-FAC97A4D86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57915" y="522514"/>
            <a:ext cx="5978777" cy="5812971"/>
          </a:xfrm>
          <a:prstGeom prst="rect">
            <a:avLst/>
          </a:prstGeom>
        </p:spPr>
      </p:pic>
    </p:spTree>
    <p:extLst>
      <p:ext uri="{BB962C8B-B14F-4D97-AF65-F5344CB8AC3E}">
        <p14:creationId xmlns:p14="http://schemas.microsoft.com/office/powerpoint/2010/main" val="1715740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5622DD-4FA7-4778-8128-94C3E5F07A2B}"/>
              </a:ext>
            </a:extLst>
          </p:cNvPr>
          <p:cNvSpPr>
            <a:spLocks noGrp="1"/>
          </p:cNvSpPr>
          <p:nvPr>
            <p:ph type="body" sz="quarter" idx="13"/>
          </p:nvPr>
        </p:nvSpPr>
        <p:spPr>
          <a:xfrm>
            <a:off x="783177" y="526943"/>
            <a:ext cx="10856050" cy="1518834"/>
          </a:xfrm>
        </p:spPr>
        <p:txBody>
          <a:bodyPr>
            <a:normAutofit/>
          </a:bodyPr>
          <a:lstStyle/>
          <a:p>
            <a:pPr algn="ctr"/>
            <a:r>
              <a:rPr lang="en-GB" dirty="0"/>
              <a:t>Welcome to the </a:t>
            </a:r>
          </a:p>
          <a:p>
            <a:pPr algn="ctr"/>
            <a:r>
              <a:rPr lang="en-GB" dirty="0"/>
              <a:t>Module 3 of the Migrant Community Mediation Course</a:t>
            </a:r>
          </a:p>
        </p:txBody>
      </p:sp>
      <p:sp>
        <p:nvSpPr>
          <p:cNvPr id="3" name="Text Placeholder 2">
            <a:extLst>
              <a:ext uri="{FF2B5EF4-FFF2-40B4-BE49-F238E27FC236}">
                <a16:creationId xmlns:a16="http://schemas.microsoft.com/office/drawing/2014/main" id="{2CCD446F-AC51-439F-A936-3CA320BAC889}"/>
              </a:ext>
            </a:extLst>
          </p:cNvPr>
          <p:cNvSpPr>
            <a:spLocks noGrp="1"/>
          </p:cNvSpPr>
          <p:nvPr>
            <p:ph type="body" sz="quarter" idx="14"/>
          </p:nvPr>
        </p:nvSpPr>
        <p:spPr>
          <a:xfrm>
            <a:off x="708651" y="2200760"/>
            <a:ext cx="10638222" cy="4308528"/>
          </a:xfrm>
        </p:spPr>
        <p:txBody>
          <a:bodyPr/>
          <a:lstStyle/>
          <a:p>
            <a:r>
              <a:rPr lang="en-GB" sz="3000" dirty="0"/>
              <a:t>In this Module, you will learn:</a:t>
            </a:r>
          </a:p>
          <a:p>
            <a:endParaRPr lang="en-GB" dirty="0"/>
          </a:p>
          <a:p>
            <a:pPr marL="342900" indent="-342900">
              <a:buFont typeface="Wingdings" panose="05000000000000000000" pitchFamily="2" charset="2"/>
              <a:buChar char="ü"/>
            </a:pPr>
            <a:r>
              <a:rPr lang="en-GB" b="1" dirty="0"/>
              <a:t>Mediation in a community setting</a:t>
            </a:r>
            <a:r>
              <a:rPr lang="hr-BA" b="1" dirty="0"/>
              <a:t>, </a:t>
            </a:r>
            <a:r>
              <a:rPr lang="en-US" b="1" dirty="0"/>
              <a:t>how to identify and prioritize problems in the community</a:t>
            </a:r>
            <a:r>
              <a:rPr lang="en-GB" b="1" dirty="0"/>
              <a:t> </a:t>
            </a:r>
            <a:r>
              <a:rPr lang="en-GB" dirty="0"/>
              <a:t>and use the power of peer to peer mediation</a:t>
            </a:r>
          </a:p>
          <a:p>
            <a:pPr marL="342900" indent="-342900">
              <a:buFont typeface="Wingdings" panose="05000000000000000000" pitchFamily="2" charset="2"/>
              <a:buChar char="ü"/>
            </a:pPr>
            <a:r>
              <a:rPr lang="en-GB" b="1" dirty="0"/>
              <a:t>Getting support</a:t>
            </a:r>
            <a:r>
              <a:rPr lang="en-GB" dirty="0"/>
              <a:t> for your Migrant Community Mediation Cause/</a:t>
            </a:r>
            <a:r>
              <a:rPr lang="en-GB" b="1" dirty="0"/>
              <a:t>Working with others </a:t>
            </a:r>
          </a:p>
          <a:p>
            <a:pPr marL="342900" indent="-342900">
              <a:buFont typeface="Wingdings" panose="05000000000000000000" pitchFamily="2" charset="2"/>
              <a:buChar char="ü"/>
            </a:pPr>
            <a:r>
              <a:rPr lang="en-GB" b="1" dirty="0"/>
              <a:t>Understanding barriers </a:t>
            </a:r>
            <a:r>
              <a:rPr lang="en-GB" dirty="0"/>
              <a:t>coming from host communities and institutions</a:t>
            </a:r>
          </a:p>
          <a:p>
            <a:pPr marL="342900" indent="-342900">
              <a:buFont typeface="Wingdings" panose="05000000000000000000" pitchFamily="2" charset="2"/>
              <a:buChar char="ü"/>
            </a:pPr>
            <a:r>
              <a:rPr lang="en-GB" b="1" dirty="0"/>
              <a:t>Theory of change</a:t>
            </a:r>
            <a:r>
              <a:rPr lang="en-GB" dirty="0"/>
              <a:t>: how to simply use it to map out the change in your community</a:t>
            </a:r>
          </a:p>
          <a:p>
            <a:pPr marL="342900" indent="-342900">
              <a:buFont typeface="Wingdings" panose="05000000000000000000" pitchFamily="2" charset="2"/>
              <a:buChar char="ü"/>
            </a:pPr>
            <a:r>
              <a:rPr lang="en-GB" b="1" dirty="0"/>
              <a:t>Alternative forms of mediation </a:t>
            </a:r>
            <a:r>
              <a:rPr lang="en-GB" dirty="0"/>
              <a:t>(art, sports, personal branding)</a:t>
            </a:r>
          </a:p>
          <a:p>
            <a:endParaRPr lang="en-GB" dirty="0"/>
          </a:p>
        </p:txBody>
      </p:sp>
    </p:spTree>
    <p:extLst>
      <p:ext uri="{BB962C8B-B14F-4D97-AF65-F5344CB8AC3E}">
        <p14:creationId xmlns:p14="http://schemas.microsoft.com/office/powerpoint/2010/main" val="447406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C707FD-2300-47A5-8FDE-BC30ACA3772C}"/>
              </a:ext>
            </a:extLst>
          </p:cNvPr>
          <p:cNvSpPr>
            <a:spLocks noGrp="1"/>
          </p:cNvSpPr>
          <p:nvPr>
            <p:ph type="body" sz="quarter" idx="15"/>
          </p:nvPr>
        </p:nvSpPr>
        <p:spPr/>
        <p:txBody>
          <a:bodyPr/>
          <a:lstStyle/>
          <a:p>
            <a:r>
              <a:rPr lang="en-US" dirty="0"/>
              <a:t>Prioritisation Grid</a:t>
            </a:r>
            <a:r>
              <a:rPr lang="hr-BA" dirty="0"/>
              <a:t> – HOW TO USE IT?</a:t>
            </a:r>
            <a:endParaRPr lang="en-US" dirty="0"/>
          </a:p>
          <a:p>
            <a:endParaRPr lang="en-US" dirty="0"/>
          </a:p>
        </p:txBody>
      </p:sp>
      <p:sp>
        <p:nvSpPr>
          <p:cNvPr id="3" name="Text Placeholder 2">
            <a:extLst>
              <a:ext uri="{FF2B5EF4-FFF2-40B4-BE49-F238E27FC236}">
                <a16:creationId xmlns:a16="http://schemas.microsoft.com/office/drawing/2014/main" id="{FC40F47E-C371-4531-ADFD-1F4B54224B87}"/>
              </a:ext>
            </a:extLst>
          </p:cNvPr>
          <p:cNvSpPr>
            <a:spLocks noGrp="1"/>
          </p:cNvSpPr>
          <p:nvPr>
            <p:ph type="body" sz="quarter" idx="16"/>
          </p:nvPr>
        </p:nvSpPr>
        <p:spPr>
          <a:xfrm>
            <a:off x="571313" y="1716834"/>
            <a:ext cx="6028540" cy="4388524"/>
          </a:xfrm>
        </p:spPr>
        <p:txBody>
          <a:bodyPr/>
          <a:lstStyle/>
          <a:p>
            <a:r>
              <a:rPr lang="hr-BA" dirty="0"/>
              <a:t>Place all the problems you have identified on the adequate square on the grid, by asking your self: </a:t>
            </a:r>
          </a:p>
          <a:p>
            <a:endParaRPr lang="hr-BA" dirty="0"/>
          </a:p>
          <a:p>
            <a:pPr marL="457200" indent="-457200">
              <a:buFont typeface="Arial" panose="020B0604020202020204" pitchFamily="34" charset="0"/>
              <a:buChar char="•"/>
            </a:pPr>
            <a:r>
              <a:rPr lang="hr-BA" dirty="0">
                <a:solidFill>
                  <a:srgbClr val="76C6D2"/>
                </a:solidFill>
              </a:rPr>
              <a:t>Does this problem have high or low impact?</a:t>
            </a:r>
          </a:p>
          <a:p>
            <a:pPr marL="457200" indent="-457200">
              <a:buFont typeface="Arial" panose="020B0604020202020204" pitchFamily="34" charset="0"/>
              <a:buChar char="•"/>
            </a:pPr>
            <a:r>
              <a:rPr lang="hr-BA" dirty="0">
                <a:solidFill>
                  <a:srgbClr val="76C6D2"/>
                </a:solidFill>
              </a:rPr>
              <a:t>To solve this problem do I (do we) need high or low efforts?</a:t>
            </a:r>
          </a:p>
          <a:p>
            <a:endParaRPr lang="hr-BA" dirty="0"/>
          </a:p>
          <a:p>
            <a:pPr marL="457200" indent="-457200">
              <a:buFont typeface="+mj-lt"/>
              <a:buAutoNum type="arabicPeriod"/>
            </a:pPr>
            <a:endParaRPr lang="hr-BA" dirty="0"/>
          </a:p>
          <a:p>
            <a:endParaRPr lang="hr-BA" dirty="0"/>
          </a:p>
          <a:p>
            <a:endParaRPr lang="en-US" dirty="0"/>
          </a:p>
        </p:txBody>
      </p:sp>
      <p:pic>
        <p:nvPicPr>
          <p:cNvPr id="5" name="Picture 4">
            <a:extLst>
              <a:ext uri="{FF2B5EF4-FFF2-40B4-BE49-F238E27FC236}">
                <a16:creationId xmlns:a16="http://schemas.microsoft.com/office/drawing/2014/main" id="{AE376FC5-5CAE-4DC2-9C31-6D676F70C0D9}"/>
              </a:ext>
            </a:extLst>
          </p:cNvPr>
          <p:cNvPicPr>
            <a:picLocks noChangeAspect="1"/>
          </p:cNvPicPr>
          <p:nvPr/>
        </p:nvPicPr>
        <p:blipFill>
          <a:blip r:embed="rId2"/>
          <a:stretch>
            <a:fillRect/>
          </a:stretch>
        </p:blipFill>
        <p:spPr>
          <a:xfrm>
            <a:off x="6716318" y="1596521"/>
            <a:ext cx="4572000" cy="4629150"/>
          </a:xfrm>
          <a:prstGeom prst="rect">
            <a:avLst/>
          </a:prstGeom>
        </p:spPr>
      </p:pic>
    </p:spTree>
    <p:extLst>
      <p:ext uri="{BB962C8B-B14F-4D97-AF65-F5344CB8AC3E}">
        <p14:creationId xmlns:p14="http://schemas.microsoft.com/office/powerpoint/2010/main" val="2473994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4113C9-2AE6-4781-B91B-BCB73DD4C9A3}"/>
              </a:ext>
            </a:extLst>
          </p:cNvPr>
          <p:cNvSpPr>
            <a:spLocks noGrp="1"/>
          </p:cNvSpPr>
          <p:nvPr>
            <p:ph type="body" sz="quarter" idx="15"/>
          </p:nvPr>
        </p:nvSpPr>
        <p:spPr/>
        <p:txBody>
          <a:bodyPr/>
          <a:lstStyle/>
          <a:p>
            <a:r>
              <a:rPr lang="en-US" dirty="0"/>
              <a:t>Prioritisation Grid</a:t>
            </a:r>
            <a:r>
              <a:rPr lang="hr-BA" dirty="0"/>
              <a:t> – 1st CHOICE</a:t>
            </a:r>
            <a:endParaRPr lang="en-US" dirty="0"/>
          </a:p>
          <a:p>
            <a:endParaRPr lang="en-US" dirty="0"/>
          </a:p>
        </p:txBody>
      </p:sp>
      <p:sp>
        <p:nvSpPr>
          <p:cNvPr id="3" name="Text Placeholder 2">
            <a:extLst>
              <a:ext uri="{FF2B5EF4-FFF2-40B4-BE49-F238E27FC236}">
                <a16:creationId xmlns:a16="http://schemas.microsoft.com/office/drawing/2014/main" id="{77E0114E-7B52-4FEC-A9F6-FFC622ECA24C}"/>
              </a:ext>
            </a:extLst>
          </p:cNvPr>
          <p:cNvSpPr>
            <a:spLocks noGrp="1"/>
          </p:cNvSpPr>
          <p:nvPr>
            <p:ph type="body" sz="quarter" idx="16"/>
          </p:nvPr>
        </p:nvSpPr>
        <p:spPr>
          <a:xfrm>
            <a:off x="571313" y="2067342"/>
            <a:ext cx="5978777" cy="4038015"/>
          </a:xfrm>
        </p:spPr>
        <p:txBody>
          <a:bodyPr/>
          <a:lstStyle/>
          <a:p>
            <a:r>
              <a:rPr lang="hr-BA" dirty="0">
                <a:solidFill>
                  <a:srgbClr val="5E5E5E"/>
                </a:solidFill>
              </a:rPr>
              <a:t>Now prioritise the problems placed in the top left corner: HIGH-LOW.</a:t>
            </a:r>
          </a:p>
          <a:p>
            <a:endParaRPr lang="hr-BA" dirty="0">
              <a:solidFill>
                <a:srgbClr val="5E5E5E"/>
              </a:solidFill>
            </a:endParaRPr>
          </a:p>
          <a:p>
            <a:r>
              <a:rPr lang="hr-BA" dirty="0">
                <a:solidFill>
                  <a:srgbClr val="5E5E5E"/>
                </a:solidFill>
              </a:rPr>
              <a:t>This means that you are choosing to solve a problem which has the most negative influence on the community AND is also not too dificult to solve</a:t>
            </a:r>
          </a:p>
          <a:p>
            <a:endParaRPr lang="hr-BA" dirty="0">
              <a:solidFill>
                <a:srgbClr val="5E5E5E"/>
              </a:solidFill>
            </a:endParaRPr>
          </a:p>
          <a:p>
            <a:r>
              <a:rPr lang="hr-BA" dirty="0">
                <a:solidFill>
                  <a:srgbClr val="5E5E5E"/>
                </a:solidFill>
              </a:rPr>
              <a:t>If no problems clasified by this criteria, choose the next best thing.</a:t>
            </a:r>
          </a:p>
          <a:p>
            <a:endParaRPr lang="en-US" dirty="0"/>
          </a:p>
        </p:txBody>
      </p:sp>
      <p:pic>
        <p:nvPicPr>
          <p:cNvPr id="5" name="Picture 4" descr="A picture containing text, businesscard, screenshot&#10;&#10;Description automatically generated">
            <a:extLst>
              <a:ext uri="{FF2B5EF4-FFF2-40B4-BE49-F238E27FC236}">
                <a16:creationId xmlns:a16="http://schemas.microsoft.com/office/drawing/2014/main" id="{30347A1D-D1F4-4878-ACC4-371DF9B7D91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60656" y="1430227"/>
            <a:ext cx="4460031" cy="4552228"/>
          </a:xfrm>
          <a:prstGeom prst="rect">
            <a:avLst/>
          </a:prstGeom>
        </p:spPr>
      </p:pic>
    </p:spTree>
    <p:extLst>
      <p:ext uri="{BB962C8B-B14F-4D97-AF65-F5344CB8AC3E}">
        <p14:creationId xmlns:p14="http://schemas.microsoft.com/office/powerpoint/2010/main" val="2593990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EEB409-40B1-467C-9573-07044EB1F7F2}"/>
              </a:ext>
            </a:extLst>
          </p:cNvPr>
          <p:cNvSpPr>
            <a:spLocks noGrp="1"/>
          </p:cNvSpPr>
          <p:nvPr>
            <p:ph type="body" sz="quarter" idx="15"/>
          </p:nvPr>
        </p:nvSpPr>
        <p:spPr/>
        <p:txBody>
          <a:bodyPr/>
          <a:lstStyle/>
          <a:p>
            <a:r>
              <a:rPr lang="en-US" dirty="0"/>
              <a:t>Prioritisation Grid</a:t>
            </a:r>
            <a:r>
              <a:rPr lang="hr-BA" dirty="0"/>
              <a:t> – 2nd CHOICE</a:t>
            </a:r>
            <a:endParaRPr lang="en-US" dirty="0"/>
          </a:p>
          <a:p>
            <a:endParaRPr lang="en-US" dirty="0"/>
          </a:p>
        </p:txBody>
      </p:sp>
      <p:sp>
        <p:nvSpPr>
          <p:cNvPr id="3" name="Text Placeholder 2">
            <a:extLst>
              <a:ext uri="{FF2B5EF4-FFF2-40B4-BE49-F238E27FC236}">
                <a16:creationId xmlns:a16="http://schemas.microsoft.com/office/drawing/2014/main" id="{36A7B953-743F-49ED-8D84-F894DCDED250}"/>
              </a:ext>
            </a:extLst>
          </p:cNvPr>
          <p:cNvSpPr>
            <a:spLocks noGrp="1"/>
          </p:cNvSpPr>
          <p:nvPr>
            <p:ph type="body" sz="quarter" idx="16"/>
          </p:nvPr>
        </p:nvSpPr>
        <p:spPr>
          <a:xfrm>
            <a:off x="571312" y="1554154"/>
            <a:ext cx="6435977" cy="4038015"/>
          </a:xfrm>
        </p:spPr>
        <p:txBody>
          <a:bodyPr/>
          <a:lstStyle/>
          <a:p>
            <a:r>
              <a:rPr lang="hr-BA" dirty="0">
                <a:solidFill>
                  <a:srgbClr val="5E5E5E"/>
                </a:solidFill>
              </a:rPr>
              <a:t>If there are no good candidates among the problems in the HIGH-LOW corner, this is the next best thing to do:</a:t>
            </a:r>
          </a:p>
          <a:p>
            <a:endParaRPr lang="hr-BA" dirty="0">
              <a:solidFill>
                <a:srgbClr val="5E5E5E"/>
              </a:solidFill>
            </a:endParaRPr>
          </a:p>
          <a:p>
            <a:r>
              <a:rPr lang="hr-BA" dirty="0">
                <a:solidFill>
                  <a:srgbClr val="FFC000"/>
                </a:solidFill>
              </a:rPr>
              <a:t>If you have time and resources to put in the effort, choose the ones in the top right, HIGH-HIGH corner. This means you will work harder but solve a BIG problem.</a:t>
            </a:r>
          </a:p>
          <a:p>
            <a:endParaRPr lang="hr-BA" dirty="0">
              <a:solidFill>
                <a:srgbClr val="5E5E5E"/>
              </a:solidFill>
            </a:endParaRPr>
          </a:p>
          <a:p>
            <a:r>
              <a:rPr lang="hr-BA" dirty="0">
                <a:solidFill>
                  <a:srgbClr val="76C6D2"/>
                </a:solidFill>
              </a:rPr>
              <a:t>If you cannot afford too much effort, you mighttry to solve multiple SMALLER problems by investing a little effort. Choose the bottom left corner: LOW-LOW</a:t>
            </a:r>
          </a:p>
          <a:p>
            <a:endParaRPr lang="hr-BA" dirty="0"/>
          </a:p>
          <a:p>
            <a:endParaRPr lang="hr-BA" dirty="0"/>
          </a:p>
          <a:p>
            <a:endParaRPr lang="hr-BA" dirty="0"/>
          </a:p>
          <a:p>
            <a:endParaRPr lang="hr-BA" dirty="0"/>
          </a:p>
          <a:p>
            <a:endParaRPr lang="en-US" dirty="0"/>
          </a:p>
        </p:txBody>
      </p:sp>
      <p:pic>
        <p:nvPicPr>
          <p:cNvPr id="7" name="Picture 6" descr="A picture containing text, businesscard, screenshot&#10;&#10;Description automatically generated">
            <a:extLst>
              <a:ext uri="{FF2B5EF4-FFF2-40B4-BE49-F238E27FC236}">
                <a16:creationId xmlns:a16="http://schemas.microsoft.com/office/drawing/2014/main" id="{4B67ADBF-10F9-4F3D-9D32-B6271FBDA7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07290" y="871846"/>
            <a:ext cx="4917232" cy="5186143"/>
          </a:xfrm>
          <a:prstGeom prst="rect">
            <a:avLst/>
          </a:prstGeom>
        </p:spPr>
      </p:pic>
    </p:spTree>
    <p:extLst>
      <p:ext uri="{BB962C8B-B14F-4D97-AF65-F5344CB8AC3E}">
        <p14:creationId xmlns:p14="http://schemas.microsoft.com/office/powerpoint/2010/main" val="824645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F65C6-7B0D-4817-971E-6C8F080FDA06}"/>
              </a:ext>
            </a:extLst>
          </p:cNvPr>
          <p:cNvSpPr>
            <a:spLocks noGrp="1"/>
          </p:cNvSpPr>
          <p:nvPr>
            <p:ph type="body" sz="quarter" idx="13"/>
          </p:nvPr>
        </p:nvSpPr>
        <p:spPr>
          <a:xfrm>
            <a:off x="2649109" y="3668151"/>
            <a:ext cx="6893782" cy="1062532"/>
          </a:xfrm>
        </p:spPr>
        <p:txBody>
          <a:bodyPr>
            <a:normAutofit lnSpcReduction="10000"/>
          </a:bodyPr>
          <a:lstStyle/>
          <a:p>
            <a:pPr algn="ctr"/>
            <a:r>
              <a:rPr lang="hr-BA" dirty="0"/>
              <a:t>Let’s examine some</a:t>
            </a:r>
            <a:r>
              <a:rPr lang="en-GB" dirty="0"/>
              <a:t> </a:t>
            </a:r>
            <a:r>
              <a:rPr lang="hr-BA" dirty="0"/>
              <a:t>common </a:t>
            </a:r>
            <a:r>
              <a:rPr lang="en-GB" dirty="0"/>
              <a:t>Mediation</a:t>
            </a:r>
            <a:r>
              <a:rPr lang="hr-BA" dirty="0"/>
              <a:t> Scenarios</a:t>
            </a:r>
            <a:endParaRPr lang="en-GB" dirty="0"/>
          </a:p>
        </p:txBody>
      </p:sp>
      <p:grpSp>
        <p:nvGrpSpPr>
          <p:cNvPr id="4" name="Google Shape;612;p39">
            <a:extLst>
              <a:ext uri="{FF2B5EF4-FFF2-40B4-BE49-F238E27FC236}">
                <a16:creationId xmlns:a16="http://schemas.microsoft.com/office/drawing/2014/main" id="{76F9EFEB-4EF0-4BDF-82A6-5BDF5A1325B6}"/>
              </a:ext>
            </a:extLst>
          </p:cNvPr>
          <p:cNvGrpSpPr/>
          <p:nvPr/>
        </p:nvGrpSpPr>
        <p:grpSpPr>
          <a:xfrm>
            <a:off x="5610665" y="2221572"/>
            <a:ext cx="970669" cy="881230"/>
            <a:chOff x="3951850" y="2985350"/>
            <a:chExt cx="407950" cy="416500"/>
          </a:xfrm>
        </p:grpSpPr>
        <p:sp>
          <p:nvSpPr>
            <p:cNvPr id="5" name="Google Shape;613;p39">
              <a:extLst>
                <a:ext uri="{FF2B5EF4-FFF2-40B4-BE49-F238E27FC236}">
                  <a16:creationId xmlns:a16="http://schemas.microsoft.com/office/drawing/2014/main" id="{51DB6517-5A45-4D4C-AEDA-BA1B248734AF}"/>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6" name="Google Shape;614;p39">
              <a:extLst>
                <a:ext uri="{FF2B5EF4-FFF2-40B4-BE49-F238E27FC236}">
                  <a16:creationId xmlns:a16="http://schemas.microsoft.com/office/drawing/2014/main" id="{E65C0D35-6C27-4C6F-B77E-18E59C231B7D}"/>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7" name="Google Shape;615;p39">
              <a:extLst>
                <a:ext uri="{FF2B5EF4-FFF2-40B4-BE49-F238E27FC236}">
                  <a16:creationId xmlns:a16="http://schemas.microsoft.com/office/drawing/2014/main" id="{5ADF5FE3-9675-4C68-9DE2-BCD3A585991A}"/>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8" name="Google Shape;616;p39">
              <a:extLst>
                <a:ext uri="{FF2B5EF4-FFF2-40B4-BE49-F238E27FC236}">
                  <a16:creationId xmlns:a16="http://schemas.microsoft.com/office/drawing/2014/main" id="{2A6679C4-88F7-46F8-A158-3CFD44E8B36C}"/>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grpSp>
    </p:spTree>
    <p:extLst>
      <p:ext uri="{BB962C8B-B14F-4D97-AF65-F5344CB8AC3E}">
        <p14:creationId xmlns:p14="http://schemas.microsoft.com/office/powerpoint/2010/main" val="1988984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EFEDE0-FFA9-4925-8D0B-11FAA2D90315}"/>
              </a:ext>
            </a:extLst>
          </p:cNvPr>
          <p:cNvSpPr>
            <a:spLocks noGrp="1"/>
          </p:cNvSpPr>
          <p:nvPr>
            <p:ph type="body" sz="quarter" idx="15"/>
          </p:nvPr>
        </p:nvSpPr>
        <p:spPr>
          <a:xfrm>
            <a:off x="571313" y="422031"/>
            <a:ext cx="10978262" cy="801858"/>
          </a:xfrm>
        </p:spPr>
        <p:txBody>
          <a:bodyPr/>
          <a:lstStyle/>
          <a:p>
            <a:r>
              <a:rPr lang="en-GB" dirty="0"/>
              <a:t>Scenario 1: Confidentiality</a:t>
            </a:r>
            <a:r>
              <a:rPr lang="en-GB" sz="3200" baseline="30000" dirty="0">
                <a:solidFill>
                  <a:srgbClr val="5E5E5E"/>
                </a:solidFill>
              </a:rPr>
              <a:t>1</a:t>
            </a:r>
          </a:p>
        </p:txBody>
      </p:sp>
      <p:sp>
        <p:nvSpPr>
          <p:cNvPr id="3" name="Text Placeholder 2">
            <a:extLst>
              <a:ext uri="{FF2B5EF4-FFF2-40B4-BE49-F238E27FC236}">
                <a16:creationId xmlns:a16="http://schemas.microsoft.com/office/drawing/2014/main" id="{69AB61CC-D160-4838-8F3E-029DDA124EC6}"/>
              </a:ext>
            </a:extLst>
          </p:cNvPr>
          <p:cNvSpPr>
            <a:spLocks noGrp="1"/>
          </p:cNvSpPr>
          <p:nvPr>
            <p:ph type="body" sz="quarter" idx="16"/>
          </p:nvPr>
        </p:nvSpPr>
        <p:spPr>
          <a:xfrm>
            <a:off x="571313" y="1125415"/>
            <a:ext cx="10978262" cy="5205047"/>
          </a:xfrm>
        </p:spPr>
        <p:txBody>
          <a:bodyPr/>
          <a:lstStyle/>
          <a:p>
            <a:r>
              <a:rPr lang="en-GB" dirty="0"/>
              <a:t>Ivan is looking for information on what action, if any, he could take against his previous doctor whom he had seen, and who shared confidential information about him with his family without obtaining his written consent.</a:t>
            </a:r>
          </a:p>
          <a:p>
            <a:r>
              <a:rPr lang="en-GB" i="1" dirty="0">
                <a:solidFill>
                  <a:srgbClr val="A6377D"/>
                </a:solidFill>
              </a:rPr>
              <a:t>Pretend you are Ivan</a:t>
            </a:r>
          </a:p>
          <a:p>
            <a:r>
              <a:rPr lang="en-GB" i="1" dirty="0">
                <a:solidFill>
                  <a:srgbClr val="5E5E5E"/>
                </a:solidFill>
              </a:rPr>
              <a:t>Think about:</a:t>
            </a:r>
          </a:p>
          <a:p>
            <a:pPr marL="342900" indent="-342900">
              <a:buFont typeface="Wingdings" panose="05000000000000000000" pitchFamily="2" charset="2"/>
              <a:buChar char="ü"/>
            </a:pPr>
            <a:r>
              <a:rPr lang="en-GB" i="1" dirty="0">
                <a:solidFill>
                  <a:srgbClr val="5E5E5E"/>
                </a:solidFill>
              </a:rPr>
              <a:t>What additional information do you need?</a:t>
            </a:r>
          </a:p>
          <a:p>
            <a:pPr marL="342900" indent="-342900">
              <a:buFont typeface="Wingdings" panose="05000000000000000000" pitchFamily="2" charset="2"/>
              <a:buChar char="ü"/>
            </a:pPr>
            <a:r>
              <a:rPr lang="en-GB" i="1" dirty="0">
                <a:solidFill>
                  <a:srgbClr val="5E5E5E"/>
                </a:solidFill>
              </a:rPr>
              <a:t>Where can you get more information?</a:t>
            </a:r>
          </a:p>
          <a:p>
            <a:pPr marL="342900" indent="-342900">
              <a:buFont typeface="Wingdings" panose="05000000000000000000" pitchFamily="2" charset="2"/>
              <a:buChar char="ü"/>
            </a:pPr>
            <a:r>
              <a:rPr lang="en-GB" i="1" dirty="0">
                <a:solidFill>
                  <a:srgbClr val="5E5E5E"/>
                </a:solidFill>
              </a:rPr>
              <a:t>What outcome(s) do you want to achieve?</a:t>
            </a:r>
          </a:p>
          <a:p>
            <a:pPr marL="342900" indent="-342900">
              <a:buFont typeface="Wingdings" panose="05000000000000000000" pitchFamily="2" charset="2"/>
              <a:buChar char="ü"/>
            </a:pPr>
            <a:r>
              <a:rPr lang="en-GB" i="1" dirty="0">
                <a:solidFill>
                  <a:srgbClr val="5E5E5E"/>
                </a:solidFill>
              </a:rPr>
              <a:t>What rules govern this situation?</a:t>
            </a:r>
          </a:p>
          <a:p>
            <a:pPr marL="342900" indent="-342900">
              <a:buFont typeface="Wingdings" panose="05000000000000000000" pitchFamily="2" charset="2"/>
              <a:buChar char="ü"/>
            </a:pPr>
            <a:r>
              <a:rPr lang="en-GB" i="1" dirty="0">
                <a:solidFill>
                  <a:srgbClr val="5E5E5E"/>
                </a:solidFill>
              </a:rPr>
              <a:t>Who are some of the key decision-makers?</a:t>
            </a:r>
          </a:p>
          <a:p>
            <a:pPr marL="342900" indent="-342900">
              <a:buFont typeface="Wingdings" panose="05000000000000000000" pitchFamily="2" charset="2"/>
              <a:buChar char="ü"/>
            </a:pPr>
            <a:r>
              <a:rPr lang="en-GB" i="1" dirty="0">
                <a:solidFill>
                  <a:srgbClr val="5E5E5E"/>
                </a:solidFill>
              </a:rPr>
              <a:t>What strategies could you use to achieve the desired outcome(s)?</a:t>
            </a:r>
          </a:p>
          <a:p>
            <a:pPr marL="342900" indent="-342900">
              <a:buFont typeface="Wingdings" panose="05000000000000000000" pitchFamily="2" charset="2"/>
              <a:buChar char="ü"/>
            </a:pPr>
            <a:r>
              <a:rPr lang="en-GB" i="1" dirty="0">
                <a:solidFill>
                  <a:srgbClr val="5E5E5E"/>
                </a:solidFill>
              </a:rPr>
              <a:t>What barriers might you encounter/have to overcome?</a:t>
            </a:r>
          </a:p>
        </p:txBody>
      </p:sp>
      <p:sp>
        <p:nvSpPr>
          <p:cNvPr id="4" name="TextBox 3">
            <a:extLst>
              <a:ext uri="{FF2B5EF4-FFF2-40B4-BE49-F238E27FC236}">
                <a16:creationId xmlns:a16="http://schemas.microsoft.com/office/drawing/2014/main" id="{C8FA54D4-F909-43FA-A212-30CE20DF9BF5}"/>
              </a:ext>
            </a:extLst>
          </p:cNvPr>
          <p:cNvSpPr txBox="1"/>
          <p:nvPr/>
        </p:nvSpPr>
        <p:spPr>
          <a:xfrm>
            <a:off x="261823" y="6565257"/>
            <a:ext cx="9810644" cy="276999"/>
          </a:xfrm>
          <a:prstGeom prst="rect">
            <a:avLst/>
          </a:prstGeom>
          <a:noFill/>
        </p:spPr>
        <p:txBody>
          <a:bodyPr wrap="square" rtlCol="0">
            <a:spAutoFit/>
          </a:bodyPr>
          <a:lstStyle/>
          <a:p>
            <a:r>
              <a:rPr lang="en-GB" sz="1200" baseline="30000" dirty="0">
                <a:solidFill>
                  <a:srgbClr val="5E5E5E"/>
                </a:solidFill>
              </a:rPr>
              <a:t>1</a:t>
            </a:r>
            <a:r>
              <a:rPr lang="en-GB" sz="1200" dirty="0">
                <a:solidFill>
                  <a:srgbClr val="5E5E5E"/>
                </a:solidFill>
              </a:rPr>
              <a:t>Based on Advocacy Tool Kit Skills and Strategies for Effective Self and Peer Advocacy, Produced by Disability Rights Wisconsin, 2008 </a:t>
            </a:r>
          </a:p>
        </p:txBody>
      </p:sp>
    </p:spTree>
    <p:extLst>
      <p:ext uri="{BB962C8B-B14F-4D97-AF65-F5344CB8AC3E}">
        <p14:creationId xmlns:p14="http://schemas.microsoft.com/office/powerpoint/2010/main" val="1374062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EFEDE0-FFA9-4925-8D0B-11FAA2D90315}"/>
              </a:ext>
            </a:extLst>
          </p:cNvPr>
          <p:cNvSpPr>
            <a:spLocks noGrp="1"/>
          </p:cNvSpPr>
          <p:nvPr>
            <p:ph type="body" sz="quarter" idx="15"/>
          </p:nvPr>
        </p:nvSpPr>
        <p:spPr>
          <a:xfrm>
            <a:off x="571313" y="422031"/>
            <a:ext cx="10978262" cy="801858"/>
          </a:xfrm>
        </p:spPr>
        <p:txBody>
          <a:bodyPr/>
          <a:lstStyle/>
          <a:p>
            <a:r>
              <a:rPr lang="en-GB" dirty="0"/>
              <a:t>Scenario 1: Confidentiality</a:t>
            </a:r>
            <a:r>
              <a:rPr lang="en-GB" sz="3200" baseline="30000" dirty="0">
                <a:solidFill>
                  <a:srgbClr val="5E5E5E"/>
                </a:solidFill>
              </a:rPr>
              <a:t>1 </a:t>
            </a:r>
            <a:r>
              <a:rPr lang="en-GB" sz="3200" dirty="0">
                <a:solidFill>
                  <a:srgbClr val="5E5E5E"/>
                </a:solidFill>
              </a:rPr>
              <a:t>- continued</a:t>
            </a:r>
            <a:endParaRPr lang="en-GB" sz="3200" baseline="30000" dirty="0">
              <a:solidFill>
                <a:srgbClr val="5E5E5E"/>
              </a:solidFill>
            </a:endParaRPr>
          </a:p>
        </p:txBody>
      </p:sp>
      <p:sp>
        <p:nvSpPr>
          <p:cNvPr id="3" name="Text Placeholder 2">
            <a:extLst>
              <a:ext uri="{FF2B5EF4-FFF2-40B4-BE49-F238E27FC236}">
                <a16:creationId xmlns:a16="http://schemas.microsoft.com/office/drawing/2014/main" id="{69AB61CC-D160-4838-8F3E-029DDA124EC6}"/>
              </a:ext>
            </a:extLst>
          </p:cNvPr>
          <p:cNvSpPr>
            <a:spLocks noGrp="1"/>
          </p:cNvSpPr>
          <p:nvPr>
            <p:ph type="body" sz="quarter" idx="16"/>
          </p:nvPr>
        </p:nvSpPr>
        <p:spPr>
          <a:xfrm>
            <a:off x="571313" y="1223889"/>
            <a:ext cx="10978262" cy="5106573"/>
          </a:xfrm>
        </p:spPr>
        <p:txBody>
          <a:bodyPr/>
          <a:lstStyle/>
          <a:p>
            <a:r>
              <a:rPr lang="en-GB" b="1" i="1" dirty="0">
                <a:solidFill>
                  <a:srgbClr val="A6377D"/>
                </a:solidFill>
              </a:rPr>
              <a:t>Possible Actions you could help Ivan with</a:t>
            </a:r>
          </a:p>
          <a:p>
            <a:endParaRPr lang="en-GB" b="1" i="1" dirty="0">
              <a:solidFill>
                <a:srgbClr val="A6377D"/>
              </a:solidFill>
            </a:endParaRPr>
          </a:p>
          <a:p>
            <a:pPr marL="342900" indent="-342900">
              <a:buFont typeface="Wingdings" panose="05000000000000000000" pitchFamily="2" charset="2"/>
              <a:buChar char="ü"/>
            </a:pPr>
            <a:r>
              <a:rPr lang="en-GB" i="1" dirty="0">
                <a:solidFill>
                  <a:srgbClr val="5E5E5E"/>
                </a:solidFill>
              </a:rPr>
              <a:t>Writing a letter to the doctor</a:t>
            </a:r>
          </a:p>
          <a:p>
            <a:pPr marL="342900" indent="-342900">
              <a:buFont typeface="Wingdings" panose="05000000000000000000" pitchFamily="2" charset="2"/>
              <a:buChar char="ü"/>
            </a:pPr>
            <a:r>
              <a:rPr lang="en-GB" i="1" dirty="0">
                <a:solidFill>
                  <a:srgbClr val="5E5E5E"/>
                </a:solidFill>
              </a:rPr>
              <a:t>Contacting the relevant institution regulating the breach of confidentiality </a:t>
            </a:r>
          </a:p>
          <a:p>
            <a:pPr marL="342900" indent="-342900">
              <a:buFont typeface="Wingdings" panose="05000000000000000000" pitchFamily="2" charset="2"/>
              <a:buChar char="ü"/>
            </a:pPr>
            <a:r>
              <a:rPr lang="en-GB" i="1" dirty="0">
                <a:solidFill>
                  <a:srgbClr val="5E5E5E"/>
                </a:solidFill>
              </a:rPr>
              <a:t>If the doctor is an employee of a clinic or hospital, Ivan could file a complaint with the hospital.</a:t>
            </a:r>
          </a:p>
          <a:p>
            <a:pPr marL="342900" indent="-342900">
              <a:buFont typeface="Wingdings" panose="05000000000000000000" pitchFamily="2" charset="2"/>
              <a:buChar char="ü"/>
            </a:pPr>
            <a:r>
              <a:rPr lang="en-GB" i="1" dirty="0">
                <a:solidFill>
                  <a:srgbClr val="5E5E5E"/>
                </a:solidFill>
              </a:rPr>
              <a:t>Contacting a solicitor or free legal aid to discuss options</a:t>
            </a:r>
          </a:p>
          <a:p>
            <a:pPr marL="342900" indent="-342900">
              <a:buFont typeface="Wingdings" panose="05000000000000000000" pitchFamily="2" charset="2"/>
              <a:buChar char="ü"/>
            </a:pPr>
            <a:endParaRPr lang="en-GB" i="1" dirty="0">
              <a:solidFill>
                <a:srgbClr val="5E5E5E"/>
              </a:solidFill>
            </a:endParaRPr>
          </a:p>
          <a:p>
            <a:pPr algn="l"/>
            <a:r>
              <a:rPr lang="en-GB" b="0" i="0" u="none" strike="noStrike" baseline="0" dirty="0"/>
              <a:t>What else might Ivan try to do in this situation?</a:t>
            </a:r>
          </a:p>
          <a:p>
            <a:pPr algn="l"/>
            <a:r>
              <a:rPr lang="en-GB" b="0" i="0" u="none" strike="noStrike" baseline="0" dirty="0">
                <a:solidFill>
                  <a:srgbClr val="797979"/>
                </a:solidFill>
              </a:rPr>
              <a:t>____________________________________________________________________</a:t>
            </a:r>
          </a:p>
          <a:p>
            <a:pPr algn="l"/>
            <a:r>
              <a:rPr lang="en-GB" b="0" i="0" u="none" strike="noStrike" baseline="0" dirty="0">
                <a:solidFill>
                  <a:srgbClr val="797979"/>
                </a:solidFill>
              </a:rPr>
              <a:t>____________________________________________________________________</a:t>
            </a:r>
            <a:endParaRPr lang="en-GB" i="1" dirty="0">
              <a:solidFill>
                <a:srgbClr val="797979"/>
              </a:solidFill>
            </a:endParaRPr>
          </a:p>
        </p:txBody>
      </p:sp>
      <p:sp>
        <p:nvSpPr>
          <p:cNvPr id="4" name="TextBox 3">
            <a:extLst>
              <a:ext uri="{FF2B5EF4-FFF2-40B4-BE49-F238E27FC236}">
                <a16:creationId xmlns:a16="http://schemas.microsoft.com/office/drawing/2014/main" id="{C8FA54D4-F909-43FA-A212-30CE20DF9BF5}"/>
              </a:ext>
            </a:extLst>
          </p:cNvPr>
          <p:cNvSpPr txBox="1"/>
          <p:nvPr/>
        </p:nvSpPr>
        <p:spPr>
          <a:xfrm>
            <a:off x="261823" y="6565257"/>
            <a:ext cx="9810644" cy="276999"/>
          </a:xfrm>
          <a:prstGeom prst="rect">
            <a:avLst/>
          </a:prstGeom>
          <a:noFill/>
        </p:spPr>
        <p:txBody>
          <a:bodyPr wrap="square" rtlCol="0">
            <a:spAutoFit/>
          </a:bodyPr>
          <a:lstStyle/>
          <a:p>
            <a:r>
              <a:rPr lang="en-GB" sz="1200" baseline="30000" dirty="0">
                <a:solidFill>
                  <a:srgbClr val="5E5E5E"/>
                </a:solidFill>
              </a:rPr>
              <a:t>1</a:t>
            </a:r>
            <a:r>
              <a:rPr lang="en-GB" sz="1200" dirty="0">
                <a:solidFill>
                  <a:srgbClr val="5E5E5E"/>
                </a:solidFill>
              </a:rPr>
              <a:t>Based on Advocacy Tool Kit Skills and Strategies for Effective Self and Peer Advocacy, Produced by Disability Rights Wisconsin, 2008 </a:t>
            </a:r>
          </a:p>
        </p:txBody>
      </p:sp>
    </p:spTree>
    <p:extLst>
      <p:ext uri="{BB962C8B-B14F-4D97-AF65-F5344CB8AC3E}">
        <p14:creationId xmlns:p14="http://schemas.microsoft.com/office/powerpoint/2010/main" val="695428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EFEDE0-FFA9-4925-8D0B-11FAA2D90315}"/>
              </a:ext>
            </a:extLst>
          </p:cNvPr>
          <p:cNvSpPr>
            <a:spLocks noGrp="1"/>
          </p:cNvSpPr>
          <p:nvPr>
            <p:ph type="body" sz="quarter" idx="15"/>
          </p:nvPr>
        </p:nvSpPr>
        <p:spPr>
          <a:xfrm>
            <a:off x="571313" y="422031"/>
            <a:ext cx="10978262" cy="801858"/>
          </a:xfrm>
        </p:spPr>
        <p:txBody>
          <a:bodyPr/>
          <a:lstStyle/>
          <a:p>
            <a:r>
              <a:rPr lang="en-GB" dirty="0"/>
              <a:t>Scenario 2: Landlord/Tenant conflict</a:t>
            </a:r>
            <a:r>
              <a:rPr lang="en-GB" sz="3200" baseline="30000" dirty="0">
                <a:solidFill>
                  <a:srgbClr val="5E5E5E"/>
                </a:solidFill>
              </a:rPr>
              <a:t>1</a:t>
            </a:r>
          </a:p>
        </p:txBody>
      </p:sp>
      <p:sp>
        <p:nvSpPr>
          <p:cNvPr id="3" name="Text Placeholder 2">
            <a:extLst>
              <a:ext uri="{FF2B5EF4-FFF2-40B4-BE49-F238E27FC236}">
                <a16:creationId xmlns:a16="http://schemas.microsoft.com/office/drawing/2014/main" id="{69AB61CC-D160-4838-8F3E-029DDA124EC6}"/>
              </a:ext>
            </a:extLst>
          </p:cNvPr>
          <p:cNvSpPr>
            <a:spLocks noGrp="1"/>
          </p:cNvSpPr>
          <p:nvPr>
            <p:ph type="body" sz="quarter" idx="16"/>
          </p:nvPr>
        </p:nvSpPr>
        <p:spPr>
          <a:xfrm>
            <a:off x="571312" y="1303940"/>
            <a:ext cx="11217413" cy="5261317"/>
          </a:xfrm>
        </p:spPr>
        <p:txBody>
          <a:bodyPr/>
          <a:lstStyle/>
          <a:p>
            <a:r>
              <a:rPr lang="en-GB" dirty="0"/>
              <a:t>Maya has concerns about the fact that the windows in her first floor apartment don’t lock. She didn’t notice that the windows didn’t lock when she viewed the apartment before signing her one-year lease. She recently talked with her landlord and he promised that her windows would be replaced. Three months have gone by, no action still.</a:t>
            </a:r>
          </a:p>
          <a:p>
            <a:r>
              <a:rPr lang="en-GB" i="1" dirty="0">
                <a:solidFill>
                  <a:srgbClr val="A6377D"/>
                </a:solidFill>
              </a:rPr>
              <a:t>Pretend you are Maya’s peer Mediator</a:t>
            </a:r>
          </a:p>
          <a:p>
            <a:pPr marL="342900" indent="-342900">
              <a:buFont typeface="Wingdings" panose="05000000000000000000" pitchFamily="2" charset="2"/>
              <a:buChar char="ü"/>
            </a:pPr>
            <a:r>
              <a:rPr lang="en-GB" dirty="0"/>
              <a:t>What additional information do you need?</a:t>
            </a:r>
          </a:p>
          <a:p>
            <a:pPr marL="342900" indent="-342900">
              <a:buFont typeface="Wingdings" panose="05000000000000000000" pitchFamily="2" charset="2"/>
              <a:buChar char="ü"/>
            </a:pPr>
            <a:r>
              <a:rPr lang="en-GB" dirty="0"/>
              <a:t>Where can you get more information?</a:t>
            </a:r>
          </a:p>
          <a:p>
            <a:pPr marL="342900" indent="-342900">
              <a:buFont typeface="Wingdings" panose="05000000000000000000" pitchFamily="2" charset="2"/>
              <a:buChar char="ü"/>
            </a:pPr>
            <a:r>
              <a:rPr lang="en-GB" dirty="0"/>
              <a:t>What outcome(s) does Maya want to achieve?</a:t>
            </a:r>
          </a:p>
          <a:p>
            <a:pPr marL="342900" indent="-342900">
              <a:buFont typeface="Wingdings" panose="05000000000000000000" pitchFamily="2" charset="2"/>
              <a:buChar char="ü"/>
            </a:pPr>
            <a:r>
              <a:rPr lang="en-GB" dirty="0"/>
              <a:t>What rules/ordinances/laws govern this situation?</a:t>
            </a:r>
          </a:p>
          <a:p>
            <a:pPr marL="342900" indent="-342900">
              <a:buFont typeface="Wingdings" panose="05000000000000000000" pitchFamily="2" charset="2"/>
              <a:buChar char="ü"/>
            </a:pPr>
            <a:r>
              <a:rPr lang="en-GB" dirty="0"/>
              <a:t>Who are some of the key decision-makers?</a:t>
            </a:r>
          </a:p>
          <a:p>
            <a:pPr marL="342900" indent="-342900">
              <a:buFont typeface="Wingdings" panose="05000000000000000000" pitchFamily="2" charset="2"/>
              <a:buChar char="ü"/>
            </a:pPr>
            <a:r>
              <a:rPr lang="en-GB" dirty="0"/>
              <a:t>What strategies have you and Maya agreed you could use?</a:t>
            </a:r>
          </a:p>
          <a:p>
            <a:pPr marL="342900" indent="-342900">
              <a:buFont typeface="Wingdings" panose="05000000000000000000" pitchFamily="2" charset="2"/>
              <a:buChar char="ü"/>
            </a:pPr>
            <a:r>
              <a:rPr lang="en-GB" dirty="0"/>
              <a:t>What barriers might you encounter/have to overcome?</a:t>
            </a:r>
          </a:p>
        </p:txBody>
      </p:sp>
      <p:sp>
        <p:nvSpPr>
          <p:cNvPr id="4" name="TextBox 3">
            <a:extLst>
              <a:ext uri="{FF2B5EF4-FFF2-40B4-BE49-F238E27FC236}">
                <a16:creationId xmlns:a16="http://schemas.microsoft.com/office/drawing/2014/main" id="{C8FA54D4-F909-43FA-A212-30CE20DF9BF5}"/>
              </a:ext>
            </a:extLst>
          </p:cNvPr>
          <p:cNvSpPr txBox="1"/>
          <p:nvPr/>
        </p:nvSpPr>
        <p:spPr>
          <a:xfrm>
            <a:off x="261823" y="6565257"/>
            <a:ext cx="9810644" cy="276999"/>
          </a:xfrm>
          <a:prstGeom prst="rect">
            <a:avLst/>
          </a:prstGeom>
          <a:noFill/>
        </p:spPr>
        <p:txBody>
          <a:bodyPr wrap="square" rtlCol="0">
            <a:spAutoFit/>
          </a:bodyPr>
          <a:lstStyle/>
          <a:p>
            <a:r>
              <a:rPr lang="en-GB" sz="1200" baseline="30000" dirty="0">
                <a:solidFill>
                  <a:srgbClr val="5E5E5E"/>
                </a:solidFill>
              </a:rPr>
              <a:t>1</a:t>
            </a:r>
            <a:r>
              <a:rPr lang="en-GB" sz="1200" dirty="0">
                <a:solidFill>
                  <a:srgbClr val="5E5E5E"/>
                </a:solidFill>
              </a:rPr>
              <a:t>Based on Advocacy Tool Kit Skills and Strategies for Effective Self and Peer Advocacy, Produced by Disability Rights Wisconsin, 2008 </a:t>
            </a:r>
          </a:p>
        </p:txBody>
      </p:sp>
    </p:spTree>
    <p:extLst>
      <p:ext uri="{BB962C8B-B14F-4D97-AF65-F5344CB8AC3E}">
        <p14:creationId xmlns:p14="http://schemas.microsoft.com/office/powerpoint/2010/main" val="1202227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71F48D-068A-44F1-A03A-04C25372BD4E}"/>
              </a:ext>
            </a:extLst>
          </p:cNvPr>
          <p:cNvSpPr>
            <a:spLocks noGrp="1"/>
          </p:cNvSpPr>
          <p:nvPr>
            <p:ph type="body" sz="quarter" idx="15"/>
          </p:nvPr>
        </p:nvSpPr>
        <p:spPr>
          <a:xfrm>
            <a:off x="514334" y="646864"/>
            <a:ext cx="5252711" cy="1459693"/>
          </a:xfrm>
        </p:spPr>
        <p:txBody>
          <a:bodyPr/>
          <a:lstStyle/>
          <a:p>
            <a:r>
              <a:rPr lang="en-GB" dirty="0"/>
              <a:t>Migrant Community Mediation Opportunities</a:t>
            </a:r>
          </a:p>
          <a:p>
            <a:endParaRPr lang="en-GB" dirty="0"/>
          </a:p>
        </p:txBody>
      </p:sp>
      <p:sp>
        <p:nvSpPr>
          <p:cNvPr id="3" name="Text Placeholder 2">
            <a:extLst>
              <a:ext uri="{FF2B5EF4-FFF2-40B4-BE49-F238E27FC236}">
                <a16:creationId xmlns:a16="http://schemas.microsoft.com/office/drawing/2014/main" id="{8330B577-5318-46BE-954A-CE0C4CF14AA0}"/>
              </a:ext>
            </a:extLst>
          </p:cNvPr>
          <p:cNvSpPr>
            <a:spLocks noGrp="1"/>
          </p:cNvSpPr>
          <p:nvPr>
            <p:ph type="body" sz="quarter" idx="16"/>
          </p:nvPr>
        </p:nvSpPr>
        <p:spPr>
          <a:xfrm>
            <a:off x="5950633" y="314510"/>
            <a:ext cx="6091311" cy="1122068"/>
          </a:xfrm>
        </p:spPr>
        <p:txBody>
          <a:bodyPr/>
          <a:lstStyle/>
          <a:p>
            <a:r>
              <a:rPr lang="en-GB" b="1" dirty="0">
                <a:solidFill>
                  <a:srgbClr val="76C6D2"/>
                </a:solidFill>
              </a:rPr>
              <a:t>Feeling inspired? </a:t>
            </a:r>
          </a:p>
          <a:p>
            <a:r>
              <a:rPr lang="en-GB" b="1" dirty="0">
                <a:solidFill>
                  <a:srgbClr val="76C6D2"/>
                </a:solidFill>
              </a:rPr>
              <a:t>Wondering where to look for mediation opportunities?</a:t>
            </a:r>
          </a:p>
          <a:p>
            <a:endParaRPr lang="en-GB" dirty="0"/>
          </a:p>
        </p:txBody>
      </p:sp>
      <p:pic>
        <p:nvPicPr>
          <p:cNvPr id="8" name="Picture Placeholder 7" descr="Lips with solid fill">
            <a:extLst>
              <a:ext uri="{FF2B5EF4-FFF2-40B4-BE49-F238E27FC236}">
                <a16:creationId xmlns:a16="http://schemas.microsoft.com/office/drawing/2014/main" id="{A1E596E6-065E-4FD1-916A-216A54D55BAC}"/>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2821" b="2821"/>
          <a:stretch>
            <a:fillRect/>
          </a:stretch>
        </p:blipFill>
        <p:spPr>
          <a:xfrm>
            <a:off x="514334" y="2113867"/>
            <a:ext cx="2375895" cy="2241846"/>
          </a:xfrm>
        </p:spPr>
      </p:pic>
      <p:pic>
        <p:nvPicPr>
          <p:cNvPr id="10" name="Picture Placeholder 9" descr="Connections with solid fill">
            <a:extLst>
              <a:ext uri="{FF2B5EF4-FFF2-40B4-BE49-F238E27FC236}">
                <a16:creationId xmlns:a16="http://schemas.microsoft.com/office/drawing/2014/main" id="{B2B20FB9-635E-4481-A195-AA01AEC9FEAE}"/>
              </a:ext>
            </a:extLst>
          </p:cNvPr>
          <p:cNvPicPr>
            <a:picLocks noGrp="1" noChangeAspect="1"/>
          </p:cNvPicPr>
          <p:nvPr>
            <p:ph type="pic" sz="quarter" idx="24"/>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2821" b="2821"/>
          <a:stretch>
            <a:fillRect/>
          </a:stretch>
        </p:blipFill>
        <p:spPr>
          <a:xfrm>
            <a:off x="4448801" y="2110212"/>
            <a:ext cx="2375895" cy="2241846"/>
          </a:xfrm>
        </p:spPr>
      </p:pic>
      <p:pic>
        <p:nvPicPr>
          <p:cNvPr id="12" name="Picture Placeholder 11" descr="City with solid fill">
            <a:extLst>
              <a:ext uri="{FF2B5EF4-FFF2-40B4-BE49-F238E27FC236}">
                <a16:creationId xmlns:a16="http://schemas.microsoft.com/office/drawing/2014/main" id="{A08E0D62-524F-4311-8E90-63835DF59BB2}"/>
              </a:ext>
            </a:extLst>
          </p:cNvPr>
          <p:cNvPicPr>
            <a:picLocks noGrp="1" noChangeAspect="1"/>
          </p:cNvPicPr>
          <p:nvPr>
            <p:ph type="pic" sz="quarter" idx="25"/>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2821" b="2821"/>
          <a:stretch>
            <a:fillRect/>
          </a:stretch>
        </p:blipFill>
        <p:spPr>
          <a:xfrm>
            <a:off x="8635293" y="2113867"/>
            <a:ext cx="2375895" cy="2241846"/>
          </a:xfrm>
        </p:spPr>
      </p:pic>
      <p:sp>
        <p:nvSpPr>
          <p:cNvPr id="13" name="TextBox 12">
            <a:extLst>
              <a:ext uri="{FF2B5EF4-FFF2-40B4-BE49-F238E27FC236}">
                <a16:creationId xmlns:a16="http://schemas.microsoft.com/office/drawing/2014/main" id="{B7B4CE49-F701-4E19-BEAC-A626B06FB9E1}"/>
              </a:ext>
            </a:extLst>
          </p:cNvPr>
          <p:cNvSpPr txBox="1"/>
          <p:nvPr/>
        </p:nvSpPr>
        <p:spPr>
          <a:xfrm>
            <a:off x="254196" y="4355713"/>
            <a:ext cx="4009293" cy="2031325"/>
          </a:xfrm>
          <a:prstGeom prst="rect">
            <a:avLst/>
          </a:prstGeom>
          <a:noFill/>
        </p:spPr>
        <p:txBody>
          <a:bodyPr wrap="square" rtlCol="0">
            <a:spAutoFit/>
          </a:bodyPr>
          <a:lstStyle/>
          <a:p>
            <a:r>
              <a:rPr lang="en-GB" sz="3000" b="1" dirty="0">
                <a:solidFill>
                  <a:srgbClr val="76C6D2"/>
                </a:solidFill>
              </a:rPr>
              <a:t>Word of mouth</a:t>
            </a:r>
          </a:p>
          <a:p>
            <a:r>
              <a:rPr lang="en-GB" sz="2400" dirty="0">
                <a:solidFill>
                  <a:srgbClr val="404040"/>
                </a:solidFill>
                <a:effectLst/>
              </a:rPr>
              <a:t>Exchange of information among people who already have Migrant Community Mediation experiences</a:t>
            </a:r>
            <a:endParaRPr lang="en-GB" sz="2400" dirty="0">
              <a:solidFill>
                <a:srgbClr val="404040"/>
              </a:solidFill>
            </a:endParaRPr>
          </a:p>
        </p:txBody>
      </p:sp>
      <p:sp>
        <p:nvSpPr>
          <p:cNvPr id="14" name="TextBox 13">
            <a:extLst>
              <a:ext uri="{FF2B5EF4-FFF2-40B4-BE49-F238E27FC236}">
                <a16:creationId xmlns:a16="http://schemas.microsoft.com/office/drawing/2014/main" id="{E06A60D0-F679-45BB-992A-7BCDCAD2C0D2}"/>
              </a:ext>
            </a:extLst>
          </p:cNvPr>
          <p:cNvSpPr txBox="1"/>
          <p:nvPr/>
        </p:nvSpPr>
        <p:spPr>
          <a:xfrm>
            <a:off x="4263489" y="4355713"/>
            <a:ext cx="4009293" cy="2031325"/>
          </a:xfrm>
          <a:prstGeom prst="rect">
            <a:avLst/>
          </a:prstGeom>
          <a:noFill/>
        </p:spPr>
        <p:txBody>
          <a:bodyPr wrap="square" rtlCol="0">
            <a:spAutoFit/>
          </a:bodyPr>
          <a:lstStyle/>
          <a:p>
            <a:r>
              <a:rPr lang="en-GB" sz="3000" b="1" dirty="0">
                <a:solidFill>
                  <a:srgbClr val="76C6D2"/>
                </a:solidFill>
              </a:rPr>
              <a:t>Social media</a:t>
            </a:r>
          </a:p>
          <a:p>
            <a:r>
              <a:rPr lang="en-GB" sz="2400" dirty="0">
                <a:solidFill>
                  <a:srgbClr val="404040"/>
                </a:solidFill>
                <a:effectLst/>
              </a:rPr>
              <a:t>Using social media (e.g. Facebook groups dedicated for migrant issues) to find the right opportunity for you</a:t>
            </a:r>
            <a:endParaRPr lang="en-GB" sz="2400" dirty="0">
              <a:solidFill>
                <a:srgbClr val="404040"/>
              </a:solidFill>
            </a:endParaRPr>
          </a:p>
        </p:txBody>
      </p:sp>
      <p:sp>
        <p:nvSpPr>
          <p:cNvPr id="15" name="TextBox 14">
            <a:extLst>
              <a:ext uri="{FF2B5EF4-FFF2-40B4-BE49-F238E27FC236}">
                <a16:creationId xmlns:a16="http://schemas.microsoft.com/office/drawing/2014/main" id="{28217568-1D5A-4AE0-AEC0-063FC23043CD}"/>
              </a:ext>
            </a:extLst>
          </p:cNvPr>
          <p:cNvSpPr txBox="1"/>
          <p:nvPr/>
        </p:nvSpPr>
        <p:spPr>
          <a:xfrm>
            <a:off x="8283035" y="4437243"/>
            <a:ext cx="4009293" cy="1661993"/>
          </a:xfrm>
          <a:prstGeom prst="rect">
            <a:avLst/>
          </a:prstGeom>
          <a:noFill/>
        </p:spPr>
        <p:txBody>
          <a:bodyPr wrap="square" rtlCol="0">
            <a:spAutoFit/>
          </a:bodyPr>
          <a:lstStyle/>
          <a:p>
            <a:r>
              <a:rPr lang="en-GB" sz="3000" b="1" dirty="0">
                <a:solidFill>
                  <a:srgbClr val="76C6D2"/>
                </a:solidFill>
              </a:rPr>
              <a:t>Centres / organisations</a:t>
            </a:r>
          </a:p>
          <a:p>
            <a:r>
              <a:rPr lang="en-GB" sz="2400" dirty="0">
                <a:solidFill>
                  <a:srgbClr val="404040"/>
                </a:solidFill>
                <a:effectLst/>
              </a:rPr>
              <a:t>Identify centres and organisations who help migrant communities</a:t>
            </a:r>
            <a:endParaRPr lang="en-GB" sz="2400" dirty="0">
              <a:solidFill>
                <a:srgbClr val="404040"/>
              </a:solidFill>
            </a:endParaRPr>
          </a:p>
        </p:txBody>
      </p:sp>
    </p:spTree>
    <p:extLst>
      <p:ext uri="{BB962C8B-B14F-4D97-AF65-F5344CB8AC3E}">
        <p14:creationId xmlns:p14="http://schemas.microsoft.com/office/powerpoint/2010/main" val="910851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3B1019-2342-FA4E-A9B0-7E1823BF768E}"/>
              </a:ext>
            </a:extLst>
          </p:cNvPr>
          <p:cNvPicPr>
            <a:picLocks noChangeAspect="1"/>
          </p:cNvPicPr>
          <p:nvPr/>
        </p:nvPicPr>
        <p:blipFill>
          <a:blip r:embed="rId2"/>
          <a:stretch>
            <a:fillRect/>
          </a:stretch>
        </p:blipFill>
        <p:spPr>
          <a:xfrm>
            <a:off x="747920" y="1961321"/>
            <a:ext cx="3997896" cy="4398617"/>
          </a:xfrm>
          <a:prstGeom prst="rect">
            <a:avLst/>
          </a:prstGeom>
        </p:spPr>
      </p:pic>
      <p:sp>
        <p:nvSpPr>
          <p:cNvPr id="5" name="Text Placeholder 4">
            <a:extLst>
              <a:ext uri="{FF2B5EF4-FFF2-40B4-BE49-F238E27FC236}">
                <a16:creationId xmlns:a16="http://schemas.microsoft.com/office/drawing/2014/main" id="{6E2E562C-7628-1C45-B957-C8239F954937}"/>
              </a:ext>
            </a:extLst>
          </p:cNvPr>
          <p:cNvSpPr>
            <a:spLocks noGrp="1"/>
          </p:cNvSpPr>
          <p:nvPr>
            <p:ph type="body" sz="quarter" idx="13"/>
          </p:nvPr>
        </p:nvSpPr>
        <p:spPr/>
        <p:txBody>
          <a:bodyPr/>
          <a:lstStyle/>
          <a:p>
            <a:r>
              <a:rPr lang="en-GB" dirty="0"/>
              <a:t>Getting Support for Your Migrant Community Mediation Cause/Working with Others </a:t>
            </a:r>
          </a:p>
          <a:p>
            <a:endParaRPr lang="en-US" dirty="0"/>
          </a:p>
        </p:txBody>
      </p:sp>
    </p:spTree>
    <p:extLst>
      <p:ext uri="{BB962C8B-B14F-4D97-AF65-F5344CB8AC3E}">
        <p14:creationId xmlns:p14="http://schemas.microsoft.com/office/powerpoint/2010/main" val="2520443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C3418A-961E-4AD1-A384-572717142A8B}"/>
              </a:ext>
            </a:extLst>
          </p:cNvPr>
          <p:cNvSpPr>
            <a:spLocks noGrp="1"/>
          </p:cNvSpPr>
          <p:nvPr>
            <p:ph type="body" sz="quarter" idx="13"/>
          </p:nvPr>
        </p:nvSpPr>
        <p:spPr/>
        <p:txBody>
          <a:bodyPr/>
          <a:lstStyle/>
          <a:p>
            <a:r>
              <a:rPr lang="en-GB" dirty="0"/>
              <a:t>Forming Coalitions with Others</a:t>
            </a:r>
          </a:p>
          <a:p>
            <a:endParaRPr lang="en-GB" dirty="0"/>
          </a:p>
        </p:txBody>
      </p:sp>
      <p:sp>
        <p:nvSpPr>
          <p:cNvPr id="3" name="Text Placeholder 2">
            <a:extLst>
              <a:ext uri="{FF2B5EF4-FFF2-40B4-BE49-F238E27FC236}">
                <a16:creationId xmlns:a16="http://schemas.microsoft.com/office/drawing/2014/main" id="{A95F34E5-FBD1-4997-BA79-BA85B2319441}"/>
              </a:ext>
            </a:extLst>
          </p:cNvPr>
          <p:cNvSpPr>
            <a:spLocks noGrp="1"/>
          </p:cNvSpPr>
          <p:nvPr>
            <p:ph type="body" sz="quarter" idx="14"/>
          </p:nvPr>
        </p:nvSpPr>
        <p:spPr>
          <a:xfrm>
            <a:off x="2588455" y="2570350"/>
            <a:ext cx="8758418" cy="3245241"/>
          </a:xfrm>
        </p:spPr>
        <p:txBody>
          <a:bodyPr/>
          <a:lstStyle/>
          <a:p>
            <a:r>
              <a:rPr lang="en-GB" dirty="0"/>
              <a:t>Sometimes you are not alone in having a problem with a particular agency or programme. Getting together with other people or groups can be very effective in articulating the community challenge to decision makers</a:t>
            </a:r>
          </a:p>
          <a:p>
            <a:endParaRPr lang="en-GB" sz="1000" dirty="0"/>
          </a:p>
          <a:p>
            <a:r>
              <a:rPr lang="en-GB" dirty="0"/>
              <a:t>However, it is important to be clear about your mission and to have as much agreement as possible among the participants</a:t>
            </a:r>
          </a:p>
          <a:p>
            <a:r>
              <a:rPr lang="en-GB" dirty="0"/>
              <a:t> </a:t>
            </a:r>
          </a:p>
          <a:p>
            <a:r>
              <a:rPr lang="en-GB" dirty="0"/>
              <a:t>It will also be critical to have a plan of action that others agree to.</a:t>
            </a:r>
          </a:p>
          <a:p>
            <a:endParaRPr lang="en-GB" dirty="0"/>
          </a:p>
        </p:txBody>
      </p:sp>
      <p:grpSp>
        <p:nvGrpSpPr>
          <p:cNvPr id="4" name="Google Shape;857;p39">
            <a:extLst>
              <a:ext uri="{FF2B5EF4-FFF2-40B4-BE49-F238E27FC236}">
                <a16:creationId xmlns:a16="http://schemas.microsoft.com/office/drawing/2014/main" id="{CE6F4D67-A40D-46AD-BFC9-5ACE1088E39D}"/>
              </a:ext>
            </a:extLst>
          </p:cNvPr>
          <p:cNvGrpSpPr/>
          <p:nvPr/>
        </p:nvGrpSpPr>
        <p:grpSpPr>
          <a:xfrm>
            <a:off x="1061595" y="2548642"/>
            <a:ext cx="1139492" cy="1022344"/>
            <a:chOff x="5233525" y="4954450"/>
            <a:chExt cx="538275" cy="516350"/>
          </a:xfrm>
        </p:grpSpPr>
        <p:sp>
          <p:nvSpPr>
            <p:cNvPr id="5" name="Google Shape;858;p39">
              <a:extLst>
                <a:ext uri="{FF2B5EF4-FFF2-40B4-BE49-F238E27FC236}">
                  <a16:creationId xmlns:a16="http://schemas.microsoft.com/office/drawing/2014/main" id="{D6E3516E-F1A2-4A4D-8F4E-B1C79DB19F37}"/>
                </a:ext>
              </a:extLst>
            </p:cNvPr>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859;p39">
              <a:extLst>
                <a:ext uri="{FF2B5EF4-FFF2-40B4-BE49-F238E27FC236}">
                  <a16:creationId xmlns:a16="http://schemas.microsoft.com/office/drawing/2014/main" id="{5E5D80C3-DFD3-4CEB-B28D-67B07B529643}"/>
                </a:ext>
              </a:extLst>
            </p:cNvPr>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860;p39">
              <a:extLst>
                <a:ext uri="{FF2B5EF4-FFF2-40B4-BE49-F238E27FC236}">
                  <a16:creationId xmlns:a16="http://schemas.microsoft.com/office/drawing/2014/main" id="{2799FC17-6A0D-41B8-AD00-691C318AF5E6}"/>
                </a:ext>
              </a:extLst>
            </p:cNvPr>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861;p39">
              <a:extLst>
                <a:ext uri="{FF2B5EF4-FFF2-40B4-BE49-F238E27FC236}">
                  <a16:creationId xmlns:a16="http://schemas.microsoft.com/office/drawing/2014/main" id="{7AC23DD3-75F8-415B-BE71-BCC60A2D1774}"/>
                </a:ext>
              </a:extLst>
            </p:cNvPr>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862;p39">
              <a:extLst>
                <a:ext uri="{FF2B5EF4-FFF2-40B4-BE49-F238E27FC236}">
                  <a16:creationId xmlns:a16="http://schemas.microsoft.com/office/drawing/2014/main" id="{CAA706F9-B685-41DD-AE95-01B0D89E72B0}"/>
                </a:ext>
              </a:extLst>
            </p:cNvPr>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863;p39">
              <a:extLst>
                <a:ext uri="{FF2B5EF4-FFF2-40B4-BE49-F238E27FC236}">
                  <a16:creationId xmlns:a16="http://schemas.microsoft.com/office/drawing/2014/main" id="{35678742-8AFA-4667-A786-4515EAFD7135}"/>
                </a:ext>
              </a:extLst>
            </p:cNvPr>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864;p39">
              <a:extLst>
                <a:ext uri="{FF2B5EF4-FFF2-40B4-BE49-F238E27FC236}">
                  <a16:creationId xmlns:a16="http://schemas.microsoft.com/office/drawing/2014/main" id="{44030C06-5C4D-46D8-9531-96E869FACB62}"/>
                </a:ext>
              </a:extLst>
            </p:cNvPr>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865;p39">
              <a:extLst>
                <a:ext uri="{FF2B5EF4-FFF2-40B4-BE49-F238E27FC236}">
                  <a16:creationId xmlns:a16="http://schemas.microsoft.com/office/drawing/2014/main" id="{DC4882F8-6AEE-4602-80CF-794B524E6750}"/>
                </a:ext>
              </a:extLst>
            </p:cNvPr>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866;p39">
              <a:extLst>
                <a:ext uri="{FF2B5EF4-FFF2-40B4-BE49-F238E27FC236}">
                  <a16:creationId xmlns:a16="http://schemas.microsoft.com/office/drawing/2014/main" id="{CFD0221B-EA58-464F-B169-CDFD184584A9}"/>
                </a:ext>
              </a:extLst>
            </p:cNvPr>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867;p39">
              <a:extLst>
                <a:ext uri="{FF2B5EF4-FFF2-40B4-BE49-F238E27FC236}">
                  <a16:creationId xmlns:a16="http://schemas.microsoft.com/office/drawing/2014/main" id="{E97DEF6E-FC18-4A84-882D-46BF74D625C1}"/>
                </a:ext>
              </a:extLst>
            </p:cNvPr>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868;p39">
              <a:extLst>
                <a:ext uri="{FF2B5EF4-FFF2-40B4-BE49-F238E27FC236}">
                  <a16:creationId xmlns:a16="http://schemas.microsoft.com/office/drawing/2014/main" id="{5F2BE6CE-65FE-467A-882F-0494C5265594}"/>
                </a:ext>
              </a:extLst>
            </p:cNvPr>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498;p39">
            <a:extLst>
              <a:ext uri="{FF2B5EF4-FFF2-40B4-BE49-F238E27FC236}">
                <a16:creationId xmlns:a16="http://schemas.microsoft.com/office/drawing/2014/main" id="{CA2768BB-C3F0-4DD1-862D-E50D8ABF0194}"/>
              </a:ext>
            </a:extLst>
          </p:cNvPr>
          <p:cNvSpPr/>
          <p:nvPr/>
        </p:nvSpPr>
        <p:spPr>
          <a:xfrm>
            <a:off x="1213265" y="4192970"/>
            <a:ext cx="815458" cy="716095"/>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 name="Google Shape;483;p39">
            <a:extLst>
              <a:ext uri="{FF2B5EF4-FFF2-40B4-BE49-F238E27FC236}">
                <a16:creationId xmlns:a16="http://schemas.microsoft.com/office/drawing/2014/main" id="{D45F09F1-2785-4CAE-B084-73A030370715}"/>
              </a:ext>
            </a:extLst>
          </p:cNvPr>
          <p:cNvGrpSpPr/>
          <p:nvPr/>
        </p:nvGrpSpPr>
        <p:grpSpPr>
          <a:xfrm>
            <a:off x="1294731" y="5430263"/>
            <a:ext cx="585556" cy="716094"/>
            <a:chOff x="596350" y="929175"/>
            <a:chExt cx="407950" cy="497475"/>
          </a:xfrm>
        </p:grpSpPr>
        <p:sp>
          <p:nvSpPr>
            <p:cNvPr id="18" name="Google Shape;484;p39">
              <a:extLst>
                <a:ext uri="{FF2B5EF4-FFF2-40B4-BE49-F238E27FC236}">
                  <a16:creationId xmlns:a16="http://schemas.microsoft.com/office/drawing/2014/main" id="{EDBCC78F-7947-4BF9-B81D-83F7ACE710CC}"/>
                </a:ext>
              </a:extLst>
            </p:cNvPr>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485;p39">
              <a:extLst>
                <a:ext uri="{FF2B5EF4-FFF2-40B4-BE49-F238E27FC236}">
                  <a16:creationId xmlns:a16="http://schemas.microsoft.com/office/drawing/2014/main" id="{5D7B71C2-798E-4386-9C47-F66E266DFE08}"/>
                </a:ext>
              </a:extLst>
            </p:cNvPr>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486;p39">
              <a:extLst>
                <a:ext uri="{FF2B5EF4-FFF2-40B4-BE49-F238E27FC236}">
                  <a16:creationId xmlns:a16="http://schemas.microsoft.com/office/drawing/2014/main" id="{8339F67E-1158-4650-B559-A32BDA8C9961}"/>
                </a:ext>
              </a:extLst>
            </p:cNvPr>
            <p:cNvSpPr/>
            <p:nvPr/>
          </p:nvSpPr>
          <p:spPr>
            <a:xfrm>
              <a:off x="688900" y="1256150"/>
              <a:ext cx="133975" cy="25"/>
            </a:xfrm>
            <a:custGeom>
              <a:avLst/>
              <a:gdLst/>
              <a:ahLst/>
              <a:cxnLst/>
              <a:rect l="l" t="t" r="r" b="b"/>
              <a:pathLst>
                <a:path w="5359" h="1" fill="none" extrusionOk="0">
                  <a:moveTo>
                    <a:pt x="5358" y="0"/>
                  </a:moveTo>
                  <a:lnTo>
                    <a:pt x="0" y="0"/>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487;p39">
              <a:extLst>
                <a:ext uri="{FF2B5EF4-FFF2-40B4-BE49-F238E27FC236}">
                  <a16:creationId xmlns:a16="http://schemas.microsoft.com/office/drawing/2014/main" id="{5D161ECB-C9E2-42AF-AE18-15B5DB463060}"/>
                </a:ext>
              </a:extLst>
            </p:cNvPr>
            <p:cNvSpPr/>
            <p:nvPr/>
          </p:nvSpPr>
          <p:spPr>
            <a:xfrm>
              <a:off x="688900" y="1201350"/>
              <a:ext cx="255750" cy="25"/>
            </a:xfrm>
            <a:custGeom>
              <a:avLst/>
              <a:gdLst/>
              <a:ahLst/>
              <a:cxnLst/>
              <a:rect l="l" t="t" r="r" b="b"/>
              <a:pathLst>
                <a:path w="10230" h="1" fill="none" extrusionOk="0">
                  <a:moveTo>
                    <a:pt x="10229" y="1"/>
                  </a:moveTo>
                  <a:lnTo>
                    <a:pt x="0" y="1"/>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488;p39">
              <a:extLst>
                <a:ext uri="{FF2B5EF4-FFF2-40B4-BE49-F238E27FC236}">
                  <a16:creationId xmlns:a16="http://schemas.microsoft.com/office/drawing/2014/main" id="{2EE5C122-9B57-402D-882A-C977034EE390}"/>
                </a:ext>
              </a:extLst>
            </p:cNvPr>
            <p:cNvSpPr/>
            <p:nvPr/>
          </p:nvSpPr>
          <p:spPr>
            <a:xfrm>
              <a:off x="688900" y="1145950"/>
              <a:ext cx="255750" cy="25"/>
            </a:xfrm>
            <a:custGeom>
              <a:avLst/>
              <a:gdLst/>
              <a:ahLst/>
              <a:cxnLst/>
              <a:rect l="l" t="t" r="r" b="b"/>
              <a:pathLst>
                <a:path w="10230" h="1" fill="none" extrusionOk="0">
                  <a:moveTo>
                    <a:pt x="10229" y="0"/>
                  </a:moveTo>
                  <a:lnTo>
                    <a:pt x="0" y="0"/>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489;p39">
              <a:extLst>
                <a:ext uri="{FF2B5EF4-FFF2-40B4-BE49-F238E27FC236}">
                  <a16:creationId xmlns:a16="http://schemas.microsoft.com/office/drawing/2014/main" id="{F25DB081-E8DE-409B-9E47-B6CE54EF9E6D}"/>
                </a:ext>
              </a:extLst>
            </p:cNvPr>
            <p:cNvSpPr/>
            <p:nvPr/>
          </p:nvSpPr>
          <p:spPr>
            <a:xfrm>
              <a:off x="688900" y="1090525"/>
              <a:ext cx="255750" cy="25"/>
            </a:xfrm>
            <a:custGeom>
              <a:avLst/>
              <a:gdLst/>
              <a:ahLst/>
              <a:cxnLst/>
              <a:rect l="l" t="t" r="r" b="b"/>
              <a:pathLst>
                <a:path w="10230" h="1" fill="none" extrusionOk="0">
                  <a:moveTo>
                    <a:pt x="10229" y="1"/>
                  </a:moveTo>
                  <a:lnTo>
                    <a:pt x="0" y="1"/>
                  </a:lnTo>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490;p39">
              <a:extLst>
                <a:ext uri="{FF2B5EF4-FFF2-40B4-BE49-F238E27FC236}">
                  <a16:creationId xmlns:a16="http://schemas.microsoft.com/office/drawing/2014/main" id="{178E5D5E-1C32-4F59-B3C6-E03E62E718E6}"/>
                </a:ext>
              </a:extLst>
            </p:cNvPr>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38100"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296678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B96D7D-2F8C-1146-ACED-2EBFEBA020BA}"/>
              </a:ext>
            </a:extLst>
          </p:cNvPr>
          <p:cNvPicPr>
            <a:picLocks noChangeAspect="1"/>
          </p:cNvPicPr>
          <p:nvPr/>
        </p:nvPicPr>
        <p:blipFill>
          <a:blip r:embed="rId2"/>
          <a:stretch>
            <a:fillRect/>
          </a:stretch>
        </p:blipFill>
        <p:spPr>
          <a:xfrm>
            <a:off x="159027" y="2438399"/>
            <a:ext cx="5419350" cy="3857487"/>
          </a:xfrm>
          <a:prstGeom prst="rect">
            <a:avLst/>
          </a:prstGeom>
        </p:spPr>
      </p:pic>
      <p:sp>
        <p:nvSpPr>
          <p:cNvPr id="4" name="Text Placeholder 3">
            <a:extLst>
              <a:ext uri="{FF2B5EF4-FFF2-40B4-BE49-F238E27FC236}">
                <a16:creationId xmlns:a16="http://schemas.microsoft.com/office/drawing/2014/main" id="{FAAADB4F-3CB0-704E-B050-064BC36D8D29}"/>
              </a:ext>
            </a:extLst>
          </p:cNvPr>
          <p:cNvSpPr>
            <a:spLocks noGrp="1"/>
          </p:cNvSpPr>
          <p:nvPr>
            <p:ph type="body" sz="quarter" idx="13"/>
          </p:nvPr>
        </p:nvSpPr>
        <p:spPr/>
        <p:txBody>
          <a:bodyPr/>
          <a:lstStyle/>
          <a:p>
            <a:r>
              <a:rPr lang="en-GB" dirty="0"/>
              <a:t>Mediation in a Community Setting and Peer to Peer Mediation</a:t>
            </a:r>
          </a:p>
          <a:p>
            <a:endParaRPr lang="en-US" dirty="0"/>
          </a:p>
        </p:txBody>
      </p:sp>
    </p:spTree>
    <p:extLst>
      <p:ext uri="{BB962C8B-B14F-4D97-AF65-F5344CB8AC3E}">
        <p14:creationId xmlns:p14="http://schemas.microsoft.com/office/powerpoint/2010/main" val="1486140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37C400-43AD-477A-B53F-C8B18B597CA7}"/>
              </a:ext>
            </a:extLst>
          </p:cNvPr>
          <p:cNvSpPr>
            <a:spLocks noGrp="1"/>
          </p:cNvSpPr>
          <p:nvPr>
            <p:ph type="body" sz="quarter" idx="13"/>
          </p:nvPr>
        </p:nvSpPr>
        <p:spPr>
          <a:xfrm>
            <a:off x="1104036" y="3833027"/>
            <a:ext cx="9983928" cy="1583036"/>
          </a:xfrm>
        </p:spPr>
        <p:txBody>
          <a:bodyPr>
            <a:normAutofit fontScale="85000" lnSpcReduction="10000"/>
          </a:bodyPr>
          <a:lstStyle/>
          <a:p>
            <a:pPr algn="ctr"/>
            <a:r>
              <a:rPr lang="en-GB" dirty="0"/>
              <a:t>While forming a coalition, or after when you are mediating and advocating with your peers, you will need </a:t>
            </a:r>
          </a:p>
          <a:p>
            <a:pPr algn="ctr"/>
            <a:r>
              <a:rPr lang="en-GB" dirty="0"/>
              <a:t>NEGOTIATION SKILLS</a:t>
            </a:r>
          </a:p>
        </p:txBody>
      </p:sp>
      <p:grpSp>
        <p:nvGrpSpPr>
          <p:cNvPr id="3" name="Google Shape;695;p39">
            <a:extLst>
              <a:ext uri="{FF2B5EF4-FFF2-40B4-BE49-F238E27FC236}">
                <a16:creationId xmlns:a16="http://schemas.microsoft.com/office/drawing/2014/main" id="{7DC1DCFD-B2C0-4DBA-A3F7-77DFB9423FAA}"/>
              </a:ext>
            </a:extLst>
          </p:cNvPr>
          <p:cNvGrpSpPr/>
          <p:nvPr/>
        </p:nvGrpSpPr>
        <p:grpSpPr>
          <a:xfrm>
            <a:off x="5547315" y="2130835"/>
            <a:ext cx="1097370" cy="1205675"/>
            <a:chOff x="1247825" y="5001950"/>
            <a:chExt cx="443300" cy="428675"/>
          </a:xfrm>
        </p:grpSpPr>
        <p:sp>
          <p:nvSpPr>
            <p:cNvPr id="4" name="Google Shape;696;p39">
              <a:extLst>
                <a:ext uri="{FF2B5EF4-FFF2-40B4-BE49-F238E27FC236}">
                  <a16:creationId xmlns:a16="http://schemas.microsoft.com/office/drawing/2014/main" id="{CD700C35-5A9C-46ED-B059-B1AAC1FAD232}"/>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697;p39">
              <a:extLst>
                <a:ext uri="{FF2B5EF4-FFF2-40B4-BE49-F238E27FC236}">
                  <a16:creationId xmlns:a16="http://schemas.microsoft.com/office/drawing/2014/main" id="{D5813EB2-D52E-43D9-A500-38A01EE863C2}"/>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698;p39">
              <a:extLst>
                <a:ext uri="{FF2B5EF4-FFF2-40B4-BE49-F238E27FC236}">
                  <a16:creationId xmlns:a16="http://schemas.microsoft.com/office/drawing/2014/main" id="{CDE121B9-FCD8-4792-9261-7946ED2A620F}"/>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699;p39">
              <a:extLst>
                <a:ext uri="{FF2B5EF4-FFF2-40B4-BE49-F238E27FC236}">
                  <a16:creationId xmlns:a16="http://schemas.microsoft.com/office/drawing/2014/main" id="{8FCA31FC-75E0-4CF1-B2A9-DE7CCBF8A5A3}"/>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700;p39">
              <a:extLst>
                <a:ext uri="{FF2B5EF4-FFF2-40B4-BE49-F238E27FC236}">
                  <a16:creationId xmlns:a16="http://schemas.microsoft.com/office/drawing/2014/main" id="{5D72C63F-3B54-4D05-9433-E07CA3CBA9F8}"/>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701;p39">
              <a:extLst>
                <a:ext uri="{FF2B5EF4-FFF2-40B4-BE49-F238E27FC236}">
                  <a16:creationId xmlns:a16="http://schemas.microsoft.com/office/drawing/2014/main" id="{6E52B165-969E-4679-A406-427D169ACDFF}"/>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963113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4B566D-0C07-469A-A7AC-C32F8CC46C48}"/>
              </a:ext>
            </a:extLst>
          </p:cNvPr>
          <p:cNvSpPr>
            <a:spLocks noGrp="1"/>
          </p:cNvSpPr>
          <p:nvPr>
            <p:ph type="body" sz="quarter" idx="13"/>
          </p:nvPr>
        </p:nvSpPr>
        <p:spPr/>
        <p:txBody>
          <a:bodyPr>
            <a:normAutofit lnSpcReduction="10000"/>
          </a:bodyPr>
          <a:lstStyle/>
          <a:p>
            <a:r>
              <a:rPr lang="en-GB" dirty="0"/>
              <a:t>Negotiation is when groups who disagree work together to resolve a problem. </a:t>
            </a:r>
          </a:p>
          <a:p>
            <a:r>
              <a:rPr lang="en-GB" dirty="0"/>
              <a:t>All of our preparations feed into the negotiation process. As with other advocacy skills, negotiation is a skill that can be learned through study and practice</a:t>
            </a:r>
          </a:p>
        </p:txBody>
      </p:sp>
      <p:pic>
        <p:nvPicPr>
          <p:cNvPr id="7" name="Picture Placeholder 6" descr="Text, letter&#10;&#10;Description automatically generated">
            <a:extLst>
              <a:ext uri="{FF2B5EF4-FFF2-40B4-BE49-F238E27FC236}">
                <a16:creationId xmlns:a16="http://schemas.microsoft.com/office/drawing/2014/main" id="{9644EEB6-303E-4FA4-9614-7BB7B12922EF}"/>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8217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D89EF-0B4B-4BE4-A11C-356922A09228}"/>
              </a:ext>
            </a:extLst>
          </p:cNvPr>
          <p:cNvSpPr>
            <a:spLocks noGrp="1"/>
          </p:cNvSpPr>
          <p:nvPr>
            <p:ph type="body" sz="quarter" idx="15"/>
          </p:nvPr>
        </p:nvSpPr>
        <p:spPr/>
        <p:txBody>
          <a:bodyPr/>
          <a:lstStyle/>
          <a:p>
            <a:r>
              <a:rPr lang="en-GB" dirty="0"/>
              <a:t>NEGOTIATION:</a:t>
            </a:r>
            <a:endParaRPr lang="en-GB" sz="3000" b="0" dirty="0"/>
          </a:p>
        </p:txBody>
      </p:sp>
      <p:sp>
        <p:nvSpPr>
          <p:cNvPr id="3" name="Text Placeholder 2">
            <a:extLst>
              <a:ext uri="{FF2B5EF4-FFF2-40B4-BE49-F238E27FC236}">
                <a16:creationId xmlns:a16="http://schemas.microsoft.com/office/drawing/2014/main" id="{5B301B3D-1156-4959-B1DA-AF8459C7FFE7}"/>
              </a:ext>
            </a:extLst>
          </p:cNvPr>
          <p:cNvSpPr>
            <a:spLocks noGrp="1"/>
          </p:cNvSpPr>
          <p:nvPr>
            <p:ph type="body" sz="quarter" idx="16"/>
          </p:nvPr>
        </p:nvSpPr>
        <p:spPr>
          <a:xfrm>
            <a:off x="571313" y="2067342"/>
            <a:ext cx="11090804" cy="4038015"/>
          </a:xfrm>
        </p:spPr>
        <p:txBody>
          <a:bodyPr/>
          <a:lstStyle/>
          <a:p>
            <a:endParaRPr lang="en-GB" dirty="0"/>
          </a:p>
          <a:p>
            <a:r>
              <a:rPr lang="en-GB" dirty="0"/>
              <a:t>For example, if your peer is dissatisfied with the treatment he/she has been receiving, you might start by pointing out that a doctor or staff person has violated your state’s patients’ bill of rights</a:t>
            </a:r>
            <a:r>
              <a:rPr lang="hr-BA" dirty="0"/>
              <a:t>.</a:t>
            </a:r>
            <a:endParaRPr lang="en-GB" dirty="0"/>
          </a:p>
          <a:p>
            <a:endParaRPr lang="en-GB" dirty="0"/>
          </a:p>
        </p:txBody>
      </p:sp>
      <p:sp>
        <p:nvSpPr>
          <p:cNvPr id="4" name="Text Placeholder 1">
            <a:extLst>
              <a:ext uri="{FF2B5EF4-FFF2-40B4-BE49-F238E27FC236}">
                <a16:creationId xmlns:a16="http://schemas.microsoft.com/office/drawing/2014/main" id="{A3DDB74C-D584-4637-9B92-2909DF07EB75}"/>
              </a:ext>
            </a:extLst>
          </p:cNvPr>
          <p:cNvSpPr txBox="1">
            <a:spLocks/>
          </p:cNvSpPr>
          <p:nvPr/>
        </p:nvSpPr>
        <p:spPr>
          <a:xfrm>
            <a:off x="571313" y="3799281"/>
            <a:ext cx="10978262" cy="25232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rgbClr val="F6BC67"/>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Wingdings" panose="05000000000000000000" pitchFamily="2" charset="2"/>
              <a:buChar char="ü"/>
            </a:pPr>
            <a:r>
              <a:rPr lang="en-GB" sz="3000" b="0" dirty="0">
                <a:latin typeface="Tahoma" panose="020B0604030504040204" pitchFamily="34" charset="0"/>
              </a:rPr>
              <a:t>Keep your opening explanation short by focusing on relevant facts</a:t>
            </a:r>
          </a:p>
          <a:p>
            <a:pPr algn="l"/>
            <a:r>
              <a:rPr lang="en-GB" sz="2400" b="0" dirty="0">
                <a:solidFill>
                  <a:srgbClr val="404040"/>
                </a:solidFill>
              </a:rPr>
              <a:t>Often we want to tell our life story when we are trying to spur people to action. But by taking up too much of someone’s time, you run the risk of alienating that person. Instead, focus on details that are relevant to the responsibility of that person</a:t>
            </a:r>
            <a:r>
              <a:rPr lang="hr-BA" sz="2400" b="0" dirty="0">
                <a:solidFill>
                  <a:srgbClr val="404040"/>
                </a:solidFill>
              </a:rPr>
              <a:t>.</a:t>
            </a:r>
            <a:endParaRPr lang="en-GB" sz="2400" b="0" dirty="0">
              <a:solidFill>
                <a:srgbClr val="404040"/>
              </a:solidFill>
            </a:endParaRPr>
          </a:p>
        </p:txBody>
      </p:sp>
      <p:sp>
        <p:nvSpPr>
          <p:cNvPr id="5" name="Text Placeholder 1">
            <a:extLst>
              <a:ext uri="{FF2B5EF4-FFF2-40B4-BE49-F238E27FC236}">
                <a16:creationId xmlns:a16="http://schemas.microsoft.com/office/drawing/2014/main" id="{88C1183C-5A30-4A1E-B15F-8459F86BB78D}"/>
              </a:ext>
            </a:extLst>
          </p:cNvPr>
          <p:cNvSpPr txBox="1">
            <a:spLocks/>
          </p:cNvSpPr>
          <p:nvPr/>
        </p:nvSpPr>
        <p:spPr>
          <a:xfrm>
            <a:off x="571313" y="1850216"/>
            <a:ext cx="10978262" cy="10830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rgbClr val="F6BC67"/>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Wingdings" panose="05000000000000000000" pitchFamily="2" charset="2"/>
              <a:buChar char="ü"/>
            </a:pPr>
            <a:r>
              <a:rPr lang="en-GB" sz="3000" b="0" dirty="0">
                <a:latin typeface="Tahoma" panose="020B0604030504040204" pitchFamily="34" charset="0"/>
              </a:rPr>
              <a:t>Lead with the strongest part of your argument</a:t>
            </a:r>
            <a:endParaRPr lang="en-GB" sz="3000" b="0" dirty="0"/>
          </a:p>
        </p:txBody>
      </p:sp>
    </p:spTree>
    <p:extLst>
      <p:ext uri="{BB962C8B-B14F-4D97-AF65-F5344CB8AC3E}">
        <p14:creationId xmlns:p14="http://schemas.microsoft.com/office/powerpoint/2010/main" val="3450170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D89EF-0B4B-4BE4-A11C-356922A09228}"/>
              </a:ext>
            </a:extLst>
          </p:cNvPr>
          <p:cNvSpPr>
            <a:spLocks noGrp="1"/>
          </p:cNvSpPr>
          <p:nvPr>
            <p:ph type="body" sz="quarter" idx="15"/>
          </p:nvPr>
        </p:nvSpPr>
        <p:spPr/>
        <p:txBody>
          <a:bodyPr/>
          <a:lstStyle/>
          <a:p>
            <a:r>
              <a:rPr lang="en-GB" dirty="0"/>
              <a:t>NEGOTIATION:</a:t>
            </a:r>
            <a:endParaRPr lang="en-GB" sz="3000" b="0" dirty="0"/>
          </a:p>
        </p:txBody>
      </p:sp>
      <p:sp>
        <p:nvSpPr>
          <p:cNvPr id="3" name="Text Placeholder 2">
            <a:extLst>
              <a:ext uri="{FF2B5EF4-FFF2-40B4-BE49-F238E27FC236}">
                <a16:creationId xmlns:a16="http://schemas.microsoft.com/office/drawing/2014/main" id="{5B301B3D-1156-4959-B1DA-AF8459C7FFE7}"/>
              </a:ext>
            </a:extLst>
          </p:cNvPr>
          <p:cNvSpPr>
            <a:spLocks noGrp="1"/>
          </p:cNvSpPr>
          <p:nvPr>
            <p:ph type="body" sz="quarter" idx="16"/>
          </p:nvPr>
        </p:nvSpPr>
        <p:spPr>
          <a:xfrm>
            <a:off x="571313" y="2067342"/>
            <a:ext cx="11090804" cy="4038015"/>
          </a:xfrm>
        </p:spPr>
        <p:txBody>
          <a:bodyPr/>
          <a:lstStyle/>
          <a:p>
            <a:endParaRPr lang="en-GB" dirty="0"/>
          </a:p>
          <a:p>
            <a:r>
              <a:rPr lang="en-GB" dirty="0"/>
              <a:t>Unless your goal is simply to make someone feel sympathy, then you should have an action plan for what you want to happen. For example, rather than complaining about your housing, you should state that your peer wants housing in a safer area</a:t>
            </a:r>
            <a:r>
              <a:rPr lang="hr-BA" dirty="0"/>
              <a:t>.</a:t>
            </a:r>
            <a:endParaRPr lang="en-GB" dirty="0"/>
          </a:p>
        </p:txBody>
      </p:sp>
      <p:sp>
        <p:nvSpPr>
          <p:cNvPr id="4" name="Text Placeholder 1">
            <a:extLst>
              <a:ext uri="{FF2B5EF4-FFF2-40B4-BE49-F238E27FC236}">
                <a16:creationId xmlns:a16="http://schemas.microsoft.com/office/drawing/2014/main" id="{A3DDB74C-D584-4637-9B92-2909DF07EB75}"/>
              </a:ext>
            </a:extLst>
          </p:cNvPr>
          <p:cNvSpPr txBox="1">
            <a:spLocks/>
          </p:cNvSpPr>
          <p:nvPr/>
        </p:nvSpPr>
        <p:spPr>
          <a:xfrm>
            <a:off x="571313" y="3799281"/>
            <a:ext cx="10978262" cy="25232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rgbClr val="F6BC67"/>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Wingdings" panose="05000000000000000000" pitchFamily="2" charset="2"/>
              <a:buChar char="ü"/>
            </a:pPr>
            <a:r>
              <a:rPr lang="en-GB" sz="3000" b="0" dirty="0">
                <a:latin typeface="Tahoma" panose="020B0604030504040204" pitchFamily="34" charset="0"/>
              </a:rPr>
              <a:t>Control your emotions</a:t>
            </a:r>
          </a:p>
          <a:p>
            <a:r>
              <a:rPr lang="en-GB" sz="2400" b="0" dirty="0">
                <a:solidFill>
                  <a:srgbClr val="404040"/>
                </a:solidFill>
              </a:rPr>
              <a:t>No matter how much the other person upsets you, don’t resort to raising your voice/becoming frustrated. If you need to, ask for a break to compose yourself. “Blowing up” during the meeting reflects poorly on you, your peer and your community, and people often use your behaviour as an excuse for denying you what you want</a:t>
            </a:r>
            <a:r>
              <a:rPr lang="hr-BA" sz="2400" b="0" dirty="0">
                <a:solidFill>
                  <a:srgbClr val="404040"/>
                </a:solidFill>
              </a:rPr>
              <a:t>.</a:t>
            </a:r>
            <a:endParaRPr lang="en-GB" sz="2400" b="0" dirty="0">
              <a:solidFill>
                <a:srgbClr val="404040"/>
              </a:solidFill>
            </a:endParaRPr>
          </a:p>
        </p:txBody>
      </p:sp>
      <p:sp>
        <p:nvSpPr>
          <p:cNvPr id="5" name="Text Placeholder 1">
            <a:extLst>
              <a:ext uri="{FF2B5EF4-FFF2-40B4-BE49-F238E27FC236}">
                <a16:creationId xmlns:a16="http://schemas.microsoft.com/office/drawing/2014/main" id="{88C1183C-5A30-4A1E-B15F-8459F86BB78D}"/>
              </a:ext>
            </a:extLst>
          </p:cNvPr>
          <p:cNvSpPr txBox="1">
            <a:spLocks/>
          </p:cNvSpPr>
          <p:nvPr/>
        </p:nvSpPr>
        <p:spPr>
          <a:xfrm>
            <a:off x="571313" y="1850216"/>
            <a:ext cx="10978262" cy="10830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rgbClr val="F6BC67"/>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Wingdings" panose="05000000000000000000" pitchFamily="2" charset="2"/>
              <a:buChar char="ü"/>
            </a:pPr>
            <a:r>
              <a:rPr lang="en-GB" sz="3000" b="0" dirty="0">
                <a:latin typeface="Tahoma" panose="020B0604030504040204" pitchFamily="34" charset="0"/>
              </a:rPr>
              <a:t>Focus on solutions, not complaints</a:t>
            </a:r>
            <a:endParaRPr lang="en-GB" sz="3000" b="0" dirty="0"/>
          </a:p>
        </p:txBody>
      </p:sp>
    </p:spTree>
    <p:extLst>
      <p:ext uri="{BB962C8B-B14F-4D97-AF65-F5344CB8AC3E}">
        <p14:creationId xmlns:p14="http://schemas.microsoft.com/office/powerpoint/2010/main" val="2890893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D89EF-0B4B-4BE4-A11C-356922A09228}"/>
              </a:ext>
            </a:extLst>
          </p:cNvPr>
          <p:cNvSpPr>
            <a:spLocks noGrp="1"/>
          </p:cNvSpPr>
          <p:nvPr>
            <p:ph type="body" sz="quarter" idx="15"/>
          </p:nvPr>
        </p:nvSpPr>
        <p:spPr/>
        <p:txBody>
          <a:bodyPr/>
          <a:lstStyle/>
          <a:p>
            <a:r>
              <a:rPr lang="en-GB" dirty="0"/>
              <a:t>NEGOTIATION:</a:t>
            </a:r>
            <a:endParaRPr lang="en-GB" sz="3000" b="0" dirty="0"/>
          </a:p>
        </p:txBody>
      </p:sp>
      <p:sp>
        <p:nvSpPr>
          <p:cNvPr id="3" name="Text Placeholder 2">
            <a:extLst>
              <a:ext uri="{FF2B5EF4-FFF2-40B4-BE49-F238E27FC236}">
                <a16:creationId xmlns:a16="http://schemas.microsoft.com/office/drawing/2014/main" id="{5B301B3D-1156-4959-B1DA-AF8459C7FFE7}"/>
              </a:ext>
            </a:extLst>
          </p:cNvPr>
          <p:cNvSpPr>
            <a:spLocks noGrp="1"/>
          </p:cNvSpPr>
          <p:nvPr>
            <p:ph type="body" sz="quarter" idx="16"/>
          </p:nvPr>
        </p:nvSpPr>
        <p:spPr>
          <a:xfrm>
            <a:off x="571313" y="2067342"/>
            <a:ext cx="11090804" cy="4038015"/>
          </a:xfrm>
        </p:spPr>
        <p:txBody>
          <a:bodyPr/>
          <a:lstStyle/>
          <a:p>
            <a:endParaRPr lang="en-GB" dirty="0"/>
          </a:p>
          <a:p>
            <a:r>
              <a:rPr lang="en-GB" dirty="0"/>
              <a:t>To be a good negotiator, you should ask for more than what you really want, but keep in your own mind a minimum that you would be willing to accept</a:t>
            </a:r>
            <a:r>
              <a:rPr lang="hr-BA" dirty="0"/>
              <a:t>.</a:t>
            </a:r>
            <a:endParaRPr lang="en-GB" dirty="0"/>
          </a:p>
        </p:txBody>
      </p:sp>
      <p:sp>
        <p:nvSpPr>
          <p:cNvPr id="4" name="Text Placeholder 1">
            <a:extLst>
              <a:ext uri="{FF2B5EF4-FFF2-40B4-BE49-F238E27FC236}">
                <a16:creationId xmlns:a16="http://schemas.microsoft.com/office/drawing/2014/main" id="{A3DDB74C-D584-4637-9B92-2909DF07EB75}"/>
              </a:ext>
            </a:extLst>
          </p:cNvPr>
          <p:cNvSpPr txBox="1">
            <a:spLocks/>
          </p:cNvSpPr>
          <p:nvPr/>
        </p:nvSpPr>
        <p:spPr>
          <a:xfrm>
            <a:off x="571313" y="3799281"/>
            <a:ext cx="10978262" cy="25232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rgbClr val="F6BC67"/>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Wingdings" panose="05000000000000000000" pitchFamily="2" charset="2"/>
              <a:buChar char="ü"/>
            </a:pPr>
            <a:r>
              <a:rPr lang="en-GB" sz="3000" b="0" dirty="0">
                <a:latin typeface="Tahoma" panose="020B0604030504040204" pitchFamily="34" charset="0"/>
              </a:rPr>
              <a:t>Acknowledge the other person’s position</a:t>
            </a:r>
          </a:p>
          <a:p>
            <a:r>
              <a:rPr lang="en-GB" sz="2400" b="0" dirty="0">
                <a:solidFill>
                  <a:srgbClr val="404040"/>
                </a:solidFill>
              </a:rPr>
              <a:t>Demonstrate that you understand the limitations faced by the other person. This will help you keep your demand realistic and make the other person feel more comfortable in negotiating with you. For example, you might say, “I realize that the medication that I want is more expensive than other medications,” or “I know that you have a limited amount of housing available.”</a:t>
            </a:r>
          </a:p>
        </p:txBody>
      </p:sp>
      <p:sp>
        <p:nvSpPr>
          <p:cNvPr id="5" name="Text Placeholder 1">
            <a:extLst>
              <a:ext uri="{FF2B5EF4-FFF2-40B4-BE49-F238E27FC236}">
                <a16:creationId xmlns:a16="http://schemas.microsoft.com/office/drawing/2014/main" id="{88C1183C-5A30-4A1E-B15F-8459F86BB78D}"/>
              </a:ext>
            </a:extLst>
          </p:cNvPr>
          <p:cNvSpPr txBox="1">
            <a:spLocks/>
          </p:cNvSpPr>
          <p:nvPr/>
        </p:nvSpPr>
        <p:spPr>
          <a:xfrm>
            <a:off x="571313" y="1850216"/>
            <a:ext cx="10978262" cy="10830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rgbClr val="F6BC67"/>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Wingdings" panose="05000000000000000000" pitchFamily="2" charset="2"/>
              <a:buChar char="ü"/>
            </a:pPr>
            <a:r>
              <a:rPr lang="en-GB" sz="3000" b="0" dirty="0">
                <a:latin typeface="Tahoma" panose="020B0604030504040204" pitchFamily="34" charset="0"/>
              </a:rPr>
              <a:t>Have in mind a minimum that you are willing to accept</a:t>
            </a:r>
            <a:endParaRPr lang="en-GB" sz="3000" b="0" dirty="0"/>
          </a:p>
        </p:txBody>
      </p:sp>
    </p:spTree>
    <p:extLst>
      <p:ext uri="{BB962C8B-B14F-4D97-AF65-F5344CB8AC3E}">
        <p14:creationId xmlns:p14="http://schemas.microsoft.com/office/powerpoint/2010/main" val="3386563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CD7A40-14CB-40ED-9A15-88716CD200FC}"/>
              </a:ext>
            </a:extLst>
          </p:cNvPr>
          <p:cNvSpPr>
            <a:spLocks noGrp="1"/>
          </p:cNvSpPr>
          <p:nvPr>
            <p:ph type="body" sz="quarter" idx="13"/>
          </p:nvPr>
        </p:nvSpPr>
        <p:spPr/>
        <p:txBody>
          <a:bodyPr/>
          <a:lstStyle/>
          <a:p>
            <a:r>
              <a:rPr lang="en-GB" dirty="0"/>
              <a:t>Some More Negotiation Tips</a:t>
            </a:r>
          </a:p>
        </p:txBody>
      </p:sp>
      <p:sp>
        <p:nvSpPr>
          <p:cNvPr id="3" name="Text Placeholder 2">
            <a:extLst>
              <a:ext uri="{FF2B5EF4-FFF2-40B4-BE49-F238E27FC236}">
                <a16:creationId xmlns:a16="http://schemas.microsoft.com/office/drawing/2014/main" id="{EB12B91C-821C-42F6-ADA9-1D39A8D80886}"/>
              </a:ext>
            </a:extLst>
          </p:cNvPr>
          <p:cNvSpPr>
            <a:spLocks noGrp="1"/>
          </p:cNvSpPr>
          <p:nvPr>
            <p:ph type="body" sz="quarter" idx="14"/>
          </p:nvPr>
        </p:nvSpPr>
        <p:spPr>
          <a:xfrm>
            <a:off x="186006" y="2329636"/>
            <a:ext cx="11843434" cy="3957058"/>
          </a:xfrm>
        </p:spPr>
        <p:txBody>
          <a:bodyPr/>
          <a:lstStyle/>
          <a:p>
            <a:pPr marL="342900" indent="-342900">
              <a:buFont typeface="Wingdings" panose="05000000000000000000" pitchFamily="2" charset="2"/>
              <a:buChar char="ü"/>
            </a:pPr>
            <a:r>
              <a:rPr lang="en-GB" b="1" dirty="0">
                <a:solidFill>
                  <a:srgbClr val="F6BC67"/>
                </a:solidFill>
              </a:rPr>
              <a:t>Stick to your minimum requirements</a:t>
            </a:r>
            <a:r>
              <a:rPr lang="en-GB" dirty="0"/>
              <a:t>- the bottom line result that you will accept</a:t>
            </a:r>
          </a:p>
          <a:p>
            <a:pPr marL="342900" indent="-342900">
              <a:buFont typeface="Wingdings" panose="05000000000000000000" pitchFamily="2" charset="2"/>
              <a:buChar char="ü"/>
            </a:pPr>
            <a:r>
              <a:rPr lang="en-GB" b="1" dirty="0">
                <a:solidFill>
                  <a:srgbClr val="F6BC67"/>
                </a:solidFill>
              </a:rPr>
              <a:t>Point out weaknesses or liabilities to the other person </a:t>
            </a:r>
            <a:r>
              <a:rPr lang="en-GB" dirty="0"/>
              <a:t>- Give the other person a reason to want to help you. For example, you could say, “my friend has been trying for months to get safer housing. We are fearful of the impact of his family in feeling vulnerable in their current home.”</a:t>
            </a:r>
          </a:p>
          <a:p>
            <a:pPr marL="342900" indent="-342900">
              <a:buFont typeface="Wingdings" panose="05000000000000000000" pitchFamily="2" charset="2"/>
              <a:buChar char="ü"/>
            </a:pPr>
            <a:r>
              <a:rPr lang="en-GB" b="1" dirty="0">
                <a:solidFill>
                  <a:srgbClr val="F6BC67"/>
                </a:solidFill>
              </a:rPr>
              <a:t>Restate any actions decided upon -</a:t>
            </a:r>
            <a:r>
              <a:rPr lang="en-GB" dirty="0"/>
              <a:t> If the other person makes any promises to you, restate them as you end your meeting. Equally important, if you make promises, restate these promises as well, so that you are sure of what you need to do. Act for a follow up in writing.</a:t>
            </a:r>
          </a:p>
          <a:p>
            <a:pPr marL="342900" indent="-342900">
              <a:buFont typeface="Wingdings" panose="05000000000000000000" pitchFamily="2" charset="2"/>
              <a:buChar char="ü"/>
            </a:pPr>
            <a:r>
              <a:rPr lang="en-GB" b="1" dirty="0">
                <a:solidFill>
                  <a:srgbClr val="F6BC67"/>
                </a:solidFill>
              </a:rPr>
              <a:t>Set a timeline for action </a:t>
            </a:r>
            <a:r>
              <a:rPr lang="en-GB" dirty="0"/>
              <a:t>- A promise to “look into the problem” or “get to it as soon as we can” doesn’t help you very much. By securing a timeline for action, you can contact the person if deadlines are not met.</a:t>
            </a:r>
          </a:p>
        </p:txBody>
      </p:sp>
    </p:spTree>
    <p:extLst>
      <p:ext uri="{BB962C8B-B14F-4D97-AF65-F5344CB8AC3E}">
        <p14:creationId xmlns:p14="http://schemas.microsoft.com/office/powerpoint/2010/main" val="280969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CAE5F793-0788-4C3A-88E0-9AA8B72BDB79}"/>
              </a:ext>
            </a:extLst>
          </p:cNvPr>
          <p:cNvSpPr/>
          <p:nvPr/>
        </p:nvSpPr>
        <p:spPr>
          <a:xfrm>
            <a:off x="5180568" y="725328"/>
            <a:ext cx="1234440" cy="1188720"/>
          </a:xfrm>
          <a:prstGeom prst="flowChartConnector">
            <a:avLst/>
          </a:prstGeom>
          <a:solidFill>
            <a:srgbClr val="76C6D2"/>
          </a:solidFill>
          <a:ln w="3810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nvPr>
        </p:nvSpPr>
        <p:spPr>
          <a:xfrm>
            <a:off x="565156" y="2555703"/>
            <a:ext cx="10978262" cy="4325955"/>
          </a:xfrm>
        </p:spPr>
        <p:txBody>
          <a:bodyPr/>
          <a:lstStyle/>
          <a:p>
            <a:pPr algn="ctr"/>
            <a:r>
              <a:rPr lang="en-GB" sz="3000" dirty="0"/>
              <a:t>By using </a:t>
            </a:r>
            <a:r>
              <a:rPr lang="en-GB" sz="3000" dirty="0">
                <a:solidFill>
                  <a:srgbClr val="76C6D2"/>
                </a:solidFill>
              </a:rPr>
              <a:t>negotiation, mediation and advocacy </a:t>
            </a:r>
            <a:r>
              <a:rPr lang="en-GB" sz="3000" dirty="0"/>
              <a:t>migrants have been able to advocate for the change of policy in Ireland. </a:t>
            </a:r>
          </a:p>
          <a:p>
            <a:pPr algn="ctr"/>
            <a:r>
              <a:rPr lang="en-GB" sz="3000" dirty="0"/>
              <a:t>As the result of such efforts, Minister of State Joe O'Brien has confirmed that a national anti-racist plan will be published by Government.</a:t>
            </a:r>
          </a:p>
          <a:p>
            <a:pPr algn="ctr"/>
            <a:endParaRPr lang="en-GB" sz="3000" dirty="0"/>
          </a:p>
          <a:p>
            <a:pPr algn="ctr"/>
            <a:r>
              <a:rPr lang="en-GB" sz="3000" dirty="0"/>
              <a:t>Read about it </a:t>
            </a:r>
            <a:r>
              <a:rPr lang="en-GB" sz="3000" dirty="0">
                <a:hlinkClick r:id="rId2"/>
              </a:rPr>
              <a:t>HERE</a:t>
            </a:r>
            <a:r>
              <a:rPr lang="en-GB" sz="3000" dirty="0"/>
              <a:t> </a:t>
            </a:r>
          </a:p>
          <a:p>
            <a:pPr algn="ctr"/>
            <a:endParaRPr lang="en-GB" dirty="0"/>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nvPr>
        </p:nvSpPr>
        <p:spPr>
          <a:xfrm>
            <a:off x="4218441" y="83673"/>
            <a:ext cx="3757941" cy="938256"/>
          </a:xfrm>
        </p:spPr>
        <p:txBody>
          <a:bodyPr>
            <a:normAutofit fontScale="92500"/>
          </a:bodyPr>
          <a:lstStyle/>
          <a:p>
            <a:r>
              <a:rPr lang="en-GB" dirty="0"/>
              <a:t>READING ACTIVITY</a:t>
            </a:r>
          </a:p>
          <a:p>
            <a:endParaRPr lang="en-GB" dirty="0"/>
          </a:p>
        </p:txBody>
      </p:sp>
      <p:grpSp>
        <p:nvGrpSpPr>
          <p:cNvPr id="17" name="Google Shape;491;p39">
            <a:extLst>
              <a:ext uri="{FF2B5EF4-FFF2-40B4-BE49-F238E27FC236}">
                <a16:creationId xmlns:a16="http://schemas.microsoft.com/office/drawing/2014/main" id="{0D7DE19C-CEF7-4365-B5B5-4E7ABD7F3537}"/>
              </a:ext>
            </a:extLst>
          </p:cNvPr>
          <p:cNvGrpSpPr/>
          <p:nvPr/>
        </p:nvGrpSpPr>
        <p:grpSpPr>
          <a:xfrm>
            <a:off x="5408910" y="1029321"/>
            <a:ext cx="777880" cy="634263"/>
            <a:chOff x="1934025" y="1001650"/>
            <a:chExt cx="415300" cy="355600"/>
          </a:xfrm>
        </p:grpSpPr>
        <p:sp>
          <p:nvSpPr>
            <p:cNvPr id="18" name="Google Shape;492;p39">
              <a:extLst>
                <a:ext uri="{FF2B5EF4-FFF2-40B4-BE49-F238E27FC236}">
                  <a16:creationId xmlns:a16="http://schemas.microsoft.com/office/drawing/2014/main" id="{0C832631-D95A-46D0-8529-3C700FDF5DA2}"/>
                </a:ext>
              </a:extLst>
            </p:cNvPr>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493;p39">
              <a:extLst>
                <a:ext uri="{FF2B5EF4-FFF2-40B4-BE49-F238E27FC236}">
                  <a16:creationId xmlns:a16="http://schemas.microsoft.com/office/drawing/2014/main" id="{86AA2332-1BB4-40CF-933C-7C85DB7ECC65}"/>
                </a:ext>
              </a:extLst>
            </p:cNvPr>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494;p39">
              <a:extLst>
                <a:ext uri="{FF2B5EF4-FFF2-40B4-BE49-F238E27FC236}">
                  <a16:creationId xmlns:a16="http://schemas.microsoft.com/office/drawing/2014/main" id="{45B552D6-A88F-4331-AF68-E1F99CD1D586}"/>
                </a:ext>
              </a:extLst>
            </p:cNvPr>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495;p39">
              <a:extLst>
                <a:ext uri="{FF2B5EF4-FFF2-40B4-BE49-F238E27FC236}">
                  <a16:creationId xmlns:a16="http://schemas.microsoft.com/office/drawing/2014/main" id="{C137B78B-3126-4B67-BE10-7260BD87C667}"/>
                </a:ext>
              </a:extLst>
            </p:cNvPr>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3580136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DD00B0-B494-1649-A5F5-08E45EA9FDF5}"/>
              </a:ext>
            </a:extLst>
          </p:cNvPr>
          <p:cNvPicPr>
            <a:picLocks noChangeAspect="1"/>
          </p:cNvPicPr>
          <p:nvPr/>
        </p:nvPicPr>
        <p:blipFill>
          <a:blip r:embed="rId2"/>
          <a:stretch>
            <a:fillRect/>
          </a:stretch>
        </p:blipFill>
        <p:spPr>
          <a:xfrm>
            <a:off x="675585" y="3308592"/>
            <a:ext cx="5089111" cy="3344273"/>
          </a:xfrm>
          <a:prstGeom prst="rect">
            <a:avLst/>
          </a:prstGeom>
        </p:spPr>
      </p:pic>
      <p:sp>
        <p:nvSpPr>
          <p:cNvPr id="4" name="Text Placeholder 3">
            <a:extLst>
              <a:ext uri="{FF2B5EF4-FFF2-40B4-BE49-F238E27FC236}">
                <a16:creationId xmlns:a16="http://schemas.microsoft.com/office/drawing/2014/main" id="{E161A7C7-A038-9043-AB20-454C750AEF17}"/>
              </a:ext>
            </a:extLst>
          </p:cNvPr>
          <p:cNvSpPr>
            <a:spLocks noGrp="1"/>
          </p:cNvSpPr>
          <p:nvPr>
            <p:ph type="body" sz="quarter" idx="13"/>
          </p:nvPr>
        </p:nvSpPr>
        <p:spPr/>
        <p:txBody>
          <a:bodyPr/>
          <a:lstStyle/>
          <a:p>
            <a:r>
              <a:rPr lang="en-GB" dirty="0"/>
              <a:t>Understanding Barriers Coming from Host Communities and Institutions</a:t>
            </a:r>
          </a:p>
          <a:p>
            <a:endParaRPr lang="en-US" dirty="0"/>
          </a:p>
        </p:txBody>
      </p:sp>
    </p:spTree>
    <p:extLst>
      <p:ext uri="{BB962C8B-B14F-4D97-AF65-F5344CB8AC3E}">
        <p14:creationId xmlns:p14="http://schemas.microsoft.com/office/powerpoint/2010/main" val="3897290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6AC7B7-B6B3-413F-85BD-4942955C20C2}"/>
              </a:ext>
            </a:extLst>
          </p:cNvPr>
          <p:cNvSpPr>
            <a:spLocks noGrp="1"/>
          </p:cNvSpPr>
          <p:nvPr>
            <p:ph type="body" sz="quarter" idx="13"/>
          </p:nvPr>
        </p:nvSpPr>
        <p:spPr>
          <a:xfrm>
            <a:off x="2570904" y="3512177"/>
            <a:ext cx="6729841" cy="1506094"/>
          </a:xfrm>
        </p:spPr>
        <p:txBody>
          <a:bodyPr/>
          <a:lstStyle/>
          <a:p>
            <a:r>
              <a:rPr lang="hr-BA" dirty="0"/>
              <a:t>Barriers from the lack of empathy</a:t>
            </a:r>
            <a:endParaRPr lang="en-US" dirty="0"/>
          </a:p>
        </p:txBody>
      </p:sp>
      <p:pic>
        <p:nvPicPr>
          <p:cNvPr id="4" name="Graphic 3" descr="Broken Heart outline">
            <a:extLst>
              <a:ext uri="{FF2B5EF4-FFF2-40B4-BE49-F238E27FC236}">
                <a16:creationId xmlns:a16="http://schemas.microsoft.com/office/drawing/2014/main" id="{F6404A01-A878-4690-893F-8FC6FC7EE7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18450" y="2193452"/>
            <a:ext cx="1234750" cy="1234750"/>
          </a:xfrm>
          <a:prstGeom prst="rect">
            <a:avLst/>
          </a:prstGeom>
        </p:spPr>
      </p:pic>
    </p:spTree>
    <p:extLst>
      <p:ext uri="{BB962C8B-B14F-4D97-AF65-F5344CB8AC3E}">
        <p14:creationId xmlns:p14="http://schemas.microsoft.com/office/powerpoint/2010/main" val="10678897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105D0E-E85B-4F89-A497-02DE5A3659BC}"/>
              </a:ext>
            </a:extLst>
          </p:cNvPr>
          <p:cNvSpPr>
            <a:spLocks noGrp="1"/>
          </p:cNvSpPr>
          <p:nvPr>
            <p:ph type="body" sz="quarter" idx="15"/>
          </p:nvPr>
        </p:nvSpPr>
        <p:spPr/>
        <p:txBody>
          <a:bodyPr/>
          <a:lstStyle/>
          <a:p>
            <a:r>
              <a:rPr lang="hr-BA" dirty="0"/>
              <a:t>Why is lack of empathy a barrier to Migrant Community Mediation</a:t>
            </a:r>
            <a:r>
              <a:rPr lang="en-GB" dirty="0"/>
              <a:t>?</a:t>
            </a:r>
            <a:endParaRPr lang="en-US" dirty="0"/>
          </a:p>
        </p:txBody>
      </p:sp>
      <p:sp>
        <p:nvSpPr>
          <p:cNvPr id="3" name="Text Placeholder 2">
            <a:extLst>
              <a:ext uri="{FF2B5EF4-FFF2-40B4-BE49-F238E27FC236}">
                <a16:creationId xmlns:a16="http://schemas.microsoft.com/office/drawing/2014/main" id="{7A002B45-E014-4701-A073-A886DAA63E3D}"/>
              </a:ext>
            </a:extLst>
          </p:cNvPr>
          <p:cNvSpPr>
            <a:spLocks noGrp="1"/>
          </p:cNvSpPr>
          <p:nvPr>
            <p:ph type="body" sz="quarter" idx="16"/>
          </p:nvPr>
        </p:nvSpPr>
        <p:spPr>
          <a:xfrm>
            <a:off x="571313" y="2067343"/>
            <a:ext cx="10978262" cy="1506282"/>
          </a:xfrm>
        </p:spPr>
        <p:txBody>
          <a:bodyPr/>
          <a:lstStyle/>
          <a:p>
            <a:pPr algn="ctr"/>
            <a:r>
              <a:rPr lang="en-US" i="1" dirty="0"/>
              <a:t>PsychologyToday.com </a:t>
            </a:r>
            <a:r>
              <a:rPr lang="en-US" b="1" i="1" dirty="0">
                <a:solidFill>
                  <a:srgbClr val="76C6D2"/>
                </a:solidFill>
              </a:rPr>
              <a:t>defines Empathy as</a:t>
            </a:r>
            <a:r>
              <a:rPr lang="en-US" i="1" dirty="0"/>
              <a:t>: the experience of understanding another person’s thoughts, feelings, and condition from their point of view, rather than from your own. You try to imagine yourself in their place in order to understand what they are feeling or experiencing.</a:t>
            </a:r>
            <a:endParaRPr lang="hr-BA" i="1" dirty="0"/>
          </a:p>
          <a:p>
            <a:endParaRPr lang="hr-BA" dirty="0"/>
          </a:p>
          <a:p>
            <a:endParaRPr lang="en-US" dirty="0"/>
          </a:p>
        </p:txBody>
      </p:sp>
      <p:sp>
        <p:nvSpPr>
          <p:cNvPr id="4" name="Text Placeholder 2">
            <a:extLst>
              <a:ext uri="{FF2B5EF4-FFF2-40B4-BE49-F238E27FC236}">
                <a16:creationId xmlns:a16="http://schemas.microsoft.com/office/drawing/2014/main" id="{2D08F83D-6359-481F-9CF1-75D5D9D886BE}"/>
              </a:ext>
            </a:extLst>
          </p:cNvPr>
          <p:cNvSpPr txBox="1">
            <a:spLocks/>
          </p:cNvSpPr>
          <p:nvPr/>
        </p:nvSpPr>
        <p:spPr>
          <a:xfrm>
            <a:off x="571313" y="3704099"/>
            <a:ext cx="10978262" cy="150628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hr-BA" dirty="0">
                <a:solidFill>
                  <a:srgbClr val="F6BC67"/>
                </a:solidFill>
              </a:rPr>
              <a:t>REMEMBER – not all people nurture the gift of EMPATHY!</a:t>
            </a:r>
          </a:p>
          <a:p>
            <a:pPr marL="342900" indent="-342900">
              <a:buFont typeface="Wingdings" panose="05000000000000000000" pitchFamily="2" charset="2"/>
              <a:buChar char="Ø"/>
            </a:pPr>
            <a:r>
              <a:rPr lang="hr-BA" dirty="0">
                <a:solidFill>
                  <a:schemeClr val="bg2">
                    <a:lumMod val="50000"/>
                  </a:schemeClr>
                </a:solidFill>
              </a:rPr>
              <a:t>Unfortunately, not everyone has the trait of understanding people’s needs, especially needs of those who are new to the community, and thus their needs are new to this community</a:t>
            </a:r>
          </a:p>
          <a:p>
            <a:pPr marL="342900" indent="-342900">
              <a:buFont typeface="Wingdings" panose="05000000000000000000" pitchFamily="2" charset="2"/>
              <a:buChar char="Ø"/>
            </a:pPr>
            <a:r>
              <a:rPr lang="hr-BA" dirty="0">
                <a:solidFill>
                  <a:schemeClr val="bg2">
                    <a:lumMod val="50000"/>
                  </a:schemeClr>
                </a:solidFill>
              </a:rPr>
              <a:t>When the host community members cannot understand your pain or where your motives are coming from, they </a:t>
            </a:r>
            <a:r>
              <a:rPr lang="en-GB" dirty="0">
                <a:solidFill>
                  <a:schemeClr val="bg2">
                    <a:lumMod val="50000"/>
                  </a:schemeClr>
                </a:solidFill>
              </a:rPr>
              <a:t>may</a:t>
            </a:r>
            <a:r>
              <a:rPr lang="hr-BA" dirty="0">
                <a:solidFill>
                  <a:schemeClr val="bg2">
                    <a:lumMod val="50000"/>
                  </a:schemeClr>
                </a:solidFill>
              </a:rPr>
              <a:t> not </a:t>
            </a:r>
            <a:r>
              <a:rPr lang="en-GB" dirty="0">
                <a:solidFill>
                  <a:schemeClr val="bg2">
                    <a:lumMod val="50000"/>
                  </a:schemeClr>
                </a:solidFill>
              </a:rPr>
              <a:t>always </a:t>
            </a:r>
            <a:r>
              <a:rPr lang="hr-BA" dirty="0">
                <a:solidFill>
                  <a:schemeClr val="bg2">
                    <a:lumMod val="50000"/>
                  </a:schemeClr>
                </a:solidFill>
              </a:rPr>
              <a:t>be supportive and might even object your actions</a:t>
            </a:r>
          </a:p>
          <a:p>
            <a:endParaRPr lang="en-US" dirty="0"/>
          </a:p>
        </p:txBody>
      </p:sp>
    </p:spTree>
    <p:extLst>
      <p:ext uri="{BB962C8B-B14F-4D97-AF65-F5344CB8AC3E}">
        <p14:creationId xmlns:p14="http://schemas.microsoft.com/office/powerpoint/2010/main" val="3479734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40A4E3-AA9A-4713-AB34-10ABFD39F06F}"/>
              </a:ext>
            </a:extLst>
          </p:cNvPr>
          <p:cNvSpPr>
            <a:spLocks noGrp="1"/>
          </p:cNvSpPr>
          <p:nvPr>
            <p:ph type="body" sz="quarter" idx="13"/>
          </p:nvPr>
        </p:nvSpPr>
        <p:spPr/>
        <p:txBody>
          <a:bodyPr/>
          <a:lstStyle/>
          <a:p>
            <a:r>
              <a:rPr lang="en-GB" dirty="0"/>
              <a:t>Effective Mediation in the Community Setting</a:t>
            </a:r>
          </a:p>
        </p:txBody>
      </p:sp>
      <p:sp>
        <p:nvSpPr>
          <p:cNvPr id="3" name="Text Placeholder 2">
            <a:extLst>
              <a:ext uri="{FF2B5EF4-FFF2-40B4-BE49-F238E27FC236}">
                <a16:creationId xmlns:a16="http://schemas.microsoft.com/office/drawing/2014/main" id="{522C2615-2FD5-499D-A935-5BA966E48308}"/>
              </a:ext>
            </a:extLst>
          </p:cNvPr>
          <p:cNvSpPr>
            <a:spLocks noGrp="1"/>
          </p:cNvSpPr>
          <p:nvPr>
            <p:ph type="body" sz="quarter" idx="14"/>
          </p:nvPr>
        </p:nvSpPr>
        <p:spPr>
          <a:xfrm>
            <a:off x="708651" y="2345267"/>
            <a:ext cx="10638222" cy="3999262"/>
          </a:xfrm>
        </p:spPr>
        <p:txBody>
          <a:bodyPr/>
          <a:lstStyle/>
          <a:p>
            <a:pPr marL="342900" indent="-342900">
              <a:buFont typeface="Wingdings" panose="05000000000000000000" pitchFamily="2" charset="2"/>
              <a:buChar char="ü"/>
            </a:pPr>
            <a:r>
              <a:rPr lang="hr-BA" dirty="0"/>
              <a:t>E</a:t>
            </a:r>
            <a:r>
              <a:rPr lang="en-GB" dirty="0"/>
              <a:t>ffective Migrant Community Mediator</a:t>
            </a:r>
            <a:r>
              <a:rPr lang="hr-BA" dirty="0"/>
              <a:t>s</a:t>
            </a:r>
            <a:r>
              <a:rPr lang="en-GB" dirty="0"/>
              <a:t> </a:t>
            </a:r>
            <a:r>
              <a:rPr lang="en-GB" b="1" i="0" u="none" strike="noStrike" baseline="0" dirty="0">
                <a:solidFill>
                  <a:srgbClr val="76C6D2"/>
                </a:solidFill>
              </a:rPr>
              <a:t>represent the rights and interest of people within migrant communities</a:t>
            </a:r>
            <a:endParaRPr lang="en-GB" b="0" i="0" u="none" strike="noStrike" baseline="0" dirty="0"/>
          </a:p>
          <a:p>
            <a:pPr marL="342900" indent="-342900">
              <a:buFont typeface="Wingdings" panose="05000000000000000000" pitchFamily="2" charset="2"/>
              <a:buChar char="ü"/>
            </a:pPr>
            <a:r>
              <a:rPr lang="en-GB" dirty="0"/>
              <a:t>Effective mediation, of any kind, requires building a </a:t>
            </a:r>
            <a:r>
              <a:rPr lang="en-GB" b="1" dirty="0">
                <a:solidFill>
                  <a:srgbClr val="76C6D2"/>
                </a:solidFill>
              </a:rPr>
              <a:t>solid strategy or plan </a:t>
            </a:r>
            <a:r>
              <a:rPr lang="en-GB" dirty="0"/>
              <a:t>and practicing skills to help you feel comfortable and confident in reaching your mediation goals</a:t>
            </a:r>
          </a:p>
          <a:p>
            <a:pPr marL="342900" indent="-342900">
              <a:buFont typeface="Wingdings" panose="05000000000000000000" pitchFamily="2" charset="2"/>
              <a:buChar char="ü"/>
            </a:pPr>
            <a:r>
              <a:rPr lang="en-GB" dirty="0"/>
              <a:t>In order to make your mediation efforts </a:t>
            </a:r>
            <a:r>
              <a:rPr lang="en-GB" b="1" dirty="0">
                <a:solidFill>
                  <a:srgbClr val="76C6D2"/>
                </a:solidFill>
              </a:rPr>
              <a:t>effective</a:t>
            </a:r>
            <a:r>
              <a:rPr lang="en-GB" dirty="0"/>
              <a:t> you should:</a:t>
            </a:r>
          </a:p>
          <a:p>
            <a:pPr marL="1168400" lvl="1" algn="l"/>
            <a:r>
              <a:rPr lang="en-GB" b="1" dirty="0">
                <a:solidFill>
                  <a:srgbClr val="76C6D2"/>
                </a:solidFill>
              </a:rPr>
              <a:t>1. Break down the problem</a:t>
            </a:r>
          </a:p>
          <a:p>
            <a:pPr marL="1168400" lvl="1" algn="l"/>
            <a:r>
              <a:rPr lang="en-GB" b="1" dirty="0">
                <a:solidFill>
                  <a:srgbClr val="76C6D2"/>
                </a:solidFill>
              </a:rPr>
              <a:t>2. Educate yourself</a:t>
            </a:r>
          </a:p>
          <a:p>
            <a:pPr marL="1168400" lvl="1" algn="l"/>
            <a:r>
              <a:rPr lang="en-GB" b="1" dirty="0">
                <a:solidFill>
                  <a:srgbClr val="76C6D2"/>
                </a:solidFill>
              </a:rPr>
              <a:t>3. Identify the rights involved</a:t>
            </a:r>
          </a:p>
          <a:p>
            <a:pPr marL="1168400" lvl="1" algn="l"/>
            <a:r>
              <a:rPr lang="en-GB" b="1" dirty="0">
                <a:solidFill>
                  <a:srgbClr val="76C6D2"/>
                </a:solidFill>
              </a:rPr>
              <a:t>4. Develop a solution (goal) and strategy to address the problem</a:t>
            </a:r>
          </a:p>
        </p:txBody>
      </p:sp>
    </p:spTree>
    <p:extLst>
      <p:ext uri="{BB962C8B-B14F-4D97-AF65-F5344CB8AC3E}">
        <p14:creationId xmlns:p14="http://schemas.microsoft.com/office/powerpoint/2010/main" val="120904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nvPr>
        </p:nvSpPr>
        <p:spPr>
          <a:xfrm>
            <a:off x="606869" y="2051996"/>
            <a:ext cx="10978262" cy="4325955"/>
          </a:xfrm>
        </p:spPr>
        <p:txBody>
          <a:bodyPr/>
          <a:lstStyle/>
          <a:p>
            <a:pPr algn="ctr"/>
            <a:r>
              <a:rPr lang="en-US" sz="3000" dirty="0">
                <a:solidFill>
                  <a:srgbClr val="76C6D2"/>
                </a:solidFill>
              </a:rPr>
              <a:t>Understanding the experience of being a refugee</a:t>
            </a:r>
            <a:endParaRPr lang="hr-BA" sz="3000" dirty="0">
              <a:solidFill>
                <a:srgbClr val="76C6D2"/>
              </a:solidFill>
            </a:endParaRPr>
          </a:p>
          <a:p>
            <a:pPr algn="just"/>
            <a:r>
              <a:rPr lang="en-US" dirty="0"/>
              <a:t>The purpose of this game is to help people who have not experienced the life of a refugee, to understand this experience better. Once you complete this game with someone from your community, they should have valuable insight into what refugees go through and how they feel.</a:t>
            </a:r>
            <a:endParaRPr lang="hr-BA" dirty="0"/>
          </a:p>
          <a:p>
            <a:pPr algn="just"/>
            <a:endParaRPr lang="hr-BA" sz="2000" dirty="0"/>
          </a:p>
          <a:p>
            <a:pPr algn="just"/>
            <a:r>
              <a:rPr lang="en-US" sz="2000" b="1" dirty="0"/>
              <a:t>WHY A GAME? </a:t>
            </a:r>
          </a:p>
          <a:p>
            <a:pPr algn="just"/>
            <a:r>
              <a:rPr lang="en-US" dirty="0"/>
              <a:t>Games are one of the best methods to help people understand phenomena which are complex and far removed from their everyday lives. A game allows participants to experience emotions in a very personal and enduring manner, but on a smaller scale than in real life.</a:t>
            </a:r>
            <a:endParaRPr lang="hr-BA" dirty="0"/>
          </a:p>
          <a:p>
            <a:pPr algn="just"/>
            <a:endParaRPr lang="en-GB" sz="600" i="1" dirty="0"/>
          </a:p>
          <a:p>
            <a:pPr algn="just"/>
            <a:r>
              <a:rPr lang="hr-BA" sz="1200" i="1" dirty="0"/>
              <a:t>Source: </a:t>
            </a:r>
            <a:r>
              <a:rPr lang="en-GB" sz="1200" i="1" dirty="0">
                <a:effectLst/>
                <a:latin typeface="Calibri" panose="020F0502020204030204" pitchFamily="34" charset="0"/>
                <a:ea typeface="Calibri" panose="020F0502020204030204" pitchFamily="34" charset="0"/>
                <a:cs typeface="Times New Roman" panose="02020603050405020304" pitchFamily="18" charset="0"/>
              </a:rPr>
              <a:t>United Nations High Commissioner for Refugees, Passages</a:t>
            </a:r>
            <a:r>
              <a:rPr lang="hr-BA" sz="1200" i="1" dirty="0">
                <a:effectLst/>
                <a:latin typeface="Calibri" panose="020F0502020204030204" pitchFamily="34" charset="0"/>
                <a:ea typeface="Calibri" panose="020F0502020204030204" pitchFamily="34" charset="0"/>
                <a:cs typeface="Times New Roman" panose="02020603050405020304" pitchFamily="18" charset="0"/>
              </a:rPr>
              <a:t> </a:t>
            </a:r>
            <a:r>
              <a:rPr lang="en-GB" sz="1200" i="1" dirty="0">
                <a:effectLst/>
                <a:latin typeface="Calibri" panose="020F0502020204030204" pitchFamily="34" charset="0"/>
                <a:ea typeface="Calibri" panose="020F0502020204030204" pitchFamily="34" charset="0"/>
                <a:cs typeface="Times New Roman" panose="02020603050405020304" pitchFamily="18" charset="0"/>
              </a:rPr>
              <a:t>UNHCR’s new educational tool</a:t>
            </a:r>
            <a:r>
              <a:rPr lang="hr-BA" sz="1200" i="1" dirty="0">
                <a:effectLst/>
                <a:latin typeface="Calibri" panose="020F0502020204030204" pitchFamily="34" charset="0"/>
                <a:ea typeface="Calibri" panose="020F0502020204030204" pitchFamily="34" charset="0"/>
                <a:cs typeface="Times New Roman" panose="02020603050405020304" pitchFamily="18" charset="0"/>
              </a:rPr>
              <a:t>, </a:t>
            </a:r>
            <a:r>
              <a:rPr lang="en-GB" sz="1200" i="1" dirty="0">
                <a:effectLst/>
                <a:latin typeface="Calibri" panose="020F0502020204030204" pitchFamily="34" charset="0"/>
                <a:ea typeface="Calibri" panose="020F0502020204030204" pitchFamily="34" charset="0"/>
                <a:cs typeface="Times New Roman" panose="02020603050405020304" pitchFamily="18" charset="0"/>
              </a:rPr>
              <a:t>A simulation game designed to create a better understanding</a:t>
            </a:r>
            <a:r>
              <a:rPr lang="hr-BA" sz="1200" i="1" dirty="0">
                <a:effectLst/>
                <a:latin typeface="Calibri" panose="020F0502020204030204" pitchFamily="34" charset="0"/>
                <a:ea typeface="Calibri" panose="020F0502020204030204" pitchFamily="34" charset="0"/>
                <a:cs typeface="Times New Roman" panose="02020603050405020304" pitchFamily="18" charset="0"/>
              </a:rPr>
              <a:t> </a:t>
            </a:r>
            <a:r>
              <a:rPr lang="en-GB" sz="1200" i="1" dirty="0">
                <a:effectLst/>
                <a:latin typeface="Calibri" panose="020F0502020204030204" pitchFamily="34" charset="0"/>
                <a:ea typeface="Calibri" panose="020F0502020204030204" pitchFamily="34" charset="0"/>
                <a:cs typeface="Times New Roman" panose="02020603050405020304" pitchFamily="18" charset="0"/>
              </a:rPr>
              <a:t>of the problems of refugees</a:t>
            </a:r>
            <a:endParaRPr lang="en-US" sz="1200" i="1" dirty="0"/>
          </a:p>
          <a:p>
            <a:pPr algn="just"/>
            <a:endParaRPr lang="en-GB" dirty="0"/>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nvPr>
        </p:nvSpPr>
        <p:spPr>
          <a:xfrm>
            <a:off x="4309268" y="95957"/>
            <a:ext cx="3757941" cy="938256"/>
          </a:xfrm>
        </p:spPr>
        <p:txBody>
          <a:bodyPr>
            <a:normAutofit/>
          </a:bodyPr>
          <a:lstStyle/>
          <a:p>
            <a:r>
              <a:rPr lang="hr-BA" dirty="0"/>
              <a:t>GROUP GAME</a:t>
            </a:r>
            <a:endParaRPr lang="en-GB" dirty="0"/>
          </a:p>
          <a:p>
            <a:endParaRPr lang="en-GB" dirty="0"/>
          </a:p>
        </p:txBody>
      </p:sp>
      <p:grpSp>
        <p:nvGrpSpPr>
          <p:cNvPr id="2" name="Group 1">
            <a:extLst>
              <a:ext uri="{FF2B5EF4-FFF2-40B4-BE49-F238E27FC236}">
                <a16:creationId xmlns:a16="http://schemas.microsoft.com/office/drawing/2014/main" id="{BE07CD35-4E01-4560-85D6-89AC627FFC69}"/>
              </a:ext>
            </a:extLst>
          </p:cNvPr>
          <p:cNvGrpSpPr/>
          <p:nvPr/>
        </p:nvGrpSpPr>
        <p:grpSpPr>
          <a:xfrm>
            <a:off x="5180568" y="725328"/>
            <a:ext cx="1234440" cy="1188720"/>
            <a:chOff x="5180568" y="725328"/>
            <a:chExt cx="1234440" cy="1188720"/>
          </a:xfrm>
        </p:grpSpPr>
        <p:sp>
          <p:nvSpPr>
            <p:cNvPr id="16" name="Flowchart: Connector 15">
              <a:extLst>
                <a:ext uri="{FF2B5EF4-FFF2-40B4-BE49-F238E27FC236}">
                  <a16:creationId xmlns:a16="http://schemas.microsoft.com/office/drawing/2014/main" id="{CAE5F793-0788-4C3A-88E0-9AA8B72BDB79}"/>
                </a:ext>
              </a:extLst>
            </p:cNvPr>
            <p:cNvSpPr/>
            <p:nvPr/>
          </p:nvSpPr>
          <p:spPr>
            <a:xfrm>
              <a:off x="5180568" y="725328"/>
              <a:ext cx="1234440" cy="1188720"/>
            </a:xfrm>
            <a:prstGeom prst="flowChartConnector">
              <a:avLst/>
            </a:prstGeom>
            <a:solidFill>
              <a:srgbClr val="76C6D2"/>
            </a:solidFill>
            <a:ln w="3810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Graphic 3" descr="Group outline">
              <a:extLst>
                <a:ext uri="{FF2B5EF4-FFF2-40B4-BE49-F238E27FC236}">
                  <a16:creationId xmlns:a16="http://schemas.microsoft.com/office/drawing/2014/main" id="{BF2D345C-F379-425C-B5BB-96F155125B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0588" y="863276"/>
              <a:ext cx="914400" cy="914400"/>
            </a:xfrm>
            <a:prstGeom prst="rect">
              <a:avLst/>
            </a:prstGeom>
          </p:spPr>
        </p:pic>
      </p:grpSp>
    </p:spTree>
    <p:extLst>
      <p:ext uri="{BB962C8B-B14F-4D97-AF65-F5344CB8AC3E}">
        <p14:creationId xmlns:p14="http://schemas.microsoft.com/office/powerpoint/2010/main" val="2833358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CAE5F793-0788-4C3A-88E0-9AA8B72BDB79}"/>
              </a:ext>
            </a:extLst>
          </p:cNvPr>
          <p:cNvSpPr/>
          <p:nvPr/>
        </p:nvSpPr>
        <p:spPr>
          <a:xfrm>
            <a:off x="5180568" y="725328"/>
            <a:ext cx="1234440" cy="1188720"/>
          </a:xfrm>
          <a:prstGeom prst="flowChartConnector">
            <a:avLst/>
          </a:prstGeom>
          <a:solidFill>
            <a:srgbClr val="76C6D2"/>
          </a:solidFill>
          <a:ln w="3810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nvPr>
        </p:nvSpPr>
        <p:spPr>
          <a:xfrm>
            <a:off x="606869" y="2051996"/>
            <a:ext cx="10978262" cy="4325955"/>
          </a:xfrm>
        </p:spPr>
        <p:txBody>
          <a:bodyPr/>
          <a:lstStyle/>
          <a:p>
            <a:pPr algn="just"/>
            <a:r>
              <a:rPr lang="en-US" sz="2000" dirty="0"/>
              <a:t>THE GAME</a:t>
            </a:r>
          </a:p>
          <a:p>
            <a:pPr algn="just"/>
            <a:r>
              <a:rPr lang="en-US" sz="2000" b="1" dirty="0">
                <a:solidFill>
                  <a:srgbClr val="76C6D2"/>
                </a:solidFill>
              </a:rPr>
              <a:t>The notion of time</a:t>
            </a:r>
          </a:p>
          <a:p>
            <a:pPr marL="342900" indent="-342900" algn="just">
              <a:buFont typeface="Wingdings" panose="05000000000000000000" pitchFamily="2" charset="2"/>
              <a:buChar char="Ø"/>
            </a:pPr>
            <a:r>
              <a:rPr lang="en-US" sz="2000" dirty="0"/>
              <a:t>Sit down in a place where you will not be disturbed and blindfold yourself.</a:t>
            </a:r>
          </a:p>
          <a:p>
            <a:pPr marL="342900" indent="-342900" algn="just">
              <a:buFont typeface="Wingdings" panose="05000000000000000000" pitchFamily="2" charset="2"/>
              <a:buChar char="Ø"/>
            </a:pPr>
            <a:r>
              <a:rPr lang="en-US" sz="2000" dirty="0"/>
              <a:t>Stay there for 5 minutes; do not count or use any artificial means of telling time. Use your own judgement and intuition.</a:t>
            </a:r>
          </a:p>
          <a:p>
            <a:pPr marL="342900" indent="-342900" algn="just">
              <a:buFont typeface="Wingdings" panose="05000000000000000000" pitchFamily="2" charset="2"/>
              <a:buChar char="Ø"/>
            </a:pPr>
            <a:r>
              <a:rPr lang="en-US" sz="2000" dirty="0"/>
              <a:t>Take off the blindfold and check your watch.</a:t>
            </a:r>
          </a:p>
          <a:p>
            <a:pPr marL="342900" indent="-342900" algn="just">
              <a:buFont typeface="Wingdings" panose="05000000000000000000" pitchFamily="2" charset="2"/>
              <a:buChar char="Ø"/>
            </a:pPr>
            <a:r>
              <a:rPr lang="en-US" sz="2000" dirty="0"/>
              <a:t>Think about how you felt with the blindfold on and write it down. How does it feel to sit in the dark, with no way to measure time and nothing to do but wait? </a:t>
            </a:r>
            <a:endParaRPr lang="hr-BA" sz="2000" dirty="0"/>
          </a:p>
          <a:p>
            <a:pPr algn="just"/>
            <a:endParaRPr lang="en-US" sz="2000" dirty="0"/>
          </a:p>
          <a:p>
            <a:pPr algn="just"/>
            <a:r>
              <a:rPr lang="en-US" sz="2000" i="1" dirty="0"/>
              <a:t>The point of this exercise: A refugee may have to spend several hours hidden in darkness, afraid of being discovered and killed. Unlike you, who have undergone this experience voluntarily, he/she is terrorized by a situation that has been forced on him/her.</a:t>
            </a:r>
          </a:p>
          <a:p>
            <a:pPr algn="just"/>
            <a:endParaRPr lang="en-GB" sz="2000" dirty="0"/>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nvPr>
        </p:nvSpPr>
        <p:spPr>
          <a:xfrm>
            <a:off x="4376017" y="118252"/>
            <a:ext cx="3757941" cy="938256"/>
          </a:xfrm>
        </p:spPr>
        <p:txBody>
          <a:bodyPr>
            <a:normAutofit/>
          </a:bodyPr>
          <a:lstStyle/>
          <a:p>
            <a:r>
              <a:rPr lang="hr-BA" dirty="0"/>
              <a:t>GROUP GAME</a:t>
            </a:r>
            <a:endParaRPr lang="en-GB" dirty="0"/>
          </a:p>
          <a:p>
            <a:endParaRPr lang="en-GB" dirty="0"/>
          </a:p>
        </p:txBody>
      </p:sp>
      <p:pic>
        <p:nvPicPr>
          <p:cNvPr id="4" name="Graphic 3" descr="Group outline">
            <a:extLst>
              <a:ext uri="{FF2B5EF4-FFF2-40B4-BE49-F238E27FC236}">
                <a16:creationId xmlns:a16="http://schemas.microsoft.com/office/drawing/2014/main" id="{BF2D345C-F379-425C-B5BB-96F155125B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0588" y="863276"/>
            <a:ext cx="914400" cy="914400"/>
          </a:xfrm>
          <a:prstGeom prst="rect">
            <a:avLst/>
          </a:prstGeom>
        </p:spPr>
      </p:pic>
    </p:spTree>
    <p:extLst>
      <p:ext uri="{BB962C8B-B14F-4D97-AF65-F5344CB8AC3E}">
        <p14:creationId xmlns:p14="http://schemas.microsoft.com/office/powerpoint/2010/main" val="26213843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CAE5F793-0788-4C3A-88E0-9AA8B72BDB79}"/>
              </a:ext>
            </a:extLst>
          </p:cNvPr>
          <p:cNvSpPr/>
          <p:nvPr/>
        </p:nvSpPr>
        <p:spPr>
          <a:xfrm>
            <a:off x="5180568" y="725328"/>
            <a:ext cx="1234440" cy="1188720"/>
          </a:xfrm>
          <a:prstGeom prst="flowChartConnector">
            <a:avLst/>
          </a:prstGeom>
          <a:solidFill>
            <a:srgbClr val="76C6D2"/>
          </a:solidFill>
          <a:ln w="3810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nvPr>
        </p:nvSpPr>
        <p:spPr>
          <a:xfrm>
            <a:off x="606869" y="2051996"/>
            <a:ext cx="10978262" cy="4325955"/>
          </a:xfrm>
        </p:spPr>
        <p:txBody>
          <a:bodyPr/>
          <a:lstStyle/>
          <a:p>
            <a:pPr algn="just"/>
            <a:r>
              <a:rPr lang="en-US" sz="2000" b="1" dirty="0">
                <a:solidFill>
                  <a:srgbClr val="76C6D2"/>
                </a:solidFill>
              </a:rPr>
              <a:t>Taking orders</a:t>
            </a:r>
          </a:p>
          <a:p>
            <a:pPr algn="just"/>
            <a:endParaRPr lang="en-US" sz="2000" dirty="0"/>
          </a:p>
          <a:p>
            <a:pPr marL="342900" indent="-342900" algn="just">
              <a:buFont typeface="Wingdings" panose="05000000000000000000" pitchFamily="2" charset="2"/>
              <a:buChar char="Ø"/>
            </a:pPr>
            <a:r>
              <a:rPr lang="en-US" sz="2000" dirty="0"/>
              <a:t>Imagine that you are deprived of your autonomy. In other words, you are no longer allowed to make decisions for yourself. Your right to come and go, and to take care of your most basic needs, are all subject to someone else’s authorization (standing up, walking, going to the toilet, drinking, eating, talking, etc.).</a:t>
            </a:r>
          </a:p>
          <a:p>
            <a:pPr marL="342900" indent="-342900" algn="just">
              <a:buFont typeface="Wingdings" panose="05000000000000000000" pitchFamily="2" charset="2"/>
              <a:buChar char="Ø"/>
            </a:pPr>
            <a:r>
              <a:rPr lang="en-US" sz="2000" dirty="0"/>
              <a:t>Try to feel what it might be like to be restricted in this way. Imagine how you would react. Not only has your freedom been taken away but people are constantly giving you orders, making you work, pushing you around, interrupting you ... and no one listens to you. </a:t>
            </a:r>
            <a:endParaRPr lang="hr-BA" sz="2000" dirty="0"/>
          </a:p>
          <a:p>
            <a:pPr algn="just"/>
            <a:endParaRPr lang="en-US" sz="2000" dirty="0"/>
          </a:p>
          <a:p>
            <a:pPr algn="just"/>
            <a:r>
              <a:rPr lang="en-US" sz="2000" i="1" dirty="0"/>
              <a:t>The point of this exercise: To help you understand the stress that a refugee feels during his or her flight and to make you aware of the stress that your actions and attitudes may provoke among the players during the simulation game.</a:t>
            </a:r>
          </a:p>
          <a:p>
            <a:pPr algn="just"/>
            <a:endParaRPr lang="en-GB" sz="2000" dirty="0"/>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nvPr>
        </p:nvSpPr>
        <p:spPr>
          <a:xfrm>
            <a:off x="4376017" y="118252"/>
            <a:ext cx="3757941" cy="938256"/>
          </a:xfrm>
        </p:spPr>
        <p:txBody>
          <a:bodyPr>
            <a:normAutofit/>
          </a:bodyPr>
          <a:lstStyle/>
          <a:p>
            <a:r>
              <a:rPr lang="hr-BA" dirty="0"/>
              <a:t>GROUP GAME</a:t>
            </a:r>
            <a:endParaRPr lang="en-GB" dirty="0"/>
          </a:p>
          <a:p>
            <a:endParaRPr lang="en-GB" dirty="0"/>
          </a:p>
        </p:txBody>
      </p:sp>
      <p:pic>
        <p:nvPicPr>
          <p:cNvPr id="4" name="Graphic 3" descr="Group outline">
            <a:extLst>
              <a:ext uri="{FF2B5EF4-FFF2-40B4-BE49-F238E27FC236}">
                <a16:creationId xmlns:a16="http://schemas.microsoft.com/office/drawing/2014/main" id="{BF2D345C-F379-425C-B5BB-96F155125B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0588" y="863276"/>
            <a:ext cx="914400" cy="914400"/>
          </a:xfrm>
          <a:prstGeom prst="rect">
            <a:avLst/>
          </a:prstGeom>
        </p:spPr>
      </p:pic>
    </p:spTree>
    <p:extLst>
      <p:ext uri="{BB962C8B-B14F-4D97-AF65-F5344CB8AC3E}">
        <p14:creationId xmlns:p14="http://schemas.microsoft.com/office/powerpoint/2010/main" val="4285052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CAE5F793-0788-4C3A-88E0-9AA8B72BDB79}"/>
              </a:ext>
            </a:extLst>
          </p:cNvPr>
          <p:cNvSpPr/>
          <p:nvPr/>
        </p:nvSpPr>
        <p:spPr>
          <a:xfrm>
            <a:off x="5180568" y="725328"/>
            <a:ext cx="1234440" cy="1188720"/>
          </a:xfrm>
          <a:prstGeom prst="flowChartConnector">
            <a:avLst/>
          </a:prstGeom>
          <a:solidFill>
            <a:srgbClr val="76C6D2"/>
          </a:solidFill>
          <a:ln w="3810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nvPr>
        </p:nvSpPr>
        <p:spPr>
          <a:xfrm>
            <a:off x="606869" y="1914048"/>
            <a:ext cx="10978262" cy="4325955"/>
          </a:xfrm>
        </p:spPr>
        <p:txBody>
          <a:bodyPr/>
          <a:lstStyle/>
          <a:p>
            <a:pPr algn="just"/>
            <a:r>
              <a:rPr lang="en-US" sz="2000" b="1" dirty="0">
                <a:solidFill>
                  <a:srgbClr val="76C6D2"/>
                </a:solidFill>
              </a:rPr>
              <a:t>Loss</a:t>
            </a:r>
            <a:endParaRPr lang="hr-BA" sz="2000" b="1" dirty="0">
              <a:solidFill>
                <a:srgbClr val="76C6D2"/>
              </a:solidFill>
            </a:endParaRPr>
          </a:p>
          <a:p>
            <a:pPr algn="just"/>
            <a:r>
              <a:rPr lang="en-US" sz="2000" dirty="0"/>
              <a:t>Find a quiet and comfortable place to sit. Equip yourself with a pen and paper.</a:t>
            </a:r>
          </a:p>
          <a:p>
            <a:pPr marL="342900" indent="-342900" algn="just">
              <a:buFont typeface="Wingdings" panose="05000000000000000000" pitchFamily="2" charset="2"/>
              <a:buChar char="Ø"/>
            </a:pPr>
            <a:r>
              <a:rPr lang="en-US" sz="2000" dirty="0"/>
              <a:t>Try to remember a situation when you experienced a feeling of loss. Perhaps it was a cherished object, a place you loved to visit, a favourite pet or a loved one ....</a:t>
            </a:r>
          </a:p>
          <a:p>
            <a:pPr marL="342900" indent="-342900" algn="just">
              <a:buFont typeface="Wingdings" panose="05000000000000000000" pitchFamily="2" charset="2"/>
              <a:buChar char="Ø"/>
            </a:pPr>
            <a:r>
              <a:rPr lang="en-US" sz="2000" dirty="0"/>
              <a:t>Let all the memories and emotions associated with the loss come back to you. Write them down, so that later you can reread what you were feeling and evaluate the importance of these personal experiences.</a:t>
            </a:r>
          </a:p>
          <a:p>
            <a:pPr marL="342900" indent="-342900" algn="just">
              <a:buFont typeface="Wingdings" panose="05000000000000000000" pitchFamily="2" charset="2"/>
              <a:buChar char="Ø"/>
            </a:pPr>
            <a:r>
              <a:rPr lang="en-US" sz="2000" dirty="0"/>
              <a:t>Think over your own experience of loss and consider how it must feel to be deprived of all those things or people to which or to whom you attach great importance. </a:t>
            </a:r>
          </a:p>
          <a:p>
            <a:pPr algn="just"/>
            <a:r>
              <a:rPr lang="en-US" sz="2000" i="1" dirty="0"/>
              <a:t>The point of this exercise: Many refugees lose absolutely everything: their country, their home, their friends, their family. Try to understand the pain they must feel.</a:t>
            </a:r>
          </a:p>
          <a:p>
            <a:pPr algn="just"/>
            <a:r>
              <a:rPr lang="en-US" sz="2000" u="sng" dirty="0"/>
              <a:t>Take notes on all the above games. What did you learn, what did the player learn? Did something change in the way they understand who refugees are?</a:t>
            </a:r>
          </a:p>
          <a:p>
            <a:pPr algn="just"/>
            <a:endParaRPr lang="en-GB" sz="2000" dirty="0"/>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nvPr>
        </p:nvSpPr>
        <p:spPr>
          <a:xfrm>
            <a:off x="4376017" y="15692"/>
            <a:ext cx="3757941" cy="938256"/>
          </a:xfrm>
        </p:spPr>
        <p:txBody>
          <a:bodyPr>
            <a:normAutofit/>
          </a:bodyPr>
          <a:lstStyle/>
          <a:p>
            <a:r>
              <a:rPr lang="hr-BA" dirty="0"/>
              <a:t>GROUP GAME</a:t>
            </a:r>
            <a:endParaRPr lang="en-GB" dirty="0"/>
          </a:p>
          <a:p>
            <a:endParaRPr lang="en-GB" dirty="0"/>
          </a:p>
        </p:txBody>
      </p:sp>
      <p:pic>
        <p:nvPicPr>
          <p:cNvPr id="4" name="Graphic 3" descr="Group outline">
            <a:extLst>
              <a:ext uri="{FF2B5EF4-FFF2-40B4-BE49-F238E27FC236}">
                <a16:creationId xmlns:a16="http://schemas.microsoft.com/office/drawing/2014/main" id="{BF2D345C-F379-425C-B5BB-96F155125B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0588" y="863276"/>
            <a:ext cx="914400" cy="914400"/>
          </a:xfrm>
          <a:prstGeom prst="rect">
            <a:avLst/>
          </a:prstGeom>
        </p:spPr>
      </p:pic>
    </p:spTree>
    <p:extLst>
      <p:ext uri="{BB962C8B-B14F-4D97-AF65-F5344CB8AC3E}">
        <p14:creationId xmlns:p14="http://schemas.microsoft.com/office/powerpoint/2010/main" val="1799712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Connector 15">
            <a:extLst>
              <a:ext uri="{FF2B5EF4-FFF2-40B4-BE49-F238E27FC236}">
                <a16:creationId xmlns:a16="http://schemas.microsoft.com/office/drawing/2014/main" id="{CAE5F793-0788-4C3A-88E0-9AA8B72BDB79}"/>
              </a:ext>
            </a:extLst>
          </p:cNvPr>
          <p:cNvSpPr/>
          <p:nvPr/>
        </p:nvSpPr>
        <p:spPr>
          <a:xfrm>
            <a:off x="5180568" y="725328"/>
            <a:ext cx="1234440" cy="1188720"/>
          </a:xfrm>
          <a:prstGeom prst="flowChartConnector">
            <a:avLst/>
          </a:prstGeom>
          <a:solidFill>
            <a:srgbClr val="76C6D2"/>
          </a:solidFill>
          <a:ln w="3810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EBA0E3F9-A485-4A9A-A745-71B5FEC1BC22}"/>
              </a:ext>
            </a:extLst>
          </p:cNvPr>
          <p:cNvSpPr>
            <a:spLocks noGrp="1"/>
          </p:cNvSpPr>
          <p:nvPr>
            <p:ph type="body" sz="quarter" idx="16"/>
          </p:nvPr>
        </p:nvSpPr>
        <p:spPr>
          <a:xfrm>
            <a:off x="606869" y="2051996"/>
            <a:ext cx="10978262" cy="4325955"/>
          </a:xfrm>
        </p:spPr>
        <p:txBody>
          <a:bodyPr/>
          <a:lstStyle/>
          <a:p>
            <a:pPr algn="just"/>
            <a:r>
              <a:rPr lang="en-US" sz="2000" b="1" dirty="0">
                <a:solidFill>
                  <a:srgbClr val="76C6D2"/>
                </a:solidFill>
              </a:rPr>
              <a:t>Shackled</a:t>
            </a:r>
          </a:p>
          <a:p>
            <a:pPr algn="just"/>
            <a:endParaRPr lang="en-US" sz="2000" dirty="0"/>
          </a:p>
          <a:p>
            <a:pPr marL="342900" indent="-342900" algn="just">
              <a:buFont typeface="Wingdings" panose="05000000000000000000" pitchFamily="2" charset="2"/>
              <a:buChar char="Ø"/>
            </a:pPr>
            <a:r>
              <a:rPr lang="en-US" sz="2000" dirty="0"/>
              <a:t>Having to obey orders all the time is like being shackled. You are forced to do things without knowing why. Walk around for 2 or 3 minutes holding your right ear with your left hand and your left ankle with your right hand.</a:t>
            </a:r>
            <a:endParaRPr lang="hr-BA" sz="2000" dirty="0"/>
          </a:p>
          <a:p>
            <a:pPr marL="342900" indent="-342900" algn="just">
              <a:buFont typeface="Wingdings" panose="05000000000000000000" pitchFamily="2" charset="2"/>
              <a:buChar char="Ø"/>
            </a:pPr>
            <a:endParaRPr lang="en-US" sz="2000" dirty="0"/>
          </a:p>
          <a:p>
            <a:pPr marL="342900" indent="-342900" algn="just">
              <a:buFont typeface="Wingdings" panose="05000000000000000000" pitchFamily="2" charset="2"/>
              <a:buChar char="Ø"/>
            </a:pPr>
            <a:r>
              <a:rPr lang="en-US" sz="2000" dirty="0"/>
              <a:t>How does it feel to be forced to do this? </a:t>
            </a:r>
            <a:endParaRPr lang="hr-BA" sz="2000" dirty="0"/>
          </a:p>
          <a:p>
            <a:pPr algn="just"/>
            <a:endParaRPr lang="en-US" sz="2000" dirty="0"/>
          </a:p>
          <a:p>
            <a:pPr algn="just"/>
            <a:r>
              <a:rPr lang="en-US" sz="2000" i="1" dirty="0"/>
              <a:t>The point of this exercise: Think about what you have just experienced for these few minutes. Refugees live under this kind of constraint for hours, months, even years.</a:t>
            </a:r>
          </a:p>
          <a:p>
            <a:pPr algn="just"/>
            <a:endParaRPr lang="en-GB" sz="2000" dirty="0"/>
          </a:p>
        </p:txBody>
      </p:sp>
      <p:sp>
        <p:nvSpPr>
          <p:cNvPr id="6" name="Text Placeholder 5">
            <a:extLst>
              <a:ext uri="{FF2B5EF4-FFF2-40B4-BE49-F238E27FC236}">
                <a16:creationId xmlns:a16="http://schemas.microsoft.com/office/drawing/2014/main" id="{2F3411C4-62B0-40A2-8802-F734521A4F10}"/>
              </a:ext>
            </a:extLst>
          </p:cNvPr>
          <p:cNvSpPr>
            <a:spLocks noGrp="1"/>
          </p:cNvSpPr>
          <p:nvPr>
            <p:ph type="body" sz="quarter" idx="15"/>
          </p:nvPr>
        </p:nvSpPr>
        <p:spPr>
          <a:xfrm>
            <a:off x="4376017" y="66480"/>
            <a:ext cx="3757941" cy="938256"/>
          </a:xfrm>
        </p:spPr>
        <p:txBody>
          <a:bodyPr>
            <a:normAutofit/>
          </a:bodyPr>
          <a:lstStyle/>
          <a:p>
            <a:r>
              <a:rPr lang="hr-BA" dirty="0"/>
              <a:t>GROUP GAME</a:t>
            </a:r>
            <a:endParaRPr lang="en-GB" dirty="0"/>
          </a:p>
          <a:p>
            <a:endParaRPr lang="en-GB" dirty="0"/>
          </a:p>
        </p:txBody>
      </p:sp>
      <p:pic>
        <p:nvPicPr>
          <p:cNvPr id="4" name="Graphic 3" descr="Group outline">
            <a:extLst>
              <a:ext uri="{FF2B5EF4-FFF2-40B4-BE49-F238E27FC236}">
                <a16:creationId xmlns:a16="http://schemas.microsoft.com/office/drawing/2014/main" id="{BF2D345C-F379-425C-B5BB-96F155125B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0588" y="863276"/>
            <a:ext cx="914400" cy="914400"/>
          </a:xfrm>
          <a:prstGeom prst="rect">
            <a:avLst/>
          </a:prstGeom>
        </p:spPr>
      </p:pic>
    </p:spTree>
    <p:extLst>
      <p:ext uri="{BB962C8B-B14F-4D97-AF65-F5344CB8AC3E}">
        <p14:creationId xmlns:p14="http://schemas.microsoft.com/office/powerpoint/2010/main" val="3600536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C7159E-F30E-40A9-9211-1BB8D13CCCFC}"/>
              </a:ext>
            </a:extLst>
          </p:cNvPr>
          <p:cNvSpPr>
            <a:spLocks noGrp="1"/>
          </p:cNvSpPr>
          <p:nvPr>
            <p:ph type="body" sz="quarter" idx="13"/>
          </p:nvPr>
        </p:nvSpPr>
        <p:spPr>
          <a:xfrm>
            <a:off x="1461954" y="3526973"/>
            <a:ext cx="9268088" cy="1983825"/>
          </a:xfrm>
        </p:spPr>
        <p:txBody>
          <a:bodyPr/>
          <a:lstStyle/>
          <a:p>
            <a:pPr algn="ctr"/>
            <a:r>
              <a:rPr lang="hr-BA" dirty="0"/>
              <a:t>Barriers </a:t>
            </a:r>
            <a:r>
              <a:rPr lang="en-GB" dirty="0"/>
              <a:t>arising </a:t>
            </a:r>
            <a:r>
              <a:rPr lang="hr-BA" dirty="0"/>
              <a:t>from lack of transparency in policy making processes and information sharing</a:t>
            </a:r>
            <a:endParaRPr lang="en-GB" dirty="0"/>
          </a:p>
        </p:txBody>
      </p:sp>
      <p:pic>
        <p:nvPicPr>
          <p:cNvPr id="5" name="Graphic 4" descr="Lock outline">
            <a:extLst>
              <a:ext uri="{FF2B5EF4-FFF2-40B4-BE49-F238E27FC236}">
                <a16:creationId xmlns:a16="http://schemas.microsoft.com/office/drawing/2014/main" id="{93F84B97-DF45-4B93-A1C7-BE0F14E595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85622" y="2178697"/>
            <a:ext cx="1220753" cy="1152331"/>
          </a:xfrm>
          <a:prstGeom prst="rect">
            <a:avLst/>
          </a:prstGeom>
        </p:spPr>
      </p:pic>
    </p:spTree>
    <p:extLst>
      <p:ext uri="{BB962C8B-B14F-4D97-AF65-F5344CB8AC3E}">
        <p14:creationId xmlns:p14="http://schemas.microsoft.com/office/powerpoint/2010/main" val="25870748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764EC7-65EE-4DBE-9509-E99E59DA57FE}"/>
              </a:ext>
            </a:extLst>
          </p:cNvPr>
          <p:cNvSpPr>
            <a:spLocks noGrp="1"/>
          </p:cNvSpPr>
          <p:nvPr>
            <p:ph type="body" sz="quarter" idx="15"/>
          </p:nvPr>
        </p:nvSpPr>
        <p:spPr/>
        <p:txBody>
          <a:bodyPr/>
          <a:lstStyle/>
          <a:p>
            <a:r>
              <a:rPr lang="hr-BA" dirty="0"/>
              <a:t>The research shows</a:t>
            </a:r>
            <a:r>
              <a:rPr lang="hr-BA" baseline="30000" dirty="0"/>
              <a:t>1</a:t>
            </a:r>
            <a:r>
              <a:rPr lang="hr-BA" dirty="0"/>
              <a:t>:</a:t>
            </a:r>
            <a:endParaRPr lang="en-US" dirty="0"/>
          </a:p>
        </p:txBody>
      </p:sp>
      <p:sp>
        <p:nvSpPr>
          <p:cNvPr id="3" name="Text Placeholder 2">
            <a:extLst>
              <a:ext uri="{FF2B5EF4-FFF2-40B4-BE49-F238E27FC236}">
                <a16:creationId xmlns:a16="http://schemas.microsoft.com/office/drawing/2014/main" id="{EEED2193-CA17-403B-B88B-9085229A8128}"/>
              </a:ext>
            </a:extLst>
          </p:cNvPr>
          <p:cNvSpPr>
            <a:spLocks noGrp="1"/>
          </p:cNvSpPr>
          <p:nvPr>
            <p:ph type="body" sz="quarter" idx="16"/>
          </p:nvPr>
        </p:nvSpPr>
        <p:spPr>
          <a:xfrm>
            <a:off x="450015" y="1714311"/>
            <a:ext cx="10978262" cy="4268144"/>
          </a:xfrm>
        </p:spPr>
        <p:txBody>
          <a:bodyPr/>
          <a:lstStyle/>
          <a:p>
            <a:pPr marL="342900" indent="-342900">
              <a:buFontTx/>
              <a:buChar char="-"/>
            </a:pPr>
            <a:r>
              <a:rPr lang="en-US" dirty="0"/>
              <a:t>in some cases,</a:t>
            </a:r>
            <a:r>
              <a:rPr lang="hr-BA" dirty="0"/>
              <a:t> </a:t>
            </a:r>
            <a:r>
              <a:rPr lang="en-US" dirty="0"/>
              <a:t>there appear to be</a:t>
            </a:r>
            <a:r>
              <a:rPr lang="hr-BA" dirty="0"/>
              <a:t> </a:t>
            </a:r>
            <a:r>
              <a:rPr lang="en-US" dirty="0"/>
              <a:t>unclear/and unstructured approaches information-sharing</a:t>
            </a:r>
            <a:r>
              <a:rPr lang="hr-BA" dirty="0"/>
              <a:t> </a:t>
            </a:r>
            <a:r>
              <a:rPr lang="en-US" dirty="0"/>
              <a:t>and cooperation between municipalities and national governments. </a:t>
            </a:r>
            <a:endParaRPr lang="hr-BA" dirty="0"/>
          </a:p>
          <a:p>
            <a:pPr marL="342900" indent="-342900">
              <a:buFontTx/>
              <a:buChar char="-"/>
            </a:pPr>
            <a:r>
              <a:rPr lang="en-US" dirty="0"/>
              <a:t>the lack of trust advocates feel towards policy</a:t>
            </a:r>
            <a:r>
              <a:rPr lang="hr-BA" dirty="0"/>
              <a:t> </a:t>
            </a:r>
            <a:r>
              <a:rPr lang="en-US" dirty="0"/>
              <a:t>makers</a:t>
            </a:r>
            <a:r>
              <a:rPr lang="hr-BA" dirty="0"/>
              <a:t> </a:t>
            </a:r>
            <a:r>
              <a:rPr lang="en-US" dirty="0"/>
              <a:t>also stems from the perceived lack of transparency</a:t>
            </a:r>
            <a:r>
              <a:rPr lang="hr-BA" dirty="0"/>
              <a:t> </a:t>
            </a:r>
            <a:r>
              <a:rPr lang="en-US" dirty="0"/>
              <a:t>in</a:t>
            </a:r>
            <a:r>
              <a:rPr lang="hr-BA" dirty="0"/>
              <a:t> </a:t>
            </a:r>
            <a:r>
              <a:rPr lang="en-US" dirty="0"/>
              <a:t>policymaking processes. Some research participants</a:t>
            </a:r>
            <a:r>
              <a:rPr lang="hr-BA" dirty="0"/>
              <a:t> </a:t>
            </a:r>
            <a:r>
              <a:rPr lang="en-US" dirty="0"/>
              <a:t>referred to</a:t>
            </a:r>
            <a:r>
              <a:rPr lang="hr-BA" dirty="0"/>
              <a:t> </a:t>
            </a:r>
            <a:r>
              <a:rPr lang="en-US" dirty="0"/>
              <a:t>unmet expectations or ‘empty promises’ in this context: although political parties may initially</a:t>
            </a:r>
            <a:r>
              <a:rPr lang="hr-BA" dirty="0"/>
              <a:t> </a:t>
            </a:r>
            <a:r>
              <a:rPr lang="en-US" dirty="0"/>
              <a:t>express a strong interest in</a:t>
            </a:r>
            <a:r>
              <a:rPr lang="hr-BA" dirty="0"/>
              <a:t> </a:t>
            </a:r>
            <a:r>
              <a:rPr lang="en-US" dirty="0"/>
              <a:t>collaborating with migrant advocates and migrant-led initiatives, they ultimately</a:t>
            </a:r>
            <a:r>
              <a:rPr lang="hr-BA" dirty="0"/>
              <a:t> </a:t>
            </a:r>
            <a:r>
              <a:rPr lang="en-US" dirty="0"/>
              <a:t>take no action to</a:t>
            </a:r>
            <a:r>
              <a:rPr lang="hr-BA" dirty="0"/>
              <a:t> </a:t>
            </a:r>
            <a:r>
              <a:rPr lang="en-US" dirty="0"/>
              <a:t>realis</a:t>
            </a:r>
            <a:r>
              <a:rPr lang="hr-BA" dirty="0"/>
              <a:t>e</a:t>
            </a:r>
            <a:r>
              <a:rPr lang="en-US" dirty="0"/>
              <a:t> these commitments.</a:t>
            </a:r>
          </a:p>
          <a:p>
            <a:pPr marL="342900" indent="-342900">
              <a:buFontTx/>
              <a:buChar char="-"/>
            </a:pPr>
            <a:r>
              <a:rPr lang="en-US" dirty="0"/>
              <a:t>that although communicating</a:t>
            </a:r>
            <a:r>
              <a:rPr lang="hr-BA" dirty="0"/>
              <a:t> </a:t>
            </a:r>
            <a:r>
              <a:rPr lang="en-US" dirty="0"/>
              <a:t>with local politicians was often easier than with national political representatives, decisions</a:t>
            </a:r>
            <a:r>
              <a:rPr lang="hr-BA" dirty="0"/>
              <a:t> </a:t>
            </a:r>
            <a:r>
              <a:rPr lang="en-US" dirty="0"/>
              <a:t>are often made at national level.</a:t>
            </a:r>
            <a:endParaRPr lang="hr-BA" b="1" dirty="0"/>
          </a:p>
          <a:p>
            <a:pPr marL="342900" indent="-342900">
              <a:buFontTx/>
              <a:buChar char="-"/>
            </a:pPr>
            <a:endParaRPr lang="hr-BA" dirty="0"/>
          </a:p>
          <a:p>
            <a:r>
              <a:rPr lang="hr-BA" sz="1200" b="1" i="1" dirty="0">
                <a:solidFill>
                  <a:srgbClr val="F6BC67"/>
                </a:solidFill>
              </a:rPr>
              <a:t>*1: </a:t>
            </a:r>
            <a:r>
              <a:rPr lang="en-US" sz="1200" b="1" i="1" dirty="0">
                <a:solidFill>
                  <a:srgbClr val="F6BC67"/>
                </a:solidFill>
                <a:effectLst/>
                <a:latin typeface="Arial" panose="020B0604020202020204" pitchFamily="34" charset="0"/>
              </a:rPr>
              <a:t>Migrant-led advocacy across Europe</a:t>
            </a:r>
            <a:r>
              <a:rPr lang="hr-BA" sz="1200" b="1" i="1" dirty="0">
                <a:solidFill>
                  <a:srgbClr val="F6BC67"/>
                </a:solidFill>
                <a:effectLst/>
                <a:latin typeface="Arial" panose="020B0604020202020204" pitchFamily="34" charset="0"/>
              </a:rPr>
              <a:t>, </a:t>
            </a:r>
            <a:r>
              <a:rPr lang="en-US" sz="1200" b="1" i="1" dirty="0">
                <a:solidFill>
                  <a:srgbClr val="F6BC67"/>
                </a:solidFill>
                <a:effectLst/>
                <a:latin typeface="Arial" panose="020B0604020202020204" pitchFamily="34" charset="0"/>
              </a:rPr>
              <a:t>Mohammed Badran</a:t>
            </a:r>
            <a:r>
              <a:rPr lang="hr-BA" sz="1200" b="1" i="1" dirty="0">
                <a:solidFill>
                  <a:srgbClr val="F6BC67"/>
                </a:solidFill>
                <a:effectLst/>
                <a:latin typeface="Arial" panose="020B0604020202020204" pitchFamily="34" charset="0"/>
              </a:rPr>
              <a:t>, 2019</a:t>
            </a:r>
            <a:endParaRPr lang="en-US" sz="1200" b="1" i="1" dirty="0">
              <a:solidFill>
                <a:srgbClr val="F6BC67"/>
              </a:solidFill>
            </a:endParaRPr>
          </a:p>
        </p:txBody>
      </p:sp>
    </p:spTree>
    <p:extLst>
      <p:ext uri="{BB962C8B-B14F-4D97-AF65-F5344CB8AC3E}">
        <p14:creationId xmlns:p14="http://schemas.microsoft.com/office/powerpoint/2010/main" val="20443964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777E23-EC3A-486D-95F9-4C10DCD3C052}"/>
              </a:ext>
            </a:extLst>
          </p:cNvPr>
          <p:cNvSpPr>
            <a:spLocks noGrp="1"/>
          </p:cNvSpPr>
          <p:nvPr>
            <p:ph type="body" sz="quarter" idx="13"/>
          </p:nvPr>
        </p:nvSpPr>
        <p:spPr>
          <a:xfrm>
            <a:off x="1959430" y="3243189"/>
            <a:ext cx="8605294" cy="1319482"/>
          </a:xfrm>
        </p:spPr>
        <p:txBody>
          <a:bodyPr/>
          <a:lstStyle/>
          <a:p>
            <a:pPr algn="ctr"/>
            <a:r>
              <a:rPr lang="hr-BA" dirty="0"/>
              <a:t>Barriers to volunteering:</a:t>
            </a:r>
          </a:p>
          <a:p>
            <a:pPr algn="ctr"/>
            <a:r>
              <a:rPr lang="hr-BA" dirty="0"/>
              <a:t>Legislative barriers + lack of consideration</a:t>
            </a:r>
            <a:endParaRPr lang="en-US" dirty="0"/>
          </a:p>
        </p:txBody>
      </p:sp>
      <p:pic>
        <p:nvPicPr>
          <p:cNvPr id="4" name="Graphic 3" descr="Cheers outline">
            <a:extLst>
              <a:ext uri="{FF2B5EF4-FFF2-40B4-BE49-F238E27FC236}">
                <a16:creationId xmlns:a16="http://schemas.microsoft.com/office/drawing/2014/main" id="{365ADC40-8921-4D10-B104-4FF85B53FB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50498" y="1470373"/>
            <a:ext cx="1772816" cy="1772816"/>
          </a:xfrm>
          <a:prstGeom prst="rect">
            <a:avLst/>
          </a:prstGeom>
        </p:spPr>
      </p:pic>
    </p:spTree>
    <p:extLst>
      <p:ext uri="{BB962C8B-B14F-4D97-AF65-F5344CB8AC3E}">
        <p14:creationId xmlns:p14="http://schemas.microsoft.com/office/powerpoint/2010/main" val="17113967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5DE20-4FEA-4103-927A-BBAE2194F937}"/>
              </a:ext>
            </a:extLst>
          </p:cNvPr>
          <p:cNvSpPr>
            <a:spLocks noGrp="1"/>
          </p:cNvSpPr>
          <p:nvPr>
            <p:ph type="body" sz="quarter" idx="15"/>
          </p:nvPr>
        </p:nvSpPr>
        <p:spPr/>
        <p:txBody>
          <a:bodyPr/>
          <a:lstStyle/>
          <a:p>
            <a:r>
              <a:rPr lang="hr-BA" dirty="0"/>
              <a:t>Understanding the bar</a:t>
            </a:r>
            <a:r>
              <a:rPr lang="en-GB" dirty="0"/>
              <a:t>r</a:t>
            </a:r>
            <a:r>
              <a:rPr lang="hr-BA" dirty="0"/>
              <a:t>iers to volunteering in order to overcome them</a:t>
            </a:r>
            <a:endParaRPr lang="en-US" dirty="0"/>
          </a:p>
        </p:txBody>
      </p:sp>
      <p:sp>
        <p:nvSpPr>
          <p:cNvPr id="3" name="Text Placeholder 2">
            <a:extLst>
              <a:ext uri="{FF2B5EF4-FFF2-40B4-BE49-F238E27FC236}">
                <a16:creationId xmlns:a16="http://schemas.microsoft.com/office/drawing/2014/main" id="{911AD0E5-8B18-4EFC-8444-24AF5F141CF0}"/>
              </a:ext>
            </a:extLst>
          </p:cNvPr>
          <p:cNvSpPr>
            <a:spLocks noGrp="1"/>
          </p:cNvSpPr>
          <p:nvPr>
            <p:ph type="body" sz="quarter" idx="16"/>
          </p:nvPr>
        </p:nvSpPr>
        <p:spPr/>
        <p:txBody>
          <a:bodyPr/>
          <a:lstStyle/>
          <a:p>
            <a:r>
              <a:rPr lang="hr-BA" dirty="0"/>
              <a:t>Volunteering is an important integral part of Migrant Community Mediation, and these are the most common barriers we sometimes need to overcome in th</a:t>
            </a:r>
            <a:r>
              <a:rPr lang="en-GB" dirty="0"/>
              <a:t>is</a:t>
            </a:r>
            <a:r>
              <a:rPr lang="hr-BA" dirty="0"/>
              <a:t> aspect:</a:t>
            </a:r>
          </a:p>
          <a:p>
            <a:endParaRPr lang="hr-BA" dirty="0"/>
          </a:p>
          <a:p>
            <a:pPr marL="342900" indent="-342900">
              <a:buFont typeface="Arial" panose="020B0604020202020204" pitchFamily="34" charset="0"/>
              <a:buChar char="•"/>
            </a:pPr>
            <a:r>
              <a:rPr lang="en-US" dirty="0"/>
              <a:t>In some countries </a:t>
            </a:r>
            <a:r>
              <a:rPr lang="hr-BA" dirty="0"/>
              <a:t>migrants</a:t>
            </a:r>
            <a:r>
              <a:rPr lang="en-US" dirty="0"/>
              <a:t> are not allowed to volunteer, or lack insurance. In other  countries,  references  are  needed  in  order  to  become  a  volunteer.  </a:t>
            </a:r>
            <a:r>
              <a:rPr lang="hr-BA" dirty="0"/>
              <a:t>A migrant</a:t>
            </a:r>
            <a:r>
              <a:rPr lang="en-US" dirty="0"/>
              <a:t> with a limited social network cannot always come up with the needed references</a:t>
            </a:r>
            <a:endParaRPr lang="hr-BA" dirty="0"/>
          </a:p>
          <a:p>
            <a:pPr marL="342900" indent="-342900">
              <a:buFont typeface="Arial" panose="020B0604020202020204" pitchFamily="34" charset="0"/>
              <a:buChar char="•"/>
            </a:pPr>
            <a:r>
              <a:rPr lang="en-US" dirty="0"/>
              <a:t>Lack of consideration and sometimes belief - by officials, voluntary organizations  and  agencies  that  promote  volunteering  -  that  </a:t>
            </a:r>
            <a:r>
              <a:rPr lang="hr-BA" dirty="0"/>
              <a:t>migrants</a:t>
            </a:r>
            <a:r>
              <a:rPr lang="en-US" dirty="0"/>
              <a:t> could  be  potential volunteers</a:t>
            </a:r>
            <a:endParaRPr lang="hr-BA" dirty="0"/>
          </a:p>
          <a:p>
            <a:pPr marL="342900" indent="-342900">
              <a:buFontTx/>
              <a:buChar char="-"/>
            </a:pPr>
            <a:endParaRPr lang="hr-BA" dirty="0"/>
          </a:p>
        </p:txBody>
      </p:sp>
    </p:spTree>
    <p:extLst>
      <p:ext uri="{BB962C8B-B14F-4D97-AF65-F5344CB8AC3E}">
        <p14:creationId xmlns:p14="http://schemas.microsoft.com/office/powerpoint/2010/main" val="17139186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C1485F2E-8F6A-416C-BB35-3366BC5FEEC8}"/>
              </a:ext>
            </a:extLst>
          </p:cNvPr>
          <p:cNvSpPr txBox="1">
            <a:spLocks/>
          </p:cNvSpPr>
          <p:nvPr/>
        </p:nvSpPr>
        <p:spPr>
          <a:xfrm>
            <a:off x="2934313" y="467557"/>
            <a:ext cx="7284203" cy="67823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rgbClr val="A6377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hr-BA" dirty="0">
                <a:solidFill>
                  <a:srgbClr val="F6BC67"/>
                </a:solidFill>
              </a:rPr>
              <a:t>TASK</a:t>
            </a:r>
            <a:r>
              <a:rPr lang="en-GB" dirty="0">
                <a:solidFill>
                  <a:srgbClr val="F6BC67"/>
                </a:solidFill>
              </a:rPr>
              <a:t>: </a:t>
            </a:r>
            <a:r>
              <a:rPr lang="hr-BA" dirty="0">
                <a:solidFill>
                  <a:srgbClr val="F6BC67"/>
                </a:solidFill>
              </a:rPr>
              <a:t>OVERCOME THE BARRIERS</a:t>
            </a:r>
            <a:endParaRPr lang="en-GB" dirty="0">
              <a:solidFill>
                <a:srgbClr val="F6BC67"/>
              </a:solidFill>
            </a:endParaRPr>
          </a:p>
          <a:p>
            <a:endParaRPr lang="en-GB" dirty="0"/>
          </a:p>
        </p:txBody>
      </p:sp>
      <p:grpSp>
        <p:nvGrpSpPr>
          <p:cNvPr id="2" name="Group 1">
            <a:extLst>
              <a:ext uri="{FF2B5EF4-FFF2-40B4-BE49-F238E27FC236}">
                <a16:creationId xmlns:a16="http://schemas.microsoft.com/office/drawing/2014/main" id="{696677D5-EDE4-4636-BCA6-46C1142ABAF5}"/>
              </a:ext>
            </a:extLst>
          </p:cNvPr>
          <p:cNvGrpSpPr/>
          <p:nvPr/>
        </p:nvGrpSpPr>
        <p:grpSpPr>
          <a:xfrm>
            <a:off x="5341975" y="1127760"/>
            <a:ext cx="1234440" cy="1188720"/>
            <a:chOff x="5341975" y="1127760"/>
            <a:chExt cx="1234440" cy="1188720"/>
          </a:xfrm>
        </p:grpSpPr>
        <p:sp>
          <p:nvSpPr>
            <p:cNvPr id="5" name="Flowchart: Connector 4">
              <a:extLst>
                <a:ext uri="{FF2B5EF4-FFF2-40B4-BE49-F238E27FC236}">
                  <a16:creationId xmlns:a16="http://schemas.microsoft.com/office/drawing/2014/main" id="{B1F3F330-6679-40BE-897A-7A8088ED1662}"/>
                </a:ext>
              </a:extLst>
            </p:cNvPr>
            <p:cNvSpPr/>
            <p:nvPr/>
          </p:nvSpPr>
          <p:spPr>
            <a:xfrm>
              <a:off x="5341975" y="1127760"/>
              <a:ext cx="1234440" cy="1188720"/>
            </a:xfrm>
            <a:prstGeom prst="flowChartConnector">
              <a:avLst/>
            </a:prstGeom>
            <a:solidFill>
              <a:srgbClr val="F6BC67"/>
            </a:solidFill>
            <a:ln>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oogle Shape;518;p39">
              <a:extLst>
                <a:ext uri="{FF2B5EF4-FFF2-40B4-BE49-F238E27FC236}">
                  <a16:creationId xmlns:a16="http://schemas.microsoft.com/office/drawing/2014/main" id="{425CF92A-0867-4C09-8E7E-AA31E40D4F62}"/>
                </a:ext>
              </a:extLst>
            </p:cNvPr>
            <p:cNvGrpSpPr/>
            <p:nvPr/>
          </p:nvGrpSpPr>
          <p:grpSpPr>
            <a:xfrm>
              <a:off x="5733408" y="1446595"/>
              <a:ext cx="496501" cy="563769"/>
              <a:chOff x="1923675" y="1633650"/>
              <a:chExt cx="436000" cy="435975"/>
            </a:xfrm>
            <a:solidFill>
              <a:schemeClr val="bg1"/>
            </a:solidFill>
          </p:grpSpPr>
          <p:sp>
            <p:nvSpPr>
              <p:cNvPr id="7" name="Google Shape;519;p39">
                <a:extLst>
                  <a:ext uri="{FF2B5EF4-FFF2-40B4-BE49-F238E27FC236}">
                    <a16:creationId xmlns:a16="http://schemas.microsoft.com/office/drawing/2014/main" id="{8091176D-98A0-4BBD-B398-760D2E499DB7}"/>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520;p39">
                <a:extLst>
                  <a:ext uri="{FF2B5EF4-FFF2-40B4-BE49-F238E27FC236}">
                    <a16:creationId xmlns:a16="http://schemas.microsoft.com/office/drawing/2014/main" id="{7CEDD60E-09AC-42A5-826E-8EA372A68329}"/>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521;p39">
                <a:extLst>
                  <a:ext uri="{FF2B5EF4-FFF2-40B4-BE49-F238E27FC236}">
                    <a16:creationId xmlns:a16="http://schemas.microsoft.com/office/drawing/2014/main" id="{7FED7A76-185B-4633-8D43-EBE08772FAF6}"/>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22;p39">
                <a:extLst>
                  <a:ext uri="{FF2B5EF4-FFF2-40B4-BE49-F238E27FC236}">
                    <a16:creationId xmlns:a16="http://schemas.microsoft.com/office/drawing/2014/main" id="{3D9B6423-B2E0-4A60-B166-F6F6488900D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523;p39">
                <a:extLst>
                  <a:ext uri="{FF2B5EF4-FFF2-40B4-BE49-F238E27FC236}">
                    <a16:creationId xmlns:a16="http://schemas.microsoft.com/office/drawing/2014/main" id="{4504867B-5A02-477A-8679-CD609F740309}"/>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524;p39">
                <a:extLst>
                  <a:ext uri="{FF2B5EF4-FFF2-40B4-BE49-F238E27FC236}">
                    <a16:creationId xmlns:a16="http://schemas.microsoft.com/office/drawing/2014/main" id="{84D73BC5-F9EE-4829-80FB-DD0E8BAE9799}"/>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13" name="Text Placeholder 12">
            <a:extLst>
              <a:ext uri="{FF2B5EF4-FFF2-40B4-BE49-F238E27FC236}">
                <a16:creationId xmlns:a16="http://schemas.microsoft.com/office/drawing/2014/main" id="{189F4942-8A43-405E-B55D-F892ED46153B}"/>
              </a:ext>
            </a:extLst>
          </p:cNvPr>
          <p:cNvSpPr>
            <a:spLocks noGrp="1"/>
          </p:cNvSpPr>
          <p:nvPr>
            <p:ph type="body" sz="quarter" idx="16"/>
          </p:nvPr>
        </p:nvSpPr>
        <p:spPr>
          <a:xfrm>
            <a:off x="569479" y="2994716"/>
            <a:ext cx="10978262" cy="3056609"/>
          </a:xfrm>
        </p:spPr>
        <p:txBody>
          <a:bodyPr/>
          <a:lstStyle/>
          <a:p>
            <a:pPr marL="342900" indent="-342900">
              <a:buFont typeface="Wingdings" panose="05000000000000000000" pitchFamily="2" charset="2"/>
              <a:buChar char="q"/>
            </a:pPr>
            <a:r>
              <a:rPr lang="hr-BA" dirty="0"/>
              <a:t>Remember the Community Mapping and the Action Plan from Module 2? Use the knowledge from the barriers section to update your Community Map and then add actions to your Action Plan to overcome these barriers, such as:</a:t>
            </a:r>
            <a:endParaRPr lang="en-GB" dirty="0"/>
          </a:p>
          <a:p>
            <a:endParaRPr lang="en-GB" dirty="0"/>
          </a:p>
          <a:p>
            <a:pPr marL="342900" indent="-342900">
              <a:buFont typeface="Wingdings" panose="05000000000000000000" pitchFamily="2" charset="2"/>
              <a:buChar char="ü"/>
            </a:pPr>
            <a:r>
              <a:rPr lang="hr-BA" dirty="0"/>
              <a:t>Prepare a good pitch about your problem that evokes empathy</a:t>
            </a:r>
            <a:endParaRPr lang="en-GB" dirty="0"/>
          </a:p>
          <a:p>
            <a:pPr marL="342900" indent="-342900">
              <a:buFont typeface="Wingdings" panose="05000000000000000000" pitchFamily="2" charset="2"/>
              <a:buChar char="ü"/>
            </a:pPr>
            <a:r>
              <a:rPr lang="hr-BA" dirty="0"/>
              <a:t>Do the research to understand what the policy says about your problem</a:t>
            </a:r>
          </a:p>
          <a:p>
            <a:pPr marL="342900" indent="-342900">
              <a:buFont typeface="Wingdings" panose="05000000000000000000" pitchFamily="2" charset="2"/>
              <a:buChar char="ü"/>
            </a:pPr>
            <a:r>
              <a:rPr lang="hr-BA" dirty="0"/>
              <a:t>Find out if there is a volunteer centre that you need to partner with, and if you need to go down the FORMAL route</a:t>
            </a:r>
            <a:endParaRPr lang="en-GB" dirty="0"/>
          </a:p>
        </p:txBody>
      </p:sp>
    </p:spTree>
    <p:extLst>
      <p:ext uri="{BB962C8B-B14F-4D97-AF65-F5344CB8AC3E}">
        <p14:creationId xmlns:p14="http://schemas.microsoft.com/office/powerpoint/2010/main" val="2218600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346392-04EB-431D-8812-D39A8A82D9C2}"/>
              </a:ext>
            </a:extLst>
          </p:cNvPr>
          <p:cNvSpPr>
            <a:spLocks noGrp="1"/>
          </p:cNvSpPr>
          <p:nvPr>
            <p:ph type="body" sz="quarter" idx="15"/>
          </p:nvPr>
        </p:nvSpPr>
        <p:spPr/>
        <p:txBody>
          <a:bodyPr/>
          <a:lstStyle/>
          <a:p>
            <a:r>
              <a:rPr lang="hr-BA" dirty="0"/>
              <a:t>But before you start...</a:t>
            </a:r>
            <a:endParaRPr lang="en-US" dirty="0"/>
          </a:p>
        </p:txBody>
      </p:sp>
      <p:sp>
        <p:nvSpPr>
          <p:cNvPr id="3" name="Text Placeholder 2">
            <a:extLst>
              <a:ext uri="{FF2B5EF4-FFF2-40B4-BE49-F238E27FC236}">
                <a16:creationId xmlns:a16="http://schemas.microsoft.com/office/drawing/2014/main" id="{6D0C24E4-30C7-42C9-8BF4-6C61111A8675}"/>
              </a:ext>
            </a:extLst>
          </p:cNvPr>
          <p:cNvSpPr>
            <a:spLocks noGrp="1"/>
          </p:cNvSpPr>
          <p:nvPr>
            <p:ph type="body" sz="quarter" idx="16"/>
          </p:nvPr>
        </p:nvSpPr>
        <p:spPr>
          <a:xfrm>
            <a:off x="459346" y="1740770"/>
            <a:ext cx="10978262" cy="4038015"/>
          </a:xfrm>
        </p:spPr>
        <p:txBody>
          <a:bodyPr/>
          <a:lstStyle/>
          <a:p>
            <a:pPr marL="342900" indent="-342900">
              <a:buFont typeface="Wingdings" panose="05000000000000000000" pitchFamily="2" charset="2"/>
              <a:buChar char="ü"/>
            </a:pPr>
            <a:r>
              <a:rPr lang="hr-BA" dirty="0"/>
              <a:t>Remember the people you are trying to help and don’t just focus on the process</a:t>
            </a:r>
          </a:p>
          <a:p>
            <a:pPr marL="342900" indent="-342900">
              <a:buFont typeface="Wingdings" panose="05000000000000000000" pitchFamily="2" charset="2"/>
              <a:buChar char="ü"/>
            </a:pPr>
            <a:r>
              <a:rPr lang="hr-BA" dirty="0"/>
              <a:t>Who are the people you are reaching?</a:t>
            </a:r>
          </a:p>
          <a:p>
            <a:pPr marL="342900" indent="-342900">
              <a:buFont typeface="Wingdings" panose="05000000000000000000" pitchFamily="2" charset="2"/>
              <a:buChar char="ü"/>
            </a:pPr>
            <a:r>
              <a:rPr lang="hr-BA" dirty="0"/>
              <a:t>How will your intervention  affect them?</a:t>
            </a:r>
          </a:p>
          <a:p>
            <a:pPr marL="342900" indent="-342900">
              <a:buFont typeface="Wingdings" panose="05000000000000000000" pitchFamily="2" charset="2"/>
              <a:buChar char="ü"/>
            </a:pPr>
            <a:r>
              <a:rPr lang="hr-BA" dirty="0"/>
              <a:t>What are their stories?</a:t>
            </a:r>
          </a:p>
          <a:p>
            <a:pPr marL="342900" indent="-342900">
              <a:buFont typeface="Wingdings" panose="05000000000000000000" pitchFamily="2" charset="2"/>
              <a:buChar char="ü"/>
            </a:pPr>
            <a:r>
              <a:rPr lang="hr-BA" dirty="0"/>
              <a:t>Is there something in their circumstances that confuses you, that you do not understand?</a:t>
            </a:r>
          </a:p>
          <a:p>
            <a:pPr marL="342900" indent="-342900">
              <a:buFont typeface="Wingdings" panose="05000000000000000000" pitchFamily="2" charset="2"/>
              <a:buChar char="ü"/>
            </a:pPr>
            <a:r>
              <a:rPr lang="hr-BA" dirty="0"/>
              <a:t>Do you think you would have different needs, reactions, feelings if you were them?</a:t>
            </a:r>
          </a:p>
          <a:p>
            <a:pPr marL="342900" indent="-342900">
              <a:buFont typeface="Wingdings" panose="05000000000000000000" pitchFamily="2" charset="2"/>
              <a:buChar char="ü"/>
            </a:pPr>
            <a:r>
              <a:rPr lang="hr-BA" dirty="0"/>
              <a:t>Can you accept what they are expressing, feeling? Do you accept the differences?</a:t>
            </a:r>
          </a:p>
          <a:p>
            <a:pPr marL="342900" indent="-342900">
              <a:buFont typeface="Wingdings" panose="05000000000000000000" pitchFamily="2" charset="2"/>
              <a:buChar char="ü"/>
            </a:pPr>
            <a:endParaRPr lang="hr-BA" dirty="0"/>
          </a:p>
          <a:p>
            <a:pPr marL="342900" indent="-342900">
              <a:buFont typeface="Wingdings" panose="05000000000000000000" pitchFamily="2" charset="2"/>
              <a:buChar char="ü"/>
            </a:pPr>
            <a:r>
              <a:rPr lang="hr-BA" dirty="0"/>
              <a:t>Once this reflection is done, you are ready for the next steps.</a:t>
            </a:r>
            <a:endParaRPr lang="en-US" dirty="0"/>
          </a:p>
        </p:txBody>
      </p:sp>
    </p:spTree>
    <p:extLst>
      <p:ext uri="{BB962C8B-B14F-4D97-AF65-F5344CB8AC3E}">
        <p14:creationId xmlns:p14="http://schemas.microsoft.com/office/powerpoint/2010/main" val="16121293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B96D7D-2F8C-1146-ACED-2EBFEBA020BA}"/>
              </a:ext>
            </a:extLst>
          </p:cNvPr>
          <p:cNvPicPr>
            <a:picLocks noChangeAspect="1"/>
          </p:cNvPicPr>
          <p:nvPr/>
        </p:nvPicPr>
        <p:blipFill>
          <a:blip r:embed="rId2"/>
          <a:stretch>
            <a:fillRect/>
          </a:stretch>
        </p:blipFill>
        <p:spPr>
          <a:xfrm>
            <a:off x="159027" y="2438399"/>
            <a:ext cx="5419350" cy="3857487"/>
          </a:xfrm>
          <a:prstGeom prst="rect">
            <a:avLst/>
          </a:prstGeom>
        </p:spPr>
      </p:pic>
      <p:sp>
        <p:nvSpPr>
          <p:cNvPr id="4" name="Text Placeholder 3">
            <a:extLst>
              <a:ext uri="{FF2B5EF4-FFF2-40B4-BE49-F238E27FC236}">
                <a16:creationId xmlns:a16="http://schemas.microsoft.com/office/drawing/2014/main" id="{FAAADB4F-3CB0-704E-B050-064BC36D8D29}"/>
              </a:ext>
            </a:extLst>
          </p:cNvPr>
          <p:cNvSpPr>
            <a:spLocks noGrp="1"/>
          </p:cNvSpPr>
          <p:nvPr>
            <p:ph type="body" sz="quarter" idx="13"/>
          </p:nvPr>
        </p:nvSpPr>
        <p:spPr/>
        <p:txBody>
          <a:bodyPr/>
          <a:lstStyle/>
          <a:p>
            <a:r>
              <a:rPr lang="en-GB" b="1" dirty="0"/>
              <a:t>Theory of Change</a:t>
            </a:r>
            <a:r>
              <a:rPr lang="en-GB" dirty="0"/>
              <a:t>: How to Simply Use it to Map Out the Change in Your Community</a:t>
            </a:r>
          </a:p>
          <a:p>
            <a:endParaRPr lang="en-US" dirty="0"/>
          </a:p>
        </p:txBody>
      </p:sp>
    </p:spTree>
    <p:extLst>
      <p:ext uri="{BB962C8B-B14F-4D97-AF65-F5344CB8AC3E}">
        <p14:creationId xmlns:p14="http://schemas.microsoft.com/office/powerpoint/2010/main" val="40564124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880B39-F624-448C-A527-4AFC723AED2B}"/>
              </a:ext>
            </a:extLst>
          </p:cNvPr>
          <p:cNvSpPr>
            <a:spLocks noGrp="1"/>
          </p:cNvSpPr>
          <p:nvPr>
            <p:ph type="body" sz="quarter" idx="13"/>
          </p:nvPr>
        </p:nvSpPr>
        <p:spPr/>
        <p:txBody>
          <a:bodyPr>
            <a:normAutofit fontScale="85000" lnSpcReduction="20000"/>
          </a:bodyPr>
          <a:lstStyle/>
          <a:p>
            <a:r>
              <a:rPr lang="en-US" sz="4000" dirty="0"/>
              <a:t>What is a Theory of Change?</a:t>
            </a:r>
            <a:endParaRPr lang="hr-BA" sz="4000" dirty="0"/>
          </a:p>
          <a:p>
            <a:pPr algn="l"/>
            <a:r>
              <a:rPr lang="hr-BA" sz="2800" b="0" dirty="0"/>
              <a:t>A</a:t>
            </a:r>
            <a:r>
              <a:rPr lang="en-US" sz="2800" b="0" dirty="0"/>
              <a:t> methodology for planning, participation, and evaluation that is </a:t>
            </a:r>
            <a:r>
              <a:rPr lang="hr-BA" sz="2800" b="0" dirty="0"/>
              <a:t>used </a:t>
            </a:r>
            <a:r>
              <a:rPr lang="en-US" sz="2800" b="0" dirty="0"/>
              <a:t>to promote social change. Theory of Change defines long-term goals and then maps backward to identify necessary preconditions.</a:t>
            </a:r>
          </a:p>
        </p:txBody>
      </p:sp>
      <p:sp>
        <p:nvSpPr>
          <p:cNvPr id="4" name="Text Placeholder 3">
            <a:extLst>
              <a:ext uri="{FF2B5EF4-FFF2-40B4-BE49-F238E27FC236}">
                <a16:creationId xmlns:a16="http://schemas.microsoft.com/office/drawing/2014/main" id="{C14C9BF5-6D82-4CC0-A3FC-C4DC68AA637E}"/>
              </a:ext>
            </a:extLst>
          </p:cNvPr>
          <p:cNvSpPr>
            <a:spLocks noGrp="1"/>
          </p:cNvSpPr>
          <p:nvPr>
            <p:ph type="body" sz="quarter" idx="16"/>
          </p:nvPr>
        </p:nvSpPr>
        <p:spPr>
          <a:xfrm>
            <a:off x="432367" y="2389772"/>
            <a:ext cx="2659582" cy="3153746"/>
          </a:xfrm>
        </p:spPr>
        <p:txBody>
          <a:bodyPr/>
          <a:lstStyle/>
          <a:p>
            <a:r>
              <a:rPr lang="en-US" dirty="0"/>
              <a:t>Helps organizations, programs, networks or initiatives articulate social change efforts through clarifying:</a:t>
            </a:r>
          </a:p>
          <a:p>
            <a:r>
              <a:rPr lang="hr-BA" dirty="0"/>
              <a:t>- </a:t>
            </a:r>
            <a:r>
              <a:rPr lang="en-US" dirty="0"/>
              <a:t>Intentions – why are you doing what you are doing</a:t>
            </a:r>
          </a:p>
          <a:p>
            <a:r>
              <a:rPr lang="hr-BA" dirty="0"/>
              <a:t>- </a:t>
            </a:r>
            <a:r>
              <a:rPr lang="en-US" dirty="0"/>
              <a:t>Expected outcomes – what do you expect will happen as a result of your actions</a:t>
            </a:r>
          </a:p>
        </p:txBody>
      </p:sp>
      <p:sp>
        <p:nvSpPr>
          <p:cNvPr id="6" name="Text Placeholder 5">
            <a:extLst>
              <a:ext uri="{FF2B5EF4-FFF2-40B4-BE49-F238E27FC236}">
                <a16:creationId xmlns:a16="http://schemas.microsoft.com/office/drawing/2014/main" id="{77C10B3A-0BF4-489E-9FC6-6901907D1E00}"/>
              </a:ext>
            </a:extLst>
          </p:cNvPr>
          <p:cNvSpPr>
            <a:spLocks noGrp="1"/>
          </p:cNvSpPr>
          <p:nvPr>
            <p:ph type="body" sz="quarter" idx="18"/>
          </p:nvPr>
        </p:nvSpPr>
        <p:spPr>
          <a:xfrm>
            <a:off x="3280566" y="2499371"/>
            <a:ext cx="2659582" cy="2319294"/>
          </a:xfrm>
        </p:spPr>
        <p:txBody>
          <a:bodyPr/>
          <a:lstStyle/>
          <a:p>
            <a:r>
              <a:rPr lang="en-US" dirty="0"/>
              <a:t>Shows the pathways and interventions necessary to reach intended results</a:t>
            </a:r>
            <a:endParaRPr lang="hr-BA" dirty="0"/>
          </a:p>
          <a:p>
            <a:endParaRPr lang="hr-BA" dirty="0"/>
          </a:p>
          <a:p>
            <a:r>
              <a:rPr lang="en-US" dirty="0"/>
              <a:t>For planning</a:t>
            </a:r>
            <a:r>
              <a:rPr lang="hr-BA" dirty="0"/>
              <a:t>:</a:t>
            </a:r>
            <a:r>
              <a:rPr lang="en-US" dirty="0"/>
              <a:t> lays the foundation for future activity and expected outcomes</a:t>
            </a:r>
          </a:p>
          <a:p>
            <a:endParaRPr lang="en-US" dirty="0"/>
          </a:p>
        </p:txBody>
      </p:sp>
      <p:sp>
        <p:nvSpPr>
          <p:cNvPr id="8" name="Text Placeholder 7">
            <a:extLst>
              <a:ext uri="{FF2B5EF4-FFF2-40B4-BE49-F238E27FC236}">
                <a16:creationId xmlns:a16="http://schemas.microsoft.com/office/drawing/2014/main" id="{31325762-3995-400B-A69D-37841266F8E1}"/>
              </a:ext>
            </a:extLst>
          </p:cNvPr>
          <p:cNvSpPr>
            <a:spLocks noGrp="1"/>
          </p:cNvSpPr>
          <p:nvPr>
            <p:ph type="body" sz="quarter" idx="20"/>
          </p:nvPr>
        </p:nvSpPr>
        <p:spPr>
          <a:xfrm>
            <a:off x="6251854" y="2715230"/>
            <a:ext cx="2659582" cy="2103435"/>
          </a:xfrm>
        </p:spPr>
        <p:txBody>
          <a:bodyPr/>
          <a:lstStyle/>
          <a:p>
            <a:r>
              <a:rPr lang="en-US" dirty="0"/>
              <a:t>For evaluation</a:t>
            </a:r>
            <a:r>
              <a:rPr lang="hr-BA" dirty="0"/>
              <a:t>:</a:t>
            </a:r>
            <a:r>
              <a:rPr lang="en-US" dirty="0"/>
              <a:t> articulates outcomes that will guide evaluation (but not the evaluation methods, which would be stated in an evaluation plan)</a:t>
            </a:r>
          </a:p>
        </p:txBody>
      </p:sp>
      <p:sp>
        <p:nvSpPr>
          <p:cNvPr id="10" name="Text Placeholder 9">
            <a:extLst>
              <a:ext uri="{FF2B5EF4-FFF2-40B4-BE49-F238E27FC236}">
                <a16:creationId xmlns:a16="http://schemas.microsoft.com/office/drawing/2014/main" id="{4E0E8896-8FC7-4917-8D48-00B91A4751F9}"/>
              </a:ext>
            </a:extLst>
          </p:cNvPr>
          <p:cNvSpPr>
            <a:spLocks noGrp="1"/>
          </p:cNvSpPr>
          <p:nvPr>
            <p:ph type="body" sz="quarter" idx="22"/>
          </p:nvPr>
        </p:nvSpPr>
        <p:spPr>
          <a:xfrm>
            <a:off x="9006653" y="2947240"/>
            <a:ext cx="2659582" cy="1479517"/>
          </a:xfrm>
        </p:spPr>
        <p:txBody>
          <a:bodyPr/>
          <a:lstStyle/>
          <a:p>
            <a:r>
              <a:rPr lang="en-US" dirty="0"/>
              <a:t>Brings discipline and alignment to practice; ensures logical coherence to an organization’s work and expected results</a:t>
            </a:r>
          </a:p>
        </p:txBody>
      </p:sp>
      <p:sp>
        <p:nvSpPr>
          <p:cNvPr id="11" name="Rectangle: Rounded Corners 10">
            <a:extLst>
              <a:ext uri="{FF2B5EF4-FFF2-40B4-BE49-F238E27FC236}">
                <a16:creationId xmlns:a16="http://schemas.microsoft.com/office/drawing/2014/main" id="{F2B0ED58-33EA-4FB7-B0A7-278FCE1163F9}"/>
              </a:ext>
            </a:extLst>
          </p:cNvPr>
          <p:cNvSpPr/>
          <p:nvPr/>
        </p:nvSpPr>
        <p:spPr>
          <a:xfrm>
            <a:off x="847758" y="1867584"/>
            <a:ext cx="1828800" cy="359696"/>
          </a:xfrm>
          <a:prstGeom prst="roundRect">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A2F8ACA-D879-435A-B7B3-587FB4CEA78E}"/>
              </a:ext>
            </a:extLst>
          </p:cNvPr>
          <p:cNvSpPr/>
          <p:nvPr/>
        </p:nvSpPr>
        <p:spPr>
          <a:xfrm>
            <a:off x="3695957" y="1897224"/>
            <a:ext cx="1828800" cy="359696"/>
          </a:xfrm>
          <a:prstGeom prst="roundRect">
            <a:avLst/>
          </a:prstGeom>
          <a:solidFill>
            <a:srgbClr val="76C6D2"/>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F5FF8F7-9B28-4330-A43B-AE4EDE2A6811}"/>
              </a:ext>
            </a:extLst>
          </p:cNvPr>
          <p:cNvSpPr/>
          <p:nvPr/>
        </p:nvSpPr>
        <p:spPr>
          <a:xfrm>
            <a:off x="6559000" y="1911762"/>
            <a:ext cx="1828800" cy="338875"/>
          </a:xfrm>
          <a:prstGeom prst="roundRect">
            <a:avLst/>
          </a:prstGeom>
          <a:solidFill>
            <a:srgbClr val="4D2B65"/>
          </a:solidFill>
          <a:ln>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E9A3E32-6426-4D01-915B-1D1E3527506F}"/>
              </a:ext>
            </a:extLst>
          </p:cNvPr>
          <p:cNvSpPr/>
          <p:nvPr/>
        </p:nvSpPr>
        <p:spPr>
          <a:xfrm>
            <a:off x="9422044" y="1890941"/>
            <a:ext cx="1828800" cy="359696"/>
          </a:xfrm>
          <a:prstGeom prst="roundRect">
            <a:avLst/>
          </a:prstGeom>
          <a:solidFill>
            <a:srgbClr val="F6BC67"/>
          </a:solidFill>
          <a:ln>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FBF72F3-B9C4-46A0-A6A4-16381FE5DEA8}"/>
              </a:ext>
            </a:extLst>
          </p:cNvPr>
          <p:cNvSpPr>
            <a:spLocks noGrp="1"/>
          </p:cNvSpPr>
          <p:nvPr>
            <p:ph type="body" sz="quarter" idx="15"/>
          </p:nvPr>
        </p:nvSpPr>
        <p:spPr>
          <a:xfrm>
            <a:off x="716316" y="1897625"/>
            <a:ext cx="2077622" cy="353011"/>
          </a:xfrm>
        </p:spPr>
        <p:txBody>
          <a:bodyPr/>
          <a:lstStyle/>
          <a:p>
            <a:r>
              <a:rPr lang="hr-BA" dirty="0"/>
              <a:t>ARTICULATION</a:t>
            </a:r>
            <a:endParaRPr lang="en-US" dirty="0"/>
          </a:p>
        </p:txBody>
      </p:sp>
      <p:sp>
        <p:nvSpPr>
          <p:cNvPr id="5" name="Text Placeholder 4">
            <a:extLst>
              <a:ext uri="{FF2B5EF4-FFF2-40B4-BE49-F238E27FC236}">
                <a16:creationId xmlns:a16="http://schemas.microsoft.com/office/drawing/2014/main" id="{6FA01F7B-32C6-488C-8A56-49B708099C32}"/>
              </a:ext>
            </a:extLst>
          </p:cNvPr>
          <p:cNvSpPr>
            <a:spLocks noGrp="1"/>
          </p:cNvSpPr>
          <p:nvPr>
            <p:ph type="body" sz="quarter" idx="17"/>
          </p:nvPr>
        </p:nvSpPr>
        <p:spPr>
          <a:xfrm>
            <a:off x="3280566" y="1928504"/>
            <a:ext cx="2644883" cy="278586"/>
          </a:xfrm>
        </p:spPr>
        <p:txBody>
          <a:bodyPr/>
          <a:lstStyle/>
          <a:p>
            <a:r>
              <a:rPr lang="hr-BA" dirty="0"/>
              <a:t>PLANNING</a:t>
            </a:r>
            <a:endParaRPr lang="en-US" dirty="0"/>
          </a:p>
        </p:txBody>
      </p:sp>
      <p:sp>
        <p:nvSpPr>
          <p:cNvPr id="7" name="Text Placeholder 6">
            <a:extLst>
              <a:ext uri="{FF2B5EF4-FFF2-40B4-BE49-F238E27FC236}">
                <a16:creationId xmlns:a16="http://schemas.microsoft.com/office/drawing/2014/main" id="{DF8E2494-C0CF-4495-8651-9B56611027BB}"/>
              </a:ext>
            </a:extLst>
          </p:cNvPr>
          <p:cNvSpPr>
            <a:spLocks noGrp="1"/>
          </p:cNvSpPr>
          <p:nvPr>
            <p:ph type="body" sz="quarter" idx="19"/>
          </p:nvPr>
        </p:nvSpPr>
        <p:spPr>
          <a:xfrm>
            <a:off x="6096000" y="1911762"/>
            <a:ext cx="2644883" cy="278586"/>
          </a:xfrm>
        </p:spPr>
        <p:txBody>
          <a:bodyPr/>
          <a:lstStyle/>
          <a:p>
            <a:r>
              <a:rPr lang="hr-BA" dirty="0"/>
              <a:t>EVALUATION</a:t>
            </a:r>
            <a:endParaRPr lang="en-US" dirty="0"/>
          </a:p>
        </p:txBody>
      </p:sp>
      <p:sp>
        <p:nvSpPr>
          <p:cNvPr id="9" name="Text Placeholder 8">
            <a:extLst>
              <a:ext uri="{FF2B5EF4-FFF2-40B4-BE49-F238E27FC236}">
                <a16:creationId xmlns:a16="http://schemas.microsoft.com/office/drawing/2014/main" id="{0A8C0DBB-51FD-4BAA-8F88-F0DEC767ED54}"/>
              </a:ext>
            </a:extLst>
          </p:cNvPr>
          <p:cNvSpPr>
            <a:spLocks noGrp="1"/>
          </p:cNvSpPr>
          <p:nvPr>
            <p:ph type="body" sz="quarter" idx="21"/>
          </p:nvPr>
        </p:nvSpPr>
        <p:spPr>
          <a:xfrm>
            <a:off x="9014002" y="1928504"/>
            <a:ext cx="2644883" cy="278586"/>
          </a:xfrm>
        </p:spPr>
        <p:txBody>
          <a:bodyPr/>
          <a:lstStyle/>
          <a:p>
            <a:r>
              <a:rPr lang="hr-BA" dirty="0"/>
              <a:t>DISCIPLINE</a:t>
            </a:r>
            <a:endParaRPr lang="en-US" dirty="0"/>
          </a:p>
        </p:txBody>
      </p:sp>
    </p:spTree>
    <p:extLst>
      <p:ext uri="{BB962C8B-B14F-4D97-AF65-F5344CB8AC3E}">
        <p14:creationId xmlns:p14="http://schemas.microsoft.com/office/powerpoint/2010/main" val="24376719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0F3186-4EAC-4870-8CCB-53B8AD93BDB8}"/>
              </a:ext>
            </a:extLst>
          </p:cNvPr>
          <p:cNvSpPr>
            <a:spLocks noGrp="1"/>
          </p:cNvSpPr>
          <p:nvPr>
            <p:ph type="body" sz="quarter" idx="13"/>
          </p:nvPr>
        </p:nvSpPr>
        <p:spPr/>
        <p:txBody>
          <a:bodyPr/>
          <a:lstStyle/>
          <a:p>
            <a:r>
              <a:rPr lang="hr-BA" dirty="0"/>
              <a:t>Theory of change is easier than you think:</a:t>
            </a:r>
          </a:p>
          <a:p>
            <a:r>
              <a:rPr lang="hr-BA" dirty="0"/>
              <a:t>WATCH THIS VIDEO</a:t>
            </a:r>
            <a:endParaRPr lang="en-US" dirty="0"/>
          </a:p>
        </p:txBody>
      </p:sp>
      <p:pic>
        <p:nvPicPr>
          <p:cNvPr id="4" name="Online Media 3" title="Theory of Change: It's Easier Than You Think">
            <a:hlinkClick r:id="" action="ppaction://media"/>
            <a:extLst>
              <a:ext uri="{FF2B5EF4-FFF2-40B4-BE49-F238E27FC236}">
                <a16:creationId xmlns:a16="http://schemas.microsoft.com/office/drawing/2014/main" id="{C1DE3DFE-10B7-4FB5-850F-7DACF2575115}"/>
              </a:ext>
            </a:extLst>
          </p:cNvPr>
          <p:cNvPicPr>
            <a:picLocks noRot="1" noChangeAspect="1"/>
          </p:cNvPicPr>
          <p:nvPr>
            <a:videoFile r:link="rId1"/>
          </p:nvPr>
        </p:nvPicPr>
        <p:blipFill>
          <a:blip r:embed="rId3"/>
          <a:stretch>
            <a:fillRect/>
          </a:stretch>
        </p:blipFill>
        <p:spPr>
          <a:xfrm>
            <a:off x="3154587" y="1884784"/>
            <a:ext cx="5690833" cy="3501449"/>
          </a:xfrm>
          <a:prstGeom prst="rect">
            <a:avLst/>
          </a:prstGeom>
        </p:spPr>
      </p:pic>
    </p:spTree>
    <p:extLst>
      <p:ext uri="{BB962C8B-B14F-4D97-AF65-F5344CB8AC3E}">
        <p14:creationId xmlns:p14="http://schemas.microsoft.com/office/powerpoint/2010/main" val="327281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947038-A68C-45A9-A11E-1E8DF7452B34}"/>
              </a:ext>
            </a:extLst>
          </p:cNvPr>
          <p:cNvSpPr>
            <a:spLocks noGrp="1"/>
          </p:cNvSpPr>
          <p:nvPr>
            <p:ph type="body" sz="quarter" idx="15"/>
          </p:nvPr>
        </p:nvSpPr>
        <p:spPr>
          <a:xfrm>
            <a:off x="571313" y="574409"/>
            <a:ext cx="10978262" cy="1083096"/>
          </a:xfrm>
        </p:spPr>
        <p:txBody>
          <a:bodyPr/>
          <a:lstStyle/>
          <a:p>
            <a:r>
              <a:rPr lang="en-US" dirty="0"/>
              <a:t>Template:  Theory of Change</a:t>
            </a:r>
          </a:p>
        </p:txBody>
      </p:sp>
      <p:graphicFrame>
        <p:nvGraphicFramePr>
          <p:cNvPr id="4" name="Table 3">
            <a:extLst>
              <a:ext uri="{FF2B5EF4-FFF2-40B4-BE49-F238E27FC236}">
                <a16:creationId xmlns:a16="http://schemas.microsoft.com/office/drawing/2014/main" id="{603EA296-E700-49A5-BF90-6B5C8A509E32}"/>
              </a:ext>
            </a:extLst>
          </p:cNvPr>
          <p:cNvGraphicFramePr>
            <a:graphicFrameLocks noGrp="1"/>
          </p:cNvGraphicFramePr>
          <p:nvPr>
            <p:extLst>
              <p:ext uri="{D42A27DB-BD31-4B8C-83A1-F6EECF244321}">
                <p14:modId xmlns:p14="http://schemas.microsoft.com/office/powerpoint/2010/main" val="1603620481"/>
              </p:ext>
            </p:extLst>
          </p:nvPr>
        </p:nvGraphicFramePr>
        <p:xfrm>
          <a:off x="961053" y="1536995"/>
          <a:ext cx="10300996" cy="301136"/>
        </p:xfrm>
        <a:graphic>
          <a:graphicData uri="http://schemas.openxmlformats.org/drawingml/2006/table">
            <a:tbl>
              <a:tblPr firstRow="1" firstCol="1" bandRow="1" bandCol="1"/>
              <a:tblGrid>
                <a:gridCol w="2040867">
                  <a:extLst>
                    <a:ext uri="{9D8B030D-6E8A-4147-A177-3AD203B41FA5}">
                      <a16:colId xmlns:a16="http://schemas.microsoft.com/office/drawing/2014/main" val="184872974"/>
                    </a:ext>
                  </a:extLst>
                </a:gridCol>
                <a:gridCol w="8260129">
                  <a:extLst>
                    <a:ext uri="{9D8B030D-6E8A-4147-A177-3AD203B41FA5}">
                      <a16:colId xmlns:a16="http://schemas.microsoft.com/office/drawing/2014/main" val="3265538329"/>
                    </a:ext>
                  </a:extLst>
                </a:gridCol>
              </a:tblGrid>
              <a:tr h="301136">
                <a:tc>
                  <a:txBody>
                    <a:bodyPr/>
                    <a:lstStyle/>
                    <a:p>
                      <a:pPr marL="0" marR="0" algn="ctr">
                        <a:lnSpc>
                          <a:spcPct val="107000"/>
                        </a:lnSpc>
                        <a:spcBef>
                          <a:spcPts val="300"/>
                        </a:spcBef>
                        <a:spcAft>
                          <a:spcPts val="300"/>
                        </a:spcAft>
                        <a:tabLst>
                          <a:tab pos="90170" algn="l"/>
                          <a:tab pos="4431665" algn="ctr"/>
                        </a:tabLst>
                      </a:pPr>
                      <a:r>
                        <a:rPr lang="en-IN"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Problem Statement</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CC66"/>
                    </a:solidFill>
                  </a:tcPr>
                </a:tc>
                <a:tc>
                  <a:txBody>
                    <a:bodyPr/>
                    <a:lstStyle/>
                    <a:p>
                      <a:pPr marL="0" marR="0" algn="ctr">
                        <a:lnSpc>
                          <a:spcPct val="107000"/>
                        </a:lnSpc>
                        <a:spcBef>
                          <a:spcPts val="300"/>
                        </a:spcBef>
                        <a:spcAft>
                          <a:spcPts val="300"/>
                        </a:spcAft>
                        <a:tabLst>
                          <a:tab pos="90170" algn="l"/>
                          <a:tab pos="4431665" algn="ctr"/>
                        </a:tabLst>
                      </a:pPr>
                      <a:r>
                        <a:rPr lang="en-IN"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Write the problem statement that resulted from your problem analysis.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CC66"/>
                    </a:solidFill>
                  </a:tcPr>
                </a:tc>
                <a:extLst>
                  <a:ext uri="{0D108BD9-81ED-4DB2-BD59-A6C34878D82A}">
                    <a16:rowId xmlns:a16="http://schemas.microsoft.com/office/drawing/2014/main" val="958529542"/>
                  </a:ext>
                </a:extLst>
              </a:tr>
            </a:tbl>
          </a:graphicData>
        </a:graphic>
      </p:graphicFrame>
      <p:graphicFrame>
        <p:nvGraphicFramePr>
          <p:cNvPr id="5" name="Table 4">
            <a:extLst>
              <a:ext uri="{FF2B5EF4-FFF2-40B4-BE49-F238E27FC236}">
                <a16:creationId xmlns:a16="http://schemas.microsoft.com/office/drawing/2014/main" id="{BA1BD77F-E764-4923-8C54-7EC5D1FB2434}"/>
              </a:ext>
            </a:extLst>
          </p:cNvPr>
          <p:cNvGraphicFramePr>
            <a:graphicFrameLocks noGrp="1"/>
          </p:cNvGraphicFramePr>
          <p:nvPr>
            <p:extLst>
              <p:ext uri="{D42A27DB-BD31-4B8C-83A1-F6EECF244321}">
                <p14:modId xmlns:p14="http://schemas.microsoft.com/office/powerpoint/2010/main" val="1843716630"/>
              </p:ext>
            </p:extLst>
          </p:nvPr>
        </p:nvGraphicFramePr>
        <p:xfrm>
          <a:off x="961053" y="2105807"/>
          <a:ext cx="10300992" cy="3137997"/>
        </p:xfrm>
        <a:graphic>
          <a:graphicData uri="http://schemas.openxmlformats.org/drawingml/2006/table">
            <a:tbl>
              <a:tblPr firstRow="1" firstCol="1" bandRow="1"/>
              <a:tblGrid>
                <a:gridCol w="1716832">
                  <a:extLst>
                    <a:ext uri="{9D8B030D-6E8A-4147-A177-3AD203B41FA5}">
                      <a16:colId xmlns:a16="http://schemas.microsoft.com/office/drawing/2014/main" val="1338620400"/>
                    </a:ext>
                  </a:extLst>
                </a:gridCol>
                <a:gridCol w="1716832">
                  <a:extLst>
                    <a:ext uri="{9D8B030D-6E8A-4147-A177-3AD203B41FA5}">
                      <a16:colId xmlns:a16="http://schemas.microsoft.com/office/drawing/2014/main" val="2719399103"/>
                    </a:ext>
                  </a:extLst>
                </a:gridCol>
                <a:gridCol w="1716832">
                  <a:extLst>
                    <a:ext uri="{9D8B030D-6E8A-4147-A177-3AD203B41FA5}">
                      <a16:colId xmlns:a16="http://schemas.microsoft.com/office/drawing/2014/main" val="1300124687"/>
                    </a:ext>
                  </a:extLst>
                </a:gridCol>
                <a:gridCol w="1716832">
                  <a:extLst>
                    <a:ext uri="{9D8B030D-6E8A-4147-A177-3AD203B41FA5}">
                      <a16:colId xmlns:a16="http://schemas.microsoft.com/office/drawing/2014/main" val="4115730646"/>
                    </a:ext>
                  </a:extLst>
                </a:gridCol>
                <a:gridCol w="1716832">
                  <a:extLst>
                    <a:ext uri="{9D8B030D-6E8A-4147-A177-3AD203B41FA5}">
                      <a16:colId xmlns:a16="http://schemas.microsoft.com/office/drawing/2014/main" val="1609035244"/>
                    </a:ext>
                  </a:extLst>
                </a:gridCol>
                <a:gridCol w="1716832">
                  <a:extLst>
                    <a:ext uri="{9D8B030D-6E8A-4147-A177-3AD203B41FA5}">
                      <a16:colId xmlns:a16="http://schemas.microsoft.com/office/drawing/2014/main" val="2744573604"/>
                    </a:ext>
                  </a:extLst>
                </a:gridCol>
              </a:tblGrid>
              <a:tr h="303730">
                <a:tc>
                  <a:txBody>
                    <a:bodyPr/>
                    <a:lstStyle/>
                    <a:p>
                      <a:pPr marL="0" marR="0" algn="ctr">
                        <a:lnSpc>
                          <a:spcPct val="107000"/>
                        </a:lnSpc>
                        <a:spcBef>
                          <a:spcPts val="300"/>
                        </a:spcBef>
                        <a:spcAft>
                          <a:spcPts val="300"/>
                        </a:spcAft>
                      </a:pPr>
                      <a:r>
                        <a:rPr lang="en-IN" sz="1200" b="1" dirty="0">
                          <a:effectLst/>
                          <a:latin typeface="Calibri" panose="020F0502020204030204" pitchFamily="34" charset="0"/>
                          <a:ea typeface="Calibri" panose="020F0502020204030204" pitchFamily="34" charset="0"/>
                          <a:cs typeface="Times New Roman" panose="02020603050405020304" pitchFamily="18" charset="0"/>
                        </a:rPr>
                        <a:t>Inputs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CC"/>
                    </a:solidFill>
                  </a:tcPr>
                </a:tc>
                <a:tc>
                  <a:txBody>
                    <a:bodyPr/>
                    <a:lstStyle/>
                    <a:p>
                      <a:pPr marL="0" marR="0" algn="ctr">
                        <a:lnSpc>
                          <a:spcPct val="107000"/>
                        </a:lnSpc>
                        <a:spcBef>
                          <a:spcPts val="300"/>
                        </a:spcBef>
                        <a:spcAft>
                          <a:spcPts val="300"/>
                        </a:spcAft>
                      </a:pPr>
                      <a:r>
                        <a:rPr lang="en-IN"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Activities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CC"/>
                    </a:solidFill>
                  </a:tcPr>
                </a:tc>
                <a:tc>
                  <a:txBody>
                    <a:bodyPr/>
                    <a:lstStyle/>
                    <a:p>
                      <a:pPr marL="0" marR="0" algn="ctr">
                        <a:lnSpc>
                          <a:spcPct val="107000"/>
                        </a:lnSpc>
                        <a:spcBef>
                          <a:spcPts val="300"/>
                        </a:spcBef>
                        <a:spcAft>
                          <a:spcPts val="300"/>
                        </a:spcAft>
                      </a:pPr>
                      <a:r>
                        <a:rPr lang="en-IN"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Outputs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CC"/>
                    </a:solidFill>
                  </a:tcPr>
                </a:tc>
                <a:tc>
                  <a:txBody>
                    <a:bodyPr/>
                    <a:lstStyle/>
                    <a:p>
                      <a:pPr marL="0" marR="0" algn="ctr">
                        <a:lnSpc>
                          <a:spcPct val="107000"/>
                        </a:lnSpc>
                        <a:spcBef>
                          <a:spcPts val="300"/>
                        </a:spcBef>
                        <a:spcAft>
                          <a:spcPts val="300"/>
                        </a:spcAft>
                      </a:pPr>
                      <a:r>
                        <a:rPr lang="en-IN"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Short-Term Outcomes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CC"/>
                    </a:solidFill>
                  </a:tcPr>
                </a:tc>
                <a:tc>
                  <a:txBody>
                    <a:bodyPr/>
                    <a:lstStyle/>
                    <a:p>
                      <a:pPr marL="0" marR="0" algn="ctr">
                        <a:lnSpc>
                          <a:spcPct val="107000"/>
                        </a:lnSpc>
                        <a:spcBef>
                          <a:spcPts val="300"/>
                        </a:spcBef>
                        <a:spcAft>
                          <a:spcPts val="300"/>
                        </a:spcAft>
                      </a:pPr>
                      <a:r>
                        <a:rPr lang="en-IN"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Mid-Term Outcomes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CC"/>
                    </a:solidFill>
                  </a:tcPr>
                </a:tc>
                <a:tc>
                  <a:txBody>
                    <a:bodyPr/>
                    <a:lstStyle/>
                    <a:p>
                      <a:pPr marL="0" marR="0" algn="ctr">
                        <a:lnSpc>
                          <a:spcPct val="107000"/>
                        </a:lnSpc>
                        <a:spcBef>
                          <a:spcPts val="300"/>
                        </a:spcBef>
                        <a:spcAft>
                          <a:spcPts val="300"/>
                        </a:spcAft>
                      </a:pPr>
                      <a:r>
                        <a:rPr lang="en-IN"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Long-Term Outcomes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CC"/>
                    </a:solidFill>
                  </a:tcPr>
                </a:tc>
                <a:extLst>
                  <a:ext uri="{0D108BD9-81ED-4DB2-BD59-A6C34878D82A}">
                    <a16:rowId xmlns:a16="http://schemas.microsoft.com/office/drawing/2014/main" val="3071246422"/>
                  </a:ext>
                </a:extLst>
              </a:tr>
              <a:tr h="2834267">
                <a:tc>
                  <a:txBody>
                    <a:bodyPr/>
                    <a:lstStyle/>
                    <a:p>
                      <a:pPr marL="0" marR="0">
                        <a:lnSpc>
                          <a:spcPct val="107000"/>
                        </a:lnSpc>
                        <a:spcBef>
                          <a:spcPts val="300"/>
                        </a:spcBef>
                        <a:spcAft>
                          <a:spcPts val="0"/>
                        </a:spcAft>
                        <a:tabLst>
                          <a:tab pos="1200150" algn="l"/>
                        </a:tabLst>
                      </a:pPr>
                      <a:r>
                        <a:rPr lang="en-IN"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Resources needed to conduct your activities efficiently.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r>
                        <a:rPr lang="en-IN"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r>
                        <a:rPr lang="en-IN" sz="1200" u="sng"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Examples: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Human resources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fr-CA"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Space/Facilities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fr-CA"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Technology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fr-CA"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Materials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fr-CA"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Curriculum</a:t>
                      </a:r>
                      <a:r>
                        <a:rPr lang="fr-CA" sz="1200" b="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fr-CA"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Etc.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a:lnSpc>
                          <a:spcPct val="107000"/>
                        </a:lnSpc>
                        <a:spcBef>
                          <a:spcPts val="300"/>
                        </a:spcBef>
                        <a:spcAft>
                          <a:spcPts val="0"/>
                        </a:spcAft>
                        <a:tabLst>
                          <a:tab pos="1200150" algn="l"/>
                        </a:tabLst>
                      </a:pPr>
                      <a:r>
                        <a:rPr lang="en-IN"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Activities needed to reach your outcomes.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r>
                        <a:rPr lang="en-IN"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r>
                        <a:rPr lang="en-IN"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r>
                        <a:rPr lang="en-IN" sz="1200" u="sng"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Examples: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fr-CA"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Workshops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fr-CA"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Trainings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Learning activities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Services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Policy advocacy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Delivery of products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Etc.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a:lnSpc>
                          <a:spcPct val="107000"/>
                        </a:lnSpc>
                        <a:spcBef>
                          <a:spcPts val="300"/>
                        </a:spcBef>
                        <a:spcAft>
                          <a:spcPts val="0"/>
                        </a:spcAft>
                        <a:tabLst>
                          <a:tab pos="1200150" algn="l"/>
                        </a:tabLst>
                      </a:pPr>
                      <a:r>
                        <a:rPr lang="en-IN"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Tangible results you produce through your activities.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r>
                        <a:rPr lang="en-IN"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r>
                        <a:rPr lang="en-IN" sz="1200" u="sng"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Examples: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of targeted beneficiaries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attendants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of completion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increase in learning outcomes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Lst>
                      </a:pPr>
                      <a:r>
                        <a:rPr lang="fr-CA"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etc.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a:lnSpc>
                          <a:spcPct val="107000"/>
                        </a:lnSpc>
                        <a:spcBef>
                          <a:spcPts val="300"/>
                        </a:spcBef>
                        <a:spcAft>
                          <a:spcPts val="0"/>
                        </a:spcAft>
                        <a:tabLst>
                          <a:tab pos="1200150" algn="l"/>
                        </a:tabLst>
                      </a:pPr>
                      <a:r>
                        <a:rPr lang="en-IN"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Outcomes expected of your intervention(s).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300"/>
                        </a:spcBef>
                        <a:spcAft>
                          <a:spcPts val="0"/>
                        </a:spcAft>
                        <a:tabLst>
                          <a:tab pos="1200150" algn="l"/>
                        </a:tabLst>
                      </a:pPr>
                      <a:r>
                        <a:rPr lang="en-IN"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 pos="1482090" algn="l"/>
                        </a:tabLst>
                      </a:pPr>
                      <a:r>
                        <a:rPr lang="en-GB" sz="1200" u="sng"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Changes in: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Learning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Awareness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Knowledge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Attitudes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Skills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Opinions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Aspirations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Motivations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a:lnSpc>
                          <a:spcPct val="107000"/>
                        </a:lnSpc>
                        <a:spcBef>
                          <a:spcPts val="300"/>
                        </a:spcBef>
                        <a:spcAft>
                          <a:spcPts val="0"/>
                        </a:spcAft>
                        <a:tabLst>
                          <a:tab pos="1200150" algn="l"/>
                        </a:tabLst>
                      </a:pPr>
                      <a:r>
                        <a:rPr lang="en-IN"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Outcomes you want to see in your intervention timeframe.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 pos="1482090" algn="l"/>
                        </a:tabLst>
                      </a:pPr>
                      <a:r>
                        <a:rPr lang="en-GB" sz="1200" u="none" strike="noStrike"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 pos="1482090" algn="l"/>
                        </a:tabLst>
                      </a:pPr>
                      <a:r>
                        <a:rPr lang="en-GB" sz="1200" u="sng"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Changes in:</a:t>
                      </a: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Actions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Behaviours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Practices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Decisions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Policies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Social actions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marL="0" marR="0">
                        <a:lnSpc>
                          <a:spcPct val="107000"/>
                        </a:lnSpc>
                        <a:spcBef>
                          <a:spcPts val="300"/>
                        </a:spcBef>
                        <a:spcAft>
                          <a:spcPts val="0"/>
                        </a:spcAft>
                        <a:tabLst>
                          <a:tab pos="1200150" algn="l"/>
                        </a:tabLst>
                      </a:pPr>
                      <a:r>
                        <a:rPr lang="en-IN"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Outcomes you hope to observe beyond your intervention timeframe.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Lst>
                      </a:pPr>
                      <a:r>
                        <a:rPr lang="en-IN"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1200150" algn="l"/>
                          <a:tab pos="1482090" algn="l"/>
                        </a:tabLst>
                      </a:pPr>
                      <a:r>
                        <a:rPr lang="en-GB" sz="1200" u="sng"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Changes in:</a:t>
                      </a: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Conditions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Social contexts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tabLst>
                          <a:tab pos="1200150" algn="l"/>
                          <a:tab pos="1482090" algn="l"/>
                        </a:tabLst>
                      </a:pPr>
                      <a:r>
                        <a:rPr lang="en-GB"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Environmental characteristics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796976384"/>
                  </a:ext>
                </a:extLst>
              </a:tr>
            </a:tbl>
          </a:graphicData>
        </a:graphic>
      </p:graphicFrame>
      <p:graphicFrame>
        <p:nvGraphicFramePr>
          <p:cNvPr id="6" name="Table 5">
            <a:extLst>
              <a:ext uri="{FF2B5EF4-FFF2-40B4-BE49-F238E27FC236}">
                <a16:creationId xmlns:a16="http://schemas.microsoft.com/office/drawing/2014/main" id="{D80A0B5B-DFC6-42BD-B567-B96DD6622B40}"/>
              </a:ext>
            </a:extLst>
          </p:cNvPr>
          <p:cNvGraphicFramePr>
            <a:graphicFrameLocks noGrp="1"/>
          </p:cNvGraphicFramePr>
          <p:nvPr>
            <p:extLst>
              <p:ext uri="{D42A27DB-BD31-4B8C-83A1-F6EECF244321}">
                <p14:modId xmlns:p14="http://schemas.microsoft.com/office/powerpoint/2010/main" val="2858517792"/>
              </p:ext>
            </p:extLst>
          </p:nvPr>
        </p:nvGraphicFramePr>
        <p:xfrm>
          <a:off x="961053" y="5671244"/>
          <a:ext cx="9541510" cy="280480"/>
        </p:xfrm>
        <a:graphic>
          <a:graphicData uri="http://schemas.openxmlformats.org/drawingml/2006/table">
            <a:tbl>
              <a:tblPr firstRow="1" firstCol="1" bandRow="1" bandCol="1"/>
              <a:tblGrid>
                <a:gridCol w="1890395">
                  <a:extLst>
                    <a:ext uri="{9D8B030D-6E8A-4147-A177-3AD203B41FA5}">
                      <a16:colId xmlns:a16="http://schemas.microsoft.com/office/drawing/2014/main" val="2882157987"/>
                    </a:ext>
                  </a:extLst>
                </a:gridCol>
                <a:gridCol w="7651115">
                  <a:extLst>
                    <a:ext uri="{9D8B030D-6E8A-4147-A177-3AD203B41FA5}">
                      <a16:colId xmlns:a16="http://schemas.microsoft.com/office/drawing/2014/main" val="3625886143"/>
                    </a:ext>
                  </a:extLst>
                </a:gridCol>
              </a:tblGrid>
              <a:tr h="0">
                <a:tc>
                  <a:txBody>
                    <a:bodyPr/>
                    <a:lstStyle/>
                    <a:p>
                      <a:pPr marL="0" marR="0" algn="ctr">
                        <a:lnSpc>
                          <a:spcPct val="107000"/>
                        </a:lnSpc>
                        <a:spcBef>
                          <a:spcPts val="300"/>
                        </a:spcBef>
                        <a:spcAft>
                          <a:spcPts val="300"/>
                        </a:spcAft>
                        <a:tabLst>
                          <a:tab pos="90170" algn="l"/>
                          <a:tab pos="4431665" algn="ctr"/>
                        </a:tabLst>
                      </a:pPr>
                      <a:r>
                        <a:rPr lang="hr-BA" sz="1800" b="1" dirty="0">
                          <a:effectLst/>
                          <a:latin typeface="Calibri" panose="020F0502020204030204" pitchFamily="34" charset="0"/>
                          <a:ea typeface="Calibri" panose="020F0502020204030204" pitchFamily="34" charset="0"/>
                          <a:cs typeface="Times New Roman" panose="02020603050405020304" pitchFamily="18" charset="0"/>
                        </a:rPr>
                        <a:t>ULTIMATE </a:t>
                      </a:r>
                      <a:r>
                        <a:rPr lang="en-IN" sz="1800" b="1" dirty="0">
                          <a:effectLst/>
                          <a:latin typeface="Calibri" panose="020F0502020204030204" pitchFamily="34" charset="0"/>
                          <a:ea typeface="Calibri" panose="020F0502020204030204" pitchFamily="34" charset="0"/>
                          <a:cs typeface="Times New Roman" panose="02020603050405020304" pitchFamily="18" charset="0"/>
                        </a:rPr>
                        <a:t>Impact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CC"/>
                    </a:solidFill>
                  </a:tcPr>
                </a:tc>
                <a:tc>
                  <a:txBody>
                    <a:bodyPr/>
                    <a:lstStyle/>
                    <a:p>
                      <a:pPr marL="0" marR="0">
                        <a:lnSpc>
                          <a:spcPct val="107000"/>
                        </a:lnSpc>
                        <a:spcBef>
                          <a:spcPts val="300"/>
                        </a:spcBef>
                        <a:spcAft>
                          <a:spcPts val="300"/>
                        </a:spcAft>
                        <a:tabLst>
                          <a:tab pos="90170" algn="l"/>
                          <a:tab pos="4431665" algn="ctr"/>
                        </a:tabLst>
                      </a:pPr>
                      <a:r>
                        <a:rPr lang="en-IN"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Write the impact that you achieve through your intervention(s)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4113838333"/>
                  </a:ext>
                </a:extLst>
              </a:tr>
            </a:tbl>
          </a:graphicData>
        </a:graphic>
      </p:graphicFrame>
    </p:spTree>
    <p:extLst>
      <p:ext uri="{BB962C8B-B14F-4D97-AF65-F5344CB8AC3E}">
        <p14:creationId xmlns:p14="http://schemas.microsoft.com/office/powerpoint/2010/main" val="18532410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0D25C8-31B6-41EF-A975-8658A5EDDA0A}"/>
              </a:ext>
            </a:extLst>
          </p:cNvPr>
          <p:cNvSpPr>
            <a:spLocks noGrp="1"/>
          </p:cNvSpPr>
          <p:nvPr>
            <p:ph type="body" sz="quarter" idx="13"/>
          </p:nvPr>
        </p:nvSpPr>
        <p:spPr>
          <a:xfrm>
            <a:off x="1287624" y="3298334"/>
            <a:ext cx="9694507" cy="685001"/>
          </a:xfrm>
        </p:spPr>
        <p:txBody>
          <a:bodyPr>
            <a:noAutofit/>
          </a:bodyPr>
          <a:lstStyle/>
          <a:p>
            <a:pPr algn="ctr"/>
            <a:r>
              <a:rPr lang="hr-BA" sz="3200" dirty="0"/>
              <a:t>Let’s break down the steps to start using the </a:t>
            </a:r>
            <a:r>
              <a:rPr lang="en-GB" sz="3200" dirty="0"/>
              <a:t>Theory of </a:t>
            </a:r>
            <a:r>
              <a:rPr lang="hr-BA" sz="3200" dirty="0"/>
              <a:t>Change today and bring change to your community</a:t>
            </a:r>
            <a:endParaRPr lang="en-US" sz="3200" dirty="0"/>
          </a:p>
        </p:txBody>
      </p:sp>
      <p:grpSp>
        <p:nvGrpSpPr>
          <p:cNvPr id="3" name="Google Shape;448;p39">
            <a:extLst>
              <a:ext uri="{FF2B5EF4-FFF2-40B4-BE49-F238E27FC236}">
                <a16:creationId xmlns:a16="http://schemas.microsoft.com/office/drawing/2014/main" id="{9765CA36-A9E6-4F46-AE58-EC03181EF46E}"/>
              </a:ext>
            </a:extLst>
          </p:cNvPr>
          <p:cNvGrpSpPr/>
          <p:nvPr/>
        </p:nvGrpSpPr>
        <p:grpSpPr>
          <a:xfrm>
            <a:off x="5797065" y="2172936"/>
            <a:ext cx="597870" cy="685001"/>
            <a:chOff x="590250" y="244200"/>
            <a:chExt cx="407975" cy="532175"/>
          </a:xfrm>
        </p:grpSpPr>
        <p:sp>
          <p:nvSpPr>
            <p:cNvPr id="4" name="Google Shape;449;p39">
              <a:extLst>
                <a:ext uri="{FF2B5EF4-FFF2-40B4-BE49-F238E27FC236}">
                  <a16:creationId xmlns:a16="http://schemas.microsoft.com/office/drawing/2014/main" id="{800E9C11-A6FB-4F69-93E5-E1CD62D7D63F}"/>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450;p39">
              <a:extLst>
                <a:ext uri="{FF2B5EF4-FFF2-40B4-BE49-F238E27FC236}">
                  <a16:creationId xmlns:a16="http://schemas.microsoft.com/office/drawing/2014/main" id="{F995688C-7BE6-40C6-B9F5-90A45E395D19}"/>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451;p39">
              <a:extLst>
                <a:ext uri="{FF2B5EF4-FFF2-40B4-BE49-F238E27FC236}">
                  <a16:creationId xmlns:a16="http://schemas.microsoft.com/office/drawing/2014/main" id="{A7C9B32E-C6FB-4A12-A84F-0BD4FD499506}"/>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452;p39">
              <a:extLst>
                <a:ext uri="{FF2B5EF4-FFF2-40B4-BE49-F238E27FC236}">
                  <a16:creationId xmlns:a16="http://schemas.microsoft.com/office/drawing/2014/main" id="{2CE84BAA-33AC-4970-8E46-882AF3C6F641}"/>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453;p39">
              <a:extLst>
                <a:ext uri="{FF2B5EF4-FFF2-40B4-BE49-F238E27FC236}">
                  <a16:creationId xmlns:a16="http://schemas.microsoft.com/office/drawing/2014/main" id="{216C6652-DCB8-4AD2-BCAD-653171294D0D}"/>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454;p39">
              <a:extLst>
                <a:ext uri="{FF2B5EF4-FFF2-40B4-BE49-F238E27FC236}">
                  <a16:creationId xmlns:a16="http://schemas.microsoft.com/office/drawing/2014/main" id="{75ECC843-88FC-44AD-BC2A-848805CC5111}"/>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455;p39">
              <a:extLst>
                <a:ext uri="{FF2B5EF4-FFF2-40B4-BE49-F238E27FC236}">
                  <a16:creationId xmlns:a16="http://schemas.microsoft.com/office/drawing/2014/main" id="{EBFEF283-92B1-429D-BD1E-9CC8D9024B93}"/>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456;p39">
              <a:extLst>
                <a:ext uri="{FF2B5EF4-FFF2-40B4-BE49-F238E27FC236}">
                  <a16:creationId xmlns:a16="http://schemas.microsoft.com/office/drawing/2014/main" id="{CB5E8195-C60F-4B1E-B655-C35F7BA8D447}"/>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457;p39">
              <a:extLst>
                <a:ext uri="{FF2B5EF4-FFF2-40B4-BE49-F238E27FC236}">
                  <a16:creationId xmlns:a16="http://schemas.microsoft.com/office/drawing/2014/main" id="{3466C463-2B1A-4712-82DE-E00657A78727}"/>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458;p39">
              <a:extLst>
                <a:ext uri="{FF2B5EF4-FFF2-40B4-BE49-F238E27FC236}">
                  <a16:creationId xmlns:a16="http://schemas.microsoft.com/office/drawing/2014/main" id="{31CA396D-AB72-49AE-ABF8-A138A205A366}"/>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459;p39">
              <a:extLst>
                <a:ext uri="{FF2B5EF4-FFF2-40B4-BE49-F238E27FC236}">
                  <a16:creationId xmlns:a16="http://schemas.microsoft.com/office/drawing/2014/main" id="{B5276032-BB78-4D53-BF0F-DFFF2B936C6D}"/>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460;p39">
              <a:extLst>
                <a:ext uri="{FF2B5EF4-FFF2-40B4-BE49-F238E27FC236}">
                  <a16:creationId xmlns:a16="http://schemas.microsoft.com/office/drawing/2014/main" id="{AAD644C6-E092-4073-8D13-0B2EDE7B0163}"/>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461;p39">
              <a:extLst>
                <a:ext uri="{FF2B5EF4-FFF2-40B4-BE49-F238E27FC236}">
                  <a16:creationId xmlns:a16="http://schemas.microsoft.com/office/drawing/2014/main" id="{5FA3791C-B10B-443A-9568-5206B6477F9A}"/>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462;p39">
              <a:extLst>
                <a:ext uri="{FF2B5EF4-FFF2-40B4-BE49-F238E27FC236}">
                  <a16:creationId xmlns:a16="http://schemas.microsoft.com/office/drawing/2014/main" id="{9605131B-8EC5-47BA-B2C2-D96A2FF9952C}"/>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1878186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10;&#10;Description automatically generated">
            <a:extLst>
              <a:ext uri="{FF2B5EF4-FFF2-40B4-BE49-F238E27FC236}">
                <a16:creationId xmlns:a16="http://schemas.microsoft.com/office/drawing/2014/main" id="{24495E7B-3CAB-42C5-9A5B-B1C5843E12AE}"/>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xfrm>
            <a:off x="6614139" y="-1"/>
            <a:ext cx="4930988" cy="5943601"/>
          </a:xfrm>
        </p:spPr>
      </p:pic>
      <p:sp>
        <p:nvSpPr>
          <p:cNvPr id="8" name="Text Placeholder 12">
            <a:extLst>
              <a:ext uri="{FF2B5EF4-FFF2-40B4-BE49-F238E27FC236}">
                <a16:creationId xmlns:a16="http://schemas.microsoft.com/office/drawing/2014/main" id="{97BEF54C-FD45-4526-A13D-5C196F763954}"/>
              </a:ext>
            </a:extLst>
          </p:cNvPr>
          <p:cNvSpPr txBox="1">
            <a:spLocks/>
          </p:cNvSpPr>
          <p:nvPr/>
        </p:nvSpPr>
        <p:spPr>
          <a:xfrm>
            <a:off x="569478" y="821094"/>
            <a:ext cx="5923359" cy="523023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Wingdings" panose="05000000000000000000" pitchFamily="2" charset="2"/>
              <a:buChar char="q"/>
            </a:pPr>
            <a:r>
              <a:rPr lang="hr-BA" sz="2400" b="1" dirty="0">
                <a:solidFill>
                  <a:schemeClr val="bg1"/>
                </a:solidFill>
              </a:rPr>
              <a:t>Plan your process </a:t>
            </a:r>
            <a:r>
              <a:rPr lang="hr-BA" sz="2000" dirty="0">
                <a:solidFill>
                  <a:schemeClr val="bg1"/>
                </a:solidFill>
              </a:rPr>
              <a:t>(what is the PROBLEM, how much time, new or old initiative?)</a:t>
            </a:r>
          </a:p>
          <a:p>
            <a:pPr marL="0" indent="0">
              <a:buNone/>
            </a:pPr>
            <a:endParaRPr lang="hr-BA" sz="2000" dirty="0">
              <a:solidFill>
                <a:schemeClr val="bg1"/>
              </a:solidFill>
            </a:endParaRPr>
          </a:p>
          <a:p>
            <a:pPr marL="342900" indent="-342900">
              <a:buFont typeface="Wingdings" panose="05000000000000000000" pitchFamily="2" charset="2"/>
              <a:buChar char="q"/>
            </a:pPr>
            <a:r>
              <a:rPr lang="hr-BA" sz="2400" b="1" dirty="0">
                <a:solidFill>
                  <a:schemeClr val="bg1"/>
                </a:solidFill>
              </a:rPr>
              <a:t> </a:t>
            </a:r>
            <a:r>
              <a:rPr lang="en-US" sz="2400" b="1" dirty="0">
                <a:solidFill>
                  <a:schemeClr val="bg1"/>
                </a:solidFill>
              </a:rPr>
              <a:t>Collect evidence of need and context </a:t>
            </a:r>
            <a:r>
              <a:rPr lang="hr-BA" sz="2000" dirty="0">
                <a:solidFill>
                  <a:schemeClr val="bg1"/>
                </a:solidFill>
              </a:rPr>
              <a:t>(evidence of need)</a:t>
            </a:r>
          </a:p>
          <a:p>
            <a:pPr marL="342900" indent="-342900">
              <a:buFont typeface="Wingdings" panose="05000000000000000000" pitchFamily="2" charset="2"/>
              <a:buChar char="q"/>
            </a:pPr>
            <a:endParaRPr lang="hr-BA" sz="2000" dirty="0">
              <a:solidFill>
                <a:schemeClr val="bg1"/>
              </a:solidFill>
            </a:endParaRPr>
          </a:p>
          <a:p>
            <a:pPr marL="342900" indent="-342900">
              <a:buFont typeface="Wingdings" panose="05000000000000000000" pitchFamily="2" charset="2"/>
              <a:buChar char="q"/>
            </a:pPr>
            <a:r>
              <a:rPr lang="hr-BA" sz="2400" b="1" dirty="0">
                <a:solidFill>
                  <a:schemeClr val="bg1"/>
                </a:solidFill>
              </a:rPr>
              <a:t>Determine</a:t>
            </a:r>
            <a:r>
              <a:rPr lang="en-GB" sz="2400" b="1" dirty="0">
                <a:solidFill>
                  <a:schemeClr val="bg1"/>
                </a:solidFill>
              </a:rPr>
              <a:t> your intended impact</a:t>
            </a:r>
            <a:r>
              <a:rPr lang="hr-BA" sz="2400" b="1" dirty="0">
                <a:solidFill>
                  <a:schemeClr val="bg1"/>
                </a:solidFill>
              </a:rPr>
              <a:t> </a:t>
            </a:r>
            <a:r>
              <a:rPr lang="hr-BA" sz="2000" dirty="0">
                <a:solidFill>
                  <a:schemeClr val="bg1"/>
                </a:solidFill>
              </a:rPr>
              <a:t>(the </a:t>
            </a:r>
            <a:r>
              <a:rPr lang="en-US" sz="2000" dirty="0">
                <a:solidFill>
                  <a:schemeClr val="bg1"/>
                </a:solidFill>
              </a:rPr>
              <a:t>ultimate resolution</a:t>
            </a:r>
            <a:r>
              <a:rPr lang="hr-BA" sz="2000" dirty="0">
                <a:solidFill>
                  <a:schemeClr val="bg1"/>
                </a:solidFill>
              </a:rPr>
              <a:t>, for example: </a:t>
            </a:r>
            <a:r>
              <a:rPr lang="en-US" sz="2000" u="sng" dirty="0">
                <a:solidFill>
                  <a:schemeClr val="bg1"/>
                </a:solidFill>
              </a:rPr>
              <a:t>reduction in </a:t>
            </a:r>
            <a:r>
              <a:rPr lang="hr-BA" sz="2000" u="sng" dirty="0">
                <a:solidFill>
                  <a:schemeClr val="bg1"/>
                </a:solidFill>
              </a:rPr>
              <a:t>migrant</a:t>
            </a:r>
            <a:r>
              <a:rPr lang="en-US" sz="2000" u="sng" dirty="0">
                <a:solidFill>
                  <a:schemeClr val="bg1"/>
                </a:solidFill>
              </a:rPr>
              <a:t> unemployment in the local area</a:t>
            </a:r>
            <a:r>
              <a:rPr lang="hr-BA" sz="2000" dirty="0">
                <a:solidFill>
                  <a:schemeClr val="bg1"/>
                </a:solidFill>
              </a:rPr>
              <a:t>)</a:t>
            </a:r>
          </a:p>
          <a:p>
            <a:pPr marL="342900" indent="-342900">
              <a:buFont typeface="Wingdings" panose="05000000000000000000" pitchFamily="2" charset="2"/>
              <a:buChar char="q"/>
            </a:pPr>
            <a:endParaRPr lang="hr-BA" sz="2000" dirty="0">
              <a:solidFill>
                <a:schemeClr val="bg1"/>
              </a:solidFill>
            </a:endParaRPr>
          </a:p>
          <a:p>
            <a:pPr marL="342900" indent="-342900">
              <a:buFont typeface="Wingdings" panose="05000000000000000000" pitchFamily="2" charset="2"/>
              <a:buChar char="q"/>
            </a:pPr>
            <a:r>
              <a:rPr lang="en-GB" sz="2400" b="1" dirty="0">
                <a:solidFill>
                  <a:schemeClr val="bg1"/>
                </a:solidFill>
              </a:rPr>
              <a:t>Articulate your long-term outcomes </a:t>
            </a:r>
            <a:endParaRPr lang="hr-BA" sz="2400" b="1" dirty="0">
              <a:solidFill>
                <a:schemeClr val="bg1"/>
              </a:solidFill>
            </a:endParaRPr>
          </a:p>
          <a:p>
            <a:pPr marL="0" indent="0">
              <a:buNone/>
            </a:pPr>
            <a:r>
              <a:rPr lang="hr-BA" sz="2000" dirty="0">
                <a:solidFill>
                  <a:schemeClr val="bg1"/>
                </a:solidFill>
              </a:rPr>
              <a:t>(</a:t>
            </a:r>
            <a:r>
              <a:rPr lang="en-US" sz="2000" dirty="0">
                <a:solidFill>
                  <a:schemeClr val="bg1"/>
                </a:solidFill>
              </a:rPr>
              <a:t>Example</a:t>
            </a:r>
            <a:r>
              <a:rPr lang="hr-BA" sz="2000" dirty="0">
                <a:solidFill>
                  <a:schemeClr val="bg1"/>
                </a:solidFill>
              </a:rPr>
              <a:t>: </a:t>
            </a:r>
            <a:r>
              <a:rPr lang="en-US" sz="2000" dirty="0">
                <a:solidFill>
                  <a:schemeClr val="bg1"/>
                </a:solidFill>
              </a:rPr>
              <a:t>In order to reduce unemployment, </a:t>
            </a:r>
            <a:r>
              <a:rPr lang="hr-BA" sz="2000" dirty="0">
                <a:solidFill>
                  <a:schemeClr val="bg1"/>
                </a:solidFill>
              </a:rPr>
              <a:t>migrants </a:t>
            </a:r>
            <a:r>
              <a:rPr lang="en-US" sz="2000" dirty="0">
                <a:solidFill>
                  <a:schemeClr val="bg1"/>
                </a:solidFill>
              </a:rPr>
              <a:t>will need to:</a:t>
            </a:r>
            <a:r>
              <a:rPr lang="hr-BA" sz="2000" dirty="0">
                <a:solidFill>
                  <a:schemeClr val="bg1"/>
                </a:solidFill>
              </a:rPr>
              <a:t> </a:t>
            </a:r>
            <a:r>
              <a:rPr lang="en-US" sz="2000" dirty="0">
                <a:solidFill>
                  <a:schemeClr val="bg1"/>
                </a:solidFill>
              </a:rPr>
              <a:t>get sustainable jobs</a:t>
            </a:r>
            <a:r>
              <a:rPr lang="hr-BA" sz="2000" dirty="0">
                <a:solidFill>
                  <a:schemeClr val="bg1"/>
                </a:solidFill>
              </a:rPr>
              <a:t>, employers will have to increase migrant uptake)</a:t>
            </a:r>
          </a:p>
        </p:txBody>
      </p:sp>
    </p:spTree>
    <p:extLst>
      <p:ext uri="{BB962C8B-B14F-4D97-AF65-F5344CB8AC3E}">
        <p14:creationId xmlns:p14="http://schemas.microsoft.com/office/powerpoint/2010/main" val="238530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4495E7B-3CAB-42C5-9A5B-B1C5843E12AE}"/>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8519" r="8519"/>
          <a:stretch/>
        </p:blipFill>
        <p:spPr>
          <a:xfrm>
            <a:off x="6726105" y="-1"/>
            <a:ext cx="4930988" cy="5943601"/>
          </a:xfrm>
        </p:spPr>
      </p:pic>
      <p:sp>
        <p:nvSpPr>
          <p:cNvPr id="8" name="Text Placeholder 12">
            <a:extLst>
              <a:ext uri="{FF2B5EF4-FFF2-40B4-BE49-F238E27FC236}">
                <a16:creationId xmlns:a16="http://schemas.microsoft.com/office/drawing/2014/main" id="{97BEF54C-FD45-4526-A13D-5C196F763954}"/>
              </a:ext>
            </a:extLst>
          </p:cNvPr>
          <p:cNvSpPr txBox="1">
            <a:spLocks/>
          </p:cNvSpPr>
          <p:nvPr/>
        </p:nvSpPr>
        <p:spPr>
          <a:xfrm>
            <a:off x="569478" y="693586"/>
            <a:ext cx="6400489" cy="420810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Wingdings" panose="05000000000000000000" pitchFamily="2" charset="2"/>
              <a:buChar char="q"/>
            </a:pPr>
            <a:r>
              <a:rPr lang="en-US" sz="2400" b="1" dirty="0">
                <a:solidFill>
                  <a:schemeClr val="bg1"/>
                </a:solidFill>
              </a:rPr>
              <a:t>Map your intermediate outcomes backwards </a:t>
            </a:r>
            <a:r>
              <a:rPr lang="hr-BA" sz="2000" dirty="0">
                <a:solidFill>
                  <a:schemeClr val="bg1"/>
                </a:solidFill>
              </a:rPr>
              <a:t>(</a:t>
            </a:r>
            <a:r>
              <a:rPr lang="en-US" sz="2000" dirty="0">
                <a:solidFill>
                  <a:schemeClr val="bg1"/>
                </a:solidFill>
              </a:rPr>
              <a:t>work backwards and plot the preceding stages in much greater detail.</a:t>
            </a:r>
            <a:r>
              <a:rPr lang="hr-BA" sz="2000" dirty="0">
                <a:solidFill>
                  <a:schemeClr val="bg1"/>
                </a:solidFill>
              </a:rPr>
              <a:t> Example:</a:t>
            </a:r>
            <a:endParaRPr lang="en-US" sz="2000" dirty="0">
              <a:solidFill>
                <a:schemeClr val="bg1"/>
              </a:solidFill>
            </a:endParaRPr>
          </a:p>
          <a:p>
            <a:pPr marL="0" indent="0">
              <a:buNone/>
            </a:pPr>
            <a:r>
              <a:rPr lang="en-US" sz="2000" dirty="0">
                <a:solidFill>
                  <a:schemeClr val="bg1"/>
                </a:solidFill>
              </a:rPr>
              <a:t>To achieve our long-term outcome ‘</a:t>
            </a:r>
            <a:r>
              <a:rPr lang="hr-BA" sz="2000" dirty="0">
                <a:solidFill>
                  <a:schemeClr val="bg1"/>
                </a:solidFill>
              </a:rPr>
              <a:t>migrants </a:t>
            </a:r>
            <a:r>
              <a:rPr lang="en-US" sz="2000" dirty="0">
                <a:solidFill>
                  <a:schemeClr val="bg1"/>
                </a:solidFill>
              </a:rPr>
              <a:t>get sustainable jobs’, </a:t>
            </a:r>
            <a:r>
              <a:rPr lang="hr-BA" sz="2000" dirty="0">
                <a:solidFill>
                  <a:schemeClr val="bg1"/>
                </a:solidFill>
              </a:rPr>
              <a:t>this needs to happen:</a:t>
            </a:r>
          </a:p>
          <a:p>
            <a:r>
              <a:rPr lang="hr-BA" sz="2000" dirty="0">
                <a:solidFill>
                  <a:schemeClr val="bg1"/>
                </a:solidFill>
              </a:rPr>
              <a:t>migrants </a:t>
            </a:r>
            <a:r>
              <a:rPr lang="en-US" sz="2000" dirty="0">
                <a:solidFill>
                  <a:schemeClr val="bg1"/>
                </a:solidFill>
              </a:rPr>
              <a:t>increase their job-specific skills</a:t>
            </a:r>
            <a:endParaRPr lang="hr-BA" sz="2000" dirty="0">
              <a:solidFill>
                <a:schemeClr val="bg1"/>
              </a:solidFill>
            </a:endParaRPr>
          </a:p>
          <a:p>
            <a:r>
              <a:rPr lang="hr-BA" sz="2000" dirty="0">
                <a:solidFill>
                  <a:schemeClr val="bg1"/>
                </a:solidFill>
              </a:rPr>
              <a:t>empoyers’ awareness about the issue increased</a:t>
            </a:r>
            <a:endParaRPr lang="en-US" sz="2000" dirty="0">
              <a:solidFill>
                <a:schemeClr val="bg1"/>
              </a:solidFill>
            </a:endParaRPr>
          </a:p>
          <a:p>
            <a:r>
              <a:rPr lang="hr-BA" sz="2000" dirty="0">
                <a:solidFill>
                  <a:schemeClr val="bg1"/>
                </a:solidFill>
              </a:rPr>
              <a:t>employers create equal opportunities</a:t>
            </a:r>
          </a:p>
          <a:p>
            <a:pPr marL="0" indent="0">
              <a:buNone/>
            </a:pPr>
            <a:endParaRPr lang="hr-BA" sz="2000" dirty="0">
              <a:solidFill>
                <a:schemeClr val="bg1"/>
              </a:solidFill>
            </a:endParaRPr>
          </a:p>
          <a:p>
            <a:pPr>
              <a:buFont typeface="Wingdings" panose="05000000000000000000" pitchFamily="2" charset="2"/>
              <a:buChar char="q"/>
            </a:pPr>
            <a:r>
              <a:rPr lang="hr-BA" sz="2400" b="1" dirty="0">
                <a:solidFill>
                  <a:schemeClr val="bg1"/>
                </a:solidFill>
              </a:rPr>
              <a:t> Identify outputs </a:t>
            </a:r>
            <a:r>
              <a:rPr lang="en-US" sz="2000" dirty="0">
                <a:solidFill>
                  <a:schemeClr val="bg1"/>
                </a:solidFill>
              </a:rPr>
              <a:t>(products, services or facilities</a:t>
            </a:r>
            <a:r>
              <a:rPr lang="hr-BA" sz="2000" dirty="0">
                <a:solidFill>
                  <a:schemeClr val="bg1"/>
                </a:solidFill>
              </a:rPr>
              <a:t> that</a:t>
            </a:r>
            <a:r>
              <a:rPr lang="en-US" sz="2000" dirty="0">
                <a:solidFill>
                  <a:schemeClr val="bg1"/>
                </a:solidFill>
              </a:rPr>
              <a:t> will help you to bring about the outcomes you have identified</a:t>
            </a:r>
            <a:r>
              <a:rPr lang="hr-BA" sz="2000" dirty="0">
                <a:solidFill>
                  <a:schemeClr val="bg1"/>
                </a:solidFill>
              </a:rPr>
              <a:t>)</a:t>
            </a:r>
          </a:p>
          <a:p>
            <a:pPr>
              <a:buFont typeface="Wingdings" panose="05000000000000000000" pitchFamily="2" charset="2"/>
              <a:buChar char="q"/>
            </a:pPr>
            <a:endParaRPr lang="hr-BA" sz="2000" dirty="0">
              <a:solidFill>
                <a:schemeClr val="bg1"/>
              </a:solidFill>
            </a:endParaRPr>
          </a:p>
        </p:txBody>
      </p:sp>
      <p:sp>
        <p:nvSpPr>
          <p:cNvPr id="9" name="TextBox 8">
            <a:extLst>
              <a:ext uri="{FF2B5EF4-FFF2-40B4-BE49-F238E27FC236}">
                <a16:creationId xmlns:a16="http://schemas.microsoft.com/office/drawing/2014/main" id="{DDC81375-F070-4DA6-A146-4E675325F270}"/>
              </a:ext>
            </a:extLst>
          </p:cNvPr>
          <p:cNvSpPr txBox="1"/>
          <p:nvPr/>
        </p:nvSpPr>
        <p:spPr>
          <a:xfrm>
            <a:off x="569478" y="5092767"/>
            <a:ext cx="10049070" cy="1015663"/>
          </a:xfrm>
          <a:prstGeom prst="rect">
            <a:avLst/>
          </a:prstGeom>
          <a:noFill/>
        </p:spPr>
        <p:txBody>
          <a:bodyPr wrap="square">
            <a:spAutoFit/>
          </a:bodyPr>
          <a:lstStyle/>
          <a:p>
            <a:pPr>
              <a:buFont typeface="Wingdings" panose="05000000000000000000" pitchFamily="2" charset="2"/>
              <a:buChar char="q"/>
            </a:pPr>
            <a:r>
              <a:rPr lang="hr-BA" sz="2400" b="1" dirty="0">
                <a:solidFill>
                  <a:schemeClr val="bg1"/>
                </a:solidFill>
              </a:rPr>
              <a:t> </a:t>
            </a:r>
            <a:r>
              <a:rPr lang="en-US" sz="2400" b="1" dirty="0">
                <a:solidFill>
                  <a:schemeClr val="bg1"/>
                </a:solidFill>
              </a:rPr>
              <a:t>Clarify assumptions</a:t>
            </a:r>
            <a:r>
              <a:rPr lang="hr-BA" sz="2400" b="1" dirty="0">
                <a:solidFill>
                  <a:schemeClr val="bg1"/>
                </a:solidFill>
              </a:rPr>
              <a:t> </a:t>
            </a:r>
            <a:r>
              <a:rPr lang="hr-BA" sz="1800" dirty="0">
                <a:solidFill>
                  <a:schemeClr val="bg1"/>
                </a:solidFill>
              </a:rPr>
              <a:t>(</a:t>
            </a:r>
            <a:r>
              <a:rPr lang="en-US" sz="1800" dirty="0">
                <a:solidFill>
                  <a:schemeClr val="bg1"/>
                </a:solidFill>
              </a:rPr>
              <a:t>the conditions that need to be in place to make the theory work; they explain the logic behind the overall programme and behind the causal links (for example, showing that an output will lead to an outcome, or that one outcome will lead to another) in the theory.</a:t>
            </a:r>
            <a:r>
              <a:rPr lang="hr-BA" sz="1800" dirty="0">
                <a:solidFill>
                  <a:schemeClr val="bg1"/>
                </a:solidFill>
              </a:rPr>
              <a:t>)</a:t>
            </a:r>
            <a:endParaRPr lang="en-US" sz="1800" dirty="0">
              <a:solidFill>
                <a:schemeClr val="bg1"/>
              </a:solidFill>
            </a:endParaRPr>
          </a:p>
        </p:txBody>
      </p:sp>
    </p:spTree>
    <p:extLst>
      <p:ext uri="{BB962C8B-B14F-4D97-AF65-F5344CB8AC3E}">
        <p14:creationId xmlns:p14="http://schemas.microsoft.com/office/powerpoint/2010/main" val="2810468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4495E7B-3CAB-42C5-9A5B-B1C5843E12AE}"/>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8519" r="8519"/>
          <a:stretch/>
        </p:blipFill>
        <p:spPr>
          <a:xfrm>
            <a:off x="6726105" y="-1"/>
            <a:ext cx="4930988" cy="5943601"/>
          </a:xfrm>
        </p:spPr>
      </p:pic>
      <p:sp>
        <p:nvSpPr>
          <p:cNvPr id="8" name="Text Placeholder 12">
            <a:extLst>
              <a:ext uri="{FF2B5EF4-FFF2-40B4-BE49-F238E27FC236}">
                <a16:creationId xmlns:a16="http://schemas.microsoft.com/office/drawing/2014/main" id="{97BEF54C-FD45-4526-A13D-5C196F763954}"/>
              </a:ext>
            </a:extLst>
          </p:cNvPr>
          <p:cNvSpPr txBox="1">
            <a:spLocks/>
          </p:cNvSpPr>
          <p:nvPr/>
        </p:nvSpPr>
        <p:spPr>
          <a:xfrm>
            <a:off x="569478" y="600280"/>
            <a:ext cx="6400489" cy="420810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panose="05000000000000000000" pitchFamily="2" charset="2"/>
              <a:buChar char="q"/>
            </a:pPr>
            <a:r>
              <a:rPr lang="hr-BA" sz="2400" b="1" dirty="0">
                <a:solidFill>
                  <a:schemeClr val="bg1"/>
                </a:solidFill>
              </a:rPr>
              <a:t> </a:t>
            </a:r>
            <a:r>
              <a:rPr lang="en-US" sz="2400" b="1" dirty="0">
                <a:solidFill>
                  <a:schemeClr val="bg1"/>
                </a:solidFill>
              </a:rPr>
              <a:t>Establish timelines and plan resources</a:t>
            </a:r>
            <a:endParaRPr lang="hr-BA" sz="2400" b="1" dirty="0">
              <a:solidFill>
                <a:schemeClr val="bg1"/>
              </a:solidFill>
            </a:endParaRPr>
          </a:p>
          <a:p>
            <a:pPr marL="0" indent="0">
              <a:buNone/>
            </a:pPr>
            <a:endParaRPr lang="hr-BA" sz="2400" b="1" dirty="0">
              <a:solidFill>
                <a:schemeClr val="bg1"/>
              </a:solidFill>
            </a:endParaRPr>
          </a:p>
          <a:p>
            <a:pPr>
              <a:buFont typeface="Wingdings" panose="05000000000000000000" pitchFamily="2" charset="2"/>
              <a:buChar char="q"/>
            </a:pPr>
            <a:r>
              <a:rPr lang="hr-BA" sz="2400" b="1" dirty="0">
                <a:solidFill>
                  <a:schemeClr val="bg1"/>
                </a:solidFill>
              </a:rPr>
              <a:t> </a:t>
            </a:r>
            <a:r>
              <a:rPr lang="en-US" sz="2400" b="1" dirty="0">
                <a:solidFill>
                  <a:schemeClr val="bg1"/>
                </a:solidFill>
              </a:rPr>
              <a:t>Produce your diagram and narrative </a:t>
            </a:r>
            <a:r>
              <a:rPr lang="en-US" sz="2000" dirty="0">
                <a:solidFill>
                  <a:schemeClr val="bg1"/>
                </a:solidFill>
              </a:rPr>
              <a:t>(As you develop your theory of change you will need to make it available in a useful format. Most people find a diagram or map helpful</a:t>
            </a:r>
            <a:r>
              <a:rPr lang="hr-BA" sz="2000" dirty="0">
                <a:solidFill>
                  <a:schemeClr val="bg1"/>
                </a:solidFill>
              </a:rPr>
              <a:t>. Here you can find information about </a:t>
            </a:r>
            <a:r>
              <a:rPr lang="en-US" sz="2000" dirty="0">
                <a:solidFill>
                  <a:schemeClr val="bg1"/>
                </a:solidFill>
              </a:rPr>
              <a:t>some of the software options for creating one</a:t>
            </a:r>
            <a:r>
              <a:rPr lang="hr-BA" sz="2000" dirty="0">
                <a:solidFill>
                  <a:schemeClr val="bg1"/>
                </a:solidFill>
              </a:rPr>
              <a:t>: </a:t>
            </a:r>
            <a:r>
              <a:rPr lang="hr-BA" sz="2000" dirty="0">
                <a:solidFill>
                  <a:schemeClr val="bg1"/>
                </a:solidFill>
                <a:hlinkClick r:id="rId3"/>
              </a:rPr>
              <a:t>https://www.inspiringimpact.org/resource-library/the-best-software-to-create-a-theory-of-change/</a:t>
            </a:r>
            <a:r>
              <a:rPr lang="hr-BA" sz="2000" dirty="0">
                <a:solidFill>
                  <a:schemeClr val="bg1"/>
                </a:solidFill>
              </a:rPr>
              <a:t> </a:t>
            </a:r>
          </a:p>
          <a:p>
            <a:pPr>
              <a:buFont typeface="Wingdings" panose="05000000000000000000" pitchFamily="2" charset="2"/>
              <a:buChar char="q"/>
            </a:pPr>
            <a:endParaRPr lang="hr-BA" sz="2000" dirty="0">
              <a:solidFill>
                <a:schemeClr val="bg1"/>
              </a:solidFill>
            </a:endParaRPr>
          </a:p>
          <a:p>
            <a:pPr>
              <a:buFont typeface="Wingdings" panose="05000000000000000000" pitchFamily="2" charset="2"/>
              <a:buChar char="q"/>
            </a:pPr>
            <a:r>
              <a:rPr lang="hr-BA" sz="2400" b="1" dirty="0">
                <a:solidFill>
                  <a:schemeClr val="bg1"/>
                </a:solidFill>
              </a:rPr>
              <a:t> </a:t>
            </a:r>
            <a:r>
              <a:rPr lang="en-US" sz="2400" b="1" dirty="0">
                <a:solidFill>
                  <a:schemeClr val="bg1"/>
                </a:solidFill>
              </a:rPr>
              <a:t>Get ready to use your theory of change </a:t>
            </a:r>
            <a:r>
              <a:rPr lang="hr-BA" sz="2400" b="1" dirty="0">
                <a:solidFill>
                  <a:schemeClr val="bg1"/>
                </a:solidFill>
              </a:rPr>
              <a:t> </a:t>
            </a:r>
            <a:r>
              <a:rPr lang="hr-BA" sz="2000" dirty="0">
                <a:solidFill>
                  <a:schemeClr val="bg1"/>
                </a:solidFill>
              </a:rPr>
              <a:t>(</a:t>
            </a:r>
            <a:r>
              <a:rPr lang="en-US" sz="2000" dirty="0">
                <a:solidFill>
                  <a:schemeClr val="bg1"/>
                </a:solidFill>
              </a:rPr>
              <a:t>Now you’ve created your theory of change, don’t forget to use it. A theory can help you to plan your project or feed into your organisation’s strategy. It can also help you to communicate succinctly about your work and the change it makes.</a:t>
            </a:r>
            <a:r>
              <a:rPr lang="hr-BA" sz="2000" dirty="0">
                <a:solidFill>
                  <a:schemeClr val="bg1"/>
                </a:solidFill>
              </a:rPr>
              <a:t>)</a:t>
            </a:r>
          </a:p>
          <a:p>
            <a:pPr>
              <a:buFont typeface="Wingdings" panose="05000000000000000000" pitchFamily="2" charset="2"/>
              <a:buChar char="q"/>
            </a:pPr>
            <a:endParaRPr lang="hr-BA" sz="2400" b="1" dirty="0">
              <a:solidFill>
                <a:schemeClr val="bg1"/>
              </a:solidFill>
            </a:endParaRPr>
          </a:p>
        </p:txBody>
      </p:sp>
    </p:spTree>
    <p:extLst>
      <p:ext uri="{BB962C8B-B14F-4D97-AF65-F5344CB8AC3E}">
        <p14:creationId xmlns:p14="http://schemas.microsoft.com/office/powerpoint/2010/main" val="10765231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3B1019-2342-FA4E-A9B0-7E1823BF768E}"/>
              </a:ext>
            </a:extLst>
          </p:cNvPr>
          <p:cNvPicPr>
            <a:picLocks noChangeAspect="1"/>
          </p:cNvPicPr>
          <p:nvPr/>
        </p:nvPicPr>
        <p:blipFill>
          <a:blip r:embed="rId2"/>
          <a:stretch>
            <a:fillRect/>
          </a:stretch>
        </p:blipFill>
        <p:spPr>
          <a:xfrm>
            <a:off x="747920" y="1961321"/>
            <a:ext cx="3997896" cy="4398617"/>
          </a:xfrm>
          <a:prstGeom prst="rect">
            <a:avLst/>
          </a:prstGeom>
        </p:spPr>
      </p:pic>
      <p:sp>
        <p:nvSpPr>
          <p:cNvPr id="5" name="Text Placeholder 4">
            <a:extLst>
              <a:ext uri="{FF2B5EF4-FFF2-40B4-BE49-F238E27FC236}">
                <a16:creationId xmlns:a16="http://schemas.microsoft.com/office/drawing/2014/main" id="{6E2E562C-7628-1C45-B957-C8239F954937}"/>
              </a:ext>
            </a:extLst>
          </p:cNvPr>
          <p:cNvSpPr>
            <a:spLocks noGrp="1"/>
          </p:cNvSpPr>
          <p:nvPr>
            <p:ph type="body" sz="quarter" idx="13"/>
          </p:nvPr>
        </p:nvSpPr>
        <p:spPr/>
        <p:txBody>
          <a:bodyPr/>
          <a:lstStyle/>
          <a:p>
            <a:r>
              <a:rPr lang="en-GB" b="1" dirty="0"/>
              <a:t>Alternative Forms of Mediation </a:t>
            </a:r>
            <a:r>
              <a:rPr lang="en-GB" dirty="0"/>
              <a:t>(Art, Sports,</a:t>
            </a:r>
            <a:r>
              <a:rPr lang="hr-BA" dirty="0"/>
              <a:t> Volunte</a:t>
            </a:r>
            <a:r>
              <a:rPr lang="en-GB" dirty="0"/>
              <a:t>e</a:t>
            </a:r>
            <a:r>
              <a:rPr lang="hr-BA" dirty="0"/>
              <a:t>ring,</a:t>
            </a:r>
            <a:r>
              <a:rPr lang="en-GB" dirty="0"/>
              <a:t> Personal Branding)</a:t>
            </a:r>
          </a:p>
          <a:p>
            <a:endParaRPr lang="en-US" dirty="0"/>
          </a:p>
        </p:txBody>
      </p:sp>
    </p:spTree>
    <p:extLst>
      <p:ext uri="{BB962C8B-B14F-4D97-AF65-F5344CB8AC3E}">
        <p14:creationId xmlns:p14="http://schemas.microsoft.com/office/powerpoint/2010/main" val="9595730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0B1265-62B5-489F-8113-BDE29A6300B6}"/>
              </a:ext>
            </a:extLst>
          </p:cNvPr>
          <p:cNvSpPr>
            <a:spLocks noGrp="1"/>
          </p:cNvSpPr>
          <p:nvPr>
            <p:ph type="body" sz="quarter" idx="13"/>
          </p:nvPr>
        </p:nvSpPr>
        <p:spPr>
          <a:xfrm>
            <a:off x="856590" y="1687973"/>
            <a:ext cx="4369392" cy="4493975"/>
          </a:xfrm>
        </p:spPr>
        <p:txBody>
          <a:bodyPr>
            <a:normAutofit/>
          </a:bodyPr>
          <a:lstStyle/>
          <a:p>
            <a:r>
              <a:rPr lang="hr-BA" sz="2800" dirty="0"/>
              <a:t>„Mediation is another word for FRIENDSHIP.</a:t>
            </a:r>
          </a:p>
          <a:p>
            <a:r>
              <a:rPr lang="hr-BA" sz="2800" dirty="0"/>
              <a:t>Migrant Community Mediators provide  friend</a:t>
            </a:r>
            <a:r>
              <a:rPr lang="en-GB" sz="2800" dirty="0"/>
              <a:t>ship </a:t>
            </a:r>
            <a:r>
              <a:rPr lang="hr-BA" sz="2800" dirty="0"/>
              <a:t>though many different forms.”</a:t>
            </a:r>
          </a:p>
          <a:p>
            <a:r>
              <a:rPr lang="hr-BA" sz="2800" dirty="0"/>
              <a:t>- Migrant Community Mediators </a:t>
            </a:r>
            <a:r>
              <a:rPr lang="hr-BA" sz="2800" dirty="0">
                <a:solidFill>
                  <a:srgbClr val="FFC000"/>
                </a:solidFill>
              </a:rPr>
              <a:t>project team</a:t>
            </a:r>
            <a:endParaRPr lang="en-US" sz="2800" dirty="0">
              <a:solidFill>
                <a:srgbClr val="FFC000"/>
              </a:solidFill>
            </a:endParaRPr>
          </a:p>
        </p:txBody>
      </p:sp>
      <p:pic>
        <p:nvPicPr>
          <p:cNvPr id="7" name="Picture Placeholder 6" descr="A picture containing text&#10;&#10;Description automatically generated">
            <a:hlinkClick r:id="rId2"/>
            <a:extLst>
              <a:ext uri="{FF2B5EF4-FFF2-40B4-BE49-F238E27FC236}">
                <a16:creationId xmlns:a16="http://schemas.microsoft.com/office/drawing/2014/main" id="{8A8D6688-1298-46DF-8DCD-67776FB2F89F}"/>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
        <p:nvSpPr>
          <p:cNvPr id="8" name="TextBox 7">
            <a:extLst>
              <a:ext uri="{FF2B5EF4-FFF2-40B4-BE49-F238E27FC236}">
                <a16:creationId xmlns:a16="http://schemas.microsoft.com/office/drawing/2014/main" id="{F6EAFFD2-9129-4D8F-80D2-89274425BDE9}"/>
              </a:ext>
            </a:extLst>
          </p:cNvPr>
          <p:cNvSpPr txBox="1"/>
          <p:nvPr/>
        </p:nvSpPr>
        <p:spPr>
          <a:xfrm>
            <a:off x="1347132" y="478919"/>
            <a:ext cx="3388307" cy="1323439"/>
          </a:xfrm>
          <a:prstGeom prst="rect">
            <a:avLst/>
          </a:prstGeom>
          <a:noFill/>
        </p:spPr>
        <p:txBody>
          <a:bodyPr wrap="square" rtlCol="0">
            <a:spAutoFit/>
          </a:bodyPr>
          <a:lstStyle/>
          <a:p>
            <a:r>
              <a:rPr lang="en-GB" sz="4000" b="1" dirty="0">
                <a:solidFill>
                  <a:schemeClr val="bg1"/>
                </a:solidFill>
              </a:rPr>
              <a:t>Double c</a:t>
            </a:r>
            <a:r>
              <a:rPr lang="hr-BA" sz="4000" b="1" dirty="0">
                <a:solidFill>
                  <a:schemeClr val="bg1"/>
                </a:solidFill>
              </a:rPr>
              <a:t>lick and read</a:t>
            </a:r>
            <a:endParaRPr lang="en-US" sz="4000" b="1" dirty="0">
              <a:solidFill>
                <a:schemeClr val="bg1"/>
              </a:solidFill>
            </a:endParaRPr>
          </a:p>
        </p:txBody>
      </p:sp>
      <p:pic>
        <p:nvPicPr>
          <p:cNvPr id="12" name="Picture 11" descr="A picture containing logo&#10;&#10;Description automatically generated">
            <a:extLst>
              <a:ext uri="{FF2B5EF4-FFF2-40B4-BE49-F238E27FC236}">
                <a16:creationId xmlns:a16="http://schemas.microsoft.com/office/drawing/2014/main" id="{5831D5A2-D094-4067-A358-3DA6F42FD8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766766">
            <a:off x="4715031" y="697984"/>
            <a:ext cx="1021904" cy="2043807"/>
          </a:xfrm>
          <a:prstGeom prst="rect">
            <a:avLst/>
          </a:prstGeom>
          <a:noFill/>
          <a:ln>
            <a:noFill/>
          </a:ln>
        </p:spPr>
      </p:pic>
    </p:spTree>
    <p:extLst>
      <p:ext uri="{BB962C8B-B14F-4D97-AF65-F5344CB8AC3E}">
        <p14:creationId xmlns:p14="http://schemas.microsoft.com/office/powerpoint/2010/main" val="318163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F65C6-7B0D-4817-971E-6C8F080FDA06}"/>
              </a:ext>
            </a:extLst>
          </p:cNvPr>
          <p:cNvSpPr>
            <a:spLocks noGrp="1"/>
          </p:cNvSpPr>
          <p:nvPr>
            <p:ph type="body" sz="quarter" idx="13"/>
          </p:nvPr>
        </p:nvSpPr>
        <p:spPr>
          <a:xfrm>
            <a:off x="2649109" y="3668151"/>
            <a:ext cx="6893782" cy="1062532"/>
          </a:xfrm>
        </p:spPr>
        <p:txBody>
          <a:bodyPr>
            <a:normAutofit/>
          </a:bodyPr>
          <a:lstStyle/>
          <a:p>
            <a:pPr algn="ctr"/>
            <a:r>
              <a:rPr lang="en-GB" dirty="0"/>
              <a:t>The Tips </a:t>
            </a:r>
            <a:r>
              <a:rPr lang="hr-BA" dirty="0"/>
              <a:t>for</a:t>
            </a:r>
            <a:r>
              <a:rPr lang="en-GB" dirty="0"/>
              <a:t> Effective Mediation</a:t>
            </a:r>
          </a:p>
        </p:txBody>
      </p:sp>
      <p:sp>
        <p:nvSpPr>
          <p:cNvPr id="3" name="Google Shape;530;p39">
            <a:extLst>
              <a:ext uri="{FF2B5EF4-FFF2-40B4-BE49-F238E27FC236}">
                <a16:creationId xmlns:a16="http://schemas.microsoft.com/office/drawing/2014/main" id="{19D60F0D-AFE2-41AB-96AB-0FC1FAAE4747}"/>
              </a:ext>
            </a:extLst>
          </p:cNvPr>
          <p:cNvSpPr/>
          <p:nvPr/>
        </p:nvSpPr>
        <p:spPr>
          <a:xfrm>
            <a:off x="5610665" y="2308619"/>
            <a:ext cx="970669" cy="881230"/>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3810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34659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98B976-F8D3-4312-A1EB-56019508539B}"/>
              </a:ext>
            </a:extLst>
          </p:cNvPr>
          <p:cNvSpPr>
            <a:spLocks noGrp="1"/>
          </p:cNvSpPr>
          <p:nvPr>
            <p:ph type="body" sz="quarter" idx="13"/>
          </p:nvPr>
        </p:nvSpPr>
        <p:spPr>
          <a:xfrm>
            <a:off x="792892" y="2309577"/>
            <a:ext cx="10606216" cy="3664001"/>
          </a:xfrm>
        </p:spPr>
        <p:txBody>
          <a:bodyPr>
            <a:normAutofit fontScale="92500" lnSpcReduction="10000"/>
          </a:bodyPr>
          <a:lstStyle/>
          <a:p>
            <a:pPr algn="ctr"/>
            <a:r>
              <a:rPr lang="hr-BA" b="0" dirty="0"/>
              <a:t>The art has spoken. On the following slide we bring you an article that talks about how </a:t>
            </a:r>
            <a:r>
              <a:rPr lang="en-US" b="0" dirty="0"/>
              <a:t>works of art </a:t>
            </a:r>
            <a:r>
              <a:rPr lang="hr-BA" b="0" dirty="0"/>
              <a:t>can </a:t>
            </a:r>
            <a:r>
              <a:rPr lang="en-US" b="0" dirty="0"/>
              <a:t>provide an alternative critical way of thinking on migration, besides the discourse in which European democracy has become entangled.</a:t>
            </a:r>
            <a:endParaRPr lang="hr-BA" b="0" dirty="0"/>
          </a:p>
          <a:p>
            <a:pPr algn="ctr"/>
            <a:endParaRPr lang="hr-BA" b="0" dirty="0"/>
          </a:p>
          <a:p>
            <a:pPr algn="ctr"/>
            <a:r>
              <a:rPr lang="hr-BA" b="0" dirty="0"/>
              <a:t>There is also a link to Gianfranco Rosi’s film </a:t>
            </a:r>
            <a:r>
              <a:rPr lang="hr-BA" b="0" i="1" dirty="0"/>
              <a:t>Fuocoammare</a:t>
            </a:r>
            <a:r>
              <a:rPr lang="hr-BA" b="0" dirty="0"/>
              <a:t>, as an example of how strong mediation through art can be!</a:t>
            </a:r>
            <a:endParaRPr lang="en-US" b="0" dirty="0"/>
          </a:p>
        </p:txBody>
      </p:sp>
      <p:pic>
        <p:nvPicPr>
          <p:cNvPr id="3" name="Picture 2">
            <a:extLst>
              <a:ext uri="{FF2B5EF4-FFF2-40B4-BE49-F238E27FC236}">
                <a16:creationId xmlns:a16="http://schemas.microsoft.com/office/drawing/2014/main" id="{FD7B0301-FE7D-42D7-96E4-79D05C6ABEC9}"/>
              </a:ext>
            </a:extLst>
          </p:cNvPr>
          <p:cNvPicPr>
            <a:picLocks noChangeAspect="1"/>
          </p:cNvPicPr>
          <p:nvPr/>
        </p:nvPicPr>
        <p:blipFill>
          <a:blip r:embed="rId2"/>
          <a:stretch>
            <a:fillRect/>
          </a:stretch>
        </p:blipFill>
        <p:spPr>
          <a:xfrm>
            <a:off x="5595051" y="1150784"/>
            <a:ext cx="1001898" cy="624133"/>
          </a:xfrm>
          <a:prstGeom prst="rect">
            <a:avLst/>
          </a:prstGeom>
        </p:spPr>
      </p:pic>
    </p:spTree>
    <p:extLst>
      <p:ext uri="{BB962C8B-B14F-4D97-AF65-F5344CB8AC3E}">
        <p14:creationId xmlns:p14="http://schemas.microsoft.com/office/powerpoint/2010/main" val="9852224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F85C9B-9C75-4577-8834-822EB7EB4D05}"/>
              </a:ext>
            </a:extLst>
          </p:cNvPr>
          <p:cNvSpPr>
            <a:spLocks noGrp="1"/>
          </p:cNvSpPr>
          <p:nvPr>
            <p:ph type="body" sz="quarter" idx="13"/>
          </p:nvPr>
        </p:nvSpPr>
        <p:spPr>
          <a:xfrm>
            <a:off x="5770432" y="4507189"/>
            <a:ext cx="5863364" cy="1506417"/>
          </a:xfrm>
        </p:spPr>
        <p:txBody>
          <a:bodyPr>
            <a:normAutofit/>
          </a:bodyPr>
          <a:lstStyle/>
          <a:p>
            <a:r>
              <a:rPr lang="hr-BA" sz="2400" dirty="0"/>
              <a:t>A</a:t>
            </a:r>
            <a:r>
              <a:rPr lang="en-US" sz="2400" dirty="0"/>
              <a:t>rt can highlight the particular and sensorial reality that is normally lost in our conceptualised understanding </a:t>
            </a:r>
          </a:p>
          <a:p>
            <a:endParaRPr lang="en-US" sz="2400" dirty="0"/>
          </a:p>
        </p:txBody>
      </p:sp>
      <p:sp>
        <p:nvSpPr>
          <p:cNvPr id="6" name="TextBox 5">
            <a:extLst>
              <a:ext uri="{FF2B5EF4-FFF2-40B4-BE49-F238E27FC236}">
                <a16:creationId xmlns:a16="http://schemas.microsoft.com/office/drawing/2014/main" id="{8784F4AA-457C-4F3F-A0E5-69774A89C03D}"/>
              </a:ext>
            </a:extLst>
          </p:cNvPr>
          <p:cNvSpPr txBox="1"/>
          <p:nvPr/>
        </p:nvSpPr>
        <p:spPr>
          <a:xfrm>
            <a:off x="1285967" y="586881"/>
            <a:ext cx="4034866" cy="1384995"/>
          </a:xfrm>
          <a:prstGeom prst="rect">
            <a:avLst/>
          </a:prstGeom>
          <a:noFill/>
        </p:spPr>
        <p:txBody>
          <a:bodyPr wrap="square" rtlCol="0">
            <a:spAutoFit/>
          </a:bodyPr>
          <a:lstStyle/>
          <a:p>
            <a:pPr algn="ctr"/>
            <a:r>
              <a:rPr lang="en-GB" sz="2800" b="1" dirty="0">
                <a:solidFill>
                  <a:schemeClr val="bg1"/>
                </a:solidFill>
              </a:rPr>
              <a:t>Double </a:t>
            </a:r>
            <a:r>
              <a:rPr lang="hr-BA" sz="2800" b="1" dirty="0">
                <a:solidFill>
                  <a:schemeClr val="bg1"/>
                </a:solidFill>
              </a:rPr>
              <a:t>Click to read</a:t>
            </a:r>
          </a:p>
          <a:p>
            <a:pPr algn="ctr"/>
            <a:r>
              <a:rPr lang="hr-BA" sz="2800" b="1" dirty="0">
                <a:solidFill>
                  <a:schemeClr val="bg1"/>
                </a:solidFill>
              </a:rPr>
              <a:t>&amp;</a:t>
            </a:r>
          </a:p>
          <a:p>
            <a:pPr algn="ctr"/>
            <a:r>
              <a:rPr lang="hr-BA" sz="2800" b="1" dirty="0">
                <a:solidFill>
                  <a:schemeClr val="bg1"/>
                </a:solidFill>
              </a:rPr>
              <a:t>watch a film</a:t>
            </a:r>
            <a:endParaRPr lang="en-US" sz="2800" b="1" dirty="0">
              <a:solidFill>
                <a:schemeClr val="bg1"/>
              </a:solidFill>
            </a:endParaRPr>
          </a:p>
        </p:txBody>
      </p:sp>
      <p:pic>
        <p:nvPicPr>
          <p:cNvPr id="13" name="Picture Placeholder 12" descr="A boat in the water&#10;&#10;Description automatically generated with low confidence">
            <a:hlinkClick r:id="rId3"/>
            <a:extLst>
              <a:ext uri="{FF2B5EF4-FFF2-40B4-BE49-F238E27FC236}">
                <a16:creationId xmlns:a16="http://schemas.microsoft.com/office/drawing/2014/main" id="{4834A32D-0755-4014-9839-6E68CD638BD5}"/>
              </a:ext>
            </a:extLst>
          </p:cNvPr>
          <p:cNvPicPr>
            <a:picLocks noGrp="1" noChangeAspect="1"/>
          </p:cNvPicPr>
          <p:nvPr>
            <p:ph type="pic" sz="quarter" idx="19"/>
          </p:nvPr>
        </p:nvPicPr>
        <p:blipFill rotWithShape="1">
          <a:blip r:embed="rId4" cstate="screen">
            <a:extLst>
              <a:ext uri="{28A0092B-C50C-407E-A947-70E740481C1C}">
                <a14:useLocalDpi xmlns:a14="http://schemas.microsoft.com/office/drawing/2010/main"/>
              </a:ext>
            </a:extLst>
          </a:blip>
          <a:srcRect l="-553" t="-1" b="-1734"/>
          <a:stretch/>
        </p:blipFill>
        <p:spPr>
          <a:xfrm>
            <a:off x="6379502" y="570587"/>
            <a:ext cx="4974366" cy="3572083"/>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logo&#10;&#10;Description automatically generated">
            <a:extLst>
              <a:ext uri="{FF2B5EF4-FFF2-40B4-BE49-F238E27FC236}">
                <a16:creationId xmlns:a16="http://schemas.microsoft.com/office/drawing/2014/main" id="{8F10A952-272E-4775-BA75-9D9C6D32D4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7766766">
            <a:off x="5785443" y="1698070"/>
            <a:ext cx="549804" cy="1099607"/>
          </a:xfrm>
          <a:prstGeom prst="rect">
            <a:avLst/>
          </a:prstGeom>
          <a:noFill/>
          <a:ln>
            <a:noFill/>
          </a:ln>
        </p:spPr>
      </p:pic>
      <p:sp>
        <p:nvSpPr>
          <p:cNvPr id="18" name="TextBox 17">
            <a:extLst>
              <a:ext uri="{FF2B5EF4-FFF2-40B4-BE49-F238E27FC236}">
                <a16:creationId xmlns:a16="http://schemas.microsoft.com/office/drawing/2014/main" id="{8F831B4E-8F25-42AA-90E1-4B96C4302343}"/>
              </a:ext>
            </a:extLst>
          </p:cNvPr>
          <p:cNvSpPr txBox="1"/>
          <p:nvPr/>
        </p:nvSpPr>
        <p:spPr>
          <a:xfrm>
            <a:off x="474743" y="5644274"/>
            <a:ext cx="9927902" cy="369332"/>
          </a:xfrm>
          <a:prstGeom prst="rect">
            <a:avLst/>
          </a:prstGeom>
          <a:noFill/>
        </p:spPr>
        <p:txBody>
          <a:bodyPr wrap="square">
            <a:spAutoFit/>
          </a:bodyPr>
          <a:lstStyle/>
          <a:p>
            <a:r>
              <a:rPr lang="en-US" b="1" dirty="0">
                <a:solidFill>
                  <a:schemeClr val="bg1"/>
                </a:solidFill>
              </a:rPr>
              <a:t>Watch Fuocoammare (Fire at sea) online</a:t>
            </a:r>
            <a:r>
              <a:rPr lang="hr-BA" b="1" dirty="0">
                <a:solidFill>
                  <a:schemeClr val="bg1"/>
                </a:solidFill>
              </a:rPr>
              <a:t>: </a:t>
            </a:r>
            <a:r>
              <a:rPr lang="hr-BA" b="1" dirty="0">
                <a:solidFill>
                  <a:schemeClr val="bg1"/>
                </a:solidFill>
                <a:hlinkClick r:id="rId6"/>
              </a:rPr>
              <a:t>https://couchpop.com/film/fuocoammare-fire-at-sea/</a:t>
            </a:r>
            <a:r>
              <a:rPr lang="hr-BA" b="1" dirty="0">
                <a:solidFill>
                  <a:schemeClr val="bg1"/>
                </a:solidFill>
              </a:rPr>
              <a:t> </a:t>
            </a:r>
            <a:endParaRPr lang="en-US" b="1" dirty="0">
              <a:solidFill>
                <a:schemeClr val="bg1"/>
              </a:solidFill>
            </a:endParaRPr>
          </a:p>
        </p:txBody>
      </p:sp>
      <p:pic>
        <p:nvPicPr>
          <p:cNvPr id="19" name="Online Media 18" title="Fire at Sea Official Trailer 1 (2016) - Documentary">
            <a:hlinkClick r:id="" action="ppaction://media"/>
            <a:extLst>
              <a:ext uri="{FF2B5EF4-FFF2-40B4-BE49-F238E27FC236}">
                <a16:creationId xmlns:a16="http://schemas.microsoft.com/office/drawing/2014/main" id="{4BA99E38-5869-402F-B991-E3FF67834496}"/>
              </a:ext>
            </a:extLst>
          </p:cNvPr>
          <p:cNvPicPr>
            <a:picLocks noRot="1" noChangeAspect="1"/>
          </p:cNvPicPr>
          <p:nvPr>
            <a:videoFile r:link="rId1"/>
          </p:nvPr>
        </p:nvPicPr>
        <p:blipFill>
          <a:blip r:embed="rId7"/>
          <a:stretch>
            <a:fillRect/>
          </a:stretch>
        </p:blipFill>
        <p:spPr>
          <a:xfrm>
            <a:off x="558204" y="2636162"/>
            <a:ext cx="5023083" cy="2838041"/>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08847E16-8C1A-487C-AC6B-C1D1613877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9351538">
            <a:off x="1469192" y="2252014"/>
            <a:ext cx="501636" cy="1003271"/>
          </a:xfrm>
          <a:prstGeom prst="rect">
            <a:avLst/>
          </a:prstGeom>
          <a:noFill/>
          <a:ln>
            <a:noFill/>
          </a:ln>
        </p:spPr>
      </p:pic>
    </p:spTree>
    <p:extLst>
      <p:ext uri="{BB962C8B-B14F-4D97-AF65-F5344CB8AC3E}">
        <p14:creationId xmlns:p14="http://schemas.microsoft.com/office/powerpoint/2010/main" val="380806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A6377D"/>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A434E56-101F-4BFB-9E84-2BF39552825C}"/>
              </a:ext>
            </a:extLst>
          </p:cNvPr>
          <p:cNvSpPr>
            <a:spLocks noGrp="1"/>
          </p:cNvSpPr>
          <p:nvPr>
            <p:ph type="body" sz="quarter" idx="13"/>
          </p:nvPr>
        </p:nvSpPr>
        <p:spPr>
          <a:xfrm>
            <a:off x="3408459" y="193639"/>
            <a:ext cx="5635136" cy="865093"/>
          </a:xfrm>
        </p:spPr>
        <p:txBody>
          <a:bodyPr>
            <a:normAutofit fontScale="55000" lnSpcReduction="20000"/>
          </a:bodyPr>
          <a:lstStyle/>
          <a:p>
            <a:pPr algn="ctr"/>
            <a:r>
              <a:rPr lang="en-US" sz="6700" dirty="0"/>
              <a:t> </a:t>
            </a:r>
            <a:r>
              <a:rPr lang="en-US" sz="6700" b="0" dirty="0"/>
              <a:t>The Migrant's Reply</a:t>
            </a:r>
          </a:p>
          <a:p>
            <a:pPr algn="ctr"/>
            <a:r>
              <a:rPr lang="en-US" dirty="0"/>
              <a:t>By Indran Amirthanayagam</a:t>
            </a:r>
          </a:p>
          <a:p>
            <a:pPr algn="ctr"/>
            <a:endParaRPr lang="en-US" dirty="0"/>
          </a:p>
        </p:txBody>
      </p:sp>
      <p:pic>
        <p:nvPicPr>
          <p:cNvPr id="14" name="Picture 13">
            <a:extLst>
              <a:ext uri="{FF2B5EF4-FFF2-40B4-BE49-F238E27FC236}">
                <a16:creationId xmlns:a16="http://schemas.microsoft.com/office/drawing/2014/main" id="{13F960B6-412B-4DF0-AA37-5AFC1EC46558}"/>
              </a:ext>
            </a:extLst>
          </p:cNvPr>
          <p:cNvPicPr>
            <a:picLocks noChangeAspect="1"/>
          </p:cNvPicPr>
          <p:nvPr/>
        </p:nvPicPr>
        <p:blipFill>
          <a:blip r:embed="rId2"/>
          <a:stretch>
            <a:fillRect/>
          </a:stretch>
        </p:blipFill>
        <p:spPr>
          <a:xfrm>
            <a:off x="149059" y="1404657"/>
            <a:ext cx="5572125" cy="5124450"/>
          </a:xfrm>
          <a:prstGeom prst="rect">
            <a:avLst/>
          </a:prstGeom>
        </p:spPr>
      </p:pic>
      <p:pic>
        <p:nvPicPr>
          <p:cNvPr id="16" name="Picture 15">
            <a:extLst>
              <a:ext uri="{FF2B5EF4-FFF2-40B4-BE49-F238E27FC236}">
                <a16:creationId xmlns:a16="http://schemas.microsoft.com/office/drawing/2014/main" id="{9F3202E3-9CDE-425F-8EB4-5C5900A95D2D}"/>
              </a:ext>
            </a:extLst>
          </p:cNvPr>
          <p:cNvPicPr>
            <a:picLocks noChangeAspect="1"/>
          </p:cNvPicPr>
          <p:nvPr/>
        </p:nvPicPr>
        <p:blipFill>
          <a:blip r:embed="rId3"/>
          <a:stretch>
            <a:fillRect/>
          </a:stretch>
        </p:blipFill>
        <p:spPr>
          <a:xfrm>
            <a:off x="6095999" y="1532068"/>
            <a:ext cx="6048375" cy="4267200"/>
          </a:xfrm>
          <a:prstGeom prst="rect">
            <a:avLst/>
          </a:prstGeom>
        </p:spPr>
      </p:pic>
      <p:sp>
        <p:nvSpPr>
          <p:cNvPr id="18" name="TextBox 17">
            <a:extLst>
              <a:ext uri="{FF2B5EF4-FFF2-40B4-BE49-F238E27FC236}">
                <a16:creationId xmlns:a16="http://schemas.microsoft.com/office/drawing/2014/main" id="{2830C56C-2716-46EE-9ABB-5DDEE95126A5}"/>
              </a:ext>
            </a:extLst>
          </p:cNvPr>
          <p:cNvSpPr txBox="1"/>
          <p:nvPr/>
        </p:nvSpPr>
        <p:spPr>
          <a:xfrm>
            <a:off x="5583219" y="6257836"/>
            <a:ext cx="5845066" cy="600164"/>
          </a:xfrm>
          <a:prstGeom prst="rect">
            <a:avLst/>
          </a:prstGeom>
          <a:noFill/>
        </p:spPr>
        <p:txBody>
          <a:bodyPr wrap="square">
            <a:spAutoFit/>
          </a:bodyPr>
          <a:lstStyle/>
          <a:p>
            <a:r>
              <a:rPr lang="en-US" sz="1100" dirty="0">
                <a:solidFill>
                  <a:schemeClr val="bg1"/>
                </a:solidFill>
              </a:rPr>
              <a:t>Indran Amirthanayagam, "The Migrant’s Reply" from </a:t>
            </a:r>
            <a:r>
              <a:rPr lang="en-US" sz="1100" i="1" dirty="0">
                <a:solidFill>
                  <a:schemeClr val="bg1"/>
                </a:solidFill>
              </a:rPr>
              <a:t>The Migrant States</a:t>
            </a:r>
            <a:r>
              <a:rPr lang="en-US" sz="1100" dirty="0">
                <a:solidFill>
                  <a:schemeClr val="bg1"/>
                </a:solidFill>
              </a:rPr>
              <a:t>.  Copyright © 2020 by Indran Amirthanayagam.  Reprinted by permission of Hanging Loose Press. </a:t>
            </a:r>
          </a:p>
          <a:p>
            <a:r>
              <a:rPr lang="en-US" sz="1100" dirty="0">
                <a:solidFill>
                  <a:schemeClr val="bg1"/>
                </a:solidFill>
              </a:rPr>
              <a:t>Source: </a:t>
            </a:r>
            <a:r>
              <a:rPr lang="en-US" sz="1100" i="1" dirty="0">
                <a:solidFill>
                  <a:schemeClr val="bg1"/>
                </a:solidFill>
              </a:rPr>
              <a:t>The Migrant States</a:t>
            </a:r>
            <a:r>
              <a:rPr lang="en-US" sz="1100" dirty="0">
                <a:solidFill>
                  <a:schemeClr val="bg1"/>
                </a:solidFill>
              </a:rPr>
              <a:t> (Hanging Loose Press, 2020) </a:t>
            </a:r>
          </a:p>
        </p:txBody>
      </p:sp>
      <p:sp>
        <p:nvSpPr>
          <p:cNvPr id="19" name="TextBox 18">
            <a:extLst>
              <a:ext uri="{FF2B5EF4-FFF2-40B4-BE49-F238E27FC236}">
                <a16:creationId xmlns:a16="http://schemas.microsoft.com/office/drawing/2014/main" id="{D6AF967F-9AC8-4712-B970-F6CBD14CDD69}"/>
              </a:ext>
            </a:extLst>
          </p:cNvPr>
          <p:cNvSpPr txBox="1"/>
          <p:nvPr/>
        </p:nvSpPr>
        <p:spPr>
          <a:xfrm>
            <a:off x="149058" y="224580"/>
            <a:ext cx="3669907" cy="461665"/>
          </a:xfrm>
          <a:prstGeom prst="rect">
            <a:avLst/>
          </a:prstGeom>
          <a:noFill/>
        </p:spPr>
        <p:txBody>
          <a:bodyPr wrap="square" rtlCol="0">
            <a:spAutoFit/>
          </a:bodyPr>
          <a:lstStyle/>
          <a:p>
            <a:r>
              <a:rPr lang="hr-BA" sz="2400" b="1" dirty="0">
                <a:solidFill>
                  <a:srgbClr val="F6BC67"/>
                </a:solidFill>
              </a:rPr>
              <a:t>Mediation through poetry!</a:t>
            </a:r>
            <a:endParaRPr lang="en-US" sz="2400" b="1" dirty="0">
              <a:solidFill>
                <a:srgbClr val="F6BC67"/>
              </a:solidFill>
            </a:endParaRPr>
          </a:p>
        </p:txBody>
      </p:sp>
    </p:spTree>
    <p:extLst>
      <p:ext uri="{BB962C8B-B14F-4D97-AF65-F5344CB8AC3E}">
        <p14:creationId xmlns:p14="http://schemas.microsoft.com/office/powerpoint/2010/main" val="23915897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0EE960-0043-684F-B8DA-45211C52470E}"/>
              </a:ext>
            </a:extLst>
          </p:cNvPr>
          <p:cNvSpPr>
            <a:spLocks noGrp="1"/>
          </p:cNvSpPr>
          <p:nvPr>
            <p:ph type="body" sz="quarter" idx="15"/>
          </p:nvPr>
        </p:nvSpPr>
        <p:spPr>
          <a:xfrm>
            <a:off x="571313" y="875545"/>
            <a:ext cx="7559433" cy="1083096"/>
          </a:xfrm>
        </p:spPr>
        <p:txBody>
          <a:bodyPr/>
          <a:lstStyle/>
          <a:p>
            <a:r>
              <a:rPr lang="en-GB" dirty="0"/>
              <a:t>Example of </a:t>
            </a:r>
            <a:r>
              <a:rPr lang="hr-BA" dirty="0"/>
              <a:t>Mediation throug</a:t>
            </a:r>
            <a:r>
              <a:rPr lang="en-GB" dirty="0"/>
              <a:t>h C</a:t>
            </a:r>
            <a:r>
              <a:rPr lang="hr-BA" dirty="0"/>
              <a:t>reating a </a:t>
            </a:r>
            <a:r>
              <a:rPr lang="en-GB" dirty="0"/>
              <a:t>M</a:t>
            </a:r>
            <a:r>
              <a:rPr lang="hr-BA" dirty="0"/>
              <a:t>ovement</a:t>
            </a:r>
            <a:endParaRPr lang="en-US" dirty="0"/>
          </a:p>
        </p:txBody>
      </p:sp>
      <p:sp>
        <p:nvSpPr>
          <p:cNvPr id="5" name="TextBox 4">
            <a:extLst>
              <a:ext uri="{FF2B5EF4-FFF2-40B4-BE49-F238E27FC236}">
                <a16:creationId xmlns:a16="http://schemas.microsoft.com/office/drawing/2014/main" id="{60B43C92-9256-460C-8ADA-17184D90ADA3}"/>
              </a:ext>
            </a:extLst>
          </p:cNvPr>
          <p:cNvSpPr txBox="1"/>
          <p:nvPr/>
        </p:nvSpPr>
        <p:spPr>
          <a:xfrm>
            <a:off x="571313" y="2312991"/>
            <a:ext cx="10046485" cy="3913059"/>
          </a:xfrm>
          <a:prstGeom prst="rect">
            <a:avLst/>
          </a:prstGeom>
          <a:noFill/>
        </p:spPr>
        <p:txBody>
          <a:bodyPr wrap="square">
            <a:spAutoFit/>
          </a:bodyPr>
          <a:lstStyle/>
          <a:p>
            <a:pPr>
              <a:lnSpc>
                <a:spcPct val="150000"/>
              </a:lnSpc>
            </a:pPr>
            <a:r>
              <a:rPr lang="en-US" sz="2400" b="1" dirty="0">
                <a:solidFill>
                  <a:srgbClr val="404040"/>
                </a:solidFill>
              </a:rPr>
              <a:t>New Women Connectors </a:t>
            </a:r>
            <a:r>
              <a:rPr lang="en-US" sz="2400" dirty="0">
                <a:solidFill>
                  <a:srgbClr val="404040"/>
                </a:solidFill>
              </a:rPr>
              <a:t>is an initiative led by migrant and refugee women who have mobilised themselves in becoming a collective movement, demonstrating what the strength of unity and the power of raising one’s voice can do. Their aim is to raise awareness about the challenges and opportunities refugee and migrant women face in Europe, through facilitated platforms of discussion, thus creating a shift in communities and policy at large.</a:t>
            </a:r>
            <a:br>
              <a:rPr lang="en-GB" sz="2400" dirty="0">
                <a:solidFill>
                  <a:srgbClr val="404040"/>
                </a:solidFill>
              </a:rPr>
            </a:br>
            <a:r>
              <a:rPr lang="en-GB" sz="2400" dirty="0">
                <a:solidFill>
                  <a:srgbClr val="404040"/>
                </a:solidFill>
                <a:hlinkClick r:id="rId2"/>
              </a:rPr>
              <a:t>https://www.newwomenconnectors.com</a:t>
            </a:r>
            <a:r>
              <a:rPr lang="hr-BA" sz="2400" dirty="0">
                <a:solidFill>
                  <a:srgbClr val="404040"/>
                </a:solidFill>
              </a:rPr>
              <a:t> </a:t>
            </a:r>
            <a:endParaRPr lang="en-GB" sz="2400" dirty="0">
              <a:solidFill>
                <a:srgbClr val="404040"/>
              </a:solidFill>
            </a:endParaRPr>
          </a:p>
        </p:txBody>
      </p:sp>
      <p:pic>
        <p:nvPicPr>
          <p:cNvPr id="11" name="Picture 10">
            <a:extLst>
              <a:ext uri="{FF2B5EF4-FFF2-40B4-BE49-F238E27FC236}">
                <a16:creationId xmlns:a16="http://schemas.microsoft.com/office/drawing/2014/main" id="{0CAF2B7B-6A7D-4D97-B473-1C2A59BF1F29}"/>
              </a:ext>
            </a:extLst>
          </p:cNvPr>
          <p:cNvPicPr>
            <a:picLocks noChangeAspect="1"/>
          </p:cNvPicPr>
          <p:nvPr/>
        </p:nvPicPr>
        <p:blipFill>
          <a:blip r:embed="rId3"/>
          <a:stretch>
            <a:fillRect/>
          </a:stretch>
        </p:blipFill>
        <p:spPr>
          <a:xfrm>
            <a:off x="9140908" y="521195"/>
            <a:ext cx="1892300" cy="1892300"/>
          </a:xfrm>
          <a:prstGeom prst="rect">
            <a:avLst/>
          </a:prstGeom>
        </p:spPr>
      </p:pic>
    </p:spTree>
    <p:extLst>
      <p:ext uri="{BB962C8B-B14F-4D97-AF65-F5344CB8AC3E}">
        <p14:creationId xmlns:p14="http://schemas.microsoft.com/office/powerpoint/2010/main" val="23258290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66A7E8C6-83B5-B247-B8E4-5275D43B2D76}"/>
              </a:ext>
            </a:extLst>
          </p:cNvPr>
          <p:cNvSpPr>
            <a:spLocks noGrp="1"/>
          </p:cNvSpPr>
          <p:nvPr>
            <p:ph type="body" sz="quarter" idx="15"/>
          </p:nvPr>
        </p:nvSpPr>
        <p:spPr>
          <a:xfrm>
            <a:off x="172123" y="397130"/>
            <a:ext cx="11057703" cy="1136136"/>
          </a:xfrm>
        </p:spPr>
        <p:txBody>
          <a:bodyPr>
            <a:normAutofit/>
          </a:bodyPr>
          <a:lstStyle/>
          <a:p>
            <a:r>
              <a:rPr lang="en-GB" sz="3200" dirty="0">
                <a:solidFill>
                  <a:srgbClr val="76C6D2"/>
                </a:solidFill>
              </a:rPr>
              <a:t>Example - </a:t>
            </a:r>
            <a:r>
              <a:rPr lang="hr-BA" sz="3200" dirty="0">
                <a:solidFill>
                  <a:srgbClr val="76C6D2"/>
                </a:solidFill>
              </a:rPr>
              <a:t>Techfugees: </a:t>
            </a:r>
          </a:p>
          <a:p>
            <a:r>
              <a:rPr lang="en-GB" sz="3200" dirty="0">
                <a:solidFill>
                  <a:srgbClr val="76C6D2"/>
                </a:solidFill>
              </a:rPr>
              <a:t>Empowering displaced people with technology</a:t>
            </a:r>
            <a:endParaRPr lang="en-US" sz="3200" dirty="0">
              <a:solidFill>
                <a:srgbClr val="76C6D2"/>
              </a:solidFill>
            </a:endParaRPr>
          </a:p>
        </p:txBody>
      </p:sp>
      <p:pic>
        <p:nvPicPr>
          <p:cNvPr id="3" name="Picture 2">
            <a:extLst>
              <a:ext uri="{FF2B5EF4-FFF2-40B4-BE49-F238E27FC236}">
                <a16:creationId xmlns:a16="http://schemas.microsoft.com/office/drawing/2014/main" id="{9BFB6566-201D-4885-852F-3B8179CB748F}"/>
              </a:ext>
            </a:extLst>
          </p:cNvPr>
          <p:cNvPicPr>
            <a:picLocks noChangeAspect="1"/>
          </p:cNvPicPr>
          <p:nvPr/>
        </p:nvPicPr>
        <p:blipFill>
          <a:blip r:embed="rId2"/>
          <a:stretch>
            <a:fillRect/>
          </a:stretch>
        </p:blipFill>
        <p:spPr>
          <a:xfrm>
            <a:off x="3049158" y="2176837"/>
            <a:ext cx="9142842" cy="4432318"/>
          </a:xfrm>
          <a:prstGeom prst="rect">
            <a:avLst/>
          </a:prstGeom>
        </p:spPr>
      </p:pic>
      <p:sp>
        <p:nvSpPr>
          <p:cNvPr id="4" name="TextBox 3">
            <a:extLst>
              <a:ext uri="{FF2B5EF4-FFF2-40B4-BE49-F238E27FC236}">
                <a16:creationId xmlns:a16="http://schemas.microsoft.com/office/drawing/2014/main" id="{3D0449DC-1F91-49BE-A90C-41F82C8A9DD8}"/>
              </a:ext>
            </a:extLst>
          </p:cNvPr>
          <p:cNvSpPr txBox="1"/>
          <p:nvPr/>
        </p:nvSpPr>
        <p:spPr>
          <a:xfrm>
            <a:off x="0" y="2176837"/>
            <a:ext cx="2958352" cy="3708708"/>
          </a:xfrm>
          <a:prstGeom prst="rect">
            <a:avLst/>
          </a:prstGeom>
          <a:noFill/>
        </p:spPr>
        <p:txBody>
          <a:bodyPr wrap="square" rtlCol="0">
            <a:spAutoFit/>
          </a:bodyPr>
          <a:lstStyle/>
          <a:p>
            <a:pPr algn="r">
              <a:spcBef>
                <a:spcPts val="600"/>
              </a:spcBef>
            </a:pPr>
            <a:r>
              <a:rPr lang="en-US" sz="2400" dirty="0">
                <a:solidFill>
                  <a:schemeClr val="bg2">
                    <a:lumMod val="50000"/>
                  </a:schemeClr>
                </a:solidFill>
              </a:rPr>
              <a:t>Techfugees is an impact driven global organisation nurturing a sustainable ecosystem of tech solutions supporting the inclusion of displaced people</a:t>
            </a:r>
            <a:r>
              <a:rPr lang="en-US" sz="2400" dirty="0">
                <a:solidFill>
                  <a:srgbClr val="404040"/>
                </a:solidFill>
              </a:rPr>
              <a:t>.</a:t>
            </a:r>
            <a:endParaRPr lang="hr-BA" sz="2400" dirty="0">
              <a:solidFill>
                <a:srgbClr val="404040"/>
              </a:solidFill>
            </a:endParaRPr>
          </a:p>
          <a:p>
            <a:pPr algn="r">
              <a:spcBef>
                <a:spcPts val="600"/>
              </a:spcBef>
            </a:pPr>
            <a:r>
              <a:rPr lang="en-US" sz="2000" dirty="0">
                <a:solidFill>
                  <a:srgbClr val="404040"/>
                </a:solidFill>
                <a:hlinkClick r:id="rId3"/>
              </a:rPr>
              <a:t>https://techfugees.com/</a:t>
            </a:r>
            <a:r>
              <a:rPr lang="hr-BA" sz="2000" dirty="0">
                <a:solidFill>
                  <a:srgbClr val="404040"/>
                </a:solidFill>
              </a:rPr>
              <a:t> </a:t>
            </a:r>
            <a:endParaRPr lang="en-US" sz="2000" dirty="0">
              <a:solidFill>
                <a:srgbClr val="404040"/>
              </a:solidFill>
            </a:endParaRPr>
          </a:p>
          <a:p>
            <a:pPr algn="r"/>
            <a:endParaRPr lang="en-US" dirty="0"/>
          </a:p>
        </p:txBody>
      </p:sp>
      <p:pic>
        <p:nvPicPr>
          <p:cNvPr id="11" name="Picture 10">
            <a:extLst>
              <a:ext uri="{FF2B5EF4-FFF2-40B4-BE49-F238E27FC236}">
                <a16:creationId xmlns:a16="http://schemas.microsoft.com/office/drawing/2014/main" id="{2D951440-BB5D-4489-A5D3-67D2C2DD0534}"/>
              </a:ext>
            </a:extLst>
          </p:cNvPr>
          <p:cNvPicPr>
            <a:picLocks noChangeAspect="1"/>
          </p:cNvPicPr>
          <p:nvPr/>
        </p:nvPicPr>
        <p:blipFill>
          <a:blip r:embed="rId4"/>
          <a:stretch>
            <a:fillRect/>
          </a:stretch>
        </p:blipFill>
        <p:spPr>
          <a:xfrm>
            <a:off x="9008803" y="661513"/>
            <a:ext cx="2748147" cy="484255"/>
          </a:xfrm>
          <a:prstGeom prst="rect">
            <a:avLst/>
          </a:prstGeom>
          <a:solidFill>
            <a:schemeClr val="accent1">
              <a:lumMod val="75000"/>
            </a:schemeClr>
          </a:solidFill>
        </p:spPr>
      </p:pic>
    </p:spTree>
    <p:extLst>
      <p:ext uri="{BB962C8B-B14F-4D97-AF65-F5344CB8AC3E}">
        <p14:creationId xmlns:p14="http://schemas.microsoft.com/office/powerpoint/2010/main" val="39960823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5B6276-D878-4105-B327-ED11C15E7CD4}"/>
              </a:ext>
            </a:extLst>
          </p:cNvPr>
          <p:cNvSpPr>
            <a:spLocks noGrp="1"/>
          </p:cNvSpPr>
          <p:nvPr>
            <p:ph type="body" sz="quarter" idx="13"/>
          </p:nvPr>
        </p:nvSpPr>
        <p:spPr/>
        <p:txBody>
          <a:bodyPr>
            <a:normAutofit fontScale="92500" lnSpcReduction="10000"/>
          </a:bodyPr>
          <a:lstStyle/>
          <a:p>
            <a:r>
              <a:rPr lang="hr-BA" dirty="0"/>
              <a:t>Watch th</a:t>
            </a:r>
            <a:r>
              <a:rPr lang="en-GB" dirty="0"/>
              <a:t>is</a:t>
            </a:r>
            <a:r>
              <a:rPr lang="hr-BA" dirty="0"/>
              <a:t> video to learn about:</a:t>
            </a:r>
          </a:p>
          <a:p>
            <a:r>
              <a:rPr lang="hr-BA" b="0" dirty="0"/>
              <a:t>mediation through food and volunteering</a:t>
            </a:r>
            <a:endParaRPr lang="en-US" b="0" dirty="0"/>
          </a:p>
        </p:txBody>
      </p:sp>
      <p:sp>
        <p:nvSpPr>
          <p:cNvPr id="3" name="Text Placeholder 2">
            <a:extLst>
              <a:ext uri="{FF2B5EF4-FFF2-40B4-BE49-F238E27FC236}">
                <a16:creationId xmlns:a16="http://schemas.microsoft.com/office/drawing/2014/main" id="{718EB9BC-387B-4B1B-A7CB-AE9CDD158FDF}"/>
              </a:ext>
            </a:extLst>
          </p:cNvPr>
          <p:cNvSpPr>
            <a:spLocks noGrp="1"/>
          </p:cNvSpPr>
          <p:nvPr>
            <p:ph type="body" sz="quarter" idx="14"/>
          </p:nvPr>
        </p:nvSpPr>
        <p:spPr>
          <a:xfrm>
            <a:off x="497155" y="5114135"/>
            <a:ext cx="9862460" cy="1146816"/>
          </a:xfrm>
        </p:spPr>
        <p:txBody>
          <a:bodyPr/>
          <a:lstStyle/>
          <a:p>
            <a:r>
              <a:rPr lang="hr-BA" dirty="0"/>
              <a:t>Find out more about </a:t>
            </a:r>
            <a:r>
              <a:rPr lang="en-US" dirty="0"/>
              <a:t>Ellie Kisyombe – from volunteer community lead projects, to elections</a:t>
            </a:r>
            <a:r>
              <a:rPr lang="hr-BA" dirty="0"/>
              <a:t>, click </a:t>
            </a:r>
            <a:r>
              <a:rPr lang="hr-BA" dirty="0">
                <a:hlinkClick r:id="rId3"/>
              </a:rPr>
              <a:t>HERE</a:t>
            </a:r>
            <a:endParaRPr lang="en-US" dirty="0"/>
          </a:p>
        </p:txBody>
      </p:sp>
      <p:sp>
        <p:nvSpPr>
          <p:cNvPr id="4" name="Picture Placeholder 3">
            <a:extLst>
              <a:ext uri="{FF2B5EF4-FFF2-40B4-BE49-F238E27FC236}">
                <a16:creationId xmlns:a16="http://schemas.microsoft.com/office/drawing/2014/main" id="{1D7E321A-7E72-42B7-9D9B-D6D5B3DD4FDF}"/>
              </a:ext>
            </a:extLst>
          </p:cNvPr>
          <p:cNvSpPr>
            <a:spLocks noGrp="1"/>
          </p:cNvSpPr>
          <p:nvPr>
            <p:ph type="pic" sz="quarter" idx="19"/>
          </p:nvPr>
        </p:nvSpPr>
        <p:spPr/>
      </p:sp>
      <p:pic>
        <p:nvPicPr>
          <p:cNvPr id="5" name="Online Media 4" title="Our Table @ Christ Church Cathedral, Dublin">
            <a:hlinkClick r:id="" action="ppaction://media"/>
            <a:extLst>
              <a:ext uri="{FF2B5EF4-FFF2-40B4-BE49-F238E27FC236}">
                <a16:creationId xmlns:a16="http://schemas.microsoft.com/office/drawing/2014/main" id="{FCBBF54B-32A9-4A7B-ACD7-1E52949BBB4B}"/>
              </a:ext>
            </a:extLst>
          </p:cNvPr>
          <p:cNvPicPr>
            <a:picLocks noRot="1" noChangeAspect="1"/>
          </p:cNvPicPr>
          <p:nvPr>
            <a:videoFile r:link="rId1"/>
          </p:nvPr>
        </p:nvPicPr>
        <p:blipFill>
          <a:blip r:embed="rId4"/>
          <a:stretch>
            <a:fillRect/>
          </a:stretch>
        </p:blipFill>
        <p:spPr>
          <a:xfrm>
            <a:off x="3564835" y="-15240"/>
            <a:ext cx="8627165" cy="4874348"/>
          </a:xfrm>
          <a:prstGeom prst="rect">
            <a:avLst/>
          </a:prstGeom>
        </p:spPr>
      </p:pic>
    </p:spTree>
    <p:extLst>
      <p:ext uri="{BB962C8B-B14F-4D97-AF65-F5344CB8AC3E}">
        <p14:creationId xmlns:p14="http://schemas.microsoft.com/office/powerpoint/2010/main" val="366836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72DF37-3B56-4330-B1DA-1FADFE37BB7B}"/>
              </a:ext>
            </a:extLst>
          </p:cNvPr>
          <p:cNvSpPr>
            <a:spLocks noGrp="1"/>
          </p:cNvSpPr>
          <p:nvPr>
            <p:ph type="body" sz="quarter" idx="15"/>
          </p:nvPr>
        </p:nvSpPr>
        <p:spPr/>
        <p:txBody>
          <a:bodyPr/>
          <a:lstStyle/>
          <a:p>
            <a:r>
              <a:rPr lang="hr-BA" dirty="0"/>
              <a:t>Want to volunteer?</a:t>
            </a:r>
            <a:endParaRPr lang="en-US" dirty="0"/>
          </a:p>
        </p:txBody>
      </p:sp>
      <p:sp>
        <p:nvSpPr>
          <p:cNvPr id="3" name="Text Placeholder 2">
            <a:extLst>
              <a:ext uri="{FF2B5EF4-FFF2-40B4-BE49-F238E27FC236}">
                <a16:creationId xmlns:a16="http://schemas.microsoft.com/office/drawing/2014/main" id="{0EA5C69E-73F6-49F6-B66F-2C4AC779D27A}"/>
              </a:ext>
            </a:extLst>
          </p:cNvPr>
          <p:cNvSpPr>
            <a:spLocks noGrp="1"/>
          </p:cNvSpPr>
          <p:nvPr>
            <p:ph type="body" sz="quarter" idx="16"/>
          </p:nvPr>
        </p:nvSpPr>
        <p:spPr>
          <a:xfrm>
            <a:off x="5464396" y="864787"/>
            <a:ext cx="5642758" cy="598254"/>
          </a:xfrm>
        </p:spPr>
        <p:txBody>
          <a:bodyPr/>
          <a:lstStyle/>
          <a:p>
            <a:r>
              <a:rPr lang="en-GB" sz="3200" b="1" dirty="0">
                <a:solidFill>
                  <a:srgbClr val="F6BC67"/>
                </a:solidFill>
              </a:rPr>
              <a:t>S</a:t>
            </a:r>
            <a:r>
              <a:rPr lang="hr-BA" sz="3200" b="1" dirty="0">
                <a:solidFill>
                  <a:srgbClr val="F6BC67"/>
                </a:solidFill>
              </a:rPr>
              <a:t>tart off well</a:t>
            </a:r>
            <a:endParaRPr lang="en-US" sz="3200" b="1" dirty="0">
              <a:solidFill>
                <a:srgbClr val="F6BC67"/>
              </a:solidFill>
            </a:endParaRPr>
          </a:p>
        </p:txBody>
      </p:sp>
      <p:pic>
        <p:nvPicPr>
          <p:cNvPr id="8" name="Picture Placeholder 7" descr="Chat outline">
            <a:extLst>
              <a:ext uri="{FF2B5EF4-FFF2-40B4-BE49-F238E27FC236}">
                <a16:creationId xmlns:a16="http://schemas.microsoft.com/office/drawing/2014/main" id="{49D77446-25C0-4E38-BE0E-A31634DF1E54}"/>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2821" b="2821"/>
          <a:stretch>
            <a:fillRect/>
          </a:stretch>
        </p:blipFill>
        <p:spPr>
          <a:xfrm>
            <a:off x="571500" y="1719825"/>
            <a:ext cx="3263900" cy="3079750"/>
          </a:xfrm>
        </p:spPr>
      </p:pic>
      <p:pic>
        <p:nvPicPr>
          <p:cNvPr id="10" name="Picture Placeholder 9" descr="Stopwatch 33% outline">
            <a:extLst>
              <a:ext uri="{FF2B5EF4-FFF2-40B4-BE49-F238E27FC236}">
                <a16:creationId xmlns:a16="http://schemas.microsoft.com/office/drawing/2014/main" id="{F9B1CF43-518F-403C-96F1-1119A3DBBCF4}"/>
              </a:ext>
            </a:extLst>
          </p:cNvPr>
          <p:cNvPicPr>
            <a:picLocks noGrp="1" noChangeAspect="1"/>
          </p:cNvPicPr>
          <p:nvPr>
            <p:ph type="pic" sz="quarter" idx="24"/>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2821" b="2821"/>
          <a:stretch/>
        </p:blipFill>
        <p:spPr>
          <a:xfrm>
            <a:off x="4412825" y="1719825"/>
            <a:ext cx="3263900" cy="3079750"/>
          </a:xfrm>
        </p:spPr>
      </p:pic>
      <p:pic>
        <p:nvPicPr>
          <p:cNvPr id="12" name="Picture Placeholder 11" descr="Target outline">
            <a:extLst>
              <a:ext uri="{FF2B5EF4-FFF2-40B4-BE49-F238E27FC236}">
                <a16:creationId xmlns:a16="http://schemas.microsoft.com/office/drawing/2014/main" id="{C3F9502C-B9DC-4EB5-B8DA-0FC6674F59E3}"/>
              </a:ext>
            </a:extLst>
          </p:cNvPr>
          <p:cNvPicPr>
            <a:picLocks noGrp="1" noChangeAspect="1"/>
          </p:cNvPicPr>
          <p:nvPr>
            <p:ph type="pic" sz="quarter" idx="25"/>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2821" b="2821"/>
          <a:stretch/>
        </p:blipFill>
        <p:spPr>
          <a:xfrm>
            <a:off x="8285775" y="1719825"/>
            <a:ext cx="3263900" cy="3079750"/>
          </a:xfrm>
        </p:spPr>
      </p:pic>
      <p:sp>
        <p:nvSpPr>
          <p:cNvPr id="15" name="TextBox 14">
            <a:extLst>
              <a:ext uri="{FF2B5EF4-FFF2-40B4-BE49-F238E27FC236}">
                <a16:creationId xmlns:a16="http://schemas.microsoft.com/office/drawing/2014/main" id="{40A9D39C-C0E5-4E27-8CFF-68A844C487EC}"/>
              </a:ext>
            </a:extLst>
          </p:cNvPr>
          <p:cNvSpPr txBox="1"/>
          <p:nvPr/>
        </p:nvSpPr>
        <p:spPr>
          <a:xfrm>
            <a:off x="340509" y="4800209"/>
            <a:ext cx="3494891" cy="1200329"/>
          </a:xfrm>
          <a:prstGeom prst="rect">
            <a:avLst/>
          </a:prstGeom>
          <a:noFill/>
        </p:spPr>
        <p:txBody>
          <a:bodyPr wrap="square" rtlCol="0">
            <a:spAutoFit/>
          </a:bodyPr>
          <a:lstStyle/>
          <a:p>
            <a:pPr algn="ctr"/>
            <a:r>
              <a:rPr lang="hr-BA" dirty="0">
                <a:solidFill>
                  <a:schemeClr val="bg2">
                    <a:lumMod val="50000"/>
                  </a:schemeClr>
                </a:solidFill>
              </a:rPr>
              <a:t>You need to COMMUNICATE your voluneering aims, look for host organisations and keep in touch with them</a:t>
            </a:r>
            <a:endParaRPr lang="en-US" dirty="0">
              <a:solidFill>
                <a:schemeClr val="bg2">
                  <a:lumMod val="50000"/>
                </a:schemeClr>
              </a:solidFill>
            </a:endParaRPr>
          </a:p>
        </p:txBody>
      </p:sp>
      <p:sp>
        <p:nvSpPr>
          <p:cNvPr id="16" name="TextBox 15">
            <a:extLst>
              <a:ext uri="{FF2B5EF4-FFF2-40B4-BE49-F238E27FC236}">
                <a16:creationId xmlns:a16="http://schemas.microsoft.com/office/drawing/2014/main" id="{9B9FDEDB-8E67-47B0-A6FC-5FE84752CC0D}"/>
              </a:ext>
            </a:extLst>
          </p:cNvPr>
          <p:cNvSpPr txBox="1"/>
          <p:nvPr/>
        </p:nvSpPr>
        <p:spPr>
          <a:xfrm>
            <a:off x="4297329" y="4800209"/>
            <a:ext cx="3494891" cy="1477328"/>
          </a:xfrm>
          <a:prstGeom prst="rect">
            <a:avLst/>
          </a:prstGeom>
          <a:noFill/>
        </p:spPr>
        <p:txBody>
          <a:bodyPr wrap="square" rtlCol="0">
            <a:spAutoFit/>
          </a:bodyPr>
          <a:lstStyle/>
          <a:p>
            <a:pPr algn="ctr"/>
            <a:r>
              <a:rPr lang="en-US" dirty="0">
                <a:solidFill>
                  <a:schemeClr val="bg2">
                    <a:lumMod val="50000"/>
                  </a:schemeClr>
                </a:solidFill>
              </a:rPr>
              <a:t> Each organization has its own rules that every volunteer must follow</a:t>
            </a:r>
            <a:r>
              <a:rPr lang="hr-BA" dirty="0">
                <a:solidFill>
                  <a:schemeClr val="bg2">
                    <a:lumMod val="50000"/>
                  </a:schemeClr>
                </a:solidFill>
              </a:rPr>
              <a:t>. You need to agree on what your COMMITMENT is, and do your best to stick to that</a:t>
            </a:r>
            <a:endParaRPr lang="en-US" dirty="0">
              <a:solidFill>
                <a:schemeClr val="bg2">
                  <a:lumMod val="50000"/>
                </a:schemeClr>
              </a:solidFill>
            </a:endParaRPr>
          </a:p>
        </p:txBody>
      </p:sp>
      <p:sp>
        <p:nvSpPr>
          <p:cNvPr id="17" name="TextBox 16">
            <a:extLst>
              <a:ext uri="{FF2B5EF4-FFF2-40B4-BE49-F238E27FC236}">
                <a16:creationId xmlns:a16="http://schemas.microsoft.com/office/drawing/2014/main" id="{B6A6919F-8BFE-4D3F-B5A9-F80EE64027A4}"/>
              </a:ext>
            </a:extLst>
          </p:cNvPr>
          <p:cNvSpPr txBox="1"/>
          <p:nvPr/>
        </p:nvSpPr>
        <p:spPr>
          <a:xfrm>
            <a:off x="7978452" y="4811601"/>
            <a:ext cx="4113143" cy="1477328"/>
          </a:xfrm>
          <a:prstGeom prst="rect">
            <a:avLst/>
          </a:prstGeom>
          <a:noFill/>
        </p:spPr>
        <p:txBody>
          <a:bodyPr wrap="square" rtlCol="0">
            <a:spAutoFit/>
          </a:bodyPr>
          <a:lstStyle/>
          <a:p>
            <a:pPr algn="ctr"/>
            <a:r>
              <a:rPr lang="hr-BA" dirty="0">
                <a:solidFill>
                  <a:schemeClr val="bg2">
                    <a:lumMod val="50000"/>
                  </a:schemeClr>
                </a:solidFill>
              </a:rPr>
              <a:t>FOCUS: V</a:t>
            </a:r>
            <a:r>
              <a:rPr lang="en-US" dirty="0">
                <a:solidFill>
                  <a:schemeClr val="bg2">
                    <a:lumMod val="50000"/>
                  </a:schemeClr>
                </a:solidFill>
              </a:rPr>
              <a:t>olunteering can be a great experience for sharing cultures, tradition, learning  the  language,  developing  new  skills  and  meeting  people  from all over the world</a:t>
            </a:r>
          </a:p>
        </p:txBody>
      </p:sp>
    </p:spTree>
    <p:extLst>
      <p:ext uri="{BB962C8B-B14F-4D97-AF65-F5344CB8AC3E}">
        <p14:creationId xmlns:p14="http://schemas.microsoft.com/office/powerpoint/2010/main" val="28533726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C3688C-0725-4EE7-8705-B3EDA489CD17}"/>
              </a:ext>
            </a:extLst>
          </p:cNvPr>
          <p:cNvSpPr>
            <a:spLocks noGrp="1"/>
          </p:cNvSpPr>
          <p:nvPr>
            <p:ph type="body" sz="quarter" idx="13"/>
          </p:nvPr>
        </p:nvSpPr>
        <p:spPr>
          <a:xfrm>
            <a:off x="783177" y="595258"/>
            <a:ext cx="10563696" cy="697353"/>
          </a:xfrm>
        </p:spPr>
        <p:txBody>
          <a:bodyPr>
            <a:noAutofit/>
          </a:bodyPr>
          <a:lstStyle/>
          <a:p>
            <a:r>
              <a:rPr lang="hr-BA" sz="3200" dirty="0"/>
              <a:t>Migrant Community Mediation through SPORTS</a:t>
            </a:r>
          </a:p>
          <a:p>
            <a:r>
              <a:rPr lang="hr-BA" sz="3200" b="1" i="1" dirty="0">
                <a:solidFill>
                  <a:srgbClr val="F6BC67"/>
                </a:solidFill>
              </a:rPr>
              <a:t>Get Inspired </a:t>
            </a:r>
            <a:r>
              <a:rPr lang="hr-BA" sz="3200" b="1" dirty="0"/>
              <a:t>resources:</a:t>
            </a:r>
            <a:endParaRPr lang="en-US" sz="3200" b="1" dirty="0"/>
          </a:p>
        </p:txBody>
      </p:sp>
      <p:sp>
        <p:nvSpPr>
          <p:cNvPr id="3" name="Text Placeholder 2">
            <a:extLst>
              <a:ext uri="{FF2B5EF4-FFF2-40B4-BE49-F238E27FC236}">
                <a16:creationId xmlns:a16="http://schemas.microsoft.com/office/drawing/2014/main" id="{359821F5-15ED-4F91-A6A0-08C286F1AFEF}"/>
              </a:ext>
            </a:extLst>
          </p:cNvPr>
          <p:cNvSpPr>
            <a:spLocks noGrp="1"/>
          </p:cNvSpPr>
          <p:nvPr>
            <p:ph type="body" sz="quarter" idx="14"/>
          </p:nvPr>
        </p:nvSpPr>
        <p:spPr>
          <a:xfrm>
            <a:off x="622590" y="2453671"/>
            <a:ext cx="10638222" cy="3245241"/>
          </a:xfrm>
        </p:spPr>
        <p:txBody>
          <a:bodyPr/>
          <a:lstStyle/>
          <a:p>
            <a:pPr marL="342900" indent="-342900">
              <a:buFont typeface="Wingdings" panose="05000000000000000000" pitchFamily="2" charset="2"/>
              <a:buChar char="ü"/>
            </a:pPr>
            <a:r>
              <a:rPr lang="en-US" dirty="0"/>
              <a:t>How Senior World Medalist Nzingha Prescod Advocates For Diversity and Inclusion In Fencing</a:t>
            </a:r>
            <a:r>
              <a:rPr lang="hr-BA" dirty="0"/>
              <a:t>: </a:t>
            </a:r>
            <a:r>
              <a:rPr lang="hr-BA" dirty="0">
                <a:hlinkClick r:id="rId2"/>
              </a:rPr>
              <a:t>https://baucemag.com/nzingha-prescod-advocates-for-diversity-and-inclusion-in-usa-fencing/</a:t>
            </a:r>
            <a:r>
              <a:rPr lang="hr-BA" dirty="0"/>
              <a:t> </a:t>
            </a:r>
          </a:p>
          <a:p>
            <a:pPr marL="342900" indent="-342900">
              <a:buFont typeface="Wingdings" panose="05000000000000000000" pitchFamily="2" charset="2"/>
              <a:buChar char="ü"/>
            </a:pPr>
            <a:endParaRPr lang="hr-BA" dirty="0"/>
          </a:p>
          <a:p>
            <a:pPr marL="342900" indent="-342900">
              <a:buFont typeface="Wingdings" panose="05000000000000000000" pitchFamily="2" charset="2"/>
              <a:buChar char="ü"/>
            </a:pPr>
            <a:r>
              <a:rPr lang="en-US" dirty="0"/>
              <a:t>The British Asian Rugby Association (BARA) is a dual code, inclusive, UK not-for-proﬁt NGO of ten years standing. It has a history of campaigning for equality and inclusion for Asian communities (not exclusively) in rugby, and has delivered tangible projects which break down cultural and religious barriers and provide sporting beneﬁts to a much under- represented minority ethnic community</a:t>
            </a:r>
            <a:r>
              <a:rPr lang="hr-BA" dirty="0"/>
              <a:t>: </a:t>
            </a:r>
            <a:r>
              <a:rPr lang="hr-BA" dirty="0">
                <a:hlinkClick r:id="rId3"/>
              </a:rPr>
              <a:t>https://sportsbanter.com.au/british-asian-rugby-association-bara/</a:t>
            </a:r>
            <a:r>
              <a:rPr lang="hr-BA" dirty="0"/>
              <a:t> </a:t>
            </a:r>
            <a:endParaRPr lang="en-US" dirty="0"/>
          </a:p>
        </p:txBody>
      </p:sp>
    </p:spTree>
    <p:extLst>
      <p:ext uri="{BB962C8B-B14F-4D97-AF65-F5344CB8AC3E}">
        <p14:creationId xmlns:p14="http://schemas.microsoft.com/office/powerpoint/2010/main" val="29622669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919BE1-9A78-4EDA-8F4C-C0A58BC37EB2}"/>
              </a:ext>
            </a:extLst>
          </p:cNvPr>
          <p:cNvSpPr>
            <a:spLocks noGrp="1"/>
          </p:cNvSpPr>
          <p:nvPr>
            <p:ph type="body" sz="quarter" idx="13"/>
          </p:nvPr>
        </p:nvSpPr>
        <p:spPr/>
        <p:txBody>
          <a:bodyPr/>
          <a:lstStyle/>
          <a:p>
            <a:r>
              <a:rPr lang="hr-BA" dirty="0"/>
              <a:t>Get inspired</a:t>
            </a:r>
            <a:endParaRPr lang="en-US" dirty="0"/>
          </a:p>
        </p:txBody>
      </p:sp>
      <p:sp>
        <p:nvSpPr>
          <p:cNvPr id="3" name="Text Placeholder 2">
            <a:extLst>
              <a:ext uri="{FF2B5EF4-FFF2-40B4-BE49-F238E27FC236}">
                <a16:creationId xmlns:a16="http://schemas.microsoft.com/office/drawing/2014/main" id="{BF62078D-7923-4281-A939-E978AF2B3388}"/>
              </a:ext>
            </a:extLst>
          </p:cNvPr>
          <p:cNvSpPr>
            <a:spLocks noGrp="1"/>
          </p:cNvSpPr>
          <p:nvPr>
            <p:ph type="body" sz="quarter" idx="14"/>
          </p:nvPr>
        </p:nvSpPr>
        <p:spPr/>
        <p:txBody>
          <a:bodyPr/>
          <a:lstStyle/>
          <a:p>
            <a:r>
              <a:rPr lang="en-US" dirty="0"/>
              <a:t>Official statics say that “at least” 86%  of Rosengärd</a:t>
            </a:r>
            <a:r>
              <a:rPr lang="hr-BA" dirty="0"/>
              <a:t> (</a:t>
            </a:r>
            <a:r>
              <a:rPr lang="en-US" dirty="0"/>
              <a:t>a city district in the center of Malmö Municipality, Sweden</a:t>
            </a:r>
            <a:r>
              <a:rPr lang="hr-BA" dirty="0"/>
              <a:t>)</a:t>
            </a:r>
            <a:r>
              <a:rPr lang="en-US" dirty="0"/>
              <a:t> residents </a:t>
            </a:r>
            <a:r>
              <a:rPr lang="hr-BA" dirty="0"/>
              <a:t>were</a:t>
            </a:r>
            <a:r>
              <a:rPr lang="en-US" dirty="0"/>
              <a:t> of foreign origin, the unemployment rate up to 60% and that 71% of the children were living in relative poverty. School results were among the worst in the country  and the crime rate, one of the highest</a:t>
            </a:r>
            <a:r>
              <a:rPr lang="hr-BA" dirty="0"/>
              <a:t>.</a:t>
            </a:r>
          </a:p>
          <a:p>
            <a:endParaRPr lang="hr-BA" dirty="0"/>
          </a:p>
          <a:p>
            <a:r>
              <a:rPr lang="hr-BA" dirty="0"/>
              <a:t>This is where, to migrant parents from Bosnia, a boy was born in 1981. His name is Zlatan Ibrahimovic. Facing dificult circumstances in his childhood, the boy grew up to become one of the biggest foodbal players of all time, overcoming many obstacles and becoming a role model, especially for many young people with a migrant background.</a:t>
            </a:r>
            <a:endParaRPr lang="en-US" dirty="0"/>
          </a:p>
        </p:txBody>
      </p:sp>
    </p:spTree>
    <p:extLst>
      <p:ext uri="{BB962C8B-B14F-4D97-AF65-F5344CB8AC3E}">
        <p14:creationId xmlns:p14="http://schemas.microsoft.com/office/powerpoint/2010/main" val="19881296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1F4F0E-0529-4151-BEDD-85A16E9A1CA5}"/>
              </a:ext>
            </a:extLst>
          </p:cNvPr>
          <p:cNvSpPr>
            <a:spLocks noGrp="1"/>
          </p:cNvSpPr>
          <p:nvPr>
            <p:ph type="body" sz="quarter" idx="13"/>
          </p:nvPr>
        </p:nvSpPr>
        <p:spPr/>
        <p:txBody>
          <a:bodyPr>
            <a:normAutofit fontScale="85000" lnSpcReduction="20000"/>
          </a:bodyPr>
          <a:lstStyle/>
          <a:p>
            <a:r>
              <a:rPr lang="hr-BA" dirty="0"/>
              <a:t>Watch the video: </a:t>
            </a:r>
          </a:p>
          <a:p>
            <a:endParaRPr lang="hr-BA" dirty="0"/>
          </a:p>
          <a:p>
            <a:r>
              <a:rPr lang="hr-BA" b="0" dirty="0"/>
              <a:t>The trailer for the t</a:t>
            </a:r>
            <a:r>
              <a:rPr lang="en-US" b="0" dirty="0"/>
              <a:t>he</a:t>
            </a:r>
            <a:r>
              <a:rPr lang="hr-BA" b="0" dirty="0"/>
              <a:t> </a:t>
            </a:r>
            <a:r>
              <a:rPr lang="en-US" b="0" dirty="0"/>
              <a:t>documentary "Ibrahimovic - from Rosengård more than one goal</a:t>
            </a:r>
            <a:r>
              <a:rPr lang="hr-BA" b="0" dirty="0"/>
              <a:t>”</a:t>
            </a:r>
            <a:endParaRPr lang="en-US" b="0" dirty="0"/>
          </a:p>
          <a:p>
            <a:endParaRPr lang="en-US" dirty="0"/>
          </a:p>
        </p:txBody>
      </p:sp>
      <p:sp>
        <p:nvSpPr>
          <p:cNvPr id="3" name="Text Placeholder 2">
            <a:extLst>
              <a:ext uri="{FF2B5EF4-FFF2-40B4-BE49-F238E27FC236}">
                <a16:creationId xmlns:a16="http://schemas.microsoft.com/office/drawing/2014/main" id="{5F16F10B-D3D6-4EF2-8F90-D912E39E4A28}"/>
              </a:ext>
            </a:extLst>
          </p:cNvPr>
          <p:cNvSpPr>
            <a:spLocks noGrp="1"/>
          </p:cNvSpPr>
          <p:nvPr>
            <p:ph type="body" sz="quarter" idx="14"/>
          </p:nvPr>
        </p:nvSpPr>
        <p:spPr>
          <a:xfrm>
            <a:off x="388093" y="4995801"/>
            <a:ext cx="10647767" cy="469184"/>
          </a:xfrm>
        </p:spPr>
        <p:txBody>
          <a:bodyPr/>
          <a:lstStyle/>
          <a:p>
            <a:r>
              <a:rPr lang="en-US" i="1" dirty="0"/>
              <a:t>“Nobody believed I could do it. Everybody was trash‑talking. They thought I will go away because I have a big mouth. They thought this guy’s vision is crazy. It will not happen. But I had these dreams of where I would end up. And now here I am.”</a:t>
            </a:r>
            <a:r>
              <a:rPr lang="hr-BA" dirty="0"/>
              <a:t>, Zlatan Ibrahimovic, for the Guardian</a:t>
            </a:r>
            <a:endParaRPr lang="en-US" dirty="0"/>
          </a:p>
        </p:txBody>
      </p:sp>
      <p:sp>
        <p:nvSpPr>
          <p:cNvPr id="4" name="Picture Placeholder 3">
            <a:extLst>
              <a:ext uri="{FF2B5EF4-FFF2-40B4-BE49-F238E27FC236}">
                <a16:creationId xmlns:a16="http://schemas.microsoft.com/office/drawing/2014/main" id="{FF2222DD-7515-43A1-9ACD-C02583D69B05}"/>
              </a:ext>
            </a:extLst>
          </p:cNvPr>
          <p:cNvSpPr>
            <a:spLocks noGrp="1"/>
          </p:cNvSpPr>
          <p:nvPr>
            <p:ph type="pic" sz="quarter" idx="19"/>
          </p:nvPr>
        </p:nvSpPr>
        <p:spPr/>
      </p:sp>
      <p:pic>
        <p:nvPicPr>
          <p:cNvPr id="6" name="Online Media 5" title="Zlatan Ibrahimovic: from Rosengård with more than one goal | Documentary Trailer">
            <a:hlinkClick r:id="" action="ppaction://media"/>
            <a:extLst>
              <a:ext uri="{FF2B5EF4-FFF2-40B4-BE49-F238E27FC236}">
                <a16:creationId xmlns:a16="http://schemas.microsoft.com/office/drawing/2014/main" id="{E3AB0DAD-5A81-4808-8D6C-D0AEF56275B6}"/>
              </a:ext>
            </a:extLst>
          </p:cNvPr>
          <p:cNvPicPr>
            <a:picLocks noRot="1" noChangeAspect="1"/>
          </p:cNvPicPr>
          <p:nvPr>
            <a:videoFile r:link="rId1"/>
          </p:nvPr>
        </p:nvPicPr>
        <p:blipFill>
          <a:blip r:embed="rId3"/>
          <a:stretch>
            <a:fillRect/>
          </a:stretch>
        </p:blipFill>
        <p:spPr>
          <a:xfrm>
            <a:off x="3564835" y="-86061"/>
            <a:ext cx="8627165" cy="4883972"/>
          </a:xfrm>
          <a:prstGeom prst="rect">
            <a:avLst/>
          </a:prstGeom>
        </p:spPr>
      </p:pic>
    </p:spTree>
    <p:extLst>
      <p:ext uri="{BB962C8B-B14F-4D97-AF65-F5344CB8AC3E}">
        <p14:creationId xmlns:p14="http://schemas.microsoft.com/office/powerpoint/2010/main" val="244521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78B29A-A275-493F-AB56-A4B430B3A944}"/>
              </a:ext>
            </a:extLst>
          </p:cNvPr>
          <p:cNvSpPr>
            <a:spLocks noGrp="1"/>
          </p:cNvSpPr>
          <p:nvPr>
            <p:ph type="body" sz="quarter" idx="13"/>
          </p:nvPr>
        </p:nvSpPr>
        <p:spPr/>
        <p:txBody>
          <a:bodyPr/>
          <a:lstStyle/>
          <a:p>
            <a:r>
              <a:rPr lang="en-GB" dirty="0"/>
              <a:t>TIP 1</a:t>
            </a:r>
          </a:p>
          <a:p>
            <a:r>
              <a:rPr lang="en-GB" dirty="0"/>
              <a:t>Collaborate with the authorities</a:t>
            </a:r>
          </a:p>
          <a:p>
            <a:endParaRPr lang="en-GB" dirty="0"/>
          </a:p>
        </p:txBody>
      </p:sp>
      <p:sp>
        <p:nvSpPr>
          <p:cNvPr id="3" name="Text Placeholder 2">
            <a:extLst>
              <a:ext uri="{FF2B5EF4-FFF2-40B4-BE49-F238E27FC236}">
                <a16:creationId xmlns:a16="http://schemas.microsoft.com/office/drawing/2014/main" id="{C1E07D16-CBD0-4B2C-BA8C-8EDB9E2F6279}"/>
              </a:ext>
            </a:extLst>
          </p:cNvPr>
          <p:cNvSpPr>
            <a:spLocks noGrp="1"/>
          </p:cNvSpPr>
          <p:nvPr>
            <p:ph type="body" sz="quarter" idx="14"/>
          </p:nvPr>
        </p:nvSpPr>
        <p:spPr>
          <a:xfrm>
            <a:off x="497155" y="5114135"/>
            <a:ext cx="9772260" cy="807470"/>
          </a:xfrm>
        </p:spPr>
        <p:txBody>
          <a:bodyPr/>
          <a:lstStyle/>
          <a:p>
            <a:r>
              <a:rPr lang="en-GB" dirty="0"/>
              <a:t>Do not become intimidated by </a:t>
            </a:r>
            <a:r>
              <a:rPr lang="hr-BA" dirty="0"/>
              <a:t>the authorities</a:t>
            </a:r>
            <a:r>
              <a:rPr lang="en-GB" dirty="0"/>
              <a:t>, learn to question responses with which you do not agree. Plan you visits, ask the questions, know the rights of your community peer</a:t>
            </a:r>
            <a:r>
              <a:rPr lang="hr-BA" dirty="0"/>
              <a:t>s</a:t>
            </a:r>
            <a:r>
              <a:rPr lang="en-GB" dirty="0"/>
              <a:t>, be kind and respectful, be persistent.</a:t>
            </a:r>
          </a:p>
        </p:txBody>
      </p:sp>
      <p:pic>
        <p:nvPicPr>
          <p:cNvPr id="6" name="Picture Placeholder 5" descr="A person standing in a doorway&#10;&#10;Description automatically generated with low confidence">
            <a:extLst>
              <a:ext uri="{FF2B5EF4-FFF2-40B4-BE49-F238E27FC236}">
                <a16:creationId xmlns:a16="http://schemas.microsoft.com/office/drawing/2014/main" id="{81DA634F-D029-4DD5-843F-FF145F4AF8DE}"/>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3564835" y="-1"/>
            <a:ext cx="8627164" cy="4540151"/>
          </a:xfrm>
        </p:spPr>
      </p:pic>
    </p:spTree>
    <p:extLst>
      <p:ext uri="{BB962C8B-B14F-4D97-AF65-F5344CB8AC3E}">
        <p14:creationId xmlns:p14="http://schemas.microsoft.com/office/powerpoint/2010/main" val="38809677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387D19-C9C9-456E-A20B-6DF81F66FF16}"/>
              </a:ext>
            </a:extLst>
          </p:cNvPr>
          <p:cNvSpPr>
            <a:spLocks noGrp="1"/>
          </p:cNvSpPr>
          <p:nvPr>
            <p:ph type="body" sz="quarter" idx="13"/>
          </p:nvPr>
        </p:nvSpPr>
        <p:spPr>
          <a:xfrm>
            <a:off x="1850315" y="695930"/>
            <a:ext cx="9498180" cy="3664001"/>
          </a:xfrm>
        </p:spPr>
        <p:txBody>
          <a:bodyPr/>
          <a:lstStyle/>
          <a:p>
            <a:r>
              <a:rPr lang="en-GB" dirty="0"/>
              <a:t>Next Module </a:t>
            </a:r>
            <a:r>
              <a:rPr lang="hr-BA" dirty="0"/>
              <a:t>4</a:t>
            </a:r>
            <a:r>
              <a:rPr lang="en-GB" dirty="0"/>
              <a:t>: </a:t>
            </a:r>
            <a:r>
              <a:rPr lang="en-US" dirty="0"/>
              <a:t>Communications and media practices - tools and skills to become an informed voice in media  debates and in policy development and resources planning</a:t>
            </a:r>
            <a:endParaRPr lang="en-GB" dirty="0"/>
          </a:p>
          <a:p>
            <a:endParaRPr lang="en-GB" dirty="0"/>
          </a:p>
        </p:txBody>
      </p:sp>
      <p:sp>
        <p:nvSpPr>
          <p:cNvPr id="4" name="TextBox 3">
            <a:extLst>
              <a:ext uri="{FF2B5EF4-FFF2-40B4-BE49-F238E27FC236}">
                <a16:creationId xmlns:a16="http://schemas.microsoft.com/office/drawing/2014/main" id="{AE45D16D-FEB1-48B9-A032-91474D2BFF85}"/>
              </a:ext>
            </a:extLst>
          </p:cNvPr>
          <p:cNvSpPr txBox="1"/>
          <p:nvPr/>
        </p:nvSpPr>
        <p:spPr>
          <a:xfrm>
            <a:off x="635432" y="3268414"/>
            <a:ext cx="10713063"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mn-cs"/>
              </a:rPr>
              <a:t>In Module 4, we share learning on how the Migrant Community Mediator can choose the message and manner in which the message will be communicated to the public. We explain what Policies are, to emphasize what the importance of aligning with policies is, so that the Migrant Community Mediator can effectively succeed at his/her mediation goals, by aligning his actions with policies or by proposing changes to the policies. Next, we show what kind of tools of communication with the public exist and we give examples to inspire</a:t>
            </a:r>
            <a:endParaRPr kumimoji="0" lang="en-GB" sz="24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6247957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25E1AD-9DBA-464F-888B-CF8485F92704}"/>
              </a:ext>
            </a:extLst>
          </p:cNvPr>
          <p:cNvSpPr>
            <a:spLocks noGrp="1"/>
          </p:cNvSpPr>
          <p:nvPr>
            <p:ph type="body" sz="quarter" idx="13"/>
          </p:nvPr>
        </p:nvSpPr>
        <p:spPr/>
        <p:txBody>
          <a:bodyPr/>
          <a:lstStyle/>
          <a:p>
            <a:endParaRPr lang="en-US" dirty="0"/>
          </a:p>
        </p:txBody>
      </p:sp>
      <p:sp>
        <p:nvSpPr>
          <p:cNvPr id="13" name="Text Placeholder 12">
            <a:extLst>
              <a:ext uri="{FF2B5EF4-FFF2-40B4-BE49-F238E27FC236}">
                <a16:creationId xmlns:a16="http://schemas.microsoft.com/office/drawing/2014/main" id="{FDA3B78E-5DA6-D146-8D6A-8259BB3F40C0}"/>
              </a:ext>
            </a:extLst>
          </p:cNvPr>
          <p:cNvSpPr>
            <a:spLocks noGrp="1"/>
          </p:cNvSpPr>
          <p:nvPr>
            <p:ph type="body" sz="quarter" idx="15"/>
          </p:nvPr>
        </p:nvSpPr>
        <p:spPr>
          <a:xfrm>
            <a:off x="7862046" y="4986134"/>
            <a:ext cx="2812464" cy="323455"/>
          </a:xfrm>
        </p:spPr>
        <p:txBody>
          <a:bodyPr>
            <a:normAutofit lnSpcReduction="10000"/>
          </a:bodyPr>
          <a:lstStyle/>
          <a:p>
            <a:r>
              <a:rPr lang="en-US" sz="1800" dirty="0">
                <a:solidFill>
                  <a:srgbClr val="F3A839"/>
                </a:solidFill>
              </a:rPr>
              <a:t>Website: </a:t>
            </a:r>
            <a:r>
              <a:rPr lang="en-US" dirty="0"/>
              <a:t>www.mcmproject.eu</a:t>
            </a:r>
          </a:p>
        </p:txBody>
      </p:sp>
      <p:sp>
        <p:nvSpPr>
          <p:cNvPr id="15" name="Text Placeholder 14">
            <a:extLst>
              <a:ext uri="{FF2B5EF4-FFF2-40B4-BE49-F238E27FC236}">
                <a16:creationId xmlns:a16="http://schemas.microsoft.com/office/drawing/2014/main" id="{B92BBFE0-3495-FA43-BFFA-C2C4A2AD1481}"/>
              </a:ext>
            </a:extLst>
          </p:cNvPr>
          <p:cNvSpPr>
            <a:spLocks noGrp="1"/>
          </p:cNvSpPr>
          <p:nvPr>
            <p:ph type="body" sz="quarter" idx="17"/>
          </p:nvPr>
        </p:nvSpPr>
        <p:spPr>
          <a:xfrm>
            <a:off x="7862046" y="5594954"/>
            <a:ext cx="2812464" cy="323455"/>
          </a:xfrm>
        </p:spPr>
        <p:txBody>
          <a:bodyPr>
            <a:normAutofit fontScale="25000" lnSpcReduction="20000"/>
          </a:bodyPr>
          <a:lstStyle/>
          <a:p>
            <a:r>
              <a:rPr lang="en-US" sz="7200" dirty="0">
                <a:solidFill>
                  <a:srgbClr val="F3A839"/>
                </a:solidFill>
              </a:rPr>
              <a:t>Facebook: </a:t>
            </a:r>
            <a:r>
              <a:rPr lang="en-US" sz="6400" dirty="0"/>
              <a:t>@mcmproject</a:t>
            </a:r>
          </a:p>
          <a:p>
            <a:r>
              <a:rPr lang="en-US" dirty="0"/>
              <a:t> </a:t>
            </a:r>
          </a:p>
        </p:txBody>
      </p:sp>
    </p:spTree>
    <p:extLst>
      <p:ext uri="{BB962C8B-B14F-4D97-AF65-F5344CB8AC3E}">
        <p14:creationId xmlns:p14="http://schemas.microsoft.com/office/powerpoint/2010/main" val="3237927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E456A1-DF6D-4A95-8204-3F83441D7033}"/>
              </a:ext>
            </a:extLst>
          </p:cNvPr>
          <p:cNvSpPr>
            <a:spLocks noGrp="1"/>
          </p:cNvSpPr>
          <p:nvPr>
            <p:ph type="body" sz="quarter" idx="13"/>
          </p:nvPr>
        </p:nvSpPr>
        <p:spPr>
          <a:xfrm>
            <a:off x="154745" y="936395"/>
            <a:ext cx="3291840" cy="3297980"/>
          </a:xfrm>
        </p:spPr>
        <p:txBody>
          <a:bodyPr/>
          <a:lstStyle/>
          <a:p>
            <a:r>
              <a:rPr lang="en-GB" dirty="0"/>
              <a:t>TIP 2</a:t>
            </a:r>
          </a:p>
          <a:p>
            <a:r>
              <a:rPr lang="en-GB" dirty="0"/>
              <a:t>Offer companionship at the meetings</a:t>
            </a:r>
          </a:p>
        </p:txBody>
      </p:sp>
      <p:sp>
        <p:nvSpPr>
          <p:cNvPr id="3" name="Text Placeholder 2">
            <a:extLst>
              <a:ext uri="{FF2B5EF4-FFF2-40B4-BE49-F238E27FC236}">
                <a16:creationId xmlns:a16="http://schemas.microsoft.com/office/drawing/2014/main" id="{A99029EE-2438-4FF2-9AB6-F3A46452DE69}"/>
              </a:ext>
            </a:extLst>
          </p:cNvPr>
          <p:cNvSpPr>
            <a:spLocks noGrp="1"/>
          </p:cNvSpPr>
          <p:nvPr>
            <p:ph type="body" sz="quarter" idx="14"/>
          </p:nvPr>
        </p:nvSpPr>
        <p:spPr>
          <a:xfrm>
            <a:off x="328342" y="4879543"/>
            <a:ext cx="10391239" cy="469184"/>
          </a:xfrm>
        </p:spPr>
        <p:txBody>
          <a:bodyPr/>
          <a:lstStyle/>
          <a:p>
            <a:r>
              <a:rPr lang="en-GB" dirty="0"/>
              <a:t>Sometimes migrant peers are afraid of attending any meetings alone for different reasons</a:t>
            </a:r>
            <a:r>
              <a:rPr lang="hr-BA" dirty="0"/>
              <a:t>: </a:t>
            </a:r>
            <a:r>
              <a:rPr lang="en-GB" dirty="0"/>
              <a:t>language barriers, confidence, stress levels, not knowing the system</a:t>
            </a:r>
            <a:r>
              <a:rPr lang="hr-BA" dirty="0"/>
              <a:t>.</a:t>
            </a:r>
            <a:r>
              <a:rPr lang="en-GB" dirty="0"/>
              <a:t> They might welcome a peer joining them, providing the fresh understanding of the situation and support</a:t>
            </a:r>
          </a:p>
        </p:txBody>
      </p:sp>
      <p:pic>
        <p:nvPicPr>
          <p:cNvPr id="6" name="Picture Placeholder 5">
            <a:extLst>
              <a:ext uri="{FF2B5EF4-FFF2-40B4-BE49-F238E27FC236}">
                <a16:creationId xmlns:a16="http://schemas.microsoft.com/office/drawing/2014/main" id="{11908112-EA22-49FC-9AC6-D26BF9E5D34D}"/>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04557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822703-7328-4EB0-81D9-94FEEC6A6BFF}"/>
              </a:ext>
            </a:extLst>
          </p:cNvPr>
          <p:cNvSpPr>
            <a:spLocks noGrp="1"/>
          </p:cNvSpPr>
          <p:nvPr>
            <p:ph type="body" sz="quarter" idx="13"/>
          </p:nvPr>
        </p:nvSpPr>
        <p:spPr>
          <a:xfrm>
            <a:off x="168812" y="936395"/>
            <a:ext cx="3277773" cy="3297980"/>
          </a:xfrm>
        </p:spPr>
        <p:txBody>
          <a:bodyPr/>
          <a:lstStyle/>
          <a:p>
            <a:r>
              <a:rPr lang="en-GB" dirty="0"/>
              <a:t>TIP 3</a:t>
            </a:r>
          </a:p>
          <a:p>
            <a:r>
              <a:rPr lang="en-GB" dirty="0"/>
              <a:t>Manage information carefully</a:t>
            </a:r>
          </a:p>
        </p:txBody>
      </p:sp>
      <p:sp>
        <p:nvSpPr>
          <p:cNvPr id="3" name="Text Placeholder 2">
            <a:extLst>
              <a:ext uri="{FF2B5EF4-FFF2-40B4-BE49-F238E27FC236}">
                <a16:creationId xmlns:a16="http://schemas.microsoft.com/office/drawing/2014/main" id="{5DB5038B-6E39-4E2B-9A5D-5BF1D0D37B14}"/>
              </a:ext>
            </a:extLst>
          </p:cNvPr>
          <p:cNvSpPr>
            <a:spLocks noGrp="1"/>
          </p:cNvSpPr>
          <p:nvPr>
            <p:ph type="body" sz="quarter" idx="14"/>
          </p:nvPr>
        </p:nvSpPr>
        <p:spPr>
          <a:xfrm>
            <a:off x="497155" y="4644950"/>
            <a:ext cx="10152088" cy="2213049"/>
          </a:xfrm>
        </p:spPr>
        <p:txBody>
          <a:bodyPr/>
          <a:lstStyle/>
          <a:p>
            <a:pPr algn="l"/>
            <a:r>
              <a:rPr lang="en-GB" dirty="0"/>
              <a:t>You will often need to help your peers or a community with a concrete problem</a:t>
            </a:r>
            <a:r>
              <a:rPr lang="hr-BA" dirty="0"/>
              <a:t>. This</a:t>
            </a:r>
            <a:r>
              <a:rPr lang="en-GB" dirty="0"/>
              <a:t> needs a follow up with documentation to progress the issue, e.g. respond to  queries via </a:t>
            </a:r>
            <a:r>
              <a:rPr lang="hr-BA" dirty="0"/>
              <a:t>a</a:t>
            </a:r>
            <a:r>
              <a:rPr lang="en-GB" dirty="0"/>
              <a:t> letter/email. Retain all information carefully. Creating a paper trail means keeping a written record and evidence of the sequence of events and decisions which are important to your mediation effort.</a:t>
            </a:r>
          </a:p>
        </p:txBody>
      </p:sp>
      <p:pic>
        <p:nvPicPr>
          <p:cNvPr id="6" name="Picture Placeholder 5" descr="Two people looking at a paper&#10;&#10;Description automatically generated with low confidence">
            <a:extLst>
              <a:ext uri="{FF2B5EF4-FFF2-40B4-BE49-F238E27FC236}">
                <a16:creationId xmlns:a16="http://schemas.microsoft.com/office/drawing/2014/main" id="{5E871747-3254-40ED-B4AE-B333D47E3092}"/>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3564835" y="-1"/>
            <a:ext cx="8627164" cy="4540151"/>
          </a:xfrm>
        </p:spPr>
      </p:pic>
    </p:spTree>
    <p:extLst>
      <p:ext uri="{BB962C8B-B14F-4D97-AF65-F5344CB8AC3E}">
        <p14:creationId xmlns:p14="http://schemas.microsoft.com/office/powerpoint/2010/main" val="38205523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12059</TotalTime>
  <Words>5419</Words>
  <Application>Microsoft Office PowerPoint</Application>
  <PresentationFormat>Widescreen</PresentationFormat>
  <Paragraphs>408</Paragraphs>
  <Slides>71</Slides>
  <Notes>0</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71</vt:i4>
      </vt:variant>
    </vt:vector>
  </HeadingPairs>
  <TitlesOfParts>
    <vt:vector size="80" baseType="lpstr">
      <vt:lpstr>Arial</vt:lpstr>
      <vt:lpstr>Calibri</vt:lpstr>
      <vt:lpstr>Calibri Light</vt:lpstr>
      <vt:lpstr>Quattrocento Sans</vt:lpstr>
      <vt:lpstr>Symbol</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Sanja Ivandic</cp:lastModifiedBy>
  <cp:revision>192</cp:revision>
  <dcterms:created xsi:type="dcterms:W3CDTF">2019-11-20T14:08:21Z</dcterms:created>
  <dcterms:modified xsi:type="dcterms:W3CDTF">2021-08-02T09:12:38Z</dcterms:modified>
</cp:coreProperties>
</file>