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75" r:id="rId2"/>
    <p:sldId id="570" r:id="rId3"/>
    <p:sldId id="291" r:id="rId4"/>
    <p:sldId id="574" r:id="rId5"/>
    <p:sldId id="576" r:id="rId6"/>
    <p:sldId id="577" r:id="rId7"/>
    <p:sldId id="578" r:id="rId8"/>
    <p:sldId id="277" r:id="rId9"/>
    <p:sldId id="582" r:id="rId10"/>
    <p:sldId id="583" r:id="rId11"/>
    <p:sldId id="304" r:id="rId12"/>
    <p:sldId id="396" r:id="rId13"/>
    <p:sldId id="581" r:id="rId14"/>
    <p:sldId id="580" r:id="rId15"/>
    <p:sldId id="309" r:id="rId16"/>
    <p:sldId id="292" r:id="rId17"/>
    <p:sldId id="584" r:id="rId18"/>
    <p:sldId id="585" r:id="rId19"/>
    <p:sldId id="586" r:id="rId20"/>
    <p:sldId id="618" r:id="rId21"/>
    <p:sldId id="588" r:id="rId22"/>
    <p:sldId id="299" r:id="rId23"/>
    <p:sldId id="589" r:id="rId24"/>
    <p:sldId id="590" r:id="rId25"/>
    <p:sldId id="283" r:id="rId26"/>
    <p:sldId id="592" r:id="rId27"/>
    <p:sldId id="594" r:id="rId28"/>
    <p:sldId id="593" r:id="rId29"/>
    <p:sldId id="619" r:id="rId30"/>
    <p:sldId id="624" r:id="rId31"/>
    <p:sldId id="591" r:id="rId32"/>
    <p:sldId id="293" r:id="rId33"/>
    <p:sldId id="296" r:id="rId34"/>
    <p:sldId id="598" r:id="rId35"/>
    <p:sldId id="600" r:id="rId36"/>
    <p:sldId id="601" r:id="rId37"/>
    <p:sldId id="602" r:id="rId38"/>
    <p:sldId id="603" r:id="rId39"/>
    <p:sldId id="307" r:id="rId40"/>
    <p:sldId id="604" r:id="rId41"/>
    <p:sldId id="605" r:id="rId42"/>
    <p:sldId id="606" r:id="rId43"/>
    <p:sldId id="607" r:id="rId44"/>
    <p:sldId id="281" r:id="rId45"/>
    <p:sldId id="596" r:id="rId46"/>
    <p:sldId id="597" r:id="rId47"/>
    <p:sldId id="282" r:id="rId48"/>
    <p:sldId id="620" r:id="rId49"/>
    <p:sldId id="303" r:id="rId50"/>
    <p:sldId id="608" r:id="rId51"/>
    <p:sldId id="609" r:id="rId52"/>
    <p:sldId id="610" r:id="rId53"/>
    <p:sldId id="621" r:id="rId54"/>
    <p:sldId id="611" r:id="rId55"/>
    <p:sldId id="625" r:id="rId56"/>
    <p:sldId id="612" r:id="rId57"/>
    <p:sldId id="623" r:id="rId58"/>
    <p:sldId id="305" r:id="rId59"/>
    <p:sldId id="301" r:id="rId60"/>
    <p:sldId id="613" r:id="rId61"/>
    <p:sldId id="616" r:id="rId62"/>
    <p:sldId id="615" r:id="rId63"/>
    <p:sldId id="302" r:id="rId64"/>
    <p:sldId id="286" r:id="rId65"/>
    <p:sldId id="573" r:id="rId66"/>
    <p:sldId id="617" r:id="rId67"/>
    <p:sldId id="415" r:id="rId68"/>
    <p:sldId id="41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 clrIdx="0">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6D2"/>
    <a:srgbClr val="A6377D"/>
    <a:srgbClr val="FFF4EB"/>
    <a:srgbClr val="4D2B65"/>
    <a:srgbClr val="F6BC67"/>
    <a:srgbClr val="5E5E5E"/>
    <a:srgbClr val="404040"/>
    <a:srgbClr val="797979"/>
    <a:srgbClr val="1198D1"/>
    <a:srgbClr val="9A2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96"/>
    <p:restoredTop sz="95238" autoAdjust="0"/>
  </p:normalViewPr>
  <p:slideViewPr>
    <p:cSldViewPr snapToGrid="0" snapToObjects="1">
      <p:cViewPr varScale="1">
        <p:scale>
          <a:sx n="122" d="100"/>
          <a:sy n="122" d="100"/>
        </p:scale>
        <p:origin x="288"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2297D-6D49-4410-A68E-6B5E24694415}"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0042C9A4-DD11-4ED6-BDA1-224C0B74CBFE}">
      <dgm:prSet phldrT="[Text]"/>
      <dgm:spPr>
        <a:solidFill>
          <a:srgbClr val="FFC000"/>
        </a:solidFill>
      </dgm:spPr>
      <dgm:t>
        <a:bodyPr/>
        <a:lstStyle/>
        <a:p>
          <a:r>
            <a:rPr lang="en-US" dirty="0"/>
            <a:t>Open with a statement that engages your audience. Make a statement that gets your audience’s attention right away, perhaps using a dramatic fact. This is your lead-in and should be only a sentence or two. </a:t>
          </a:r>
        </a:p>
      </dgm:t>
    </dgm:pt>
    <dgm:pt modelId="{63AC670A-F67F-4DEB-804B-BB846BAFA392}" type="parTrans" cxnId="{77DE4F33-9949-42E5-A415-AD9BA0D81E3F}">
      <dgm:prSet/>
      <dgm:spPr/>
      <dgm:t>
        <a:bodyPr/>
        <a:lstStyle/>
        <a:p>
          <a:endParaRPr lang="en-US"/>
        </a:p>
      </dgm:t>
    </dgm:pt>
    <dgm:pt modelId="{C324E54F-8367-4513-86FB-97CAAA397D92}" type="sibTrans" cxnId="{77DE4F33-9949-42E5-A415-AD9BA0D81E3F}">
      <dgm:prSet/>
      <dgm:spPr/>
      <dgm:t>
        <a:bodyPr/>
        <a:lstStyle/>
        <a:p>
          <a:endParaRPr lang="en-US"/>
        </a:p>
      </dgm:t>
    </dgm:pt>
    <dgm:pt modelId="{C6CBE1D3-06CC-4DB4-B5E8-0AC3C7CFC7BE}">
      <dgm:prSet phldrT="[Text]"/>
      <dgm:spPr>
        <a:solidFill>
          <a:srgbClr val="76C6D2"/>
        </a:solidFill>
      </dgm:spPr>
      <dgm:t>
        <a:bodyPr/>
        <a:lstStyle/>
        <a:p>
          <a:r>
            <a:rPr lang="en-US" dirty="0"/>
            <a:t>Present the problem. Describe the problem, who it affects, it impact</a:t>
          </a:r>
          <a:r>
            <a:rPr lang="hr-BA" dirty="0"/>
            <a:t>s</a:t>
          </a:r>
          <a:r>
            <a:rPr lang="en-US" dirty="0"/>
            <a:t> </a:t>
          </a:r>
        </a:p>
      </dgm:t>
    </dgm:pt>
    <dgm:pt modelId="{61867C89-B320-4A35-A633-77775521675D}" type="parTrans" cxnId="{909D142F-D418-41E1-AB98-375A7699515B}">
      <dgm:prSet/>
      <dgm:spPr/>
      <dgm:t>
        <a:bodyPr/>
        <a:lstStyle/>
        <a:p>
          <a:endParaRPr lang="en-US"/>
        </a:p>
      </dgm:t>
    </dgm:pt>
    <dgm:pt modelId="{9366234F-1258-41CA-9C27-E23A33EB6B05}" type="sibTrans" cxnId="{909D142F-D418-41E1-AB98-375A7699515B}">
      <dgm:prSet/>
      <dgm:spPr/>
      <dgm:t>
        <a:bodyPr/>
        <a:lstStyle/>
        <a:p>
          <a:endParaRPr lang="en-US"/>
        </a:p>
      </dgm:t>
    </dgm:pt>
    <dgm:pt modelId="{EB801EBF-BA4C-495B-8677-DE145EC93ADA}">
      <dgm:prSet phldrT="[Text]"/>
      <dgm:spPr>
        <a:solidFill>
          <a:srgbClr val="A6377D"/>
        </a:solidFill>
      </dgm:spPr>
      <dgm:t>
        <a:bodyPr/>
        <a:lstStyle/>
        <a:p>
          <a:r>
            <a:rPr lang="en-US" dirty="0"/>
            <a:t>Provide facts</a:t>
          </a:r>
          <a:r>
            <a:rPr lang="hr-BA" dirty="0"/>
            <a:t> </a:t>
          </a:r>
          <a:r>
            <a:rPr lang="en-US" dirty="0"/>
            <a:t>about the problem.                                                                                                        Data is important to demonstrate that a problem exists and to support your position.  Look for facts that are relevant to your audience. </a:t>
          </a:r>
        </a:p>
      </dgm:t>
    </dgm:pt>
    <dgm:pt modelId="{C69967D2-A32A-4418-852F-D2E1BE339B62}" type="parTrans" cxnId="{B27510AE-3BB7-4ED7-A588-E7D91B98F170}">
      <dgm:prSet/>
      <dgm:spPr/>
      <dgm:t>
        <a:bodyPr/>
        <a:lstStyle/>
        <a:p>
          <a:endParaRPr lang="en-US"/>
        </a:p>
      </dgm:t>
    </dgm:pt>
    <dgm:pt modelId="{15EE5011-CC31-4074-9F9B-CEA4C59C7EC0}" type="sibTrans" cxnId="{B27510AE-3BB7-4ED7-A588-E7D91B98F170}">
      <dgm:prSet/>
      <dgm:spPr/>
      <dgm:t>
        <a:bodyPr/>
        <a:lstStyle/>
        <a:p>
          <a:endParaRPr lang="en-US"/>
        </a:p>
      </dgm:t>
    </dgm:pt>
    <dgm:pt modelId="{1CD52352-84F7-49EC-BD7B-3185E9199ECC}" type="pres">
      <dgm:prSet presAssocID="{7F12297D-6D49-4410-A68E-6B5E24694415}" presName="Name0" presStyleCnt="0">
        <dgm:presLayoutVars>
          <dgm:dir/>
          <dgm:resizeHandles val="exact"/>
        </dgm:presLayoutVars>
      </dgm:prSet>
      <dgm:spPr/>
    </dgm:pt>
    <dgm:pt modelId="{70E79B83-658D-4886-AC3A-0BA875E56664}" type="pres">
      <dgm:prSet presAssocID="{0042C9A4-DD11-4ED6-BDA1-224C0B74CBFE}" presName="node" presStyleLbl="node1" presStyleIdx="0" presStyleCnt="3">
        <dgm:presLayoutVars>
          <dgm:bulletEnabled val="1"/>
        </dgm:presLayoutVars>
      </dgm:prSet>
      <dgm:spPr/>
    </dgm:pt>
    <dgm:pt modelId="{B60B8DF2-D22C-4607-B019-C2F25A1AD62D}" type="pres">
      <dgm:prSet presAssocID="{C324E54F-8367-4513-86FB-97CAAA397D92}" presName="sibTrans" presStyleCnt="0"/>
      <dgm:spPr/>
    </dgm:pt>
    <dgm:pt modelId="{A2F8017D-5E1F-4909-849F-FF445C207F77}" type="pres">
      <dgm:prSet presAssocID="{C6CBE1D3-06CC-4DB4-B5E8-0AC3C7CFC7BE}" presName="node" presStyleLbl="node1" presStyleIdx="1" presStyleCnt="3">
        <dgm:presLayoutVars>
          <dgm:bulletEnabled val="1"/>
        </dgm:presLayoutVars>
      </dgm:prSet>
      <dgm:spPr/>
    </dgm:pt>
    <dgm:pt modelId="{78D58503-2812-4001-AFFB-FD41BDCC64DD}" type="pres">
      <dgm:prSet presAssocID="{9366234F-1258-41CA-9C27-E23A33EB6B05}" presName="sibTrans" presStyleCnt="0"/>
      <dgm:spPr/>
    </dgm:pt>
    <dgm:pt modelId="{E104CC17-FB95-4114-84D5-F3D4E3886647}" type="pres">
      <dgm:prSet presAssocID="{EB801EBF-BA4C-495B-8677-DE145EC93ADA}" presName="node" presStyleLbl="node1" presStyleIdx="2" presStyleCnt="3">
        <dgm:presLayoutVars>
          <dgm:bulletEnabled val="1"/>
        </dgm:presLayoutVars>
      </dgm:prSet>
      <dgm:spPr/>
    </dgm:pt>
  </dgm:ptLst>
  <dgm:cxnLst>
    <dgm:cxn modelId="{F711D900-915F-4906-9593-55C48BAADA7E}" type="presOf" srcId="{C6CBE1D3-06CC-4DB4-B5E8-0AC3C7CFC7BE}" destId="{A2F8017D-5E1F-4909-849F-FF445C207F77}" srcOrd="0" destOrd="0" presId="urn:microsoft.com/office/officeart/2005/8/layout/hList6"/>
    <dgm:cxn modelId="{C8C34D11-4F54-46DB-8CEF-FB183926711D}" type="presOf" srcId="{0042C9A4-DD11-4ED6-BDA1-224C0B74CBFE}" destId="{70E79B83-658D-4886-AC3A-0BA875E56664}" srcOrd="0" destOrd="0" presId="urn:microsoft.com/office/officeart/2005/8/layout/hList6"/>
    <dgm:cxn modelId="{909D142F-D418-41E1-AB98-375A7699515B}" srcId="{7F12297D-6D49-4410-A68E-6B5E24694415}" destId="{C6CBE1D3-06CC-4DB4-B5E8-0AC3C7CFC7BE}" srcOrd="1" destOrd="0" parTransId="{61867C89-B320-4A35-A633-77775521675D}" sibTransId="{9366234F-1258-41CA-9C27-E23A33EB6B05}"/>
    <dgm:cxn modelId="{77DE4F33-9949-42E5-A415-AD9BA0D81E3F}" srcId="{7F12297D-6D49-4410-A68E-6B5E24694415}" destId="{0042C9A4-DD11-4ED6-BDA1-224C0B74CBFE}" srcOrd="0" destOrd="0" parTransId="{63AC670A-F67F-4DEB-804B-BB846BAFA392}" sibTransId="{C324E54F-8367-4513-86FB-97CAAA397D92}"/>
    <dgm:cxn modelId="{F18A1063-03E7-474A-AF34-35AB35D4D874}" type="presOf" srcId="{7F12297D-6D49-4410-A68E-6B5E24694415}" destId="{1CD52352-84F7-49EC-BD7B-3185E9199ECC}" srcOrd="0" destOrd="0" presId="urn:microsoft.com/office/officeart/2005/8/layout/hList6"/>
    <dgm:cxn modelId="{B27510AE-3BB7-4ED7-A588-E7D91B98F170}" srcId="{7F12297D-6D49-4410-A68E-6B5E24694415}" destId="{EB801EBF-BA4C-495B-8677-DE145EC93ADA}" srcOrd="2" destOrd="0" parTransId="{C69967D2-A32A-4418-852F-D2E1BE339B62}" sibTransId="{15EE5011-CC31-4074-9F9B-CEA4C59C7EC0}"/>
    <dgm:cxn modelId="{612B17C0-C85E-4E88-85E7-10179780DBF9}" type="presOf" srcId="{EB801EBF-BA4C-495B-8677-DE145EC93ADA}" destId="{E104CC17-FB95-4114-84D5-F3D4E3886647}" srcOrd="0" destOrd="0" presId="urn:microsoft.com/office/officeart/2005/8/layout/hList6"/>
    <dgm:cxn modelId="{A75323B8-7D61-4FFE-868D-C16375DF0BED}" type="presParOf" srcId="{1CD52352-84F7-49EC-BD7B-3185E9199ECC}" destId="{70E79B83-658D-4886-AC3A-0BA875E56664}" srcOrd="0" destOrd="0" presId="urn:microsoft.com/office/officeart/2005/8/layout/hList6"/>
    <dgm:cxn modelId="{9FD944CD-D7CF-4024-AF2E-8E092D3D4D30}" type="presParOf" srcId="{1CD52352-84F7-49EC-BD7B-3185E9199ECC}" destId="{B60B8DF2-D22C-4607-B019-C2F25A1AD62D}" srcOrd="1" destOrd="0" presId="urn:microsoft.com/office/officeart/2005/8/layout/hList6"/>
    <dgm:cxn modelId="{4CD0620D-F9C8-4781-BBE9-835750AA524A}" type="presParOf" srcId="{1CD52352-84F7-49EC-BD7B-3185E9199ECC}" destId="{A2F8017D-5E1F-4909-849F-FF445C207F77}" srcOrd="2" destOrd="0" presId="urn:microsoft.com/office/officeart/2005/8/layout/hList6"/>
    <dgm:cxn modelId="{D7FB51FD-5C75-4B14-9F32-7D6BF42EFA0C}" type="presParOf" srcId="{1CD52352-84F7-49EC-BD7B-3185E9199ECC}" destId="{78D58503-2812-4001-AFFB-FD41BDCC64DD}" srcOrd="3" destOrd="0" presId="urn:microsoft.com/office/officeart/2005/8/layout/hList6"/>
    <dgm:cxn modelId="{EF42259C-D29D-400F-8449-68174B282893}" type="presParOf" srcId="{1CD52352-84F7-49EC-BD7B-3185E9199ECC}" destId="{E104CC17-FB95-4114-84D5-F3D4E388664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12297D-6D49-4410-A68E-6B5E24694415}"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0042C9A4-DD11-4ED6-BDA1-224C0B74CBFE}">
      <dgm:prSet phldrT="[Text]"/>
      <dgm:spPr>
        <a:solidFill>
          <a:srgbClr val="76C6D2"/>
        </a:solidFill>
      </dgm:spPr>
      <dgm:t>
        <a:bodyPr/>
        <a:lstStyle/>
        <a:p>
          <a:r>
            <a:rPr lang="en-US" dirty="0"/>
            <a:t>Share a story or give an example of the problem.</a:t>
          </a:r>
          <a:r>
            <a:rPr lang="hr-BA" dirty="0"/>
            <a:t> </a:t>
          </a:r>
          <a:r>
            <a:rPr lang="en-US" dirty="0"/>
            <a:t>An example or story puts a human face on the issue and makes it real and more compelling. Again, make sure the example is relevant to your audience</a:t>
          </a:r>
        </a:p>
      </dgm:t>
    </dgm:pt>
    <dgm:pt modelId="{63AC670A-F67F-4DEB-804B-BB846BAFA392}" type="parTrans" cxnId="{77DE4F33-9949-42E5-A415-AD9BA0D81E3F}">
      <dgm:prSet/>
      <dgm:spPr/>
      <dgm:t>
        <a:bodyPr/>
        <a:lstStyle/>
        <a:p>
          <a:endParaRPr lang="en-US"/>
        </a:p>
      </dgm:t>
    </dgm:pt>
    <dgm:pt modelId="{C324E54F-8367-4513-86FB-97CAAA397D92}" type="sibTrans" cxnId="{77DE4F33-9949-42E5-A415-AD9BA0D81E3F}">
      <dgm:prSet/>
      <dgm:spPr/>
      <dgm:t>
        <a:bodyPr/>
        <a:lstStyle/>
        <a:p>
          <a:endParaRPr lang="en-US"/>
        </a:p>
      </dgm:t>
    </dgm:pt>
    <dgm:pt modelId="{C6CBE1D3-06CC-4DB4-B5E8-0AC3C7CFC7BE}">
      <dgm:prSet phldrT="[Text]"/>
      <dgm:spPr>
        <a:solidFill>
          <a:srgbClr val="A6377D"/>
        </a:solidFill>
      </dgm:spPr>
      <dgm:t>
        <a:bodyPr/>
        <a:lstStyle/>
        <a:p>
          <a:r>
            <a:rPr lang="en-US" dirty="0"/>
            <a:t>Connect the issue to the audience’s values, concerns or self-interest.  Show your audience how this interest fits with what they care about, want or need</a:t>
          </a:r>
        </a:p>
      </dgm:t>
    </dgm:pt>
    <dgm:pt modelId="{61867C89-B320-4A35-A633-77775521675D}" type="parTrans" cxnId="{909D142F-D418-41E1-AB98-375A7699515B}">
      <dgm:prSet/>
      <dgm:spPr/>
      <dgm:t>
        <a:bodyPr/>
        <a:lstStyle/>
        <a:p>
          <a:endParaRPr lang="en-US"/>
        </a:p>
      </dgm:t>
    </dgm:pt>
    <dgm:pt modelId="{9366234F-1258-41CA-9C27-E23A33EB6B05}" type="sibTrans" cxnId="{909D142F-D418-41E1-AB98-375A7699515B}">
      <dgm:prSet/>
      <dgm:spPr/>
      <dgm:t>
        <a:bodyPr/>
        <a:lstStyle/>
        <a:p>
          <a:endParaRPr lang="en-US"/>
        </a:p>
      </dgm:t>
    </dgm:pt>
    <dgm:pt modelId="{EB801EBF-BA4C-495B-8677-DE145EC93ADA}">
      <dgm:prSet phldrT="[Text]"/>
      <dgm:spPr>
        <a:solidFill>
          <a:srgbClr val="FFC000"/>
        </a:solidFill>
      </dgm:spPr>
      <dgm:t>
        <a:bodyPr/>
        <a:lstStyle/>
        <a:p>
          <a:r>
            <a:rPr lang="en-US" dirty="0"/>
            <a:t>Make your request</a:t>
          </a:r>
          <a:endParaRPr lang="hr-BA" dirty="0"/>
        </a:p>
        <a:p>
          <a:r>
            <a:rPr lang="en-US" dirty="0"/>
            <a:t> (the “ask”).  Clearly state what you want the person to do.</a:t>
          </a:r>
        </a:p>
      </dgm:t>
    </dgm:pt>
    <dgm:pt modelId="{C69967D2-A32A-4418-852F-D2E1BE339B62}" type="parTrans" cxnId="{B27510AE-3BB7-4ED7-A588-E7D91B98F170}">
      <dgm:prSet/>
      <dgm:spPr/>
      <dgm:t>
        <a:bodyPr/>
        <a:lstStyle/>
        <a:p>
          <a:endParaRPr lang="en-US"/>
        </a:p>
      </dgm:t>
    </dgm:pt>
    <dgm:pt modelId="{15EE5011-CC31-4074-9F9B-CEA4C59C7EC0}" type="sibTrans" cxnId="{B27510AE-3BB7-4ED7-A588-E7D91B98F170}">
      <dgm:prSet/>
      <dgm:spPr/>
      <dgm:t>
        <a:bodyPr/>
        <a:lstStyle/>
        <a:p>
          <a:endParaRPr lang="en-US"/>
        </a:p>
      </dgm:t>
    </dgm:pt>
    <dgm:pt modelId="{1CD52352-84F7-49EC-BD7B-3185E9199ECC}" type="pres">
      <dgm:prSet presAssocID="{7F12297D-6D49-4410-A68E-6B5E24694415}" presName="Name0" presStyleCnt="0">
        <dgm:presLayoutVars>
          <dgm:dir/>
          <dgm:resizeHandles val="exact"/>
        </dgm:presLayoutVars>
      </dgm:prSet>
      <dgm:spPr/>
    </dgm:pt>
    <dgm:pt modelId="{70E79B83-658D-4886-AC3A-0BA875E56664}" type="pres">
      <dgm:prSet presAssocID="{0042C9A4-DD11-4ED6-BDA1-224C0B74CBFE}" presName="node" presStyleLbl="node1" presStyleIdx="0" presStyleCnt="3">
        <dgm:presLayoutVars>
          <dgm:bulletEnabled val="1"/>
        </dgm:presLayoutVars>
      </dgm:prSet>
      <dgm:spPr/>
    </dgm:pt>
    <dgm:pt modelId="{B60B8DF2-D22C-4607-B019-C2F25A1AD62D}" type="pres">
      <dgm:prSet presAssocID="{C324E54F-8367-4513-86FB-97CAAA397D92}" presName="sibTrans" presStyleCnt="0"/>
      <dgm:spPr/>
    </dgm:pt>
    <dgm:pt modelId="{A2F8017D-5E1F-4909-849F-FF445C207F77}" type="pres">
      <dgm:prSet presAssocID="{C6CBE1D3-06CC-4DB4-B5E8-0AC3C7CFC7BE}" presName="node" presStyleLbl="node1" presStyleIdx="1" presStyleCnt="3">
        <dgm:presLayoutVars>
          <dgm:bulletEnabled val="1"/>
        </dgm:presLayoutVars>
      </dgm:prSet>
      <dgm:spPr/>
    </dgm:pt>
    <dgm:pt modelId="{78D58503-2812-4001-AFFB-FD41BDCC64DD}" type="pres">
      <dgm:prSet presAssocID="{9366234F-1258-41CA-9C27-E23A33EB6B05}" presName="sibTrans" presStyleCnt="0"/>
      <dgm:spPr/>
    </dgm:pt>
    <dgm:pt modelId="{E104CC17-FB95-4114-84D5-F3D4E3886647}" type="pres">
      <dgm:prSet presAssocID="{EB801EBF-BA4C-495B-8677-DE145EC93ADA}" presName="node" presStyleLbl="node1" presStyleIdx="2" presStyleCnt="3">
        <dgm:presLayoutVars>
          <dgm:bulletEnabled val="1"/>
        </dgm:presLayoutVars>
      </dgm:prSet>
      <dgm:spPr/>
    </dgm:pt>
  </dgm:ptLst>
  <dgm:cxnLst>
    <dgm:cxn modelId="{F711D900-915F-4906-9593-55C48BAADA7E}" type="presOf" srcId="{C6CBE1D3-06CC-4DB4-B5E8-0AC3C7CFC7BE}" destId="{A2F8017D-5E1F-4909-849F-FF445C207F77}" srcOrd="0" destOrd="0" presId="urn:microsoft.com/office/officeart/2005/8/layout/hList6"/>
    <dgm:cxn modelId="{C8C34D11-4F54-46DB-8CEF-FB183926711D}" type="presOf" srcId="{0042C9A4-DD11-4ED6-BDA1-224C0B74CBFE}" destId="{70E79B83-658D-4886-AC3A-0BA875E56664}" srcOrd="0" destOrd="0" presId="urn:microsoft.com/office/officeart/2005/8/layout/hList6"/>
    <dgm:cxn modelId="{909D142F-D418-41E1-AB98-375A7699515B}" srcId="{7F12297D-6D49-4410-A68E-6B5E24694415}" destId="{C6CBE1D3-06CC-4DB4-B5E8-0AC3C7CFC7BE}" srcOrd="1" destOrd="0" parTransId="{61867C89-B320-4A35-A633-77775521675D}" sibTransId="{9366234F-1258-41CA-9C27-E23A33EB6B05}"/>
    <dgm:cxn modelId="{77DE4F33-9949-42E5-A415-AD9BA0D81E3F}" srcId="{7F12297D-6D49-4410-A68E-6B5E24694415}" destId="{0042C9A4-DD11-4ED6-BDA1-224C0B74CBFE}" srcOrd="0" destOrd="0" parTransId="{63AC670A-F67F-4DEB-804B-BB846BAFA392}" sibTransId="{C324E54F-8367-4513-86FB-97CAAA397D92}"/>
    <dgm:cxn modelId="{F18A1063-03E7-474A-AF34-35AB35D4D874}" type="presOf" srcId="{7F12297D-6D49-4410-A68E-6B5E24694415}" destId="{1CD52352-84F7-49EC-BD7B-3185E9199ECC}" srcOrd="0" destOrd="0" presId="urn:microsoft.com/office/officeart/2005/8/layout/hList6"/>
    <dgm:cxn modelId="{B27510AE-3BB7-4ED7-A588-E7D91B98F170}" srcId="{7F12297D-6D49-4410-A68E-6B5E24694415}" destId="{EB801EBF-BA4C-495B-8677-DE145EC93ADA}" srcOrd="2" destOrd="0" parTransId="{C69967D2-A32A-4418-852F-D2E1BE339B62}" sibTransId="{15EE5011-CC31-4074-9F9B-CEA4C59C7EC0}"/>
    <dgm:cxn modelId="{612B17C0-C85E-4E88-85E7-10179780DBF9}" type="presOf" srcId="{EB801EBF-BA4C-495B-8677-DE145EC93ADA}" destId="{E104CC17-FB95-4114-84D5-F3D4E3886647}" srcOrd="0" destOrd="0" presId="urn:microsoft.com/office/officeart/2005/8/layout/hList6"/>
    <dgm:cxn modelId="{A75323B8-7D61-4FFE-868D-C16375DF0BED}" type="presParOf" srcId="{1CD52352-84F7-49EC-BD7B-3185E9199ECC}" destId="{70E79B83-658D-4886-AC3A-0BA875E56664}" srcOrd="0" destOrd="0" presId="urn:microsoft.com/office/officeart/2005/8/layout/hList6"/>
    <dgm:cxn modelId="{9FD944CD-D7CF-4024-AF2E-8E092D3D4D30}" type="presParOf" srcId="{1CD52352-84F7-49EC-BD7B-3185E9199ECC}" destId="{B60B8DF2-D22C-4607-B019-C2F25A1AD62D}" srcOrd="1" destOrd="0" presId="urn:microsoft.com/office/officeart/2005/8/layout/hList6"/>
    <dgm:cxn modelId="{4CD0620D-F9C8-4781-BBE9-835750AA524A}" type="presParOf" srcId="{1CD52352-84F7-49EC-BD7B-3185E9199ECC}" destId="{A2F8017D-5E1F-4909-849F-FF445C207F77}" srcOrd="2" destOrd="0" presId="urn:microsoft.com/office/officeart/2005/8/layout/hList6"/>
    <dgm:cxn modelId="{D7FB51FD-5C75-4B14-9F32-7D6BF42EFA0C}" type="presParOf" srcId="{1CD52352-84F7-49EC-BD7B-3185E9199ECC}" destId="{78D58503-2812-4001-AFFB-FD41BDCC64DD}" srcOrd="3" destOrd="0" presId="urn:microsoft.com/office/officeart/2005/8/layout/hList6"/>
    <dgm:cxn modelId="{EF42259C-D29D-400F-8449-68174B282893}" type="presParOf" srcId="{1CD52352-84F7-49EC-BD7B-3185E9199ECC}" destId="{E104CC17-FB95-4114-84D5-F3D4E388664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B488CF-2F4A-45B6-ACA5-0B33D607BD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9D3E3B-5DE6-42DB-9A09-48E6B0F87C6D}">
      <dgm:prSet/>
      <dgm:spPr>
        <a:solidFill>
          <a:srgbClr val="F6BC67"/>
        </a:solidFill>
      </dgm:spPr>
      <dgm:t>
        <a:bodyPr/>
        <a:lstStyle/>
        <a:p>
          <a:r>
            <a:rPr lang="hr-BA"/>
            <a:t>As and individual, an advocate, or as a member of a group, you can choose to communicate your messages through a website.</a:t>
          </a:r>
          <a:endParaRPr lang="en-US"/>
        </a:p>
      </dgm:t>
    </dgm:pt>
    <dgm:pt modelId="{D355939F-2343-49B8-B5DA-1ED6ADFE4525}" type="parTrans" cxnId="{057FBA8D-723E-431D-AA31-9B92840EDA89}">
      <dgm:prSet/>
      <dgm:spPr/>
      <dgm:t>
        <a:bodyPr/>
        <a:lstStyle/>
        <a:p>
          <a:endParaRPr lang="en-US"/>
        </a:p>
      </dgm:t>
    </dgm:pt>
    <dgm:pt modelId="{249FECBE-33B6-4C89-AC55-11B6AFB08FE9}" type="sibTrans" cxnId="{057FBA8D-723E-431D-AA31-9B92840EDA89}">
      <dgm:prSet/>
      <dgm:spPr/>
      <dgm:t>
        <a:bodyPr/>
        <a:lstStyle/>
        <a:p>
          <a:endParaRPr lang="en-US"/>
        </a:p>
      </dgm:t>
    </dgm:pt>
    <dgm:pt modelId="{0CEA27DA-73DA-4444-87EA-1548829FB960}">
      <dgm:prSet/>
      <dgm:spPr>
        <a:solidFill>
          <a:srgbClr val="A6377D"/>
        </a:solidFill>
      </dgm:spPr>
      <dgm:t>
        <a:bodyPr/>
        <a:lstStyle/>
        <a:p>
          <a:r>
            <a:rPr lang="hr-BA"/>
            <a:t>Website enables you to </a:t>
          </a:r>
          <a:r>
            <a:rPr lang="en-US"/>
            <a:t>get your message heard, build a community of supporters and influence policy</a:t>
          </a:r>
        </a:p>
      </dgm:t>
    </dgm:pt>
    <dgm:pt modelId="{7BD3E07E-D273-489B-9DD4-7221742863D2}" type="parTrans" cxnId="{52925357-8713-443B-81C3-0BE8D07227BA}">
      <dgm:prSet/>
      <dgm:spPr/>
      <dgm:t>
        <a:bodyPr/>
        <a:lstStyle/>
        <a:p>
          <a:endParaRPr lang="en-US"/>
        </a:p>
      </dgm:t>
    </dgm:pt>
    <dgm:pt modelId="{0CC2CDF7-CC4B-4B3C-BA63-BB1D39FE79C1}" type="sibTrans" cxnId="{52925357-8713-443B-81C3-0BE8D07227BA}">
      <dgm:prSet/>
      <dgm:spPr/>
      <dgm:t>
        <a:bodyPr/>
        <a:lstStyle/>
        <a:p>
          <a:endParaRPr lang="en-US"/>
        </a:p>
      </dgm:t>
    </dgm:pt>
    <dgm:pt modelId="{E133F389-79DB-4D63-B7F2-CB0BC5584A94}" type="pres">
      <dgm:prSet presAssocID="{C8B488CF-2F4A-45B6-ACA5-0B33D607BD1F}" presName="linear" presStyleCnt="0">
        <dgm:presLayoutVars>
          <dgm:animLvl val="lvl"/>
          <dgm:resizeHandles val="exact"/>
        </dgm:presLayoutVars>
      </dgm:prSet>
      <dgm:spPr/>
    </dgm:pt>
    <dgm:pt modelId="{521B3B27-4936-4C3E-86F3-BC7118A565A1}" type="pres">
      <dgm:prSet presAssocID="{FC9D3E3B-5DE6-42DB-9A09-48E6B0F87C6D}" presName="parentText" presStyleLbl="node1" presStyleIdx="0" presStyleCnt="2" custLinFactNeighborY="-14008">
        <dgm:presLayoutVars>
          <dgm:chMax val="0"/>
          <dgm:bulletEnabled val="1"/>
        </dgm:presLayoutVars>
      </dgm:prSet>
      <dgm:spPr/>
    </dgm:pt>
    <dgm:pt modelId="{9B6D32E7-3F57-4E6A-A83F-262AF833980A}" type="pres">
      <dgm:prSet presAssocID="{249FECBE-33B6-4C89-AC55-11B6AFB08FE9}" presName="spacer" presStyleCnt="0"/>
      <dgm:spPr/>
    </dgm:pt>
    <dgm:pt modelId="{13B83D75-4D19-4866-947D-93E49AAAFFFC}" type="pres">
      <dgm:prSet presAssocID="{0CEA27DA-73DA-4444-87EA-1548829FB960}" presName="parentText" presStyleLbl="node1" presStyleIdx="1" presStyleCnt="2">
        <dgm:presLayoutVars>
          <dgm:chMax val="0"/>
          <dgm:bulletEnabled val="1"/>
        </dgm:presLayoutVars>
      </dgm:prSet>
      <dgm:spPr/>
    </dgm:pt>
  </dgm:ptLst>
  <dgm:cxnLst>
    <dgm:cxn modelId="{52925357-8713-443B-81C3-0BE8D07227BA}" srcId="{C8B488CF-2F4A-45B6-ACA5-0B33D607BD1F}" destId="{0CEA27DA-73DA-4444-87EA-1548829FB960}" srcOrd="1" destOrd="0" parTransId="{7BD3E07E-D273-489B-9DD4-7221742863D2}" sibTransId="{0CC2CDF7-CC4B-4B3C-BA63-BB1D39FE79C1}"/>
    <dgm:cxn modelId="{057FBA8D-723E-431D-AA31-9B92840EDA89}" srcId="{C8B488CF-2F4A-45B6-ACA5-0B33D607BD1F}" destId="{FC9D3E3B-5DE6-42DB-9A09-48E6B0F87C6D}" srcOrd="0" destOrd="0" parTransId="{D355939F-2343-49B8-B5DA-1ED6ADFE4525}" sibTransId="{249FECBE-33B6-4C89-AC55-11B6AFB08FE9}"/>
    <dgm:cxn modelId="{04FAE6AE-2FD1-4946-98CB-D6CA11F86902}" type="presOf" srcId="{0CEA27DA-73DA-4444-87EA-1548829FB960}" destId="{13B83D75-4D19-4866-947D-93E49AAAFFFC}" srcOrd="0" destOrd="0" presId="urn:microsoft.com/office/officeart/2005/8/layout/vList2"/>
    <dgm:cxn modelId="{5F164DEA-0C8F-4048-BE57-A85A06C9C6EA}" type="presOf" srcId="{FC9D3E3B-5DE6-42DB-9A09-48E6B0F87C6D}" destId="{521B3B27-4936-4C3E-86F3-BC7118A565A1}" srcOrd="0" destOrd="0" presId="urn:microsoft.com/office/officeart/2005/8/layout/vList2"/>
    <dgm:cxn modelId="{D87135ED-E8FC-4457-AF54-F2B482ADD7E4}" type="presOf" srcId="{C8B488CF-2F4A-45B6-ACA5-0B33D607BD1F}" destId="{E133F389-79DB-4D63-B7F2-CB0BC5584A94}" srcOrd="0" destOrd="0" presId="urn:microsoft.com/office/officeart/2005/8/layout/vList2"/>
    <dgm:cxn modelId="{A0BB1268-4934-4B67-BEAE-FB999BB77ED0}" type="presParOf" srcId="{E133F389-79DB-4D63-B7F2-CB0BC5584A94}" destId="{521B3B27-4936-4C3E-86F3-BC7118A565A1}" srcOrd="0" destOrd="0" presId="urn:microsoft.com/office/officeart/2005/8/layout/vList2"/>
    <dgm:cxn modelId="{8E6BE46D-FA1F-4C2E-96AE-6AD9FBEE7E8C}" type="presParOf" srcId="{E133F389-79DB-4D63-B7F2-CB0BC5584A94}" destId="{9B6D32E7-3F57-4E6A-A83F-262AF833980A}" srcOrd="1" destOrd="0" presId="urn:microsoft.com/office/officeart/2005/8/layout/vList2"/>
    <dgm:cxn modelId="{7D047AD3-BF21-4901-9E95-328AFBCC66F8}" type="presParOf" srcId="{E133F389-79DB-4D63-B7F2-CB0BC5584A94}" destId="{13B83D75-4D19-4866-947D-93E49AAAFFF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44019-079E-4DEB-9B48-4E35EDC7F7B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8D2016E-BE83-4286-A633-5BDB7852684F}">
      <dgm:prSet custT="1"/>
      <dgm:spPr/>
      <dgm:t>
        <a:bodyPr/>
        <a:lstStyle/>
        <a:p>
          <a:pPr>
            <a:lnSpc>
              <a:spcPct val="100000"/>
            </a:lnSpc>
            <a:defRPr cap="all"/>
          </a:pPr>
          <a:r>
            <a:rPr lang="en-US" sz="2000" cap="none" dirty="0"/>
            <a:t>Advocacy events are influential and long-lasting. their effectiveness is due to both your supporters’ passionate actions as well as the publicity and awareness raised when this type of event is marketed and conducted.</a:t>
          </a:r>
        </a:p>
      </dgm:t>
    </dgm:pt>
    <dgm:pt modelId="{0F9C54A3-2A8D-4754-8C8D-D986E7B8C4E4}" type="parTrans" cxnId="{FB644D44-1E9A-4771-B74F-74ABC5B01881}">
      <dgm:prSet/>
      <dgm:spPr/>
      <dgm:t>
        <a:bodyPr/>
        <a:lstStyle/>
        <a:p>
          <a:endParaRPr lang="en-US"/>
        </a:p>
      </dgm:t>
    </dgm:pt>
    <dgm:pt modelId="{7EB5695E-7BE2-43B1-B261-C4AE9D3C14CC}" type="sibTrans" cxnId="{FB644D44-1E9A-4771-B74F-74ABC5B01881}">
      <dgm:prSet/>
      <dgm:spPr/>
      <dgm:t>
        <a:bodyPr/>
        <a:lstStyle/>
        <a:p>
          <a:endParaRPr lang="en-US"/>
        </a:p>
      </dgm:t>
    </dgm:pt>
    <dgm:pt modelId="{9CF37926-CCD1-4E99-ABDF-90F0EEDFA3E6}">
      <dgm:prSet custT="1"/>
      <dgm:spPr/>
      <dgm:t>
        <a:bodyPr/>
        <a:lstStyle/>
        <a:p>
          <a:pPr>
            <a:lnSpc>
              <a:spcPct val="100000"/>
            </a:lnSpc>
            <a:defRPr cap="all"/>
          </a:pPr>
          <a:r>
            <a:rPr lang="en-US" sz="2000" cap="none" dirty="0"/>
            <a:t>To ensure that potential supporters</a:t>
          </a:r>
          <a:r>
            <a:rPr lang="hr-BA" sz="2000" cap="none" dirty="0"/>
            <a:t> </a:t>
          </a:r>
          <a:r>
            <a:rPr lang="en-US" sz="2000" cap="none" dirty="0"/>
            <a:t>and advocates are aware of all of these opportunities, you need a dedicated space on your website to showcase all upcoming advocacy events. embed an interactive calendar that users can click through to explore what’s available and sign up to participate themselves.</a:t>
          </a:r>
        </a:p>
      </dgm:t>
    </dgm:pt>
    <dgm:pt modelId="{CF37832A-572C-44F9-A7C8-CA3D581E24E4}" type="parTrans" cxnId="{714A4539-CFC3-46CF-B104-608BC27D4138}">
      <dgm:prSet/>
      <dgm:spPr/>
      <dgm:t>
        <a:bodyPr/>
        <a:lstStyle/>
        <a:p>
          <a:endParaRPr lang="en-US"/>
        </a:p>
      </dgm:t>
    </dgm:pt>
    <dgm:pt modelId="{63A63E04-8832-4B5B-9A29-849F6893A7D1}" type="sibTrans" cxnId="{714A4539-CFC3-46CF-B104-608BC27D4138}">
      <dgm:prSet/>
      <dgm:spPr/>
      <dgm:t>
        <a:bodyPr/>
        <a:lstStyle/>
        <a:p>
          <a:endParaRPr lang="en-US"/>
        </a:p>
      </dgm:t>
    </dgm:pt>
    <dgm:pt modelId="{D16CF5BE-12B2-44E7-ABD6-BDC1CD03EAD5}" type="pres">
      <dgm:prSet presAssocID="{4F244019-079E-4DEB-9B48-4E35EDC7F7B9}" presName="root" presStyleCnt="0">
        <dgm:presLayoutVars>
          <dgm:dir/>
          <dgm:resizeHandles val="exact"/>
        </dgm:presLayoutVars>
      </dgm:prSet>
      <dgm:spPr/>
    </dgm:pt>
    <dgm:pt modelId="{839799A0-3A00-4B2F-96F9-E26996D065C6}" type="pres">
      <dgm:prSet presAssocID="{08D2016E-BE83-4286-A633-5BDB7852684F}" presName="compNode" presStyleCnt="0"/>
      <dgm:spPr/>
    </dgm:pt>
    <dgm:pt modelId="{04F0B06F-6010-4606-A2AA-723B5F158BAC}" type="pres">
      <dgm:prSet presAssocID="{08D2016E-BE83-4286-A633-5BDB7852684F}" presName="iconBgRect" presStyleLbl="bgShp" presStyleIdx="0" presStyleCnt="2"/>
      <dgm:spPr>
        <a:solidFill>
          <a:srgbClr val="A6377D"/>
        </a:solidFill>
      </dgm:spPr>
    </dgm:pt>
    <dgm:pt modelId="{46623E26-C181-44DE-B4D7-97609B09590F}" type="pres">
      <dgm:prSet presAssocID="{08D2016E-BE83-4286-A633-5BDB7852684F}" presName="iconRect" presStyleLbl="node1" presStyleIdx="0" presStyleCnt="2" custLinFactNeighborX="-3761" custLinFactNeighborY="-559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ting"/>
        </a:ext>
      </dgm:extLst>
    </dgm:pt>
    <dgm:pt modelId="{0C429771-9E28-473D-83FB-5C3A2C0B37DA}" type="pres">
      <dgm:prSet presAssocID="{08D2016E-BE83-4286-A633-5BDB7852684F}" presName="spaceRect" presStyleCnt="0"/>
      <dgm:spPr/>
    </dgm:pt>
    <dgm:pt modelId="{47B8F871-2A05-4232-B2ED-FDDE20EE9E12}" type="pres">
      <dgm:prSet presAssocID="{08D2016E-BE83-4286-A633-5BDB7852684F}" presName="textRect" presStyleLbl="revTx" presStyleIdx="0" presStyleCnt="2" custScaleX="112462" custLinFactNeighborX="-2150" custLinFactNeighborY="-17805">
        <dgm:presLayoutVars>
          <dgm:chMax val="1"/>
          <dgm:chPref val="1"/>
        </dgm:presLayoutVars>
      </dgm:prSet>
      <dgm:spPr/>
    </dgm:pt>
    <dgm:pt modelId="{33EEE5AB-7390-4073-B719-0D4CAFB0F701}" type="pres">
      <dgm:prSet presAssocID="{7EB5695E-7BE2-43B1-B261-C4AE9D3C14CC}" presName="sibTrans" presStyleCnt="0"/>
      <dgm:spPr/>
    </dgm:pt>
    <dgm:pt modelId="{275B7070-22B9-45B6-A1C8-79A1BBCE76AB}" type="pres">
      <dgm:prSet presAssocID="{9CF37926-CCD1-4E99-ABDF-90F0EEDFA3E6}" presName="compNode" presStyleCnt="0"/>
      <dgm:spPr/>
    </dgm:pt>
    <dgm:pt modelId="{BD50CB52-E960-4169-A696-BE5155A6681E}" type="pres">
      <dgm:prSet presAssocID="{9CF37926-CCD1-4E99-ABDF-90F0EEDFA3E6}" presName="iconBgRect" presStyleLbl="bgShp" presStyleIdx="1" presStyleCnt="2"/>
      <dgm:spPr>
        <a:solidFill>
          <a:srgbClr val="F6BC67"/>
        </a:solidFill>
      </dgm:spPr>
    </dgm:pt>
    <dgm:pt modelId="{2B1F3FEF-8CF7-4F56-9118-9482BB318811}" type="pres">
      <dgm:prSet presAssocID="{9CF37926-CCD1-4E99-ABDF-90F0EEDFA3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4F96B363-6B40-460E-BA4C-F4CF9CCD2200}" type="pres">
      <dgm:prSet presAssocID="{9CF37926-CCD1-4E99-ABDF-90F0EEDFA3E6}" presName="spaceRect" presStyleCnt="0"/>
      <dgm:spPr/>
    </dgm:pt>
    <dgm:pt modelId="{1D713026-2CBC-4EDE-B951-33C7DD590D19}" type="pres">
      <dgm:prSet presAssocID="{9CF37926-CCD1-4E99-ABDF-90F0EEDFA3E6}" presName="textRect" presStyleLbl="revTx" presStyleIdx="1" presStyleCnt="2" custScaleX="139830" custLinFactNeighborX="10444" custLinFactNeighborY="-16656">
        <dgm:presLayoutVars>
          <dgm:chMax val="1"/>
          <dgm:chPref val="1"/>
        </dgm:presLayoutVars>
      </dgm:prSet>
      <dgm:spPr/>
    </dgm:pt>
  </dgm:ptLst>
  <dgm:cxnLst>
    <dgm:cxn modelId="{E274C505-33C7-442C-89B7-E7BDA2EB059D}" type="presOf" srcId="{9CF37926-CCD1-4E99-ABDF-90F0EEDFA3E6}" destId="{1D713026-2CBC-4EDE-B951-33C7DD590D19}" srcOrd="0" destOrd="0" presId="urn:microsoft.com/office/officeart/2018/5/layout/IconCircleLabelList"/>
    <dgm:cxn modelId="{714A4539-CFC3-46CF-B104-608BC27D4138}" srcId="{4F244019-079E-4DEB-9B48-4E35EDC7F7B9}" destId="{9CF37926-CCD1-4E99-ABDF-90F0EEDFA3E6}" srcOrd="1" destOrd="0" parTransId="{CF37832A-572C-44F9-A7C8-CA3D581E24E4}" sibTransId="{63A63E04-8832-4B5B-9A29-849F6893A7D1}"/>
    <dgm:cxn modelId="{FB644D44-1E9A-4771-B74F-74ABC5B01881}" srcId="{4F244019-079E-4DEB-9B48-4E35EDC7F7B9}" destId="{08D2016E-BE83-4286-A633-5BDB7852684F}" srcOrd="0" destOrd="0" parTransId="{0F9C54A3-2A8D-4754-8C8D-D986E7B8C4E4}" sibTransId="{7EB5695E-7BE2-43B1-B261-C4AE9D3C14CC}"/>
    <dgm:cxn modelId="{2F1BB5AE-9814-4812-A34D-8400AD8F1ADD}" type="presOf" srcId="{08D2016E-BE83-4286-A633-5BDB7852684F}" destId="{47B8F871-2A05-4232-B2ED-FDDE20EE9E12}" srcOrd="0" destOrd="0" presId="urn:microsoft.com/office/officeart/2018/5/layout/IconCircleLabelList"/>
    <dgm:cxn modelId="{3DF1E0CD-95BB-4DDA-9A20-6FA062972F96}" type="presOf" srcId="{4F244019-079E-4DEB-9B48-4E35EDC7F7B9}" destId="{D16CF5BE-12B2-44E7-ABD6-BDC1CD03EAD5}" srcOrd="0" destOrd="0" presId="urn:microsoft.com/office/officeart/2018/5/layout/IconCircleLabelList"/>
    <dgm:cxn modelId="{C6E69FBE-C0AE-4180-B593-F33495BAD70D}" type="presParOf" srcId="{D16CF5BE-12B2-44E7-ABD6-BDC1CD03EAD5}" destId="{839799A0-3A00-4B2F-96F9-E26996D065C6}" srcOrd="0" destOrd="0" presId="urn:microsoft.com/office/officeart/2018/5/layout/IconCircleLabelList"/>
    <dgm:cxn modelId="{F71078D9-8132-412C-A7E3-AB55267AA119}" type="presParOf" srcId="{839799A0-3A00-4B2F-96F9-E26996D065C6}" destId="{04F0B06F-6010-4606-A2AA-723B5F158BAC}" srcOrd="0" destOrd="0" presId="urn:microsoft.com/office/officeart/2018/5/layout/IconCircleLabelList"/>
    <dgm:cxn modelId="{61E7F385-21E4-4FC0-A23A-5A6816D41E45}" type="presParOf" srcId="{839799A0-3A00-4B2F-96F9-E26996D065C6}" destId="{46623E26-C181-44DE-B4D7-97609B09590F}" srcOrd="1" destOrd="0" presId="urn:microsoft.com/office/officeart/2018/5/layout/IconCircleLabelList"/>
    <dgm:cxn modelId="{EE2CCB55-85D7-4D93-A89B-4CDD38505A66}" type="presParOf" srcId="{839799A0-3A00-4B2F-96F9-E26996D065C6}" destId="{0C429771-9E28-473D-83FB-5C3A2C0B37DA}" srcOrd="2" destOrd="0" presId="urn:microsoft.com/office/officeart/2018/5/layout/IconCircleLabelList"/>
    <dgm:cxn modelId="{C0FB5067-A144-4FDE-ACB4-4C4919BC7861}" type="presParOf" srcId="{839799A0-3A00-4B2F-96F9-E26996D065C6}" destId="{47B8F871-2A05-4232-B2ED-FDDE20EE9E12}" srcOrd="3" destOrd="0" presId="urn:microsoft.com/office/officeart/2018/5/layout/IconCircleLabelList"/>
    <dgm:cxn modelId="{4A9346BC-9986-463A-8603-51CB03D1FEE2}" type="presParOf" srcId="{D16CF5BE-12B2-44E7-ABD6-BDC1CD03EAD5}" destId="{33EEE5AB-7390-4073-B719-0D4CAFB0F701}" srcOrd="1" destOrd="0" presId="urn:microsoft.com/office/officeart/2018/5/layout/IconCircleLabelList"/>
    <dgm:cxn modelId="{CCE35A61-2E9E-4022-AA08-2A80C1F3B2F2}" type="presParOf" srcId="{D16CF5BE-12B2-44E7-ABD6-BDC1CD03EAD5}" destId="{275B7070-22B9-45B6-A1C8-79A1BBCE76AB}" srcOrd="2" destOrd="0" presId="urn:microsoft.com/office/officeart/2018/5/layout/IconCircleLabelList"/>
    <dgm:cxn modelId="{2064E03C-F46E-42A8-AFFB-F6C9B9F8FC8E}" type="presParOf" srcId="{275B7070-22B9-45B6-A1C8-79A1BBCE76AB}" destId="{BD50CB52-E960-4169-A696-BE5155A6681E}" srcOrd="0" destOrd="0" presId="urn:microsoft.com/office/officeart/2018/5/layout/IconCircleLabelList"/>
    <dgm:cxn modelId="{1E2A7990-D8D9-4E37-A519-64EEBA69D7C0}" type="presParOf" srcId="{275B7070-22B9-45B6-A1C8-79A1BBCE76AB}" destId="{2B1F3FEF-8CF7-4F56-9118-9482BB318811}" srcOrd="1" destOrd="0" presId="urn:microsoft.com/office/officeart/2018/5/layout/IconCircleLabelList"/>
    <dgm:cxn modelId="{9DA4558E-1C9E-4836-ACFC-21143AECAA61}" type="presParOf" srcId="{275B7070-22B9-45B6-A1C8-79A1BBCE76AB}" destId="{4F96B363-6B40-460E-BA4C-F4CF9CCD2200}" srcOrd="2" destOrd="0" presId="urn:microsoft.com/office/officeart/2018/5/layout/IconCircleLabelList"/>
    <dgm:cxn modelId="{AAC58908-36DE-4687-B11B-E17681DBB88E}" type="presParOf" srcId="{275B7070-22B9-45B6-A1C8-79A1BBCE76AB}" destId="{1D713026-2CBC-4EDE-B951-33C7DD590D1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8C19B9-8277-470E-8573-900BC81438FD}" type="doc">
      <dgm:prSet loTypeId="urn:microsoft.com/office/officeart/2018/2/layout/IconLabelList" loCatId="icon" qsTypeId="urn:microsoft.com/office/officeart/2005/8/quickstyle/3d4" qsCatId="3D" csTypeId="urn:microsoft.com/office/officeart/2005/8/colors/accent1_2" csCatId="accent1" phldr="1"/>
      <dgm:spPr/>
      <dgm:t>
        <a:bodyPr/>
        <a:lstStyle/>
        <a:p>
          <a:endParaRPr lang="en-US"/>
        </a:p>
      </dgm:t>
    </dgm:pt>
    <dgm:pt modelId="{48D7DF6C-1520-415A-B5CC-6E39CC17BE45}">
      <dgm:prSet custT="1"/>
      <dgm:spPr/>
      <dgm:t>
        <a:bodyPr/>
        <a:lstStyle/>
        <a:p>
          <a:pPr>
            <a:lnSpc>
              <a:spcPct val="100000"/>
            </a:lnSpc>
          </a:pPr>
          <a:r>
            <a:rPr lang="en-US" sz="2000" dirty="0"/>
            <a:t>Some of the best advocacy efforts happen on social media. This is because social networks can</a:t>
          </a:r>
          <a:r>
            <a:rPr lang="hr-BA" sz="2000" dirty="0"/>
            <a:t> </a:t>
          </a:r>
          <a:r>
            <a:rPr lang="en-US" sz="2000" dirty="0"/>
            <a:t>easily spread the word about key issues and expand your reach exponentially. One supporter will tell all their contacts, and many of these people will tell </a:t>
          </a:r>
          <a:r>
            <a:rPr lang="en-IE" sz="2000" dirty="0"/>
            <a:t>contacts</a:t>
          </a:r>
          <a:r>
            <a:rPr lang="en-US" sz="2000" b="0" dirty="0"/>
            <a:t>, and so on</a:t>
          </a:r>
          <a:r>
            <a:rPr lang="en-US" sz="1800" b="0" dirty="0"/>
            <a:t>.</a:t>
          </a:r>
          <a:endParaRPr lang="en-US" sz="1800" dirty="0"/>
        </a:p>
      </dgm:t>
    </dgm:pt>
    <dgm:pt modelId="{06FB5B46-6F2E-4323-A5DB-06C977234FB3}" type="parTrans" cxnId="{FAEE086E-7D7E-4604-9589-D49BB286621A}">
      <dgm:prSet/>
      <dgm:spPr/>
      <dgm:t>
        <a:bodyPr/>
        <a:lstStyle/>
        <a:p>
          <a:endParaRPr lang="en-US"/>
        </a:p>
      </dgm:t>
    </dgm:pt>
    <dgm:pt modelId="{9DF4DA55-BBB3-4DBC-BDDF-D446B7427D72}" type="sibTrans" cxnId="{FAEE086E-7D7E-4604-9589-D49BB286621A}">
      <dgm:prSet/>
      <dgm:spPr/>
      <dgm:t>
        <a:bodyPr/>
        <a:lstStyle/>
        <a:p>
          <a:endParaRPr lang="en-US"/>
        </a:p>
      </dgm:t>
    </dgm:pt>
    <dgm:pt modelId="{9C2A7BE5-2352-4A21-AD7B-8C249A900582}">
      <dgm:prSet custT="1"/>
      <dgm:spPr/>
      <dgm:t>
        <a:bodyPr/>
        <a:lstStyle/>
        <a:p>
          <a:pPr>
            <a:lnSpc>
              <a:spcPct val="100000"/>
            </a:lnSpc>
          </a:pPr>
          <a:r>
            <a:rPr lang="hr-BA" sz="2000" b="0" dirty="0"/>
            <a:t>For </a:t>
          </a:r>
          <a:r>
            <a:rPr lang="en-US" sz="2000" b="0" dirty="0"/>
            <a:t>your website to support your social media advocacy campaign, you need to clearly advertise and display all of your social media connections. These can simply be icon buttons that send users to the relevant account. </a:t>
          </a:r>
          <a:endParaRPr lang="en-US" sz="2000" dirty="0"/>
        </a:p>
      </dgm:t>
    </dgm:pt>
    <dgm:pt modelId="{4726BABD-E33E-49E4-8849-EB9AEC49126F}" type="parTrans" cxnId="{E2009500-8A63-484C-ABE7-587E1AA8983D}">
      <dgm:prSet/>
      <dgm:spPr/>
      <dgm:t>
        <a:bodyPr/>
        <a:lstStyle/>
        <a:p>
          <a:endParaRPr lang="en-US"/>
        </a:p>
      </dgm:t>
    </dgm:pt>
    <dgm:pt modelId="{323FF61E-90DA-4775-830D-CC18D510ECDC}" type="sibTrans" cxnId="{E2009500-8A63-484C-ABE7-587E1AA8983D}">
      <dgm:prSet/>
      <dgm:spPr/>
      <dgm:t>
        <a:bodyPr/>
        <a:lstStyle/>
        <a:p>
          <a:endParaRPr lang="en-US"/>
        </a:p>
      </dgm:t>
    </dgm:pt>
    <dgm:pt modelId="{361E85DE-FFBB-48B9-A7FC-CA695FAC03EC}" type="pres">
      <dgm:prSet presAssocID="{EB8C19B9-8277-470E-8573-900BC81438FD}" presName="root" presStyleCnt="0">
        <dgm:presLayoutVars>
          <dgm:dir/>
          <dgm:resizeHandles val="exact"/>
        </dgm:presLayoutVars>
      </dgm:prSet>
      <dgm:spPr/>
    </dgm:pt>
    <dgm:pt modelId="{CAC4A05B-780A-4655-943D-1E42F3038FB5}" type="pres">
      <dgm:prSet presAssocID="{48D7DF6C-1520-415A-B5CC-6E39CC17BE45}" presName="compNode" presStyleCnt="0"/>
      <dgm:spPr/>
    </dgm:pt>
    <dgm:pt modelId="{53607458-94C7-40EC-9324-0A40D59F48FC}" type="pres">
      <dgm:prSet presAssocID="{48D7DF6C-1520-415A-B5CC-6E39CC17BE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ting"/>
        </a:ext>
      </dgm:extLst>
    </dgm:pt>
    <dgm:pt modelId="{7AA3AFF7-70EE-438C-818F-DAC2E1AF5F12}" type="pres">
      <dgm:prSet presAssocID="{48D7DF6C-1520-415A-B5CC-6E39CC17BE45}" presName="spaceRect" presStyleCnt="0"/>
      <dgm:spPr/>
    </dgm:pt>
    <dgm:pt modelId="{1CF20BDC-26DA-46EB-B881-AD66E0610C57}" type="pres">
      <dgm:prSet presAssocID="{48D7DF6C-1520-415A-B5CC-6E39CC17BE45}" presName="textRect" presStyleLbl="revTx" presStyleIdx="0" presStyleCnt="2" custScaleX="111771" custScaleY="108637" custLinFactNeighborX="-7670" custLinFactNeighborY="6204">
        <dgm:presLayoutVars>
          <dgm:chMax val="1"/>
          <dgm:chPref val="1"/>
        </dgm:presLayoutVars>
      </dgm:prSet>
      <dgm:spPr/>
    </dgm:pt>
    <dgm:pt modelId="{F0787084-B0CB-4A67-B327-C008E361D683}" type="pres">
      <dgm:prSet presAssocID="{9DF4DA55-BBB3-4DBC-BDDF-D446B7427D72}" presName="sibTrans" presStyleCnt="0"/>
      <dgm:spPr/>
    </dgm:pt>
    <dgm:pt modelId="{60E39D9A-3D60-4F31-8785-05693AC6F845}" type="pres">
      <dgm:prSet presAssocID="{9C2A7BE5-2352-4A21-AD7B-8C249A900582}" presName="compNode" presStyleCnt="0"/>
      <dgm:spPr/>
    </dgm:pt>
    <dgm:pt modelId="{04A01B9A-F2D6-4395-898F-358FF8AE4651}" type="pres">
      <dgm:prSet presAssocID="{9C2A7BE5-2352-4A21-AD7B-8C249A90058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9D580057-1EBD-41F6-8510-CC9247CE0D20}" type="pres">
      <dgm:prSet presAssocID="{9C2A7BE5-2352-4A21-AD7B-8C249A900582}" presName="spaceRect" presStyleCnt="0"/>
      <dgm:spPr/>
    </dgm:pt>
    <dgm:pt modelId="{65338229-6C65-4625-A9DB-7F6263D04EB3}" type="pres">
      <dgm:prSet presAssocID="{9C2A7BE5-2352-4A21-AD7B-8C249A900582}" presName="textRect" presStyleLbl="revTx" presStyleIdx="1" presStyleCnt="2" custLinFactNeighborX="4721" custLinFactNeighborY="2651">
        <dgm:presLayoutVars>
          <dgm:chMax val="1"/>
          <dgm:chPref val="1"/>
        </dgm:presLayoutVars>
      </dgm:prSet>
      <dgm:spPr/>
    </dgm:pt>
  </dgm:ptLst>
  <dgm:cxnLst>
    <dgm:cxn modelId="{E2009500-8A63-484C-ABE7-587E1AA8983D}" srcId="{EB8C19B9-8277-470E-8573-900BC81438FD}" destId="{9C2A7BE5-2352-4A21-AD7B-8C249A900582}" srcOrd="1" destOrd="0" parTransId="{4726BABD-E33E-49E4-8849-EB9AEC49126F}" sibTransId="{323FF61E-90DA-4775-830D-CC18D510ECDC}"/>
    <dgm:cxn modelId="{AED5861D-A38C-4084-9F59-2C2B584AB4E4}" type="presOf" srcId="{9C2A7BE5-2352-4A21-AD7B-8C249A900582}" destId="{65338229-6C65-4625-A9DB-7F6263D04EB3}" srcOrd="0" destOrd="0" presId="urn:microsoft.com/office/officeart/2018/2/layout/IconLabelList"/>
    <dgm:cxn modelId="{FAEE086E-7D7E-4604-9589-D49BB286621A}" srcId="{EB8C19B9-8277-470E-8573-900BC81438FD}" destId="{48D7DF6C-1520-415A-B5CC-6E39CC17BE45}" srcOrd="0" destOrd="0" parTransId="{06FB5B46-6F2E-4323-A5DB-06C977234FB3}" sibTransId="{9DF4DA55-BBB3-4DBC-BDDF-D446B7427D72}"/>
    <dgm:cxn modelId="{BEE2686F-BA62-46DE-8801-52801AB98CE7}" type="presOf" srcId="{48D7DF6C-1520-415A-B5CC-6E39CC17BE45}" destId="{1CF20BDC-26DA-46EB-B881-AD66E0610C57}" srcOrd="0" destOrd="0" presId="urn:microsoft.com/office/officeart/2018/2/layout/IconLabelList"/>
    <dgm:cxn modelId="{CB8B11B2-0ADD-4E7F-8941-36F955DF4C58}" type="presOf" srcId="{EB8C19B9-8277-470E-8573-900BC81438FD}" destId="{361E85DE-FFBB-48B9-A7FC-CA695FAC03EC}" srcOrd="0" destOrd="0" presId="urn:microsoft.com/office/officeart/2018/2/layout/IconLabelList"/>
    <dgm:cxn modelId="{D6D3CAD7-6628-4D0B-A73D-06E7D13B958B}" type="presParOf" srcId="{361E85DE-FFBB-48B9-A7FC-CA695FAC03EC}" destId="{CAC4A05B-780A-4655-943D-1E42F3038FB5}" srcOrd="0" destOrd="0" presId="urn:microsoft.com/office/officeart/2018/2/layout/IconLabelList"/>
    <dgm:cxn modelId="{AB81BB0E-D869-4216-B507-271CABB0204A}" type="presParOf" srcId="{CAC4A05B-780A-4655-943D-1E42F3038FB5}" destId="{53607458-94C7-40EC-9324-0A40D59F48FC}" srcOrd="0" destOrd="0" presId="urn:microsoft.com/office/officeart/2018/2/layout/IconLabelList"/>
    <dgm:cxn modelId="{84F9A563-D423-4A71-AFDB-009ECB1B3D58}" type="presParOf" srcId="{CAC4A05B-780A-4655-943D-1E42F3038FB5}" destId="{7AA3AFF7-70EE-438C-818F-DAC2E1AF5F12}" srcOrd="1" destOrd="0" presId="urn:microsoft.com/office/officeart/2018/2/layout/IconLabelList"/>
    <dgm:cxn modelId="{9EE7DCAD-6519-4FA1-82E0-DD551B587914}" type="presParOf" srcId="{CAC4A05B-780A-4655-943D-1E42F3038FB5}" destId="{1CF20BDC-26DA-46EB-B881-AD66E0610C57}" srcOrd="2" destOrd="0" presId="urn:microsoft.com/office/officeart/2018/2/layout/IconLabelList"/>
    <dgm:cxn modelId="{F2560249-DDDA-4352-BB65-B69F6EFB8772}" type="presParOf" srcId="{361E85DE-FFBB-48B9-A7FC-CA695FAC03EC}" destId="{F0787084-B0CB-4A67-B327-C008E361D683}" srcOrd="1" destOrd="0" presId="urn:microsoft.com/office/officeart/2018/2/layout/IconLabelList"/>
    <dgm:cxn modelId="{601E5933-6CEA-44C7-BDC0-B8592CF6F08E}" type="presParOf" srcId="{361E85DE-FFBB-48B9-A7FC-CA695FAC03EC}" destId="{60E39D9A-3D60-4F31-8785-05693AC6F845}" srcOrd="2" destOrd="0" presId="urn:microsoft.com/office/officeart/2018/2/layout/IconLabelList"/>
    <dgm:cxn modelId="{A0419C53-6B01-4C54-B278-A2AA21BB7019}" type="presParOf" srcId="{60E39D9A-3D60-4F31-8785-05693AC6F845}" destId="{04A01B9A-F2D6-4395-898F-358FF8AE4651}" srcOrd="0" destOrd="0" presId="urn:microsoft.com/office/officeart/2018/2/layout/IconLabelList"/>
    <dgm:cxn modelId="{6EC09A77-5F5C-45FF-99E4-F5C78C1D7668}" type="presParOf" srcId="{60E39D9A-3D60-4F31-8785-05693AC6F845}" destId="{9D580057-1EBD-41F6-8510-CC9247CE0D20}" srcOrd="1" destOrd="0" presId="urn:microsoft.com/office/officeart/2018/2/layout/IconLabelList"/>
    <dgm:cxn modelId="{2E0E8F82-724C-47A1-9D1E-8DE9D4352442}" type="presParOf" srcId="{60E39D9A-3D60-4F31-8785-05693AC6F845}" destId="{65338229-6C65-4625-A9DB-7F6263D04EB3}"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9B83-658D-4886-AC3A-0BA875E56664}">
      <dsp:nvSpPr>
        <dsp:cNvPr id="0" name=""/>
        <dsp:cNvSpPr/>
      </dsp:nvSpPr>
      <dsp:spPr>
        <a:xfrm rot="16200000">
          <a:off x="-234962" y="236255"/>
          <a:ext cx="3833672" cy="3361161"/>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9977" bIns="0" numCol="1" spcCol="1270" anchor="ctr" anchorCtr="0">
          <a:noAutofit/>
        </a:bodyPr>
        <a:lstStyle/>
        <a:p>
          <a:pPr marL="0" lvl="0" indent="0" algn="ctr" defTabSz="889000">
            <a:lnSpc>
              <a:spcPct val="90000"/>
            </a:lnSpc>
            <a:spcBef>
              <a:spcPct val="0"/>
            </a:spcBef>
            <a:spcAft>
              <a:spcPct val="35000"/>
            </a:spcAft>
            <a:buNone/>
          </a:pPr>
          <a:r>
            <a:rPr lang="en-US" sz="2000" kern="1200" dirty="0"/>
            <a:t>Open with a statement that engages your audience. Make a statement that gets your audience’s attention right away, perhaps using a dramatic fact. This is your lead-in and should be only a sentence or two. </a:t>
          </a:r>
        </a:p>
      </dsp:txBody>
      <dsp:txXfrm rot="5400000">
        <a:off x="1294" y="766733"/>
        <a:ext cx="3361161" cy="2300204"/>
      </dsp:txXfrm>
    </dsp:sp>
    <dsp:sp modelId="{A2F8017D-5E1F-4909-849F-FF445C207F77}">
      <dsp:nvSpPr>
        <dsp:cNvPr id="0" name=""/>
        <dsp:cNvSpPr/>
      </dsp:nvSpPr>
      <dsp:spPr>
        <a:xfrm rot="16200000">
          <a:off x="3378286" y="236255"/>
          <a:ext cx="3833672" cy="3361161"/>
        </a:xfrm>
        <a:prstGeom prst="flowChartManualOperation">
          <a:avLst/>
        </a:prstGeom>
        <a:solidFill>
          <a:srgbClr val="76C6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9977" bIns="0" numCol="1" spcCol="1270" anchor="ctr" anchorCtr="0">
          <a:noAutofit/>
        </a:bodyPr>
        <a:lstStyle/>
        <a:p>
          <a:pPr marL="0" lvl="0" indent="0" algn="ctr" defTabSz="889000">
            <a:lnSpc>
              <a:spcPct val="90000"/>
            </a:lnSpc>
            <a:spcBef>
              <a:spcPct val="0"/>
            </a:spcBef>
            <a:spcAft>
              <a:spcPct val="35000"/>
            </a:spcAft>
            <a:buNone/>
          </a:pPr>
          <a:r>
            <a:rPr lang="en-US" sz="2000" kern="1200" dirty="0"/>
            <a:t>Present the problem. Describe the problem, who it affects, it impact</a:t>
          </a:r>
          <a:r>
            <a:rPr lang="hr-BA" sz="2000" kern="1200" dirty="0"/>
            <a:t>s</a:t>
          </a:r>
          <a:r>
            <a:rPr lang="en-US" sz="2000" kern="1200" dirty="0"/>
            <a:t> </a:t>
          </a:r>
        </a:p>
      </dsp:txBody>
      <dsp:txXfrm rot="5400000">
        <a:off x="3614542" y="766733"/>
        <a:ext cx="3361161" cy="2300204"/>
      </dsp:txXfrm>
    </dsp:sp>
    <dsp:sp modelId="{E104CC17-FB95-4114-84D5-F3D4E3886647}">
      <dsp:nvSpPr>
        <dsp:cNvPr id="0" name=""/>
        <dsp:cNvSpPr/>
      </dsp:nvSpPr>
      <dsp:spPr>
        <a:xfrm rot="16200000">
          <a:off x="6991535" y="236255"/>
          <a:ext cx="3833672" cy="3361161"/>
        </a:xfrm>
        <a:prstGeom prst="flowChartManualOperation">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9977" bIns="0" numCol="1" spcCol="1270" anchor="ctr" anchorCtr="0">
          <a:noAutofit/>
        </a:bodyPr>
        <a:lstStyle/>
        <a:p>
          <a:pPr marL="0" lvl="0" indent="0" algn="ctr" defTabSz="889000">
            <a:lnSpc>
              <a:spcPct val="90000"/>
            </a:lnSpc>
            <a:spcBef>
              <a:spcPct val="0"/>
            </a:spcBef>
            <a:spcAft>
              <a:spcPct val="35000"/>
            </a:spcAft>
            <a:buNone/>
          </a:pPr>
          <a:r>
            <a:rPr lang="en-US" sz="2000" kern="1200" dirty="0"/>
            <a:t>Provide facts</a:t>
          </a:r>
          <a:r>
            <a:rPr lang="hr-BA" sz="2000" kern="1200" dirty="0"/>
            <a:t> </a:t>
          </a:r>
          <a:r>
            <a:rPr lang="en-US" sz="2000" kern="1200" dirty="0"/>
            <a:t>about the problem.                                                                                                        Data is important to demonstrate that a problem exists and to support your position.  Look for facts that are relevant to your audience. </a:t>
          </a:r>
        </a:p>
      </dsp:txBody>
      <dsp:txXfrm rot="5400000">
        <a:off x="7227791" y="766733"/>
        <a:ext cx="3361161" cy="230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9B83-658D-4886-AC3A-0BA875E56664}">
      <dsp:nvSpPr>
        <dsp:cNvPr id="0" name=""/>
        <dsp:cNvSpPr/>
      </dsp:nvSpPr>
      <dsp:spPr>
        <a:xfrm rot="16200000">
          <a:off x="-234962" y="236255"/>
          <a:ext cx="3833672" cy="3361161"/>
        </a:xfrm>
        <a:prstGeom prst="flowChartManualOperation">
          <a:avLst/>
        </a:prstGeom>
        <a:solidFill>
          <a:srgbClr val="76C6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628" bIns="0" numCol="1" spcCol="1270" anchor="ctr" anchorCtr="0">
          <a:noAutofit/>
        </a:bodyPr>
        <a:lstStyle/>
        <a:p>
          <a:pPr marL="0" lvl="0" indent="0" algn="ctr" defTabSz="889000">
            <a:lnSpc>
              <a:spcPct val="90000"/>
            </a:lnSpc>
            <a:spcBef>
              <a:spcPct val="0"/>
            </a:spcBef>
            <a:spcAft>
              <a:spcPct val="35000"/>
            </a:spcAft>
            <a:buNone/>
          </a:pPr>
          <a:r>
            <a:rPr lang="en-US" sz="2000" kern="1200" dirty="0"/>
            <a:t>Share a story or give an example of the problem.</a:t>
          </a:r>
          <a:r>
            <a:rPr lang="hr-BA" sz="2000" kern="1200" dirty="0"/>
            <a:t> </a:t>
          </a:r>
          <a:r>
            <a:rPr lang="en-US" sz="2000" kern="1200" dirty="0"/>
            <a:t>An example or story puts a human face on the issue and makes it real and more compelling. Again, make sure the example is relevant to your audience</a:t>
          </a:r>
        </a:p>
      </dsp:txBody>
      <dsp:txXfrm rot="5400000">
        <a:off x="1294" y="766733"/>
        <a:ext cx="3361161" cy="2300204"/>
      </dsp:txXfrm>
    </dsp:sp>
    <dsp:sp modelId="{A2F8017D-5E1F-4909-849F-FF445C207F77}">
      <dsp:nvSpPr>
        <dsp:cNvPr id="0" name=""/>
        <dsp:cNvSpPr/>
      </dsp:nvSpPr>
      <dsp:spPr>
        <a:xfrm rot="16200000">
          <a:off x="3378286" y="236255"/>
          <a:ext cx="3833672" cy="3361161"/>
        </a:xfrm>
        <a:prstGeom prst="flowChartManualOperation">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628" bIns="0" numCol="1" spcCol="1270" anchor="ctr" anchorCtr="0">
          <a:noAutofit/>
        </a:bodyPr>
        <a:lstStyle/>
        <a:p>
          <a:pPr marL="0" lvl="0" indent="0" algn="ctr" defTabSz="889000">
            <a:lnSpc>
              <a:spcPct val="90000"/>
            </a:lnSpc>
            <a:spcBef>
              <a:spcPct val="0"/>
            </a:spcBef>
            <a:spcAft>
              <a:spcPct val="35000"/>
            </a:spcAft>
            <a:buNone/>
          </a:pPr>
          <a:r>
            <a:rPr lang="en-US" sz="2000" kern="1200" dirty="0"/>
            <a:t>Connect the issue to the audience’s values, concerns or self-interest.  Show your audience how this interest fits with what they care about, want or need</a:t>
          </a:r>
        </a:p>
      </dsp:txBody>
      <dsp:txXfrm rot="5400000">
        <a:off x="3614542" y="766733"/>
        <a:ext cx="3361161" cy="2300204"/>
      </dsp:txXfrm>
    </dsp:sp>
    <dsp:sp modelId="{E104CC17-FB95-4114-84D5-F3D4E3886647}">
      <dsp:nvSpPr>
        <dsp:cNvPr id="0" name=""/>
        <dsp:cNvSpPr/>
      </dsp:nvSpPr>
      <dsp:spPr>
        <a:xfrm rot="16200000">
          <a:off x="6991535" y="236255"/>
          <a:ext cx="3833672" cy="3361161"/>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6628" bIns="0" numCol="1" spcCol="1270" anchor="ctr" anchorCtr="0">
          <a:noAutofit/>
        </a:bodyPr>
        <a:lstStyle/>
        <a:p>
          <a:pPr marL="0" lvl="0" indent="0" algn="ctr" defTabSz="889000">
            <a:lnSpc>
              <a:spcPct val="90000"/>
            </a:lnSpc>
            <a:spcBef>
              <a:spcPct val="0"/>
            </a:spcBef>
            <a:spcAft>
              <a:spcPct val="35000"/>
            </a:spcAft>
            <a:buNone/>
          </a:pPr>
          <a:r>
            <a:rPr lang="en-US" sz="2000" kern="1200" dirty="0"/>
            <a:t>Make your request</a:t>
          </a:r>
          <a:endParaRPr lang="hr-BA" sz="2000" kern="1200" dirty="0"/>
        </a:p>
        <a:p>
          <a:pPr marL="0" lvl="0" indent="0" algn="ctr" defTabSz="889000">
            <a:lnSpc>
              <a:spcPct val="90000"/>
            </a:lnSpc>
            <a:spcBef>
              <a:spcPct val="0"/>
            </a:spcBef>
            <a:spcAft>
              <a:spcPct val="35000"/>
            </a:spcAft>
            <a:buNone/>
          </a:pPr>
          <a:r>
            <a:rPr lang="en-US" sz="2000" kern="1200" dirty="0"/>
            <a:t> (the “ask”).  Clearly state what you want the person to do.</a:t>
          </a:r>
        </a:p>
      </dsp:txBody>
      <dsp:txXfrm rot="5400000">
        <a:off x="7227791" y="766733"/>
        <a:ext cx="3361161" cy="2300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B3B27-4936-4C3E-86F3-BC7118A565A1}">
      <dsp:nvSpPr>
        <dsp:cNvPr id="0" name=""/>
        <dsp:cNvSpPr/>
      </dsp:nvSpPr>
      <dsp:spPr>
        <a:xfrm>
          <a:off x="0" y="0"/>
          <a:ext cx="6361734" cy="1784250"/>
        </a:xfrm>
        <a:prstGeom prst="roundRect">
          <a:avLst/>
        </a:prstGeom>
        <a:solidFill>
          <a:srgbClr val="F6BC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hr-BA" sz="2500" kern="1200"/>
            <a:t>As and individual, an advocate, or as a member of a group, you can choose to communicate your messages through a website.</a:t>
          </a:r>
          <a:endParaRPr lang="en-US" sz="2500" kern="1200"/>
        </a:p>
      </dsp:txBody>
      <dsp:txXfrm>
        <a:off x="87100" y="87100"/>
        <a:ext cx="6187534" cy="1610050"/>
      </dsp:txXfrm>
    </dsp:sp>
    <dsp:sp modelId="{13B83D75-4D19-4866-947D-93E49AAAFFFC}">
      <dsp:nvSpPr>
        <dsp:cNvPr id="0" name=""/>
        <dsp:cNvSpPr/>
      </dsp:nvSpPr>
      <dsp:spPr>
        <a:xfrm>
          <a:off x="0" y="1857004"/>
          <a:ext cx="6361734" cy="1784250"/>
        </a:xfrm>
        <a:prstGeom prst="roundRect">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hr-BA" sz="2500" kern="1200"/>
            <a:t>Website enables you to </a:t>
          </a:r>
          <a:r>
            <a:rPr lang="en-US" sz="2500" kern="1200"/>
            <a:t>get your message heard, build a community of supporters and influence policy</a:t>
          </a:r>
        </a:p>
      </dsp:txBody>
      <dsp:txXfrm>
        <a:off x="87100" y="1944104"/>
        <a:ext cx="6187534" cy="1610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0B06F-6010-4606-A2AA-723B5F158BAC}">
      <dsp:nvSpPr>
        <dsp:cNvPr id="0" name=""/>
        <dsp:cNvSpPr/>
      </dsp:nvSpPr>
      <dsp:spPr>
        <a:xfrm>
          <a:off x="1991089" y="527336"/>
          <a:ext cx="2161687" cy="2161687"/>
        </a:xfrm>
        <a:prstGeom prst="ellipse">
          <a:avLst/>
        </a:prstGeom>
        <a:solidFill>
          <a:srgbClr val="A6377D"/>
        </a:solidFill>
        <a:ln>
          <a:noFill/>
        </a:ln>
        <a:effectLst/>
      </dsp:spPr>
      <dsp:style>
        <a:lnRef idx="0">
          <a:scrgbClr r="0" g="0" b="0"/>
        </a:lnRef>
        <a:fillRef idx="1">
          <a:scrgbClr r="0" g="0" b="0"/>
        </a:fillRef>
        <a:effectRef idx="0">
          <a:scrgbClr r="0" g="0" b="0"/>
        </a:effectRef>
        <a:fontRef idx="minor"/>
      </dsp:style>
    </dsp:sp>
    <dsp:sp modelId="{46623E26-C181-44DE-B4D7-97609B09590F}">
      <dsp:nvSpPr>
        <dsp:cNvPr id="0" name=""/>
        <dsp:cNvSpPr/>
      </dsp:nvSpPr>
      <dsp:spPr>
        <a:xfrm>
          <a:off x="2405129" y="918603"/>
          <a:ext cx="1240312" cy="124031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8F871-2A05-4232-B2ED-FDDE20EE9E12}">
      <dsp:nvSpPr>
        <dsp:cNvPr id="0" name=""/>
        <dsp:cNvSpPr/>
      </dsp:nvSpPr>
      <dsp:spPr>
        <a:xfrm>
          <a:off x="1003056" y="3024877"/>
          <a:ext cx="3985372" cy="189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Advocacy events are influential and long-lasting. their effectiveness is due to both your supporters’ passionate actions as well as the publicity and awareness raised when this type of event is marketed and conducted.</a:t>
          </a:r>
        </a:p>
      </dsp:txBody>
      <dsp:txXfrm>
        <a:off x="1003056" y="3024877"/>
        <a:ext cx="3985372" cy="1895304"/>
      </dsp:txXfrm>
    </dsp:sp>
    <dsp:sp modelId="{BD50CB52-E960-4169-A696-BE5155A6681E}">
      <dsp:nvSpPr>
        <dsp:cNvPr id="0" name=""/>
        <dsp:cNvSpPr/>
      </dsp:nvSpPr>
      <dsp:spPr>
        <a:xfrm>
          <a:off x="7081544" y="527336"/>
          <a:ext cx="2161687" cy="2161687"/>
        </a:xfrm>
        <a:prstGeom prst="ellipse">
          <a:avLst/>
        </a:prstGeom>
        <a:solidFill>
          <a:srgbClr val="F6BC67"/>
        </a:solidFill>
        <a:ln>
          <a:noFill/>
        </a:ln>
        <a:effectLst/>
      </dsp:spPr>
      <dsp:style>
        <a:lnRef idx="0">
          <a:scrgbClr r="0" g="0" b="0"/>
        </a:lnRef>
        <a:fillRef idx="1">
          <a:scrgbClr r="0" g="0" b="0"/>
        </a:fillRef>
        <a:effectRef idx="0">
          <a:scrgbClr r="0" g="0" b="0"/>
        </a:effectRef>
        <a:fontRef idx="minor"/>
      </dsp:style>
    </dsp:sp>
    <dsp:sp modelId="{2B1F3FEF-8CF7-4F56-9118-9482BB318811}">
      <dsp:nvSpPr>
        <dsp:cNvPr id="0" name=""/>
        <dsp:cNvSpPr/>
      </dsp:nvSpPr>
      <dsp:spPr>
        <a:xfrm>
          <a:off x="7542232" y="988024"/>
          <a:ext cx="1240312" cy="124031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13026-2CBC-4EDE-B951-33C7DD590D19}">
      <dsp:nvSpPr>
        <dsp:cNvPr id="0" name=""/>
        <dsp:cNvSpPr/>
      </dsp:nvSpPr>
      <dsp:spPr>
        <a:xfrm>
          <a:off x="6054885" y="3046654"/>
          <a:ext cx="4955225" cy="1895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To ensure that potential supporters</a:t>
          </a:r>
          <a:r>
            <a:rPr lang="hr-BA" sz="2000" kern="1200" cap="none" dirty="0"/>
            <a:t> </a:t>
          </a:r>
          <a:r>
            <a:rPr lang="en-US" sz="2000" kern="1200" cap="none" dirty="0"/>
            <a:t>and advocates are aware of all of these opportunities, you need a dedicated space on your website to showcase all upcoming advocacy events. embed an interactive calendar that users can click through to explore what’s available and sign up to participate themselves.</a:t>
          </a:r>
        </a:p>
      </dsp:txBody>
      <dsp:txXfrm>
        <a:off x="6054885" y="3046654"/>
        <a:ext cx="4955225" cy="18953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07458-94C7-40EC-9324-0A40D59F48FC}">
      <dsp:nvSpPr>
        <dsp:cNvPr id="0" name=""/>
        <dsp:cNvSpPr/>
      </dsp:nvSpPr>
      <dsp:spPr>
        <a:xfrm>
          <a:off x="1462143" y="178005"/>
          <a:ext cx="1944000" cy="194069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CF20BDC-26DA-46EB-B881-AD66E0610C57}">
      <dsp:nvSpPr>
        <dsp:cNvPr id="0" name=""/>
        <dsp:cNvSpPr/>
      </dsp:nvSpPr>
      <dsp:spPr>
        <a:xfrm>
          <a:off x="0" y="2846803"/>
          <a:ext cx="4828507" cy="2099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Some of the best advocacy efforts happen on social media. This is because social networks can</a:t>
          </a:r>
          <a:r>
            <a:rPr lang="hr-BA" sz="2000" kern="1200" dirty="0"/>
            <a:t> </a:t>
          </a:r>
          <a:r>
            <a:rPr lang="en-US" sz="2000" kern="1200" dirty="0"/>
            <a:t>easily spread the word about key issues and expand your reach exponentially. One supporter will tell all their contacts, and many of these people will tell </a:t>
          </a:r>
          <a:r>
            <a:rPr lang="en-IE" sz="2000" kern="1200" dirty="0"/>
            <a:t>contacts</a:t>
          </a:r>
          <a:r>
            <a:rPr lang="en-US" sz="2000" b="0" kern="1200" dirty="0"/>
            <a:t>, and so on</a:t>
          </a:r>
          <a:r>
            <a:rPr lang="en-US" sz="1800" b="0" kern="1200" dirty="0"/>
            <a:t>.</a:t>
          </a:r>
          <a:endParaRPr lang="en-US" sz="1800" kern="1200" dirty="0"/>
        </a:p>
      </dsp:txBody>
      <dsp:txXfrm>
        <a:off x="0" y="2846803"/>
        <a:ext cx="4828507" cy="2099472"/>
      </dsp:txXfrm>
    </dsp:sp>
    <dsp:sp modelId="{04A01B9A-F2D6-4395-898F-358FF8AE4651}">
      <dsp:nvSpPr>
        <dsp:cNvPr id="0" name=""/>
        <dsp:cNvSpPr/>
      </dsp:nvSpPr>
      <dsp:spPr>
        <a:xfrm>
          <a:off x="6792397" y="221862"/>
          <a:ext cx="1944000" cy="1944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5338229-6C65-4625-A9DB-7F6263D04EB3}">
      <dsp:nvSpPr>
        <dsp:cNvPr id="0" name=""/>
        <dsp:cNvSpPr/>
      </dsp:nvSpPr>
      <dsp:spPr>
        <a:xfrm>
          <a:off x="5624287" y="2901197"/>
          <a:ext cx="4320000" cy="1932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hr-BA" sz="2000" b="0" kern="1200" dirty="0"/>
            <a:t>For </a:t>
          </a:r>
          <a:r>
            <a:rPr lang="en-US" sz="2000" b="0" kern="1200" dirty="0"/>
            <a:t>your website to support your social media advocacy campaign, you need to clearly advertise and display all of your social media connections. These can simply be icon buttons that send users to the relevant account. </a:t>
          </a:r>
          <a:endParaRPr lang="en-US" sz="2000" kern="1200" dirty="0"/>
        </a:p>
      </dsp:txBody>
      <dsp:txXfrm>
        <a:off x="5624287" y="2901197"/>
        <a:ext cx="4320000" cy="193255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4A299-DD6E-4F4E-AAAF-972CE464E941}" type="slidenum">
              <a:rPr lang="en-US" smtClean="0"/>
              <a:t>60</a:t>
            </a:fld>
            <a:endParaRPr lang="en-US"/>
          </a:p>
        </p:txBody>
      </p:sp>
    </p:spTree>
    <p:extLst>
      <p:ext uri="{BB962C8B-B14F-4D97-AF65-F5344CB8AC3E}">
        <p14:creationId xmlns:p14="http://schemas.microsoft.com/office/powerpoint/2010/main" val="304130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9989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3461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189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90645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21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251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3454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53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0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MCM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MCM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MCM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5/12/22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imdb.com/title/tt7552790/plotsummary?ref_=tt_ov_pl" TargetMode="External"/><Relationship Id="rId1" Type="http://schemas.openxmlformats.org/officeDocument/2006/relationships/slideLayout" Target="../slideLayouts/slideLayout25.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image.ie/living/culture/a-girl-from-mogadishu-women-whats-all-this-about-felt-everyone-was-ignorant-224269" TargetMode="Externa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www.justice.ie/en/JELR/Migrant_Integration_Strategy_English.pdf/Files/Migrant_Integration_Strategy_English.pdf" TargetMode="External"/><Relationship Id="rId2" Type="http://schemas.openxmlformats.org/officeDocument/2006/relationships/hyperlink" Target="http://www.integration.ie/en/isec/pages/migrant_integration_strategy" TargetMode="External"/><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svg"/><Relationship Id="rId2" Type="http://schemas.openxmlformats.org/officeDocument/2006/relationships/hyperlink" Target="https://www.epa.gov/international-cooperation/public-participation-guide-public-meetings" TargetMode="Externa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hyperlink" Target="https://www.epa.gov/international-cooperation/public-participation-guide-view-and-print-versions" TargetMode="Externa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hyperlink" Target="https://www.epa.gov/international-cooperation/public-participation-guide-briefings" TargetMode="External"/><Relationship Id="rId2" Type="http://schemas.openxmlformats.org/officeDocument/2006/relationships/hyperlink" Target="https://www.linkedin.com/in/davidamarshall/" TargetMode="External"/><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eventbrite.com/"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9.svg"/><Relationship Id="rId7" Type="http://schemas.openxmlformats.org/officeDocument/2006/relationships/diagramLayout" Target="../diagrams/layout5.xml"/><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diagramData" Target="../diagrams/data5.xml"/><Relationship Id="rId5" Type="http://schemas.openxmlformats.org/officeDocument/2006/relationships/image" Target="../media/image51.svg"/><Relationship Id="rId10" Type="http://schemas.microsoft.com/office/2007/relationships/diagramDrawing" Target="../diagrams/drawing5.xml"/><Relationship Id="rId4" Type="http://schemas.openxmlformats.org/officeDocument/2006/relationships/image" Target="../media/image50.png"/><Relationship Id="rId9" Type="http://schemas.openxmlformats.org/officeDocument/2006/relationships/diagramColors" Target="../diagrams/colors5.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ypsy-traveller.org/blog/we-are-people-too-a-blog-by-chris-mcdonagh-on-growing-up-as-an-irish-traveller/" TargetMode="Externa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8.xml"/><Relationship Id="rId1" Type="http://schemas.openxmlformats.org/officeDocument/2006/relationships/video" Target="https://www.youtube.com/embed/aGJYUF-RrjE?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9.xml"/><Relationship Id="rId1" Type="http://schemas.openxmlformats.org/officeDocument/2006/relationships/video" Target="https://www.youtube.com/embed/9ch_rkRwk1M?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7.xml"/><Relationship Id="rId1" Type="http://schemas.openxmlformats.org/officeDocument/2006/relationships/video" Target="https://www.youtube.com/embed/xwwt-2oz0pg?feature=oembed"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9.xml"/><Relationship Id="rId1" Type="http://schemas.openxmlformats.org/officeDocument/2006/relationships/video" Target="https://www.youtube.com/embed/PeOuHe0czfE?feature=oembed"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epodcasthost.com/listening/best-podcast-apps-smartphone/" TargetMode="External"/><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absolutely-intercultural.com/"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blog.hubspot.com/marketing/press-release-template-ht" TargetMode="External"/><Relationship Id="rId1" Type="http://schemas.openxmlformats.org/officeDocument/2006/relationships/slideLayout" Target="../slideLayouts/slideLayout14.xml"/><Relationship Id="rId5" Type="http://schemas.openxmlformats.org/officeDocument/2006/relationships/image" Target="../media/image65.sv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pagemodo.com/" TargetMode="Externa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facebook.com/mcmproject"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6.xml"/><Relationship Id="rId5" Type="http://schemas.openxmlformats.org/officeDocument/2006/relationships/image" Target="../media/image72.jpeg"/><Relationship Id="rId4" Type="http://schemas.openxmlformats.org/officeDocument/2006/relationships/hyperlink" Target="https://www.instagram.com/migrant_journal/?hl=e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instagram.com/outside_multicultural_magazine/"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twitter.com/IOMatEU" TargetMode="Externa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witter.com/immigrationIRL"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www.irishtimes.com/news/health/mediating-between-cultures-1.609199" TargetMode="External"/><Relationship Id="rId1" Type="http://schemas.openxmlformats.org/officeDocument/2006/relationships/slideLayout" Target="../slideLayouts/slideLayout14.xml"/><Relationship Id="rId5" Type="http://schemas.openxmlformats.org/officeDocument/2006/relationships/image" Target="../media/image65.sv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ideo" Target="https://www.youtube.com/embed/NaKcZZwD8Gc?start=31&amp;feature=oembed" TargetMode="External"/><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kS709ZyZ_YU&amp;feature=youtu.be" TargetMode="External"/><Relationship Id="rId2" Type="http://schemas.openxmlformats.org/officeDocument/2006/relationships/slideLayout" Target="../slideLayouts/slideLayout14.xml"/><Relationship Id="rId1" Type="http://schemas.openxmlformats.org/officeDocument/2006/relationships/video" Target="https://www.youtube.com/embed/kS709ZyZ_YU?feature=oembed" TargetMode="Externa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weforum.org/agenda/2020/02/can-a-video-game-save-a-life-african-refugee-puts-players-in-his-race-for-survival?utm_source=linkedin&amp;utm_medium=social_video&amp;utm_term=1_1&amp;utm_content=16205&amp;utm_campaign=social_video_2021" TargetMode="External"/><Relationship Id="rId1" Type="http://schemas.openxmlformats.org/officeDocument/2006/relationships/slideLayout" Target="../slideLayouts/slideLayout15.xml"/><Relationship Id="rId6" Type="http://schemas.openxmlformats.org/officeDocument/2006/relationships/hyperlink" Target="https://www.irishtimes.com/news/health/mediating-between-cultures-1.609199" TargetMode="External"/><Relationship Id="rId5" Type="http://schemas.openxmlformats.org/officeDocument/2006/relationships/image" Target="../media/image65.sv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2.xml"/><Relationship Id="rId1" Type="http://schemas.openxmlformats.org/officeDocument/2006/relationships/video" Target="https://www.youtube.com/embed/IaWjn9ZtLMA?feature=oembed"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rtsandculture.google.com/story/a-social-inclusion-through-street-art-partnership-nuart/bwVhyxlkjQCIFA?hl=en" TargetMode="External"/><Relationship Id="rId1" Type="http://schemas.openxmlformats.org/officeDocument/2006/relationships/slideLayout" Target="../slideLayouts/slideLayout19.xml"/><Relationship Id="rId6" Type="http://schemas.openxmlformats.org/officeDocument/2006/relationships/hyperlink" Target="https://www.irishtimes.com/news/health/mediating-between-cultures-1.609199" TargetMode="External"/><Relationship Id="rId5" Type="http://schemas.openxmlformats.org/officeDocument/2006/relationships/image" Target="../media/image65.sv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hyperlink" Target="http://refugeelives.eu/" TargetMode="External"/><Relationship Id="rId13"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2.jpeg"/><Relationship Id="rId12" Type="http://schemas.openxmlformats.org/officeDocument/2006/relationships/hyperlink" Target="https://www.amnestyusa.org/take-action/" TargetMode="External"/><Relationship Id="rId2" Type="http://schemas.openxmlformats.org/officeDocument/2006/relationships/hyperlink" Target="https://kuskusproject.eu/en/make-food-not-war/" TargetMode="External"/><Relationship Id="rId1" Type="http://schemas.openxmlformats.org/officeDocument/2006/relationships/slideLayout" Target="../slideLayouts/slideLayout5.xml"/><Relationship Id="rId6" Type="http://schemas.openxmlformats.org/officeDocument/2006/relationships/hyperlink" Target="https://sanctuaryrunners.ie/about-direct-provision/" TargetMode="External"/><Relationship Id="rId11" Type="http://schemas.openxmlformats.org/officeDocument/2006/relationships/image" Target="../media/image14.png"/><Relationship Id="rId5" Type="http://schemas.openxmlformats.org/officeDocument/2006/relationships/image" Target="../media/image11.jpeg"/><Relationship Id="rId15" Type="http://schemas.openxmlformats.org/officeDocument/2006/relationships/image" Target="../media/image17.svg"/><Relationship Id="rId10" Type="http://schemas.openxmlformats.org/officeDocument/2006/relationships/hyperlink" Target="https://www.theguardian.com/global-development/gallery/2019/dec/25/we-never-chose-this-refugees-use-art-to-imagine-a-better-world-in-pictures" TargetMode="External"/><Relationship Id="rId4" Type="http://schemas.openxmlformats.org/officeDocument/2006/relationships/hyperlink" Target="https://www.enar-eu.org/" TargetMode="External"/><Relationship Id="rId9" Type="http://schemas.openxmlformats.org/officeDocument/2006/relationships/image" Target="../media/image13.jpe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6403968" y="3998919"/>
            <a:ext cx="5278651" cy="697353"/>
          </a:xfrm>
        </p:spPr>
        <p:txBody>
          <a:bodyPr/>
          <a:lstStyle/>
          <a:p>
            <a:r>
              <a:rPr lang="hr-BA" dirty="0"/>
              <a:t>Module 4</a:t>
            </a:r>
            <a:endParaRPr lang="en-US" dirty="0"/>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777204" y="4861367"/>
            <a:ext cx="6112243" cy="1238751"/>
          </a:xfrm>
        </p:spPr>
        <p:txBody>
          <a:bodyPr>
            <a:normAutofit lnSpcReduction="10000"/>
          </a:bodyPr>
          <a:lstStyle/>
          <a:p>
            <a:r>
              <a:rPr lang="en-US" sz="2800" dirty="0"/>
              <a:t>Communications and media practices - tools and skills to become an informed voice</a:t>
            </a:r>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5"/>
              </a:spcBef>
              <a:spcAft>
                <a:spcPts val="0"/>
              </a:spcAft>
            </a:pPr>
            <a:r>
              <a:rPr lang="pl-PL" sz="1200" dirty="0">
                <a:solidFill>
                  <a:srgbClr val="FFFFFF"/>
                </a:solidFill>
                <a:effectLst/>
                <a:latin typeface="Calibri" panose="020F0502020204030204" pitchFamily="34" charset="0"/>
                <a:ea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pl-PL" sz="1200" dirty="0">
                <a:solidFill>
                  <a:srgbClr val="FFFFFF"/>
                </a:solidFill>
                <a:effectLst/>
                <a:latin typeface="Calibri" panose="020F0502020204030204" pitchFamily="34" charset="0"/>
                <a:ea typeface="Calibri" panose="020F0502020204030204" pitchFamily="34" charset="0"/>
              </a:rPr>
              <a:t> </a:t>
            </a:r>
            <a:r>
              <a:rPr lang="pl-PL" sz="1200" kern="1200" dirty="0">
                <a:solidFill>
                  <a:srgbClr val="FFFFFF"/>
                </a:solidFill>
                <a:effectLst/>
                <a:latin typeface="Calibri" panose="020F0502020204030204" pitchFamily="34" charset="0"/>
                <a:ea typeface="Times New Roman" panose="02020603050405020304" pitchFamily="18" charset="0"/>
              </a:rPr>
              <a:t>2019-1-SE01-KA204-060535</a:t>
            </a:r>
            <a:endParaRPr lang="en-GB" sz="1200" dirty="0">
              <a:effectLst/>
              <a:latin typeface="Times New Roman" panose="02020603050405020304" pitchFamily="18" charset="0"/>
              <a:ea typeface="Times New Roman" panose="02020603050405020304" pitchFamily="18" charset="0"/>
            </a:endParaRPr>
          </a:p>
          <a:p>
            <a:pPr marL="90170">
              <a:spcAft>
                <a:spcPts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rgbClr val="A6377D">
              <a:alpha val="82000"/>
            </a:srgbClr>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789783" y="629563"/>
            <a:ext cx="4329405" cy="666372"/>
          </a:xfrm>
        </p:spPr>
        <p:txBody>
          <a:bodyPr/>
          <a:lstStyle/>
          <a:p>
            <a:pPr algn="ctr"/>
            <a:r>
              <a:rPr lang="hr-BA" dirty="0">
                <a:solidFill>
                  <a:srgbClr val="F6BC67"/>
                </a:solidFill>
              </a:rPr>
              <a:t>TONE - try these:</a:t>
            </a:r>
            <a:endParaRPr lang="en-US" dirty="0">
              <a:solidFill>
                <a:srgbClr val="F6BC67"/>
              </a:solidFill>
            </a:endParaRP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2001697"/>
            <a:ext cx="6447453" cy="3593559"/>
          </a:xfrm>
        </p:spPr>
        <p:txBody>
          <a:bodyPr/>
          <a:lstStyle/>
          <a:p>
            <a:pPr algn="ctr"/>
            <a:r>
              <a:rPr lang="en-US" sz="3200" b="1" dirty="0">
                <a:solidFill>
                  <a:schemeClr val="bg1"/>
                </a:solidFill>
              </a:rPr>
              <a:t>Voice stays the same, tone changes depending on the listener</a:t>
            </a:r>
            <a:endParaRPr lang="hr-BA" sz="3200" b="1" dirty="0">
              <a:solidFill>
                <a:schemeClr val="bg1"/>
              </a:solidFill>
            </a:endParaRPr>
          </a:p>
          <a:p>
            <a:pPr algn="ctr"/>
            <a:endParaRPr lang="hr-BA" sz="3200" b="1" dirty="0">
              <a:solidFill>
                <a:schemeClr val="bg1"/>
              </a:solidFill>
            </a:endParaRPr>
          </a:p>
          <a:p>
            <a:pPr algn="ctr"/>
            <a:r>
              <a:rPr lang="en-GB" sz="3200" b="1" i="1" dirty="0">
                <a:solidFill>
                  <a:srgbClr val="76C6D2"/>
                </a:solidFill>
              </a:rPr>
              <a:t>FORMAL </a:t>
            </a:r>
            <a:r>
              <a:rPr lang="en-GB" sz="3200" b="1" i="1" dirty="0">
                <a:solidFill>
                  <a:schemeClr val="bg1"/>
                </a:solidFill>
              </a:rPr>
              <a:t>VS </a:t>
            </a:r>
            <a:r>
              <a:rPr lang="en-GB" sz="3200" b="1" i="1" dirty="0">
                <a:solidFill>
                  <a:srgbClr val="F6BC67"/>
                </a:solidFill>
              </a:rPr>
              <a:t>CASUAL</a:t>
            </a:r>
          </a:p>
          <a:p>
            <a:pPr algn="ctr"/>
            <a:r>
              <a:rPr lang="en-GB" sz="3200" b="1" i="1" dirty="0">
                <a:solidFill>
                  <a:srgbClr val="76C6D2"/>
                </a:solidFill>
              </a:rPr>
              <a:t>SERIOUS</a:t>
            </a:r>
            <a:r>
              <a:rPr lang="en-GB" sz="3200" b="1" i="1" dirty="0">
                <a:solidFill>
                  <a:schemeClr val="bg1"/>
                </a:solidFill>
              </a:rPr>
              <a:t> VS </a:t>
            </a:r>
            <a:r>
              <a:rPr lang="en-GB" sz="3200" b="1" i="1" dirty="0">
                <a:solidFill>
                  <a:srgbClr val="F6BC67"/>
                </a:solidFill>
              </a:rPr>
              <a:t>FUNNY</a:t>
            </a:r>
          </a:p>
          <a:p>
            <a:pPr algn="ctr"/>
            <a:r>
              <a:rPr lang="en-GB" sz="3200" b="1" i="1" dirty="0">
                <a:solidFill>
                  <a:srgbClr val="76C6D2"/>
                </a:solidFill>
              </a:rPr>
              <a:t>RESPECTFUL</a:t>
            </a:r>
            <a:r>
              <a:rPr lang="en-GB" sz="3200" b="1" i="1" dirty="0">
                <a:solidFill>
                  <a:schemeClr val="bg1"/>
                </a:solidFill>
              </a:rPr>
              <a:t> VS </a:t>
            </a:r>
            <a:r>
              <a:rPr lang="en-GB" sz="3200" b="1" i="1" dirty="0">
                <a:solidFill>
                  <a:srgbClr val="F6BC67"/>
                </a:solidFill>
              </a:rPr>
              <a:t>IRREVERENT</a:t>
            </a:r>
          </a:p>
          <a:p>
            <a:pPr algn="ctr"/>
            <a:r>
              <a:rPr lang="en-GB" sz="3200" b="1" i="1" dirty="0">
                <a:solidFill>
                  <a:srgbClr val="76C6D2"/>
                </a:solidFill>
              </a:rPr>
              <a:t>ENTHUSIASTIC</a:t>
            </a:r>
            <a:r>
              <a:rPr lang="en-GB" sz="3200" b="1" i="1" dirty="0">
                <a:solidFill>
                  <a:schemeClr val="bg1"/>
                </a:solidFill>
              </a:rPr>
              <a:t> VS </a:t>
            </a:r>
            <a:r>
              <a:rPr lang="en-GB" sz="3200" b="1" i="1" dirty="0">
                <a:solidFill>
                  <a:srgbClr val="F6BC67"/>
                </a:solidFill>
              </a:rPr>
              <a:t>MATTER OF FACT</a:t>
            </a:r>
          </a:p>
          <a:p>
            <a:pPr algn="ctr"/>
            <a:endParaRPr lang="hr-BA" sz="3200" b="1" dirty="0">
              <a:solidFill>
                <a:schemeClr val="bg1"/>
              </a:solidFill>
            </a:endParaRPr>
          </a:p>
          <a:p>
            <a:pPr algn="ctr"/>
            <a:endParaRPr lang="en-US" sz="3200" b="1" dirty="0">
              <a:solidFill>
                <a:schemeClr val="bg1"/>
              </a:solidFill>
            </a:endParaRPr>
          </a:p>
        </p:txBody>
      </p:sp>
    </p:spTree>
    <p:extLst>
      <p:ext uri="{BB962C8B-B14F-4D97-AF65-F5344CB8AC3E}">
        <p14:creationId xmlns:p14="http://schemas.microsoft.com/office/powerpoint/2010/main" val="151804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89738-FD36-4804-9E08-B267C0F135BB}"/>
              </a:ext>
            </a:extLst>
          </p:cNvPr>
          <p:cNvSpPr>
            <a:spLocks noGrp="1"/>
          </p:cNvSpPr>
          <p:nvPr>
            <p:ph type="body" sz="quarter" idx="15"/>
          </p:nvPr>
        </p:nvSpPr>
        <p:spPr/>
        <p:txBody>
          <a:bodyPr>
            <a:normAutofit/>
          </a:bodyPr>
          <a:lstStyle/>
          <a:p>
            <a:r>
              <a:rPr lang="hr-BA" dirty="0"/>
              <a:t>EXERCISE</a:t>
            </a:r>
            <a:r>
              <a:rPr lang="en-US" dirty="0"/>
              <a:t> </a:t>
            </a:r>
            <a:endParaRPr lang="hr-BA" dirty="0"/>
          </a:p>
        </p:txBody>
      </p:sp>
      <p:sp>
        <p:nvSpPr>
          <p:cNvPr id="3" name="Text Placeholder 2">
            <a:extLst>
              <a:ext uri="{FF2B5EF4-FFF2-40B4-BE49-F238E27FC236}">
                <a16:creationId xmlns:a16="http://schemas.microsoft.com/office/drawing/2014/main" id="{EDBE10A8-629E-4EA2-9766-64032D57648F}"/>
              </a:ext>
            </a:extLst>
          </p:cNvPr>
          <p:cNvSpPr>
            <a:spLocks noGrp="1"/>
          </p:cNvSpPr>
          <p:nvPr>
            <p:ph type="body" sz="quarter" idx="16"/>
          </p:nvPr>
        </p:nvSpPr>
        <p:spPr/>
        <p:txBody>
          <a:bodyPr/>
          <a:lstStyle/>
          <a:p>
            <a:r>
              <a:rPr lang="en-US" dirty="0"/>
              <a:t>Write down all the characteristics of your voice and tone of voice you would use to communicate your Migrant Community Mediator messages to the public</a:t>
            </a:r>
            <a:r>
              <a:rPr lang="hr-BA" dirty="0"/>
              <a:t>:</a:t>
            </a:r>
          </a:p>
          <a:p>
            <a:endParaRPr lang="hr-BA" dirty="0"/>
          </a:p>
          <a:p>
            <a:r>
              <a:rPr lang="hr-BA"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endParaRPr lang="en-US" dirty="0"/>
          </a:p>
        </p:txBody>
      </p:sp>
      <p:sp>
        <p:nvSpPr>
          <p:cNvPr id="6" name="Flowchart: Connector 5">
            <a:extLst>
              <a:ext uri="{FF2B5EF4-FFF2-40B4-BE49-F238E27FC236}">
                <a16:creationId xmlns:a16="http://schemas.microsoft.com/office/drawing/2014/main" id="{128471F5-3D10-4FE9-8839-728D1AF5D8C6}"/>
              </a:ext>
            </a:extLst>
          </p:cNvPr>
          <p:cNvSpPr/>
          <p:nvPr/>
        </p:nvSpPr>
        <p:spPr>
          <a:xfrm>
            <a:off x="5225766" y="533400"/>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oogle Shape;518;p39">
            <a:extLst>
              <a:ext uri="{FF2B5EF4-FFF2-40B4-BE49-F238E27FC236}">
                <a16:creationId xmlns:a16="http://schemas.microsoft.com/office/drawing/2014/main" id="{AEF123A5-D4AB-42A1-B57B-7D7C3C7AF5CC}"/>
              </a:ext>
            </a:extLst>
          </p:cNvPr>
          <p:cNvGrpSpPr/>
          <p:nvPr/>
        </p:nvGrpSpPr>
        <p:grpSpPr>
          <a:xfrm>
            <a:off x="5617199" y="852235"/>
            <a:ext cx="496501" cy="563769"/>
            <a:chOff x="1923675" y="1633650"/>
            <a:chExt cx="436000" cy="435975"/>
          </a:xfrm>
          <a:solidFill>
            <a:srgbClr val="76C6D2"/>
          </a:solidFill>
        </p:grpSpPr>
        <p:sp>
          <p:nvSpPr>
            <p:cNvPr id="8"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345617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2934313" y="467557"/>
            <a:ext cx="7284203" cy="6782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r-BA" dirty="0">
                <a:solidFill>
                  <a:srgbClr val="F6BC67"/>
                </a:solidFill>
              </a:rPr>
              <a:t>TASK</a:t>
            </a:r>
            <a:r>
              <a:rPr lang="en-GB" dirty="0">
                <a:solidFill>
                  <a:srgbClr val="F6BC67"/>
                </a:solidFill>
              </a:rPr>
              <a:t>: </a:t>
            </a:r>
            <a:r>
              <a:rPr lang="hr-BA" dirty="0">
                <a:solidFill>
                  <a:srgbClr val="F6BC67"/>
                </a:solidFill>
              </a:rPr>
              <a:t>Communicating social action</a:t>
            </a:r>
            <a:r>
              <a:rPr lang="hr-BA" b="0" baseline="30000" dirty="0">
                <a:solidFill>
                  <a:srgbClr val="F6BC67"/>
                </a:solidFill>
              </a:rPr>
              <a:t>1</a:t>
            </a:r>
            <a:endParaRPr lang="en-GB" b="0" baseline="30000" dirty="0">
              <a:solidFill>
                <a:srgbClr val="F6BC67"/>
              </a:solidFill>
            </a:endParaRPr>
          </a:p>
          <a:p>
            <a:endParaRPr lang="en-GB" dirty="0"/>
          </a:p>
        </p:txBody>
      </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69479" y="2565918"/>
            <a:ext cx="10978262" cy="3485407"/>
          </a:xfrm>
        </p:spPr>
        <p:txBody>
          <a:bodyPr/>
          <a:lstStyle/>
          <a:p>
            <a:pPr marL="342900" indent="-342900">
              <a:buFont typeface="Wingdings" panose="05000000000000000000" pitchFamily="2" charset="2"/>
              <a:buChar char="q"/>
            </a:pPr>
            <a:r>
              <a:rPr lang="hr-BA" dirty="0"/>
              <a:t>Imagine </a:t>
            </a:r>
            <a:r>
              <a:rPr lang="en-US" dirty="0"/>
              <a:t>being in </a:t>
            </a:r>
            <a:r>
              <a:rPr lang="en-IE" dirty="0"/>
              <a:t>an evaluator/lift </a:t>
            </a:r>
            <a:r>
              <a:rPr lang="en-US" dirty="0"/>
              <a:t>with an influential decision maker for one minute</a:t>
            </a:r>
            <a:r>
              <a:rPr lang="hr-BA" dirty="0"/>
              <a:t> </a:t>
            </a:r>
            <a:r>
              <a:rPr lang="en-US" dirty="0"/>
              <a:t>and sharing information about your social action.</a:t>
            </a:r>
            <a:endParaRPr lang="hr-BA" dirty="0"/>
          </a:p>
          <a:p>
            <a:endParaRPr lang="en-GB" dirty="0"/>
          </a:p>
          <a:p>
            <a:pPr marL="342900" indent="-342900">
              <a:buFont typeface="Wingdings" panose="05000000000000000000" pitchFamily="2" charset="2"/>
              <a:buChar char="ü"/>
            </a:pPr>
            <a:r>
              <a:rPr lang="hr-BA" dirty="0"/>
              <a:t>Now </a:t>
            </a:r>
            <a:r>
              <a:rPr lang="en-US" dirty="0"/>
              <a:t>imagine</a:t>
            </a:r>
            <a:r>
              <a:rPr lang="hr-BA" dirty="0"/>
              <a:t> </a:t>
            </a:r>
            <a:r>
              <a:rPr lang="en-US" dirty="0"/>
              <a:t>that </a:t>
            </a:r>
            <a:r>
              <a:rPr lang="hr-BA" dirty="0"/>
              <a:t>you are </a:t>
            </a:r>
            <a:r>
              <a:rPr lang="en-US" dirty="0"/>
              <a:t>in </a:t>
            </a:r>
            <a:r>
              <a:rPr lang="hr-BA" dirty="0"/>
              <a:t>your</a:t>
            </a:r>
            <a:r>
              <a:rPr lang="en-US" dirty="0"/>
              <a:t> community,</a:t>
            </a:r>
            <a:r>
              <a:rPr lang="hr-BA" dirty="0"/>
              <a:t> </a:t>
            </a:r>
            <a:r>
              <a:rPr lang="en-US" dirty="0"/>
              <a:t>and </a:t>
            </a:r>
            <a:r>
              <a:rPr lang="hr-BA" dirty="0"/>
              <a:t>you</a:t>
            </a:r>
            <a:r>
              <a:rPr lang="en-US" dirty="0"/>
              <a:t> have just entered the lift wearing a</a:t>
            </a:r>
            <a:r>
              <a:rPr lang="hr-BA" dirty="0"/>
              <a:t> </a:t>
            </a:r>
            <a:r>
              <a:rPr lang="en-US" dirty="0"/>
              <a:t>T-shirt that says, ‘Active Citizens’.  A</a:t>
            </a:r>
            <a:r>
              <a:rPr lang="hr-BA" dirty="0"/>
              <a:t> </a:t>
            </a:r>
            <a:r>
              <a:rPr lang="en-US" dirty="0"/>
              <a:t>influential decision maker steps into the lift and</a:t>
            </a:r>
            <a:r>
              <a:rPr lang="hr-BA" dirty="0"/>
              <a:t> </a:t>
            </a:r>
            <a:r>
              <a:rPr lang="en-US" dirty="0"/>
              <a:t>asks you ‘What is Active Citizens?’</a:t>
            </a:r>
          </a:p>
          <a:p>
            <a:endParaRPr lang="hr-BA" dirty="0"/>
          </a:p>
          <a:p>
            <a:pPr algn="ctr"/>
            <a:r>
              <a:rPr lang="hr-BA" b="1" dirty="0"/>
              <a:t>You have 2 minutes to answer. What do you say?</a:t>
            </a:r>
            <a:endParaRPr lang="en-GB" b="1" dirty="0"/>
          </a:p>
        </p:txBody>
      </p:sp>
      <p:sp>
        <p:nvSpPr>
          <p:cNvPr id="3" name="TextBox 2">
            <a:extLst>
              <a:ext uri="{FF2B5EF4-FFF2-40B4-BE49-F238E27FC236}">
                <a16:creationId xmlns:a16="http://schemas.microsoft.com/office/drawing/2014/main" id="{F05330EE-5FAA-43CC-BFF7-C8CCE76C6AD9}"/>
              </a:ext>
            </a:extLst>
          </p:cNvPr>
          <p:cNvSpPr txBox="1"/>
          <p:nvPr/>
        </p:nvSpPr>
        <p:spPr>
          <a:xfrm>
            <a:off x="569479" y="6488668"/>
            <a:ext cx="4040080" cy="276999"/>
          </a:xfrm>
          <a:prstGeom prst="rect">
            <a:avLst/>
          </a:prstGeom>
          <a:noFill/>
        </p:spPr>
        <p:txBody>
          <a:bodyPr wrap="none" rtlCol="0">
            <a:spAutoFit/>
          </a:bodyPr>
          <a:lstStyle/>
          <a:p>
            <a:r>
              <a:rPr lang="hr-BA" sz="1200" dirty="0"/>
              <a:t>Source: </a:t>
            </a:r>
            <a:r>
              <a:rPr lang="en-US" sz="1200" i="0" u="none" strike="noStrike" baseline="0" dirty="0">
                <a:solidFill>
                  <a:srgbClr val="3D3C3B"/>
                </a:solidFill>
                <a:latin typeface="BritishCouncilSans-Bold"/>
              </a:rPr>
              <a:t>Active Citizens facilitator’s toolkit</a:t>
            </a:r>
            <a:r>
              <a:rPr lang="hr-BA" sz="1200" i="0" u="none" strike="noStrike" baseline="0" dirty="0">
                <a:solidFill>
                  <a:srgbClr val="3D3C3B"/>
                </a:solidFill>
                <a:latin typeface="BritishCouncilSans-Bold"/>
              </a:rPr>
              <a:t>, BRITISH COUNCIL</a:t>
            </a:r>
            <a:r>
              <a:rPr lang="hr-BA" sz="1200" dirty="0"/>
              <a:t> </a:t>
            </a:r>
            <a:endParaRPr lang="en-US" sz="1200" dirty="0"/>
          </a:p>
        </p:txBody>
      </p:sp>
      <p:sp>
        <p:nvSpPr>
          <p:cNvPr id="16" name="Flowchart: Connector 15">
            <a:extLst>
              <a:ext uri="{FF2B5EF4-FFF2-40B4-BE49-F238E27FC236}">
                <a16:creationId xmlns:a16="http://schemas.microsoft.com/office/drawing/2014/main" id="{C305B8CD-094D-4A14-AA58-B7AE2ED2DBAE}"/>
              </a:ext>
            </a:extLst>
          </p:cNvPr>
          <p:cNvSpPr/>
          <p:nvPr/>
        </p:nvSpPr>
        <p:spPr>
          <a:xfrm>
            <a:off x="5441390" y="1145793"/>
            <a:ext cx="1234440" cy="1188720"/>
          </a:xfrm>
          <a:prstGeom prst="flowChartConnector">
            <a:avLst/>
          </a:prstGeom>
          <a:solidFill>
            <a:srgbClr val="F6BC67"/>
          </a:solidFill>
          <a:ln w="3810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phic 18" descr="Thought bubble outline">
            <a:extLst>
              <a:ext uri="{FF2B5EF4-FFF2-40B4-BE49-F238E27FC236}">
                <a16:creationId xmlns:a16="http://schemas.microsoft.com/office/drawing/2014/main" id="{D1A28FE8-4792-4752-A458-8464739CE8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282953"/>
            <a:ext cx="914400" cy="914400"/>
          </a:xfrm>
          <a:prstGeom prst="rect">
            <a:avLst/>
          </a:prstGeom>
        </p:spPr>
      </p:pic>
    </p:spTree>
    <p:extLst>
      <p:ext uri="{BB962C8B-B14F-4D97-AF65-F5344CB8AC3E}">
        <p14:creationId xmlns:p14="http://schemas.microsoft.com/office/powerpoint/2010/main" val="2218600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4B4FD9-F770-4668-A56A-9AAD752D9C31}"/>
              </a:ext>
            </a:extLst>
          </p:cNvPr>
          <p:cNvSpPr>
            <a:spLocks noGrp="1"/>
          </p:cNvSpPr>
          <p:nvPr>
            <p:ph type="body" sz="quarter" idx="16"/>
          </p:nvPr>
        </p:nvSpPr>
        <p:spPr/>
        <p:txBody>
          <a:bodyPr>
            <a:normAutofit fontScale="85000" lnSpcReduction="10000"/>
          </a:bodyPr>
          <a:lstStyle/>
          <a:p>
            <a:r>
              <a:rPr lang="hr-BA" dirty="0"/>
              <a:t>Watch a film: </a:t>
            </a:r>
            <a:r>
              <a:rPr lang="en-US" b="1" dirty="0">
                <a:solidFill>
                  <a:srgbClr val="76C6D2"/>
                </a:solidFill>
              </a:rPr>
              <a:t>A Girl from Mogadishu</a:t>
            </a:r>
          </a:p>
          <a:p>
            <a:endParaRPr lang="en-US" dirty="0"/>
          </a:p>
        </p:txBody>
      </p:sp>
      <p:sp>
        <p:nvSpPr>
          <p:cNvPr id="4" name="Text Placeholder 3">
            <a:extLst>
              <a:ext uri="{FF2B5EF4-FFF2-40B4-BE49-F238E27FC236}">
                <a16:creationId xmlns:a16="http://schemas.microsoft.com/office/drawing/2014/main" id="{367CB99B-2F8E-46FD-B6F6-9735C6C5DFEE}"/>
              </a:ext>
            </a:extLst>
          </p:cNvPr>
          <p:cNvSpPr>
            <a:spLocks noGrp="1"/>
          </p:cNvSpPr>
          <p:nvPr>
            <p:ph type="body" sz="quarter" idx="17"/>
          </p:nvPr>
        </p:nvSpPr>
        <p:spPr/>
        <p:txBody>
          <a:bodyPr/>
          <a:lstStyle/>
          <a:p>
            <a:r>
              <a:rPr lang="en-US" dirty="0"/>
              <a:t>Based on the testimony of Ifrah Ahmed, who - having made the extraordinary journey to escape war-torn Somalia - emerged as one of the world's foremost international activists against Gender Based Violence and Female Genital Mutilation.</a:t>
            </a:r>
          </a:p>
        </p:txBody>
      </p:sp>
      <p:pic>
        <p:nvPicPr>
          <p:cNvPr id="6" name="Picture 5">
            <a:hlinkClick r:id="rId2"/>
            <a:extLst>
              <a:ext uri="{FF2B5EF4-FFF2-40B4-BE49-F238E27FC236}">
                <a16:creationId xmlns:a16="http://schemas.microsoft.com/office/drawing/2014/main" id="{FEDC5228-E8FF-4404-A089-FD040424B8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436" y="1222310"/>
            <a:ext cx="3402563" cy="4075750"/>
          </a:xfrm>
          <a:prstGeom prst="rect">
            <a:avLst/>
          </a:prstGeom>
        </p:spPr>
      </p:pic>
      <p:sp>
        <p:nvSpPr>
          <p:cNvPr id="7" name="Arrow: Curved Left 6">
            <a:extLst>
              <a:ext uri="{FF2B5EF4-FFF2-40B4-BE49-F238E27FC236}">
                <a16:creationId xmlns:a16="http://schemas.microsoft.com/office/drawing/2014/main" id="{8A4C3DCD-4E94-4A0F-A91D-3B63E491C4B7}"/>
              </a:ext>
            </a:extLst>
          </p:cNvPr>
          <p:cNvSpPr/>
          <p:nvPr/>
        </p:nvSpPr>
        <p:spPr>
          <a:xfrm rot="17374093">
            <a:off x="7621907" y="-425581"/>
            <a:ext cx="1091540" cy="2761613"/>
          </a:xfrm>
          <a:prstGeom prst="curvedLeftArrow">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DBB78B0C-8C98-4645-A4B2-76FCB9353C7A}"/>
              </a:ext>
            </a:extLst>
          </p:cNvPr>
          <p:cNvSpPr txBox="1"/>
          <p:nvPr/>
        </p:nvSpPr>
        <p:spPr>
          <a:xfrm rot="521287">
            <a:off x="5438384" y="4913688"/>
            <a:ext cx="2372468" cy="1631216"/>
          </a:xfrm>
          <a:prstGeom prst="rect">
            <a:avLst/>
          </a:prstGeom>
          <a:noFill/>
        </p:spPr>
        <p:txBody>
          <a:bodyPr wrap="square" rtlCol="0">
            <a:spAutoFit/>
          </a:bodyPr>
          <a:lstStyle/>
          <a:p>
            <a:pPr algn="ctr"/>
            <a:r>
              <a:rPr lang="en-IE" sz="2000" b="1" dirty="0">
                <a:solidFill>
                  <a:srgbClr val="76C6D2"/>
                </a:solidFill>
              </a:rPr>
              <a:t>Double </a:t>
            </a:r>
            <a:r>
              <a:rPr lang="hr-BA" sz="2000" b="1" dirty="0">
                <a:solidFill>
                  <a:srgbClr val="76C6D2"/>
                </a:solidFill>
              </a:rPr>
              <a:t>Click on the image</a:t>
            </a:r>
          </a:p>
          <a:p>
            <a:pPr algn="ctr"/>
            <a:r>
              <a:rPr lang="hr-BA" sz="2000" b="1" dirty="0">
                <a:solidFill>
                  <a:srgbClr val="76C6D2"/>
                </a:solidFill>
              </a:rPr>
              <a:t> for more information</a:t>
            </a:r>
          </a:p>
          <a:p>
            <a:pPr algn="ctr"/>
            <a:r>
              <a:rPr lang="hr-BA" sz="2000" b="1" dirty="0">
                <a:solidFill>
                  <a:srgbClr val="76C6D2"/>
                </a:solidFill>
              </a:rPr>
              <a:t> about the film</a:t>
            </a:r>
            <a:endParaRPr lang="en-US" sz="2000" b="1" dirty="0">
              <a:solidFill>
                <a:srgbClr val="76C6D2"/>
              </a:solidFill>
            </a:endParaRPr>
          </a:p>
        </p:txBody>
      </p:sp>
      <p:pic>
        <p:nvPicPr>
          <p:cNvPr id="10" name="Graphic 9" descr="Cursor with solid fill">
            <a:extLst>
              <a:ext uri="{FF2B5EF4-FFF2-40B4-BE49-F238E27FC236}">
                <a16:creationId xmlns:a16="http://schemas.microsoft.com/office/drawing/2014/main" id="{011A8F39-7C45-440B-B3F9-BADC96EFF3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336904">
            <a:off x="7532261" y="4160712"/>
            <a:ext cx="1530683" cy="1530683"/>
          </a:xfrm>
          <a:prstGeom prst="rect">
            <a:avLst/>
          </a:prstGeom>
        </p:spPr>
      </p:pic>
    </p:spTree>
    <p:extLst>
      <p:ext uri="{BB962C8B-B14F-4D97-AF65-F5344CB8AC3E}">
        <p14:creationId xmlns:p14="http://schemas.microsoft.com/office/powerpoint/2010/main" val="119752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B6928C43-FFF6-430F-BA7C-B928E8E854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436" y="1222310"/>
            <a:ext cx="3402563" cy="4075750"/>
          </a:xfrm>
          <a:prstGeom prst="rect">
            <a:avLst/>
          </a:prstGeom>
        </p:spPr>
      </p:pic>
      <p:sp>
        <p:nvSpPr>
          <p:cNvPr id="3" name="Text Placeholder 2">
            <a:extLst>
              <a:ext uri="{FF2B5EF4-FFF2-40B4-BE49-F238E27FC236}">
                <a16:creationId xmlns:a16="http://schemas.microsoft.com/office/drawing/2014/main" id="{124B4FD9-F770-4668-A56A-9AAD752D9C31}"/>
              </a:ext>
            </a:extLst>
          </p:cNvPr>
          <p:cNvSpPr>
            <a:spLocks noGrp="1"/>
          </p:cNvSpPr>
          <p:nvPr>
            <p:ph type="body" sz="quarter" idx="16"/>
          </p:nvPr>
        </p:nvSpPr>
        <p:spPr>
          <a:xfrm>
            <a:off x="643223" y="640232"/>
            <a:ext cx="6361734" cy="697353"/>
          </a:xfrm>
        </p:spPr>
        <p:txBody>
          <a:bodyPr>
            <a:normAutofit/>
          </a:bodyPr>
          <a:lstStyle/>
          <a:p>
            <a:r>
              <a:rPr lang="hr-BA" dirty="0"/>
              <a:t>Read an Article:</a:t>
            </a:r>
            <a:endParaRPr lang="en-US" dirty="0"/>
          </a:p>
        </p:txBody>
      </p:sp>
      <p:sp>
        <p:nvSpPr>
          <p:cNvPr id="4" name="Text Placeholder 3">
            <a:extLst>
              <a:ext uri="{FF2B5EF4-FFF2-40B4-BE49-F238E27FC236}">
                <a16:creationId xmlns:a16="http://schemas.microsoft.com/office/drawing/2014/main" id="{367CB99B-2F8E-46FD-B6F6-9735C6C5DFEE}"/>
              </a:ext>
            </a:extLst>
          </p:cNvPr>
          <p:cNvSpPr>
            <a:spLocks noGrp="1"/>
          </p:cNvSpPr>
          <p:nvPr>
            <p:ph type="body" sz="quarter" idx="17"/>
          </p:nvPr>
        </p:nvSpPr>
        <p:spPr>
          <a:xfrm>
            <a:off x="713078" y="1292294"/>
            <a:ext cx="6564021" cy="4925474"/>
          </a:xfrm>
        </p:spPr>
        <p:txBody>
          <a:bodyPr/>
          <a:lstStyle/>
          <a:p>
            <a:r>
              <a:rPr lang="en-US" sz="2400" dirty="0"/>
              <a:t>Mary </a:t>
            </a:r>
            <a:r>
              <a:rPr lang="en-US" sz="2400" dirty="0" err="1"/>
              <a:t>McGuckian</a:t>
            </a:r>
            <a:r>
              <a:rPr lang="en-US" sz="2400" dirty="0"/>
              <a:t>, the Irish Director of the film explains </a:t>
            </a:r>
            <a:r>
              <a:rPr lang="hr-BA" sz="2400" dirty="0"/>
              <a:t>„</a:t>
            </a:r>
            <a:r>
              <a:rPr lang="hr-BA" sz="2400" i="1" dirty="0"/>
              <a:t>T</a:t>
            </a:r>
            <a:r>
              <a:rPr lang="en-US" sz="2400" i="1" dirty="0"/>
              <a:t>hroughout the whole process we had, everyone kept asking, how do you make a film about Female Genital Mutilation? Because as well, this was all pre-#MeToo.</a:t>
            </a:r>
            <a:endParaRPr lang="hr-BA" sz="2400" i="1" dirty="0"/>
          </a:p>
          <a:p>
            <a:r>
              <a:rPr lang="en-US" sz="2400" i="1" dirty="0"/>
              <a:t>From the point-of-view of a drama, you approach it from, first, character and then from the point of a cinematic thesis. Ifrah herself is so compelling – charismatic, funny, beautiful – and talking to her and understanding her story, it became clear that was the thesis – she uses her personal experience and testimony as her campaign tool. “So ultimately, the film’s story is a simple one: It’s about what happens when women stand up and speak their truth</a:t>
            </a:r>
            <a:r>
              <a:rPr lang="en-US" sz="2400" dirty="0"/>
              <a:t>”</a:t>
            </a:r>
            <a:r>
              <a:rPr lang="en-IE" sz="2400" dirty="0"/>
              <a:t>.</a:t>
            </a:r>
            <a:endParaRPr lang="en-US" sz="2400" dirty="0"/>
          </a:p>
        </p:txBody>
      </p:sp>
      <p:sp>
        <p:nvSpPr>
          <p:cNvPr id="5" name="Arrow: Curved Left 4">
            <a:extLst>
              <a:ext uri="{FF2B5EF4-FFF2-40B4-BE49-F238E27FC236}">
                <a16:creationId xmlns:a16="http://schemas.microsoft.com/office/drawing/2014/main" id="{61008B2C-DCD0-42E7-8EE9-DCC765A158DD}"/>
              </a:ext>
            </a:extLst>
          </p:cNvPr>
          <p:cNvSpPr/>
          <p:nvPr/>
        </p:nvSpPr>
        <p:spPr>
          <a:xfrm rot="17389491">
            <a:off x="6165504" y="-1563702"/>
            <a:ext cx="1256479" cy="5711993"/>
          </a:xfrm>
          <a:prstGeom prst="curvedLeftArrow">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B0A54B65-3723-44E9-99A7-04C8D2959BBF}"/>
              </a:ext>
            </a:extLst>
          </p:cNvPr>
          <p:cNvSpPr txBox="1"/>
          <p:nvPr/>
        </p:nvSpPr>
        <p:spPr>
          <a:xfrm>
            <a:off x="7035612" y="302129"/>
            <a:ext cx="4513165" cy="707886"/>
          </a:xfrm>
          <a:prstGeom prst="rect">
            <a:avLst/>
          </a:prstGeom>
          <a:noFill/>
        </p:spPr>
        <p:txBody>
          <a:bodyPr wrap="square" rtlCol="0">
            <a:spAutoFit/>
          </a:bodyPr>
          <a:lstStyle/>
          <a:p>
            <a:pPr algn="ctr"/>
            <a:r>
              <a:rPr lang="en-IE" sz="2000" b="1" dirty="0">
                <a:solidFill>
                  <a:srgbClr val="76C6D2"/>
                </a:solidFill>
              </a:rPr>
              <a:t>Double c</a:t>
            </a:r>
            <a:r>
              <a:rPr lang="hr-BA" sz="2000" b="1" dirty="0">
                <a:solidFill>
                  <a:srgbClr val="76C6D2"/>
                </a:solidFill>
              </a:rPr>
              <a:t>lick on the image</a:t>
            </a:r>
          </a:p>
          <a:p>
            <a:pPr algn="ctr"/>
            <a:r>
              <a:rPr lang="hr-BA" sz="2000" b="1" dirty="0">
                <a:solidFill>
                  <a:srgbClr val="76C6D2"/>
                </a:solidFill>
              </a:rPr>
              <a:t> </a:t>
            </a:r>
            <a:endParaRPr lang="en-US" sz="2000" b="1" dirty="0">
              <a:solidFill>
                <a:srgbClr val="76C6D2"/>
              </a:solidFill>
            </a:endParaRPr>
          </a:p>
        </p:txBody>
      </p:sp>
    </p:spTree>
    <p:extLst>
      <p:ext uri="{BB962C8B-B14F-4D97-AF65-F5344CB8AC3E}">
        <p14:creationId xmlns:p14="http://schemas.microsoft.com/office/powerpoint/2010/main" val="18854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460A3-174C-418B-870C-37D979D930FE}"/>
              </a:ext>
            </a:extLst>
          </p:cNvPr>
          <p:cNvSpPr>
            <a:spLocks noGrp="1"/>
          </p:cNvSpPr>
          <p:nvPr>
            <p:ph type="body" sz="quarter" idx="15"/>
          </p:nvPr>
        </p:nvSpPr>
        <p:spPr>
          <a:xfrm>
            <a:off x="5251791" y="516825"/>
            <a:ext cx="6333340" cy="1083096"/>
          </a:xfrm>
        </p:spPr>
        <p:txBody>
          <a:bodyPr/>
          <a:lstStyle/>
          <a:p>
            <a:r>
              <a:rPr lang="en-IE" dirty="0"/>
              <a:t>REFLECT</a:t>
            </a:r>
            <a:endParaRPr lang="en-US" dirty="0"/>
          </a:p>
        </p:txBody>
      </p:sp>
      <p:sp>
        <p:nvSpPr>
          <p:cNvPr id="3" name="Text Placeholder 2">
            <a:extLst>
              <a:ext uri="{FF2B5EF4-FFF2-40B4-BE49-F238E27FC236}">
                <a16:creationId xmlns:a16="http://schemas.microsoft.com/office/drawing/2014/main" id="{CA33FA1C-34F5-482B-9A18-9D85DEBB33D5}"/>
              </a:ext>
            </a:extLst>
          </p:cNvPr>
          <p:cNvSpPr>
            <a:spLocks noGrp="1"/>
          </p:cNvSpPr>
          <p:nvPr>
            <p:ph type="body" sz="quarter" idx="16"/>
          </p:nvPr>
        </p:nvSpPr>
        <p:spPr>
          <a:xfrm>
            <a:off x="606869" y="2558768"/>
            <a:ext cx="10978262" cy="3240859"/>
          </a:xfrm>
        </p:spPr>
        <p:txBody>
          <a:bodyPr/>
          <a:lstStyle/>
          <a:p>
            <a:pPr marL="342900" indent="-342900">
              <a:buFont typeface="Wingdings" panose="05000000000000000000" pitchFamily="2" charset="2"/>
              <a:buChar char="Ø"/>
            </a:pPr>
            <a:r>
              <a:rPr lang="hr-BA" dirty="0"/>
              <a:t>What was the message of the </a:t>
            </a:r>
            <a:r>
              <a:rPr lang="hr-BA" i="1" dirty="0"/>
              <a:t>Girl from Mogadishu?</a:t>
            </a:r>
          </a:p>
          <a:p>
            <a:pPr marL="342900" indent="-342900">
              <a:buFont typeface="Wingdings" panose="05000000000000000000" pitchFamily="2" charset="2"/>
              <a:buChar char="Ø"/>
            </a:pPr>
            <a:endParaRPr lang="hr-BA" i="1" dirty="0"/>
          </a:p>
          <a:p>
            <a:pPr marL="342900" indent="-342900">
              <a:buFont typeface="Wingdings" panose="05000000000000000000" pitchFamily="2" charset="2"/>
              <a:buChar char="Ø"/>
            </a:pPr>
            <a:r>
              <a:rPr lang="hr-BA" dirty="0"/>
              <a:t>What media was used to talk about the message?</a:t>
            </a:r>
          </a:p>
          <a:p>
            <a:pPr marL="342900" indent="-342900">
              <a:buFont typeface="Wingdings" panose="05000000000000000000" pitchFamily="2" charset="2"/>
              <a:buChar char="Ø"/>
            </a:pPr>
            <a:endParaRPr lang="hr-BA" dirty="0"/>
          </a:p>
          <a:p>
            <a:pPr marL="342900" indent="-342900">
              <a:buFont typeface="Wingdings" panose="05000000000000000000" pitchFamily="2" charset="2"/>
              <a:buChar char="Ø"/>
            </a:pPr>
            <a:r>
              <a:rPr lang="hr-BA" dirty="0"/>
              <a:t>What if the story about this was not told, if there were just facts about it available in the media? Would the message have been as strong?</a:t>
            </a:r>
          </a:p>
          <a:p>
            <a:pPr marL="342900" indent="-342900">
              <a:buFont typeface="Wingdings" panose="05000000000000000000" pitchFamily="2" charset="2"/>
              <a:buChar char="Ø"/>
            </a:pPr>
            <a:endParaRPr lang="hr-BA" dirty="0"/>
          </a:p>
          <a:p>
            <a:pPr marL="342900" indent="-342900">
              <a:buFont typeface="Wingdings" panose="05000000000000000000" pitchFamily="2" charset="2"/>
              <a:buChar char="Ø"/>
            </a:pPr>
            <a:r>
              <a:rPr lang="hr-BA" dirty="0"/>
              <a:t>Write down 5 things you have now learned from this example, about forming your message! (you don’t have to make a film </a:t>
            </a:r>
            <a:r>
              <a:rPr lang="hr-BA" b="1" dirty="0">
                <a:solidFill>
                  <a:srgbClr val="F6BC67"/>
                </a:solidFill>
                <a:sym typeface="Wingdings" panose="05000000000000000000" pitchFamily="2" charset="2"/>
              </a:rPr>
              <a:t></a:t>
            </a:r>
            <a:r>
              <a:rPr lang="hr-BA" dirty="0">
                <a:sym typeface="Wingdings" panose="05000000000000000000" pitchFamily="2" charset="2"/>
              </a:rPr>
              <a:t> )</a:t>
            </a:r>
            <a:endParaRPr lang="en-US" dirty="0"/>
          </a:p>
        </p:txBody>
      </p:sp>
      <p:sp>
        <p:nvSpPr>
          <p:cNvPr id="4" name="Flowchart: Connector 3">
            <a:extLst>
              <a:ext uri="{FF2B5EF4-FFF2-40B4-BE49-F238E27FC236}">
                <a16:creationId xmlns:a16="http://schemas.microsoft.com/office/drawing/2014/main" id="{E9926AAE-5CAB-45DD-90DC-04DBFAFFC631}"/>
              </a:ext>
            </a:extLst>
          </p:cNvPr>
          <p:cNvSpPr/>
          <p:nvPr/>
        </p:nvSpPr>
        <p:spPr>
          <a:xfrm>
            <a:off x="5478780" y="1248749"/>
            <a:ext cx="1234440" cy="1188720"/>
          </a:xfrm>
          <a:prstGeom prst="flowChartConnector">
            <a:avLst/>
          </a:prstGeom>
          <a:solidFill>
            <a:srgbClr val="A6377D"/>
          </a:solidFill>
          <a:ln w="3810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descr="Thought bubble outline">
            <a:extLst>
              <a:ext uri="{FF2B5EF4-FFF2-40B4-BE49-F238E27FC236}">
                <a16:creationId xmlns:a16="http://schemas.microsoft.com/office/drawing/2014/main" id="{C2F3E560-CE9D-4847-9ECC-334B609408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385909"/>
            <a:ext cx="914400" cy="914400"/>
          </a:xfrm>
          <a:prstGeom prst="rect">
            <a:avLst/>
          </a:prstGeom>
        </p:spPr>
      </p:pic>
    </p:spTree>
    <p:extLst>
      <p:ext uri="{BB962C8B-B14F-4D97-AF65-F5344CB8AC3E}">
        <p14:creationId xmlns:p14="http://schemas.microsoft.com/office/powerpoint/2010/main" val="486990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en-US" dirty="0"/>
              <a:t>What is Policy?</a:t>
            </a:r>
          </a:p>
          <a:p>
            <a:r>
              <a:rPr lang="en-US" dirty="0"/>
              <a:t> National Policies, EU policies, how does your message link to them? </a:t>
            </a:r>
          </a:p>
        </p:txBody>
      </p:sp>
    </p:spTree>
    <p:extLst>
      <p:ext uri="{BB962C8B-B14F-4D97-AF65-F5344CB8AC3E}">
        <p14:creationId xmlns:p14="http://schemas.microsoft.com/office/powerpoint/2010/main" val="3354816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00383-1CA3-4003-8F39-AEA4C426A76E}"/>
              </a:ext>
            </a:extLst>
          </p:cNvPr>
          <p:cNvSpPr>
            <a:spLocks noGrp="1"/>
          </p:cNvSpPr>
          <p:nvPr>
            <p:ph type="body" sz="quarter" idx="13"/>
          </p:nvPr>
        </p:nvSpPr>
        <p:spPr/>
        <p:txBody>
          <a:bodyPr/>
          <a:lstStyle/>
          <a:p>
            <a:r>
              <a:rPr lang="hr-BA" dirty="0"/>
              <a:t>WHAT IS POLICY?</a:t>
            </a:r>
            <a:endParaRPr lang="en-US" dirty="0"/>
          </a:p>
        </p:txBody>
      </p:sp>
      <p:sp>
        <p:nvSpPr>
          <p:cNvPr id="3" name="Text Placeholder 2">
            <a:extLst>
              <a:ext uri="{FF2B5EF4-FFF2-40B4-BE49-F238E27FC236}">
                <a16:creationId xmlns:a16="http://schemas.microsoft.com/office/drawing/2014/main" id="{6F5DFC04-E7F3-4DF0-A31A-9D32AAF9419F}"/>
              </a:ext>
            </a:extLst>
          </p:cNvPr>
          <p:cNvSpPr>
            <a:spLocks noGrp="1"/>
          </p:cNvSpPr>
          <p:nvPr>
            <p:ph type="body" sz="quarter" idx="14"/>
          </p:nvPr>
        </p:nvSpPr>
        <p:spPr>
          <a:xfrm>
            <a:off x="1825533" y="2668824"/>
            <a:ext cx="9322130" cy="3245241"/>
          </a:xfrm>
        </p:spPr>
        <p:txBody>
          <a:bodyPr/>
          <a:lstStyle/>
          <a:p>
            <a:r>
              <a:rPr lang="en-US" dirty="0"/>
              <a:t>Policy is the set of values and objectives that guide the work of </a:t>
            </a:r>
            <a:r>
              <a:rPr lang="en-US" dirty="0" err="1"/>
              <a:t>organisations</a:t>
            </a:r>
            <a:r>
              <a:rPr lang="en-US" dirty="0"/>
              <a:t> and bodies. This includes, for example, National Government policies and the European Union policies.</a:t>
            </a:r>
            <a:endParaRPr lang="hr-BA" dirty="0"/>
          </a:p>
          <a:p>
            <a:endParaRPr lang="hr-BA" dirty="0"/>
          </a:p>
          <a:p>
            <a:r>
              <a:rPr lang="en-US" dirty="0">
                <a:effectLst/>
              </a:rPr>
              <a:t>Policy is important because it tells us what organisations and bodies plan to achieve and how they will be guided in their work.</a:t>
            </a:r>
            <a:endParaRPr lang="en-US" dirty="0"/>
          </a:p>
        </p:txBody>
      </p:sp>
      <p:grpSp>
        <p:nvGrpSpPr>
          <p:cNvPr id="4" name="Google Shape;491;p39">
            <a:extLst>
              <a:ext uri="{FF2B5EF4-FFF2-40B4-BE49-F238E27FC236}">
                <a16:creationId xmlns:a16="http://schemas.microsoft.com/office/drawing/2014/main" id="{B968C38F-4AA9-4404-B942-9EB4A61D9010}"/>
              </a:ext>
            </a:extLst>
          </p:cNvPr>
          <p:cNvGrpSpPr/>
          <p:nvPr/>
        </p:nvGrpSpPr>
        <p:grpSpPr>
          <a:xfrm>
            <a:off x="469196" y="2668824"/>
            <a:ext cx="904261" cy="697352"/>
            <a:chOff x="1934025" y="1001650"/>
            <a:chExt cx="415300" cy="355600"/>
          </a:xfrm>
          <a:solidFill>
            <a:srgbClr val="76C6D2"/>
          </a:solidFill>
        </p:grpSpPr>
        <p:sp>
          <p:nvSpPr>
            <p:cNvPr id="5" name="Google Shape;492;p39">
              <a:extLst>
                <a:ext uri="{FF2B5EF4-FFF2-40B4-BE49-F238E27FC236}">
                  <a16:creationId xmlns:a16="http://schemas.microsoft.com/office/drawing/2014/main" id="{970D107D-E9BC-4DD6-B901-954C19056AF5}"/>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3;p39">
              <a:extLst>
                <a:ext uri="{FF2B5EF4-FFF2-40B4-BE49-F238E27FC236}">
                  <a16:creationId xmlns:a16="http://schemas.microsoft.com/office/drawing/2014/main" id="{6C52DFF7-A802-4A67-995A-C91401330C23}"/>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4;p39">
              <a:extLst>
                <a:ext uri="{FF2B5EF4-FFF2-40B4-BE49-F238E27FC236}">
                  <a16:creationId xmlns:a16="http://schemas.microsoft.com/office/drawing/2014/main" id="{2068CBEF-04B8-4541-B4AC-0352F93C79AF}"/>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5;p39">
              <a:extLst>
                <a:ext uri="{FF2B5EF4-FFF2-40B4-BE49-F238E27FC236}">
                  <a16:creationId xmlns:a16="http://schemas.microsoft.com/office/drawing/2014/main" id="{B9B4AF9B-DBE3-4CD2-B1D1-31A49FF73BE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813;p39">
            <a:extLst>
              <a:ext uri="{FF2B5EF4-FFF2-40B4-BE49-F238E27FC236}">
                <a16:creationId xmlns:a16="http://schemas.microsoft.com/office/drawing/2014/main" id="{8A6CA87A-95B9-4EB1-96F7-E3745F37471B}"/>
              </a:ext>
            </a:extLst>
          </p:cNvPr>
          <p:cNvGrpSpPr/>
          <p:nvPr/>
        </p:nvGrpSpPr>
        <p:grpSpPr>
          <a:xfrm>
            <a:off x="469196" y="4291444"/>
            <a:ext cx="864182" cy="1102642"/>
            <a:chOff x="6718575" y="2318625"/>
            <a:chExt cx="256950" cy="407375"/>
          </a:xfrm>
        </p:grpSpPr>
        <p:sp>
          <p:nvSpPr>
            <p:cNvPr id="10" name="Google Shape;814;p39">
              <a:extLst>
                <a:ext uri="{FF2B5EF4-FFF2-40B4-BE49-F238E27FC236}">
                  <a16:creationId xmlns:a16="http://schemas.microsoft.com/office/drawing/2014/main" id="{7CBA18C9-6608-4C34-888D-081AA9917D63}"/>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5;p39">
              <a:extLst>
                <a:ext uri="{FF2B5EF4-FFF2-40B4-BE49-F238E27FC236}">
                  <a16:creationId xmlns:a16="http://schemas.microsoft.com/office/drawing/2014/main" id="{E0D302E5-362C-4938-87E7-E360EB351B84}"/>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6;p39">
              <a:extLst>
                <a:ext uri="{FF2B5EF4-FFF2-40B4-BE49-F238E27FC236}">
                  <a16:creationId xmlns:a16="http://schemas.microsoft.com/office/drawing/2014/main" id="{D8242469-F057-409B-97B6-34CAD101CE43}"/>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7;p39">
              <a:extLst>
                <a:ext uri="{FF2B5EF4-FFF2-40B4-BE49-F238E27FC236}">
                  <a16:creationId xmlns:a16="http://schemas.microsoft.com/office/drawing/2014/main" id="{7C8E4961-A62E-4F08-83E5-893773246B4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8;p39">
              <a:extLst>
                <a:ext uri="{FF2B5EF4-FFF2-40B4-BE49-F238E27FC236}">
                  <a16:creationId xmlns:a16="http://schemas.microsoft.com/office/drawing/2014/main" id="{EBF2951A-AB2A-4B30-951A-B9A813803796}"/>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9;p39">
              <a:extLst>
                <a:ext uri="{FF2B5EF4-FFF2-40B4-BE49-F238E27FC236}">
                  <a16:creationId xmlns:a16="http://schemas.microsoft.com/office/drawing/2014/main" id="{A4D796E1-240B-4FD5-801C-D176FBC2C41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20;p39">
              <a:extLst>
                <a:ext uri="{FF2B5EF4-FFF2-40B4-BE49-F238E27FC236}">
                  <a16:creationId xmlns:a16="http://schemas.microsoft.com/office/drawing/2014/main" id="{AEE0B428-34E5-4E4C-9CF1-24D92ABD09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821;p39">
              <a:extLst>
                <a:ext uri="{FF2B5EF4-FFF2-40B4-BE49-F238E27FC236}">
                  <a16:creationId xmlns:a16="http://schemas.microsoft.com/office/drawing/2014/main" id="{80284559-2AD7-419E-9A5D-854CC8DACE13}"/>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42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665E1-5043-4BA1-B9DD-6DEB5F8CE307}"/>
              </a:ext>
            </a:extLst>
          </p:cNvPr>
          <p:cNvSpPr>
            <a:spLocks noGrp="1"/>
          </p:cNvSpPr>
          <p:nvPr>
            <p:ph type="body" sz="quarter" idx="13"/>
          </p:nvPr>
        </p:nvSpPr>
        <p:spPr>
          <a:xfrm>
            <a:off x="857181" y="1457930"/>
            <a:ext cx="10477637" cy="3664001"/>
          </a:xfrm>
        </p:spPr>
        <p:txBody>
          <a:bodyPr>
            <a:normAutofit fontScale="85000" lnSpcReduction="20000"/>
          </a:bodyPr>
          <a:lstStyle/>
          <a:p>
            <a:pPr algn="ctr"/>
            <a:r>
              <a:rPr lang="en-US" dirty="0"/>
              <a:t>Take Government policy for example:  </a:t>
            </a:r>
            <a:endParaRPr lang="hr-BA" dirty="0"/>
          </a:p>
          <a:p>
            <a:pPr algn="ctr"/>
            <a:endParaRPr lang="hr-BA" dirty="0"/>
          </a:p>
          <a:p>
            <a:pPr marL="571500" indent="-571500" algn="ctr">
              <a:buFont typeface="Wingdings" panose="05000000000000000000" pitchFamily="2" charset="2"/>
              <a:buChar char="ü"/>
            </a:pPr>
            <a:r>
              <a:rPr lang="en-US" b="0" dirty="0"/>
              <a:t>Government policy tells us what the Government’s priorities are and what it plans to accomplish. </a:t>
            </a:r>
            <a:endParaRPr lang="hr-BA" b="0" dirty="0"/>
          </a:p>
          <a:p>
            <a:pPr marL="571500" indent="-571500" algn="ctr">
              <a:buFont typeface="Wingdings" panose="05000000000000000000" pitchFamily="2" charset="2"/>
              <a:buChar char="ü"/>
            </a:pPr>
            <a:endParaRPr lang="hr-BA" b="0" dirty="0"/>
          </a:p>
          <a:p>
            <a:pPr marL="571500" indent="-571500" algn="ctr">
              <a:buFont typeface="Wingdings" panose="05000000000000000000" pitchFamily="2" charset="2"/>
              <a:buChar char="ü"/>
            </a:pPr>
            <a:r>
              <a:rPr lang="en-US" b="0" dirty="0"/>
              <a:t>It sets out the commitments it is making on a range of different issues. For example: education and training, employment, mental health, the rights of people with disabilities, migration and so forth.</a:t>
            </a:r>
          </a:p>
        </p:txBody>
      </p:sp>
    </p:spTree>
    <p:extLst>
      <p:ext uri="{BB962C8B-B14F-4D97-AF65-F5344CB8AC3E}">
        <p14:creationId xmlns:p14="http://schemas.microsoft.com/office/powerpoint/2010/main" val="1974673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F6E1ED-75CC-47CB-BFDA-DD3A393DB53E}"/>
              </a:ext>
            </a:extLst>
          </p:cNvPr>
          <p:cNvSpPr>
            <a:spLocks noGrp="1"/>
          </p:cNvSpPr>
          <p:nvPr>
            <p:ph type="body" sz="quarter" idx="13"/>
          </p:nvPr>
        </p:nvSpPr>
        <p:spPr/>
        <p:txBody>
          <a:bodyPr/>
          <a:lstStyle/>
          <a:p>
            <a:r>
              <a:rPr lang="en-US" dirty="0"/>
              <a:t>How does your </a:t>
            </a:r>
            <a:r>
              <a:rPr lang="hr-BA" dirty="0"/>
              <a:t>message </a:t>
            </a:r>
            <a:r>
              <a:rPr lang="en-US" dirty="0"/>
              <a:t>link to polic</a:t>
            </a:r>
            <a:r>
              <a:rPr lang="hr-BA" dirty="0"/>
              <a:t>ies</a:t>
            </a:r>
            <a:r>
              <a:rPr lang="en-US" dirty="0"/>
              <a:t>?</a:t>
            </a:r>
          </a:p>
        </p:txBody>
      </p:sp>
      <p:sp>
        <p:nvSpPr>
          <p:cNvPr id="3" name="Text Placeholder 2">
            <a:extLst>
              <a:ext uri="{FF2B5EF4-FFF2-40B4-BE49-F238E27FC236}">
                <a16:creationId xmlns:a16="http://schemas.microsoft.com/office/drawing/2014/main" id="{714E7374-F0BF-4A6F-A30F-C81AC2381CC6}"/>
              </a:ext>
            </a:extLst>
          </p:cNvPr>
          <p:cNvSpPr>
            <a:spLocks noGrp="1"/>
          </p:cNvSpPr>
          <p:nvPr>
            <p:ph type="body" sz="quarter" idx="14"/>
          </p:nvPr>
        </p:nvSpPr>
        <p:spPr>
          <a:xfrm>
            <a:off x="708651" y="2331367"/>
            <a:ext cx="10638222" cy="3906147"/>
          </a:xfrm>
        </p:spPr>
        <p:txBody>
          <a:bodyPr/>
          <a:lstStyle/>
          <a:p>
            <a:r>
              <a:rPr lang="en-US" dirty="0"/>
              <a:t>The </a:t>
            </a:r>
            <a:r>
              <a:rPr lang="hr-BA" dirty="0"/>
              <a:t>messages</a:t>
            </a:r>
            <a:r>
              <a:rPr lang="en-US" dirty="0"/>
              <a:t> and activities that take place as part of </a:t>
            </a:r>
            <a:r>
              <a:rPr lang="hr-BA" dirty="0"/>
              <a:t>migrants’ rights advocacy</a:t>
            </a:r>
            <a:r>
              <a:rPr lang="en-US" dirty="0"/>
              <a:t> can help to achieve national </a:t>
            </a:r>
            <a:r>
              <a:rPr lang="hr-BA" dirty="0"/>
              <a:t>inclusion and integration</a:t>
            </a:r>
            <a:r>
              <a:rPr lang="en-US" dirty="0"/>
              <a:t> policy objectives.  For example:</a:t>
            </a:r>
            <a:endParaRPr lang="hr-BA" dirty="0"/>
          </a:p>
          <a:p>
            <a:endParaRPr lang="hr-BA" dirty="0"/>
          </a:p>
          <a:p>
            <a:pPr marL="342900" indent="-342900">
              <a:buFont typeface="Wingdings" panose="05000000000000000000" pitchFamily="2" charset="2"/>
              <a:buChar char="Ø"/>
            </a:pPr>
            <a:r>
              <a:rPr lang="hr-BA" dirty="0"/>
              <a:t>Policies should </a:t>
            </a:r>
            <a:r>
              <a:rPr lang="en-US" dirty="0"/>
              <a:t>support </a:t>
            </a:r>
            <a:r>
              <a:rPr lang="hr-BA" dirty="0"/>
              <a:t>initiatives</a:t>
            </a:r>
            <a:r>
              <a:rPr lang="en-US" dirty="0"/>
              <a:t> that promote active citizenship of </a:t>
            </a:r>
            <a:r>
              <a:rPr lang="hr-BA" dirty="0"/>
              <a:t>migrants </a:t>
            </a:r>
          </a:p>
          <a:p>
            <a:pPr marL="342900" indent="-342900">
              <a:buFont typeface="Wingdings" panose="05000000000000000000" pitchFamily="2" charset="2"/>
              <a:buChar char="Ø"/>
            </a:pPr>
            <a:r>
              <a:rPr lang="hr-BA" dirty="0"/>
              <a:t>Your message </a:t>
            </a:r>
            <a:r>
              <a:rPr lang="en-US" dirty="0"/>
              <a:t>can connect </a:t>
            </a:r>
            <a:r>
              <a:rPr lang="hr-BA" dirty="0"/>
              <a:t>migrants </a:t>
            </a:r>
            <a:r>
              <a:rPr lang="en-US" dirty="0"/>
              <a:t>and decision makers to ensure that </a:t>
            </a:r>
            <a:r>
              <a:rPr lang="hr-BA" dirty="0"/>
              <a:t>migrants</a:t>
            </a:r>
            <a:r>
              <a:rPr lang="en-US" dirty="0"/>
              <a:t> have a voice in decision-making that affects their lives</a:t>
            </a:r>
            <a:endParaRPr lang="hr-BA" dirty="0"/>
          </a:p>
          <a:p>
            <a:pPr marL="342900" indent="-342900">
              <a:buFont typeface="Wingdings" panose="05000000000000000000" pitchFamily="2" charset="2"/>
              <a:buChar char="Ø"/>
            </a:pPr>
            <a:r>
              <a:rPr lang="hr-BA" dirty="0"/>
              <a:t>Your messages could feed into the needs analysis for any migrant inclusion and integration strategies as well as general developemnt strategies at local, national and international levels</a:t>
            </a:r>
          </a:p>
        </p:txBody>
      </p:sp>
    </p:spTree>
    <p:extLst>
      <p:ext uri="{BB962C8B-B14F-4D97-AF65-F5344CB8AC3E}">
        <p14:creationId xmlns:p14="http://schemas.microsoft.com/office/powerpoint/2010/main" val="426388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ormAutofit/>
          </a:bodyPr>
          <a:lstStyle/>
          <a:p>
            <a:pPr algn="ctr"/>
            <a:r>
              <a:rPr lang="en-GB" dirty="0"/>
              <a:t>Welcome to the </a:t>
            </a:r>
          </a:p>
          <a:p>
            <a:pPr algn="ctr"/>
            <a:r>
              <a:rPr lang="en-GB" dirty="0"/>
              <a:t>Module 4 of the Migrant Community Mediation Course</a:t>
            </a:r>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462017"/>
            <a:ext cx="10638222" cy="4308528"/>
          </a:xfrm>
        </p:spPr>
        <p:txBody>
          <a:bodyPr/>
          <a:lstStyle/>
          <a:p>
            <a:r>
              <a:rPr lang="en-GB" sz="3000" dirty="0"/>
              <a:t>In this Module, you will learn:</a:t>
            </a:r>
          </a:p>
          <a:p>
            <a:endParaRPr lang="en-GB" sz="900" dirty="0"/>
          </a:p>
          <a:p>
            <a:pPr marL="342900" indent="-342900">
              <a:buFont typeface="Wingdings" panose="05000000000000000000" pitchFamily="2" charset="2"/>
              <a:buChar char="ü"/>
            </a:pPr>
            <a:r>
              <a:rPr lang="hr-BA" dirty="0"/>
              <a:t>H</a:t>
            </a:r>
            <a:r>
              <a:rPr lang="en-US" dirty="0"/>
              <a:t>ow the Migrant Community Mediator can </a:t>
            </a:r>
            <a:r>
              <a:rPr lang="en-US" b="1" dirty="0"/>
              <a:t>choose the message and the manner </a:t>
            </a:r>
            <a:r>
              <a:rPr lang="en-US" dirty="0"/>
              <a:t>by which the message can be communicated</a:t>
            </a:r>
            <a:endParaRPr lang="hr-BA" dirty="0"/>
          </a:p>
          <a:p>
            <a:pPr marL="342900" indent="-342900">
              <a:buFont typeface="Wingdings" panose="05000000000000000000" pitchFamily="2" charset="2"/>
              <a:buChar char="ü"/>
            </a:pPr>
            <a:r>
              <a:rPr lang="en-US" dirty="0"/>
              <a:t>We explain what </a:t>
            </a:r>
            <a:r>
              <a:rPr lang="en-US" b="1" dirty="0"/>
              <a:t>Policies</a:t>
            </a:r>
            <a:r>
              <a:rPr lang="en-US" dirty="0"/>
              <a:t> are,  the importance of aligning your work with policies so that you, as a Migrant Community Mediator, can effectively achieve your mediation goals</a:t>
            </a:r>
            <a:endParaRPr lang="hr-BA" dirty="0"/>
          </a:p>
          <a:p>
            <a:pPr marL="342900" indent="-342900">
              <a:buFont typeface="Wingdings" panose="05000000000000000000" pitchFamily="2" charset="2"/>
              <a:buChar char="ü"/>
            </a:pPr>
            <a:r>
              <a:rPr lang="en-US" dirty="0"/>
              <a:t>Finally, we highlight </a:t>
            </a:r>
            <a:r>
              <a:rPr lang="en-US" b="1" dirty="0"/>
              <a:t>the most effective communication tools </a:t>
            </a:r>
            <a:r>
              <a:rPr lang="en-US" dirty="0"/>
              <a:t>and we give examples to inspire.</a:t>
            </a:r>
            <a:endParaRPr lang="en-GB" dirty="0"/>
          </a:p>
        </p:txBody>
      </p:sp>
    </p:spTree>
    <p:extLst>
      <p:ext uri="{BB962C8B-B14F-4D97-AF65-F5344CB8AC3E}">
        <p14:creationId xmlns:p14="http://schemas.microsoft.com/office/powerpoint/2010/main" val="349131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05E30F-570B-473B-8FCB-1BD0B02EB163}"/>
              </a:ext>
            </a:extLst>
          </p:cNvPr>
          <p:cNvSpPr>
            <a:spLocks noGrp="1"/>
          </p:cNvSpPr>
          <p:nvPr>
            <p:ph type="body" sz="quarter" idx="13"/>
          </p:nvPr>
        </p:nvSpPr>
        <p:spPr>
          <a:xfrm>
            <a:off x="686191" y="698128"/>
            <a:ext cx="4288931" cy="1140504"/>
          </a:xfrm>
        </p:spPr>
        <p:txBody>
          <a:bodyPr>
            <a:normAutofit/>
          </a:bodyPr>
          <a:lstStyle/>
          <a:p>
            <a:r>
              <a:rPr lang="hr-BA" dirty="0"/>
              <a:t>Some Examples of policies </a:t>
            </a:r>
          </a:p>
        </p:txBody>
      </p:sp>
      <p:sp>
        <p:nvSpPr>
          <p:cNvPr id="3" name="Text Placeholder 2">
            <a:extLst>
              <a:ext uri="{FF2B5EF4-FFF2-40B4-BE49-F238E27FC236}">
                <a16:creationId xmlns:a16="http://schemas.microsoft.com/office/drawing/2014/main" id="{C1D44914-50C5-4260-8318-1F32E74F523C}"/>
              </a:ext>
            </a:extLst>
          </p:cNvPr>
          <p:cNvSpPr>
            <a:spLocks noGrp="1"/>
          </p:cNvSpPr>
          <p:nvPr>
            <p:ph type="body" sz="quarter" idx="14"/>
          </p:nvPr>
        </p:nvSpPr>
        <p:spPr>
          <a:xfrm>
            <a:off x="481781" y="2606698"/>
            <a:ext cx="4916130" cy="3245241"/>
          </a:xfrm>
        </p:spPr>
        <p:txBody>
          <a:bodyPr/>
          <a:lstStyle/>
          <a:p>
            <a:r>
              <a:rPr lang="en-US" sz="2200" b="1" dirty="0">
                <a:effectLst/>
                <a:latin typeface="tahoma" panose="020B0604030504040204" pitchFamily="34" charset="0"/>
              </a:rPr>
              <a:t>The Migrant Integration Strategy </a:t>
            </a:r>
            <a:r>
              <a:rPr lang="hr-BA" sz="1800" dirty="0">
                <a:effectLst/>
                <a:latin typeface="tahoma" panose="020B0604030504040204" pitchFamily="34" charset="0"/>
              </a:rPr>
              <a:t>(Ireland, national level +  local levels – each county needs to have one)</a:t>
            </a:r>
          </a:p>
          <a:p>
            <a:pPr marL="342900" indent="-342900">
              <a:buFont typeface="Arial" panose="020B0604020202020204" pitchFamily="34" charset="0"/>
              <a:buChar char="•"/>
            </a:pPr>
            <a:r>
              <a:rPr lang="hr-BA" sz="2200" dirty="0">
                <a:effectLst/>
                <a:latin typeface="tahoma" panose="020B0604030504040204" pitchFamily="34" charset="0"/>
              </a:rPr>
              <a:t>P</a:t>
            </a:r>
            <a:r>
              <a:rPr lang="en-US" sz="2200" dirty="0">
                <a:effectLst/>
                <a:latin typeface="tahoma" panose="020B0604030504040204" pitchFamily="34" charset="0"/>
              </a:rPr>
              <a:t>ublished on the 7th of February, 2017 sets out the Government’s approach to the issue of migrant integration for the period from 2017 to 2020</a:t>
            </a:r>
            <a:r>
              <a:rPr lang="hr-BA" sz="2200" dirty="0">
                <a:effectLst/>
                <a:latin typeface="tahoma" panose="020B0604030504040204" pitchFamily="34" charset="0"/>
              </a:rPr>
              <a:t>: </a:t>
            </a:r>
            <a:r>
              <a:rPr lang="hr-BA" sz="2000" dirty="0">
                <a:effectLst/>
                <a:latin typeface="tahoma" panose="020B0604030504040204" pitchFamily="34" charset="0"/>
                <a:hlinkClick r:id="rId2"/>
              </a:rPr>
              <a:t>http://www.integration.ie/en/isec/pages/migrant_integration_strategy</a:t>
            </a:r>
            <a:endParaRPr lang="hr-BA" sz="2000" dirty="0">
              <a:effectLst/>
              <a:latin typeface="tahoma" panose="020B0604030504040204" pitchFamily="34" charset="0"/>
            </a:endParaRPr>
          </a:p>
          <a:p>
            <a:endParaRPr lang="en-IE" sz="2200" dirty="0">
              <a:highlight>
                <a:srgbClr val="FFFF00"/>
              </a:highlight>
            </a:endParaRPr>
          </a:p>
          <a:p>
            <a:pPr algn="ctr"/>
            <a:endParaRPr lang="en-IE" sz="2200" dirty="0">
              <a:highlight>
                <a:srgbClr val="FFFF00"/>
              </a:highlight>
            </a:endParaRPr>
          </a:p>
        </p:txBody>
      </p:sp>
      <p:pic>
        <p:nvPicPr>
          <p:cNvPr id="5" name="Picture 4" descr="Graphical user interface&#10;&#10;Description automatically generated">
            <a:hlinkClick r:id="rId3"/>
            <a:extLst>
              <a:ext uri="{FF2B5EF4-FFF2-40B4-BE49-F238E27FC236}">
                <a16:creationId xmlns:a16="http://schemas.microsoft.com/office/drawing/2014/main" id="{C9D26C4C-72EB-4C0B-BB38-E1948558A4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3548" y="0"/>
            <a:ext cx="6371304" cy="6858000"/>
          </a:xfrm>
          <a:prstGeom prst="rect">
            <a:avLst/>
          </a:prstGeom>
        </p:spPr>
      </p:pic>
      <p:pic>
        <p:nvPicPr>
          <p:cNvPr id="6" name="Graphic 5" descr="Right pointing backhand index with solid fill">
            <a:extLst>
              <a:ext uri="{FF2B5EF4-FFF2-40B4-BE49-F238E27FC236}">
                <a16:creationId xmlns:a16="http://schemas.microsoft.com/office/drawing/2014/main" id="{5AA9D08E-359F-4EE3-ACA0-949A241A0B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923202">
            <a:off x="5308133" y="5134047"/>
            <a:ext cx="1231024" cy="1231024"/>
          </a:xfrm>
          <a:prstGeom prst="rect">
            <a:avLst/>
          </a:prstGeom>
        </p:spPr>
      </p:pic>
      <p:sp>
        <p:nvSpPr>
          <p:cNvPr id="7" name="TextBox 6">
            <a:extLst>
              <a:ext uri="{FF2B5EF4-FFF2-40B4-BE49-F238E27FC236}">
                <a16:creationId xmlns:a16="http://schemas.microsoft.com/office/drawing/2014/main" id="{B2D93A44-A66E-4835-B1AC-C525B2A8A856}"/>
              </a:ext>
            </a:extLst>
          </p:cNvPr>
          <p:cNvSpPr txBox="1"/>
          <p:nvPr/>
        </p:nvSpPr>
        <p:spPr>
          <a:xfrm>
            <a:off x="3918622" y="6013951"/>
            <a:ext cx="1607107" cy="369332"/>
          </a:xfrm>
          <a:prstGeom prst="rect">
            <a:avLst/>
          </a:prstGeom>
          <a:noFill/>
        </p:spPr>
        <p:txBody>
          <a:bodyPr wrap="none" rtlCol="0">
            <a:spAutoFit/>
          </a:bodyPr>
          <a:lstStyle/>
          <a:p>
            <a:r>
              <a:rPr lang="hr-BA" b="1" dirty="0">
                <a:solidFill>
                  <a:srgbClr val="F6BC67"/>
                </a:solidFill>
              </a:rPr>
              <a:t>CLICK TO READ</a:t>
            </a:r>
            <a:endParaRPr lang="en-US" b="1" dirty="0">
              <a:solidFill>
                <a:srgbClr val="F6BC67"/>
              </a:solidFill>
            </a:endParaRPr>
          </a:p>
        </p:txBody>
      </p:sp>
    </p:spTree>
    <p:extLst>
      <p:ext uri="{BB962C8B-B14F-4D97-AF65-F5344CB8AC3E}">
        <p14:creationId xmlns:p14="http://schemas.microsoft.com/office/powerpoint/2010/main" val="159990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CFE1B-A198-4517-BCDF-55C3B76C2A0A}"/>
              </a:ext>
            </a:extLst>
          </p:cNvPr>
          <p:cNvSpPr>
            <a:spLocks noGrp="1"/>
          </p:cNvSpPr>
          <p:nvPr>
            <p:ph type="body" sz="quarter" idx="13"/>
          </p:nvPr>
        </p:nvSpPr>
        <p:spPr>
          <a:xfrm>
            <a:off x="1172867" y="1596999"/>
            <a:ext cx="9846265" cy="3664001"/>
          </a:xfrm>
        </p:spPr>
        <p:txBody>
          <a:bodyPr>
            <a:normAutofit fontScale="85000" lnSpcReduction="10000"/>
          </a:bodyPr>
          <a:lstStyle/>
          <a:p>
            <a:pPr algn="ctr"/>
            <a:r>
              <a:rPr lang="hr-BA" dirty="0"/>
              <a:t>Top tip: </a:t>
            </a:r>
          </a:p>
          <a:p>
            <a:pPr algn="ctr"/>
            <a:endParaRPr lang="hr-BA" dirty="0"/>
          </a:p>
          <a:p>
            <a:pPr algn="ctr"/>
            <a:r>
              <a:rPr lang="hr-BA" b="0" dirty="0"/>
              <a:t>Try not to be intimidated by authority!</a:t>
            </a:r>
          </a:p>
          <a:p>
            <a:pPr algn="ctr"/>
            <a:r>
              <a:rPr lang="hr-BA" b="0" dirty="0"/>
              <a:t>Learn to question responses with which you do not agree.</a:t>
            </a:r>
          </a:p>
          <a:p>
            <a:pPr algn="ctr"/>
            <a:endParaRPr lang="hr-BA" b="0" dirty="0"/>
          </a:p>
          <a:p>
            <a:pPr algn="ctr"/>
            <a:r>
              <a:rPr lang="hr-BA" b="0" dirty="0"/>
              <a:t>This will have an affect o</a:t>
            </a:r>
            <a:r>
              <a:rPr lang="en-IE" b="0" dirty="0"/>
              <a:t>n</a:t>
            </a:r>
            <a:r>
              <a:rPr lang="hr-BA" b="0" dirty="0"/>
              <a:t> the way you form your message: </a:t>
            </a:r>
            <a:r>
              <a:rPr lang="en-IE" b="0" dirty="0"/>
              <a:t>which</a:t>
            </a:r>
            <a:r>
              <a:rPr lang="hr-BA" b="0" dirty="0"/>
              <a:t>will become more authentic and hold more value!   </a:t>
            </a:r>
            <a:endParaRPr lang="en-US" b="0" dirty="0"/>
          </a:p>
        </p:txBody>
      </p:sp>
    </p:spTree>
    <p:extLst>
      <p:ext uri="{BB962C8B-B14F-4D97-AF65-F5344CB8AC3E}">
        <p14:creationId xmlns:p14="http://schemas.microsoft.com/office/powerpoint/2010/main" val="143571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rmAutofit/>
          </a:bodyPr>
          <a:lstStyle/>
          <a:p>
            <a:r>
              <a:rPr lang="en-US" b="1" dirty="0"/>
              <a:t>Events, a</a:t>
            </a:r>
            <a:r>
              <a:rPr lang="en-US" dirty="0"/>
              <a:t>n </a:t>
            </a:r>
            <a:r>
              <a:rPr lang="en-US" b="1" dirty="0"/>
              <a:t>effective engagement tool</a:t>
            </a:r>
          </a:p>
          <a:p>
            <a:endParaRPr lang="en-US" dirty="0"/>
          </a:p>
        </p:txBody>
      </p:sp>
    </p:spTree>
    <p:extLst>
      <p:ext uri="{BB962C8B-B14F-4D97-AF65-F5344CB8AC3E}">
        <p14:creationId xmlns:p14="http://schemas.microsoft.com/office/powerpoint/2010/main" val="3209830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4F325-0F11-487B-987B-892EDAA47B41}"/>
              </a:ext>
            </a:extLst>
          </p:cNvPr>
          <p:cNvSpPr>
            <a:spLocks noGrp="1"/>
          </p:cNvSpPr>
          <p:nvPr>
            <p:ph type="body" sz="quarter" idx="15"/>
          </p:nvPr>
        </p:nvSpPr>
        <p:spPr>
          <a:xfrm>
            <a:off x="571313" y="446337"/>
            <a:ext cx="10978262" cy="1083096"/>
          </a:xfrm>
        </p:spPr>
        <p:txBody>
          <a:bodyPr/>
          <a:lstStyle/>
          <a:p>
            <a:r>
              <a:rPr lang="en-US" dirty="0"/>
              <a:t>In-person Events, a powerful engagement tool</a:t>
            </a:r>
            <a:endParaRPr lang="en-US" sz="2000" baseline="30000" dirty="0"/>
          </a:p>
        </p:txBody>
      </p:sp>
      <p:sp>
        <p:nvSpPr>
          <p:cNvPr id="3" name="Text Placeholder 2">
            <a:extLst>
              <a:ext uri="{FF2B5EF4-FFF2-40B4-BE49-F238E27FC236}">
                <a16:creationId xmlns:a16="http://schemas.microsoft.com/office/drawing/2014/main" id="{5183EEC0-410E-459D-86C1-FFDEC8F1A8A2}"/>
              </a:ext>
            </a:extLst>
          </p:cNvPr>
          <p:cNvSpPr>
            <a:spLocks noGrp="1"/>
          </p:cNvSpPr>
          <p:nvPr>
            <p:ph type="body" sz="quarter" idx="16"/>
          </p:nvPr>
        </p:nvSpPr>
        <p:spPr>
          <a:xfrm>
            <a:off x="571313" y="1258064"/>
            <a:ext cx="10978262" cy="4341871"/>
          </a:xfrm>
        </p:spPr>
        <p:txBody>
          <a:bodyPr/>
          <a:lstStyle/>
          <a:p>
            <a:r>
              <a:rPr lang="en-US" sz="2800" dirty="0"/>
              <a:t>If you need to share information with the public, an event is a powerful method.  Be clear on</a:t>
            </a:r>
          </a:p>
          <a:p>
            <a:endParaRPr lang="en-US" sz="2000" dirty="0"/>
          </a:p>
          <a:p>
            <a:pPr marL="342900" indent="-342900">
              <a:buFont typeface="Wingdings" panose="05000000000000000000" pitchFamily="2" charset="2"/>
              <a:buChar char="ü"/>
            </a:pPr>
            <a:r>
              <a:rPr lang="en-US" dirty="0"/>
              <a:t>What is the purpose or goal of the event? Purpose or goal should always drive your choice of tool.</a:t>
            </a:r>
          </a:p>
          <a:p>
            <a:pPr marL="342900" indent="-342900">
              <a:buFont typeface="Wingdings" panose="05000000000000000000" pitchFamily="2" charset="2"/>
              <a:buChar char="ü"/>
            </a:pPr>
            <a:r>
              <a:rPr lang="en-US" dirty="0"/>
              <a:t>How many attendees are you expecting? </a:t>
            </a:r>
            <a:endParaRPr lang="hr-BA" dirty="0"/>
          </a:p>
          <a:p>
            <a:pPr marL="342900" indent="-342900">
              <a:buFont typeface="Wingdings" panose="05000000000000000000" pitchFamily="2" charset="2"/>
              <a:buChar char="ü"/>
            </a:pPr>
            <a:r>
              <a:rPr lang="en-US" dirty="0"/>
              <a:t>Do you want </a:t>
            </a:r>
            <a:r>
              <a:rPr lang="hr-BA" dirty="0"/>
              <a:t>audience</a:t>
            </a:r>
            <a:r>
              <a:rPr lang="en-US" dirty="0"/>
              <a:t> to interact with one another to share information and ideas, or </a:t>
            </a:r>
            <a:r>
              <a:rPr lang="hr-BA" dirty="0"/>
              <a:t>just to recieve the messages</a:t>
            </a:r>
          </a:p>
          <a:p>
            <a:pPr marL="342900" indent="-342900">
              <a:buFont typeface="Wingdings" panose="05000000000000000000" pitchFamily="2" charset="2"/>
              <a:buChar char="ü"/>
            </a:pPr>
            <a:r>
              <a:rPr lang="en-US" dirty="0"/>
              <a:t>How much time and/or other resources do you have to prepare for the event? All in-person events require time and planning. Typically, more time and resources are required to plan and implement tools that involve more intensive interaction among stakeholders.</a:t>
            </a:r>
          </a:p>
          <a:p>
            <a:endParaRPr lang="hr-BA" sz="1000" dirty="0"/>
          </a:p>
          <a:p>
            <a:r>
              <a:rPr lang="hr-BA" sz="1000" dirty="0"/>
              <a:t>SOURCE: https://www.epa.gov/international-cooperation/public-participation-guide-tools-inform-public</a:t>
            </a:r>
            <a:endParaRPr lang="en-US" sz="1000" dirty="0"/>
          </a:p>
        </p:txBody>
      </p:sp>
    </p:spTree>
    <p:extLst>
      <p:ext uri="{BB962C8B-B14F-4D97-AF65-F5344CB8AC3E}">
        <p14:creationId xmlns:p14="http://schemas.microsoft.com/office/powerpoint/2010/main" val="3659348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BB6DB3-4DA4-47B1-8D70-4EE28F016B3E}"/>
              </a:ext>
            </a:extLst>
          </p:cNvPr>
          <p:cNvSpPr>
            <a:spLocks noGrp="1"/>
          </p:cNvSpPr>
          <p:nvPr>
            <p:ph type="body" sz="quarter" idx="15"/>
          </p:nvPr>
        </p:nvSpPr>
        <p:spPr>
          <a:xfrm>
            <a:off x="2504787" y="828104"/>
            <a:ext cx="7182426" cy="1083096"/>
          </a:xfrm>
        </p:spPr>
        <p:txBody>
          <a:bodyPr/>
          <a:lstStyle/>
          <a:p>
            <a:r>
              <a:rPr lang="en-IE" dirty="0"/>
              <a:t>Types of events </a:t>
            </a:r>
            <a:endParaRPr lang="en-US" dirty="0"/>
          </a:p>
        </p:txBody>
      </p:sp>
      <p:graphicFrame>
        <p:nvGraphicFramePr>
          <p:cNvPr id="4" name="Table 3">
            <a:extLst>
              <a:ext uri="{FF2B5EF4-FFF2-40B4-BE49-F238E27FC236}">
                <a16:creationId xmlns:a16="http://schemas.microsoft.com/office/drawing/2014/main" id="{110D275D-B427-4E35-97C8-0E24E4C30626}"/>
              </a:ext>
            </a:extLst>
          </p:cNvPr>
          <p:cNvGraphicFramePr>
            <a:graphicFrameLocks noGrp="1"/>
          </p:cNvGraphicFramePr>
          <p:nvPr>
            <p:extLst>
              <p:ext uri="{D42A27DB-BD31-4B8C-83A1-F6EECF244321}">
                <p14:modId xmlns:p14="http://schemas.microsoft.com/office/powerpoint/2010/main" val="759151555"/>
              </p:ext>
            </p:extLst>
          </p:nvPr>
        </p:nvGraphicFramePr>
        <p:xfrm>
          <a:off x="1828800" y="2499671"/>
          <a:ext cx="9782572" cy="2407920"/>
        </p:xfrm>
        <a:graphic>
          <a:graphicData uri="http://schemas.openxmlformats.org/drawingml/2006/table">
            <a:tbl>
              <a:tblPr>
                <a:tableStyleId>{D27102A9-8310-4765-A935-A1911B00CA55}</a:tableStyleId>
              </a:tblPr>
              <a:tblGrid>
                <a:gridCol w="3252180">
                  <a:extLst>
                    <a:ext uri="{9D8B030D-6E8A-4147-A177-3AD203B41FA5}">
                      <a16:colId xmlns:a16="http://schemas.microsoft.com/office/drawing/2014/main" val="3409059634"/>
                    </a:ext>
                  </a:extLst>
                </a:gridCol>
                <a:gridCol w="3265196">
                  <a:extLst>
                    <a:ext uri="{9D8B030D-6E8A-4147-A177-3AD203B41FA5}">
                      <a16:colId xmlns:a16="http://schemas.microsoft.com/office/drawing/2014/main" val="124031978"/>
                    </a:ext>
                  </a:extLst>
                </a:gridCol>
                <a:gridCol w="3265196">
                  <a:extLst>
                    <a:ext uri="{9D8B030D-6E8A-4147-A177-3AD203B41FA5}">
                      <a16:colId xmlns:a16="http://schemas.microsoft.com/office/drawing/2014/main" val="697226784"/>
                    </a:ext>
                  </a:extLst>
                </a:gridCol>
              </a:tblGrid>
              <a:tr h="0">
                <a:tc>
                  <a:txBody>
                    <a:bodyPr/>
                    <a:lstStyle/>
                    <a:p>
                      <a:r>
                        <a:rPr lang="en-US" sz="2000" b="1">
                          <a:solidFill>
                            <a:srgbClr val="F6BC67"/>
                          </a:solidFill>
                        </a:rPr>
                        <a:t>Tool</a:t>
                      </a:r>
                    </a:p>
                  </a:txBody>
                  <a:tcPr anchor="ctr"/>
                </a:tc>
                <a:tc>
                  <a:txBody>
                    <a:bodyPr/>
                    <a:lstStyle/>
                    <a:p>
                      <a:r>
                        <a:rPr lang="en-US" sz="2000" b="1">
                          <a:solidFill>
                            <a:srgbClr val="F6BC67"/>
                          </a:solidFill>
                        </a:rPr>
                        <a:t># of Participants</a:t>
                      </a:r>
                    </a:p>
                  </a:txBody>
                  <a:tcPr anchor="ctr"/>
                </a:tc>
                <a:tc>
                  <a:txBody>
                    <a:bodyPr/>
                    <a:lstStyle/>
                    <a:p>
                      <a:r>
                        <a:rPr lang="en-US" sz="2000" b="1" dirty="0">
                          <a:solidFill>
                            <a:srgbClr val="F6BC67"/>
                          </a:solidFill>
                        </a:rPr>
                        <a:t>Best Suited for</a:t>
                      </a:r>
                    </a:p>
                  </a:txBody>
                  <a:tcPr anchor="ctr"/>
                </a:tc>
                <a:extLst>
                  <a:ext uri="{0D108BD9-81ED-4DB2-BD59-A6C34878D82A}">
                    <a16:rowId xmlns:a16="http://schemas.microsoft.com/office/drawing/2014/main" val="3020716104"/>
                  </a:ext>
                </a:extLst>
              </a:tr>
              <a:tr h="0">
                <a:tc>
                  <a:txBody>
                    <a:bodyPr/>
                    <a:lstStyle/>
                    <a:p>
                      <a:r>
                        <a:rPr lang="en-US" sz="2000" dirty="0"/>
                        <a:t>Public Meetings</a:t>
                      </a:r>
                    </a:p>
                  </a:txBody>
                  <a:tcPr anchor="ctr"/>
                </a:tc>
                <a:tc>
                  <a:txBody>
                    <a:bodyPr/>
                    <a:lstStyle/>
                    <a:p>
                      <a:r>
                        <a:rPr lang="en-US" sz="2000"/>
                        <a:t>Limited by room size.</a:t>
                      </a:r>
                    </a:p>
                  </a:txBody>
                  <a:tcPr anchor="ctr"/>
                </a:tc>
                <a:tc>
                  <a:txBody>
                    <a:bodyPr/>
                    <a:lstStyle/>
                    <a:p>
                      <a:r>
                        <a:rPr lang="en-US" sz="2000"/>
                        <a:t>Smaller communities and communitise where stakeholders are willing to attend meetings.</a:t>
                      </a:r>
                    </a:p>
                  </a:txBody>
                  <a:tcPr anchor="ctr"/>
                </a:tc>
                <a:extLst>
                  <a:ext uri="{0D108BD9-81ED-4DB2-BD59-A6C34878D82A}">
                    <a16:rowId xmlns:a16="http://schemas.microsoft.com/office/drawing/2014/main" val="3095723918"/>
                  </a:ext>
                </a:extLst>
              </a:tr>
              <a:tr h="0">
                <a:tc>
                  <a:txBody>
                    <a:bodyPr/>
                    <a:lstStyle/>
                    <a:p>
                      <a:r>
                        <a:rPr lang="en-US" sz="2000" dirty="0"/>
                        <a:t>Briefings</a:t>
                      </a:r>
                    </a:p>
                  </a:txBody>
                  <a:tcPr anchor="ctr"/>
                </a:tc>
                <a:tc>
                  <a:txBody>
                    <a:bodyPr/>
                    <a:lstStyle/>
                    <a:p>
                      <a:r>
                        <a:rPr lang="en-US" sz="2000" dirty="0"/>
                        <a:t>Generally designed for smaller groups.</a:t>
                      </a:r>
                    </a:p>
                  </a:txBody>
                  <a:tcPr anchor="ctr"/>
                </a:tc>
                <a:tc>
                  <a:txBody>
                    <a:bodyPr/>
                    <a:lstStyle/>
                    <a:p>
                      <a:r>
                        <a:rPr lang="en-US" sz="2000" dirty="0"/>
                        <a:t>Reaching out to established groups.</a:t>
                      </a:r>
                    </a:p>
                  </a:txBody>
                  <a:tcPr anchor="ctr"/>
                </a:tc>
                <a:extLst>
                  <a:ext uri="{0D108BD9-81ED-4DB2-BD59-A6C34878D82A}">
                    <a16:rowId xmlns:a16="http://schemas.microsoft.com/office/drawing/2014/main" val="3569493844"/>
                  </a:ext>
                </a:extLst>
              </a:tr>
            </a:tbl>
          </a:graphicData>
        </a:graphic>
      </p:graphicFrame>
      <p:pic>
        <p:nvPicPr>
          <p:cNvPr id="8" name="Graphic 7" descr="Meeting outline">
            <a:extLst>
              <a:ext uri="{FF2B5EF4-FFF2-40B4-BE49-F238E27FC236}">
                <a16:creationId xmlns:a16="http://schemas.microsoft.com/office/drawing/2014/main" id="{C26F7121-9F4B-4EAF-993C-E768B7608A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71" y="2722445"/>
            <a:ext cx="914400" cy="914400"/>
          </a:xfrm>
          <a:prstGeom prst="rect">
            <a:avLst/>
          </a:prstGeom>
        </p:spPr>
      </p:pic>
      <p:pic>
        <p:nvPicPr>
          <p:cNvPr id="10" name="Graphic 9" descr="Teacher outline">
            <a:extLst>
              <a:ext uri="{FF2B5EF4-FFF2-40B4-BE49-F238E27FC236}">
                <a16:creationId xmlns:a16="http://schemas.microsoft.com/office/drawing/2014/main" id="{F6737DD2-8CFE-4A57-94F8-D43F87EF7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28" y="3745961"/>
            <a:ext cx="914400" cy="914400"/>
          </a:xfrm>
          <a:prstGeom prst="rect">
            <a:avLst/>
          </a:prstGeom>
        </p:spPr>
      </p:pic>
    </p:spTree>
    <p:extLst>
      <p:ext uri="{BB962C8B-B14F-4D97-AF65-F5344CB8AC3E}">
        <p14:creationId xmlns:p14="http://schemas.microsoft.com/office/powerpoint/2010/main" val="292273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rmAutofit/>
          </a:bodyPr>
          <a:lstStyle/>
          <a:p>
            <a:r>
              <a:rPr lang="en-US" dirty="0"/>
              <a:t>Public Meeting</a:t>
            </a:r>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714963" y="353030"/>
            <a:ext cx="6713482" cy="1459694"/>
          </a:xfrm>
        </p:spPr>
        <p:txBody>
          <a:bodyPr/>
          <a:lstStyle/>
          <a:p>
            <a:r>
              <a:rPr lang="en-US" i="1" dirty="0"/>
              <a:t>Public meetings bring diverse groups of stakeholders together for a specific purpose. Public meetings are held to engage a wide audience in information sharing and discussion. They can be used to increase awareness of an issue or proposal, and can be a starting point for, or an ongoing means of engaging, further public involvement. When done well, they help build a feeling of community.</a:t>
            </a:r>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3071968"/>
            <a:ext cx="10664890" cy="3046988"/>
          </a:xfrm>
          <a:prstGeom prst="rect">
            <a:avLst/>
          </a:prstGeom>
          <a:noFill/>
        </p:spPr>
        <p:txBody>
          <a:bodyPr wrap="square">
            <a:spAutoFit/>
          </a:bodyPr>
          <a:lstStyle/>
          <a:p>
            <a:r>
              <a:rPr lang="en-US" sz="2400" b="1" dirty="0">
                <a:solidFill>
                  <a:srgbClr val="76C6D2"/>
                </a:solidFill>
              </a:rPr>
              <a:t>Advantages</a:t>
            </a:r>
            <a:endParaRPr lang="hr-BA" sz="2400" b="1" dirty="0">
              <a:solidFill>
                <a:srgbClr val="76C6D2"/>
              </a:solidFill>
            </a:endParaRPr>
          </a:p>
          <a:p>
            <a:endParaRPr lang="en-US" sz="2400" b="1" dirty="0">
              <a:solidFill>
                <a:srgbClr val="76C6D2"/>
              </a:solidFill>
            </a:endParaRPr>
          </a:p>
          <a:p>
            <a:pPr marL="342900" indent="-342900">
              <a:buFont typeface="Wingdings" panose="05000000000000000000" pitchFamily="2" charset="2"/>
              <a:buChar char="ü"/>
            </a:pPr>
            <a:r>
              <a:rPr lang="en-US" sz="2400" dirty="0">
                <a:solidFill>
                  <a:srgbClr val="76C6D2"/>
                </a:solidFill>
              </a:rPr>
              <a:t>Introduces a project or issue to a community</a:t>
            </a:r>
          </a:p>
          <a:p>
            <a:pPr marL="342900" indent="-342900">
              <a:buFont typeface="Wingdings" panose="05000000000000000000" pitchFamily="2" charset="2"/>
              <a:buChar char="ü"/>
            </a:pPr>
            <a:r>
              <a:rPr lang="en-US" sz="2400" dirty="0">
                <a:solidFill>
                  <a:srgbClr val="76C6D2"/>
                </a:solidFill>
              </a:rPr>
              <a:t>Provides all participants a chance to voice their concerns, issues, and ideas</a:t>
            </a:r>
          </a:p>
          <a:p>
            <a:pPr marL="342900" indent="-342900">
              <a:buFont typeface="Wingdings" panose="05000000000000000000" pitchFamily="2" charset="2"/>
              <a:buChar char="ü"/>
            </a:pPr>
            <a:r>
              <a:rPr lang="en-US" sz="2400" dirty="0">
                <a:solidFill>
                  <a:srgbClr val="76C6D2"/>
                </a:solidFill>
              </a:rPr>
              <a:t>Disseminates detailed information and decisions throughout the community</a:t>
            </a:r>
          </a:p>
          <a:p>
            <a:pPr marL="342900" indent="-342900">
              <a:buFont typeface="Wingdings" panose="05000000000000000000" pitchFamily="2" charset="2"/>
              <a:buChar char="ü"/>
            </a:pPr>
            <a:r>
              <a:rPr lang="en-US" sz="2400" dirty="0">
                <a:solidFill>
                  <a:srgbClr val="76C6D2"/>
                </a:solidFill>
              </a:rPr>
              <a:t>Provides opportunities for exploring alternative strategies and building consensus</a:t>
            </a:r>
          </a:p>
          <a:p>
            <a:pPr marL="342900" indent="-342900">
              <a:buFont typeface="Wingdings" panose="05000000000000000000" pitchFamily="2" charset="2"/>
              <a:buChar char="ü"/>
            </a:pPr>
            <a:r>
              <a:rPr lang="en-US" sz="2400" dirty="0">
                <a:solidFill>
                  <a:srgbClr val="76C6D2"/>
                </a:solidFill>
              </a:rPr>
              <a:t>Can create consensus for action on complex issues that require broad-based community input</a:t>
            </a:r>
          </a:p>
        </p:txBody>
      </p:sp>
    </p:spTree>
    <p:extLst>
      <p:ext uri="{BB962C8B-B14F-4D97-AF65-F5344CB8AC3E}">
        <p14:creationId xmlns:p14="http://schemas.microsoft.com/office/powerpoint/2010/main" val="399608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3C7A9A-F60F-4B97-8929-34F7973B2EFF}"/>
              </a:ext>
            </a:extLst>
          </p:cNvPr>
          <p:cNvSpPr>
            <a:spLocks noGrp="1"/>
          </p:cNvSpPr>
          <p:nvPr>
            <p:ph type="body" sz="quarter" idx="13"/>
          </p:nvPr>
        </p:nvSpPr>
        <p:spPr/>
        <p:txBody>
          <a:bodyPr/>
          <a:lstStyle/>
          <a:p>
            <a:r>
              <a:rPr lang="en-US" dirty="0"/>
              <a:t>PUBLIC </a:t>
            </a:r>
            <a:r>
              <a:rPr lang="hr-BA" dirty="0"/>
              <a:t>MEETINGS: </a:t>
            </a:r>
            <a:r>
              <a:rPr lang="en-US" dirty="0"/>
              <a:t>Principles for Successful Planning</a:t>
            </a:r>
          </a:p>
        </p:txBody>
      </p:sp>
      <p:pic>
        <p:nvPicPr>
          <p:cNvPr id="4" name="Graphic 3" descr="Meeting outline">
            <a:hlinkClick r:id="rId2"/>
            <a:extLst>
              <a:ext uri="{FF2B5EF4-FFF2-40B4-BE49-F238E27FC236}">
                <a16:creationId xmlns:a16="http://schemas.microsoft.com/office/drawing/2014/main" id="{7732F0FF-4C35-4211-9195-1ED1AE72B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652" y="3156119"/>
            <a:ext cx="3592285" cy="3592285"/>
          </a:xfrm>
          <a:prstGeom prst="rect">
            <a:avLst/>
          </a:prstGeom>
        </p:spPr>
      </p:pic>
      <p:sp>
        <p:nvSpPr>
          <p:cNvPr id="5" name="TextBox 4">
            <a:extLst>
              <a:ext uri="{FF2B5EF4-FFF2-40B4-BE49-F238E27FC236}">
                <a16:creationId xmlns:a16="http://schemas.microsoft.com/office/drawing/2014/main" id="{F166D755-CDFE-4502-9CF8-C5B668AF76DE}"/>
              </a:ext>
            </a:extLst>
          </p:cNvPr>
          <p:cNvSpPr txBox="1"/>
          <p:nvPr/>
        </p:nvSpPr>
        <p:spPr>
          <a:xfrm>
            <a:off x="1147666" y="2195465"/>
            <a:ext cx="3909526" cy="923330"/>
          </a:xfrm>
          <a:prstGeom prst="rect">
            <a:avLst/>
          </a:prstGeom>
          <a:noFill/>
        </p:spPr>
        <p:txBody>
          <a:bodyPr wrap="square" rtlCol="0">
            <a:spAutoFit/>
          </a:bodyPr>
          <a:lstStyle/>
          <a:p>
            <a:pPr algn="ctr"/>
            <a:r>
              <a:rPr lang="hr-BA" b="1" dirty="0">
                <a:solidFill>
                  <a:srgbClr val="A6377D"/>
                </a:solidFill>
              </a:rPr>
              <a:t>Click on the illustration to read the full list of principles and resources needed to organise a sucessful public meeting.</a:t>
            </a:r>
            <a:endParaRPr lang="en-US" b="1" dirty="0">
              <a:solidFill>
                <a:srgbClr val="A6377D"/>
              </a:solidFill>
            </a:endParaRPr>
          </a:p>
        </p:txBody>
      </p:sp>
      <p:sp>
        <p:nvSpPr>
          <p:cNvPr id="8" name="Arrow: Down 7">
            <a:extLst>
              <a:ext uri="{FF2B5EF4-FFF2-40B4-BE49-F238E27FC236}">
                <a16:creationId xmlns:a16="http://schemas.microsoft.com/office/drawing/2014/main" id="{1B6EC45C-EB3F-47E3-BEF8-18926FCA6272}"/>
              </a:ext>
            </a:extLst>
          </p:cNvPr>
          <p:cNvSpPr/>
          <p:nvPr/>
        </p:nvSpPr>
        <p:spPr>
          <a:xfrm>
            <a:off x="2852192" y="3231552"/>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55B02FA-77F8-4B02-B177-98216BF1BF74}"/>
              </a:ext>
            </a:extLst>
          </p:cNvPr>
          <p:cNvSpPr txBox="1"/>
          <p:nvPr/>
        </p:nvSpPr>
        <p:spPr>
          <a:xfrm>
            <a:off x="6874329" y="2243429"/>
            <a:ext cx="4011386" cy="923330"/>
          </a:xfrm>
          <a:prstGeom prst="rect">
            <a:avLst/>
          </a:prstGeom>
          <a:noFill/>
        </p:spPr>
        <p:txBody>
          <a:bodyPr wrap="square">
            <a:spAutoFit/>
          </a:bodyPr>
          <a:lstStyle/>
          <a:p>
            <a:pPr algn="ctr"/>
            <a:r>
              <a:rPr lang="en-US" b="1" dirty="0">
                <a:solidFill>
                  <a:srgbClr val="A6377D"/>
                </a:solidFill>
              </a:rPr>
              <a:t>Public Participation Guide: View and Print Versions</a:t>
            </a:r>
            <a:r>
              <a:rPr lang="hr-BA" b="1" dirty="0">
                <a:solidFill>
                  <a:srgbClr val="A6377D"/>
                </a:solidFill>
              </a:rPr>
              <a:t>, click on the illustration below</a:t>
            </a:r>
            <a:endParaRPr lang="en-US" b="1" dirty="0">
              <a:solidFill>
                <a:srgbClr val="A6377D"/>
              </a:solidFill>
            </a:endParaRPr>
          </a:p>
        </p:txBody>
      </p:sp>
      <p:sp>
        <p:nvSpPr>
          <p:cNvPr id="11" name="Arrow: Down 10">
            <a:extLst>
              <a:ext uri="{FF2B5EF4-FFF2-40B4-BE49-F238E27FC236}">
                <a16:creationId xmlns:a16="http://schemas.microsoft.com/office/drawing/2014/main" id="{162B3F3E-4A76-40BB-8BCB-3377E5DF7BCD}"/>
              </a:ext>
            </a:extLst>
          </p:cNvPr>
          <p:cNvSpPr/>
          <p:nvPr/>
        </p:nvSpPr>
        <p:spPr>
          <a:xfrm>
            <a:off x="8710904" y="3118795"/>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Document with solid fill">
            <a:hlinkClick r:id="rId5"/>
            <a:extLst>
              <a:ext uri="{FF2B5EF4-FFF2-40B4-BE49-F238E27FC236}">
                <a16:creationId xmlns:a16="http://schemas.microsoft.com/office/drawing/2014/main" id="{4DA691FB-4C4D-4073-9E3C-A8DBA0B807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4696" y="3715555"/>
            <a:ext cx="2960914" cy="2960914"/>
          </a:xfrm>
          <a:prstGeom prst="rect">
            <a:avLst/>
          </a:prstGeom>
        </p:spPr>
      </p:pic>
    </p:spTree>
    <p:extLst>
      <p:ext uri="{BB962C8B-B14F-4D97-AF65-F5344CB8AC3E}">
        <p14:creationId xmlns:p14="http://schemas.microsoft.com/office/powerpoint/2010/main" val="155028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3C7A9A-F60F-4B97-8929-34F7973B2EFF}"/>
              </a:ext>
            </a:extLst>
          </p:cNvPr>
          <p:cNvSpPr>
            <a:spLocks noGrp="1"/>
          </p:cNvSpPr>
          <p:nvPr>
            <p:ph type="body" sz="quarter" idx="13"/>
          </p:nvPr>
        </p:nvSpPr>
        <p:spPr/>
        <p:txBody>
          <a:bodyPr/>
          <a:lstStyle/>
          <a:p>
            <a:r>
              <a:rPr lang="en-US" dirty="0"/>
              <a:t>PUBLIC </a:t>
            </a:r>
            <a:r>
              <a:rPr lang="hr-BA" dirty="0"/>
              <a:t>MEETINGS: </a:t>
            </a:r>
            <a:r>
              <a:rPr lang="en-US" dirty="0"/>
              <a:t>Principles for Successful Planning</a:t>
            </a:r>
          </a:p>
        </p:txBody>
      </p:sp>
      <p:sp>
        <p:nvSpPr>
          <p:cNvPr id="5" name="TextBox 4">
            <a:extLst>
              <a:ext uri="{FF2B5EF4-FFF2-40B4-BE49-F238E27FC236}">
                <a16:creationId xmlns:a16="http://schemas.microsoft.com/office/drawing/2014/main" id="{F166D755-CDFE-4502-9CF8-C5B668AF76DE}"/>
              </a:ext>
            </a:extLst>
          </p:cNvPr>
          <p:cNvSpPr txBox="1"/>
          <p:nvPr/>
        </p:nvSpPr>
        <p:spPr>
          <a:xfrm>
            <a:off x="1147666" y="2337795"/>
            <a:ext cx="3909526" cy="923330"/>
          </a:xfrm>
          <a:prstGeom prst="rect">
            <a:avLst/>
          </a:prstGeom>
          <a:noFill/>
        </p:spPr>
        <p:txBody>
          <a:bodyPr wrap="square" rtlCol="0">
            <a:spAutoFit/>
          </a:bodyPr>
          <a:lstStyle/>
          <a:p>
            <a:pPr algn="ctr"/>
            <a:r>
              <a:rPr lang="hr-BA" b="1" dirty="0">
                <a:solidFill>
                  <a:srgbClr val="A6377D"/>
                </a:solidFill>
              </a:rPr>
              <a:t>Click on the illustration to read the full list of principles and resources needed to organise a sucessful group briefing.</a:t>
            </a:r>
            <a:endParaRPr lang="en-US" b="1" dirty="0">
              <a:solidFill>
                <a:srgbClr val="A6377D"/>
              </a:solidFill>
            </a:endParaRPr>
          </a:p>
        </p:txBody>
      </p:sp>
      <p:sp>
        <p:nvSpPr>
          <p:cNvPr id="8" name="Arrow: Down 7">
            <a:extLst>
              <a:ext uri="{FF2B5EF4-FFF2-40B4-BE49-F238E27FC236}">
                <a16:creationId xmlns:a16="http://schemas.microsoft.com/office/drawing/2014/main" id="{1B6EC45C-EB3F-47E3-BEF8-18926FCA6272}"/>
              </a:ext>
            </a:extLst>
          </p:cNvPr>
          <p:cNvSpPr/>
          <p:nvPr/>
        </p:nvSpPr>
        <p:spPr>
          <a:xfrm>
            <a:off x="2957804" y="3422497"/>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55B02FA-77F8-4B02-B177-98216BF1BF74}"/>
              </a:ext>
            </a:extLst>
          </p:cNvPr>
          <p:cNvSpPr txBox="1"/>
          <p:nvPr/>
        </p:nvSpPr>
        <p:spPr>
          <a:xfrm>
            <a:off x="5984423" y="2495355"/>
            <a:ext cx="5059911" cy="3847207"/>
          </a:xfrm>
          <a:prstGeom prst="rect">
            <a:avLst/>
          </a:prstGeom>
          <a:noFill/>
        </p:spPr>
        <p:txBody>
          <a:bodyPr wrap="square">
            <a:spAutoFit/>
          </a:bodyPr>
          <a:lstStyle/>
          <a:p>
            <a:pPr algn="ctr"/>
            <a:r>
              <a:rPr lang="hr-BA" sz="3600" i="1" dirty="0">
                <a:solidFill>
                  <a:srgbClr val="A6377D"/>
                </a:solidFill>
              </a:rPr>
              <a:t>„</a:t>
            </a:r>
            <a:r>
              <a:rPr lang="en-US" sz="3600" i="1" dirty="0">
                <a:solidFill>
                  <a:srgbClr val="A6377D"/>
                </a:solidFill>
              </a:rPr>
              <a:t>Assertiveness is the most important communication skill you can exhibit in the team briefing; it is essential to openness.</a:t>
            </a:r>
            <a:r>
              <a:rPr lang="hr-BA" sz="3600" i="1" dirty="0">
                <a:solidFill>
                  <a:srgbClr val="A6377D"/>
                </a:solidFill>
              </a:rPr>
              <a:t>”</a:t>
            </a:r>
            <a:r>
              <a:rPr lang="en-US" sz="3600" i="1" dirty="0">
                <a:solidFill>
                  <a:srgbClr val="A6377D"/>
                </a:solidFill>
              </a:rPr>
              <a:t> </a:t>
            </a:r>
            <a:endParaRPr lang="hr-BA" sz="3600" i="1" dirty="0">
              <a:solidFill>
                <a:srgbClr val="A6377D"/>
              </a:solidFill>
            </a:endParaRPr>
          </a:p>
          <a:p>
            <a:pPr algn="ctr"/>
            <a:r>
              <a:rPr lang="hr-BA" sz="3600" i="1" dirty="0">
                <a:solidFill>
                  <a:srgbClr val="A6377D"/>
                </a:solidFill>
              </a:rPr>
              <a:t>- </a:t>
            </a:r>
            <a:r>
              <a:rPr lang="en-US" sz="3600" b="1" dirty="0">
                <a:hlinkClick r:id="rId2"/>
              </a:rPr>
              <a:t>David Marshall</a:t>
            </a:r>
          </a:p>
          <a:p>
            <a:pPr algn="ctr"/>
            <a:endParaRPr lang="en-US" sz="2800" i="1" dirty="0">
              <a:solidFill>
                <a:srgbClr val="A6377D"/>
              </a:solidFill>
            </a:endParaRPr>
          </a:p>
        </p:txBody>
      </p:sp>
      <p:pic>
        <p:nvPicPr>
          <p:cNvPr id="9" name="Graphic 8" descr="Teacher outline">
            <a:hlinkClick r:id="rId3"/>
            <a:extLst>
              <a:ext uri="{FF2B5EF4-FFF2-40B4-BE49-F238E27FC236}">
                <a16:creationId xmlns:a16="http://schemas.microsoft.com/office/drawing/2014/main" id="{229E8773-2DAA-4BDD-8D05-3C1DF82B49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7666" y="3435503"/>
            <a:ext cx="3328186" cy="3328186"/>
          </a:xfrm>
          <a:prstGeom prst="rect">
            <a:avLst/>
          </a:prstGeom>
        </p:spPr>
      </p:pic>
    </p:spTree>
    <p:extLst>
      <p:ext uri="{BB962C8B-B14F-4D97-AF65-F5344CB8AC3E}">
        <p14:creationId xmlns:p14="http://schemas.microsoft.com/office/powerpoint/2010/main" val="4226779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rmAutofit/>
          </a:bodyPr>
          <a:lstStyle/>
          <a:p>
            <a:r>
              <a:rPr lang="en-US" dirty="0"/>
              <a:t>Briefings</a:t>
            </a:r>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879911" y="875544"/>
            <a:ext cx="6713482" cy="1459694"/>
          </a:xfrm>
        </p:spPr>
        <p:txBody>
          <a:bodyPr/>
          <a:lstStyle/>
          <a:p>
            <a:r>
              <a:rPr lang="en-US" i="1" dirty="0"/>
              <a:t>Briefings are generally short presentations provided directly to community groups at their existing meetings or locations – such as social and civic clubs – to provide an overview or update on a project.</a:t>
            </a:r>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2166898"/>
            <a:ext cx="10664890" cy="3785652"/>
          </a:xfrm>
          <a:prstGeom prst="rect">
            <a:avLst/>
          </a:prstGeom>
          <a:noFill/>
        </p:spPr>
        <p:txBody>
          <a:bodyPr wrap="square">
            <a:spAutoFit/>
          </a:bodyPr>
          <a:lstStyle/>
          <a:p>
            <a:r>
              <a:rPr lang="en-US" sz="2400" b="1" dirty="0">
                <a:solidFill>
                  <a:srgbClr val="76C6D2"/>
                </a:solidFill>
              </a:rPr>
              <a:t>Advantages</a:t>
            </a:r>
            <a:endParaRPr lang="hr-BA" sz="2400" b="1" dirty="0">
              <a:solidFill>
                <a:srgbClr val="76C6D2"/>
              </a:solidFill>
            </a:endParaRPr>
          </a:p>
          <a:p>
            <a:endParaRPr lang="en-US" sz="2400" b="1" dirty="0">
              <a:solidFill>
                <a:srgbClr val="76C6D2"/>
              </a:solidFill>
            </a:endParaRPr>
          </a:p>
          <a:p>
            <a:pPr marL="342900" indent="-342900">
              <a:buFont typeface="Wingdings" panose="05000000000000000000" pitchFamily="2" charset="2"/>
              <a:buChar char="ü"/>
            </a:pPr>
            <a:r>
              <a:rPr lang="en-US" sz="2400" dirty="0">
                <a:solidFill>
                  <a:srgbClr val="76C6D2"/>
                </a:solidFill>
              </a:rPr>
              <a:t> Informs stakeholders of a</a:t>
            </a:r>
            <a:r>
              <a:rPr lang="hr-BA" sz="2400" dirty="0">
                <a:solidFill>
                  <a:srgbClr val="76C6D2"/>
                </a:solidFill>
              </a:rPr>
              <a:t>n</a:t>
            </a:r>
            <a:r>
              <a:rPr lang="en-US" sz="2400" dirty="0">
                <a:solidFill>
                  <a:srgbClr val="76C6D2"/>
                </a:solidFill>
              </a:rPr>
              <a:t> </a:t>
            </a:r>
            <a:r>
              <a:rPr lang="hr-BA" sz="2400" dirty="0">
                <a:solidFill>
                  <a:srgbClr val="76C6D2"/>
                </a:solidFill>
              </a:rPr>
              <a:t>innitiative</a:t>
            </a:r>
            <a:r>
              <a:rPr lang="en-US" sz="2400" dirty="0">
                <a:solidFill>
                  <a:srgbClr val="76C6D2"/>
                </a:solidFill>
              </a:rPr>
              <a:t> and provides them with a chance to ask questions</a:t>
            </a:r>
          </a:p>
          <a:p>
            <a:pPr marL="342900" indent="-342900">
              <a:buFont typeface="Wingdings" panose="05000000000000000000" pitchFamily="2" charset="2"/>
              <a:buChar char="ü"/>
            </a:pPr>
            <a:r>
              <a:rPr lang="en-US" sz="2400" dirty="0">
                <a:solidFill>
                  <a:srgbClr val="76C6D2"/>
                </a:solidFill>
              </a:rPr>
              <a:t> Keeps key stakeholder groups informed and involved in a less formal and expensive process than large public meetings</a:t>
            </a:r>
          </a:p>
          <a:p>
            <a:pPr marL="342900" indent="-342900">
              <a:buFont typeface="Wingdings" panose="05000000000000000000" pitchFamily="2" charset="2"/>
              <a:buChar char="ü"/>
            </a:pPr>
            <a:r>
              <a:rPr lang="en-US" sz="2400" dirty="0">
                <a:solidFill>
                  <a:srgbClr val="76C6D2"/>
                </a:solidFill>
              </a:rPr>
              <a:t> Can be held more frequently than larger public meetings</a:t>
            </a:r>
          </a:p>
          <a:p>
            <a:pPr marL="342900" indent="-342900">
              <a:buFont typeface="Wingdings" panose="05000000000000000000" pitchFamily="2" charset="2"/>
              <a:buChar char="ü"/>
            </a:pPr>
            <a:r>
              <a:rPr lang="en-US" sz="2400" dirty="0">
                <a:solidFill>
                  <a:srgbClr val="76C6D2"/>
                </a:solidFill>
              </a:rPr>
              <a:t> Generally used with existing groups who hold meetings </a:t>
            </a:r>
            <a:endParaRPr lang="hr-BA" sz="2400" dirty="0">
              <a:solidFill>
                <a:srgbClr val="76C6D2"/>
              </a:solidFill>
            </a:endParaRPr>
          </a:p>
          <a:p>
            <a:pPr marL="342900" indent="-342900">
              <a:buFont typeface="Wingdings" panose="05000000000000000000" pitchFamily="2" charset="2"/>
              <a:buChar char="ü"/>
            </a:pPr>
            <a:r>
              <a:rPr lang="en-US" sz="2400" dirty="0">
                <a:solidFill>
                  <a:srgbClr val="76C6D2"/>
                </a:solidFill>
              </a:rPr>
              <a:t>Are informal and help to build community good will and create a more effective atmosphere for dialogue and responding to specific questions</a:t>
            </a:r>
          </a:p>
        </p:txBody>
      </p:sp>
    </p:spTree>
    <p:extLst>
      <p:ext uri="{BB962C8B-B14F-4D97-AF65-F5344CB8AC3E}">
        <p14:creationId xmlns:p14="http://schemas.microsoft.com/office/powerpoint/2010/main" val="1084456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E5A79-6236-417B-8B9A-DBFC66D10ADC}"/>
              </a:ext>
            </a:extLst>
          </p:cNvPr>
          <p:cNvSpPr>
            <a:spLocks noGrp="1"/>
          </p:cNvSpPr>
          <p:nvPr>
            <p:ph type="body" sz="quarter" idx="15"/>
          </p:nvPr>
        </p:nvSpPr>
        <p:spPr/>
        <p:txBody>
          <a:bodyPr>
            <a:normAutofit lnSpcReduction="10000"/>
          </a:bodyPr>
          <a:lstStyle/>
          <a:p>
            <a:r>
              <a:rPr lang="hr-BA" dirty="0"/>
              <a:t>How to move your meetings and events to online space?</a:t>
            </a:r>
            <a:endParaRPr lang="en-IE" dirty="0"/>
          </a:p>
        </p:txBody>
      </p:sp>
      <p:sp>
        <p:nvSpPr>
          <p:cNvPr id="3" name="Text Placeholder 2">
            <a:extLst>
              <a:ext uri="{FF2B5EF4-FFF2-40B4-BE49-F238E27FC236}">
                <a16:creationId xmlns:a16="http://schemas.microsoft.com/office/drawing/2014/main" id="{7C6D0797-0F1E-44C2-980F-11E31F6B357E}"/>
              </a:ext>
            </a:extLst>
          </p:cNvPr>
          <p:cNvSpPr>
            <a:spLocks noGrp="1"/>
          </p:cNvSpPr>
          <p:nvPr>
            <p:ph type="body" sz="quarter" idx="16"/>
          </p:nvPr>
        </p:nvSpPr>
        <p:spPr>
          <a:xfrm>
            <a:off x="5906917" y="757557"/>
            <a:ext cx="5642758" cy="1459694"/>
          </a:xfrm>
        </p:spPr>
        <p:txBody>
          <a:bodyPr/>
          <a:lstStyle/>
          <a:p>
            <a:r>
              <a:rPr lang="en-US" dirty="0">
                <a:solidFill>
                  <a:srgbClr val="76C6D2"/>
                </a:solidFill>
              </a:rPr>
              <a:t>The Covid-19 pandemic has </a:t>
            </a:r>
            <a:r>
              <a:rPr lang="hr-BA" dirty="0">
                <a:solidFill>
                  <a:srgbClr val="76C6D2"/>
                </a:solidFill>
              </a:rPr>
              <a:t>forced us to move many</a:t>
            </a:r>
            <a:r>
              <a:rPr lang="en-US" dirty="0">
                <a:solidFill>
                  <a:srgbClr val="76C6D2"/>
                </a:solidFill>
              </a:rPr>
              <a:t> meetings, </a:t>
            </a:r>
            <a:r>
              <a:rPr lang="hr-BA" dirty="0">
                <a:solidFill>
                  <a:srgbClr val="76C6D2"/>
                </a:solidFill>
              </a:rPr>
              <a:t>events</a:t>
            </a:r>
            <a:r>
              <a:rPr lang="en-US" dirty="0">
                <a:solidFill>
                  <a:srgbClr val="76C6D2"/>
                </a:solidFill>
              </a:rPr>
              <a:t>, conferences and exhibitions </a:t>
            </a:r>
            <a:r>
              <a:rPr lang="hr-BA" dirty="0">
                <a:solidFill>
                  <a:srgbClr val="76C6D2"/>
                </a:solidFill>
              </a:rPr>
              <a:t> to online </a:t>
            </a:r>
            <a:r>
              <a:rPr lang="en-US" dirty="0">
                <a:solidFill>
                  <a:srgbClr val="76C6D2"/>
                </a:solidFill>
              </a:rPr>
              <a:t>space</a:t>
            </a:r>
            <a:r>
              <a:rPr lang="hr-BA" dirty="0">
                <a:solidFill>
                  <a:srgbClr val="76C6D2"/>
                </a:solidFill>
              </a:rPr>
              <a:t>. Here is how to do it succesfully:</a:t>
            </a:r>
            <a:endParaRPr lang="en-IE" dirty="0">
              <a:solidFill>
                <a:srgbClr val="76C6D2"/>
              </a:solidFill>
            </a:endParaRPr>
          </a:p>
        </p:txBody>
      </p:sp>
      <p:sp>
        <p:nvSpPr>
          <p:cNvPr id="7" name="TextBox 6">
            <a:extLst>
              <a:ext uri="{FF2B5EF4-FFF2-40B4-BE49-F238E27FC236}">
                <a16:creationId xmlns:a16="http://schemas.microsoft.com/office/drawing/2014/main" id="{9CEC8ED5-EBA2-4563-BB80-EAAAEDE89E77}"/>
              </a:ext>
            </a:extLst>
          </p:cNvPr>
          <p:cNvSpPr txBox="1"/>
          <p:nvPr/>
        </p:nvSpPr>
        <p:spPr>
          <a:xfrm>
            <a:off x="614137" y="2458947"/>
            <a:ext cx="11007592" cy="3693319"/>
          </a:xfrm>
          <a:prstGeom prst="rect">
            <a:avLst/>
          </a:prstGeom>
          <a:noFill/>
        </p:spPr>
        <p:txBody>
          <a:bodyPr wrap="square" rtlCol="0">
            <a:spAutoFit/>
          </a:bodyPr>
          <a:lstStyle/>
          <a:p>
            <a:pPr marL="342900" indent="-342900">
              <a:buFont typeface="+mj-lt"/>
              <a:buAutoNum type="arabicPeriod"/>
            </a:pPr>
            <a:r>
              <a:rPr lang="en-US" b="1" dirty="0"/>
              <a:t>Develop the outcome and format:</a:t>
            </a:r>
            <a:r>
              <a:rPr lang="en-US" dirty="0"/>
              <a:t> Agree on the desired outcome of the event and thereby scale it accordingly. Would three smaller conversations over Microsoft Teams help you connect stakeholders and brainstorm ideas, or would a livestream conversation over Facebook or a webinar, that is also recorded, engage a bigger audience?</a:t>
            </a:r>
            <a:endParaRPr lang="hr-BA" dirty="0"/>
          </a:p>
          <a:p>
            <a:pPr marL="342900" indent="-342900">
              <a:buFont typeface="+mj-lt"/>
              <a:buAutoNum type="arabicPeriod"/>
            </a:pPr>
            <a:r>
              <a:rPr lang="en-US" b="1" dirty="0"/>
              <a:t>Design the identity:</a:t>
            </a:r>
            <a:r>
              <a:rPr lang="en-US" dirty="0"/>
              <a:t> Develop the </a:t>
            </a:r>
            <a:r>
              <a:rPr lang="hr-BA" dirty="0"/>
              <a:t>visual </a:t>
            </a:r>
            <a:r>
              <a:rPr lang="en-US" dirty="0"/>
              <a:t>identity of the event</a:t>
            </a:r>
            <a:r>
              <a:rPr lang="hr-BA" dirty="0"/>
              <a:t>: logo, colors, images, mesages – remember Canva!</a:t>
            </a:r>
            <a:r>
              <a:rPr lang="en-US" dirty="0"/>
              <a:t> In high competition with other events, it is important that the event stands out with a clear and aligned identity across social media platforms.</a:t>
            </a:r>
            <a:endParaRPr lang="hr-BA" dirty="0"/>
          </a:p>
          <a:p>
            <a:pPr marL="342900" indent="-342900">
              <a:buFont typeface="+mj-lt"/>
              <a:buAutoNum type="arabicPeriod"/>
            </a:pPr>
            <a:r>
              <a:rPr lang="en-US" b="1" dirty="0"/>
              <a:t>Secure speakers: </a:t>
            </a:r>
            <a:r>
              <a:rPr lang="en-US" dirty="0"/>
              <a:t>Find the right speakers who are powerful performers, have deep expertise and are, perhaps, the unheard voices on the topic. </a:t>
            </a:r>
            <a:endParaRPr lang="hr-BA" dirty="0"/>
          </a:p>
          <a:p>
            <a:pPr marL="342900" indent="-342900">
              <a:buFont typeface="+mj-lt"/>
              <a:buAutoNum type="arabicPeriod"/>
            </a:pPr>
            <a:r>
              <a:rPr lang="en-US" b="1" dirty="0"/>
              <a:t>Curate content: </a:t>
            </a:r>
            <a:r>
              <a:rPr lang="en-US" dirty="0"/>
              <a:t>Work with the speakers to curate their content in a powerful format. If the aim is to have a panel, interview each </a:t>
            </a:r>
            <a:r>
              <a:rPr lang="en-US" dirty="0" err="1"/>
              <a:t>panellist</a:t>
            </a:r>
            <a:r>
              <a:rPr lang="en-US" dirty="0"/>
              <a:t> and ensure they know what the others will speak about to have a powerful conversation. </a:t>
            </a:r>
            <a:endParaRPr lang="hr-BA" dirty="0"/>
          </a:p>
          <a:p>
            <a:pPr marL="342900" indent="-342900">
              <a:buFont typeface="+mj-lt"/>
              <a:buAutoNum type="arabicPeriod"/>
            </a:pPr>
            <a:r>
              <a:rPr lang="en-US" b="1" dirty="0"/>
              <a:t>Secure participants:</a:t>
            </a:r>
            <a:r>
              <a:rPr lang="en-US" dirty="0"/>
              <a:t> Map who should be invited, handle the invitation process and ensure registrations to the event. Calendar invitations should be sent in advance as well as a reminder on the same day.</a:t>
            </a:r>
          </a:p>
        </p:txBody>
      </p:sp>
    </p:spTree>
    <p:extLst>
      <p:ext uri="{BB962C8B-B14F-4D97-AF65-F5344CB8AC3E}">
        <p14:creationId xmlns:p14="http://schemas.microsoft.com/office/powerpoint/2010/main" val="349298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rmAutofit/>
          </a:bodyPr>
          <a:lstStyle/>
          <a:p>
            <a:r>
              <a:rPr lang="en-US" dirty="0"/>
              <a:t>Crafting an effective mediator’s message</a:t>
            </a:r>
          </a:p>
        </p:txBody>
      </p:sp>
    </p:spTree>
    <p:extLst>
      <p:ext uri="{BB962C8B-B14F-4D97-AF65-F5344CB8AC3E}">
        <p14:creationId xmlns:p14="http://schemas.microsoft.com/office/powerpoint/2010/main" val="423236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EC8ED5-EBA2-4563-BB80-EAAAEDE89E77}"/>
              </a:ext>
            </a:extLst>
          </p:cNvPr>
          <p:cNvSpPr txBox="1"/>
          <p:nvPr/>
        </p:nvSpPr>
        <p:spPr>
          <a:xfrm>
            <a:off x="108155" y="525906"/>
            <a:ext cx="6570989" cy="5632311"/>
          </a:xfrm>
          <a:prstGeom prst="rect">
            <a:avLst/>
          </a:prstGeom>
          <a:noFill/>
        </p:spPr>
        <p:txBody>
          <a:bodyPr wrap="square" rtlCol="0">
            <a:spAutoFit/>
          </a:bodyPr>
          <a:lstStyle/>
          <a:p>
            <a:pPr marL="342900" indent="-342900">
              <a:buFont typeface="+mj-lt"/>
              <a:buAutoNum type="arabicPeriod" startAt="6"/>
            </a:pPr>
            <a:r>
              <a:rPr lang="en-US" sz="2000" b="1" dirty="0"/>
              <a:t>Develop a landing page: </a:t>
            </a:r>
            <a:r>
              <a:rPr lang="en-US" sz="2000" dirty="0"/>
              <a:t>A landing page for the event should be designed and programmed to register participants, and perhaps live stream content.</a:t>
            </a:r>
            <a:r>
              <a:rPr lang="hr-BA" sz="2000" dirty="0"/>
              <a:t> Consider </a:t>
            </a:r>
            <a:r>
              <a:rPr lang="hr-BA" sz="2000" dirty="0">
                <a:hlinkClick r:id="rId2"/>
              </a:rPr>
              <a:t>www.eventbrite.com</a:t>
            </a:r>
            <a:r>
              <a:rPr lang="hr-BA" sz="2000" dirty="0"/>
              <a:t> </a:t>
            </a:r>
            <a:endParaRPr lang="en-US" sz="2000" dirty="0"/>
          </a:p>
          <a:p>
            <a:pPr marL="342900" indent="-342900">
              <a:buFont typeface="+mj-lt"/>
              <a:buAutoNum type="arabicPeriod" startAt="6"/>
            </a:pPr>
            <a:r>
              <a:rPr lang="en-US" sz="2000" b="1" dirty="0"/>
              <a:t>Market the event: </a:t>
            </a:r>
            <a:r>
              <a:rPr lang="en-US" sz="2000" dirty="0"/>
              <a:t>If you want your event to reach as many people as possible, market it as an event on LinkedIn, across social media channels with short videos, teasers and illustrations, and on your website.</a:t>
            </a:r>
          </a:p>
          <a:p>
            <a:pPr marL="342900" indent="-342900">
              <a:buFont typeface="+mj-lt"/>
              <a:buAutoNum type="arabicPeriod" startAt="6"/>
            </a:pPr>
            <a:r>
              <a:rPr lang="en-US" sz="2000" b="1" dirty="0"/>
              <a:t>Keep events short: </a:t>
            </a:r>
            <a:r>
              <a:rPr lang="en-US" sz="2000" dirty="0"/>
              <a:t>To keep people’s attention, keynotes should be kept to a maximum of 12 minutes, panels to 30 minutes with ample time for questions. </a:t>
            </a:r>
            <a:endParaRPr lang="hr-BA" sz="2000" dirty="0"/>
          </a:p>
          <a:p>
            <a:pPr marL="342900" indent="-342900">
              <a:buFont typeface="+mj-lt"/>
              <a:buAutoNum type="arabicPeriod" startAt="6"/>
            </a:pPr>
            <a:r>
              <a:rPr lang="en-US" sz="2000" b="1" dirty="0"/>
              <a:t>Record the event: </a:t>
            </a:r>
            <a:r>
              <a:rPr lang="en-US" sz="2000" dirty="0"/>
              <a:t>Whichever platform you use, it’s </a:t>
            </a:r>
            <a:r>
              <a:rPr lang="hr-BA" sz="2000" dirty="0"/>
              <a:t>possible </a:t>
            </a:r>
            <a:r>
              <a:rPr lang="en-US" sz="2000" dirty="0"/>
              <a:t>to record the event so you later can make it available.</a:t>
            </a:r>
            <a:r>
              <a:rPr lang="hr-BA" sz="2000" dirty="0"/>
              <a:t> Remember asking for consent!</a:t>
            </a:r>
            <a:endParaRPr lang="en-US" sz="2000" dirty="0"/>
          </a:p>
          <a:p>
            <a:pPr marL="342900" indent="-342900">
              <a:buFont typeface="+mj-lt"/>
              <a:buAutoNum type="arabicPeriod" startAt="6"/>
            </a:pPr>
            <a:r>
              <a:rPr lang="en-US" sz="2000" b="1" dirty="0"/>
              <a:t>Follow up: </a:t>
            </a:r>
            <a:r>
              <a:rPr lang="en-US" sz="2000" dirty="0"/>
              <a:t>The participants should get a follow up email with materials mentioned during the talk, a link to the recording so that they can share it with their network, and an invitation to join the community moving forward.</a:t>
            </a:r>
          </a:p>
        </p:txBody>
      </p:sp>
      <p:pic>
        <p:nvPicPr>
          <p:cNvPr id="16" name="Picture 15" descr="Graphical user interface&#10;&#10;Description automatically generated">
            <a:extLst>
              <a:ext uri="{FF2B5EF4-FFF2-40B4-BE49-F238E27FC236}">
                <a16:creationId xmlns:a16="http://schemas.microsoft.com/office/drawing/2014/main" id="{7758F6E2-1984-4806-BF34-99B059A28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4465" y="644013"/>
            <a:ext cx="5337535" cy="5100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3084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a:xfrm>
            <a:off x="571313" y="560694"/>
            <a:ext cx="5252711" cy="1590323"/>
          </a:xfrm>
        </p:spPr>
        <p:txBody>
          <a:bodyPr>
            <a:normAutofit/>
          </a:bodyPr>
          <a:lstStyle/>
          <a:p>
            <a:r>
              <a:rPr lang="en-US" dirty="0"/>
              <a:t>How to use these tools to communicate to diverse groups</a:t>
            </a:r>
            <a:r>
              <a:rPr lang="hr-BA" dirty="0"/>
              <a:t>?</a:t>
            </a:r>
            <a:endParaRPr lang="en-US" dirty="0"/>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7062577" y="1006173"/>
            <a:ext cx="4558110" cy="1459694"/>
          </a:xfrm>
        </p:spPr>
        <p:txBody>
          <a:bodyPr/>
          <a:lstStyle/>
          <a:p>
            <a:r>
              <a:rPr lang="hr-BA" sz="3600" i="1" dirty="0">
                <a:solidFill>
                  <a:srgbClr val="76C6D2"/>
                </a:solidFill>
              </a:rPr>
              <a:t>Remember this from module 2?</a:t>
            </a:r>
            <a:endParaRPr lang="en-US" sz="3600" i="1" dirty="0">
              <a:solidFill>
                <a:srgbClr val="76C6D2"/>
              </a:solidFill>
            </a:endParaRPr>
          </a:p>
        </p:txBody>
      </p:sp>
      <p:pic>
        <p:nvPicPr>
          <p:cNvPr id="3" name="Picture 2">
            <a:extLst>
              <a:ext uri="{FF2B5EF4-FFF2-40B4-BE49-F238E27FC236}">
                <a16:creationId xmlns:a16="http://schemas.microsoft.com/office/drawing/2014/main" id="{B35078EE-640A-46B7-95FA-BAB3FDAC62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8608" y="2143221"/>
            <a:ext cx="10573625" cy="4070967"/>
          </a:xfrm>
          <a:prstGeom prst="rect">
            <a:avLst/>
          </a:prstGeom>
        </p:spPr>
      </p:pic>
    </p:spTree>
    <p:extLst>
      <p:ext uri="{BB962C8B-B14F-4D97-AF65-F5344CB8AC3E}">
        <p14:creationId xmlns:p14="http://schemas.microsoft.com/office/powerpoint/2010/main" val="1006248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normAutofit/>
          </a:bodyPr>
          <a:lstStyle/>
          <a:p>
            <a:r>
              <a:rPr lang="en-US" b="1" dirty="0"/>
              <a:t>The most effective communication tools</a:t>
            </a:r>
          </a:p>
          <a:p>
            <a:endParaRPr lang="en-US" dirty="0"/>
          </a:p>
          <a:p>
            <a:pPr marL="742950" indent="-742950">
              <a:buAutoNum type="arabicPeriod"/>
            </a:pPr>
            <a:r>
              <a:rPr lang="en-US" dirty="0"/>
              <a:t>Website</a:t>
            </a:r>
          </a:p>
          <a:p>
            <a:pPr marL="742950" indent="-742950">
              <a:buAutoNum type="arabicPeriod"/>
            </a:pPr>
            <a:r>
              <a:rPr lang="en-US" dirty="0"/>
              <a:t>Printed information</a:t>
            </a:r>
          </a:p>
          <a:p>
            <a:pPr marL="742950" indent="-742950">
              <a:buAutoNum type="arabicPeriod"/>
            </a:pPr>
            <a:r>
              <a:rPr lang="en-US" dirty="0"/>
              <a:t>Press and media</a:t>
            </a:r>
          </a:p>
          <a:p>
            <a:pPr marL="742950" indent="-742950">
              <a:buAutoNum type="arabicPeriod"/>
            </a:pPr>
            <a:endParaRPr lang="en-US" dirty="0"/>
          </a:p>
        </p:txBody>
      </p:sp>
    </p:spTree>
    <p:extLst>
      <p:ext uri="{BB962C8B-B14F-4D97-AF65-F5344CB8AC3E}">
        <p14:creationId xmlns:p14="http://schemas.microsoft.com/office/powerpoint/2010/main" val="2265960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background pattern&#10;&#10;Description automatically generated">
            <a:extLst>
              <a:ext uri="{FF2B5EF4-FFF2-40B4-BE49-F238E27FC236}">
                <a16:creationId xmlns:a16="http://schemas.microsoft.com/office/drawing/2014/main" id="{1E750F0E-FB02-4E73-9256-9DD4005013F7}"/>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B8790ABF-83BB-C849-874A-7ADD412DC494}"/>
              </a:ext>
            </a:extLst>
          </p:cNvPr>
          <p:cNvSpPr>
            <a:spLocks noGrp="1"/>
          </p:cNvSpPr>
          <p:nvPr>
            <p:ph type="body" sz="quarter" idx="16"/>
          </p:nvPr>
        </p:nvSpPr>
        <p:spPr/>
        <p:txBody>
          <a:bodyPr>
            <a:normAutofit/>
          </a:bodyPr>
          <a:lstStyle/>
          <a:p>
            <a:r>
              <a:rPr lang="en-IE" dirty="0">
                <a:solidFill>
                  <a:srgbClr val="76C6D2"/>
                </a:solidFill>
              </a:rPr>
              <a:t>1.  </a:t>
            </a:r>
            <a:r>
              <a:rPr lang="hr-BA" dirty="0">
                <a:solidFill>
                  <a:srgbClr val="76C6D2"/>
                </a:solidFill>
              </a:rPr>
              <a:t>W</a:t>
            </a:r>
            <a:r>
              <a:rPr lang="en-US" dirty="0" err="1">
                <a:solidFill>
                  <a:srgbClr val="76C6D2"/>
                </a:solidFill>
              </a:rPr>
              <a:t>ebsite</a:t>
            </a:r>
            <a:endParaRPr lang="en-US" dirty="0">
              <a:solidFill>
                <a:srgbClr val="76C6D2"/>
              </a:solidFill>
            </a:endParaRPr>
          </a:p>
        </p:txBody>
      </p:sp>
      <p:graphicFrame>
        <p:nvGraphicFramePr>
          <p:cNvPr id="17" name="Text Placeholder 12">
            <a:extLst>
              <a:ext uri="{FF2B5EF4-FFF2-40B4-BE49-F238E27FC236}">
                <a16:creationId xmlns:a16="http://schemas.microsoft.com/office/drawing/2014/main" id="{7489449F-35F2-42E3-A7F6-9A218BF5FFF6}"/>
              </a:ext>
            </a:extLst>
          </p:cNvPr>
          <p:cNvGraphicFramePr/>
          <p:nvPr/>
        </p:nvGraphicFramePr>
        <p:xfrm>
          <a:off x="643223" y="2087287"/>
          <a:ext cx="6361734" cy="3642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542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A21EAD-BE82-4576-898C-FF14E14528E8}"/>
              </a:ext>
            </a:extLst>
          </p:cNvPr>
          <p:cNvSpPr>
            <a:spLocks noGrp="1"/>
          </p:cNvSpPr>
          <p:nvPr>
            <p:ph type="body" sz="quarter" idx="15"/>
          </p:nvPr>
        </p:nvSpPr>
        <p:spPr>
          <a:xfrm>
            <a:off x="515414" y="1079634"/>
            <a:ext cx="10978262" cy="1083096"/>
          </a:xfrm>
        </p:spPr>
        <p:txBody>
          <a:bodyPr/>
          <a:lstStyle/>
          <a:p>
            <a:r>
              <a:rPr lang="en-US" dirty="0"/>
              <a:t>1. Provide links to important resources</a:t>
            </a:r>
          </a:p>
        </p:txBody>
      </p:sp>
      <p:sp>
        <p:nvSpPr>
          <p:cNvPr id="3" name="Text Placeholder 2">
            <a:extLst>
              <a:ext uri="{FF2B5EF4-FFF2-40B4-BE49-F238E27FC236}">
                <a16:creationId xmlns:a16="http://schemas.microsoft.com/office/drawing/2014/main" id="{33761A30-3221-4F0C-85CF-C5A25349C26E}"/>
              </a:ext>
            </a:extLst>
          </p:cNvPr>
          <p:cNvSpPr>
            <a:spLocks noGrp="1"/>
          </p:cNvSpPr>
          <p:nvPr>
            <p:ph type="body" sz="quarter" idx="16"/>
          </p:nvPr>
        </p:nvSpPr>
        <p:spPr>
          <a:xfrm>
            <a:off x="571313" y="1740771"/>
            <a:ext cx="9281814" cy="4398772"/>
          </a:xfrm>
        </p:spPr>
        <p:txBody>
          <a:bodyPr/>
          <a:lstStyle/>
          <a:p>
            <a:r>
              <a:rPr lang="en-US" dirty="0"/>
              <a:t>A potential supporter learns about your organisation and mission and searches for your website to find out more. As soon as they enter your site, they should have easy access to all important resources. This should include all of the content related to your advocacy efforts.</a:t>
            </a:r>
          </a:p>
          <a:p>
            <a:r>
              <a:rPr lang="en-US" dirty="0"/>
              <a:t>If your organisation takes a strong stance on an issue, it’s crucial that your website has an easily navigable menu with links to top pages that are dedicated to:</a:t>
            </a:r>
          </a:p>
          <a:p>
            <a:pPr marL="342900" indent="-342900">
              <a:buFont typeface="Wingdings" panose="05000000000000000000" pitchFamily="2" charset="2"/>
              <a:buChar char="ü"/>
            </a:pPr>
            <a:r>
              <a:rPr lang="en-US" dirty="0"/>
              <a:t>Your </a:t>
            </a:r>
            <a:r>
              <a:rPr lang="en-US" dirty="0" err="1"/>
              <a:t>organisation’s</a:t>
            </a:r>
            <a:r>
              <a:rPr lang="en-US" dirty="0"/>
              <a:t> position regarding the issue and actions you’ve taken in the past or plan to take</a:t>
            </a:r>
          </a:p>
          <a:p>
            <a:pPr marL="342900" indent="-342900">
              <a:buFont typeface="Wingdings" panose="05000000000000000000" pitchFamily="2" charset="2"/>
              <a:buChar char="ü"/>
            </a:pPr>
            <a:r>
              <a:rPr lang="en-US" dirty="0"/>
              <a:t>Other reputable sources like government pages and official legislation </a:t>
            </a:r>
          </a:p>
          <a:p>
            <a:pPr marL="342900" indent="-342900">
              <a:buFont typeface="Wingdings" panose="05000000000000000000" pitchFamily="2" charset="2"/>
              <a:buChar char="ü"/>
            </a:pPr>
            <a:r>
              <a:rPr lang="en-US" dirty="0"/>
              <a:t> What the visitor can do to help</a:t>
            </a:r>
          </a:p>
          <a:p>
            <a:endParaRPr lang="en-US" dirty="0"/>
          </a:p>
        </p:txBody>
      </p:sp>
      <p:pic>
        <p:nvPicPr>
          <p:cNvPr id="5" name="Graphic 4" descr="Connected outline">
            <a:extLst>
              <a:ext uri="{FF2B5EF4-FFF2-40B4-BE49-F238E27FC236}">
                <a16:creationId xmlns:a16="http://schemas.microsoft.com/office/drawing/2014/main" id="{14B5C21E-0A03-49B8-9FF7-8BAAB4051F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2701" y="502692"/>
            <a:ext cx="1153885" cy="1153885"/>
          </a:xfrm>
          <a:prstGeom prst="rect">
            <a:avLst/>
          </a:prstGeom>
        </p:spPr>
      </p:pic>
      <p:pic>
        <p:nvPicPr>
          <p:cNvPr id="6" name="Graphic 5" descr="Connected outline">
            <a:extLst>
              <a:ext uri="{FF2B5EF4-FFF2-40B4-BE49-F238E27FC236}">
                <a16:creationId xmlns:a16="http://schemas.microsoft.com/office/drawing/2014/main" id="{FF201CC5-1BD9-45E1-AF65-CC6E025499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91827">
            <a:off x="10643115" y="4677252"/>
            <a:ext cx="1153885" cy="1153885"/>
          </a:xfrm>
          <a:prstGeom prst="rect">
            <a:avLst/>
          </a:prstGeom>
        </p:spPr>
      </p:pic>
      <p:pic>
        <p:nvPicPr>
          <p:cNvPr id="7" name="Graphic 6" descr="Connected outline">
            <a:extLst>
              <a:ext uri="{FF2B5EF4-FFF2-40B4-BE49-F238E27FC236}">
                <a16:creationId xmlns:a16="http://schemas.microsoft.com/office/drawing/2014/main" id="{9FEAB9E9-7036-4186-A0D7-556509332B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762728">
            <a:off x="10427326" y="2075535"/>
            <a:ext cx="1153885" cy="1153885"/>
          </a:xfrm>
          <a:prstGeom prst="rect">
            <a:avLst/>
          </a:prstGeom>
        </p:spPr>
      </p:pic>
      <p:pic>
        <p:nvPicPr>
          <p:cNvPr id="8" name="Graphic 7" descr="Connected outline">
            <a:extLst>
              <a:ext uri="{FF2B5EF4-FFF2-40B4-BE49-F238E27FC236}">
                <a16:creationId xmlns:a16="http://schemas.microsoft.com/office/drawing/2014/main" id="{A8E49D18-37E2-4F88-9AAF-BFE5AA20A9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430507">
            <a:off x="9657185" y="3524849"/>
            <a:ext cx="1153885" cy="1153885"/>
          </a:xfrm>
          <a:prstGeom prst="rect">
            <a:avLst/>
          </a:prstGeom>
        </p:spPr>
      </p:pic>
      <p:sp>
        <p:nvSpPr>
          <p:cNvPr id="9" name="TextBox 8">
            <a:extLst>
              <a:ext uri="{FF2B5EF4-FFF2-40B4-BE49-F238E27FC236}">
                <a16:creationId xmlns:a16="http://schemas.microsoft.com/office/drawing/2014/main" id="{3EB47BCD-1D04-415A-BED3-AA04BC40B1C5}"/>
              </a:ext>
            </a:extLst>
          </p:cNvPr>
          <p:cNvSpPr txBox="1"/>
          <p:nvPr/>
        </p:nvSpPr>
        <p:spPr>
          <a:xfrm>
            <a:off x="515414" y="371288"/>
            <a:ext cx="10516282" cy="646331"/>
          </a:xfrm>
          <a:prstGeom prst="rect">
            <a:avLst/>
          </a:prstGeom>
          <a:noFill/>
        </p:spPr>
        <p:txBody>
          <a:bodyPr wrap="square">
            <a:spAutoFit/>
          </a:bodyPr>
          <a:lstStyle/>
          <a:p>
            <a:r>
              <a:rPr lang="hr-BA" sz="3600" dirty="0">
                <a:solidFill>
                  <a:schemeClr val="bg1"/>
                </a:solidFill>
                <a:highlight>
                  <a:srgbClr val="A6377D"/>
                </a:highlight>
              </a:rPr>
              <a:t>6</a:t>
            </a:r>
            <a:r>
              <a:rPr lang="en-US" sz="3600" dirty="0">
                <a:solidFill>
                  <a:schemeClr val="bg1"/>
                </a:solidFill>
                <a:highlight>
                  <a:srgbClr val="A6377D"/>
                </a:highlight>
              </a:rPr>
              <a:t> Ways Your Website Can Be a Tool for Advocacy</a:t>
            </a:r>
            <a:r>
              <a:rPr lang="hr-BA" sz="3600" dirty="0">
                <a:solidFill>
                  <a:schemeClr val="bg1"/>
                </a:solidFill>
                <a:highlight>
                  <a:srgbClr val="A6377D"/>
                </a:highlight>
              </a:rPr>
              <a:t>*</a:t>
            </a:r>
            <a:endParaRPr lang="en-US" sz="3600" dirty="0">
              <a:solidFill>
                <a:schemeClr val="bg1"/>
              </a:solidFill>
              <a:highlight>
                <a:srgbClr val="A6377D"/>
              </a:highlight>
            </a:endParaRPr>
          </a:p>
        </p:txBody>
      </p:sp>
      <p:sp>
        <p:nvSpPr>
          <p:cNvPr id="10" name="TextBox 9">
            <a:extLst>
              <a:ext uri="{FF2B5EF4-FFF2-40B4-BE49-F238E27FC236}">
                <a16:creationId xmlns:a16="http://schemas.microsoft.com/office/drawing/2014/main" id="{267B59EB-6F91-4B2F-B7F9-EE5173F286E3}"/>
              </a:ext>
            </a:extLst>
          </p:cNvPr>
          <p:cNvSpPr txBox="1"/>
          <p:nvPr/>
        </p:nvSpPr>
        <p:spPr>
          <a:xfrm>
            <a:off x="9376505" y="6116206"/>
            <a:ext cx="2678169" cy="276999"/>
          </a:xfrm>
          <a:prstGeom prst="rect">
            <a:avLst/>
          </a:prstGeom>
          <a:noFill/>
        </p:spPr>
        <p:txBody>
          <a:bodyPr wrap="none" rtlCol="0">
            <a:spAutoFit/>
          </a:bodyPr>
          <a:lstStyle/>
          <a:p>
            <a:r>
              <a:rPr lang="hr-BA" sz="1200" dirty="0">
                <a:solidFill>
                  <a:srgbClr val="4D2B65"/>
                </a:solidFill>
              </a:rPr>
              <a:t>*SOURCE: www.grassrootsunwired.com</a:t>
            </a:r>
            <a:endParaRPr lang="en-US" sz="1200" dirty="0">
              <a:solidFill>
                <a:srgbClr val="4D2B65"/>
              </a:solidFill>
            </a:endParaRPr>
          </a:p>
        </p:txBody>
      </p:sp>
    </p:spTree>
    <p:extLst>
      <p:ext uri="{BB962C8B-B14F-4D97-AF65-F5344CB8AC3E}">
        <p14:creationId xmlns:p14="http://schemas.microsoft.com/office/powerpoint/2010/main" val="4764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FFE79-F4E8-4B4E-BCAF-065F49A02AA9}"/>
              </a:ext>
            </a:extLst>
          </p:cNvPr>
          <p:cNvSpPr>
            <a:spLocks noGrp="1"/>
          </p:cNvSpPr>
          <p:nvPr>
            <p:ph type="body" sz="quarter" idx="15"/>
          </p:nvPr>
        </p:nvSpPr>
        <p:spPr>
          <a:xfrm>
            <a:off x="1709647" y="492230"/>
            <a:ext cx="8563357" cy="1083096"/>
          </a:xfrm>
        </p:spPr>
        <p:txBody>
          <a:bodyPr/>
          <a:lstStyle/>
          <a:p>
            <a:r>
              <a:rPr lang="en-US" dirty="0"/>
              <a:t>2. Showcase any upcoming advocacy events</a:t>
            </a:r>
          </a:p>
        </p:txBody>
      </p:sp>
      <p:graphicFrame>
        <p:nvGraphicFramePr>
          <p:cNvPr id="14" name="Text Placeholder 2">
            <a:extLst>
              <a:ext uri="{FF2B5EF4-FFF2-40B4-BE49-F238E27FC236}">
                <a16:creationId xmlns:a16="http://schemas.microsoft.com/office/drawing/2014/main" id="{F314BC5C-4A2F-4CA7-8534-28BA0494EAB0}"/>
              </a:ext>
            </a:extLst>
          </p:cNvPr>
          <p:cNvGraphicFramePr/>
          <p:nvPr>
            <p:extLst>
              <p:ext uri="{D42A27DB-BD31-4B8C-83A1-F6EECF244321}">
                <p14:modId xmlns:p14="http://schemas.microsoft.com/office/powerpoint/2010/main" val="1857803858"/>
              </p:ext>
            </p:extLst>
          </p:nvPr>
        </p:nvGraphicFramePr>
        <p:xfrm>
          <a:off x="236375" y="1048920"/>
          <a:ext cx="11719249" cy="5784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7543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25FF9-F8AA-4EFA-8DB6-FC6BA0E20A21}"/>
              </a:ext>
            </a:extLst>
          </p:cNvPr>
          <p:cNvSpPr>
            <a:spLocks noGrp="1"/>
          </p:cNvSpPr>
          <p:nvPr>
            <p:ph type="body" sz="quarter" idx="15"/>
          </p:nvPr>
        </p:nvSpPr>
        <p:spPr/>
        <p:txBody>
          <a:bodyPr/>
          <a:lstStyle/>
          <a:p>
            <a:r>
              <a:rPr lang="en-US" dirty="0"/>
              <a:t>3. Include a </a:t>
            </a:r>
            <a:r>
              <a:rPr lang="hr-BA" dirty="0"/>
              <a:t>supporter or membership</a:t>
            </a:r>
            <a:r>
              <a:rPr lang="en-US" dirty="0"/>
              <a:t> programme</a:t>
            </a:r>
          </a:p>
        </p:txBody>
      </p:sp>
      <p:sp>
        <p:nvSpPr>
          <p:cNvPr id="3" name="Text Placeholder 2">
            <a:extLst>
              <a:ext uri="{FF2B5EF4-FFF2-40B4-BE49-F238E27FC236}">
                <a16:creationId xmlns:a16="http://schemas.microsoft.com/office/drawing/2014/main" id="{A491E777-9994-4217-8DDF-98F7F8F56415}"/>
              </a:ext>
            </a:extLst>
          </p:cNvPr>
          <p:cNvSpPr>
            <a:spLocks noGrp="1"/>
          </p:cNvSpPr>
          <p:nvPr>
            <p:ph type="body" sz="quarter" idx="16"/>
          </p:nvPr>
        </p:nvSpPr>
        <p:spPr>
          <a:xfrm>
            <a:off x="571313" y="2067342"/>
            <a:ext cx="9505748" cy="4038015"/>
          </a:xfrm>
        </p:spPr>
        <p:txBody>
          <a:bodyPr/>
          <a:lstStyle/>
          <a:p>
            <a:r>
              <a:rPr lang="hr-BA" dirty="0"/>
              <a:t>T</a:t>
            </a:r>
            <a:r>
              <a:rPr lang="en-US" dirty="0"/>
              <a:t>his is usually for your larger stakeholders and more passionate supporters and allows them to play a larger role in your management and campaign planning. </a:t>
            </a:r>
            <a:r>
              <a:rPr lang="hr-BA" dirty="0"/>
              <a:t>This has potential to grow into a fundraising campaign to </a:t>
            </a:r>
            <a:r>
              <a:rPr lang="en-IE" dirty="0"/>
              <a:t>s</a:t>
            </a:r>
            <a:r>
              <a:rPr lang="hr-BA" dirty="0"/>
              <a:t>upport your advocacy and mediation goals.</a:t>
            </a:r>
            <a:endParaRPr lang="en-US" dirty="0"/>
          </a:p>
          <a:p>
            <a:endParaRPr lang="en-US" dirty="0"/>
          </a:p>
          <a:p>
            <a:r>
              <a:rPr lang="en-US" dirty="0"/>
              <a:t>If your</a:t>
            </a:r>
            <a:r>
              <a:rPr lang="hr-BA" dirty="0"/>
              <a:t>initiative </a:t>
            </a:r>
            <a:r>
              <a:rPr lang="en-US" dirty="0"/>
              <a:t>wants to expand its advocacy efforts, you might want to develop a dedicated membership programme for it. This allows your most inspired and willing supporters to take a more active role with your </a:t>
            </a:r>
            <a:r>
              <a:rPr lang="hr-BA" dirty="0"/>
              <a:t>community.</a:t>
            </a:r>
            <a:endParaRPr lang="en-US" dirty="0"/>
          </a:p>
        </p:txBody>
      </p:sp>
      <p:pic>
        <p:nvPicPr>
          <p:cNvPr id="5" name="Graphic 4" descr="Group of people outline">
            <a:extLst>
              <a:ext uri="{FF2B5EF4-FFF2-40B4-BE49-F238E27FC236}">
                <a16:creationId xmlns:a16="http://schemas.microsoft.com/office/drawing/2014/main" id="{30D2DE71-DC7A-436D-8786-71284BB734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6161" y="4086348"/>
            <a:ext cx="1103413" cy="1103413"/>
          </a:xfrm>
          <a:prstGeom prst="rect">
            <a:avLst/>
          </a:prstGeom>
        </p:spPr>
      </p:pic>
      <p:pic>
        <p:nvPicPr>
          <p:cNvPr id="7" name="Graphic 6" descr="Users outline">
            <a:extLst>
              <a:ext uri="{FF2B5EF4-FFF2-40B4-BE49-F238E27FC236}">
                <a16:creationId xmlns:a16="http://schemas.microsoft.com/office/drawing/2014/main" id="{37C20185-31AE-454A-90B2-00C408DBD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6072" y="766843"/>
            <a:ext cx="1103413" cy="1103413"/>
          </a:xfrm>
          <a:prstGeom prst="rect">
            <a:avLst/>
          </a:prstGeom>
        </p:spPr>
      </p:pic>
      <p:pic>
        <p:nvPicPr>
          <p:cNvPr id="9" name="Graphic 8" descr="Group outline">
            <a:extLst>
              <a:ext uri="{FF2B5EF4-FFF2-40B4-BE49-F238E27FC236}">
                <a16:creationId xmlns:a16="http://schemas.microsoft.com/office/drawing/2014/main" id="{FCB75E7C-A94C-4B0C-8A61-9B1AACF4D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46161" y="2399499"/>
            <a:ext cx="1103413" cy="1103413"/>
          </a:xfrm>
          <a:prstGeom prst="rect">
            <a:avLst/>
          </a:prstGeom>
        </p:spPr>
      </p:pic>
    </p:spTree>
    <p:extLst>
      <p:ext uri="{BB962C8B-B14F-4D97-AF65-F5344CB8AC3E}">
        <p14:creationId xmlns:p14="http://schemas.microsoft.com/office/powerpoint/2010/main" val="3694767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2AF8E-8C31-45C7-9E85-534DFECFB132}"/>
              </a:ext>
            </a:extLst>
          </p:cNvPr>
          <p:cNvSpPr>
            <a:spLocks noGrp="1"/>
          </p:cNvSpPr>
          <p:nvPr>
            <p:ph type="body" sz="quarter" idx="15"/>
          </p:nvPr>
        </p:nvSpPr>
        <p:spPr/>
        <p:txBody>
          <a:bodyPr/>
          <a:lstStyle/>
          <a:p>
            <a:r>
              <a:rPr lang="en-US" dirty="0"/>
              <a:t>4. Display connections to your social media accounts</a:t>
            </a:r>
          </a:p>
        </p:txBody>
      </p:sp>
      <p:pic>
        <p:nvPicPr>
          <p:cNvPr id="5" name="Graphic 4" descr="Online Network outline">
            <a:extLst>
              <a:ext uri="{FF2B5EF4-FFF2-40B4-BE49-F238E27FC236}">
                <a16:creationId xmlns:a16="http://schemas.microsoft.com/office/drawing/2014/main" id="{63436932-26B2-4F7A-8FB8-B9811C0F2A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68086">
            <a:off x="5768763" y="3025115"/>
            <a:ext cx="1021648" cy="1021648"/>
          </a:xfrm>
          <a:prstGeom prst="rect">
            <a:avLst/>
          </a:prstGeom>
        </p:spPr>
      </p:pic>
      <p:pic>
        <p:nvPicPr>
          <p:cNvPr id="7" name="Graphic 6" descr="Connections outline">
            <a:extLst>
              <a:ext uri="{FF2B5EF4-FFF2-40B4-BE49-F238E27FC236}">
                <a16:creationId xmlns:a16="http://schemas.microsoft.com/office/drawing/2014/main" id="{A5B60B92-07CE-4AE4-9565-B608453A53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63043">
            <a:off x="11141394" y="631163"/>
            <a:ext cx="1021648" cy="1021648"/>
          </a:xfrm>
          <a:prstGeom prst="rect">
            <a:avLst/>
          </a:prstGeom>
        </p:spPr>
      </p:pic>
      <p:pic>
        <p:nvPicPr>
          <p:cNvPr id="9" name="Graphic 8" descr="Connections outline">
            <a:extLst>
              <a:ext uri="{FF2B5EF4-FFF2-40B4-BE49-F238E27FC236}">
                <a16:creationId xmlns:a16="http://schemas.microsoft.com/office/drawing/2014/main" id="{74FD8BA7-BE00-4DF5-86E7-4D61A68339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50174">
            <a:off x="230061" y="5350333"/>
            <a:ext cx="1021647" cy="1021647"/>
          </a:xfrm>
          <a:prstGeom prst="rect">
            <a:avLst/>
          </a:prstGeom>
        </p:spPr>
      </p:pic>
      <p:graphicFrame>
        <p:nvGraphicFramePr>
          <p:cNvPr id="14" name="Text Placeholder 2">
            <a:extLst>
              <a:ext uri="{FF2B5EF4-FFF2-40B4-BE49-F238E27FC236}">
                <a16:creationId xmlns:a16="http://schemas.microsoft.com/office/drawing/2014/main" id="{C09762CE-B746-4258-B22C-3F9777708E70}"/>
              </a:ext>
            </a:extLst>
          </p:cNvPr>
          <p:cNvGraphicFramePr/>
          <p:nvPr>
            <p:extLst>
              <p:ext uri="{D42A27DB-BD31-4B8C-83A1-F6EECF244321}">
                <p14:modId xmlns:p14="http://schemas.microsoft.com/office/powerpoint/2010/main" val="998724502"/>
              </p:ext>
            </p:extLst>
          </p:nvPr>
        </p:nvGraphicFramePr>
        <p:xfrm>
          <a:off x="1400000" y="1374171"/>
          <a:ext cx="9944287" cy="50043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14065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0BE708-61C3-4A88-B40F-F8BAB2C6B47C}"/>
              </a:ext>
            </a:extLst>
          </p:cNvPr>
          <p:cNvSpPr>
            <a:spLocks noGrp="1"/>
          </p:cNvSpPr>
          <p:nvPr>
            <p:ph type="body" sz="quarter" idx="15"/>
          </p:nvPr>
        </p:nvSpPr>
        <p:spPr/>
        <p:txBody>
          <a:bodyPr/>
          <a:lstStyle/>
          <a:p>
            <a:r>
              <a:rPr lang="en-US" dirty="0"/>
              <a:t>5. Write blog content</a:t>
            </a:r>
          </a:p>
        </p:txBody>
      </p:sp>
      <p:sp>
        <p:nvSpPr>
          <p:cNvPr id="3" name="Text Placeholder 2">
            <a:extLst>
              <a:ext uri="{FF2B5EF4-FFF2-40B4-BE49-F238E27FC236}">
                <a16:creationId xmlns:a16="http://schemas.microsoft.com/office/drawing/2014/main" id="{562F5CFD-C849-4B42-8993-9FD6B9BC9E7B}"/>
              </a:ext>
            </a:extLst>
          </p:cNvPr>
          <p:cNvSpPr>
            <a:spLocks noGrp="1"/>
          </p:cNvSpPr>
          <p:nvPr>
            <p:ph type="body" sz="quarter" idx="16"/>
          </p:nvPr>
        </p:nvSpPr>
        <p:spPr>
          <a:xfrm>
            <a:off x="571313" y="1750101"/>
            <a:ext cx="4642944" cy="4038015"/>
          </a:xfrm>
        </p:spPr>
        <p:txBody>
          <a:bodyPr/>
          <a:lstStyle/>
          <a:p>
            <a:r>
              <a:rPr lang="en-US" dirty="0"/>
              <a:t>Start writing blog posts to keep your website content very fresh with opinion pieces on the topics and issues that you </a:t>
            </a:r>
            <a:r>
              <a:rPr lang="hr-BA" dirty="0"/>
              <a:t>are</a:t>
            </a:r>
            <a:r>
              <a:rPr lang="en-US" dirty="0"/>
              <a:t> advocati</a:t>
            </a:r>
            <a:r>
              <a:rPr lang="hr-BA" dirty="0"/>
              <a:t>ng for:</a:t>
            </a:r>
          </a:p>
          <a:p>
            <a:pPr marL="342900" indent="-342900">
              <a:buFont typeface="Wingdings" panose="05000000000000000000" pitchFamily="2" charset="2"/>
              <a:buChar char="Ø"/>
            </a:pPr>
            <a:r>
              <a:rPr lang="en-US" b="0" dirty="0">
                <a:effectLst/>
              </a:rPr>
              <a:t>Informative news articles</a:t>
            </a:r>
            <a:endParaRPr lang="hr-BA" b="0" dirty="0">
              <a:effectLst/>
            </a:endParaRPr>
          </a:p>
          <a:p>
            <a:pPr marL="342900" indent="-342900">
              <a:buFont typeface="Wingdings" panose="05000000000000000000" pitchFamily="2" charset="2"/>
              <a:buChar char="Ø"/>
            </a:pPr>
            <a:r>
              <a:rPr lang="en-US" dirty="0"/>
              <a:t>Inspiring stories relating to the issue</a:t>
            </a:r>
            <a:endParaRPr lang="hr-BA" dirty="0"/>
          </a:p>
          <a:p>
            <a:pPr marL="342900" indent="-342900">
              <a:buFont typeface="Wingdings" panose="05000000000000000000" pitchFamily="2" charset="2"/>
              <a:buChar char="Ø"/>
            </a:pPr>
            <a:r>
              <a:rPr lang="en-US" b="0" dirty="0">
                <a:effectLst/>
              </a:rPr>
              <a:t>Recent accomplishments</a:t>
            </a:r>
            <a:endParaRPr lang="hr-BA" b="0" dirty="0">
              <a:effectLst/>
            </a:endParaRPr>
          </a:p>
          <a:p>
            <a:pPr marL="342900" indent="-342900">
              <a:buFont typeface="Wingdings" panose="05000000000000000000" pitchFamily="2" charset="2"/>
              <a:buChar char="Ø"/>
            </a:pPr>
            <a:r>
              <a:rPr lang="en-US" b="0" dirty="0">
                <a:effectLst/>
              </a:rPr>
              <a:t>Interviews with</a:t>
            </a:r>
            <a:r>
              <a:rPr lang="hr-BA" b="0" dirty="0">
                <a:effectLst/>
              </a:rPr>
              <a:t> other</a:t>
            </a:r>
            <a:r>
              <a:rPr lang="en-US" b="0" dirty="0">
                <a:effectLst/>
              </a:rPr>
              <a:t> advocates about their efforts</a:t>
            </a:r>
            <a:endParaRPr lang="hr-BA" b="0" dirty="0">
              <a:effectLst/>
            </a:endParaRPr>
          </a:p>
          <a:p>
            <a:pPr marL="342900" indent="-342900">
              <a:buFont typeface="Wingdings" panose="05000000000000000000" pitchFamily="2" charset="2"/>
              <a:buChar char="Ø"/>
            </a:pPr>
            <a:r>
              <a:rPr lang="en-US" b="0" dirty="0">
                <a:effectLst/>
              </a:rPr>
              <a:t>Prioritize transparency </a:t>
            </a:r>
            <a:endParaRPr lang="en-US" b="1" dirty="0"/>
          </a:p>
          <a:p>
            <a:endParaRPr lang="en-US" dirty="0"/>
          </a:p>
        </p:txBody>
      </p:sp>
      <p:pic>
        <p:nvPicPr>
          <p:cNvPr id="5" name="Picture 4" descr="A person using a computer&#10;&#10;Description automatically generated with low confidence">
            <a:extLst>
              <a:ext uri="{FF2B5EF4-FFF2-40B4-BE49-F238E27FC236}">
                <a16:creationId xmlns:a16="http://schemas.microsoft.com/office/drawing/2014/main" id="{A59FB165-EDB3-45FE-B733-12C7865EED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46"/>
          <a:stretch/>
        </p:blipFill>
        <p:spPr>
          <a:xfrm>
            <a:off x="5214257" y="-459"/>
            <a:ext cx="6977743"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898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F6926B-D3EB-4972-B474-49B2AAE24C8F}"/>
              </a:ext>
            </a:extLst>
          </p:cNvPr>
          <p:cNvSpPr>
            <a:spLocks noGrp="1"/>
          </p:cNvSpPr>
          <p:nvPr>
            <p:ph type="body" sz="quarter" idx="13"/>
          </p:nvPr>
        </p:nvSpPr>
        <p:spPr/>
        <p:txBody>
          <a:bodyPr>
            <a:normAutofit fontScale="85000" lnSpcReduction="20000"/>
          </a:bodyPr>
          <a:lstStyle/>
          <a:p>
            <a:r>
              <a:rPr lang="en-US" dirty="0"/>
              <a:t>A POWERFUL BLOG EXAMPLE</a:t>
            </a:r>
          </a:p>
          <a:p>
            <a:endParaRPr lang="en-US" dirty="0"/>
          </a:p>
          <a:p>
            <a:r>
              <a:rPr lang="en-US" dirty="0">
                <a:solidFill>
                  <a:srgbClr val="4D2B65"/>
                </a:solidFill>
              </a:rPr>
              <a:t>“We Are People Too”: A blog by Chris McDonagh on growing up as an Irish Traveller</a:t>
            </a:r>
          </a:p>
        </p:txBody>
      </p:sp>
      <p:sp>
        <p:nvSpPr>
          <p:cNvPr id="3" name="Text Placeholder 2">
            <a:extLst>
              <a:ext uri="{FF2B5EF4-FFF2-40B4-BE49-F238E27FC236}">
                <a16:creationId xmlns:a16="http://schemas.microsoft.com/office/drawing/2014/main" id="{BABDA44F-9884-4D6A-8318-C22ACA1D5660}"/>
              </a:ext>
            </a:extLst>
          </p:cNvPr>
          <p:cNvSpPr>
            <a:spLocks noGrp="1"/>
          </p:cNvSpPr>
          <p:nvPr>
            <p:ph type="body" sz="quarter" idx="14"/>
          </p:nvPr>
        </p:nvSpPr>
        <p:spPr>
          <a:xfrm>
            <a:off x="267478" y="5145197"/>
            <a:ext cx="5088293" cy="748735"/>
          </a:xfrm>
        </p:spPr>
        <p:txBody>
          <a:bodyPr/>
          <a:lstStyle/>
          <a:p>
            <a:r>
              <a:rPr lang="en-US" sz="1800" i="1" dirty="0"/>
              <a:t>Chris is an Irish Traveller and grew up travelling around the United Kingdom. He writes on his personal experiences of growing up within the Travelling community, both good and bad.to the Romanian state .</a:t>
            </a:r>
          </a:p>
        </p:txBody>
      </p:sp>
      <p:pic>
        <p:nvPicPr>
          <p:cNvPr id="6" name="Picture 5">
            <a:hlinkClick r:id="rId2"/>
            <a:extLst>
              <a:ext uri="{FF2B5EF4-FFF2-40B4-BE49-F238E27FC236}">
                <a16:creationId xmlns:a16="http://schemas.microsoft.com/office/drawing/2014/main" id="{9426F059-A1FD-4CCA-B7BB-D0A60A91490E}"/>
              </a:ext>
            </a:extLst>
          </p:cNvPr>
          <p:cNvPicPr>
            <a:picLocks noChangeAspect="1"/>
          </p:cNvPicPr>
          <p:nvPr/>
        </p:nvPicPr>
        <p:blipFill>
          <a:blip r:embed="rId3"/>
          <a:stretch>
            <a:fillRect/>
          </a:stretch>
        </p:blipFill>
        <p:spPr>
          <a:xfrm>
            <a:off x="5648507" y="0"/>
            <a:ext cx="6543493" cy="6858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30F190A-D805-4C60-B2A8-45D1663B1044}"/>
              </a:ext>
            </a:extLst>
          </p:cNvPr>
          <p:cNvSpPr txBox="1"/>
          <p:nvPr/>
        </p:nvSpPr>
        <p:spPr>
          <a:xfrm>
            <a:off x="3859284" y="826847"/>
            <a:ext cx="1580463" cy="2862322"/>
          </a:xfrm>
          <a:prstGeom prst="rect">
            <a:avLst/>
          </a:prstGeom>
          <a:noFill/>
        </p:spPr>
        <p:txBody>
          <a:bodyPr wrap="square">
            <a:spAutoFit/>
          </a:bodyPr>
          <a:lstStyle/>
          <a:p>
            <a:r>
              <a:rPr lang="en-US" sz="1800" i="1" dirty="0">
                <a:solidFill>
                  <a:srgbClr val="5E5E5E"/>
                </a:solidFill>
              </a:rPr>
              <a:t>Chris McDonagh is a Campaigns Officer at Friends, Families and </a:t>
            </a:r>
            <a:r>
              <a:rPr lang="en-US" sz="1800" i="1" dirty="0" err="1">
                <a:solidFill>
                  <a:srgbClr val="5E5E5E"/>
                </a:solidFill>
              </a:rPr>
              <a:t>Travellers</a:t>
            </a:r>
            <a:r>
              <a:rPr lang="en-US" sz="1800" i="1" dirty="0">
                <a:solidFill>
                  <a:srgbClr val="5E5E5E"/>
                </a:solidFill>
              </a:rPr>
              <a:t> and also run</a:t>
            </a:r>
            <a:r>
              <a:rPr lang="hr-BA" sz="1800" i="1" dirty="0">
                <a:solidFill>
                  <a:srgbClr val="5E5E5E"/>
                </a:solidFill>
              </a:rPr>
              <a:t> </a:t>
            </a:r>
            <a:r>
              <a:rPr lang="en-US" sz="1800" i="1" dirty="0">
                <a:solidFill>
                  <a:srgbClr val="5E5E5E"/>
                </a:solidFill>
              </a:rPr>
              <a:t> @TravellersAgainstRacism. </a:t>
            </a:r>
            <a:endParaRPr lang="hr-BA" sz="1800" i="1" dirty="0">
              <a:solidFill>
                <a:srgbClr val="5E5E5E"/>
              </a:solidFill>
            </a:endParaRPr>
          </a:p>
        </p:txBody>
      </p:sp>
      <p:pic>
        <p:nvPicPr>
          <p:cNvPr id="9" name="Graphic 8" descr="Right pointing backhand index with solid fill">
            <a:extLst>
              <a:ext uri="{FF2B5EF4-FFF2-40B4-BE49-F238E27FC236}">
                <a16:creationId xmlns:a16="http://schemas.microsoft.com/office/drawing/2014/main" id="{A5DE55F4-1F7E-41E4-B7F4-7ABACA6F5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4003" y="3618863"/>
            <a:ext cx="1231024" cy="1231024"/>
          </a:xfrm>
          <a:prstGeom prst="rect">
            <a:avLst/>
          </a:prstGeom>
        </p:spPr>
      </p:pic>
      <p:sp>
        <p:nvSpPr>
          <p:cNvPr id="10" name="TextBox 9">
            <a:extLst>
              <a:ext uri="{FF2B5EF4-FFF2-40B4-BE49-F238E27FC236}">
                <a16:creationId xmlns:a16="http://schemas.microsoft.com/office/drawing/2014/main" id="{983D99A0-5041-4911-8646-EADAA97A97B6}"/>
              </a:ext>
            </a:extLst>
          </p:cNvPr>
          <p:cNvSpPr txBox="1"/>
          <p:nvPr/>
        </p:nvSpPr>
        <p:spPr>
          <a:xfrm>
            <a:off x="3748664" y="4628210"/>
            <a:ext cx="1607107" cy="369332"/>
          </a:xfrm>
          <a:prstGeom prst="rect">
            <a:avLst/>
          </a:prstGeom>
          <a:noFill/>
        </p:spPr>
        <p:txBody>
          <a:bodyPr wrap="none" rtlCol="0">
            <a:spAutoFit/>
          </a:bodyPr>
          <a:lstStyle/>
          <a:p>
            <a:r>
              <a:rPr lang="hr-BA" b="1" dirty="0">
                <a:solidFill>
                  <a:srgbClr val="F6BC67"/>
                </a:solidFill>
              </a:rPr>
              <a:t>CLICK TO READ</a:t>
            </a:r>
            <a:endParaRPr lang="en-US" b="1" dirty="0">
              <a:solidFill>
                <a:srgbClr val="F6BC67"/>
              </a:solidFill>
            </a:endParaRPr>
          </a:p>
        </p:txBody>
      </p:sp>
    </p:spTree>
    <p:extLst>
      <p:ext uri="{BB962C8B-B14F-4D97-AF65-F5344CB8AC3E}">
        <p14:creationId xmlns:p14="http://schemas.microsoft.com/office/powerpoint/2010/main" val="2430261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F8CCC-1AC8-4B27-8362-B0B99C8483BA}"/>
              </a:ext>
            </a:extLst>
          </p:cNvPr>
          <p:cNvSpPr>
            <a:spLocks noGrp="1"/>
          </p:cNvSpPr>
          <p:nvPr>
            <p:ph type="body" sz="quarter" idx="15"/>
          </p:nvPr>
        </p:nvSpPr>
        <p:spPr/>
        <p:txBody>
          <a:bodyPr/>
          <a:lstStyle/>
          <a:p>
            <a:r>
              <a:rPr lang="hr-BA" dirty="0"/>
              <a:t>Let’s remember the goals</a:t>
            </a:r>
            <a:endParaRPr lang="en-US" dirty="0"/>
          </a:p>
        </p:txBody>
      </p:sp>
      <p:sp>
        <p:nvSpPr>
          <p:cNvPr id="3" name="Text Placeholder 2">
            <a:extLst>
              <a:ext uri="{FF2B5EF4-FFF2-40B4-BE49-F238E27FC236}">
                <a16:creationId xmlns:a16="http://schemas.microsoft.com/office/drawing/2014/main" id="{9C067EFC-924E-428A-BDD3-98CB5148152B}"/>
              </a:ext>
            </a:extLst>
          </p:cNvPr>
          <p:cNvSpPr>
            <a:spLocks noGrp="1"/>
          </p:cNvSpPr>
          <p:nvPr>
            <p:ph type="body" sz="quarter" idx="16"/>
          </p:nvPr>
        </p:nvSpPr>
        <p:spPr/>
        <p:txBody>
          <a:bodyPr/>
          <a:lstStyle/>
          <a:p>
            <a:pPr marL="342900" indent="-342900">
              <a:buFont typeface="Wingdings" panose="05000000000000000000" pitchFamily="2" charset="2"/>
              <a:buChar char="ü"/>
            </a:pPr>
            <a:r>
              <a:rPr lang="hr-BA" dirty="0"/>
              <a:t>In  MODULE 2</a:t>
            </a:r>
            <a:r>
              <a:rPr lang="en-IE" dirty="0"/>
              <a:t>, </a:t>
            </a:r>
            <a:r>
              <a:rPr lang="hr-BA" dirty="0"/>
              <a:t> you </a:t>
            </a:r>
            <a:r>
              <a:rPr lang="en-IE" dirty="0"/>
              <a:t>completed </a:t>
            </a:r>
            <a:r>
              <a:rPr lang="hr-BA" dirty="0"/>
              <a:t>a </a:t>
            </a:r>
            <a:r>
              <a:rPr lang="hr-BA" i="1" dirty="0">
                <a:solidFill>
                  <a:srgbClr val="A6377D"/>
                </a:solidFill>
              </a:rPr>
              <a:t>SELF ANALYSIS EXERCISE</a:t>
            </a:r>
            <a:r>
              <a:rPr lang="hr-BA" dirty="0"/>
              <a:t> </a:t>
            </a:r>
            <a:r>
              <a:rPr lang="en-IE" dirty="0"/>
              <a:t>and a </a:t>
            </a:r>
            <a:r>
              <a:rPr lang="hr-BA" i="1" dirty="0">
                <a:solidFill>
                  <a:srgbClr val="FFC000"/>
                </a:solidFill>
              </a:rPr>
              <a:t>COMMUNITY MAPPING ACTIVITY</a:t>
            </a:r>
            <a:r>
              <a:rPr lang="hr-BA" dirty="0"/>
              <a:t>. </a:t>
            </a:r>
            <a:r>
              <a:rPr lang="en-IE" dirty="0"/>
              <a:t> So you</a:t>
            </a:r>
            <a:r>
              <a:rPr lang="hr-BA" dirty="0"/>
              <a:t> now you have an idea of what you would like to achieve. In the same module you also developed an </a:t>
            </a:r>
            <a:r>
              <a:rPr lang="hr-BA" i="1" dirty="0">
                <a:solidFill>
                  <a:srgbClr val="76C6D2"/>
                </a:solidFill>
              </a:rPr>
              <a:t>ADVOCACY PLAN</a:t>
            </a:r>
            <a:r>
              <a:rPr lang="hr-BA" dirty="0"/>
              <a:t>.</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hr-BA" dirty="0"/>
              <a:t>In MODULE 3 you had an opportunity to </a:t>
            </a:r>
            <a:r>
              <a:rPr lang="hr-BA" i="1" dirty="0">
                <a:solidFill>
                  <a:srgbClr val="A6377D"/>
                </a:solidFill>
              </a:rPr>
              <a:t>FORM YOUR GOALS </a:t>
            </a:r>
            <a:r>
              <a:rPr lang="hr-BA" dirty="0"/>
              <a:t>and think about how to </a:t>
            </a:r>
            <a:r>
              <a:rPr lang="hr-BA" i="1" dirty="0">
                <a:solidFill>
                  <a:srgbClr val="FFC000"/>
                </a:solidFill>
              </a:rPr>
              <a:t>BRING CHANGE</a:t>
            </a:r>
            <a:r>
              <a:rPr lang="hr-BA" dirty="0"/>
              <a:t>.</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Ø"/>
            </a:pPr>
            <a:r>
              <a:rPr lang="hr-BA" dirty="0"/>
              <a:t>Now</a:t>
            </a:r>
            <a:r>
              <a:rPr lang="en-IE" dirty="0"/>
              <a:t>, </a:t>
            </a:r>
            <a:r>
              <a:rPr lang="hr-BA" dirty="0"/>
              <a:t> it’s time to choose and shape </a:t>
            </a:r>
            <a:r>
              <a:rPr lang="hr-BA" b="1" i="1" dirty="0">
                <a:solidFill>
                  <a:srgbClr val="76C6D2"/>
                </a:solidFill>
              </a:rPr>
              <a:t>YOUR MESSAGE</a:t>
            </a:r>
            <a:r>
              <a:rPr lang="en-IE" b="1" i="1" dirty="0">
                <a:solidFill>
                  <a:srgbClr val="76C6D2"/>
                </a:solidFill>
              </a:rPr>
              <a:t>.</a:t>
            </a:r>
            <a:endParaRPr lang="hr-BA" dirty="0"/>
          </a:p>
          <a:p>
            <a:endParaRPr lang="en-US" dirty="0"/>
          </a:p>
        </p:txBody>
      </p:sp>
    </p:spTree>
    <p:extLst>
      <p:ext uri="{BB962C8B-B14F-4D97-AF65-F5344CB8AC3E}">
        <p14:creationId xmlns:p14="http://schemas.microsoft.com/office/powerpoint/2010/main" val="289766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505999" y="530290"/>
            <a:ext cx="7061613" cy="1083096"/>
          </a:xfrm>
        </p:spPr>
        <p:txBody>
          <a:bodyPr/>
          <a:lstStyle/>
          <a:p>
            <a:r>
              <a:rPr lang="hr-BA" dirty="0"/>
              <a:t>6. </a:t>
            </a:r>
            <a:r>
              <a:rPr lang="en-US" dirty="0"/>
              <a:t>Make sure that supporters know how to take action</a:t>
            </a:r>
          </a:p>
        </p:txBody>
      </p:sp>
      <p:sp>
        <p:nvSpPr>
          <p:cNvPr id="3" name="Text Placeholder 2">
            <a:extLst>
              <a:ext uri="{FF2B5EF4-FFF2-40B4-BE49-F238E27FC236}">
                <a16:creationId xmlns:a16="http://schemas.microsoft.com/office/drawing/2014/main" id="{A9B4CBA2-57D1-44BB-A306-0241638BB976}"/>
              </a:ext>
            </a:extLst>
          </p:cNvPr>
          <p:cNvSpPr>
            <a:spLocks noGrp="1"/>
          </p:cNvSpPr>
          <p:nvPr>
            <p:ph type="body" sz="quarter" idx="16"/>
          </p:nvPr>
        </p:nvSpPr>
        <p:spPr>
          <a:xfrm>
            <a:off x="571313" y="1703448"/>
            <a:ext cx="6324009" cy="4038015"/>
          </a:xfrm>
        </p:spPr>
        <p:txBody>
          <a:bodyPr/>
          <a:lstStyle/>
          <a:p>
            <a:r>
              <a:rPr lang="hr-BA" dirty="0"/>
              <a:t>T</a:t>
            </a:r>
            <a:r>
              <a:rPr lang="en-US" dirty="0"/>
              <a:t>o ensure your website supports this task, your users and audience need to know how they can take action. Incorporate calls-to-action (CTAs) throughout your website that encourage visitors to the target ta</a:t>
            </a:r>
            <a:r>
              <a:rPr lang="hr-BA" dirty="0"/>
              <a:t>sk:</a:t>
            </a:r>
          </a:p>
          <a:p>
            <a:endParaRPr lang="hr-BA" dirty="0"/>
          </a:p>
          <a:p>
            <a:pPr marL="342900" indent="-342900">
              <a:buFont typeface="Wingdings" panose="05000000000000000000" pitchFamily="2" charset="2"/>
              <a:buChar char="ü"/>
            </a:pPr>
            <a:r>
              <a:rPr lang="en-US" dirty="0"/>
              <a:t>Signing up for an advocacy event</a:t>
            </a:r>
            <a:endParaRPr lang="hr-BA" dirty="0"/>
          </a:p>
          <a:p>
            <a:pPr marL="342900" indent="-342900">
              <a:buFont typeface="Wingdings" panose="05000000000000000000" pitchFamily="2" charset="2"/>
              <a:buChar char="ü"/>
            </a:pPr>
            <a:r>
              <a:rPr lang="en-US" dirty="0"/>
              <a:t>Emailing a key decision maker</a:t>
            </a:r>
          </a:p>
          <a:p>
            <a:pPr marL="342900" indent="-342900">
              <a:buFont typeface="Wingdings" panose="05000000000000000000" pitchFamily="2" charset="2"/>
              <a:buChar char="ü"/>
            </a:pPr>
            <a:r>
              <a:rPr lang="en-US" dirty="0"/>
              <a:t>Signing a petition</a:t>
            </a:r>
          </a:p>
          <a:p>
            <a:pPr marL="342900" indent="-342900">
              <a:buFont typeface="Wingdings" panose="05000000000000000000" pitchFamily="2" charset="2"/>
              <a:buChar char="ü"/>
            </a:pPr>
            <a:r>
              <a:rPr lang="en-US" dirty="0"/>
              <a:t>Posting on social media</a:t>
            </a:r>
            <a:r>
              <a:rPr lang="hr-BA" dirty="0"/>
              <a:t> </a:t>
            </a:r>
            <a:r>
              <a:rPr lang="en-US" dirty="0"/>
              <a:t>with a hashtag</a:t>
            </a:r>
          </a:p>
          <a:p>
            <a:pPr marL="342900" indent="-342900">
              <a:buFont typeface="Wingdings" panose="05000000000000000000" pitchFamily="2" charset="2"/>
              <a:buChar char="ü"/>
            </a:pPr>
            <a:r>
              <a:rPr lang="en-US" dirty="0"/>
              <a:t>Volunteering for an event</a:t>
            </a:r>
          </a:p>
        </p:txBody>
      </p:sp>
      <p:pic>
        <p:nvPicPr>
          <p:cNvPr id="6" name="Picture 5" descr="Logo&#10;&#10;Description automatically generated">
            <a:extLst>
              <a:ext uri="{FF2B5EF4-FFF2-40B4-BE49-F238E27FC236}">
                <a16:creationId xmlns:a16="http://schemas.microsoft.com/office/drawing/2014/main" id="{7F8A7272-F8CD-4DBE-88AB-23EE2BB66962}"/>
              </a:ext>
            </a:extLst>
          </p:cNvPr>
          <p:cNvPicPr>
            <a:picLocks noChangeAspect="1"/>
          </p:cNvPicPr>
          <p:nvPr/>
        </p:nvPicPr>
        <p:blipFill>
          <a:blip r:embed="rId2"/>
          <a:stretch>
            <a:fillRect/>
          </a:stretch>
        </p:blipFill>
        <p:spPr>
          <a:xfrm>
            <a:off x="7698240" y="674455"/>
            <a:ext cx="4371975" cy="6096000"/>
          </a:xfrm>
          <a:prstGeom prst="rect">
            <a:avLst/>
          </a:prstGeom>
        </p:spPr>
      </p:pic>
    </p:spTree>
    <p:extLst>
      <p:ext uri="{BB962C8B-B14F-4D97-AF65-F5344CB8AC3E}">
        <p14:creationId xmlns:p14="http://schemas.microsoft.com/office/powerpoint/2010/main" val="278665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E4959-D9A4-482E-9BEF-3502275A7F0F}"/>
              </a:ext>
            </a:extLst>
          </p:cNvPr>
          <p:cNvSpPr>
            <a:spLocks noGrp="1"/>
          </p:cNvSpPr>
          <p:nvPr>
            <p:ph type="body" sz="quarter" idx="13"/>
          </p:nvPr>
        </p:nvSpPr>
        <p:spPr>
          <a:xfrm>
            <a:off x="669977" y="946867"/>
            <a:ext cx="3808716" cy="4493975"/>
          </a:xfrm>
        </p:spPr>
        <p:txBody>
          <a:bodyPr/>
          <a:lstStyle/>
          <a:p>
            <a:r>
              <a:rPr lang="hr-BA" b="1" i="0" dirty="0"/>
              <a:t>TOP TIP #1 </a:t>
            </a:r>
          </a:p>
          <a:p>
            <a:endParaRPr lang="hr-BA" b="1" i="0" dirty="0"/>
          </a:p>
          <a:p>
            <a:r>
              <a:rPr lang="hr-BA" dirty="0"/>
              <a:t>Try </a:t>
            </a:r>
            <a:r>
              <a:rPr lang="hr-BA" b="1" dirty="0"/>
              <a:t>WORDPRESS</a:t>
            </a:r>
            <a:r>
              <a:rPr lang="hr-BA" dirty="0"/>
              <a:t> to build your web site, watch this short tutorial to get some orientation </a:t>
            </a:r>
            <a:endParaRPr lang="en-US" dirty="0"/>
          </a:p>
        </p:txBody>
      </p:sp>
      <p:pic>
        <p:nvPicPr>
          <p:cNvPr id="6" name="Online Media 5" title="Beginners WordPress Tutorial! Learn how to build a website with WordPress. How To WordPress #1">
            <a:hlinkClick r:id="" action="ppaction://media"/>
            <a:extLst>
              <a:ext uri="{FF2B5EF4-FFF2-40B4-BE49-F238E27FC236}">
                <a16:creationId xmlns:a16="http://schemas.microsoft.com/office/drawing/2014/main" id="{A32483B0-7EB3-4265-ACE7-4BC320676154}"/>
              </a:ext>
            </a:extLst>
          </p:cNvPr>
          <p:cNvPicPr>
            <a:picLocks noRot="1" noChangeAspect="1"/>
          </p:cNvPicPr>
          <p:nvPr>
            <a:videoFile r:link="rId1"/>
          </p:nvPr>
        </p:nvPicPr>
        <p:blipFill>
          <a:blip r:embed="rId3"/>
          <a:stretch>
            <a:fillRect/>
          </a:stretch>
        </p:blipFill>
        <p:spPr>
          <a:xfrm>
            <a:off x="4617865" y="1171899"/>
            <a:ext cx="7157368" cy="40439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501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70DA1E-7219-403E-BA55-8B6A459A1E5E}"/>
              </a:ext>
            </a:extLst>
          </p:cNvPr>
          <p:cNvSpPr>
            <a:spLocks noGrp="1"/>
          </p:cNvSpPr>
          <p:nvPr>
            <p:ph type="body" sz="quarter" idx="13"/>
          </p:nvPr>
        </p:nvSpPr>
        <p:spPr>
          <a:xfrm>
            <a:off x="398298" y="1015292"/>
            <a:ext cx="4369392" cy="4493975"/>
          </a:xfrm>
        </p:spPr>
        <p:txBody>
          <a:bodyPr/>
          <a:lstStyle/>
          <a:p>
            <a:r>
              <a:rPr lang="hr-BA" b="1" i="0" dirty="0"/>
              <a:t>TOP TIP #2</a:t>
            </a:r>
          </a:p>
          <a:p>
            <a:endParaRPr lang="hr-BA" b="1" i="0" dirty="0"/>
          </a:p>
          <a:p>
            <a:r>
              <a:rPr lang="hr-BA" dirty="0"/>
              <a:t>Try </a:t>
            </a:r>
            <a:r>
              <a:rPr lang="hr-BA" b="1" dirty="0"/>
              <a:t>WIX</a:t>
            </a:r>
            <a:r>
              <a:rPr lang="hr-BA" dirty="0"/>
              <a:t> to build your web site, watch this short tutorial to get some orientation </a:t>
            </a:r>
            <a:endParaRPr lang="en-US" dirty="0"/>
          </a:p>
          <a:p>
            <a:endParaRPr lang="en-US" dirty="0"/>
          </a:p>
        </p:txBody>
      </p:sp>
      <p:pic>
        <p:nvPicPr>
          <p:cNvPr id="6" name="Online Media 5" title="Create a Professional Website For Your Business | Wix.com">
            <a:hlinkClick r:id="" action="ppaction://media"/>
            <a:extLst>
              <a:ext uri="{FF2B5EF4-FFF2-40B4-BE49-F238E27FC236}">
                <a16:creationId xmlns:a16="http://schemas.microsoft.com/office/drawing/2014/main" id="{B6FB2109-7257-4A16-AA71-6C5DD23C00E3}"/>
              </a:ext>
            </a:extLst>
          </p:cNvPr>
          <p:cNvPicPr>
            <a:picLocks noRot="1" noChangeAspect="1"/>
          </p:cNvPicPr>
          <p:nvPr>
            <a:videoFile r:link="rId1"/>
          </p:nvPr>
        </p:nvPicPr>
        <p:blipFill>
          <a:blip r:embed="rId3"/>
          <a:stretch>
            <a:fillRect/>
          </a:stretch>
        </p:blipFill>
        <p:spPr>
          <a:xfrm>
            <a:off x="4693298" y="1128120"/>
            <a:ext cx="7100404" cy="4011728"/>
          </a:xfrm>
          <a:prstGeom prst="rect">
            <a:avLst/>
          </a:prstGeom>
        </p:spPr>
      </p:pic>
    </p:spTree>
    <p:extLst>
      <p:ext uri="{BB962C8B-B14F-4D97-AF65-F5344CB8AC3E}">
        <p14:creationId xmlns:p14="http://schemas.microsoft.com/office/powerpoint/2010/main" val="945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355EA5-4DFC-4286-939C-4E9BD48D3D63}"/>
              </a:ext>
            </a:extLst>
          </p:cNvPr>
          <p:cNvSpPr>
            <a:spLocks noGrp="1"/>
          </p:cNvSpPr>
          <p:nvPr>
            <p:ph type="body" sz="quarter" idx="13"/>
          </p:nvPr>
        </p:nvSpPr>
        <p:spPr>
          <a:xfrm>
            <a:off x="483365" y="997503"/>
            <a:ext cx="4369392" cy="4493975"/>
          </a:xfrm>
        </p:spPr>
        <p:txBody>
          <a:bodyPr/>
          <a:lstStyle/>
          <a:p>
            <a:r>
              <a:rPr lang="hr-BA" b="1" i="0" dirty="0"/>
              <a:t>TOP TIP #3</a:t>
            </a:r>
          </a:p>
          <a:p>
            <a:endParaRPr lang="hr-BA" b="1" i="0" dirty="0"/>
          </a:p>
          <a:p>
            <a:r>
              <a:rPr lang="hr-BA" dirty="0"/>
              <a:t>Try </a:t>
            </a:r>
            <a:r>
              <a:rPr lang="en-US" b="1" dirty="0"/>
              <a:t>SQUARESPACE</a:t>
            </a:r>
            <a:r>
              <a:rPr lang="hr-BA" dirty="0"/>
              <a:t> to build your web site, watch this short tutorial to get some orientation </a:t>
            </a:r>
            <a:endParaRPr lang="en-US" dirty="0"/>
          </a:p>
          <a:p>
            <a:endParaRPr lang="en-US" dirty="0"/>
          </a:p>
        </p:txBody>
      </p:sp>
      <p:pic>
        <p:nvPicPr>
          <p:cNvPr id="6" name="Online Media 5" title="How to Build Your First Squarespace Site | Squarespace 7.1">
            <a:hlinkClick r:id="" action="ppaction://media"/>
            <a:extLst>
              <a:ext uri="{FF2B5EF4-FFF2-40B4-BE49-F238E27FC236}">
                <a16:creationId xmlns:a16="http://schemas.microsoft.com/office/drawing/2014/main" id="{71CBC523-A212-4523-8465-13200B90EB6B}"/>
              </a:ext>
            </a:extLst>
          </p:cNvPr>
          <p:cNvPicPr>
            <a:picLocks noRot="1" noChangeAspect="1"/>
          </p:cNvPicPr>
          <p:nvPr>
            <a:videoFile r:link="rId1"/>
          </p:nvPr>
        </p:nvPicPr>
        <p:blipFill>
          <a:blip r:embed="rId3"/>
          <a:stretch>
            <a:fillRect/>
          </a:stretch>
        </p:blipFill>
        <p:spPr>
          <a:xfrm>
            <a:off x="4852757" y="1238459"/>
            <a:ext cx="6922475" cy="3911199"/>
          </a:xfrm>
          <a:prstGeom prst="rect">
            <a:avLst/>
          </a:prstGeom>
        </p:spPr>
      </p:pic>
    </p:spTree>
    <p:extLst>
      <p:ext uri="{BB962C8B-B14F-4D97-AF65-F5344CB8AC3E}">
        <p14:creationId xmlns:p14="http://schemas.microsoft.com/office/powerpoint/2010/main" val="29669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D3396-8956-1149-A5B7-4D6C6C116DC9}"/>
              </a:ext>
            </a:extLst>
          </p:cNvPr>
          <p:cNvSpPr>
            <a:spLocks noGrp="1"/>
          </p:cNvSpPr>
          <p:nvPr>
            <p:ph type="body" sz="quarter" idx="13"/>
          </p:nvPr>
        </p:nvSpPr>
        <p:spPr>
          <a:xfrm>
            <a:off x="5585926" y="739433"/>
            <a:ext cx="5935118" cy="1136792"/>
          </a:xfrm>
        </p:spPr>
        <p:txBody>
          <a:bodyPr>
            <a:normAutofit fontScale="47500" lnSpcReduction="20000"/>
          </a:bodyPr>
          <a:lstStyle/>
          <a:p>
            <a:pPr algn="r"/>
            <a:r>
              <a:rPr lang="en-US" sz="8700" dirty="0"/>
              <a:t>2.  Printed information</a:t>
            </a:r>
            <a:endParaRPr lang="hr-BA" sz="8700" dirty="0"/>
          </a:p>
          <a:p>
            <a:pPr algn="r"/>
            <a:r>
              <a:rPr lang="en-US" sz="4200" dirty="0"/>
              <a:t>Despite all the available digital channels, print products look and feel better if done the right way</a:t>
            </a:r>
          </a:p>
        </p:txBody>
      </p:sp>
      <p:sp>
        <p:nvSpPr>
          <p:cNvPr id="3" name="Text Placeholder 2">
            <a:extLst>
              <a:ext uri="{FF2B5EF4-FFF2-40B4-BE49-F238E27FC236}">
                <a16:creationId xmlns:a16="http://schemas.microsoft.com/office/drawing/2014/main" id="{F06C4BA4-6171-4B48-ACDB-1E0FE3669EB3}"/>
              </a:ext>
            </a:extLst>
          </p:cNvPr>
          <p:cNvSpPr>
            <a:spLocks noGrp="1"/>
          </p:cNvSpPr>
          <p:nvPr>
            <p:ph type="body" sz="quarter" idx="14"/>
          </p:nvPr>
        </p:nvSpPr>
        <p:spPr>
          <a:xfrm>
            <a:off x="5803642" y="2304930"/>
            <a:ext cx="6056416" cy="3245241"/>
          </a:xfrm>
        </p:spPr>
        <p:txBody>
          <a:bodyPr/>
          <a:lstStyle/>
          <a:p>
            <a:r>
              <a:rPr lang="en-US" b="1" dirty="0">
                <a:solidFill>
                  <a:srgbClr val="76C6D2"/>
                </a:solidFill>
              </a:rPr>
              <a:t>Flyer</a:t>
            </a:r>
            <a:endParaRPr lang="en-US" dirty="0">
              <a:solidFill>
                <a:srgbClr val="76C6D2"/>
              </a:solidFill>
            </a:endParaRPr>
          </a:p>
          <a:p>
            <a:r>
              <a:rPr lang="en-US" dirty="0">
                <a:solidFill>
                  <a:srgbClr val="76C6D2"/>
                </a:solidFill>
              </a:rPr>
              <a:t>A flyer is used to publicize </a:t>
            </a:r>
            <a:r>
              <a:rPr lang="hr-BA" dirty="0">
                <a:solidFill>
                  <a:srgbClr val="76C6D2"/>
                </a:solidFill>
              </a:rPr>
              <a:t>messages</a:t>
            </a:r>
            <a:r>
              <a:rPr lang="en-US" dirty="0">
                <a:solidFill>
                  <a:srgbClr val="76C6D2"/>
                </a:solidFill>
              </a:rPr>
              <a:t>. A professionally designed flyer contributes to the success of a project. That means more visibility, more awareness, and more engagement.</a:t>
            </a:r>
            <a:endParaRPr lang="hr-BA" dirty="0">
              <a:solidFill>
                <a:srgbClr val="76C6D2"/>
              </a:solidFill>
            </a:endParaRPr>
          </a:p>
          <a:p>
            <a:endParaRPr lang="en-US" b="1" dirty="0">
              <a:solidFill>
                <a:srgbClr val="A6377D"/>
              </a:solidFill>
              <a:effectLst/>
            </a:endParaRPr>
          </a:p>
          <a:p>
            <a:pPr algn="r"/>
            <a:r>
              <a:rPr lang="en-US" b="1" dirty="0">
                <a:solidFill>
                  <a:srgbClr val="A6377D"/>
                </a:solidFill>
                <a:effectLst/>
              </a:rPr>
              <a:t>Poster</a:t>
            </a:r>
          </a:p>
          <a:p>
            <a:pPr algn="r"/>
            <a:r>
              <a:rPr lang="hr-BA" dirty="0">
                <a:solidFill>
                  <a:srgbClr val="A6377D"/>
                </a:solidFill>
                <a:effectLst/>
              </a:rPr>
              <a:t>A</a:t>
            </a:r>
            <a:r>
              <a:rPr lang="en-US" dirty="0">
                <a:solidFill>
                  <a:srgbClr val="A6377D"/>
                </a:solidFill>
                <a:effectLst/>
              </a:rPr>
              <a:t> poster can draw attention in many places. It is a great way to make </a:t>
            </a:r>
            <a:r>
              <a:rPr lang="hr-BA" dirty="0">
                <a:solidFill>
                  <a:srgbClr val="A6377D"/>
                </a:solidFill>
                <a:effectLst/>
              </a:rPr>
              <a:t>the public</a:t>
            </a:r>
            <a:r>
              <a:rPr lang="en-US" dirty="0">
                <a:solidFill>
                  <a:srgbClr val="A6377D"/>
                </a:solidFill>
                <a:effectLst/>
              </a:rPr>
              <a:t> aware of certain </a:t>
            </a:r>
            <a:r>
              <a:rPr lang="hr-BA" dirty="0">
                <a:solidFill>
                  <a:srgbClr val="A6377D"/>
                </a:solidFill>
                <a:effectLst/>
              </a:rPr>
              <a:t>problems, ideas</a:t>
            </a:r>
            <a:r>
              <a:rPr lang="en-US" dirty="0">
                <a:solidFill>
                  <a:srgbClr val="A6377D"/>
                </a:solidFill>
                <a:effectLst/>
              </a:rPr>
              <a:t>, or information.</a:t>
            </a:r>
          </a:p>
          <a:p>
            <a:endParaRPr lang="en-US" dirty="0"/>
          </a:p>
        </p:txBody>
      </p:sp>
      <p:pic>
        <p:nvPicPr>
          <p:cNvPr id="5" name="Picture 4" descr="A group of people holding boxes&#10;&#10;Description automatically generated with low confidence">
            <a:extLst>
              <a:ext uri="{FF2B5EF4-FFF2-40B4-BE49-F238E27FC236}">
                <a16:creationId xmlns:a16="http://schemas.microsoft.com/office/drawing/2014/main" id="{2B142BAE-5016-491B-A4C7-CED49AA470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1175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4303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D3396-8956-1149-A5B7-4D6C6C116DC9}"/>
              </a:ext>
            </a:extLst>
          </p:cNvPr>
          <p:cNvSpPr>
            <a:spLocks noGrp="1"/>
          </p:cNvSpPr>
          <p:nvPr>
            <p:ph type="body" sz="quarter" idx="13"/>
          </p:nvPr>
        </p:nvSpPr>
        <p:spPr>
          <a:xfrm>
            <a:off x="456725" y="585209"/>
            <a:ext cx="4563144" cy="1439534"/>
          </a:xfrm>
        </p:spPr>
        <p:txBody>
          <a:bodyPr>
            <a:normAutofit fontScale="32500" lnSpcReduction="20000"/>
          </a:bodyPr>
          <a:lstStyle/>
          <a:p>
            <a:r>
              <a:rPr lang="en-US" sz="12600" dirty="0"/>
              <a:t>Printed information</a:t>
            </a:r>
            <a:endParaRPr lang="hr-BA" sz="12600" dirty="0"/>
          </a:p>
          <a:p>
            <a:r>
              <a:rPr lang="en-US" sz="6200" dirty="0"/>
              <a:t>Despite all the available digital channels, print products look and feel better if done the right way</a:t>
            </a:r>
          </a:p>
        </p:txBody>
      </p:sp>
      <p:sp>
        <p:nvSpPr>
          <p:cNvPr id="3" name="Text Placeholder 2">
            <a:extLst>
              <a:ext uri="{FF2B5EF4-FFF2-40B4-BE49-F238E27FC236}">
                <a16:creationId xmlns:a16="http://schemas.microsoft.com/office/drawing/2014/main" id="{F06C4BA4-6171-4B48-ACDB-1E0FE3669EB3}"/>
              </a:ext>
            </a:extLst>
          </p:cNvPr>
          <p:cNvSpPr>
            <a:spLocks noGrp="1"/>
          </p:cNvSpPr>
          <p:nvPr>
            <p:ph type="body" sz="quarter" idx="14"/>
          </p:nvPr>
        </p:nvSpPr>
        <p:spPr>
          <a:xfrm>
            <a:off x="456725" y="2453951"/>
            <a:ext cx="5906753" cy="3133812"/>
          </a:xfrm>
        </p:spPr>
        <p:txBody>
          <a:bodyPr/>
          <a:lstStyle/>
          <a:p>
            <a:pPr algn="l"/>
            <a:r>
              <a:rPr lang="en-US" b="1" dirty="0">
                <a:solidFill>
                  <a:srgbClr val="76C6D2"/>
                </a:solidFill>
                <a:effectLst/>
              </a:rPr>
              <a:t>Newsletter</a:t>
            </a:r>
          </a:p>
          <a:p>
            <a:pPr algn="l"/>
            <a:r>
              <a:rPr lang="en-US" dirty="0">
                <a:solidFill>
                  <a:srgbClr val="76C6D2"/>
                </a:solidFill>
                <a:effectLst/>
              </a:rPr>
              <a:t>Do you provide your </a:t>
            </a:r>
            <a:r>
              <a:rPr lang="hr-BA" dirty="0">
                <a:solidFill>
                  <a:srgbClr val="76C6D2"/>
                </a:solidFill>
                <a:effectLst/>
              </a:rPr>
              <a:t>stakeholders</a:t>
            </a:r>
            <a:r>
              <a:rPr lang="en-US" dirty="0">
                <a:solidFill>
                  <a:srgbClr val="76C6D2"/>
                </a:solidFill>
                <a:effectLst/>
              </a:rPr>
              <a:t> with periodic information? Many people still prefer reading comprehensive information in print. </a:t>
            </a:r>
            <a:endParaRPr lang="hr-BA" dirty="0">
              <a:solidFill>
                <a:srgbClr val="76C6D2"/>
              </a:solidFill>
              <a:effectLst/>
            </a:endParaRPr>
          </a:p>
          <a:p>
            <a:pPr algn="r"/>
            <a:endParaRPr lang="hr-BA" b="1" dirty="0">
              <a:solidFill>
                <a:srgbClr val="F6BC67"/>
              </a:solidFill>
              <a:effectLst/>
            </a:endParaRPr>
          </a:p>
          <a:p>
            <a:pPr algn="r"/>
            <a:r>
              <a:rPr lang="en-US" b="1" dirty="0">
                <a:solidFill>
                  <a:srgbClr val="F6BC67"/>
                </a:solidFill>
                <a:effectLst/>
              </a:rPr>
              <a:t>Booklet or Brochure</a:t>
            </a:r>
          </a:p>
          <a:p>
            <a:pPr algn="r"/>
            <a:r>
              <a:rPr lang="en-US" dirty="0">
                <a:solidFill>
                  <a:srgbClr val="F6BC67"/>
                </a:solidFill>
                <a:effectLst/>
              </a:rPr>
              <a:t>Brochures provide a first overview of important information. They have to strike the perfect balance of information depth and handiness. </a:t>
            </a:r>
          </a:p>
          <a:p>
            <a:endParaRPr lang="en-US" dirty="0"/>
          </a:p>
        </p:txBody>
      </p:sp>
      <p:pic>
        <p:nvPicPr>
          <p:cNvPr id="5" name="Picture 4" descr="A group of people holding boxes&#10;&#10;Description automatically generated with low confidence">
            <a:extLst>
              <a:ext uri="{FF2B5EF4-FFF2-40B4-BE49-F238E27FC236}">
                <a16:creationId xmlns:a16="http://schemas.microsoft.com/office/drawing/2014/main" id="{9AD65EE4-EAE5-4D71-97FF-596BA73AAC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6722" y="0"/>
            <a:ext cx="5525278" cy="6866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558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08D581-935F-4495-ABED-CE94637B5537}"/>
              </a:ext>
            </a:extLst>
          </p:cNvPr>
          <p:cNvSpPr>
            <a:spLocks noGrp="1"/>
          </p:cNvSpPr>
          <p:nvPr>
            <p:ph type="body" sz="quarter" idx="13"/>
          </p:nvPr>
        </p:nvSpPr>
        <p:spPr/>
        <p:txBody>
          <a:bodyPr/>
          <a:lstStyle/>
          <a:p>
            <a:r>
              <a:rPr lang="hr-BA" dirty="0"/>
              <a:t>TOP TIP: Use Canva to prepare your prints!</a:t>
            </a:r>
            <a:endParaRPr lang="en-US" dirty="0"/>
          </a:p>
        </p:txBody>
      </p:sp>
      <p:sp>
        <p:nvSpPr>
          <p:cNvPr id="3" name="Text Placeholder 2">
            <a:extLst>
              <a:ext uri="{FF2B5EF4-FFF2-40B4-BE49-F238E27FC236}">
                <a16:creationId xmlns:a16="http://schemas.microsoft.com/office/drawing/2014/main" id="{31CD7FD4-D350-4675-871B-557EFD4D0EA3}"/>
              </a:ext>
            </a:extLst>
          </p:cNvPr>
          <p:cNvSpPr>
            <a:spLocks noGrp="1"/>
          </p:cNvSpPr>
          <p:nvPr>
            <p:ph type="body" sz="quarter" idx="14"/>
          </p:nvPr>
        </p:nvSpPr>
        <p:spPr>
          <a:xfrm>
            <a:off x="388776" y="2507387"/>
            <a:ext cx="3971969" cy="3769298"/>
          </a:xfrm>
        </p:spPr>
        <p:txBody>
          <a:bodyPr/>
          <a:lstStyle/>
          <a:p>
            <a:r>
              <a:rPr lang="en-US" dirty="0"/>
              <a:t>Canva is a really simple</a:t>
            </a:r>
            <a:r>
              <a:rPr lang="hr-BA" dirty="0"/>
              <a:t> </a:t>
            </a:r>
            <a:r>
              <a:rPr lang="en-US" dirty="0"/>
              <a:t>tool </a:t>
            </a:r>
            <a:r>
              <a:rPr lang="hr-BA" dirty="0"/>
              <a:t>you can use </a:t>
            </a:r>
            <a:r>
              <a:rPr lang="en-US" dirty="0"/>
              <a:t>for producing </a:t>
            </a:r>
            <a:r>
              <a:rPr lang="hr-BA" dirty="0"/>
              <a:t>your printables</a:t>
            </a:r>
            <a:r>
              <a:rPr lang="en-US" dirty="0"/>
              <a:t>. It is a powerful tool for visual storytelling and can be easily customized with a choice of fonts, backgrounds, frames and more.</a:t>
            </a:r>
            <a:r>
              <a:rPr lang="hr-BA" dirty="0"/>
              <a:t> </a:t>
            </a:r>
          </a:p>
          <a:p>
            <a:r>
              <a:rPr lang="hr-BA" b="1" dirty="0">
                <a:solidFill>
                  <a:srgbClr val="76C6D2"/>
                </a:solidFill>
              </a:rPr>
              <a:t>Watch the video to find out more about it!</a:t>
            </a:r>
          </a:p>
          <a:p>
            <a:endParaRPr lang="hr-BA" b="1" dirty="0">
              <a:solidFill>
                <a:srgbClr val="76C6D2"/>
              </a:solidFill>
            </a:endParaRPr>
          </a:p>
          <a:p>
            <a:endParaRPr lang="hr-BA" b="1" dirty="0">
              <a:solidFill>
                <a:srgbClr val="76C6D2"/>
              </a:solidFill>
            </a:endParaRPr>
          </a:p>
          <a:p>
            <a:endParaRPr lang="en-US" b="1" dirty="0">
              <a:solidFill>
                <a:srgbClr val="76C6D2"/>
              </a:solidFill>
            </a:endParaRPr>
          </a:p>
        </p:txBody>
      </p:sp>
      <p:pic>
        <p:nvPicPr>
          <p:cNvPr id="4" name="Online Media 3" title="Start designing">
            <a:hlinkClick r:id="" action="ppaction://media"/>
            <a:extLst>
              <a:ext uri="{FF2B5EF4-FFF2-40B4-BE49-F238E27FC236}">
                <a16:creationId xmlns:a16="http://schemas.microsoft.com/office/drawing/2014/main" id="{D002D0E8-5691-46EF-86EA-2E4EFF12332A}"/>
              </a:ext>
            </a:extLst>
          </p:cNvPr>
          <p:cNvPicPr>
            <a:picLocks noRot="1" noChangeAspect="1"/>
          </p:cNvPicPr>
          <p:nvPr>
            <a:videoFile r:link="rId1"/>
          </p:nvPr>
        </p:nvPicPr>
        <p:blipFill>
          <a:blip r:embed="rId3"/>
          <a:stretch>
            <a:fillRect/>
          </a:stretch>
        </p:blipFill>
        <p:spPr>
          <a:xfrm>
            <a:off x="4152122" y="1831817"/>
            <a:ext cx="7529804" cy="4254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59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DFE45E3-30EB-854A-8C10-A7DAAB16E6D7}"/>
              </a:ext>
            </a:extLst>
          </p:cNvPr>
          <p:cNvSpPr>
            <a:spLocks noGrp="1"/>
          </p:cNvSpPr>
          <p:nvPr>
            <p:ph type="body" sz="quarter" idx="15"/>
          </p:nvPr>
        </p:nvSpPr>
        <p:spPr/>
        <p:txBody>
          <a:bodyPr>
            <a:normAutofit/>
          </a:bodyPr>
          <a:lstStyle/>
          <a:p>
            <a:r>
              <a:rPr lang="en-IE" dirty="0"/>
              <a:t>3.  </a:t>
            </a:r>
            <a:r>
              <a:rPr lang="hr-BA" dirty="0"/>
              <a:t>P</a:t>
            </a:r>
            <a:r>
              <a:rPr lang="en-US" dirty="0"/>
              <a:t>ress and media</a:t>
            </a:r>
          </a:p>
        </p:txBody>
      </p:sp>
      <p:sp>
        <p:nvSpPr>
          <p:cNvPr id="12" name="Text Placeholder 11">
            <a:extLst>
              <a:ext uri="{FF2B5EF4-FFF2-40B4-BE49-F238E27FC236}">
                <a16:creationId xmlns:a16="http://schemas.microsoft.com/office/drawing/2014/main" id="{8ECB6EA5-2601-A544-A1CB-FA54AFEC9B49}"/>
              </a:ext>
            </a:extLst>
          </p:cNvPr>
          <p:cNvSpPr>
            <a:spLocks noGrp="1"/>
          </p:cNvSpPr>
          <p:nvPr>
            <p:ph type="body" sz="quarter" idx="16"/>
          </p:nvPr>
        </p:nvSpPr>
        <p:spPr>
          <a:xfrm>
            <a:off x="453241" y="1186827"/>
            <a:ext cx="10192987" cy="1459694"/>
          </a:xfrm>
        </p:spPr>
        <p:txBody>
          <a:bodyPr/>
          <a:lstStyle/>
          <a:p>
            <a:endParaRPr lang="en-IE" dirty="0">
              <a:solidFill>
                <a:srgbClr val="A6377D"/>
              </a:solidFill>
            </a:endParaRPr>
          </a:p>
          <a:p>
            <a:r>
              <a:rPr lang="hr-BA" dirty="0">
                <a:solidFill>
                  <a:srgbClr val="A6377D"/>
                </a:solidFill>
              </a:rPr>
              <a:t>We chose the 3 powerful</a:t>
            </a:r>
            <a:r>
              <a:rPr lang="en-IE" dirty="0">
                <a:solidFill>
                  <a:srgbClr val="A6377D"/>
                </a:solidFill>
              </a:rPr>
              <a:t> </a:t>
            </a:r>
            <a:r>
              <a:rPr lang="hr-BA" dirty="0">
                <a:solidFill>
                  <a:srgbClr val="A6377D"/>
                </a:solidFill>
              </a:rPr>
              <a:t>tools to get press and media involved</a:t>
            </a:r>
            <a:endParaRPr lang="en-US" dirty="0">
              <a:solidFill>
                <a:srgbClr val="A6377D"/>
              </a:solidFill>
            </a:endParaRPr>
          </a:p>
        </p:txBody>
      </p:sp>
      <p:sp>
        <p:nvSpPr>
          <p:cNvPr id="2" name="Rectangle 1">
            <a:extLst>
              <a:ext uri="{FF2B5EF4-FFF2-40B4-BE49-F238E27FC236}">
                <a16:creationId xmlns:a16="http://schemas.microsoft.com/office/drawing/2014/main" id="{052CE8CB-08B9-42C8-91F9-BED8502EACBB}"/>
              </a:ext>
            </a:extLst>
          </p:cNvPr>
          <p:cNvSpPr/>
          <p:nvPr/>
        </p:nvSpPr>
        <p:spPr>
          <a:xfrm>
            <a:off x="307910" y="2957804"/>
            <a:ext cx="3498980" cy="2799184"/>
          </a:xfrm>
          <a:prstGeom prst="rect">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latin typeface="+mj-lt"/>
              </a:rPr>
              <a:t>1.  </a:t>
            </a:r>
            <a:r>
              <a:rPr lang="hr-BA" sz="2400" b="1" dirty="0">
                <a:effectLst/>
                <a:latin typeface="+mj-lt"/>
              </a:rPr>
              <a:t>Podcasts</a:t>
            </a:r>
          </a:p>
          <a:p>
            <a:pPr algn="ctr"/>
            <a:endParaRPr lang="hr-BA" sz="2400" b="1" dirty="0">
              <a:effectLst/>
              <a:latin typeface="+mj-lt"/>
            </a:endParaRPr>
          </a:p>
          <a:p>
            <a:pPr algn="ctr"/>
            <a:r>
              <a:rPr lang="en-US" sz="2400" b="1" dirty="0">
                <a:latin typeface="+mj-lt"/>
              </a:rPr>
              <a:t> </a:t>
            </a:r>
            <a:r>
              <a:rPr lang="en-US" b="1" dirty="0">
                <a:latin typeface="+mj-lt"/>
              </a:rPr>
              <a:t>offer the potential to bring widespread public attention to you</a:t>
            </a:r>
            <a:r>
              <a:rPr lang="hr-BA" b="1" dirty="0">
                <a:latin typeface="+mj-lt"/>
              </a:rPr>
              <a:t>r message</a:t>
            </a:r>
            <a:endParaRPr lang="en-US" b="1" dirty="0">
              <a:latin typeface="+mj-lt"/>
            </a:endParaRPr>
          </a:p>
        </p:txBody>
      </p:sp>
      <p:sp>
        <p:nvSpPr>
          <p:cNvPr id="8" name="Rectangle 7">
            <a:extLst>
              <a:ext uri="{FF2B5EF4-FFF2-40B4-BE49-F238E27FC236}">
                <a16:creationId xmlns:a16="http://schemas.microsoft.com/office/drawing/2014/main" id="{CA9857D7-9633-44AB-9426-2B6D523B948B}"/>
              </a:ext>
            </a:extLst>
          </p:cNvPr>
          <p:cNvSpPr/>
          <p:nvPr/>
        </p:nvSpPr>
        <p:spPr>
          <a:xfrm>
            <a:off x="4346510" y="2957804"/>
            <a:ext cx="3498980" cy="2799184"/>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2. Press release</a:t>
            </a:r>
            <a:endParaRPr lang="hr-BA" sz="2400" b="1" dirty="0">
              <a:latin typeface="+mj-lt"/>
            </a:endParaRPr>
          </a:p>
          <a:p>
            <a:pPr algn="ctr"/>
            <a:endParaRPr lang="en-US" sz="2400" b="1" dirty="0">
              <a:latin typeface="+mj-lt"/>
            </a:endParaRPr>
          </a:p>
          <a:p>
            <a:pPr algn="ctr"/>
            <a:r>
              <a:rPr lang="en-US" b="1" dirty="0">
                <a:latin typeface="+mj-lt"/>
              </a:rPr>
              <a:t>is a written announcement </a:t>
            </a:r>
            <a:endParaRPr lang="hr-BA" b="1" dirty="0">
              <a:latin typeface="+mj-lt"/>
            </a:endParaRPr>
          </a:p>
          <a:p>
            <a:pPr algn="ctr"/>
            <a:r>
              <a:rPr lang="en-US" b="1" dirty="0">
                <a:latin typeface="+mj-lt"/>
              </a:rPr>
              <a:t>circulated widely to media outlets that can bring public attention to your campaign</a:t>
            </a:r>
          </a:p>
        </p:txBody>
      </p:sp>
      <p:sp>
        <p:nvSpPr>
          <p:cNvPr id="9" name="Rectangle 8">
            <a:extLst>
              <a:ext uri="{FF2B5EF4-FFF2-40B4-BE49-F238E27FC236}">
                <a16:creationId xmlns:a16="http://schemas.microsoft.com/office/drawing/2014/main" id="{0A175961-FB30-471C-AB68-A036BA648FC6}"/>
              </a:ext>
            </a:extLst>
          </p:cNvPr>
          <p:cNvSpPr/>
          <p:nvPr/>
        </p:nvSpPr>
        <p:spPr>
          <a:xfrm>
            <a:off x="8372670" y="2957804"/>
            <a:ext cx="3498980" cy="2799184"/>
          </a:xfrm>
          <a:prstGeom prst="rect">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3. Social media</a:t>
            </a:r>
            <a:endParaRPr lang="hr-BA" sz="2400" b="1" dirty="0">
              <a:latin typeface="+mj-lt"/>
            </a:endParaRPr>
          </a:p>
          <a:p>
            <a:pPr algn="ctr"/>
            <a:endParaRPr lang="hr-BA" sz="2400" b="1" dirty="0">
              <a:latin typeface="+mj-lt"/>
            </a:endParaRPr>
          </a:p>
          <a:p>
            <a:pPr algn="ctr"/>
            <a:r>
              <a:rPr lang="en-US" b="1" dirty="0">
                <a:latin typeface="+mj-lt"/>
              </a:rPr>
              <a:t>include internet-based </a:t>
            </a:r>
            <a:endParaRPr lang="hr-BA" b="1" dirty="0">
              <a:latin typeface="+mj-lt"/>
            </a:endParaRPr>
          </a:p>
          <a:p>
            <a:pPr algn="ctr"/>
            <a:r>
              <a:rPr lang="en-US" b="1" dirty="0">
                <a:latin typeface="+mj-lt"/>
              </a:rPr>
              <a:t>communications channels, like Facebook, </a:t>
            </a:r>
            <a:r>
              <a:rPr lang="hr-BA" b="1" dirty="0">
                <a:latin typeface="+mj-lt"/>
              </a:rPr>
              <a:t>T</a:t>
            </a:r>
            <a:r>
              <a:rPr lang="en-US" b="1" dirty="0" err="1">
                <a:latin typeface="+mj-lt"/>
              </a:rPr>
              <a:t>witter</a:t>
            </a:r>
            <a:r>
              <a:rPr lang="en-US" b="1" dirty="0">
                <a:latin typeface="+mj-lt"/>
              </a:rPr>
              <a:t> and Instagram, </a:t>
            </a:r>
            <a:r>
              <a:rPr lang="hr-BA" b="1" dirty="0">
                <a:latin typeface="+mj-lt"/>
              </a:rPr>
              <a:t>to</a:t>
            </a:r>
            <a:r>
              <a:rPr lang="en-US" b="1" dirty="0">
                <a:latin typeface="+mj-lt"/>
              </a:rPr>
              <a:t> engage your target audiences and inspire them to take action to support your campaign</a:t>
            </a:r>
          </a:p>
        </p:txBody>
      </p:sp>
    </p:spTree>
    <p:extLst>
      <p:ext uri="{BB962C8B-B14F-4D97-AF65-F5344CB8AC3E}">
        <p14:creationId xmlns:p14="http://schemas.microsoft.com/office/powerpoint/2010/main" val="4282752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E4959-D9A4-482E-9BEF-3502275A7F0F}"/>
              </a:ext>
            </a:extLst>
          </p:cNvPr>
          <p:cNvSpPr>
            <a:spLocks noGrp="1"/>
          </p:cNvSpPr>
          <p:nvPr>
            <p:ph type="body" sz="quarter" idx="13"/>
          </p:nvPr>
        </p:nvSpPr>
        <p:spPr>
          <a:xfrm>
            <a:off x="669977" y="209917"/>
            <a:ext cx="3808716" cy="999919"/>
          </a:xfrm>
        </p:spPr>
        <p:txBody>
          <a:bodyPr/>
          <a:lstStyle/>
          <a:p>
            <a:r>
              <a:rPr lang="en-US" b="1" dirty="0"/>
              <a:t>What is a podcast?</a:t>
            </a:r>
            <a:endParaRPr lang="en-US" dirty="0">
              <a:solidFill>
                <a:srgbClr val="4D2B65"/>
              </a:solidFill>
              <a:highlight>
                <a:srgbClr val="FFFF00"/>
              </a:highlight>
            </a:endParaRPr>
          </a:p>
        </p:txBody>
      </p:sp>
      <p:sp>
        <p:nvSpPr>
          <p:cNvPr id="4" name="TextBox 3">
            <a:extLst>
              <a:ext uri="{FF2B5EF4-FFF2-40B4-BE49-F238E27FC236}">
                <a16:creationId xmlns:a16="http://schemas.microsoft.com/office/drawing/2014/main" id="{47A2A3B0-E024-490F-8C40-20F7B05513F1}"/>
              </a:ext>
            </a:extLst>
          </p:cNvPr>
          <p:cNvSpPr txBox="1"/>
          <p:nvPr/>
        </p:nvSpPr>
        <p:spPr>
          <a:xfrm>
            <a:off x="669977" y="1200472"/>
            <a:ext cx="11058832" cy="2585323"/>
          </a:xfrm>
          <a:prstGeom prst="rect">
            <a:avLst/>
          </a:prstGeom>
          <a:noFill/>
        </p:spPr>
        <p:txBody>
          <a:bodyPr wrap="square">
            <a:spAutoFit/>
          </a:bodyPr>
          <a:lstStyle/>
          <a:p>
            <a:r>
              <a:rPr lang="en-US" dirty="0">
                <a:solidFill>
                  <a:schemeClr val="bg1"/>
                </a:solidFill>
              </a:rPr>
              <a:t>Simply put: a podcast is an audio </a:t>
            </a:r>
            <a:r>
              <a:rPr lang="en-US" dirty="0" err="1">
                <a:solidFill>
                  <a:schemeClr val="bg1"/>
                </a:solidFill>
              </a:rPr>
              <a:t>programme</a:t>
            </a:r>
            <a:r>
              <a:rPr lang="en-US" dirty="0">
                <a:solidFill>
                  <a:schemeClr val="bg1"/>
                </a:solidFill>
              </a:rPr>
              <a:t>, you subscribe to it and listen to it whenever you like.</a:t>
            </a:r>
          </a:p>
          <a:p>
            <a:endParaRPr lang="en-US" dirty="0">
              <a:solidFill>
                <a:schemeClr val="bg1"/>
              </a:solidFill>
            </a:endParaRPr>
          </a:p>
          <a:p>
            <a:r>
              <a:rPr lang="en-US" dirty="0">
                <a:solidFill>
                  <a:schemeClr val="bg1"/>
                </a:solidFill>
              </a:rPr>
              <a:t>How do they work and how do you listen to them, though? </a:t>
            </a:r>
            <a:r>
              <a:rPr lang="en-US" dirty="0" err="1">
                <a:solidFill>
                  <a:schemeClr val="bg1"/>
                </a:solidFill>
              </a:rPr>
              <a:t>ead</a:t>
            </a:r>
            <a:r>
              <a:rPr lang="en-US" dirty="0">
                <a:solidFill>
                  <a:schemeClr val="bg1"/>
                </a:solidFill>
              </a:rPr>
              <a:t> on to find out!</a:t>
            </a:r>
          </a:p>
          <a:p>
            <a:endParaRPr lang="en-US" dirty="0">
              <a:solidFill>
                <a:schemeClr val="bg1"/>
              </a:solidFill>
            </a:endParaRPr>
          </a:p>
          <a:p>
            <a:r>
              <a:rPr lang="en-US" dirty="0">
                <a:solidFill>
                  <a:schemeClr val="bg1"/>
                </a:solidFill>
              </a:rPr>
              <a:t>In a little more detail, a podcast is a series of spoken word, audio episodes, all focused on a particular topic or theme, like cycling or startups. You can subscribe to the show with an app on your phone and listen to episodes whenever you like on your headphones, in the car or through speakers</a:t>
            </a:r>
            <a:r>
              <a:rPr lang="hr-BA" dirty="0">
                <a:solidFill>
                  <a:schemeClr val="bg1"/>
                </a:solidFill>
              </a:rPr>
              <a:t>.</a:t>
            </a:r>
          </a:p>
          <a:p>
            <a:endParaRPr lang="hr-BA" dirty="0">
              <a:solidFill>
                <a:schemeClr val="bg1"/>
              </a:solidFill>
            </a:endParaRPr>
          </a:p>
          <a:p>
            <a:endParaRPr lang="en-US"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3B2B3997-F4E5-424C-9765-15A164CBE7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4909" y="3674317"/>
            <a:ext cx="7157091" cy="2982121"/>
          </a:xfrm>
          <a:prstGeom prst="rect">
            <a:avLst/>
          </a:prstGeom>
        </p:spPr>
      </p:pic>
      <p:sp>
        <p:nvSpPr>
          <p:cNvPr id="8" name="TextBox 7">
            <a:extLst>
              <a:ext uri="{FF2B5EF4-FFF2-40B4-BE49-F238E27FC236}">
                <a16:creationId xmlns:a16="http://schemas.microsoft.com/office/drawing/2014/main" id="{8403F0EC-09C6-4C6E-BA4F-9E017193E0B6}"/>
              </a:ext>
            </a:extLst>
          </p:cNvPr>
          <p:cNvSpPr txBox="1"/>
          <p:nvPr/>
        </p:nvSpPr>
        <p:spPr>
          <a:xfrm>
            <a:off x="669977" y="3455946"/>
            <a:ext cx="4383804" cy="2031325"/>
          </a:xfrm>
          <a:prstGeom prst="rect">
            <a:avLst/>
          </a:prstGeom>
          <a:noFill/>
        </p:spPr>
        <p:txBody>
          <a:bodyPr wrap="square">
            <a:spAutoFit/>
          </a:bodyPr>
          <a:lstStyle/>
          <a:p>
            <a:r>
              <a:rPr lang="en-US" dirty="0">
                <a:solidFill>
                  <a:schemeClr val="bg1"/>
                </a:solidFill>
              </a:rPr>
              <a:t>The most convenient way to listen to a podcast, long term, is through your smartphone.</a:t>
            </a:r>
            <a:r>
              <a:rPr lang="hr-BA" dirty="0">
                <a:solidFill>
                  <a:schemeClr val="bg1"/>
                </a:solidFill>
              </a:rPr>
              <a:t>Follow the link to find out about </a:t>
            </a:r>
            <a:r>
              <a:rPr lang="en-US" b="1" dirty="0">
                <a:solidFill>
                  <a:srgbClr val="FFF4EB"/>
                </a:solidFill>
              </a:rPr>
              <a:t>Best Podcasts Apps for the Ultimate Listening Experience</a:t>
            </a:r>
            <a:r>
              <a:rPr lang="hr-BA" b="1" dirty="0">
                <a:solidFill>
                  <a:srgbClr val="FFF4EB"/>
                </a:solidFill>
              </a:rPr>
              <a:t>: </a:t>
            </a:r>
            <a:r>
              <a:rPr lang="hr-BA" b="1" dirty="0">
                <a:solidFill>
                  <a:srgbClr val="FFF4EB"/>
                </a:solidFill>
                <a:hlinkClick r:id="rId3"/>
              </a:rPr>
              <a:t>https://www.thepodcasthost.com/listening/best-podcast-apps-smartphone/</a:t>
            </a:r>
            <a:r>
              <a:rPr lang="hr-BA" b="1" dirty="0">
                <a:solidFill>
                  <a:srgbClr val="FFF4EB"/>
                </a:solidFill>
              </a:rPr>
              <a:t> </a:t>
            </a:r>
            <a:endParaRPr lang="en-US" b="1" dirty="0">
              <a:solidFill>
                <a:srgbClr val="FFF4EB"/>
              </a:solidFill>
            </a:endParaRPr>
          </a:p>
        </p:txBody>
      </p:sp>
    </p:spTree>
    <p:extLst>
      <p:ext uri="{BB962C8B-B14F-4D97-AF65-F5344CB8AC3E}">
        <p14:creationId xmlns:p14="http://schemas.microsoft.com/office/powerpoint/2010/main" val="3040629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standing in front of a blue screen&#10;&#10;Description automatically generated with low confidence">
            <a:hlinkClick r:id="rId2"/>
            <a:extLst>
              <a:ext uri="{FF2B5EF4-FFF2-40B4-BE49-F238E27FC236}">
                <a16:creationId xmlns:a16="http://schemas.microsoft.com/office/drawing/2014/main" id="{25F61680-A564-4680-B57D-1B21B3345B38}"/>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3181739" y="1845190"/>
            <a:ext cx="5673011" cy="3519912"/>
          </a:xfrm>
        </p:spPr>
      </p:pic>
      <p:sp>
        <p:nvSpPr>
          <p:cNvPr id="3" name="Text Placeholder 2">
            <a:extLst>
              <a:ext uri="{FF2B5EF4-FFF2-40B4-BE49-F238E27FC236}">
                <a16:creationId xmlns:a16="http://schemas.microsoft.com/office/drawing/2014/main" id="{6679CE8C-4147-4B97-BA7F-CCC07E94DB2F}"/>
              </a:ext>
            </a:extLst>
          </p:cNvPr>
          <p:cNvSpPr>
            <a:spLocks noGrp="1"/>
          </p:cNvSpPr>
          <p:nvPr>
            <p:ph type="body" sz="quarter" idx="13"/>
          </p:nvPr>
        </p:nvSpPr>
        <p:spPr/>
        <p:txBody>
          <a:bodyPr>
            <a:normAutofit fontScale="92500" lnSpcReduction="10000"/>
          </a:bodyPr>
          <a:lstStyle/>
          <a:p>
            <a:r>
              <a:rPr lang="en-US" dirty="0"/>
              <a:t>Activity:  Understand the power of podcasting</a:t>
            </a:r>
            <a:endParaRPr lang="hr-BA" dirty="0"/>
          </a:p>
          <a:p>
            <a:r>
              <a:rPr lang="en-US" sz="2800" b="0" dirty="0"/>
              <a:t>Pick and choose one of the podcast from the Absolutely Intercultural podcast series - </a:t>
            </a:r>
            <a:r>
              <a:rPr lang="en-US" sz="2800" b="0" dirty="0">
                <a:hlinkClick r:id="rId2"/>
              </a:rPr>
              <a:t>https://www.absolutely-intercultural.com/</a:t>
            </a:r>
            <a:r>
              <a:rPr lang="hr-BA" sz="2800" b="0" dirty="0"/>
              <a:t> </a:t>
            </a:r>
            <a:r>
              <a:rPr lang="en-US" sz="2800" b="0" dirty="0"/>
              <a:t> </a:t>
            </a:r>
          </a:p>
        </p:txBody>
      </p:sp>
      <p:sp>
        <p:nvSpPr>
          <p:cNvPr id="4" name="Oval 3">
            <a:extLst>
              <a:ext uri="{FF2B5EF4-FFF2-40B4-BE49-F238E27FC236}">
                <a16:creationId xmlns:a16="http://schemas.microsoft.com/office/drawing/2014/main" id="{C7AB8E6C-0ED3-4328-9F57-F0A0567E381C}"/>
              </a:ext>
            </a:extLst>
          </p:cNvPr>
          <p:cNvSpPr/>
          <p:nvPr/>
        </p:nvSpPr>
        <p:spPr>
          <a:xfrm>
            <a:off x="1903445" y="2989724"/>
            <a:ext cx="2164702" cy="2179436"/>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a:t>
            </a:r>
            <a:endParaRPr lang="hr-BA" sz="2000" b="1" dirty="0">
              <a:solidFill>
                <a:schemeClr val="bg1"/>
              </a:solidFill>
            </a:endParaRPr>
          </a:p>
          <a:p>
            <a:pPr algn="ctr"/>
            <a:r>
              <a:rPr lang="en-US" sz="2000" b="1" dirty="0">
                <a:solidFill>
                  <a:schemeClr val="bg1"/>
                </a:solidFill>
              </a:rPr>
              <a:t> TO </a:t>
            </a:r>
            <a:r>
              <a:rPr lang="hr-BA" sz="2000" b="1" dirty="0">
                <a:solidFill>
                  <a:schemeClr val="bg1"/>
                </a:solidFill>
              </a:rPr>
              <a:t>start choosing the podcat</a:t>
            </a:r>
            <a:endParaRPr lang="en-US" sz="2000" b="1" dirty="0">
              <a:solidFill>
                <a:schemeClr val="bg1"/>
              </a:solidFill>
            </a:endParaRPr>
          </a:p>
        </p:txBody>
      </p:sp>
    </p:spTree>
    <p:extLst>
      <p:ext uri="{BB962C8B-B14F-4D97-AF65-F5344CB8AC3E}">
        <p14:creationId xmlns:p14="http://schemas.microsoft.com/office/powerpoint/2010/main" val="343866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0F9AB-E7FE-45A1-82D5-E9B0741724C6}"/>
              </a:ext>
            </a:extLst>
          </p:cNvPr>
          <p:cNvSpPr>
            <a:spLocks noGrp="1"/>
          </p:cNvSpPr>
          <p:nvPr>
            <p:ph type="body" sz="quarter" idx="13"/>
          </p:nvPr>
        </p:nvSpPr>
        <p:spPr>
          <a:xfrm>
            <a:off x="783176" y="682678"/>
            <a:ext cx="11160008" cy="1342065"/>
          </a:xfrm>
        </p:spPr>
        <p:txBody>
          <a:bodyPr>
            <a:normAutofit/>
          </a:bodyPr>
          <a:lstStyle/>
          <a:p>
            <a:pPr algn="ctr"/>
            <a:r>
              <a:rPr lang="en-US" dirty="0"/>
              <a:t>CRAFTING AN EFFECTIVE </a:t>
            </a:r>
            <a:r>
              <a:rPr lang="hr-BA" dirty="0"/>
              <a:t>MEDIATOR’S</a:t>
            </a:r>
            <a:r>
              <a:rPr lang="en-US" dirty="0"/>
              <a:t> MESSAGE</a:t>
            </a:r>
            <a:endParaRPr lang="hr-BA" dirty="0"/>
          </a:p>
          <a:p>
            <a:pPr algn="ctr"/>
            <a:r>
              <a:rPr lang="hr-BA" i="1" dirty="0">
                <a:solidFill>
                  <a:srgbClr val="76C6D2"/>
                </a:solidFill>
              </a:rPr>
              <a:t> in 6 steps</a:t>
            </a:r>
            <a:endParaRPr lang="en-US" i="1" dirty="0">
              <a:solidFill>
                <a:srgbClr val="76C6D2"/>
              </a:solidFill>
            </a:endParaRPr>
          </a:p>
        </p:txBody>
      </p:sp>
      <p:graphicFrame>
        <p:nvGraphicFramePr>
          <p:cNvPr id="6" name="Diagram 5">
            <a:extLst>
              <a:ext uri="{FF2B5EF4-FFF2-40B4-BE49-F238E27FC236}">
                <a16:creationId xmlns:a16="http://schemas.microsoft.com/office/drawing/2014/main" id="{79F49BF3-8492-4999-A13D-654751C9DB64}"/>
              </a:ext>
            </a:extLst>
          </p:cNvPr>
          <p:cNvGraphicFramePr/>
          <p:nvPr>
            <p:extLst>
              <p:ext uri="{D42A27DB-BD31-4B8C-83A1-F6EECF244321}">
                <p14:modId xmlns:p14="http://schemas.microsoft.com/office/powerpoint/2010/main" val="1316211140"/>
              </p:ext>
            </p:extLst>
          </p:nvPr>
        </p:nvGraphicFramePr>
        <p:xfrm>
          <a:off x="849086" y="2304661"/>
          <a:ext cx="10590245" cy="383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A518C86-44CA-4A61-AFDE-8F7433793D39}"/>
              </a:ext>
            </a:extLst>
          </p:cNvPr>
          <p:cNvSpPr txBox="1"/>
          <p:nvPr/>
        </p:nvSpPr>
        <p:spPr>
          <a:xfrm>
            <a:off x="1017036" y="2593910"/>
            <a:ext cx="810799" cy="369332"/>
          </a:xfrm>
          <a:prstGeom prst="rect">
            <a:avLst/>
          </a:prstGeom>
          <a:noFill/>
        </p:spPr>
        <p:txBody>
          <a:bodyPr wrap="none" rtlCol="0">
            <a:spAutoFit/>
          </a:bodyPr>
          <a:lstStyle/>
          <a:p>
            <a:r>
              <a:rPr lang="hr-BA" b="1" dirty="0">
                <a:solidFill>
                  <a:schemeClr val="bg1"/>
                </a:solidFill>
              </a:rPr>
              <a:t>STEP 1</a:t>
            </a:r>
            <a:endParaRPr lang="en-US" b="1" dirty="0">
              <a:solidFill>
                <a:schemeClr val="bg1"/>
              </a:solidFill>
            </a:endParaRPr>
          </a:p>
        </p:txBody>
      </p:sp>
      <p:sp>
        <p:nvSpPr>
          <p:cNvPr id="8" name="TextBox 7">
            <a:extLst>
              <a:ext uri="{FF2B5EF4-FFF2-40B4-BE49-F238E27FC236}">
                <a16:creationId xmlns:a16="http://schemas.microsoft.com/office/drawing/2014/main" id="{87DB02E3-0564-467C-BCC0-DA2AE006BFD0}"/>
              </a:ext>
            </a:extLst>
          </p:cNvPr>
          <p:cNvSpPr txBox="1"/>
          <p:nvPr/>
        </p:nvSpPr>
        <p:spPr>
          <a:xfrm>
            <a:off x="4631093" y="2746310"/>
            <a:ext cx="810799" cy="369332"/>
          </a:xfrm>
          <a:prstGeom prst="rect">
            <a:avLst/>
          </a:prstGeom>
          <a:noFill/>
        </p:spPr>
        <p:txBody>
          <a:bodyPr wrap="none" rtlCol="0">
            <a:spAutoFit/>
          </a:bodyPr>
          <a:lstStyle/>
          <a:p>
            <a:r>
              <a:rPr lang="hr-BA" b="1" dirty="0">
                <a:solidFill>
                  <a:schemeClr val="bg1"/>
                </a:solidFill>
              </a:rPr>
              <a:t>STEP 2</a:t>
            </a:r>
            <a:endParaRPr lang="en-US" b="1" dirty="0">
              <a:solidFill>
                <a:schemeClr val="bg1"/>
              </a:solidFill>
            </a:endParaRPr>
          </a:p>
        </p:txBody>
      </p:sp>
      <p:sp>
        <p:nvSpPr>
          <p:cNvPr id="9" name="TextBox 8">
            <a:extLst>
              <a:ext uri="{FF2B5EF4-FFF2-40B4-BE49-F238E27FC236}">
                <a16:creationId xmlns:a16="http://schemas.microsoft.com/office/drawing/2014/main" id="{ABE311AD-8B4C-4BC4-A52F-03A1336B1E5A}"/>
              </a:ext>
            </a:extLst>
          </p:cNvPr>
          <p:cNvSpPr txBox="1"/>
          <p:nvPr/>
        </p:nvSpPr>
        <p:spPr>
          <a:xfrm>
            <a:off x="8245150" y="2714044"/>
            <a:ext cx="810799" cy="369332"/>
          </a:xfrm>
          <a:prstGeom prst="rect">
            <a:avLst/>
          </a:prstGeom>
          <a:noFill/>
        </p:spPr>
        <p:txBody>
          <a:bodyPr wrap="none" rtlCol="0">
            <a:spAutoFit/>
          </a:bodyPr>
          <a:lstStyle/>
          <a:p>
            <a:r>
              <a:rPr lang="hr-BA" b="1" dirty="0">
                <a:solidFill>
                  <a:schemeClr val="bg1"/>
                </a:solidFill>
              </a:rPr>
              <a:t>STEP 3</a:t>
            </a:r>
            <a:endParaRPr lang="en-US" b="1" dirty="0">
              <a:solidFill>
                <a:schemeClr val="bg1"/>
              </a:solidFill>
            </a:endParaRPr>
          </a:p>
        </p:txBody>
      </p:sp>
    </p:spTree>
    <p:extLst>
      <p:ext uri="{BB962C8B-B14F-4D97-AF65-F5344CB8AC3E}">
        <p14:creationId xmlns:p14="http://schemas.microsoft.com/office/powerpoint/2010/main" val="2400792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DC7AF-39BB-42F6-BBF0-15E36FB68A9B}"/>
              </a:ext>
            </a:extLst>
          </p:cNvPr>
          <p:cNvSpPr>
            <a:spLocks noGrp="1"/>
          </p:cNvSpPr>
          <p:nvPr>
            <p:ph type="body" sz="quarter" idx="13"/>
          </p:nvPr>
        </p:nvSpPr>
        <p:spPr/>
        <p:txBody>
          <a:bodyPr>
            <a:normAutofit fontScale="62500" lnSpcReduction="20000"/>
          </a:bodyPr>
          <a:lstStyle/>
          <a:p>
            <a:r>
              <a:rPr lang="en-US" sz="5100" dirty="0"/>
              <a:t>2. Press release: When to Use It</a:t>
            </a:r>
            <a:r>
              <a:rPr lang="hr-BA" sz="5100" dirty="0"/>
              <a:t>?</a:t>
            </a:r>
          </a:p>
          <a:p>
            <a:r>
              <a:rPr lang="en-US" b="0" dirty="0"/>
              <a:t>Strategic timing is important for press releases as for press conferences</a:t>
            </a:r>
            <a:r>
              <a:rPr lang="hr-BA" b="0" dirty="0"/>
              <a:t>.</a:t>
            </a:r>
          </a:p>
          <a:p>
            <a:r>
              <a:rPr lang="hr-BA" b="0" dirty="0"/>
              <a:t>P</a:t>
            </a:r>
            <a:r>
              <a:rPr lang="en-US" b="0" dirty="0"/>
              <a:t>ress releases are most effective if they have a “hook” to a timely event</a:t>
            </a:r>
            <a:r>
              <a:rPr lang="hr-BA" b="0" dirty="0"/>
              <a:t>. Do not send too many of them!</a:t>
            </a:r>
            <a:endParaRPr lang="en-US" b="0" dirty="0"/>
          </a:p>
        </p:txBody>
      </p:sp>
      <p:sp>
        <p:nvSpPr>
          <p:cNvPr id="3" name="Text Placeholder 2">
            <a:extLst>
              <a:ext uri="{FF2B5EF4-FFF2-40B4-BE49-F238E27FC236}">
                <a16:creationId xmlns:a16="http://schemas.microsoft.com/office/drawing/2014/main" id="{ACB0C3FC-7919-42E7-AD11-D4D274368531}"/>
              </a:ext>
            </a:extLst>
          </p:cNvPr>
          <p:cNvSpPr>
            <a:spLocks noGrp="1"/>
          </p:cNvSpPr>
          <p:nvPr>
            <p:ph type="body" sz="quarter" idx="14"/>
          </p:nvPr>
        </p:nvSpPr>
        <p:spPr>
          <a:xfrm>
            <a:off x="497155" y="5583319"/>
            <a:ext cx="9962461" cy="469184"/>
          </a:xfrm>
        </p:spPr>
        <p:txBody>
          <a:bodyPr/>
          <a:lstStyle/>
          <a:p>
            <a:r>
              <a:rPr lang="en-US" dirty="0"/>
              <a:t>A well written press release follows a common structure and includes a number of important elements that will make it most useful for journalists.</a:t>
            </a:r>
          </a:p>
        </p:txBody>
      </p:sp>
      <p:pic>
        <p:nvPicPr>
          <p:cNvPr id="8" name="Picture Placeholder 7" descr="Text, application&#10;&#10;Description automatically generated with medium confidence">
            <a:hlinkClick r:id="rId2"/>
            <a:extLst>
              <a:ext uri="{FF2B5EF4-FFF2-40B4-BE49-F238E27FC236}">
                <a16:creationId xmlns:a16="http://schemas.microsoft.com/office/drawing/2014/main" id="{2F2808A1-6C4F-4A74-BC3A-851CB87587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3564835" y="-1"/>
            <a:ext cx="8627164" cy="4540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Graphic 8" descr="Right pointing backhand index with solid fill">
            <a:extLst>
              <a:ext uri="{FF2B5EF4-FFF2-40B4-BE49-F238E27FC236}">
                <a16:creationId xmlns:a16="http://schemas.microsoft.com/office/drawing/2014/main" id="{38EDD7C5-11B3-4DB9-A90C-EF02E09CD0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767872" y="4131851"/>
            <a:ext cx="929883" cy="929883"/>
          </a:xfrm>
          <a:prstGeom prst="rect">
            <a:avLst/>
          </a:prstGeom>
        </p:spPr>
      </p:pic>
      <p:sp>
        <p:nvSpPr>
          <p:cNvPr id="10" name="TextBox 9">
            <a:extLst>
              <a:ext uri="{FF2B5EF4-FFF2-40B4-BE49-F238E27FC236}">
                <a16:creationId xmlns:a16="http://schemas.microsoft.com/office/drawing/2014/main" id="{58008915-CFBF-45DB-A57B-8C5FC9B71A0A}"/>
              </a:ext>
            </a:extLst>
          </p:cNvPr>
          <p:cNvSpPr txBox="1"/>
          <p:nvPr/>
        </p:nvSpPr>
        <p:spPr>
          <a:xfrm>
            <a:off x="3274960" y="5171580"/>
            <a:ext cx="6985823" cy="646331"/>
          </a:xfrm>
          <a:prstGeom prst="rect">
            <a:avLst/>
          </a:prstGeom>
          <a:noFill/>
        </p:spPr>
        <p:txBody>
          <a:bodyPr wrap="none" rtlCol="0">
            <a:spAutoFit/>
          </a:bodyPr>
          <a:lstStyle/>
          <a:p>
            <a:r>
              <a:rPr lang="en-IE" b="1" dirty="0">
                <a:solidFill>
                  <a:srgbClr val="A6377D"/>
                </a:solidFill>
              </a:rPr>
              <a:t>DOUBLE </a:t>
            </a:r>
            <a:r>
              <a:rPr lang="hr-BA" b="1" dirty="0">
                <a:solidFill>
                  <a:srgbClr val="A6377D"/>
                </a:solidFill>
              </a:rPr>
              <a:t>CLICK on the image to FIND OUT: </a:t>
            </a:r>
            <a:r>
              <a:rPr lang="en-US" dirty="0">
                <a:solidFill>
                  <a:srgbClr val="A6377D"/>
                </a:solidFill>
              </a:rPr>
              <a:t>How to Create a Press Release</a:t>
            </a:r>
          </a:p>
          <a:p>
            <a:endParaRPr lang="en-US" b="1" dirty="0">
              <a:solidFill>
                <a:srgbClr val="F6BC67"/>
              </a:solidFill>
            </a:endParaRPr>
          </a:p>
        </p:txBody>
      </p:sp>
    </p:spTree>
    <p:extLst>
      <p:ext uri="{BB962C8B-B14F-4D97-AF65-F5344CB8AC3E}">
        <p14:creationId xmlns:p14="http://schemas.microsoft.com/office/powerpoint/2010/main" val="801600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39625-41C0-4DB7-A8D0-BD9A8DC71913}"/>
              </a:ext>
            </a:extLst>
          </p:cNvPr>
          <p:cNvSpPr>
            <a:spLocks noGrp="1"/>
          </p:cNvSpPr>
          <p:nvPr>
            <p:ph type="body" sz="quarter" idx="13"/>
          </p:nvPr>
        </p:nvSpPr>
        <p:spPr>
          <a:xfrm>
            <a:off x="1132115" y="3461657"/>
            <a:ext cx="8921300" cy="3664001"/>
          </a:xfrm>
        </p:spPr>
        <p:txBody>
          <a:bodyPr/>
          <a:lstStyle/>
          <a:p>
            <a:r>
              <a:rPr lang="en-IE" dirty="0"/>
              <a:t>3.  </a:t>
            </a:r>
            <a:r>
              <a:rPr lang="hr-BA" dirty="0"/>
              <a:t>U</a:t>
            </a:r>
            <a:r>
              <a:rPr lang="en-US" dirty="0"/>
              <a:t>sing social media to </a:t>
            </a:r>
            <a:r>
              <a:rPr lang="hr-BA" dirty="0"/>
              <a:t>push your message</a:t>
            </a:r>
            <a:endParaRPr lang="en-US" dirty="0"/>
          </a:p>
          <a:p>
            <a:endParaRPr lang="en-US" dirty="0"/>
          </a:p>
        </p:txBody>
      </p:sp>
      <p:pic>
        <p:nvPicPr>
          <p:cNvPr id="4" name="Graphic 3" descr="Online Network outline">
            <a:extLst>
              <a:ext uri="{FF2B5EF4-FFF2-40B4-BE49-F238E27FC236}">
                <a16:creationId xmlns:a16="http://schemas.microsoft.com/office/drawing/2014/main" id="{6495F2E1-F9E8-4D92-9E12-C1EB7C9CB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9591" y="1964092"/>
            <a:ext cx="1194320" cy="1194320"/>
          </a:xfrm>
          <a:prstGeom prst="rect">
            <a:avLst/>
          </a:prstGeom>
        </p:spPr>
      </p:pic>
    </p:spTree>
    <p:extLst>
      <p:ext uri="{BB962C8B-B14F-4D97-AF65-F5344CB8AC3E}">
        <p14:creationId xmlns:p14="http://schemas.microsoft.com/office/powerpoint/2010/main" val="1346665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346D499-30D2-4964-86A7-02E61B05EF9E}"/>
              </a:ext>
            </a:extLst>
          </p:cNvPr>
          <p:cNvSpPr>
            <a:spLocks noGrp="1"/>
          </p:cNvSpPr>
          <p:nvPr>
            <p:ph type="pic" sz="quarter" idx="18"/>
          </p:nvPr>
        </p:nvSpPr>
        <p:spPr/>
      </p:sp>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nvPr>
        </p:nvSpPr>
        <p:spPr>
          <a:xfrm>
            <a:off x="139156" y="234579"/>
            <a:ext cx="2258812" cy="614507"/>
          </a:xfrm>
        </p:spPr>
        <p:txBody>
          <a:bodyPr/>
          <a:lstStyle/>
          <a:p>
            <a:r>
              <a:rPr lang="hr-BA" dirty="0">
                <a:solidFill>
                  <a:srgbClr val="FFC000"/>
                </a:solidFill>
              </a:rPr>
              <a:t>Facebook</a:t>
            </a:r>
            <a:endParaRPr lang="en-US" dirty="0">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nvSpPr>
        <p:spPr>
          <a:xfrm>
            <a:off x="4233541" y="282094"/>
            <a:ext cx="7754510" cy="1200329"/>
          </a:xfrm>
          <a:prstGeom prst="rect">
            <a:avLst/>
          </a:prstGeom>
          <a:noFill/>
        </p:spPr>
        <p:txBody>
          <a:bodyPr wrap="square">
            <a:spAutoFit/>
          </a:bodyPr>
          <a:lstStyle/>
          <a:p>
            <a:r>
              <a:rPr lang="en-US" sz="2400" dirty="0"/>
              <a:t>Facebook is still the most popular social media website. It is a great resource in communicating </a:t>
            </a:r>
            <a:r>
              <a:rPr lang="hr-BA" sz="2400" dirty="0"/>
              <a:t>your mediation/advocacy message.</a:t>
            </a:r>
            <a:endParaRPr lang="en-US" sz="2400" dirty="0"/>
          </a:p>
        </p:txBody>
      </p:sp>
      <p:sp>
        <p:nvSpPr>
          <p:cNvPr id="7" name="TextBox 6">
            <a:extLst>
              <a:ext uri="{FF2B5EF4-FFF2-40B4-BE49-F238E27FC236}">
                <a16:creationId xmlns:a16="http://schemas.microsoft.com/office/drawing/2014/main" id="{B5C5F312-3048-4180-98AC-D8AC28B3BB11}"/>
              </a:ext>
            </a:extLst>
          </p:cNvPr>
          <p:cNvSpPr txBox="1"/>
          <p:nvPr/>
        </p:nvSpPr>
        <p:spPr>
          <a:xfrm>
            <a:off x="865471" y="1385406"/>
            <a:ext cx="5230529" cy="646331"/>
          </a:xfrm>
          <a:prstGeom prst="rect">
            <a:avLst/>
          </a:prstGeom>
          <a:noFill/>
        </p:spPr>
        <p:txBody>
          <a:bodyPr wrap="square">
            <a:spAutoFit/>
          </a:bodyPr>
          <a:lstStyle/>
          <a:p>
            <a:r>
              <a:rPr lang="en-US" b="1" dirty="0"/>
              <a:t>Live video streaming </a:t>
            </a:r>
            <a:r>
              <a:rPr lang="en-US" dirty="0"/>
              <a:t>is becoming a popular method for causes to reach out to their audience</a:t>
            </a:r>
          </a:p>
        </p:txBody>
      </p:sp>
      <p:grpSp>
        <p:nvGrpSpPr>
          <p:cNvPr id="8" name="Google Shape;674;p39">
            <a:extLst>
              <a:ext uri="{FF2B5EF4-FFF2-40B4-BE49-F238E27FC236}">
                <a16:creationId xmlns:a16="http://schemas.microsoft.com/office/drawing/2014/main" id="{0CA598C5-5525-4A58-A3ED-559F2BCB9FF3}"/>
              </a:ext>
            </a:extLst>
          </p:cNvPr>
          <p:cNvGrpSpPr/>
          <p:nvPr/>
        </p:nvGrpSpPr>
        <p:grpSpPr>
          <a:xfrm>
            <a:off x="180284" y="1482423"/>
            <a:ext cx="551309" cy="545070"/>
            <a:chOff x="576250" y="4319400"/>
            <a:chExt cx="442075" cy="442050"/>
          </a:xfrm>
          <a:solidFill>
            <a:srgbClr val="F6BC67"/>
          </a:solidFill>
        </p:grpSpPr>
        <p:sp>
          <p:nvSpPr>
            <p:cNvPr id="9" name="Google Shape;675;p39">
              <a:extLst>
                <a:ext uri="{FF2B5EF4-FFF2-40B4-BE49-F238E27FC236}">
                  <a16:creationId xmlns:a16="http://schemas.microsoft.com/office/drawing/2014/main" id="{534291B8-97A1-4ED0-821A-E2870AE45554}"/>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0" name="Google Shape;676;p39">
              <a:extLst>
                <a:ext uri="{FF2B5EF4-FFF2-40B4-BE49-F238E27FC236}">
                  <a16:creationId xmlns:a16="http://schemas.microsoft.com/office/drawing/2014/main" id="{2B4D1FE3-0EC2-4B67-BC9B-40D41E66B9C7}"/>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1" name="Google Shape;677;p39">
              <a:extLst>
                <a:ext uri="{FF2B5EF4-FFF2-40B4-BE49-F238E27FC236}">
                  <a16:creationId xmlns:a16="http://schemas.microsoft.com/office/drawing/2014/main" id="{61F0EECD-DCA4-461E-B6E8-1DECB3197D0E}"/>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2" name="Google Shape;678;p39">
              <a:extLst>
                <a:ext uri="{FF2B5EF4-FFF2-40B4-BE49-F238E27FC236}">
                  <a16:creationId xmlns:a16="http://schemas.microsoft.com/office/drawing/2014/main" id="{4334AD15-0DDC-4603-BBFD-AA945A56C3EB}"/>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grpSp>
      <p:grpSp>
        <p:nvGrpSpPr>
          <p:cNvPr id="13" name="Google Shape;813;p39">
            <a:extLst>
              <a:ext uri="{FF2B5EF4-FFF2-40B4-BE49-F238E27FC236}">
                <a16:creationId xmlns:a16="http://schemas.microsoft.com/office/drawing/2014/main" id="{11A96B17-55B6-4ADC-A36A-8A93F9A795EE}"/>
              </a:ext>
            </a:extLst>
          </p:cNvPr>
          <p:cNvGrpSpPr/>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nvSpPr>
        <p:spPr>
          <a:xfrm>
            <a:off x="668755" y="2601524"/>
            <a:ext cx="2192694" cy="2585323"/>
          </a:xfrm>
          <a:prstGeom prst="rect">
            <a:avLst/>
          </a:prstGeom>
          <a:noFill/>
        </p:spPr>
        <p:txBody>
          <a:bodyPr wrap="square">
            <a:spAutoFit/>
          </a:bodyPr>
          <a:lstStyle/>
          <a:p>
            <a:r>
              <a:rPr lang="en-US" dirty="0"/>
              <a:t>Free Facebook </a:t>
            </a:r>
            <a:r>
              <a:rPr lang="en-US" b="1" dirty="0"/>
              <a:t>Timeline Cover Maker Tool </a:t>
            </a:r>
            <a:r>
              <a:rPr lang="en-US" dirty="0"/>
              <a:t>- www.pagemodo.com is a great FREE tool for creating interesting and engaging Facebook Cover images</a:t>
            </a:r>
          </a:p>
        </p:txBody>
      </p:sp>
      <p:grpSp>
        <p:nvGrpSpPr>
          <p:cNvPr id="24" name="Google Shape;534;p39">
            <a:extLst>
              <a:ext uri="{FF2B5EF4-FFF2-40B4-BE49-F238E27FC236}">
                <a16:creationId xmlns:a16="http://schemas.microsoft.com/office/drawing/2014/main" id="{8C20BA02-AB24-4606-A07E-896F45ECA905}"/>
              </a:ext>
            </a:extLst>
          </p:cNvPr>
          <p:cNvGrpSpPr/>
          <p:nvPr/>
        </p:nvGrpSpPr>
        <p:grpSpPr>
          <a:xfrm>
            <a:off x="67838" y="2656020"/>
            <a:ext cx="551308" cy="406180"/>
            <a:chOff x="4595425" y="1707325"/>
            <a:chExt cx="470075" cy="288625"/>
          </a:xfrm>
          <a:solidFill>
            <a:srgbClr val="F6BC67"/>
          </a:solidFill>
        </p:grpSpPr>
        <p:sp>
          <p:nvSpPr>
            <p:cNvPr id="25" name="Google Shape;535;p39">
              <a:extLst>
                <a:ext uri="{FF2B5EF4-FFF2-40B4-BE49-F238E27FC236}">
                  <a16:creationId xmlns:a16="http://schemas.microsoft.com/office/drawing/2014/main" id="{9C7D94E7-4F15-4FAE-A7C9-BA24F836D112}"/>
                </a:ext>
              </a:extLst>
            </p:cNvPr>
            <p:cNvSpPr/>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p39">
              <a:extLst>
                <a:ext uri="{FF2B5EF4-FFF2-40B4-BE49-F238E27FC236}">
                  <a16:creationId xmlns:a16="http://schemas.microsoft.com/office/drawing/2014/main" id="{431358CA-C4DD-408D-9E87-F96F47348FA5}"/>
                </a:ext>
              </a:extLst>
            </p:cNvPr>
            <p:cNvSpPr/>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7;p39">
              <a:extLst>
                <a:ext uri="{FF2B5EF4-FFF2-40B4-BE49-F238E27FC236}">
                  <a16:creationId xmlns:a16="http://schemas.microsoft.com/office/drawing/2014/main" id="{92BD8B2F-020B-4787-B72D-45D4F19F2358}"/>
                </a:ext>
              </a:extLst>
            </p:cNvPr>
            <p:cNvSpPr/>
            <p:nvPr/>
          </p:nvSpPr>
          <p:spPr>
            <a:xfrm>
              <a:off x="4628900" y="1760300"/>
              <a:ext cx="403100" cy="177825"/>
            </a:xfrm>
            <a:custGeom>
              <a:avLst/>
              <a:gdLst/>
              <a:ahLst/>
              <a:cxnLst/>
              <a:rect l="l" t="t" r="r" b="b"/>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9">
              <a:extLst>
                <a:ext uri="{FF2B5EF4-FFF2-40B4-BE49-F238E27FC236}">
                  <a16:creationId xmlns:a16="http://schemas.microsoft.com/office/drawing/2014/main" id="{22BA1527-6D4A-4546-8DFE-A78669A2BFEB}"/>
                </a:ext>
              </a:extLst>
            </p:cNvPr>
            <p:cNvSpPr/>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9">
              <a:extLst>
                <a:ext uri="{FF2B5EF4-FFF2-40B4-BE49-F238E27FC236}">
                  <a16:creationId xmlns:a16="http://schemas.microsoft.com/office/drawing/2014/main" id="{608DC9B6-BB47-467F-BE1B-7B4F7F2850AF}"/>
                </a:ext>
              </a:extLst>
            </p:cNvPr>
            <p:cNvSpPr/>
            <p:nvPr/>
          </p:nvSpPr>
          <p:spPr>
            <a:xfrm>
              <a:off x="4667275" y="1951475"/>
              <a:ext cx="326375" cy="44475"/>
            </a:xfrm>
            <a:custGeom>
              <a:avLst/>
              <a:gdLst/>
              <a:ahLst/>
              <a:cxnLst/>
              <a:rect l="l" t="t" r="r" b="b"/>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19C1E82F-D984-4317-B710-76FC7C0FA366}"/>
              </a:ext>
            </a:extLst>
          </p:cNvPr>
          <p:cNvSpPr txBox="1"/>
          <p:nvPr/>
        </p:nvSpPr>
        <p:spPr>
          <a:xfrm>
            <a:off x="765184" y="5669535"/>
            <a:ext cx="6279502" cy="646331"/>
          </a:xfrm>
          <a:prstGeom prst="rect">
            <a:avLst/>
          </a:prstGeom>
          <a:noFill/>
        </p:spPr>
        <p:txBody>
          <a:bodyPr wrap="square">
            <a:spAutoFit/>
          </a:bodyPr>
          <a:lstStyle/>
          <a:p>
            <a:pPr>
              <a:buClr>
                <a:srgbClr val="EC2179"/>
              </a:buClr>
            </a:pPr>
            <a:r>
              <a:rPr lang="en-US" b="1" dirty="0"/>
              <a:t>Experiment With How Often You Post. </a:t>
            </a:r>
            <a:r>
              <a:rPr lang="en-US" dirty="0"/>
              <a:t>It very much depends on your cause &amp; audience.</a:t>
            </a:r>
          </a:p>
        </p:txBody>
      </p:sp>
      <p:grpSp>
        <p:nvGrpSpPr>
          <p:cNvPr id="32" name="Google Shape;787;p39">
            <a:extLst>
              <a:ext uri="{FF2B5EF4-FFF2-40B4-BE49-F238E27FC236}">
                <a16:creationId xmlns:a16="http://schemas.microsoft.com/office/drawing/2014/main" id="{B6FF7E19-0F3A-4BC0-9250-88C918E08781}"/>
              </a:ext>
            </a:extLst>
          </p:cNvPr>
          <p:cNvGrpSpPr/>
          <p:nvPr/>
        </p:nvGrpSpPr>
        <p:grpSpPr>
          <a:xfrm>
            <a:off x="208851" y="5766077"/>
            <a:ext cx="494177" cy="484714"/>
            <a:chOff x="5973900" y="318475"/>
            <a:chExt cx="401900" cy="380575"/>
          </a:xfrm>
          <a:solidFill>
            <a:srgbClr val="F6BC67"/>
          </a:solidFill>
        </p:grpSpPr>
        <p:sp>
          <p:nvSpPr>
            <p:cNvPr id="33" name="Google Shape;788;p39">
              <a:extLst>
                <a:ext uri="{FF2B5EF4-FFF2-40B4-BE49-F238E27FC236}">
                  <a16:creationId xmlns:a16="http://schemas.microsoft.com/office/drawing/2014/main" id="{5FB1B21E-5716-4636-BCAC-D7022752E188}"/>
                </a:ext>
              </a:extLst>
            </p:cNvPr>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9;p39">
              <a:extLst>
                <a:ext uri="{FF2B5EF4-FFF2-40B4-BE49-F238E27FC236}">
                  <a16:creationId xmlns:a16="http://schemas.microsoft.com/office/drawing/2014/main" id="{A05F387E-FD84-4A3D-B427-57163DCC7F7A}"/>
                </a:ext>
              </a:extLst>
            </p:cNvPr>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0;p39">
              <a:extLst>
                <a:ext uri="{FF2B5EF4-FFF2-40B4-BE49-F238E27FC236}">
                  <a16:creationId xmlns:a16="http://schemas.microsoft.com/office/drawing/2014/main" id="{A1F55AC6-C0EA-4BB2-A3BC-BFC84F3B65A3}"/>
                </a:ext>
              </a:extLst>
            </p:cNvPr>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1;p39">
              <a:extLst>
                <a:ext uri="{FF2B5EF4-FFF2-40B4-BE49-F238E27FC236}">
                  <a16:creationId xmlns:a16="http://schemas.microsoft.com/office/drawing/2014/main" id="{B3458261-35BF-4E15-9608-8DDA2C430837}"/>
                </a:ext>
              </a:extLst>
            </p:cNvPr>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2;p39">
              <a:extLst>
                <a:ext uri="{FF2B5EF4-FFF2-40B4-BE49-F238E27FC236}">
                  <a16:creationId xmlns:a16="http://schemas.microsoft.com/office/drawing/2014/main" id="{AE8A8160-28B2-4B0B-8C30-3D1C24099643}"/>
                </a:ext>
              </a:extLst>
            </p:cNvPr>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3;p39">
              <a:extLst>
                <a:ext uri="{FF2B5EF4-FFF2-40B4-BE49-F238E27FC236}">
                  <a16:creationId xmlns:a16="http://schemas.microsoft.com/office/drawing/2014/main" id="{30740D12-0E4E-41C9-AF3E-6DB454A82898}"/>
                </a:ext>
              </a:extLst>
            </p:cNvPr>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4;p39">
              <a:extLst>
                <a:ext uri="{FF2B5EF4-FFF2-40B4-BE49-F238E27FC236}">
                  <a16:creationId xmlns:a16="http://schemas.microsoft.com/office/drawing/2014/main" id="{71C5FAE5-8AA8-44F5-846E-1D44C287D9C8}"/>
                </a:ext>
              </a:extLst>
            </p:cNvPr>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5;p39">
              <a:extLst>
                <a:ext uri="{FF2B5EF4-FFF2-40B4-BE49-F238E27FC236}">
                  <a16:creationId xmlns:a16="http://schemas.microsoft.com/office/drawing/2014/main" id="{C2C32CBF-E33D-41FD-BDC2-58686F5A3B6A}"/>
                </a:ext>
              </a:extLst>
            </p:cNvPr>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6;p39">
              <a:extLst>
                <a:ext uri="{FF2B5EF4-FFF2-40B4-BE49-F238E27FC236}">
                  <a16:creationId xmlns:a16="http://schemas.microsoft.com/office/drawing/2014/main" id="{2720E3A4-5922-4D08-A7EC-E7F85DE484D2}"/>
                </a:ext>
              </a:extLst>
            </p:cNvPr>
            <p:cNvSpPr/>
            <p:nvPr/>
          </p:nvSpPr>
          <p:spPr>
            <a:xfrm>
              <a:off x="6024450" y="573000"/>
              <a:ext cx="300800" cy="25"/>
            </a:xfrm>
            <a:custGeom>
              <a:avLst/>
              <a:gdLst/>
              <a:ahLst/>
              <a:cxnLst/>
              <a:rect l="l" t="t" r="r" b="b"/>
              <a:pathLst>
                <a:path w="12032" h="1" fill="none" extrusionOk="0">
                  <a:moveTo>
                    <a:pt x="0" y="0"/>
                  </a:moveTo>
                  <a:lnTo>
                    <a:pt x="12032"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7;p39">
              <a:extLst>
                <a:ext uri="{FF2B5EF4-FFF2-40B4-BE49-F238E27FC236}">
                  <a16:creationId xmlns:a16="http://schemas.microsoft.com/office/drawing/2014/main" id="{88B7F15D-38E6-46B6-82BF-432F6BF6AFC2}"/>
                </a:ext>
              </a:extLst>
            </p:cNvPr>
            <p:cNvSpPr/>
            <p:nvPr/>
          </p:nvSpPr>
          <p:spPr>
            <a:xfrm>
              <a:off x="6024450" y="514550"/>
              <a:ext cx="300800" cy="25"/>
            </a:xfrm>
            <a:custGeom>
              <a:avLst/>
              <a:gdLst/>
              <a:ahLst/>
              <a:cxnLst/>
              <a:rect l="l" t="t" r="r" b="b"/>
              <a:pathLst>
                <a:path w="12032" h="1" fill="none" extrusionOk="0">
                  <a:moveTo>
                    <a:pt x="0" y="0"/>
                  </a:moveTo>
                  <a:lnTo>
                    <a:pt x="12032"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8;p39">
              <a:extLst>
                <a:ext uri="{FF2B5EF4-FFF2-40B4-BE49-F238E27FC236}">
                  <a16:creationId xmlns:a16="http://schemas.microsoft.com/office/drawing/2014/main" id="{50F7418E-7E8A-43C1-AD29-372D98604679}"/>
                </a:ext>
              </a:extLst>
            </p:cNvPr>
            <p:cNvSpPr/>
            <p:nvPr/>
          </p:nvSpPr>
          <p:spPr>
            <a:xfrm>
              <a:off x="6264950"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9;p39">
              <a:extLst>
                <a:ext uri="{FF2B5EF4-FFF2-40B4-BE49-F238E27FC236}">
                  <a16:creationId xmlns:a16="http://schemas.microsoft.com/office/drawing/2014/main" id="{821723D6-3DC0-434C-9E55-764FEE61B24E}"/>
                </a:ext>
              </a:extLst>
            </p:cNvPr>
            <p:cNvSpPr/>
            <p:nvPr/>
          </p:nvSpPr>
          <p:spPr>
            <a:xfrm>
              <a:off x="6204675" y="456100"/>
              <a:ext cx="25" cy="175375"/>
            </a:xfrm>
            <a:custGeom>
              <a:avLst/>
              <a:gdLst/>
              <a:ahLst/>
              <a:cxnLst/>
              <a:rect l="l" t="t" r="r" b="b"/>
              <a:pathLst>
                <a:path w="1" h="7015" fill="none" extrusionOk="0">
                  <a:moveTo>
                    <a:pt x="0" y="0"/>
                  </a:moveTo>
                  <a:lnTo>
                    <a:pt x="0"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0;p39">
              <a:extLst>
                <a:ext uri="{FF2B5EF4-FFF2-40B4-BE49-F238E27FC236}">
                  <a16:creationId xmlns:a16="http://schemas.microsoft.com/office/drawing/2014/main" id="{B940C2BC-3FDE-4B6E-9E69-053432724C2D}"/>
                </a:ext>
              </a:extLst>
            </p:cNvPr>
            <p:cNvSpPr/>
            <p:nvPr/>
          </p:nvSpPr>
          <p:spPr>
            <a:xfrm>
              <a:off x="6145000"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p39">
              <a:extLst>
                <a:ext uri="{FF2B5EF4-FFF2-40B4-BE49-F238E27FC236}">
                  <a16:creationId xmlns:a16="http://schemas.microsoft.com/office/drawing/2014/main" id="{7DE7B5F2-5EE9-47F3-8053-8E4CECE81D7B}"/>
                </a:ext>
              </a:extLst>
            </p:cNvPr>
            <p:cNvSpPr/>
            <p:nvPr/>
          </p:nvSpPr>
          <p:spPr>
            <a:xfrm>
              <a:off x="6084725"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Picture Placeholder 5">
            <a:hlinkClick r:id="rId2"/>
            <a:extLst>
              <a:ext uri="{FF2B5EF4-FFF2-40B4-BE49-F238E27FC236}">
                <a16:creationId xmlns:a16="http://schemas.microsoft.com/office/drawing/2014/main" id="{2F3FC20E-23B3-4557-8DFF-EEF8E92C8677}"/>
              </a:ext>
            </a:extLst>
          </p:cNvPr>
          <p:cNvSpPr txBox="1">
            <a:spLocks/>
          </p:cNvSpPr>
          <p:nvPr/>
        </p:nvSpPr>
        <p:spPr>
          <a:xfrm>
            <a:off x="3731480" y="2341915"/>
            <a:ext cx="4098925" cy="2628900"/>
          </a:xfrm>
          <a:prstGeom prst="rect">
            <a:avLst/>
          </a:prstGeom>
          <a:blipFill>
            <a:blip r:embed="rId3" cstate="screen">
              <a:extLst>
                <a:ext uri="{28A0092B-C50C-407E-A947-70E740481C1C}">
                  <a14:useLocalDpi xmlns:a14="http://schemas.microsoft.com/office/drawing/2010/main"/>
                </a:ext>
              </a:extLst>
            </a:blip>
            <a:srcRect/>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kern="1200" baseline="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48" name="Oval 47">
            <a:extLst>
              <a:ext uri="{FF2B5EF4-FFF2-40B4-BE49-F238E27FC236}">
                <a16:creationId xmlns:a16="http://schemas.microsoft.com/office/drawing/2014/main" id="{DBFD8FB5-ACAF-46BA-A329-5837397EB77E}"/>
              </a:ext>
            </a:extLst>
          </p:cNvPr>
          <p:cNvSpPr/>
          <p:nvPr/>
        </p:nvSpPr>
        <p:spPr>
          <a:xfrm>
            <a:off x="6971351" y="3864329"/>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spTree>
    <p:extLst>
      <p:ext uri="{BB962C8B-B14F-4D97-AF65-F5344CB8AC3E}">
        <p14:creationId xmlns:p14="http://schemas.microsoft.com/office/powerpoint/2010/main" val="4243388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348683" y="313980"/>
            <a:ext cx="9463911" cy="1083096"/>
          </a:xfrm>
        </p:spPr>
        <p:txBody>
          <a:bodyPr/>
          <a:lstStyle/>
          <a:p>
            <a:r>
              <a:rPr lang="hr-BA" dirty="0">
                <a:solidFill>
                  <a:srgbClr val="4D2B65"/>
                </a:solidFill>
              </a:rPr>
              <a:t>Facebook Page: </a:t>
            </a:r>
            <a:r>
              <a:rPr lang="hr-BA" b="0" dirty="0">
                <a:solidFill>
                  <a:srgbClr val="4D2B65"/>
                </a:solidFill>
              </a:rPr>
              <a:t>Migrant Community Mediators</a:t>
            </a:r>
            <a:endParaRPr lang="en-US" b="0" dirty="0">
              <a:solidFill>
                <a:srgbClr val="4D2B65"/>
              </a:solidFill>
            </a:endParaRPr>
          </a:p>
        </p:txBody>
      </p:sp>
      <p:pic>
        <p:nvPicPr>
          <p:cNvPr id="4" name="Picture 3" descr="A picture containing text&#10;&#10;Description automatically generated">
            <a:hlinkClick r:id="rId2"/>
            <a:extLst>
              <a:ext uri="{FF2B5EF4-FFF2-40B4-BE49-F238E27FC236}">
                <a16:creationId xmlns:a16="http://schemas.microsoft.com/office/drawing/2014/main" id="{70F7268E-DE0E-4E22-AFC5-572849E0C724}"/>
              </a:ext>
            </a:extLst>
          </p:cNvPr>
          <p:cNvPicPr>
            <a:picLocks noChangeAspect="1"/>
          </p:cNvPicPr>
          <p:nvPr/>
        </p:nvPicPr>
        <p:blipFill>
          <a:blip r:embed="rId3"/>
          <a:stretch>
            <a:fillRect/>
          </a:stretch>
        </p:blipFill>
        <p:spPr>
          <a:xfrm>
            <a:off x="4626692" y="930070"/>
            <a:ext cx="7486650" cy="581977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FFB6C20-1DB2-4753-8F7D-06F43C78436B}"/>
              </a:ext>
            </a:extLst>
          </p:cNvPr>
          <p:cNvSpPr txBox="1"/>
          <p:nvPr/>
        </p:nvSpPr>
        <p:spPr>
          <a:xfrm>
            <a:off x="348683" y="1540763"/>
            <a:ext cx="3785418" cy="4154984"/>
          </a:xfrm>
          <a:prstGeom prst="rect">
            <a:avLst/>
          </a:prstGeom>
          <a:noFill/>
        </p:spPr>
        <p:txBody>
          <a:bodyPr wrap="square" rtlCol="0">
            <a:spAutoFit/>
          </a:bodyPr>
          <a:lstStyle/>
          <a:p>
            <a:pPr marL="342900" indent="-342900">
              <a:buFont typeface="Wingdings" panose="05000000000000000000" pitchFamily="2" charset="2"/>
              <a:buChar char="ü"/>
            </a:pPr>
            <a:r>
              <a:rPr lang="hr-BA" sz="2400" dirty="0">
                <a:solidFill>
                  <a:srgbClr val="FFC000"/>
                </a:solidFill>
              </a:rPr>
              <a:t>Migrant Community Mediators project has its dedicated Facebook page</a:t>
            </a:r>
          </a:p>
          <a:p>
            <a:endParaRPr lang="hr-BA" sz="2400" dirty="0"/>
          </a:p>
          <a:p>
            <a:pPr marL="342900" indent="-342900">
              <a:buFont typeface="Wingdings" panose="05000000000000000000" pitchFamily="2" charset="2"/>
              <a:buChar char="ü"/>
            </a:pPr>
            <a:r>
              <a:rPr lang="hr-BA" sz="2400" dirty="0">
                <a:solidFill>
                  <a:srgbClr val="76C6D2"/>
                </a:solidFill>
              </a:rPr>
              <a:t>It is a good example of mediation communication through Facebook</a:t>
            </a:r>
          </a:p>
          <a:p>
            <a:endParaRPr lang="hr-BA" sz="2400" dirty="0"/>
          </a:p>
          <a:p>
            <a:pPr marL="342900" indent="-342900">
              <a:buFont typeface="Wingdings" panose="05000000000000000000" pitchFamily="2" charset="2"/>
              <a:buChar char="ü"/>
            </a:pPr>
            <a:r>
              <a:rPr lang="hr-BA" sz="2400" dirty="0">
                <a:solidFill>
                  <a:srgbClr val="A6377D"/>
                </a:solidFill>
              </a:rPr>
              <a:t>Please like the page and feel free to contribute via comments and shares</a:t>
            </a:r>
            <a:endParaRPr lang="en-US" sz="2400" dirty="0">
              <a:solidFill>
                <a:srgbClr val="A6377D"/>
              </a:solidFill>
            </a:endParaRPr>
          </a:p>
        </p:txBody>
      </p:sp>
      <p:sp>
        <p:nvSpPr>
          <p:cNvPr id="6" name="Oval 5">
            <a:extLst>
              <a:ext uri="{FF2B5EF4-FFF2-40B4-BE49-F238E27FC236}">
                <a16:creationId xmlns:a16="http://schemas.microsoft.com/office/drawing/2014/main" id="{199E698F-00A5-427C-A7BE-70F411AA0AAB}"/>
              </a:ext>
            </a:extLst>
          </p:cNvPr>
          <p:cNvSpPr/>
          <p:nvPr/>
        </p:nvSpPr>
        <p:spPr>
          <a:xfrm>
            <a:off x="4247816" y="2831942"/>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spTree>
    <p:extLst>
      <p:ext uri="{BB962C8B-B14F-4D97-AF65-F5344CB8AC3E}">
        <p14:creationId xmlns:p14="http://schemas.microsoft.com/office/powerpoint/2010/main" val="2672804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Vlog outline">
            <a:extLst>
              <a:ext uri="{FF2B5EF4-FFF2-40B4-BE49-F238E27FC236}">
                <a16:creationId xmlns:a16="http://schemas.microsoft.com/office/drawing/2014/main" id="{E1B38AFA-5172-4FFC-AAE9-2BDC5F879CC3}"/>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7932" b="17932"/>
          <a:stretch>
            <a:fillRect/>
          </a:stretch>
        </p:blipFill>
        <p:spPr>
          <a:xfrm>
            <a:off x="107098" y="5747614"/>
            <a:ext cx="654687" cy="419892"/>
          </a:xfrm>
        </p:spPr>
      </p:pic>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nvPr>
        </p:nvSpPr>
        <p:spPr>
          <a:xfrm>
            <a:off x="139156" y="234579"/>
            <a:ext cx="2258812" cy="614507"/>
          </a:xfrm>
        </p:spPr>
        <p:txBody>
          <a:bodyPr/>
          <a:lstStyle/>
          <a:p>
            <a:r>
              <a:rPr lang="hr-BA" dirty="0">
                <a:solidFill>
                  <a:srgbClr val="FFC000"/>
                </a:solidFill>
              </a:rPr>
              <a:t>Instagram</a:t>
            </a:r>
            <a:endParaRPr lang="en-US" dirty="0">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nvSpPr>
        <p:spPr>
          <a:xfrm>
            <a:off x="4149790" y="462346"/>
            <a:ext cx="7903054" cy="707886"/>
          </a:xfrm>
          <a:prstGeom prst="rect">
            <a:avLst/>
          </a:prstGeom>
          <a:noFill/>
        </p:spPr>
        <p:txBody>
          <a:bodyPr wrap="square">
            <a:spAutoFit/>
          </a:bodyPr>
          <a:lstStyle/>
          <a:p>
            <a:r>
              <a:rPr lang="en-US" sz="2000" dirty="0"/>
              <a:t>Instagram is a powerful platform for creating visual content and engaging your key audience </a:t>
            </a:r>
          </a:p>
        </p:txBody>
      </p:sp>
      <p:sp>
        <p:nvSpPr>
          <p:cNvPr id="7" name="TextBox 6">
            <a:extLst>
              <a:ext uri="{FF2B5EF4-FFF2-40B4-BE49-F238E27FC236}">
                <a16:creationId xmlns:a16="http://schemas.microsoft.com/office/drawing/2014/main" id="{B5C5F312-3048-4180-98AC-D8AC28B3BB11}"/>
              </a:ext>
            </a:extLst>
          </p:cNvPr>
          <p:cNvSpPr txBox="1"/>
          <p:nvPr/>
        </p:nvSpPr>
        <p:spPr>
          <a:xfrm>
            <a:off x="865471" y="1385406"/>
            <a:ext cx="5230529" cy="646331"/>
          </a:xfrm>
          <a:prstGeom prst="rect">
            <a:avLst/>
          </a:prstGeom>
          <a:noFill/>
        </p:spPr>
        <p:txBody>
          <a:bodyPr wrap="square">
            <a:spAutoFit/>
          </a:bodyPr>
          <a:lstStyle/>
          <a:p>
            <a:r>
              <a:rPr lang="en-US" b="1" dirty="0"/>
              <a:t>It is said to be 15 times more powerful than Facebook.</a:t>
            </a:r>
            <a:endParaRPr lang="en-US" dirty="0"/>
          </a:p>
        </p:txBody>
      </p:sp>
      <p:grpSp>
        <p:nvGrpSpPr>
          <p:cNvPr id="8" name="Google Shape;674;p39">
            <a:extLst>
              <a:ext uri="{FF2B5EF4-FFF2-40B4-BE49-F238E27FC236}">
                <a16:creationId xmlns:a16="http://schemas.microsoft.com/office/drawing/2014/main" id="{0CA598C5-5525-4A58-A3ED-559F2BCB9FF3}"/>
              </a:ext>
            </a:extLst>
          </p:cNvPr>
          <p:cNvGrpSpPr/>
          <p:nvPr/>
        </p:nvGrpSpPr>
        <p:grpSpPr>
          <a:xfrm>
            <a:off x="180284" y="1482423"/>
            <a:ext cx="551309" cy="545070"/>
            <a:chOff x="576250" y="4319400"/>
            <a:chExt cx="442075" cy="442050"/>
          </a:xfrm>
          <a:solidFill>
            <a:srgbClr val="F6BC67"/>
          </a:solidFill>
        </p:grpSpPr>
        <p:sp>
          <p:nvSpPr>
            <p:cNvPr id="9" name="Google Shape;675;p39">
              <a:extLst>
                <a:ext uri="{FF2B5EF4-FFF2-40B4-BE49-F238E27FC236}">
                  <a16:creationId xmlns:a16="http://schemas.microsoft.com/office/drawing/2014/main" id="{534291B8-97A1-4ED0-821A-E2870AE45554}"/>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0" name="Google Shape;676;p39">
              <a:extLst>
                <a:ext uri="{FF2B5EF4-FFF2-40B4-BE49-F238E27FC236}">
                  <a16:creationId xmlns:a16="http://schemas.microsoft.com/office/drawing/2014/main" id="{2B4D1FE3-0EC2-4B67-BC9B-40D41E66B9C7}"/>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1" name="Google Shape;677;p39">
              <a:extLst>
                <a:ext uri="{FF2B5EF4-FFF2-40B4-BE49-F238E27FC236}">
                  <a16:creationId xmlns:a16="http://schemas.microsoft.com/office/drawing/2014/main" id="{61F0EECD-DCA4-461E-B6E8-1DECB3197D0E}"/>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12" name="Google Shape;678;p39">
              <a:extLst>
                <a:ext uri="{FF2B5EF4-FFF2-40B4-BE49-F238E27FC236}">
                  <a16:creationId xmlns:a16="http://schemas.microsoft.com/office/drawing/2014/main" id="{4334AD15-0DDC-4603-BBFD-AA945A56C3EB}"/>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grpSp>
      <p:grpSp>
        <p:nvGrpSpPr>
          <p:cNvPr id="13" name="Google Shape;813;p39">
            <a:extLst>
              <a:ext uri="{FF2B5EF4-FFF2-40B4-BE49-F238E27FC236}">
                <a16:creationId xmlns:a16="http://schemas.microsoft.com/office/drawing/2014/main" id="{11A96B17-55B6-4ADC-A36A-8A93F9A795EE}"/>
              </a:ext>
            </a:extLst>
          </p:cNvPr>
          <p:cNvGrpSpPr/>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nvSpPr>
        <p:spPr>
          <a:xfrm>
            <a:off x="650093" y="2601524"/>
            <a:ext cx="2192694" cy="2308324"/>
          </a:xfrm>
          <a:prstGeom prst="rect">
            <a:avLst/>
          </a:prstGeom>
          <a:noFill/>
        </p:spPr>
        <p:txBody>
          <a:bodyPr wrap="square">
            <a:spAutoFit/>
          </a:bodyPr>
          <a:lstStyle/>
          <a:p>
            <a:r>
              <a:rPr lang="en-US" dirty="0"/>
              <a:t>A major bonus is that Instagram has some amazing easy to use photo editing tools and filters that make your photos look very professional and attractive!</a:t>
            </a:r>
          </a:p>
        </p:txBody>
      </p:sp>
      <p:grpSp>
        <p:nvGrpSpPr>
          <p:cNvPr id="24" name="Google Shape;534;p39">
            <a:extLst>
              <a:ext uri="{FF2B5EF4-FFF2-40B4-BE49-F238E27FC236}">
                <a16:creationId xmlns:a16="http://schemas.microsoft.com/office/drawing/2014/main" id="{8C20BA02-AB24-4606-A07E-896F45ECA905}"/>
              </a:ext>
            </a:extLst>
          </p:cNvPr>
          <p:cNvGrpSpPr/>
          <p:nvPr/>
        </p:nvGrpSpPr>
        <p:grpSpPr>
          <a:xfrm>
            <a:off x="67838" y="2656020"/>
            <a:ext cx="551308" cy="406180"/>
            <a:chOff x="4595425" y="1707325"/>
            <a:chExt cx="470075" cy="288625"/>
          </a:xfrm>
          <a:solidFill>
            <a:srgbClr val="F6BC67"/>
          </a:solidFill>
        </p:grpSpPr>
        <p:sp>
          <p:nvSpPr>
            <p:cNvPr id="25" name="Google Shape;535;p39">
              <a:extLst>
                <a:ext uri="{FF2B5EF4-FFF2-40B4-BE49-F238E27FC236}">
                  <a16:creationId xmlns:a16="http://schemas.microsoft.com/office/drawing/2014/main" id="{9C7D94E7-4F15-4FAE-A7C9-BA24F836D112}"/>
                </a:ext>
              </a:extLst>
            </p:cNvPr>
            <p:cNvSpPr/>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p39">
              <a:extLst>
                <a:ext uri="{FF2B5EF4-FFF2-40B4-BE49-F238E27FC236}">
                  <a16:creationId xmlns:a16="http://schemas.microsoft.com/office/drawing/2014/main" id="{431358CA-C4DD-408D-9E87-F96F47348FA5}"/>
                </a:ext>
              </a:extLst>
            </p:cNvPr>
            <p:cNvSpPr/>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7;p39">
              <a:extLst>
                <a:ext uri="{FF2B5EF4-FFF2-40B4-BE49-F238E27FC236}">
                  <a16:creationId xmlns:a16="http://schemas.microsoft.com/office/drawing/2014/main" id="{92BD8B2F-020B-4787-B72D-45D4F19F2358}"/>
                </a:ext>
              </a:extLst>
            </p:cNvPr>
            <p:cNvSpPr/>
            <p:nvPr/>
          </p:nvSpPr>
          <p:spPr>
            <a:xfrm>
              <a:off x="4628900" y="1760300"/>
              <a:ext cx="403100" cy="177825"/>
            </a:xfrm>
            <a:custGeom>
              <a:avLst/>
              <a:gdLst/>
              <a:ahLst/>
              <a:cxnLst/>
              <a:rect l="l" t="t" r="r" b="b"/>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9">
              <a:extLst>
                <a:ext uri="{FF2B5EF4-FFF2-40B4-BE49-F238E27FC236}">
                  <a16:creationId xmlns:a16="http://schemas.microsoft.com/office/drawing/2014/main" id="{22BA1527-6D4A-4546-8DFE-A78669A2BFEB}"/>
                </a:ext>
              </a:extLst>
            </p:cNvPr>
            <p:cNvSpPr/>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9">
              <a:extLst>
                <a:ext uri="{FF2B5EF4-FFF2-40B4-BE49-F238E27FC236}">
                  <a16:creationId xmlns:a16="http://schemas.microsoft.com/office/drawing/2014/main" id="{608DC9B6-BB47-467F-BE1B-7B4F7F2850AF}"/>
                </a:ext>
              </a:extLst>
            </p:cNvPr>
            <p:cNvSpPr/>
            <p:nvPr/>
          </p:nvSpPr>
          <p:spPr>
            <a:xfrm>
              <a:off x="4667275" y="1951475"/>
              <a:ext cx="326375" cy="44475"/>
            </a:xfrm>
            <a:custGeom>
              <a:avLst/>
              <a:gdLst/>
              <a:ahLst/>
              <a:cxnLst/>
              <a:rect l="l" t="t" r="r" b="b"/>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19C1E82F-D984-4317-B710-76FC7C0FA366}"/>
              </a:ext>
            </a:extLst>
          </p:cNvPr>
          <p:cNvSpPr txBox="1"/>
          <p:nvPr/>
        </p:nvSpPr>
        <p:spPr>
          <a:xfrm>
            <a:off x="781356" y="5821317"/>
            <a:ext cx="6279502" cy="369332"/>
          </a:xfrm>
          <a:prstGeom prst="rect">
            <a:avLst/>
          </a:prstGeom>
          <a:noFill/>
        </p:spPr>
        <p:txBody>
          <a:bodyPr wrap="square">
            <a:spAutoFit/>
          </a:bodyPr>
          <a:lstStyle/>
          <a:p>
            <a:pPr>
              <a:buClr>
                <a:srgbClr val="EC2179"/>
              </a:buClr>
            </a:pPr>
            <a:r>
              <a:rPr lang="en-US" b="1" dirty="0"/>
              <a:t>Power of Video -   Instagram videos should be short and sweet</a:t>
            </a:r>
          </a:p>
        </p:txBody>
      </p:sp>
      <p:sp>
        <p:nvSpPr>
          <p:cNvPr id="49" name="Rectangle 48">
            <a:hlinkClick r:id="rId4"/>
            <a:extLst>
              <a:ext uri="{FF2B5EF4-FFF2-40B4-BE49-F238E27FC236}">
                <a16:creationId xmlns:a16="http://schemas.microsoft.com/office/drawing/2014/main" id="{7BD98524-EF19-4F14-A1AC-E7A72AE8749C}"/>
              </a:ext>
            </a:extLst>
          </p:cNvPr>
          <p:cNvSpPr/>
          <p:nvPr/>
        </p:nvSpPr>
        <p:spPr>
          <a:xfrm>
            <a:off x="3663528" y="2308466"/>
            <a:ext cx="4230169" cy="2699389"/>
          </a:xfrm>
          <a:prstGeom prst="rect">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BFD8FB5-ACAF-46BA-A329-5837397EB77E}"/>
              </a:ext>
            </a:extLst>
          </p:cNvPr>
          <p:cNvSpPr/>
          <p:nvPr/>
        </p:nvSpPr>
        <p:spPr>
          <a:xfrm>
            <a:off x="6971351" y="3864329"/>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spTree>
    <p:extLst>
      <p:ext uri="{BB962C8B-B14F-4D97-AF65-F5344CB8AC3E}">
        <p14:creationId xmlns:p14="http://schemas.microsoft.com/office/powerpoint/2010/main" val="220172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348683" y="313980"/>
            <a:ext cx="10594620" cy="1083096"/>
          </a:xfrm>
        </p:spPr>
        <p:txBody>
          <a:bodyPr/>
          <a:lstStyle/>
          <a:p>
            <a:r>
              <a:rPr lang="hr-BA" dirty="0">
                <a:solidFill>
                  <a:srgbClr val="4D2B65"/>
                </a:solidFill>
              </a:rPr>
              <a:t>Instagram Account: </a:t>
            </a:r>
            <a:r>
              <a:rPr lang="hr-BA" b="0" dirty="0">
                <a:solidFill>
                  <a:srgbClr val="4D2B65"/>
                </a:solidFill>
              </a:rPr>
              <a:t>Outside Multicultural Magazine</a:t>
            </a:r>
            <a:endParaRPr lang="en-US" b="0" dirty="0">
              <a:solidFill>
                <a:srgbClr val="4D2B65"/>
              </a:solidFill>
            </a:endParaRPr>
          </a:p>
        </p:txBody>
      </p:sp>
      <p:sp>
        <p:nvSpPr>
          <p:cNvPr id="5" name="TextBox 4">
            <a:extLst>
              <a:ext uri="{FF2B5EF4-FFF2-40B4-BE49-F238E27FC236}">
                <a16:creationId xmlns:a16="http://schemas.microsoft.com/office/drawing/2014/main" id="{8FFB6C20-1DB2-4753-8F7D-06F43C78436B}"/>
              </a:ext>
            </a:extLst>
          </p:cNvPr>
          <p:cNvSpPr txBox="1"/>
          <p:nvPr/>
        </p:nvSpPr>
        <p:spPr>
          <a:xfrm>
            <a:off x="305128" y="1222018"/>
            <a:ext cx="3785418" cy="4893647"/>
          </a:xfrm>
          <a:prstGeom prst="rect">
            <a:avLst/>
          </a:prstGeom>
          <a:noFill/>
        </p:spPr>
        <p:txBody>
          <a:bodyPr wrap="square" rtlCol="0">
            <a:spAutoFit/>
          </a:bodyPr>
          <a:lstStyle/>
          <a:p>
            <a:pPr marL="342900" indent="-342900">
              <a:buFont typeface="Wingdings" panose="05000000000000000000" pitchFamily="2" charset="2"/>
              <a:buChar char="ü"/>
            </a:pPr>
            <a:r>
              <a:rPr lang="hr-BA" sz="2400" dirty="0">
                <a:solidFill>
                  <a:srgbClr val="FFC000"/>
                </a:solidFill>
              </a:rPr>
              <a:t>Outside Multicultural Magazine gives voice to new communities</a:t>
            </a:r>
          </a:p>
          <a:p>
            <a:endParaRPr lang="hr-BA" sz="2400" dirty="0"/>
          </a:p>
          <a:p>
            <a:pPr marL="342900" indent="-342900">
              <a:buFont typeface="Wingdings" panose="05000000000000000000" pitchFamily="2" charset="2"/>
              <a:buChar char="ü"/>
            </a:pPr>
            <a:r>
              <a:rPr lang="hr-BA" sz="2400" dirty="0">
                <a:solidFill>
                  <a:srgbClr val="76C6D2"/>
                </a:solidFill>
              </a:rPr>
              <a:t>They fight the negative narrative by communicating positive facts about diversity and inlcusion</a:t>
            </a:r>
          </a:p>
          <a:p>
            <a:endParaRPr lang="hr-BA" sz="2400" dirty="0"/>
          </a:p>
          <a:p>
            <a:pPr marL="342900" indent="-342900">
              <a:buFont typeface="Wingdings" panose="05000000000000000000" pitchFamily="2" charset="2"/>
              <a:buChar char="ü"/>
            </a:pPr>
            <a:r>
              <a:rPr lang="hr-BA" sz="2400" dirty="0">
                <a:solidFill>
                  <a:srgbClr val="A6377D"/>
                </a:solidFill>
              </a:rPr>
              <a:t>You can follow their account and exchange ideas and feedback</a:t>
            </a:r>
            <a:endParaRPr lang="en-US" sz="2400" dirty="0">
              <a:solidFill>
                <a:srgbClr val="A6377D"/>
              </a:solidFill>
            </a:endParaRPr>
          </a:p>
        </p:txBody>
      </p:sp>
      <p:pic>
        <p:nvPicPr>
          <p:cNvPr id="7" name="Picture 6" descr="Graphical user interface, text, application&#10;&#10;Description automatically generated">
            <a:hlinkClick r:id="rId2"/>
            <a:extLst>
              <a:ext uri="{FF2B5EF4-FFF2-40B4-BE49-F238E27FC236}">
                <a16:creationId xmlns:a16="http://schemas.microsoft.com/office/drawing/2014/main" id="{91EC79C2-4D47-45F5-A404-BEEFF9BC2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6220" y="1397076"/>
            <a:ext cx="7425109" cy="5196365"/>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9E698F-00A5-427C-A7BE-70F411AA0AAB}"/>
              </a:ext>
            </a:extLst>
          </p:cNvPr>
          <p:cNvSpPr/>
          <p:nvPr/>
        </p:nvSpPr>
        <p:spPr>
          <a:xfrm>
            <a:off x="4262947" y="2323186"/>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spTree>
    <p:extLst>
      <p:ext uri="{BB962C8B-B14F-4D97-AF65-F5344CB8AC3E}">
        <p14:creationId xmlns:p14="http://schemas.microsoft.com/office/powerpoint/2010/main" val="1171585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nvPr>
        </p:nvSpPr>
        <p:spPr>
          <a:xfrm>
            <a:off x="139156" y="234579"/>
            <a:ext cx="2258812" cy="614507"/>
          </a:xfrm>
        </p:spPr>
        <p:txBody>
          <a:bodyPr/>
          <a:lstStyle/>
          <a:p>
            <a:r>
              <a:rPr lang="hr-BA" dirty="0">
                <a:solidFill>
                  <a:srgbClr val="FFC000"/>
                </a:solidFill>
              </a:rPr>
              <a:t>Twitter</a:t>
            </a:r>
            <a:endParaRPr lang="en-US" dirty="0">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nvSpPr>
        <p:spPr>
          <a:xfrm>
            <a:off x="4149790" y="375260"/>
            <a:ext cx="7903054" cy="1015663"/>
          </a:xfrm>
          <a:prstGeom prst="rect">
            <a:avLst/>
          </a:prstGeom>
          <a:noFill/>
        </p:spPr>
        <p:txBody>
          <a:bodyPr wrap="square">
            <a:spAutoFit/>
          </a:bodyPr>
          <a:lstStyle/>
          <a:p>
            <a:r>
              <a:rPr lang="en-US" sz="2000" dirty="0"/>
              <a:t>Twitter is a fantastic tool which gives you the potential </a:t>
            </a:r>
            <a:r>
              <a:rPr lang="hr-BA" sz="2000" dirty="0"/>
              <a:t>of</a:t>
            </a:r>
            <a:r>
              <a:rPr lang="en-US" sz="2000" dirty="0"/>
              <a:t> reach far outside your normal </a:t>
            </a:r>
            <a:r>
              <a:rPr lang="hr-BA" sz="2000" dirty="0"/>
              <a:t>circle</a:t>
            </a:r>
            <a:r>
              <a:rPr lang="en-IE" sz="2000" dirty="0"/>
              <a:t>.  It is excellent way of reaching media, policy makers etc.</a:t>
            </a:r>
            <a:endParaRPr lang="en-US" sz="2000" dirty="0"/>
          </a:p>
        </p:txBody>
      </p:sp>
      <p:sp>
        <p:nvSpPr>
          <p:cNvPr id="7" name="TextBox 6">
            <a:extLst>
              <a:ext uri="{FF2B5EF4-FFF2-40B4-BE49-F238E27FC236}">
                <a16:creationId xmlns:a16="http://schemas.microsoft.com/office/drawing/2014/main" id="{B5C5F312-3048-4180-98AC-D8AC28B3BB11}"/>
              </a:ext>
            </a:extLst>
          </p:cNvPr>
          <p:cNvSpPr txBox="1"/>
          <p:nvPr/>
        </p:nvSpPr>
        <p:spPr>
          <a:xfrm>
            <a:off x="865471" y="1385406"/>
            <a:ext cx="5442023" cy="646331"/>
          </a:xfrm>
          <a:prstGeom prst="rect">
            <a:avLst/>
          </a:prstGeom>
          <a:noFill/>
        </p:spPr>
        <p:txBody>
          <a:bodyPr wrap="square">
            <a:spAutoFit/>
          </a:bodyPr>
          <a:lstStyle/>
          <a:p>
            <a:r>
              <a:rPr lang="en-US" b="1" dirty="0"/>
              <a:t>A hashtag will make your content more accessible and viewable by anyone in an interest in the topic.</a:t>
            </a:r>
          </a:p>
        </p:txBody>
      </p:sp>
      <p:grpSp>
        <p:nvGrpSpPr>
          <p:cNvPr id="13" name="Google Shape;813;p39">
            <a:extLst>
              <a:ext uri="{FF2B5EF4-FFF2-40B4-BE49-F238E27FC236}">
                <a16:creationId xmlns:a16="http://schemas.microsoft.com/office/drawing/2014/main" id="{11A96B17-55B6-4ADC-A36A-8A93F9A795EE}"/>
              </a:ext>
            </a:extLst>
          </p:cNvPr>
          <p:cNvGrpSpPr/>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nvSpPr>
        <p:spPr>
          <a:xfrm>
            <a:off x="650093" y="2955937"/>
            <a:ext cx="1962478" cy="2677656"/>
          </a:xfrm>
          <a:prstGeom prst="rect">
            <a:avLst/>
          </a:prstGeom>
          <a:noFill/>
        </p:spPr>
        <p:txBody>
          <a:bodyPr wrap="square">
            <a:spAutoFit/>
          </a:bodyPr>
          <a:lstStyle/>
          <a:p>
            <a:r>
              <a:rPr lang="en-US" sz="2800" i="1" dirty="0">
                <a:solidFill>
                  <a:srgbClr val="4D2B65"/>
                </a:solidFill>
              </a:rPr>
              <a:t>Can you think of a good hashtag for your new </a:t>
            </a:r>
            <a:r>
              <a:rPr lang="hr-BA" sz="2800" i="1" dirty="0">
                <a:solidFill>
                  <a:srgbClr val="4D2B65"/>
                </a:solidFill>
              </a:rPr>
              <a:t>message</a:t>
            </a:r>
            <a:r>
              <a:rPr lang="en-US" sz="2800" i="1" dirty="0">
                <a:solidFill>
                  <a:srgbClr val="4D2B65"/>
                </a:solidFill>
              </a:rPr>
              <a:t>?</a:t>
            </a:r>
          </a:p>
        </p:txBody>
      </p:sp>
      <p:sp>
        <p:nvSpPr>
          <p:cNvPr id="2" name="TextBox 1">
            <a:extLst>
              <a:ext uri="{FF2B5EF4-FFF2-40B4-BE49-F238E27FC236}">
                <a16:creationId xmlns:a16="http://schemas.microsoft.com/office/drawing/2014/main" id="{297036EA-F26B-45E2-9E7F-D7844ECA5C36}"/>
              </a:ext>
            </a:extLst>
          </p:cNvPr>
          <p:cNvSpPr txBox="1"/>
          <p:nvPr/>
        </p:nvSpPr>
        <p:spPr>
          <a:xfrm>
            <a:off x="367784" y="1222460"/>
            <a:ext cx="654686" cy="923330"/>
          </a:xfrm>
          <a:prstGeom prst="rect">
            <a:avLst/>
          </a:prstGeom>
          <a:noFill/>
        </p:spPr>
        <p:txBody>
          <a:bodyPr wrap="square" rtlCol="0">
            <a:spAutoFit/>
          </a:bodyPr>
          <a:lstStyle/>
          <a:p>
            <a:r>
              <a:rPr lang="hr-BA" sz="5400" dirty="0">
                <a:solidFill>
                  <a:srgbClr val="F6BC67"/>
                </a:solidFill>
              </a:rPr>
              <a:t>#</a:t>
            </a:r>
            <a:endParaRPr lang="en-US" sz="5400" dirty="0">
              <a:solidFill>
                <a:srgbClr val="F6BC67"/>
              </a:solidFill>
            </a:endParaRPr>
          </a:p>
        </p:txBody>
      </p:sp>
      <p:sp>
        <p:nvSpPr>
          <p:cNvPr id="4" name="TextBox 3">
            <a:extLst>
              <a:ext uri="{FF2B5EF4-FFF2-40B4-BE49-F238E27FC236}">
                <a16:creationId xmlns:a16="http://schemas.microsoft.com/office/drawing/2014/main" id="{10E8EAD1-0575-48A8-9621-04114C189237}"/>
              </a:ext>
            </a:extLst>
          </p:cNvPr>
          <p:cNvSpPr txBox="1"/>
          <p:nvPr/>
        </p:nvSpPr>
        <p:spPr>
          <a:xfrm>
            <a:off x="46268" y="2809226"/>
            <a:ext cx="540533" cy="1015663"/>
          </a:xfrm>
          <a:prstGeom prst="rect">
            <a:avLst/>
          </a:prstGeom>
          <a:noFill/>
        </p:spPr>
        <p:txBody>
          <a:bodyPr wrap="none" rtlCol="0">
            <a:spAutoFit/>
          </a:bodyPr>
          <a:lstStyle/>
          <a:p>
            <a:r>
              <a:rPr lang="hr-BA" sz="6000" dirty="0">
                <a:solidFill>
                  <a:srgbClr val="F6BC67"/>
                </a:solidFill>
              </a:rPr>
              <a:t>?</a:t>
            </a:r>
            <a:endParaRPr lang="en-US" sz="6000" dirty="0">
              <a:solidFill>
                <a:srgbClr val="F6BC67"/>
              </a:solidFill>
            </a:endParaRPr>
          </a:p>
        </p:txBody>
      </p:sp>
      <p:sp>
        <p:nvSpPr>
          <p:cNvPr id="34" name="Rectangle 33">
            <a:hlinkClick r:id="rId2"/>
            <a:extLst>
              <a:ext uri="{FF2B5EF4-FFF2-40B4-BE49-F238E27FC236}">
                <a16:creationId xmlns:a16="http://schemas.microsoft.com/office/drawing/2014/main" id="{21DA0822-0223-4EFF-A394-A448D93BD1A4}"/>
              </a:ext>
            </a:extLst>
          </p:cNvPr>
          <p:cNvSpPr/>
          <p:nvPr/>
        </p:nvSpPr>
        <p:spPr>
          <a:xfrm>
            <a:off x="3663529" y="2329211"/>
            <a:ext cx="4276822" cy="281195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BFD8FB5-ACAF-46BA-A329-5837397EB77E}"/>
              </a:ext>
            </a:extLst>
          </p:cNvPr>
          <p:cNvSpPr/>
          <p:nvPr/>
        </p:nvSpPr>
        <p:spPr>
          <a:xfrm>
            <a:off x="4357396" y="4207444"/>
            <a:ext cx="1642187" cy="1613752"/>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a:t>
            </a:r>
            <a:r>
              <a:rPr lang="hr-BA" sz="2000" b="1" dirty="0">
                <a:solidFill>
                  <a:schemeClr val="bg1"/>
                </a:solidFill>
              </a:rPr>
              <a:t>FOLLOW</a:t>
            </a:r>
            <a:endParaRPr lang="en-US" sz="2000" b="1" dirty="0">
              <a:solidFill>
                <a:schemeClr val="bg1"/>
              </a:solidFill>
            </a:endParaRPr>
          </a:p>
        </p:txBody>
      </p:sp>
    </p:spTree>
    <p:extLst>
      <p:ext uri="{BB962C8B-B14F-4D97-AF65-F5344CB8AC3E}">
        <p14:creationId xmlns:p14="http://schemas.microsoft.com/office/powerpoint/2010/main" val="4274798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3888296" y="43266"/>
            <a:ext cx="7061613" cy="639749"/>
          </a:xfrm>
        </p:spPr>
        <p:txBody>
          <a:bodyPr/>
          <a:lstStyle/>
          <a:p>
            <a:r>
              <a:rPr lang="hr-BA" dirty="0">
                <a:solidFill>
                  <a:srgbClr val="4D2B65"/>
                </a:solidFill>
              </a:rPr>
              <a:t>Twitter account: </a:t>
            </a:r>
            <a:r>
              <a:rPr lang="hr-BA" b="0" dirty="0">
                <a:solidFill>
                  <a:srgbClr val="4D2B65"/>
                </a:solidFill>
              </a:rPr>
              <a:t>Immigrant Council</a:t>
            </a:r>
            <a:r>
              <a:rPr lang="en-IE" b="0" dirty="0">
                <a:solidFill>
                  <a:srgbClr val="4D2B65"/>
                </a:solidFill>
              </a:rPr>
              <a:t> </a:t>
            </a:r>
            <a:endParaRPr lang="en-US" b="0" dirty="0">
              <a:solidFill>
                <a:srgbClr val="4D2B65"/>
              </a:solidFill>
            </a:endParaRPr>
          </a:p>
        </p:txBody>
      </p:sp>
      <p:pic>
        <p:nvPicPr>
          <p:cNvPr id="4" name="Picture 3" descr="Graphical user interface&#10;&#10;Description automatically generated">
            <a:hlinkClick r:id="rId2"/>
            <a:extLst>
              <a:ext uri="{FF2B5EF4-FFF2-40B4-BE49-F238E27FC236}">
                <a16:creationId xmlns:a16="http://schemas.microsoft.com/office/drawing/2014/main" id="{CFD561C4-B48C-4972-8C1C-D545A986756E}"/>
              </a:ext>
            </a:extLst>
          </p:cNvPr>
          <p:cNvPicPr>
            <a:picLocks noChangeAspect="1"/>
          </p:cNvPicPr>
          <p:nvPr/>
        </p:nvPicPr>
        <p:blipFill>
          <a:blip r:embed="rId3"/>
          <a:stretch>
            <a:fillRect/>
          </a:stretch>
        </p:blipFill>
        <p:spPr>
          <a:xfrm>
            <a:off x="4502713" y="1002890"/>
            <a:ext cx="7591425" cy="5781675"/>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15D9F1BA-0D57-49E6-BAE8-6A5C9C951AFF}"/>
              </a:ext>
            </a:extLst>
          </p:cNvPr>
          <p:cNvSpPr/>
          <p:nvPr/>
        </p:nvSpPr>
        <p:spPr>
          <a:xfrm>
            <a:off x="3967979" y="1743951"/>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sp>
        <p:nvSpPr>
          <p:cNvPr id="6" name="TextBox 5">
            <a:extLst>
              <a:ext uri="{FF2B5EF4-FFF2-40B4-BE49-F238E27FC236}">
                <a16:creationId xmlns:a16="http://schemas.microsoft.com/office/drawing/2014/main" id="{1813414D-013D-4295-8A17-E31D6082AB31}"/>
              </a:ext>
            </a:extLst>
          </p:cNvPr>
          <p:cNvSpPr txBox="1"/>
          <p:nvPr/>
        </p:nvSpPr>
        <p:spPr>
          <a:xfrm>
            <a:off x="305128" y="894863"/>
            <a:ext cx="3785418" cy="5632311"/>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solidFill>
                  <a:srgbClr val="FFC000"/>
                </a:solidFill>
              </a:rPr>
              <a:t>The Immigrant Council of Ireland is a national, independent non-governmental </a:t>
            </a:r>
            <a:r>
              <a:rPr lang="en-US" sz="2400" dirty="0" err="1">
                <a:solidFill>
                  <a:srgbClr val="FFC000"/>
                </a:solidFill>
              </a:rPr>
              <a:t>organisation</a:t>
            </a:r>
            <a:r>
              <a:rPr lang="en-US" sz="2400" dirty="0">
                <a:solidFill>
                  <a:srgbClr val="FFC000"/>
                </a:solidFill>
              </a:rPr>
              <a:t> that promotes the rights of migrants</a:t>
            </a:r>
            <a:endParaRPr lang="hr-BA" sz="2400" dirty="0">
              <a:solidFill>
                <a:srgbClr val="FFC000"/>
              </a:solidFill>
            </a:endParaRPr>
          </a:p>
          <a:p>
            <a:endParaRPr lang="hr-BA" sz="2400" dirty="0"/>
          </a:p>
          <a:p>
            <a:pPr marL="342900" indent="-342900">
              <a:buFont typeface="Wingdings" panose="05000000000000000000" pitchFamily="2" charset="2"/>
              <a:buChar char="ü"/>
            </a:pPr>
            <a:r>
              <a:rPr lang="hr-BA" sz="2400" dirty="0">
                <a:solidFill>
                  <a:srgbClr val="A6377D"/>
                </a:solidFill>
              </a:rPr>
              <a:t>It would be a good idea to follow as many similar accounts as possible, engage with them and follow their lead in communicating via Twitter</a:t>
            </a:r>
            <a:endParaRPr lang="en-US" sz="2400" dirty="0">
              <a:solidFill>
                <a:srgbClr val="A6377D"/>
              </a:solidFill>
            </a:endParaRPr>
          </a:p>
        </p:txBody>
      </p:sp>
    </p:spTree>
    <p:extLst>
      <p:ext uri="{BB962C8B-B14F-4D97-AF65-F5344CB8AC3E}">
        <p14:creationId xmlns:p14="http://schemas.microsoft.com/office/powerpoint/2010/main" val="3079691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FBF08-5F90-4753-B7A1-8F264877E507}"/>
              </a:ext>
            </a:extLst>
          </p:cNvPr>
          <p:cNvSpPr>
            <a:spLocks noGrp="1"/>
          </p:cNvSpPr>
          <p:nvPr>
            <p:ph type="body" sz="quarter" idx="13"/>
          </p:nvPr>
        </p:nvSpPr>
        <p:spPr/>
        <p:txBody>
          <a:bodyPr/>
          <a:lstStyle/>
          <a:p>
            <a:r>
              <a:rPr lang="hr-BA" dirty="0"/>
              <a:t>Do not feel stressed and pressured to get into the media!</a:t>
            </a:r>
            <a:endParaRPr lang="en-US" dirty="0"/>
          </a:p>
        </p:txBody>
      </p:sp>
      <p:sp>
        <p:nvSpPr>
          <p:cNvPr id="3" name="Text Placeholder 2">
            <a:extLst>
              <a:ext uri="{FF2B5EF4-FFF2-40B4-BE49-F238E27FC236}">
                <a16:creationId xmlns:a16="http://schemas.microsoft.com/office/drawing/2014/main" id="{76C059F4-FFBD-4BA8-AA26-705C1810826C}"/>
              </a:ext>
            </a:extLst>
          </p:cNvPr>
          <p:cNvSpPr>
            <a:spLocks noGrp="1"/>
          </p:cNvSpPr>
          <p:nvPr>
            <p:ph type="body" sz="quarter" idx="14"/>
          </p:nvPr>
        </p:nvSpPr>
        <p:spPr/>
        <p:txBody>
          <a:bodyPr/>
          <a:lstStyle/>
          <a:p>
            <a:pPr algn="ctr"/>
            <a:r>
              <a:rPr lang="hr-BA" sz="4000" dirty="0">
                <a:solidFill>
                  <a:srgbClr val="A6377D"/>
                </a:solidFill>
              </a:rPr>
              <a:t>Remember, you are a mediator even if you help one person!</a:t>
            </a:r>
            <a:endParaRPr lang="en-US" sz="4000" dirty="0">
              <a:solidFill>
                <a:srgbClr val="A6377D"/>
              </a:solidFill>
            </a:endParaRPr>
          </a:p>
        </p:txBody>
      </p:sp>
      <p:pic>
        <p:nvPicPr>
          <p:cNvPr id="6" name="Picture Placeholder 5" descr="Graphical user interface&#10;&#10;Description automatically generated with low confidence">
            <a:hlinkClick r:id="rId2"/>
            <a:extLst>
              <a:ext uri="{FF2B5EF4-FFF2-40B4-BE49-F238E27FC236}">
                <a16:creationId xmlns:a16="http://schemas.microsoft.com/office/drawing/2014/main" id="{003D5832-8294-4097-9574-716BB86A2535}"/>
              </a:ext>
            </a:extLst>
          </p:cNvPr>
          <p:cNvPicPr>
            <a:picLocks noGrp="1" noChangeAspect="1"/>
          </p:cNvPicPr>
          <p:nvPr>
            <p:ph type="pic" sz="quarter" idx="19"/>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3636370" y="354563"/>
            <a:ext cx="8555630" cy="4234376"/>
          </a:xfrm>
        </p:spPr>
      </p:pic>
      <p:sp>
        <p:nvSpPr>
          <p:cNvPr id="7" name="Oval 6">
            <a:hlinkClick r:id="rId2"/>
            <a:extLst>
              <a:ext uri="{FF2B5EF4-FFF2-40B4-BE49-F238E27FC236}">
                <a16:creationId xmlns:a16="http://schemas.microsoft.com/office/drawing/2014/main" id="{56F75C3E-3827-4373-BFB8-ECFF424C800E}"/>
              </a:ext>
            </a:extLst>
          </p:cNvPr>
          <p:cNvSpPr/>
          <p:nvPr/>
        </p:nvSpPr>
        <p:spPr>
          <a:xfrm>
            <a:off x="4148147" y="1664875"/>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a:t>
            </a:r>
            <a:r>
              <a:rPr lang="hr-BA" sz="2000" b="1" dirty="0">
                <a:solidFill>
                  <a:schemeClr val="bg1"/>
                </a:solidFill>
              </a:rPr>
              <a:t>get INSPIRED</a:t>
            </a:r>
            <a:endParaRPr lang="en-US" sz="2000" b="1" dirty="0">
              <a:solidFill>
                <a:schemeClr val="bg1"/>
              </a:solidFill>
            </a:endParaRPr>
          </a:p>
        </p:txBody>
      </p:sp>
      <p:pic>
        <p:nvPicPr>
          <p:cNvPr id="8" name="Graphic 7" descr="Right pointing backhand index with solid fill">
            <a:extLst>
              <a:ext uri="{FF2B5EF4-FFF2-40B4-BE49-F238E27FC236}">
                <a16:creationId xmlns:a16="http://schemas.microsoft.com/office/drawing/2014/main" id="{B39FE9FC-ED53-430B-A2D7-D54CD5377C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364069">
            <a:off x="3683205" y="3119881"/>
            <a:ext cx="929883" cy="929883"/>
          </a:xfrm>
          <a:prstGeom prst="rect">
            <a:avLst/>
          </a:prstGeom>
        </p:spPr>
      </p:pic>
    </p:spTree>
    <p:extLst>
      <p:ext uri="{BB962C8B-B14F-4D97-AF65-F5344CB8AC3E}">
        <p14:creationId xmlns:p14="http://schemas.microsoft.com/office/powerpoint/2010/main" val="2757669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normAutofit fontScale="92500" lnSpcReduction="20000"/>
          </a:bodyPr>
          <a:lstStyle/>
          <a:p>
            <a:r>
              <a:rPr lang="en-US" dirty="0"/>
              <a:t>Innovative ways to inform</a:t>
            </a:r>
          </a:p>
          <a:p>
            <a:endParaRPr lang="en-US" dirty="0"/>
          </a:p>
          <a:p>
            <a:pPr marL="742950" indent="-742950">
              <a:buAutoNum type="arabicPeriod"/>
            </a:pPr>
            <a:r>
              <a:rPr lang="en-US" dirty="0"/>
              <a:t>The Power of Art</a:t>
            </a:r>
          </a:p>
          <a:p>
            <a:pPr marL="742950" indent="-742950">
              <a:buFont typeface="Arial"/>
              <a:buAutoNum type="arabicPeriod"/>
            </a:pPr>
            <a:r>
              <a:rPr lang="hr-BA" dirty="0"/>
              <a:t>Performance as a way to spread the message</a:t>
            </a:r>
            <a:endParaRPr lang="en-US" dirty="0"/>
          </a:p>
          <a:p>
            <a:r>
              <a:rPr lang="en-US" dirty="0"/>
              <a:t> </a:t>
            </a:r>
          </a:p>
          <a:p>
            <a:endParaRPr lang="en-US" dirty="0"/>
          </a:p>
        </p:txBody>
      </p:sp>
    </p:spTree>
    <p:extLst>
      <p:ext uri="{BB962C8B-B14F-4D97-AF65-F5344CB8AC3E}">
        <p14:creationId xmlns:p14="http://schemas.microsoft.com/office/powerpoint/2010/main" val="341773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0F9AB-E7FE-45A1-82D5-E9B0741724C6}"/>
              </a:ext>
            </a:extLst>
          </p:cNvPr>
          <p:cNvSpPr>
            <a:spLocks noGrp="1"/>
          </p:cNvSpPr>
          <p:nvPr>
            <p:ph type="body" sz="quarter" idx="13"/>
          </p:nvPr>
        </p:nvSpPr>
        <p:spPr>
          <a:xfrm>
            <a:off x="783176" y="682678"/>
            <a:ext cx="11160008" cy="1342065"/>
          </a:xfrm>
        </p:spPr>
        <p:txBody>
          <a:bodyPr>
            <a:normAutofit/>
          </a:bodyPr>
          <a:lstStyle/>
          <a:p>
            <a:pPr algn="ctr"/>
            <a:r>
              <a:rPr lang="en-US" dirty="0"/>
              <a:t>CRAFTING AN EFFECTIVE </a:t>
            </a:r>
            <a:r>
              <a:rPr lang="hr-BA" dirty="0"/>
              <a:t>MEDIATOR’S</a:t>
            </a:r>
            <a:r>
              <a:rPr lang="en-US" dirty="0"/>
              <a:t> MESSAGE</a:t>
            </a:r>
            <a:endParaRPr lang="hr-BA" dirty="0"/>
          </a:p>
          <a:p>
            <a:pPr algn="ctr"/>
            <a:r>
              <a:rPr lang="hr-BA" i="1" dirty="0">
                <a:solidFill>
                  <a:srgbClr val="76C6D2"/>
                </a:solidFill>
              </a:rPr>
              <a:t> in 6 steps</a:t>
            </a:r>
            <a:endParaRPr lang="en-US" i="1" dirty="0">
              <a:solidFill>
                <a:srgbClr val="76C6D2"/>
              </a:solidFill>
            </a:endParaRPr>
          </a:p>
        </p:txBody>
      </p:sp>
      <p:graphicFrame>
        <p:nvGraphicFramePr>
          <p:cNvPr id="6" name="Diagram 5">
            <a:extLst>
              <a:ext uri="{FF2B5EF4-FFF2-40B4-BE49-F238E27FC236}">
                <a16:creationId xmlns:a16="http://schemas.microsoft.com/office/drawing/2014/main" id="{79F49BF3-8492-4999-A13D-654751C9DB64}"/>
              </a:ext>
            </a:extLst>
          </p:cNvPr>
          <p:cNvGraphicFramePr/>
          <p:nvPr>
            <p:extLst>
              <p:ext uri="{D42A27DB-BD31-4B8C-83A1-F6EECF244321}">
                <p14:modId xmlns:p14="http://schemas.microsoft.com/office/powerpoint/2010/main" val="339845887"/>
              </p:ext>
            </p:extLst>
          </p:nvPr>
        </p:nvGraphicFramePr>
        <p:xfrm>
          <a:off x="849086" y="2304661"/>
          <a:ext cx="10590245" cy="383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A518C86-44CA-4A61-AFDE-8F7433793D39}"/>
              </a:ext>
            </a:extLst>
          </p:cNvPr>
          <p:cNvSpPr txBox="1"/>
          <p:nvPr/>
        </p:nvSpPr>
        <p:spPr>
          <a:xfrm>
            <a:off x="1017036" y="2593910"/>
            <a:ext cx="810799" cy="369332"/>
          </a:xfrm>
          <a:prstGeom prst="rect">
            <a:avLst/>
          </a:prstGeom>
          <a:noFill/>
        </p:spPr>
        <p:txBody>
          <a:bodyPr wrap="none" rtlCol="0">
            <a:spAutoFit/>
          </a:bodyPr>
          <a:lstStyle/>
          <a:p>
            <a:r>
              <a:rPr lang="hr-BA" b="1" dirty="0">
                <a:solidFill>
                  <a:schemeClr val="bg1"/>
                </a:solidFill>
              </a:rPr>
              <a:t>STEP 4</a:t>
            </a:r>
            <a:endParaRPr lang="en-US" b="1" dirty="0">
              <a:solidFill>
                <a:schemeClr val="bg1"/>
              </a:solidFill>
            </a:endParaRPr>
          </a:p>
        </p:txBody>
      </p:sp>
      <p:sp>
        <p:nvSpPr>
          <p:cNvPr id="8" name="TextBox 7">
            <a:extLst>
              <a:ext uri="{FF2B5EF4-FFF2-40B4-BE49-F238E27FC236}">
                <a16:creationId xmlns:a16="http://schemas.microsoft.com/office/drawing/2014/main" id="{87DB02E3-0564-467C-BCC0-DA2AE006BFD0}"/>
              </a:ext>
            </a:extLst>
          </p:cNvPr>
          <p:cNvSpPr txBox="1"/>
          <p:nvPr/>
        </p:nvSpPr>
        <p:spPr>
          <a:xfrm>
            <a:off x="4631093" y="2746310"/>
            <a:ext cx="810799" cy="369332"/>
          </a:xfrm>
          <a:prstGeom prst="rect">
            <a:avLst/>
          </a:prstGeom>
          <a:noFill/>
        </p:spPr>
        <p:txBody>
          <a:bodyPr wrap="none" rtlCol="0">
            <a:spAutoFit/>
          </a:bodyPr>
          <a:lstStyle/>
          <a:p>
            <a:r>
              <a:rPr lang="hr-BA" b="1" dirty="0">
                <a:solidFill>
                  <a:schemeClr val="bg1"/>
                </a:solidFill>
              </a:rPr>
              <a:t>STEP 5</a:t>
            </a:r>
            <a:endParaRPr lang="en-US" b="1" dirty="0">
              <a:solidFill>
                <a:schemeClr val="bg1"/>
              </a:solidFill>
            </a:endParaRPr>
          </a:p>
        </p:txBody>
      </p:sp>
      <p:sp>
        <p:nvSpPr>
          <p:cNvPr id="9" name="TextBox 8">
            <a:extLst>
              <a:ext uri="{FF2B5EF4-FFF2-40B4-BE49-F238E27FC236}">
                <a16:creationId xmlns:a16="http://schemas.microsoft.com/office/drawing/2014/main" id="{ABE311AD-8B4C-4BC4-A52F-03A1336B1E5A}"/>
              </a:ext>
            </a:extLst>
          </p:cNvPr>
          <p:cNvSpPr txBox="1"/>
          <p:nvPr/>
        </p:nvSpPr>
        <p:spPr>
          <a:xfrm>
            <a:off x="8245150" y="2714044"/>
            <a:ext cx="810799" cy="369332"/>
          </a:xfrm>
          <a:prstGeom prst="rect">
            <a:avLst/>
          </a:prstGeom>
          <a:noFill/>
        </p:spPr>
        <p:txBody>
          <a:bodyPr wrap="none" rtlCol="0">
            <a:spAutoFit/>
          </a:bodyPr>
          <a:lstStyle/>
          <a:p>
            <a:r>
              <a:rPr lang="hr-BA" b="1" dirty="0">
                <a:solidFill>
                  <a:schemeClr val="bg1"/>
                </a:solidFill>
              </a:rPr>
              <a:t>STEP 6</a:t>
            </a:r>
            <a:endParaRPr lang="en-US" b="1" dirty="0">
              <a:solidFill>
                <a:schemeClr val="bg1"/>
              </a:solidFill>
            </a:endParaRPr>
          </a:p>
        </p:txBody>
      </p:sp>
    </p:spTree>
    <p:extLst>
      <p:ext uri="{BB962C8B-B14F-4D97-AF65-F5344CB8AC3E}">
        <p14:creationId xmlns:p14="http://schemas.microsoft.com/office/powerpoint/2010/main" val="4192468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of a person full of colored paint">
            <a:extLst>
              <a:ext uri="{FF2B5EF4-FFF2-40B4-BE49-F238E27FC236}">
                <a16:creationId xmlns:a16="http://schemas.microsoft.com/office/drawing/2014/main" id="{3C7B06F3-7D9D-4D6D-8A7D-B78447F5C9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29" y="0"/>
            <a:ext cx="12231329" cy="6858000"/>
          </a:xfrm>
          <a:prstGeom prst="rect">
            <a:avLst/>
          </a:prstGeom>
        </p:spPr>
      </p:pic>
      <p:sp>
        <p:nvSpPr>
          <p:cNvPr id="2" name="Text Placeholder 1">
            <a:extLst>
              <a:ext uri="{FF2B5EF4-FFF2-40B4-BE49-F238E27FC236}">
                <a16:creationId xmlns:a16="http://schemas.microsoft.com/office/drawing/2014/main" id="{852D22E3-5E66-475F-99B7-8EA7BE07ED2F}"/>
              </a:ext>
            </a:extLst>
          </p:cNvPr>
          <p:cNvSpPr>
            <a:spLocks noGrp="1"/>
          </p:cNvSpPr>
          <p:nvPr>
            <p:ph type="body" sz="quarter" idx="15"/>
          </p:nvPr>
        </p:nvSpPr>
        <p:spPr>
          <a:xfrm>
            <a:off x="111968" y="200014"/>
            <a:ext cx="5889171" cy="1083096"/>
          </a:xfrm>
        </p:spPr>
        <p:txBody>
          <a:bodyPr/>
          <a:lstStyle/>
          <a:p>
            <a:r>
              <a:rPr lang="en-IE" dirty="0"/>
              <a:t>1. </a:t>
            </a:r>
            <a:r>
              <a:rPr lang="hr-BA" dirty="0"/>
              <a:t>The power of art in intercultural mediation</a:t>
            </a:r>
            <a:endParaRPr lang="en-US" dirty="0"/>
          </a:p>
        </p:txBody>
      </p:sp>
      <p:sp>
        <p:nvSpPr>
          <p:cNvPr id="6" name="Rectangle 5">
            <a:extLst>
              <a:ext uri="{FF2B5EF4-FFF2-40B4-BE49-F238E27FC236}">
                <a16:creationId xmlns:a16="http://schemas.microsoft.com/office/drawing/2014/main" id="{C1AA5D14-9C87-4BA9-9D86-1D6842141873}"/>
              </a:ext>
            </a:extLst>
          </p:cNvPr>
          <p:cNvSpPr/>
          <p:nvPr/>
        </p:nvSpPr>
        <p:spPr>
          <a:xfrm>
            <a:off x="0" y="2566219"/>
            <a:ext cx="11670889" cy="4178710"/>
          </a:xfrm>
          <a:prstGeom prst="rect">
            <a:avLst/>
          </a:prstGeom>
          <a:solidFill>
            <a:schemeClr val="accent1">
              <a:lumMod val="50000"/>
              <a:alpha val="72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911CD9A-4990-4851-BF53-A71BC4AADE89}"/>
              </a:ext>
            </a:extLst>
          </p:cNvPr>
          <p:cNvSpPr>
            <a:spLocks noGrp="1"/>
          </p:cNvSpPr>
          <p:nvPr>
            <p:ph type="body" sz="quarter" idx="16"/>
          </p:nvPr>
        </p:nvSpPr>
        <p:spPr>
          <a:xfrm>
            <a:off x="202162" y="2654711"/>
            <a:ext cx="11655541" cy="3821792"/>
          </a:xfrm>
        </p:spPr>
        <p:txBody>
          <a:bodyPr/>
          <a:lstStyle/>
          <a:p>
            <a:pPr marL="342900" indent="-342900">
              <a:buFont typeface="Wingdings" panose="05000000000000000000" pitchFamily="2" charset="2"/>
              <a:buChar char="ü"/>
            </a:pPr>
            <a:r>
              <a:rPr lang="en-US" sz="2200" dirty="0">
                <a:solidFill>
                  <a:schemeClr val="bg1"/>
                </a:solidFill>
              </a:rPr>
              <a:t>Art and Intercultural Dialogue</a:t>
            </a:r>
            <a:r>
              <a:rPr lang="hr-BA" sz="2200" dirty="0">
                <a:solidFill>
                  <a:schemeClr val="bg1"/>
                </a:solidFill>
              </a:rPr>
              <a:t> </a:t>
            </a:r>
            <a:r>
              <a:rPr lang="en-US" sz="2200" dirty="0">
                <a:solidFill>
                  <a:schemeClr val="bg1"/>
                </a:solidFill>
              </a:rPr>
              <a:t>Festivals, exhibitions, drama, literature or film are among the most powerful ways at people’s disposal for them to express their worldviews, emotions and opinions. </a:t>
            </a:r>
            <a:endParaRPr lang="hr-BA" sz="2200" dirty="0">
              <a:solidFill>
                <a:schemeClr val="bg1"/>
              </a:solidFill>
            </a:endParaRPr>
          </a:p>
          <a:p>
            <a:pPr marL="342900" indent="-342900">
              <a:buFont typeface="Wingdings" panose="05000000000000000000" pitchFamily="2" charset="2"/>
              <a:buChar char="ü"/>
            </a:pPr>
            <a:r>
              <a:rPr lang="en-US" sz="2200" dirty="0">
                <a:solidFill>
                  <a:schemeClr val="bg1"/>
                </a:solidFill>
              </a:rPr>
              <a:t>Art is the most used instrument (and through the most varied forms), for remembrance and celebration  of  important  events,  for  preserving  collective  identities,  for  honouring  people.  </a:t>
            </a:r>
            <a:endParaRPr lang="hr-BA" sz="2200" dirty="0">
              <a:solidFill>
                <a:schemeClr val="bg1"/>
              </a:solidFill>
            </a:endParaRPr>
          </a:p>
          <a:p>
            <a:pPr marL="342900" indent="-342900">
              <a:buFont typeface="Wingdings" panose="05000000000000000000" pitchFamily="2" charset="2"/>
              <a:buChar char="ü"/>
            </a:pPr>
            <a:r>
              <a:rPr lang="en-US" sz="2200" dirty="0">
                <a:solidFill>
                  <a:schemeClr val="bg1"/>
                </a:solidFill>
              </a:rPr>
              <a:t>Through  art,  individuals  and  groups  also  actively  exert  citizenship  and  propagate opinions: they claim rights, denounce atrocities, influence public opinion and  encourage  action  of  their  peers.  </a:t>
            </a:r>
            <a:endParaRPr lang="hr-BA" sz="2200" dirty="0">
              <a:solidFill>
                <a:schemeClr val="bg1"/>
              </a:solidFill>
            </a:endParaRPr>
          </a:p>
          <a:p>
            <a:pPr marL="342900" indent="-342900">
              <a:buFont typeface="Wingdings" panose="05000000000000000000" pitchFamily="2" charset="2"/>
              <a:buChar char="ü"/>
            </a:pPr>
            <a:r>
              <a:rPr lang="en-US" sz="2200" dirty="0">
                <a:solidFill>
                  <a:schemeClr val="bg1"/>
                </a:solidFill>
              </a:rPr>
              <a:t>Art  is  used  to  educate  youngsters,  to  animate  groups, to stimulate solidarity and collective links and to foster community wellbeing, or solely to touch the inner world of spirituality and worship, delight and ecstasy.</a:t>
            </a:r>
            <a:r>
              <a:rPr lang="hr-BA" sz="2200" dirty="0">
                <a:solidFill>
                  <a:schemeClr val="bg1"/>
                </a:solidFill>
              </a:rPr>
              <a:t>*</a:t>
            </a:r>
          </a:p>
          <a:p>
            <a:endParaRPr lang="hr-BA" sz="1000" dirty="0">
              <a:solidFill>
                <a:schemeClr val="bg1"/>
              </a:solidFill>
            </a:endParaRPr>
          </a:p>
          <a:p>
            <a:r>
              <a:rPr lang="hr-BA" sz="1000" dirty="0">
                <a:solidFill>
                  <a:schemeClr val="bg1"/>
                </a:solidFill>
              </a:rPr>
              <a:t>*SOURCE: Art and Intercultural Dialogue, </a:t>
            </a:r>
            <a:r>
              <a:rPr lang="en-US" sz="1000" dirty="0">
                <a:solidFill>
                  <a:schemeClr val="bg1"/>
                </a:solidFill>
              </a:rPr>
              <a:t>COMPARATIVE AND INTERNATIONAL EDUCATION: A Diversity of Voices</a:t>
            </a:r>
            <a:r>
              <a:rPr lang="hr-BA" sz="1000" dirty="0">
                <a:solidFill>
                  <a:schemeClr val="bg1"/>
                </a:solidFill>
              </a:rPr>
              <a:t>, </a:t>
            </a:r>
            <a:r>
              <a:rPr lang="hr-BA" sz="1000" dirty="0">
                <a:solidFill>
                  <a:schemeClr val="bg1"/>
                </a:solidFill>
                <a:effectLst/>
                <a:latin typeface="Calibri" panose="020F0502020204030204" pitchFamily="34" charset="0"/>
              </a:rPr>
              <a:t>Allan PitmanUniversity of Western Ontario, CanadaMiguel A. PereyraUniversity of Granada, Spain</a:t>
            </a:r>
          </a:p>
          <a:p>
            <a:endParaRPr lang="en-US" sz="2200" dirty="0">
              <a:solidFill>
                <a:schemeClr val="bg1"/>
              </a:solidFill>
            </a:endParaRPr>
          </a:p>
        </p:txBody>
      </p:sp>
    </p:spTree>
    <p:extLst>
      <p:ext uri="{BB962C8B-B14F-4D97-AF65-F5344CB8AC3E}">
        <p14:creationId xmlns:p14="http://schemas.microsoft.com/office/powerpoint/2010/main" val="932243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D8C984-038D-4F6C-910F-98CD1FBC9A4F}"/>
              </a:ext>
            </a:extLst>
          </p:cNvPr>
          <p:cNvSpPr>
            <a:spLocks noGrp="1"/>
          </p:cNvSpPr>
          <p:nvPr>
            <p:ph type="body" sz="quarter" idx="15"/>
          </p:nvPr>
        </p:nvSpPr>
        <p:spPr>
          <a:xfrm>
            <a:off x="128862" y="212330"/>
            <a:ext cx="6960196" cy="1083096"/>
          </a:xfrm>
        </p:spPr>
        <p:txBody>
          <a:bodyPr/>
          <a:lstStyle/>
          <a:p>
            <a:r>
              <a:rPr lang="hr-BA" sz="3000" dirty="0"/>
              <a:t>Play the video: </a:t>
            </a:r>
          </a:p>
          <a:p>
            <a:r>
              <a:rPr lang="hr-BA" sz="3000" dirty="0"/>
              <a:t>Fleeing the Dark exhibtion</a:t>
            </a:r>
            <a:endParaRPr lang="en-US" sz="3000" dirty="0"/>
          </a:p>
          <a:p>
            <a:endParaRPr lang="en-US" dirty="0"/>
          </a:p>
        </p:txBody>
      </p:sp>
      <p:sp>
        <p:nvSpPr>
          <p:cNvPr id="3" name="Text Placeholder 2">
            <a:extLst>
              <a:ext uri="{FF2B5EF4-FFF2-40B4-BE49-F238E27FC236}">
                <a16:creationId xmlns:a16="http://schemas.microsoft.com/office/drawing/2014/main" id="{50005974-C669-4D8E-9BEC-272088614527}"/>
              </a:ext>
            </a:extLst>
          </p:cNvPr>
          <p:cNvSpPr>
            <a:spLocks noGrp="1"/>
          </p:cNvSpPr>
          <p:nvPr>
            <p:ph type="body" sz="quarter" idx="16"/>
          </p:nvPr>
        </p:nvSpPr>
        <p:spPr>
          <a:xfrm>
            <a:off x="128862" y="4944877"/>
            <a:ext cx="11464413" cy="1346544"/>
          </a:xfrm>
        </p:spPr>
        <p:txBody>
          <a:bodyPr/>
          <a:lstStyle/>
          <a:p>
            <a:r>
              <a:rPr lang="en-US" sz="2000" dirty="0"/>
              <a:t>The Dutch National Museum of World Cultures has invited Syrian-born artist </a:t>
            </a:r>
            <a:r>
              <a:rPr lang="en-US" sz="2000" dirty="0" err="1"/>
              <a:t>Issam</a:t>
            </a:r>
            <a:r>
              <a:rPr lang="en-US" sz="2000" dirty="0"/>
              <a:t> </a:t>
            </a:r>
            <a:r>
              <a:rPr lang="en-US" sz="2000" dirty="0" err="1"/>
              <a:t>Kourbaj</a:t>
            </a:r>
            <a:r>
              <a:rPr lang="en-US" sz="2000" dirty="0"/>
              <a:t> to curate an intervention in the </a:t>
            </a:r>
            <a:r>
              <a:rPr lang="en-US" sz="2000" dirty="0" err="1"/>
              <a:t>Tropenmuseum</a:t>
            </a:r>
            <a:r>
              <a:rPr lang="en-US" sz="2000" dirty="0"/>
              <a:t> </a:t>
            </a:r>
            <a:r>
              <a:rPr lang="en-US" sz="2000" dirty="0" err="1"/>
              <a:t>Lichthal</a:t>
            </a:r>
            <a:r>
              <a:rPr lang="en-US" sz="2000" dirty="0"/>
              <a:t>, where he combines his own artworks with objects from the collection that inspire him.</a:t>
            </a:r>
            <a:r>
              <a:rPr lang="hr-BA" sz="2000" dirty="0"/>
              <a:t> </a:t>
            </a:r>
            <a:r>
              <a:rPr lang="en-US" sz="2000" dirty="0"/>
              <a:t>The intervention marks ten years since the start of the crisis in Syria. Thousands of miniature boats, a rare 16th century Herbarium and more form Fleeing the Dark, an exhibition about migration, growth and hope.</a:t>
            </a:r>
          </a:p>
        </p:txBody>
      </p:sp>
      <p:pic>
        <p:nvPicPr>
          <p:cNvPr id="4" name="Picture 3">
            <a:extLst>
              <a:ext uri="{FF2B5EF4-FFF2-40B4-BE49-F238E27FC236}">
                <a16:creationId xmlns:a16="http://schemas.microsoft.com/office/drawing/2014/main" id="{2A3DF3C4-6172-4308-9AFE-7AC76D924B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6091" y="-1"/>
            <a:ext cx="5405909" cy="4622983"/>
          </a:xfrm>
          <a:prstGeom prst="rect">
            <a:avLst/>
          </a:prstGeom>
          <a:ln>
            <a:noFill/>
          </a:ln>
          <a:effectLst>
            <a:outerShdw blurRad="292100" dist="139700" dir="2700000" algn="tl" rotWithShape="0">
              <a:srgbClr val="333333">
                <a:alpha val="65000"/>
              </a:srgbClr>
            </a:outerShdw>
          </a:effectLst>
        </p:spPr>
      </p:pic>
      <p:pic>
        <p:nvPicPr>
          <p:cNvPr id="5" name="Online Media 4" title="Opening | De duisternis ontvluchten">
            <a:hlinkClick r:id="" action="ppaction://media"/>
            <a:extLst>
              <a:ext uri="{FF2B5EF4-FFF2-40B4-BE49-F238E27FC236}">
                <a16:creationId xmlns:a16="http://schemas.microsoft.com/office/drawing/2014/main" id="{1EED05F9-EDC1-4DEF-A3D9-FF88315A8FC8}"/>
              </a:ext>
            </a:extLst>
          </p:cNvPr>
          <p:cNvPicPr>
            <a:picLocks noRot="1" noChangeAspect="1"/>
          </p:cNvPicPr>
          <p:nvPr>
            <a:videoFile r:link="rId1"/>
          </p:nvPr>
        </p:nvPicPr>
        <p:blipFill>
          <a:blip r:embed="rId4"/>
          <a:stretch>
            <a:fillRect/>
          </a:stretch>
        </p:blipFill>
        <p:spPr>
          <a:xfrm>
            <a:off x="0" y="1239851"/>
            <a:ext cx="5987845" cy="3383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0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4EC714-C8A7-4DED-B8D8-829B54680265}"/>
              </a:ext>
            </a:extLst>
          </p:cNvPr>
          <p:cNvSpPr>
            <a:spLocks noGrp="1"/>
          </p:cNvSpPr>
          <p:nvPr>
            <p:ph type="body" sz="quarter" idx="13"/>
          </p:nvPr>
        </p:nvSpPr>
        <p:spPr/>
        <p:txBody>
          <a:bodyPr/>
          <a:lstStyle/>
          <a:p>
            <a:r>
              <a:rPr lang="en-IE" dirty="0"/>
              <a:t>2. </a:t>
            </a:r>
            <a:r>
              <a:rPr lang="hr-BA" dirty="0"/>
              <a:t>Performance as a way to spread the message</a:t>
            </a:r>
            <a:endParaRPr lang="en-US" dirty="0"/>
          </a:p>
        </p:txBody>
      </p:sp>
      <p:sp>
        <p:nvSpPr>
          <p:cNvPr id="3" name="Text Placeholder 2">
            <a:extLst>
              <a:ext uri="{FF2B5EF4-FFF2-40B4-BE49-F238E27FC236}">
                <a16:creationId xmlns:a16="http://schemas.microsoft.com/office/drawing/2014/main" id="{88A2049C-B720-42EA-9D1B-82B173D8A06E}"/>
              </a:ext>
            </a:extLst>
          </p:cNvPr>
          <p:cNvSpPr>
            <a:spLocks noGrp="1"/>
          </p:cNvSpPr>
          <p:nvPr>
            <p:ph type="body" sz="quarter" idx="14"/>
          </p:nvPr>
        </p:nvSpPr>
        <p:spPr>
          <a:xfrm>
            <a:off x="1553496" y="2458065"/>
            <a:ext cx="9901531" cy="3245241"/>
          </a:xfrm>
        </p:spPr>
        <p:txBody>
          <a:bodyPr/>
          <a:lstStyle/>
          <a:p>
            <a:r>
              <a:rPr lang="en-US" dirty="0"/>
              <a:t>Performance includes plays, dances, puppetry, poetry, song, and other formats that provide information relevant to important pending decisions, opportunities to participate in the decision process, and/or the importance of public participation. Performance tools use story-telling as the basis for creating and communicating information. </a:t>
            </a:r>
            <a:endParaRPr lang="hr-BA" dirty="0"/>
          </a:p>
          <a:p>
            <a:r>
              <a:rPr lang="en-US" dirty="0"/>
              <a:t>Unlike many conventional public participation tools, performance often involves an affective or emotional dimension to information sharing. As such, it communicates by appealing to intuition and feelings rather than by strict logical persuasion. Performance is often effective in that it brings information directly into the community, it entertains as it communicates, and often engages people directly in the process.</a:t>
            </a:r>
          </a:p>
        </p:txBody>
      </p:sp>
      <p:pic>
        <p:nvPicPr>
          <p:cNvPr id="5" name="Graphic 4" descr="Drama outline">
            <a:extLst>
              <a:ext uri="{FF2B5EF4-FFF2-40B4-BE49-F238E27FC236}">
                <a16:creationId xmlns:a16="http://schemas.microsoft.com/office/drawing/2014/main" id="{0072F6BF-35DC-4794-A89E-6AF78E2DC6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927" y="2458065"/>
            <a:ext cx="1063707" cy="1063707"/>
          </a:xfrm>
          <a:prstGeom prst="rect">
            <a:avLst/>
          </a:prstGeom>
        </p:spPr>
      </p:pic>
    </p:spTree>
    <p:extLst>
      <p:ext uri="{BB962C8B-B14F-4D97-AF65-F5344CB8AC3E}">
        <p14:creationId xmlns:p14="http://schemas.microsoft.com/office/powerpoint/2010/main" val="3141919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45450-4472-4123-8CEE-74E80133B7C7}"/>
              </a:ext>
            </a:extLst>
          </p:cNvPr>
          <p:cNvSpPr>
            <a:spLocks noGrp="1"/>
          </p:cNvSpPr>
          <p:nvPr>
            <p:ph type="body" sz="quarter" idx="13"/>
          </p:nvPr>
        </p:nvSpPr>
        <p:spPr>
          <a:xfrm>
            <a:off x="139959" y="936395"/>
            <a:ext cx="3306626" cy="3297980"/>
          </a:xfrm>
        </p:spPr>
        <p:txBody>
          <a:bodyPr>
            <a:normAutofit fontScale="40000" lnSpcReduction="20000"/>
          </a:bodyPr>
          <a:lstStyle/>
          <a:p>
            <a:r>
              <a:rPr lang="en-US" sz="6700" dirty="0"/>
              <a:t>Activity: </a:t>
            </a:r>
            <a:endParaRPr lang="hr-BA" sz="6700" dirty="0"/>
          </a:p>
          <a:p>
            <a:r>
              <a:rPr lang="en-US" sz="5100" dirty="0"/>
              <a:t>FLASH MOB  Watch video </a:t>
            </a:r>
            <a:endParaRPr lang="hr-BA" sz="5100" dirty="0"/>
          </a:p>
          <a:p>
            <a:endParaRPr lang="hr-BA" sz="5100" b="0" dirty="0"/>
          </a:p>
          <a:p>
            <a:pPr>
              <a:lnSpc>
                <a:spcPct val="120000"/>
              </a:lnSpc>
            </a:pPr>
            <a:r>
              <a:rPr lang="en-US" sz="4500" dirty="0"/>
              <a:t>At a time when Spain is enduring unemployment at 26%, Carne </a:t>
            </a:r>
            <a:r>
              <a:rPr lang="en-US" sz="4500" dirty="0" err="1"/>
              <a:t>Cruda</a:t>
            </a:r>
            <a:r>
              <a:rPr lang="en-US" sz="4500" dirty="0"/>
              <a:t> 2.0, a </a:t>
            </a:r>
            <a:r>
              <a:rPr lang="en-US" sz="4500" dirty="0" err="1"/>
              <a:t>programme</a:t>
            </a:r>
            <a:r>
              <a:rPr lang="en-US" sz="4500" dirty="0"/>
              <a:t> on the Spanish Cadena SER network, sent a small orchestra to flash mob the waiting room of a busy Madrid unemployment office. </a:t>
            </a:r>
          </a:p>
        </p:txBody>
      </p:sp>
      <p:sp>
        <p:nvSpPr>
          <p:cNvPr id="3" name="Text Placeholder 2">
            <a:extLst>
              <a:ext uri="{FF2B5EF4-FFF2-40B4-BE49-F238E27FC236}">
                <a16:creationId xmlns:a16="http://schemas.microsoft.com/office/drawing/2014/main" id="{ECF73AB9-D982-444F-BF50-E2287A5388CA}"/>
              </a:ext>
            </a:extLst>
          </p:cNvPr>
          <p:cNvSpPr>
            <a:spLocks noGrp="1"/>
          </p:cNvSpPr>
          <p:nvPr>
            <p:ph type="body" sz="quarter" idx="14"/>
          </p:nvPr>
        </p:nvSpPr>
        <p:spPr>
          <a:xfrm>
            <a:off x="497155" y="5114135"/>
            <a:ext cx="9962461" cy="469184"/>
          </a:xfrm>
        </p:spPr>
        <p:txBody>
          <a:bodyPr/>
          <a:lstStyle/>
          <a:p>
            <a:r>
              <a:rPr lang="en-US" sz="2000" dirty="0"/>
              <a:t>Their touching performance of The Beatles ‘Here Comes The Sun’ instantly went viral across the globe and brought international attention to Spain’s growing economic crisis. </a:t>
            </a:r>
          </a:p>
          <a:p>
            <a:r>
              <a:rPr lang="hr-BA" sz="1400" dirty="0">
                <a:hlinkClick r:id="rId3"/>
              </a:rPr>
              <a:t>SOURCE: </a:t>
            </a:r>
            <a:r>
              <a:rPr lang="en-US" sz="1400" dirty="0">
                <a:hlinkClick r:id="rId3"/>
              </a:rPr>
              <a:t>https://www.youtube.com/watch?v=kS709ZyZ_YU&amp;feature=youtu.be</a:t>
            </a:r>
            <a:r>
              <a:rPr lang="hr-BA" sz="1400" dirty="0"/>
              <a:t> </a:t>
            </a:r>
            <a:endParaRPr lang="en-US" sz="1400" dirty="0"/>
          </a:p>
          <a:p>
            <a:endParaRPr lang="en-US" dirty="0"/>
          </a:p>
        </p:txBody>
      </p:sp>
      <p:pic>
        <p:nvPicPr>
          <p:cNvPr id="5" name="Online Media 4" title="Flashmob oficina paro (Carne Cruda 2.0)">
            <a:hlinkClick r:id="" action="ppaction://media"/>
            <a:extLst>
              <a:ext uri="{FF2B5EF4-FFF2-40B4-BE49-F238E27FC236}">
                <a16:creationId xmlns:a16="http://schemas.microsoft.com/office/drawing/2014/main" id="{143B86A1-C698-44C2-8B4B-C02FDE3DF12E}"/>
              </a:ext>
            </a:extLst>
          </p:cNvPr>
          <p:cNvPicPr>
            <a:picLocks noRot="1" noChangeAspect="1"/>
          </p:cNvPicPr>
          <p:nvPr>
            <a:videoFile r:link="rId1"/>
          </p:nvPr>
        </p:nvPicPr>
        <p:blipFill>
          <a:blip r:embed="rId4"/>
          <a:stretch>
            <a:fillRect/>
          </a:stretch>
        </p:blipFill>
        <p:spPr>
          <a:xfrm>
            <a:off x="3427601" y="0"/>
            <a:ext cx="8624440" cy="4872809"/>
          </a:xfrm>
          <a:prstGeom prst="rect">
            <a:avLst/>
          </a:prstGeom>
        </p:spPr>
      </p:pic>
    </p:spTree>
    <p:extLst>
      <p:ext uri="{BB962C8B-B14F-4D97-AF65-F5344CB8AC3E}">
        <p14:creationId xmlns:p14="http://schemas.microsoft.com/office/powerpoint/2010/main" val="13655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F2C6052-B325-B44A-ACDA-85B25345A44A}"/>
              </a:ext>
            </a:extLst>
          </p:cNvPr>
          <p:cNvSpPr>
            <a:spLocks noGrp="1"/>
          </p:cNvSpPr>
          <p:nvPr>
            <p:ph type="body" sz="quarter" idx="13"/>
          </p:nvPr>
        </p:nvSpPr>
        <p:spPr/>
        <p:txBody>
          <a:bodyPr>
            <a:normAutofit fontScale="92500" lnSpcReduction="10000"/>
          </a:bodyPr>
          <a:lstStyle/>
          <a:p>
            <a:r>
              <a:rPr lang="en-IE" dirty="0"/>
              <a:t>Double </a:t>
            </a:r>
            <a:r>
              <a:rPr lang="hr-BA" dirty="0"/>
              <a:t>Click on the Image to Read: </a:t>
            </a:r>
          </a:p>
          <a:p>
            <a:r>
              <a:rPr lang="en-US" b="0" dirty="0"/>
              <a:t>This video game lets you step inside the shoes of a refugee</a:t>
            </a:r>
          </a:p>
          <a:p>
            <a:endParaRPr lang="en-US" dirty="0"/>
          </a:p>
        </p:txBody>
      </p:sp>
      <p:sp>
        <p:nvSpPr>
          <p:cNvPr id="9" name="Text Placeholder 8">
            <a:extLst>
              <a:ext uri="{FF2B5EF4-FFF2-40B4-BE49-F238E27FC236}">
                <a16:creationId xmlns:a16="http://schemas.microsoft.com/office/drawing/2014/main" id="{EC6FA8AF-3D5B-AF41-8E46-CFB61991EFB2}"/>
              </a:ext>
            </a:extLst>
          </p:cNvPr>
          <p:cNvSpPr>
            <a:spLocks noGrp="1"/>
          </p:cNvSpPr>
          <p:nvPr>
            <p:ph type="body" sz="quarter" idx="14"/>
          </p:nvPr>
        </p:nvSpPr>
        <p:spPr>
          <a:xfrm>
            <a:off x="624975" y="5209891"/>
            <a:ext cx="9993864" cy="469184"/>
          </a:xfrm>
        </p:spPr>
        <p:txBody>
          <a:bodyPr/>
          <a:lstStyle/>
          <a:p>
            <a:r>
              <a:rPr lang="en-US" dirty="0"/>
              <a:t>The goal of </a:t>
            </a:r>
            <a:r>
              <a:rPr lang="en-US" dirty="0" err="1"/>
              <a:t>Lual</a:t>
            </a:r>
            <a:r>
              <a:rPr lang="en-US" dirty="0"/>
              <a:t> Mayen’s video game is to survive the horrific ordeal of a refugee, an experience that his family knows well, but the 25-year-old developer’s ambition is to change the world. </a:t>
            </a:r>
          </a:p>
        </p:txBody>
      </p:sp>
      <p:pic>
        <p:nvPicPr>
          <p:cNvPr id="4" name="Picture 3">
            <a:hlinkClick r:id="rId2"/>
            <a:extLst>
              <a:ext uri="{FF2B5EF4-FFF2-40B4-BE49-F238E27FC236}">
                <a16:creationId xmlns:a16="http://schemas.microsoft.com/office/drawing/2014/main" id="{C936EF7B-EEEE-4A19-A857-C9466A408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439" y="1"/>
            <a:ext cx="8583561" cy="4636388"/>
          </a:xfrm>
          <a:prstGeom prst="rect">
            <a:avLst/>
          </a:prstGeom>
        </p:spPr>
      </p:pic>
      <p:pic>
        <p:nvPicPr>
          <p:cNvPr id="11" name="Graphic 10" descr="Right pointing backhand index with solid fill">
            <a:extLst>
              <a:ext uri="{FF2B5EF4-FFF2-40B4-BE49-F238E27FC236}">
                <a16:creationId xmlns:a16="http://schemas.microsoft.com/office/drawing/2014/main" id="{684ABA2A-DC2B-459D-A1DB-7774C28523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454505">
            <a:off x="5911585" y="2653198"/>
            <a:ext cx="929883" cy="929883"/>
          </a:xfrm>
          <a:prstGeom prst="rect">
            <a:avLst/>
          </a:prstGeom>
        </p:spPr>
      </p:pic>
      <p:sp>
        <p:nvSpPr>
          <p:cNvPr id="12" name="Oval 11">
            <a:hlinkClick r:id="rId6"/>
            <a:extLst>
              <a:ext uri="{FF2B5EF4-FFF2-40B4-BE49-F238E27FC236}">
                <a16:creationId xmlns:a16="http://schemas.microsoft.com/office/drawing/2014/main" id="{542418C9-81BD-4006-87DA-172879A6BE49}"/>
              </a:ext>
            </a:extLst>
          </p:cNvPr>
          <p:cNvSpPr/>
          <p:nvPr/>
        </p:nvSpPr>
        <p:spPr>
          <a:xfrm>
            <a:off x="4862770" y="3500383"/>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a:t>
            </a:r>
            <a:r>
              <a:rPr lang="hr-BA" sz="2000" b="1" dirty="0">
                <a:solidFill>
                  <a:schemeClr val="bg1"/>
                </a:solidFill>
              </a:rPr>
              <a:t>get INSPIRED</a:t>
            </a:r>
            <a:endParaRPr lang="en-US" sz="2000" b="1" dirty="0">
              <a:solidFill>
                <a:schemeClr val="bg1"/>
              </a:solidFill>
            </a:endParaRPr>
          </a:p>
        </p:txBody>
      </p:sp>
    </p:spTree>
    <p:extLst>
      <p:ext uri="{BB962C8B-B14F-4D97-AF65-F5344CB8AC3E}">
        <p14:creationId xmlns:p14="http://schemas.microsoft.com/office/powerpoint/2010/main" val="3190693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DF690-AF64-41CF-9141-B06C061E1CF4}"/>
              </a:ext>
            </a:extLst>
          </p:cNvPr>
          <p:cNvSpPr>
            <a:spLocks noGrp="1"/>
          </p:cNvSpPr>
          <p:nvPr>
            <p:ph type="body" sz="quarter" idx="13"/>
          </p:nvPr>
        </p:nvSpPr>
        <p:spPr>
          <a:xfrm>
            <a:off x="540774" y="568111"/>
            <a:ext cx="10532417" cy="1663812"/>
          </a:xfrm>
        </p:spPr>
        <p:txBody>
          <a:bodyPr>
            <a:normAutofit/>
          </a:bodyPr>
          <a:lstStyle/>
          <a:p>
            <a:pPr algn="l"/>
            <a:r>
              <a:rPr lang="en-US" dirty="0" err="1"/>
              <a:t>Lual</a:t>
            </a:r>
            <a:r>
              <a:rPr lang="en-US" dirty="0"/>
              <a:t> Mayen</a:t>
            </a:r>
            <a:r>
              <a:rPr lang="hr-BA" dirty="0"/>
              <a:t>, a video game creator who had a refugee experience in his life</a:t>
            </a:r>
          </a:p>
        </p:txBody>
      </p:sp>
      <p:pic>
        <p:nvPicPr>
          <p:cNvPr id="3" name="Online Media 2" title="Salaam - Reveal Trailer | TGA 2019">
            <a:hlinkClick r:id="" action="ppaction://media"/>
            <a:extLst>
              <a:ext uri="{FF2B5EF4-FFF2-40B4-BE49-F238E27FC236}">
                <a16:creationId xmlns:a16="http://schemas.microsoft.com/office/drawing/2014/main" id="{8BBDB5E6-0C2E-421F-B0DD-C02B652B64FB}"/>
              </a:ext>
            </a:extLst>
          </p:cNvPr>
          <p:cNvPicPr>
            <a:picLocks noRot="1" noChangeAspect="1"/>
          </p:cNvPicPr>
          <p:nvPr>
            <a:videoFile r:link="rId1"/>
          </p:nvPr>
        </p:nvPicPr>
        <p:blipFill>
          <a:blip r:embed="rId3"/>
          <a:stretch>
            <a:fillRect/>
          </a:stretch>
        </p:blipFill>
        <p:spPr>
          <a:xfrm>
            <a:off x="172194" y="2035278"/>
            <a:ext cx="8391701" cy="474131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FA7E2BF-1523-46B2-96E2-DCC62E6DDA8F}"/>
              </a:ext>
            </a:extLst>
          </p:cNvPr>
          <p:cNvSpPr txBox="1"/>
          <p:nvPr/>
        </p:nvSpPr>
        <p:spPr>
          <a:xfrm>
            <a:off x="8622889" y="2073051"/>
            <a:ext cx="2871020" cy="3970318"/>
          </a:xfrm>
          <a:prstGeom prst="rect">
            <a:avLst/>
          </a:prstGeom>
          <a:noFill/>
        </p:spPr>
        <p:txBody>
          <a:bodyPr wrap="square">
            <a:spAutoFit/>
          </a:bodyPr>
          <a:lstStyle/>
          <a:p>
            <a:pPr algn="ctr"/>
            <a:r>
              <a:rPr lang="en-US" sz="3600" dirty="0">
                <a:solidFill>
                  <a:schemeClr val="bg1">
                    <a:lumMod val="95000"/>
                  </a:schemeClr>
                </a:solidFill>
              </a:rPr>
              <a:t>"Salaam," which means "peace„</a:t>
            </a:r>
            <a:r>
              <a:rPr lang="hr-BA" sz="3600" dirty="0">
                <a:solidFill>
                  <a:schemeClr val="bg1">
                    <a:lumMod val="95000"/>
                  </a:schemeClr>
                </a:solidFill>
              </a:rPr>
              <a:t>, a game that’s actually a message of peace</a:t>
            </a:r>
            <a:endParaRPr lang="en-US" sz="3600" dirty="0">
              <a:solidFill>
                <a:schemeClr val="bg1">
                  <a:lumMod val="95000"/>
                </a:schemeClr>
              </a:solidFill>
            </a:endParaRPr>
          </a:p>
        </p:txBody>
      </p:sp>
    </p:spTree>
    <p:extLst>
      <p:ext uri="{BB962C8B-B14F-4D97-AF65-F5344CB8AC3E}">
        <p14:creationId xmlns:p14="http://schemas.microsoft.com/office/powerpoint/2010/main" val="189129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8C1C5-74F3-4DCF-8A07-27CB49D0147D}"/>
              </a:ext>
            </a:extLst>
          </p:cNvPr>
          <p:cNvSpPr>
            <a:spLocks noGrp="1"/>
          </p:cNvSpPr>
          <p:nvPr>
            <p:ph type="body" sz="quarter" idx="13"/>
          </p:nvPr>
        </p:nvSpPr>
        <p:spPr>
          <a:xfrm>
            <a:off x="792891" y="83103"/>
            <a:ext cx="4369392" cy="2955065"/>
          </a:xfrm>
        </p:spPr>
        <p:txBody>
          <a:bodyPr>
            <a:normAutofit/>
          </a:bodyPr>
          <a:lstStyle/>
          <a:p>
            <a:r>
              <a:rPr lang="en-US" sz="3600" dirty="0"/>
              <a:t>Messaging involves using mechanisms to reach people “where they are.” </a:t>
            </a:r>
          </a:p>
        </p:txBody>
      </p:sp>
      <p:sp>
        <p:nvSpPr>
          <p:cNvPr id="7" name="TextBox 6">
            <a:extLst>
              <a:ext uri="{FF2B5EF4-FFF2-40B4-BE49-F238E27FC236}">
                <a16:creationId xmlns:a16="http://schemas.microsoft.com/office/drawing/2014/main" id="{9AB44B14-A887-4474-9087-0B3DF5345F1D}"/>
              </a:ext>
            </a:extLst>
          </p:cNvPr>
          <p:cNvSpPr txBox="1"/>
          <p:nvPr/>
        </p:nvSpPr>
        <p:spPr>
          <a:xfrm>
            <a:off x="682854" y="2836682"/>
            <a:ext cx="3705503" cy="3046988"/>
          </a:xfrm>
          <a:prstGeom prst="rect">
            <a:avLst/>
          </a:prstGeom>
          <a:noFill/>
        </p:spPr>
        <p:txBody>
          <a:bodyPr wrap="square">
            <a:spAutoFit/>
          </a:bodyPr>
          <a:lstStyle/>
          <a:p>
            <a:r>
              <a:rPr lang="hr-BA" sz="2400" b="1" dirty="0">
                <a:solidFill>
                  <a:schemeClr val="bg1">
                    <a:lumMod val="95000"/>
                  </a:schemeClr>
                </a:solidFill>
              </a:rPr>
              <a:t>A GOOGLE STORY:</a:t>
            </a:r>
          </a:p>
          <a:p>
            <a:endParaRPr lang="hr-BA" sz="2400" b="1" dirty="0">
              <a:solidFill>
                <a:schemeClr val="bg1">
                  <a:lumMod val="95000"/>
                </a:schemeClr>
              </a:solidFill>
            </a:endParaRPr>
          </a:p>
          <a:p>
            <a:r>
              <a:rPr lang="en-US" sz="2400" b="1" dirty="0">
                <a:solidFill>
                  <a:schemeClr val="bg1">
                    <a:lumMod val="95000"/>
                  </a:schemeClr>
                </a:solidFill>
              </a:rPr>
              <a:t>A Social Inclusion through Street Art Partnership</a:t>
            </a:r>
          </a:p>
          <a:p>
            <a:r>
              <a:rPr lang="en-US" sz="2400" b="1" dirty="0">
                <a:solidFill>
                  <a:schemeClr val="bg1">
                    <a:lumMod val="95000"/>
                  </a:schemeClr>
                </a:solidFill>
              </a:rPr>
              <a:t>Raising awareness about </a:t>
            </a:r>
            <a:r>
              <a:rPr lang="en-US" sz="2400" b="1" dirty="0" err="1">
                <a:solidFill>
                  <a:schemeClr val="bg1">
                    <a:lumMod val="95000"/>
                  </a:schemeClr>
                </a:solidFill>
              </a:rPr>
              <a:t>marginalised</a:t>
            </a:r>
            <a:r>
              <a:rPr lang="en-US" sz="2400" b="1" dirty="0">
                <a:solidFill>
                  <a:schemeClr val="bg1">
                    <a:lumMod val="95000"/>
                  </a:schemeClr>
                </a:solidFill>
              </a:rPr>
              <a:t> groups with photorealist murals in Stavanger, Norway.</a:t>
            </a:r>
          </a:p>
        </p:txBody>
      </p:sp>
      <p:pic>
        <p:nvPicPr>
          <p:cNvPr id="11" name="Picture 10">
            <a:hlinkClick r:id="rId2"/>
            <a:extLst>
              <a:ext uri="{FF2B5EF4-FFF2-40B4-BE49-F238E27FC236}">
                <a16:creationId xmlns:a16="http://schemas.microsoft.com/office/drawing/2014/main" id="{273FA132-3540-4532-8448-0184AF1F9D6F}"/>
              </a:ext>
            </a:extLst>
          </p:cNvPr>
          <p:cNvPicPr>
            <a:picLocks noChangeAspect="1"/>
          </p:cNvPicPr>
          <p:nvPr/>
        </p:nvPicPr>
        <p:blipFill>
          <a:blip r:embed="rId3"/>
          <a:stretch>
            <a:fillRect/>
          </a:stretch>
        </p:blipFill>
        <p:spPr>
          <a:xfrm>
            <a:off x="5658007" y="-33490"/>
            <a:ext cx="6533993" cy="6984896"/>
          </a:xfrm>
          <a:prstGeom prst="rect">
            <a:avLst/>
          </a:prstGeom>
        </p:spPr>
      </p:pic>
      <p:sp>
        <p:nvSpPr>
          <p:cNvPr id="9" name="Arrow: Right 8">
            <a:extLst>
              <a:ext uri="{FF2B5EF4-FFF2-40B4-BE49-F238E27FC236}">
                <a16:creationId xmlns:a16="http://schemas.microsoft.com/office/drawing/2014/main" id="{8034A223-050E-4384-8656-B7ADD6E8B0F7}"/>
              </a:ext>
            </a:extLst>
          </p:cNvPr>
          <p:cNvSpPr/>
          <p:nvPr/>
        </p:nvSpPr>
        <p:spPr>
          <a:xfrm>
            <a:off x="4365522" y="3861705"/>
            <a:ext cx="1840651" cy="481780"/>
          </a:xfrm>
          <a:prstGeom prst="right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Right pointing backhand index with solid fill">
            <a:extLst>
              <a:ext uri="{FF2B5EF4-FFF2-40B4-BE49-F238E27FC236}">
                <a16:creationId xmlns:a16="http://schemas.microsoft.com/office/drawing/2014/main" id="{C6AC6D1F-7634-4F4F-AEBD-045AC4575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454505">
            <a:off x="7337656" y="4131260"/>
            <a:ext cx="929883" cy="929883"/>
          </a:xfrm>
          <a:prstGeom prst="rect">
            <a:avLst/>
          </a:prstGeom>
        </p:spPr>
      </p:pic>
      <p:sp>
        <p:nvSpPr>
          <p:cNvPr id="13" name="Oval 12">
            <a:hlinkClick r:id="rId6"/>
            <a:extLst>
              <a:ext uri="{FF2B5EF4-FFF2-40B4-BE49-F238E27FC236}">
                <a16:creationId xmlns:a16="http://schemas.microsoft.com/office/drawing/2014/main" id="{FA6C1F33-25CD-4F65-AB7F-09F001882120}"/>
              </a:ext>
            </a:extLst>
          </p:cNvPr>
          <p:cNvSpPr/>
          <p:nvPr/>
        </p:nvSpPr>
        <p:spPr>
          <a:xfrm>
            <a:off x="5983647" y="4848915"/>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a:t>
            </a:r>
            <a:r>
              <a:rPr lang="hr-BA" sz="2000" b="1" dirty="0">
                <a:solidFill>
                  <a:schemeClr val="bg1"/>
                </a:solidFill>
              </a:rPr>
              <a:t>get INSPIRED</a:t>
            </a:r>
            <a:endParaRPr lang="en-US" sz="2000" b="1" dirty="0">
              <a:solidFill>
                <a:schemeClr val="bg1"/>
              </a:solidFill>
            </a:endParaRPr>
          </a:p>
        </p:txBody>
      </p:sp>
    </p:spTree>
    <p:extLst>
      <p:ext uri="{BB962C8B-B14F-4D97-AF65-F5344CB8AC3E}">
        <p14:creationId xmlns:p14="http://schemas.microsoft.com/office/powerpoint/2010/main" val="2174434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87D19-C9C9-456E-A20B-6DF81F66FF16}"/>
              </a:ext>
            </a:extLst>
          </p:cNvPr>
          <p:cNvSpPr>
            <a:spLocks noGrp="1"/>
          </p:cNvSpPr>
          <p:nvPr>
            <p:ph type="body" sz="quarter" idx="13"/>
          </p:nvPr>
        </p:nvSpPr>
        <p:spPr>
          <a:xfrm>
            <a:off x="1315616" y="695930"/>
            <a:ext cx="10032879" cy="3664001"/>
          </a:xfrm>
        </p:spPr>
        <p:txBody>
          <a:bodyPr/>
          <a:lstStyle/>
          <a:p>
            <a:r>
              <a:rPr lang="en-GB" dirty="0"/>
              <a:t>Next Module </a:t>
            </a:r>
            <a:r>
              <a:rPr lang="hr-BA" dirty="0"/>
              <a:t>5</a:t>
            </a:r>
            <a:r>
              <a:rPr lang="en-GB" dirty="0"/>
              <a:t>: </a:t>
            </a:r>
            <a:r>
              <a:rPr lang="en-US" dirty="0"/>
              <a:t>Resource models - levering public and community investments, attracting resources</a:t>
            </a:r>
            <a:endParaRPr lang="en-GB" dirty="0"/>
          </a:p>
          <a:p>
            <a:endParaRPr lang="en-GB" dirty="0"/>
          </a:p>
        </p:txBody>
      </p:sp>
      <p:sp>
        <p:nvSpPr>
          <p:cNvPr id="4" name="TextBox 3">
            <a:extLst>
              <a:ext uri="{FF2B5EF4-FFF2-40B4-BE49-F238E27FC236}">
                <a16:creationId xmlns:a16="http://schemas.microsoft.com/office/drawing/2014/main" id="{AE45D16D-FEB1-48B9-A032-91474D2BFF85}"/>
              </a:ext>
            </a:extLst>
          </p:cNvPr>
          <p:cNvSpPr txBox="1"/>
          <p:nvPr/>
        </p:nvSpPr>
        <p:spPr>
          <a:xfrm>
            <a:off x="951722" y="3268414"/>
            <a:ext cx="10396773"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mn-cs"/>
              </a:rPr>
              <a:t>Sourcing funding is crucial for most of the community initiatives. In Module 5 we show what exact steps are to succeed at funding sourcing, from internal analysis to, identifying funding opportunities and engaging community in the process.</a:t>
            </a:r>
            <a:endParaRPr kumimoji="0" lang="en-GB"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24795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endParaRPr lang="en-US" dirty="0"/>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7862046" y="4986134"/>
            <a:ext cx="2812464" cy="323455"/>
          </a:xfrm>
        </p:spPr>
        <p:txBody>
          <a:bodyPr>
            <a:normAutofit lnSpcReduction="10000"/>
          </a:bodyPr>
          <a:lstStyle/>
          <a:p>
            <a:r>
              <a:rPr lang="en-US" sz="1800" dirty="0">
                <a:solidFill>
                  <a:srgbClr val="F3A839"/>
                </a:solidFill>
              </a:rPr>
              <a:t>Website: </a:t>
            </a:r>
            <a:r>
              <a:rPr lang="en-US" dirty="0"/>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7862046" y="5594954"/>
            <a:ext cx="2812464" cy="323455"/>
          </a:xfrm>
        </p:spPr>
        <p:txBody>
          <a:bodyPr>
            <a:normAutofit fontScale="25000" lnSpcReduction="20000"/>
          </a:bodyPr>
          <a:lstStyle/>
          <a:p>
            <a:r>
              <a:rPr lang="en-US" sz="7200" dirty="0">
                <a:solidFill>
                  <a:srgbClr val="F3A839"/>
                </a:solidFill>
              </a:rPr>
              <a:t>Facebook: </a:t>
            </a:r>
            <a:r>
              <a:rPr lang="en-US" sz="6400" dirty="0"/>
              <a:t>@mcmproject</a:t>
            </a:r>
          </a:p>
          <a:p>
            <a:r>
              <a:rPr lang="en-US" dirty="0"/>
              <a:t> </a:t>
            </a:r>
          </a:p>
        </p:txBody>
      </p:sp>
    </p:spTree>
    <p:extLst>
      <p:ext uri="{BB962C8B-B14F-4D97-AF65-F5344CB8AC3E}">
        <p14:creationId xmlns:p14="http://schemas.microsoft.com/office/powerpoint/2010/main" val="323792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8CCA79-9620-4A13-B7FD-FF2D44337AC2}"/>
              </a:ext>
            </a:extLst>
          </p:cNvPr>
          <p:cNvSpPr>
            <a:spLocks noGrp="1"/>
          </p:cNvSpPr>
          <p:nvPr>
            <p:ph type="body" sz="quarter" idx="15"/>
          </p:nvPr>
        </p:nvSpPr>
        <p:spPr>
          <a:xfrm>
            <a:off x="3904047" y="75561"/>
            <a:ext cx="8184080" cy="1132513"/>
          </a:xfrm>
        </p:spPr>
        <p:txBody>
          <a:bodyPr>
            <a:normAutofit fontScale="62500" lnSpcReduction="20000"/>
          </a:bodyPr>
          <a:lstStyle/>
          <a:p>
            <a:pPr algn="r"/>
            <a:r>
              <a:rPr lang="hr-BA" sz="5500" dirty="0">
                <a:solidFill>
                  <a:srgbClr val="F6BC67"/>
                </a:solidFill>
              </a:rPr>
              <a:t>LET’S VISUALISE: </a:t>
            </a:r>
            <a:r>
              <a:rPr lang="en-US" sz="5500" b="0" i="1" dirty="0">
                <a:solidFill>
                  <a:srgbClr val="F6BC67"/>
                </a:solidFill>
              </a:rPr>
              <a:t>CLICK ON EACH IMAGE to follow the link to the MESSAGE</a:t>
            </a:r>
          </a:p>
          <a:p>
            <a:endParaRPr lang="en-US" sz="2400" b="0" dirty="0"/>
          </a:p>
        </p:txBody>
      </p:sp>
      <p:grpSp>
        <p:nvGrpSpPr>
          <p:cNvPr id="34" name="Group 33">
            <a:extLst>
              <a:ext uri="{FF2B5EF4-FFF2-40B4-BE49-F238E27FC236}">
                <a16:creationId xmlns:a16="http://schemas.microsoft.com/office/drawing/2014/main" id="{0EEA6234-04D7-46EB-B8EB-B931B3FBFA81}"/>
              </a:ext>
            </a:extLst>
          </p:cNvPr>
          <p:cNvGrpSpPr/>
          <p:nvPr/>
        </p:nvGrpSpPr>
        <p:grpSpPr>
          <a:xfrm>
            <a:off x="154168" y="1221157"/>
            <a:ext cx="8808964" cy="5504590"/>
            <a:chOff x="682988" y="1219972"/>
            <a:chExt cx="8170170" cy="5068282"/>
          </a:xfrm>
        </p:grpSpPr>
        <p:grpSp>
          <p:nvGrpSpPr>
            <p:cNvPr id="18" name="Group 17">
              <a:extLst>
                <a:ext uri="{FF2B5EF4-FFF2-40B4-BE49-F238E27FC236}">
                  <a16:creationId xmlns:a16="http://schemas.microsoft.com/office/drawing/2014/main" id="{94C9BFC1-E3CF-4CFD-88BA-9B6C09921D44}"/>
                </a:ext>
              </a:extLst>
            </p:cNvPr>
            <p:cNvGrpSpPr/>
            <p:nvPr/>
          </p:nvGrpSpPr>
          <p:grpSpPr>
            <a:xfrm>
              <a:off x="682988" y="1558526"/>
              <a:ext cx="8170170" cy="4729728"/>
              <a:chOff x="310197" y="1287985"/>
              <a:chExt cx="9900603" cy="4993074"/>
            </a:xfrm>
          </p:grpSpPr>
          <p:sp>
            <p:nvSpPr>
              <p:cNvPr id="12" name="Rectangle 11">
                <a:hlinkClick r:id="rId2"/>
                <a:extLst>
                  <a:ext uri="{FF2B5EF4-FFF2-40B4-BE49-F238E27FC236}">
                    <a16:creationId xmlns:a16="http://schemas.microsoft.com/office/drawing/2014/main" id="{ED0D7470-F8A9-4BAC-BABB-725B1EF3DD00}"/>
                  </a:ext>
                </a:extLst>
              </p:cNvPr>
              <p:cNvSpPr/>
              <p:nvPr/>
            </p:nvSpPr>
            <p:spPr>
              <a:xfrm>
                <a:off x="310197" y="1287985"/>
                <a:ext cx="2928257" cy="2151901"/>
              </a:xfrm>
              <a:prstGeom prst="rect">
                <a:avLst/>
              </a:prstGeom>
              <a:blipFill>
                <a:blip r:embed="rId3" cstate="screen">
                  <a:extLst>
                    <a:ext uri="{28A0092B-C50C-407E-A947-70E740481C1C}">
                      <a14:useLocalDpi xmlns:a14="http://schemas.microsoft.com/office/drawing/2010/main"/>
                    </a:ext>
                  </a:extLst>
                </a:blip>
                <a:srcRect/>
                <a:stretch>
                  <a:fillRect l="3186" r="3186"/>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4"/>
                <a:extLst>
                  <a:ext uri="{FF2B5EF4-FFF2-40B4-BE49-F238E27FC236}">
                    <a16:creationId xmlns:a16="http://schemas.microsoft.com/office/drawing/2014/main" id="{7414BB7C-FAF5-448D-9EE6-EA5D7FE46520}"/>
                  </a:ext>
                </a:extLst>
              </p:cNvPr>
              <p:cNvSpPr/>
              <p:nvPr/>
            </p:nvSpPr>
            <p:spPr>
              <a:xfrm>
                <a:off x="3799114" y="1306286"/>
                <a:ext cx="2928258" cy="2122714"/>
              </a:xfrm>
              <a:prstGeom prst="rect">
                <a:avLst/>
              </a:prstGeom>
              <a:blipFill>
                <a:blip r:embed="rId5"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6"/>
                <a:extLst>
                  <a:ext uri="{FF2B5EF4-FFF2-40B4-BE49-F238E27FC236}">
                    <a16:creationId xmlns:a16="http://schemas.microsoft.com/office/drawing/2014/main" id="{7301519B-1008-44CD-AB78-7FD5D80BFE36}"/>
                  </a:ext>
                </a:extLst>
              </p:cNvPr>
              <p:cNvSpPr/>
              <p:nvPr/>
            </p:nvSpPr>
            <p:spPr>
              <a:xfrm>
                <a:off x="7282542" y="1317172"/>
                <a:ext cx="2928258" cy="2122714"/>
              </a:xfrm>
              <a:prstGeom prst="rect">
                <a:avLst/>
              </a:prstGeom>
              <a:blipFill>
                <a:blip r:embed="rId7"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8"/>
                <a:extLst>
                  <a:ext uri="{FF2B5EF4-FFF2-40B4-BE49-F238E27FC236}">
                    <a16:creationId xmlns:a16="http://schemas.microsoft.com/office/drawing/2014/main" id="{CD9E52E0-74BF-4241-A0C1-53AF1666FE2F}"/>
                  </a:ext>
                </a:extLst>
              </p:cNvPr>
              <p:cNvSpPr/>
              <p:nvPr/>
            </p:nvSpPr>
            <p:spPr>
              <a:xfrm>
                <a:off x="315686" y="4158345"/>
                <a:ext cx="2928258" cy="2122714"/>
              </a:xfrm>
              <a:prstGeom prst="rect">
                <a:avLst/>
              </a:prstGeom>
              <a:blipFill>
                <a:blip r:embed="rId9"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hlinkClick r:id="rId10"/>
                <a:extLst>
                  <a:ext uri="{FF2B5EF4-FFF2-40B4-BE49-F238E27FC236}">
                    <a16:creationId xmlns:a16="http://schemas.microsoft.com/office/drawing/2014/main" id="{A14DE41D-88E5-4A09-9B73-B51B70514F3A}"/>
                  </a:ext>
                </a:extLst>
              </p:cNvPr>
              <p:cNvSpPr/>
              <p:nvPr/>
            </p:nvSpPr>
            <p:spPr>
              <a:xfrm>
                <a:off x="3799114" y="4158345"/>
                <a:ext cx="2928258" cy="2122714"/>
              </a:xfrm>
              <a:prstGeom prst="rect">
                <a:avLst/>
              </a:prstGeom>
              <a:blipFill>
                <a:blip r:embed="rId11"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2"/>
                <a:extLst>
                  <a:ext uri="{FF2B5EF4-FFF2-40B4-BE49-F238E27FC236}">
                    <a16:creationId xmlns:a16="http://schemas.microsoft.com/office/drawing/2014/main" id="{90795CDE-DC62-4713-9637-5E0FB10948F5}"/>
                  </a:ext>
                </a:extLst>
              </p:cNvPr>
              <p:cNvSpPr/>
              <p:nvPr/>
            </p:nvSpPr>
            <p:spPr>
              <a:xfrm>
                <a:off x="7282542" y="4158345"/>
                <a:ext cx="2928258" cy="2122714"/>
              </a:xfrm>
              <a:prstGeom prst="rect">
                <a:avLst/>
              </a:prstGeom>
              <a:blipFill>
                <a:blip r:embed="rId13" cstate="screen">
                  <a:extLst>
                    <a:ext uri="{28A0092B-C50C-407E-A947-70E740481C1C}">
                      <a14:useLocalDpi xmlns:a14="http://schemas.microsoft.com/office/drawing/2010/main"/>
                    </a:ext>
                  </a:extLst>
                </a:blip>
                <a:srcRect/>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EA7A5F4-52BC-4456-B8BB-CD4F90B68D0C}"/>
                </a:ext>
              </a:extLst>
            </p:cNvPr>
            <p:cNvSpPr txBox="1"/>
            <p:nvPr/>
          </p:nvSpPr>
          <p:spPr>
            <a:xfrm>
              <a:off x="1481885" y="1247620"/>
              <a:ext cx="1082412" cy="338554"/>
            </a:xfrm>
            <a:prstGeom prst="rect">
              <a:avLst/>
            </a:prstGeom>
            <a:noFill/>
          </p:spPr>
          <p:txBody>
            <a:bodyPr wrap="square" rtlCol="0">
              <a:spAutoFit/>
            </a:bodyPr>
            <a:lstStyle/>
            <a:p>
              <a:r>
                <a:rPr lang="hr-BA" sz="1600" b="1" dirty="0">
                  <a:solidFill>
                    <a:srgbClr val="A6377D"/>
                  </a:solidFill>
                </a:rPr>
                <a:t>ENGAGE</a:t>
              </a:r>
              <a:endParaRPr lang="en-US" sz="1600" b="1" dirty="0">
                <a:solidFill>
                  <a:srgbClr val="A6377D"/>
                </a:solidFill>
              </a:endParaRPr>
            </a:p>
          </p:txBody>
        </p:sp>
        <p:sp>
          <p:nvSpPr>
            <p:cNvPr id="20" name="TextBox 19">
              <a:extLst>
                <a:ext uri="{FF2B5EF4-FFF2-40B4-BE49-F238E27FC236}">
                  <a16:creationId xmlns:a16="http://schemas.microsoft.com/office/drawing/2014/main" id="{788ED60F-A303-450C-ADF3-137E41DE5137}"/>
                </a:ext>
              </a:extLst>
            </p:cNvPr>
            <p:cNvSpPr txBox="1"/>
            <p:nvPr/>
          </p:nvSpPr>
          <p:spPr>
            <a:xfrm>
              <a:off x="3826835" y="1219972"/>
              <a:ext cx="2712409" cy="338554"/>
            </a:xfrm>
            <a:prstGeom prst="rect">
              <a:avLst/>
            </a:prstGeom>
            <a:noFill/>
          </p:spPr>
          <p:txBody>
            <a:bodyPr wrap="square" rtlCol="0">
              <a:spAutoFit/>
            </a:bodyPr>
            <a:lstStyle/>
            <a:p>
              <a:r>
                <a:rPr lang="hr-BA" sz="1600" b="1" dirty="0">
                  <a:solidFill>
                    <a:srgbClr val="A6377D"/>
                  </a:solidFill>
                </a:rPr>
                <a:t>PRESENT THE PROBLEM</a:t>
              </a:r>
            </a:p>
          </p:txBody>
        </p:sp>
        <p:sp>
          <p:nvSpPr>
            <p:cNvPr id="21" name="TextBox 20">
              <a:extLst>
                <a:ext uri="{FF2B5EF4-FFF2-40B4-BE49-F238E27FC236}">
                  <a16:creationId xmlns:a16="http://schemas.microsoft.com/office/drawing/2014/main" id="{A4F04844-71A8-4152-AFFA-6C212F2BB616}"/>
                </a:ext>
              </a:extLst>
            </p:cNvPr>
            <p:cNvSpPr txBox="1"/>
            <p:nvPr/>
          </p:nvSpPr>
          <p:spPr>
            <a:xfrm>
              <a:off x="7342395" y="1239233"/>
              <a:ext cx="824328" cy="338554"/>
            </a:xfrm>
            <a:prstGeom prst="rect">
              <a:avLst/>
            </a:prstGeom>
            <a:noFill/>
          </p:spPr>
          <p:txBody>
            <a:bodyPr wrap="square" rtlCol="0">
              <a:spAutoFit/>
            </a:bodyPr>
            <a:lstStyle/>
            <a:p>
              <a:r>
                <a:rPr lang="hr-BA" sz="1600" b="1" dirty="0">
                  <a:solidFill>
                    <a:srgbClr val="A6377D"/>
                  </a:solidFill>
                </a:rPr>
                <a:t>FACTS</a:t>
              </a:r>
              <a:endParaRPr lang="en-US" sz="1600" b="1" dirty="0">
                <a:solidFill>
                  <a:srgbClr val="A6377D"/>
                </a:solidFill>
              </a:endParaRPr>
            </a:p>
          </p:txBody>
        </p:sp>
        <p:sp>
          <p:nvSpPr>
            <p:cNvPr id="22" name="TextBox 21">
              <a:extLst>
                <a:ext uri="{FF2B5EF4-FFF2-40B4-BE49-F238E27FC236}">
                  <a16:creationId xmlns:a16="http://schemas.microsoft.com/office/drawing/2014/main" id="{D169B9B0-3209-44AF-BBA9-D0B0E6D414FA}"/>
                </a:ext>
              </a:extLst>
            </p:cNvPr>
            <p:cNvSpPr txBox="1"/>
            <p:nvPr/>
          </p:nvSpPr>
          <p:spPr>
            <a:xfrm>
              <a:off x="1089022" y="3914430"/>
              <a:ext cx="1868140" cy="338554"/>
            </a:xfrm>
            <a:prstGeom prst="rect">
              <a:avLst/>
            </a:prstGeom>
            <a:noFill/>
          </p:spPr>
          <p:txBody>
            <a:bodyPr wrap="square" rtlCol="0">
              <a:spAutoFit/>
            </a:bodyPr>
            <a:lstStyle/>
            <a:p>
              <a:r>
                <a:rPr lang="hr-BA" sz="1600" b="1" dirty="0">
                  <a:solidFill>
                    <a:srgbClr val="A6377D"/>
                  </a:solidFill>
                </a:rPr>
                <a:t>TELL THE STORY</a:t>
              </a:r>
              <a:endParaRPr lang="en-US" sz="1600" b="1" dirty="0">
                <a:solidFill>
                  <a:srgbClr val="A6377D"/>
                </a:solidFill>
              </a:endParaRPr>
            </a:p>
          </p:txBody>
        </p:sp>
        <p:sp>
          <p:nvSpPr>
            <p:cNvPr id="23" name="TextBox 22">
              <a:extLst>
                <a:ext uri="{FF2B5EF4-FFF2-40B4-BE49-F238E27FC236}">
                  <a16:creationId xmlns:a16="http://schemas.microsoft.com/office/drawing/2014/main" id="{8DC84179-278C-46DA-94FE-D28A6D7B47C7}"/>
                </a:ext>
              </a:extLst>
            </p:cNvPr>
            <p:cNvSpPr txBox="1"/>
            <p:nvPr/>
          </p:nvSpPr>
          <p:spPr>
            <a:xfrm>
              <a:off x="3435959" y="3900514"/>
              <a:ext cx="3494162" cy="338554"/>
            </a:xfrm>
            <a:prstGeom prst="rect">
              <a:avLst/>
            </a:prstGeom>
            <a:noFill/>
          </p:spPr>
          <p:txBody>
            <a:bodyPr wrap="square" rtlCol="0">
              <a:spAutoFit/>
            </a:bodyPr>
            <a:lstStyle/>
            <a:p>
              <a:r>
                <a:rPr lang="hr-BA" sz="1600" b="1" dirty="0">
                  <a:solidFill>
                    <a:srgbClr val="A6377D"/>
                  </a:solidFill>
                </a:rPr>
                <a:t>CONNECT WITH THE AUDIENCE</a:t>
              </a:r>
              <a:endParaRPr lang="en-US" sz="1600" b="1" dirty="0">
                <a:solidFill>
                  <a:srgbClr val="A6377D"/>
                </a:solidFill>
              </a:endParaRPr>
            </a:p>
          </p:txBody>
        </p:sp>
        <p:sp>
          <p:nvSpPr>
            <p:cNvPr id="24" name="TextBox 23">
              <a:extLst>
                <a:ext uri="{FF2B5EF4-FFF2-40B4-BE49-F238E27FC236}">
                  <a16:creationId xmlns:a16="http://schemas.microsoft.com/office/drawing/2014/main" id="{DB6F06C3-4F27-4785-AC48-4CABDFB86DEB}"/>
                </a:ext>
              </a:extLst>
            </p:cNvPr>
            <p:cNvSpPr txBox="1"/>
            <p:nvPr/>
          </p:nvSpPr>
          <p:spPr>
            <a:xfrm>
              <a:off x="7453034" y="3900872"/>
              <a:ext cx="603050" cy="338554"/>
            </a:xfrm>
            <a:prstGeom prst="rect">
              <a:avLst/>
            </a:prstGeom>
            <a:noFill/>
          </p:spPr>
          <p:txBody>
            <a:bodyPr wrap="square" rtlCol="0">
              <a:spAutoFit/>
            </a:bodyPr>
            <a:lstStyle/>
            <a:p>
              <a:r>
                <a:rPr lang="hr-BA" sz="1600" b="1" dirty="0">
                  <a:solidFill>
                    <a:srgbClr val="A6377D"/>
                  </a:solidFill>
                </a:rPr>
                <a:t>ASK</a:t>
              </a:r>
              <a:endParaRPr lang="en-US" sz="1600" b="1" dirty="0">
                <a:solidFill>
                  <a:srgbClr val="A6377D"/>
                </a:solidFill>
              </a:endParaRPr>
            </a:p>
          </p:txBody>
        </p:sp>
      </p:grpSp>
      <p:sp>
        <p:nvSpPr>
          <p:cNvPr id="32" name="TextBox 31">
            <a:extLst>
              <a:ext uri="{FF2B5EF4-FFF2-40B4-BE49-F238E27FC236}">
                <a16:creationId xmlns:a16="http://schemas.microsoft.com/office/drawing/2014/main" id="{E4899FDF-5BFF-41C6-B8C2-31D22835ED64}"/>
              </a:ext>
            </a:extLst>
          </p:cNvPr>
          <p:cNvSpPr txBox="1"/>
          <p:nvPr/>
        </p:nvSpPr>
        <p:spPr>
          <a:xfrm>
            <a:off x="9318551" y="2635766"/>
            <a:ext cx="2764809" cy="2308324"/>
          </a:xfrm>
          <a:prstGeom prst="rect">
            <a:avLst/>
          </a:prstGeom>
          <a:noFill/>
          <a:ln>
            <a:solidFill>
              <a:srgbClr val="F6BC67"/>
            </a:solidFill>
          </a:ln>
        </p:spPr>
        <p:txBody>
          <a:bodyPr wrap="square">
            <a:spAutoFit/>
          </a:bodyPr>
          <a:lstStyle/>
          <a:p>
            <a:pPr algn="r"/>
            <a:r>
              <a:rPr lang="hr-BA" sz="3600" b="1" dirty="0">
                <a:solidFill>
                  <a:srgbClr val="76C6D2"/>
                </a:solidFill>
              </a:rPr>
              <a:t>CTRL + </a:t>
            </a:r>
            <a:r>
              <a:rPr lang="en-US" sz="3600" b="1" dirty="0">
                <a:solidFill>
                  <a:srgbClr val="76C6D2"/>
                </a:solidFill>
              </a:rPr>
              <a:t>CLICK</a:t>
            </a:r>
            <a:r>
              <a:rPr lang="hr-BA" sz="3600" b="1" dirty="0">
                <a:solidFill>
                  <a:srgbClr val="76C6D2"/>
                </a:solidFill>
              </a:rPr>
              <a:t> </a:t>
            </a:r>
            <a:r>
              <a:rPr lang="hr-BA" sz="3600" b="1" dirty="0">
                <a:solidFill>
                  <a:srgbClr val="F6BC67"/>
                </a:solidFill>
              </a:rPr>
              <a:t>on </a:t>
            </a:r>
            <a:r>
              <a:rPr lang="hr-BA" sz="3600" b="1" dirty="0">
                <a:solidFill>
                  <a:srgbClr val="A6377D"/>
                </a:solidFill>
              </a:rPr>
              <a:t>each</a:t>
            </a:r>
            <a:r>
              <a:rPr lang="hr-BA" sz="3600" b="1" dirty="0">
                <a:solidFill>
                  <a:srgbClr val="F6BC67"/>
                </a:solidFill>
              </a:rPr>
              <a:t> image to see the </a:t>
            </a:r>
            <a:r>
              <a:rPr lang="hr-BA" sz="3600" b="1" dirty="0">
                <a:solidFill>
                  <a:srgbClr val="A6377D"/>
                </a:solidFill>
              </a:rPr>
              <a:t>example</a:t>
            </a:r>
            <a:endParaRPr lang="en-US" sz="3600" b="1" dirty="0">
              <a:solidFill>
                <a:srgbClr val="A6377D"/>
              </a:solidFill>
            </a:endParaRPr>
          </a:p>
        </p:txBody>
      </p:sp>
      <p:pic>
        <p:nvPicPr>
          <p:cNvPr id="33" name="Graphic 32" descr="Right pointing backhand index with solid fill">
            <a:extLst>
              <a:ext uri="{FF2B5EF4-FFF2-40B4-BE49-F238E27FC236}">
                <a16:creationId xmlns:a16="http://schemas.microsoft.com/office/drawing/2014/main" id="{354FE898-329E-43C1-9189-2FB9F9AE81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8167041" y="3202409"/>
            <a:ext cx="1231024" cy="1231024"/>
          </a:xfrm>
          <a:prstGeom prst="rect">
            <a:avLst/>
          </a:prstGeom>
        </p:spPr>
      </p:pic>
    </p:spTree>
    <p:extLst>
      <p:ext uri="{BB962C8B-B14F-4D97-AF65-F5344CB8AC3E}">
        <p14:creationId xmlns:p14="http://schemas.microsoft.com/office/powerpoint/2010/main" val="7540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789783" y="389542"/>
            <a:ext cx="4329405" cy="1083096"/>
          </a:xfrm>
        </p:spPr>
        <p:txBody>
          <a:bodyPr/>
          <a:lstStyle/>
          <a:p>
            <a:pPr algn="ctr"/>
            <a:r>
              <a:rPr lang="en-US" dirty="0">
                <a:solidFill>
                  <a:srgbClr val="A6377D"/>
                </a:solidFill>
              </a:rPr>
              <a:t>Importance of voice and tone of voice</a:t>
            </a: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1555383"/>
            <a:ext cx="6447453" cy="4038015"/>
          </a:xfrm>
        </p:spPr>
        <p:txBody>
          <a:bodyPr/>
          <a:lstStyle/>
          <a:p>
            <a:pPr algn="ctr"/>
            <a:r>
              <a:rPr lang="en-US" dirty="0"/>
              <a:t>One way we write empowering content is by being aware of our voice and our tone</a:t>
            </a:r>
            <a:r>
              <a:rPr lang="hr-BA" dirty="0"/>
              <a:t>.</a:t>
            </a:r>
          </a:p>
          <a:p>
            <a:pPr algn="ctr"/>
            <a:r>
              <a:rPr lang="en-US" dirty="0"/>
              <a:t>What’s the difference between voice and tone? Think of it this way: You have the same voice all the time, but your tone changes. You might use one tone when you're out to dinner with your closest friends, and a different tone when you're in a meeting with your boss.</a:t>
            </a:r>
          </a:p>
          <a:p>
            <a:pPr algn="ctr"/>
            <a:r>
              <a:rPr lang="en-US" dirty="0"/>
              <a:t>Your tone also changes depending on </a:t>
            </a:r>
            <a:r>
              <a:rPr lang="en-US" dirty="0" err="1"/>
              <a:t>th</a:t>
            </a:r>
            <a:r>
              <a:rPr lang="hr-BA" dirty="0"/>
              <a:t>e</a:t>
            </a:r>
            <a:r>
              <a:rPr lang="en-US" dirty="0"/>
              <a:t> emotional state of the person you’re addressing. You wouldn’t want to use the same tone of voice with someone who’s scared or upset as you would with someone who’s laughing.</a:t>
            </a:r>
          </a:p>
        </p:txBody>
      </p:sp>
    </p:spTree>
    <p:extLst>
      <p:ext uri="{BB962C8B-B14F-4D97-AF65-F5344CB8AC3E}">
        <p14:creationId xmlns:p14="http://schemas.microsoft.com/office/powerpoint/2010/main" val="102761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789783" y="629563"/>
            <a:ext cx="4329405" cy="666372"/>
          </a:xfrm>
        </p:spPr>
        <p:txBody>
          <a:bodyPr/>
          <a:lstStyle/>
          <a:p>
            <a:pPr algn="ctr"/>
            <a:r>
              <a:rPr lang="hr-BA" dirty="0">
                <a:solidFill>
                  <a:srgbClr val="A6377D"/>
                </a:solidFill>
              </a:rPr>
              <a:t>VOICE - try these:</a:t>
            </a:r>
            <a:endParaRPr lang="en-US" dirty="0">
              <a:solidFill>
                <a:srgbClr val="A6377D"/>
              </a:solidFill>
            </a:endParaRP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1555383"/>
            <a:ext cx="6447453" cy="4038015"/>
          </a:xfrm>
        </p:spPr>
        <p:txBody>
          <a:bodyPr/>
          <a:lstStyle/>
          <a:p>
            <a:pPr marL="342900" indent="-342900">
              <a:buFont typeface="Arial" panose="020B0604020202020204" pitchFamily="34" charset="0"/>
              <a:buChar char="•"/>
            </a:pPr>
            <a:r>
              <a:rPr lang="hr-BA" sz="2800" b="1" dirty="0">
                <a:solidFill>
                  <a:srgbClr val="A6377D"/>
                </a:solidFill>
              </a:rPr>
              <a:t>Be plainspoken: </a:t>
            </a:r>
            <a:r>
              <a:rPr lang="hr-BA" sz="2800" dirty="0"/>
              <a:t>walk in your audiences' shoes, what do you want them to hear? Clarity perhaps?</a:t>
            </a:r>
          </a:p>
          <a:p>
            <a:pPr marL="342900" indent="-342900">
              <a:buFont typeface="Arial" panose="020B0604020202020204" pitchFamily="34" charset="0"/>
              <a:buChar char="•"/>
            </a:pPr>
            <a:r>
              <a:rPr lang="hr-BA" sz="2800" b="1" dirty="0">
                <a:solidFill>
                  <a:srgbClr val="A6377D"/>
                </a:solidFill>
              </a:rPr>
              <a:t>Be genuine: </a:t>
            </a:r>
            <a:r>
              <a:rPr lang="hr-BA" sz="2800" dirty="0"/>
              <a:t>passionate, real, accesible, human, not perfect</a:t>
            </a:r>
          </a:p>
          <a:p>
            <a:pPr marL="342900" indent="-342900">
              <a:buFont typeface="Arial" panose="020B0604020202020204" pitchFamily="34" charset="0"/>
              <a:buChar char="•"/>
            </a:pPr>
            <a:r>
              <a:rPr lang="hr-BA" sz="2800" b="1" dirty="0">
                <a:solidFill>
                  <a:srgbClr val="A6377D"/>
                </a:solidFill>
              </a:rPr>
              <a:t>Be hopeful: </a:t>
            </a:r>
            <a:r>
              <a:rPr lang="hr-BA" sz="2800" dirty="0"/>
              <a:t>show that you expect everything to turn out positively, that gives room for progress</a:t>
            </a:r>
          </a:p>
          <a:p>
            <a:pPr marL="342900" indent="-342900">
              <a:buFont typeface="Arial" panose="020B0604020202020204" pitchFamily="34" charset="0"/>
              <a:buChar char="•"/>
            </a:pPr>
            <a:r>
              <a:rPr lang="hr-BA" sz="2800" b="1" dirty="0">
                <a:solidFill>
                  <a:srgbClr val="A6377D"/>
                </a:solidFill>
              </a:rPr>
              <a:t>Ballance seriousness with humour: </a:t>
            </a:r>
            <a:r>
              <a:rPr lang="hr-BA" sz="2800" dirty="0"/>
              <a:t>we need both to be listened to and unedesrtood</a:t>
            </a:r>
            <a:endParaRPr lang="en-US" sz="2800" dirty="0"/>
          </a:p>
        </p:txBody>
      </p:sp>
    </p:spTree>
    <p:extLst>
      <p:ext uri="{BB962C8B-B14F-4D97-AF65-F5344CB8AC3E}">
        <p14:creationId xmlns:p14="http://schemas.microsoft.com/office/powerpoint/2010/main" val="2281798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8632</TotalTime>
  <Words>4835</Words>
  <Application>Microsoft Macintosh PowerPoint</Application>
  <PresentationFormat>Widescreen</PresentationFormat>
  <Paragraphs>362</Paragraphs>
  <Slides>68</Slides>
  <Notes>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BritishCouncilSans-Bold</vt:lpstr>
      <vt:lpstr>Calibri</vt:lpstr>
      <vt:lpstr>Calibri Light</vt:lpstr>
      <vt:lpstr>Quattrocento 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204</cp:revision>
  <dcterms:created xsi:type="dcterms:W3CDTF">2019-11-20T14:08:21Z</dcterms:created>
  <dcterms:modified xsi:type="dcterms:W3CDTF">2022-05-12T18:50:49Z</dcterms:modified>
</cp:coreProperties>
</file>