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99" r:id="rId2"/>
    <p:sldId id="569" r:id="rId3"/>
    <p:sldId id="291" r:id="rId4"/>
    <p:sldId id="589" r:id="rId5"/>
    <p:sldId id="649" r:id="rId6"/>
    <p:sldId id="591" r:id="rId7"/>
    <p:sldId id="590" r:id="rId8"/>
    <p:sldId id="594" r:id="rId9"/>
    <p:sldId id="592" r:id="rId10"/>
    <p:sldId id="593" r:id="rId11"/>
    <p:sldId id="595" r:id="rId12"/>
    <p:sldId id="598" r:id="rId13"/>
    <p:sldId id="596" r:id="rId14"/>
    <p:sldId id="612" r:id="rId15"/>
    <p:sldId id="621" r:id="rId16"/>
    <p:sldId id="613" r:id="rId17"/>
    <p:sldId id="650" r:id="rId18"/>
    <p:sldId id="651" r:id="rId19"/>
    <p:sldId id="614" r:id="rId20"/>
    <p:sldId id="615" r:id="rId21"/>
    <p:sldId id="617" r:id="rId22"/>
    <p:sldId id="616" r:id="rId23"/>
    <p:sldId id="618" r:id="rId24"/>
    <p:sldId id="599" r:id="rId25"/>
    <p:sldId id="600" r:id="rId26"/>
    <p:sldId id="601" r:id="rId27"/>
    <p:sldId id="603" r:id="rId28"/>
    <p:sldId id="292" r:id="rId29"/>
    <p:sldId id="604" r:id="rId30"/>
    <p:sldId id="605" r:id="rId31"/>
    <p:sldId id="606" r:id="rId32"/>
    <p:sldId id="608" r:id="rId33"/>
    <p:sldId id="609" r:id="rId34"/>
    <p:sldId id="610" r:id="rId35"/>
    <p:sldId id="611" r:id="rId36"/>
    <p:sldId id="413" r:id="rId37"/>
    <p:sldId id="293" r:id="rId38"/>
    <p:sldId id="622" r:id="rId39"/>
    <p:sldId id="624" r:id="rId40"/>
    <p:sldId id="625" r:id="rId41"/>
    <p:sldId id="626" r:id="rId42"/>
    <p:sldId id="627" r:id="rId43"/>
    <p:sldId id="629" r:id="rId44"/>
    <p:sldId id="628" r:id="rId45"/>
    <p:sldId id="584" r:id="rId46"/>
    <p:sldId id="630" r:id="rId47"/>
    <p:sldId id="623" r:id="rId48"/>
    <p:sldId id="631" r:id="rId49"/>
    <p:sldId id="396" r:id="rId50"/>
    <p:sldId id="570" r:id="rId51"/>
    <p:sldId id="632" r:id="rId52"/>
    <p:sldId id="634" r:id="rId53"/>
    <p:sldId id="633" r:id="rId54"/>
    <p:sldId id="638" r:id="rId55"/>
    <p:sldId id="635" r:id="rId56"/>
    <p:sldId id="636" r:id="rId57"/>
    <p:sldId id="637" r:id="rId58"/>
    <p:sldId id="571" r:id="rId59"/>
    <p:sldId id="639" r:id="rId60"/>
    <p:sldId id="642" r:id="rId61"/>
    <p:sldId id="641" r:id="rId62"/>
    <p:sldId id="648" r:id="rId63"/>
    <p:sldId id="276" r:id="rId64"/>
    <p:sldId id="283" r:id="rId65"/>
    <p:sldId id="643" r:id="rId66"/>
    <p:sldId id="644" r:id="rId67"/>
    <p:sldId id="645" r:id="rId68"/>
    <p:sldId id="646" r:id="rId69"/>
    <p:sldId id="647" r:id="rId70"/>
    <p:sldId id="415" r:id="rId71"/>
    <p:sldId id="414" r:id="rId72"/>
  </p:sldIdLst>
  <p:sldSz cx="12192000" cy="6858000"/>
  <p:notesSz cx="6858000" cy="9144000"/>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la Casey" initials="OC" lastIdx="0" clrIdx="0">
    <p:extLst>
      <p:ext uri="{19B8F6BF-5375-455C-9EA6-DF929625EA0E}">
        <p15:presenceInfo xmlns:p15="http://schemas.microsoft.com/office/powerpoint/2012/main" userId="S::orla@momentumconsulting.ie::ee9f56f0-43a2-47ae-a5b8-d4a7d2f5ce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E40"/>
    <a:srgbClr val="FFFFFF"/>
    <a:srgbClr val="FFFF00"/>
    <a:srgbClr val="5CE1E6"/>
    <a:srgbClr val="98B230"/>
    <a:srgbClr val="FFBD59"/>
    <a:srgbClr val="8F2E8E"/>
    <a:srgbClr val="A6377D"/>
    <a:srgbClr val="F6BC67"/>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5A9112-A6DA-46DD-B0E1-E3B16A47B9BD}" v="22" dt="2021-06-02T16:45:30.8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31" autoAdjust="0"/>
    <p:restoredTop sz="94729"/>
  </p:normalViewPr>
  <p:slideViewPr>
    <p:cSldViewPr snapToGrid="0" snapToObjects="1">
      <p:cViewPr varScale="1">
        <p:scale>
          <a:sx n="128" d="100"/>
          <a:sy n="128" d="100"/>
        </p:scale>
        <p:origin x="1104" y="176"/>
      </p:cViewPr>
      <p:guideLst/>
    </p:cSldViewPr>
  </p:slideViewPr>
  <p:notesTextViewPr>
    <p:cViewPr>
      <p:scale>
        <a:sx n="1" d="1"/>
        <a:sy n="1" d="1"/>
      </p:scale>
      <p:origin x="0" y="0"/>
    </p:cViewPr>
  </p:notesTextViewPr>
  <p:sorterViewPr>
    <p:cViewPr>
      <p:scale>
        <a:sx n="66" d="100"/>
        <a:sy n="66" d="100"/>
      </p:scale>
      <p:origin x="0" y="-8602"/>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defPPr/>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defPPr/>
            <a:lvl1pPr algn="r">
              <a:defRPr sz="1200"/>
            </a:lvl1pPr>
          </a:lstStyle>
          <a:p>
            <a:fld id="{01C2BBE5-951B-7448-9280-3E5E86F1213F}" type="datetimeFigureOut">
              <a:rPr lang="en-US" smtClean="0"/>
              <a:pPr/>
              <a:t>1/13/22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defPPr/>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defPPr/>
            <a:lvl1pPr algn="r">
              <a:defRPr sz="1200"/>
            </a:lvl1pPr>
          </a:lstStyle>
          <a:p>
            <a:fld id="{9ED4A299-DD6E-4F4E-AAAF-972CE464E941}" type="slidenum">
              <a:rPr lang="en-US" smtClean="0"/>
              <a:pPr/>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defPPr/>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defPPr/>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defPPr/>
          </a:lstStyle>
          <a:p>
            <a:fld id="{197848AD-6592-B642-AC77-A3318D8B851F}" type="datetimeFigureOut">
              <a:rPr lang="en-US" smtClean="0"/>
              <a:pPr/>
              <a:t>1/13/22</a:t>
            </a:fld>
            <a:endParaRPr lang="en-US"/>
          </a:p>
        </p:txBody>
      </p:sp>
      <p:sp>
        <p:nvSpPr>
          <p:cNvPr id="5" name="Footer Placeholder 4"/>
          <p:cNvSpPr>
            <a:spLocks noGrp="1"/>
          </p:cNvSpPr>
          <p:nvPr>
            <p:ph type="ftr" sz="quarter" idx="11"/>
          </p:nvPr>
        </p:nvSpPr>
        <p:spPr/>
        <p:txBody>
          <a:bodyPr/>
          <a:lstStyle>
            <a:defPPr/>
          </a:lstStyle>
          <a:p>
            <a:endParaRPr lang="en-US"/>
          </a:p>
        </p:txBody>
      </p:sp>
      <p:sp>
        <p:nvSpPr>
          <p:cNvPr id="6" name="Slide Number Placeholder 5"/>
          <p:cNvSpPr>
            <a:spLocks noGrp="1"/>
          </p:cNvSpPr>
          <p:nvPr>
            <p:ph type="sldNum" sz="quarter" idx="12"/>
          </p:nvPr>
        </p:nvSpPr>
        <p:spPr/>
        <p:txBody>
          <a:bodyPr/>
          <a:lstStyle>
            <a:defPPr/>
          </a:lstStyle>
          <a:p>
            <a:fld id="{09D58B29-4516-0E41-9E10-164871924BBC}" type="slidenum">
              <a:rPr lang="en-US" smtClean="0"/>
              <a:pPr/>
              <a:t>‹#›</a:t>
            </a:fld>
            <a:endParaRPr lang="en-US"/>
          </a:p>
        </p:txBody>
      </p:sp>
    </p:spTree>
    <p:extLst>
      <p:ext uri="{BB962C8B-B14F-4D97-AF65-F5344CB8AC3E}">
        <p14:creationId xmlns:p14="http://schemas.microsoft.com/office/powerpoint/2010/main" val="46727920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defPPr/>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05077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defPPr/>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Tree>
    <p:extLst>
      <p:ext uri="{BB962C8B-B14F-4D97-AF65-F5344CB8AC3E}">
        <p14:creationId xmlns:p14="http://schemas.microsoft.com/office/powerpoint/2010/main" val="99989096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defPPr/>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Tree>
    <p:extLst>
      <p:ext uri="{BB962C8B-B14F-4D97-AF65-F5344CB8AC3E}">
        <p14:creationId xmlns:p14="http://schemas.microsoft.com/office/powerpoint/2010/main" val="403461896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defPPr/>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7" name="Picture Placeholder 2">
            <a:extLst>
              <a:ext uri="{FF2B5EF4-FFF2-40B4-BE49-F238E27FC236}">
                <a16:creationId xmlns:a16="http://schemas.microsoft.com/office/drawing/2014/main"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23" name="Picture Placeholder 2">
            <a:extLst>
              <a:ext uri="{FF2B5EF4-FFF2-40B4-BE49-F238E27FC236}">
                <a16:creationId xmlns:a16="http://schemas.microsoft.com/office/drawing/2014/main"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Tree>
    <p:extLst>
      <p:ext uri="{BB962C8B-B14F-4D97-AF65-F5344CB8AC3E}">
        <p14:creationId xmlns:p14="http://schemas.microsoft.com/office/powerpoint/2010/main" val="19189137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defPPr/>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Tree>
    <p:extLst>
      <p:ext uri="{BB962C8B-B14F-4D97-AF65-F5344CB8AC3E}">
        <p14:creationId xmlns:p14="http://schemas.microsoft.com/office/powerpoint/2010/main" val="189064516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defPPr/>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Tree>
    <p:extLst>
      <p:ext uri="{BB962C8B-B14F-4D97-AF65-F5344CB8AC3E}">
        <p14:creationId xmlns:p14="http://schemas.microsoft.com/office/powerpoint/2010/main" val="8821736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defPPr/>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Tree>
    <p:extLst>
      <p:ext uri="{BB962C8B-B14F-4D97-AF65-F5344CB8AC3E}">
        <p14:creationId xmlns:p14="http://schemas.microsoft.com/office/powerpoint/2010/main" val="132251590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grpSp>
        <p:nvGrpSpPr>
          <p:cNvPr id="26" name="Group 25">
            <a:extLst>
              <a:ext uri="{FF2B5EF4-FFF2-40B4-BE49-F238E27FC236}">
                <a16:creationId xmlns:a16="http://schemas.microsoft.com/office/drawing/2014/main"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id="{F869ABF9-8E27-C948-8152-9DDD895D882A}"/>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id="{BCF01D6B-0253-C641-9DD7-9FB270962D73}"/>
                </a:ext>
              </a:extLst>
            </p:cNvPr>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E1FC9E7-B9B9-6249-9BF9-D4096CB525E9}"/>
                </a:ext>
              </a:extLst>
            </p:cNvPr>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a:p>
          <a:p>
            <a:endParaRPr lang="en-US"/>
          </a:p>
          <a:p>
            <a:endParaRPr lang="en-US"/>
          </a:p>
          <a:p>
            <a:r>
              <a:rPr lang="en-US"/>
              <a:t>Click picture or </a:t>
            </a:r>
          </a:p>
          <a:p>
            <a:r>
              <a:rPr lang="en-US"/>
              <a:t>texture fill to add photo</a:t>
            </a:r>
          </a:p>
        </p:txBody>
      </p:sp>
    </p:spTree>
    <p:extLst>
      <p:ext uri="{BB962C8B-B14F-4D97-AF65-F5344CB8AC3E}">
        <p14:creationId xmlns:p14="http://schemas.microsoft.com/office/powerpoint/2010/main" val="243454024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8" name="Text Placeholder 23">
            <a:extLst>
              <a:ext uri="{FF2B5EF4-FFF2-40B4-BE49-F238E27FC236}">
                <a16:creationId xmlns:a16="http://schemas.microsoft.com/office/drawing/2014/main"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2" name="Text Placeholder 23">
            <a:extLst>
              <a:ext uri="{FF2B5EF4-FFF2-40B4-BE49-F238E27FC236}">
                <a16:creationId xmlns:a16="http://schemas.microsoft.com/office/drawing/2014/main"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grpSp>
        <p:nvGrpSpPr>
          <p:cNvPr id="13" name="Group 12">
            <a:extLst>
              <a:ext uri="{FF2B5EF4-FFF2-40B4-BE49-F238E27FC236}">
                <a16:creationId xmlns:a16="http://schemas.microsoft.com/office/drawing/2014/main"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2EA54184-A903-0A4E-8E27-64B769C66175}"/>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F08497CE-EE28-F64A-8BAF-3D356C92151B}"/>
                </a:ext>
              </a:extLst>
            </p:cNvPr>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57071F-8058-A843-B3E6-968612336A8D}"/>
                </a:ext>
              </a:extLst>
            </p:cNvPr>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a:p>
          <a:p>
            <a:endParaRPr lang="en-US"/>
          </a:p>
          <a:p>
            <a:endParaRPr lang="en-US"/>
          </a:p>
          <a:p>
            <a:r>
              <a:rPr lang="en-US"/>
              <a:t>Click picture or </a:t>
            </a:r>
          </a:p>
          <a:p>
            <a:r>
              <a:rPr lang="en-US"/>
              <a:t>texture fill to add photo</a:t>
            </a:r>
          </a:p>
        </p:txBody>
      </p:sp>
    </p:spTree>
    <p:extLst>
      <p:ext uri="{BB962C8B-B14F-4D97-AF65-F5344CB8AC3E}">
        <p14:creationId xmlns:p14="http://schemas.microsoft.com/office/powerpoint/2010/main" val="1325365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8" name="Text Placeholder 23">
            <a:extLst>
              <a:ext uri="{FF2B5EF4-FFF2-40B4-BE49-F238E27FC236}">
                <a16:creationId xmlns:a16="http://schemas.microsoft.com/office/drawing/2014/main"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2" name="Text Placeholder 23">
            <a:extLst>
              <a:ext uri="{FF2B5EF4-FFF2-40B4-BE49-F238E27FC236}">
                <a16:creationId xmlns:a16="http://schemas.microsoft.com/office/drawing/2014/main"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grpSp>
        <p:nvGrpSpPr>
          <p:cNvPr id="13" name="Group 12">
            <a:extLst>
              <a:ext uri="{FF2B5EF4-FFF2-40B4-BE49-F238E27FC236}">
                <a16:creationId xmlns:a16="http://schemas.microsoft.com/office/drawing/2014/main"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E3AB1CA3-2E96-F54D-B949-40B61C692F91}"/>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907A7F1A-15B7-5642-A18C-D11C4C1D9CC6}"/>
                </a:ext>
              </a:extLst>
            </p:cNvPr>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BC0FDA-21A1-624B-8EFE-B9D12F10A33B}"/>
                </a:ext>
              </a:extLst>
            </p:cNvPr>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a:p>
          <a:p>
            <a:endParaRPr lang="en-US"/>
          </a:p>
          <a:p>
            <a:endParaRPr lang="en-US"/>
          </a:p>
          <a:p>
            <a:r>
              <a:rPr lang="en-US"/>
              <a:t>Click picture or </a:t>
            </a:r>
          </a:p>
          <a:p>
            <a:r>
              <a:rPr lang="en-US"/>
              <a:t>texture fill to add photo</a:t>
            </a:r>
          </a:p>
        </p:txBody>
      </p:sp>
    </p:spTree>
    <p:extLst>
      <p:ext uri="{BB962C8B-B14F-4D97-AF65-F5344CB8AC3E}">
        <p14:creationId xmlns:p14="http://schemas.microsoft.com/office/powerpoint/2010/main" val="300430391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defPPr/>
          </a:lstStyle>
          <a:p>
            <a:pPr fontAlgn="base"/>
            <a:r>
              <a:rPr lang="en-IE" sz="4400" b="1" i="0" u="none" strike="noStrike" kern="1200" baseline="0">
                <a:solidFill>
                  <a:schemeClr val="bg1"/>
                </a:solidFill>
                <a:effectLst/>
                <a:latin typeface="+mn-lt"/>
                <a:ea typeface="+mn-ea"/>
                <a:cs typeface="+mn-cs"/>
                <a:sym typeface="Quattrocento Sans"/>
              </a:rPr>
              <a:t>MCM</a:t>
            </a:r>
          </a:p>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defP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ct val="0"/>
              </a:spcBef>
              <a:spcAft>
                <a:spcPct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ct val="0"/>
              </a:spcBef>
              <a:spcAft>
                <a:spcPct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defPPr/>
          </a:lstStyle>
          <a:p>
            <a:pPr fontAlgn="base"/>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MCM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flipH="1">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defP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pic>
        <p:nvPicPr>
          <p:cNvPr id="8" name="Picture 7">
            <a:extLst>
              <a:ext uri="{FF2B5EF4-FFF2-40B4-BE49-F238E27FC236}">
                <a16:creationId xmlns:a16="http://schemas.microsoft.com/office/drawing/2014/main" id="{28AE368C-36EF-EF4A-8D88-08BB6BAE0FBC}"/>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id="{1C8E671D-F2A4-1D49-AA3B-968FFA676999}"/>
              </a:ext>
            </a:extLst>
          </p:cNvPr>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ABAE81-7FEB-C14C-A288-8A611EEBB85E}"/>
              </a:ext>
            </a:extLst>
          </p:cNvPr>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a:t>TITLE</a:t>
            </a:r>
          </a:p>
        </p:txBody>
      </p:sp>
    </p:spTree>
    <p:extLst>
      <p:ext uri="{BB962C8B-B14F-4D97-AF65-F5344CB8AC3E}">
        <p14:creationId xmlns:p14="http://schemas.microsoft.com/office/powerpoint/2010/main" val="84672037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pic>
        <p:nvPicPr>
          <p:cNvPr id="11" name="Picture 10">
            <a:extLst>
              <a:ext uri="{FF2B5EF4-FFF2-40B4-BE49-F238E27FC236}">
                <a16:creationId xmlns:a16="http://schemas.microsoft.com/office/drawing/2014/main" id="{0F87A83A-46B6-4347-928D-02C6B7C1F5BD}"/>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id="{98EDF6A6-C862-304F-AE38-0AEFCCAF859D}"/>
              </a:ext>
            </a:extLst>
          </p:cNvPr>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9398F0-177C-2A47-954E-83ACFABF81D1}"/>
              </a:ext>
            </a:extLst>
          </p:cNvPr>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a:t>TITLE</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pic>
        <p:nvPicPr>
          <p:cNvPr id="12" name="Picture 11">
            <a:extLst>
              <a:ext uri="{FF2B5EF4-FFF2-40B4-BE49-F238E27FC236}">
                <a16:creationId xmlns:a16="http://schemas.microsoft.com/office/drawing/2014/main" id="{8BAB52DC-19E2-044A-8BBC-3543239B3096}"/>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id="{494BBD8C-0955-1F44-8703-B48AE4A99DBD}"/>
              </a:ext>
            </a:extLst>
          </p:cNvPr>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C2CAE3-9830-2C43-9E91-4A7D778040A3}"/>
              </a:ext>
            </a:extLst>
          </p:cNvPr>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a:t>TITLE</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defPPr/>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defPPr/>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defPPr/>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defPPr/>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defPPr/>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defPPr/>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defPPr/>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defPPr/>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grpSp>
        <p:nvGrpSpPr>
          <p:cNvPr id="22" name="Group 21">
            <a:extLst>
              <a:ext uri="{FF2B5EF4-FFF2-40B4-BE49-F238E27FC236}">
                <a16:creationId xmlns:a16="http://schemas.microsoft.com/office/drawing/2014/main"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id="{29A6BD51-50EB-3545-AF0F-C26B822DE615}"/>
                </a:ext>
              </a:extLst>
            </p:cNvPr>
            <p:cNvPicPr>
              <a:picLocks noChangeAspect="1"/>
            </p:cNvPicPr>
            <p:nvPr userDrawn="1"/>
          </p:nvPicPr>
          <p:blipFill>
            <a:blip r:embed="rId2"/>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id="{39496A35-B64B-8F4B-BDA1-16689BD45E55}"/>
                </a:ext>
              </a:extLst>
            </p:cNvPr>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5754BD-DF66-9549-889C-B58A9BEE7E68}"/>
                </a:ext>
              </a:extLst>
            </p:cNvPr>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916456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defPPr/>
            <a:lvl1pPr marL="228600" marR="0" indent="-228600" algn="ctr" defTabSz="914400" rtl="0" eaLnBrk="1" fontAlgn="auto" latinLnBrk="0" hangingPunct="1">
              <a:lnSpc>
                <a:spcPct val="90000"/>
              </a:lnSpc>
              <a:spcBef>
                <a:spcPts val="1000"/>
              </a:spcBef>
              <a:spcAft>
                <a:spcPct val="0"/>
              </a:spcAft>
              <a:buClrTx/>
              <a:buSzTx/>
              <a:buFont typeface="Arial"/>
              <a:buNone/>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ct val="0"/>
              </a:spcAft>
              <a:buClrTx/>
              <a:buSzTx/>
              <a:buFont typeface="Arial"/>
              <a:buNone/>
              <a:defRPr/>
            </a:pPr>
            <a:r>
              <a:rPr lang="en-US"/>
              <a:t>        </a:t>
            </a:r>
          </a:p>
          <a:p>
            <a:pPr marL="228600" marR="0" lvl="0" indent="-228600" algn="l" defTabSz="914400" rtl="0" eaLnBrk="1" fontAlgn="auto" latinLnBrk="0" hangingPunct="1">
              <a:lnSpc>
                <a:spcPct val="90000"/>
              </a:lnSpc>
              <a:spcBef>
                <a:spcPts val="1000"/>
              </a:spcBef>
              <a:spcAft>
                <a:spcPct val="0"/>
              </a:spcAft>
              <a:buClrTx/>
              <a:buSzTx/>
              <a:buFont typeface="Arial"/>
              <a:buNone/>
              <a:defRPr/>
            </a:pPr>
            <a:endParaRPr lang="en-US"/>
          </a:p>
          <a:p>
            <a:pPr marL="228600" marR="0" lvl="0" indent="-228600" algn="l" defTabSz="914400" rtl="0" eaLnBrk="1" fontAlgn="auto" latinLnBrk="0" hangingPunct="1">
              <a:lnSpc>
                <a:spcPct val="90000"/>
              </a:lnSpc>
              <a:spcBef>
                <a:spcPts val="1000"/>
              </a:spcBef>
              <a:spcAft>
                <a:spcPct val="0"/>
              </a:spcAft>
              <a:buClrTx/>
              <a:buSzTx/>
              <a:buFont typeface="Arial"/>
              <a:buNone/>
              <a:defRPr/>
            </a:pPr>
            <a:r>
              <a:rPr lang="en-US"/>
              <a:t>            </a:t>
            </a:r>
          </a:p>
          <a:p>
            <a:pPr marL="228600" marR="0" lvl="0" indent="-228600" algn="l" defTabSz="914400" rtl="0" eaLnBrk="1" fontAlgn="auto" latinLnBrk="0" hangingPunct="1">
              <a:lnSpc>
                <a:spcPct val="90000"/>
              </a:lnSpc>
              <a:spcBef>
                <a:spcPts val="1000"/>
              </a:spcBef>
              <a:spcAft>
                <a:spcPct val="0"/>
              </a:spcAft>
              <a:buClrTx/>
              <a:buSzTx/>
              <a:buFont typeface="Arial"/>
              <a:buNone/>
              <a:defRPr/>
            </a:pPr>
            <a:r>
              <a:rPr lang="en-US"/>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a:t>TITLE</a:t>
            </a:r>
          </a:p>
        </p:txBody>
      </p:sp>
      <p:grpSp>
        <p:nvGrpSpPr>
          <p:cNvPr id="20" name="Group 19">
            <a:extLst>
              <a:ext uri="{FF2B5EF4-FFF2-40B4-BE49-F238E27FC236}">
                <a16:creationId xmlns:a16="http://schemas.microsoft.com/office/drawing/2014/main"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EC887EE7-F097-6841-B8D0-5BF42F9955DB}"/>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508027AF-482D-CA40-96F0-5B2D68D81A38}"/>
                </a:ext>
              </a:extLst>
            </p:cNvPr>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3D2D1C-235C-A144-87F8-12B9325B8BBE}"/>
                </a:ext>
              </a:extLst>
            </p:cNvPr>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id-ID"/>
          </a:p>
        </p:txBody>
      </p:sp>
    </p:spTree>
    <p:extLst>
      <p:ext uri="{BB962C8B-B14F-4D97-AF65-F5344CB8AC3E}">
        <p14:creationId xmlns:p14="http://schemas.microsoft.com/office/powerpoint/2010/main" val="423686220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ct val="0"/>
              </a:spcAft>
              <a:buClrTx/>
              <a:buSzTx/>
              <a:buFont typeface="Arial"/>
              <a:buNone/>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ct val="0"/>
              </a:spcAft>
              <a:buClrTx/>
              <a:buSzTx/>
              <a:defRPr/>
            </a:pPr>
            <a:r>
              <a:rPr lang="en-US"/>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defPPr/>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id-ID"/>
          </a:p>
        </p:txBody>
      </p:sp>
      <p:grpSp>
        <p:nvGrpSpPr>
          <p:cNvPr id="21" name="Group 20">
            <a:extLst>
              <a:ext uri="{FF2B5EF4-FFF2-40B4-BE49-F238E27FC236}">
                <a16:creationId xmlns:a16="http://schemas.microsoft.com/office/drawing/2014/main"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id="{DA8E0FB0-8B78-4D4F-ACFD-64A5C2FE21AA}"/>
                </a:ext>
              </a:extLst>
            </p:cNvPr>
            <p:cNvPicPr>
              <a:picLocks noChangeAspect="1"/>
            </p:cNvPicPr>
            <p:nvPr userDrawn="1"/>
          </p:nvPicPr>
          <p:blipFill>
            <a:blip r:embed="rId3"/>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id="{965199E0-C966-234B-AACF-17FB6F1188A7}"/>
                </a:ext>
              </a:extLst>
            </p:cNvPr>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4A5A9C-22F8-D74D-93CC-7913DB9E4E33}"/>
                </a:ext>
              </a:extLst>
            </p:cNvPr>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294980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666" t="-1339"/>
          <a:stretch>
            <a:fillRect/>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ct val="0"/>
              </a:spcAft>
              <a:buClrTx/>
              <a:buSzTx/>
              <a:buFont typeface="Arial"/>
              <a:buNone/>
              <a:defRPr sz="2400" baseline="0">
                <a:solidFill>
                  <a:schemeClr val="bg1">
                    <a:lumMod val="50000"/>
                  </a:schemeClr>
                </a:solidFill>
              </a:defRPr>
            </a:lvl1pPr>
          </a:lstStyle>
          <a:p>
            <a:r>
              <a:rPr lang="en-US"/>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a:t>TITLE</a:t>
            </a:r>
          </a:p>
        </p:txBody>
      </p:sp>
      <p:grpSp>
        <p:nvGrpSpPr>
          <p:cNvPr id="20" name="Group 19">
            <a:extLst>
              <a:ext uri="{FF2B5EF4-FFF2-40B4-BE49-F238E27FC236}">
                <a16:creationId xmlns:a16="http://schemas.microsoft.com/office/drawing/2014/main"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A92CA399-6D08-6E40-A703-72E82C39DE91}"/>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0474EBA3-0773-FD45-A47A-005DFD90534B}"/>
                </a:ext>
              </a:extLst>
            </p:cNvPr>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33719CB-F2B6-8945-838B-029D866DB60D}"/>
                </a:ext>
              </a:extLst>
            </p:cNvPr>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id-ID"/>
          </a:p>
        </p:txBody>
      </p:sp>
    </p:spTree>
    <p:extLst>
      <p:ext uri="{BB962C8B-B14F-4D97-AF65-F5344CB8AC3E}">
        <p14:creationId xmlns:p14="http://schemas.microsoft.com/office/powerpoint/2010/main" val="180044467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defPPr/>
            <a:lvl1pPr marL="0" indent="0" algn="l">
              <a:buNone/>
              <a:defRPr sz="5400" baseline="0">
                <a:solidFill>
                  <a:schemeClr val="bg1"/>
                </a:solidFill>
                <a:latin typeface="+mn-lt"/>
              </a:defRPr>
            </a:lvl1pPr>
          </a:lstStyle>
          <a:p>
            <a:pPr lvl="0"/>
            <a:r>
              <a:rPr lang="en-US"/>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defPPr/>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a:t>Text 1</a:t>
            </a:r>
          </a:p>
        </p:txBody>
      </p:sp>
      <p:pic>
        <p:nvPicPr>
          <p:cNvPr id="35" name="Picture 34" descr="A close up of a sign&#10;&#10;Description automatically generated">
            <a:extLst>
              <a:ext uri="{FF2B5EF4-FFF2-40B4-BE49-F238E27FC236}">
                <a16:creationId xmlns:a16="http://schemas.microsoft.com/office/drawing/2014/main" id="{25A2D98F-3A90-9D48-9AE7-BBCF43017D1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3"/>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281325612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defPPr/>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defPPr/>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defPPr/>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defPPr/>
          </a:lstStyle>
          <a:p>
            <a:fld id="{197848AD-6592-B642-AC77-A3318D8B851F}" type="datetimeFigureOut">
              <a:rPr lang="en-US" smtClean="0"/>
              <a:pPr/>
              <a:t>1/13/22</a:t>
            </a:fld>
            <a:endParaRPr lang="en-US"/>
          </a:p>
        </p:txBody>
      </p:sp>
      <p:sp>
        <p:nvSpPr>
          <p:cNvPr id="6" name="Footer Placeholder 5"/>
          <p:cNvSpPr>
            <a:spLocks noGrp="1"/>
          </p:cNvSpPr>
          <p:nvPr>
            <p:ph type="ftr" sz="quarter" idx="11"/>
          </p:nvPr>
        </p:nvSpPr>
        <p:spPr/>
        <p:txBody>
          <a:bodyPr/>
          <a:lstStyle>
            <a:defPPr/>
          </a:lstStyle>
          <a:p>
            <a:endParaRPr lang="en-US"/>
          </a:p>
        </p:txBody>
      </p:sp>
      <p:sp>
        <p:nvSpPr>
          <p:cNvPr id="7" name="Slide Number Placeholder 6"/>
          <p:cNvSpPr>
            <a:spLocks noGrp="1"/>
          </p:cNvSpPr>
          <p:nvPr>
            <p:ph type="sldNum" sz="quarter" idx="12"/>
          </p:nvPr>
        </p:nvSpPr>
        <p:spPr/>
        <p:txBody>
          <a:bodyPr/>
          <a:lstStyle>
            <a:defPPr/>
          </a:lstStyle>
          <a:p>
            <a:fld id="{09D58B29-4516-0E41-9E10-164871924BBC}" type="slidenum">
              <a:rPr lang="en-US" smtClean="0"/>
              <a:pPr/>
              <a:t>‹#›</a:t>
            </a:fld>
            <a:endParaRPr lang="en-US"/>
          </a:p>
        </p:txBody>
      </p:sp>
    </p:spTree>
    <p:extLst>
      <p:ext uri="{BB962C8B-B14F-4D97-AF65-F5344CB8AC3E}">
        <p14:creationId xmlns:p14="http://schemas.microsoft.com/office/powerpoint/2010/main" val="1152991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defPPr/>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defPPr/>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defPPr/>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defPPr/>
          </a:lstStyle>
          <a:p>
            <a:fld id="{197848AD-6592-B642-AC77-A3318D8B851F}" type="datetimeFigureOut">
              <a:rPr lang="en-US" smtClean="0"/>
              <a:pPr/>
              <a:t>1/13/22</a:t>
            </a:fld>
            <a:endParaRPr lang="en-US"/>
          </a:p>
        </p:txBody>
      </p:sp>
      <p:sp>
        <p:nvSpPr>
          <p:cNvPr id="6" name="Footer Placeholder 5"/>
          <p:cNvSpPr>
            <a:spLocks noGrp="1"/>
          </p:cNvSpPr>
          <p:nvPr>
            <p:ph type="ftr" sz="quarter" idx="11"/>
          </p:nvPr>
        </p:nvSpPr>
        <p:spPr/>
        <p:txBody>
          <a:bodyPr/>
          <a:lstStyle>
            <a:defPPr/>
          </a:lstStyle>
          <a:p>
            <a:endParaRPr lang="en-US"/>
          </a:p>
        </p:txBody>
      </p:sp>
      <p:sp>
        <p:nvSpPr>
          <p:cNvPr id="7" name="Slide Number Placeholder 6"/>
          <p:cNvSpPr>
            <a:spLocks noGrp="1"/>
          </p:cNvSpPr>
          <p:nvPr>
            <p:ph type="sldNum" sz="quarter" idx="12"/>
          </p:nvPr>
        </p:nvSpPr>
        <p:spPr/>
        <p:txBody>
          <a:bodyPr/>
          <a:lstStyle>
            <a:defPPr/>
          </a:lstStyle>
          <a:p>
            <a:fld id="{09D58B29-4516-0E41-9E10-164871924BBC}" type="slidenum">
              <a:rPr lang="en-US" smtClean="0"/>
              <a:pPr/>
              <a:t>‹#›</a:t>
            </a:fld>
            <a:endParaRPr lang="en-US"/>
          </a:p>
        </p:txBody>
      </p:sp>
    </p:spTree>
    <p:extLst>
      <p:ext uri="{BB962C8B-B14F-4D97-AF65-F5344CB8AC3E}">
        <p14:creationId xmlns:p14="http://schemas.microsoft.com/office/powerpoint/2010/main" val="50975317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6" name="Rectangle 5"/>
          <p:cNvSpPr/>
          <p:nvPr userDrawn="1"/>
        </p:nvSpPr>
        <p:spPr>
          <a:xfrm>
            <a:off x="586901" y="491138"/>
            <a:ext cx="4309564" cy="4708981"/>
          </a:xfrm>
          <a:prstGeom prst="rect">
            <a:avLst/>
          </a:prstGeom>
        </p:spPr>
        <p:txBody>
          <a:bodyPr wrap="square">
            <a:spAutoFit/>
          </a:bodyPr>
          <a:lstStyle>
            <a:defPPr/>
          </a:lstStyle>
          <a:p>
            <a:pPr marL="0" lvl="0" indent="0" algn="l" rtl="0">
              <a:spcBef>
                <a:spcPct val="0"/>
              </a:spcBef>
              <a:spcAft>
                <a:spcPct val="0"/>
              </a:spcAft>
              <a:buClr>
                <a:schemeClr val="dk1"/>
              </a:buClr>
              <a:buSzPts val="1100"/>
              <a:buFont typeface="Arial"/>
              <a:buNone/>
            </a:pPr>
            <a:r>
              <a:rPr lang="en-IE" sz="3600">
                <a:solidFill>
                  <a:schemeClr val="bg1"/>
                </a:solidFill>
                <a:latin typeface="+mn-lt"/>
                <a:ea typeface="Quattrocento Sans"/>
                <a:cs typeface="Quattrocento Sans"/>
                <a:sym typeface="Quattrocento Sans"/>
              </a:rPr>
              <a:t>ICONS</a:t>
            </a:r>
            <a:r>
              <a:rPr lang="en-IE" sz="3600" baseline="0">
                <a:solidFill>
                  <a:schemeClr val="bg1"/>
                </a:solidFill>
                <a:latin typeface="+mn-lt"/>
                <a:ea typeface="Quattrocento Sans"/>
                <a:cs typeface="Quattrocento Sans"/>
                <a:sym typeface="Quattrocento Sans"/>
              </a:rPr>
              <a:t> WHICH CAN BE USED WITHIN THE </a:t>
            </a:r>
            <a:r>
              <a:rPr lang="en-IE" sz="3600" b="1" baseline="0">
                <a:solidFill>
                  <a:schemeClr val="bg1"/>
                </a:solidFill>
                <a:latin typeface="+mn-lt"/>
                <a:ea typeface="Quattrocento Sans"/>
                <a:cs typeface="Quattrocento Sans"/>
                <a:sym typeface="Quattrocento Sans"/>
              </a:rPr>
              <a:t>MCM</a:t>
            </a:r>
          </a:p>
          <a:p>
            <a:pPr marL="0" lvl="0" indent="0" algn="l" rtl="0">
              <a:spcBef>
                <a:spcPct val="0"/>
              </a:spcBef>
              <a:spcAft>
                <a:spcPct val="0"/>
              </a:spcAft>
              <a:buClr>
                <a:schemeClr val="dk1"/>
              </a:buClr>
              <a:buSzPts val="1100"/>
              <a:buFont typeface="Arial"/>
              <a:buNone/>
            </a:pPr>
            <a:r>
              <a:rPr lang="en-IE" sz="3600" baseline="0">
                <a:solidFill>
                  <a:schemeClr val="bg1"/>
                </a:solidFill>
                <a:latin typeface="+mn-lt"/>
                <a:ea typeface="Quattrocento Sans"/>
                <a:cs typeface="Quattrocento Sans"/>
                <a:sym typeface="Quattrocento Sans"/>
              </a:rPr>
              <a:t>POWERPOINT</a:t>
            </a:r>
          </a:p>
          <a:p>
            <a:pPr marL="0" lvl="0" indent="0" algn="l" rtl="0">
              <a:spcBef>
                <a:spcPct val="0"/>
              </a:spcBef>
              <a:spcAft>
                <a:spcPct val="0"/>
              </a:spcAft>
              <a:buClr>
                <a:schemeClr val="dk1"/>
              </a:buClr>
              <a:buSzPts val="1100"/>
              <a:buFont typeface="Arial"/>
              <a:buNone/>
            </a:pPr>
            <a:endParaRPr lang="en-IE" sz="3600">
              <a:solidFill>
                <a:schemeClr val="bg1"/>
              </a:solidFill>
              <a:latin typeface="+mn-lt"/>
              <a:ea typeface="Quattrocento Sans"/>
              <a:cs typeface="Quattrocento Sans"/>
              <a:sym typeface="Quattrocento Sans"/>
            </a:endParaRPr>
          </a:p>
          <a:p>
            <a:pPr marL="52388" lvl="0" indent="0" algn="l" rtl="0">
              <a:spcBef>
                <a:spcPct val="0"/>
              </a:spcBef>
              <a:spcAft>
                <a:spcPct val="0"/>
              </a:spcAft>
              <a:buClr>
                <a:schemeClr val="dk1"/>
              </a:buClr>
              <a:buSzPts val="900"/>
              <a:buFont typeface="Quattrocento Sans"/>
              <a:buNone/>
            </a:pPr>
            <a:r>
              <a:rPr lang="en-IE" sz="2400" i="1">
                <a:solidFill>
                  <a:schemeClr val="bg1"/>
                </a:solidFill>
                <a:latin typeface="+mn-lt"/>
                <a:ea typeface="Quattrocento Sans"/>
                <a:cs typeface="Quattrocento Sans"/>
                <a:sym typeface="Quattrocento Sans"/>
              </a:rPr>
              <a:t>Resize them without losing quality.</a:t>
            </a:r>
            <a:r>
              <a:rPr lang="en-IE" sz="2400" i="1" baseline="0">
                <a:solidFill>
                  <a:schemeClr val="bg1"/>
                </a:solidFill>
                <a:latin typeface="+mn-lt"/>
                <a:ea typeface="Quattrocento Sans"/>
                <a:cs typeface="Quattrocento Sans"/>
                <a:sym typeface="Quattrocento Sans"/>
              </a:rPr>
              <a:t> </a:t>
            </a:r>
            <a:r>
              <a:rPr lang="en-IE" sz="2400" i="1">
                <a:solidFill>
                  <a:schemeClr val="bg1"/>
                </a:solidFill>
                <a:latin typeface="+mn-lt"/>
                <a:ea typeface="Quattrocento Sans"/>
                <a:cs typeface="Quattrocento Sans"/>
                <a:sym typeface="Quattrocento Sans"/>
              </a:rPr>
              <a:t> Change line colour, width and style.</a:t>
            </a:r>
            <a:r>
              <a:rPr lang="en-IE" sz="2400" i="1" baseline="0">
                <a:solidFill>
                  <a:schemeClr val="bg1"/>
                </a:solidFill>
                <a:latin typeface="+mn-lt"/>
                <a:ea typeface="Quattrocento Sans"/>
                <a:cs typeface="Quattrocento Sans"/>
                <a:sym typeface="Quattrocento Sans"/>
              </a:rPr>
              <a:t>  </a:t>
            </a:r>
          </a:p>
          <a:p>
            <a:pPr marL="52388" lvl="0" indent="0" algn="l" rtl="0">
              <a:spcBef>
                <a:spcPct val="0"/>
              </a:spcBef>
              <a:spcAft>
                <a:spcPct val="0"/>
              </a:spcAft>
              <a:buClr>
                <a:schemeClr val="dk1"/>
              </a:buClr>
              <a:buSzPts val="900"/>
              <a:buFont typeface="Quattrocento Sans"/>
              <a:buNone/>
            </a:pPr>
            <a:endParaRPr lang="en-IE" sz="2400" i="1" baseline="0">
              <a:solidFill>
                <a:schemeClr val="bg1"/>
              </a:solidFill>
              <a:latin typeface="+mn-lt"/>
              <a:ea typeface="Quattrocento Sans"/>
              <a:cs typeface="Quattrocento Sans"/>
              <a:sym typeface="Quattrocento Sans"/>
            </a:endParaRPr>
          </a:p>
          <a:p>
            <a:pPr marL="52388" lvl="0" indent="0" algn="l" rtl="0">
              <a:spcBef>
                <a:spcPct val="0"/>
              </a:spcBef>
              <a:spcAft>
                <a:spcPct val="0"/>
              </a:spcAft>
              <a:buClr>
                <a:schemeClr val="dk1"/>
              </a:buClr>
              <a:buSzPts val="900"/>
              <a:buFont typeface="Quattrocento Sans"/>
              <a:buNone/>
            </a:pPr>
            <a:r>
              <a:rPr lang="en" sz="240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defP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lstStyle>
          <a:p>
            <a:r>
              <a:rPr lang="en-US"/>
              <a:t>Click to edit Master title style</a:t>
            </a:r>
          </a:p>
        </p:txBody>
      </p:sp>
      <p:sp>
        <p:nvSpPr>
          <p:cNvPr id="3" name="Vertical Text Placeholder 2"/>
          <p:cNvSpPr>
            <a:spLocks noGrp="1"/>
          </p:cNvSpPr>
          <p:nvPr>
            <p:ph type="body" orient="vert" idx="1"/>
          </p:nvPr>
        </p:nvSpPr>
        <p:spPr/>
        <p:txBody>
          <a:bodyPr vert="eaVert"/>
          <a:lstStyle>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defPPr/>
          </a:lstStyle>
          <a:p>
            <a:fld id="{197848AD-6592-B642-AC77-A3318D8B851F}" type="datetimeFigureOut">
              <a:rPr lang="en-US" smtClean="0"/>
              <a:pPr/>
              <a:t>1/13/22</a:t>
            </a:fld>
            <a:endParaRPr lang="en-US"/>
          </a:p>
        </p:txBody>
      </p:sp>
      <p:sp>
        <p:nvSpPr>
          <p:cNvPr id="5" name="Footer Placeholder 4"/>
          <p:cNvSpPr>
            <a:spLocks noGrp="1"/>
          </p:cNvSpPr>
          <p:nvPr>
            <p:ph type="ftr" sz="quarter" idx="11"/>
          </p:nvPr>
        </p:nvSpPr>
        <p:spPr/>
        <p:txBody>
          <a:bodyPr/>
          <a:lstStyle>
            <a:defPPr/>
          </a:lstStyle>
          <a:p>
            <a:endParaRPr lang="en-US"/>
          </a:p>
        </p:txBody>
      </p:sp>
      <p:sp>
        <p:nvSpPr>
          <p:cNvPr id="6" name="Slide Number Placeholder 5"/>
          <p:cNvSpPr>
            <a:spLocks noGrp="1"/>
          </p:cNvSpPr>
          <p:nvPr>
            <p:ph type="sldNum" sz="quarter" idx="12"/>
          </p:nvPr>
        </p:nvSpPr>
        <p:spPr/>
        <p:txBody>
          <a:bodyPr/>
          <a:lstStyle>
            <a:defPPr/>
          </a:lstStyle>
          <a:p>
            <a:fld id="{09D58B29-4516-0E41-9E10-164871924BBC}" type="slidenum">
              <a:rPr lang="en-US" smtClean="0"/>
              <a:pPr/>
              <a:t>‹#›</a:t>
            </a:fld>
            <a:endParaRPr lang="en-US"/>
          </a:p>
        </p:txBody>
      </p:sp>
    </p:spTree>
    <p:extLst>
      <p:ext uri="{BB962C8B-B14F-4D97-AF65-F5344CB8AC3E}">
        <p14:creationId xmlns:p14="http://schemas.microsoft.com/office/powerpoint/2010/main" val="110934434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3FB682-780A-834F-B278-D6836A070361}"/>
              </a:ext>
            </a:extLst>
          </p:cNvPr>
          <p:cNvPicPr>
            <a:picLocks noChangeAspect="1"/>
          </p:cNvPicPr>
          <p:nvPr userDrawn="1"/>
        </p:nvPicPr>
        <p:blipFill>
          <a:blip r:embed="rId2"/>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id="{9415DBE3-5D46-6D4C-AC24-A5645E6EF66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4"/>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a:t>Sub-Heading</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defPPr/>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19014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defPPr/>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91451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defPPr/>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21443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defPPr/>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48077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defPPr/>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686858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defP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lvl1pPr algn="l">
              <a:defRPr sz="1200">
                <a:solidFill>
                  <a:schemeClr val="tx1">
                    <a:tint val="75000"/>
                  </a:schemeClr>
                </a:solidFill>
              </a:defRPr>
            </a:lvl1pPr>
          </a:lstStyle>
          <a:p>
            <a:fld id="{197848AD-6592-B642-AC77-A3318D8B851F}" type="datetimeFigureOut">
              <a:rPr lang="en-US" smtClean="0"/>
              <a:pPr/>
              <a:t>1/13/22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lvl1pPr algn="r">
              <a:defRPr sz="1200">
                <a:solidFill>
                  <a:schemeClr val="tx1">
                    <a:tint val="75000"/>
                  </a:schemeClr>
                </a:solidFill>
              </a:defRPr>
            </a:lvl1pPr>
          </a:lstStyle>
          <a:p>
            <a:fld id="{09D58B29-4516-0E41-9E10-164871924BBC}" type="slidenum">
              <a:rPr lang="en-US" smtClean="0"/>
              <a:pPr/>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86" r:id="rId7"/>
    <p:sldLayoutId id="2147483673" r:id="rId8"/>
    <p:sldLayoutId id="2147483687" r:id="rId9"/>
    <p:sldLayoutId id="2147483688" r:id="rId10"/>
    <p:sldLayoutId id="2147483651" r:id="rId11"/>
    <p:sldLayoutId id="2147483683" r:id="rId12"/>
    <p:sldLayoutId id="2147483684" r:id="rId13"/>
    <p:sldLayoutId id="2147483674" r:id="rId14"/>
    <p:sldLayoutId id="2147483680" r:id="rId15"/>
    <p:sldLayoutId id="2147483681" r:id="rId16"/>
    <p:sldLayoutId id="2147483675" r:id="rId17"/>
    <p:sldLayoutId id="2147483678" r:id="rId18"/>
    <p:sldLayoutId id="2147483679" r:id="rId19"/>
    <p:sldLayoutId id="2147483653" r:id="rId20"/>
    <p:sldLayoutId id="2147483663" r:id="rId21"/>
    <p:sldLayoutId id="2147483664" r:id="rId22"/>
    <p:sldLayoutId id="2147483689" r:id="rId23"/>
    <p:sldLayoutId id="2147483677" r:id="rId24"/>
    <p:sldLayoutId id="2147483670" r:id="rId25"/>
    <p:sldLayoutId id="2147483676" r:id="rId26"/>
    <p:sldLayoutId id="2147483669" r:id="rId27"/>
    <p:sldLayoutId id="2147483656" r:id="rId28"/>
    <p:sldLayoutId id="2147483657" r:id="rId29"/>
    <p:sldLayoutId id="2147483658" r:id="rId30"/>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4.xml"/><Relationship Id="rId1" Type="http://schemas.openxmlformats.org/officeDocument/2006/relationships/video" Target="https://www.youtube.com/embed/13TH7JHJNVQ?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1.mp4"/><Relationship Id="rId7" Type="http://schemas.openxmlformats.org/officeDocument/2006/relationships/slideLayout" Target="../slideLayouts/slideLayout15.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image" Target="../media/image19.svg"/><Relationship Id="rId4" Type="http://schemas.openxmlformats.org/officeDocument/2006/relationships/video" Target="../media/media1.mp4"/><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9.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8" Type="http://schemas.openxmlformats.org/officeDocument/2006/relationships/tags" Target="../tags/tag21.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20.png"/><Relationship Id="rId5" Type="http://schemas.openxmlformats.org/officeDocument/2006/relationships/tags" Target="../tags/tag18.xml"/><Relationship Id="rId10" Type="http://schemas.openxmlformats.org/officeDocument/2006/relationships/slideLayout" Target="../slideLayouts/slideLayout6.xml"/><Relationship Id="rId4" Type="http://schemas.openxmlformats.org/officeDocument/2006/relationships/tags" Target="../tags/tag17.xml"/><Relationship Id="rId9" Type="http://schemas.openxmlformats.org/officeDocument/2006/relationships/tags" Target="../tags/tag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21.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6.xml"/><Relationship Id="rId5" Type="http://schemas.openxmlformats.org/officeDocument/2006/relationships/tags" Target="../tags/tag27.xml"/><Relationship Id="rId4" Type="http://schemas.openxmlformats.org/officeDocument/2006/relationships/tags" Target="../tags/tag26.xml"/></Relationships>
</file>

<file path=ppt/slides/_rels/slide21.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image" Target="../media/image22.png"/><Relationship Id="rId5" Type="http://schemas.openxmlformats.org/officeDocument/2006/relationships/tags" Target="../tags/tag32.xml"/><Relationship Id="rId10" Type="http://schemas.openxmlformats.org/officeDocument/2006/relationships/slideLayout" Target="../slideLayouts/slideLayout5.xml"/><Relationship Id="rId4" Type="http://schemas.openxmlformats.org/officeDocument/2006/relationships/tags" Target="../tags/tag31.xml"/><Relationship Id="rId9" Type="http://schemas.openxmlformats.org/officeDocument/2006/relationships/tags" Target="../tags/tag36.xml"/></Relationships>
</file>

<file path=ppt/slides/_rels/slide22.xml.rels><?xml version="1.0" encoding="UTF-8" standalone="yes"?>
<Relationships xmlns="http://schemas.openxmlformats.org/package/2006/relationships"><Relationship Id="rId8" Type="http://schemas.openxmlformats.org/officeDocument/2006/relationships/tags" Target="../tags/tag44.xml"/><Relationship Id="rId3" Type="http://schemas.openxmlformats.org/officeDocument/2006/relationships/tags" Target="../tags/tag39.xml"/><Relationship Id="rId7" Type="http://schemas.openxmlformats.org/officeDocument/2006/relationships/tags" Target="../tags/tag4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23.png"/><Relationship Id="rId5" Type="http://schemas.openxmlformats.org/officeDocument/2006/relationships/tags" Target="../tags/tag41.xml"/><Relationship Id="rId10" Type="http://schemas.openxmlformats.org/officeDocument/2006/relationships/slideLayout" Target="../slideLayouts/slideLayout7.xml"/><Relationship Id="rId4" Type="http://schemas.openxmlformats.org/officeDocument/2006/relationships/tags" Target="../tags/tag40.xml"/><Relationship Id="rId9" Type="http://schemas.openxmlformats.org/officeDocument/2006/relationships/tags" Target="../tags/tag45.xml"/></Relationships>
</file>

<file path=ppt/slides/_rels/slide23.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slideLayout" Target="../slideLayouts/slideLayout20.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s>
</file>

<file path=ppt/slides/_rels/slide24.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4"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image" Target="../media/image27.svg"/><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image" Target="../media/image26.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image" Target="../media/image25.svg"/><Relationship Id="rId5" Type="http://schemas.openxmlformats.org/officeDocument/2006/relationships/tags" Target="../tags/tag65.xml"/><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tags" Target="../tags/tag64.xml"/><Relationship Id="rId9" Type="http://schemas.openxmlformats.org/officeDocument/2006/relationships/slideLayout" Target="../slideLayouts/slideLayout12.xml"/><Relationship Id="rId1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70.xml"/><Relationship Id="rId1" Type="http://schemas.openxmlformats.org/officeDocument/2006/relationships/tags" Target="../tags/tag69.xml"/><Relationship Id="rId4" Type="http://schemas.openxmlformats.org/officeDocument/2006/relationships/image" Target="../media/image30.emf"/></Relationships>
</file>

<file path=ppt/slides/_rels/slide29.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tags" Target="../tags/tag83.xml"/><Relationship Id="rId18" Type="http://schemas.openxmlformats.org/officeDocument/2006/relationships/tags" Target="../tags/tag88.xml"/><Relationship Id="rId3" Type="http://schemas.openxmlformats.org/officeDocument/2006/relationships/tags" Target="../tags/tag73.xml"/><Relationship Id="rId21" Type="http://schemas.openxmlformats.org/officeDocument/2006/relationships/tags" Target="../tags/tag91.xml"/><Relationship Id="rId7" Type="http://schemas.openxmlformats.org/officeDocument/2006/relationships/tags" Target="../tags/tag77.xml"/><Relationship Id="rId12" Type="http://schemas.openxmlformats.org/officeDocument/2006/relationships/tags" Target="../tags/tag82.xml"/><Relationship Id="rId17" Type="http://schemas.openxmlformats.org/officeDocument/2006/relationships/tags" Target="../tags/tag87.xml"/><Relationship Id="rId2" Type="http://schemas.openxmlformats.org/officeDocument/2006/relationships/tags" Target="../tags/tag72.xml"/><Relationship Id="rId16" Type="http://schemas.openxmlformats.org/officeDocument/2006/relationships/tags" Target="../tags/tag86.xml"/><Relationship Id="rId20" Type="http://schemas.openxmlformats.org/officeDocument/2006/relationships/tags" Target="../tags/tag90.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24" Type="http://schemas.openxmlformats.org/officeDocument/2006/relationships/slideLayout" Target="../slideLayouts/slideLayout10.xml"/><Relationship Id="rId5" Type="http://schemas.openxmlformats.org/officeDocument/2006/relationships/tags" Target="../tags/tag75.xml"/><Relationship Id="rId15" Type="http://schemas.openxmlformats.org/officeDocument/2006/relationships/tags" Target="../tags/tag85.xml"/><Relationship Id="rId23" Type="http://schemas.openxmlformats.org/officeDocument/2006/relationships/tags" Target="../tags/tag93.xml"/><Relationship Id="rId10" Type="http://schemas.openxmlformats.org/officeDocument/2006/relationships/tags" Target="../tags/tag80.xml"/><Relationship Id="rId19" Type="http://schemas.openxmlformats.org/officeDocument/2006/relationships/tags" Target="../tags/tag89.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tags" Target="../tags/tag84.xml"/><Relationship Id="rId22" Type="http://schemas.openxmlformats.org/officeDocument/2006/relationships/tags" Target="../tags/tag92.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9"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slideLayout" Target="../slideLayouts/slideLayout7.xml"/><Relationship Id="rId4" Type="http://schemas.openxmlformats.org/officeDocument/2006/relationships/tags" Target="../tags/tag107.xml"/></Relationships>
</file>

<file path=ppt/slides/_rels/slide33.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slideLayout" Target="../slideLayouts/slideLayout7.xml"/><Relationship Id="rId4" Type="http://schemas.openxmlformats.org/officeDocument/2006/relationships/tags" Target="../tags/tag111.xml"/></Relationships>
</file>

<file path=ppt/slides/_rels/slide34.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slideLayout" Target="../slideLayouts/slideLayout7.xml"/><Relationship Id="rId4" Type="http://schemas.openxmlformats.org/officeDocument/2006/relationships/tags" Target="../tags/tag11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117.xml"/><Relationship Id="rId1" Type="http://schemas.openxmlformats.org/officeDocument/2006/relationships/tags" Target="../tags/tag116.xml"/></Relationships>
</file>

<file path=ppt/slides/_rels/slide36.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5" Type="http://schemas.openxmlformats.org/officeDocument/2006/relationships/tags" Target="../tags/tag122.xml"/><Relationship Id="rId10" Type="http://schemas.openxmlformats.org/officeDocument/2006/relationships/hyperlink" Target="https://www.rte.ie/news/ireland/2021/0215/1197202-immigrant-council-conference/" TargetMode="External"/><Relationship Id="rId4" Type="http://schemas.openxmlformats.org/officeDocument/2006/relationships/tags" Target="../tags/tag121.xml"/><Relationship Id="rId9"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27.xml"/><Relationship Id="rId1" Type="http://schemas.openxmlformats.org/officeDocument/2006/relationships/tags" Target="../tags/tag126.xml"/><Relationship Id="rId4" Type="http://schemas.openxmlformats.org/officeDocument/2006/relationships/image" Target="../media/image32.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image" Target="../media/image34.sv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tags" Target="../tags/tag135.xml"/><Relationship Id="rId7" Type="http://schemas.openxmlformats.org/officeDocument/2006/relationships/image" Target="../media/image35.pn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slideLayout" Target="../slideLayouts/slideLayout6.xml"/><Relationship Id="rId5" Type="http://schemas.openxmlformats.org/officeDocument/2006/relationships/tags" Target="../tags/tag137.xml"/><Relationship Id="rId4" Type="http://schemas.openxmlformats.org/officeDocument/2006/relationships/tags" Target="../tags/tag136.xml"/></Relationships>
</file>

<file path=ppt/slides/_rels/slide41.xml.rels><?xml version="1.0" encoding="UTF-8" standalone="yes"?>
<Relationships xmlns="http://schemas.openxmlformats.org/package/2006/relationships"><Relationship Id="rId3" Type="http://schemas.openxmlformats.org/officeDocument/2006/relationships/tags" Target="../tags/tag140.xml"/><Relationship Id="rId7" Type="http://schemas.openxmlformats.org/officeDocument/2006/relationships/image" Target="../media/image36.svg"/><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35.png"/><Relationship Id="rId5" Type="http://schemas.openxmlformats.org/officeDocument/2006/relationships/slideLayout" Target="../slideLayouts/slideLayout6.xml"/><Relationship Id="rId4" Type="http://schemas.openxmlformats.org/officeDocument/2006/relationships/tags" Target="../tags/tag141.xml"/></Relationships>
</file>

<file path=ppt/slides/_rels/slide42.xml.rels><?xml version="1.0" encoding="UTF-8" standalone="yes"?>
<Relationships xmlns="http://schemas.openxmlformats.org/package/2006/relationships"><Relationship Id="rId3" Type="http://schemas.openxmlformats.org/officeDocument/2006/relationships/tags" Target="../tags/tag144.xml"/><Relationship Id="rId7" Type="http://schemas.openxmlformats.org/officeDocument/2006/relationships/image" Target="../media/image36.sv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35.png"/><Relationship Id="rId5" Type="http://schemas.openxmlformats.org/officeDocument/2006/relationships/slideLayout" Target="../slideLayouts/slideLayout6.xml"/><Relationship Id="rId4" Type="http://schemas.openxmlformats.org/officeDocument/2006/relationships/tags" Target="../tags/tag145.xml"/></Relationships>
</file>

<file path=ppt/slides/_rels/slide43.xml.rels><?xml version="1.0" encoding="UTF-8" standalone="yes"?>
<Relationships xmlns="http://schemas.openxmlformats.org/package/2006/relationships"><Relationship Id="rId3" Type="http://schemas.openxmlformats.org/officeDocument/2006/relationships/tags" Target="../tags/tag148.xml"/><Relationship Id="rId7" Type="http://schemas.openxmlformats.org/officeDocument/2006/relationships/image" Target="../media/image36.sv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35.png"/><Relationship Id="rId5" Type="http://schemas.openxmlformats.org/officeDocument/2006/relationships/slideLayout" Target="../slideLayouts/slideLayout6.xml"/><Relationship Id="rId4" Type="http://schemas.openxmlformats.org/officeDocument/2006/relationships/tags" Target="../tags/tag149.xml"/></Relationships>
</file>

<file path=ppt/slides/_rels/slide44.xml.rels><?xml version="1.0" encoding="UTF-8" standalone="yes"?>
<Relationships xmlns="http://schemas.openxmlformats.org/package/2006/relationships"><Relationship Id="rId3" Type="http://schemas.openxmlformats.org/officeDocument/2006/relationships/tags" Target="../tags/tag152.xml"/><Relationship Id="rId7" Type="http://schemas.openxmlformats.org/officeDocument/2006/relationships/image" Target="../media/image36.sv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35.png"/><Relationship Id="rId5" Type="http://schemas.openxmlformats.org/officeDocument/2006/relationships/slideLayout" Target="../slideLayouts/slideLayout6.xml"/><Relationship Id="rId4" Type="http://schemas.openxmlformats.org/officeDocument/2006/relationships/tags" Target="../tags/tag15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image" Target="../media/image38.sv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7.xml"/><Relationship Id="rId1" Type="http://schemas.openxmlformats.org/officeDocument/2006/relationships/tags" Target="../tags/tag15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image" Target="../media/image40.sv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61.xml"/><Relationship Id="rId1" Type="http://schemas.openxmlformats.org/officeDocument/2006/relationships/tags" Target="../tags/tag160.xml"/></Relationships>
</file>

<file path=ppt/slides/_rels/slide49.xml.rels><?xml version="1.0" encoding="UTF-8" standalone="yes"?>
<Relationships xmlns="http://schemas.openxmlformats.org/package/2006/relationships"><Relationship Id="rId8" Type="http://schemas.openxmlformats.org/officeDocument/2006/relationships/tags" Target="../tags/tag169.xml"/><Relationship Id="rId3" Type="http://schemas.openxmlformats.org/officeDocument/2006/relationships/tags" Target="../tags/tag164.xml"/><Relationship Id="rId7" Type="http://schemas.openxmlformats.org/officeDocument/2006/relationships/tags" Target="../tags/tag168.xml"/><Relationship Id="rId12" Type="http://schemas.openxmlformats.org/officeDocument/2006/relationships/slideLayout" Target="../slideLayouts/slideLayout7.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tags" Target="../tags/tag172.xml"/><Relationship Id="rId5" Type="http://schemas.openxmlformats.org/officeDocument/2006/relationships/tags" Target="../tags/tag166.xml"/><Relationship Id="rId10" Type="http://schemas.openxmlformats.org/officeDocument/2006/relationships/tags" Target="../tags/tag171.xml"/><Relationship Id="rId4" Type="http://schemas.openxmlformats.org/officeDocument/2006/relationships/tags" Target="../tags/tag165.xml"/><Relationship Id="rId9" Type="http://schemas.openxmlformats.org/officeDocument/2006/relationships/tags" Target="../tags/tag17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74.xml"/><Relationship Id="rId1" Type="http://schemas.openxmlformats.org/officeDocument/2006/relationships/tags" Target="../tags/tag173.xml"/><Relationship Id="rId4" Type="http://schemas.openxmlformats.org/officeDocument/2006/relationships/image" Target="../media/image9.emf"/></Relationships>
</file>

<file path=ppt/slides/_rels/slide51.xml.rels><?xml version="1.0" encoding="UTF-8" standalone="yes"?>
<Relationships xmlns="http://schemas.openxmlformats.org/package/2006/relationships"><Relationship Id="rId8" Type="http://schemas.openxmlformats.org/officeDocument/2006/relationships/tags" Target="../tags/tag182.xml"/><Relationship Id="rId13" Type="http://schemas.openxmlformats.org/officeDocument/2006/relationships/tags" Target="../tags/tag187.xml"/><Relationship Id="rId3" Type="http://schemas.openxmlformats.org/officeDocument/2006/relationships/tags" Target="../tags/tag177.xml"/><Relationship Id="rId7" Type="http://schemas.openxmlformats.org/officeDocument/2006/relationships/tags" Target="../tags/tag181.xml"/><Relationship Id="rId12" Type="http://schemas.openxmlformats.org/officeDocument/2006/relationships/tags" Target="../tags/tag186.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tags" Target="../tags/tag180.xml"/><Relationship Id="rId11" Type="http://schemas.openxmlformats.org/officeDocument/2006/relationships/tags" Target="../tags/tag185.xml"/><Relationship Id="rId5" Type="http://schemas.openxmlformats.org/officeDocument/2006/relationships/tags" Target="../tags/tag179.xml"/><Relationship Id="rId10" Type="http://schemas.openxmlformats.org/officeDocument/2006/relationships/tags" Target="../tags/tag184.xml"/><Relationship Id="rId4" Type="http://schemas.openxmlformats.org/officeDocument/2006/relationships/tags" Target="../tags/tag178.xml"/><Relationship Id="rId9" Type="http://schemas.openxmlformats.org/officeDocument/2006/relationships/tags" Target="../tags/tag183.xml"/><Relationship Id="rId14"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tags" Target="../tags/tag189.xml"/><Relationship Id="rId2" Type="http://schemas.openxmlformats.org/officeDocument/2006/relationships/video" Target="https://www.youtube.com/embed/wUiKdwgJpD8?feature=oembed" TargetMode="External"/><Relationship Id="rId1" Type="http://schemas.openxmlformats.org/officeDocument/2006/relationships/tags" Target="../tags/tag188.xml"/><Relationship Id="rId5" Type="http://schemas.openxmlformats.org/officeDocument/2006/relationships/image" Target="../media/image41.jpeg"/><Relationship Id="rId4"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slideLayout" Target="../slideLayouts/slideLayout7.xml"/><Relationship Id="rId4" Type="http://schemas.openxmlformats.org/officeDocument/2006/relationships/tags" Target="../tags/tag193.xml"/></Relationships>
</file>

<file path=ppt/slides/_rels/slide54.xml.rels><?xml version="1.0" encoding="UTF-8" standalone="yes"?>
<Relationships xmlns="http://schemas.openxmlformats.org/package/2006/relationships"><Relationship Id="rId8" Type="http://schemas.openxmlformats.org/officeDocument/2006/relationships/tags" Target="../tags/tag201.xml"/><Relationship Id="rId13" Type="http://schemas.openxmlformats.org/officeDocument/2006/relationships/tags" Target="../tags/tag206.xml"/><Relationship Id="rId3" Type="http://schemas.openxmlformats.org/officeDocument/2006/relationships/tags" Target="../tags/tag196.xml"/><Relationship Id="rId7" Type="http://schemas.openxmlformats.org/officeDocument/2006/relationships/tags" Target="../tags/tag200.xml"/><Relationship Id="rId12" Type="http://schemas.openxmlformats.org/officeDocument/2006/relationships/tags" Target="../tags/tag205.xml"/><Relationship Id="rId17" Type="http://schemas.openxmlformats.org/officeDocument/2006/relationships/slideLayout" Target="../slideLayouts/slideLayout21.xml"/><Relationship Id="rId2" Type="http://schemas.openxmlformats.org/officeDocument/2006/relationships/tags" Target="../tags/tag195.xml"/><Relationship Id="rId16" Type="http://schemas.openxmlformats.org/officeDocument/2006/relationships/tags" Target="../tags/tag209.xml"/><Relationship Id="rId1" Type="http://schemas.openxmlformats.org/officeDocument/2006/relationships/tags" Target="../tags/tag194.xml"/><Relationship Id="rId6" Type="http://schemas.openxmlformats.org/officeDocument/2006/relationships/tags" Target="../tags/tag199.xml"/><Relationship Id="rId11" Type="http://schemas.openxmlformats.org/officeDocument/2006/relationships/tags" Target="../tags/tag204.xml"/><Relationship Id="rId5" Type="http://schemas.openxmlformats.org/officeDocument/2006/relationships/tags" Target="../tags/tag198.xml"/><Relationship Id="rId15" Type="http://schemas.openxmlformats.org/officeDocument/2006/relationships/tags" Target="../tags/tag208.xml"/><Relationship Id="rId10" Type="http://schemas.openxmlformats.org/officeDocument/2006/relationships/tags" Target="../tags/tag203.xml"/><Relationship Id="rId4" Type="http://schemas.openxmlformats.org/officeDocument/2006/relationships/tags" Target="../tags/tag197.xml"/><Relationship Id="rId9" Type="http://schemas.openxmlformats.org/officeDocument/2006/relationships/tags" Target="../tags/tag202.xml"/><Relationship Id="rId14" Type="http://schemas.openxmlformats.org/officeDocument/2006/relationships/tags" Target="../tags/tag207.xml"/></Relationships>
</file>

<file path=ppt/slides/_rels/slide55.xml.rels><?xml version="1.0" encoding="UTF-8" standalone="yes"?>
<Relationships xmlns="http://schemas.openxmlformats.org/package/2006/relationships"><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tags" Target="../tags/tag210.xml"/><Relationship Id="rId5" Type="http://schemas.openxmlformats.org/officeDocument/2006/relationships/image" Target="../media/image42.png"/><Relationship Id="rId4"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image" Target="../media/image43.png"/><Relationship Id="rId5" Type="http://schemas.openxmlformats.org/officeDocument/2006/relationships/slideLayout" Target="../slideLayouts/slideLayout18.xml"/><Relationship Id="rId4" Type="http://schemas.openxmlformats.org/officeDocument/2006/relationships/tags" Target="../tags/tag216.xml"/></Relationships>
</file>

<file path=ppt/slides/_rels/slide57.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hyperlink" Target="https://www.inspiringimpact.org/resource-library/the-best-software-to-create-a-theory-of-change/" TargetMode="External"/><Relationship Id="rId5" Type="http://schemas.openxmlformats.org/officeDocument/2006/relationships/image" Target="../media/image44.png"/><Relationship Id="rId4"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221.xml"/><Relationship Id="rId1" Type="http://schemas.openxmlformats.org/officeDocument/2006/relationships/tags" Target="../tags/tag220.xml"/><Relationship Id="rId4" Type="http://schemas.openxmlformats.org/officeDocument/2006/relationships/image" Target="../media/image30.emf"/></Relationships>
</file>

<file path=ppt/slides/_rels/slide5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224.xml"/><Relationship Id="rId7" Type="http://schemas.openxmlformats.org/officeDocument/2006/relationships/hyperlink" Target="https://www.unicef.org/eca/stories/refugee-and-migrant-children-create-mural-promote-unity-peace-and-friendship-greece" TargetMode="Externa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slideLayout" Target="../slideLayouts/slideLayout17.xml"/><Relationship Id="rId5" Type="http://schemas.openxmlformats.org/officeDocument/2006/relationships/tags" Target="../tags/tag226.xml"/><Relationship Id="rId4" Type="http://schemas.openxmlformats.org/officeDocument/2006/relationships/tags" Target="../tags/tag225.xml"/><Relationship Id="rId9"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28.xml"/><Relationship Id="rId1" Type="http://schemas.openxmlformats.org/officeDocument/2006/relationships/tags" Target="../tags/tag227.xml"/><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8" Type="http://schemas.openxmlformats.org/officeDocument/2006/relationships/tags" Target="../tags/tag235.xml"/><Relationship Id="rId13" Type="http://schemas.openxmlformats.org/officeDocument/2006/relationships/hyperlink" Target="https://couchpop.com/film/fuocoammare-fire-at-sea/" TargetMode="External"/><Relationship Id="rId3" Type="http://schemas.openxmlformats.org/officeDocument/2006/relationships/tags" Target="../tags/tag231.xml"/><Relationship Id="rId7" Type="http://schemas.openxmlformats.org/officeDocument/2006/relationships/tags" Target="../tags/tag234.xml"/><Relationship Id="rId12" Type="http://schemas.openxmlformats.org/officeDocument/2006/relationships/image" Target="../media/image49.png"/><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video" Target="https://www.youtube.com/embed/qR5l9XDaxK0?feature=oembed" TargetMode="External"/><Relationship Id="rId11" Type="http://schemas.openxmlformats.org/officeDocument/2006/relationships/image" Target="../media/image48.png"/><Relationship Id="rId5" Type="http://schemas.openxmlformats.org/officeDocument/2006/relationships/tags" Target="../tags/tag233.xml"/><Relationship Id="rId15" Type="http://schemas.openxmlformats.org/officeDocument/2006/relationships/image" Target="../media/image51.png"/><Relationship Id="rId10" Type="http://schemas.openxmlformats.org/officeDocument/2006/relationships/hyperlink" Target="https://dutchculture.nl/en/news/art-and-migration" TargetMode="External"/><Relationship Id="rId4" Type="http://schemas.openxmlformats.org/officeDocument/2006/relationships/tags" Target="../tags/tag232.xml"/><Relationship Id="rId9" Type="http://schemas.openxmlformats.org/officeDocument/2006/relationships/slideLayout" Target="../slideLayouts/slideLayout19.xml"/><Relationship Id="rId14" Type="http://schemas.openxmlformats.org/officeDocument/2006/relationships/image" Target="../media/image50.jpeg"/></Relationships>
</file>

<file path=ppt/slides/_rels/slide6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tags" Target="../tags/tag238.xml"/><Relationship Id="rId7" Type="http://schemas.openxmlformats.org/officeDocument/2006/relationships/tags" Target="../tags/tag242.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10" Type="http://schemas.openxmlformats.org/officeDocument/2006/relationships/image" Target="../media/image53.png"/><Relationship Id="rId4" Type="http://schemas.openxmlformats.org/officeDocument/2006/relationships/tags" Target="../tags/tag239.xml"/><Relationship Id="rId9"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44.xml"/><Relationship Id="rId1" Type="http://schemas.openxmlformats.org/officeDocument/2006/relationships/tags" Target="../tags/tag243.xml"/><Relationship Id="rId5" Type="http://schemas.openxmlformats.org/officeDocument/2006/relationships/image" Target="../media/image54.png"/><Relationship Id="rId4" Type="http://schemas.openxmlformats.org/officeDocument/2006/relationships/hyperlink" Target="https://www.newwomenconnectors.com/" TargetMode="External"/></Relationships>
</file>

<file path=ppt/slides/_rels/slide64.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hyperlink" Target="https://techfugees.com/" TargetMode="Externa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image" Target="../media/image55.png"/><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slideLayout" Target="../slideLayouts/slideLayout12.xml"/><Relationship Id="rId5" Type="http://schemas.openxmlformats.org/officeDocument/2006/relationships/tags" Target="../tags/tag249.xml"/><Relationship Id="rId10" Type="http://schemas.openxmlformats.org/officeDocument/2006/relationships/tags" Target="../tags/tag254.xml"/><Relationship Id="rId4" Type="http://schemas.openxmlformats.org/officeDocument/2006/relationships/tags" Target="../tags/tag248.xml"/><Relationship Id="rId9" Type="http://schemas.openxmlformats.org/officeDocument/2006/relationships/tags" Target="../tags/tag253.xml"/><Relationship Id="rId14" Type="http://schemas.openxmlformats.org/officeDocument/2006/relationships/image" Target="../media/image56.png"/></Relationships>
</file>

<file path=ppt/slides/_rels/slide6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tags" Target="../tags/tag257.xml"/><Relationship Id="rId7" Type="http://schemas.openxmlformats.org/officeDocument/2006/relationships/hyperlink" Target="https://www.independent.ie/life/ellie-kisyombe-i-was-born-into-a-political-family-and-politics-is-part-of-my-makeup-i-wont-run-for-any-party-though-i-will-stand-as-an-independent-just-watch-this-space-40104538.html" TargetMode="Externa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slideLayout" Target="../slideLayouts/slideLayout16.xml"/><Relationship Id="rId5" Type="http://schemas.openxmlformats.org/officeDocument/2006/relationships/tags" Target="../tags/tag258.xml"/><Relationship Id="rId4" Type="http://schemas.openxmlformats.org/officeDocument/2006/relationships/video" Target="https://www.youtube.com/embed/VQFKb1mISu0?start=8&amp;feature=oembed" TargetMode="External"/></Relationships>
</file>

<file path=ppt/slides/_rels/slide66.xml.rels><?xml version="1.0" encoding="UTF-8" standalone="yes"?>
<Relationships xmlns="http://schemas.openxmlformats.org/package/2006/relationships"><Relationship Id="rId8" Type="http://schemas.openxmlformats.org/officeDocument/2006/relationships/tags" Target="../tags/tag266.xml"/><Relationship Id="rId13" Type="http://schemas.openxmlformats.org/officeDocument/2006/relationships/image" Target="../media/image61.svg"/><Relationship Id="rId3" Type="http://schemas.openxmlformats.org/officeDocument/2006/relationships/tags" Target="../tags/tag261.xml"/><Relationship Id="rId7" Type="http://schemas.openxmlformats.org/officeDocument/2006/relationships/tags" Target="../tags/tag265.xml"/><Relationship Id="rId12" Type="http://schemas.openxmlformats.org/officeDocument/2006/relationships/image" Target="../media/image60.png"/><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tags" Target="../tags/tag264.xml"/><Relationship Id="rId11" Type="http://schemas.openxmlformats.org/officeDocument/2006/relationships/image" Target="../media/image59.svg"/><Relationship Id="rId5" Type="http://schemas.openxmlformats.org/officeDocument/2006/relationships/tags" Target="../tags/tag263.xml"/><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tags" Target="../tags/tag262.xml"/><Relationship Id="rId9" Type="http://schemas.openxmlformats.org/officeDocument/2006/relationships/slideLayout" Target="../slideLayouts/slideLayout13.xml"/><Relationship Id="rId1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68.xml"/><Relationship Id="rId1" Type="http://schemas.openxmlformats.org/officeDocument/2006/relationships/tags" Target="../tags/tag267.xml"/><Relationship Id="rId5" Type="http://schemas.openxmlformats.org/officeDocument/2006/relationships/hyperlink" Target="https://sportsbanter.com.au/british-asian-rugby-association-bara/" TargetMode="External"/><Relationship Id="rId4" Type="http://schemas.openxmlformats.org/officeDocument/2006/relationships/hyperlink" Target="https://baucemag.com/nzingha-prescod-advocates-for-diversity-and-inclusion-in-usa-fencing/" TargetMode="Externa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70.xml"/><Relationship Id="rId1" Type="http://schemas.openxmlformats.org/officeDocument/2006/relationships/tags" Target="../tags/tag269.xml"/></Relationships>
</file>

<file path=ppt/slides/_rels/slide69.xml.rels><?xml version="1.0" encoding="UTF-8" standalone="yes"?>
<Relationships xmlns="http://schemas.openxmlformats.org/package/2006/relationships"><Relationship Id="rId3" Type="http://schemas.openxmlformats.org/officeDocument/2006/relationships/tags" Target="../tags/tag273.xml"/><Relationship Id="rId7" Type="http://schemas.openxmlformats.org/officeDocument/2006/relationships/image" Target="../media/image64.jpeg"/><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slideLayout" Target="../slideLayouts/slideLayout14.xml"/><Relationship Id="rId5" Type="http://schemas.openxmlformats.org/officeDocument/2006/relationships/tags" Target="../tags/tag274.xml"/><Relationship Id="rId4" Type="http://schemas.openxmlformats.org/officeDocument/2006/relationships/video" Target="https://www.youtube.com/embed/zJqX1Z2E-i8?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76.xml"/><Relationship Id="rId1" Type="http://schemas.openxmlformats.org/officeDocument/2006/relationships/tags" Target="../tags/tag275.xml"/></Relationships>
</file>

<file path=ppt/slides/_rels/slide71.xml.rels><?xml version="1.0" encoding="UTF-8" standalone="yes"?>
<Relationships xmlns="http://schemas.openxmlformats.org/package/2006/relationships"><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tags" Target="../tags/tag277.xml"/><Relationship Id="rId4"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a:xfrm>
            <a:off x="6403968" y="4219580"/>
            <a:ext cx="5278651" cy="697353"/>
          </a:xfrm>
        </p:spPr>
        <p:txBody>
          <a:bodyPr>
            <a:noAutofit/>
          </a:bodyPr>
          <a:lstStyle>
            <a:defPPr/>
          </a:lstStyle>
          <a:p>
            <a:pPr rtl="0"/>
            <a:r>
              <a:rPr lang="fr" sz="5400" b="1" i="0" u="none" strike="noStrike" dirty="0">
                <a:highlight>
                  <a:srgbClr val="000000">
                    <a:alpha val="0"/>
                  </a:srgbClr>
                </a:highlight>
                <a:latin typeface="Calibri"/>
              </a:rPr>
              <a:t>Module 3</a:t>
            </a:r>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5570806" y="4926073"/>
            <a:ext cx="6393167" cy="697353"/>
          </a:xfrm>
        </p:spPr>
        <p:txBody>
          <a:bodyPr>
            <a:noAutofit/>
          </a:bodyPr>
          <a:lstStyle>
            <a:defPPr/>
          </a:lstStyle>
          <a:p>
            <a:pPr rtl="0"/>
            <a:r>
              <a:rPr lang="fr" sz="2400" b="0" i="0" u="none" strike="noStrike">
                <a:highlight>
                  <a:srgbClr val="000000">
                    <a:alpha val="0"/>
                  </a:srgbClr>
                </a:highlight>
                <a:latin typeface="Calibri"/>
              </a:rPr>
              <a:t>Réaliser le changement - stratégies et nouvelles approches de la médiation communautaire et de l'inclusion active </a:t>
            </a:r>
            <a:endParaRPr lang="en-US" sz="2400"/>
          </a:p>
        </p:txBody>
      </p:sp>
      <p:sp>
        <p:nvSpPr>
          <p:cNvPr id="4" name="Text Box 15">
            <a:extLst>
              <a:ext uri="{FF2B5EF4-FFF2-40B4-BE49-F238E27FC236}">
                <a16:creationId xmlns:a16="http://schemas.microsoft.com/office/drawing/2014/main" id="{6C375990-3A2B-4A9A-A06E-3D7B54AF6971}"/>
              </a:ext>
            </a:extLst>
          </p:cNvPr>
          <p:cNvSpPr txBox="1"/>
          <p:nvPr/>
        </p:nvSpPr>
        <p:spPr>
          <a:xfrm>
            <a:off x="295422" y="6034038"/>
            <a:ext cx="9298744" cy="6182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lstStyle>
          <a:p>
            <a:pPr rtl="0">
              <a:lnSpc>
                <a:spcPct val="115000"/>
              </a:lnSpc>
              <a:spcBef>
                <a:spcPts val="5"/>
              </a:spcBef>
              <a:spcAft>
                <a:spcPct val="0"/>
              </a:spcAft>
            </a:pPr>
            <a:r>
              <a:rPr lang="fr" sz="1200" b="0" i="0" u="none" strike="noStrike">
                <a:solidFill>
                  <a:srgbClr val="FFFFFF"/>
                </a:solidFill>
                <a:highlight>
                  <a:srgbClr val="000000">
                    <a:alpha val="0"/>
                  </a:srgbClr>
                </a:highlight>
                <a:latin typeface="Calibri"/>
                <a:ea typeface="Times New Roman"/>
              </a:rPr>
              <a:t>Ce projet a été financé avec le soutien de la Commission européenne. Cette publication [communication] n'engage que son auteur et la Commission ne peut être tenue responsable de l'usage qui pourrait être fait des informations qu'elle contient 2019-1-SE01-KA204-060535</a:t>
            </a:r>
            <a:endParaRPr lang="en-GB" sz="1200">
              <a:effectLst/>
              <a:latin typeface="Times New Roman" pitchFamily="18" charset="0"/>
              <a:ea typeface="Times New Roman" pitchFamily="18" charset="0"/>
            </a:endParaRPr>
          </a:p>
          <a:p>
            <a:pPr marL="90170">
              <a:spcAft>
                <a:spcPct val="0"/>
              </a:spcAft>
            </a:pPr>
            <a:r>
              <a:rPr lang="pl-PL" sz="700">
                <a:solidFill>
                  <a:srgbClr val="FFFFFF"/>
                </a:solidFill>
                <a:effectLst/>
                <a:latin typeface="Calibri" panose="020F050202020403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9225677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E7FD05-8A64-4F15-9D9A-A1D730F42992}"/>
              </a:ext>
            </a:extLst>
          </p:cNvPr>
          <p:cNvSpPr>
            <a:spLocks noGrp="1"/>
          </p:cNvSpPr>
          <p:nvPr>
            <p:ph type="body" sz="quarter" idx="13"/>
          </p:nvPr>
        </p:nvSpPr>
        <p:spPr/>
        <p:txBody>
          <a:bodyPr>
            <a:noAutofit/>
          </a:bodyPr>
          <a:lstStyle>
            <a:defPPr/>
          </a:lstStyle>
          <a:p>
            <a:pPr rtl="0"/>
            <a:r>
              <a:rPr lang="fr" sz="3600" b="1" i="0" u="none" strike="noStrike" dirty="0">
                <a:highlight>
                  <a:srgbClr val="000000">
                    <a:alpha val="0"/>
                  </a:srgbClr>
                </a:highlight>
                <a:latin typeface="Calibri"/>
              </a:rPr>
              <a:t>ASTUCE 4</a:t>
            </a:r>
          </a:p>
          <a:p>
            <a:pPr rtl="0"/>
            <a:r>
              <a:rPr lang="fr" sz="3600" b="1" i="0" u="none" strike="noStrike" dirty="0">
                <a:highlight>
                  <a:srgbClr val="000000">
                    <a:alpha val="0"/>
                  </a:srgbClr>
                </a:highlight>
                <a:latin typeface="Calibri"/>
              </a:rPr>
              <a:t>Proposer une médiation (aide) par téléphone</a:t>
            </a:r>
          </a:p>
        </p:txBody>
      </p:sp>
      <p:sp>
        <p:nvSpPr>
          <p:cNvPr id="3" name="Text Placeholder 2">
            <a:extLst>
              <a:ext uri="{FF2B5EF4-FFF2-40B4-BE49-F238E27FC236}">
                <a16:creationId xmlns:a16="http://schemas.microsoft.com/office/drawing/2014/main" id="{B370A3B6-E0D2-47D4-8C6A-47ED3DC84DE3}"/>
              </a:ext>
            </a:extLst>
          </p:cNvPr>
          <p:cNvSpPr>
            <a:spLocks noGrp="1"/>
          </p:cNvSpPr>
          <p:nvPr>
            <p:ph type="body" sz="quarter" idx="14"/>
          </p:nvPr>
        </p:nvSpPr>
        <p:spPr>
          <a:xfrm>
            <a:off x="130422" y="4675162"/>
            <a:ext cx="10820878" cy="2904450"/>
          </a:xfrm>
        </p:spPr>
        <p:txBody>
          <a:bodyPr>
            <a:noAutofit/>
          </a:bodyPr>
          <a:lstStyle>
            <a:defPPr/>
          </a:lstStyle>
          <a:p>
            <a:pPr rtl="0"/>
            <a:r>
              <a:rPr lang="fr" sz="2400" b="0" i="0" u="none" strike="noStrike">
                <a:highlight>
                  <a:srgbClr val="000000">
                    <a:alpha val="0"/>
                  </a:srgbClr>
                </a:highlight>
                <a:latin typeface="Calibri"/>
              </a:rPr>
              <a:t>Nous savons tous comment utiliser le téléphone, mais nous pouvons apprendre à l'utiliser plus efficacement comme outil pour obtenir ce que nous voulons. De nombreuses personnes perdent patience - ce qui est compréhensible - lorsqu'elles traitent avec des organismes officiels tels que des agences gouvernementales, des organismes financiers ou des services publics.  De plus en plus, les appelants doivent naviguer dans des menus automatisés avant d'atteindre une personne en direct. </a:t>
            </a:r>
            <a:endParaRPr lang="en-GB"/>
          </a:p>
        </p:txBody>
      </p:sp>
      <p:pic>
        <p:nvPicPr>
          <p:cNvPr id="6" name="Picture Placeholder 5" descr="A person sitting at a table with a computer and a cup of coffee&#10;&#10;Description automatically generated with low confidence">
            <a:extLst>
              <a:ext uri="{FF2B5EF4-FFF2-40B4-BE49-F238E27FC236}">
                <a16:creationId xmlns:a16="http://schemas.microsoft.com/office/drawing/2014/main" id="{0CC2A656-6625-4953-A505-E764D7D9EC7A}"/>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tretch>
            <a:fillRect/>
          </a:stretch>
        </p:blipFill>
        <p:spPr/>
      </p:pic>
    </p:spTree>
    <p:extLst>
      <p:ext uri="{BB962C8B-B14F-4D97-AF65-F5344CB8AC3E}">
        <p14:creationId xmlns:p14="http://schemas.microsoft.com/office/powerpoint/2010/main" val="214258251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24793A-7BAB-414E-9353-D14B276AD336}"/>
              </a:ext>
            </a:extLst>
          </p:cNvPr>
          <p:cNvSpPr>
            <a:spLocks noGrp="1"/>
          </p:cNvSpPr>
          <p:nvPr>
            <p:ph type="body" sz="quarter" idx="13"/>
          </p:nvPr>
        </p:nvSpPr>
        <p:spPr/>
        <p:txBody>
          <a:bodyPr>
            <a:noAutofit/>
          </a:bodyPr>
          <a:lstStyle>
            <a:defPPr/>
          </a:lstStyle>
          <a:p>
            <a:pPr rtl="0"/>
            <a:r>
              <a:rPr lang="fr" sz="3200" b="1" i="0" u="none" strike="noStrike" dirty="0">
                <a:highlight>
                  <a:srgbClr val="000000">
                    <a:alpha val="0"/>
                  </a:srgbClr>
                </a:highlight>
                <a:latin typeface="Calibri"/>
              </a:rPr>
              <a:t>ASTUCE 5</a:t>
            </a:r>
          </a:p>
          <a:p>
            <a:pPr rtl="0"/>
            <a:r>
              <a:rPr lang="fr" sz="3200" b="1" i="0" u="none" strike="noStrike" dirty="0">
                <a:highlight>
                  <a:srgbClr val="000000">
                    <a:alpha val="0"/>
                  </a:srgbClr>
                </a:highlight>
                <a:latin typeface="Calibri"/>
              </a:rPr>
              <a:t>En cas de médiation communautaire, partager les problèmes de la communauté avec le public.</a:t>
            </a:r>
          </a:p>
        </p:txBody>
      </p:sp>
      <p:sp>
        <p:nvSpPr>
          <p:cNvPr id="3" name="Text Placeholder 2">
            <a:extLst>
              <a:ext uri="{FF2B5EF4-FFF2-40B4-BE49-F238E27FC236}">
                <a16:creationId xmlns:a16="http://schemas.microsoft.com/office/drawing/2014/main" id="{25CB276D-68D8-46EE-9BCE-7A25CF9EC6AB}"/>
              </a:ext>
            </a:extLst>
          </p:cNvPr>
          <p:cNvSpPr>
            <a:spLocks noGrp="1"/>
          </p:cNvSpPr>
          <p:nvPr>
            <p:ph type="body" sz="quarter" idx="14"/>
          </p:nvPr>
        </p:nvSpPr>
        <p:spPr/>
        <p:txBody>
          <a:bodyPr>
            <a:noAutofit/>
          </a:bodyPr>
          <a:lstStyle>
            <a:defPPr/>
          </a:lstStyle>
          <a:p>
            <a:pPr rtl="0"/>
            <a:r>
              <a:rPr lang="fr" sz="2400" b="0" i="0" u="none" strike="noStrike">
                <a:highlight>
                  <a:srgbClr val="000000">
                    <a:alpha val="0"/>
                  </a:srgbClr>
                </a:highlight>
                <a:latin typeface="Calibri"/>
              </a:rPr>
              <a:t>L'ère des médias sociaux nous permet de publier rapidement et facilement des articles sur des questions et de partager des informations. En cas de problème communautaire commun, il est bon de sensibiliser les gens, en utilisant un ton positif et respectueux.</a:t>
            </a:r>
          </a:p>
        </p:txBody>
      </p:sp>
      <p:pic>
        <p:nvPicPr>
          <p:cNvPr id="6" name="Picture Placeholder 5" descr="A person looking at his phone&#10;&#10;Description automatically generated with medium confidence">
            <a:extLst>
              <a:ext uri="{FF2B5EF4-FFF2-40B4-BE49-F238E27FC236}">
                <a16:creationId xmlns:a16="http://schemas.microsoft.com/office/drawing/2014/main" id="{F9536A79-DA60-4C63-AA91-FD720E03C008}"/>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tretch>
            <a:fillRect/>
          </a:stretch>
        </p:blipFill>
        <p:spPr>
          <a:xfrm>
            <a:off x="3564835" y="-1"/>
            <a:ext cx="8627164" cy="4540151"/>
          </a:xfrm>
        </p:spPr>
      </p:pic>
    </p:spTree>
    <p:extLst>
      <p:ext uri="{BB962C8B-B14F-4D97-AF65-F5344CB8AC3E}">
        <p14:creationId xmlns:p14="http://schemas.microsoft.com/office/powerpoint/2010/main" val="9905715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822;p39">
            <a:extLst>
              <a:ext uri="{FF2B5EF4-FFF2-40B4-BE49-F238E27FC236}">
                <a16:creationId xmlns:a16="http://schemas.microsoft.com/office/drawing/2014/main" id="{5B631E05-BCFB-460E-9AE4-9708B3865649}"/>
              </a:ext>
            </a:extLst>
          </p:cNvPr>
          <p:cNvGrpSpPr/>
          <p:nvPr/>
        </p:nvGrpSpPr>
        <p:grpSpPr>
          <a:xfrm>
            <a:off x="5198148" y="2617900"/>
            <a:ext cx="1514193" cy="763260"/>
            <a:chOff x="3269900" y="3064500"/>
            <a:chExt cx="432325" cy="263075"/>
          </a:xfrm>
        </p:grpSpPr>
        <p:sp>
          <p:nvSpPr>
            <p:cNvPr id="4" name="Google Shape;823;p39">
              <a:extLst>
                <a:ext uri="{FF2B5EF4-FFF2-40B4-BE49-F238E27FC236}">
                  <a16:creationId xmlns:a16="http://schemas.microsoft.com/office/drawing/2014/main" id="{953BF3A9-D2D7-4A74-944C-30D990A8D68F}"/>
                </a:ext>
              </a:extLst>
            </p:cNvPr>
            <p:cNvSpPr/>
            <p:nvPr/>
          </p:nvSpPr>
          <p:spPr>
            <a:xfrm>
              <a:off x="3269900" y="3064500"/>
              <a:ext cx="432325" cy="263075"/>
            </a:xfrm>
            <a:custGeom>
              <a:avLst/>
              <a:gdLst/>
              <a:ahLst/>
              <a:cxnLst/>
              <a:rect l="l" t="t" r="r" b="b"/>
              <a:pathLst>
                <a:path w="17293" h="10523" fill="none" extrusionOk="0">
                  <a:moveTo>
                    <a:pt x="14711" y="7916"/>
                  </a:moveTo>
                  <a:lnTo>
                    <a:pt x="14711" y="7916"/>
                  </a:lnTo>
                  <a:lnTo>
                    <a:pt x="14151" y="8379"/>
                  </a:lnTo>
                  <a:lnTo>
                    <a:pt x="13493" y="8842"/>
                  </a:lnTo>
                  <a:lnTo>
                    <a:pt x="12811" y="9280"/>
                  </a:lnTo>
                  <a:lnTo>
                    <a:pt x="12446" y="9475"/>
                  </a:lnTo>
                  <a:lnTo>
                    <a:pt x="12056" y="9670"/>
                  </a:lnTo>
                  <a:lnTo>
                    <a:pt x="11667" y="9840"/>
                  </a:lnTo>
                  <a:lnTo>
                    <a:pt x="11253" y="10011"/>
                  </a:lnTo>
                  <a:lnTo>
                    <a:pt x="10839" y="10157"/>
                  </a:lnTo>
                  <a:lnTo>
                    <a:pt x="10425" y="10278"/>
                  </a:lnTo>
                  <a:lnTo>
                    <a:pt x="9986" y="10376"/>
                  </a:lnTo>
                  <a:lnTo>
                    <a:pt x="9548" y="10449"/>
                  </a:lnTo>
                  <a:lnTo>
                    <a:pt x="9109" y="10498"/>
                  </a:lnTo>
                  <a:lnTo>
                    <a:pt x="8647" y="10522"/>
                  </a:lnTo>
                  <a:lnTo>
                    <a:pt x="8647" y="10522"/>
                  </a:lnTo>
                  <a:lnTo>
                    <a:pt x="8233" y="10522"/>
                  </a:lnTo>
                  <a:lnTo>
                    <a:pt x="7843" y="10473"/>
                  </a:lnTo>
                  <a:lnTo>
                    <a:pt x="7453" y="10425"/>
                  </a:lnTo>
                  <a:lnTo>
                    <a:pt x="7064" y="10327"/>
                  </a:lnTo>
                  <a:lnTo>
                    <a:pt x="6674" y="10230"/>
                  </a:lnTo>
                  <a:lnTo>
                    <a:pt x="6284" y="10108"/>
                  </a:lnTo>
                  <a:lnTo>
                    <a:pt x="5919" y="9986"/>
                  </a:lnTo>
                  <a:lnTo>
                    <a:pt x="5554" y="9840"/>
                  </a:lnTo>
                  <a:lnTo>
                    <a:pt x="5213" y="9670"/>
                  </a:lnTo>
                  <a:lnTo>
                    <a:pt x="4847" y="9499"/>
                  </a:lnTo>
                  <a:lnTo>
                    <a:pt x="4190" y="9109"/>
                  </a:lnTo>
                  <a:lnTo>
                    <a:pt x="3557" y="8695"/>
                  </a:lnTo>
                  <a:lnTo>
                    <a:pt x="2972" y="8233"/>
                  </a:lnTo>
                  <a:lnTo>
                    <a:pt x="2412" y="7794"/>
                  </a:lnTo>
                  <a:lnTo>
                    <a:pt x="1900" y="7332"/>
                  </a:lnTo>
                  <a:lnTo>
                    <a:pt x="1438" y="6893"/>
                  </a:lnTo>
                  <a:lnTo>
                    <a:pt x="1048" y="6479"/>
                  </a:lnTo>
                  <a:lnTo>
                    <a:pt x="390" y="5748"/>
                  </a:lnTo>
                  <a:lnTo>
                    <a:pt x="1" y="5261"/>
                  </a:lnTo>
                  <a:lnTo>
                    <a:pt x="1" y="5261"/>
                  </a:lnTo>
                  <a:lnTo>
                    <a:pt x="390" y="4774"/>
                  </a:lnTo>
                  <a:lnTo>
                    <a:pt x="1048" y="4044"/>
                  </a:lnTo>
                  <a:lnTo>
                    <a:pt x="1438" y="3630"/>
                  </a:lnTo>
                  <a:lnTo>
                    <a:pt x="1900" y="3191"/>
                  </a:lnTo>
                  <a:lnTo>
                    <a:pt x="2412" y="2728"/>
                  </a:lnTo>
                  <a:lnTo>
                    <a:pt x="2972" y="2290"/>
                  </a:lnTo>
                  <a:lnTo>
                    <a:pt x="3557" y="1852"/>
                  </a:lnTo>
                  <a:lnTo>
                    <a:pt x="4190" y="1413"/>
                  </a:lnTo>
                  <a:lnTo>
                    <a:pt x="4847" y="1024"/>
                  </a:lnTo>
                  <a:lnTo>
                    <a:pt x="5213" y="853"/>
                  </a:lnTo>
                  <a:lnTo>
                    <a:pt x="5554" y="683"/>
                  </a:lnTo>
                  <a:lnTo>
                    <a:pt x="5919" y="536"/>
                  </a:lnTo>
                  <a:lnTo>
                    <a:pt x="6284" y="415"/>
                  </a:lnTo>
                  <a:lnTo>
                    <a:pt x="6674" y="293"/>
                  </a:lnTo>
                  <a:lnTo>
                    <a:pt x="7064" y="196"/>
                  </a:lnTo>
                  <a:lnTo>
                    <a:pt x="7453" y="98"/>
                  </a:lnTo>
                  <a:lnTo>
                    <a:pt x="7843" y="49"/>
                  </a:lnTo>
                  <a:lnTo>
                    <a:pt x="8233" y="1"/>
                  </a:lnTo>
                  <a:lnTo>
                    <a:pt x="8647" y="1"/>
                  </a:lnTo>
                  <a:lnTo>
                    <a:pt x="8647" y="1"/>
                  </a:lnTo>
                  <a:lnTo>
                    <a:pt x="9109" y="25"/>
                  </a:lnTo>
                  <a:lnTo>
                    <a:pt x="9548" y="74"/>
                  </a:lnTo>
                  <a:lnTo>
                    <a:pt x="9986" y="147"/>
                  </a:lnTo>
                  <a:lnTo>
                    <a:pt x="10425" y="244"/>
                  </a:lnTo>
                  <a:lnTo>
                    <a:pt x="10839" y="366"/>
                  </a:lnTo>
                  <a:lnTo>
                    <a:pt x="11253" y="512"/>
                  </a:lnTo>
                  <a:lnTo>
                    <a:pt x="11667" y="683"/>
                  </a:lnTo>
                  <a:lnTo>
                    <a:pt x="12056" y="853"/>
                  </a:lnTo>
                  <a:lnTo>
                    <a:pt x="12446" y="1048"/>
                  </a:lnTo>
                  <a:lnTo>
                    <a:pt x="12811" y="1243"/>
                  </a:lnTo>
                  <a:lnTo>
                    <a:pt x="13493" y="1681"/>
                  </a:lnTo>
                  <a:lnTo>
                    <a:pt x="14151" y="2144"/>
                  </a:lnTo>
                  <a:lnTo>
                    <a:pt x="14711" y="2607"/>
                  </a:lnTo>
                  <a:lnTo>
                    <a:pt x="14711" y="2607"/>
                  </a:lnTo>
                  <a:lnTo>
                    <a:pt x="15198" y="3021"/>
                  </a:lnTo>
                  <a:lnTo>
                    <a:pt x="15637" y="3435"/>
                  </a:lnTo>
                  <a:lnTo>
                    <a:pt x="16026" y="3824"/>
                  </a:lnTo>
                  <a:lnTo>
                    <a:pt x="16367" y="4190"/>
                  </a:lnTo>
                  <a:lnTo>
                    <a:pt x="16927" y="4823"/>
                  </a:lnTo>
                  <a:lnTo>
                    <a:pt x="17293" y="5261"/>
                  </a:lnTo>
                  <a:lnTo>
                    <a:pt x="17293" y="5261"/>
                  </a:lnTo>
                  <a:lnTo>
                    <a:pt x="16927" y="5700"/>
                  </a:lnTo>
                  <a:lnTo>
                    <a:pt x="16367" y="6333"/>
                  </a:lnTo>
                  <a:lnTo>
                    <a:pt x="16026" y="6698"/>
                  </a:lnTo>
                  <a:lnTo>
                    <a:pt x="15637" y="7088"/>
                  </a:lnTo>
                  <a:lnTo>
                    <a:pt x="15198" y="7502"/>
                  </a:lnTo>
                  <a:lnTo>
                    <a:pt x="14711" y="7916"/>
                  </a:lnTo>
                  <a:lnTo>
                    <a:pt x="14711" y="7916"/>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5" name="Google Shape;824;p39">
              <a:extLst>
                <a:ext uri="{FF2B5EF4-FFF2-40B4-BE49-F238E27FC236}">
                  <a16:creationId xmlns:a16="http://schemas.microsoft.com/office/drawing/2014/main" id="{190E5C3B-278B-4867-8673-6B8E2E29872B}"/>
                </a:ext>
              </a:extLst>
            </p:cNvPr>
            <p:cNvSpPr/>
            <p:nvPr/>
          </p:nvSpPr>
          <p:spPr>
            <a:xfrm>
              <a:off x="3445875" y="3155825"/>
              <a:ext cx="80400" cy="80400"/>
            </a:xfrm>
            <a:custGeom>
              <a:avLst/>
              <a:gdLst/>
              <a:ahLst/>
              <a:cxnLst/>
              <a:rect l="l" t="t" r="r" b="b"/>
              <a:pathLst>
                <a:path w="3216" h="3216" fill="none" extrusionOk="0">
                  <a:moveTo>
                    <a:pt x="0" y="1608"/>
                  </a:moveTo>
                  <a:lnTo>
                    <a:pt x="0" y="1608"/>
                  </a:lnTo>
                  <a:lnTo>
                    <a:pt x="25" y="1438"/>
                  </a:lnTo>
                  <a:lnTo>
                    <a:pt x="49" y="1292"/>
                  </a:lnTo>
                  <a:lnTo>
                    <a:pt x="73" y="1121"/>
                  </a:lnTo>
                  <a:lnTo>
                    <a:pt x="146" y="975"/>
                  </a:lnTo>
                  <a:lnTo>
                    <a:pt x="195" y="853"/>
                  </a:lnTo>
                  <a:lnTo>
                    <a:pt x="293" y="707"/>
                  </a:lnTo>
                  <a:lnTo>
                    <a:pt x="366" y="585"/>
                  </a:lnTo>
                  <a:lnTo>
                    <a:pt x="487" y="488"/>
                  </a:lnTo>
                  <a:lnTo>
                    <a:pt x="585" y="366"/>
                  </a:lnTo>
                  <a:lnTo>
                    <a:pt x="707" y="293"/>
                  </a:lnTo>
                  <a:lnTo>
                    <a:pt x="853" y="196"/>
                  </a:lnTo>
                  <a:lnTo>
                    <a:pt x="974" y="147"/>
                  </a:lnTo>
                  <a:lnTo>
                    <a:pt x="1121" y="74"/>
                  </a:lnTo>
                  <a:lnTo>
                    <a:pt x="1291" y="50"/>
                  </a:lnTo>
                  <a:lnTo>
                    <a:pt x="1437" y="25"/>
                  </a:lnTo>
                  <a:lnTo>
                    <a:pt x="1608" y="1"/>
                  </a:lnTo>
                  <a:lnTo>
                    <a:pt x="1608" y="1"/>
                  </a:lnTo>
                  <a:lnTo>
                    <a:pt x="1778" y="25"/>
                  </a:lnTo>
                  <a:lnTo>
                    <a:pt x="1924" y="50"/>
                  </a:lnTo>
                  <a:lnTo>
                    <a:pt x="2095" y="74"/>
                  </a:lnTo>
                  <a:lnTo>
                    <a:pt x="2241" y="147"/>
                  </a:lnTo>
                  <a:lnTo>
                    <a:pt x="2363" y="196"/>
                  </a:lnTo>
                  <a:lnTo>
                    <a:pt x="2509" y="293"/>
                  </a:lnTo>
                  <a:lnTo>
                    <a:pt x="2631" y="366"/>
                  </a:lnTo>
                  <a:lnTo>
                    <a:pt x="2728" y="488"/>
                  </a:lnTo>
                  <a:lnTo>
                    <a:pt x="2850" y="585"/>
                  </a:lnTo>
                  <a:lnTo>
                    <a:pt x="2923" y="707"/>
                  </a:lnTo>
                  <a:lnTo>
                    <a:pt x="3020" y="853"/>
                  </a:lnTo>
                  <a:lnTo>
                    <a:pt x="3069" y="975"/>
                  </a:lnTo>
                  <a:lnTo>
                    <a:pt x="3142" y="1121"/>
                  </a:lnTo>
                  <a:lnTo>
                    <a:pt x="3166" y="1292"/>
                  </a:lnTo>
                  <a:lnTo>
                    <a:pt x="3191" y="1438"/>
                  </a:lnTo>
                  <a:lnTo>
                    <a:pt x="3215" y="1608"/>
                  </a:lnTo>
                  <a:lnTo>
                    <a:pt x="3215" y="1608"/>
                  </a:lnTo>
                  <a:lnTo>
                    <a:pt x="3191" y="1779"/>
                  </a:lnTo>
                  <a:lnTo>
                    <a:pt x="3166" y="1925"/>
                  </a:lnTo>
                  <a:lnTo>
                    <a:pt x="3142" y="2095"/>
                  </a:lnTo>
                  <a:lnTo>
                    <a:pt x="3069" y="2242"/>
                  </a:lnTo>
                  <a:lnTo>
                    <a:pt x="3020" y="2363"/>
                  </a:lnTo>
                  <a:lnTo>
                    <a:pt x="2923" y="2509"/>
                  </a:lnTo>
                  <a:lnTo>
                    <a:pt x="2850" y="2631"/>
                  </a:lnTo>
                  <a:lnTo>
                    <a:pt x="2728" y="2729"/>
                  </a:lnTo>
                  <a:lnTo>
                    <a:pt x="2631" y="2850"/>
                  </a:lnTo>
                  <a:lnTo>
                    <a:pt x="2509" y="2924"/>
                  </a:lnTo>
                  <a:lnTo>
                    <a:pt x="2363" y="3021"/>
                  </a:lnTo>
                  <a:lnTo>
                    <a:pt x="2241" y="3070"/>
                  </a:lnTo>
                  <a:lnTo>
                    <a:pt x="2095" y="3143"/>
                  </a:lnTo>
                  <a:lnTo>
                    <a:pt x="1924" y="3167"/>
                  </a:lnTo>
                  <a:lnTo>
                    <a:pt x="1778" y="3191"/>
                  </a:lnTo>
                  <a:lnTo>
                    <a:pt x="1608" y="3216"/>
                  </a:lnTo>
                  <a:lnTo>
                    <a:pt x="1608" y="3216"/>
                  </a:lnTo>
                  <a:lnTo>
                    <a:pt x="1437" y="3191"/>
                  </a:lnTo>
                  <a:lnTo>
                    <a:pt x="1291" y="3167"/>
                  </a:lnTo>
                  <a:lnTo>
                    <a:pt x="1121" y="3143"/>
                  </a:lnTo>
                  <a:lnTo>
                    <a:pt x="974" y="3070"/>
                  </a:lnTo>
                  <a:lnTo>
                    <a:pt x="853" y="3021"/>
                  </a:lnTo>
                  <a:lnTo>
                    <a:pt x="707" y="2924"/>
                  </a:lnTo>
                  <a:lnTo>
                    <a:pt x="585" y="2850"/>
                  </a:lnTo>
                  <a:lnTo>
                    <a:pt x="487" y="2729"/>
                  </a:lnTo>
                  <a:lnTo>
                    <a:pt x="366" y="2631"/>
                  </a:lnTo>
                  <a:lnTo>
                    <a:pt x="293" y="2509"/>
                  </a:lnTo>
                  <a:lnTo>
                    <a:pt x="195" y="2363"/>
                  </a:lnTo>
                  <a:lnTo>
                    <a:pt x="146" y="2242"/>
                  </a:lnTo>
                  <a:lnTo>
                    <a:pt x="73" y="2095"/>
                  </a:lnTo>
                  <a:lnTo>
                    <a:pt x="49" y="1925"/>
                  </a:lnTo>
                  <a:lnTo>
                    <a:pt x="25" y="1779"/>
                  </a:lnTo>
                  <a:lnTo>
                    <a:pt x="0" y="1608"/>
                  </a:lnTo>
                  <a:lnTo>
                    <a:pt x="0" y="1608"/>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6" name="Google Shape;825;p39">
              <a:extLst>
                <a:ext uri="{FF2B5EF4-FFF2-40B4-BE49-F238E27FC236}">
                  <a16:creationId xmlns:a16="http://schemas.microsoft.com/office/drawing/2014/main" id="{7342AE8F-F37E-459E-BB9B-400D82C17B58}"/>
                </a:ext>
              </a:extLst>
            </p:cNvPr>
            <p:cNvSpPr/>
            <p:nvPr/>
          </p:nvSpPr>
          <p:spPr>
            <a:xfrm>
              <a:off x="3381925" y="3091900"/>
              <a:ext cx="208275" cy="208275"/>
            </a:xfrm>
            <a:custGeom>
              <a:avLst/>
              <a:gdLst/>
              <a:ahLst/>
              <a:cxnLst/>
              <a:rect l="l" t="t" r="r" b="b"/>
              <a:pathLst>
                <a:path w="8331" h="8331" fill="none" extrusionOk="0">
                  <a:moveTo>
                    <a:pt x="1" y="4165"/>
                  </a:moveTo>
                  <a:lnTo>
                    <a:pt x="1" y="4165"/>
                  </a:lnTo>
                  <a:lnTo>
                    <a:pt x="25" y="3751"/>
                  </a:lnTo>
                  <a:lnTo>
                    <a:pt x="74" y="3337"/>
                  </a:lnTo>
                  <a:lnTo>
                    <a:pt x="196" y="2923"/>
                  </a:lnTo>
                  <a:lnTo>
                    <a:pt x="318" y="2534"/>
                  </a:lnTo>
                  <a:lnTo>
                    <a:pt x="512" y="2168"/>
                  </a:lnTo>
                  <a:lnTo>
                    <a:pt x="707" y="1827"/>
                  </a:lnTo>
                  <a:lnTo>
                    <a:pt x="951" y="1511"/>
                  </a:lnTo>
                  <a:lnTo>
                    <a:pt x="1219" y="1218"/>
                  </a:lnTo>
                  <a:lnTo>
                    <a:pt x="1511" y="951"/>
                  </a:lnTo>
                  <a:lnTo>
                    <a:pt x="1828" y="707"/>
                  </a:lnTo>
                  <a:lnTo>
                    <a:pt x="2169" y="512"/>
                  </a:lnTo>
                  <a:lnTo>
                    <a:pt x="2534" y="317"/>
                  </a:lnTo>
                  <a:lnTo>
                    <a:pt x="2924" y="195"/>
                  </a:lnTo>
                  <a:lnTo>
                    <a:pt x="3313" y="74"/>
                  </a:lnTo>
                  <a:lnTo>
                    <a:pt x="3727" y="25"/>
                  </a:lnTo>
                  <a:lnTo>
                    <a:pt x="4166" y="1"/>
                  </a:lnTo>
                  <a:lnTo>
                    <a:pt x="4166" y="1"/>
                  </a:lnTo>
                  <a:lnTo>
                    <a:pt x="4580" y="25"/>
                  </a:lnTo>
                  <a:lnTo>
                    <a:pt x="4994" y="74"/>
                  </a:lnTo>
                  <a:lnTo>
                    <a:pt x="5408" y="195"/>
                  </a:lnTo>
                  <a:lnTo>
                    <a:pt x="5797" y="317"/>
                  </a:lnTo>
                  <a:lnTo>
                    <a:pt x="6163" y="512"/>
                  </a:lnTo>
                  <a:lnTo>
                    <a:pt x="6504" y="707"/>
                  </a:lnTo>
                  <a:lnTo>
                    <a:pt x="6820" y="951"/>
                  </a:lnTo>
                  <a:lnTo>
                    <a:pt x="7113" y="1218"/>
                  </a:lnTo>
                  <a:lnTo>
                    <a:pt x="7381" y="1511"/>
                  </a:lnTo>
                  <a:lnTo>
                    <a:pt x="7624" y="1827"/>
                  </a:lnTo>
                  <a:lnTo>
                    <a:pt x="7819" y="2168"/>
                  </a:lnTo>
                  <a:lnTo>
                    <a:pt x="8014" y="2534"/>
                  </a:lnTo>
                  <a:lnTo>
                    <a:pt x="8136" y="2923"/>
                  </a:lnTo>
                  <a:lnTo>
                    <a:pt x="8257" y="3337"/>
                  </a:lnTo>
                  <a:lnTo>
                    <a:pt x="8306" y="3751"/>
                  </a:lnTo>
                  <a:lnTo>
                    <a:pt x="8330" y="4165"/>
                  </a:lnTo>
                  <a:lnTo>
                    <a:pt x="8330" y="4165"/>
                  </a:lnTo>
                  <a:lnTo>
                    <a:pt x="8306" y="4579"/>
                  </a:lnTo>
                  <a:lnTo>
                    <a:pt x="8257" y="4993"/>
                  </a:lnTo>
                  <a:lnTo>
                    <a:pt x="8136" y="5407"/>
                  </a:lnTo>
                  <a:lnTo>
                    <a:pt x="8014" y="5797"/>
                  </a:lnTo>
                  <a:lnTo>
                    <a:pt x="7819" y="6162"/>
                  </a:lnTo>
                  <a:lnTo>
                    <a:pt x="7624" y="6503"/>
                  </a:lnTo>
                  <a:lnTo>
                    <a:pt x="7381" y="6820"/>
                  </a:lnTo>
                  <a:lnTo>
                    <a:pt x="7113" y="7112"/>
                  </a:lnTo>
                  <a:lnTo>
                    <a:pt x="6820" y="7380"/>
                  </a:lnTo>
                  <a:lnTo>
                    <a:pt x="6504" y="7624"/>
                  </a:lnTo>
                  <a:lnTo>
                    <a:pt x="6163" y="7819"/>
                  </a:lnTo>
                  <a:lnTo>
                    <a:pt x="5797" y="8013"/>
                  </a:lnTo>
                  <a:lnTo>
                    <a:pt x="5408" y="8135"/>
                  </a:lnTo>
                  <a:lnTo>
                    <a:pt x="4994" y="8257"/>
                  </a:lnTo>
                  <a:lnTo>
                    <a:pt x="4580" y="8306"/>
                  </a:lnTo>
                  <a:lnTo>
                    <a:pt x="4166" y="8330"/>
                  </a:lnTo>
                  <a:lnTo>
                    <a:pt x="4166" y="8330"/>
                  </a:lnTo>
                  <a:lnTo>
                    <a:pt x="3727" y="8306"/>
                  </a:lnTo>
                  <a:lnTo>
                    <a:pt x="3313" y="8257"/>
                  </a:lnTo>
                  <a:lnTo>
                    <a:pt x="2924" y="8135"/>
                  </a:lnTo>
                  <a:lnTo>
                    <a:pt x="2534" y="8013"/>
                  </a:lnTo>
                  <a:lnTo>
                    <a:pt x="2169" y="7819"/>
                  </a:lnTo>
                  <a:lnTo>
                    <a:pt x="1828" y="7624"/>
                  </a:lnTo>
                  <a:lnTo>
                    <a:pt x="1511" y="7380"/>
                  </a:lnTo>
                  <a:lnTo>
                    <a:pt x="1219" y="7112"/>
                  </a:lnTo>
                  <a:lnTo>
                    <a:pt x="951" y="6820"/>
                  </a:lnTo>
                  <a:lnTo>
                    <a:pt x="707" y="6503"/>
                  </a:lnTo>
                  <a:lnTo>
                    <a:pt x="512" y="6162"/>
                  </a:lnTo>
                  <a:lnTo>
                    <a:pt x="318" y="5797"/>
                  </a:lnTo>
                  <a:lnTo>
                    <a:pt x="196" y="5407"/>
                  </a:lnTo>
                  <a:lnTo>
                    <a:pt x="74" y="4993"/>
                  </a:lnTo>
                  <a:lnTo>
                    <a:pt x="25" y="4579"/>
                  </a:lnTo>
                  <a:lnTo>
                    <a:pt x="1" y="4165"/>
                  </a:lnTo>
                  <a:lnTo>
                    <a:pt x="1" y="4165"/>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grpSp>
      <p:sp>
        <p:nvSpPr>
          <p:cNvPr id="7" name="Text Placeholder 1">
            <a:extLst>
              <a:ext uri="{FF2B5EF4-FFF2-40B4-BE49-F238E27FC236}">
                <a16:creationId xmlns:a16="http://schemas.microsoft.com/office/drawing/2014/main" id="{6B4DB1E4-60F1-4EE4-BF43-231C3753241D}"/>
              </a:ext>
            </a:extLst>
          </p:cNvPr>
          <p:cNvSpPr>
            <a:spLocks noGrp="1"/>
          </p:cNvSpPr>
          <p:nvPr>
            <p:ph type="body" sz="quarter" idx="13"/>
          </p:nvPr>
        </p:nvSpPr>
        <p:spPr>
          <a:xfrm>
            <a:off x="1687845" y="4101155"/>
            <a:ext cx="8816309" cy="1189141"/>
          </a:xfrm>
        </p:spPr>
        <p:txBody>
          <a:bodyPr>
            <a:noAutofit/>
          </a:bodyPr>
          <a:lstStyle>
            <a:defPPr/>
          </a:lstStyle>
          <a:p>
            <a:pPr algn="ctr" rtl="0"/>
            <a:r>
              <a:rPr lang="fr" sz="3600" b="1" i="0" u="none" strike="noStrike">
                <a:highlight>
                  <a:srgbClr val="000000">
                    <a:alpha val="0"/>
                  </a:srgbClr>
                </a:highlight>
                <a:latin typeface="Calibri"/>
              </a:rPr>
              <a:t>Voici quelques exemples et scénarios de médiation.</a:t>
            </a:r>
          </a:p>
        </p:txBody>
      </p:sp>
    </p:spTree>
    <p:extLst>
      <p:ext uri="{BB962C8B-B14F-4D97-AF65-F5344CB8AC3E}">
        <p14:creationId xmlns:p14="http://schemas.microsoft.com/office/powerpoint/2010/main" val="328054754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6CFAA9-5B40-44C5-8B52-73FD02522318}"/>
              </a:ext>
            </a:extLst>
          </p:cNvPr>
          <p:cNvSpPr>
            <a:spLocks noGrp="1"/>
          </p:cNvSpPr>
          <p:nvPr>
            <p:ph type="body" sz="quarter" idx="13"/>
          </p:nvPr>
        </p:nvSpPr>
        <p:spPr/>
        <p:txBody>
          <a:bodyPr>
            <a:noAutofit/>
          </a:bodyPr>
          <a:lstStyle>
            <a:defPPr/>
          </a:lstStyle>
          <a:p>
            <a:pPr rtl="0"/>
            <a:r>
              <a:rPr lang="fr" sz="3600" b="1" i="0" u="none" strike="noStrike">
                <a:solidFill>
                  <a:srgbClr val="A6377D"/>
                </a:solidFill>
                <a:highlight>
                  <a:srgbClr val="000000">
                    <a:alpha val="0"/>
                  </a:srgbClr>
                </a:highlight>
                <a:latin typeface="Calibri"/>
              </a:rPr>
              <a:t>UN EXEMPLE DE MÉDIATION</a:t>
            </a:r>
          </a:p>
          <a:p>
            <a:pPr rtl="0"/>
            <a:r>
              <a:rPr lang="fr" sz="3000" b="1" i="0" u="none" strike="noStrike">
                <a:highlight>
                  <a:srgbClr val="000000">
                    <a:alpha val="0"/>
                  </a:srgbClr>
                </a:highlight>
                <a:latin typeface="Calibri"/>
              </a:rPr>
              <a:t>Regardez la vidéo : Sparking Change, Tedx Talk </a:t>
            </a:r>
          </a:p>
        </p:txBody>
      </p:sp>
      <p:sp>
        <p:nvSpPr>
          <p:cNvPr id="4" name="TextBox 3">
            <a:extLst>
              <a:ext uri="{FF2B5EF4-FFF2-40B4-BE49-F238E27FC236}">
                <a16:creationId xmlns:a16="http://schemas.microsoft.com/office/drawing/2014/main" id="{4D7FDC1C-487F-416D-A52F-C1281E5DDD80}"/>
              </a:ext>
            </a:extLst>
          </p:cNvPr>
          <p:cNvSpPr txBox="1"/>
          <p:nvPr/>
        </p:nvSpPr>
        <p:spPr>
          <a:xfrm>
            <a:off x="113305" y="1789009"/>
            <a:ext cx="2366472" cy="4401205"/>
          </a:xfrm>
          <a:prstGeom prst="rect">
            <a:avLst/>
          </a:prstGeom>
          <a:noFill/>
        </p:spPr>
        <p:txBody>
          <a:bodyPr wrap="square" rtlCol="0">
            <a:noAutofit/>
          </a:bodyPr>
          <a:lstStyle>
            <a:defPPr/>
          </a:lstStyle>
          <a:p>
            <a:pPr rtl="0"/>
            <a:r>
              <a:rPr lang="fr" sz="2400" b="0" i="0" u="none" strike="noStrike">
                <a:solidFill>
                  <a:srgbClr val="5E5E5E"/>
                </a:solidFill>
                <a:highlight>
                  <a:srgbClr val="000000">
                    <a:alpha val="0"/>
                  </a:srgbClr>
                </a:highlight>
                <a:latin typeface="Calibri"/>
              </a:rPr>
              <a:t>Dill Wickremasinghe n'a qu'une seule vision, celle de créer une Irlande inclusive et égalitaire où tous les habitants peuvent vivre une vie plus pleine et plus authentique.</a:t>
            </a:r>
          </a:p>
          <a:p>
            <a:endParaRPr lang="en-GB" sz="1600">
              <a:solidFill>
                <a:srgbClr val="5E5E5E"/>
              </a:solidFill>
            </a:endParaRPr>
          </a:p>
        </p:txBody>
      </p:sp>
      <p:sp>
        <p:nvSpPr>
          <p:cNvPr id="6" name="TextBox 5">
            <a:extLst>
              <a:ext uri="{FF2B5EF4-FFF2-40B4-BE49-F238E27FC236}">
                <a16:creationId xmlns:a16="http://schemas.microsoft.com/office/drawing/2014/main" id="{F198E659-D955-4A53-A4F9-2B22141A5D48}"/>
              </a:ext>
            </a:extLst>
          </p:cNvPr>
          <p:cNvSpPr txBox="1"/>
          <p:nvPr/>
        </p:nvSpPr>
        <p:spPr>
          <a:xfrm>
            <a:off x="9214338" y="2128120"/>
            <a:ext cx="2686929" cy="3416320"/>
          </a:xfrm>
          <a:prstGeom prst="rect">
            <a:avLst/>
          </a:prstGeom>
          <a:noFill/>
        </p:spPr>
        <p:txBody>
          <a:bodyPr wrap="square">
            <a:noAutofit/>
          </a:bodyPr>
          <a:lstStyle>
            <a:defPPr/>
          </a:lstStyle>
          <a:p>
            <a:pPr algn="r" rtl="0"/>
            <a:r>
              <a:rPr lang="fr" sz="2400" b="0" i="0" u="none" strike="noStrike" dirty="0">
                <a:solidFill>
                  <a:srgbClr val="5E5E5E"/>
                </a:solidFill>
                <a:highlight>
                  <a:srgbClr val="000000">
                    <a:alpha val="0"/>
                  </a:srgbClr>
                </a:highlight>
                <a:latin typeface="Calibri"/>
              </a:rPr>
              <a:t>Elle est journaliste et communicatrice dans le domaine de la justice sociale et  de la santé mentale et présente son podcast hebdomadaire « Sparking Change with  Dil » sur le Head Stuff Podcast Network.</a:t>
            </a:r>
          </a:p>
        </p:txBody>
      </p:sp>
      <p:pic>
        <p:nvPicPr>
          <p:cNvPr id="7" name="Online Media 6" title="Sparking Change | Dil Wickremasinghe | TEDxWexford">
            <a:hlinkClick r:id="" action="ppaction://media"/>
            <a:extLst>
              <a:ext uri="{FF2B5EF4-FFF2-40B4-BE49-F238E27FC236}">
                <a16:creationId xmlns:a16="http://schemas.microsoft.com/office/drawing/2014/main" id="{4FCEA061-A293-43B2-8D49-2FBCADA39F4D}"/>
              </a:ext>
            </a:extLst>
          </p:cNvPr>
          <p:cNvPicPr>
            <a:picLocks noRot="1" noChangeAspect="1"/>
          </p:cNvPicPr>
          <p:nvPr>
            <a:videoFile r:link="rId1"/>
          </p:nvPr>
        </p:nvPicPr>
        <p:blipFill>
          <a:blip r:embed="rId3"/>
          <a:stretch>
            <a:fillRect/>
          </a:stretch>
        </p:blipFill>
        <p:spPr>
          <a:xfrm>
            <a:off x="3180080" y="1789009"/>
            <a:ext cx="5682566" cy="3570782"/>
          </a:xfrm>
          <a:prstGeom prst="rect">
            <a:avLst/>
          </a:prstGeom>
        </p:spPr>
      </p:pic>
    </p:spTree>
    <p:extLst>
      <p:ext uri="{BB962C8B-B14F-4D97-AF65-F5344CB8AC3E}">
        <p14:creationId xmlns:p14="http://schemas.microsoft.com/office/powerpoint/2010/main" val="40172760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5A9B9C-45A8-4641-AFB5-59EB17240344}"/>
              </a:ext>
            </a:extLst>
          </p:cNvPr>
          <p:cNvSpPr>
            <a:spLocks noGrp="1"/>
          </p:cNvSpPr>
          <p:nvPr>
            <p:ph type="body" sz="quarter" idx="13"/>
            <p:custDataLst>
              <p:tags r:id="rId1"/>
            </p:custDataLst>
          </p:nvPr>
        </p:nvSpPr>
        <p:spPr/>
        <p:txBody>
          <a:bodyPr>
            <a:noAutofit/>
          </a:bodyPr>
          <a:lstStyle>
            <a:defPPr/>
          </a:lstStyle>
          <a:p>
            <a:pPr rtl="0"/>
            <a:r>
              <a:rPr lang="fr" sz="3000" b="0" i="1" u="none" strike="noStrike">
                <a:highlight>
                  <a:srgbClr val="000000">
                    <a:alpha val="0"/>
                  </a:srgbClr>
                </a:highlight>
                <a:latin typeface="Calibri"/>
              </a:rPr>
              <a:t>Il y a tellement de problèmes, mais quelle est la PRIORITÉ n° 1 ?</a:t>
            </a:r>
            <a:endParaRPr lang="en-US"/>
          </a:p>
        </p:txBody>
      </p:sp>
      <p:pic>
        <p:nvPicPr>
          <p:cNvPr id="7" name="Picture Placeholder 6" descr="A person with his hand on his face&#10;&#10;Description automatically generated with medium confidence">
            <a:extLst>
              <a:ext uri="{FF2B5EF4-FFF2-40B4-BE49-F238E27FC236}">
                <a16:creationId xmlns:a16="http://schemas.microsoft.com/office/drawing/2014/main" id="{52481F31-F867-4298-872A-FE5414681148}"/>
              </a:ext>
            </a:extLst>
          </p:cNvPr>
          <p:cNvPicPr>
            <a:picLocks noGrp="1" noChangeAspect="1"/>
          </p:cNvPicPr>
          <p:nvPr>
            <p:ph type="pic" sz="quarter" idx="19"/>
            <p:custDataLst>
              <p:tags r:id="rId2"/>
            </p:custDataLst>
          </p:nvPr>
        </p:nvPicPr>
        <p:blipFill>
          <a:blip r:embed="rId4">
            <a:extLst>
              <a:ext uri="{28A0092B-C50C-407E-A947-70E740481C1C}">
                <a14:useLocalDpi xmlns:a14="http://schemas.microsoft.com/office/drawing/2010/main"/>
              </a:ext>
            </a:extLst>
          </a:blip>
          <a:stretch>
            <a:fillRect/>
          </a:stretch>
        </p:blipFill>
        <p:spPr/>
      </p:pic>
    </p:spTree>
    <p:extLst>
      <p:ext uri="{BB962C8B-B14F-4D97-AF65-F5344CB8AC3E}">
        <p14:creationId xmlns:p14="http://schemas.microsoft.com/office/powerpoint/2010/main" val="116518734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95500F-B602-464F-85F4-1D7AF46267A0}"/>
              </a:ext>
            </a:extLst>
          </p:cNvPr>
          <p:cNvSpPr>
            <a:spLocks noGrp="1"/>
          </p:cNvSpPr>
          <p:nvPr>
            <p:ph type="body" sz="quarter" idx="13"/>
            <p:custDataLst>
              <p:tags r:id="rId1"/>
            </p:custDataLst>
          </p:nvPr>
        </p:nvSpPr>
        <p:spPr/>
        <p:txBody>
          <a:bodyPr>
            <a:noAutofit/>
          </a:bodyPr>
          <a:lstStyle>
            <a:defPPr/>
          </a:lstStyle>
          <a:p>
            <a:pPr rtl="0"/>
            <a:r>
              <a:rPr lang="fr" sz="3600" b="1" i="0" u="none" strike="noStrike" dirty="0">
                <a:highlight>
                  <a:srgbClr val="000000">
                    <a:alpha val="0"/>
                  </a:srgbClr>
                </a:highlight>
                <a:latin typeface="Calibri"/>
              </a:rPr>
              <a:t>Activité : Regardez la vidéo</a:t>
            </a:r>
          </a:p>
          <a:p>
            <a:pPr rtl="0"/>
            <a:r>
              <a:rPr lang="fr" sz="2000" b="1" i="0" u="none" strike="noStrike" dirty="0">
                <a:highlight>
                  <a:srgbClr val="000000">
                    <a:alpha val="0"/>
                  </a:srgbClr>
                </a:highlight>
                <a:latin typeface="Calibri"/>
              </a:rPr>
              <a:t>Faites un </a:t>
            </a:r>
            <a:br>
              <a:rPr lang="fr" sz="2000" b="1" i="0" u="none" strike="noStrike" dirty="0">
                <a:highlight>
                  <a:srgbClr val="000000">
                    <a:alpha val="0"/>
                  </a:srgbClr>
                </a:highlight>
                <a:latin typeface="Calibri"/>
              </a:rPr>
            </a:br>
            <a:r>
              <a:rPr lang="fr" sz="2000" b="1" i="0" u="none" strike="noStrike" dirty="0">
                <a:highlight>
                  <a:srgbClr val="000000">
                    <a:alpha val="0"/>
                  </a:srgbClr>
                </a:highlight>
                <a:latin typeface="Calibri"/>
              </a:rPr>
              <a:t>double-clique sur </a:t>
            </a:r>
            <a:br>
              <a:rPr lang="fr" sz="2000" b="1" i="0" u="none" strike="noStrike" dirty="0">
                <a:highlight>
                  <a:srgbClr val="000000">
                    <a:alpha val="0"/>
                  </a:srgbClr>
                </a:highlight>
                <a:latin typeface="Calibri"/>
              </a:rPr>
            </a:br>
            <a:r>
              <a:rPr lang="fr" sz="2000" b="1" i="0" u="none" strike="noStrike" dirty="0">
                <a:highlight>
                  <a:srgbClr val="000000">
                    <a:alpha val="0"/>
                  </a:srgbClr>
                </a:highlight>
                <a:latin typeface="Calibri"/>
              </a:rPr>
              <a:t>la flèche</a:t>
            </a:r>
          </a:p>
          <a:p>
            <a:endParaRPr lang="en-US" dirty="0"/>
          </a:p>
        </p:txBody>
      </p:sp>
      <p:sp>
        <p:nvSpPr>
          <p:cNvPr id="3" name="Text Placeholder 2">
            <a:extLst>
              <a:ext uri="{FF2B5EF4-FFF2-40B4-BE49-F238E27FC236}">
                <a16:creationId xmlns:a16="http://schemas.microsoft.com/office/drawing/2014/main" id="{FA24C42B-1A76-4C8B-A0CC-EF1500993404}"/>
              </a:ext>
            </a:extLst>
          </p:cNvPr>
          <p:cNvSpPr>
            <a:spLocks noGrp="1"/>
          </p:cNvSpPr>
          <p:nvPr>
            <p:ph type="body" sz="quarter" idx="14"/>
            <p:custDataLst>
              <p:tags r:id="rId2"/>
            </p:custDataLst>
          </p:nvPr>
        </p:nvSpPr>
        <p:spPr>
          <a:xfrm>
            <a:off x="388093" y="5292077"/>
            <a:ext cx="10615187" cy="469184"/>
          </a:xfrm>
        </p:spPr>
        <p:txBody>
          <a:bodyPr>
            <a:noAutofit/>
          </a:bodyPr>
          <a:lstStyle>
            <a:defPPr/>
          </a:lstStyle>
          <a:p>
            <a:pPr rtl="0"/>
            <a:r>
              <a:rPr lang="fr" sz="2800" b="0" i="0" u="none" strike="noStrike">
                <a:highlight>
                  <a:srgbClr val="000000">
                    <a:alpha val="0"/>
                  </a:srgbClr>
                </a:highlight>
                <a:latin typeface="Calibri"/>
              </a:rPr>
              <a:t>Les critères d'évaluation des problèmes qui font obstacle à une communauté inclusive</a:t>
            </a:r>
          </a:p>
          <a:p>
            <a:endParaRPr lang="en-US"/>
          </a:p>
        </p:txBody>
      </p:sp>
      <p:pic>
        <p:nvPicPr>
          <p:cNvPr id="7" name="MCM video">
            <a:hlinkClick r:id="" action="ppaction://media"/>
            <a:extLst>
              <a:ext uri="{FF2B5EF4-FFF2-40B4-BE49-F238E27FC236}">
                <a16:creationId xmlns:a16="http://schemas.microsoft.com/office/drawing/2014/main" id="{957666E2-59A9-414E-9DEF-063F7A6DC69D}"/>
              </a:ext>
            </a:extLst>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3433666" y="0"/>
            <a:ext cx="8758334" cy="4926563"/>
          </a:xfrm>
          <a:prstGeom prst="rect">
            <a:avLst/>
          </a:prstGeom>
        </p:spPr>
      </p:pic>
      <p:pic>
        <p:nvPicPr>
          <p:cNvPr id="9" name="Graphic 8" descr="Play outline">
            <a:extLst>
              <a:ext uri="{FF2B5EF4-FFF2-40B4-BE49-F238E27FC236}">
                <a16:creationId xmlns:a16="http://schemas.microsoft.com/office/drawing/2014/main" id="{4A3317D5-5A05-4F0C-B109-8AC9A5A2A774}"/>
              </a:ext>
            </a:extLst>
          </p:cNvPr>
          <p:cNvPicPr>
            <a:picLocks noChangeAspect="1"/>
          </p:cNvPicPr>
          <p:nvPr>
            <p:custDataLst>
              <p:tags r:id="rId6"/>
            </p:custDataLst>
          </p:nvPr>
        </p:nvPicPr>
        <p:blipFill>
          <a:blip r:embed="rId9">
            <a:extLst>
              <a:ext uri="{96DAC541-7B7A-43D3-8B79-37D633B846F1}">
                <asvg:svgBlip xmlns:asvg="http://schemas.microsoft.com/office/drawing/2016/SVG/main" r:embed="rId10"/>
              </a:ext>
            </a:extLst>
          </a:blip>
          <a:stretch>
            <a:fillRect/>
          </a:stretch>
        </p:blipFill>
        <p:spPr>
          <a:xfrm>
            <a:off x="2320213" y="2463281"/>
            <a:ext cx="914400" cy="914400"/>
          </a:xfrm>
          <a:prstGeom prst="rect">
            <a:avLst/>
          </a:prstGeom>
        </p:spPr>
      </p:pic>
    </p:spTree>
    <p:extLst>
      <p:ext uri="{BB962C8B-B14F-4D97-AF65-F5344CB8AC3E}">
        <p14:creationId xmlns:p14="http://schemas.microsoft.com/office/powerpoint/2010/main" val="1920762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737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0A2F56-C305-4AAE-AA94-034C8580C19F}"/>
              </a:ext>
            </a:extLst>
          </p:cNvPr>
          <p:cNvSpPr>
            <a:spLocks noGrp="1"/>
          </p:cNvSpPr>
          <p:nvPr>
            <p:ph type="body" sz="quarter" idx="13"/>
            <p:custDataLst>
              <p:tags r:id="rId1"/>
            </p:custDataLst>
          </p:nvPr>
        </p:nvSpPr>
        <p:spPr/>
        <p:txBody>
          <a:bodyPr>
            <a:noAutofit/>
          </a:bodyPr>
          <a:lstStyle>
            <a:defPPr/>
          </a:lstStyle>
          <a:p>
            <a:pPr rtl="0"/>
            <a:r>
              <a:rPr lang="fr" sz="3600" b="0" i="0" u="none" strike="noStrike">
                <a:highlight>
                  <a:srgbClr val="000000">
                    <a:alpha val="0"/>
                  </a:srgbClr>
                </a:highlight>
                <a:latin typeface="Calibri"/>
              </a:rPr>
              <a:t>Trouver le problème prioritaire SUR LEQUEL SE FOCALISER</a:t>
            </a:r>
            <a:endParaRPr lang="en-US"/>
          </a:p>
        </p:txBody>
      </p:sp>
      <p:sp>
        <p:nvSpPr>
          <p:cNvPr id="3" name="Text Placeholder 2">
            <a:extLst>
              <a:ext uri="{FF2B5EF4-FFF2-40B4-BE49-F238E27FC236}">
                <a16:creationId xmlns:a16="http://schemas.microsoft.com/office/drawing/2014/main" id="{86C4F8CD-A723-436F-9127-FBD71B44DEB6}"/>
              </a:ext>
            </a:extLst>
          </p:cNvPr>
          <p:cNvSpPr>
            <a:spLocks noGrp="1"/>
          </p:cNvSpPr>
          <p:nvPr>
            <p:ph type="body" sz="quarter" idx="14"/>
            <p:custDataLst>
              <p:tags r:id="rId2"/>
            </p:custDataLst>
          </p:nvPr>
        </p:nvSpPr>
        <p:spPr>
          <a:xfrm>
            <a:off x="708651" y="2249724"/>
            <a:ext cx="10638222" cy="3722645"/>
          </a:xfrm>
        </p:spPr>
        <p:txBody>
          <a:bodyPr>
            <a:noAutofit/>
          </a:bodyPr>
          <a:lstStyle>
            <a:defPPr/>
          </a:lstStyle>
          <a:p>
            <a:pPr marL="342900" indent="-342900" rtl="0">
              <a:buFont typeface="Wingdings" panose="05000000000000000000" pitchFamily="2" charset="2"/>
              <a:buChar char="ü"/>
            </a:pPr>
            <a:r>
              <a:rPr lang="fr" sz="2400" b="0" i="0" u="none" strike="noStrike">
                <a:highlight>
                  <a:srgbClr val="000000">
                    <a:alpha val="0"/>
                  </a:srgbClr>
                </a:highlight>
                <a:latin typeface="Calibri"/>
              </a:rPr>
              <a:t>Maintenant que vous avez perfectionné l'identification des problèmes et leur compréhension, utilisons une approche moderne et innovante pour les PRIORISER.</a:t>
            </a:r>
          </a:p>
          <a:p>
            <a:pPr marL="342900" indent="-342900">
              <a:buFont typeface="Wingdings" panose="05000000000000000000" pitchFamily="2" charset="2"/>
              <a:buChar char="ü"/>
            </a:pPr>
            <a:endParaRPr lang="hr-BA"/>
          </a:p>
          <a:p>
            <a:pPr marL="342900" indent="-342900" rtl="0">
              <a:buFont typeface="Wingdings" panose="05000000000000000000" pitchFamily="2" charset="2"/>
              <a:buChar char="ü"/>
            </a:pPr>
            <a:r>
              <a:rPr lang="fr" sz="2400" b="0" i="0" u="none" strike="noStrike">
                <a:highlight>
                  <a:srgbClr val="000000">
                    <a:alpha val="0"/>
                  </a:srgbClr>
                </a:highlight>
                <a:latin typeface="Calibri"/>
              </a:rPr>
              <a:t>Cette approche s'appelle DESIGN THINKING ! Elle aide les personnes chargées de résoudre les problèmes à comprendre le problème, ainsi qu'à comprendre les personnes qui ont besoin de solutions. Elle est profondément ancrée dans l'EMPATHIE, et nous utiliserons la GRILLE DE PRIORISATION basée sur cette méthode de DESIGN THINKING.</a:t>
            </a:r>
          </a:p>
          <a:p>
            <a:pPr marL="342900" indent="-342900">
              <a:buFont typeface="Wingdings" panose="05000000000000000000" pitchFamily="2" charset="2"/>
              <a:buChar char="ü"/>
            </a:pPr>
            <a:endParaRPr lang="hr-BA"/>
          </a:p>
          <a:p>
            <a:pPr marL="342900" indent="-342900" rtl="0">
              <a:buFont typeface="Wingdings" panose="05000000000000000000" pitchFamily="2" charset="2"/>
              <a:buChar char="ü"/>
            </a:pPr>
            <a:r>
              <a:rPr lang="fr" sz="2400" b="0" i="0" u="none" strike="noStrike">
                <a:highlight>
                  <a:srgbClr val="000000">
                    <a:alpha val="0"/>
                  </a:srgbClr>
                </a:highlight>
                <a:latin typeface="Calibri"/>
              </a:rPr>
              <a:t>Maintenant, apprenons à établir des priorités !</a:t>
            </a:r>
            <a:endParaRPr lang="en-US"/>
          </a:p>
        </p:txBody>
      </p:sp>
    </p:spTree>
    <p:extLst>
      <p:ext uri="{BB962C8B-B14F-4D97-AF65-F5344CB8AC3E}">
        <p14:creationId xmlns:p14="http://schemas.microsoft.com/office/powerpoint/2010/main" val="108151974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C3D9C3-A80C-418E-9E7C-E776DF13F630}"/>
              </a:ext>
            </a:extLst>
          </p:cNvPr>
          <p:cNvSpPr>
            <a:spLocks noGrp="1"/>
          </p:cNvSpPr>
          <p:nvPr>
            <p:ph type="body" sz="quarter" idx="15"/>
            <p:custDataLst>
              <p:tags r:id="rId1"/>
            </p:custDataLst>
          </p:nvPr>
        </p:nvSpPr>
        <p:spPr>
          <a:xfrm>
            <a:off x="431354" y="319995"/>
            <a:ext cx="10978262" cy="1555691"/>
          </a:xfrm>
        </p:spPr>
        <p:txBody>
          <a:bodyPr>
            <a:noAutofit/>
          </a:bodyPr>
          <a:lstStyle>
            <a:defPPr/>
          </a:lstStyle>
          <a:p>
            <a:pPr rtl="0"/>
            <a:r>
              <a:rPr lang="fr" sz="3600" b="1" i="0" u="none" strike="noStrike">
                <a:highlight>
                  <a:srgbClr val="000000">
                    <a:alpha val="0"/>
                  </a:srgbClr>
                </a:highlight>
                <a:latin typeface="Calibri"/>
              </a:rPr>
              <a:t>Comment être plus empathique</a:t>
            </a:r>
            <a:endParaRPr lang="hr-BA"/>
          </a:p>
          <a:p>
            <a:endParaRPr lang="hr-BA"/>
          </a:p>
          <a:p>
            <a:pPr algn="ctr" rtl="0"/>
            <a:r>
              <a:rPr lang="fr" sz="3000" b="1" i="0" u="none" strike="noStrike">
                <a:solidFill>
                  <a:srgbClr val="404040"/>
                </a:solidFill>
                <a:highlight>
                  <a:srgbClr val="000000">
                    <a:alpha val="0"/>
                  </a:srgbClr>
                </a:highlight>
                <a:latin typeface="Calibri"/>
              </a:rPr>
              <a:t>Essayez de vous mettre dans la peau de quelqu'un d'autre</a:t>
            </a:r>
          </a:p>
          <a:p>
            <a:endParaRPr lang="en-US"/>
          </a:p>
        </p:txBody>
      </p:sp>
      <p:sp>
        <p:nvSpPr>
          <p:cNvPr id="3" name="Text Placeholder 2">
            <a:extLst>
              <a:ext uri="{FF2B5EF4-FFF2-40B4-BE49-F238E27FC236}">
                <a16:creationId xmlns:a16="http://schemas.microsoft.com/office/drawing/2014/main" id="{D9CC2542-E626-4717-97EE-788643F946CE}"/>
              </a:ext>
            </a:extLst>
          </p:cNvPr>
          <p:cNvSpPr>
            <a:spLocks noGrp="1"/>
          </p:cNvSpPr>
          <p:nvPr>
            <p:ph type="body" sz="quarter" idx="16"/>
            <p:custDataLst>
              <p:tags r:id="rId2"/>
            </p:custDataLst>
          </p:nvPr>
        </p:nvSpPr>
        <p:spPr/>
        <p:txBody>
          <a:bodyPr>
            <a:noAutofit/>
          </a:bodyPr>
          <a:lstStyle>
            <a:defPPr/>
          </a:lstStyle>
          <a:p>
            <a:pPr rtl="0"/>
            <a:r>
              <a:rPr lang="fr" sz="2300" b="0" i="0" u="none" strike="noStrike" dirty="0">
                <a:highlight>
                  <a:srgbClr val="000000">
                    <a:alpha val="0"/>
                  </a:srgbClr>
                </a:highlight>
                <a:latin typeface="Calibri"/>
              </a:rPr>
              <a:t>Ne vous contentez pas de vous mettre à la place de quelqu'un d'autre, comme le dit le proverbe, mais marchez dans ses chaussures, a déclaré Helen Riess, psychiatre à la Harvard Medical School et scientifique en chef d'Empathetics, qui propose une formation à l'empathie aux professionnels de la santé.</a:t>
            </a:r>
          </a:p>
          <a:p>
            <a:pPr marL="342900" indent="-342900" rtl="0">
              <a:buFont typeface="Arial" pitchFamily="34" charset="0"/>
              <a:buChar char="•"/>
            </a:pPr>
            <a:r>
              <a:rPr lang="fr" sz="2300" b="0" i="0" u="none" strike="noStrike" dirty="0">
                <a:solidFill>
                  <a:srgbClr val="F6BC67"/>
                </a:solidFill>
                <a:highlight>
                  <a:srgbClr val="000000">
                    <a:alpha val="0"/>
                  </a:srgbClr>
                </a:highlight>
                <a:latin typeface="Calibri"/>
              </a:rPr>
              <a:t>Fréquentez l'église, la mosquée, la synagogue ou tout autre lieu de culte de quelqu'un d'autre pendant quelques semaines pendant qu'il fréquente le vôtre ou visitez une partie de la communauté que vous ne fréquentez pas habituellement. Passez du temps dans un nouveau quartier ou engagez la conversation avec un sans-abri de votre communauté. </a:t>
            </a:r>
          </a:p>
          <a:p>
            <a:pPr marL="342900" indent="-342900" rtl="0">
              <a:buFont typeface="Arial" pitchFamily="34" charset="0"/>
              <a:buChar char="•"/>
            </a:pPr>
            <a:r>
              <a:rPr lang="fr" sz="2300" b="0" i="0" u="none" strike="noStrike" dirty="0">
                <a:solidFill>
                  <a:srgbClr val="A6377D"/>
                </a:solidFill>
                <a:highlight>
                  <a:srgbClr val="000000">
                    <a:alpha val="0"/>
                  </a:srgbClr>
                </a:highlight>
                <a:latin typeface="Calibri"/>
              </a:rPr>
              <a:t>Si le comportement d'une personne vous dérange, demandez-vous pourquoi elle se comporte ainsi. S'il s'agit d'un adolescent, par exemple, dites-vous qu'il peut se sentir stressé, mais allez plus loin : Pensez à ce qu'est sa vie quotidienne - comment se passe son trajet en bus, combien de devoirs il a et combien de temps il dort. </a:t>
            </a:r>
          </a:p>
        </p:txBody>
      </p:sp>
      <p:sp>
        <p:nvSpPr>
          <p:cNvPr id="4" name="TextBox 3">
            <a:extLst>
              <a:ext uri="{FF2B5EF4-FFF2-40B4-BE49-F238E27FC236}">
                <a16:creationId xmlns:a16="http://schemas.microsoft.com/office/drawing/2014/main" id="{76504329-2564-471E-87F4-3CB2ED360300}"/>
              </a:ext>
            </a:extLst>
          </p:cNvPr>
          <p:cNvSpPr txBox="1"/>
          <p:nvPr>
            <p:custDataLst>
              <p:tags r:id="rId3"/>
            </p:custDataLst>
          </p:nvPr>
        </p:nvSpPr>
        <p:spPr>
          <a:xfrm>
            <a:off x="886408" y="6488668"/>
            <a:ext cx="4434227" cy="246221"/>
          </a:xfrm>
          <a:prstGeom prst="rect">
            <a:avLst/>
          </a:prstGeom>
          <a:noFill/>
        </p:spPr>
        <p:txBody>
          <a:bodyPr wrap="none" rtlCol="0">
            <a:noAutofit/>
          </a:bodyPr>
          <a:lstStyle>
            <a:defPPr/>
          </a:lstStyle>
          <a:p>
            <a:pPr rtl="0"/>
            <a:r>
              <a:rPr lang="fr" sz="1000" b="0" i="0" u="none" strike="noStrike">
                <a:highlight>
                  <a:srgbClr val="000000">
                    <a:alpha val="0"/>
                  </a:srgbClr>
                </a:highlight>
                <a:latin typeface="Calibri"/>
              </a:rPr>
              <a:t>SOURCE : The New York Times,</a:t>
            </a:r>
            <a:r>
              <a:rPr lang="fr" sz="1000" b="1" i="0" u="none" strike="noStrike">
                <a:highlight>
                  <a:srgbClr val="000000">
                    <a:alpha val="0"/>
                  </a:srgbClr>
                </a:highlight>
                <a:latin typeface="Calibri"/>
              </a:rPr>
              <a:t> How to Be More Empathetic, Par Claire Cain Miller</a:t>
            </a:r>
            <a:endParaRPr lang="en-US" sz="1000" b="1"/>
          </a:p>
        </p:txBody>
      </p:sp>
    </p:spTree>
    <p:extLst>
      <p:ext uri="{BB962C8B-B14F-4D97-AF65-F5344CB8AC3E}">
        <p14:creationId xmlns:p14="http://schemas.microsoft.com/office/powerpoint/2010/main" val="428099446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DC3FB0-5B33-409E-8FBC-B041E753FFD8}"/>
              </a:ext>
            </a:extLst>
          </p:cNvPr>
          <p:cNvSpPr>
            <a:spLocks noGrp="1"/>
          </p:cNvSpPr>
          <p:nvPr>
            <p:ph type="body" sz="quarter" idx="13"/>
            <p:custDataLst>
              <p:tags r:id="rId1"/>
            </p:custDataLst>
          </p:nvPr>
        </p:nvSpPr>
        <p:spPr>
          <a:xfrm>
            <a:off x="1259633" y="1186453"/>
            <a:ext cx="10042209" cy="3664001"/>
          </a:xfrm>
        </p:spPr>
        <p:txBody>
          <a:bodyPr>
            <a:noAutofit/>
          </a:bodyPr>
          <a:lstStyle>
            <a:defPPr/>
          </a:lstStyle>
          <a:p>
            <a:pPr rtl="0"/>
            <a:r>
              <a:rPr lang="fr" sz="3600" b="1" i="0" u="none" strike="noStrike">
                <a:highlight>
                  <a:srgbClr val="000000">
                    <a:alpha val="0"/>
                  </a:srgbClr>
                </a:highlight>
                <a:latin typeface="Calibri"/>
              </a:rPr>
              <a:t>Appliquez ces leçons d'empathie aux prochaines leçons sur le choix d'une priorité à travailler.</a:t>
            </a:r>
          </a:p>
          <a:p>
            <a:endParaRPr lang="hr-BA"/>
          </a:p>
          <a:p>
            <a:endParaRPr lang="hr-BA"/>
          </a:p>
          <a:p>
            <a:pPr algn="l" rtl="0"/>
            <a:r>
              <a:rPr lang="fr" sz="3600" b="1" i="0" u="none" strike="noStrike">
                <a:highlight>
                  <a:srgbClr val="000000">
                    <a:alpha val="0"/>
                  </a:srgbClr>
                </a:highlight>
                <a:latin typeface="Calibri"/>
              </a:rPr>
              <a:t>Pour déterminer l'impact d'un problème sur les membres de la communauté, vous devrez vous fier à l'empathie.</a:t>
            </a:r>
            <a:endParaRPr lang="en-US"/>
          </a:p>
        </p:txBody>
      </p:sp>
    </p:spTree>
    <p:extLst>
      <p:ext uri="{BB962C8B-B14F-4D97-AF65-F5344CB8AC3E}">
        <p14:creationId xmlns:p14="http://schemas.microsoft.com/office/powerpoint/2010/main" val="185283910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3CEDCC-3F82-448F-BA47-291E5A65AD9F}"/>
              </a:ext>
            </a:extLst>
          </p:cNvPr>
          <p:cNvSpPr>
            <a:spLocks noGrp="1"/>
          </p:cNvSpPr>
          <p:nvPr>
            <p:ph type="body" sz="quarter" idx="15"/>
            <p:custDataLst>
              <p:tags r:id="rId1"/>
            </p:custDataLst>
          </p:nvPr>
        </p:nvSpPr>
        <p:spPr/>
        <p:txBody>
          <a:bodyPr>
            <a:noAutofit/>
          </a:bodyPr>
          <a:lstStyle>
            <a:defPPr/>
          </a:lstStyle>
          <a:p>
            <a:pPr rtl="0"/>
            <a:r>
              <a:rPr lang="fr" sz="3600" b="1" i="0" u="none" strike="noStrike">
                <a:highlight>
                  <a:srgbClr val="000000">
                    <a:alpha val="0"/>
                  </a:srgbClr>
                </a:highlight>
                <a:latin typeface="Calibri"/>
              </a:rPr>
              <a:t>Grille de priorisation</a:t>
            </a:r>
          </a:p>
        </p:txBody>
      </p:sp>
      <p:sp>
        <p:nvSpPr>
          <p:cNvPr id="3" name="Text Placeholder 2">
            <a:extLst>
              <a:ext uri="{FF2B5EF4-FFF2-40B4-BE49-F238E27FC236}">
                <a16:creationId xmlns:a16="http://schemas.microsoft.com/office/drawing/2014/main" id="{C1782FBE-EB52-4C9C-9040-CB5345E7EEF1}"/>
              </a:ext>
            </a:extLst>
          </p:cNvPr>
          <p:cNvSpPr>
            <a:spLocks noGrp="1"/>
          </p:cNvSpPr>
          <p:nvPr>
            <p:ph type="body" sz="quarter" idx="16"/>
            <p:custDataLst>
              <p:tags r:id="rId2"/>
            </p:custDataLst>
          </p:nvPr>
        </p:nvSpPr>
        <p:spPr>
          <a:xfrm>
            <a:off x="953869" y="1958641"/>
            <a:ext cx="4215714" cy="4038015"/>
          </a:xfrm>
        </p:spPr>
        <p:txBody>
          <a:bodyPr>
            <a:noAutofit/>
          </a:bodyPr>
          <a:lstStyle>
            <a:defPPr/>
          </a:lstStyle>
          <a:p>
            <a:pPr rtl="0"/>
            <a:r>
              <a:rPr lang="fr" sz="2400" b="0" i="0" u="none" strike="noStrike">
                <a:highlight>
                  <a:srgbClr val="000000">
                    <a:alpha val="0"/>
                  </a:srgbClr>
                </a:highlight>
                <a:latin typeface="Calibri"/>
              </a:rPr>
              <a:t>La grille de priorisation divise chaque tâche en 4 sections possibles :</a:t>
            </a:r>
          </a:p>
          <a:p>
            <a:endParaRPr lang="en-US"/>
          </a:p>
          <a:p>
            <a:pPr marL="342900" indent="-342900" rtl="0">
              <a:buFont typeface="Arial" pitchFamily="34" charset="0"/>
              <a:buChar char="•"/>
            </a:pPr>
            <a:r>
              <a:rPr lang="fr" sz="2400" b="0" i="0" u="none" strike="noStrike">
                <a:highlight>
                  <a:srgbClr val="000000">
                    <a:alpha val="0"/>
                  </a:srgbClr>
                </a:highlight>
                <a:latin typeface="Calibri"/>
              </a:rPr>
              <a:t>    impact élevé/faible effort</a:t>
            </a:r>
          </a:p>
          <a:p>
            <a:pPr marL="342900" indent="-342900" rtl="0">
              <a:buFont typeface="Arial" pitchFamily="34" charset="0"/>
              <a:buChar char="•"/>
            </a:pPr>
            <a:r>
              <a:rPr lang="fr" sz="2400" b="0" i="0" u="none" strike="noStrike">
                <a:highlight>
                  <a:srgbClr val="000000">
                    <a:alpha val="0"/>
                  </a:srgbClr>
                </a:highlight>
                <a:latin typeface="Calibri"/>
              </a:rPr>
              <a:t>    impact élevé/effort élevé</a:t>
            </a:r>
          </a:p>
          <a:p>
            <a:pPr marL="342900" indent="-342900" rtl="0">
              <a:buFont typeface="Arial" pitchFamily="34" charset="0"/>
              <a:buChar char="•"/>
            </a:pPr>
            <a:r>
              <a:rPr lang="fr" sz="2400" b="0" i="0" u="none" strike="noStrike">
                <a:highlight>
                  <a:srgbClr val="000000">
                    <a:alpha val="0"/>
                  </a:srgbClr>
                </a:highlight>
                <a:latin typeface="Calibri"/>
              </a:rPr>
              <a:t>    faible impact/faible effort</a:t>
            </a:r>
          </a:p>
          <a:p>
            <a:pPr marL="342900" indent="-342900" rtl="0">
              <a:buFont typeface="Arial" pitchFamily="34" charset="0"/>
              <a:buChar char="•"/>
            </a:pPr>
            <a:r>
              <a:rPr lang="fr" sz="2400" b="0" i="0" u="none" strike="noStrike">
                <a:highlight>
                  <a:srgbClr val="000000">
                    <a:alpha val="0"/>
                  </a:srgbClr>
                </a:highlight>
                <a:latin typeface="Calibri"/>
              </a:rPr>
              <a:t>    faible impact/effort élevé</a:t>
            </a:r>
          </a:p>
          <a:p>
            <a:endParaRPr lang="en-US"/>
          </a:p>
        </p:txBody>
      </p:sp>
      <p:pic>
        <p:nvPicPr>
          <p:cNvPr id="5" name="Picture 4" descr="Chart, treemap chart&#10;&#10;Description automatically generated">
            <a:extLst>
              <a:ext uri="{FF2B5EF4-FFF2-40B4-BE49-F238E27FC236}">
                <a16:creationId xmlns:a16="http://schemas.microsoft.com/office/drawing/2014/main" id="{E94A1E73-39DA-4A7D-9BA6-FAC97A4D86D2}"/>
              </a:ext>
            </a:extLst>
          </p:cNvPr>
          <p:cNvPicPr>
            <a:picLocks noChangeAspect="1"/>
          </p:cNvPicPr>
          <p:nvPr>
            <p:custDataLst>
              <p:tags r:id="rId3"/>
            </p:custDataLst>
          </p:nvPr>
        </p:nvPicPr>
        <p:blipFill>
          <a:blip r:embed="rId11">
            <a:extLst>
              <a:ext uri="{28A0092B-C50C-407E-A947-70E740481C1C}">
                <a14:useLocalDpi xmlns:a14="http://schemas.microsoft.com/office/drawing/2010/main"/>
              </a:ext>
            </a:extLst>
          </a:blip>
          <a:stretch>
            <a:fillRect/>
          </a:stretch>
        </p:blipFill>
        <p:spPr>
          <a:xfrm>
            <a:off x="5357915" y="522514"/>
            <a:ext cx="5978777" cy="5812971"/>
          </a:xfrm>
          <a:prstGeom prst="rect">
            <a:avLst/>
          </a:prstGeom>
        </p:spPr>
      </p:pic>
      <p:sp>
        <p:nvSpPr>
          <p:cNvPr id="6" name="Text Placeholder 2">
            <a:extLst>
              <a:ext uri="{FF2B5EF4-FFF2-40B4-BE49-F238E27FC236}">
                <a16:creationId xmlns:a16="http://schemas.microsoft.com/office/drawing/2014/main" id="{23CE5647-664D-430D-AF94-2AD25C8C5448}"/>
              </a:ext>
            </a:extLst>
          </p:cNvPr>
          <p:cNvSpPr txBox="1"/>
          <p:nvPr>
            <p:custDataLst>
              <p:tags r:id="rId4"/>
            </p:custDataLst>
          </p:nvPr>
        </p:nvSpPr>
        <p:spPr>
          <a:xfrm>
            <a:off x="7900769" y="5747505"/>
            <a:ext cx="1281331" cy="393700"/>
          </a:xfrm>
          <a:prstGeom prst="rect">
            <a:avLst/>
          </a:prstGeom>
          <a:solidFill>
            <a:srgbClr val="FFFFFF"/>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2800" b="0" i="0" u="none" strike="noStrike" dirty="0">
                <a:highlight>
                  <a:srgbClr val="000000">
                    <a:alpha val="0"/>
                  </a:srgbClr>
                </a:highlight>
                <a:latin typeface="Calibri"/>
              </a:rPr>
              <a:t>EFFORT</a:t>
            </a:r>
          </a:p>
        </p:txBody>
      </p:sp>
      <p:sp>
        <p:nvSpPr>
          <p:cNvPr id="7" name="Text Placeholder 2">
            <a:extLst>
              <a:ext uri="{FF2B5EF4-FFF2-40B4-BE49-F238E27FC236}">
                <a16:creationId xmlns:a16="http://schemas.microsoft.com/office/drawing/2014/main" id="{41761865-EF64-437A-A16B-B852FCD6952F}"/>
              </a:ext>
            </a:extLst>
          </p:cNvPr>
          <p:cNvSpPr txBox="1"/>
          <p:nvPr>
            <p:custDataLst>
              <p:tags r:id="rId5"/>
            </p:custDataLst>
          </p:nvPr>
        </p:nvSpPr>
        <p:spPr>
          <a:xfrm rot="16200000">
            <a:off x="5156885" y="3321805"/>
            <a:ext cx="1484531" cy="393700"/>
          </a:xfrm>
          <a:prstGeom prst="rect">
            <a:avLst/>
          </a:prstGeom>
          <a:solidFill>
            <a:srgbClr val="FFFFFF"/>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rtl="0"/>
            <a:r>
              <a:rPr lang="fr" sz="2800" b="0" i="0" u="none" strike="noStrike">
                <a:highlight>
                  <a:srgbClr val="000000">
                    <a:alpha val="0"/>
                  </a:srgbClr>
                </a:highlight>
                <a:latin typeface="Calibri"/>
              </a:rPr>
              <a:t>IMPACT</a:t>
            </a:r>
          </a:p>
        </p:txBody>
      </p:sp>
      <p:sp>
        <p:nvSpPr>
          <p:cNvPr id="8" name="Text Placeholder 2">
            <a:extLst>
              <a:ext uri="{FF2B5EF4-FFF2-40B4-BE49-F238E27FC236}">
                <a16:creationId xmlns:a16="http://schemas.microsoft.com/office/drawing/2014/main" id="{BA2E5652-9DF8-4CCA-80EA-0FAF9A11618A}"/>
              </a:ext>
            </a:extLst>
          </p:cNvPr>
          <p:cNvSpPr txBox="1"/>
          <p:nvPr>
            <p:custDataLst>
              <p:tags r:id="rId6"/>
            </p:custDataLst>
          </p:nvPr>
        </p:nvSpPr>
        <p:spPr>
          <a:xfrm>
            <a:off x="6475172" y="2179293"/>
            <a:ext cx="1892451" cy="393700"/>
          </a:xfrm>
          <a:prstGeom prst="rect">
            <a:avLst/>
          </a:prstGeom>
          <a:solidFill>
            <a:srgbClr val="8F2E8E"/>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1200" b="0" i="0" u="none" strike="noStrike">
                <a:solidFill>
                  <a:srgbClr val="FFFFFF"/>
                </a:solidFill>
                <a:highlight>
                  <a:srgbClr val="000000">
                    <a:alpha val="0"/>
                  </a:srgbClr>
                </a:highlight>
                <a:latin typeface="Calibri"/>
              </a:rPr>
              <a:t>impact élevé/faible effort</a:t>
            </a:r>
          </a:p>
        </p:txBody>
      </p:sp>
      <p:sp>
        <p:nvSpPr>
          <p:cNvPr id="9" name="Text Placeholder 2">
            <a:extLst>
              <a:ext uri="{FF2B5EF4-FFF2-40B4-BE49-F238E27FC236}">
                <a16:creationId xmlns:a16="http://schemas.microsoft.com/office/drawing/2014/main" id="{C1BC6F14-2565-42FE-A3F9-2029C0E39632}"/>
              </a:ext>
            </a:extLst>
          </p:cNvPr>
          <p:cNvSpPr txBox="1"/>
          <p:nvPr>
            <p:custDataLst>
              <p:tags r:id="rId7"/>
            </p:custDataLst>
          </p:nvPr>
        </p:nvSpPr>
        <p:spPr>
          <a:xfrm>
            <a:off x="8604457" y="2179293"/>
            <a:ext cx="1892451" cy="393700"/>
          </a:xfrm>
          <a:prstGeom prst="rect">
            <a:avLst/>
          </a:prstGeom>
          <a:solidFill>
            <a:srgbClr val="FFBD59"/>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1200" b="0" i="0" u="none" strike="noStrike">
                <a:solidFill>
                  <a:srgbClr val="FFFFFF"/>
                </a:solidFill>
                <a:highlight>
                  <a:srgbClr val="000000">
                    <a:alpha val="0"/>
                  </a:srgbClr>
                </a:highlight>
                <a:latin typeface="Calibri"/>
              </a:rPr>
              <a:t>impact élevé/effort élevé</a:t>
            </a:r>
          </a:p>
        </p:txBody>
      </p:sp>
      <p:sp>
        <p:nvSpPr>
          <p:cNvPr id="10" name="Text Placeholder 2">
            <a:extLst>
              <a:ext uri="{FF2B5EF4-FFF2-40B4-BE49-F238E27FC236}">
                <a16:creationId xmlns:a16="http://schemas.microsoft.com/office/drawing/2014/main" id="{AD0854A4-E93E-468A-AE3B-C9CA222842C6}"/>
              </a:ext>
            </a:extLst>
          </p:cNvPr>
          <p:cNvSpPr txBox="1"/>
          <p:nvPr>
            <p:custDataLst>
              <p:tags r:id="rId8"/>
            </p:custDataLst>
          </p:nvPr>
        </p:nvSpPr>
        <p:spPr>
          <a:xfrm>
            <a:off x="6475172" y="4271191"/>
            <a:ext cx="1892451" cy="393700"/>
          </a:xfrm>
          <a:prstGeom prst="rect">
            <a:avLst/>
          </a:prstGeom>
          <a:solidFill>
            <a:srgbClr val="5CE1E6"/>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1200" b="0" i="0" u="none" strike="noStrike">
                <a:solidFill>
                  <a:srgbClr val="FFFFFF"/>
                </a:solidFill>
                <a:highlight>
                  <a:srgbClr val="000000">
                    <a:alpha val="0"/>
                  </a:srgbClr>
                </a:highlight>
                <a:latin typeface="Calibri"/>
              </a:rPr>
              <a:t>faible impact/faible effort</a:t>
            </a:r>
          </a:p>
        </p:txBody>
      </p:sp>
      <p:sp>
        <p:nvSpPr>
          <p:cNvPr id="11" name="Text Placeholder 2">
            <a:extLst>
              <a:ext uri="{FF2B5EF4-FFF2-40B4-BE49-F238E27FC236}">
                <a16:creationId xmlns:a16="http://schemas.microsoft.com/office/drawing/2014/main" id="{262E3CA4-62E0-4589-A53F-F687A07AD043}"/>
              </a:ext>
            </a:extLst>
          </p:cNvPr>
          <p:cNvSpPr txBox="1"/>
          <p:nvPr>
            <p:custDataLst>
              <p:tags r:id="rId9"/>
            </p:custDataLst>
          </p:nvPr>
        </p:nvSpPr>
        <p:spPr>
          <a:xfrm>
            <a:off x="8604457" y="4271191"/>
            <a:ext cx="1892451" cy="393700"/>
          </a:xfrm>
          <a:prstGeom prst="rect">
            <a:avLst/>
          </a:prstGeom>
          <a:solidFill>
            <a:srgbClr val="98B230"/>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1200" b="0" i="0" u="none" strike="noStrike">
                <a:solidFill>
                  <a:srgbClr val="FFFFFF"/>
                </a:solidFill>
                <a:highlight>
                  <a:srgbClr val="000000">
                    <a:alpha val="0"/>
                  </a:srgbClr>
                </a:highlight>
                <a:latin typeface="Calibri"/>
              </a:rPr>
              <a:t>faible impact/effort élevé</a:t>
            </a:r>
          </a:p>
        </p:txBody>
      </p:sp>
    </p:spTree>
    <p:extLst>
      <p:ext uri="{BB962C8B-B14F-4D97-AF65-F5344CB8AC3E}">
        <p14:creationId xmlns:p14="http://schemas.microsoft.com/office/powerpoint/2010/main" val="171574067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5622DD-4FA7-4778-8128-94C3E5F07A2B}"/>
              </a:ext>
            </a:extLst>
          </p:cNvPr>
          <p:cNvSpPr>
            <a:spLocks noGrp="1"/>
          </p:cNvSpPr>
          <p:nvPr>
            <p:ph type="body" sz="quarter" idx="13"/>
          </p:nvPr>
        </p:nvSpPr>
        <p:spPr>
          <a:xfrm>
            <a:off x="783177" y="526943"/>
            <a:ext cx="10856050" cy="1518834"/>
          </a:xfrm>
        </p:spPr>
        <p:txBody>
          <a:bodyPr>
            <a:noAutofit/>
          </a:bodyPr>
          <a:lstStyle>
            <a:defPPr/>
          </a:lstStyle>
          <a:p>
            <a:pPr algn="ctr" rtl="0"/>
            <a:r>
              <a:rPr lang="fr" sz="3600" b="0" i="0" u="none" strike="noStrike" dirty="0">
                <a:highlight>
                  <a:srgbClr val="000000">
                    <a:alpha val="0"/>
                  </a:srgbClr>
                </a:highlight>
                <a:latin typeface="Calibri"/>
              </a:rPr>
              <a:t>Bienvenue au </a:t>
            </a:r>
            <a:br>
              <a:rPr lang="fr" sz="3600" b="0" i="0" u="none" strike="noStrike" dirty="0">
                <a:highlight>
                  <a:srgbClr val="000000">
                    <a:alpha val="0"/>
                  </a:srgbClr>
                </a:highlight>
                <a:latin typeface="Calibri"/>
              </a:rPr>
            </a:br>
            <a:r>
              <a:rPr lang="fr" sz="3600" b="0" i="0" u="none" strike="noStrike" dirty="0">
                <a:highlight>
                  <a:srgbClr val="000000">
                    <a:alpha val="0"/>
                  </a:srgbClr>
                </a:highlight>
                <a:latin typeface="Calibri"/>
              </a:rPr>
              <a:t> module 3 du cours de médiation communautaire</a:t>
            </a:r>
          </a:p>
        </p:txBody>
      </p:sp>
      <p:sp>
        <p:nvSpPr>
          <p:cNvPr id="3" name="Text Placeholder 2">
            <a:extLst>
              <a:ext uri="{FF2B5EF4-FFF2-40B4-BE49-F238E27FC236}">
                <a16:creationId xmlns:a16="http://schemas.microsoft.com/office/drawing/2014/main" id="{2CCD446F-AC51-439F-A936-3CA320BAC889}"/>
              </a:ext>
            </a:extLst>
          </p:cNvPr>
          <p:cNvSpPr>
            <a:spLocks noGrp="1"/>
          </p:cNvSpPr>
          <p:nvPr>
            <p:ph type="body" sz="quarter" idx="14"/>
          </p:nvPr>
        </p:nvSpPr>
        <p:spPr>
          <a:xfrm>
            <a:off x="708651" y="2200760"/>
            <a:ext cx="10638222" cy="4308528"/>
          </a:xfrm>
        </p:spPr>
        <p:txBody>
          <a:bodyPr>
            <a:noAutofit/>
          </a:bodyPr>
          <a:lstStyle>
            <a:defPPr/>
          </a:lstStyle>
          <a:p>
            <a:pPr rtl="0"/>
            <a:r>
              <a:rPr lang="fr" sz="3000" b="0" i="0" u="none" strike="noStrike" dirty="0">
                <a:highlight>
                  <a:srgbClr val="000000">
                    <a:alpha val="0"/>
                  </a:srgbClr>
                </a:highlight>
                <a:latin typeface="Calibri"/>
              </a:rPr>
              <a:t>Dans ce module, vous apprendrez :</a:t>
            </a:r>
          </a:p>
          <a:p>
            <a:endParaRPr lang="en-GB" sz="100" dirty="0"/>
          </a:p>
          <a:p>
            <a:pPr marL="342900" indent="-342900" rtl="0">
              <a:buFont typeface="Wingdings" panose="05000000000000000000" pitchFamily="2" charset="2"/>
              <a:buChar char="ü"/>
            </a:pPr>
            <a:r>
              <a:rPr lang="fr" sz="2400" b="1" i="0" u="none" strike="noStrike" dirty="0">
                <a:highlight>
                  <a:srgbClr val="000000">
                    <a:alpha val="0"/>
                  </a:srgbClr>
                </a:highlight>
                <a:latin typeface="Calibri"/>
              </a:rPr>
              <a:t>Médiation dans un cadre communautaire, comment identifier et prioriser les problèmes dans la communauté et </a:t>
            </a:r>
            <a:r>
              <a:rPr lang="fr" sz="2400" b="0" i="0" u="none" strike="noStrike" dirty="0">
                <a:highlight>
                  <a:srgbClr val="000000">
                    <a:alpha val="0"/>
                  </a:srgbClr>
                </a:highlight>
                <a:latin typeface="Calibri"/>
              </a:rPr>
              <a:t>utiliser le pouvoir de la médiation entre pairs</a:t>
            </a:r>
            <a:r>
              <a:rPr lang="fr" sz="2400" b="1" i="0" u="none" strike="noStrike" dirty="0">
                <a:highlight>
                  <a:srgbClr val="000000">
                    <a:alpha val="0"/>
                  </a:srgbClr>
                </a:highlight>
                <a:latin typeface="Calibri"/>
              </a:rPr>
              <a:t>.</a:t>
            </a:r>
          </a:p>
          <a:p>
            <a:pPr marL="342900" indent="-342900" rtl="0">
              <a:buFont typeface="Wingdings" panose="05000000000000000000" pitchFamily="2" charset="2"/>
              <a:buChar char="ü"/>
            </a:pPr>
            <a:r>
              <a:rPr lang="fr" sz="2400" b="1" i="0" u="none" strike="noStrike" dirty="0">
                <a:highlight>
                  <a:srgbClr val="000000">
                    <a:alpha val="0"/>
                  </a:srgbClr>
                </a:highlight>
                <a:latin typeface="Calibri"/>
              </a:rPr>
              <a:t>Obtenir un soutien</a:t>
            </a:r>
            <a:r>
              <a:rPr lang="fr" sz="2400" b="0" i="0" u="none" strike="noStrike" dirty="0">
                <a:highlight>
                  <a:srgbClr val="000000">
                    <a:alpha val="0"/>
                  </a:srgbClr>
                </a:highlight>
                <a:latin typeface="Calibri"/>
              </a:rPr>
              <a:t> pour votre cause de médiation communautaire/</a:t>
            </a:r>
            <a:r>
              <a:rPr lang="fr" sz="2400" b="1" i="0" u="none" strike="noStrike" dirty="0">
                <a:highlight>
                  <a:srgbClr val="000000">
                    <a:alpha val="0"/>
                  </a:srgbClr>
                </a:highlight>
                <a:latin typeface="Calibri"/>
              </a:rPr>
              <a:t>travailler avec d'autres personnes </a:t>
            </a:r>
          </a:p>
          <a:p>
            <a:pPr marL="342900" indent="-342900" rtl="0">
              <a:buFont typeface="Wingdings" panose="05000000000000000000" pitchFamily="2" charset="2"/>
              <a:buChar char="ü"/>
            </a:pPr>
            <a:r>
              <a:rPr lang="fr" sz="2400" b="1" i="0" u="none" strike="noStrike" dirty="0">
                <a:highlight>
                  <a:srgbClr val="000000">
                    <a:alpha val="0"/>
                  </a:srgbClr>
                </a:highlight>
                <a:latin typeface="Calibri"/>
              </a:rPr>
              <a:t>Comprendre les obstacles</a:t>
            </a:r>
            <a:r>
              <a:rPr lang="fr" sz="2400" b="0" i="0" u="none" strike="noStrike" dirty="0">
                <a:highlight>
                  <a:srgbClr val="000000">
                    <a:alpha val="0"/>
                  </a:srgbClr>
                </a:highlight>
                <a:latin typeface="Calibri"/>
              </a:rPr>
              <a:t> provenant des communautés et des institutions d'accueil</a:t>
            </a:r>
          </a:p>
          <a:p>
            <a:pPr marL="342900" indent="-342900" rtl="0">
              <a:buFont typeface="Wingdings" panose="05000000000000000000" pitchFamily="2" charset="2"/>
              <a:buChar char="ü"/>
            </a:pPr>
            <a:r>
              <a:rPr lang="fr" sz="2400" b="1" i="0" u="none" strike="noStrike" dirty="0">
                <a:highlight>
                  <a:srgbClr val="000000">
                    <a:alpha val="0"/>
                  </a:srgbClr>
                </a:highlight>
                <a:latin typeface="Calibri"/>
              </a:rPr>
              <a:t>Théorie du changement</a:t>
            </a:r>
            <a:r>
              <a:rPr lang="fr" sz="2400" b="0" i="0" u="none" strike="noStrike" dirty="0">
                <a:highlight>
                  <a:srgbClr val="000000">
                    <a:alpha val="0"/>
                  </a:srgbClr>
                </a:highlight>
                <a:latin typeface="Calibri"/>
              </a:rPr>
              <a:t> : comment l'utiliser simplement pour tracer le changement dans votre communauté</a:t>
            </a:r>
          </a:p>
          <a:p>
            <a:pPr marL="342900" indent="-342900" rtl="0">
              <a:buFont typeface="Wingdings" panose="05000000000000000000" pitchFamily="2" charset="2"/>
              <a:buChar char="ü"/>
            </a:pPr>
            <a:r>
              <a:rPr lang="fr" sz="2400" b="1" i="0" u="none" strike="noStrike" dirty="0">
                <a:highlight>
                  <a:srgbClr val="000000">
                    <a:alpha val="0"/>
                  </a:srgbClr>
                </a:highlight>
                <a:latin typeface="Calibri"/>
              </a:rPr>
              <a:t>Formes alternatives de médiation</a:t>
            </a:r>
            <a:r>
              <a:rPr lang="fr" sz="2400" b="0" i="0" u="none" strike="noStrike" dirty="0">
                <a:highlight>
                  <a:srgbClr val="000000">
                    <a:alpha val="0"/>
                  </a:srgbClr>
                </a:highlight>
                <a:latin typeface="Calibri"/>
              </a:rPr>
              <a:t> (art, sport, personal branding)</a:t>
            </a:r>
          </a:p>
          <a:p>
            <a:endParaRPr lang="en-GB" dirty="0"/>
          </a:p>
        </p:txBody>
      </p:sp>
    </p:spTree>
    <p:extLst>
      <p:ext uri="{BB962C8B-B14F-4D97-AF65-F5344CB8AC3E}">
        <p14:creationId xmlns:p14="http://schemas.microsoft.com/office/powerpoint/2010/main" val="44740675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707FD-2300-47A5-8FDE-BC30ACA3772C}"/>
              </a:ext>
            </a:extLst>
          </p:cNvPr>
          <p:cNvSpPr>
            <a:spLocks noGrp="1"/>
          </p:cNvSpPr>
          <p:nvPr>
            <p:ph type="body" sz="quarter" idx="15"/>
            <p:custDataLst>
              <p:tags r:id="rId1"/>
            </p:custDataLst>
          </p:nvPr>
        </p:nvSpPr>
        <p:spPr/>
        <p:txBody>
          <a:bodyPr>
            <a:noAutofit/>
          </a:bodyPr>
          <a:lstStyle>
            <a:defPPr/>
          </a:lstStyle>
          <a:p>
            <a:pPr rtl="0"/>
            <a:r>
              <a:rPr lang="fr" sz="3600" b="1" i="0" u="none" strike="noStrike">
                <a:highlight>
                  <a:srgbClr val="000000">
                    <a:alpha val="0"/>
                  </a:srgbClr>
                </a:highlight>
                <a:latin typeface="Calibri"/>
              </a:rPr>
              <a:t>Grille de hiérarchisation - COMMENT L'UTILISER ?</a:t>
            </a:r>
            <a:endParaRPr lang="en-US"/>
          </a:p>
          <a:p>
            <a:endParaRPr lang="en-US"/>
          </a:p>
        </p:txBody>
      </p:sp>
      <p:sp>
        <p:nvSpPr>
          <p:cNvPr id="3" name="Text Placeholder 2">
            <a:extLst>
              <a:ext uri="{FF2B5EF4-FFF2-40B4-BE49-F238E27FC236}">
                <a16:creationId xmlns:a16="http://schemas.microsoft.com/office/drawing/2014/main" id="{FC40F47E-C371-4531-ADFD-1F4B54224B87}"/>
              </a:ext>
            </a:extLst>
          </p:cNvPr>
          <p:cNvSpPr>
            <a:spLocks noGrp="1"/>
          </p:cNvSpPr>
          <p:nvPr>
            <p:ph type="body" sz="quarter" idx="16"/>
            <p:custDataLst>
              <p:tags r:id="rId2"/>
            </p:custDataLst>
          </p:nvPr>
        </p:nvSpPr>
        <p:spPr>
          <a:xfrm>
            <a:off x="571313" y="1716834"/>
            <a:ext cx="6028540" cy="4388524"/>
          </a:xfrm>
        </p:spPr>
        <p:txBody>
          <a:bodyPr>
            <a:noAutofit/>
          </a:bodyPr>
          <a:lstStyle>
            <a:defPPr/>
          </a:lstStyle>
          <a:p>
            <a:pPr rtl="0"/>
            <a:r>
              <a:rPr lang="fr" sz="2400" b="0" i="0" u="none" strike="noStrike">
                <a:highlight>
                  <a:srgbClr val="000000">
                    <a:alpha val="0"/>
                  </a:srgbClr>
                </a:highlight>
                <a:latin typeface="Calibri"/>
              </a:rPr>
              <a:t>Placez tous les problèmes que vous avez identifiés sur la case adéquate de la grille, en vous posant la question : </a:t>
            </a:r>
          </a:p>
          <a:p>
            <a:endParaRPr lang="hr-BA"/>
          </a:p>
          <a:p>
            <a:pPr marL="457200" indent="-457200" rtl="0">
              <a:buFont typeface="Arial" pitchFamily="34" charset="0"/>
              <a:buChar char="•"/>
            </a:pPr>
            <a:r>
              <a:rPr lang="fr" sz="2400" b="0" i="0" u="none" strike="noStrike">
                <a:solidFill>
                  <a:srgbClr val="76C6D2"/>
                </a:solidFill>
                <a:highlight>
                  <a:srgbClr val="000000">
                    <a:alpha val="0"/>
                  </a:srgbClr>
                </a:highlight>
                <a:latin typeface="Calibri"/>
              </a:rPr>
              <a:t>Ce problème a-t-il un impact élevé ou faible ?</a:t>
            </a:r>
          </a:p>
          <a:p>
            <a:pPr marL="457200" indent="-457200" rtl="0">
              <a:buFont typeface="Arial" pitchFamily="34" charset="0"/>
              <a:buChar char="•"/>
            </a:pPr>
            <a:r>
              <a:rPr lang="fr" sz="2400" b="0" i="0" u="none" strike="noStrike">
                <a:solidFill>
                  <a:srgbClr val="76C6D2"/>
                </a:solidFill>
                <a:highlight>
                  <a:srgbClr val="000000">
                    <a:alpha val="0"/>
                  </a:srgbClr>
                </a:highlight>
                <a:latin typeface="Calibri"/>
              </a:rPr>
              <a:t>Pour résoudre ce problème, ai-je (avons-nous) besoin d'efforts importants ou faibles ?</a:t>
            </a:r>
          </a:p>
          <a:p>
            <a:endParaRPr lang="hr-BA"/>
          </a:p>
          <a:p>
            <a:pPr marL="457200" indent="-457200">
              <a:buFont typeface="+mj-lt"/>
              <a:buAutoNum type="arabicPeriod"/>
            </a:pPr>
            <a:endParaRPr lang="hr-BA"/>
          </a:p>
          <a:p>
            <a:endParaRPr lang="hr-BA"/>
          </a:p>
          <a:p>
            <a:endParaRPr lang="en-US"/>
          </a:p>
        </p:txBody>
      </p:sp>
      <p:pic>
        <p:nvPicPr>
          <p:cNvPr id="5" name="Picture 4">
            <a:extLst>
              <a:ext uri="{FF2B5EF4-FFF2-40B4-BE49-F238E27FC236}">
                <a16:creationId xmlns:a16="http://schemas.microsoft.com/office/drawing/2014/main" id="{AE376FC5-5CAE-4DC2-9C31-6D676F70C0D9}"/>
              </a:ext>
            </a:extLst>
          </p:cNvPr>
          <p:cNvPicPr>
            <a:picLocks noChangeAspect="1"/>
          </p:cNvPicPr>
          <p:nvPr>
            <p:custDataLst>
              <p:tags r:id="rId3"/>
            </p:custDataLst>
          </p:nvPr>
        </p:nvPicPr>
        <p:blipFill>
          <a:blip r:embed="rId7"/>
          <a:stretch>
            <a:fillRect/>
          </a:stretch>
        </p:blipFill>
        <p:spPr>
          <a:xfrm>
            <a:off x="6716318" y="1596521"/>
            <a:ext cx="4572000" cy="4629150"/>
          </a:xfrm>
          <a:prstGeom prst="rect">
            <a:avLst/>
          </a:prstGeom>
        </p:spPr>
      </p:pic>
      <p:sp>
        <p:nvSpPr>
          <p:cNvPr id="6" name="Text Placeholder 2">
            <a:extLst>
              <a:ext uri="{FF2B5EF4-FFF2-40B4-BE49-F238E27FC236}">
                <a16:creationId xmlns:a16="http://schemas.microsoft.com/office/drawing/2014/main" id="{1AEE7B7B-0C6A-482F-9291-1FF35140AF5D}"/>
              </a:ext>
            </a:extLst>
          </p:cNvPr>
          <p:cNvSpPr txBox="1"/>
          <p:nvPr>
            <p:custDataLst>
              <p:tags r:id="rId4"/>
            </p:custDataLst>
          </p:nvPr>
        </p:nvSpPr>
        <p:spPr>
          <a:xfrm>
            <a:off x="8484969" y="5747505"/>
            <a:ext cx="1281331" cy="393700"/>
          </a:xfrm>
          <a:prstGeom prst="rect">
            <a:avLst/>
          </a:prstGeom>
          <a:solidFill>
            <a:srgbClr val="FFFFFF"/>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2800" b="0" i="0" u="none" strike="noStrike">
                <a:highlight>
                  <a:srgbClr val="000000">
                    <a:alpha val="0"/>
                  </a:srgbClr>
                </a:highlight>
                <a:latin typeface="Calibri"/>
              </a:rPr>
              <a:t>EFFORT</a:t>
            </a:r>
          </a:p>
        </p:txBody>
      </p:sp>
      <p:sp>
        <p:nvSpPr>
          <p:cNvPr id="7" name="Text Placeholder 2">
            <a:extLst>
              <a:ext uri="{FF2B5EF4-FFF2-40B4-BE49-F238E27FC236}">
                <a16:creationId xmlns:a16="http://schemas.microsoft.com/office/drawing/2014/main" id="{DB5806F6-18A6-409D-A080-91E7EE2BDAB5}"/>
              </a:ext>
            </a:extLst>
          </p:cNvPr>
          <p:cNvSpPr txBox="1"/>
          <p:nvPr>
            <p:custDataLst>
              <p:tags r:id="rId5"/>
            </p:custDataLst>
          </p:nvPr>
        </p:nvSpPr>
        <p:spPr>
          <a:xfrm rot="16200000">
            <a:off x="6337986" y="3835149"/>
            <a:ext cx="1484531" cy="393700"/>
          </a:xfrm>
          <a:prstGeom prst="rect">
            <a:avLst/>
          </a:prstGeom>
          <a:solidFill>
            <a:srgbClr val="FFFFFF"/>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rtl="0"/>
            <a:r>
              <a:rPr lang="fr" sz="2800" b="0" i="0" u="none" strike="noStrike">
                <a:highlight>
                  <a:srgbClr val="000000">
                    <a:alpha val="0"/>
                  </a:srgbClr>
                </a:highlight>
                <a:latin typeface="Calibri"/>
              </a:rPr>
              <a:t>IMPACT</a:t>
            </a:r>
          </a:p>
        </p:txBody>
      </p:sp>
    </p:spTree>
    <p:extLst>
      <p:ext uri="{BB962C8B-B14F-4D97-AF65-F5344CB8AC3E}">
        <p14:creationId xmlns:p14="http://schemas.microsoft.com/office/powerpoint/2010/main" val="247399447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4113C9-2AE6-4781-B91B-BCB73DD4C9A3}"/>
              </a:ext>
            </a:extLst>
          </p:cNvPr>
          <p:cNvSpPr>
            <a:spLocks noGrp="1"/>
          </p:cNvSpPr>
          <p:nvPr>
            <p:ph type="body" sz="quarter" idx="15"/>
            <p:custDataLst>
              <p:tags r:id="rId1"/>
            </p:custDataLst>
          </p:nvPr>
        </p:nvSpPr>
        <p:spPr/>
        <p:txBody>
          <a:bodyPr>
            <a:noAutofit/>
          </a:bodyPr>
          <a:lstStyle>
            <a:defPPr/>
          </a:lstStyle>
          <a:p>
            <a:pPr rtl="0"/>
            <a:r>
              <a:rPr lang="fr" sz="3600" b="1" i="0" u="none" strike="noStrike">
                <a:highlight>
                  <a:srgbClr val="000000">
                    <a:alpha val="0"/>
                  </a:srgbClr>
                </a:highlight>
                <a:latin typeface="Calibri"/>
              </a:rPr>
              <a:t>Grille de priorisation - 1er CHOIX</a:t>
            </a:r>
            <a:endParaRPr lang="en-US"/>
          </a:p>
          <a:p>
            <a:endParaRPr lang="en-US"/>
          </a:p>
        </p:txBody>
      </p:sp>
      <p:sp>
        <p:nvSpPr>
          <p:cNvPr id="3" name="Text Placeholder 2">
            <a:extLst>
              <a:ext uri="{FF2B5EF4-FFF2-40B4-BE49-F238E27FC236}">
                <a16:creationId xmlns:a16="http://schemas.microsoft.com/office/drawing/2014/main" id="{77E0114E-7B52-4FEC-A9F6-FFC622ECA24C}"/>
              </a:ext>
            </a:extLst>
          </p:cNvPr>
          <p:cNvSpPr>
            <a:spLocks noGrp="1"/>
          </p:cNvSpPr>
          <p:nvPr>
            <p:ph type="body" sz="quarter" idx="16"/>
            <p:custDataLst>
              <p:tags r:id="rId2"/>
            </p:custDataLst>
          </p:nvPr>
        </p:nvSpPr>
        <p:spPr>
          <a:xfrm>
            <a:off x="571313" y="2067342"/>
            <a:ext cx="5978777" cy="4038015"/>
          </a:xfrm>
        </p:spPr>
        <p:txBody>
          <a:bodyPr>
            <a:noAutofit/>
          </a:bodyPr>
          <a:lstStyle>
            <a:defPPr/>
          </a:lstStyle>
          <a:p>
            <a:pPr rtl="0"/>
            <a:r>
              <a:rPr lang="fr" sz="2400" b="0" i="0" u="none" strike="noStrike">
                <a:solidFill>
                  <a:srgbClr val="5E5E5E"/>
                </a:solidFill>
                <a:highlight>
                  <a:srgbClr val="000000">
                    <a:alpha val="0"/>
                  </a:srgbClr>
                </a:highlight>
                <a:latin typeface="Calibri"/>
              </a:rPr>
              <a:t>Maintenant, classez par ordre de priorité les problèmes placés dans le coin supérieur gauche : HAUT - BAS.</a:t>
            </a:r>
          </a:p>
          <a:p>
            <a:endParaRPr lang="hr-BA">
              <a:solidFill>
                <a:srgbClr val="5E5E5E"/>
              </a:solidFill>
            </a:endParaRPr>
          </a:p>
          <a:p>
            <a:pPr rtl="0"/>
            <a:r>
              <a:rPr lang="fr" sz="2400" b="0" i="0" u="none" strike="noStrike">
                <a:solidFill>
                  <a:srgbClr val="5E5E5E"/>
                </a:solidFill>
                <a:highlight>
                  <a:srgbClr val="000000">
                    <a:alpha val="0"/>
                  </a:srgbClr>
                </a:highlight>
                <a:latin typeface="Calibri"/>
              </a:rPr>
              <a:t>Cela signifie que vous choisissez de résoudre un problème qui a l'influence la plus négative sur la communauté ET qui n'est pas trop difficile à résoudre.</a:t>
            </a:r>
          </a:p>
          <a:p>
            <a:endParaRPr lang="hr-BA">
              <a:solidFill>
                <a:srgbClr val="5E5E5E"/>
              </a:solidFill>
            </a:endParaRPr>
          </a:p>
          <a:p>
            <a:pPr rtl="0"/>
            <a:r>
              <a:rPr lang="fr" sz="2400" b="0" i="0" u="none" strike="noStrike">
                <a:solidFill>
                  <a:srgbClr val="5E5E5E"/>
                </a:solidFill>
                <a:highlight>
                  <a:srgbClr val="000000">
                    <a:alpha val="0"/>
                  </a:srgbClr>
                </a:highlight>
                <a:latin typeface="Calibri"/>
              </a:rPr>
              <a:t>Si aucun problème n'est classé selon ce critère, choisissez la solution suivante.</a:t>
            </a:r>
          </a:p>
          <a:p>
            <a:endParaRPr lang="en-US"/>
          </a:p>
        </p:txBody>
      </p:sp>
      <p:pic>
        <p:nvPicPr>
          <p:cNvPr id="5" name="Picture 4" descr="A picture containing text, businesscard, screenshot&#10;&#10;Description automatically generated">
            <a:extLst>
              <a:ext uri="{FF2B5EF4-FFF2-40B4-BE49-F238E27FC236}">
                <a16:creationId xmlns:a16="http://schemas.microsoft.com/office/drawing/2014/main" id="{30347A1D-D1F4-4878-ACC4-371DF9B7D912}"/>
              </a:ext>
            </a:extLst>
          </p:cNvPr>
          <p:cNvPicPr>
            <a:picLocks noChangeAspect="1"/>
          </p:cNvPicPr>
          <p:nvPr>
            <p:custDataLst>
              <p:tags r:id="rId3"/>
            </p:custDataLst>
          </p:nvPr>
        </p:nvPicPr>
        <p:blipFill>
          <a:blip r:embed="rId11">
            <a:extLst>
              <a:ext uri="{28A0092B-C50C-407E-A947-70E740481C1C}">
                <a14:useLocalDpi xmlns:a14="http://schemas.microsoft.com/office/drawing/2010/main"/>
              </a:ext>
            </a:extLst>
          </a:blip>
          <a:stretch>
            <a:fillRect/>
          </a:stretch>
        </p:blipFill>
        <p:spPr>
          <a:xfrm>
            <a:off x="7160656" y="1430227"/>
            <a:ext cx="4460031" cy="4552228"/>
          </a:xfrm>
          <a:prstGeom prst="rect">
            <a:avLst/>
          </a:prstGeom>
        </p:spPr>
      </p:pic>
      <p:sp>
        <p:nvSpPr>
          <p:cNvPr id="6" name="Text Placeholder 2">
            <a:extLst>
              <a:ext uri="{FF2B5EF4-FFF2-40B4-BE49-F238E27FC236}">
                <a16:creationId xmlns:a16="http://schemas.microsoft.com/office/drawing/2014/main" id="{4239D175-A3DA-470A-8C0C-1738999DD662}"/>
              </a:ext>
            </a:extLst>
          </p:cNvPr>
          <p:cNvSpPr txBox="1"/>
          <p:nvPr>
            <p:custDataLst>
              <p:tags r:id="rId4"/>
            </p:custDataLst>
          </p:nvPr>
        </p:nvSpPr>
        <p:spPr>
          <a:xfrm>
            <a:off x="8750005" y="5711657"/>
            <a:ext cx="1281331" cy="393700"/>
          </a:xfrm>
          <a:prstGeom prst="rect">
            <a:avLst/>
          </a:prstGeom>
          <a:solidFill>
            <a:srgbClr val="FFFFFF"/>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2800" b="0" i="0" u="none" strike="noStrike">
                <a:highlight>
                  <a:srgbClr val="000000">
                    <a:alpha val="0"/>
                  </a:srgbClr>
                </a:highlight>
                <a:latin typeface="Calibri"/>
              </a:rPr>
              <a:t>EFFORT</a:t>
            </a:r>
          </a:p>
        </p:txBody>
      </p:sp>
      <p:sp>
        <p:nvSpPr>
          <p:cNvPr id="7" name="Text Placeholder 2">
            <a:extLst>
              <a:ext uri="{FF2B5EF4-FFF2-40B4-BE49-F238E27FC236}">
                <a16:creationId xmlns:a16="http://schemas.microsoft.com/office/drawing/2014/main" id="{1C37E0D1-AE5F-452C-BD53-00CBAEFC0A65}"/>
              </a:ext>
            </a:extLst>
          </p:cNvPr>
          <p:cNvSpPr txBox="1"/>
          <p:nvPr>
            <p:custDataLst>
              <p:tags r:id="rId5"/>
            </p:custDataLst>
          </p:nvPr>
        </p:nvSpPr>
        <p:spPr>
          <a:xfrm rot="16200000">
            <a:off x="6603740" y="3974415"/>
            <a:ext cx="1484531" cy="393700"/>
          </a:xfrm>
          <a:prstGeom prst="rect">
            <a:avLst/>
          </a:prstGeom>
          <a:solidFill>
            <a:srgbClr val="FFFFFF"/>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rtl="0"/>
            <a:r>
              <a:rPr lang="fr" sz="2800" b="0" i="0" u="none" strike="noStrike">
                <a:highlight>
                  <a:srgbClr val="000000">
                    <a:alpha val="0"/>
                  </a:srgbClr>
                </a:highlight>
                <a:latin typeface="Calibri"/>
              </a:rPr>
              <a:t>IMPACT</a:t>
            </a:r>
          </a:p>
        </p:txBody>
      </p:sp>
      <p:sp>
        <p:nvSpPr>
          <p:cNvPr id="8" name="Text Placeholder 2">
            <a:extLst>
              <a:ext uri="{FF2B5EF4-FFF2-40B4-BE49-F238E27FC236}">
                <a16:creationId xmlns:a16="http://schemas.microsoft.com/office/drawing/2014/main" id="{9B6FD5B0-CDF8-4E14-A063-73DD0A7551B8}"/>
              </a:ext>
            </a:extLst>
          </p:cNvPr>
          <p:cNvSpPr txBox="1"/>
          <p:nvPr>
            <p:custDataLst>
              <p:tags r:id="rId6"/>
            </p:custDataLst>
          </p:nvPr>
        </p:nvSpPr>
        <p:spPr>
          <a:xfrm>
            <a:off x="7699893" y="2954475"/>
            <a:ext cx="1590757" cy="393700"/>
          </a:xfrm>
          <a:prstGeom prst="rect">
            <a:avLst/>
          </a:prstGeom>
          <a:solidFill>
            <a:srgbClr val="8F2E8E"/>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1100" b="0" i="0" u="none" strike="noStrike">
                <a:solidFill>
                  <a:srgbClr val="FFFFFF"/>
                </a:solidFill>
                <a:highlight>
                  <a:srgbClr val="000000">
                    <a:alpha val="0"/>
                  </a:srgbClr>
                </a:highlight>
                <a:latin typeface="Calibri"/>
              </a:rPr>
              <a:t>impact élevé/faible effort</a:t>
            </a:r>
          </a:p>
        </p:txBody>
      </p:sp>
      <p:sp>
        <p:nvSpPr>
          <p:cNvPr id="9" name="Text Placeholder 2">
            <a:extLst>
              <a:ext uri="{FF2B5EF4-FFF2-40B4-BE49-F238E27FC236}">
                <a16:creationId xmlns:a16="http://schemas.microsoft.com/office/drawing/2014/main" id="{F5443D97-6217-488A-9565-EF0ADB6DD97F}"/>
              </a:ext>
            </a:extLst>
          </p:cNvPr>
          <p:cNvSpPr txBox="1"/>
          <p:nvPr>
            <p:custDataLst>
              <p:tags r:id="rId7"/>
            </p:custDataLst>
          </p:nvPr>
        </p:nvSpPr>
        <p:spPr>
          <a:xfrm>
            <a:off x="9407922" y="2980353"/>
            <a:ext cx="1590757" cy="393700"/>
          </a:xfrm>
          <a:prstGeom prst="rect">
            <a:avLst/>
          </a:prstGeom>
          <a:solidFill>
            <a:srgbClr val="FFBD59"/>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1100" b="0" i="0" u="none" strike="noStrike">
                <a:solidFill>
                  <a:srgbClr val="FFFFFF"/>
                </a:solidFill>
                <a:highlight>
                  <a:srgbClr val="000000">
                    <a:alpha val="0"/>
                  </a:srgbClr>
                </a:highlight>
                <a:latin typeface="Calibri"/>
              </a:rPr>
              <a:t>impact élevé/effort élevé</a:t>
            </a:r>
          </a:p>
        </p:txBody>
      </p:sp>
      <p:sp>
        <p:nvSpPr>
          <p:cNvPr id="10" name="Text Placeholder 2">
            <a:extLst>
              <a:ext uri="{FF2B5EF4-FFF2-40B4-BE49-F238E27FC236}">
                <a16:creationId xmlns:a16="http://schemas.microsoft.com/office/drawing/2014/main" id="{F9CA93FF-F0DD-433B-9A23-E095406B9517}"/>
              </a:ext>
            </a:extLst>
          </p:cNvPr>
          <p:cNvSpPr txBox="1"/>
          <p:nvPr>
            <p:custDataLst>
              <p:tags r:id="rId8"/>
            </p:custDataLst>
          </p:nvPr>
        </p:nvSpPr>
        <p:spPr>
          <a:xfrm>
            <a:off x="7682641" y="4582398"/>
            <a:ext cx="1608009" cy="393700"/>
          </a:xfrm>
          <a:prstGeom prst="rect">
            <a:avLst/>
          </a:prstGeom>
          <a:solidFill>
            <a:srgbClr val="5CE1E6"/>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1100" b="0" i="0" u="none" strike="noStrike">
                <a:solidFill>
                  <a:srgbClr val="FFFFFF"/>
                </a:solidFill>
                <a:highlight>
                  <a:srgbClr val="000000">
                    <a:alpha val="0"/>
                  </a:srgbClr>
                </a:highlight>
                <a:latin typeface="Calibri"/>
              </a:rPr>
              <a:t>faible impact/faible effort</a:t>
            </a:r>
          </a:p>
        </p:txBody>
      </p:sp>
      <p:sp>
        <p:nvSpPr>
          <p:cNvPr id="11" name="Text Placeholder 2">
            <a:extLst>
              <a:ext uri="{FF2B5EF4-FFF2-40B4-BE49-F238E27FC236}">
                <a16:creationId xmlns:a16="http://schemas.microsoft.com/office/drawing/2014/main" id="{ED30618B-969B-425B-975E-2E4ABE93808F}"/>
              </a:ext>
            </a:extLst>
          </p:cNvPr>
          <p:cNvSpPr txBox="1"/>
          <p:nvPr>
            <p:custDataLst>
              <p:tags r:id="rId9"/>
            </p:custDataLst>
          </p:nvPr>
        </p:nvSpPr>
        <p:spPr>
          <a:xfrm>
            <a:off x="9390670" y="4520947"/>
            <a:ext cx="1608009" cy="393700"/>
          </a:xfrm>
          <a:prstGeom prst="rect">
            <a:avLst/>
          </a:prstGeom>
          <a:solidFill>
            <a:srgbClr val="98B230"/>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1100" b="0" i="0" u="none" strike="noStrike">
                <a:solidFill>
                  <a:srgbClr val="FFFFFF"/>
                </a:solidFill>
                <a:highlight>
                  <a:srgbClr val="000000">
                    <a:alpha val="0"/>
                  </a:srgbClr>
                </a:highlight>
                <a:latin typeface="Calibri"/>
              </a:rPr>
              <a:t>faible impact/effort élevé</a:t>
            </a:r>
          </a:p>
        </p:txBody>
      </p:sp>
    </p:spTree>
    <p:extLst>
      <p:ext uri="{BB962C8B-B14F-4D97-AF65-F5344CB8AC3E}">
        <p14:creationId xmlns:p14="http://schemas.microsoft.com/office/powerpoint/2010/main" val="259399004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EEB409-40B1-467C-9573-07044EB1F7F2}"/>
              </a:ext>
            </a:extLst>
          </p:cNvPr>
          <p:cNvSpPr>
            <a:spLocks noGrp="1"/>
          </p:cNvSpPr>
          <p:nvPr>
            <p:ph type="body" sz="quarter" idx="15"/>
            <p:custDataLst>
              <p:tags r:id="rId1"/>
            </p:custDataLst>
          </p:nvPr>
        </p:nvSpPr>
        <p:spPr/>
        <p:txBody>
          <a:bodyPr>
            <a:noAutofit/>
          </a:bodyPr>
          <a:lstStyle>
            <a:defPPr/>
          </a:lstStyle>
          <a:p>
            <a:pPr rtl="0"/>
            <a:r>
              <a:rPr lang="fr" sz="3600" b="1" i="0" u="none" strike="noStrike">
                <a:highlight>
                  <a:srgbClr val="000000">
                    <a:alpha val="0"/>
                  </a:srgbClr>
                </a:highlight>
                <a:latin typeface="Calibri"/>
              </a:rPr>
              <a:t>Grille de priorisation - 2ème CHOIX</a:t>
            </a:r>
            <a:endParaRPr lang="en-US"/>
          </a:p>
          <a:p>
            <a:endParaRPr lang="en-US"/>
          </a:p>
        </p:txBody>
      </p:sp>
      <p:sp>
        <p:nvSpPr>
          <p:cNvPr id="3" name="Text Placeholder 2">
            <a:extLst>
              <a:ext uri="{FF2B5EF4-FFF2-40B4-BE49-F238E27FC236}">
                <a16:creationId xmlns:a16="http://schemas.microsoft.com/office/drawing/2014/main" id="{36A7B953-743F-49ED-8D84-F894DCDED250}"/>
              </a:ext>
            </a:extLst>
          </p:cNvPr>
          <p:cNvSpPr>
            <a:spLocks noGrp="1"/>
          </p:cNvSpPr>
          <p:nvPr>
            <p:ph type="body" sz="quarter" idx="16"/>
            <p:custDataLst>
              <p:tags r:id="rId2"/>
            </p:custDataLst>
          </p:nvPr>
        </p:nvSpPr>
        <p:spPr>
          <a:xfrm>
            <a:off x="571312" y="1554154"/>
            <a:ext cx="6435977" cy="4038015"/>
          </a:xfrm>
        </p:spPr>
        <p:txBody>
          <a:bodyPr>
            <a:noAutofit/>
          </a:bodyPr>
          <a:lstStyle>
            <a:defPPr/>
          </a:lstStyle>
          <a:p>
            <a:pPr rtl="0"/>
            <a:r>
              <a:rPr lang="fr" sz="2400" b="0" i="0" u="none" strike="noStrike">
                <a:solidFill>
                  <a:srgbClr val="5E5E5E"/>
                </a:solidFill>
                <a:highlight>
                  <a:srgbClr val="000000">
                    <a:alpha val="0"/>
                  </a:srgbClr>
                </a:highlight>
                <a:latin typeface="Calibri"/>
              </a:rPr>
              <a:t>S'il n'y a pas de bons candidats parmi les problèmes du coin HAUT/BAS, c'est la prochaine meilleure chose à faire :</a:t>
            </a:r>
          </a:p>
          <a:p>
            <a:endParaRPr lang="hr-BA">
              <a:solidFill>
                <a:srgbClr val="5E5E5E"/>
              </a:solidFill>
            </a:endParaRPr>
          </a:p>
          <a:p>
            <a:pPr rtl="0"/>
            <a:r>
              <a:rPr lang="fr" sz="2400" b="0" i="0" u="none" strike="noStrike">
                <a:solidFill>
                  <a:srgbClr val="FFC000"/>
                </a:solidFill>
                <a:highlight>
                  <a:srgbClr val="000000">
                    <a:alpha val="0"/>
                  </a:srgbClr>
                </a:highlight>
                <a:latin typeface="Calibri"/>
              </a:rPr>
              <a:t>Si vous avez le temps et les ressources nécessaires pour faire cet effort, choisissez ceux qui se trouvent en haut à droite, dans le coin HAUT. Cela signifie que vous allez travailler plus dur mais résoudre un GRAND problème.</a:t>
            </a:r>
          </a:p>
          <a:p>
            <a:endParaRPr lang="hr-BA">
              <a:solidFill>
                <a:srgbClr val="5E5E5E"/>
              </a:solidFill>
            </a:endParaRPr>
          </a:p>
          <a:p>
            <a:pPr rtl="0"/>
            <a:r>
              <a:rPr lang="fr" sz="2400" b="0" i="0" u="none" strike="noStrike">
                <a:solidFill>
                  <a:srgbClr val="76C6D2"/>
                </a:solidFill>
                <a:highlight>
                  <a:srgbClr val="000000">
                    <a:alpha val="0"/>
                  </a:srgbClr>
                </a:highlight>
                <a:latin typeface="Calibri"/>
              </a:rPr>
              <a:t>Si vous ne pouvez pas vous permettre de faire trop d'efforts, vous pouvez essayer de résoudre plusieurs problèmes plus PETITS en investissant un petit effort. Choisissez le coin inférieur gauche : LOW-LOW</a:t>
            </a:r>
          </a:p>
          <a:p>
            <a:endParaRPr lang="hr-BA"/>
          </a:p>
          <a:p>
            <a:endParaRPr lang="hr-BA"/>
          </a:p>
          <a:p>
            <a:endParaRPr lang="hr-BA"/>
          </a:p>
          <a:p>
            <a:endParaRPr lang="hr-BA"/>
          </a:p>
          <a:p>
            <a:endParaRPr lang="en-US"/>
          </a:p>
        </p:txBody>
      </p:sp>
      <p:pic>
        <p:nvPicPr>
          <p:cNvPr id="7" name="Picture 6" descr="A picture containing text, businesscard, screenshot&#10;&#10;Description automatically generated">
            <a:extLst>
              <a:ext uri="{FF2B5EF4-FFF2-40B4-BE49-F238E27FC236}">
                <a16:creationId xmlns:a16="http://schemas.microsoft.com/office/drawing/2014/main" id="{4B67ADBF-10F9-4F3D-9D32-B6271FBDA72A}"/>
              </a:ext>
            </a:extLst>
          </p:cNvPr>
          <p:cNvPicPr>
            <a:picLocks noChangeAspect="1"/>
          </p:cNvPicPr>
          <p:nvPr>
            <p:custDataLst>
              <p:tags r:id="rId3"/>
            </p:custDataLst>
          </p:nvPr>
        </p:nvPicPr>
        <p:blipFill>
          <a:blip r:embed="rId11">
            <a:extLst>
              <a:ext uri="{28A0092B-C50C-407E-A947-70E740481C1C}">
                <a14:useLocalDpi xmlns:a14="http://schemas.microsoft.com/office/drawing/2010/main"/>
              </a:ext>
            </a:extLst>
          </a:blip>
          <a:stretch>
            <a:fillRect/>
          </a:stretch>
        </p:blipFill>
        <p:spPr>
          <a:xfrm>
            <a:off x="7007290" y="871846"/>
            <a:ext cx="4917232" cy="5186143"/>
          </a:xfrm>
          <a:prstGeom prst="rect">
            <a:avLst/>
          </a:prstGeom>
        </p:spPr>
      </p:pic>
      <p:sp>
        <p:nvSpPr>
          <p:cNvPr id="5" name="Text Placeholder 2">
            <a:extLst>
              <a:ext uri="{FF2B5EF4-FFF2-40B4-BE49-F238E27FC236}">
                <a16:creationId xmlns:a16="http://schemas.microsoft.com/office/drawing/2014/main" id="{A25E7F6D-B730-458F-A203-78FBD281F78C}"/>
              </a:ext>
            </a:extLst>
          </p:cNvPr>
          <p:cNvSpPr txBox="1"/>
          <p:nvPr>
            <p:custDataLst>
              <p:tags r:id="rId4"/>
            </p:custDataLst>
          </p:nvPr>
        </p:nvSpPr>
        <p:spPr>
          <a:xfrm>
            <a:off x="8750005" y="5508457"/>
            <a:ext cx="1281331" cy="393700"/>
          </a:xfrm>
          <a:prstGeom prst="rect">
            <a:avLst/>
          </a:prstGeom>
          <a:solidFill>
            <a:srgbClr val="FFFFFF"/>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2800" b="0" i="0" u="none" strike="noStrike">
                <a:highlight>
                  <a:srgbClr val="000000">
                    <a:alpha val="0"/>
                  </a:srgbClr>
                </a:highlight>
                <a:latin typeface="Calibri"/>
              </a:rPr>
              <a:t>EFFORT</a:t>
            </a:r>
          </a:p>
        </p:txBody>
      </p:sp>
      <p:sp>
        <p:nvSpPr>
          <p:cNvPr id="6" name="Text Placeholder 2">
            <a:extLst>
              <a:ext uri="{FF2B5EF4-FFF2-40B4-BE49-F238E27FC236}">
                <a16:creationId xmlns:a16="http://schemas.microsoft.com/office/drawing/2014/main" id="{E68EC95D-C52D-4E19-86C9-3EC225C6B2C4}"/>
              </a:ext>
            </a:extLst>
          </p:cNvPr>
          <p:cNvSpPr txBox="1"/>
          <p:nvPr>
            <p:custDataLst>
              <p:tags r:id="rId5"/>
            </p:custDataLst>
          </p:nvPr>
        </p:nvSpPr>
        <p:spPr>
          <a:xfrm rot="16200000">
            <a:off x="6491598" y="3460667"/>
            <a:ext cx="1484531" cy="393700"/>
          </a:xfrm>
          <a:prstGeom prst="rect">
            <a:avLst/>
          </a:prstGeom>
          <a:solidFill>
            <a:srgbClr val="FFFFFF"/>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rtl="0"/>
            <a:r>
              <a:rPr lang="fr" sz="2800" b="0" i="0" u="none" strike="noStrike">
                <a:highlight>
                  <a:srgbClr val="000000">
                    <a:alpha val="0"/>
                  </a:srgbClr>
                </a:highlight>
                <a:latin typeface="Calibri"/>
              </a:rPr>
              <a:t>IMPACT</a:t>
            </a:r>
          </a:p>
        </p:txBody>
      </p:sp>
      <p:sp>
        <p:nvSpPr>
          <p:cNvPr id="8" name="Text Placeholder 2">
            <a:extLst>
              <a:ext uri="{FF2B5EF4-FFF2-40B4-BE49-F238E27FC236}">
                <a16:creationId xmlns:a16="http://schemas.microsoft.com/office/drawing/2014/main" id="{16C777F6-1E75-4B15-9DB6-4128BD7B8DDD}"/>
              </a:ext>
            </a:extLst>
          </p:cNvPr>
          <p:cNvSpPr txBox="1"/>
          <p:nvPr>
            <p:custDataLst>
              <p:tags r:id="rId6"/>
            </p:custDataLst>
          </p:nvPr>
        </p:nvSpPr>
        <p:spPr>
          <a:xfrm>
            <a:off x="7717145" y="2423473"/>
            <a:ext cx="1590757" cy="393700"/>
          </a:xfrm>
          <a:prstGeom prst="rect">
            <a:avLst/>
          </a:prstGeom>
          <a:solidFill>
            <a:srgbClr val="8F2E8E"/>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1100" b="0" i="0" u="none" strike="noStrike">
                <a:solidFill>
                  <a:srgbClr val="FFFFFF"/>
                </a:solidFill>
                <a:highlight>
                  <a:srgbClr val="000000">
                    <a:alpha val="0"/>
                  </a:srgbClr>
                </a:highlight>
                <a:latin typeface="Calibri"/>
              </a:rPr>
              <a:t>impact élevé/faible effort</a:t>
            </a:r>
          </a:p>
        </p:txBody>
      </p:sp>
      <p:sp>
        <p:nvSpPr>
          <p:cNvPr id="9" name="Text Placeholder 2">
            <a:extLst>
              <a:ext uri="{FF2B5EF4-FFF2-40B4-BE49-F238E27FC236}">
                <a16:creationId xmlns:a16="http://schemas.microsoft.com/office/drawing/2014/main" id="{90798E09-5420-4B60-A954-01F34C15B2DA}"/>
              </a:ext>
            </a:extLst>
          </p:cNvPr>
          <p:cNvSpPr txBox="1"/>
          <p:nvPr>
            <p:custDataLst>
              <p:tags r:id="rId7"/>
            </p:custDataLst>
          </p:nvPr>
        </p:nvSpPr>
        <p:spPr>
          <a:xfrm>
            <a:off x="9589078" y="2440726"/>
            <a:ext cx="1590757" cy="393700"/>
          </a:xfrm>
          <a:prstGeom prst="rect">
            <a:avLst/>
          </a:prstGeom>
          <a:solidFill>
            <a:srgbClr val="FFBD59"/>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1100" b="0" i="0" u="none" strike="noStrike">
                <a:solidFill>
                  <a:srgbClr val="FFFFFF"/>
                </a:solidFill>
                <a:highlight>
                  <a:srgbClr val="000000">
                    <a:alpha val="0"/>
                  </a:srgbClr>
                </a:highlight>
                <a:latin typeface="Calibri"/>
              </a:rPr>
              <a:t>impact élevé/effort élevé</a:t>
            </a:r>
          </a:p>
        </p:txBody>
      </p:sp>
      <p:sp>
        <p:nvSpPr>
          <p:cNvPr id="10" name="Text Placeholder 2">
            <a:extLst>
              <a:ext uri="{FF2B5EF4-FFF2-40B4-BE49-F238E27FC236}">
                <a16:creationId xmlns:a16="http://schemas.microsoft.com/office/drawing/2014/main" id="{28EB5FE3-2DDF-4FF9-BF84-6E82867C608C}"/>
              </a:ext>
            </a:extLst>
          </p:cNvPr>
          <p:cNvSpPr txBox="1"/>
          <p:nvPr>
            <p:custDataLst>
              <p:tags r:id="rId8"/>
            </p:custDataLst>
          </p:nvPr>
        </p:nvSpPr>
        <p:spPr>
          <a:xfrm>
            <a:off x="7708519" y="4189418"/>
            <a:ext cx="1608009" cy="393700"/>
          </a:xfrm>
          <a:prstGeom prst="rect">
            <a:avLst/>
          </a:prstGeom>
          <a:solidFill>
            <a:srgbClr val="5CE1E6"/>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1100" b="0" i="0" u="none" strike="noStrike">
                <a:solidFill>
                  <a:srgbClr val="FFFFFF"/>
                </a:solidFill>
                <a:highlight>
                  <a:srgbClr val="000000">
                    <a:alpha val="0"/>
                  </a:srgbClr>
                </a:highlight>
                <a:latin typeface="Calibri"/>
              </a:rPr>
              <a:t>faible impact/faible effort</a:t>
            </a:r>
          </a:p>
        </p:txBody>
      </p:sp>
      <p:sp>
        <p:nvSpPr>
          <p:cNvPr id="11" name="Text Placeholder 2">
            <a:extLst>
              <a:ext uri="{FF2B5EF4-FFF2-40B4-BE49-F238E27FC236}">
                <a16:creationId xmlns:a16="http://schemas.microsoft.com/office/drawing/2014/main" id="{F1760446-5859-4D54-81A3-E20F62484BB5}"/>
              </a:ext>
            </a:extLst>
          </p:cNvPr>
          <p:cNvSpPr txBox="1"/>
          <p:nvPr>
            <p:custDataLst>
              <p:tags r:id="rId9"/>
            </p:custDataLst>
          </p:nvPr>
        </p:nvSpPr>
        <p:spPr>
          <a:xfrm>
            <a:off x="9606327" y="4214232"/>
            <a:ext cx="1608009" cy="393700"/>
          </a:xfrm>
          <a:prstGeom prst="rect">
            <a:avLst/>
          </a:prstGeom>
          <a:solidFill>
            <a:srgbClr val="98B230"/>
          </a:solidFill>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1100" b="0" i="0" u="none" strike="noStrike">
                <a:solidFill>
                  <a:srgbClr val="FFFFFF"/>
                </a:solidFill>
                <a:highlight>
                  <a:srgbClr val="000000">
                    <a:alpha val="0"/>
                  </a:srgbClr>
                </a:highlight>
                <a:latin typeface="Calibri"/>
              </a:rPr>
              <a:t>faible impact/effort élevé</a:t>
            </a:r>
          </a:p>
        </p:txBody>
      </p:sp>
    </p:spTree>
    <p:extLst>
      <p:ext uri="{BB962C8B-B14F-4D97-AF65-F5344CB8AC3E}">
        <p14:creationId xmlns:p14="http://schemas.microsoft.com/office/powerpoint/2010/main" val="82464536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F65C6-7B0D-4817-971E-6C8F080FDA06}"/>
              </a:ext>
            </a:extLst>
          </p:cNvPr>
          <p:cNvSpPr>
            <a:spLocks noGrp="1"/>
          </p:cNvSpPr>
          <p:nvPr>
            <p:ph type="body" sz="quarter" idx="13"/>
            <p:custDataLst>
              <p:tags r:id="rId1"/>
            </p:custDataLst>
          </p:nvPr>
        </p:nvSpPr>
        <p:spPr>
          <a:xfrm>
            <a:off x="2649109" y="3668151"/>
            <a:ext cx="6893782" cy="1062532"/>
          </a:xfrm>
        </p:spPr>
        <p:txBody>
          <a:bodyPr>
            <a:noAutofit/>
          </a:bodyPr>
          <a:lstStyle>
            <a:defPPr/>
          </a:lstStyle>
          <a:p>
            <a:pPr algn="ctr" rtl="0"/>
            <a:r>
              <a:rPr lang="fr" sz="3600" b="1" i="0" u="none" strike="noStrike">
                <a:highlight>
                  <a:srgbClr val="000000">
                    <a:alpha val="0"/>
                  </a:srgbClr>
                </a:highlight>
                <a:latin typeface="Calibri"/>
              </a:rPr>
              <a:t>Examinons quelques scénarios de médiation courants.</a:t>
            </a:r>
            <a:endParaRPr lang="en-GB"/>
          </a:p>
        </p:txBody>
      </p:sp>
      <p:grpSp>
        <p:nvGrpSpPr>
          <p:cNvPr id="4" name="Google Shape;612;p39">
            <a:extLst>
              <a:ext uri="{FF2B5EF4-FFF2-40B4-BE49-F238E27FC236}">
                <a16:creationId xmlns:a16="http://schemas.microsoft.com/office/drawing/2014/main" id="{76F9EFEB-4EF0-4BDF-82A6-5BDF5A1325B6}"/>
              </a:ext>
            </a:extLst>
          </p:cNvPr>
          <p:cNvGrpSpPr/>
          <p:nvPr>
            <p:custDataLst>
              <p:tags r:id="rId2"/>
            </p:custDataLst>
          </p:nvPr>
        </p:nvGrpSpPr>
        <p:grpSpPr>
          <a:xfrm>
            <a:off x="5610665" y="2221572"/>
            <a:ext cx="970669" cy="881230"/>
            <a:chOff x="3951850" y="2985350"/>
            <a:chExt cx="407950" cy="416500"/>
          </a:xfrm>
        </p:grpSpPr>
        <p:sp>
          <p:nvSpPr>
            <p:cNvPr id="5" name="Google Shape;613;p39">
              <a:extLst>
                <a:ext uri="{FF2B5EF4-FFF2-40B4-BE49-F238E27FC236}">
                  <a16:creationId xmlns:a16="http://schemas.microsoft.com/office/drawing/2014/main" id="{51DB6517-5A45-4D4C-AEDA-BA1B248734AF}"/>
                </a:ext>
              </a:extLst>
            </p:cNvPr>
            <p:cNvSpPr/>
            <p:nvPr>
              <p:custDataLst>
                <p:tags r:id="rId3"/>
              </p:custDataLst>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b="1"/>
            </a:p>
          </p:txBody>
        </p:sp>
        <p:sp>
          <p:nvSpPr>
            <p:cNvPr id="6" name="Google Shape;614;p39">
              <a:extLst>
                <a:ext uri="{FF2B5EF4-FFF2-40B4-BE49-F238E27FC236}">
                  <a16:creationId xmlns:a16="http://schemas.microsoft.com/office/drawing/2014/main" id="{E65C0D35-6C27-4C6F-B77E-18E59C231B7D}"/>
                </a:ext>
              </a:extLst>
            </p:cNvPr>
            <p:cNvSpPr/>
            <p:nvPr>
              <p:custDataLst>
                <p:tags r:id="rId4"/>
              </p:custDataLst>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b="1"/>
            </a:p>
          </p:txBody>
        </p:sp>
        <p:sp>
          <p:nvSpPr>
            <p:cNvPr id="7" name="Google Shape;615;p39">
              <a:extLst>
                <a:ext uri="{FF2B5EF4-FFF2-40B4-BE49-F238E27FC236}">
                  <a16:creationId xmlns:a16="http://schemas.microsoft.com/office/drawing/2014/main" id="{5ADF5FE3-9675-4C68-9DE2-BCD3A585991A}"/>
                </a:ext>
              </a:extLst>
            </p:cNvPr>
            <p:cNvSpPr/>
            <p:nvPr>
              <p:custDataLst>
                <p:tags r:id="rId5"/>
              </p:custDataLst>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b="1"/>
            </a:p>
          </p:txBody>
        </p:sp>
        <p:sp>
          <p:nvSpPr>
            <p:cNvPr id="8" name="Google Shape;616;p39">
              <a:extLst>
                <a:ext uri="{FF2B5EF4-FFF2-40B4-BE49-F238E27FC236}">
                  <a16:creationId xmlns:a16="http://schemas.microsoft.com/office/drawing/2014/main" id="{2A6679C4-88F7-46F8-A158-3CFD44E8B36C}"/>
                </a:ext>
              </a:extLst>
            </p:cNvPr>
            <p:cNvSpPr/>
            <p:nvPr>
              <p:custDataLst>
                <p:tags r:id="rId6"/>
              </p:custDataLst>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b="1"/>
            </a:p>
          </p:txBody>
        </p:sp>
      </p:grpSp>
    </p:spTree>
    <p:extLst>
      <p:ext uri="{BB962C8B-B14F-4D97-AF65-F5344CB8AC3E}">
        <p14:creationId xmlns:p14="http://schemas.microsoft.com/office/powerpoint/2010/main" val="198898482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EFEDE0-FFA9-4925-8D0B-11FAA2D90315}"/>
              </a:ext>
            </a:extLst>
          </p:cNvPr>
          <p:cNvSpPr>
            <a:spLocks noGrp="1"/>
          </p:cNvSpPr>
          <p:nvPr>
            <p:ph type="body" sz="quarter" idx="15"/>
            <p:custDataLst>
              <p:tags r:id="rId1"/>
            </p:custDataLst>
          </p:nvPr>
        </p:nvSpPr>
        <p:spPr>
          <a:xfrm>
            <a:off x="571313" y="422031"/>
            <a:ext cx="10978262" cy="801858"/>
          </a:xfrm>
        </p:spPr>
        <p:txBody>
          <a:bodyPr>
            <a:noAutofit/>
          </a:bodyPr>
          <a:lstStyle>
            <a:defPPr/>
          </a:lstStyle>
          <a:p>
            <a:pPr rtl="0"/>
            <a:r>
              <a:rPr lang="fr" sz="3600" b="1" i="0" u="none" strike="noStrike">
                <a:highlight>
                  <a:srgbClr val="000000">
                    <a:alpha val="0"/>
                  </a:srgbClr>
                </a:highlight>
                <a:latin typeface="Calibri"/>
              </a:rPr>
              <a:t>Scénario 1 : Confidentialité</a:t>
            </a:r>
            <a:r>
              <a:rPr lang="fr" sz="3200" b="1" i="0" u="none" strike="noStrike" baseline="30000">
                <a:solidFill>
                  <a:srgbClr val="5E5E5E"/>
                </a:solidFill>
                <a:highlight>
                  <a:srgbClr val="000000">
                    <a:alpha val="0"/>
                  </a:srgbClr>
                </a:highlight>
                <a:latin typeface="Calibri"/>
              </a:rPr>
              <a:t>1</a:t>
            </a:r>
          </a:p>
        </p:txBody>
      </p:sp>
      <p:sp>
        <p:nvSpPr>
          <p:cNvPr id="3" name="Text Placeholder 2">
            <a:extLst>
              <a:ext uri="{FF2B5EF4-FFF2-40B4-BE49-F238E27FC236}">
                <a16:creationId xmlns:a16="http://schemas.microsoft.com/office/drawing/2014/main" id="{69AB61CC-D160-4838-8F3E-029DDA124EC6}"/>
              </a:ext>
            </a:extLst>
          </p:cNvPr>
          <p:cNvSpPr>
            <a:spLocks noGrp="1"/>
          </p:cNvSpPr>
          <p:nvPr>
            <p:ph type="body" sz="quarter" idx="16"/>
            <p:custDataLst>
              <p:tags r:id="rId2"/>
            </p:custDataLst>
          </p:nvPr>
        </p:nvSpPr>
        <p:spPr>
          <a:xfrm>
            <a:off x="571313" y="1125415"/>
            <a:ext cx="10978262" cy="5205047"/>
          </a:xfrm>
        </p:spPr>
        <p:txBody>
          <a:bodyPr>
            <a:noAutofit/>
          </a:bodyPr>
          <a:lstStyle>
            <a:defPPr/>
          </a:lstStyle>
          <a:p>
            <a:pPr rtl="0"/>
            <a:r>
              <a:rPr lang="fr" sz="2400" b="0" i="0" u="none" strike="noStrike">
                <a:highlight>
                  <a:srgbClr val="000000">
                    <a:alpha val="0"/>
                  </a:srgbClr>
                </a:highlight>
                <a:latin typeface="Calibri"/>
              </a:rPr>
              <a:t>Ivan cherche des informations sur les mesures qu'il pourrait prendre, le cas échéant, à l'encontre de son ancien médecin qu'il avait consulté et qui a partagé des informations confidentielles le concernant avec sa famille sans obtenir son consentement écrit.</a:t>
            </a:r>
          </a:p>
          <a:p>
            <a:pPr rtl="0"/>
            <a:r>
              <a:rPr lang="fr" sz="2400" b="0" i="1" u="none" strike="noStrike">
                <a:solidFill>
                  <a:srgbClr val="A6377D"/>
                </a:solidFill>
                <a:highlight>
                  <a:srgbClr val="000000">
                    <a:alpha val="0"/>
                  </a:srgbClr>
                </a:highlight>
                <a:latin typeface="Calibri"/>
              </a:rPr>
              <a:t>Faites comme si vous étiez Ivan</a:t>
            </a:r>
          </a:p>
          <a:p>
            <a:pPr rtl="0"/>
            <a:r>
              <a:rPr lang="fr" sz="2400" b="0" i="1" u="none" strike="noStrike">
                <a:solidFill>
                  <a:srgbClr val="5E5E5E"/>
                </a:solidFill>
                <a:highlight>
                  <a:srgbClr val="000000">
                    <a:alpha val="0"/>
                  </a:srgbClr>
                </a:highlight>
                <a:latin typeface="Calibri"/>
              </a:rPr>
              <a:t>Pensez-y :</a:t>
            </a:r>
          </a:p>
          <a:p>
            <a:pPr marL="342900" indent="-342900" rtl="0">
              <a:buFont typeface="Wingdings" panose="05000000000000000000" pitchFamily="2" charset="2"/>
              <a:buChar char="ü"/>
            </a:pPr>
            <a:r>
              <a:rPr lang="fr" sz="2400" b="0" i="1" u="none" strike="noStrike">
                <a:solidFill>
                  <a:srgbClr val="5E5E5E"/>
                </a:solidFill>
                <a:highlight>
                  <a:srgbClr val="000000">
                    <a:alpha val="0"/>
                  </a:srgbClr>
                </a:highlight>
                <a:latin typeface="Calibri"/>
              </a:rPr>
              <a:t>Quelles sont les informations supplémentaires dont vous avez besoin ?</a:t>
            </a:r>
          </a:p>
          <a:p>
            <a:pPr marL="342900" indent="-342900" rtl="0">
              <a:buFont typeface="Wingdings" panose="05000000000000000000" pitchFamily="2" charset="2"/>
              <a:buChar char="ü"/>
            </a:pPr>
            <a:r>
              <a:rPr lang="fr" sz="2400" b="0" i="1" u="none" strike="noStrike">
                <a:solidFill>
                  <a:srgbClr val="5E5E5E"/>
                </a:solidFill>
                <a:highlight>
                  <a:srgbClr val="000000">
                    <a:alpha val="0"/>
                  </a:srgbClr>
                </a:highlight>
                <a:latin typeface="Calibri"/>
              </a:rPr>
              <a:t>Où pouvez-vous obtenir plus d'informations ?</a:t>
            </a:r>
          </a:p>
          <a:p>
            <a:pPr marL="342900" indent="-342900" rtl="0">
              <a:buFont typeface="Wingdings" panose="05000000000000000000" pitchFamily="2" charset="2"/>
              <a:buChar char="ü"/>
            </a:pPr>
            <a:r>
              <a:rPr lang="fr" sz="2400" b="0" i="1" u="none" strike="noStrike">
                <a:solidFill>
                  <a:srgbClr val="5E5E5E"/>
                </a:solidFill>
                <a:highlight>
                  <a:srgbClr val="000000">
                    <a:alpha val="0"/>
                  </a:srgbClr>
                </a:highlight>
                <a:latin typeface="Calibri"/>
              </a:rPr>
              <a:t>Quel(s) résultat(s) souhaitez-vous atteindre ?</a:t>
            </a:r>
          </a:p>
          <a:p>
            <a:pPr marL="342900" indent="-342900" rtl="0">
              <a:buFont typeface="Wingdings" panose="05000000000000000000" pitchFamily="2" charset="2"/>
              <a:buChar char="ü"/>
            </a:pPr>
            <a:r>
              <a:rPr lang="fr" sz="2400" b="0" i="1" u="none" strike="noStrike">
                <a:solidFill>
                  <a:srgbClr val="5E5E5E"/>
                </a:solidFill>
                <a:highlight>
                  <a:srgbClr val="000000">
                    <a:alpha val="0"/>
                  </a:srgbClr>
                </a:highlight>
                <a:latin typeface="Calibri"/>
              </a:rPr>
              <a:t>Quelles sont les règles qui régissent cette situation ?</a:t>
            </a:r>
          </a:p>
          <a:p>
            <a:pPr marL="342900" indent="-342900" rtl="0">
              <a:buFont typeface="Wingdings" panose="05000000000000000000" pitchFamily="2" charset="2"/>
              <a:buChar char="ü"/>
            </a:pPr>
            <a:r>
              <a:rPr lang="fr" sz="2400" b="0" i="1" u="none" strike="noStrike">
                <a:solidFill>
                  <a:srgbClr val="5E5E5E"/>
                </a:solidFill>
                <a:highlight>
                  <a:srgbClr val="000000">
                    <a:alpha val="0"/>
                  </a:srgbClr>
                </a:highlight>
                <a:latin typeface="Calibri"/>
              </a:rPr>
              <a:t>Qui sont les principaux décideurs ?</a:t>
            </a:r>
          </a:p>
          <a:p>
            <a:pPr marL="342900" indent="-342900" rtl="0">
              <a:buFont typeface="Wingdings" panose="05000000000000000000" pitchFamily="2" charset="2"/>
              <a:buChar char="ü"/>
            </a:pPr>
            <a:r>
              <a:rPr lang="fr" sz="2400" b="0" i="1" u="none" strike="noStrike">
                <a:solidFill>
                  <a:srgbClr val="5E5E5E"/>
                </a:solidFill>
                <a:highlight>
                  <a:srgbClr val="000000">
                    <a:alpha val="0"/>
                  </a:srgbClr>
                </a:highlight>
                <a:latin typeface="Calibri"/>
              </a:rPr>
              <a:t>Quelles stratégies pourriez-vous utiliser pour atteindre le(s) résultat(s) souhaité(s) ?</a:t>
            </a:r>
          </a:p>
          <a:p>
            <a:pPr marL="342900" indent="-342900" rtl="0">
              <a:buFont typeface="Wingdings" panose="05000000000000000000" pitchFamily="2" charset="2"/>
              <a:buChar char="ü"/>
            </a:pPr>
            <a:r>
              <a:rPr lang="fr" sz="2400" b="0" i="1" u="none" strike="noStrike">
                <a:solidFill>
                  <a:srgbClr val="5E5E5E"/>
                </a:solidFill>
                <a:highlight>
                  <a:srgbClr val="000000">
                    <a:alpha val="0"/>
                  </a:srgbClr>
                </a:highlight>
                <a:latin typeface="Calibri"/>
              </a:rPr>
              <a:t>Quels sont les obstacles que vous pourriez rencontrer/devoir surmonter ?</a:t>
            </a:r>
          </a:p>
        </p:txBody>
      </p:sp>
      <p:sp>
        <p:nvSpPr>
          <p:cNvPr id="4" name="TextBox 3">
            <a:extLst>
              <a:ext uri="{FF2B5EF4-FFF2-40B4-BE49-F238E27FC236}">
                <a16:creationId xmlns:a16="http://schemas.microsoft.com/office/drawing/2014/main" id="{C8FA54D4-F909-43FA-A212-30CE20DF9BF5}"/>
              </a:ext>
            </a:extLst>
          </p:cNvPr>
          <p:cNvSpPr txBox="1"/>
          <p:nvPr>
            <p:custDataLst>
              <p:tags r:id="rId3"/>
            </p:custDataLst>
          </p:nvPr>
        </p:nvSpPr>
        <p:spPr>
          <a:xfrm>
            <a:off x="261823" y="6565257"/>
            <a:ext cx="9810644" cy="276999"/>
          </a:xfrm>
          <a:prstGeom prst="rect">
            <a:avLst/>
          </a:prstGeom>
          <a:noFill/>
        </p:spPr>
        <p:txBody>
          <a:bodyPr wrap="square" rtlCol="0">
            <a:noAutofit/>
          </a:bodyPr>
          <a:lstStyle>
            <a:defPPr/>
          </a:lstStyle>
          <a:p>
            <a:pPr rtl="0"/>
            <a:r>
              <a:rPr lang="fr" sz="1200" b="0" i="0" u="none" strike="noStrike" baseline="30000">
                <a:solidFill>
                  <a:srgbClr val="5E5E5E"/>
                </a:solidFill>
                <a:highlight>
                  <a:srgbClr val="000000">
                    <a:alpha val="0"/>
                  </a:srgbClr>
                </a:highlight>
                <a:latin typeface="Calibri"/>
              </a:rPr>
              <a:t>1</a:t>
            </a:r>
            <a:r>
              <a:rPr lang="fr" sz="1200" b="0" i="0" u="none" strike="noStrike">
                <a:solidFill>
                  <a:srgbClr val="5E5E5E"/>
                </a:solidFill>
                <a:highlight>
                  <a:srgbClr val="000000">
                    <a:alpha val="0"/>
                  </a:srgbClr>
                </a:highlight>
                <a:latin typeface="Calibri"/>
              </a:rPr>
              <a:t> Basé sur Advocacy Tool Kit Skills and Strategies for Effective Self and Peer Advocacy, produit par Disability Rights Wisconsin, 2008. </a:t>
            </a:r>
          </a:p>
        </p:txBody>
      </p:sp>
    </p:spTree>
    <p:extLst>
      <p:ext uri="{BB962C8B-B14F-4D97-AF65-F5344CB8AC3E}">
        <p14:creationId xmlns:p14="http://schemas.microsoft.com/office/powerpoint/2010/main" val="137406280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EFEDE0-FFA9-4925-8D0B-11FAA2D90315}"/>
              </a:ext>
            </a:extLst>
          </p:cNvPr>
          <p:cNvSpPr>
            <a:spLocks noGrp="1"/>
          </p:cNvSpPr>
          <p:nvPr>
            <p:ph type="body" sz="quarter" idx="15"/>
            <p:custDataLst>
              <p:tags r:id="rId1"/>
            </p:custDataLst>
          </p:nvPr>
        </p:nvSpPr>
        <p:spPr>
          <a:xfrm>
            <a:off x="571313" y="422031"/>
            <a:ext cx="10978262" cy="801858"/>
          </a:xfrm>
        </p:spPr>
        <p:txBody>
          <a:bodyPr>
            <a:noAutofit/>
          </a:bodyPr>
          <a:lstStyle>
            <a:defPPr/>
          </a:lstStyle>
          <a:p>
            <a:pPr rtl="0"/>
            <a:r>
              <a:rPr lang="fr" sz="3600" b="1" i="0" u="none" strike="noStrike">
                <a:highlight>
                  <a:srgbClr val="000000">
                    <a:alpha val="0"/>
                  </a:srgbClr>
                </a:highlight>
                <a:latin typeface="Calibri"/>
              </a:rPr>
              <a:t>Scénario 1 : Confidentialité</a:t>
            </a:r>
            <a:r>
              <a:rPr lang="fr" sz="3200" b="1" i="0" u="none" strike="noStrike" baseline="30000">
                <a:solidFill>
                  <a:srgbClr val="5E5E5E"/>
                </a:solidFill>
                <a:highlight>
                  <a:srgbClr val="000000">
                    <a:alpha val="0"/>
                  </a:srgbClr>
                </a:highlight>
                <a:latin typeface="Calibri"/>
              </a:rPr>
              <a:t>1</a:t>
            </a:r>
            <a:r>
              <a:rPr lang="fr" sz="3200" b="1" i="0" u="none" strike="noStrike">
                <a:solidFill>
                  <a:srgbClr val="5E5E5E"/>
                </a:solidFill>
                <a:highlight>
                  <a:srgbClr val="000000">
                    <a:alpha val="0"/>
                  </a:srgbClr>
                </a:highlight>
                <a:latin typeface="Calibri"/>
              </a:rPr>
              <a:t> - suite</a:t>
            </a:r>
            <a:endParaRPr lang="en-GB" sz="3200" baseline="30000">
              <a:solidFill>
                <a:srgbClr val="5E5E5E"/>
              </a:solidFill>
            </a:endParaRPr>
          </a:p>
        </p:txBody>
      </p:sp>
      <p:sp>
        <p:nvSpPr>
          <p:cNvPr id="3" name="Text Placeholder 2">
            <a:extLst>
              <a:ext uri="{FF2B5EF4-FFF2-40B4-BE49-F238E27FC236}">
                <a16:creationId xmlns:a16="http://schemas.microsoft.com/office/drawing/2014/main" id="{69AB61CC-D160-4838-8F3E-029DDA124EC6}"/>
              </a:ext>
            </a:extLst>
          </p:cNvPr>
          <p:cNvSpPr>
            <a:spLocks noGrp="1"/>
          </p:cNvSpPr>
          <p:nvPr>
            <p:ph type="body" sz="quarter" idx="16"/>
            <p:custDataLst>
              <p:tags r:id="rId2"/>
            </p:custDataLst>
          </p:nvPr>
        </p:nvSpPr>
        <p:spPr>
          <a:xfrm>
            <a:off x="571313" y="1223889"/>
            <a:ext cx="10978262" cy="5106573"/>
          </a:xfrm>
        </p:spPr>
        <p:txBody>
          <a:bodyPr>
            <a:noAutofit/>
          </a:bodyPr>
          <a:lstStyle>
            <a:defPPr/>
          </a:lstStyle>
          <a:p>
            <a:pPr rtl="0"/>
            <a:r>
              <a:rPr lang="fr" sz="2400" b="1" i="1" u="none" strike="noStrike">
                <a:solidFill>
                  <a:srgbClr val="A6377D"/>
                </a:solidFill>
                <a:highlight>
                  <a:srgbClr val="000000">
                    <a:alpha val="0"/>
                  </a:srgbClr>
                </a:highlight>
                <a:latin typeface="Calibri"/>
              </a:rPr>
              <a:t>Actions possibles pour lesquelles vous pourriez aider Ivan</a:t>
            </a:r>
          </a:p>
          <a:p>
            <a:endParaRPr lang="en-GB" b="1" i="1">
              <a:solidFill>
                <a:srgbClr val="A6377D"/>
              </a:solidFill>
            </a:endParaRPr>
          </a:p>
          <a:p>
            <a:pPr marL="342900" indent="-342900" rtl="0">
              <a:buFont typeface="Wingdings" panose="05000000000000000000" pitchFamily="2" charset="2"/>
              <a:buChar char="ü"/>
            </a:pPr>
            <a:r>
              <a:rPr lang="fr" sz="2400" b="0" i="1" u="none" strike="noStrike">
                <a:solidFill>
                  <a:srgbClr val="5E5E5E"/>
                </a:solidFill>
                <a:highlight>
                  <a:srgbClr val="000000">
                    <a:alpha val="0"/>
                  </a:srgbClr>
                </a:highlight>
                <a:latin typeface="Calibri"/>
              </a:rPr>
              <a:t>Écrire une lettre au médecin</a:t>
            </a:r>
          </a:p>
          <a:p>
            <a:pPr marL="342900" indent="-342900" rtl="0">
              <a:buFont typeface="Wingdings" panose="05000000000000000000" pitchFamily="2" charset="2"/>
              <a:buChar char="ü"/>
            </a:pPr>
            <a:r>
              <a:rPr lang="fr" sz="2400" b="0" i="1" u="none" strike="noStrike">
                <a:solidFill>
                  <a:srgbClr val="5E5E5E"/>
                </a:solidFill>
                <a:highlight>
                  <a:srgbClr val="000000">
                    <a:alpha val="0"/>
                  </a:srgbClr>
                </a:highlight>
                <a:latin typeface="Calibri"/>
              </a:rPr>
              <a:t>Contacter l'institution compétente qui réglemente la violation de la confidentialité. </a:t>
            </a:r>
          </a:p>
          <a:p>
            <a:pPr marL="342900" indent="-342900" rtl="0">
              <a:buFont typeface="Wingdings" panose="05000000000000000000" pitchFamily="2" charset="2"/>
              <a:buChar char="ü"/>
            </a:pPr>
            <a:r>
              <a:rPr lang="fr" sz="2400" b="0" i="1" u="none" strike="noStrike">
                <a:solidFill>
                  <a:srgbClr val="5E5E5E"/>
                </a:solidFill>
                <a:highlight>
                  <a:srgbClr val="000000">
                    <a:alpha val="0"/>
                  </a:srgbClr>
                </a:highlight>
                <a:latin typeface="Calibri"/>
              </a:rPr>
              <a:t>Si le médecin est un employé d'une clinique ou d'un hôpital, Ivan peut déposer une plainte auprès de l'hôpital.</a:t>
            </a:r>
          </a:p>
          <a:p>
            <a:pPr marL="342900" indent="-342900" rtl="0">
              <a:buFont typeface="Wingdings" panose="05000000000000000000" pitchFamily="2" charset="2"/>
              <a:buChar char="ü"/>
            </a:pPr>
            <a:r>
              <a:rPr lang="fr" sz="2400" b="0" i="1" u="none" strike="noStrike">
                <a:solidFill>
                  <a:srgbClr val="5E5E5E"/>
                </a:solidFill>
                <a:highlight>
                  <a:srgbClr val="000000">
                    <a:alpha val="0"/>
                  </a:srgbClr>
                </a:highlight>
                <a:latin typeface="Calibri"/>
              </a:rPr>
              <a:t>Contacter un avocat ou l'aide juridique gratuite pour discuter des options.</a:t>
            </a:r>
          </a:p>
          <a:p>
            <a:pPr marL="342900" indent="-342900">
              <a:buFont typeface="Wingdings" panose="05000000000000000000" pitchFamily="2" charset="2"/>
              <a:buChar char="ü"/>
            </a:pPr>
            <a:endParaRPr lang="en-GB" i="1">
              <a:solidFill>
                <a:srgbClr val="5E5E5E"/>
              </a:solidFill>
            </a:endParaRPr>
          </a:p>
          <a:p>
            <a:pPr algn="l" rtl="0"/>
            <a:r>
              <a:rPr lang="fr" sz="2400" b="0" i="0" u="none" strike="noStrike" baseline="0">
                <a:highlight>
                  <a:srgbClr val="000000">
                    <a:alpha val="0"/>
                  </a:srgbClr>
                </a:highlight>
                <a:latin typeface="Calibri"/>
              </a:rPr>
              <a:t>Qu'est-ce qu'Ivan pourrait essayer de faire d'autre dans cette situation ?</a:t>
            </a:r>
          </a:p>
          <a:p>
            <a:pPr algn="l" rtl="0"/>
            <a:r>
              <a:rPr lang="fr" sz="2400" b="0" i="0" u="none" strike="noStrike" baseline="0">
                <a:solidFill>
                  <a:srgbClr val="797979"/>
                </a:solidFill>
                <a:highlight>
                  <a:srgbClr val="000000">
                    <a:alpha val="0"/>
                  </a:srgbClr>
                </a:highlight>
                <a:latin typeface="Calibri"/>
              </a:rPr>
              <a:t>____________________________________________________________________</a:t>
            </a:r>
          </a:p>
          <a:p>
            <a:pPr algn="l" rtl="0"/>
            <a:r>
              <a:rPr lang="fr" sz="2400" b="0" i="0" u="none" strike="noStrike" baseline="0">
                <a:solidFill>
                  <a:srgbClr val="797979"/>
                </a:solidFill>
                <a:highlight>
                  <a:srgbClr val="000000">
                    <a:alpha val="0"/>
                  </a:srgbClr>
                </a:highlight>
                <a:latin typeface="Calibri"/>
              </a:rPr>
              <a:t>____________________________________________________________________</a:t>
            </a:r>
            <a:endParaRPr lang="en-GB" i="1">
              <a:solidFill>
                <a:srgbClr val="797979"/>
              </a:solidFill>
            </a:endParaRPr>
          </a:p>
        </p:txBody>
      </p:sp>
      <p:sp>
        <p:nvSpPr>
          <p:cNvPr id="4" name="TextBox 3">
            <a:extLst>
              <a:ext uri="{FF2B5EF4-FFF2-40B4-BE49-F238E27FC236}">
                <a16:creationId xmlns:a16="http://schemas.microsoft.com/office/drawing/2014/main" id="{C8FA54D4-F909-43FA-A212-30CE20DF9BF5}"/>
              </a:ext>
            </a:extLst>
          </p:cNvPr>
          <p:cNvSpPr txBox="1"/>
          <p:nvPr>
            <p:custDataLst>
              <p:tags r:id="rId3"/>
            </p:custDataLst>
          </p:nvPr>
        </p:nvSpPr>
        <p:spPr>
          <a:xfrm>
            <a:off x="261823" y="6565257"/>
            <a:ext cx="9810644" cy="276999"/>
          </a:xfrm>
          <a:prstGeom prst="rect">
            <a:avLst/>
          </a:prstGeom>
          <a:noFill/>
        </p:spPr>
        <p:txBody>
          <a:bodyPr wrap="square" rtlCol="0">
            <a:noAutofit/>
          </a:bodyPr>
          <a:lstStyle>
            <a:defPPr/>
          </a:lstStyle>
          <a:p>
            <a:pPr rtl="0"/>
            <a:r>
              <a:rPr lang="fr" sz="1200" b="0" i="0" u="none" strike="noStrike" baseline="30000">
                <a:solidFill>
                  <a:srgbClr val="5E5E5E"/>
                </a:solidFill>
                <a:highlight>
                  <a:srgbClr val="000000">
                    <a:alpha val="0"/>
                  </a:srgbClr>
                </a:highlight>
                <a:latin typeface="Calibri"/>
              </a:rPr>
              <a:t>1</a:t>
            </a:r>
            <a:r>
              <a:rPr lang="fr" sz="1200" b="0" i="0" u="none" strike="noStrike">
                <a:solidFill>
                  <a:srgbClr val="5E5E5E"/>
                </a:solidFill>
                <a:highlight>
                  <a:srgbClr val="000000">
                    <a:alpha val="0"/>
                  </a:srgbClr>
                </a:highlight>
                <a:latin typeface="Calibri"/>
              </a:rPr>
              <a:t> Basé sur Advocacy Tool Kit Skills and Strategies for Effective Self and Peer Advocacy, produit par Disability Rights Wisconsin, 2008. </a:t>
            </a:r>
          </a:p>
        </p:txBody>
      </p:sp>
    </p:spTree>
    <p:extLst>
      <p:ext uri="{BB962C8B-B14F-4D97-AF65-F5344CB8AC3E}">
        <p14:creationId xmlns:p14="http://schemas.microsoft.com/office/powerpoint/2010/main" val="69542821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EFEDE0-FFA9-4925-8D0B-11FAA2D90315}"/>
              </a:ext>
            </a:extLst>
          </p:cNvPr>
          <p:cNvSpPr>
            <a:spLocks noGrp="1"/>
          </p:cNvSpPr>
          <p:nvPr>
            <p:ph type="body" sz="quarter" idx="15"/>
            <p:custDataLst>
              <p:tags r:id="rId1"/>
            </p:custDataLst>
          </p:nvPr>
        </p:nvSpPr>
        <p:spPr>
          <a:xfrm>
            <a:off x="571313" y="422031"/>
            <a:ext cx="10978262" cy="801858"/>
          </a:xfrm>
        </p:spPr>
        <p:txBody>
          <a:bodyPr>
            <a:noAutofit/>
          </a:bodyPr>
          <a:lstStyle>
            <a:defPPr/>
          </a:lstStyle>
          <a:p>
            <a:pPr rtl="0"/>
            <a:r>
              <a:rPr lang="fr" sz="3600" b="1" i="0" u="none" strike="noStrike">
                <a:highlight>
                  <a:srgbClr val="000000">
                    <a:alpha val="0"/>
                  </a:srgbClr>
                </a:highlight>
                <a:latin typeface="Calibri"/>
              </a:rPr>
              <a:t>Scénario 2 : conflit propriétaire/locataire </a:t>
            </a:r>
            <a:r>
              <a:rPr lang="fr" sz="3200" b="1" i="0" u="none" strike="noStrike" baseline="30000">
                <a:solidFill>
                  <a:srgbClr val="5E5E5E"/>
                </a:solidFill>
                <a:highlight>
                  <a:srgbClr val="000000">
                    <a:alpha val="0"/>
                  </a:srgbClr>
                </a:highlight>
                <a:latin typeface="Calibri"/>
              </a:rPr>
              <a:t>1</a:t>
            </a:r>
          </a:p>
        </p:txBody>
      </p:sp>
      <p:sp>
        <p:nvSpPr>
          <p:cNvPr id="3" name="Text Placeholder 2">
            <a:extLst>
              <a:ext uri="{FF2B5EF4-FFF2-40B4-BE49-F238E27FC236}">
                <a16:creationId xmlns:a16="http://schemas.microsoft.com/office/drawing/2014/main" id="{69AB61CC-D160-4838-8F3E-029DDA124EC6}"/>
              </a:ext>
            </a:extLst>
          </p:cNvPr>
          <p:cNvSpPr>
            <a:spLocks noGrp="1"/>
          </p:cNvSpPr>
          <p:nvPr>
            <p:ph type="body" sz="quarter" idx="16"/>
            <p:custDataLst>
              <p:tags r:id="rId2"/>
            </p:custDataLst>
          </p:nvPr>
        </p:nvSpPr>
        <p:spPr>
          <a:xfrm>
            <a:off x="571312" y="1303940"/>
            <a:ext cx="11217413" cy="5261317"/>
          </a:xfrm>
        </p:spPr>
        <p:txBody>
          <a:bodyPr>
            <a:noAutofit/>
          </a:bodyPr>
          <a:lstStyle>
            <a:defPPr/>
          </a:lstStyle>
          <a:p>
            <a:pPr rtl="0"/>
            <a:r>
              <a:rPr lang="fr" sz="2300" b="0" i="0" u="none" strike="noStrike" dirty="0">
                <a:highlight>
                  <a:srgbClr val="000000">
                    <a:alpha val="0"/>
                  </a:srgbClr>
                </a:highlight>
                <a:latin typeface="Calibri"/>
              </a:rPr>
              <a:t>Maya est préoccupée par le fait que les fenêtres de son appartement du premier étage ne se ferment pas à clé. Elle n'a pas remarqué que les fenêtres ne se verrouillaient pas lorsqu'elle a visité l'appartement avant de signer son bail d'un an. Elle a récemment parlé avec son propriétaire et il a promis que ses fenêtres seraient remplacées. Trois mois se sont écoulés, toujours aucune action.</a:t>
            </a:r>
          </a:p>
          <a:p>
            <a:pPr rtl="0"/>
            <a:r>
              <a:rPr lang="fr" sz="2300" b="0" i="1" u="none" strike="noStrike" dirty="0">
                <a:solidFill>
                  <a:srgbClr val="A6377D"/>
                </a:solidFill>
                <a:highlight>
                  <a:srgbClr val="000000">
                    <a:alpha val="0"/>
                  </a:srgbClr>
                </a:highlight>
                <a:latin typeface="Calibri"/>
              </a:rPr>
              <a:t>Fais semblant d'être le médiateur des pairs de Maya.</a:t>
            </a:r>
          </a:p>
          <a:p>
            <a:pPr marL="342900" indent="-342900" rtl="0">
              <a:buFont typeface="Wingdings" panose="05000000000000000000" pitchFamily="2" charset="2"/>
              <a:buChar char="ü"/>
            </a:pPr>
            <a:r>
              <a:rPr lang="fr" sz="2300" b="0" i="0" u="none" strike="noStrike" dirty="0">
                <a:highlight>
                  <a:srgbClr val="000000">
                    <a:alpha val="0"/>
                  </a:srgbClr>
                </a:highlight>
                <a:latin typeface="Calibri"/>
              </a:rPr>
              <a:t>Quelles sont les informations supplémentaires dont vous avez besoin ?</a:t>
            </a:r>
          </a:p>
          <a:p>
            <a:pPr marL="342900" indent="-342900" rtl="0">
              <a:buFont typeface="Wingdings" panose="05000000000000000000" pitchFamily="2" charset="2"/>
              <a:buChar char="ü"/>
            </a:pPr>
            <a:r>
              <a:rPr lang="fr" sz="2300" b="0" i="0" u="none" strike="noStrike" dirty="0">
                <a:highlight>
                  <a:srgbClr val="000000">
                    <a:alpha val="0"/>
                  </a:srgbClr>
                </a:highlight>
                <a:latin typeface="Calibri"/>
              </a:rPr>
              <a:t>Où pouvez-vous obtenir plus d'informations ?</a:t>
            </a:r>
          </a:p>
          <a:p>
            <a:pPr marL="342900" indent="-342900" rtl="0">
              <a:buFont typeface="Wingdings" panose="05000000000000000000" pitchFamily="2" charset="2"/>
              <a:buChar char="ü"/>
            </a:pPr>
            <a:r>
              <a:rPr lang="fr" sz="2300" b="0" i="0" u="none" strike="noStrike" dirty="0">
                <a:highlight>
                  <a:srgbClr val="000000">
                    <a:alpha val="0"/>
                  </a:srgbClr>
                </a:highlight>
                <a:latin typeface="Calibri"/>
              </a:rPr>
              <a:t>Quel(s) résultat(s) Maya veut-elle atteindre ?</a:t>
            </a:r>
          </a:p>
          <a:p>
            <a:pPr marL="342900" indent="-342900" rtl="0">
              <a:buFont typeface="Wingdings" panose="05000000000000000000" pitchFamily="2" charset="2"/>
              <a:buChar char="ü"/>
            </a:pPr>
            <a:r>
              <a:rPr lang="fr" sz="2300" b="0" i="0" u="none" strike="noStrike" dirty="0">
                <a:highlight>
                  <a:srgbClr val="000000">
                    <a:alpha val="0"/>
                  </a:srgbClr>
                </a:highlight>
                <a:latin typeface="Calibri"/>
              </a:rPr>
              <a:t>Quelles règles/ordonnances/lois régissent cette situation ?</a:t>
            </a:r>
          </a:p>
          <a:p>
            <a:pPr marL="342900" indent="-342900" rtl="0">
              <a:buFont typeface="Wingdings" panose="05000000000000000000" pitchFamily="2" charset="2"/>
              <a:buChar char="ü"/>
            </a:pPr>
            <a:r>
              <a:rPr lang="fr" sz="2300" b="0" i="0" u="none" strike="noStrike" dirty="0">
                <a:highlight>
                  <a:srgbClr val="000000">
                    <a:alpha val="0"/>
                  </a:srgbClr>
                </a:highlight>
                <a:latin typeface="Calibri"/>
              </a:rPr>
              <a:t>Qui sont les principaux décideurs ?</a:t>
            </a:r>
          </a:p>
          <a:p>
            <a:pPr marL="342900" indent="-342900" rtl="0">
              <a:buFont typeface="Wingdings" panose="05000000000000000000" pitchFamily="2" charset="2"/>
              <a:buChar char="ü"/>
            </a:pPr>
            <a:r>
              <a:rPr lang="fr" sz="2300" b="0" i="0" u="none" strike="noStrike" dirty="0">
                <a:highlight>
                  <a:srgbClr val="000000">
                    <a:alpha val="0"/>
                  </a:srgbClr>
                </a:highlight>
                <a:latin typeface="Calibri"/>
              </a:rPr>
              <a:t>Quelles stratégies avez-vous convenu avec Maya que vous pourriez utiliser ?</a:t>
            </a:r>
          </a:p>
          <a:p>
            <a:pPr marL="342900" indent="-342900" rtl="0">
              <a:buFont typeface="Wingdings" panose="05000000000000000000" pitchFamily="2" charset="2"/>
              <a:buChar char="ü"/>
            </a:pPr>
            <a:r>
              <a:rPr lang="fr" sz="2300" b="0" i="0" u="none" strike="noStrike" dirty="0">
                <a:highlight>
                  <a:srgbClr val="000000">
                    <a:alpha val="0"/>
                  </a:srgbClr>
                </a:highlight>
                <a:latin typeface="Calibri"/>
              </a:rPr>
              <a:t>Quels sont les obstacles que vous pourriez rencontrer/devoir surmonter ?</a:t>
            </a:r>
          </a:p>
        </p:txBody>
      </p:sp>
      <p:sp>
        <p:nvSpPr>
          <p:cNvPr id="4" name="TextBox 3">
            <a:extLst>
              <a:ext uri="{FF2B5EF4-FFF2-40B4-BE49-F238E27FC236}">
                <a16:creationId xmlns:a16="http://schemas.microsoft.com/office/drawing/2014/main" id="{C8FA54D4-F909-43FA-A212-30CE20DF9BF5}"/>
              </a:ext>
            </a:extLst>
          </p:cNvPr>
          <p:cNvSpPr txBox="1"/>
          <p:nvPr>
            <p:custDataLst>
              <p:tags r:id="rId3"/>
            </p:custDataLst>
          </p:nvPr>
        </p:nvSpPr>
        <p:spPr>
          <a:xfrm>
            <a:off x="261823" y="6565257"/>
            <a:ext cx="9810644" cy="276999"/>
          </a:xfrm>
          <a:prstGeom prst="rect">
            <a:avLst/>
          </a:prstGeom>
          <a:noFill/>
        </p:spPr>
        <p:txBody>
          <a:bodyPr wrap="square" rtlCol="0">
            <a:noAutofit/>
          </a:bodyPr>
          <a:lstStyle>
            <a:defPPr/>
          </a:lstStyle>
          <a:p>
            <a:pPr rtl="0"/>
            <a:r>
              <a:rPr lang="fr" sz="1200" b="0" i="0" u="none" strike="noStrike" baseline="30000">
                <a:solidFill>
                  <a:srgbClr val="5E5E5E"/>
                </a:solidFill>
                <a:highlight>
                  <a:srgbClr val="000000">
                    <a:alpha val="0"/>
                  </a:srgbClr>
                </a:highlight>
                <a:latin typeface="Calibri"/>
              </a:rPr>
              <a:t>1</a:t>
            </a:r>
            <a:r>
              <a:rPr lang="fr" sz="1200" b="0" i="0" u="none" strike="noStrike">
                <a:solidFill>
                  <a:srgbClr val="5E5E5E"/>
                </a:solidFill>
                <a:highlight>
                  <a:srgbClr val="000000">
                    <a:alpha val="0"/>
                  </a:srgbClr>
                </a:highlight>
                <a:latin typeface="Calibri"/>
              </a:rPr>
              <a:t> Basé sur Advocacy Tool Kit Skills and Strategies for Effective Self and Peer Advocacy, produit par Disability Rights Wisconsin, 2008. </a:t>
            </a:r>
          </a:p>
        </p:txBody>
      </p:sp>
    </p:spTree>
    <p:extLst>
      <p:ext uri="{BB962C8B-B14F-4D97-AF65-F5344CB8AC3E}">
        <p14:creationId xmlns:p14="http://schemas.microsoft.com/office/powerpoint/2010/main" val="120222722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71F48D-068A-44F1-A03A-04C25372BD4E}"/>
              </a:ext>
            </a:extLst>
          </p:cNvPr>
          <p:cNvSpPr>
            <a:spLocks noGrp="1"/>
          </p:cNvSpPr>
          <p:nvPr>
            <p:ph type="body" sz="quarter" idx="15"/>
            <p:custDataLst>
              <p:tags r:id="rId1"/>
            </p:custDataLst>
          </p:nvPr>
        </p:nvSpPr>
        <p:spPr>
          <a:xfrm>
            <a:off x="514334" y="646864"/>
            <a:ext cx="5252711" cy="1459693"/>
          </a:xfrm>
        </p:spPr>
        <p:txBody>
          <a:bodyPr>
            <a:noAutofit/>
          </a:bodyPr>
          <a:lstStyle>
            <a:defPPr/>
          </a:lstStyle>
          <a:p>
            <a:pPr rtl="0"/>
            <a:r>
              <a:rPr lang="fr" sz="3600" b="1" i="0" u="none" strike="noStrike">
                <a:highlight>
                  <a:srgbClr val="000000">
                    <a:alpha val="0"/>
                  </a:srgbClr>
                </a:highlight>
                <a:latin typeface="Calibri"/>
              </a:rPr>
              <a:t>Opportunités de médiation pour les communautés de migrants</a:t>
            </a:r>
          </a:p>
          <a:p>
            <a:endParaRPr lang="en-GB"/>
          </a:p>
        </p:txBody>
      </p:sp>
      <p:sp>
        <p:nvSpPr>
          <p:cNvPr id="3" name="Text Placeholder 2">
            <a:extLst>
              <a:ext uri="{FF2B5EF4-FFF2-40B4-BE49-F238E27FC236}">
                <a16:creationId xmlns:a16="http://schemas.microsoft.com/office/drawing/2014/main" id="{8330B577-5318-46BE-954A-CE0C4CF14AA0}"/>
              </a:ext>
            </a:extLst>
          </p:cNvPr>
          <p:cNvSpPr>
            <a:spLocks noGrp="1"/>
          </p:cNvSpPr>
          <p:nvPr>
            <p:ph type="body" sz="quarter" idx="16"/>
            <p:custDataLst>
              <p:tags r:id="rId2"/>
            </p:custDataLst>
          </p:nvPr>
        </p:nvSpPr>
        <p:spPr>
          <a:xfrm>
            <a:off x="5950633" y="314510"/>
            <a:ext cx="6091311" cy="1122068"/>
          </a:xfrm>
        </p:spPr>
        <p:txBody>
          <a:bodyPr>
            <a:noAutofit/>
          </a:bodyPr>
          <a:lstStyle>
            <a:defPPr/>
          </a:lstStyle>
          <a:p>
            <a:pPr rtl="0"/>
            <a:r>
              <a:rPr lang="fr" sz="2400" b="1" i="0" u="none" strike="noStrike">
                <a:solidFill>
                  <a:srgbClr val="76C6D2"/>
                </a:solidFill>
                <a:highlight>
                  <a:srgbClr val="000000">
                    <a:alpha val="0"/>
                  </a:srgbClr>
                </a:highlight>
                <a:latin typeface="Calibri"/>
              </a:rPr>
              <a:t>Vous vous sentez inspiré ? </a:t>
            </a:r>
          </a:p>
          <a:p>
            <a:pPr rtl="0"/>
            <a:r>
              <a:rPr lang="fr" sz="2400" b="1" i="0" u="none" strike="noStrike">
                <a:solidFill>
                  <a:srgbClr val="76C6D2"/>
                </a:solidFill>
                <a:highlight>
                  <a:srgbClr val="000000">
                    <a:alpha val="0"/>
                  </a:srgbClr>
                </a:highlight>
                <a:latin typeface="Calibri"/>
              </a:rPr>
              <a:t>Vous vous demandez où chercher des possibilités de médiation ?</a:t>
            </a:r>
          </a:p>
          <a:p>
            <a:endParaRPr lang="en-GB"/>
          </a:p>
        </p:txBody>
      </p:sp>
      <p:pic>
        <p:nvPicPr>
          <p:cNvPr id="8" name="Picture Placeholder 7" descr="Lips with solid fill">
            <a:extLst>
              <a:ext uri="{FF2B5EF4-FFF2-40B4-BE49-F238E27FC236}">
                <a16:creationId xmlns:a16="http://schemas.microsoft.com/office/drawing/2014/main" id="{A1E596E6-065E-4FD1-916A-216A54D55BAC}"/>
              </a:ext>
            </a:extLst>
          </p:cNvPr>
          <p:cNvPicPr>
            <a:picLocks noGrp="1" noChangeAspect="1"/>
          </p:cNvPicPr>
          <p:nvPr>
            <p:ph type="pic" sz="quarter" idx="19"/>
            <p:custDataLst>
              <p:tags r:id="rId3"/>
            </p:custDataLst>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t="2821" b="2821"/>
          <a:stretch>
            <a:fillRect/>
          </a:stretch>
        </p:blipFill>
        <p:spPr>
          <a:xfrm>
            <a:off x="514334" y="2113867"/>
            <a:ext cx="2375895" cy="2241846"/>
          </a:xfrm>
        </p:spPr>
      </p:pic>
      <p:pic>
        <p:nvPicPr>
          <p:cNvPr id="10" name="Picture Placeholder 9" descr="Connections with solid fill">
            <a:extLst>
              <a:ext uri="{FF2B5EF4-FFF2-40B4-BE49-F238E27FC236}">
                <a16:creationId xmlns:a16="http://schemas.microsoft.com/office/drawing/2014/main" id="{B2B20FB9-635E-4481-A195-AA01AEC9FEAE}"/>
              </a:ext>
            </a:extLst>
          </p:cNvPr>
          <p:cNvPicPr>
            <a:picLocks noGrp="1" noChangeAspect="1"/>
          </p:cNvPicPr>
          <p:nvPr>
            <p:ph type="pic" sz="quarter" idx="24"/>
            <p:custDataLst>
              <p:tags r:id="rId4"/>
            </p:custDataLst>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t="2821" b="2821"/>
          <a:stretch>
            <a:fillRect/>
          </a:stretch>
        </p:blipFill>
        <p:spPr>
          <a:xfrm>
            <a:off x="4448801" y="2110212"/>
            <a:ext cx="2375895" cy="2241846"/>
          </a:xfrm>
        </p:spPr>
      </p:pic>
      <p:pic>
        <p:nvPicPr>
          <p:cNvPr id="12" name="Picture Placeholder 11" descr="City with solid fill">
            <a:extLst>
              <a:ext uri="{FF2B5EF4-FFF2-40B4-BE49-F238E27FC236}">
                <a16:creationId xmlns:a16="http://schemas.microsoft.com/office/drawing/2014/main" id="{A08E0D62-524F-4311-8E90-63835DF59BB2}"/>
              </a:ext>
            </a:extLst>
          </p:cNvPr>
          <p:cNvPicPr>
            <a:picLocks noGrp="1" noChangeAspect="1"/>
          </p:cNvPicPr>
          <p:nvPr>
            <p:ph type="pic" sz="quarter" idx="25"/>
            <p:custDataLst>
              <p:tags r:id="rId5"/>
            </p:custDataLst>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t="2821" b="2821"/>
          <a:stretch>
            <a:fillRect/>
          </a:stretch>
        </p:blipFill>
        <p:spPr>
          <a:xfrm>
            <a:off x="8635293" y="2113867"/>
            <a:ext cx="2375895" cy="2241846"/>
          </a:xfrm>
        </p:spPr>
      </p:pic>
      <p:sp>
        <p:nvSpPr>
          <p:cNvPr id="13" name="TextBox 12">
            <a:extLst>
              <a:ext uri="{FF2B5EF4-FFF2-40B4-BE49-F238E27FC236}">
                <a16:creationId xmlns:a16="http://schemas.microsoft.com/office/drawing/2014/main" id="{B7B4CE49-F701-4E19-BEAC-A626B06FB9E1}"/>
              </a:ext>
            </a:extLst>
          </p:cNvPr>
          <p:cNvSpPr txBox="1"/>
          <p:nvPr>
            <p:custDataLst>
              <p:tags r:id="rId6"/>
            </p:custDataLst>
          </p:nvPr>
        </p:nvSpPr>
        <p:spPr>
          <a:xfrm>
            <a:off x="254196" y="4355713"/>
            <a:ext cx="4009293" cy="2031325"/>
          </a:xfrm>
          <a:prstGeom prst="rect">
            <a:avLst/>
          </a:prstGeom>
          <a:noFill/>
        </p:spPr>
        <p:txBody>
          <a:bodyPr wrap="square" rtlCol="0">
            <a:noAutofit/>
          </a:bodyPr>
          <a:lstStyle>
            <a:defPPr/>
          </a:lstStyle>
          <a:p>
            <a:pPr rtl="0"/>
            <a:r>
              <a:rPr lang="fr" sz="2800" b="1" i="0" u="none" strike="noStrike" dirty="0">
                <a:solidFill>
                  <a:srgbClr val="76C6D2"/>
                </a:solidFill>
                <a:highlight>
                  <a:srgbClr val="000000">
                    <a:alpha val="0"/>
                  </a:srgbClr>
                </a:highlight>
                <a:latin typeface="Calibri"/>
              </a:rPr>
              <a:t>Le bouche à oreille</a:t>
            </a:r>
          </a:p>
          <a:p>
            <a:pPr rtl="0"/>
            <a:r>
              <a:rPr lang="fr" sz="2000" b="0" i="0" u="none" strike="noStrike" dirty="0">
                <a:solidFill>
                  <a:srgbClr val="404040"/>
                </a:solidFill>
                <a:highlight>
                  <a:srgbClr val="000000">
                    <a:alpha val="0"/>
                  </a:srgbClr>
                </a:highlight>
                <a:latin typeface="Calibri"/>
              </a:rPr>
              <a:t>Échange d'informations entre les personnes qui ont déjà des expériences de médiation communautaire pour les migrants.</a:t>
            </a:r>
            <a:endParaRPr lang="en-GB" sz="2000" dirty="0">
              <a:solidFill>
                <a:srgbClr val="404040"/>
              </a:solidFill>
            </a:endParaRPr>
          </a:p>
        </p:txBody>
      </p:sp>
      <p:sp>
        <p:nvSpPr>
          <p:cNvPr id="14" name="TextBox 13">
            <a:extLst>
              <a:ext uri="{FF2B5EF4-FFF2-40B4-BE49-F238E27FC236}">
                <a16:creationId xmlns:a16="http://schemas.microsoft.com/office/drawing/2014/main" id="{E06A60D0-F679-45BB-992A-7BCDCAD2C0D2}"/>
              </a:ext>
            </a:extLst>
          </p:cNvPr>
          <p:cNvSpPr txBox="1"/>
          <p:nvPr>
            <p:custDataLst>
              <p:tags r:id="rId7"/>
            </p:custDataLst>
          </p:nvPr>
        </p:nvSpPr>
        <p:spPr>
          <a:xfrm>
            <a:off x="4263489" y="4355713"/>
            <a:ext cx="4009293" cy="2031325"/>
          </a:xfrm>
          <a:prstGeom prst="rect">
            <a:avLst/>
          </a:prstGeom>
          <a:noFill/>
        </p:spPr>
        <p:txBody>
          <a:bodyPr wrap="square" rtlCol="0">
            <a:noAutofit/>
          </a:bodyPr>
          <a:lstStyle>
            <a:defPPr/>
          </a:lstStyle>
          <a:p>
            <a:pPr rtl="0"/>
            <a:r>
              <a:rPr lang="fr" sz="2800" b="1" i="0" u="none" strike="noStrike" dirty="0">
                <a:solidFill>
                  <a:srgbClr val="76C6D2"/>
                </a:solidFill>
                <a:highlight>
                  <a:srgbClr val="000000">
                    <a:alpha val="0"/>
                  </a:srgbClr>
                </a:highlight>
                <a:latin typeface="Calibri"/>
              </a:rPr>
              <a:t>Médias sociaux</a:t>
            </a:r>
          </a:p>
          <a:p>
            <a:pPr rtl="0"/>
            <a:r>
              <a:rPr lang="fr" sz="2000" b="0" i="0" u="none" strike="noStrike" dirty="0">
                <a:solidFill>
                  <a:srgbClr val="404040"/>
                </a:solidFill>
                <a:highlight>
                  <a:srgbClr val="000000">
                    <a:alpha val="0"/>
                  </a:srgbClr>
                </a:highlight>
                <a:latin typeface="Calibri"/>
              </a:rPr>
              <a:t>Utiliser les médias sociaux (par exemple, les groupes Facebook consacrés aux questions relatives aux migrants) pour trouver l'opportunité qui vous convient.</a:t>
            </a:r>
            <a:endParaRPr lang="en-GB" sz="2000" dirty="0">
              <a:solidFill>
                <a:srgbClr val="404040"/>
              </a:solidFill>
            </a:endParaRPr>
          </a:p>
        </p:txBody>
      </p:sp>
      <p:sp>
        <p:nvSpPr>
          <p:cNvPr id="15" name="TextBox 14">
            <a:extLst>
              <a:ext uri="{FF2B5EF4-FFF2-40B4-BE49-F238E27FC236}">
                <a16:creationId xmlns:a16="http://schemas.microsoft.com/office/drawing/2014/main" id="{28217568-1D5A-4AE0-AEC0-063FC23043CD}"/>
              </a:ext>
            </a:extLst>
          </p:cNvPr>
          <p:cNvSpPr txBox="1"/>
          <p:nvPr>
            <p:custDataLst>
              <p:tags r:id="rId8"/>
            </p:custDataLst>
          </p:nvPr>
        </p:nvSpPr>
        <p:spPr>
          <a:xfrm>
            <a:off x="8283035" y="4437243"/>
            <a:ext cx="4009293" cy="1661993"/>
          </a:xfrm>
          <a:prstGeom prst="rect">
            <a:avLst/>
          </a:prstGeom>
          <a:noFill/>
        </p:spPr>
        <p:txBody>
          <a:bodyPr wrap="square" rtlCol="0">
            <a:noAutofit/>
          </a:bodyPr>
          <a:lstStyle>
            <a:defPPr/>
          </a:lstStyle>
          <a:p>
            <a:pPr rtl="0"/>
            <a:r>
              <a:rPr lang="fr" sz="3000" b="1" i="0" u="none" strike="noStrike">
                <a:solidFill>
                  <a:srgbClr val="76C6D2"/>
                </a:solidFill>
                <a:highlight>
                  <a:srgbClr val="000000">
                    <a:alpha val="0"/>
                  </a:srgbClr>
                </a:highlight>
                <a:latin typeface="Calibri"/>
              </a:rPr>
              <a:t>Centres/organisations</a:t>
            </a:r>
          </a:p>
          <a:p>
            <a:pPr rtl="0"/>
            <a:r>
              <a:rPr lang="fr" sz="2400" b="0" i="0" u="none" strike="noStrike">
                <a:solidFill>
                  <a:srgbClr val="404040"/>
                </a:solidFill>
                <a:highlight>
                  <a:srgbClr val="000000">
                    <a:alpha val="0"/>
                  </a:srgbClr>
                </a:highlight>
                <a:latin typeface="Calibri"/>
              </a:rPr>
              <a:t>Identifier les centres et organisations qui aident les communautés de migrants</a:t>
            </a:r>
            <a:endParaRPr lang="en-GB" sz="2400">
              <a:solidFill>
                <a:srgbClr val="404040"/>
              </a:solidFill>
            </a:endParaRPr>
          </a:p>
        </p:txBody>
      </p:sp>
    </p:spTree>
    <p:extLst>
      <p:ext uri="{BB962C8B-B14F-4D97-AF65-F5344CB8AC3E}">
        <p14:creationId xmlns:p14="http://schemas.microsoft.com/office/powerpoint/2010/main" val="91085196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B1019-2342-FA4E-A9B0-7E1823BF768E}"/>
              </a:ext>
            </a:extLst>
          </p:cNvPr>
          <p:cNvPicPr>
            <a:picLocks noChangeAspect="1"/>
          </p:cNvPicPr>
          <p:nvPr>
            <p:custDataLst>
              <p:tags r:id="rId1"/>
            </p:custDataLst>
          </p:nvPr>
        </p:nvPicPr>
        <p:blipFill>
          <a:blip r:embed="rId4"/>
          <a:stretch>
            <a:fillRect/>
          </a:stretch>
        </p:blipFill>
        <p:spPr>
          <a:xfrm>
            <a:off x="747920" y="1961321"/>
            <a:ext cx="3997896" cy="4398617"/>
          </a:xfrm>
          <a:prstGeom prst="rect">
            <a:avLst/>
          </a:prstGeom>
        </p:spPr>
      </p:pic>
      <p:sp>
        <p:nvSpPr>
          <p:cNvPr id="5" name="Text Placeholder 4">
            <a:extLst>
              <a:ext uri="{FF2B5EF4-FFF2-40B4-BE49-F238E27FC236}">
                <a16:creationId xmlns:a16="http://schemas.microsoft.com/office/drawing/2014/main" id="{6E2E562C-7628-1C45-B957-C8239F954937}"/>
              </a:ext>
            </a:extLst>
          </p:cNvPr>
          <p:cNvSpPr>
            <a:spLocks noGrp="1"/>
          </p:cNvSpPr>
          <p:nvPr>
            <p:ph type="body" sz="quarter" idx="13"/>
            <p:custDataLst>
              <p:tags r:id="rId2"/>
            </p:custDataLst>
          </p:nvPr>
        </p:nvSpPr>
        <p:spPr/>
        <p:txBody>
          <a:bodyPr>
            <a:noAutofit/>
          </a:bodyPr>
          <a:lstStyle>
            <a:defPPr/>
          </a:lstStyle>
          <a:p>
            <a:pPr rtl="0"/>
            <a:r>
              <a:rPr lang="fr" sz="3600" b="1" i="0" u="none" strike="noStrike" dirty="0">
                <a:highlight>
                  <a:srgbClr val="000000">
                    <a:alpha val="0"/>
                  </a:srgbClr>
                </a:highlight>
                <a:latin typeface="Calibri"/>
              </a:rPr>
              <a:t>Obtenir un soutien pour votre cause de médiation communautaire/travailler avec d'autres personnes </a:t>
            </a:r>
          </a:p>
          <a:p>
            <a:endParaRPr lang="en-US" dirty="0"/>
          </a:p>
        </p:txBody>
      </p:sp>
    </p:spTree>
    <p:extLst>
      <p:ext uri="{BB962C8B-B14F-4D97-AF65-F5344CB8AC3E}">
        <p14:creationId xmlns:p14="http://schemas.microsoft.com/office/powerpoint/2010/main" val="252044388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C3418A-961E-4AD1-A384-572717142A8B}"/>
              </a:ext>
            </a:extLst>
          </p:cNvPr>
          <p:cNvSpPr>
            <a:spLocks noGrp="1"/>
          </p:cNvSpPr>
          <p:nvPr>
            <p:ph type="body" sz="quarter" idx="13"/>
            <p:custDataLst>
              <p:tags r:id="rId1"/>
            </p:custDataLst>
          </p:nvPr>
        </p:nvSpPr>
        <p:spPr/>
        <p:txBody>
          <a:bodyPr>
            <a:noAutofit/>
          </a:bodyPr>
          <a:lstStyle>
            <a:defPPr/>
          </a:lstStyle>
          <a:p>
            <a:pPr rtl="0"/>
            <a:r>
              <a:rPr lang="fr" sz="3600" b="0" i="0" u="none" strike="noStrike">
                <a:highlight>
                  <a:srgbClr val="000000">
                    <a:alpha val="0"/>
                  </a:srgbClr>
                </a:highlight>
                <a:latin typeface="Calibri"/>
              </a:rPr>
              <a:t>Former des coalitions avec d'autres personnes</a:t>
            </a:r>
          </a:p>
          <a:p>
            <a:endParaRPr lang="en-GB"/>
          </a:p>
        </p:txBody>
      </p:sp>
      <p:sp>
        <p:nvSpPr>
          <p:cNvPr id="3" name="Text Placeholder 2">
            <a:extLst>
              <a:ext uri="{FF2B5EF4-FFF2-40B4-BE49-F238E27FC236}">
                <a16:creationId xmlns:a16="http://schemas.microsoft.com/office/drawing/2014/main" id="{A95F34E5-FBD1-4997-BA79-BA85B2319441}"/>
              </a:ext>
            </a:extLst>
          </p:cNvPr>
          <p:cNvSpPr>
            <a:spLocks noGrp="1"/>
          </p:cNvSpPr>
          <p:nvPr>
            <p:ph type="body" sz="quarter" idx="14"/>
            <p:custDataLst>
              <p:tags r:id="rId2"/>
            </p:custDataLst>
          </p:nvPr>
        </p:nvSpPr>
        <p:spPr>
          <a:xfrm>
            <a:off x="2588455" y="2570350"/>
            <a:ext cx="8758418" cy="3245241"/>
          </a:xfrm>
        </p:spPr>
        <p:txBody>
          <a:bodyPr>
            <a:noAutofit/>
          </a:bodyPr>
          <a:lstStyle>
            <a:defPPr/>
          </a:lstStyle>
          <a:p>
            <a:pPr rtl="0"/>
            <a:r>
              <a:rPr lang="fr" sz="2400" b="0" i="0" u="none" strike="noStrike">
                <a:highlight>
                  <a:srgbClr val="000000">
                    <a:alpha val="0"/>
                  </a:srgbClr>
                </a:highlight>
                <a:latin typeface="Calibri"/>
              </a:rPr>
              <a:t>Parfois, vous n'êtes pas seul à avoir un problème avec une agence ou un programme particulier. Se réunir avec d'autres personnes ou groupes peut être très efficace pour articuler le défi de la communauté aux décideurs.</a:t>
            </a:r>
          </a:p>
          <a:p>
            <a:endParaRPr lang="en-GB" sz="1000"/>
          </a:p>
          <a:p>
            <a:pPr rtl="0"/>
            <a:r>
              <a:rPr lang="fr" sz="2400" b="0" i="0" u="none" strike="noStrike">
                <a:highlight>
                  <a:srgbClr val="000000">
                    <a:alpha val="0"/>
                  </a:srgbClr>
                </a:highlight>
                <a:latin typeface="Calibri"/>
              </a:rPr>
              <a:t>Cependant, il est important d'être clair sur votre mission et d'avoir le plus d'accord possible entre les participants.</a:t>
            </a:r>
          </a:p>
          <a:p>
            <a:r>
              <a:rPr lang="en-GB"/>
              <a:t> </a:t>
            </a:r>
          </a:p>
          <a:p>
            <a:pPr rtl="0"/>
            <a:r>
              <a:rPr lang="fr" sz="2400" b="0" i="0" u="none" strike="noStrike">
                <a:highlight>
                  <a:srgbClr val="000000">
                    <a:alpha val="0"/>
                  </a:srgbClr>
                </a:highlight>
                <a:latin typeface="Calibri"/>
              </a:rPr>
              <a:t>Il sera également essentiel d'avoir un plan d'action que les autres acceptent.</a:t>
            </a:r>
          </a:p>
          <a:p>
            <a:endParaRPr lang="en-GB"/>
          </a:p>
        </p:txBody>
      </p:sp>
      <p:grpSp>
        <p:nvGrpSpPr>
          <p:cNvPr id="4" name="Google Shape;857;p39">
            <a:extLst>
              <a:ext uri="{FF2B5EF4-FFF2-40B4-BE49-F238E27FC236}">
                <a16:creationId xmlns:a16="http://schemas.microsoft.com/office/drawing/2014/main" id="{CE6F4D67-A40D-46AD-BFC9-5ACE1088E39D}"/>
              </a:ext>
            </a:extLst>
          </p:cNvPr>
          <p:cNvGrpSpPr/>
          <p:nvPr>
            <p:custDataLst>
              <p:tags r:id="rId3"/>
            </p:custDataLst>
          </p:nvPr>
        </p:nvGrpSpPr>
        <p:grpSpPr>
          <a:xfrm>
            <a:off x="1061595" y="2548642"/>
            <a:ext cx="1139492" cy="1022344"/>
            <a:chOff x="5233525" y="4954450"/>
            <a:chExt cx="538275" cy="516350"/>
          </a:xfrm>
        </p:grpSpPr>
        <p:sp>
          <p:nvSpPr>
            <p:cNvPr id="5" name="Google Shape;858;p39">
              <a:extLst>
                <a:ext uri="{FF2B5EF4-FFF2-40B4-BE49-F238E27FC236}">
                  <a16:creationId xmlns:a16="http://schemas.microsoft.com/office/drawing/2014/main" id="{D6E3516E-F1A2-4A4D-8F4E-B1C79DB19F37}"/>
                </a:ext>
              </a:extLst>
            </p:cNvPr>
            <p:cNvSpPr/>
            <p:nvPr>
              <p:custDataLst>
                <p:tags r:id="rId13"/>
              </p:custDataLst>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6" name="Google Shape;859;p39">
              <a:extLst>
                <a:ext uri="{FF2B5EF4-FFF2-40B4-BE49-F238E27FC236}">
                  <a16:creationId xmlns:a16="http://schemas.microsoft.com/office/drawing/2014/main" id="{5E5D80C3-DFD3-4CEB-B28D-67B07B529643}"/>
                </a:ext>
              </a:extLst>
            </p:cNvPr>
            <p:cNvSpPr/>
            <p:nvPr>
              <p:custDataLst>
                <p:tags r:id="rId14"/>
              </p:custDataLst>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7" name="Google Shape;860;p39">
              <a:extLst>
                <a:ext uri="{FF2B5EF4-FFF2-40B4-BE49-F238E27FC236}">
                  <a16:creationId xmlns:a16="http://schemas.microsoft.com/office/drawing/2014/main" id="{2799FC17-6A0D-41B8-AD00-691C318AF5E6}"/>
                </a:ext>
              </a:extLst>
            </p:cNvPr>
            <p:cNvSpPr/>
            <p:nvPr>
              <p:custDataLst>
                <p:tags r:id="rId15"/>
              </p:custDataLst>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8" name="Google Shape;861;p39">
              <a:extLst>
                <a:ext uri="{FF2B5EF4-FFF2-40B4-BE49-F238E27FC236}">
                  <a16:creationId xmlns:a16="http://schemas.microsoft.com/office/drawing/2014/main" id="{7AC23DD3-75F8-415B-BE71-BCC60A2D1774}"/>
                </a:ext>
              </a:extLst>
            </p:cNvPr>
            <p:cNvSpPr/>
            <p:nvPr>
              <p:custDataLst>
                <p:tags r:id="rId16"/>
              </p:custDataLst>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9" name="Google Shape;862;p39">
              <a:extLst>
                <a:ext uri="{FF2B5EF4-FFF2-40B4-BE49-F238E27FC236}">
                  <a16:creationId xmlns:a16="http://schemas.microsoft.com/office/drawing/2014/main" id="{CAA706F9-B685-41DD-AE95-01B0D89E72B0}"/>
                </a:ext>
              </a:extLst>
            </p:cNvPr>
            <p:cNvSpPr/>
            <p:nvPr>
              <p:custDataLst>
                <p:tags r:id="rId17"/>
              </p:custDataLst>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10" name="Google Shape;863;p39">
              <a:extLst>
                <a:ext uri="{FF2B5EF4-FFF2-40B4-BE49-F238E27FC236}">
                  <a16:creationId xmlns:a16="http://schemas.microsoft.com/office/drawing/2014/main" id="{35678742-8AFA-4667-A786-4515EAFD7135}"/>
                </a:ext>
              </a:extLst>
            </p:cNvPr>
            <p:cNvSpPr/>
            <p:nvPr>
              <p:custDataLst>
                <p:tags r:id="rId18"/>
              </p:custDataLst>
            </p:nvPr>
          </p:nvSpPr>
          <p:spPr>
            <a:xfrm>
              <a:off x="5411925" y="5110925"/>
              <a:ext cx="188775" cy="189400"/>
            </a:xfrm>
            <a:custGeom>
              <a:avLst/>
              <a:gdLst/>
              <a:ahLst/>
              <a:cxnLst/>
              <a:rect l="l" t="t" r="r" b="b"/>
              <a:pathLst>
                <a:path w="7550" h="7575"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11" name="Google Shape;864;p39">
              <a:extLst>
                <a:ext uri="{FF2B5EF4-FFF2-40B4-BE49-F238E27FC236}">
                  <a16:creationId xmlns:a16="http://schemas.microsoft.com/office/drawing/2014/main" id="{44030C06-5C4D-46D8-9531-96E869FACB62}"/>
                </a:ext>
              </a:extLst>
            </p:cNvPr>
            <p:cNvSpPr/>
            <p:nvPr>
              <p:custDataLst>
                <p:tags r:id="rId19"/>
              </p:custDataLst>
            </p:nvPr>
          </p:nvSpPr>
          <p:spPr>
            <a:xfrm>
              <a:off x="5367475" y="5025075"/>
              <a:ext cx="81600" cy="105975"/>
            </a:xfrm>
            <a:custGeom>
              <a:avLst/>
              <a:gdLst/>
              <a:ahLst/>
              <a:cxnLst/>
              <a:rect l="l" t="t" r="r" b="b"/>
              <a:pathLst>
                <a:path w="3264" h="4239" fill="none" extrusionOk="0">
                  <a:moveTo>
                    <a:pt x="0" y="1"/>
                  </a:moveTo>
                  <a:lnTo>
                    <a:pt x="3264" y="4238"/>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12" name="Google Shape;865;p39">
              <a:extLst>
                <a:ext uri="{FF2B5EF4-FFF2-40B4-BE49-F238E27FC236}">
                  <a16:creationId xmlns:a16="http://schemas.microsoft.com/office/drawing/2014/main" id="{DC4882F8-6AEE-4602-80CF-794B524E6750}"/>
                </a:ext>
              </a:extLst>
            </p:cNvPr>
            <p:cNvSpPr/>
            <p:nvPr>
              <p:custDataLst>
                <p:tags r:id="rId20"/>
              </p:custDataLst>
            </p:nvPr>
          </p:nvSpPr>
          <p:spPr>
            <a:xfrm>
              <a:off x="5567800" y="4999500"/>
              <a:ext cx="115100" cy="133975"/>
            </a:xfrm>
            <a:custGeom>
              <a:avLst/>
              <a:gdLst/>
              <a:ahLst/>
              <a:cxnLst/>
              <a:rect l="l" t="t" r="r" b="b"/>
              <a:pathLst>
                <a:path w="4604" h="5359" fill="none" extrusionOk="0">
                  <a:moveTo>
                    <a:pt x="0" y="5359"/>
                  </a:moveTo>
                  <a:lnTo>
                    <a:pt x="4603"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13" name="Google Shape;866;p39">
              <a:extLst>
                <a:ext uri="{FF2B5EF4-FFF2-40B4-BE49-F238E27FC236}">
                  <a16:creationId xmlns:a16="http://schemas.microsoft.com/office/drawing/2014/main" id="{CFD0221B-EA58-464F-B169-CDFD184584A9}"/>
                </a:ext>
              </a:extLst>
            </p:cNvPr>
            <p:cNvSpPr/>
            <p:nvPr>
              <p:custDataLst>
                <p:tags r:id="rId21"/>
              </p:custDataLst>
            </p:nvPr>
          </p:nvSpPr>
          <p:spPr>
            <a:xfrm>
              <a:off x="5600075" y="5217475"/>
              <a:ext cx="127275" cy="16475"/>
            </a:xfrm>
            <a:custGeom>
              <a:avLst/>
              <a:gdLst/>
              <a:ahLst/>
              <a:cxnLst/>
              <a:rect l="l" t="t" r="r" b="b"/>
              <a:pathLst>
                <a:path w="5091" h="659" fill="none" extrusionOk="0">
                  <a:moveTo>
                    <a:pt x="5090" y="658"/>
                  </a:moveTo>
                  <a:lnTo>
                    <a:pt x="0"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14" name="Google Shape;867;p39">
              <a:extLst>
                <a:ext uri="{FF2B5EF4-FFF2-40B4-BE49-F238E27FC236}">
                  <a16:creationId xmlns:a16="http://schemas.microsoft.com/office/drawing/2014/main" id="{E97DEF6E-FC18-4A84-882D-46BF74D625C1}"/>
                </a:ext>
              </a:extLst>
            </p:cNvPr>
            <p:cNvSpPr/>
            <p:nvPr>
              <p:custDataLst>
                <p:tags r:id="rId22"/>
              </p:custDataLst>
            </p:nvPr>
          </p:nvSpPr>
          <p:spPr>
            <a:xfrm>
              <a:off x="5497775" y="5299675"/>
              <a:ext cx="4900" cy="126675"/>
            </a:xfrm>
            <a:custGeom>
              <a:avLst/>
              <a:gdLst/>
              <a:ahLst/>
              <a:cxnLst/>
              <a:rect l="l" t="t" r="r" b="b"/>
              <a:pathLst>
                <a:path w="196" h="5067" fill="none" extrusionOk="0">
                  <a:moveTo>
                    <a:pt x="0" y="5067"/>
                  </a:moveTo>
                  <a:lnTo>
                    <a:pt x="195"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15" name="Google Shape;868;p39">
              <a:extLst>
                <a:ext uri="{FF2B5EF4-FFF2-40B4-BE49-F238E27FC236}">
                  <a16:creationId xmlns:a16="http://schemas.microsoft.com/office/drawing/2014/main" id="{5F2BE6CE-65FE-467A-882F-0494C5265594}"/>
                </a:ext>
              </a:extLst>
            </p:cNvPr>
            <p:cNvSpPr/>
            <p:nvPr>
              <p:custDataLst>
                <p:tags r:id="rId23"/>
              </p:custDataLst>
            </p:nvPr>
          </p:nvSpPr>
          <p:spPr>
            <a:xfrm>
              <a:off x="5277975" y="5241825"/>
              <a:ext cx="141275" cy="58500"/>
            </a:xfrm>
            <a:custGeom>
              <a:avLst/>
              <a:gdLst/>
              <a:ahLst/>
              <a:cxnLst/>
              <a:rect l="l" t="t" r="r" b="b"/>
              <a:pathLst>
                <a:path w="5651" h="2340" fill="none" extrusionOk="0">
                  <a:moveTo>
                    <a:pt x="0" y="2339"/>
                  </a:moveTo>
                  <a:lnTo>
                    <a:pt x="5651"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grpSp>
      <p:sp>
        <p:nvSpPr>
          <p:cNvPr id="16" name="Google Shape;498;p39">
            <a:extLst>
              <a:ext uri="{FF2B5EF4-FFF2-40B4-BE49-F238E27FC236}">
                <a16:creationId xmlns:a16="http://schemas.microsoft.com/office/drawing/2014/main" id="{CA2768BB-C3F0-4DD1-862D-E50D8ABF0194}"/>
              </a:ext>
            </a:extLst>
          </p:cNvPr>
          <p:cNvSpPr/>
          <p:nvPr>
            <p:custDataLst>
              <p:tags r:id="rId4"/>
            </p:custDataLst>
          </p:nvPr>
        </p:nvSpPr>
        <p:spPr>
          <a:xfrm>
            <a:off x="1213265" y="4192970"/>
            <a:ext cx="815458" cy="71609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grpSp>
        <p:nvGrpSpPr>
          <p:cNvPr id="17" name="Google Shape;483;p39">
            <a:extLst>
              <a:ext uri="{FF2B5EF4-FFF2-40B4-BE49-F238E27FC236}">
                <a16:creationId xmlns:a16="http://schemas.microsoft.com/office/drawing/2014/main" id="{D45F09F1-2785-4CAE-B084-73A030370715}"/>
              </a:ext>
            </a:extLst>
          </p:cNvPr>
          <p:cNvGrpSpPr/>
          <p:nvPr>
            <p:custDataLst>
              <p:tags r:id="rId5"/>
            </p:custDataLst>
          </p:nvPr>
        </p:nvGrpSpPr>
        <p:grpSpPr>
          <a:xfrm>
            <a:off x="1294731" y="5430263"/>
            <a:ext cx="585556" cy="716094"/>
            <a:chOff x="596350" y="929175"/>
            <a:chExt cx="407950" cy="497475"/>
          </a:xfrm>
        </p:grpSpPr>
        <p:sp>
          <p:nvSpPr>
            <p:cNvPr id="18" name="Google Shape;484;p39">
              <a:extLst>
                <a:ext uri="{FF2B5EF4-FFF2-40B4-BE49-F238E27FC236}">
                  <a16:creationId xmlns:a16="http://schemas.microsoft.com/office/drawing/2014/main" id="{EDBCC78F-7947-4BF9-B81D-83F7ACE710CC}"/>
                </a:ext>
              </a:extLst>
            </p:cNvPr>
            <p:cNvSpPr/>
            <p:nvPr>
              <p:custDataLst>
                <p:tags r:id="rId6"/>
              </p:custDataLst>
            </p:nvPr>
          </p:nvSpPr>
          <p:spPr>
            <a:xfrm>
              <a:off x="596350" y="953550"/>
              <a:ext cx="387250" cy="473100"/>
            </a:xfrm>
            <a:custGeom>
              <a:avLst/>
              <a:gdLst/>
              <a:ahLst/>
              <a:cxnLst/>
              <a:rect l="l" t="t" r="r" b="b"/>
              <a:pathLst>
                <a:path w="15489"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19" name="Google Shape;485;p39">
              <a:extLst>
                <a:ext uri="{FF2B5EF4-FFF2-40B4-BE49-F238E27FC236}">
                  <a16:creationId xmlns:a16="http://schemas.microsoft.com/office/drawing/2014/main" id="{5D7B71C2-798E-4386-9C47-F66E266DFE08}"/>
                </a:ext>
              </a:extLst>
            </p:cNvPr>
            <p:cNvSpPr/>
            <p:nvPr>
              <p:custDataLst>
                <p:tags r:id="rId7"/>
              </p:custDataLst>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20" name="Google Shape;486;p39">
              <a:extLst>
                <a:ext uri="{FF2B5EF4-FFF2-40B4-BE49-F238E27FC236}">
                  <a16:creationId xmlns:a16="http://schemas.microsoft.com/office/drawing/2014/main" id="{8339F67E-1158-4650-B559-A32BDA8C9961}"/>
                </a:ext>
              </a:extLst>
            </p:cNvPr>
            <p:cNvSpPr/>
            <p:nvPr>
              <p:custDataLst>
                <p:tags r:id="rId8"/>
              </p:custDataLst>
            </p:nvPr>
          </p:nvSpPr>
          <p:spPr>
            <a:xfrm>
              <a:off x="688900" y="1256150"/>
              <a:ext cx="133975" cy="25"/>
            </a:xfrm>
            <a:custGeom>
              <a:avLst/>
              <a:gdLst/>
              <a:ahLst/>
              <a:cxnLst/>
              <a:rect l="l" t="t" r="r" b="b"/>
              <a:pathLst>
                <a:path w="5359" h="1" fill="none" extrusionOk="0">
                  <a:moveTo>
                    <a:pt x="5358" y="0"/>
                  </a:moveTo>
                  <a:lnTo>
                    <a:pt x="0" y="0"/>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21" name="Google Shape;487;p39">
              <a:extLst>
                <a:ext uri="{FF2B5EF4-FFF2-40B4-BE49-F238E27FC236}">
                  <a16:creationId xmlns:a16="http://schemas.microsoft.com/office/drawing/2014/main" id="{5D161ECB-C9E2-42AF-AE18-15B5DB463060}"/>
                </a:ext>
              </a:extLst>
            </p:cNvPr>
            <p:cNvSpPr/>
            <p:nvPr>
              <p:custDataLst>
                <p:tags r:id="rId9"/>
              </p:custDataLst>
            </p:nvPr>
          </p:nvSpPr>
          <p:spPr>
            <a:xfrm>
              <a:off x="688900" y="1201350"/>
              <a:ext cx="255750" cy="25"/>
            </a:xfrm>
            <a:custGeom>
              <a:avLst/>
              <a:gdLst/>
              <a:ahLst/>
              <a:cxnLst/>
              <a:rect l="l" t="t" r="r" b="b"/>
              <a:pathLst>
                <a:path w="10230" h="1" fill="none" extrusionOk="0">
                  <a:moveTo>
                    <a:pt x="10229" y="1"/>
                  </a:moveTo>
                  <a:lnTo>
                    <a:pt x="0"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22" name="Google Shape;488;p39">
              <a:extLst>
                <a:ext uri="{FF2B5EF4-FFF2-40B4-BE49-F238E27FC236}">
                  <a16:creationId xmlns:a16="http://schemas.microsoft.com/office/drawing/2014/main" id="{2EE5C122-9B57-402D-882A-C977034EE390}"/>
                </a:ext>
              </a:extLst>
            </p:cNvPr>
            <p:cNvSpPr/>
            <p:nvPr>
              <p:custDataLst>
                <p:tags r:id="rId10"/>
              </p:custDataLst>
            </p:nvPr>
          </p:nvSpPr>
          <p:spPr>
            <a:xfrm>
              <a:off x="688900" y="1145950"/>
              <a:ext cx="255750" cy="25"/>
            </a:xfrm>
            <a:custGeom>
              <a:avLst/>
              <a:gdLst/>
              <a:ahLst/>
              <a:cxnLst/>
              <a:rect l="l" t="t" r="r" b="b"/>
              <a:pathLst>
                <a:path w="10230" h="1" fill="none" extrusionOk="0">
                  <a:moveTo>
                    <a:pt x="10229" y="0"/>
                  </a:moveTo>
                  <a:lnTo>
                    <a:pt x="0" y="0"/>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23" name="Google Shape;489;p39">
              <a:extLst>
                <a:ext uri="{FF2B5EF4-FFF2-40B4-BE49-F238E27FC236}">
                  <a16:creationId xmlns:a16="http://schemas.microsoft.com/office/drawing/2014/main" id="{F25DB081-E8DE-409B-9E47-B6CE54EF9E6D}"/>
                </a:ext>
              </a:extLst>
            </p:cNvPr>
            <p:cNvSpPr/>
            <p:nvPr>
              <p:custDataLst>
                <p:tags r:id="rId11"/>
              </p:custDataLst>
            </p:nvPr>
          </p:nvSpPr>
          <p:spPr>
            <a:xfrm>
              <a:off x="688900" y="1090525"/>
              <a:ext cx="255750" cy="25"/>
            </a:xfrm>
            <a:custGeom>
              <a:avLst/>
              <a:gdLst/>
              <a:ahLst/>
              <a:cxnLst/>
              <a:rect l="l" t="t" r="r" b="b"/>
              <a:pathLst>
                <a:path w="10230" h="1" fill="none" extrusionOk="0">
                  <a:moveTo>
                    <a:pt x="10229" y="1"/>
                  </a:moveTo>
                  <a:lnTo>
                    <a:pt x="0"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24" name="Google Shape;490;p39">
              <a:extLst>
                <a:ext uri="{FF2B5EF4-FFF2-40B4-BE49-F238E27FC236}">
                  <a16:creationId xmlns:a16="http://schemas.microsoft.com/office/drawing/2014/main" id="{178E5D5E-1C32-4F59-B3C6-E03E62E718E6}"/>
                </a:ext>
              </a:extLst>
            </p:cNvPr>
            <p:cNvSpPr/>
            <p:nvPr>
              <p:custDataLst>
                <p:tags r:id="rId12"/>
              </p:custDataLst>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grpSp>
    </p:spTree>
    <p:extLst>
      <p:ext uri="{BB962C8B-B14F-4D97-AF65-F5344CB8AC3E}">
        <p14:creationId xmlns:p14="http://schemas.microsoft.com/office/powerpoint/2010/main" val="129667848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nvPicPr>
        <p:blipFill>
          <a:blip r:embed="rId2"/>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p:txBody>
          <a:bodyPr>
            <a:noAutofit/>
          </a:bodyPr>
          <a:lstStyle>
            <a:defPPr/>
          </a:lstStyle>
          <a:p>
            <a:pPr rtl="0"/>
            <a:r>
              <a:rPr lang="fr" sz="3600" b="1" i="0" u="none" strike="noStrike">
                <a:highlight>
                  <a:srgbClr val="000000">
                    <a:alpha val="0"/>
                  </a:srgbClr>
                </a:highlight>
                <a:latin typeface="Calibri"/>
              </a:rPr>
              <a:t>Médiation dans un cadre communautaire et médiation entre pairs</a:t>
            </a:r>
          </a:p>
          <a:p>
            <a:endParaRPr lang="en-US"/>
          </a:p>
        </p:txBody>
      </p:sp>
    </p:spTree>
    <p:extLst>
      <p:ext uri="{BB962C8B-B14F-4D97-AF65-F5344CB8AC3E}">
        <p14:creationId xmlns:p14="http://schemas.microsoft.com/office/powerpoint/2010/main" val="148614063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37C400-43AD-477A-B53F-C8B18B597CA7}"/>
              </a:ext>
            </a:extLst>
          </p:cNvPr>
          <p:cNvSpPr>
            <a:spLocks noGrp="1"/>
          </p:cNvSpPr>
          <p:nvPr>
            <p:ph type="body" sz="quarter" idx="13"/>
            <p:custDataLst>
              <p:tags r:id="rId1"/>
            </p:custDataLst>
          </p:nvPr>
        </p:nvSpPr>
        <p:spPr>
          <a:xfrm>
            <a:off x="1104036" y="3833027"/>
            <a:ext cx="9983928" cy="1583036"/>
          </a:xfrm>
        </p:spPr>
        <p:txBody>
          <a:bodyPr>
            <a:noAutofit/>
          </a:bodyPr>
          <a:lstStyle>
            <a:defPPr/>
          </a:lstStyle>
          <a:p>
            <a:pPr algn="ctr" rtl="0"/>
            <a:r>
              <a:rPr lang="fr" sz="3600" b="1" i="0" u="none" strike="noStrike">
                <a:highlight>
                  <a:srgbClr val="000000">
                    <a:alpha val="0"/>
                  </a:srgbClr>
                </a:highlight>
                <a:latin typeface="Calibri"/>
              </a:rPr>
              <a:t>Pendant la formation d'une coalition, ou par la suite, lorsque vous ferez de la médiation et du plaidoyer avec vos pairs, vous aurez besoin de COMPÉTENCES EN NÉGOCIATION.</a:t>
            </a:r>
          </a:p>
        </p:txBody>
      </p:sp>
      <p:grpSp>
        <p:nvGrpSpPr>
          <p:cNvPr id="3" name="Google Shape;695;p39">
            <a:extLst>
              <a:ext uri="{FF2B5EF4-FFF2-40B4-BE49-F238E27FC236}">
                <a16:creationId xmlns:a16="http://schemas.microsoft.com/office/drawing/2014/main" id="{7DC1DCFD-B2C0-4DBA-A3F7-77DFB9423FAA}"/>
              </a:ext>
            </a:extLst>
          </p:cNvPr>
          <p:cNvGrpSpPr/>
          <p:nvPr>
            <p:custDataLst>
              <p:tags r:id="rId2"/>
            </p:custDataLst>
          </p:nvPr>
        </p:nvGrpSpPr>
        <p:grpSpPr>
          <a:xfrm>
            <a:off x="5547315" y="2130835"/>
            <a:ext cx="1097370" cy="1205675"/>
            <a:chOff x="1247825" y="5001950"/>
            <a:chExt cx="443300" cy="428675"/>
          </a:xfrm>
        </p:grpSpPr>
        <p:sp>
          <p:nvSpPr>
            <p:cNvPr id="4" name="Google Shape;696;p39">
              <a:extLst>
                <a:ext uri="{FF2B5EF4-FFF2-40B4-BE49-F238E27FC236}">
                  <a16:creationId xmlns:a16="http://schemas.microsoft.com/office/drawing/2014/main" id="{CD700C35-5A9C-46ED-B059-B1AAC1FAD232}"/>
                </a:ext>
              </a:extLst>
            </p:cNvPr>
            <p:cNvSpPr/>
            <p:nvPr>
              <p:custDataLst>
                <p:tags r:id="rId3"/>
              </p:custDataLst>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5" name="Google Shape;697;p39">
              <a:extLst>
                <a:ext uri="{FF2B5EF4-FFF2-40B4-BE49-F238E27FC236}">
                  <a16:creationId xmlns:a16="http://schemas.microsoft.com/office/drawing/2014/main" id="{D5813EB2-D52E-43D9-A500-38A01EE863C2}"/>
                </a:ext>
              </a:extLst>
            </p:cNvPr>
            <p:cNvSpPr/>
            <p:nvPr>
              <p:custDataLst>
                <p:tags r:id="rId4"/>
              </p:custDataLst>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6" name="Google Shape;698;p39">
              <a:extLst>
                <a:ext uri="{FF2B5EF4-FFF2-40B4-BE49-F238E27FC236}">
                  <a16:creationId xmlns:a16="http://schemas.microsoft.com/office/drawing/2014/main" id="{CDE121B9-FCD8-4792-9261-7946ED2A620F}"/>
                </a:ext>
              </a:extLst>
            </p:cNvPr>
            <p:cNvSpPr/>
            <p:nvPr>
              <p:custDataLst>
                <p:tags r:id="rId5"/>
              </p:custDataLst>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7" name="Google Shape;699;p39">
              <a:extLst>
                <a:ext uri="{FF2B5EF4-FFF2-40B4-BE49-F238E27FC236}">
                  <a16:creationId xmlns:a16="http://schemas.microsoft.com/office/drawing/2014/main" id="{8FCA31FC-75E0-4CF1-B2A9-DE7CCBF8A5A3}"/>
                </a:ext>
              </a:extLst>
            </p:cNvPr>
            <p:cNvSpPr/>
            <p:nvPr>
              <p:custDataLst>
                <p:tags r:id="rId6"/>
              </p:custDataLst>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8" name="Google Shape;700;p39">
              <a:extLst>
                <a:ext uri="{FF2B5EF4-FFF2-40B4-BE49-F238E27FC236}">
                  <a16:creationId xmlns:a16="http://schemas.microsoft.com/office/drawing/2014/main" id="{5D72C63F-3B54-4D05-9433-E07CA3CBA9F8}"/>
                </a:ext>
              </a:extLst>
            </p:cNvPr>
            <p:cNvSpPr/>
            <p:nvPr>
              <p:custDataLst>
                <p:tags r:id="rId7"/>
              </p:custDataLst>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9" name="Google Shape;701;p39">
              <a:extLst>
                <a:ext uri="{FF2B5EF4-FFF2-40B4-BE49-F238E27FC236}">
                  <a16:creationId xmlns:a16="http://schemas.microsoft.com/office/drawing/2014/main" id="{6E52B165-969E-4679-A406-427D169ACDFF}"/>
                </a:ext>
              </a:extLst>
            </p:cNvPr>
            <p:cNvSpPr/>
            <p:nvPr>
              <p:custDataLst>
                <p:tags r:id="rId8"/>
              </p:custDataLst>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grpSp>
    </p:spTree>
    <p:extLst>
      <p:ext uri="{BB962C8B-B14F-4D97-AF65-F5344CB8AC3E}">
        <p14:creationId xmlns:p14="http://schemas.microsoft.com/office/powerpoint/2010/main" val="296311391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4B566D-0C07-469A-A7AC-C32F8CC46C48}"/>
              </a:ext>
            </a:extLst>
          </p:cNvPr>
          <p:cNvSpPr>
            <a:spLocks noGrp="1"/>
          </p:cNvSpPr>
          <p:nvPr>
            <p:ph type="body" sz="quarter" idx="13"/>
            <p:custDataLst>
              <p:tags r:id="rId1"/>
            </p:custDataLst>
          </p:nvPr>
        </p:nvSpPr>
        <p:spPr/>
        <p:txBody>
          <a:bodyPr>
            <a:noAutofit/>
          </a:bodyPr>
          <a:lstStyle>
            <a:defPPr/>
          </a:lstStyle>
          <a:p>
            <a:pPr rtl="0"/>
            <a:r>
              <a:rPr lang="fr" sz="3000" b="0" i="1" u="none" strike="noStrike">
                <a:highlight>
                  <a:srgbClr val="000000">
                    <a:alpha val="0"/>
                  </a:srgbClr>
                </a:highlight>
                <a:latin typeface="Calibri"/>
              </a:rPr>
              <a:t>La négociation consiste à ce que des groupes en désaccord travaillent ensemble pour résoudre un problème. </a:t>
            </a:r>
          </a:p>
          <a:p>
            <a:pPr rtl="0"/>
            <a:r>
              <a:rPr lang="fr" sz="3000" b="0" i="1" u="none" strike="noStrike">
                <a:highlight>
                  <a:srgbClr val="000000">
                    <a:alpha val="0"/>
                  </a:srgbClr>
                </a:highlight>
                <a:latin typeface="Calibri"/>
              </a:rPr>
              <a:t>Toutes nos préparations alimentent le processus de négociation. Comme pour les autres compétences de plaidoyer, la négociation est une compétence qui s'apprend par l'étude et la pratique.</a:t>
            </a:r>
          </a:p>
        </p:txBody>
      </p:sp>
      <p:pic>
        <p:nvPicPr>
          <p:cNvPr id="7" name="Picture Placeholder 6" descr="Text, letter&#10;&#10;Description automatically generated">
            <a:extLst>
              <a:ext uri="{FF2B5EF4-FFF2-40B4-BE49-F238E27FC236}">
                <a16:creationId xmlns:a16="http://schemas.microsoft.com/office/drawing/2014/main" id="{9644EEB6-303E-4FA4-9614-7BB7B12922EF}"/>
              </a:ext>
            </a:extLst>
          </p:cNvPr>
          <p:cNvPicPr>
            <a:picLocks noGrp="1" noChangeAspect="1"/>
          </p:cNvPicPr>
          <p:nvPr>
            <p:ph type="pic" sz="quarter" idx="19"/>
            <p:custDataLst>
              <p:tags r:id="rId2"/>
            </p:custDataLst>
          </p:nvPr>
        </p:nvPicPr>
        <p:blipFill>
          <a:blip r:embed="rId4">
            <a:extLst>
              <a:ext uri="{28A0092B-C50C-407E-A947-70E740481C1C}">
                <a14:useLocalDpi xmlns:a14="http://schemas.microsoft.com/office/drawing/2010/main"/>
              </a:ext>
            </a:extLst>
          </a:blip>
          <a:stretch>
            <a:fillRect/>
          </a:stretch>
        </p:blipFill>
        <p:spPr/>
      </p:pic>
    </p:spTree>
    <p:extLst>
      <p:ext uri="{BB962C8B-B14F-4D97-AF65-F5344CB8AC3E}">
        <p14:creationId xmlns:p14="http://schemas.microsoft.com/office/powerpoint/2010/main" val="30821779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D89EF-0B4B-4BE4-A11C-356922A09228}"/>
              </a:ext>
            </a:extLst>
          </p:cNvPr>
          <p:cNvSpPr>
            <a:spLocks noGrp="1"/>
          </p:cNvSpPr>
          <p:nvPr>
            <p:ph type="body" sz="quarter" idx="15"/>
            <p:custDataLst>
              <p:tags r:id="rId1"/>
            </p:custDataLst>
          </p:nvPr>
        </p:nvSpPr>
        <p:spPr/>
        <p:txBody>
          <a:bodyPr>
            <a:noAutofit/>
          </a:bodyPr>
          <a:lstStyle>
            <a:defPPr/>
          </a:lstStyle>
          <a:p>
            <a:pPr rtl="0"/>
            <a:r>
              <a:rPr lang="fr" sz="3600" b="1" i="0" u="none" strike="noStrike">
                <a:highlight>
                  <a:srgbClr val="000000">
                    <a:alpha val="0"/>
                  </a:srgbClr>
                </a:highlight>
                <a:latin typeface="Calibri"/>
              </a:rPr>
              <a:t>NÉGOCIATION :</a:t>
            </a:r>
            <a:endParaRPr lang="en-GB" sz="3000" b="0"/>
          </a:p>
        </p:txBody>
      </p:sp>
      <p:sp>
        <p:nvSpPr>
          <p:cNvPr id="3" name="Text Placeholder 2">
            <a:extLst>
              <a:ext uri="{FF2B5EF4-FFF2-40B4-BE49-F238E27FC236}">
                <a16:creationId xmlns:a16="http://schemas.microsoft.com/office/drawing/2014/main" id="{5B301B3D-1156-4959-B1DA-AF8459C7FFE7}"/>
              </a:ext>
            </a:extLst>
          </p:cNvPr>
          <p:cNvSpPr>
            <a:spLocks noGrp="1"/>
          </p:cNvSpPr>
          <p:nvPr>
            <p:ph type="body" sz="quarter" idx="16"/>
            <p:custDataLst>
              <p:tags r:id="rId2"/>
            </p:custDataLst>
          </p:nvPr>
        </p:nvSpPr>
        <p:spPr>
          <a:xfrm>
            <a:off x="571313" y="2067342"/>
            <a:ext cx="11090804" cy="4038015"/>
          </a:xfrm>
        </p:spPr>
        <p:txBody>
          <a:bodyPr>
            <a:noAutofit/>
          </a:bodyPr>
          <a:lstStyle>
            <a:defPPr/>
          </a:lstStyle>
          <a:p>
            <a:endParaRPr lang="en-GB"/>
          </a:p>
          <a:p>
            <a:pPr rtl="0"/>
            <a:r>
              <a:rPr lang="fr" sz="2400" b="0" i="0" u="none" strike="noStrike">
                <a:highlight>
                  <a:srgbClr val="000000">
                    <a:alpha val="0"/>
                  </a:srgbClr>
                </a:highlight>
                <a:latin typeface="Calibri"/>
              </a:rPr>
              <a:t>Par exemple, si votre pair est mécontent du traitement qu'il reçoit, vous pouvez commencer par signaler qu'un médecin ou un membre du personnel a violé la charte des droits des patients de votre pays.</a:t>
            </a:r>
            <a:endParaRPr lang="en-GB"/>
          </a:p>
          <a:p>
            <a:endParaRPr lang="en-GB"/>
          </a:p>
        </p:txBody>
      </p:sp>
      <p:sp>
        <p:nvSpPr>
          <p:cNvPr id="4" name="Text Placeholder 1">
            <a:extLst>
              <a:ext uri="{FF2B5EF4-FFF2-40B4-BE49-F238E27FC236}">
                <a16:creationId xmlns:a16="http://schemas.microsoft.com/office/drawing/2014/main" id="{A3DDB74C-D584-4637-9B92-2909DF07EB75}"/>
              </a:ext>
            </a:extLst>
          </p:cNvPr>
          <p:cNvSpPr txBox="1"/>
          <p:nvPr>
            <p:custDataLst>
              <p:tags r:id="rId3"/>
            </p:custDataLst>
          </p:nvPr>
        </p:nvSpPr>
        <p:spPr>
          <a:xfrm>
            <a:off x="571313" y="3799281"/>
            <a:ext cx="10978262" cy="2523202"/>
          </a:xfrm>
          <a:prstGeom prst="rect">
            <a:avLst/>
          </a:prstGeom>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3600" b="1" kern="1200">
                <a:solidFill>
                  <a:srgbClr val="F6BC67"/>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rtl="0">
              <a:buFont typeface="Wingdings" panose="05000000000000000000" pitchFamily="2" charset="2"/>
              <a:buChar char="ü"/>
            </a:pPr>
            <a:r>
              <a:rPr lang="fr" sz="3000" b="0" i="0" u="none" strike="noStrike">
                <a:highlight>
                  <a:srgbClr val="000000">
                    <a:alpha val="0"/>
                  </a:srgbClr>
                </a:highlight>
                <a:latin typeface="Tahoma"/>
              </a:rPr>
              <a:t>Faites en sorte que votre explication d'ouverture soit courte en vous concentrant sur les faits pertinents.</a:t>
            </a:r>
          </a:p>
          <a:p>
            <a:pPr algn="l" rtl="0"/>
            <a:r>
              <a:rPr lang="fr" sz="2400" b="0" i="0" u="none" strike="noStrike">
                <a:solidFill>
                  <a:srgbClr val="404040"/>
                </a:solidFill>
                <a:highlight>
                  <a:srgbClr val="000000">
                    <a:alpha val="0"/>
                  </a:srgbClr>
                </a:highlight>
                <a:latin typeface="Calibri"/>
              </a:rPr>
              <a:t>Nous voulons souvent raconter notre vie lorsque nous essayons d'inciter les gens à agir. Toutefois, en prenant trop de temps à quelqu'un, vous courez le risque de vous aliéner cette personne. Concentrez-vous plutôt sur les détails qui ont trait à la responsabilité de cette personne.</a:t>
            </a:r>
            <a:endParaRPr lang="en-GB" sz="2400" b="0">
              <a:solidFill>
                <a:srgbClr val="404040"/>
              </a:solidFill>
            </a:endParaRPr>
          </a:p>
        </p:txBody>
      </p:sp>
      <p:sp>
        <p:nvSpPr>
          <p:cNvPr id="5" name="Text Placeholder 1">
            <a:extLst>
              <a:ext uri="{FF2B5EF4-FFF2-40B4-BE49-F238E27FC236}">
                <a16:creationId xmlns:a16="http://schemas.microsoft.com/office/drawing/2014/main" id="{88C1183C-5A30-4A1E-B15F-8459F86BB78D}"/>
              </a:ext>
            </a:extLst>
          </p:cNvPr>
          <p:cNvSpPr txBox="1"/>
          <p:nvPr>
            <p:custDataLst>
              <p:tags r:id="rId4"/>
            </p:custDataLst>
          </p:nvPr>
        </p:nvSpPr>
        <p:spPr>
          <a:xfrm>
            <a:off x="571313" y="1850216"/>
            <a:ext cx="10978262" cy="1083096"/>
          </a:xfrm>
          <a:prstGeom prst="rect">
            <a:avLst/>
          </a:prstGeom>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3600" b="1" kern="1200">
                <a:solidFill>
                  <a:srgbClr val="F6BC67"/>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rtl="0">
              <a:buFont typeface="Wingdings" panose="05000000000000000000" pitchFamily="2" charset="2"/>
              <a:buChar char="ü"/>
            </a:pPr>
            <a:r>
              <a:rPr lang="fr" sz="3000" b="0" i="0" u="none" strike="noStrike">
                <a:highlight>
                  <a:srgbClr val="000000">
                    <a:alpha val="0"/>
                  </a:srgbClr>
                </a:highlight>
                <a:latin typeface="Tahoma"/>
              </a:rPr>
              <a:t>Commencez par la partie la plus forte de votre argument</a:t>
            </a:r>
            <a:endParaRPr lang="en-GB" sz="3000" b="0"/>
          </a:p>
        </p:txBody>
      </p:sp>
    </p:spTree>
    <p:extLst>
      <p:ext uri="{BB962C8B-B14F-4D97-AF65-F5344CB8AC3E}">
        <p14:creationId xmlns:p14="http://schemas.microsoft.com/office/powerpoint/2010/main" val="345017038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D89EF-0B4B-4BE4-A11C-356922A09228}"/>
              </a:ext>
            </a:extLst>
          </p:cNvPr>
          <p:cNvSpPr>
            <a:spLocks noGrp="1"/>
          </p:cNvSpPr>
          <p:nvPr>
            <p:ph type="body" sz="quarter" idx="15"/>
            <p:custDataLst>
              <p:tags r:id="rId1"/>
            </p:custDataLst>
          </p:nvPr>
        </p:nvSpPr>
        <p:spPr/>
        <p:txBody>
          <a:bodyPr>
            <a:noAutofit/>
          </a:bodyPr>
          <a:lstStyle>
            <a:defPPr/>
          </a:lstStyle>
          <a:p>
            <a:pPr rtl="0"/>
            <a:r>
              <a:rPr lang="fr" sz="3600" b="1" i="0" u="none" strike="noStrike" dirty="0">
                <a:highlight>
                  <a:srgbClr val="000000">
                    <a:alpha val="0"/>
                  </a:srgbClr>
                </a:highlight>
                <a:latin typeface="Calibri"/>
              </a:rPr>
              <a:t>NÉGOCIATION :</a:t>
            </a:r>
            <a:endParaRPr lang="en-GB" sz="3000" b="0" dirty="0"/>
          </a:p>
        </p:txBody>
      </p:sp>
      <p:sp>
        <p:nvSpPr>
          <p:cNvPr id="3" name="Text Placeholder 2">
            <a:extLst>
              <a:ext uri="{FF2B5EF4-FFF2-40B4-BE49-F238E27FC236}">
                <a16:creationId xmlns:a16="http://schemas.microsoft.com/office/drawing/2014/main" id="{5B301B3D-1156-4959-B1DA-AF8459C7FFE7}"/>
              </a:ext>
            </a:extLst>
          </p:cNvPr>
          <p:cNvSpPr>
            <a:spLocks noGrp="1"/>
          </p:cNvSpPr>
          <p:nvPr>
            <p:ph type="body" sz="quarter" idx="16"/>
            <p:custDataLst>
              <p:tags r:id="rId2"/>
            </p:custDataLst>
          </p:nvPr>
        </p:nvSpPr>
        <p:spPr>
          <a:xfrm>
            <a:off x="571313" y="1889542"/>
            <a:ext cx="11090804" cy="4038015"/>
          </a:xfrm>
        </p:spPr>
        <p:txBody>
          <a:bodyPr>
            <a:noAutofit/>
          </a:bodyPr>
          <a:lstStyle>
            <a:defPPr/>
          </a:lstStyle>
          <a:p>
            <a:endParaRPr lang="en-GB" dirty="0"/>
          </a:p>
          <a:p>
            <a:pPr rtl="0"/>
            <a:r>
              <a:rPr lang="fr" sz="2400" b="0" i="0" u="none" strike="noStrike" dirty="0">
                <a:highlight>
                  <a:srgbClr val="000000">
                    <a:alpha val="0"/>
                  </a:srgbClr>
                </a:highlight>
                <a:latin typeface="Calibri"/>
              </a:rPr>
              <a:t>À moins que votre objectif ne soit simplement de susciter la sympathie de quelqu'un, vous devriez avoir un plan d'action pour ce que vous voulez obtenir. Par exemple, plutôt que de vous plaindre de votre logement, vous devriez déclarer que votre pair souhaite un logement dans un quartier plus sûr.</a:t>
            </a:r>
            <a:endParaRPr lang="en-GB" dirty="0"/>
          </a:p>
        </p:txBody>
      </p:sp>
      <p:sp>
        <p:nvSpPr>
          <p:cNvPr id="4" name="Text Placeholder 1">
            <a:extLst>
              <a:ext uri="{FF2B5EF4-FFF2-40B4-BE49-F238E27FC236}">
                <a16:creationId xmlns:a16="http://schemas.microsoft.com/office/drawing/2014/main" id="{A3DDB74C-D584-4637-9B92-2909DF07EB75}"/>
              </a:ext>
            </a:extLst>
          </p:cNvPr>
          <p:cNvSpPr txBox="1"/>
          <p:nvPr>
            <p:custDataLst>
              <p:tags r:id="rId3"/>
            </p:custDataLst>
          </p:nvPr>
        </p:nvSpPr>
        <p:spPr>
          <a:xfrm>
            <a:off x="571313" y="3799281"/>
            <a:ext cx="10978262" cy="2523202"/>
          </a:xfrm>
          <a:prstGeom prst="rect">
            <a:avLst/>
          </a:prstGeom>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3600" b="1" kern="1200">
                <a:solidFill>
                  <a:srgbClr val="F6BC67"/>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rtl="0">
              <a:buFont typeface="Wingdings" panose="05000000000000000000" pitchFamily="2" charset="2"/>
              <a:buChar char="ü"/>
            </a:pPr>
            <a:r>
              <a:rPr lang="fr" sz="3000" b="0" i="0" u="none" strike="noStrike" dirty="0">
                <a:highlight>
                  <a:srgbClr val="000000">
                    <a:alpha val="0"/>
                  </a:srgbClr>
                </a:highlight>
                <a:latin typeface="Tahoma"/>
              </a:rPr>
              <a:t>Contrôlez vos émotions</a:t>
            </a:r>
          </a:p>
          <a:p>
            <a:pPr rtl="0"/>
            <a:r>
              <a:rPr lang="fr" sz="2400" b="0" i="0" u="none" strike="noStrike" dirty="0">
                <a:solidFill>
                  <a:srgbClr val="404040"/>
                </a:solidFill>
                <a:highlight>
                  <a:srgbClr val="000000">
                    <a:alpha val="0"/>
                  </a:srgbClr>
                </a:highlight>
                <a:latin typeface="Calibri"/>
              </a:rPr>
              <a:t>Peu importe à quel point l'autre personne vous contrarie, n'élevez pas la voix et ne devenez pas frustré. Si vous en avez besoin, demandez une pause pour vous ressaisir. Le fait de « sauter » pendant la réunion donne une mauvaise image de vous, de  vos pairs et de votre communauté, et les gens utilisent souvent votre  comportement comme excuse pour vous refuser ce que vous voulez.</a:t>
            </a:r>
            <a:endParaRPr lang="en-GB" sz="2400" b="0" dirty="0">
              <a:solidFill>
                <a:srgbClr val="404040"/>
              </a:solidFill>
            </a:endParaRPr>
          </a:p>
        </p:txBody>
      </p:sp>
      <p:sp>
        <p:nvSpPr>
          <p:cNvPr id="5" name="Text Placeholder 1">
            <a:extLst>
              <a:ext uri="{FF2B5EF4-FFF2-40B4-BE49-F238E27FC236}">
                <a16:creationId xmlns:a16="http://schemas.microsoft.com/office/drawing/2014/main" id="{88C1183C-5A30-4A1E-B15F-8459F86BB78D}"/>
              </a:ext>
            </a:extLst>
          </p:cNvPr>
          <p:cNvSpPr txBox="1"/>
          <p:nvPr>
            <p:custDataLst>
              <p:tags r:id="rId4"/>
            </p:custDataLst>
          </p:nvPr>
        </p:nvSpPr>
        <p:spPr>
          <a:xfrm>
            <a:off x="571313" y="1824816"/>
            <a:ext cx="10978262" cy="1083096"/>
          </a:xfrm>
          <a:prstGeom prst="rect">
            <a:avLst/>
          </a:prstGeom>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3600" b="1" kern="1200">
                <a:solidFill>
                  <a:srgbClr val="F6BC67"/>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rtl="0">
              <a:buFont typeface="Wingdings" panose="05000000000000000000" pitchFamily="2" charset="2"/>
              <a:buChar char="ü"/>
            </a:pPr>
            <a:r>
              <a:rPr lang="fr" sz="3000" b="0" i="0" u="none" strike="noStrike" dirty="0">
                <a:highlight>
                  <a:srgbClr val="000000">
                    <a:alpha val="0"/>
                  </a:srgbClr>
                </a:highlight>
                <a:latin typeface="Tahoma"/>
              </a:rPr>
              <a:t>Concentrez-vous sur les solutions, pas sur les plaintes</a:t>
            </a:r>
            <a:endParaRPr lang="en-GB" sz="3000" b="0" dirty="0"/>
          </a:p>
        </p:txBody>
      </p:sp>
    </p:spTree>
    <p:extLst>
      <p:ext uri="{BB962C8B-B14F-4D97-AF65-F5344CB8AC3E}">
        <p14:creationId xmlns:p14="http://schemas.microsoft.com/office/powerpoint/2010/main" val="289089322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D89EF-0B4B-4BE4-A11C-356922A09228}"/>
              </a:ext>
            </a:extLst>
          </p:cNvPr>
          <p:cNvSpPr>
            <a:spLocks noGrp="1"/>
          </p:cNvSpPr>
          <p:nvPr>
            <p:ph type="body" sz="quarter" idx="15"/>
            <p:custDataLst>
              <p:tags r:id="rId1"/>
            </p:custDataLst>
          </p:nvPr>
        </p:nvSpPr>
        <p:spPr/>
        <p:txBody>
          <a:bodyPr>
            <a:noAutofit/>
          </a:bodyPr>
          <a:lstStyle>
            <a:defPPr/>
          </a:lstStyle>
          <a:p>
            <a:pPr rtl="0"/>
            <a:r>
              <a:rPr lang="fr" sz="3600" b="1" i="0" u="none" strike="noStrike">
                <a:highlight>
                  <a:srgbClr val="000000">
                    <a:alpha val="0"/>
                  </a:srgbClr>
                </a:highlight>
                <a:latin typeface="Calibri"/>
              </a:rPr>
              <a:t>NÉGOCIATION :</a:t>
            </a:r>
            <a:endParaRPr lang="en-GB" sz="3000" b="0"/>
          </a:p>
        </p:txBody>
      </p:sp>
      <p:sp>
        <p:nvSpPr>
          <p:cNvPr id="3" name="Text Placeholder 2">
            <a:extLst>
              <a:ext uri="{FF2B5EF4-FFF2-40B4-BE49-F238E27FC236}">
                <a16:creationId xmlns:a16="http://schemas.microsoft.com/office/drawing/2014/main" id="{5B301B3D-1156-4959-B1DA-AF8459C7FFE7}"/>
              </a:ext>
            </a:extLst>
          </p:cNvPr>
          <p:cNvSpPr>
            <a:spLocks noGrp="1"/>
          </p:cNvSpPr>
          <p:nvPr>
            <p:ph type="body" sz="quarter" idx="16"/>
            <p:custDataLst>
              <p:tags r:id="rId2"/>
            </p:custDataLst>
          </p:nvPr>
        </p:nvSpPr>
        <p:spPr>
          <a:xfrm>
            <a:off x="571313" y="2067342"/>
            <a:ext cx="11090804" cy="4038015"/>
          </a:xfrm>
        </p:spPr>
        <p:txBody>
          <a:bodyPr>
            <a:noAutofit/>
          </a:bodyPr>
          <a:lstStyle>
            <a:defPPr/>
          </a:lstStyle>
          <a:p>
            <a:endParaRPr lang="en-GB"/>
          </a:p>
          <a:p>
            <a:pPr rtl="0"/>
            <a:r>
              <a:rPr lang="fr" sz="2400" b="0" i="0" u="none" strike="noStrike">
                <a:highlight>
                  <a:srgbClr val="000000">
                    <a:alpha val="0"/>
                  </a:srgbClr>
                </a:highlight>
                <a:latin typeface="Calibri"/>
              </a:rPr>
              <a:t>Pour être un bon négociateur, vous devez demander plus que ce que vous voulez vraiment, mais garder à l'esprit un minimum que vous seriez prêt à accepter.</a:t>
            </a:r>
            <a:endParaRPr lang="en-GB"/>
          </a:p>
        </p:txBody>
      </p:sp>
      <p:sp>
        <p:nvSpPr>
          <p:cNvPr id="4" name="Text Placeholder 1">
            <a:extLst>
              <a:ext uri="{FF2B5EF4-FFF2-40B4-BE49-F238E27FC236}">
                <a16:creationId xmlns:a16="http://schemas.microsoft.com/office/drawing/2014/main" id="{A3DDB74C-D584-4637-9B92-2909DF07EB75}"/>
              </a:ext>
            </a:extLst>
          </p:cNvPr>
          <p:cNvSpPr txBox="1"/>
          <p:nvPr>
            <p:custDataLst>
              <p:tags r:id="rId3"/>
            </p:custDataLst>
          </p:nvPr>
        </p:nvSpPr>
        <p:spPr>
          <a:xfrm>
            <a:off x="571313" y="3799281"/>
            <a:ext cx="10978262" cy="2523202"/>
          </a:xfrm>
          <a:prstGeom prst="rect">
            <a:avLst/>
          </a:prstGeom>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3600" b="1" kern="1200">
                <a:solidFill>
                  <a:srgbClr val="F6BC67"/>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rtl="0">
              <a:buFont typeface="Wingdings" panose="05000000000000000000" pitchFamily="2" charset="2"/>
              <a:buChar char="ü"/>
            </a:pPr>
            <a:r>
              <a:rPr lang="fr" sz="3000" b="0" i="0" u="none" strike="noStrike">
                <a:highlight>
                  <a:srgbClr val="000000">
                    <a:alpha val="0"/>
                  </a:srgbClr>
                </a:highlight>
                <a:latin typeface="Tahoma"/>
              </a:rPr>
              <a:t>Reconnaître la position de l'autre personne</a:t>
            </a:r>
          </a:p>
          <a:p>
            <a:pPr rtl="0"/>
            <a:r>
              <a:rPr lang="fr" sz="2400" b="0" i="0" u="none" strike="noStrike">
                <a:solidFill>
                  <a:srgbClr val="404040"/>
                </a:solidFill>
                <a:highlight>
                  <a:srgbClr val="000000">
                    <a:alpha val="0"/>
                  </a:srgbClr>
                </a:highlight>
                <a:latin typeface="Calibri"/>
              </a:rPr>
              <a:t>Démontrez que vous comprenez les limites auxquelles l'autre personne est confrontée. Cela vous aidera à garder votre demande réaliste et à faire en sorte que l'autre personne se sente plus à l'aise pour négocier avec vous. Par exemple, vous pourriez dire : « Je me rends compte que le médicament que je  veux est plus cher que les autres » ou « Je sais que vous avez un nombre limité  de logements disponibles ».</a:t>
            </a:r>
          </a:p>
        </p:txBody>
      </p:sp>
      <p:sp>
        <p:nvSpPr>
          <p:cNvPr id="5" name="Text Placeholder 1">
            <a:extLst>
              <a:ext uri="{FF2B5EF4-FFF2-40B4-BE49-F238E27FC236}">
                <a16:creationId xmlns:a16="http://schemas.microsoft.com/office/drawing/2014/main" id="{88C1183C-5A30-4A1E-B15F-8459F86BB78D}"/>
              </a:ext>
            </a:extLst>
          </p:cNvPr>
          <p:cNvSpPr txBox="1"/>
          <p:nvPr>
            <p:custDataLst>
              <p:tags r:id="rId4"/>
            </p:custDataLst>
          </p:nvPr>
        </p:nvSpPr>
        <p:spPr>
          <a:xfrm>
            <a:off x="571313" y="1850216"/>
            <a:ext cx="10978262" cy="1083096"/>
          </a:xfrm>
          <a:prstGeom prst="rect">
            <a:avLst/>
          </a:prstGeom>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3600" b="1" kern="1200">
                <a:solidFill>
                  <a:srgbClr val="F6BC67"/>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rtl="0">
              <a:buFont typeface="Wingdings" panose="05000000000000000000" pitchFamily="2" charset="2"/>
              <a:buChar char="ü"/>
            </a:pPr>
            <a:r>
              <a:rPr lang="fr" sz="3000" b="0" i="0" u="none" strike="noStrike">
                <a:highlight>
                  <a:srgbClr val="000000">
                    <a:alpha val="0"/>
                  </a:srgbClr>
                </a:highlight>
                <a:latin typeface="Tahoma"/>
              </a:rPr>
              <a:t>Ayez en tête un minimum que vous êtes prêt à accepter</a:t>
            </a:r>
            <a:endParaRPr lang="en-GB" sz="3000" b="0"/>
          </a:p>
        </p:txBody>
      </p:sp>
    </p:spTree>
    <p:extLst>
      <p:ext uri="{BB962C8B-B14F-4D97-AF65-F5344CB8AC3E}">
        <p14:creationId xmlns:p14="http://schemas.microsoft.com/office/powerpoint/2010/main" val="338656302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CD7A40-14CB-40ED-9A15-88716CD200FC}"/>
              </a:ext>
            </a:extLst>
          </p:cNvPr>
          <p:cNvSpPr>
            <a:spLocks noGrp="1"/>
          </p:cNvSpPr>
          <p:nvPr>
            <p:ph type="body" sz="quarter" idx="13"/>
            <p:custDataLst>
              <p:tags r:id="rId1"/>
            </p:custDataLst>
          </p:nvPr>
        </p:nvSpPr>
        <p:spPr/>
        <p:txBody>
          <a:bodyPr>
            <a:noAutofit/>
          </a:bodyPr>
          <a:lstStyle>
            <a:defPPr/>
          </a:lstStyle>
          <a:p>
            <a:pPr rtl="0"/>
            <a:r>
              <a:rPr lang="fr" sz="3600" b="0" i="0" u="none" strike="noStrike">
                <a:highlight>
                  <a:srgbClr val="000000">
                    <a:alpha val="0"/>
                  </a:srgbClr>
                </a:highlight>
                <a:latin typeface="Calibri"/>
              </a:rPr>
              <a:t>Quelques autres astuces de négociation</a:t>
            </a:r>
          </a:p>
        </p:txBody>
      </p:sp>
      <p:sp>
        <p:nvSpPr>
          <p:cNvPr id="3" name="Text Placeholder 2">
            <a:extLst>
              <a:ext uri="{FF2B5EF4-FFF2-40B4-BE49-F238E27FC236}">
                <a16:creationId xmlns:a16="http://schemas.microsoft.com/office/drawing/2014/main" id="{EB12B91C-821C-42F6-ADA9-1D39A8D80886}"/>
              </a:ext>
            </a:extLst>
          </p:cNvPr>
          <p:cNvSpPr>
            <a:spLocks noGrp="1"/>
          </p:cNvSpPr>
          <p:nvPr>
            <p:ph type="body" sz="quarter" idx="14"/>
            <p:custDataLst>
              <p:tags r:id="rId2"/>
            </p:custDataLst>
          </p:nvPr>
        </p:nvSpPr>
        <p:spPr>
          <a:xfrm>
            <a:off x="186006" y="2329636"/>
            <a:ext cx="11843434" cy="3957058"/>
          </a:xfrm>
        </p:spPr>
        <p:txBody>
          <a:bodyPr>
            <a:noAutofit/>
          </a:bodyPr>
          <a:lstStyle>
            <a:defPPr/>
          </a:lstStyle>
          <a:p>
            <a:pPr marL="342900" indent="-342900" rtl="0">
              <a:buFont typeface="Wingdings" panose="05000000000000000000" pitchFamily="2" charset="2"/>
              <a:buChar char="ü"/>
            </a:pPr>
            <a:r>
              <a:rPr lang="fr" sz="2400" b="1" i="0" u="none" strike="noStrike">
                <a:solidFill>
                  <a:srgbClr val="F6BC67"/>
                </a:solidFill>
                <a:highlight>
                  <a:srgbClr val="000000">
                    <a:alpha val="0"/>
                  </a:srgbClr>
                </a:highlight>
                <a:latin typeface="Calibri"/>
              </a:rPr>
              <a:t>Tenez-vous-en à vos exigences minimales</a:t>
            </a:r>
            <a:r>
              <a:rPr lang="fr" sz="2400" b="0" i="0" u="none" strike="noStrike">
                <a:highlight>
                  <a:srgbClr val="000000">
                    <a:alpha val="0"/>
                  </a:srgbClr>
                </a:highlight>
                <a:latin typeface="Calibri"/>
              </a:rPr>
              <a:t> - le résultat final que vous accepterez</a:t>
            </a:r>
          </a:p>
          <a:p>
            <a:pPr marL="342900" indent="-342900" rtl="0">
              <a:buFont typeface="Wingdings" panose="05000000000000000000" pitchFamily="2" charset="2"/>
              <a:buChar char="ü"/>
            </a:pPr>
            <a:r>
              <a:rPr lang="fr" sz="2400" b="1" i="0" u="none" strike="noStrike">
                <a:solidFill>
                  <a:srgbClr val="F6BC67"/>
                </a:solidFill>
                <a:highlight>
                  <a:srgbClr val="000000">
                    <a:alpha val="0"/>
                  </a:srgbClr>
                </a:highlight>
                <a:latin typeface="Calibri"/>
              </a:rPr>
              <a:t>Faites remarquer à l'autre personne ses faiblesses ou ses responsabilités</a:t>
            </a:r>
            <a:r>
              <a:rPr lang="fr" sz="2400" b="0" i="0" u="none" strike="noStrike">
                <a:highlight>
                  <a:srgbClr val="000000">
                    <a:alpha val="0"/>
                  </a:srgbClr>
                </a:highlight>
                <a:latin typeface="Calibri"/>
              </a:rPr>
              <a:t> - Donnez à l'autre personne une raison de vouloir vous aider. Par exemple, vous pourriez dire : « mon ami essaie depuis des mois d’obtenir un  logement plus sûr. Nous craignons l’impact de sa famille qui se sent  vulnérable dans son logement actuel. »</a:t>
            </a:r>
          </a:p>
          <a:p>
            <a:pPr marL="342900" indent="-342900" rtl="0">
              <a:buFont typeface="Wingdings" panose="05000000000000000000" pitchFamily="2" charset="2"/>
              <a:buChar char="ü"/>
            </a:pPr>
            <a:r>
              <a:rPr lang="fr" sz="2400" b="1" i="0" u="none" strike="noStrike">
                <a:solidFill>
                  <a:srgbClr val="F6BC67"/>
                </a:solidFill>
                <a:highlight>
                  <a:srgbClr val="000000">
                    <a:alpha val="0"/>
                  </a:srgbClr>
                </a:highlight>
                <a:latin typeface="Calibri"/>
              </a:rPr>
              <a:t>Réaffirmez les actions décidées -</a:t>
            </a:r>
            <a:r>
              <a:rPr lang="fr" sz="2400" b="0" i="0" u="none" strike="noStrike">
                <a:highlight>
                  <a:srgbClr val="000000">
                    <a:alpha val="0"/>
                  </a:srgbClr>
                </a:highlight>
                <a:latin typeface="Calibri"/>
              </a:rPr>
              <a:t> Si l'autre personne vous fait des promesses, réaffirmez-les à la fin de la réunion. Tout aussi important, si vous faites des promesses, reformulez-les également, afin d'être sûr de ce que vous devez faire. Demandez un suivi par écrit.</a:t>
            </a:r>
          </a:p>
          <a:p>
            <a:pPr marL="342900" indent="-342900" rtl="0">
              <a:buFont typeface="Wingdings" panose="05000000000000000000" pitchFamily="2" charset="2"/>
              <a:buChar char="ü"/>
            </a:pPr>
            <a:r>
              <a:rPr lang="fr" sz="2400" b="1" i="0" u="none" strike="noStrike">
                <a:solidFill>
                  <a:srgbClr val="F6BC67"/>
                </a:solidFill>
                <a:highlight>
                  <a:srgbClr val="000000">
                    <a:alpha val="0"/>
                  </a:srgbClr>
                </a:highlight>
                <a:latin typeface="Calibri"/>
              </a:rPr>
              <a:t>Fixez un délai d’action</a:t>
            </a:r>
            <a:r>
              <a:rPr lang="fr" sz="2400" b="0" i="0" u="none" strike="noStrike">
                <a:highlight>
                  <a:srgbClr val="000000">
                    <a:alpha val="0"/>
                  </a:srgbClr>
                </a:highlight>
                <a:latin typeface="Calibri"/>
              </a:rPr>
              <a:t> — La promesse de « se pencher sur le problème » ou de «  s’en occuper dès que possible » ne vous aide pas beaucoup. En fixant un calendrier d'action, vous pouvez contacter la personne si les délais ne sont pas respectés.</a:t>
            </a:r>
          </a:p>
        </p:txBody>
      </p:sp>
    </p:spTree>
    <p:extLst>
      <p:ext uri="{BB962C8B-B14F-4D97-AF65-F5344CB8AC3E}">
        <p14:creationId xmlns:p14="http://schemas.microsoft.com/office/powerpoint/2010/main" val="28096985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custDataLst>
              <p:tags r:id="rId1"/>
            </p:custDataLst>
          </p:nvPr>
        </p:nvSpPr>
        <p:spPr>
          <a:xfrm>
            <a:off x="5180568" y="725328"/>
            <a:ext cx="1234440" cy="1188720"/>
          </a:xfrm>
          <a:prstGeom prst="flowChartConnector">
            <a:avLst/>
          </a:prstGeom>
          <a:solidFill>
            <a:srgbClr val="76C6D2"/>
          </a:solidFill>
          <a:ln w="3810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lstStyle>
          <a:p>
            <a:pPr algn="ctr"/>
            <a:endParaRPr lang="en-GB"/>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custDataLst>
              <p:tags r:id="rId2"/>
            </p:custDataLst>
          </p:nvPr>
        </p:nvSpPr>
        <p:spPr>
          <a:xfrm>
            <a:off x="565156" y="2555703"/>
            <a:ext cx="10978262" cy="4325955"/>
          </a:xfrm>
        </p:spPr>
        <p:txBody>
          <a:bodyPr>
            <a:noAutofit/>
          </a:bodyPr>
          <a:lstStyle>
            <a:defPPr/>
          </a:lstStyle>
          <a:p>
            <a:pPr algn="ctr" rtl="0"/>
            <a:r>
              <a:rPr lang="fr" sz="3000" b="0" i="0" u="none" strike="noStrike">
                <a:highlight>
                  <a:srgbClr val="000000">
                    <a:alpha val="0"/>
                  </a:srgbClr>
                </a:highlight>
                <a:latin typeface="Calibri"/>
              </a:rPr>
              <a:t>En utilisant la </a:t>
            </a:r>
            <a:r>
              <a:rPr lang="fr" sz="3000" b="0" i="0" u="none" strike="noStrike">
                <a:solidFill>
                  <a:srgbClr val="76C6D2"/>
                </a:solidFill>
                <a:highlight>
                  <a:srgbClr val="000000">
                    <a:alpha val="0"/>
                  </a:srgbClr>
                </a:highlight>
                <a:latin typeface="Calibri"/>
              </a:rPr>
              <a:t>négociation, la médiation et le plaidoyer</a:t>
            </a:r>
            <a:r>
              <a:rPr lang="fr" sz="3000" b="0" i="0" u="none" strike="noStrike">
                <a:highlight>
                  <a:srgbClr val="000000">
                    <a:alpha val="0"/>
                  </a:srgbClr>
                </a:highlight>
                <a:latin typeface="Calibri"/>
              </a:rPr>
              <a:t>, les migrants ont pu plaider pour le changement de politique en Irlande. </a:t>
            </a:r>
          </a:p>
          <a:p>
            <a:pPr algn="ctr" rtl="0"/>
            <a:r>
              <a:rPr lang="fr" sz="3000" b="0" i="0" u="none" strike="noStrike">
                <a:highlight>
                  <a:srgbClr val="000000">
                    <a:alpha val="0"/>
                  </a:srgbClr>
                </a:highlight>
                <a:latin typeface="Calibri"/>
              </a:rPr>
              <a:t>Grâce à ces efforts, le ministre d'État Joe O'Brien a confirmé qu'un plan national de lutte contre le racisme sera publié par le gouvernement.</a:t>
            </a:r>
          </a:p>
          <a:p>
            <a:pPr algn="ctr"/>
            <a:endParaRPr lang="en-GB" sz="3000"/>
          </a:p>
          <a:p>
            <a:pPr algn="ctr" rtl="0"/>
            <a:r>
              <a:rPr lang="fr" sz="3000" b="0" i="0" u="none" strike="noStrike">
                <a:highlight>
                  <a:srgbClr val="000000">
                    <a:alpha val="0"/>
                  </a:srgbClr>
                </a:highlight>
                <a:latin typeface="Calibri"/>
              </a:rPr>
              <a:t>Lire à ce sujet </a:t>
            </a:r>
            <a:r>
              <a:rPr lang="fr" sz="3000" b="0" i="0" u="none" strike="noStrike">
                <a:highlight>
                  <a:srgbClr val="000000">
                    <a:alpha val="0"/>
                  </a:srgbClr>
                </a:highlight>
                <a:latin typeface="Calibri"/>
                <a:hlinkClick r:id="rId10"/>
              </a:rPr>
              <a:t>ICI</a:t>
            </a:r>
            <a:r>
              <a:rPr lang="fr" sz="3000" b="0" i="0" u="none" strike="noStrike">
                <a:highlight>
                  <a:srgbClr val="000000">
                    <a:alpha val="0"/>
                  </a:srgbClr>
                </a:highlight>
                <a:latin typeface="Calibri"/>
              </a:rPr>
              <a:t> </a:t>
            </a:r>
          </a:p>
          <a:p>
            <a:pPr algn="ctr"/>
            <a:endParaRPr lang="en-GB"/>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custDataLst>
              <p:tags r:id="rId3"/>
            </p:custDataLst>
          </p:nvPr>
        </p:nvSpPr>
        <p:spPr>
          <a:xfrm>
            <a:off x="4218441" y="83673"/>
            <a:ext cx="4493759" cy="938256"/>
          </a:xfrm>
        </p:spPr>
        <p:txBody>
          <a:bodyPr>
            <a:noAutofit/>
          </a:bodyPr>
          <a:lstStyle>
            <a:defPPr/>
          </a:lstStyle>
          <a:p>
            <a:pPr rtl="0"/>
            <a:r>
              <a:rPr lang="fr" sz="3600" b="1" i="0" u="none" strike="noStrike" dirty="0">
                <a:highlight>
                  <a:srgbClr val="000000">
                    <a:alpha val="0"/>
                  </a:srgbClr>
                </a:highlight>
                <a:latin typeface="Calibri"/>
              </a:rPr>
              <a:t>ACTIVITÉ DE LECTURE</a:t>
            </a:r>
          </a:p>
          <a:p>
            <a:endParaRPr lang="en-GB" dirty="0"/>
          </a:p>
        </p:txBody>
      </p:sp>
      <p:grpSp>
        <p:nvGrpSpPr>
          <p:cNvPr id="17" name="Google Shape;491;p39">
            <a:extLst>
              <a:ext uri="{FF2B5EF4-FFF2-40B4-BE49-F238E27FC236}">
                <a16:creationId xmlns:a16="http://schemas.microsoft.com/office/drawing/2014/main" id="{0D7DE19C-CEF7-4365-B5B5-4E7ABD7F3537}"/>
              </a:ext>
            </a:extLst>
          </p:cNvPr>
          <p:cNvGrpSpPr/>
          <p:nvPr>
            <p:custDataLst>
              <p:tags r:id="rId4"/>
            </p:custDataLst>
          </p:nvPr>
        </p:nvGrpSpPr>
        <p:grpSpPr>
          <a:xfrm>
            <a:off x="5408910" y="1029321"/>
            <a:ext cx="777880" cy="634263"/>
            <a:chOff x="1934025" y="1001650"/>
            <a:chExt cx="415300" cy="355600"/>
          </a:xfrm>
        </p:grpSpPr>
        <p:sp>
          <p:nvSpPr>
            <p:cNvPr id="18" name="Google Shape;492;p39">
              <a:extLst>
                <a:ext uri="{FF2B5EF4-FFF2-40B4-BE49-F238E27FC236}">
                  <a16:creationId xmlns:a16="http://schemas.microsoft.com/office/drawing/2014/main" id="{0C832631-D95A-46D0-8529-3C700FDF5DA2}"/>
                </a:ext>
              </a:extLst>
            </p:cNvPr>
            <p:cNvSpPr/>
            <p:nvPr>
              <p:custDataLst>
                <p:tags r:id="rId5"/>
              </p:custDataLst>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19" name="Google Shape;493;p39">
              <a:extLst>
                <a:ext uri="{FF2B5EF4-FFF2-40B4-BE49-F238E27FC236}">
                  <a16:creationId xmlns:a16="http://schemas.microsoft.com/office/drawing/2014/main" id="{86AA2332-1BB4-40CF-933C-7C85DB7ECC65}"/>
                </a:ext>
              </a:extLst>
            </p:cNvPr>
            <p:cNvSpPr/>
            <p:nvPr>
              <p:custDataLst>
                <p:tags r:id="rId6"/>
              </p:custDataLst>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20" name="Google Shape;494;p39">
              <a:extLst>
                <a:ext uri="{FF2B5EF4-FFF2-40B4-BE49-F238E27FC236}">
                  <a16:creationId xmlns:a16="http://schemas.microsoft.com/office/drawing/2014/main" id="{45B552D6-A88F-4331-AF68-E1F99CD1D586}"/>
                </a:ext>
              </a:extLst>
            </p:cNvPr>
            <p:cNvSpPr/>
            <p:nvPr>
              <p:custDataLst>
                <p:tags r:id="rId7"/>
              </p:custDataLst>
            </p:nvPr>
          </p:nvSpPr>
          <p:spPr>
            <a:xfrm>
              <a:off x="1934025" y="1001650"/>
              <a:ext cx="207650" cy="331250"/>
            </a:xfrm>
            <a:custGeom>
              <a:avLst/>
              <a:gdLst/>
              <a:ahLst/>
              <a:cxnLst/>
              <a:rect l="l" t="t" r="r" b="b"/>
              <a:pathLst>
                <a:path w="8306" h="13249"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21" name="Google Shape;495;p39">
              <a:extLst>
                <a:ext uri="{FF2B5EF4-FFF2-40B4-BE49-F238E27FC236}">
                  <a16:creationId xmlns:a16="http://schemas.microsoft.com/office/drawing/2014/main" id="{C137B78B-3126-4B67-BE10-7260BD87C667}"/>
                </a:ext>
              </a:extLst>
            </p:cNvPr>
            <p:cNvSpPr/>
            <p:nvPr>
              <p:custDataLst>
                <p:tags r:id="rId8"/>
              </p:custDataLst>
            </p:nvPr>
          </p:nvSpPr>
          <p:spPr>
            <a:xfrm>
              <a:off x="2141650" y="1001650"/>
              <a:ext cx="207675" cy="331250"/>
            </a:xfrm>
            <a:custGeom>
              <a:avLst/>
              <a:gdLst/>
              <a:ahLst/>
              <a:cxnLst/>
              <a:rect l="l" t="t" r="r" b="b"/>
              <a:pathLst>
                <a:path w="8307" h="13249"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grpSp>
    </p:spTree>
    <p:extLst>
      <p:ext uri="{BB962C8B-B14F-4D97-AF65-F5344CB8AC3E}">
        <p14:creationId xmlns:p14="http://schemas.microsoft.com/office/powerpoint/2010/main" val="135801362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D00B0-B494-1649-A5F5-08E45EA9FDF5}"/>
              </a:ext>
            </a:extLst>
          </p:cNvPr>
          <p:cNvPicPr>
            <a:picLocks noChangeAspect="1"/>
          </p:cNvPicPr>
          <p:nvPr>
            <p:custDataLst>
              <p:tags r:id="rId1"/>
            </p:custDataLst>
          </p:nvPr>
        </p:nvPicPr>
        <p:blipFill>
          <a:blip r:embed="rId4"/>
          <a:stretch>
            <a:fillRect/>
          </a:stretch>
        </p:blipFill>
        <p:spPr>
          <a:xfrm>
            <a:off x="675585" y="3308592"/>
            <a:ext cx="5089111" cy="3344273"/>
          </a:xfrm>
          <a:prstGeom prst="rect">
            <a:avLst/>
          </a:prstGeom>
        </p:spPr>
      </p:pic>
      <p:sp>
        <p:nvSpPr>
          <p:cNvPr id="4" name="Text Placeholder 3">
            <a:extLst>
              <a:ext uri="{FF2B5EF4-FFF2-40B4-BE49-F238E27FC236}">
                <a16:creationId xmlns:a16="http://schemas.microsoft.com/office/drawing/2014/main" id="{E161A7C7-A038-9043-AB20-454C750AEF17}"/>
              </a:ext>
            </a:extLst>
          </p:cNvPr>
          <p:cNvSpPr>
            <a:spLocks noGrp="1"/>
          </p:cNvSpPr>
          <p:nvPr>
            <p:ph type="body" sz="quarter" idx="13"/>
            <p:custDataLst>
              <p:tags r:id="rId2"/>
            </p:custDataLst>
          </p:nvPr>
        </p:nvSpPr>
        <p:spPr/>
        <p:txBody>
          <a:bodyPr>
            <a:noAutofit/>
          </a:bodyPr>
          <a:lstStyle>
            <a:defPPr/>
          </a:lstStyle>
          <a:p>
            <a:pPr rtl="0"/>
            <a:r>
              <a:rPr lang="fr" sz="3600" b="1" i="0" u="none" strike="noStrike">
                <a:highlight>
                  <a:srgbClr val="000000">
                    <a:alpha val="0"/>
                  </a:srgbClr>
                </a:highlight>
                <a:latin typeface="Calibri"/>
              </a:rPr>
              <a:t>Comprendre les barrières provenant des communautés et institutions d'accueil</a:t>
            </a:r>
          </a:p>
          <a:p>
            <a:endParaRPr lang="en-US"/>
          </a:p>
        </p:txBody>
      </p:sp>
    </p:spTree>
    <p:extLst>
      <p:ext uri="{BB962C8B-B14F-4D97-AF65-F5344CB8AC3E}">
        <p14:creationId xmlns:p14="http://schemas.microsoft.com/office/powerpoint/2010/main" val="389729063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AC7B7-B6B3-413F-85BD-4942955C20C2}"/>
              </a:ext>
            </a:extLst>
          </p:cNvPr>
          <p:cNvSpPr>
            <a:spLocks noGrp="1"/>
          </p:cNvSpPr>
          <p:nvPr>
            <p:ph type="body" sz="quarter" idx="13"/>
            <p:custDataLst>
              <p:tags r:id="rId1"/>
            </p:custDataLst>
          </p:nvPr>
        </p:nvSpPr>
        <p:spPr>
          <a:xfrm>
            <a:off x="2570904" y="3512177"/>
            <a:ext cx="6729841" cy="1506094"/>
          </a:xfrm>
        </p:spPr>
        <p:txBody>
          <a:bodyPr>
            <a:noAutofit/>
          </a:bodyPr>
          <a:lstStyle>
            <a:defPPr/>
          </a:lstStyle>
          <a:p>
            <a:pPr rtl="0"/>
            <a:r>
              <a:rPr lang="fr" sz="3600" b="1" i="0" u="none" strike="noStrike">
                <a:highlight>
                  <a:srgbClr val="000000">
                    <a:alpha val="0"/>
                  </a:srgbClr>
                </a:highlight>
                <a:latin typeface="Calibri"/>
              </a:rPr>
              <a:t>Obstacles liés au manque d'empathie</a:t>
            </a:r>
            <a:endParaRPr lang="en-US"/>
          </a:p>
        </p:txBody>
      </p:sp>
      <p:pic>
        <p:nvPicPr>
          <p:cNvPr id="4" name="Graphic 3" descr="Broken Heart outline">
            <a:extLst>
              <a:ext uri="{FF2B5EF4-FFF2-40B4-BE49-F238E27FC236}">
                <a16:creationId xmlns:a16="http://schemas.microsoft.com/office/drawing/2014/main" id="{F6404A01-A878-4690-893F-8FC6FC7EE7B2}"/>
              </a:ext>
            </a:extLst>
          </p:cNvPr>
          <p:cNvPicPr>
            <a:picLocks noChangeAspect="1"/>
          </p:cNvPicPr>
          <p:nvPr>
            <p:custDataLst>
              <p:tags r:id="rId2"/>
            </p:custDataLst>
          </p:nvPr>
        </p:nvPicPr>
        <p:blipFill>
          <a:blip r:embed="rId4">
            <a:extLst>
              <a:ext uri="{96DAC541-7B7A-43D3-8B79-37D633B846F1}">
                <asvg:svgBlip xmlns:asvg="http://schemas.microsoft.com/office/drawing/2016/SVG/main" r:embed="rId5"/>
              </a:ext>
            </a:extLst>
          </a:blip>
          <a:stretch>
            <a:fillRect/>
          </a:stretch>
        </p:blipFill>
        <p:spPr>
          <a:xfrm>
            <a:off x="5318450" y="2193452"/>
            <a:ext cx="1234750" cy="1234750"/>
          </a:xfrm>
          <a:prstGeom prst="rect">
            <a:avLst/>
          </a:prstGeom>
        </p:spPr>
      </p:pic>
    </p:spTree>
    <p:extLst>
      <p:ext uri="{BB962C8B-B14F-4D97-AF65-F5344CB8AC3E}">
        <p14:creationId xmlns:p14="http://schemas.microsoft.com/office/powerpoint/2010/main" val="106788978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105D0E-E85B-4F89-A497-02DE5A3659BC}"/>
              </a:ext>
            </a:extLst>
          </p:cNvPr>
          <p:cNvSpPr>
            <a:spLocks noGrp="1"/>
          </p:cNvSpPr>
          <p:nvPr>
            <p:ph type="body" sz="quarter" idx="15"/>
            <p:custDataLst>
              <p:tags r:id="rId1"/>
            </p:custDataLst>
          </p:nvPr>
        </p:nvSpPr>
        <p:spPr/>
        <p:txBody>
          <a:bodyPr>
            <a:noAutofit/>
          </a:bodyPr>
          <a:lstStyle>
            <a:defPPr/>
          </a:lstStyle>
          <a:p>
            <a:pPr rtl="0"/>
            <a:r>
              <a:rPr lang="fr" sz="3600" b="1" i="0" u="none" strike="noStrike" dirty="0">
                <a:highlight>
                  <a:srgbClr val="000000">
                    <a:alpha val="0"/>
                  </a:srgbClr>
                </a:highlight>
                <a:latin typeface="Calibri"/>
              </a:rPr>
              <a:t>Pourquoi le manque d'empathie est-il un obstacle à la médiation communautaire ?</a:t>
            </a:r>
            <a:endParaRPr lang="en-US" dirty="0"/>
          </a:p>
        </p:txBody>
      </p:sp>
      <p:sp>
        <p:nvSpPr>
          <p:cNvPr id="3" name="Text Placeholder 2">
            <a:extLst>
              <a:ext uri="{FF2B5EF4-FFF2-40B4-BE49-F238E27FC236}">
                <a16:creationId xmlns:a16="http://schemas.microsoft.com/office/drawing/2014/main" id="{7A002B45-E014-4701-A073-A886DAA63E3D}"/>
              </a:ext>
            </a:extLst>
          </p:cNvPr>
          <p:cNvSpPr>
            <a:spLocks noGrp="1"/>
          </p:cNvSpPr>
          <p:nvPr>
            <p:ph type="body" sz="quarter" idx="16"/>
            <p:custDataLst>
              <p:tags r:id="rId2"/>
            </p:custDataLst>
          </p:nvPr>
        </p:nvSpPr>
        <p:spPr>
          <a:xfrm>
            <a:off x="571313" y="2067343"/>
            <a:ext cx="10978262" cy="1506282"/>
          </a:xfrm>
        </p:spPr>
        <p:txBody>
          <a:bodyPr>
            <a:noAutofit/>
          </a:bodyPr>
          <a:lstStyle>
            <a:defPPr/>
          </a:lstStyle>
          <a:p>
            <a:pPr algn="ctr" rtl="0"/>
            <a:r>
              <a:rPr lang="fr" sz="2400" b="0" i="1" u="none" strike="noStrike">
                <a:highlight>
                  <a:srgbClr val="000000">
                    <a:alpha val="0"/>
                  </a:srgbClr>
                </a:highlight>
                <a:latin typeface="Calibri"/>
              </a:rPr>
              <a:t>PsychologyToday.com </a:t>
            </a:r>
            <a:r>
              <a:rPr lang="fr" sz="2400" b="1" i="1" u="none" strike="noStrike">
                <a:solidFill>
                  <a:srgbClr val="76C6D2"/>
                </a:solidFill>
                <a:highlight>
                  <a:srgbClr val="000000">
                    <a:alpha val="0"/>
                  </a:srgbClr>
                </a:highlight>
                <a:latin typeface="Calibri"/>
              </a:rPr>
              <a:t>définit l'empathie comme suit</a:t>
            </a:r>
            <a:r>
              <a:rPr lang="fr" sz="2400" b="0" i="1" u="none" strike="noStrike">
                <a:highlight>
                  <a:srgbClr val="000000">
                    <a:alpha val="0"/>
                  </a:srgbClr>
                </a:highlight>
                <a:latin typeface="Calibri"/>
              </a:rPr>
              <a:t> : l'expérience consistant à comprendre les pensées, les sentiments et la situation d'une autre personne de son point de vue, plutôt que du vôtre. Vous essayez de vous imaginer à leur place afin de comprendre ce qu'ils ressentent ou vivent.</a:t>
            </a:r>
            <a:endParaRPr lang="hr-BA" i="1"/>
          </a:p>
          <a:p>
            <a:endParaRPr lang="hr-BA"/>
          </a:p>
          <a:p>
            <a:endParaRPr lang="en-US"/>
          </a:p>
        </p:txBody>
      </p:sp>
      <p:sp>
        <p:nvSpPr>
          <p:cNvPr id="4" name="Text Placeholder 2">
            <a:extLst>
              <a:ext uri="{FF2B5EF4-FFF2-40B4-BE49-F238E27FC236}">
                <a16:creationId xmlns:a16="http://schemas.microsoft.com/office/drawing/2014/main" id="{2D08F83D-6359-481F-9CF1-75D5D9D886BE}"/>
              </a:ext>
            </a:extLst>
          </p:cNvPr>
          <p:cNvSpPr txBox="1"/>
          <p:nvPr>
            <p:custDataLst>
              <p:tags r:id="rId3"/>
            </p:custDataLst>
          </p:nvPr>
        </p:nvSpPr>
        <p:spPr>
          <a:xfrm>
            <a:off x="571313" y="3704099"/>
            <a:ext cx="10978262" cy="1506282"/>
          </a:xfrm>
          <a:prstGeom prst="rect">
            <a:avLst/>
          </a:prstGeom>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2400" b="0" i="0" u="none" strike="noStrike">
                <a:solidFill>
                  <a:srgbClr val="F6BC67"/>
                </a:solidFill>
                <a:highlight>
                  <a:srgbClr val="000000">
                    <a:alpha val="0"/>
                  </a:srgbClr>
                </a:highlight>
                <a:latin typeface="Calibri"/>
              </a:rPr>
              <a:t>SOUVENEZ-VOUS - toutes les personnes ne nourrissent pas le don d'EMPATHIE !</a:t>
            </a:r>
          </a:p>
          <a:p>
            <a:pPr marL="342900" indent="-342900" rtl="0">
              <a:buFont typeface="Wingdings" panose="05000000000000000000" pitchFamily="2" charset="2"/>
              <a:buChar char="Ø"/>
            </a:pPr>
            <a:r>
              <a:rPr lang="fr" sz="2400" b="0" i="0" u="none" strike="noStrike">
                <a:solidFill>
                  <a:srgbClr val="767171"/>
                </a:solidFill>
                <a:highlight>
                  <a:srgbClr val="000000">
                    <a:alpha val="0"/>
                  </a:srgbClr>
                </a:highlight>
                <a:latin typeface="Calibri"/>
              </a:rPr>
              <a:t>Malheureusement, tout le monde n'a pas le don de comprendre les besoins des gens, en particulier les besoins de ceux qui sont nouveaux dans la communauté, et donc leurs besoins sont nouveaux dans cette communauté...</a:t>
            </a:r>
          </a:p>
          <a:p>
            <a:pPr marL="342900" indent="-342900" rtl="0">
              <a:buFont typeface="Wingdings" panose="05000000000000000000" pitchFamily="2" charset="2"/>
              <a:buChar char="Ø"/>
            </a:pPr>
            <a:r>
              <a:rPr lang="fr" sz="2400" b="0" i="0" u="none" strike="noStrike">
                <a:solidFill>
                  <a:srgbClr val="767171"/>
                </a:solidFill>
                <a:highlight>
                  <a:srgbClr val="000000">
                    <a:alpha val="0"/>
                  </a:srgbClr>
                </a:highlight>
                <a:latin typeface="Calibri"/>
              </a:rPr>
              <a:t>Lorsque les membres de la communauté hôte ne peuvent pas comprendre votre douleur ou vos motivations, ils ne vous soutiennent pas toujours et peuvent même s'opposer à vos actions.</a:t>
            </a:r>
          </a:p>
          <a:p>
            <a:endParaRPr lang="en-US"/>
          </a:p>
        </p:txBody>
      </p:sp>
    </p:spTree>
    <p:extLst>
      <p:ext uri="{BB962C8B-B14F-4D97-AF65-F5344CB8AC3E}">
        <p14:creationId xmlns:p14="http://schemas.microsoft.com/office/powerpoint/2010/main" val="347973484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40A4E3-AA9A-4713-AB34-10ABFD39F06F}"/>
              </a:ext>
            </a:extLst>
          </p:cNvPr>
          <p:cNvSpPr>
            <a:spLocks noGrp="1"/>
          </p:cNvSpPr>
          <p:nvPr>
            <p:ph type="body" sz="quarter" idx="13"/>
          </p:nvPr>
        </p:nvSpPr>
        <p:spPr/>
        <p:txBody>
          <a:bodyPr>
            <a:noAutofit/>
          </a:bodyPr>
          <a:lstStyle>
            <a:defPPr/>
          </a:lstStyle>
          <a:p>
            <a:pPr rtl="0"/>
            <a:r>
              <a:rPr lang="fr" sz="3600" b="0" i="0" u="none" strike="noStrike">
                <a:highlight>
                  <a:srgbClr val="000000">
                    <a:alpha val="0"/>
                  </a:srgbClr>
                </a:highlight>
                <a:latin typeface="Calibri"/>
              </a:rPr>
              <a:t>Médiation efficace dans le cadre communautaire</a:t>
            </a:r>
          </a:p>
        </p:txBody>
      </p:sp>
      <p:sp>
        <p:nvSpPr>
          <p:cNvPr id="3" name="Text Placeholder 2">
            <a:extLst>
              <a:ext uri="{FF2B5EF4-FFF2-40B4-BE49-F238E27FC236}">
                <a16:creationId xmlns:a16="http://schemas.microsoft.com/office/drawing/2014/main" id="{522C2615-2FD5-499D-A935-5BA966E48308}"/>
              </a:ext>
            </a:extLst>
          </p:cNvPr>
          <p:cNvSpPr>
            <a:spLocks noGrp="1"/>
          </p:cNvSpPr>
          <p:nvPr>
            <p:ph type="body" sz="quarter" idx="14"/>
          </p:nvPr>
        </p:nvSpPr>
        <p:spPr>
          <a:xfrm>
            <a:off x="708651" y="2345267"/>
            <a:ext cx="10638222" cy="3999262"/>
          </a:xfrm>
        </p:spPr>
        <p:txBody>
          <a:bodyPr>
            <a:noAutofit/>
          </a:bodyPr>
          <a:lstStyle>
            <a:defPPr/>
          </a:lstStyle>
          <a:p>
            <a:pPr marL="342900" indent="-342900" rtl="0">
              <a:buFont typeface="Wingdings" panose="05000000000000000000" pitchFamily="2" charset="2"/>
              <a:buChar char="ü"/>
            </a:pPr>
            <a:r>
              <a:rPr lang="fr" sz="2400" b="0" i="0" u="none" strike="noStrike" dirty="0">
                <a:highlight>
                  <a:srgbClr val="000000">
                    <a:alpha val="0"/>
                  </a:srgbClr>
                </a:highlight>
                <a:latin typeface="Calibri"/>
              </a:rPr>
              <a:t>Les médiateurs communautaires </a:t>
            </a:r>
            <a:r>
              <a:rPr lang="fr" sz="2400" b="1" i="0" u="none" strike="noStrike" baseline="0" dirty="0">
                <a:solidFill>
                  <a:srgbClr val="76C6D2"/>
                </a:solidFill>
                <a:highlight>
                  <a:srgbClr val="000000">
                    <a:alpha val="0"/>
                  </a:srgbClr>
                </a:highlight>
                <a:latin typeface="Calibri"/>
              </a:rPr>
              <a:t>représentent les droits et les intérêts des personnes au sein des communautés de migrants.</a:t>
            </a:r>
            <a:endParaRPr lang="en-GB" b="0" i="0" u="none" strike="noStrike" baseline="0" dirty="0"/>
          </a:p>
          <a:p>
            <a:pPr marL="342900" indent="-342900" rtl="0">
              <a:buFont typeface="Wingdings" panose="05000000000000000000" pitchFamily="2" charset="2"/>
              <a:buChar char="ü"/>
            </a:pPr>
            <a:r>
              <a:rPr lang="fr" sz="2400" b="0" i="0" u="none" strike="noStrike" dirty="0">
                <a:highlight>
                  <a:srgbClr val="000000">
                    <a:alpha val="0"/>
                  </a:srgbClr>
                </a:highlight>
                <a:latin typeface="Calibri"/>
              </a:rPr>
              <a:t>Une médiation efficace, quelle qu'elle soit, nécessite l'élaboration d'une stratégie ou d'un plan </a:t>
            </a:r>
            <a:r>
              <a:rPr lang="fr" sz="2400" b="1" i="0" u="none" strike="noStrike" dirty="0">
                <a:solidFill>
                  <a:srgbClr val="76C6D2"/>
                </a:solidFill>
                <a:highlight>
                  <a:srgbClr val="000000">
                    <a:alpha val="0"/>
                  </a:srgbClr>
                </a:highlight>
                <a:latin typeface="Calibri"/>
              </a:rPr>
              <a:t>solide et la mise en pratique</a:t>
            </a:r>
            <a:r>
              <a:rPr lang="fr" sz="2400" b="0" i="0" u="none" strike="noStrike" dirty="0">
                <a:highlight>
                  <a:srgbClr val="000000">
                    <a:alpha val="0"/>
                  </a:srgbClr>
                </a:highlight>
                <a:latin typeface="Calibri"/>
              </a:rPr>
              <a:t> de compétences qui vous permettront de vous sentir à l'aise et en confiance pour atteindre vos objectifs de médiation.</a:t>
            </a:r>
          </a:p>
          <a:p>
            <a:pPr marL="342900" indent="-342900" rtl="0">
              <a:buFont typeface="Wingdings" panose="05000000000000000000" pitchFamily="2" charset="2"/>
              <a:buChar char="ü"/>
            </a:pPr>
            <a:r>
              <a:rPr lang="fr" sz="2400" b="0" i="0" u="none" strike="noStrike" dirty="0">
                <a:highlight>
                  <a:srgbClr val="000000">
                    <a:alpha val="0"/>
                  </a:srgbClr>
                </a:highlight>
                <a:latin typeface="Calibri"/>
              </a:rPr>
              <a:t>Afin de rendre vos efforts de médiation </a:t>
            </a:r>
            <a:r>
              <a:rPr lang="fr" sz="2400" b="1" i="0" u="none" strike="noStrike" dirty="0">
                <a:solidFill>
                  <a:srgbClr val="76C6D2"/>
                </a:solidFill>
                <a:highlight>
                  <a:srgbClr val="000000">
                    <a:alpha val="0"/>
                  </a:srgbClr>
                </a:highlight>
                <a:latin typeface="Calibri"/>
              </a:rPr>
              <a:t>efficaces</a:t>
            </a:r>
            <a:r>
              <a:rPr lang="fr" sz="2400" b="0" i="0" u="none" strike="noStrike" dirty="0">
                <a:highlight>
                  <a:srgbClr val="000000">
                    <a:alpha val="0"/>
                  </a:srgbClr>
                </a:highlight>
                <a:latin typeface="Calibri"/>
              </a:rPr>
              <a:t>, vous devez :</a:t>
            </a:r>
          </a:p>
          <a:p>
            <a:pPr marL="1168400" lvl="1" algn="l" rtl="0"/>
            <a:r>
              <a:rPr lang="fr" sz="2400" b="1" i="0" u="none" strike="noStrike" dirty="0">
                <a:solidFill>
                  <a:srgbClr val="76C6D2"/>
                </a:solidFill>
                <a:highlight>
                  <a:srgbClr val="000000">
                    <a:alpha val="0"/>
                  </a:srgbClr>
                </a:highlight>
                <a:latin typeface="Calibri"/>
              </a:rPr>
              <a:t>1. Décomposez le problème</a:t>
            </a:r>
          </a:p>
          <a:p>
            <a:pPr marL="1168400" lvl="1" algn="l" rtl="0"/>
            <a:r>
              <a:rPr lang="fr" sz="2400" b="1" i="0" u="none" strike="noStrike" dirty="0">
                <a:solidFill>
                  <a:srgbClr val="76C6D2"/>
                </a:solidFill>
                <a:highlight>
                  <a:srgbClr val="000000">
                    <a:alpha val="0"/>
                  </a:srgbClr>
                </a:highlight>
                <a:latin typeface="Calibri"/>
              </a:rPr>
              <a:t>2. Instruisez-vous</a:t>
            </a:r>
          </a:p>
          <a:p>
            <a:pPr marL="1168400" lvl="1" algn="l" rtl="0"/>
            <a:r>
              <a:rPr lang="fr" sz="2400" b="1" i="0" u="none" strike="noStrike" dirty="0">
                <a:solidFill>
                  <a:srgbClr val="76C6D2"/>
                </a:solidFill>
                <a:highlight>
                  <a:srgbClr val="000000">
                    <a:alpha val="0"/>
                  </a:srgbClr>
                </a:highlight>
                <a:latin typeface="Calibri"/>
              </a:rPr>
              <a:t>3. Identifiez les droits concernés</a:t>
            </a:r>
          </a:p>
          <a:p>
            <a:pPr marL="1168400" lvl="1" algn="l" rtl="0"/>
            <a:r>
              <a:rPr lang="fr" sz="2400" b="1" i="0" u="none" strike="noStrike" dirty="0">
                <a:solidFill>
                  <a:srgbClr val="76C6D2"/>
                </a:solidFill>
                <a:highlight>
                  <a:srgbClr val="000000">
                    <a:alpha val="0"/>
                  </a:srgbClr>
                </a:highlight>
                <a:latin typeface="Calibri"/>
              </a:rPr>
              <a:t>4. Élaborez une solution (objectif) et une stratégie pour résoudre le problème</a:t>
            </a:r>
          </a:p>
        </p:txBody>
      </p:sp>
    </p:spTree>
    <p:extLst>
      <p:ext uri="{BB962C8B-B14F-4D97-AF65-F5344CB8AC3E}">
        <p14:creationId xmlns:p14="http://schemas.microsoft.com/office/powerpoint/2010/main" val="12090421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custDataLst>
              <p:tags r:id="rId1"/>
            </p:custDataLst>
          </p:nvPr>
        </p:nvSpPr>
        <p:spPr>
          <a:xfrm>
            <a:off x="606869" y="2051996"/>
            <a:ext cx="10978262" cy="4325955"/>
          </a:xfrm>
        </p:spPr>
        <p:txBody>
          <a:bodyPr>
            <a:noAutofit/>
          </a:bodyPr>
          <a:lstStyle>
            <a:defPPr/>
          </a:lstStyle>
          <a:p>
            <a:pPr algn="ctr" rtl="0"/>
            <a:r>
              <a:rPr lang="fr" sz="3000" b="0" i="0" u="none" strike="noStrike">
                <a:solidFill>
                  <a:srgbClr val="76C6D2"/>
                </a:solidFill>
                <a:highlight>
                  <a:srgbClr val="000000">
                    <a:alpha val="0"/>
                  </a:srgbClr>
                </a:highlight>
                <a:latin typeface="Calibri"/>
              </a:rPr>
              <a:t>Comprendre l'expérience d'être un réfugié</a:t>
            </a:r>
            <a:endParaRPr lang="hr-BA" sz="3000">
              <a:solidFill>
                <a:srgbClr val="76C6D2"/>
              </a:solidFill>
            </a:endParaRPr>
          </a:p>
          <a:p>
            <a:pPr algn="just" rtl="0"/>
            <a:r>
              <a:rPr lang="fr" sz="2400" b="0" i="0" u="none" strike="noStrike">
                <a:highlight>
                  <a:srgbClr val="000000">
                    <a:alpha val="0"/>
                  </a:srgbClr>
                </a:highlight>
                <a:latin typeface="Calibri"/>
              </a:rPr>
              <a:t>Le but de ce jeu est d'aider les personnes qui n'ont pas connu la vie d'un réfugié à mieux comprendre cette expérience. Une fois que vous aurez terminé ce jeu avec une personne de votre communauté, celle-ci devrait avoir un aperçu précieux de ce que vivent les réfugiés et de ce qu'ils ressentent.</a:t>
            </a:r>
            <a:endParaRPr lang="hr-BA"/>
          </a:p>
          <a:p>
            <a:pPr algn="just"/>
            <a:endParaRPr lang="hr-BA" sz="2000"/>
          </a:p>
          <a:p>
            <a:pPr algn="just" rtl="0"/>
            <a:r>
              <a:rPr lang="fr" sz="2000" b="1" i="0" u="none" strike="noStrike">
                <a:highlight>
                  <a:srgbClr val="000000">
                    <a:alpha val="0"/>
                  </a:srgbClr>
                </a:highlight>
                <a:latin typeface="Calibri"/>
              </a:rPr>
              <a:t>POURQUOI UN JEU ? </a:t>
            </a:r>
          </a:p>
          <a:p>
            <a:pPr algn="just" rtl="0"/>
            <a:r>
              <a:rPr lang="fr" sz="2400" b="0" i="0" u="none" strike="noStrike">
                <a:highlight>
                  <a:srgbClr val="000000">
                    <a:alpha val="0"/>
                  </a:srgbClr>
                </a:highlight>
                <a:latin typeface="Calibri"/>
              </a:rPr>
              <a:t>Les jeux sont l'une des meilleures méthodes pour aider les gens à comprendre des phénomènes complexes et éloignés de leur vie quotidienne. Un jeu permet aux participants de vivre des émotions de manière très personnelle et durable, mais à une échelle plus réduite que dans la vie réelle.</a:t>
            </a:r>
            <a:endParaRPr lang="hr-BA"/>
          </a:p>
          <a:p>
            <a:pPr algn="just"/>
            <a:endParaRPr lang="en-GB" sz="600" i="1"/>
          </a:p>
          <a:p>
            <a:pPr algn="just" rtl="0"/>
            <a:r>
              <a:rPr lang="fr" sz="1200" b="0" i="1" u="none" strike="noStrike">
                <a:highlight>
                  <a:srgbClr val="000000">
                    <a:alpha val="0"/>
                  </a:srgbClr>
                </a:highlight>
                <a:latin typeface="Calibri"/>
              </a:rPr>
              <a:t>Source : </a:t>
            </a:r>
            <a:r>
              <a:rPr lang="fr" sz="1200" b="0" i="1" u="none" strike="noStrike">
                <a:highlight>
                  <a:srgbClr val="000000">
                    <a:alpha val="0"/>
                  </a:srgbClr>
                </a:highlight>
                <a:latin typeface="Calibri"/>
                <a:ea typeface="Calibri"/>
                <a:cs typeface="Times New Roman"/>
              </a:rPr>
              <a:t>Haut Commissariat des Nations Unies pour les réfugiés, Passages, le nouvel outil éducatif du HCR, un jeu de simulation conçu pour permettre une meilleure compréhension des problèmes des réfugiés.</a:t>
            </a:r>
            <a:endParaRPr lang="en-US" sz="1200" i="1"/>
          </a:p>
          <a:p>
            <a:pPr algn="just"/>
            <a:endParaRPr lang="en-GB"/>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custDataLst>
              <p:tags r:id="rId2"/>
            </p:custDataLst>
          </p:nvPr>
        </p:nvSpPr>
        <p:spPr>
          <a:xfrm>
            <a:off x="4309268" y="95957"/>
            <a:ext cx="3757941" cy="938256"/>
          </a:xfrm>
        </p:spPr>
        <p:txBody>
          <a:bodyPr>
            <a:noAutofit/>
          </a:bodyPr>
          <a:lstStyle>
            <a:defPPr/>
          </a:lstStyle>
          <a:p>
            <a:pPr rtl="0"/>
            <a:r>
              <a:rPr lang="fr" sz="3600" b="1" i="0" u="none" strike="noStrike">
                <a:highlight>
                  <a:srgbClr val="000000">
                    <a:alpha val="0"/>
                  </a:srgbClr>
                </a:highlight>
                <a:latin typeface="Calibri"/>
              </a:rPr>
              <a:t>JEU COLLECTIF</a:t>
            </a:r>
            <a:endParaRPr lang="en-GB"/>
          </a:p>
          <a:p>
            <a:endParaRPr lang="en-GB"/>
          </a:p>
        </p:txBody>
      </p:sp>
      <p:grpSp>
        <p:nvGrpSpPr>
          <p:cNvPr id="2" name="Group 1">
            <a:extLst>
              <a:ext uri="{FF2B5EF4-FFF2-40B4-BE49-F238E27FC236}">
                <a16:creationId xmlns:a16="http://schemas.microsoft.com/office/drawing/2014/main" id="{BE07CD35-4E01-4560-85D6-89AC627FFC69}"/>
              </a:ext>
            </a:extLst>
          </p:cNvPr>
          <p:cNvGrpSpPr/>
          <p:nvPr>
            <p:custDataLst>
              <p:tags r:id="rId3"/>
            </p:custDataLst>
          </p:nvPr>
        </p:nvGrpSpPr>
        <p:grpSpPr>
          <a:xfrm>
            <a:off x="5180568" y="725328"/>
            <a:ext cx="1234440" cy="1188720"/>
            <a:chOff x="5180568" y="725328"/>
            <a:chExt cx="1234440" cy="1188720"/>
          </a:xfrm>
        </p:grpSpPr>
        <p:sp>
          <p:nvSpPr>
            <p:cNvPr id="16" name="Flowchart: Connector 15">
              <a:extLst>
                <a:ext uri="{FF2B5EF4-FFF2-40B4-BE49-F238E27FC236}">
                  <a16:creationId xmlns:a16="http://schemas.microsoft.com/office/drawing/2014/main" id="{CAE5F793-0788-4C3A-88E0-9AA8B72BDB79}"/>
                </a:ext>
              </a:extLst>
            </p:cNvPr>
            <p:cNvSpPr/>
            <p:nvPr>
              <p:custDataLst>
                <p:tags r:id="rId4"/>
              </p:custDataLst>
            </p:nvPr>
          </p:nvSpPr>
          <p:spPr>
            <a:xfrm>
              <a:off x="5180568" y="725328"/>
              <a:ext cx="1234440" cy="1188720"/>
            </a:xfrm>
            <a:prstGeom prst="flowChartConnector">
              <a:avLst/>
            </a:prstGeom>
            <a:solidFill>
              <a:srgbClr val="76C6D2"/>
            </a:solidFill>
            <a:ln w="3810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lstStyle>
            <a:p>
              <a:pPr algn="ctr"/>
              <a:endParaRPr lang="en-GB"/>
            </a:p>
          </p:txBody>
        </p:sp>
        <p:pic>
          <p:nvPicPr>
            <p:cNvPr id="4" name="Graphic 3" descr="Group outline">
              <a:extLst>
                <a:ext uri="{FF2B5EF4-FFF2-40B4-BE49-F238E27FC236}">
                  <a16:creationId xmlns:a16="http://schemas.microsoft.com/office/drawing/2014/main" id="{BF2D345C-F379-425C-B5BB-96F155125B74}"/>
                </a:ext>
              </a:extLst>
            </p:cNvPr>
            <p:cNvPicPr>
              <a:picLocks noChangeAspect="1"/>
            </p:cNvPicPr>
            <p:nvPr>
              <p:custDataLst>
                <p:tags r:id="rId5"/>
              </p:custDataLst>
            </p:nvPr>
          </p:nvPicPr>
          <p:blipFill>
            <a:blip r:embed="rId7">
              <a:extLst>
                <a:ext uri="{96DAC541-7B7A-43D3-8B79-37D633B846F1}">
                  <asvg:svgBlip xmlns:asvg="http://schemas.microsoft.com/office/drawing/2016/SVG/main" r:embed="rId8"/>
                </a:ext>
              </a:extLst>
            </a:blip>
            <a:stretch>
              <a:fillRect/>
            </a:stretch>
          </p:blipFill>
          <p:spPr>
            <a:xfrm>
              <a:off x="5340588" y="863276"/>
              <a:ext cx="914400" cy="914400"/>
            </a:xfrm>
            <a:prstGeom prst="rect">
              <a:avLst/>
            </a:prstGeom>
          </p:spPr>
        </p:pic>
      </p:grpSp>
    </p:spTree>
    <p:extLst>
      <p:ext uri="{BB962C8B-B14F-4D97-AF65-F5344CB8AC3E}">
        <p14:creationId xmlns:p14="http://schemas.microsoft.com/office/powerpoint/2010/main" val="283335897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custDataLst>
              <p:tags r:id="rId1"/>
            </p:custDataLst>
          </p:nvPr>
        </p:nvSpPr>
        <p:spPr>
          <a:xfrm>
            <a:off x="5180568" y="725328"/>
            <a:ext cx="1234440" cy="1188720"/>
          </a:xfrm>
          <a:prstGeom prst="flowChartConnector">
            <a:avLst/>
          </a:prstGeom>
          <a:solidFill>
            <a:srgbClr val="76C6D2"/>
          </a:solidFill>
          <a:ln w="3810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lstStyle>
          <a:p>
            <a:pPr algn="ctr"/>
            <a:endParaRPr lang="en-GB"/>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custDataLst>
              <p:tags r:id="rId2"/>
            </p:custDataLst>
          </p:nvPr>
        </p:nvSpPr>
        <p:spPr>
          <a:xfrm>
            <a:off x="606869" y="2051996"/>
            <a:ext cx="10978262" cy="4325955"/>
          </a:xfrm>
        </p:spPr>
        <p:txBody>
          <a:bodyPr>
            <a:noAutofit/>
          </a:bodyPr>
          <a:lstStyle>
            <a:defPPr/>
          </a:lstStyle>
          <a:p>
            <a:pPr algn="just" rtl="0"/>
            <a:r>
              <a:rPr lang="fr" sz="2000" b="0" i="0" u="none" strike="noStrike">
                <a:highlight>
                  <a:srgbClr val="000000">
                    <a:alpha val="0"/>
                  </a:srgbClr>
                </a:highlight>
                <a:latin typeface="Calibri"/>
              </a:rPr>
              <a:t>LE JEU</a:t>
            </a:r>
          </a:p>
          <a:p>
            <a:pPr algn="just" rtl="0"/>
            <a:r>
              <a:rPr lang="fr" sz="2000" b="1" i="0" u="none" strike="noStrike">
                <a:solidFill>
                  <a:srgbClr val="76C6D2"/>
                </a:solidFill>
                <a:highlight>
                  <a:srgbClr val="000000">
                    <a:alpha val="0"/>
                  </a:srgbClr>
                </a:highlight>
                <a:latin typeface="Calibri"/>
              </a:rPr>
              <a:t>La notion du temps</a:t>
            </a:r>
          </a:p>
          <a:p>
            <a:pPr marL="342900" indent="-342900" algn="just" rtl="0">
              <a:buFont typeface="Wingdings" panose="05000000000000000000" pitchFamily="2" charset="2"/>
              <a:buChar char="Ø"/>
            </a:pPr>
            <a:r>
              <a:rPr lang="fr" sz="2000" b="0" i="0" u="none" strike="noStrike">
                <a:highlight>
                  <a:srgbClr val="000000">
                    <a:alpha val="0"/>
                  </a:srgbClr>
                </a:highlight>
                <a:latin typeface="Calibri"/>
              </a:rPr>
              <a:t>Asseyez-vous dans un endroit où vous ne serez pas dérangé et bandez-vous les yeux.</a:t>
            </a:r>
          </a:p>
          <a:p>
            <a:pPr marL="342900" indent="-342900" algn="just" rtl="0">
              <a:buFont typeface="Wingdings" panose="05000000000000000000" pitchFamily="2" charset="2"/>
              <a:buChar char="Ø"/>
            </a:pPr>
            <a:r>
              <a:rPr lang="fr" sz="2000" b="0" i="0" u="none" strike="noStrike">
                <a:highlight>
                  <a:srgbClr val="000000">
                    <a:alpha val="0"/>
                  </a:srgbClr>
                </a:highlight>
                <a:latin typeface="Calibri"/>
              </a:rPr>
              <a:t>Restez-y pendant 5 minutes ; ne comptez pas et n'utilisez pas de moyens artificiels pour indiquer le temps. Utilisez votre propre jugement et votre intuition.</a:t>
            </a:r>
          </a:p>
          <a:p>
            <a:pPr marL="342900" indent="-342900" algn="just" rtl="0">
              <a:buFont typeface="Wingdings" panose="05000000000000000000" pitchFamily="2" charset="2"/>
              <a:buChar char="Ø"/>
            </a:pPr>
            <a:r>
              <a:rPr lang="fr" sz="2000" b="0" i="0" u="none" strike="noStrike">
                <a:highlight>
                  <a:srgbClr val="000000">
                    <a:alpha val="0"/>
                  </a:srgbClr>
                </a:highlight>
                <a:latin typeface="Calibri"/>
              </a:rPr>
              <a:t>Enlevez le bandeau et vérifiez votre montre.</a:t>
            </a:r>
          </a:p>
          <a:p>
            <a:pPr marL="342900" indent="-342900" algn="just" rtl="0">
              <a:buFont typeface="Wingdings" panose="05000000000000000000" pitchFamily="2" charset="2"/>
              <a:buChar char="Ø"/>
            </a:pPr>
            <a:r>
              <a:rPr lang="fr" sz="2000" b="0" i="0" u="none" strike="noStrike">
                <a:highlight>
                  <a:srgbClr val="000000">
                    <a:alpha val="0"/>
                  </a:srgbClr>
                </a:highlight>
                <a:latin typeface="Calibri"/>
              </a:rPr>
              <a:t>Pensez à ce que vous avez ressenti avec le bandeau sur les yeux et notez-le. Qu'est-ce que cela fait d'être assis dans le noir, sans moyen de mesurer le temps et sans rien faire d'autre qu'attendre ? </a:t>
            </a:r>
            <a:endParaRPr lang="hr-BA" sz="2000"/>
          </a:p>
          <a:p>
            <a:pPr algn="just"/>
            <a:endParaRPr lang="en-US" sz="2000"/>
          </a:p>
          <a:p>
            <a:pPr algn="just" rtl="0"/>
            <a:r>
              <a:rPr lang="fr" sz="2000" b="0" i="1" u="none" strike="noStrike">
                <a:highlight>
                  <a:srgbClr val="000000">
                    <a:alpha val="0"/>
                  </a:srgbClr>
                </a:highlight>
                <a:latin typeface="Calibri"/>
              </a:rPr>
              <a:t>Le but de cet exercice : Un réfugié peut être amené à passer plusieurs heures caché dans l'obscurité, de peur d'être découvert et tué. Contrairement à vous, qui avez vécu cette expérience volontairement, il/elle est terrorisé(e) par une situation qui lui a été imposée.</a:t>
            </a:r>
          </a:p>
          <a:p>
            <a:pPr algn="just"/>
            <a:endParaRPr lang="en-GB" sz="200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custDataLst>
              <p:tags r:id="rId3"/>
            </p:custDataLst>
          </p:nvPr>
        </p:nvSpPr>
        <p:spPr>
          <a:xfrm>
            <a:off x="4376017" y="118252"/>
            <a:ext cx="3757941" cy="938256"/>
          </a:xfrm>
        </p:spPr>
        <p:txBody>
          <a:bodyPr>
            <a:noAutofit/>
          </a:bodyPr>
          <a:lstStyle>
            <a:defPPr/>
          </a:lstStyle>
          <a:p>
            <a:pPr rtl="0"/>
            <a:r>
              <a:rPr lang="fr" sz="3600" b="1" i="0" u="none" strike="noStrike">
                <a:highlight>
                  <a:srgbClr val="000000">
                    <a:alpha val="0"/>
                  </a:srgbClr>
                </a:highlight>
                <a:latin typeface="Calibri"/>
              </a:rPr>
              <a:t>JEU COLLECTIF</a:t>
            </a:r>
            <a:endParaRPr lang="en-GB"/>
          </a:p>
          <a:p>
            <a:endParaRPr lang="en-GB"/>
          </a:p>
        </p:txBody>
      </p:sp>
      <p:pic>
        <p:nvPicPr>
          <p:cNvPr id="4" name="Graphic 3" descr="Group outline">
            <a:extLst>
              <a:ext uri="{FF2B5EF4-FFF2-40B4-BE49-F238E27FC236}">
                <a16:creationId xmlns:a16="http://schemas.microsoft.com/office/drawing/2014/main" id="{BF2D345C-F379-425C-B5BB-96F155125B74}"/>
              </a:ext>
            </a:extLst>
          </p:cNvPr>
          <p:cNvPicPr>
            <a:picLocks noChangeAspect="1"/>
          </p:cNvPicPr>
          <p:nvPr>
            <p:custDataLst>
              <p:tags r:id="rId4"/>
            </p:custDataLst>
          </p:nvPr>
        </p:nvPicPr>
        <p:blipFill>
          <a:blip r:embed="rId6">
            <a:extLst>
              <a:ext uri="{96DAC541-7B7A-43D3-8B79-37D633B846F1}">
                <asvg:svgBlip xmlns:asvg="http://schemas.microsoft.com/office/drawing/2016/SVG/main" r:embed="rId7"/>
              </a:ext>
            </a:extLst>
          </a:blip>
          <a:stretch>
            <a:fillRect/>
          </a:stretch>
        </p:blipFill>
        <p:spPr>
          <a:xfrm>
            <a:off x="5340588" y="863276"/>
            <a:ext cx="914400" cy="914400"/>
          </a:xfrm>
          <a:prstGeom prst="rect">
            <a:avLst/>
          </a:prstGeom>
        </p:spPr>
      </p:pic>
    </p:spTree>
    <p:extLst>
      <p:ext uri="{BB962C8B-B14F-4D97-AF65-F5344CB8AC3E}">
        <p14:creationId xmlns:p14="http://schemas.microsoft.com/office/powerpoint/2010/main" val="262138432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custDataLst>
              <p:tags r:id="rId1"/>
            </p:custDataLst>
          </p:nvPr>
        </p:nvSpPr>
        <p:spPr>
          <a:xfrm>
            <a:off x="5180568" y="725328"/>
            <a:ext cx="1234440" cy="1188720"/>
          </a:xfrm>
          <a:prstGeom prst="flowChartConnector">
            <a:avLst/>
          </a:prstGeom>
          <a:solidFill>
            <a:srgbClr val="76C6D2"/>
          </a:solidFill>
          <a:ln w="3810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lstStyle>
          <a:p>
            <a:pPr algn="ctr"/>
            <a:endParaRPr lang="en-GB"/>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custDataLst>
              <p:tags r:id="rId2"/>
            </p:custDataLst>
          </p:nvPr>
        </p:nvSpPr>
        <p:spPr>
          <a:xfrm>
            <a:off x="606869" y="2051996"/>
            <a:ext cx="10978262" cy="4325955"/>
          </a:xfrm>
        </p:spPr>
        <p:txBody>
          <a:bodyPr>
            <a:noAutofit/>
          </a:bodyPr>
          <a:lstStyle>
            <a:defPPr/>
          </a:lstStyle>
          <a:p>
            <a:pPr algn="just" rtl="0"/>
            <a:r>
              <a:rPr lang="fr" sz="2000" b="1" i="0" u="none" strike="noStrike">
                <a:solidFill>
                  <a:srgbClr val="76C6D2"/>
                </a:solidFill>
                <a:highlight>
                  <a:srgbClr val="000000">
                    <a:alpha val="0"/>
                  </a:srgbClr>
                </a:highlight>
                <a:latin typeface="Calibri"/>
              </a:rPr>
              <a:t>Prise de commandes</a:t>
            </a:r>
          </a:p>
          <a:p>
            <a:pPr algn="just"/>
            <a:endParaRPr lang="en-US" sz="2000"/>
          </a:p>
          <a:p>
            <a:pPr marL="342900" indent="-342900" algn="just" rtl="0">
              <a:buFont typeface="Wingdings" panose="05000000000000000000" pitchFamily="2" charset="2"/>
              <a:buChar char="Ø"/>
            </a:pPr>
            <a:r>
              <a:rPr lang="fr" sz="2000" b="0" i="0" u="none" strike="noStrike">
                <a:highlight>
                  <a:srgbClr val="000000">
                    <a:alpha val="0"/>
                  </a:srgbClr>
                </a:highlight>
                <a:latin typeface="Calibri"/>
              </a:rPr>
              <a:t>Imaginez que vous êtes privé de votre autonomie. En d'autres termes, vous n'êtes plus autorisé à prendre des décisions pour vous-même. Votre droit d'aller et venir, et de vous occuper de vos besoins les plus élémentaires, sont tous soumis à l'autorisation d'une autre personne (se lever, marcher, aller aux toilettes, boire, manger, parler, etc.)</a:t>
            </a:r>
          </a:p>
          <a:p>
            <a:pPr marL="342900" indent="-342900" algn="just" rtl="0">
              <a:buFont typeface="Wingdings" panose="05000000000000000000" pitchFamily="2" charset="2"/>
              <a:buChar char="Ø"/>
            </a:pPr>
            <a:r>
              <a:rPr lang="fr" sz="2000" b="0" i="0" u="none" strike="noStrike">
                <a:highlight>
                  <a:srgbClr val="000000">
                    <a:alpha val="0"/>
                  </a:srgbClr>
                </a:highlight>
                <a:latin typeface="Calibri"/>
              </a:rPr>
              <a:t>Essayez de ressentir ce que cela peut être d'être limité de cette façon. Imaginez votre réaction. Non seulement votre liberté vous a été retirée, mais des personnes vous donnent constamment des ordres, vous font travailler, vous bousculent, vous interrompent... et personne ne vous écoute. </a:t>
            </a:r>
            <a:endParaRPr lang="hr-BA" sz="2000"/>
          </a:p>
          <a:p>
            <a:pPr algn="just"/>
            <a:endParaRPr lang="en-US" sz="2000"/>
          </a:p>
          <a:p>
            <a:pPr algn="just" rtl="0"/>
            <a:r>
              <a:rPr lang="fr" sz="2000" b="0" i="1" u="none" strike="noStrike">
                <a:highlight>
                  <a:srgbClr val="000000">
                    <a:alpha val="0"/>
                  </a:srgbClr>
                </a:highlight>
                <a:latin typeface="Calibri"/>
              </a:rPr>
              <a:t>Le but de cet exercice : Vous aider à comprendre le stress que ressent un réfugié pendant sa fuite et vous faire prendre conscience du stress que vos actions et attitudes peuvent provoquer chez les joueurs pendant le jeu de simulation.</a:t>
            </a:r>
          </a:p>
          <a:p>
            <a:pPr algn="just"/>
            <a:endParaRPr lang="en-GB" sz="200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custDataLst>
              <p:tags r:id="rId3"/>
            </p:custDataLst>
          </p:nvPr>
        </p:nvSpPr>
        <p:spPr>
          <a:xfrm>
            <a:off x="4376017" y="118252"/>
            <a:ext cx="3757941" cy="938256"/>
          </a:xfrm>
        </p:spPr>
        <p:txBody>
          <a:bodyPr>
            <a:noAutofit/>
          </a:bodyPr>
          <a:lstStyle>
            <a:defPPr/>
          </a:lstStyle>
          <a:p>
            <a:pPr rtl="0"/>
            <a:r>
              <a:rPr lang="fr" sz="3600" b="1" i="0" u="none" strike="noStrike">
                <a:highlight>
                  <a:srgbClr val="000000">
                    <a:alpha val="0"/>
                  </a:srgbClr>
                </a:highlight>
                <a:latin typeface="Calibri"/>
              </a:rPr>
              <a:t>JEU COLLECTIF</a:t>
            </a:r>
            <a:endParaRPr lang="en-GB"/>
          </a:p>
          <a:p>
            <a:endParaRPr lang="en-GB"/>
          </a:p>
        </p:txBody>
      </p:sp>
      <p:pic>
        <p:nvPicPr>
          <p:cNvPr id="4" name="Graphic 3" descr="Group outline">
            <a:extLst>
              <a:ext uri="{FF2B5EF4-FFF2-40B4-BE49-F238E27FC236}">
                <a16:creationId xmlns:a16="http://schemas.microsoft.com/office/drawing/2014/main" id="{BF2D345C-F379-425C-B5BB-96F155125B74}"/>
              </a:ext>
            </a:extLst>
          </p:cNvPr>
          <p:cNvPicPr>
            <a:picLocks noChangeAspect="1"/>
          </p:cNvPicPr>
          <p:nvPr>
            <p:custDataLst>
              <p:tags r:id="rId4"/>
            </p:custDataLst>
          </p:nvPr>
        </p:nvPicPr>
        <p:blipFill>
          <a:blip r:embed="rId6">
            <a:extLst>
              <a:ext uri="{96DAC541-7B7A-43D3-8B79-37D633B846F1}">
                <asvg:svgBlip xmlns:asvg="http://schemas.microsoft.com/office/drawing/2016/SVG/main" r:embed="rId7"/>
              </a:ext>
            </a:extLst>
          </a:blip>
          <a:stretch>
            <a:fillRect/>
          </a:stretch>
        </p:blipFill>
        <p:spPr>
          <a:xfrm>
            <a:off x="5340588" y="863276"/>
            <a:ext cx="914400" cy="914400"/>
          </a:xfrm>
          <a:prstGeom prst="rect">
            <a:avLst/>
          </a:prstGeom>
        </p:spPr>
      </p:pic>
    </p:spTree>
    <p:extLst>
      <p:ext uri="{BB962C8B-B14F-4D97-AF65-F5344CB8AC3E}">
        <p14:creationId xmlns:p14="http://schemas.microsoft.com/office/powerpoint/2010/main" val="428505211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custDataLst>
              <p:tags r:id="rId1"/>
            </p:custDataLst>
          </p:nvPr>
        </p:nvSpPr>
        <p:spPr>
          <a:xfrm>
            <a:off x="5180568" y="725328"/>
            <a:ext cx="1234440" cy="1188720"/>
          </a:xfrm>
          <a:prstGeom prst="flowChartConnector">
            <a:avLst/>
          </a:prstGeom>
          <a:solidFill>
            <a:srgbClr val="76C6D2"/>
          </a:solidFill>
          <a:ln w="3810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lstStyle>
          <a:p>
            <a:pPr algn="ctr"/>
            <a:endParaRPr lang="en-GB"/>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custDataLst>
              <p:tags r:id="rId2"/>
            </p:custDataLst>
          </p:nvPr>
        </p:nvSpPr>
        <p:spPr>
          <a:xfrm>
            <a:off x="606869" y="1748948"/>
            <a:ext cx="10978262" cy="4325955"/>
          </a:xfrm>
        </p:spPr>
        <p:txBody>
          <a:bodyPr>
            <a:noAutofit/>
          </a:bodyPr>
          <a:lstStyle>
            <a:defPPr/>
          </a:lstStyle>
          <a:p>
            <a:pPr algn="just" rtl="0"/>
            <a:r>
              <a:rPr lang="fr" sz="2000" b="1" i="0" u="none" strike="noStrike" dirty="0">
                <a:solidFill>
                  <a:srgbClr val="76C6D2"/>
                </a:solidFill>
                <a:highlight>
                  <a:srgbClr val="000000">
                    <a:alpha val="0"/>
                  </a:srgbClr>
                </a:highlight>
                <a:latin typeface="Calibri"/>
              </a:rPr>
              <a:t>Perte</a:t>
            </a:r>
            <a:endParaRPr lang="hr-BA" sz="2000" b="1" dirty="0">
              <a:solidFill>
                <a:srgbClr val="76C6D2"/>
              </a:solidFill>
            </a:endParaRPr>
          </a:p>
          <a:p>
            <a:pPr algn="just" rtl="0"/>
            <a:r>
              <a:rPr lang="fr" sz="2000" b="0" i="0" u="none" strike="noStrike" dirty="0">
                <a:highlight>
                  <a:srgbClr val="000000">
                    <a:alpha val="0"/>
                  </a:srgbClr>
                </a:highlight>
                <a:latin typeface="Calibri"/>
              </a:rPr>
              <a:t>Trouvez un endroit calme et confortable où vous asseoir. Munissez-vous d'un stylo et de papier.</a:t>
            </a:r>
          </a:p>
          <a:p>
            <a:pPr marL="342900" indent="-342900" algn="just" rtl="0">
              <a:buFont typeface="Wingdings" panose="05000000000000000000" pitchFamily="2" charset="2"/>
              <a:buChar char="Ø"/>
            </a:pPr>
            <a:r>
              <a:rPr lang="fr" sz="2000" b="0" i="0" u="none" strike="noStrike" dirty="0">
                <a:highlight>
                  <a:srgbClr val="000000">
                    <a:alpha val="0"/>
                  </a:srgbClr>
                </a:highlight>
                <a:latin typeface="Calibri"/>
              </a:rPr>
              <a:t>Essayez de vous souvenir d'une situation où vous avez éprouvé un sentiment de perte. Il s'agissait peut-être d'un objet cher, d'un lieu que vous aimiez visiter, d'un animal de compagnie préféré ou d'un être cher .....</a:t>
            </a:r>
          </a:p>
          <a:p>
            <a:pPr marL="342900" indent="-342900" algn="just" rtl="0">
              <a:buFont typeface="Wingdings" panose="05000000000000000000" pitchFamily="2" charset="2"/>
              <a:buChar char="Ø"/>
            </a:pPr>
            <a:r>
              <a:rPr lang="fr" sz="2000" b="0" i="0" u="none" strike="noStrike" dirty="0">
                <a:highlight>
                  <a:srgbClr val="000000">
                    <a:alpha val="0"/>
                  </a:srgbClr>
                </a:highlight>
                <a:latin typeface="Calibri"/>
              </a:rPr>
              <a:t>Laissez tous les souvenirs et toutes les émotions liés à la perte vous revenir en mémoire. Notez-les, afin de pouvoir relire plus tard ce que vous avez ressenti et évaluer l'importance de ces expériences personnelles.</a:t>
            </a:r>
          </a:p>
          <a:p>
            <a:pPr marL="342900" indent="-342900" algn="just" rtl="0">
              <a:buFont typeface="Wingdings" panose="05000000000000000000" pitchFamily="2" charset="2"/>
              <a:buChar char="Ø"/>
            </a:pPr>
            <a:r>
              <a:rPr lang="fr" sz="2000" b="0" i="0" u="none" strike="noStrike" dirty="0">
                <a:highlight>
                  <a:srgbClr val="000000">
                    <a:alpha val="0"/>
                  </a:srgbClr>
                </a:highlight>
                <a:latin typeface="Calibri"/>
              </a:rPr>
              <a:t>Réfléchissez à votre propre expérience de la perte et pensez à ce que vous devez ressentir lorsque vous êtes privé de toutes ces choses ou personnes auxquelles vous attachez une grande importance. </a:t>
            </a:r>
          </a:p>
          <a:p>
            <a:pPr algn="just" rtl="0"/>
            <a:r>
              <a:rPr lang="fr" sz="2000" b="0" i="1" u="none" strike="noStrike" dirty="0">
                <a:highlight>
                  <a:srgbClr val="000000">
                    <a:alpha val="0"/>
                  </a:srgbClr>
                </a:highlight>
                <a:latin typeface="Calibri"/>
              </a:rPr>
              <a:t>Le but de cet exercice : De nombreux réfugiés perdent absolument tout : leur pays, leur maison, leurs amis, leur famille. Essayez de comprendre la douleur qu'ils doivent ressentir.</a:t>
            </a:r>
          </a:p>
          <a:p>
            <a:pPr algn="just" rtl="0"/>
            <a:r>
              <a:rPr lang="fr" sz="2000" b="0" i="0" u="sng" strike="noStrike" dirty="0">
                <a:highlight>
                  <a:srgbClr val="000000">
                    <a:alpha val="0"/>
                  </a:srgbClr>
                </a:highlight>
                <a:latin typeface="Calibri"/>
              </a:rPr>
              <a:t>Prenez des notes sur tous les jeux ci-dessus. Qu'avez-vous appris, qu'a appris le joueur ? Est-ce que quelque chose a changé dans leur façon de comprendre qui sont les réfugiés ?</a:t>
            </a:r>
          </a:p>
          <a:p>
            <a:pPr algn="just"/>
            <a:endParaRPr lang="en-GB" sz="2000"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custDataLst>
              <p:tags r:id="rId3"/>
            </p:custDataLst>
          </p:nvPr>
        </p:nvSpPr>
        <p:spPr>
          <a:xfrm>
            <a:off x="4376017" y="15692"/>
            <a:ext cx="3757941" cy="938256"/>
          </a:xfrm>
        </p:spPr>
        <p:txBody>
          <a:bodyPr>
            <a:noAutofit/>
          </a:bodyPr>
          <a:lstStyle>
            <a:defPPr/>
          </a:lstStyle>
          <a:p>
            <a:pPr rtl="0"/>
            <a:r>
              <a:rPr lang="fr" sz="3600" b="1" i="0" u="none" strike="noStrike">
                <a:highlight>
                  <a:srgbClr val="000000">
                    <a:alpha val="0"/>
                  </a:srgbClr>
                </a:highlight>
                <a:latin typeface="Calibri"/>
              </a:rPr>
              <a:t>JEU COLLECTIF</a:t>
            </a:r>
            <a:endParaRPr lang="en-GB"/>
          </a:p>
          <a:p>
            <a:endParaRPr lang="en-GB"/>
          </a:p>
        </p:txBody>
      </p:sp>
      <p:pic>
        <p:nvPicPr>
          <p:cNvPr id="4" name="Graphic 3" descr="Group outline">
            <a:extLst>
              <a:ext uri="{FF2B5EF4-FFF2-40B4-BE49-F238E27FC236}">
                <a16:creationId xmlns:a16="http://schemas.microsoft.com/office/drawing/2014/main" id="{BF2D345C-F379-425C-B5BB-96F155125B74}"/>
              </a:ext>
            </a:extLst>
          </p:cNvPr>
          <p:cNvPicPr>
            <a:picLocks noChangeAspect="1"/>
          </p:cNvPicPr>
          <p:nvPr>
            <p:custDataLst>
              <p:tags r:id="rId4"/>
            </p:custDataLst>
          </p:nvPr>
        </p:nvPicPr>
        <p:blipFill>
          <a:blip r:embed="rId6">
            <a:extLst>
              <a:ext uri="{96DAC541-7B7A-43D3-8B79-37D633B846F1}">
                <asvg:svgBlip xmlns:asvg="http://schemas.microsoft.com/office/drawing/2016/SVG/main" r:embed="rId7"/>
              </a:ext>
            </a:extLst>
          </a:blip>
          <a:stretch>
            <a:fillRect/>
          </a:stretch>
        </p:blipFill>
        <p:spPr>
          <a:xfrm>
            <a:off x="5340588" y="863276"/>
            <a:ext cx="914400" cy="914400"/>
          </a:xfrm>
          <a:prstGeom prst="rect">
            <a:avLst/>
          </a:prstGeom>
        </p:spPr>
      </p:pic>
    </p:spTree>
    <p:extLst>
      <p:ext uri="{BB962C8B-B14F-4D97-AF65-F5344CB8AC3E}">
        <p14:creationId xmlns:p14="http://schemas.microsoft.com/office/powerpoint/2010/main" val="179971235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custDataLst>
              <p:tags r:id="rId1"/>
            </p:custDataLst>
          </p:nvPr>
        </p:nvSpPr>
        <p:spPr>
          <a:xfrm>
            <a:off x="5180568" y="725328"/>
            <a:ext cx="1234440" cy="1188720"/>
          </a:xfrm>
          <a:prstGeom prst="flowChartConnector">
            <a:avLst/>
          </a:prstGeom>
          <a:solidFill>
            <a:srgbClr val="76C6D2"/>
          </a:solidFill>
          <a:ln w="3810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lstStyle>
          <a:p>
            <a:pPr algn="ctr"/>
            <a:endParaRPr lang="en-GB"/>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custDataLst>
              <p:tags r:id="rId2"/>
            </p:custDataLst>
          </p:nvPr>
        </p:nvSpPr>
        <p:spPr>
          <a:xfrm>
            <a:off x="606869" y="2051996"/>
            <a:ext cx="10978262" cy="4325955"/>
          </a:xfrm>
        </p:spPr>
        <p:txBody>
          <a:bodyPr>
            <a:noAutofit/>
          </a:bodyPr>
          <a:lstStyle>
            <a:defPPr/>
          </a:lstStyle>
          <a:p>
            <a:pPr algn="just" rtl="0"/>
            <a:r>
              <a:rPr lang="fr" sz="2000" b="1" i="0" u="none" strike="noStrike">
                <a:solidFill>
                  <a:srgbClr val="76C6D2"/>
                </a:solidFill>
                <a:highlight>
                  <a:srgbClr val="000000">
                    <a:alpha val="0"/>
                  </a:srgbClr>
                </a:highlight>
                <a:latin typeface="Calibri"/>
              </a:rPr>
              <a:t>Enchaîné</a:t>
            </a:r>
          </a:p>
          <a:p>
            <a:pPr algn="just"/>
            <a:endParaRPr lang="en-US" sz="2000"/>
          </a:p>
          <a:p>
            <a:pPr marL="342900" indent="-342900" algn="just" rtl="0">
              <a:buFont typeface="Wingdings" panose="05000000000000000000" pitchFamily="2" charset="2"/>
              <a:buChar char="Ø"/>
            </a:pPr>
            <a:r>
              <a:rPr lang="fr" sz="2000" b="0" i="0" u="none" strike="noStrike">
                <a:highlight>
                  <a:srgbClr val="000000">
                    <a:alpha val="0"/>
                  </a:srgbClr>
                </a:highlight>
                <a:latin typeface="Calibri"/>
              </a:rPr>
              <a:t>Devoir obéir aux ordres tout le temps, c'est comme être enchaîné. On vous oblige à faire des choses sans savoir pourquoi. Marchez pendant 2 ou 3 minutes en tenant votre oreille droite avec votre main gauche et votre cheville gauche avec votre main droite.</a:t>
            </a:r>
            <a:endParaRPr lang="hr-BA" sz="2000"/>
          </a:p>
          <a:p>
            <a:pPr marL="342900" indent="-342900" algn="just">
              <a:buFont typeface="Wingdings" panose="05000000000000000000" pitchFamily="2" charset="2"/>
              <a:buChar char="Ø"/>
            </a:pPr>
            <a:endParaRPr lang="en-US" sz="2000"/>
          </a:p>
          <a:p>
            <a:pPr marL="342900" indent="-342900" algn="just" rtl="0">
              <a:buFont typeface="Wingdings" panose="05000000000000000000" pitchFamily="2" charset="2"/>
              <a:buChar char="Ø"/>
            </a:pPr>
            <a:r>
              <a:rPr lang="fr" sz="2000" b="0" i="0" u="none" strike="noStrike">
                <a:highlight>
                  <a:srgbClr val="000000">
                    <a:alpha val="0"/>
                  </a:srgbClr>
                </a:highlight>
                <a:latin typeface="Calibri"/>
              </a:rPr>
              <a:t>Qu'est-ce que cela fait d'être obligé de faire cela ? </a:t>
            </a:r>
            <a:endParaRPr lang="hr-BA" sz="2000"/>
          </a:p>
          <a:p>
            <a:pPr algn="just"/>
            <a:endParaRPr lang="en-US" sz="2000"/>
          </a:p>
          <a:p>
            <a:pPr algn="just" rtl="0"/>
            <a:r>
              <a:rPr lang="fr" sz="2000" b="0" i="1" u="none" strike="noStrike">
                <a:highlight>
                  <a:srgbClr val="000000">
                    <a:alpha val="0"/>
                  </a:srgbClr>
                </a:highlight>
                <a:latin typeface="Calibri"/>
              </a:rPr>
              <a:t>Le but de cet exercice : Pensez à ce que vous venez de vivre pendant ces quelques minutes. Les réfugiés vivent sous ce genre de contrainte pendant des heures, des mois, voire des années.</a:t>
            </a:r>
          </a:p>
          <a:p>
            <a:pPr algn="just"/>
            <a:endParaRPr lang="en-GB" sz="200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custDataLst>
              <p:tags r:id="rId3"/>
            </p:custDataLst>
          </p:nvPr>
        </p:nvSpPr>
        <p:spPr>
          <a:xfrm>
            <a:off x="4376017" y="66480"/>
            <a:ext cx="3757941" cy="938256"/>
          </a:xfrm>
        </p:spPr>
        <p:txBody>
          <a:bodyPr>
            <a:noAutofit/>
          </a:bodyPr>
          <a:lstStyle>
            <a:defPPr/>
          </a:lstStyle>
          <a:p>
            <a:pPr rtl="0"/>
            <a:r>
              <a:rPr lang="fr" sz="3600" b="1" i="0" u="none" strike="noStrike">
                <a:highlight>
                  <a:srgbClr val="000000">
                    <a:alpha val="0"/>
                  </a:srgbClr>
                </a:highlight>
                <a:latin typeface="Calibri"/>
              </a:rPr>
              <a:t>JEU COLLECTIF</a:t>
            </a:r>
            <a:endParaRPr lang="en-GB"/>
          </a:p>
          <a:p>
            <a:endParaRPr lang="en-GB"/>
          </a:p>
        </p:txBody>
      </p:sp>
      <p:pic>
        <p:nvPicPr>
          <p:cNvPr id="4" name="Graphic 3" descr="Group outline">
            <a:extLst>
              <a:ext uri="{FF2B5EF4-FFF2-40B4-BE49-F238E27FC236}">
                <a16:creationId xmlns:a16="http://schemas.microsoft.com/office/drawing/2014/main" id="{BF2D345C-F379-425C-B5BB-96F155125B74}"/>
              </a:ext>
            </a:extLst>
          </p:cNvPr>
          <p:cNvPicPr>
            <a:picLocks noChangeAspect="1"/>
          </p:cNvPicPr>
          <p:nvPr>
            <p:custDataLst>
              <p:tags r:id="rId4"/>
            </p:custDataLst>
          </p:nvPr>
        </p:nvPicPr>
        <p:blipFill>
          <a:blip r:embed="rId6">
            <a:extLst>
              <a:ext uri="{96DAC541-7B7A-43D3-8B79-37D633B846F1}">
                <asvg:svgBlip xmlns:asvg="http://schemas.microsoft.com/office/drawing/2016/SVG/main" r:embed="rId7"/>
              </a:ext>
            </a:extLst>
          </a:blip>
          <a:stretch>
            <a:fillRect/>
          </a:stretch>
        </p:blipFill>
        <p:spPr>
          <a:xfrm>
            <a:off x="5340588" y="863276"/>
            <a:ext cx="914400" cy="914400"/>
          </a:xfrm>
          <a:prstGeom prst="rect">
            <a:avLst/>
          </a:prstGeom>
        </p:spPr>
      </p:pic>
    </p:spTree>
    <p:extLst>
      <p:ext uri="{BB962C8B-B14F-4D97-AF65-F5344CB8AC3E}">
        <p14:creationId xmlns:p14="http://schemas.microsoft.com/office/powerpoint/2010/main" val="360053644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C7159E-F30E-40A9-9211-1BB8D13CCCFC}"/>
              </a:ext>
            </a:extLst>
          </p:cNvPr>
          <p:cNvSpPr>
            <a:spLocks noGrp="1"/>
          </p:cNvSpPr>
          <p:nvPr>
            <p:ph type="body" sz="quarter" idx="13"/>
            <p:custDataLst>
              <p:tags r:id="rId1"/>
            </p:custDataLst>
          </p:nvPr>
        </p:nvSpPr>
        <p:spPr>
          <a:xfrm>
            <a:off x="1461954" y="3526973"/>
            <a:ext cx="9268088" cy="1983825"/>
          </a:xfrm>
        </p:spPr>
        <p:txBody>
          <a:bodyPr>
            <a:noAutofit/>
          </a:bodyPr>
          <a:lstStyle>
            <a:defPPr/>
          </a:lstStyle>
          <a:p>
            <a:pPr algn="ctr" rtl="0"/>
            <a:r>
              <a:rPr lang="fr" sz="3600" b="1" i="0" u="none" strike="noStrike">
                <a:highlight>
                  <a:srgbClr val="000000">
                    <a:alpha val="0"/>
                  </a:srgbClr>
                </a:highlight>
                <a:latin typeface="Calibri"/>
              </a:rPr>
              <a:t>Obstacles découlant du manque de transparence des processus d'élaboration des politiques et du partage des informations.</a:t>
            </a:r>
            <a:endParaRPr lang="en-GB"/>
          </a:p>
        </p:txBody>
      </p:sp>
      <p:pic>
        <p:nvPicPr>
          <p:cNvPr id="5" name="Graphic 4" descr="Lock outline">
            <a:extLst>
              <a:ext uri="{FF2B5EF4-FFF2-40B4-BE49-F238E27FC236}">
                <a16:creationId xmlns:a16="http://schemas.microsoft.com/office/drawing/2014/main" id="{93F84B97-DF45-4B93-A1C7-BE0F14E595A9}"/>
              </a:ext>
            </a:extLst>
          </p:cNvPr>
          <p:cNvPicPr>
            <a:picLocks noChangeAspect="1"/>
          </p:cNvPicPr>
          <p:nvPr>
            <p:custDataLst>
              <p:tags r:id="rId2"/>
            </p:custDataLst>
          </p:nvPr>
        </p:nvPicPr>
        <p:blipFill>
          <a:blip r:embed="rId4">
            <a:extLst>
              <a:ext uri="{96DAC541-7B7A-43D3-8B79-37D633B846F1}">
                <asvg:svgBlip xmlns:asvg="http://schemas.microsoft.com/office/drawing/2016/SVG/main" r:embed="rId5"/>
              </a:ext>
            </a:extLst>
          </a:blip>
          <a:stretch>
            <a:fillRect/>
          </a:stretch>
        </p:blipFill>
        <p:spPr>
          <a:xfrm>
            <a:off x="5485622" y="2178697"/>
            <a:ext cx="1220753" cy="1152331"/>
          </a:xfrm>
          <a:prstGeom prst="rect">
            <a:avLst/>
          </a:prstGeom>
        </p:spPr>
      </p:pic>
    </p:spTree>
    <p:extLst>
      <p:ext uri="{BB962C8B-B14F-4D97-AF65-F5344CB8AC3E}">
        <p14:creationId xmlns:p14="http://schemas.microsoft.com/office/powerpoint/2010/main" val="258707484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764EC7-65EE-4DBE-9509-E99E59DA57FE}"/>
              </a:ext>
            </a:extLst>
          </p:cNvPr>
          <p:cNvSpPr>
            <a:spLocks noGrp="1"/>
          </p:cNvSpPr>
          <p:nvPr>
            <p:ph type="body" sz="quarter" idx="15"/>
            <p:custDataLst>
              <p:tags r:id="rId1"/>
            </p:custDataLst>
          </p:nvPr>
        </p:nvSpPr>
        <p:spPr/>
        <p:txBody>
          <a:bodyPr>
            <a:noAutofit/>
          </a:bodyPr>
          <a:lstStyle>
            <a:defPPr/>
          </a:lstStyle>
          <a:p>
            <a:pPr rtl="0"/>
            <a:r>
              <a:rPr lang="fr" sz="3600" b="1" i="0" u="none" strike="noStrike">
                <a:highlight>
                  <a:srgbClr val="000000">
                    <a:alpha val="0"/>
                  </a:srgbClr>
                </a:highlight>
                <a:latin typeface="Calibri"/>
              </a:rPr>
              <a:t>Les recherches montrent </a:t>
            </a:r>
            <a:r>
              <a:rPr lang="fr" sz="3600" b="1" i="0" u="none" strike="noStrike" baseline="30000">
                <a:highlight>
                  <a:srgbClr val="000000">
                    <a:alpha val="0"/>
                  </a:srgbClr>
                </a:highlight>
                <a:latin typeface="Calibri"/>
              </a:rPr>
              <a:t>1</a:t>
            </a:r>
            <a:r>
              <a:rPr lang="fr" sz="3600" b="1" i="0" u="none" strike="noStrike">
                <a:highlight>
                  <a:srgbClr val="000000">
                    <a:alpha val="0"/>
                  </a:srgbClr>
                </a:highlight>
                <a:latin typeface="Calibri"/>
              </a:rPr>
              <a:t> :</a:t>
            </a:r>
            <a:endParaRPr lang="en-US"/>
          </a:p>
        </p:txBody>
      </p:sp>
      <p:sp>
        <p:nvSpPr>
          <p:cNvPr id="3" name="Text Placeholder 2">
            <a:extLst>
              <a:ext uri="{FF2B5EF4-FFF2-40B4-BE49-F238E27FC236}">
                <a16:creationId xmlns:a16="http://schemas.microsoft.com/office/drawing/2014/main" id="{EEED2193-CA17-403B-B88B-9085229A8128}"/>
              </a:ext>
            </a:extLst>
          </p:cNvPr>
          <p:cNvSpPr>
            <a:spLocks noGrp="1"/>
          </p:cNvSpPr>
          <p:nvPr>
            <p:ph type="body" sz="quarter" idx="16"/>
            <p:custDataLst>
              <p:tags r:id="rId2"/>
            </p:custDataLst>
          </p:nvPr>
        </p:nvSpPr>
        <p:spPr>
          <a:xfrm>
            <a:off x="450015" y="1714311"/>
            <a:ext cx="10978262" cy="4268144"/>
          </a:xfrm>
        </p:spPr>
        <p:txBody>
          <a:bodyPr>
            <a:noAutofit/>
          </a:bodyPr>
          <a:lstStyle>
            <a:defPPr/>
          </a:lstStyle>
          <a:p>
            <a:pPr marL="342900" indent="-342900" rtl="0">
              <a:buFontTx/>
              <a:buChar char="-"/>
            </a:pPr>
            <a:r>
              <a:rPr lang="fr" sz="2400" b="0" i="0" u="none" strike="noStrike">
                <a:highlight>
                  <a:srgbClr val="000000">
                    <a:alpha val="0"/>
                  </a:srgbClr>
                </a:highlight>
                <a:latin typeface="Calibri"/>
              </a:rPr>
              <a:t>dans certains cas, il semble que les approches de partage d'informations et de coopération entre les municipalités et les gouvernements nationaux soient peu claires et non structurées. </a:t>
            </a:r>
            <a:endParaRPr lang="hr-BA"/>
          </a:p>
          <a:p>
            <a:pPr marL="342900" indent="-342900" rtl="0">
              <a:buFontTx/>
              <a:buChar char="-"/>
            </a:pPr>
            <a:r>
              <a:rPr lang="fr" sz="2400" b="0" i="0" u="none" strike="noStrike">
                <a:highlight>
                  <a:srgbClr val="000000">
                    <a:alpha val="0"/>
                  </a:srgbClr>
                </a:highlight>
                <a:latin typeface="Calibri"/>
              </a:rPr>
              <a:t>Le manque de confiance des défenseurs des droits de l'homme envers les décideurs politiques découle également du manque de transparence perçu dans les processus d'élaboration des politiques. Certains participants à la recherche ont parlé d’attentes non satisfaites ou de  « promesses vides » dans ce contexte : bien que les partis politiques puissent  initialement exprimer un vif intérêt pour la collaboration avec les défenseurs  des migrants et les initiatives dirigées par des migrants, ils ne prennent  finalement aucune mesure pour concrétiser ces engagements.</a:t>
            </a:r>
          </a:p>
          <a:p>
            <a:pPr marL="342900" indent="-342900" rtl="0">
              <a:buFontTx/>
              <a:buChar char="-"/>
            </a:pPr>
            <a:r>
              <a:rPr lang="fr" sz="2400" b="0" i="0" u="none" strike="noStrike">
                <a:highlight>
                  <a:srgbClr val="000000">
                    <a:alpha val="0"/>
                  </a:srgbClr>
                </a:highlight>
                <a:latin typeface="Calibri"/>
              </a:rPr>
              <a:t>que même s'il est souvent plus facile de communiquer avec les politiciens locaux qu'avec les représentants politiques nationaux, les décisions sont souvent prises au niveau national.</a:t>
            </a:r>
            <a:endParaRPr lang="hr-BA" b="1"/>
          </a:p>
          <a:p>
            <a:pPr marL="342900" indent="-342900">
              <a:buFontTx/>
              <a:buChar char="-"/>
            </a:pPr>
            <a:endParaRPr lang="hr-BA"/>
          </a:p>
          <a:p>
            <a:pPr rtl="0"/>
            <a:r>
              <a:rPr lang="fr" sz="1200" b="1" i="1" u="none" strike="noStrike">
                <a:solidFill>
                  <a:srgbClr val="F6BC67"/>
                </a:solidFill>
                <a:highlight>
                  <a:srgbClr val="000000">
                    <a:alpha val="0"/>
                  </a:srgbClr>
                </a:highlight>
                <a:latin typeface="Calibri"/>
              </a:rPr>
              <a:t>*1 :</a:t>
            </a:r>
            <a:r>
              <a:rPr lang="fr" sz="1200" b="1" i="1" u="none" strike="noStrike">
                <a:solidFill>
                  <a:srgbClr val="F6BC67"/>
                </a:solidFill>
                <a:highlight>
                  <a:srgbClr val="000000">
                    <a:alpha val="0"/>
                  </a:srgbClr>
                </a:highlight>
                <a:latin typeface="Arial"/>
              </a:rPr>
              <a:t> Les actions de sensibilisation menées par les migrants en Europe, Mohammed Badran, 2019</a:t>
            </a:r>
            <a:endParaRPr lang="en-US" sz="1200" b="1" i="1">
              <a:solidFill>
                <a:srgbClr val="F6BC67"/>
              </a:solidFill>
            </a:endParaRPr>
          </a:p>
        </p:txBody>
      </p:sp>
    </p:spTree>
    <p:extLst>
      <p:ext uri="{BB962C8B-B14F-4D97-AF65-F5344CB8AC3E}">
        <p14:creationId xmlns:p14="http://schemas.microsoft.com/office/powerpoint/2010/main" val="204439648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777E23-EC3A-486D-95F9-4C10DCD3C052}"/>
              </a:ext>
            </a:extLst>
          </p:cNvPr>
          <p:cNvSpPr>
            <a:spLocks noGrp="1"/>
          </p:cNvSpPr>
          <p:nvPr>
            <p:ph type="body" sz="quarter" idx="13"/>
            <p:custDataLst>
              <p:tags r:id="rId1"/>
            </p:custDataLst>
          </p:nvPr>
        </p:nvSpPr>
        <p:spPr>
          <a:xfrm>
            <a:off x="1959430" y="3243189"/>
            <a:ext cx="8605294" cy="1319482"/>
          </a:xfrm>
        </p:spPr>
        <p:txBody>
          <a:bodyPr>
            <a:noAutofit/>
          </a:bodyPr>
          <a:lstStyle>
            <a:defPPr/>
          </a:lstStyle>
          <a:p>
            <a:pPr algn="ctr" rtl="0"/>
            <a:r>
              <a:rPr lang="fr" sz="3600" b="1" i="0" u="none" strike="noStrike">
                <a:highlight>
                  <a:srgbClr val="000000">
                    <a:alpha val="0"/>
                  </a:srgbClr>
                </a:highlight>
                <a:latin typeface="Calibri"/>
              </a:rPr>
              <a:t>Obstacles au bénévolat :</a:t>
            </a:r>
          </a:p>
          <a:p>
            <a:pPr algn="ctr" rtl="0"/>
            <a:r>
              <a:rPr lang="fr" sz="3600" b="1" i="0" u="none" strike="noStrike">
                <a:highlight>
                  <a:srgbClr val="000000">
                    <a:alpha val="0"/>
                  </a:srgbClr>
                </a:highlight>
                <a:latin typeface="Calibri"/>
              </a:rPr>
              <a:t>Obstacles législatifs + manque de considération</a:t>
            </a:r>
            <a:endParaRPr lang="en-US"/>
          </a:p>
        </p:txBody>
      </p:sp>
      <p:pic>
        <p:nvPicPr>
          <p:cNvPr id="4" name="Graphic 3" descr="Cheers outline">
            <a:extLst>
              <a:ext uri="{FF2B5EF4-FFF2-40B4-BE49-F238E27FC236}">
                <a16:creationId xmlns:a16="http://schemas.microsoft.com/office/drawing/2014/main" id="{365ADC40-8921-4D10-B104-4FF85B53FB9C}"/>
              </a:ext>
            </a:extLst>
          </p:cNvPr>
          <p:cNvPicPr>
            <a:picLocks noChangeAspect="1"/>
          </p:cNvPicPr>
          <p:nvPr>
            <p:custDataLst>
              <p:tags r:id="rId2"/>
            </p:custDataLst>
          </p:nvPr>
        </p:nvPicPr>
        <p:blipFill>
          <a:blip r:embed="rId4">
            <a:extLst>
              <a:ext uri="{96DAC541-7B7A-43D3-8B79-37D633B846F1}">
                <asvg:svgBlip xmlns:asvg="http://schemas.microsoft.com/office/drawing/2016/SVG/main" r:embed="rId5"/>
              </a:ext>
            </a:extLst>
          </a:blip>
          <a:stretch>
            <a:fillRect/>
          </a:stretch>
        </p:blipFill>
        <p:spPr>
          <a:xfrm>
            <a:off x="5150498" y="1470373"/>
            <a:ext cx="1772816" cy="1772816"/>
          </a:xfrm>
          <a:prstGeom prst="rect">
            <a:avLst/>
          </a:prstGeom>
        </p:spPr>
      </p:pic>
    </p:spTree>
    <p:extLst>
      <p:ext uri="{BB962C8B-B14F-4D97-AF65-F5344CB8AC3E}">
        <p14:creationId xmlns:p14="http://schemas.microsoft.com/office/powerpoint/2010/main" val="171139677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5DE20-4FEA-4103-927A-BBAE2194F937}"/>
              </a:ext>
            </a:extLst>
          </p:cNvPr>
          <p:cNvSpPr>
            <a:spLocks noGrp="1"/>
          </p:cNvSpPr>
          <p:nvPr>
            <p:ph type="body" sz="quarter" idx="15"/>
            <p:custDataLst>
              <p:tags r:id="rId1"/>
            </p:custDataLst>
          </p:nvPr>
        </p:nvSpPr>
        <p:spPr/>
        <p:txBody>
          <a:bodyPr>
            <a:noAutofit/>
          </a:bodyPr>
          <a:lstStyle>
            <a:defPPr/>
          </a:lstStyle>
          <a:p>
            <a:pPr rtl="0"/>
            <a:r>
              <a:rPr lang="fr" sz="3600" b="1" i="0" u="none" strike="noStrike">
                <a:highlight>
                  <a:srgbClr val="000000">
                    <a:alpha val="0"/>
                  </a:srgbClr>
                </a:highlight>
                <a:latin typeface="Calibri"/>
              </a:rPr>
              <a:t>Comprendre les obstacles au volontariat afin de les surmonter</a:t>
            </a:r>
            <a:endParaRPr lang="en-US"/>
          </a:p>
        </p:txBody>
      </p:sp>
      <p:sp>
        <p:nvSpPr>
          <p:cNvPr id="3" name="Text Placeholder 2">
            <a:extLst>
              <a:ext uri="{FF2B5EF4-FFF2-40B4-BE49-F238E27FC236}">
                <a16:creationId xmlns:a16="http://schemas.microsoft.com/office/drawing/2014/main" id="{911AD0E5-8B18-4EFC-8444-24AF5F141CF0}"/>
              </a:ext>
            </a:extLst>
          </p:cNvPr>
          <p:cNvSpPr>
            <a:spLocks noGrp="1"/>
          </p:cNvSpPr>
          <p:nvPr>
            <p:ph type="body" sz="quarter" idx="16"/>
            <p:custDataLst>
              <p:tags r:id="rId2"/>
            </p:custDataLst>
          </p:nvPr>
        </p:nvSpPr>
        <p:spPr/>
        <p:txBody>
          <a:bodyPr>
            <a:noAutofit/>
          </a:bodyPr>
          <a:lstStyle>
            <a:defPPr/>
          </a:lstStyle>
          <a:p>
            <a:pPr rtl="0"/>
            <a:r>
              <a:rPr lang="fr" sz="2400" b="0" i="0" u="none" strike="noStrike">
                <a:highlight>
                  <a:srgbClr val="000000">
                    <a:alpha val="0"/>
                  </a:srgbClr>
                </a:highlight>
                <a:latin typeface="Calibri"/>
              </a:rPr>
              <a:t>Le volontariat est une partie intégrante importante de la médiation communautaire des migrants, et ce sont les obstacles les plus courants que nous devons parfois surmonter dans cet aspect :</a:t>
            </a:r>
          </a:p>
          <a:p>
            <a:endParaRPr lang="hr-BA"/>
          </a:p>
          <a:p>
            <a:pPr marL="342900" indent="-342900" rtl="0">
              <a:buFont typeface="Arial" pitchFamily="34" charset="0"/>
              <a:buChar char="•"/>
            </a:pPr>
            <a:r>
              <a:rPr lang="fr" sz="2400" b="0" i="0" u="none" strike="noStrike">
                <a:highlight>
                  <a:srgbClr val="000000">
                    <a:alpha val="0"/>
                  </a:srgbClr>
                </a:highlight>
                <a:latin typeface="Calibri"/>
              </a:rPr>
              <a:t>Dans certains pays, les migrants ne sont pas autorisés à faire du bénévolat ou n'ont pas d'assurance. Dans d'autres pays, des références sont nécessaires pour devenir volontaire.  Un migrant dont le réseau social est limité ne peut pas toujours fournir les références nécessaires.</a:t>
            </a:r>
            <a:endParaRPr lang="hr-BA"/>
          </a:p>
          <a:p>
            <a:pPr marL="342900" indent="-342900" rtl="0">
              <a:buFont typeface="Arial" pitchFamily="34" charset="0"/>
              <a:buChar char="•"/>
            </a:pPr>
            <a:r>
              <a:rPr lang="fr" sz="2400" b="0" i="0" u="none" strike="noStrike">
                <a:highlight>
                  <a:srgbClr val="000000">
                    <a:alpha val="0"/>
                  </a:srgbClr>
                </a:highlight>
                <a:latin typeface="Calibri"/>
              </a:rPr>
              <a:t>Le manque de considération et parfois de conviction - de la part des fonctionnaires, des organisations bénévoles et des agences qui promeuvent le bénévolat - que les migrants pourraient être des bénévoles potentiels.</a:t>
            </a:r>
            <a:endParaRPr lang="hr-BA"/>
          </a:p>
          <a:p>
            <a:pPr marL="342900" indent="-342900">
              <a:buFontTx/>
              <a:buChar char="-"/>
            </a:pPr>
            <a:endParaRPr lang="hr-BA"/>
          </a:p>
        </p:txBody>
      </p:sp>
    </p:spTree>
    <p:extLst>
      <p:ext uri="{BB962C8B-B14F-4D97-AF65-F5344CB8AC3E}">
        <p14:creationId xmlns:p14="http://schemas.microsoft.com/office/powerpoint/2010/main" val="171391866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C1485F2E-8F6A-416C-BB35-3366BC5FEEC8}"/>
              </a:ext>
            </a:extLst>
          </p:cNvPr>
          <p:cNvSpPr txBox="1"/>
          <p:nvPr>
            <p:custDataLst>
              <p:tags r:id="rId1"/>
            </p:custDataLst>
          </p:nvPr>
        </p:nvSpPr>
        <p:spPr>
          <a:xfrm>
            <a:off x="2934313" y="467557"/>
            <a:ext cx="7284203" cy="678236"/>
          </a:xfrm>
          <a:prstGeom prst="rect">
            <a:avLst/>
          </a:prstGeom>
        </p:spPr>
        <p:txBody>
          <a:bodyPr vert="horz" lIns="91440" tIns="45720" rIns="91440" bIns="45720" rtlCol="0">
            <a:noAutofit/>
          </a:bodyPr>
          <a:lstStyle>
            <a:defPPr/>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3600" b="1" i="0" u="none" strike="noStrike">
                <a:solidFill>
                  <a:srgbClr val="F6BC67"/>
                </a:solidFill>
                <a:highlight>
                  <a:srgbClr val="000000">
                    <a:alpha val="0"/>
                  </a:srgbClr>
                </a:highlight>
                <a:latin typeface="Calibri"/>
              </a:rPr>
              <a:t>TÂCHE : SURMONTER LES OBSTACLES</a:t>
            </a:r>
            <a:endParaRPr lang="en-GB">
              <a:solidFill>
                <a:srgbClr val="F6BC67"/>
              </a:solidFill>
            </a:endParaRPr>
          </a:p>
          <a:p>
            <a:endParaRPr lang="en-GB"/>
          </a:p>
        </p:txBody>
      </p:sp>
      <p:grpSp>
        <p:nvGrpSpPr>
          <p:cNvPr id="2" name="Group 1">
            <a:extLst>
              <a:ext uri="{FF2B5EF4-FFF2-40B4-BE49-F238E27FC236}">
                <a16:creationId xmlns:a16="http://schemas.microsoft.com/office/drawing/2014/main" id="{696677D5-EDE4-4636-BCA6-46C1142ABAF5}"/>
              </a:ext>
            </a:extLst>
          </p:cNvPr>
          <p:cNvGrpSpPr/>
          <p:nvPr>
            <p:custDataLst>
              <p:tags r:id="rId2"/>
            </p:custDataLst>
          </p:nvPr>
        </p:nvGrpSpPr>
        <p:grpSpPr>
          <a:xfrm>
            <a:off x="5341975" y="1127760"/>
            <a:ext cx="1234440" cy="1188720"/>
            <a:chOff x="5341975" y="1127760"/>
            <a:chExt cx="1234440" cy="1188720"/>
          </a:xfrm>
        </p:grpSpPr>
        <p:sp>
          <p:nvSpPr>
            <p:cNvPr id="5" name="Flowchart: Connector 4">
              <a:extLst>
                <a:ext uri="{FF2B5EF4-FFF2-40B4-BE49-F238E27FC236}">
                  <a16:creationId xmlns:a16="http://schemas.microsoft.com/office/drawing/2014/main" id="{B1F3F330-6679-40BE-897A-7A8088ED1662}"/>
                </a:ext>
              </a:extLst>
            </p:cNvPr>
            <p:cNvSpPr/>
            <p:nvPr>
              <p:custDataLst>
                <p:tags r:id="rId4"/>
              </p:custDataLst>
            </p:nvPr>
          </p:nvSpPr>
          <p:spPr>
            <a:xfrm>
              <a:off x="5341975" y="1127760"/>
              <a:ext cx="1234440" cy="1188720"/>
            </a:xfrm>
            <a:prstGeom prst="flowChartConnector">
              <a:avLst/>
            </a:prstGeom>
            <a:solidFill>
              <a:srgbClr val="F6BC67"/>
            </a:solidFill>
            <a:ln>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lstStyle>
            <a:p>
              <a:pPr algn="ctr"/>
              <a:endParaRPr lang="en-GB"/>
            </a:p>
          </p:txBody>
        </p:sp>
        <p:grpSp>
          <p:nvGrpSpPr>
            <p:cNvPr id="6" name="Google Shape;518;p39">
              <a:extLst>
                <a:ext uri="{FF2B5EF4-FFF2-40B4-BE49-F238E27FC236}">
                  <a16:creationId xmlns:a16="http://schemas.microsoft.com/office/drawing/2014/main" id="{425CF92A-0867-4C09-8E7E-AA31E40D4F62}"/>
                </a:ext>
              </a:extLst>
            </p:cNvPr>
            <p:cNvGrpSpPr/>
            <p:nvPr>
              <p:custDataLst>
                <p:tags r:id="rId5"/>
              </p:custDataLst>
            </p:nvPr>
          </p:nvGrpSpPr>
          <p:grpSpPr>
            <a:xfrm>
              <a:off x="5733408" y="1446595"/>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8091176D-98A0-4BBD-B398-760D2E499DB7}"/>
                  </a:ext>
                </a:extLst>
              </p:cNvPr>
              <p:cNvSpPr/>
              <p:nvPr>
                <p:custDataLst>
                  <p:tags r:id="rId6"/>
                </p:custDataLst>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8" name="Google Shape;520;p39">
                <a:extLst>
                  <a:ext uri="{FF2B5EF4-FFF2-40B4-BE49-F238E27FC236}">
                    <a16:creationId xmlns:a16="http://schemas.microsoft.com/office/drawing/2014/main" id="{7CEDD60E-09AC-42A5-826E-8EA372A68329}"/>
                  </a:ext>
                </a:extLst>
              </p:cNvPr>
              <p:cNvSpPr/>
              <p:nvPr>
                <p:custDataLst>
                  <p:tags r:id="rId7"/>
                </p:custDataLst>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9" name="Google Shape;521;p39">
                <a:extLst>
                  <a:ext uri="{FF2B5EF4-FFF2-40B4-BE49-F238E27FC236}">
                    <a16:creationId xmlns:a16="http://schemas.microsoft.com/office/drawing/2014/main" id="{7FED7A76-185B-4633-8D43-EBE08772FAF6}"/>
                  </a:ext>
                </a:extLst>
              </p:cNvPr>
              <p:cNvSpPr/>
              <p:nvPr>
                <p:custDataLst>
                  <p:tags r:id="rId8"/>
                </p:custDataLst>
              </p:nvPr>
            </p:nvSpPr>
            <p:spPr>
              <a:xfrm>
                <a:off x="1923675" y="1681150"/>
                <a:ext cx="388500" cy="388475"/>
              </a:xfrm>
              <a:custGeom>
                <a:avLst/>
                <a:gdLst/>
                <a:ahLst/>
                <a:cxnLst/>
                <a:rect l="l" t="t" r="r" b="b"/>
                <a:pathLst>
                  <a:path w="15539"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10" name="Google Shape;522;p39">
                <a:extLst>
                  <a:ext uri="{FF2B5EF4-FFF2-40B4-BE49-F238E27FC236}">
                    <a16:creationId xmlns:a16="http://schemas.microsoft.com/office/drawing/2014/main" id="{3D9B6423-B2E0-4A60-B166-F6F6488900DD}"/>
                  </a:ext>
                </a:extLst>
              </p:cNvPr>
              <p:cNvSpPr/>
              <p:nvPr>
                <p:custDataLst>
                  <p:tags r:id="rId9"/>
                </p:custDataLst>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11" name="Google Shape;523;p39">
                <a:extLst>
                  <a:ext uri="{FF2B5EF4-FFF2-40B4-BE49-F238E27FC236}">
                    <a16:creationId xmlns:a16="http://schemas.microsoft.com/office/drawing/2014/main" id="{4504867B-5A02-477A-8679-CD609F740309}"/>
                  </a:ext>
                </a:extLst>
              </p:cNvPr>
              <p:cNvSpPr/>
              <p:nvPr>
                <p:custDataLst>
                  <p:tags r:id="rId10"/>
                </p:custDataLst>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12" name="Google Shape;524;p39">
                <a:extLst>
                  <a:ext uri="{FF2B5EF4-FFF2-40B4-BE49-F238E27FC236}">
                    <a16:creationId xmlns:a16="http://schemas.microsoft.com/office/drawing/2014/main" id="{84D73BC5-F9EE-4829-80FB-DD0E8BAE9799}"/>
                  </a:ext>
                </a:extLst>
              </p:cNvPr>
              <p:cNvSpPr/>
              <p:nvPr>
                <p:custDataLst>
                  <p:tags r:id="rId11"/>
                </p:custDataLst>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grpSp>
      </p:grpSp>
      <p:sp>
        <p:nvSpPr>
          <p:cNvPr id="13" name="Text Placeholder 12">
            <a:extLst>
              <a:ext uri="{FF2B5EF4-FFF2-40B4-BE49-F238E27FC236}">
                <a16:creationId xmlns:a16="http://schemas.microsoft.com/office/drawing/2014/main" id="{189F4942-8A43-405E-B55D-F892ED46153B}"/>
              </a:ext>
            </a:extLst>
          </p:cNvPr>
          <p:cNvSpPr>
            <a:spLocks noGrp="1"/>
          </p:cNvSpPr>
          <p:nvPr>
            <p:ph type="body" sz="quarter" idx="16"/>
            <p:custDataLst>
              <p:tags r:id="rId3"/>
            </p:custDataLst>
          </p:nvPr>
        </p:nvSpPr>
        <p:spPr>
          <a:xfrm>
            <a:off x="569479" y="2537516"/>
            <a:ext cx="10978262" cy="3056609"/>
          </a:xfrm>
        </p:spPr>
        <p:txBody>
          <a:bodyPr>
            <a:noAutofit/>
          </a:bodyPr>
          <a:lstStyle>
            <a:defPPr/>
          </a:lstStyle>
          <a:p>
            <a:pPr marL="342900" indent="-342900" rtl="0">
              <a:buFont typeface="Wingdings" panose="05000000000000000000" pitchFamily="2" charset="2"/>
              <a:buChar char="q"/>
            </a:pPr>
            <a:r>
              <a:rPr lang="fr" sz="2400" b="0" i="0" u="none" strike="noStrike" dirty="0">
                <a:highlight>
                  <a:srgbClr val="000000">
                    <a:alpha val="0"/>
                  </a:srgbClr>
                </a:highlight>
                <a:latin typeface="Calibri"/>
              </a:rPr>
              <a:t>Vous vous souvenez de la cartographie de la communauté et du plan d'action du module 2 ? Utilisez les connaissances acquises dans la section sur les obstacles pour mettre à jour votre carte de la communauté, puis ajoutez des actions à votre plan d'action pour surmonter ces obstacles, par exemple :</a:t>
            </a:r>
            <a:endParaRPr lang="en-GB" dirty="0"/>
          </a:p>
          <a:p>
            <a:endParaRPr lang="en-GB" dirty="0"/>
          </a:p>
          <a:p>
            <a:pPr marL="342900" indent="-342900" rtl="0">
              <a:buFont typeface="Wingdings" panose="05000000000000000000" pitchFamily="2" charset="2"/>
              <a:buChar char="ü"/>
            </a:pPr>
            <a:r>
              <a:rPr lang="fr" sz="2400" b="0" i="0" u="none" strike="noStrike" dirty="0">
                <a:highlight>
                  <a:srgbClr val="000000">
                    <a:alpha val="0"/>
                  </a:srgbClr>
                </a:highlight>
                <a:latin typeface="Calibri"/>
              </a:rPr>
              <a:t>Préparez un bon discours sur votre problème qui suscite l'empathie.</a:t>
            </a:r>
            <a:endParaRPr lang="en-GB" dirty="0"/>
          </a:p>
          <a:p>
            <a:pPr marL="342900" indent="-342900" rtl="0">
              <a:buFont typeface="Wingdings" panose="05000000000000000000" pitchFamily="2" charset="2"/>
              <a:buChar char="ü"/>
            </a:pPr>
            <a:r>
              <a:rPr lang="fr" sz="2400" b="0" i="0" u="none" strike="noStrike" dirty="0">
                <a:highlight>
                  <a:srgbClr val="000000">
                    <a:alpha val="0"/>
                  </a:srgbClr>
                </a:highlight>
                <a:latin typeface="Calibri"/>
              </a:rPr>
              <a:t>Faites les recherches nécessaires pour comprendre ce que la politique dit de votre problème.</a:t>
            </a:r>
          </a:p>
          <a:p>
            <a:pPr marL="342900" indent="-342900" rtl="0">
              <a:buFont typeface="Wingdings" panose="05000000000000000000" pitchFamily="2" charset="2"/>
              <a:buChar char="ü"/>
            </a:pPr>
            <a:r>
              <a:rPr lang="fr" sz="2400" b="0" i="0" u="none" strike="noStrike" dirty="0">
                <a:highlight>
                  <a:srgbClr val="000000">
                    <a:alpha val="0"/>
                  </a:srgbClr>
                </a:highlight>
                <a:latin typeface="Calibri"/>
              </a:rPr>
              <a:t>Découvrez s'il existe un centre de volontariat avec lequel vous devez établir un partenariat, et si vous devez suivre la voie FORMELLE</a:t>
            </a:r>
            <a:endParaRPr lang="en-GB" dirty="0"/>
          </a:p>
        </p:txBody>
      </p:sp>
    </p:spTree>
    <p:extLst>
      <p:ext uri="{BB962C8B-B14F-4D97-AF65-F5344CB8AC3E}">
        <p14:creationId xmlns:p14="http://schemas.microsoft.com/office/powerpoint/2010/main" val="221860026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346392-04EB-431D-8812-D39A8A82D9C2}"/>
              </a:ext>
            </a:extLst>
          </p:cNvPr>
          <p:cNvSpPr>
            <a:spLocks noGrp="1"/>
          </p:cNvSpPr>
          <p:nvPr>
            <p:ph type="body" sz="quarter" idx="15"/>
          </p:nvPr>
        </p:nvSpPr>
        <p:spPr/>
        <p:txBody>
          <a:bodyPr>
            <a:noAutofit/>
          </a:bodyPr>
          <a:lstStyle>
            <a:defPPr/>
          </a:lstStyle>
          <a:p>
            <a:pPr rtl="0"/>
            <a:r>
              <a:rPr lang="fr" sz="3600" b="1" i="0" u="none" strike="noStrike">
                <a:highlight>
                  <a:srgbClr val="000000">
                    <a:alpha val="0"/>
                  </a:srgbClr>
                </a:highlight>
                <a:latin typeface="Calibri"/>
              </a:rPr>
              <a:t>Avant de commencer,</a:t>
            </a:r>
            <a:endParaRPr lang="en-US"/>
          </a:p>
        </p:txBody>
      </p:sp>
      <p:sp>
        <p:nvSpPr>
          <p:cNvPr id="3" name="Text Placeholder 2">
            <a:extLst>
              <a:ext uri="{FF2B5EF4-FFF2-40B4-BE49-F238E27FC236}">
                <a16:creationId xmlns:a16="http://schemas.microsoft.com/office/drawing/2014/main" id="{6D0C24E4-30C7-42C9-8BF4-6C61111A8675}"/>
              </a:ext>
            </a:extLst>
          </p:cNvPr>
          <p:cNvSpPr>
            <a:spLocks noGrp="1"/>
          </p:cNvSpPr>
          <p:nvPr>
            <p:ph type="body" sz="quarter" idx="16"/>
          </p:nvPr>
        </p:nvSpPr>
        <p:spPr>
          <a:xfrm>
            <a:off x="459346" y="1740770"/>
            <a:ext cx="10978262" cy="4038015"/>
          </a:xfrm>
        </p:spPr>
        <p:txBody>
          <a:bodyPr>
            <a:noAutofit/>
          </a:bodyPr>
          <a:lstStyle>
            <a:defPPr/>
          </a:lstStyle>
          <a:p>
            <a:pPr marL="342900" indent="-342900" rtl="0">
              <a:buFont typeface="Wingdings" panose="05000000000000000000" pitchFamily="2" charset="2"/>
              <a:buChar char="ü"/>
            </a:pPr>
            <a:r>
              <a:rPr lang="fr" sz="2200" b="0" i="0" u="none" strike="noStrike" dirty="0">
                <a:highlight>
                  <a:srgbClr val="000000">
                    <a:alpha val="0"/>
                  </a:srgbClr>
                </a:highlight>
                <a:latin typeface="Calibri"/>
              </a:rPr>
              <a:t>N'oubliez pas les personnes que vous essayez d'aider et ne vous concentrez pas uniquement sur le processus.</a:t>
            </a:r>
          </a:p>
          <a:p>
            <a:pPr marL="342900" indent="-342900" rtl="0">
              <a:buFont typeface="Wingdings" panose="05000000000000000000" pitchFamily="2" charset="2"/>
              <a:buChar char="ü"/>
            </a:pPr>
            <a:r>
              <a:rPr lang="fr" sz="2200" b="0" i="0" u="none" strike="noStrike" dirty="0">
                <a:highlight>
                  <a:srgbClr val="000000">
                    <a:alpha val="0"/>
                  </a:srgbClr>
                </a:highlight>
                <a:latin typeface="Calibri"/>
              </a:rPr>
              <a:t>Qui sont les personnes que vous voulez atteindre ?</a:t>
            </a:r>
          </a:p>
          <a:p>
            <a:pPr marL="342900" indent="-342900" rtl="0">
              <a:buFont typeface="Wingdings" panose="05000000000000000000" pitchFamily="2" charset="2"/>
              <a:buChar char="ü"/>
            </a:pPr>
            <a:r>
              <a:rPr lang="fr" sz="2200" b="0" i="0" u="none" strike="noStrike" dirty="0">
                <a:highlight>
                  <a:srgbClr val="000000">
                    <a:alpha val="0"/>
                  </a:srgbClr>
                </a:highlight>
                <a:latin typeface="Calibri"/>
              </a:rPr>
              <a:t>Comment votre intervention va-t-elle les affecter ?</a:t>
            </a:r>
          </a:p>
          <a:p>
            <a:pPr marL="342900" indent="-342900" rtl="0">
              <a:buFont typeface="Wingdings" panose="05000000000000000000" pitchFamily="2" charset="2"/>
              <a:buChar char="ü"/>
            </a:pPr>
            <a:r>
              <a:rPr lang="fr" sz="2200" b="0" i="0" u="none" strike="noStrike" dirty="0">
                <a:highlight>
                  <a:srgbClr val="000000">
                    <a:alpha val="0"/>
                  </a:srgbClr>
                </a:highlight>
                <a:latin typeface="Calibri"/>
              </a:rPr>
              <a:t>Quelles sont leurs histoires ?</a:t>
            </a:r>
          </a:p>
          <a:p>
            <a:pPr marL="342900" indent="-342900" rtl="0">
              <a:buFont typeface="Wingdings" panose="05000000000000000000" pitchFamily="2" charset="2"/>
              <a:buChar char="ü"/>
            </a:pPr>
            <a:r>
              <a:rPr lang="fr" sz="2200" b="0" i="0" u="none" strike="noStrike" dirty="0">
                <a:highlight>
                  <a:srgbClr val="000000">
                    <a:alpha val="0"/>
                  </a:srgbClr>
                </a:highlight>
                <a:latin typeface="Calibri"/>
              </a:rPr>
              <a:t>Y a-t-il quelque chose dans leur situation qui vous trouble, que vous ne comprenez pas ?</a:t>
            </a:r>
          </a:p>
          <a:p>
            <a:pPr marL="342900" indent="-342900" rtl="0">
              <a:buFont typeface="Wingdings" panose="05000000000000000000" pitchFamily="2" charset="2"/>
              <a:buChar char="ü"/>
            </a:pPr>
            <a:r>
              <a:rPr lang="fr" sz="2200" b="0" i="0" u="none" strike="noStrike" dirty="0">
                <a:highlight>
                  <a:srgbClr val="000000">
                    <a:alpha val="0"/>
                  </a:srgbClr>
                </a:highlight>
                <a:latin typeface="Calibri"/>
              </a:rPr>
              <a:t>Pensez-vous que vous auriez des besoins, des réactions, des sentiments différents si vous étiez à leur place ?</a:t>
            </a:r>
          </a:p>
          <a:p>
            <a:pPr marL="342900" indent="-342900" rtl="0">
              <a:buFont typeface="Wingdings" panose="05000000000000000000" pitchFamily="2" charset="2"/>
              <a:buChar char="ü"/>
            </a:pPr>
            <a:r>
              <a:rPr lang="fr" sz="2200" b="0" i="0" u="none" strike="noStrike" dirty="0">
                <a:highlight>
                  <a:srgbClr val="000000">
                    <a:alpha val="0"/>
                  </a:srgbClr>
                </a:highlight>
                <a:latin typeface="Calibri"/>
              </a:rPr>
              <a:t>Pouvez-vous accepter ce qu'ils expriment, ce qu'ils ressentent ? Acceptez-vous les différences ?</a:t>
            </a:r>
          </a:p>
          <a:p>
            <a:pPr marL="342900" indent="-342900">
              <a:buFont typeface="Wingdings" panose="05000000000000000000" pitchFamily="2" charset="2"/>
              <a:buChar char="ü"/>
            </a:pPr>
            <a:endParaRPr lang="hr-BA" sz="2200" dirty="0"/>
          </a:p>
          <a:p>
            <a:pPr marL="342900" indent="-342900" rtl="0">
              <a:buFont typeface="Wingdings" panose="05000000000000000000" pitchFamily="2" charset="2"/>
              <a:buChar char="ü"/>
            </a:pPr>
            <a:r>
              <a:rPr lang="fr" sz="2200" b="0" i="0" u="none" strike="noStrike" dirty="0">
                <a:highlight>
                  <a:srgbClr val="000000">
                    <a:alpha val="0"/>
                  </a:srgbClr>
                </a:highlight>
                <a:latin typeface="Calibri"/>
              </a:rPr>
              <a:t>Une fois cette réflexion effectuée, vous êtes prêt pour les étapes suivantes.</a:t>
            </a:r>
            <a:endParaRPr lang="en-US" sz="2200" dirty="0"/>
          </a:p>
        </p:txBody>
      </p:sp>
    </p:spTree>
    <p:extLst>
      <p:ext uri="{BB962C8B-B14F-4D97-AF65-F5344CB8AC3E}">
        <p14:creationId xmlns:p14="http://schemas.microsoft.com/office/powerpoint/2010/main" val="161212934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custDataLst>
              <p:tags r:id="rId1"/>
            </p:custDataLst>
          </p:nvPr>
        </p:nvPicPr>
        <p:blipFill>
          <a:blip r:embed="rId4"/>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custDataLst>
              <p:tags r:id="rId2"/>
            </p:custDataLst>
          </p:nvPr>
        </p:nvSpPr>
        <p:spPr/>
        <p:txBody>
          <a:bodyPr>
            <a:noAutofit/>
          </a:bodyPr>
          <a:lstStyle>
            <a:defPPr/>
          </a:lstStyle>
          <a:p>
            <a:pPr rtl="0"/>
            <a:r>
              <a:rPr lang="fr" sz="3600" b="1" i="0" u="none" strike="noStrike">
                <a:highlight>
                  <a:srgbClr val="000000">
                    <a:alpha val="0"/>
                  </a:srgbClr>
                </a:highlight>
                <a:latin typeface="Calibri"/>
              </a:rPr>
              <a:t>Théorie du changement : Comment l'utiliser simplement pour tracer le changement dans votre communauté</a:t>
            </a:r>
          </a:p>
          <a:p>
            <a:endParaRPr lang="en-US"/>
          </a:p>
        </p:txBody>
      </p:sp>
    </p:spTree>
    <p:extLst>
      <p:ext uri="{BB962C8B-B14F-4D97-AF65-F5344CB8AC3E}">
        <p14:creationId xmlns:p14="http://schemas.microsoft.com/office/powerpoint/2010/main" val="405641247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880B39-F624-448C-A527-4AFC723AED2B}"/>
              </a:ext>
            </a:extLst>
          </p:cNvPr>
          <p:cNvSpPr>
            <a:spLocks noGrp="1"/>
          </p:cNvSpPr>
          <p:nvPr>
            <p:ph type="body" sz="quarter" idx="13"/>
            <p:custDataLst>
              <p:tags r:id="rId1"/>
            </p:custDataLst>
          </p:nvPr>
        </p:nvSpPr>
        <p:spPr/>
        <p:txBody>
          <a:bodyPr>
            <a:noAutofit/>
          </a:bodyPr>
          <a:lstStyle>
            <a:defPPr/>
          </a:lstStyle>
          <a:p>
            <a:pPr rtl="0"/>
            <a:r>
              <a:rPr lang="fr" sz="4000" b="1" i="0" u="none" strike="noStrike" dirty="0">
                <a:highlight>
                  <a:srgbClr val="000000">
                    <a:alpha val="0"/>
                  </a:srgbClr>
                </a:highlight>
                <a:latin typeface="Calibri"/>
              </a:rPr>
              <a:t>Qu'est-ce qu'une théorie du changement ?</a:t>
            </a:r>
            <a:endParaRPr lang="hr-BA" sz="4000" dirty="0"/>
          </a:p>
          <a:p>
            <a:pPr algn="l" rtl="0"/>
            <a:r>
              <a:rPr lang="fr" sz="2000" b="0" i="0" u="none" strike="noStrike" dirty="0">
                <a:highlight>
                  <a:srgbClr val="000000">
                    <a:alpha val="0"/>
                  </a:srgbClr>
                </a:highlight>
                <a:latin typeface="Calibri"/>
              </a:rPr>
              <a:t>Une méthodologie de planification, de participation et d'évaluation qui est utilisée pour promouvoir le changement social. La théorie du changement définit les objectifs à long terme, puis remonte le temps pour identifier les conditions préalables nécessaires.</a:t>
            </a:r>
          </a:p>
        </p:txBody>
      </p:sp>
      <p:sp>
        <p:nvSpPr>
          <p:cNvPr id="4" name="Text Placeholder 3">
            <a:extLst>
              <a:ext uri="{FF2B5EF4-FFF2-40B4-BE49-F238E27FC236}">
                <a16:creationId xmlns:a16="http://schemas.microsoft.com/office/drawing/2014/main" id="{C14C9BF5-6D82-4CC0-A3FC-C4DC68AA637E}"/>
              </a:ext>
            </a:extLst>
          </p:cNvPr>
          <p:cNvSpPr>
            <a:spLocks noGrp="1"/>
          </p:cNvSpPr>
          <p:nvPr>
            <p:ph type="body" sz="quarter" idx="16"/>
            <p:custDataLst>
              <p:tags r:id="rId2"/>
            </p:custDataLst>
          </p:nvPr>
        </p:nvSpPr>
        <p:spPr>
          <a:xfrm>
            <a:off x="432367" y="2389772"/>
            <a:ext cx="2659582" cy="3153746"/>
          </a:xfrm>
        </p:spPr>
        <p:txBody>
          <a:bodyPr>
            <a:noAutofit/>
          </a:bodyPr>
          <a:lstStyle>
            <a:defPPr/>
          </a:lstStyle>
          <a:p>
            <a:pPr rtl="0"/>
            <a:r>
              <a:rPr lang="fr" sz="1600" b="0" i="0" u="none" strike="noStrike" dirty="0">
                <a:highlight>
                  <a:srgbClr val="000000">
                    <a:alpha val="0"/>
                  </a:srgbClr>
                </a:highlight>
                <a:latin typeface="Calibri"/>
              </a:rPr>
              <a:t>Aide les organisations, les programmes, les réseaux ou les initiatives à articuler les efforts de changement social en clarifiant :</a:t>
            </a:r>
          </a:p>
          <a:p>
            <a:pPr rtl="0"/>
            <a:r>
              <a:rPr lang="fr" sz="1600" b="0" i="0" u="none" strike="noStrike" dirty="0">
                <a:highlight>
                  <a:srgbClr val="000000">
                    <a:alpha val="0"/>
                  </a:srgbClr>
                </a:highlight>
                <a:latin typeface="Calibri"/>
              </a:rPr>
              <a:t>- Intentions - pourquoi faites-vous ce que vous faites ?</a:t>
            </a:r>
          </a:p>
          <a:p>
            <a:pPr rtl="0"/>
            <a:r>
              <a:rPr lang="fr" sz="1600" b="0" i="0" u="none" strike="noStrike" dirty="0">
                <a:highlight>
                  <a:srgbClr val="000000">
                    <a:alpha val="0"/>
                  </a:srgbClr>
                </a:highlight>
                <a:latin typeface="Calibri"/>
              </a:rPr>
              <a:t>- Résultats escomptés - que pensez-vous qu'il se passera à la suite de vos actions ?</a:t>
            </a:r>
          </a:p>
        </p:txBody>
      </p:sp>
      <p:sp>
        <p:nvSpPr>
          <p:cNvPr id="6" name="Text Placeholder 5">
            <a:extLst>
              <a:ext uri="{FF2B5EF4-FFF2-40B4-BE49-F238E27FC236}">
                <a16:creationId xmlns:a16="http://schemas.microsoft.com/office/drawing/2014/main" id="{77C10B3A-0BF4-489E-9FC6-6901907D1E00}"/>
              </a:ext>
            </a:extLst>
          </p:cNvPr>
          <p:cNvSpPr>
            <a:spLocks noGrp="1"/>
          </p:cNvSpPr>
          <p:nvPr>
            <p:ph type="body" sz="quarter" idx="18"/>
            <p:custDataLst>
              <p:tags r:id="rId3"/>
            </p:custDataLst>
          </p:nvPr>
        </p:nvSpPr>
        <p:spPr>
          <a:xfrm>
            <a:off x="3280566" y="2499371"/>
            <a:ext cx="2659582" cy="2319294"/>
          </a:xfrm>
        </p:spPr>
        <p:txBody>
          <a:bodyPr>
            <a:noAutofit/>
          </a:bodyPr>
          <a:lstStyle>
            <a:defPPr/>
          </a:lstStyle>
          <a:p>
            <a:pPr rtl="0"/>
            <a:r>
              <a:rPr lang="fr" sz="1800" b="0" i="0" u="none" strike="noStrike">
                <a:highlight>
                  <a:srgbClr val="000000">
                    <a:alpha val="0"/>
                  </a:srgbClr>
                </a:highlight>
                <a:latin typeface="Calibri"/>
              </a:rPr>
              <a:t>Indique les voies et les interventions nécessaires pour atteindre les résultats escomptés.</a:t>
            </a:r>
            <a:endParaRPr lang="hr-BA"/>
          </a:p>
          <a:p>
            <a:endParaRPr lang="hr-BA"/>
          </a:p>
          <a:p>
            <a:pPr rtl="0"/>
            <a:r>
              <a:rPr lang="fr" sz="1800" b="0" i="0" u="none" strike="noStrike">
                <a:highlight>
                  <a:srgbClr val="000000">
                    <a:alpha val="0"/>
                  </a:srgbClr>
                </a:highlight>
                <a:latin typeface="Calibri"/>
              </a:rPr>
              <a:t>Pour la planification : pose les bases de l'activité future et des résultats attendus.</a:t>
            </a:r>
          </a:p>
          <a:p>
            <a:endParaRPr lang="en-US"/>
          </a:p>
        </p:txBody>
      </p:sp>
      <p:sp>
        <p:nvSpPr>
          <p:cNvPr id="8" name="Text Placeholder 7">
            <a:extLst>
              <a:ext uri="{FF2B5EF4-FFF2-40B4-BE49-F238E27FC236}">
                <a16:creationId xmlns:a16="http://schemas.microsoft.com/office/drawing/2014/main" id="{31325762-3995-400B-A69D-37841266F8E1}"/>
              </a:ext>
            </a:extLst>
          </p:cNvPr>
          <p:cNvSpPr>
            <a:spLocks noGrp="1"/>
          </p:cNvSpPr>
          <p:nvPr>
            <p:ph type="body" sz="quarter" idx="20"/>
            <p:custDataLst>
              <p:tags r:id="rId4"/>
            </p:custDataLst>
          </p:nvPr>
        </p:nvSpPr>
        <p:spPr>
          <a:xfrm>
            <a:off x="6251854" y="2715230"/>
            <a:ext cx="2659582" cy="2103435"/>
          </a:xfrm>
        </p:spPr>
        <p:txBody>
          <a:bodyPr>
            <a:noAutofit/>
          </a:bodyPr>
          <a:lstStyle>
            <a:defPPr/>
          </a:lstStyle>
          <a:p>
            <a:pPr rtl="0"/>
            <a:r>
              <a:rPr lang="fr" sz="1800" b="0" i="0" u="none" strike="noStrike">
                <a:highlight>
                  <a:srgbClr val="000000">
                    <a:alpha val="0"/>
                  </a:srgbClr>
                </a:highlight>
                <a:latin typeface="Calibri"/>
              </a:rPr>
              <a:t>Pour l'évaluation : articule les résultats qui guideront l'évaluation (mais pas les méthodes d'évaluation, qui seraient énoncées dans un plan d'évaluation).</a:t>
            </a:r>
          </a:p>
        </p:txBody>
      </p:sp>
      <p:sp>
        <p:nvSpPr>
          <p:cNvPr id="10" name="Text Placeholder 9">
            <a:extLst>
              <a:ext uri="{FF2B5EF4-FFF2-40B4-BE49-F238E27FC236}">
                <a16:creationId xmlns:a16="http://schemas.microsoft.com/office/drawing/2014/main" id="{4E0E8896-8FC7-4917-8D48-00B91A4751F9}"/>
              </a:ext>
            </a:extLst>
          </p:cNvPr>
          <p:cNvSpPr>
            <a:spLocks noGrp="1"/>
          </p:cNvSpPr>
          <p:nvPr>
            <p:ph type="body" sz="quarter" idx="22"/>
            <p:custDataLst>
              <p:tags r:id="rId5"/>
            </p:custDataLst>
          </p:nvPr>
        </p:nvSpPr>
        <p:spPr>
          <a:xfrm>
            <a:off x="9006653" y="2947240"/>
            <a:ext cx="2659582" cy="1479517"/>
          </a:xfrm>
        </p:spPr>
        <p:txBody>
          <a:bodyPr>
            <a:noAutofit/>
          </a:bodyPr>
          <a:lstStyle>
            <a:defPPr/>
          </a:lstStyle>
          <a:p>
            <a:pPr rtl="0"/>
            <a:r>
              <a:rPr lang="fr" sz="1800" b="0" i="0" u="none" strike="noStrike">
                <a:highlight>
                  <a:srgbClr val="000000">
                    <a:alpha val="0"/>
                  </a:srgbClr>
                </a:highlight>
                <a:latin typeface="Calibri"/>
              </a:rPr>
              <a:t>Apporte discipline et alignement à la pratique ; assure la cohérence logique du travail d'une organisation et des résultats attendus.</a:t>
            </a:r>
          </a:p>
        </p:txBody>
      </p:sp>
      <p:sp>
        <p:nvSpPr>
          <p:cNvPr id="11" name="Rectangle: Rounded Corners 10">
            <a:extLst>
              <a:ext uri="{FF2B5EF4-FFF2-40B4-BE49-F238E27FC236}">
                <a16:creationId xmlns:a16="http://schemas.microsoft.com/office/drawing/2014/main" id="{F2B0ED58-33EA-4FB7-B0A7-278FCE1163F9}"/>
              </a:ext>
            </a:extLst>
          </p:cNvPr>
          <p:cNvSpPr/>
          <p:nvPr>
            <p:custDataLst>
              <p:tags r:id="rId6"/>
            </p:custDataLst>
          </p:nvPr>
        </p:nvSpPr>
        <p:spPr>
          <a:xfrm>
            <a:off x="847758" y="1867584"/>
            <a:ext cx="1828800" cy="359696"/>
          </a:xfrm>
          <a:prstGeom prst="roundRect">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lstStyle>
          <a:p>
            <a:pPr algn="ctr"/>
            <a:endParaRPr lang="en-US"/>
          </a:p>
        </p:txBody>
      </p:sp>
      <p:sp>
        <p:nvSpPr>
          <p:cNvPr id="12" name="Rectangle: Rounded Corners 11">
            <a:extLst>
              <a:ext uri="{FF2B5EF4-FFF2-40B4-BE49-F238E27FC236}">
                <a16:creationId xmlns:a16="http://schemas.microsoft.com/office/drawing/2014/main" id="{0A2F8ACA-D879-435A-B7B3-587FB4CEA78E}"/>
              </a:ext>
            </a:extLst>
          </p:cNvPr>
          <p:cNvSpPr/>
          <p:nvPr>
            <p:custDataLst>
              <p:tags r:id="rId7"/>
            </p:custDataLst>
          </p:nvPr>
        </p:nvSpPr>
        <p:spPr>
          <a:xfrm>
            <a:off x="3695957" y="1897224"/>
            <a:ext cx="1828800" cy="359696"/>
          </a:xfrm>
          <a:prstGeom prst="roundRect">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lstStyle>
          <a:p>
            <a:pPr algn="ctr"/>
            <a:endParaRPr lang="en-US"/>
          </a:p>
        </p:txBody>
      </p:sp>
      <p:sp>
        <p:nvSpPr>
          <p:cNvPr id="13" name="Rectangle: Rounded Corners 12">
            <a:extLst>
              <a:ext uri="{FF2B5EF4-FFF2-40B4-BE49-F238E27FC236}">
                <a16:creationId xmlns:a16="http://schemas.microsoft.com/office/drawing/2014/main" id="{1F5FF8F7-9B28-4330-A43B-AE4EDE2A6811}"/>
              </a:ext>
            </a:extLst>
          </p:cNvPr>
          <p:cNvSpPr/>
          <p:nvPr>
            <p:custDataLst>
              <p:tags r:id="rId8"/>
            </p:custDataLst>
          </p:nvPr>
        </p:nvSpPr>
        <p:spPr>
          <a:xfrm>
            <a:off x="6559000" y="1911762"/>
            <a:ext cx="1828800" cy="338875"/>
          </a:xfrm>
          <a:prstGeom prst="roundRect">
            <a:avLst/>
          </a:prstGeom>
          <a:solidFill>
            <a:srgbClr val="4D2B65"/>
          </a:solidFill>
          <a:ln>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lstStyle>
          <a:p>
            <a:pPr algn="ctr"/>
            <a:endParaRPr lang="en-US"/>
          </a:p>
        </p:txBody>
      </p:sp>
      <p:sp>
        <p:nvSpPr>
          <p:cNvPr id="14" name="Rectangle: Rounded Corners 13">
            <a:extLst>
              <a:ext uri="{FF2B5EF4-FFF2-40B4-BE49-F238E27FC236}">
                <a16:creationId xmlns:a16="http://schemas.microsoft.com/office/drawing/2014/main" id="{1E9A3E32-6426-4D01-915B-1D1E3527506F}"/>
              </a:ext>
            </a:extLst>
          </p:cNvPr>
          <p:cNvSpPr/>
          <p:nvPr>
            <p:custDataLst>
              <p:tags r:id="rId9"/>
            </p:custDataLst>
          </p:nvPr>
        </p:nvSpPr>
        <p:spPr>
          <a:xfrm>
            <a:off x="9422044" y="1890941"/>
            <a:ext cx="1828800" cy="359696"/>
          </a:xfrm>
          <a:prstGeom prst="roundRect">
            <a:avLst/>
          </a:prstGeom>
          <a:solidFill>
            <a:srgbClr val="F6BC67"/>
          </a:solidFill>
          <a:ln>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lstStyle>
          <a:p>
            <a:pPr algn="ctr"/>
            <a:endParaRPr lang="en-US"/>
          </a:p>
        </p:txBody>
      </p:sp>
      <p:sp>
        <p:nvSpPr>
          <p:cNvPr id="3" name="Text Placeholder 2">
            <a:extLst>
              <a:ext uri="{FF2B5EF4-FFF2-40B4-BE49-F238E27FC236}">
                <a16:creationId xmlns:a16="http://schemas.microsoft.com/office/drawing/2014/main" id="{9FBF72F3-B9C4-46A0-A6A4-16381FE5DEA8}"/>
              </a:ext>
            </a:extLst>
          </p:cNvPr>
          <p:cNvSpPr>
            <a:spLocks noGrp="1"/>
          </p:cNvSpPr>
          <p:nvPr>
            <p:ph type="body" sz="quarter" idx="15"/>
            <p:custDataLst>
              <p:tags r:id="rId10"/>
            </p:custDataLst>
          </p:nvPr>
        </p:nvSpPr>
        <p:spPr>
          <a:xfrm>
            <a:off x="716316" y="1897625"/>
            <a:ext cx="2077622" cy="353011"/>
          </a:xfrm>
        </p:spPr>
        <p:txBody>
          <a:bodyPr>
            <a:noAutofit/>
          </a:bodyPr>
          <a:lstStyle>
            <a:defPPr/>
          </a:lstStyle>
          <a:p>
            <a:pPr rtl="0"/>
            <a:r>
              <a:rPr lang="fr" sz="1800" b="0" i="0" u="none" strike="noStrike">
                <a:highlight>
                  <a:srgbClr val="000000">
                    <a:alpha val="0"/>
                  </a:srgbClr>
                </a:highlight>
                <a:latin typeface="Calibri"/>
              </a:rPr>
              <a:t>ARTICULATION</a:t>
            </a:r>
            <a:endParaRPr lang="en-US"/>
          </a:p>
        </p:txBody>
      </p:sp>
      <p:sp>
        <p:nvSpPr>
          <p:cNvPr id="5" name="Text Placeholder 4">
            <a:extLst>
              <a:ext uri="{FF2B5EF4-FFF2-40B4-BE49-F238E27FC236}">
                <a16:creationId xmlns:a16="http://schemas.microsoft.com/office/drawing/2014/main" id="{6FA01F7B-32C6-488C-8A56-49B708099C32}"/>
              </a:ext>
            </a:extLst>
          </p:cNvPr>
          <p:cNvSpPr>
            <a:spLocks noGrp="1"/>
          </p:cNvSpPr>
          <p:nvPr>
            <p:ph type="body" sz="quarter" idx="17"/>
            <p:custDataLst>
              <p:tags r:id="rId11"/>
            </p:custDataLst>
          </p:nvPr>
        </p:nvSpPr>
        <p:spPr>
          <a:xfrm>
            <a:off x="3280566" y="1928504"/>
            <a:ext cx="2644883" cy="278586"/>
          </a:xfrm>
        </p:spPr>
        <p:txBody>
          <a:bodyPr>
            <a:noAutofit/>
          </a:bodyPr>
          <a:lstStyle>
            <a:defPPr/>
          </a:lstStyle>
          <a:p>
            <a:pPr rtl="0"/>
            <a:r>
              <a:rPr lang="fr" sz="1800" b="0" i="0" u="none" strike="noStrike">
                <a:highlight>
                  <a:srgbClr val="000000">
                    <a:alpha val="0"/>
                  </a:srgbClr>
                </a:highlight>
                <a:latin typeface="Calibri"/>
              </a:rPr>
              <a:t>PLANIFICATION</a:t>
            </a:r>
            <a:endParaRPr lang="en-US"/>
          </a:p>
        </p:txBody>
      </p:sp>
      <p:sp>
        <p:nvSpPr>
          <p:cNvPr id="7" name="Text Placeholder 6">
            <a:extLst>
              <a:ext uri="{FF2B5EF4-FFF2-40B4-BE49-F238E27FC236}">
                <a16:creationId xmlns:a16="http://schemas.microsoft.com/office/drawing/2014/main" id="{DF8E2494-C0CF-4495-8651-9B56611027BB}"/>
              </a:ext>
            </a:extLst>
          </p:cNvPr>
          <p:cNvSpPr>
            <a:spLocks noGrp="1"/>
          </p:cNvSpPr>
          <p:nvPr>
            <p:ph type="body" sz="quarter" idx="19"/>
            <p:custDataLst>
              <p:tags r:id="rId12"/>
            </p:custDataLst>
          </p:nvPr>
        </p:nvSpPr>
        <p:spPr>
          <a:xfrm>
            <a:off x="6096000" y="1911762"/>
            <a:ext cx="2644883" cy="278586"/>
          </a:xfrm>
        </p:spPr>
        <p:txBody>
          <a:bodyPr>
            <a:noAutofit/>
          </a:bodyPr>
          <a:lstStyle>
            <a:defPPr/>
          </a:lstStyle>
          <a:p>
            <a:pPr rtl="0"/>
            <a:r>
              <a:rPr lang="fr" sz="1800" b="0" i="0" u="none" strike="noStrike">
                <a:highlight>
                  <a:srgbClr val="000000">
                    <a:alpha val="0"/>
                  </a:srgbClr>
                </a:highlight>
                <a:latin typeface="Calibri"/>
              </a:rPr>
              <a:t>ÉVALUATION</a:t>
            </a:r>
            <a:endParaRPr lang="en-US"/>
          </a:p>
        </p:txBody>
      </p:sp>
      <p:sp>
        <p:nvSpPr>
          <p:cNvPr id="9" name="Text Placeholder 8">
            <a:extLst>
              <a:ext uri="{FF2B5EF4-FFF2-40B4-BE49-F238E27FC236}">
                <a16:creationId xmlns:a16="http://schemas.microsoft.com/office/drawing/2014/main" id="{0A8C0DBB-51FD-4BAA-8F88-F0DEC767ED54}"/>
              </a:ext>
            </a:extLst>
          </p:cNvPr>
          <p:cNvSpPr>
            <a:spLocks noGrp="1"/>
          </p:cNvSpPr>
          <p:nvPr>
            <p:ph type="body" sz="quarter" idx="21"/>
            <p:custDataLst>
              <p:tags r:id="rId13"/>
            </p:custDataLst>
          </p:nvPr>
        </p:nvSpPr>
        <p:spPr>
          <a:xfrm>
            <a:off x="9014002" y="1928504"/>
            <a:ext cx="2644883" cy="278586"/>
          </a:xfrm>
        </p:spPr>
        <p:txBody>
          <a:bodyPr>
            <a:noAutofit/>
          </a:bodyPr>
          <a:lstStyle>
            <a:defPPr/>
          </a:lstStyle>
          <a:p>
            <a:pPr rtl="0"/>
            <a:r>
              <a:rPr lang="fr" sz="1800" b="0" i="0" u="none" strike="noStrike">
                <a:highlight>
                  <a:srgbClr val="000000">
                    <a:alpha val="0"/>
                  </a:srgbClr>
                </a:highlight>
                <a:latin typeface="Calibri"/>
              </a:rPr>
              <a:t>DISCIPLINE</a:t>
            </a:r>
            <a:endParaRPr lang="en-US"/>
          </a:p>
        </p:txBody>
      </p:sp>
    </p:spTree>
    <p:extLst>
      <p:ext uri="{BB962C8B-B14F-4D97-AF65-F5344CB8AC3E}">
        <p14:creationId xmlns:p14="http://schemas.microsoft.com/office/powerpoint/2010/main" val="243767194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0F3186-4EAC-4870-8CCB-53B8AD93BDB8}"/>
              </a:ext>
            </a:extLst>
          </p:cNvPr>
          <p:cNvSpPr>
            <a:spLocks noGrp="1"/>
          </p:cNvSpPr>
          <p:nvPr>
            <p:ph type="body" sz="quarter" idx="13"/>
            <p:custDataLst>
              <p:tags r:id="rId1"/>
            </p:custDataLst>
          </p:nvPr>
        </p:nvSpPr>
        <p:spPr/>
        <p:txBody>
          <a:bodyPr>
            <a:noAutofit/>
          </a:bodyPr>
          <a:lstStyle>
            <a:defPPr/>
          </a:lstStyle>
          <a:p>
            <a:pPr rtl="0"/>
            <a:r>
              <a:rPr lang="fr" sz="3600" b="1" i="0" u="none" strike="noStrike" dirty="0">
                <a:highlight>
                  <a:srgbClr val="000000">
                    <a:alpha val="0"/>
                  </a:srgbClr>
                </a:highlight>
                <a:latin typeface="Calibri"/>
              </a:rPr>
              <a:t>La théorie du changement est plus facile que vous ne le pensez : REGARDEZ CETTE VIDEO</a:t>
            </a:r>
            <a:endParaRPr lang="en-US" dirty="0"/>
          </a:p>
        </p:txBody>
      </p:sp>
      <p:pic>
        <p:nvPicPr>
          <p:cNvPr id="4" name="Online Media 3" title="Theory of Change: It's Easier Than You Think">
            <a:hlinkClick r:id="" action="ppaction://media"/>
            <a:extLst>
              <a:ext uri="{FF2B5EF4-FFF2-40B4-BE49-F238E27FC236}">
                <a16:creationId xmlns:a16="http://schemas.microsoft.com/office/drawing/2014/main" id="{C1DE3DFE-10B7-4FB5-850F-7DACF2575115}"/>
              </a:ext>
            </a:extLst>
          </p:cNvPr>
          <p:cNvPicPr>
            <a:picLocks noRot="1" noChangeAspect="1"/>
          </p:cNvPicPr>
          <p:nvPr>
            <a:videoFile r:link="rId2"/>
            <p:custDataLst>
              <p:tags r:id="rId3"/>
            </p:custDataLst>
          </p:nvPr>
        </p:nvPicPr>
        <p:blipFill>
          <a:blip r:embed="rId5"/>
          <a:stretch>
            <a:fillRect/>
          </a:stretch>
        </p:blipFill>
        <p:spPr>
          <a:xfrm>
            <a:off x="3154587" y="1884784"/>
            <a:ext cx="5690833" cy="3501449"/>
          </a:xfrm>
          <a:prstGeom prst="rect">
            <a:avLst/>
          </a:prstGeom>
        </p:spPr>
      </p:pic>
    </p:spTree>
    <p:extLst>
      <p:ext uri="{BB962C8B-B14F-4D97-AF65-F5344CB8AC3E}">
        <p14:creationId xmlns:p14="http://schemas.microsoft.com/office/powerpoint/2010/main" val="32728130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47038-A68C-45A9-A11E-1E8DF7452B34}"/>
              </a:ext>
            </a:extLst>
          </p:cNvPr>
          <p:cNvSpPr>
            <a:spLocks noGrp="1"/>
          </p:cNvSpPr>
          <p:nvPr>
            <p:ph type="body" sz="quarter" idx="15"/>
            <p:custDataLst>
              <p:tags r:id="rId1"/>
            </p:custDataLst>
          </p:nvPr>
        </p:nvSpPr>
        <p:spPr>
          <a:xfrm>
            <a:off x="571313" y="574409"/>
            <a:ext cx="10978262" cy="1083096"/>
          </a:xfrm>
        </p:spPr>
        <p:txBody>
          <a:bodyPr>
            <a:noAutofit/>
          </a:bodyPr>
          <a:lstStyle>
            <a:defPPr/>
          </a:lstStyle>
          <a:p>
            <a:pPr rtl="0"/>
            <a:r>
              <a:rPr lang="fr" sz="3600" b="1" i="0" u="none" strike="noStrike">
                <a:highlight>
                  <a:srgbClr val="000000">
                    <a:alpha val="0"/>
                  </a:srgbClr>
                </a:highlight>
                <a:latin typeface="Calibri"/>
              </a:rPr>
              <a:t>Modèle :  Théorie du changement</a:t>
            </a:r>
          </a:p>
        </p:txBody>
      </p:sp>
      <p:graphicFrame>
        <p:nvGraphicFramePr>
          <p:cNvPr id="4" name="Table 3">
            <a:extLst>
              <a:ext uri="{FF2B5EF4-FFF2-40B4-BE49-F238E27FC236}">
                <a16:creationId xmlns:a16="http://schemas.microsoft.com/office/drawing/2014/main" id="{603EA296-E700-49A5-BF90-6B5C8A509E32}"/>
              </a:ext>
            </a:extLst>
          </p:cNvPr>
          <p:cNvGraphicFramePr>
            <a:graphicFrameLocks noGrp="1"/>
          </p:cNvGraphicFramePr>
          <p:nvPr>
            <p:custDataLst>
              <p:tags r:id="rId2"/>
            </p:custDataLst>
            <p:extLst>
              <p:ext uri="{D42A27DB-BD31-4B8C-83A1-F6EECF244321}">
                <p14:modId xmlns:p14="http://schemas.microsoft.com/office/powerpoint/2010/main" val="3052752388"/>
              </p:ext>
            </p:extLst>
          </p:nvPr>
        </p:nvGraphicFramePr>
        <p:xfrm>
          <a:off x="961053" y="1536995"/>
          <a:ext cx="10300996" cy="301136"/>
        </p:xfrm>
        <a:graphic>
          <a:graphicData uri="http://schemas.openxmlformats.org/drawingml/2006/table">
            <a:tbl>
              <a:tblPr firstRow="1" firstCol="1" bandRow="1" bandCol="1"/>
              <a:tblGrid>
                <a:gridCol w="2040867">
                  <a:extLst>
                    <a:ext uri="{9D8B030D-6E8A-4147-A177-3AD203B41FA5}">
                      <a16:colId xmlns:a16="http://schemas.microsoft.com/office/drawing/2014/main" val="184872974"/>
                    </a:ext>
                  </a:extLst>
                </a:gridCol>
                <a:gridCol w="8260129">
                  <a:extLst>
                    <a:ext uri="{9D8B030D-6E8A-4147-A177-3AD203B41FA5}">
                      <a16:colId xmlns:a16="http://schemas.microsoft.com/office/drawing/2014/main" val="3265538329"/>
                    </a:ext>
                  </a:extLst>
                </a:gridCol>
              </a:tblGrid>
              <a:tr h="301136">
                <a:tc>
                  <a:txBody>
                    <a:bodyPr/>
                    <a:lstStyle>
                      <a:defPPr/>
                    </a:lstStyle>
                    <a:p>
                      <a:pPr marL="0" marR="0" algn="ctr" rtl="0">
                        <a:lnSpc>
                          <a:spcPct val="107000"/>
                        </a:lnSpc>
                        <a:spcBef>
                          <a:spcPts val="300"/>
                        </a:spcBef>
                        <a:spcAft>
                          <a:spcPts val="300"/>
                        </a:spcAft>
                        <a:tabLst>
                          <a:tab pos="90170" algn="l"/>
                          <a:tab pos="4431665" algn="ctr"/>
                        </a:tabLst>
                      </a:pPr>
                      <a:r>
                        <a:rPr lang="fr" sz="1700" b="1" i="0" u="none" strike="noStrike" dirty="0">
                          <a:solidFill>
                            <a:srgbClr val="FFFFFF"/>
                          </a:solidFill>
                          <a:highlight>
                            <a:srgbClr val="000000">
                              <a:alpha val="0"/>
                            </a:srgbClr>
                          </a:highlight>
                          <a:latin typeface="Calibri"/>
                          <a:ea typeface="Calibri"/>
                          <a:cs typeface="Times New Roman"/>
                        </a:rPr>
                        <a:t>Énoncé du problème</a:t>
                      </a:r>
                      <a:endParaRPr lang="en-US" sz="1700" dirty="0">
                        <a:solidFill>
                          <a:schemeClr val="bg1"/>
                        </a:solidFill>
                        <a:effectLst/>
                        <a:latin typeface="Calibri" pitchFamily="34" charset="0"/>
                        <a:ea typeface="Calibri" pitchFamily="34" charset="0"/>
                        <a:cs typeface="Times New Roman"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C66"/>
                    </a:solidFill>
                  </a:tcPr>
                </a:tc>
                <a:tc>
                  <a:txBody>
                    <a:bodyPr/>
                    <a:lstStyle>
                      <a:defPPr/>
                    </a:lstStyle>
                    <a:p>
                      <a:pPr marL="0" marR="0" algn="ctr" rtl="0">
                        <a:lnSpc>
                          <a:spcPct val="107000"/>
                        </a:lnSpc>
                        <a:spcBef>
                          <a:spcPts val="300"/>
                        </a:spcBef>
                        <a:spcAft>
                          <a:spcPts val="300"/>
                        </a:spcAft>
                        <a:tabLst>
                          <a:tab pos="90170" algn="l"/>
                          <a:tab pos="4431665" algn="ctr"/>
                        </a:tabLst>
                      </a:pPr>
                      <a:r>
                        <a:rPr lang="fr" sz="1800" b="0" i="0" u="none" strike="noStrike" dirty="0">
                          <a:solidFill>
                            <a:srgbClr val="595959"/>
                          </a:solidFill>
                          <a:highlight>
                            <a:srgbClr val="000000">
                              <a:alpha val="0"/>
                            </a:srgbClr>
                          </a:highlight>
                          <a:latin typeface="Calibri"/>
                          <a:ea typeface="Calibri"/>
                          <a:cs typeface="Times New Roman"/>
                        </a:rPr>
                        <a:t>Rédigez l'énoncé du problème qui résulte de votre analyse du problème. </a:t>
                      </a:r>
                      <a:endParaRPr lang="en-US" sz="1800" dirty="0">
                        <a:effectLst/>
                        <a:latin typeface="Calibri" pitchFamily="34" charset="0"/>
                        <a:ea typeface="Calibri" pitchFamily="34" charset="0"/>
                        <a:cs typeface="Times New Roman"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C66"/>
                    </a:solidFill>
                  </a:tcPr>
                </a:tc>
                <a:extLst>
                  <a:ext uri="{0D108BD9-81ED-4DB2-BD59-A6C34878D82A}">
                    <a16:rowId xmlns:a16="http://schemas.microsoft.com/office/drawing/2014/main" val="958529542"/>
                  </a:ext>
                </a:extLst>
              </a:tr>
            </a:tbl>
          </a:graphicData>
        </a:graphic>
      </p:graphicFrame>
      <p:graphicFrame>
        <p:nvGraphicFramePr>
          <p:cNvPr id="5" name="Table 4">
            <a:extLst>
              <a:ext uri="{FF2B5EF4-FFF2-40B4-BE49-F238E27FC236}">
                <a16:creationId xmlns:a16="http://schemas.microsoft.com/office/drawing/2014/main" id="{BA1BD77F-E764-4923-8C54-7EC5D1FB2434}"/>
              </a:ext>
            </a:extLst>
          </p:cNvPr>
          <p:cNvGraphicFramePr>
            <a:graphicFrameLocks noGrp="1"/>
          </p:cNvGraphicFramePr>
          <p:nvPr>
            <p:custDataLst>
              <p:tags r:id="rId3"/>
            </p:custDataLst>
            <p:extLst>
              <p:ext uri="{D42A27DB-BD31-4B8C-83A1-F6EECF244321}">
                <p14:modId xmlns:p14="http://schemas.microsoft.com/office/powerpoint/2010/main" val="1843716630"/>
              </p:ext>
            </p:extLst>
          </p:nvPr>
        </p:nvGraphicFramePr>
        <p:xfrm>
          <a:off x="961053" y="2105807"/>
          <a:ext cx="10300992" cy="3568710"/>
        </p:xfrm>
        <a:graphic>
          <a:graphicData uri="http://schemas.openxmlformats.org/drawingml/2006/table">
            <a:tbl>
              <a:tblPr firstRow="1" firstCol="1" bandRow="1"/>
              <a:tblGrid>
                <a:gridCol w="1716832">
                  <a:extLst>
                    <a:ext uri="{9D8B030D-6E8A-4147-A177-3AD203B41FA5}">
                      <a16:colId xmlns:a16="http://schemas.microsoft.com/office/drawing/2014/main" val="1338620400"/>
                    </a:ext>
                  </a:extLst>
                </a:gridCol>
                <a:gridCol w="1716832">
                  <a:extLst>
                    <a:ext uri="{9D8B030D-6E8A-4147-A177-3AD203B41FA5}">
                      <a16:colId xmlns:a16="http://schemas.microsoft.com/office/drawing/2014/main" val="2719399103"/>
                    </a:ext>
                  </a:extLst>
                </a:gridCol>
                <a:gridCol w="1716832">
                  <a:extLst>
                    <a:ext uri="{9D8B030D-6E8A-4147-A177-3AD203B41FA5}">
                      <a16:colId xmlns:a16="http://schemas.microsoft.com/office/drawing/2014/main" val="1300124687"/>
                    </a:ext>
                  </a:extLst>
                </a:gridCol>
                <a:gridCol w="1716832">
                  <a:extLst>
                    <a:ext uri="{9D8B030D-6E8A-4147-A177-3AD203B41FA5}">
                      <a16:colId xmlns:a16="http://schemas.microsoft.com/office/drawing/2014/main" val="4115730646"/>
                    </a:ext>
                  </a:extLst>
                </a:gridCol>
                <a:gridCol w="1716832">
                  <a:extLst>
                    <a:ext uri="{9D8B030D-6E8A-4147-A177-3AD203B41FA5}">
                      <a16:colId xmlns:a16="http://schemas.microsoft.com/office/drawing/2014/main" val="1609035244"/>
                    </a:ext>
                  </a:extLst>
                </a:gridCol>
                <a:gridCol w="1716832">
                  <a:extLst>
                    <a:ext uri="{9D8B030D-6E8A-4147-A177-3AD203B41FA5}">
                      <a16:colId xmlns:a16="http://schemas.microsoft.com/office/drawing/2014/main" val="2744573604"/>
                    </a:ext>
                  </a:extLst>
                </a:gridCol>
              </a:tblGrid>
              <a:tr h="303730">
                <a:tc>
                  <a:txBody>
                    <a:bodyPr/>
                    <a:lstStyle>
                      <a:defPPr/>
                    </a:lstStyle>
                    <a:p>
                      <a:pPr marL="0" marR="0" algn="ctr" rtl="0">
                        <a:lnSpc>
                          <a:spcPct val="107000"/>
                        </a:lnSpc>
                        <a:spcBef>
                          <a:spcPts val="300"/>
                        </a:spcBef>
                        <a:spcAft>
                          <a:spcPts val="300"/>
                        </a:spcAft>
                      </a:pPr>
                      <a:r>
                        <a:rPr lang="fr" sz="1200" b="1" i="0" u="none" strike="noStrike">
                          <a:highlight>
                            <a:srgbClr val="000000">
                              <a:alpha val="0"/>
                            </a:srgbClr>
                          </a:highlight>
                          <a:latin typeface="Calibri"/>
                          <a:ea typeface="Calibri"/>
                          <a:cs typeface="Times New Roman"/>
                        </a:rPr>
                        <a:t>Entrées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tc>
                  <a:txBody>
                    <a:bodyPr/>
                    <a:lstStyle>
                      <a:defPPr/>
                    </a:lstStyle>
                    <a:p>
                      <a:pPr marL="0" marR="0" algn="ctr" rtl="0">
                        <a:lnSpc>
                          <a:spcPct val="107000"/>
                        </a:lnSpc>
                        <a:spcBef>
                          <a:spcPts val="300"/>
                        </a:spcBef>
                        <a:spcAft>
                          <a:spcPts val="300"/>
                        </a:spcAft>
                      </a:pPr>
                      <a:r>
                        <a:rPr lang="fr" sz="1200" b="1" i="0" u="none" strike="noStrike">
                          <a:solidFill>
                            <a:srgbClr val="000000"/>
                          </a:solidFill>
                          <a:highlight>
                            <a:srgbClr val="000000">
                              <a:alpha val="0"/>
                            </a:srgbClr>
                          </a:highlight>
                          <a:latin typeface="Calibri"/>
                          <a:ea typeface="Calibri"/>
                          <a:cs typeface="Times New Roman"/>
                        </a:rPr>
                        <a:t>Activités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tc>
                  <a:txBody>
                    <a:bodyPr/>
                    <a:lstStyle>
                      <a:defPPr/>
                    </a:lstStyle>
                    <a:p>
                      <a:pPr marL="0" marR="0" algn="ctr" rtl="0">
                        <a:lnSpc>
                          <a:spcPct val="107000"/>
                        </a:lnSpc>
                        <a:spcBef>
                          <a:spcPts val="300"/>
                        </a:spcBef>
                        <a:spcAft>
                          <a:spcPts val="300"/>
                        </a:spcAft>
                      </a:pPr>
                      <a:r>
                        <a:rPr lang="fr" sz="1200" b="1" i="0" u="none" strike="noStrike">
                          <a:solidFill>
                            <a:srgbClr val="000000"/>
                          </a:solidFill>
                          <a:highlight>
                            <a:srgbClr val="000000">
                              <a:alpha val="0"/>
                            </a:srgbClr>
                          </a:highlight>
                          <a:latin typeface="Calibri"/>
                          <a:ea typeface="Calibri"/>
                          <a:cs typeface="Times New Roman"/>
                        </a:rPr>
                        <a:t>Sorties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tc>
                  <a:txBody>
                    <a:bodyPr/>
                    <a:lstStyle>
                      <a:defPPr/>
                    </a:lstStyle>
                    <a:p>
                      <a:pPr marL="0" marR="0" algn="ctr" rtl="0">
                        <a:lnSpc>
                          <a:spcPct val="107000"/>
                        </a:lnSpc>
                        <a:spcBef>
                          <a:spcPts val="300"/>
                        </a:spcBef>
                        <a:spcAft>
                          <a:spcPts val="300"/>
                        </a:spcAft>
                      </a:pPr>
                      <a:r>
                        <a:rPr lang="fr" sz="1200" b="1" i="0" u="none" strike="noStrike">
                          <a:solidFill>
                            <a:srgbClr val="000000"/>
                          </a:solidFill>
                          <a:highlight>
                            <a:srgbClr val="000000">
                              <a:alpha val="0"/>
                            </a:srgbClr>
                          </a:highlight>
                          <a:latin typeface="Calibri"/>
                          <a:ea typeface="Calibri"/>
                          <a:cs typeface="Times New Roman"/>
                        </a:rPr>
                        <a:t>Résultats à court terme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tc>
                  <a:txBody>
                    <a:bodyPr/>
                    <a:lstStyle>
                      <a:defPPr/>
                    </a:lstStyle>
                    <a:p>
                      <a:pPr marL="0" marR="0" algn="ctr" rtl="0">
                        <a:lnSpc>
                          <a:spcPct val="107000"/>
                        </a:lnSpc>
                        <a:spcBef>
                          <a:spcPts val="300"/>
                        </a:spcBef>
                        <a:spcAft>
                          <a:spcPts val="300"/>
                        </a:spcAft>
                      </a:pPr>
                      <a:r>
                        <a:rPr lang="fr" sz="1200" b="1" i="0" u="none" strike="noStrike">
                          <a:solidFill>
                            <a:srgbClr val="000000"/>
                          </a:solidFill>
                          <a:highlight>
                            <a:srgbClr val="000000">
                              <a:alpha val="0"/>
                            </a:srgbClr>
                          </a:highlight>
                          <a:latin typeface="Calibri"/>
                          <a:ea typeface="Calibri"/>
                          <a:cs typeface="Times New Roman"/>
                        </a:rPr>
                        <a:t>Résultats à mi-parcours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tc>
                  <a:txBody>
                    <a:bodyPr/>
                    <a:lstStyle>
                      <a:defPPr/>
                    </a:lstStyle>
                    <a:p>
                      <a:pPr marL="0" marR="0" algn="ctr" rtl="0">
                        <a:lnSpc>
                          <a:spcPct val="107000"/>
                        </a:lnSpc>
                        <a:spcBef>
                          <a:spcPts val="300"/>
                        </a:spcBef>
                        <a:spcAft>
                          <a:spcPts val="300"/>
                        </a:spcAft>
                      </a:pPr>
                      <a:r>
                        <a:rPr lang="fr" sz="1200" b="1" i="0" u="none" strike="noStrike">
                          <a:solidFill>
                            <a:srgbClr val="000000"/>
                          </a:solidFill>
                          <a:highlight>
                            <a:srgbClr val="000000">
                              <a:alpha val="0"/>
                            </a:srgbClr>
                          </a:highlight>
                          <a:latin typeface="Calibri"/>
                          <a:ea typeface="Calibri"/>
                          <a:cs typeface="Times New Roman"/>
                        </a:rPr>
                        <a:t>Résultats à long terme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extLst>
                  <a:ext uri="{0D108BD9-81ED-4DB2-BD59-A6C34878D82A}">
                    <a16:rowId xmlns:a16="http://schemas.microsoft.com/office/drawing/2014/main" val="3071246422"/>
                  </a:ext>
                </a:extLst>
              </a:tr>
              <a:tr h="2834267">
                <a:tc>
                  <a:txBody>
                    <a:bodyPr/>
                    <a:lstStyle>
                      <a:defPPr/>
                    </a:lstStyle>
                    <a:p>
                      <a:pPr marL="0" marR="0" rtl="0">
                        <a:lnSpc>
                          <a:spcPct val="107000"/>
                        </a:lnSpc>
                        <a:spcBef>
                          <a:spcPts val="300"/>
                        </a:spcBef>
                        <a:spcAft>
                          <a:spcPct val="0"/>
                        </a:spcAft>
                        <a:tabLst>
                          <a:tab pos="1200150" algn="l"/>
                        </a:tabLst>
                      </a:pPr>
                      <a:r>
                        <a:rPr lang="fr" sz="1200" b="0" i="0" u="none" strike="noStrike">
                          <a:solidFill>
                            <a:srgbClr val="595959"/>
                          </a:solidFill>
                          <a:highlight>
                            <a:srgbClr val="000000">
                              <a:alpha val="0"/>
                            </a:srgbClr>
                          </a:highlight>
                          <a:latin typeface="Calibri"/>
                          <a:ea typeface="Calibri"/>
                          <a:cs typeface="Times New Roman"/>
                        </a:rPr>
                        <a:t>Les ressources nécessaires pour mener efficacement vos activités.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tabLst>
                          <a:tab pos="1200150" algn="l"/>
                        </a:tabLst>
                      </a:pPr>
                      <a:r>
                        <a:rPr lang="en-IN"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rtl="0">
                        <a:lnSpc>
                          <a:spcPct val="107000"/>
                        </a:lnSpc>
                        <a:spcBef>
                          <a:spcPct val="0"/>
                        </a:spcBef>
                        <a:spcAft>
                          <a:spcPct val="0"/>
                        </a:spcAft>
                        <a:tabLst>
                          <a:tab pos="1200150" algn="l"/>
                        </a:tabLst>
                      </a:pPr>
                      <a:r>
                        <a:rPr lang="fr" sz="1200" b="0" i="0" u="sng" strike="noStrike">
                          <a:solidFill>
                            <a:srgbClr val="595959"/>
                          </a:solidFill>
                          <a:highlight>
                            <a:srgbClr val="000000">
                              <a:alpha val="0"/>
                            </a:srgbClr>
                          </a:highlight>
                          <a:latin typeface="Calibri"/>
                          <a:ea typeface="Calibri"/>
                          <a:cs typeface="Times New Roman"/>
                        </a:rPr>
                        <a:t>Exemples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Lst>
                      </a:pPr>
                      <a:r>
                        <a:rPr lang="fr" sz="1200" b="0" i="0" u="none" strike="noStrike">
                          <a:solidFill>
                            <a:srgbClr val="595959"/>
                          </a:solidFill>
                          <a:highlight>
                            <a:srgbClr val="000000">
                              <a:alpha val="0"/>
                            </a:srgbClr>
                          </a:highlight>
                          <a:latin typeface="Calibri"/>
                          <a:ea typeface="Calibri"/>
                          <a:cs typeface="Times New Roman"/>
                        </a:rPr>
                        <a:t>Ressources humaines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Lst>
                      </a:pPr>
                      <a:r>
                        <a:rPr lang="fr" sz="1200" b="0" i="0" u="none" strike="noStrike">
                          <a:solidFill>
                            <a:srgbClr val="595959"/>
                          </a:solidFill>
                          <a:highlight>
                            <a:srgbClr val="000000">
                              <a:alpha val="0"/>
                            </a:srgbClr>
                          </a:highlight>
                          <a:latin typeface="Calibri"/>
                          <a:ea typeface="Calibri"/>
                          <a:cs typeface="Times New Roman"/>
                        </a:rPr>
                        <a:t>Lieu/Usines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Lst>
                      </a:pPr>
                      <a:r>
                        <a:rPr lang="fr" sz="1200" b="0" i="0" u="none" strike="noStrike">
                          <a:solidFill>
                            <a:srgbClr val="595959"/>
                          </a:solidFill>
                          <a:highlight>
                            <a:srgbClr val="000000">
                              <a:alpha val="0"/>
                            </a:srgbClr>
                          </a:highlight>
                          <a:latin typeface="Calibri"/>
                          <a:ea typeface="Calibri"/>
                          <a:cs typeface="Times New Roman"/>
                        </a:rPr>
                        <a:t>Technologie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Lst>
                      </a:pPr>
                      <a:r>
                        <a:rPr lang="fr" sz="1200" b="0" i="0" u="none" strike="noStrike">
                          <a:solidFill>
                            <a:srgbClr val="595959"/>
                          </a:solidFill>
                          <a:highlight>
                            <a:srgbClr val="000000">
                              <a:alpha val="0"/>
                            </a:srgbClr>
                          </a:highlight>
                          <a:latin typeface="Calibri"/>
                          <a:ea typeface="Calibri"/>
                          <a:cs typeface="Times New Roman"/>
                        </a:rPr>
                        <a:t>Matériels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Lst>
                      </a:pPr>
                      <a:r>
                        <a:rPr lang="fr" sz="1200" b="0" i="0" u="none" strike="noStrike">
                          <a:solidFill>
                            <a:srgbClr val="595959"/>
                          </a:solidFill>
                          <a:highlight>
                            <a:srgbClr val="000000">
                              <a:alpha val="0"/>
                            </a:srgbClr>
                          </a:highlight>
                          <a:latin typeface="Calibri"/>
                          <a:ea typeface="Calibri"/>
                          <a:cs typeface="Times New Roman"/>
                        </a:rPr>
                        <a:t>Curriculum</a:t>
                      </a:r>
                      <a:r>
                        <a:rPr lang="fr" sz="1200" b="1" i="0" u="none" strike="noStrike">
                          <a:solidFill>
                            <a:srgbClr val="595959"/>
                          </a:solidFill>
                          <a:highlight>
                            <a:srgbClr val="000000">
                              <a:alpha val="0"/>
                            </a:srgbClr>
                          </a:highlight>
                          <a:latin typeface="Calibri"/>
                          <a:ea typeface="Calibri"/>
                          <a:cs typeface="Times New Roman"/>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Lst>
                      </a:pPr>
                      <a:r>
                        <a:rPr lang="fr" sz="1200" b="0" i="0" u="none" strike="noStrike">
                          <a:solidFill>
                            <a:srgbClr val="595959"/>
                          </a:solidFill>
                          <a:highlight>
                            <a:srgbClr val="000000">
                              <a:alpha val="0"/>
                            </a:srgbClr>
                          </a:highlight>
                          <a:latin typeface="Calibri"/>
                          <a:ea typeface="Calibri"/>
                          <a:cs typeface="Times New Roman"/>
                        </a:rPr>
                        <a:t>Etc.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defPPr/>
                    </a:lstStyle>
                    <a:p>
                      <a:pPr marL="0" marR="0" rtl="0">
                        <a:lnSpc>
                          <a:spcPct val="107000"/>
                        </a:lnSpc>
                        <a:spcBef>
                          <a:spcPts val="300"/>
                        </a:spcBef>
                        <a:spcAft>
                          <a:spcPct val="0"/>
                        </a:spcAft>
                        <a:tabLst>
                          <a:tab pos="1200150" algn="l"/>
                        </a:tabLst>
                      </a:pPr>
                      <a:r>
                        <a:rPr lang="fr" sz="1200" b="0" i="0" u="none" strike="noStrike">
                          <a:solidFill>
                            <a:srgbClr val="595959"/>
                          </a:solidFill>
                          <a:highlight>
                            <a:srgbClr val="000000">
                              <a:alpha val="0"/>
                            </a:srgbClr>
                          </a:highlight>
                          <a:latin typeface="Calibri"/>
                          <a:ea typeface="Calibri"/>
                          <a:cs typeface="Times New Roman"/>
                        </a:rPr>
                        <a:t>Activités nécessaires pour atteindre vos résultats.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tabLst>
                          <a:tab pos="1200150" algn="l"/>
                        </a:tabLst>
                      </a:pPr>
                      <a:r>
                        <a:rPr lang="en-IN"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tabLst>
                          <a:tab pos="1200150" algn="l"/>
                        </a:tabLst>
                      </a:pPr>
                      <a:r>
                        <a:rPr lang="en-IN"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rtl="0">
                        <a:lnSpc>
                          <a:spcPct val="107000"/>
                        </a:lnSpc>
                        <a:spcBef>
                          <a:spcPct val="0"/>
                        </a:spcBef>
                        <a:spcAft>
                          <a:spcPct val="0"/>
                        </a:spcAft>
                        <a:tabLst>
                          <a:tab pos="1200150" algn="l"/>
                        </a:tabLst>
                      </a:pPr>
                      <a:r>
                        <a:rPr lang="fr" sz="1200" b="0" i="0" u="sng" strike="noStrike">
                          <a:solidFill>
                            <a:srgbClr val="595959"/>
                          </a:solidFill>
                          <a:highlight>
                            <a:srgbClr val="000000">
                              <a:alpha val="0"/>
                            </a:srgbClr>
                          </a:highlight>
                          <a:latin typeface="Calibri"/>
                          <a:ea typeface="Calibri"/>
                          <a:cs typeface="Times New Roman"/>
                        </a:rPr>
                        <a:t>Exemples :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Lst>
                      </a:pPr>
                      <a:r>
                        <a:rPr lang="fr" sz="1200" b="0" i="0" u="none" strike="noStrike">
                          <a:solidFill>
                            <a:srgbClr val="595959"/>
                          </a:solidFill>
                          <a:highlight>
                            <a:srgbClr val="000000">
                              <a:alpha val="0"/>
                            </a:srgbClr>
                          </a:highlight>
                          <a:latin typeface="Calibri"/>
                          <a:ea typeface="Calibri"/>
                          <a:cs typeface="Times New Roman"/>
                        </a:rPr>
                        <a:t>Ateliers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Lst>
                      </a:pPr>
                      <a:r>
                        <a:rPr lang="fr" sz="1200" b="0" i="0" u="none" strike="noStrike">
                          <a:solidFill>
                            <a:srgbClr val="595959"/>
                          </a:solidFill>
                          <a:highlight>
                            <a:srgbClr val="000000">
                              <a:alpha val="0"/>
                            </a:srgbClr>
                          </a:highlight>
                          <a:latin typeface="Calibri"/>
                          <a:ea typeface="Calibri"/>
                          <a:cs typeface="Times New Roman"/>
                        </a:rPr>
                        <a:t>Formations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Lst>
                      </a:pPr>
                      <a:r>
                        <a:rPr lang="fr" sz="1200" b="0" i="0" u="none" strike="noStrike">
                          <a:solidFill>
                            <a:srgbClr val="595959"/>
                          </a:solidFill>
                          <a:highlight>
                            <a:srgbClr val="000000">
                              <a:alpha val="0"/>
                            </a:srgbClr>
                          </a:highlight>
                          <a:latin typeface="Calibri"/>
                          <a:ea typeface="Calibri"/>
                          <a:cs typeface="Times New Roman"/>
                        </a:rPr>
                        <a:t>Activités d'apprentissage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Lst>
                      </a:pPr>
                      <a:r>
                        <a:rPr lang="fr" sz="1200" b="0" i="0" u="none" strike="noStrike">
                          <a:solidFill>
                            <a:srgbClr val="595959"/>
                          </a:solidFill>
                          <a:highlight>
                            <a:srgbClr val="000000">
                              <a:alpha val="0"/>
                            </a:srgbClr>
                          </a:highlight>
                          <a:latin typeface="Calibri"/>
                          <a:ea typeface="Calibri"/>
                          <a:cs typeface="Times New Roman"/>
                        </a:rPr>
                        <a:t>Services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Lst>
                      </a:pPr>
                      <a:r>
                        <a:rPr lang="fr" sz="1200" b="0" i="0" u="none" strike="noStrike">
                          <a:solidFill>
                            <a:srgbClr val="595959"/>
                          </a:solidFill>
                          <a:highlight>
                            <a:srgbClr val="000000">
                              <a:alpha val="0"/>
                            </a:srgbClr>
                          </a:highlight>
                          <a:latin typeface="Calibri"/>
                          <a:ea typeface="Calibri"/>
                          <a:cs typeface="Times New Roman"/>
                        </a:rPr>
                        <a:t>Défense des politiques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Lst>
                      </a:pPr>
                      <a:r>
                        <a:rPr lang="fr" sz="1200" b="0" i="0" u="none" strike="noStrike">
                          <a:solidFill>
                            <a:srgbClr val="595959"/>
                          </a:solidFill>
                          <a:highlight>
                            <a:srgbClr val="000000">
                              <a:alpha val="0"/>
                            </a:srgbClr>
                          </a:highlight>
                          <a:latin typeface="Calibri"/>
                          <a:ea typeface="Calibri"/>
                          <a:cs typeface="Times New Roman"/>
                        </a:rPr>
                        <a:t>Livraison des produits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Lst>
                      </a:pPr>
                      <a:r>
                        <a:rPr lang="fr" sz="1200" b="0" i="0" u="none" strike="noStrike">
                          <a:solidFill>
                            <a:srgbClr val="595959"/>
                          </a:solidFill>
                          <a:highlight>
                            <a:srgbClr val="000000">
                              <a:alpha val="0"/>
                            </a:srgbClr>
                          </a:highlight>
                          <a:latin typeface="Calibri"/>
                          <a:ea typeface="Calibri"/>
                          <a:cs typeface="Times New Roman"/>
                        </a:rPr>
                        <a:t>Etc.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defPPr/>
                    </a:lstStyle>
                    <a:p>
                      <a:pPr marL="0" marR="0" rtl="0">
                        <a:lnSpc>
                          <a:spcPct val="107000"/>
                        </a:lnSpc>
                        <a:spcBef>
                          <a:spcPts val="300"/>
                        </a:spcBef>
                        <a:spcAft>
                          <a:spcPct val="0"/>
                        </a:spcAft>
                        <a:tabLst>
                          <a:tab pos="1200150" algn="l"/>
                        </a:tabLst>
                      </a:pPr>
                      <a:r>
                        <a:rPr lang="fr" sz="1200" b="0" i="0" u="none" strike="noStrike">
                          <a:solidFill>
                            <a:srgbClr val="595959"/>
                          </a:solidFill>
                          <a:highlight>
                            <a:srgbClr val="000000">
                              <a:alpha val="0"/>
                            </a:srgbClr>
                          </a:highlight>
                          <a:latin typeface="Calibri"/>
                          <a:ea typeface="Calibri"/>
                          <a:cs typeface="Times New Roman"/>
                        </a:rPr>
                        <a:t>Les résultats tangibles que vous produisez par vos activités.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tabLst>
                          <a:tab pos="1200150" algn="l"/>
                        </a:tabLst>
                      </a:pPr>
                      <a:r>
                        <a:rPr lang="en-IN"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rtl="0">
                        <a:lnSpc>
                          <a:spcPct val="107000"/>
                        </a:lnSpc>
                        <a:spcBef>
                          <a:spcPct val="0"/>
                        </a:spcBef>
                        <a:spcAft>
                          <a:spcPct val="0"/>
                        </a:spcAft>
                        <a:tabLst>
                          <a:tab pos="1200150" algn="l"/>
                        </a:tabLst>
                      </a:pPr>
                      <a:r>
                        <a:rPr lang="fr" sz="1200" b="0" i="0" u="sng" strike="noStrike">
                          <a:solidFill>
                            <a:srgbClr val="595959"/>
                          </a:solidFill>
                          <a:highlight>
                            <a:srgbClr val="000000">
                              <a:alpha val="0"/>
                            </a:srgbClr>
                          </a:highlight>
                          <a:latin typeface="Calibri"/>
                          <a:ea typeface="Calibri"/>
                          <a:cs typeface="Times New Roman"/>
                        </a:rPr>
                        <a:t>Exemples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Lst>
                      </a:pPr>
                      <a:r>
                        <a:rPr lang="fr" sz="1200" b="0" i="0" u="none" strike="noStrike">
                          <a:solidFill>
                            <a:srgbClr val="595959"/>
                          </a:solidFill>
                          <a:highlight>
                            <a:srgbClr val="000000">
                              <a:alpha val="0"/>
                            </a:srgbClr>
                          </a:highlight>
                          <a:latin typeface="Calibri"/>
                          <a:ea typeface="Calibri"/>
                          <a:cs typeface="Times New Roman"/>
                        </a:rPr>
                        <a:t># Nombre de bénéficiaires ciblés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Lst>
                      </a:pPr>
                      <a:r>
                        <a:rPr lang="fr" sz="1200" b="0" i="0" u="none" strike="noStrike">
                          <a:solidFill>
                            <a:srgbClr val="595959"/>
                          </a:solidFill>
                          <a:highlight>
                            <a:srgbClr val="000000">
                              <a:alpha val="0"/>
                            </a:srgbClr>
                          </a:highlight>
                          <a:latin typeface="Calibri"/>
                          <a:ea typeface="Calibri"/>
                          <a:cs typeface="Times New Roman"/>
                        </a:rPr>
                        <a:t># les préposés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Lst>
                      </a:pPr>
                      <a:r>
                        <a:rPr lang="fr" sz="1200" b="0" i="0" u="none" strike="noStrike">
                          <a:solidFill>
                            <a:srgbClr val="595959"/>
                          </a:solidFill>
                          <a:highlight>
                            <a:srgbClr val="000000">
                              <a:alpha val="0"/>
                            </a:srgbClr>
                          </a:highlight>
                          <a:latin typeface="Calibri"/>
                          <a:ea typeface="Calibri"/>
                          <a:cs typeface="Times New Roman"/>
                        </a:rPr>
                        <a:t>% d'achèvement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Lst>
                      </a:pPr>
                      <a:r>
                        <a:rPr lang="fr" sz="1200" b="0" i="0" u="none" strike="noStrike">
                          <a:solidFill>
                            <a:srgbClr val="595959"/>
                          </a:solidFill>
                          <a:highlight>
                            <a:srgbClr val="000000">
                              <a:alpha val="0"/>
                            </a:srgbClr>
                          </a:highlight>
                          <a:latin typeface="Calibri"/>
                          <a:ea typeface="Calibri"/>
                          <a:cs typeface="Times New Roman"/>
                        </a:rPr>
                        <a:t>% d'augmentation des résultats d'apprentissage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Lst>
                      </a:pPr>
                      <a:r>
                        <a:rPr lang="fr" sz="1200" b="0" i="0" u="none" strike="noStrike">
                          <a:solidFill>
                            <a:srgbClr val="595959"/>
                          </a:solidFill>
                          <a:highlight>
                            <a:srgbClr val="000000">
                              <a:alpha val="0"/>
                            </a:srgbClr>
                          </a:highlight>
                          <a:latin typeface="Calibri"/>
                          <a:ea typeface="Calibri"/>
                          <a:cs typeface="Times New Roman"/>
                        </a:rPr>
                        <a:t>etc.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defPPr/>
                    </a:lstStyle>
                    <a:p>
                      <a:pPr marL="0" marR="0" rtl="0">
                        <a:lnSpc>
                          <a:spcPct val="107000"/>
                        </a:lnSpc>
                        <a:spcBef>
                          <a:spcPts val="300"/>
                        </a:spcBef>
                        <a:spcAft>
                          <a:spcPct val="0"/>
                        </a:spcAft>
                        <a:tabLst>
                          <a:tab pos="1200150" algn="l"/>
                        </a:tabLst>
                      </a:pPr>
                      <a:r>
                        <a:rPr lang="fr" sz="1200" b="0" i="0" u="none" strike="noStrike">
                          <a:solidFill>
                            <a:srgbClr val="595959"/>
                          </a:solidFill>
                          <a:highlight>
                            <a:srgbClr val="000000">
                              <a:alpha val="0"/>
                            </a:srgbClr>
                          </a:highlight>
                          <a:latin typeface="Calibri"/>
                          <a:ea typeface="Calibri"/>
                          <a:cs typeface="Times New Roman"/>
                        </a:rPr>
                        <a:t>Résultats attendus de votre/vos intervention(s).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300"/>
                        </a:spcBef>
                        <a:spcAft>
                          <a:spcPct val="0"/>
                        </a:spcAft>
                        <a:tabLst>
                          <a:tab pos="1200150" algn="l"/>
                        </a:tabLst>
                      </a:pPr>
                      <a:r>
                        <a:rPr lang="en-IN"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rtl="0">
                        <a:lnSpc>
                          <a:spcPct val="107000"/>
                        </a:lnSpc>
                        <a:spcBef>
                          <a:spcPct val="0"/>
                        </a:spcBef>
                        <a:spcAft>
                          <a:spcPct val="0"/>
                        </a:spcAft>
                        <a:tabLst>
                          <a:tab pos="1200150" algn="l"/>
                          <a:tab pos="1482090" algn="l"/>
                        </a:tabLst>
                      </a:pPr>
                      <a:r>
                        <a:rPr lang="fr" sz="1200" b="0" i="0" u="sng" strike="noStrike">
                          <a:solidFill>
                            <a:srgbClr val="595959"/>
                          </a:solidFill>
                          <a:highlight>
                            <a:srgbClr val="000000">
                              <a:alpha val="0"/>
                            </a:srgbClr>
                          </a:highlight>
                          <a:latin typeface="Calibri"/>
                          <a:ea typeface="Calibri"/>
                          <a:cs typeface="Times New Roman"/>
                        </a:rPr>
                        <a:t>Changements dans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 pos="1482090" algn="l"/>
                        </a:tabLst>
                      </a:pPr>
                      <a:r>
                        <a:rPr lang="fr" sz="1200" b="0" i="0" u="none" strike="noStrike">
                          <a:solidFill>
                            <a:srgbClr val="595959"/>
                          </a:solidFill>
                          <a:highlight>
                            <a:srgbClr val="000000">
                              <a:alpha val="0"/>
                            </a:srgbClr>
                          </a:highlight>
                          <a:latin typeface="Calibri"/>
                          <a:ea typeface="Calibri"/>
                          <a:cs typeface="Times New Roman"/>
                        </a:rPr>
                        <a:t>Apprentissage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 pos="1482090" algn="l"/>
                        </a:tabLst>
                      </a:pPr>
                      <a:r>
                        <a:rPr lang="fr" sz="1200" b="0" i="0" u="none" strike="noStrike">
                          <a:solidFill>
                            <a:srgbClr val="595959"/>
                          </a:solidFill>
                          <a:highlight>
                            <a:srgbClr val="000000">
                              <a:alpha val="0"/>
                            </a:srgbClr>
                          </a:highlight>
                          <a:latin typeface="Calibri"/>
                          <a:ea typeface="Calibri"/>
                          <a:cs typeface="Times New Roman"/>
                        </a:rPr>
                        <a:t>Sensibilisation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 pos="1482090" algn="l"/>
                        </a:tabLst>
                      </a:pPr>
                      <a:r>
                        <a:rPr lang="fr" sz="1200" b="0" i="0" u="none" strike="noStrike">
                          <a:solidFill>
                            <a:srgbClr val="595959"/>
                          </a:solidFill>
                          <a:highlight>
                            <a:srgbClr val="000000">
                              <a:alpha val="0"/>
                            </a:srgbClr>
                          </a:highlight>
                          <a:latin typeface="Calibri"/>
                          <a:ea typeface="Calibri"/>
                          <a:cs typeface="Times New Roman"/>
                        </a:rPr>
                        <a:t>Connaissances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 pos="1482090" algn="l"/>
                        </a:tabLst>
                      </a:pPr>
                      <a:r>
                        <a:rPr lang="fr" sz="1200" b="0" i="0" u="none" strike="noStrike">
                          <a:solidFill>
                            <a:srgbClr val="595959"/>
                          </a:solidFill>
                          <a:highlight>
                            <a:srgbClr val="000000">
                              <a:alpha val="0"/>
                            </a:srgbClr>
                          </a:highlight>
                          <a:latin typeface="Calibri"/>
                          <a:ea typeface="Calibri"/>
                          <a:cs typeface="Times New Roman"/>
                        </a:rPr>
                        <a:t>Attitudes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 pos="1482090" algn="l"/>
                        </a:tabLst>
                      </a:pPr>
                      <a:r>
                        <a:rPr lang="fr" sz="1200" b="0" i="0" u="none" strike="noStrike">
                          <a:solidFill>
                            <a:srgbClr val="595959"/>
                          </a:solidFill>
                          <a:highlight>
                            <a:srgbClr val="000000">
                              <a:alpha val="0"/>
                            </a:srgbClr>
                          </a:highlight>
                          <a:latin typeface="Calibri"/>
                          <a:ea typeface="Calibri"/>
                          <a:cs typeface="Times New Roman"/>
                        </a:rPr>
                        <a:t>Compétences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 pos="1482090" algn="l"/>
                        </a:tabLst>
                      </a:pPr>
                      <a:r>
                        <a:rPr lang="fr" sz="1200" b="0" i="0" u="none" strike="noStrike">
                          <a:solidFill>
                            <a:srgbClr val="595959"/>
                          </a:solidFill>
                          <a:highlight>
                            <a:srgbClr val="000000">
                              <a:alpha val="0"/>
                            </a:srgbClr>
                          </a:highlight>
                          <a:latin typeface="Calibri"/>
                          <a:ea typeface="Calibri"/>
                          <a:cs typeface="Times New Roman"/>
                        </a:rPr>
                        <a:t>Opinions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 pos="1482090" algn="l"/>
                        </a:tabLst>
                      </a:pPr>
                      <a:r>
                        <a:rPr lang="fr" sz="1200" b="0" i="0" u="none" strike="noStrike">
                          <a:solidFill>
                            <a:srgbClr val="595959"/>
                          </a:solidFill>
                          <a:highlight>
                            <a:srgbClr val="000000">
                              <a:alpha val="0"/>
                            </a:srgbClr>
                          </a:highlight>
                          <a:latin typeface="Calibri"/>
                          <a:ea typeface="Calibri"/>
                          <a:cs typeface="Times New Roman"/>
                        </a:rPr>
                        <a:t>Aspirations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 pos="1482090" algn="l"/>
                        </a:tabLst>
                      </a:pPr>
                      <a:r>
                        <a:rPr lang="fr" sz="1200" b="0" i="0" u="none" strike="noStrike">
                          <a:solidFill>
                            <a:srgbClr val="595959"/>
                          </a:solidFill>
                          <a:highlight>
                            <a:srgbClr val="000000">
                              <a:alpha val="0"/>
                            </a:srgbClr>
                          </a:highlight>
                          <a:latin typeface="Calibri"/>
                          <a:ea typeface="Calibri"/>
                          <a:cs typeface="Times New Roman"/>
                        </a:rPr>
                        <a:t>Motivations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defPPr/>
                    </a:lstStyle>
                    <a:p>
                      <a:pPr marL="0" marR="0" rtl="0">
                        <a:lnSpc>
                          <a:spcPct val="107000"/>
                        </a:lnSpc>
                        <a:spcBef>
                          <a:spcPts val="300"/>
                        </a:spcBef>
                        <a:spcAft>
                          <a:spcPct val="0"/>
                        </a:spcAft>
                        <a:tabLst>
                          <a:tab pos="1200150" algn="l"/>
                        </a:tabLst>
                      </a:pPr>
                      <a:r>
                        <a:rPr lang="fr" sz="1200" b="0" i="0" u="none" strike="noStrike">
                          <a:solidFill>
                            <a:srgbClr val="595959"/>
                          </a:solidFill>
                          <a:highlight>
                            <a:srgbClr val="000000">
                              <a:alpha val="0"/>
                            </a:srgbClr>
                          </a:highlight>
                          <a:latin typeface="Calibri"/>
                          <a:ea typeface="Calibri"/>
                          <a:cs typeface="Times New Roman"/>
                        </a:rPr>
                        <a:t>Les résultats que vous souhaitez obtenir dans le délai d'intervention.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tabLst>
                          <a:tab pos="1200150" algn="l"/>
                          <a:tab pos="1482090" algn="l"/>
                        </a:tabLst>
                      </a:pPr>
                      <a:r>
                        <a:rPr lang="en-GB" sz="1200" u="none" strike="noStrik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rtl="0">
                        <a:lnSpc>
                          <a:spcPct val="107000"/>
                        </a:lnSpc>
                        <a:spcBef>
                          <a:spcPct val="0"/>
                        </a:spcBef>
                        <a:spcAft>
                          <a:spcPct val="0"/>
                        </a:spcAft>
                        <a:tabLst>
                          <a:tab pos="1200150" algn="l"/>
                          <a:tab pos="1482090" algn="l"/>
                        </a:tabLst>
                      </a:pPr>
                      <a:r>
                        <a:rPr lang="fr" sz="1200" b="0" i="0" u="sng" strike="noStrike">
                          <a:solidFill>
                            <a:srgbClr val="595959"/>
                          </a:solidFill>
                          <a:highlight>
                            <a:srgbClr val="000000">
                              <a:alpha val="0"/>
                            </a:srgbClr>
                          </a:highlight>
                          <a:latin typeface="Calibri"/>
                          <a:ea typeface="Calibri"/>
                          <a:cs typeface="Times New Roman"/>
                        </a:rPr>
                        <a:t>Changements dans :</a:t>
                      </a:r>
                      <a:r>
                        <a:rPr lang="fr" sz="1200" b="0" i="0" u="none" strike="noStrike">
                          <a:solidFill>
                            <a:srgbClr val="595959"/>
                          </a:solidFill>
                          <a:highlight>
                            <a:srgbClr val="000000">
                              <a:alpha val="0"/>
                            </a:srgbClr>
                          </a:highlight>
                          <a:latin typeface="Calibri"/>
                          <a:ea typeface="Calibri"/>
                          <a:cs typeface="Times New Roman"/>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 pos="1482090" algn="l"/>
                        </a:tabLst>
                      </a:pPr>
                      <a:r>
                        <a:rPr lang="fr" sz="1200" b="0" i="0" u="none" strike="noStrike">
                          <a:solidFill>
                            <a:srgbClr val="595959"/>
                          </a:solidFill>
                          <a:highlight>
                            <a:srgbClr val="000000">
                              <a:alpha val="0"/>
                            </a:srgbClr>
                          </a:highlight>
                          <a:latin typeface="Calibri"/>
                          <a:ea typeface="Calibri"/>
                          <a:cs typeface="Times New Roman"/>
                        </a:rPr>
                        <a:t>Actions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 pos="1482090" algn="l"/>
                        </a:tabLst>
                      </a:pPr>
                      <a:r>
                        <a:rPr lang="fr" sz="1200" b="0" i="0" u="none" strike="noStrike">
                          <a:solidFill>
                            <a:srgbClr val="595959"/>
                          </a:solidFill>
                          <a:highlight>
                            <a:srgbClr val="000000">
                              <a:alpha val="0"/>
                            </a:srgbClr>
                          </a:highlight>
                          <a:latin typeface="Calibri"/>
                          <a:ea typeface="Calibri"/>
                          <a:cs typeface="Times New Roman"/>
                        </a:rPr>
                        <a:t>Comportements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 pos="1482090" algn="l"/>
                        </a:tabLst>
                      </a:pPr>
                      <a:r>
                        <a:rPr lang="fr" sz="1200" b="0" i="0" u="none" strike="noStrike">
                          <a:solidFill>
                            <a:srgbClr val="595959"/>
                          </a:solidFill>
                          <a:highlight>
                            <a:srgbClr val="000000">
                              <a:alpha val="0"/>
                            </a:srgbClr>
                          </a:highlight>
                          <a:latin typeface="Calibri"/>
                          <a:ea typeface="Calibri"/>
                          <a:cs typeface="Times New Roman"/>
                        </a:rPr>
                        <a:t>Pratiques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 pos="1482090" algn="l"/>
                        </a:tabLst>
                      </a:pPr>
                      <a:r>
                        <a:rPr lang="fr" sz="1200" b="0" i="0" u="none" strike="noStrike">
                          <a:solidFill>
                            <a:srgbClr val="595959"/>
                          </a:solidFill>
                          <a:highlight>
                            <a:srgbClr val="000000">
                              <a:alpha val="0"/>
                            </a:srgbClr>
                          </a:highlight>
                          <a:latin typeface="Calibri"/>
                          <a:ea typeface="Calibri"/>
                          <a:cs typeface="Times New Roman"/>
                        </a:rPr>
                        <a:t>Décisions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 pos="1482090" algn="l"/>
                        </a:tabLst>
                      </a:pPr>
                      <a:r>
                        <a:rPr lang="fr" sz="1200" b="0" i="0" u="none" strike="noStrike">
                          <a:solidFill>
                            <a:srgbClr val="595959"/>
                          </a:solidFill>
                          <a:highlight>
                            <a:srgbClr val="000000">
                              <a:alpha val="0"/>
                            </a:srgbClr>
                          </a:highlight>
                          <a:latin typeface="Calibri"/>
                          <a:ea typeface="Calibri"/>
                          <a:cs typeface="Times New Roman"/>
                        </a:rPr>
                        <a:t>Politiques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 pos="1482090" algn="l"/>
                        </a:tabLst>
                      </a:pPr>
                      <a:r>
                        <a:rPr lang="fr" sz="1200" b="0" i="0" u="none" strike="noStrike">
                          <a:solidFill>
                            <a:srgbClr val="595959"/>
                          </a:solidFill>
                          <a:highlight>
                            <a:srgbClr val="000000">
                              <a:alpha val="0"/>
                            </a:srgbClr>
                          </a:highlight>
                          <a:latin typeface="Calibri"/>
                          <a:ea typeface="Calibri"/>
                          <a:cs typeface="Times New Roman"/>
                        </a:rPr>
                        <a:t>Actions sociales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defPPr/>
                    </a:lstStyle>
                    <a:p>
                      <a:pPr marL="0" marR="0" rtl="0">
                        <a:lnSpc>
                          <a:spcPct val="107000"/>
                        </a:lnSpc>
                        <a:spcBef>
                          <a:spcPts val="300"/>
                        </a:spcBef>
                        <a:spcAft>
                          <a:spcPct val="0"/>
                        </a:spcAft>
                        <a:tabLst>
                          <a:tab pos="1200150" algn="l"/>
                        </a:tabLst>
                      </a:pPr>
                      <a:r>
                        <a:rPr lang="fr" sz="1200" b="0" i="0" u="none" strike="noStrike">
                          <a:solidFill>
                            <a:srgbClr val="595959"/>
                          </a:solidFill>
                          <a:highlight>
                            <a:srgbClr val="000000">
                              <a:alpha val="0"/>
                            </a:srgbClr>
                          </a:highlight>
                          <a:latin typeface="Calibri"/>
                          <a:ea typeface="Calibri"/>
                          <a:cs typeface="Times New Roman"/>
                        </a:rPr>
                        <a:t>Les résultats que vous espérez observer au-delà de votre période d'intervention.</a:t>
                      </a:r>
                      <a:endParaRPr lang="en-US" sz="1200">
                        <a:effectLst/>
                        <a:latin typeface="Calibri" pitchFamily="34" charset="0"/>
                        <a:ea typeface="Calibri" pitchFamily="34" charset="0"/>
                        <a:cs typeface="Times New Roman" pitchFamily="18" charset="0"/>
                      </a:endParaRPr>
                    </a:p>
                    <a:p>
                      <a:pPr marL="0" marR="0">
                        <a:lnSpc>
                          <a:spcPct val="107000"/>
                        </a:lnSpc>
                        <a:spcBef>
                          <a:spcPct val="0"/>
                        </a:spcBef>
                        <a:spcAft>
                          <a:spcPct val="0"/>
                        </a:spcAft>
                        <a:tabLst>
                          <a:tab pos="1200150" algn="l"/>
                        </a:tabLst>
                      </a:pPr>
                      <a:r>
                        <a:rPr lang="en-IN"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rtl="0">
                        <a:lnSpc>
                          <a:spcPct val="107000"/>
                        </a:lnSpc>
                        <a:spcBef>
                          <a:spcPct val="0"/>
                        </a:spcBef>
                        <a:spcAft>
                          <a:spcPct val="0"/>
                        </a:spcAft>
                        <a:tabLst>
                          <a:tab pos="1200150" algn="l"/>
                          <a:tab pos="1482090" algn="l"/>
                        </a:tabLst>
                      </a:pPr>
                      <a:r>
                        <a:rPr lang="fr" sz="1200" b="0" i="0" u="sng" strike="noStrike">
                          <a:solidFill>
                            <a:srgbClr val="595959"/>
                          </a:solidFill>
                          <a:highlight>
                            <a:srgbClr val="000000">
                              <a:alpha val="0"/>
                            </a:srgbClr>
                          </a:highlight>
                          <a:latin typeface="Calibri"/>
                          <a:ea typeface="Calibri"/>
                          <a:cs typeface="Times New Roman"/>
                        </a:rPr>
                        <a:t>Changements dans :</a:t>
                      </a:r>
                      <a:r>
                        <a:rPr lang="fr" sz="1200" b="0" i="0" u="none" strike="noStrike">
                          <a:solidFill>
                            <a:srgbClr val="595959"/>
                          </a:solidFill>
                          <a:highlight>
                            <a:srgbClr val="000000">
                              <a:alpha val="0"/>
                            </a:srgbClr>
                          </a:highlight>
                          <a:latin typeface="Calibri"/>
                          <a:ea typeface="Calibri"/>
                          <a:cs typeface="Times New Roman"/>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 pos="1482090" algn="l"/>
                        </a:tabLst>
                      </a:pPr>
                      <a:r>
                        <a:rPr lang="fr" sz="1200" b="0" i="0" u="none" strike="noStrike">
                          <a:solidFill>
                            <a:srgbClr val="595959"/>
                          </a:solidFill>
                          <a:highlight>
                            <a:srgbClr val="000000">
                              <a:alpha val="0"/>
                            </a:srgbClr>
                          </a:highlight>
                          <a:latin typeface="Calibri"/>
                          <a:ea typeface="Calibri"/>
                          <a:cs typeface="Times New Roman"/>
                        </a:rPr>
                        <a:t>Conditions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 pos="1482090" algn="l"/>
                        </a:tabLst>
                      </a:pPr>
                      <a:r>
                        <a:rPr lang="fr" sz="1200" b="0" i="0" u="none" strike="noStrike">
                          <a:solidFill>
                            <a:srgbClr val="595959"/>
                          </a:solidFill>
                          <a:highlight>
                            <a:srgbClr val="000000">
                              <a:alpha val="0"/>
                            </a:srgbClr>
                          </a:highlight>
                          <a:latin typeface="Calibri"/>
                          <a:ea typeface="Calibri"/>
                          <a:cs typeface="Times New Roman"/>
                        </a:rPr>
                        <a:t>Contextes socials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15000"/>
                        </a:lnSpc>
                        <a:spcBef>
                          <a:spcPct val="0"/>
                        </a:spcBef>
                        <a:spcAft>
                          <a:spcPct val="0"/>
                        </a:spcAft>
                        <a:buFont typeface="Symbol" panose="05050102010706020507" pitchFamily="18" charset="2"/>
                        <a:buChar char=""/>
                        <a:tabLst>
                          <a:tab pos="1200150" algn="l"/>
                          <a:tab pos="1482090" algn="l"/>
                        </a:tabLst>
                      </a:pPr>
                      <a:r>
                        <a:rPr lang="fr" sz="1200" b="0" i="0" u="none" strike="noStrike">
                          <a:solidFill>
                            <a:srgbClr val="595959"/>
                          </a:solidFill>
                          <a:highlight>
                            <a:srgbClr val="000000">
                              <a:alpha val="0"/>
                            </a:srgbClr>
                          </a:highlight>
                          <a:latin typeface="Calibri"/>
                          <a:ea typeface="Calibri"/>
                          <a:cs typeface="Times New Roman"/>
                        </a:rPr>
                        <a:t>Caractéristiques environnementales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796976384"/>
                  </a:ext>
                </a:extLst>
              </a:tr>
            </a:tbl>
          </a:graphicData>
        </a:graphic>
      </p:graphicFrame>
      <p:graphicFrame>
        <p:nvGraphicFramePr>
          <p:cNvPr id="6" name="Table 5">
            <a:extLst>
              <a:ext uri="{FF2B5EF4-FFF2-40B4-BE49-F238E27FC236}">
                <a16:creationId xmlns:a16="http://schemas.microsoft.com/office/drawing/2014/main" id="{D80A0B5B-DFC6-42BD-B567-B96DD6622B40}"/>
              </a:ext>
            </a:extLst>
          </p:cNvPr>
          <p:cNvGraphicFramePr>
            <a:graphicFrameLocks noGrp="1"/>
          </p:cNvGraphicFramePr>
          <p:nvPr>
            <p:custDataLst>
              <p:tags r:id="rId4"/>
            </p:custDataLst>
            <p:extLst>
              <p:ext uri="{D42A27DB-BD31-4B8C-83A1-F6EECF244321}">
                <p14:modId xmlns:p14="http://schemas.microsoft.com/office/powerpoint/2010/main" val="2858517792"/>
              </p:ext>
            </p:extLst>
          </p:nvPr>
        </p:nvGraphicFramePr>
        <p:xfrm>
          <a:off x="961053" y="5671244"/>
          <a:ext cx="9541510" cy="280480"/>
        </p:xfrm>
        <a:graphic>
          <a:graphicData uri="http://schemas.openxmlformats.org/drawingml/2006/table">
            <a:tbl>
              <a:tblPr firstRow="1" firstCol="1" bandRow="1" bandCol="1"/>
              <a:tblGrid>
                <a:gridCol w="1890395">
                  <a:extLst>
                    <a:ext uri="{9D8B030D-6E8A-4147-A177-3AD203B41FA5}">
                      <a16:colId xmlns:a16="http://schemas.microsoft.com/office/drawing/2014/main" val="2882157987"/>
                    </a:ext>
                  </a:extLst>
                </a:gridCol>
                <a:gridCol w="7651115">
                  <a:extLst>
                    <a:ext uri="{9D8B030D-6E8A-4147-A177-3AD203B41FA5}">
                      <a16:colId xmlns:a16="http://schemas.microsoft.com/office/drawing/2014/main" val="3625886143"/>
                    </a:ext>
                  </a:extLst>
                </a:gridCol>
              </a:tblGrid>
              <a:tr h="0">
                <a:tc>
                  <a:txBody>
                    <a:bodyPr/>
                    <a:lstStyle>
                      <a:defPPr/>
                    </a:lstStyle>
                    <a:p>
                      <a:pPr marL="0" marR="0" algn="ctr" rtl="0">
                        <a:lnSpc>
                          <a:spcPct val="107000"/>
                        </a:lnSpc>
                        <a:spcBef>
                          <a:spcPts val="300"/>
                        </a:spcBef>
                        <a:spcAft>
                          <a:spcPts val="300"/>
                        </a:spcAft>
                        <a:tabLst>
                          <a:tab pos="90170" algn="l"/>
                          <a:tab pos="4431665" algn="ctr"/>
                        </a:tabLst>
                      </a:pPr>
                      <a:r>
                        <a:rPr lang="fr" sz="1800" b="1" i="0" u="none" strike="noStrike">
                          <a:highlight>
                            <a:srgbClr val="000000">
                              <a:alpha val="0"/>
                            </a:srgbClr>
                          </a:highlight>
                          <a:latin typeface="Calibri"/>
                          <a:ea typeface="Calibri"/>
                          <a:cs typeface="Times New Roman"/>
                        </a:rPr>
                        <a:t>Impact ULTIME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tc>
                  <a:txBody>
                    <a:bodyPr/>
                    <a:lstStyle>
                      <a:defPPr/>
                    </a:lstStyle>
                    <a:p>
                      <a:pPr marL="0" marR="0" rtl="0">
                        <a:lnSpc>
                          <a:spcPct val="107000"/>
                        </a:lnSpc>
                        <a:spcBef>
                          <a:spcPts val="300"/>
                        </a:spcBef>
                        <a:spcAft>
                          <a:spcPts val="300"/>
                        </a:spcAft>
                        <a:tabLst>
                          <a:tab pos="90170" algn="l"/>
                          <a:tab pos="4431665" algn="ctr"/>
                        </a:tabLst>
                      </a:pPr>
                      <a:r>
                        <a:rPr lang="fr" sz="1800" b="0" i="0" u="none" strike="noStrike">
                          <a:solidFill>
                            <a:srgbClr val="595959"/>
                          </a:solidFill>
                          <a:highlight>
                            <a:srgbClr val="000000">
                              <a:alpha val="0"/>
                            </a:srgbClr>
                          </a:highlight>
                          <a:latin typeface="Calibri"/>
                          <a:ea typeface="Calibri"/>
                          <a:cs typeface="Times New Roman"/>
                        </a:rPr>
                        <a:t>Écrivez l'impact que vous avez obtenu grâce à votre ou vos interventions.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4113838333"/>
                  </a:ext>
                </a:extLst>
              </a:tr>
            </a:tbl>
          </a:graphicData>
        </a:graphic>
      </p:graphicFrame>
    </p:spTree>
    <p:extLst>
      <p:ext uri="{BB962C8B-B14F-4D97-AF65-F5344CB8AC3E}">
        <p14:creationId xmlns:p14="http://schemas.microsoft.com/office/powerpoint/2010/main" val="185324104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0D25C8-31B6-41EF-A975-8658A5EDDA0A}"/>
              </a:ext>
            </a:extLst>
          </p:cNvPr>
          <p:cNvSpPr>
            <a:spLocks noGrp="1"/>
          </p:cNvSpPr>
          <p:nvPr>
            <p:ph type="body" sz="quarter" idx="13"/>
            <p:custDataLst>
              <p:tags r:id="rId1"/>
            </p:custDataLst>
          </p:nvPr>
        </p:nvSpPr>
        <p:spPr>
          <a:xfrm>
            <a:off x="1287624" y="3298334"/>
            <a:ext cx="9694507" cy="685001"/>
          </a:xfrm>
        </p:spPr>
        <p:txBody>
          <a:bodyPr>
            <a:noAutofit/>
          </a:bodyPr>
          <a:lstStyle>
            <a:defPPr/>
          </a:lstStyle>
          <a:p>
            <a:pPr algn="ctr" rtl="0"/>
            <a:r>
              <a:rPr lang="fr" sz="3200" b="1" i="0" u="none" strike="noStrike">
                <a:highlight>
                  <a:srgbClr val="000000">
                    <a:alpha val="0"/>
                  </a:srgbClr>
                </a:highlight>
                <a:latin typeface="Calibri"/>
              </a:rPr>
              <a:t>Décomposons les étapes pour commencer à utiliser la théorie du changement dès aujourd'hui et apporter le changement dans votre communauté.</a:t>
            </a:r>
            <a:endParaRPr lang="en-US" sz="3200"/>
          </a:p>
        </p:txBody>
      </p:sp>
      <p:grpSp>
        <p:nvGrpSpPr>
          <p:cNvPr id="3" name="Google Shape;448;p39">
            <a:extLst>
              <a:ext uri="{FF2B5EF4-FFF2-40B4-BE49-F238E27FC236}">
                <a16:creationId xmlns:a16="http://schemas.microsoft.com/office/drawing/2014/main" id="{9765CA36-A9E6-4F46-AE58-EC03181EF46E}"/>
              </a:ext>
            </a:extLst>
          </p:cNvPr>
          <p:cNvGrpSpPr/>
          <p:nvPr>
            <p:custDataLst>
              <p:tags r:id="rId2"/>
            </p:custDataLst>
          </p:nvPr>
        </p:nvGrpSpPr>
        <p:grpSpPr>
          <a:xfrm>
            <a:off x="5797065" y="2172936"/>
            <a:ext cx="597870" cy="685001"/>
            <a:chOff x="590250" y="244200"/>
            <a:chExt cx="407975" cy="532175"/>
          </a:xfrm>
        </p:grpSpPr>
        <p:sp>
          <p:nvSpPr>
            <p:cNvPr id="4" name="Google Shape;449;p39">
              <a:extLst>
                <a:ext uri="{FF2B5EF4-FFF2-40B4-BE49-F238E27FC236}">
                  <a16:creationId xmlns:a16="http://schemas.microsoft.com/office/drawing/2014/main" id="{800E9C11-A6FB-4F69-93E5-E1CD62D7D63F}"/>
                </a:ext>
              </a:extLst>
            </p:cNvPr>
            <p:cNvSpPr/>
            <p:nvPr>
              <p:custDataLst>
                <p:tags r:id="rId3"/>
              </p:custDataLst>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5" name="Google Shape;450;p39">
              <a:extLst>
                <a:ext uri="{FF2B5EF4-FFF2-40B4-BE49-F238E27FC236}">
                  <a16:creationId xmlns:a16="http://schemas.microsoft.com/office/drawing/2014/main" id="{F995688C-7BE6-40C6-B9F5-90A45E395D19}"/>
                </a:ext>
              </a:extLst>
            </p:cNvPr>
            <p:cNvSpPr/>
            <p:nvPr>
              <p:custDataLst>
                <p:tags r:id="rId4"/>
              </p:custDataLst>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6" name="Google Shape;451;p39">
              <a:extLst>
                <a:ext uri="{FF2B5EF4-FFF2-40B4-BE49-F238E27FC236}">
                  <a16:creationId xmlns:a16="http://schemas.microsoft.com/office/drawing/2014/main" id="{A7C9B32E-C6FB-4A12-A84F-0BD4FD499506}"/>
                </a:ext>
              </a:extLst>
            </p:cNvPr>
            <p:cNvSpPr/>
            <p:nvPr>
              <p:custDataLst>
                <p:tags r:id="rId5"/>
              </p:custDataLst>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7" name="Google Shape;452;p39">
              <a:extLst>
                <a:ext uri="{FF2B5EF4-FFF2-40B4-BE49-F238E27FC236}">
                  <a16:creationId xmlns:a16="http://schemas.microsoft.com/office/drawing/2014/main" id="{2CE84BAA-33AC-4970-8E46-882AF3C6F641}"/>
                </a:ext>
              </a:extLst>
            </p:cNvPr>
            <p:cNvSpPr/>
            <p:nvPr>
              <p:custDataLst>
                <p:tags r:id="rId6"/>
              </p:custDataLst>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8" name="Google Shape;453;p39">
              <a:extLst>
                <a:ext uri="{FF2B5EF4-FFF2-40B4-BE49-F238E27FC236}">
                  <a16:creationId xmlns:a16="http://schemas.microsoft.com/office/drawing/2014/main" id="{216C6652-DCB8-4AD2-BCAD-653171294D0D}"/>
                </a:ext>
              </a:extLst>
            </p:cNvPr>
            <p:cNvSpPr/>
            <p:nvPr>
              <p:custDataLst>
                <p:tags r:id="rId7"/>
              </p:custDataLst>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9" name="Google Shape;454;p39">
              <a:extLst>
                <a:ext uri="{FF2B5EF4-FFF2-40B4-BE49-F238E27FC236}">
                  <a16:creationId xmlns:a16="http://schemas.microsoft.com/office/drawing/2014/main" id="{75ECC843-88FC-44AD-BC2A-848805CC5111}"/>
                </a:ext>
              </a:extLst>
            </p:cNvPr>
            <p:cNvSpPr/>
            <p:nvPr>
              <p:custDataLst>
                <p:tags r:id="rId8"/>
              </p:custDataLst>
            </p:nvPr>
          </p:nvSpPr>
          <p:spPr>
            <a:xfrm>
              <a:off x="649925" y="590050"/>
              <a:ext cx="133975" cy="25"/>
            </a:xfrm>
            <a:custGeom>
              <a:avLst/>
              <a:gdLst/>
              <a:ahLst/>
              <a:cxnLst/>
              <a:rect l="l" t="t" r="r" b="b"/>
              <a:pathLst>
                <a:path w="5359" h="1" fill="none" extrusionOk="0">
                  <a:moveTo>
                    <a:pt x="5358" y="0"/>
                  </a:moveTo>
                  <a:lnTo>
                    <a:pt x="0" y="0"/>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10" name="Google Shape;455;p39">
              <a:extLst>
                <a:ext uri="{FF2B5EF4-FFF2-40B4-BE49-F238E27FC236}">
                  <a16:creationId xmlns:a16="http://schemas.microsoft.com/office/drawing/2014/main" id="{EBFEF283-92B1-429D-BD1E-9CC8D9024B93}"/>
                </a:ext>
              </a:extLst>
            </p:cNvPr>
            <p:cNvSpPr/>
            <p:nvPr>
              <p:custDataLst>
                <p:tags r:id="rId9"/>
              </p:custDataLst>
            </p:nvPr>
          </p:nvSpPr>
          <p:spPr>
            <a:xfrm>
              <a:off x="649925" y="534625"/>
              <a:ext cx="255750" cy="25"/>
            </a:xfrm>
            <a:custGeom>
              <a:avLst/>
              <a:gdLst/>
              <a:ahLst/>
              <a:cxnLst/>
              <a:rect l="l" t="t" r="r" b="b"/>
              <a:pathLst>
                <a:path w="10230" h="1" fill="none" extrusionOk="0">
                  <a:moveTo>
                    <a:pt x="10229" y="1"/>
                  </a:moveTo>
                  <a:lnTo>
                    <a:pt x="0" y="1"/>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11" name="Google Shape;456;p39">
              <a:extLst>
                <a:ext uri="{FF2B5EF4-FFF2-40B4-BE49-F238E27FC236}">
                  <a16:creationId xmlns:a16="http://schemas.microsoft.com/office/drawing/2014/main" id="{CB5E8195-C60F-4B1E-B655-C35F7BA8D447}"/>
                </a:ext>
              </a:extLst>
            </p:cNvPr>
            <p:cNvSpPr/>
            <p:nvPr>
              <p:custDataLst>
                <p:tags r:id="rId10"/>
              </p:custDataLst>
            </p:nvPr>
          </p:nvSpPr>
          <p:spPr>
            <a:xfrm>
              <a:off x="649925" y="479825"/>
              <a:ext cx="255750" cy="25"/>
            </a:xfrm>
            <a:custGeom>
              <a:avLst/>
              <a:gdLst/>
              <a:ahLst/>
              <a:cxnLst/>
              <a:rect l="l" t="t" r="r" b="b"/>
              <a:pathLst>
                <a:path w="10230" h="1" fill="none" extrusionOk="0">
                  <a:moveTo>
                    <a:pt x="10229" y="1"/>
                  </a:moveTo>
                  <a:lnTo>
                    <a:pt x="0" y="1"/>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12" name="Google Shape;457;p39">
              <a:extLst>
                <a:ext uri="{FF2B5EF4-FFF2-40B4-BE49-F238E27FC236}">
                  <a16:creationId xmlns:a16="http://schemas.microsoft.com/office/drawing/2014/main" id="{3466C463-2B1A-4712-82DE-E00657A78727}"/>
                </a:ext>
              </a:extLst>
            </p:cNvPr>
            <p:cNvSpPr/>
            <p:nvPr>
              <p:custDataLst>
                <p:tags r:id="rId11"/>
              </p:custDataLst>
            </p:nvPr>
          </p:nvSpPr>
          <p:spPr>
            <a:xfrm>
              <a:off x="649925" y="424425"/>
              <a:ext cx="255750" cy="25"/>
            </a:xfrm>
            <a:custGeom>
              <a:avLst/>
              <a:gdLst/>
              <a:ahLst/>
              <a:cxnLst/>
              <a:rect l="l" t="t" r="r" b="b"/>
              <a:pathLst>
                <a:path w="10230" h="1" fill="none" extrusionOk="0">
                  <a:moveTo>
                    <a:pt x="10229" y="1"/>
                  </a:moveTo>
                  <a:lnTo>
                    <a:pt x="0" y="1"/>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13" name="Google Shape;458;p39">
              <a:extLst>
                <a:ext uri="{FF2B5EF4-FFF2-40B4-BE49-F238E27FC236}">
                  <a16:creationId xmlns:a16="http://schemas.microsoft.com/office/drawing/2014/main" id="{31CA396D-AB72-49AE-ABF8-A138A205A366}"/>
                </a:ext>
              </a:extLst>
            </p:cNvPr>
            <p:cNvSpPr/>
            <p:nvPr>
              <p:custDataLst>
                <p:tags r:id="rId12"/>
              </p:custDataLst>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14" name="Google Shape;459;p39">
              <a:extLst>
                <a:ext uri="{FF2B5EF4-FFF2-40B4-BE49-F238E27FC236}">
                  <a16:creationId xmlns:a16="http://schemas.microsoft.com/office/drawing/2014/main" id="{B5276032-BB78-4D53-BF0F-DFFF2B936C6D}"/>
                </a:ext>
              </a:extLst>
            </p:cNvPr>
            <p:cNvSpPr/>
            <p:nvPr>
              <p:custDataLst>
                <p:tags r:id="rId13"/>
              </p:custDataLst>
            </p:nvPr>
          </p:nvSpPr>
          <p:spPr>
            <a:xfrm>
              <a:off x="654800" y="244200"/>
              <a:ext cx="25" cy="51175"/>
            </a:xfrm>
            <a:custGeom>
              <a:avLst/>
              <a:gdLst/>
              <a:ahLst/>
              <a:cxnLst/>
              <a:rect l="l" t="t" r="r" b="b"/>
              <a:pathLst>
                <a:path w="1" h="2047" fill="none" extrusionOk="0">
                  <a:moveTo>
                    <a:pt x="0" y="1"/>
                  </a:moveTo>
                  <a:lnTo>
                    <a:pt x="0" y="2046"/>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15" name="Google Shape;460;p39">
              <a:extLst>
                <a:ext uri="{FF2B5EF4-FFF2-40B4-BE49-F238E27FC236}">
                  <a16:creationId xmlns:a16="http://schemas.microsoft.com/office/drawing/2014/main" id="{AAD644C6-E092-4073-8D13-0B2EDE7B0163}"/>
                </a:ext>
              </a:extLst>
            </p:cNvPr>
            <p:cNvSpPr/>
            <p:nvPr>
              <p:custDataLst>
                <p:tags r:id="rId14"/>
              </p:custDataLst>
            </p:nvPr>
          </p:nvSpPr>
          <p:spPr>
            <a:xfrm>
              <a:off x="737600" y="244200"/>
              <a:ext cx="25" cy="51175"/>
            </a:xfrm>
            <a:custGeom>
              <a:avLst/>
              <a:gdLst/>
              <a:ahLst/>
              <a:cxnLst/>
              <a:rect l="l" t="t" r="r" b="b"/>
              <a:pathLst>
                <a:path w="1" h="2047" fill="none" extrusionOk="0">
                  <a:moveTo>
                    <a:pt x="1" y="1"/>
                  </a:moveTo>
                  <a:lnTo>
                    <a:pt x="1" y="2046"/>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16" name="Google Shape;461;p39">
              <a:extLst>
                <a:ext uri="{FF2B5EF4-FFF2-40B4-BE49-F238E27FC236}">
                  <a16:creationId xmlns:a16="http://schemas.microsoft.com/office/drawing/2014/main" id="{5FA3791C-B10B-443A-9568-5206B6477F9A}"/>
                </a:ext>
              </a:extLst>
            </p:cNvPr>
            <p:cNvSpPr/>
            <p:nvPr>
              <p:custDataLst>
                <p:tags r:id="rId15"/>
              </p:custDataLst>
            </p:nvPr>
          </p:nvSpPr>
          <p:spPr>
            <a:xfrm>
              <a:off x="820400" y="244200"/>
              <a:ext cx="25" cy="51175"/>
            </a:xfrm>
            <a:custGeom>
              <a:avLst/>
              <a:gdLst/>
              <a:ahLst/>
              <a:cxnLst/>
              <a:rect l="l" t="t" r="r" b="b"/>
              <a:pathLst>
                <a:path w="1" h="2047" fill="none" extrusionOk="0">
                  <a:moveTo>
                    <a:pt x="1" y="1"/>
                  </a:moveTo>
                  <a:lnTo>
                    <a:pt x="1" y="2046"/>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
          <p:nvSpPr>
            <p:cNvPr id="17" name="Google Shape;462;p39">
              <a:extLst>
                <a:ext uri="{FF2B5EF4-FFF2-40B4-BE49-F238E27FC236}">
                  <a16:creationId xmlns:a16="http://schemas.microsoft.com/office/drawing/2014/main" id="{9605131B-8EC5-47BA-B2C2-D96A2FF9952C}"/>
                </a:ext>
              </a:extLst>
            </p:cNvPr>
            <p:cNvSpPr/>
            <p:nvPr>
              <p:custDataLst>
                <p:tags r:id="rId16"/>
              </p:custDataLst>
            </p:nvPr>
          </p:nvSpPr>
          <p:spPr>
            <a:xfrm>
              <a:off x="903225" y="244200"/>
              <a:ext cx="25" cy="51175"/>
            </a:xfrm>
            <a:custGeom>
              <a:avLst/>
              <a:gdLst/>
              <a:ahLst/>
              <a:cxnLst/>
              <a:rect l="l" t="t" r="r" b="b"/>
              <a:pathLst>
                <a:path w="1" h="2047" fill="none" extrusionOk="0">
                  <a:moveTo>
                    <a:pt x="0" y="1"/>
                  </a:moveTo>
                  <a:lnTo>
                    <a:pt x="0" y="2046"/>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grpSp>
    </p:spTree>
    <p:extLst>
      <p:ext uri="{BB962C8B-B14F-4D97-AF65-F5344CB8AC3E}">
        <p14:creationId xmlns:p14="http://schemas.microsoft.com/office/powerpoint/2010/main" val="218781869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10;&#10;Description automatically generated">
            <a:extLst>
              <a:ext uri="{FF2B5EF4-FFF2-40B4-BE49-F238E27FC236}">
                <a16:creationId xmlns:a16="http://schemas.microsoft.com/office/drawing/2014/main" id="{24495E7B-3CAB-42C5-9A5B-B1C5843E12AE}"/>
              </a:ext>
            </a:extLst>
          </p:cNvPr>
          <p:cNvPicPr>
            <a:picLocks noGrp="1" noChangeAspect="1"/>
          </p:cNvPicPr>
          <p:nvPr>
            <p:ph type="pic" sz="quarter" idx="19"/>
            <p:custDataLst>
              <p:tags r:id="rId1"/>
            </p:custDataLst>
          </p:nvPr>
        </p:nvPicPr>
        <p:blipFill>
          <a:blip r:embed="rId5">
            <a:extLst>
              <a:ext uri="{28A0092B-C50C-407E-A947-70E740481C1C}">
                <a14:useLocalDpi xmlns:a14="http://schemas.microsoft.com/office/drawing/2010/main"/>
              </a:ext>
            </a:extLst>
          </a:blip>
          <a:stretch>
            <a:fillRect/>
          </a:stretch>
        </p:blipFill>
        <p:spPr>
          <a:xfrm>
            <a:off x="6614139" y="-1"/>
            <a:ext cx="4930988" cy="5943601"/>
          </a:xfrm>
        </p:spPr>
      </p:pic>
      <p:sp>
        <p:nvSpPr>
          <p:cNvPr id="8" name="Text Placeholder 12">
            <a:extLst>
              <a:ext uri="{FF2B5EF4-FFF2-40B4-BE49-F238E27FC236}">
                <a16:creationId xmlns:a16="http://schemas.microsoft.com/office/drawing/2014/main" id="{97BEF54C-FD45-4526-A13D-5C196F763954}"/>
              </a:ext>
            </a:extLst>
          </p:cNvPr>
          <p:cNvSpPr txBox="1"/>
          <p:nvPr>
            <p:custDataLst>
              <p:tags r:id="rId2"/>
            </p:custDataLst>
          </p:nvPr>
        </p:nvSpPr>
        <p:spPr>
          <a:xfrm>
            <a:off x="569478" y="821094"/>
            <a:ext cx="5923359" cy="5230231"/>
          </a:xfrm>
          <a:prstGeom prst="rect">
            <a:avLst/>
          </a:prstGeom>
        </p:spPr>
        <p:txBody>
          <a:bodyPr>
            <a:noAutofit/>
          </a:bodyPr>
          <a:lstStyle>
            <a:defPPr/>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rtl="0">
              <a:buFont typeface="Wingdings" panose="05000000000000000000" pitchFamily="2" charset="2"/>
              <a:buChar char="q"/>
            </a:pPr>
            <a:r>
              <a:rPr lang="fr" sz="2000" b="1" i="0" u="none" strike="noStrike" dirty="0">
                <a:solidFill>
                  <a:srgbClr val="FFFFFF"/>
                </a:solidFill>
                <a:highlight>
                  <a:srgbClr val="000000">
                    <a:alpha val="0"/>
                  </a:srgbClr>
                </a:highlight>
                <a:latin typeface="Calibri"/>
              </a:rPr>
              <a:t>Planifiez votre processus</a:t>
            </a:r>
            <a:r>
              <a:rPr lang="fr" sz="1800" b="0" i="0" u="none" strike="noStrike" dirty="0">
                <a:solidFill>
                  <a:srgbClr val="FFFFFF"/>
                </a:solidFill>
                <a:highlight>
                  <a:srgbClr val="000000">
                    <a:alpha val="0"/>
                  </a:srgbClr>
                </a:highlight>
                <a:latin typeface="Calibri"/>
              </a:rPr>
              <a:t> (quel est le PROBLÈME, combien de temps, nouvelle ou ancienne initiative ?)</a:t>
            </a:r>
          </a:p>
          <a:p>
            <a:pPr marL="0" indent="0">
              <a:buNone/>
            </a:pPr>
            <a:endParaRPr lang="hr-BA" sz="1800" dirty="0">
              <a:solidFill>
                <a:schemeClr val="bg1"/>
              </a:solidFill>
            </a:endParaRPr>
          </a:p>
          <a:p>
            <a:pPr marL="342900" indent="-342900" rtl="0">
              <a:buFont typeface="Wingdings" panose="05000000000000000000" pitchFamily="2" charset="2"/>
              <a:buChar char="q"/>
            </a:pPr>
            <a:r>
              <a:rPr lang="fr" sz="2000" b="1" i="0" u="none" strike="noStrike" dirty="0">
                <a:solidFill>
                  <a:srgbClr val="FFFFFF"/>
                </a:solidFill>
                <a:highlight>
                  <a:srgbClr val="000000">
                    <a:alpha val="0"/>
                  </a:srgbClr>
                </a:highlight>
                <a:latin typeface="Calibri"/>
              </a:rPr>
              <a:t> Recueillir des preuves du besoin et du contexte </a:t>
            </a:r>
            <a:r>
              <a:rPr lang="fr" sz="1800" b="0" i="0" u="none" strike="noStrike" dirty="0">
                <a:solidFill>
                  <a:srgbClr val="FFFFFF"/>
                </a:solidFill>
                <a:highlight>
                  <a:srgbClr val="000000">
                    <a:alpha val="0"/>
                  </a:srgbClr>
                </a:highlight>
                <a:latin typeface="Calibri"/>
              </a:rPr>
              <a:t>(preuves du besoin)</a:t>
            </a:r>
          </a:p>
          <a:p>
            <a:pPr marL="342900" indent="-342900">
              <a:buFont typeface="Wingdings" panose="05000000000000000000" pitchFamily="2" charset="2"/>
              <a:buChar char="q"/>
            </a:pPr>
            <a:endParaRPr lang="hr-BA" sz="1800" dirty="0">
              <a:solidFill>
                <a:schemeClr val="bg1"/>
              </a:solidFill>
            </a:endParaRPr>
          </a:p>
          <a:p>
            <a:pPr marL="342900" indent="-342900" rtl="0">
              <a:buFont typeface="Wingdings" panose="05000000000000000000" pitchFamily="2" charset="2"/>
              <a:buChar char="q"/>
            </a:pPr>
            <a:r>
              <a:rPr lang="fr" sz="2000" b="1" i="0" u="none" strike="noStrike" dirty="0">
                <a:solidFill>
                  <a:srgbClr val="FFFFFF"/>
                </a:solidFill>
                <a:highlight>
                  <a:srgbClr val="000000">
                    <a:alpha val="0"/>
                  </a:srgbClr>
                </a:highlight>
                <a:latin typeface="Calibri"/>
              </a:rPr>
              <a:t>Déterminez l'impact que vous souhaitez obtenir</a:t>
            </a:r>
            <a:r>
              <a:rPr lang="fr" sz="1800" b="0" i="0" u="none" strike="noStrike" dirty="0">
                <a:solidFill>
                  <a:srgbClr val="FFFFFF"/>
                </a:solidFill>
                <a:highlight>
                  <a:srgbClr val="000000">
                    <a:alpha val="0"/>
                  </a:srgbClr>
                </a:highlight>
                <a:latin typeface="Calibri"/>
              </a:rPr>
              <a:t> (la résolution finale, par exemple :</a:t>
            </a:r>
            <a:r>
              <a:rPr lang="fr" sz="1800" b="0" i="0" u="sng" strike="noStrike" dirty="0">
                <a:solidFill>
                  <a:srgbClr val="FFFFFF"/>
                </a:solidFill>
                <a:highlight>
                  <a:srgbClr val="000000">
                    <a:alpha val="0"/>
                  </a:srgbClr>
                </a:highlight>
                <a:latin typeface="Calibri"/>
              </a:rPr>
              <a:t> réduction du chômage des migrants dans la zone locale</a:t>
            </a:r>
            <a:r>
              <a:rPr lang="fr" sz="1800" b="0" i="0" u="none" strike="noStrike" dirty="0">
                <a:solidFill>
                  <a:srgbClr val="FFFFFF"/>
                </a:solidFill>
                <a:highlight>
                  <a:srgbClr val="000000">
                    <a:alpha val="0"/>
                  </a:srgbClr>
                </a:highlight>
                <a:latin typeface="Calibri"/>
              </a:rPr>
              <a:t>)</a:t>
            </a:r>
            <a:r>
              <a:rPr lang="fr" sz="1800" b="0" i="0" u="sng" strike="noStrike" dirty="0">
                <a:solidFill>
                  <a:srgbClr val="FFFFFF"/>
                </a:solidFill>
                <a:highlight>
                  <a:srgbClr val="000000">
                    <a:alpha val="0"/>
                  </a:srgbClr>
                </a:highlight>
                <a:latin typeface="Calibri"/>
              </a:rPr>
              <a:t>.</a:t>
            </a:r>
          </a:p>
          <a:p>
            <a:pPr marL="342900" indent="-342900">
              <a:buFont typeface="Wingdings" panose="05000000000000000000" pitchFamily="2" charset="2"/>
              <a:buChar char="q"/>
            </a:pPr>
            <a:endParaRPr lang="hr-BA" sz="1800" dirty="0">
              <a:solidFill>
                <a:schemeClr val="bg1"/>
              </a:solidFill>
            </a:endParaRPr>
          </a:p>
          <a:p>
            <a:pPr marL="342900" indent="-342900" rtl="0">
              <a:buFont typeface="Wingdings" panose="05000000000000000000" pitchFamily="2" charset="2"/>
              <a:buChar char="q"/>
            </a:pPr>
            <a:r>
              <a:rPr lang="fr" sz="2000" b="1" i="0" u="none" strike="noStrike" dirty="0">
                <a:solidFill>
                  <a:srgbClr val="FFFFFF"/>
                </a:solidFill>
                <a:highlight>
                  <a:srgbClr val="000000">
                    <a:alpha val="0"/>
                  </a:srgbClr>
                </a:highlight>
                <a:latin typeface="Calibri"/>
              </a:rPr>
              <a:t>Définissez vos résultats à long terme </a:t>
            </a:r>
            <a:endParaRPr lang="hr-BA" sz="2000" b="1" dirty="0">
              <a:solidFill>
                <a:schemeClr val="bg1"/>
              </a:solidFill>
            </a:endParaRPr>
          </a:p>
          <a:p>
            <a:pPr marL="0" indent="0" rtl="0">
              <a:buNone/>
            </a:pPr>
            <a:r>
              <a:rPr lang="fr" sz="1800" b="0" i="0" u="none" strike="noStrike" dirty="0">
                <a:solidFill>
                  <a:srgbClr val="FFFFFF"/>
                </a:solidFill>
                <a:highlight>
                  <a:srgbClr val="000000">
                    <a:alpha val="0"/>
                  </a:srgbClr>
                </a:highlight>
                <a:latin typeface="Calibri"/>
              </a:rPr>
              <a:t>(Exemple : Pour réduire le chômage, les migrants devront : obtenir des emplois durables, les employeurs devront augmenter l'accueil des migrants)</a:t>
            </a:r>
          </a:p>
        </p:txBody>
      </p:sp>
      <p:sp>
        <p:nvSpPr>
          <p:cNvPr id="4" name="Text Placeholder 12">
            <a:extLst>
              <a:ext uri="{FF2B5EF4-FFF2-40B4-BE49-F238E27FC236}">
                <a16:creationId xmlns:a16="http://schemas.microsoft.com/office/drawing/2014/main" id="{21852C58-08F8-41DE-9C28-6880D385E8AC}"/>
              </a:ext>
            </a:extLst>
          </p:cNvPr>
          <p:cNvSpPr txBox="1"/>
          <p:nvPr>
            <p:custDataLst>
              <p:tags r:id="rId3"/>
            </p:custDataLst>
          </p:nvPr>
        </p:nvSpPr>
        <p:spPr>
          <a:xfrm rot="441612">
            <a:off x="7435410" y="1119021"/>
            <a:ext cx="3739613" cy="3619426"/>
          </a:xfrm>
          <a:prstGeom prst="rect">
            <a:avLst/>
          </a:prstGeom>
          <a:solidFill>
            <a:srgbClr val="FFFF00"/>
          </a:solidFill>
        </p:spPr>
        <p:txBody>
          <a:bodyPr>
            <a:noAutofit/>
          </a:bodyPr>
          <a:lstStyle>
            <a:defPPr/>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rtl="0">
              <a:buNone/>
            </a:pPr>
            <a:r>
              <a:rPr lang="fr" sz="6600" b="1" i="0" u="none" strike="noStrike" dirty="0">
                <a:solidFill>
                  <a:srgbClr val="4472C4"/>
                </a:solidFill>
                <a:highlight>
                  <a:srgbClr val="000000">
                    <a:alpha val="0"/>
                  </a:srgbClr>
                </a:highlight>
                <a:latin typeface="Calibri"/>
              </a:rPr>
              <a:t>METTONS-NOUS</a:t>
            </a:r>
            <a:br>
              <a:rPr lang="fr" sz="6600" b="1" i="0" u="none" strike="noStrike" dirty="0">
                <a:solidFill>
                  <a:srgbClr val="4472C4"/>
                </a:solidFill>
                <a:highlight>
                  <a:srgbClr val="000000">
                    <a:alpha val="0"/>
                  </a:srgbClr>
                </a:highlight>
                <a:latin typeface="Calibri"/>
              </a:rPr>
            </a:br>
            <a:r>
              <a:rPr lang="fr" sz="6600" b="1" i="0" u="none" strike="noStrike" dirty="0">
                <a:solidFill>
                  <a:srgbClr val="4472C4"/>
                </a:solidFill>
                <a:highlight>
                  <a:srgbClr val="000000">
                    <a:alpha val="0"/>
                  </a:srgbClr>
                </a:highlight>
                <a:latin typeface="Calibri"/>
              </a:rPr>
              <a:t> AU TRAVAIL !</a:t>
            </a:r>
            <a:endParaRPr lang="hr-BA" sz="6000" dirty="0">
              <a:solidFill>
                <a:schemeClr val="accent1"/>
              </a:solidFill>
            </a:endParaRPr>
          </a:p>
        </p:txBody>
      </p:sp>
    </p:spTree>
    <p:extLst>
      <p:ext uri="{BB962C8B-B14F-4D97-AF65-F5344CB8AC3E}">
        <p14:creationId xmlns:p14="http://schemas.microsoft.com/office/powerpoint/2010/main" val="2385306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4495E7B-3CAB-42C5-9A5B-B1C5843E12AE}"/>
              </a:ext>
            </a:extLst>
          </p:cNvPr>
          <p:cNvPicPr>
            <a:picLocks noGrp="1" noChangeAspect="1"/>
          </p:cNvPicPr>
          <p:nvPr>
            <p:ph type="pic" sz="quarter" idx="19"/>
            <p:custDataLst>
              <p:tags r:id="rId1"/>
            </p:custDataLst>
          </p:nvPr>
        </p:nvPicPr>
        <p:blipFill>
          <a:blip r:embed="rId6" cstate="screen">
            <a:extLst>
              <a:ext uri="{28A0092B-C50C-407E-A947-70E740481C1C}">
                <a14:useLocalDpi xmlns:a14="http://schemas.microsoft.com/office/drawing/2010/main"/>
              </a:ext>
            </a:extLst>
          </a:blip>
          <a:srcRect l="8519" r="8519"/>
          <a:stretch>
            <a:fillRect/>
          </a:stretch>
        </p:blipFill>
        <p:spPr>
          <a:xfrm>
            <a:off x="6726105" y="-1"/>
            <a:ext cx="4930988" cy="5943601"/>
          </a:xfrm>
        </p:spPr>
      </p:pic>
      <p:sp>
        <p:nvSpPr>
          <p:cNvPr id="8" name="Text Placeholder 12">
            <a:extLst>
              <a:ext uri="{FF2B5EF4-FFF2-40B4-BE49-F238E27FC236}">
                <a16:creationId xmlns:a16="http://schemas.microsoft.com/office/drawing/2014/main" id="{97BEF54C-FD45-4526-A13D-5C196F763954}"/>
              </a:ext>
            </a:extLst>
          </p:cNvPr>
          <p:cNvSpPr txBox="1"/>
          <p:nvPr>
            <p:custDataLst>
              <p:tags r:id="rId2"/>
            </p:custDataLst>
          </p:nvPr>
        </p:nvSpPr>
        <p:spPr>
          <a:xfrm>
            <a:off x="569478" y="693586"/>
            <a:ext cx="6400489" cy="4208106"/>
          </a:xfrm>
          <a:prstGeom prst="rect">
            <a:avLst/>
          </a:prstGeom>
        </p:spPr>
        <p:txBody>
          <a:bodyPr>
            <a:noAutofit/>
          </a:bodyPr>
          <a:lstStyle>
            <a:defPPr/>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rtl="0">
              <a:buFont typeface="Wingdings" panose="05000000000000000000" pitchFamily="2" charset="2"/>
              <a:buChar char="q"/>
            </a:pPr>
            <a:r>
              <a:rPr lang="fr" sz="2000" b="1" i="0" u="none" strike="noStrike" dirty="0">
                <a:solidFill>
                  <a:srgbClr val="FFFFFF"/>
                </a:solidFill>
                <a:highlight>
                  <a:srgbClr val="000000">
                    <a:alpha val="0"/>
                  </a:srgbClr>
                </a:highlight>
                <a:latin typeface="Calibri"/>
              </a:rPr>
              <a:t>Cartographiez vos résultats intermédiaires à rebours </a:t>
            </a:r>
            <a:r>
              <a:rPr lang="fr" sz="1800" b="0" i="0" u="none" strike="noStrike" dirty="0">
                <a:solidFill>
                  <a:srgbClr val="FFFFFF"/>
                </a:solidFill>
                <a:highlight>
                  <a:srgbClr val="000000">
                    <a:alpha val="0"/>
                  </a:srgbClr>
                </a:highlight>
                <a:latin typeface="Calibri"/>
              </a:rPr>
              <a:t>(travaillez à rebours et tracez les étapes précédentes de manière beaucoup plus détaillée. Exemple :</a:t>
            </a:r>
            <a:endParaRPr lang="en-US" sz="1800" dirty="0">
              <a:solidFill>
                <a:schemeClr val="bg1"/>
              </a:solidFill>
            </a:endParaRPr>
          </a:p>
          <a:p>
            <a:pPr marL="0" indent="0" rtl="0">
              <a:buNone/>
            </a:pPr>
            <a:r>
              <a:rPr lang="fr" sz="1800" b="0" i="0" u="none" strike="noStrike" dirty="0">
                <a:solidFill>
                  <a:srgbClr val="FFFFFF"/>
                </a:solidFill>
                <a:highlight>
                  <a:srgbClr val="000000">
                    <a:alpha val="0"/>
                  </a:srgbClr>
                </a:highlight>
                <a:latin typeface="Calibri"/>
              </a:rPr>
              <a:t>Pour atteindre notre objectif à long terme « les migrants obtiennent des emplois  durables », cela doit se produire :</a:t>
            </a:r>
          </a:p>
          <a:p>
            <a:pPr rtl="0"/>
            <a:r>
              <a:rPr lang="fr" sz="1800" b="0" i="0" u="none" strike="noStrike" dirty="0">
                <a:solidFill>
                  <a:srgbClr val="FFFFFF"/>
                </a:solidFill>
                <a:highlight>
                  <a:srgbClr val="000000">
                    <a:alpha val="0"/>
                  </a:srgbClr>
                </a:highlight>
                <a:latin typeface="Calibri"/>
              </a:rPr>
              <a:t>les migrants améliorent leurs compétences professionnelles</a:t>
            </a:r>
            <a:endParaRPr lang="hr-BA" sz="1800" dirty="0">
              <a:solidFill>
                <a:schemeClr val="bg1"/>
              </a:solidFill>
            </a:endParaRPr>
          </a:p>
          <a:p>
            <a:pPr rtl="0"/>
            <a:r>
              <a:rPr lang="fr" sz="1800" b="0" i="0" u="none" strike="noStrike" dirty="0">
                <a:solidFill>
                  <a:srgbClr val="FFFFFF"/>
                </a:solidFill>
                <a:highlight>
                  <a:srgbClr val="000000">
                    <a:alpha val="0"/>
                  </a:srgbClr>
                </a:highlight>
                <a:latin typeface="Calibri"/>
              </a:rPr>
              <a:t>la sensibilisation des foyers à la question s'est accrue</a:t>
            </a:r>
            <a:endParaRPr lang="en-US" sz="1800" dirty="0">
              <a:solidFill>
                <a:schemeClr val="bg1"/>
              </a:solidFill>
            </a:endParaRPr>
          </a:p>
          <a:p>
            <a:pPr rtl="0"/>
            <a:r>
              <a:rPr lang="fr" sz="1800" b="0" i="0" u="none" strike="noStrike" dirty="0">
                <a:solidFill>
                  <a:srgbClr val="FFFFFF"/>
                </a:solidFill>
                <a:highlight>
                  <a:srgbClr val="000000">
                    <a:alpha val="0"/>
                  </a:srgbClr>
                </a:highlight>
                <a:latin typeface="Calibri"/>
              </a:rPr>
              <a:t>les employeurs créent l'égalité des chances</a:t>
            </a:r>
          </a:p>
          <a:p>
            <a:pPr marL="0" indent="0">
              <a:buNone/>
            </a:pPr>
            <a:endParaRPr lang="hr-BA" sz="1800" dirty="0">
              <a:solidFill>
                <a:schemeClr val="bg1"/>
              </a:solidFill>
            </a:endParaRPr>
          </a:p>
          <a:p>
            <a:pPr rtl="0">
              <a:buFont typeface="Wingdings" panose="05000000000000000000" pitchFamily="2" charset="2"/>
              <a:buChar char="q"/>
            </a:pPr>
            <a:r>
              <a:rPr lang="fr" sz="1800" b="0" i="0" u="none" strike="noStrike" dirty="0">
                <a:solidFill>
                  <a:srgbClr val="FFFFFF"/>
                </a:solidFill>
                <a:highlight>
                  <a:srgbClr val="000000">
                    <a:alpha val="0"/>
                  </a:srgbClr>
                </a:highlight>
                <a:latin typeface="Calibri"/>
              </a:rPr>
              <a:t> </a:t>
            </a:r>
            <a:r>
              <a:rPr lang="fr" sz="2000" b="1" i="0" u="none" strike="noStrike" dirty="0">
                <a:solidFill>
                  <a:srgbClr val="FFFFFF"/>
                </a:solidFill>
                <a:highlight>
                  <a:srgbClr val="000000">
                    <a:alpha val="0"/>
                  </a:srgbClr>
                </a:highlight>
                <a:latin typeface="Calibri"/>
              </a:rPr>
              <a:t>Identifiez les produits</a:t>
            </a:r>
            <a:r>
              <a:rPr lang="fr" sz="1800" b="0" i="0" u="none" strike="noStrike" dirty="0">
                <a:solidFill>
                  <a:srgbClr val="FFFFFF"/>
                </a:solidFill>
                <a:highlight>
                  <a:srgbClr val="000000">
                    <a:alpha val="0"/>
                  </a:srgbClr>
                </a:highlight>
                <a:latin typeface="Calibri"/>
              </a:rPr>
              <a:t> (produits, services ou installations qui vous aideront à atteindre les résultats que vous avez identifiés).</a:t>
            </a:r>
          </a:p>
          <a:p>
            <a:pPr>
              <a:buFont typeface="Wingdings" panose="05000000000000000000" pitchFamily="2" charset="2"/>
              <a:buChar char="q"/>
            </a:pPr>
            <a:endParaRPr lang="hr-BA" sz="1800" dirty="0">
              <a:solidFill>
                <a:schemeClr val="bg1"/>
              </a:solidFill>
            </a:endParaRPr>
          </a:p>
        </p:txBody>
      </p:sp>
      <p:sp>
        <p:nvSpPr>
          <p:cNvPr id="9" name="TextBox 8">
            <a:extLst>
              <a:ext uri="{FF2B5EF4-FFF2-40B4-BE49-F238E27FC236}">
                <a16:creationId xmlns:a16="http://schemas.microsoft.com/office/drawing/2014/main" id="{DDC81375-F070-4DA6-A146-4E675325F270}"/>
              </a:ext>
            </a:extLst>
          </p:cNvPr>
          <p:cNvSpPr txBox="1"/>
          <p:nvPr>
            <p:custDataLst>
              <p:tags r:id="rId3"/>
            </p:custDataLst>
          </p:nvPr>
        </p:nvSpPr>
        <p:spPr>
          <a:xfrm>
            <a:off x="569478" y="5092767"/>
            <a:ext cx="10049070" cy="1015663"/>
          </a:xfrm>
          <a:prstGeom prst="rect">
            <a:avLst/>
          </a:prstGeom>
          <a:noFill/>
        </p:spPr>
        <p:txBody>
          <a:bodyPr wrap="square">
            <a:noAutofit/>
          </a:bodyPr>
          <a:lstStyle>
            <a:defPPr/>
          </a:lstStyle>
          <a:p>
            <a:pPr rtl="0">
              <a:buFont typeface="Wingdings" panose="05000000000000000000" pitchFamily="2" charset="2"/>
              <a:buChar char="q"/>
            </a:pPr>
            <a:r>
              <a:rPr lang="fr" sz="2000" b="1" i="0" u="none" strike="noStrike" dirty="0">
                <a:solidFill>
                  <a:srgbClr val="FFFFFF"/>
                </a:solidFill>
                <a:highlight>
                  <a:srgbClr val="000000">
                    <a:alpha val="0"/>
                  </a:srgbClr>
                </a:highlight>
                <a:latin typeface="Calibri"/>
              </a:rPr>
              <a:t> Clarifier les hypothèse</a:t>
            </a:r>
            <a:r>
              <a:rPr lang="fr" sz="1600" b="0" i="0" u="none" strike="noStrike" dirty="0">
                <a:solidFill>
                  <a:srgbClr val="FFFFFF"/>
                </a:solidFill>
                <a:highlight>
                  <a:srgbClr val="000000">
                    <a:alpha val="0"/>
                  </a:srgbClr>
                </a:highlight>
                <a:latin typeface="Calibri"/>
              </a:rPr>
              <a:t>s (les conditions qui doivent être réunies pour que la théorie fonctionne ; elles expliquent la logique qui sous-tend l'ensemble du programme et les liens de causalité (par exemple, montrer qu'un produit mènera à un résultat, ou qu'un résultat en entraînera un autre) dans la théorie).</a:t>
            </a:r>
            <a:endParaRPr lang="en-US" sz="1600" dirty="0">
              <a:solidFill>
                <a:schemeClr val="bg1"/>
              </a:solidFill>
            </a:endParaRPr>
          </a:p>
        </p:txBody>
      </p:sp>
      <p:sp>
        <p:nvSpPr>
          <p:cNvPr id="5" name="Text Placeholder 12">
            <a:extLst>
              <a:ext uri="{FF2B5EF4-FFF2-40B4-BE49-F238E27FC236}">
                <a16:creationId xmlns:a16="http://schemas.microsoft.com/office/drawing/2014/main" id="{BC9FCD18-33CE-436E-839D-414B9E9343B2}"/>
              </a:ext>
            </a:extLst>
          </p:cNvPr>
          <p:cNvSpPr txBox="1"/>
          <p:nvPr>
            <p:custDataLst>
              <p:tags r:id="rId4"/>
            </p:custDataLst>
          </p:nvPr>
        </p:nvSpPr>
        <p:spPr>
          <a:xfrm rot="441612">
            <a:off x="7173129" y="1714294"/>
            <a:ext cx="4128708" cy="2996664"/>
          </a:xfrm>
          <a:prstGeom prst="rect">
            <a:avLst/>
          </a:prstGeom>
          <a:solidFill>
            <a:srgbClr val="FFFF00"/>
          </a:solidFill>
        </p:spPr>
        <p:txBody>
          <a:bodyPr>
            <a:noAutofit/>
          </a:bodyPr>
          <a:lstStyle>
            <a:defPPr/>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rtl="0">
              <a:buNone/>
            </a:pPr>
            <a:r>
              <a:rPr lang="fr" sz="6600" b="1" i="0" u="none" strike="noStrike" dirty="0">
                <a:solidFill>
                  <a:srgbClr val="4472C4"/>
                </a:solidFill>
                <a:highlight>
                  <a:srgbClr val="000000">
                    <a:alpha val="0"/>
                  </a:srgbClr>
                </a:highlight>
                <a:latin typeface="Calibri"/>
              </a:rPr>
              <a:t>POURQUOI ?</a:t>
            </a:r>
            <a:endParaRPr lang="hr-BA" sz="6000" dirty="0">
              <a:solidFill>
                <a:schemeClr val="accent1"/>
              </a:solidFill>
            </a:endParaRPr>
          </a:p>
        </p:txBody>
      </p:sp>
    </p:spTree>
    <p:extLst>
      <p:ext uri="{BB962C8B-B14F-4D97-AF65-F5344CB8AC3E}">
        <p14:creationId xmlns:p14="http://schemas.microsoft.com/office/powerpoint/2010/main" val="281046817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4495E7B-3CAB-42C5-9A5B-B1C5843E12AE}"/>
              </a:ext>
            </a:extLst>
          </p:cNvPr>
          <p:cNvPicPr>
            <a:picLocks noGrp="1" noChangeAspect="1"/>
          </p:cNvPicPr>
          <p:nvPr>
            <p:ph type="pic" sz="quarter" idx="19"/>
            <p:custDataLst>
              <p:tags r:id="rId1"/>
            </p:custDataLst>
          </p:nvPr>
        </p:nvPicPr>
        <p:blipFill>
          <a:blip r:embed="rId5" cstate="screen">
            <a:extLst>
              <a:ext uri="{28A0092B-C50C-407E-A947-70E740481C1C}">
                <a14:useLocalDpi xmlns:a14="http://schemas.microsoft.com/office/drawing/2010/main"/>
              </a:ext>
            </a:extLst>
          </a:blip>
          <a:srcRect l="8519" r="8519"/>
          <a:stretch>
            <a:fillRect/>
          </a:stretch>
        </p:blipFill>
        <p:spPr>
          <a:xfrm>
            <a:off x="6726105" y="-1"/>
            <a:ext cx="4930988" cy="5943601"/>
          </a:xfrm>
        </p:spPr>
      </p:pic>
      <p:sp>
        <p:nvSpPr>
          <p:cNvPr id="8" name="Text Placeholder 12">
            <a:extLst>
              <a:ext uri="{FF2B5EF4-FFF2-40B4-BE49-F238E27FC236}">
                <a16:creationId xmlns:a16="http://schemas.microsoft.com/office/drawing/2014/main" id="{97BEF54C-FD45-4526-A13D-5C196F763954}"/>
              </a:ext>
            </a:extLst>
          </p:cNvPr>
          <p:cNvSpPr txBox="1"/>
          <p:nvPr>
            <p:custDataLst>
              <p:tags r:id="rId2"/>
            </p:custDataLst>
          </p:nvPr>
        </p:nvSpPr>
        <p:spPr>
          <a:xfrm>
            <a:off x="569478" y="600280"/>
            <a:ext cx="6400489" cy="4208106"/>
          </a:xfrm>
          <a:prstGeom prst="rect">
            <a:avLst/>
          </a:prstGeom>
        </p:spPr>
        <p:txBody>
          <a:bodyPr>
            <a:noAutofit/>
          </a:bodyPr>
          <a:lstStyle>
            <a:defPPr/>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buFont typeface="Wingdings" panose="05000000000000000000" pitchFamily="2" charset="2"/>
              <a:buChar char="q"/>
            </a:pPr>
            <a:r>
              <a:rPr lang="fr" sz="2000" b="1" i="0" u="none" strike="noStrike" dirty="0">
                <a:solidFill>
                  <a:srgbClr val="FFFFFF"/>
                </a:solidFill>
                <a:highlight>
                  <a:srgbClr val="000000">
                    <a:alpha val="0"/>
                  </a:srgbClr>
                </a:highlight>
                <a:latin typeface="Calibri"/>
              </a:rPr>
              <a:t> Établir des échéances et planifier les ressources</a:t>
            </a:r>
            <a:endParaRPr lang="hr-BA" sz="2000" b="1" dirty="0">
              <a:solidFill>
                <a:schemeClr val="bg1"/>
              </a:solidFill>
            </a:endParaRPr>
          </a:p>
          <a:p>
            <a:pPr marL="0" indent="0">
              <a:buNone/>
            </a:pPr>
            <a:endParaRPr lang="hr-BA" sz="2000" b="1" dirty="0">
              <a:solidFill>
                <a:schemeClr val="bg1"/>
              </a:solidFill>
            </a:endParaRPr>
          </a:p>
          <a:p>
            <a:pPr rtl="0">
              <a:buFont typeface="Wingdings" panose="05000000000000000000" pitchFamily="2" charset="2"/>
              <a:buChar char="q"/>
            </a:pPr>
            <a:r>
              <a:rPr lang="fr" sz="2000" b="1" i="0" u="none" strike="noStrike" dirty="0">
                <a:solidFill>
                  <a:srgbClr val="FFFFFF"/>
                </a:solidFill>
                <a:highlight>
                  <a:srgbClr val="000000">
                    <a:alpha val="0"/>
                  </a:srgbClr>
                </a:highlight>
                <a:latin typeface="Calibri"/>
              </a:rPr>
              <a:t> Produisez votre diagramme et votre récit</a:t>
            </a:r>
            <a:r>
              <a:rPr lang="fr" sz="1800" b="0" i="0" u="none" strike="noStrike" dirty="0">
                <a:solidFill>
                  <a:srgbClr val="FFFFFF"/>
                </a:solidFill>
                <a:highlight>
                  <a:srgbClr val="000000">
                    <a:alpha val="0"/>
                  </a:srgbClr>
                </a:highlight>
                <a:latin typeface="Calibri"/>
              </a:rPr>
              <a:t> (Au fur et à mesure que vous développez votre théorie du changement, vous devrez la rendre disponible dans un format utile. La plupart des gens trouvent un diagramme ou une carte utile. Vous trouverez ici des informations sur certaines des options logicielles permettant d'en créer un : </a:t>
            </a:r>
            <a:r>
              <a:rPr lang="fr" sz="1800" b="0" i="0" u="none" strike="noStrike" dirty="0">
                <a:solidFill>
                  <a:srgbClr val="FFFFFF"/>
                </a:solidFill>
                <a:highlight>
                  <a:srgbClr val="000000">
                    <a:alpha val="0"/>
                  </a:srgbClr>
                </a:highlight>
                <a:latin typeface="Calibri"/>
                <a:hlinkClick r:id="rId6"/>
              </a:rPr>
              <a:t>https://www.inspiringimpact.org/resource-library/the-best-software-to-create-a-theory-of-change/.</a:t>
            </a:r>
            <a:r>
              <a:rPr lang="fr" sz="1800" b="0" i="0" u="none" strike="noStrike" dirty="0">
                <a:solidFill>
                  <a:srgbClr val="FFFFFF"/>
                </a:solidFill>
                <a:highlight>
                  <a:srgbClr val="000000">
                    <a:alpha val="0"/>
                  </a:srgbClr>
                </a:highlight>
                <a:latin typeface="Calibri"/>
              </a:rPr>
              <a:t> </a:t>
            </a:r>
          </a:p>
          <a:p>
            <a:pPr>
              <a:buFont typeface="Wingdings" panose="05000000000000000000" pitchFamily="2" charset="2"/>
              <a:buChar char="q"/>
            </a:pPr>
            <a:endParaRPr lang="hr-BA" sz="1800" dirty="0">
              <a:solidFill>
                <a:schemeClr val="bg1"/>
              </a:solidFill>
            </a:endParaRPr>
          </a:p>
          <a:p>
            <a:pPr rtl="0">
              <a:buFont typeface="Wingdings" panose="05000000000000000000" pitchFamily="2" charset="2"/>
              <a:buChar char="q"/>
            </a:pPr>
            <a:r>
              <a:rPr lang="fr" sz="2000" b="1" i="0" u="none" strike="noStrike" dirty="0">
                <a:solidFill>
                  <a:srgbClr val="FFFFFF"/>
                </a:solidFill>
                <a:highlight>
                  <a:srgbClr val="000000">
                    <a:alpha val="0"/>
                  </a:srgbClr>
                </a:highlight>
                <a:latin typeface="Calibri"/>
              </a:rPr>
              <a:t> Préparez-vous à utiliser votre théorie du changement</a:t>
            </a:r>
            <a:r>
              <a:rPr lang="fr" sz="1800" b="0" i="0" u="none" strike="noStrike" dirty="0">
                <a:solidFill>
                  <a:srgbClr val="FFFFFF"/>
                </a:solidFill>
                <a:highlight>
                  <a:srgbClr val="000000">
                    <a:alpha val="0"/>
                  </a:srgbClr>
                </a:highlight>
                <a:latin typeface="Calibri"/>
              </a:rPr>
              <a:t> (Maintenant que vous avez créé votre théorie du changement, n'oubliez pas de l'utiliser. Une théorie peut vous aider à planifier votre projet ou à alimenter la stratégie de votre organisation. Il peut également vous aider à communiquer succinctement sur votre travail et le changement qu'il apporte).</a:t>
            </a:r>
          </a:p>
          <a:p>
            <a:pPr>
              <a:buFont typeface="Wingdings" panose="05000000000000000000" pitchFamily="2" charset="2"/>
              <a:buChar char="q"/>
            </a:pPr>
            <a:endParaRPr lang="hr-BA" sz="2000" b="1" dirty="0">
              <a:solidFill>
                <a:schemeClr val="bg1"/>
              </a:solidFill>
            </a:endParaRPr>
          </a:p>
        </p:txBody>
      </p:sp>
      <p:sp>
        <p:nvSpPr>
          <p:cNvPr id="4" name="Text Placeholder 12">
            <a:extLst>
              <a:ext uri="{FF2B5EF4-FFF2-40B4-BE49-F238E27FC236}">
                <a16:creationId xmlns:a16="http://schemas.microsoft.com/office/drawing/2014/main" id="{333AB8BC-82DD-4FF6-8128-B02599B0A783}"/>
              </a:ext>
            </a:extLst>
          </p:cNvPr>
          <p:cNvSpPr txBox="1"/>
          <p:nvPr>
            <p:custDataLst>
              <p:tags r:id="rId3"/>
            </p:custDataLst>
          </p:nvPr>
        </p:nvSpPr>
        <p:spPr>
          <a:xfrm rot="441612">
            <a:off x="7173129" y="1333294"/>
            <a:ext cx="4128708" cy="2996664"/>
          </a:xfrm>
          <a:prstGeom prst="rect">
            <a:avLst/>
          </a:prstGeom>
          <a:solidFill>
            <a:srgbClr val="FFFF00"/>
          </a:solidFill>
        </p:spPr>
        <p:txBody>
          <a:bodyPr>
            <a:noAutofit/>
          </a:bodyPr>
          <a:lstStyle>
            <a:defPPr/>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rtl="0">
              <a:buNone/>
            </a:pPr>
            <a:r>
              <a:rPr lang="fr" sz="7200" b="1" i="0" u="none" strike="noStrike" dirty="0">
                <a:solidFill>
                  <a:srgbClr val="4472C4"/>
                </a:solidFill>
                <a:highlight>
                  <a:srgbClr val="000000">
                    <a:alpha val="0"/>
                  </a:srgbClr>
                </a:highlight>
                <a:latin typeface="Calibri"/>
              </a:rPr>
              <a:t>FAITES-LE </a:t>
            </a:r>
            <a:br>
              <a:rPr lang="fr" sz="7200" b="1" i="0" u="none" strike="noStrike" dirty="0">
                <a:solidFill>
                  <a:srgbClr val="4472C4"/>
                </a:solidFill>
                <a:highlight>
                  <a:srgbClr val="000000">
                    <a:alpha val="0"/>
                  </a:srgbClr>
                </a:highlight>
                <a:latin typeface="Calibri"/>
              </a:rPr>
            </a:br>
            <a:r>
              <a:rPr lang="fr" sz="7200" b="1" i="0" u="none" strike="noStrike" dirty="0">
                <a:solidFill>
                  <a:srgbClr val="FF0000"/>
                </a:solidFill>
                <a:highlight>
                  <a:srgbClr val="000000">
                    <a:alpha val="0"/>
                  </a:srgbClr>
                </a:highlight>
                <a:latin typeface="Calibri"/>
              </a:rPr>
              <a:t>MAINTENANT !</a:t>
            </a:r>
            <a:endParaRPr lang="hr-BA" sz="6600" dirty="0">
              <a:solidFill>
                <a:srgbClr val="FF0000"/>
              </a:solidFill>
            </a:endParaRPr>
          </a:p>
        </p:txBody>
      </p:sp>
    </p:spTree>
    <p:extLst>
      <p:ext uri="{BB962C8B-B14F-4D97-AF65-F5344CB8AC3E}">
        <p14:creationId xmlns:p14="http://schemas.microsoft.com/office/powerpoint/2010/main" val="107652310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B1019-2342-FA4E-A9B0-7E1823BF768E}"/>
              </a:ext>
            </a:extLst>
          </p:cNvPr>
          <p:cNvPicPr>
            <a:picLocks noChangeAspect="1"/>
          </p:cNvPicPr>
          <p:nvPr>
            <p:custDataLst>
              <p:tags r:id="rId1"/>
            </p:custDataLst>
          </p:nvPr>
        </p:nvPicPr>
        <p:blipFill>
          <a:blip r:embed="rId4"/>
          <a:stretch>
            <a:fillRect/>
          </a:stretch>
        </p:blipFill>
        <p:spPr>
          <a:xfrm>
            <a:off x="747920" y="1961321"/>
            <a:ext cx="3997896" cy="4398617"/>
          </a:xfrm>
          <a:prstGeom prst="rect">
            <a:avLst/>
          </a:prstGeom>
        </p:spPr>
      </p:pic>
      <p:sp>
        <p:nvSpPr>
          <p:cNvPr id="5" name="Text Placeholder 4">
            <a:extLst>
              <a:ext uri="{FF2B5EF4-FFF2-40B4-BE49-F238E27FC236}">
                <a16:creationId xmlns:a16="http://schemas.microsoft.com/office/drawing/2014/main" id="{6E2E562C-7628-1C45-B957-C8239F954937}"/>
              </a:ext>
            </a:extLst>
          </p:cNvPr>
          <p:cNvSpPr>
            <a:spLocks noGrp="1"/>
          </p:cNvSpPr>
          <p:nvPr>
            <p:ph type="body" sz="quarter" idx="13"/>
            <p:custDataLst>
              <p:tags r:id="rId2"/>
            </p:custDataLst>
          </p:nvPr>
        </p:nvSpPr>
        <p:spPr/>
        <p:txBody>
          <a:bodyPr>
            <a:noAutofit/>
          </a:bodyPr>
          <a:lstStyle>
            <a:defPPr/>
          </a:lstStyle>
          <a:p>
            <a:pPr rtl="0"/>
            <a:r>
              <a:rPr lang="fr" sz="3600" b="1" i="0" u="none" strike="noStrike">
                <a:highlight>
                  <a:srgbClr val="000000">
                    <a:alpha val="0"/>
                  </a:srgbClr>
                </a:highlight>
                <a:latin typeface="Calibri"/>
              </a:rPr>
              <a:t>Formes alternatives de médiation (art, sport, bénévolat, image de marque personnelle)</a:t>
            </a:r>
          </a:p>
          <a:p>
            <a:endParaRPr lang="en-US"/>
          </a:p>
        </p:txBody>
      </p:sp>
    </p:spTree>
    <p:extLst>
      <p:ext uri="{BB962C8B-B14F-4D97-AF65-F5344CB8AC3E}">
        <p14:creationId xmlns:p14="http://schemas.microsoft.com/office/powerpoint/2010/main" val="95957300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0B1265-62B5-489F-8113-BDE29A6300B6}"/>
              </a:ext>
            </a:extLst>
          </p:cNvPr>
          <p:cNvSpPr>
            <a:spLocks noGrp="1"/>
          </p:cNvSpPr>
          <p:nvPr>
            <p:ph type="body" sz="quarter" idx="13"/>
            <p:custDataLst>
              <p:tags r:id="rId1"/>
            </p:custDataLst>
          </p:nvPr>
        </p:nvSpPr>
        <p:spPr>
          <a:xfrm>
            <a:off x="856590" y="1687973"/>
            <a:ext cx="4369392" cy="4493975"/>
          </a:xfrm>
        </p:spPr>
        <p:txBody>
          <a:bodyPr>
            <a:noAutofit/>
          </a:bodyPr>
          <a:lstStyle>
            <a:defPPr/>
          </a:lstStyle>
          <a:p>
            <a:pPr rtl="0"/>
            <a:r>
              <a:rPr lang="fr" sz="2800" b="0" i="1" u="none" strike="noStrike" dirty="0">
                <a:highlight>
                  <a:srgbClr val="000000">
                    <a:alpha val="0"/>
                  </a:srgbClr>
                </a:highlight>
                <a:latin typeface="Calibri"/>
              </a:rPr>
              <a:t>"La médiation est un autre mot pour l'AMITIÉ.</a:t>
            </a:r>
          </a:p>
          <a:p>
            <a:r>
              <a:rPr lang="fr" sz="2800" b="0" i="1" u="none" strike="noStrike" dirty="0">
                <a:highlight>
                  <a:srgbClr val="000000">
                    <a:alpha val="0"/>
                  </a:srgbClr>
                </a:highlight>
                <a:latin typeface="Calibri"/>
              </a:rPr>
              <a:t>Les </a:t>
            </a:r>
            <a:r>
              <a:rPr lang="fr" sz="2800" dirty="0">
                <a:highlight>
                  <a:srgbClr val="000000">
                    <a:alpha val="0"/>
                  </a:srgbClr>
                </a:highlight>
              </a:rPr>
              <a:t>médiateurs communautaires </a:t>
            </a:r>
            <a:r>
              <a:rPr lang="fr" sz="2800" b="0" i="1" u="none" strike="noStrike" dirty="0">
                <a:highlight>
                  <a:srgbClr val="000000">
                    <a:alpha val="0"/>
                  </a:srgbClr>
                </a:highlight>
                <a:latin typeface="Calibri"/>
              </a:rPr>
              <a:t>offrent leur amitié sous de nombreuses formes différentes."</a:t>
            </a:r>
          </a:p>
          <a:p>
            <a:pPr rtl="0"/>
            <a:r>
              <a:rPr lang="fr" sz="2800" b="0" i="1" u="none" strike="noStrike" dirty="0">
                <a:highlight>
                  <a:srgbClr val="000000">
                    <a:alpha val="0"/>
                  </a:srgbClr>
                </a:highlight>
                <a:latin typeface="Calibri"/>
              </a:rPr>
              <a:t>- L'équipe du projet </a:t>
            </a:r>
            <a:r>
              <a:rPr lang="fr" sz="2800" b="0" i="1" u="none" strike="noStrike" dirty="0">
                <a:solidFill>
                  <a:srgbClr val="FFC000"/>
                </a:solidFill>
                <a:highlight>
                  <a:srgbClr val="000000">
                    <a:alpha val="0"/>
                  </a:srgbClr>
                </a:highlight>
                <a:latin typeface="Calibri"/>
              </a:rPr>
              <a:t>Migrant </a:t>
            </a:r>
            <a:r>
              <a:rPr lang="fr" sz="2800" b="0" i="1" u="none" strike="noStrike" dirty="0" err="1">
                <a:solidFill>
                  <a:srgbClr val="FFC000"/>
                </a:solidFill>
                <a:highlight>
                  <a:srgbClr val="000000">
                    <a:alpha val="0"/>
                  </a:srgbClr>
                </a:highlight>
                <a:latin typeface="Calibri"/>
              </a:rPr>
              <a:t>Community</a:t>
            </a:r>
            <a:r>
              <a:rPr lang="fr" sz="2800" b="0" i="1" u="none" strike="noStrike" dirty="0">
                <a:solidFill>
                  <a:srgbClr val="FFC000"/>
                </a:solidFill>
                <a:highlight>
                  <a:srgbClr val="000000">
                    <a:alpha val="0"/>
                  </a:srgbClr>
                </a:highlight>
                <a:latin typeface="Calibri"/>
              </a:rPr>
              <a:t> </a:t>
            </a:r>
            <a:r>
              <a:rPr lang="fr" sz="2800" b="0" i="1" u="none" strike="noStrike" dirty="0" err="1">
                <a:solidFill>
                  <a:srgbClr val="FFC000"/>
                </a:solidFill>
                <a:highlight>
                  <a:srgbClr val="000000">
                    <a:alpha val="0"/>
                  </a:srgbClr>
                </a:highlight>
                <a:latin typeface="Calibri"/>
              </a:rPr>
              <a:t>Mediators</a:t>
            </a:r>
            <a:endParaRPr lang="en-US" sz="2800" dirty="0">
              <a:solidFill>
                <a:srgbClr val="FFC000"/>
              </a:solidFill>
            </a:endParaRPr>
          </a:p>
        </p:txBody>
      </p:sp>
      <p:pic>
        <p:nvPicPr>
          <p:cNvPr id="7" name="Picture Placeholder 6" descr="A picture containing text&#10;&#10;Description automatically generated">
            <a:hlinkClick r:id="rId7"/>
            <a:extLst>
              <a:ext uri="{FF2B5EF4-FFF2-40B4-BE49-F238E27FC236}">
                <a16:creationId xmlns:a16="http://schemas.microsoft.com/office/drawing/2014/main" id="{8A8D6688-1298-46DF-8DCD-67776FB2F89F}"/>
              </a:ext>
            </a:extLst>
          </p:cNvPr>
          <p:cNvPicPr>
            <a:picLocks noGrp="1" noChangeAspect="1"/>
          </p:cNvPicPr>
          <p:nvPr>
            <p:ph type="pic" sz="quarter" idx="19"/>
            <p:custDataLst>
              <p:tags r:id="rId2"/>
            </p:custDataLst>
          </p:nvPr>
        </p:nvPicPr>
        <p:blipFill>
          <a:blip r:embed="rId8">
            <a:extLst>
              <a:ext uri="{28A0092B-C50C-407E-A947-70E740481C1C}">
                <a14:useLocalDpi xmlns:a14="http://schemas.microsoft.com/office/drawing/2010/main"/>
              </a:ext>
            </a:extLst>
          </a:blip>
          <a:stretch>
            <a:fillRect/>
          </a:stretch>
        </p:blipFill>
        <p:spPr/>
      </p:pic>
      <p:sp>
        <p:nvSpPr>
          <p:cNvPr id="8" name="TextBox 7">
            <a:extLst>
              <a:ext uri="{FF2B5EF4-FFF2-40B4-BE49-F238E27FC236}">
                <a16:creationId xmlns:a16="http://schemas.microsoft.com/office/drawing/2014/main" id="{F6EAFFD2-9129-4D8F-80D2-89274425BDE9}"/>
              </a:ext>
            </a:extLst>
          </p:cNvPr>
          <p:cNvSpPr txBox="1"/>
          <p:nvPr>
            <p:custDataLst>
              <p:tags r:id="rId3"/>
            </p:custDataLst>
          </p:nvPr>
        </p:nvSpPr>
        <p:spPr>
          <a:xfrm>
            <a:off x="1347132" y="478919"/>
            <a:ext cx="3388307" cy="1323439"/>
          </a:xfrm>
          <a:prstGeom prst="rect">
            <a:avLst/>
          </a:prstGeom>
          <a:noFill/>
        </p:spPr>
        <p:txBody>
          <a:bodyPr wrap="square" rtlCol="0">
            <a:noAutofit/>
          </a:bodyPr>
          <a:lstStyle>
            <a:defPPr/>
          </a:lstStyle>
          <a:p>
            <a:pPr rtl="0"/>
            <a:r>
              <a:rPr lang="fr" sz="3600" b="1" i="0" u="none" strike="noStrike" dirty="0">
                <a:solidFill>
                  <a:srgbClr val="FFFFFF"/>
                </a:solidFill>
                <a:highlight>
                  <a:srgbClr val="000000">
                    <a:alpha val="0"/>
                  </a:srgbClr>
                </a:highlight>
                <a:latin typeface="Calibri"/>
              </a:rPr>
              <a:t>Faites un double clic et lisez</a:t>
            </a:r>
            <a:endParaRPr lang="en-US" sz="3600" b="1" dirty="0">
              <a:solidFill>
                <a:schemeClr val="bg1"/>
              </a:solidFill>
            </a:endParaRPr>
          </a:p>
        </p:txBody>
      </p:sp>
      <p:pic>
        <p:nvPicPr>
          <p:cNvPr id="12" name="Picture 11" descr="A picture containing logo&#10;&#10;Description automatically generated">
            <a:extLst>
              <a:ext uri="{FF2B5EF4-FFF2-40B4-BE49-F238E27FC236}">
                <a16:creationId xmlns:a16="http://schemas.microsoft.com/office/drawing/2014/main" id="{5831D5A2-D094-4067-A358-3DA6F42FD8C9}"/>
              </a:ext>
            </a:extLst>
          </p:cNvPr>
          <p:cNvPicPr>
            <a:picLocks noChangeAspect="1"/>
          </p:cNvPicPr>
          <p:nvPr>
            <p:custDataLst>
              <p:tags r:id="rId4"/>
            </p:custDataLst>
          </p:nvPr>
        </p:nvPicPr>
        <p:blipFill>
          <a:blip r:embed="rId9">
            <a:extLst>
              <a:ext uri="{28A0092B-C50C-407E-A947-70E740481C1C}">
                <a14:useLocalDpi xmlns:a14="http://schemas.microsoft.com/office/drawing/2010/main"/>
              </a:ext>
            </a:extLst>
          </a:blip>
          <a:stretch>
            <a:fillRect/>
          </a:stretch>
        </p:blipFill>
        <p:spPr>
          <a:xfrm rot="7766766">
            <a:off x="4715031" y="697984"/>
            <a:ext cx="1021904" cy="2043807"/>
          </a:xfrm>
          <a:prstGeom prst="rect">
            <a:avLst/>
          </a:prstGeom>
          <a:noFill/>
          <a:ln>
            <a:noFill/>
          </a:ln>
        </p:spPr>
      </p:pic>
      <p:sp>
        <p:nvSpPr>
          <p:cNvPr id="6" name="TextBox 5">
            <a:extLst>
              <a:ext uri="{FF2B5EF4-FFF2-40B4-BE49-F238E27FC236}">
                <a16:creationId xmlns:a16="http://schemas.microsoft.com/office/drawing/2014/main" id="{AEEB175D-37FD-4A04-BFA9-BD64E54A1825}"/>
              </a:ext>
            </a:extLst>
          </p:cNvPr>
          <p:cNvSpPr txBox="1"/>
          <p:nvPr>
            <p:custDataLst>
              <p:tags r:id="rId5"/>
            </p:custDataLst>
          </p:nvPr>
        </p:nvSpPr>
        <p:spPr>
          <a:xfrm>
            <a:off x="5999536" y="444415"/>
            <a:ext cx="5279742" cy="1015663"/>
          </a:xfrm>
          <a:prstGeom prst="rect">
            <a:avLst/>
          </a:prstGeom>
          <a:solidFill>
            <a:srgbClr val="FFFFFF"/>
          </a:solidFill>
        </p:spPr>
        <p:txBody>
          <a:bodyPr wrap="square" rtlCol="0">
            <a:noAutofit/>
          </a:bodyPr>
          <a:lstStyle>
            <a:defPPr/>
          </a:lstStyle>
          <a:p>
            <a:pPr algn="ctr" rtl="0"/>
            <a:r>
              <a:rPr lang="fr" sz="1400" b="0" i="0" u="none" strike="noStrike" dirty="0">
                <a:highlight>
                  <a:srgbClr val="000000">
                    <a:alpha val="0"/>
                  </a:srgbClr>
                </a:highlight>
                <a:latin typeface="Calibri"/>
              </a:rPr>
              <a:t>Des enfants réfugiés et migrants créent </a:t>
            </a:r>
            <a:br>
              <a:rPr lang="fr" sz="1400" b="0" i="0" u="none" strike="noStrike" dirty="0">
                <a:highlight>
                  <a:srgbClr val="000000">
                    <a:alpha val="0"/>
                  </a:srgbClr>
                </a:highlight>
                <a:latin typeface="Calibri"/>
              </a:rPr>
            </a:br>
            <a:r>
              <a:rPr lang="fr" sz="1400" b="0" i="0" u="none" strike="noStrike" dirty="0">
                <a:highlight>
                  <a:srgbClr val="000000">
                    <a:alpha val="0"/>
                  </a:srgbClr>
                </a:highlight>
                <a:latin typeface="Calibri"/>
              </a:rPr>
              <a:t>une fresque pour promouvoir l'unité, la paix et l'amitié en Grèce</a:t>
            </a:r>
          </a:p>
          <a:p>
            <a:pPr algn="ctr" rtl="0"/>
            <a:r>
              <a:rPr lang="fr" sz="1000" b="0" i="1" u="none" strike="noStrike" dirty="0">
                <a:highlight>
                  <a:srgbClr val="000000">
                    <a:alpha val="0"/>
                  </a:srgbClr>
                </a:highlight>
                <a:latin typeface="Calibri"/>
              </a:rPr>
              <a:t>Les artistes Achilleas Souras et Alice Pasquini s'associent à l'UNICEF pour sensibiliser le public à la situation des enfants réfugiés et migrants en Grèce.</a:t>
            </a:r>
          </a:p>
        </p:txBody>
      </p:sp>
    </p:spTree>
    <p:extLst>
      <p:ext uri="{BB962C8B-B14F-4D97-AF65-F5344CB8AC3E}">
        <p14:creationId xmlns:p14="http://schemas.microsoft.com/office/powerpoint/2010/main" val="31816326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F65C6-7B0D-4817-971E-6C8F080FDA06}"/>
              </a:ext>
            </a:extLst>
          </p:cNvPr>
          <p:cNvSpPr>
            <a:spLocks noGrp="1"/>
          </p:cNvSpPr>
          <p:nvPr>
            <p:ph type="body" sz="quarter" idx="13"/>
          </p:nvPr>
        </p:nvSpPr>
        <p:spPr>
          <a:xfrm>
            <a:off x="2649109" y="3668151"/>
            <a:ext cx="6893782" cy="1062532"/>
          </a:xfrm>
        </p:spPr>
        <p:txBody>
          <a:bodyPr>
            <a:noAutofit/>
          </a:bodyPr>
          <a:lstStyle>
            <a:defPPr/>
          </a:lstStyle>
          <a:p>
            <a:pPr algn="ctr" rtl="0"/>
            <a:r>
              <a:rPr lang="fr" sz="3600" b="1" i="0" u="none" strike="noStrike">
                <a:highlight>
                  <a:srgbClr val="000000">
                    <a:alpha val="0"/>
                  </a:srgbClr>
                </a:highlight>
                <a:latin typeface="Calibri"/>
              </a:rPr>
              <a:t>Les astuces pour une médiation efficace</a:t>
            </a:r>
          </a:p>
        </p:txBody>
      </p:sp>
      <p:sp>
        <p:nvSpPr>
          <p:cNvPr id="3" name="Google Shape;530;p39">
            <a:extLst>
              <a:ext uri="{FF2B5EF4-FFF2-40B4-BE49-F238E27FC236}">
                <a16:creationId xmlns:a16="http://schemas.microsoft.com/office/drawing/2014/main" id="{19D60F0D-AFE2-41AB-96AB-0FC1FAAE4747}"/>
              </a:ext>
            </a:extLst>
          </p:cNvPr>
          <p:cNvSpPr/>
          <p:nvPr/>
        </p:nvSpPr>
        <p:spPr>
          <a:xfrm>
            <a:off x="5610665" y="2308619"/>
            <a:ext cx="970669" cy="881230"/>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55346590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98B976-F8D3-4312-A1EB-56019508539B}"/>
              </a:ext>
            </a:extLst>
          </p:cNvPr>
          <p:cNvSpPr>
            <a:spLocks noGrp="1"/>
          </p:cNvSpPr>
          <p:nvPr>
            <p:ph type="body" sz="quarter" idx="13"/>
            <p:custDataLst>
              <p:tags r:id="rId1"/>
            </p:custDataLst>
          </p:nvPr>
        </p:nvSpPr>
        <p:spPr>
          <a:xfrm>
            <a:off x="792892" y="2309577"/>
            <a:ext cx="10606216" cy="3664001"/>
          </a:xfrm>
        </p:spPr>
        <p:txBody>
          <a:bodyPr>
            <a:noAutofit/>
          </a:bodyPr>
          <a:lstStyle>
            <a:defPPr/>
          </a:lstStyle>
          <a:p>
            <a:pPr algn="ctr" rtl="0"/>
            <a:r>
              <a:rPr lang="fr" sz="3200" b="0" i="0" u="none" strike="noStrike" dirty="0">
                <a:highlight>
                  <a:srgbClr val="000000">
                    <a:alpha val="0"/>
                  </a:srgbClr>
                </a:highlight>
                <a:latin typeface="Calibri"/>
              </a:rPr>
              <a:t>L'art a parlé. Sur la diapositive suivante, nous vous présentons un article qui explique comment les œuvres d'art peuvent fournir une autre façon critique de penser à la migration, en plus du discours dans lequel la démocratie européenne s'est empêtrée.</a:t>
            </a:r>
            <a:endParaRPr lang="hr-BA" sz="3200" b="0" dirty="0"/>
          </a:p>
          <a:p>
            <a:pPr algn="ctr"/>
            <a:endParaRPr lang="hr-BA" sz="3200" b="0" dirty="0"/>
          </a:p>
          <a:p>
            <a:pPr algn="ctr" rtl="0"/>
            <a:r>
              <a:rPr lang="fr" sz="3200" b="0" i="0" u="none" strike="noStrike" dirty="0">
                <a:highlight>
                  <a:srgbClr val="000000">
                    <a:alpha val="0"/>
                  </a:srgbClr>
                </a:highlight>
                <a:latin typeface="Calibri"/>
              </a:rPr>
              <a:t>Il existe également un lien vers le film </a:t>
            </a:r>
            <a:r>
              <a:rPr lang="fr" sz="3200" b="0" i="1" u="none" strike="noStrike" dirty="0">
                <a:highlight>
                  <a:srgbClr val="000000">
                    <a:alpha val="0"/>
                  </a:srgbClr>
                </a:highlight>
                <a:latin typeface="Calibri"/>
              </a:rPr>
              <a:t>Fuocoammare de Gianfranco Rosi</a:t>
            </a:r>
            <a:r>
              <a:rPr lang="fr" sz="3200" b="0" i="0" u="none" strike="noStrike" dirty="0">
                <a:highlight>
                  <a:srgbClr val="000000">
                    <a:alpha val="0"/>
                  </a:srgbClr>
                </a:highlight>
                <a:latin typeface="Calibri"/>
              </a:rPr>
              <a:t>, qui illustre la force de la médiation par l'art !</a:t>
            </a:r>
            <a:endParaRPr lang="en-US" sz="3200" b="0" dirty="0"/>
          </a:p>
        </p:txBody>
      </p:sp>
      <p:pic>
        <p:nvPicPr>
          <p:cNvPr id="3" name="Picture 2">
            <a:extLst>
              <a:ext uri="{FF2B5EF4-FFF2-40B4-BE49-F238E27FC236}">
                <a16:creationId xmlns:a16="http://schemas.microsoft.com/office/drawing/2014/main" id="{FD7B0301-FE7D-42D7-96E4-79D05C6ABEC9}"/>
              </a:ext>
            </a:extLst>
          </p:cNvPr>
          <p:cNvPicPr>
            <a:picLocks noChangeAspect="1"/>
          </p:cNvPicPr>
          <p:nvPr>
            <p:custDataLst>
              <p:tags r:id="rId2"/>
            </p:custDataLst>
          </p:nvPr>
        </p:nvPicPr>
        <p:blipFill>
          <a:blip r:embed="rId4"/>
          <a:stretch>
            <a:fillRect/>
          </a:stretch>
        </p:blipFill>
        <p:spPr>
          <a:xfrm>
            <a:off x="5595051" y="1150784"/>
            <a:ext cx="1001898" cy="624133"/>
          </a:xfrm>
          <a:prstGeom prst="rect">
            <a:avLst/>
          </a:prstGeom>
        </p:spPr>
      </p:pic>
    </p:spTree>
    <p:extLst>
      <p:ext uri="{BB962C8B-B14F-4D97-AF65-F5344CB8AC3E}">
        <p14:creationId xmlns:p14="http://schemas.microsoft.com/office/powerpoint/2010/main" val="98522248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F85C9B-9C75-4577-8834-822EB7EB4D05}"/>
              </a:ext>
            </a:extLst>
          </p:cNvPr>
          <p:cNvSpPr>
            <a:spLocks noGrp="1"/>
          </p:cNvSpPr>
          <p:nvPr>
            <p:ph type="body" sz="quarter" idx="13"/>
            <p:custDataLst>
              <p:tags r:id="rId1"/>
            </p:custDataLst>
          </p:nvPr>
        </p:nvSpPr>
        <p:spPr>
          <a:xfrm>
            <a:off x="5770432" y="4507189"/>
            <a:ext cx="5863364" cy="1506417"/>
          </a:xfrm>
        </p:spPr>
        <p:txBody>
          <a:bodyPr>
            <a:noAutofit/>
          </a:bodyPr>
          <a:lstStyle>
            <a:defPPr/>
          </a:lstStyle>
          <a:p>
            <a:pPr rtl="0"/>
            <a:r>
              <a:rPr lang="fr" sz="2400" b="0" i="1" u="none" strike="noStrike">
                <a:highlight>
                  <a:srgbClr val="000000">
                    <a:alpha val="0"/>
                  </a:srgbClr>
                </a:highlight>
                <a:latin typeface="Calibri"/>
              </a:rPr>
              <a:t>L'art peut mettre en évidence la réalité particulière et sensorielle qui est normalement perdue dans notre compréhension conceptualisée. </a:t>
            </a:r>
          </a:p>
          <a:p>
            <a:endParaRPr lang="en-US" sz="2400"/>
          </a:p>
        </p:txBody>
      </p:sp>
      <p:sp>
        <p:nvSpPr>
          <p:cNvPr id="6" name="TextBox 5">
            <a:extLst>
              <a:ext uri="{FF2B5EF4-FFF2-40B4-BE49-F238E27FC236}">
                <a16:creationId xmlns:a16="http://schemas.microsoft.com/office/drawing/2014/main" id="{8784F4AA-457C-4F3F-A0E5-69774A89C03D}"/>
              </a:ext>
            </a:extLst>
          </p:cNvPr>
          <p:cNvSpPr txBox="1"/>
          <p:nvPr>
            <p:custDataLst>
              <p:tags r:id="rId2"/>
            </p:custDataLst>
          </p:nvPr>
        </p:nvSpPr>
        <p:spPr>
          <a:xfrm>
            <a:off x="1285967" y="586881"/>
            <a:ext cx="4034866" cy="1384995"/>
          </a:xfrm>
          <a:prstGeom prst="rect">
            <a:avLst/>
          </a:prstGeom>
          <a:noFill/>
        </p:spPr>
        <p:txBody>
          <a:bodyPr wrap="square" rtlCol="0">
            <a:noAutofit/>
          </a:bodyPr>
          <a:lstStyle>
            <a:defPPr/>
          </a:lstStyle>
          <a:p>
            <a:pPr algn="ctr" rtl="0"/>
            <a:r>
              <a:rPr lang="fr" sz="2800" b="1" i="0" u="none" strike="noStrike" dirty="0">
                <a:solidFill>
                  <a:srgbClr val="FFFFFF"/>
                </a:solidFill>
                <a:highlight>
                  <a:srgbClr val="000000">
                    <a:alpha val="0"/>
                  </a:srgbClr>
                </a:highlight>
                <a:latin typeface="Calibri"/>
              </a:rPr>
              <a:t>Faites un double clic pour lire et</a:t>
            </a:r>
            <a:br>
              <a:rPr lang="fr" sz="2800" b="1" i="0" u="none" strike="noStrike" dirty="0">
                <a:solidFill>
                  <a:srgbClr val="FFFFFF"/>
                </a:solidFill>
                <a:highlight>
                  <a:srgbClr val="000000">
                    <a:alpha val="0"/>
                  </a:srgbClr>
                </a:highlight>
                <a:latin typeface="Calibri"/>
              </a:rPr>
            </a:br>
            <a:r>
              <a:rPr lang="fr" sz="2800" b="1" i="0" u="none" strike="noStrike" dirty="0">
                <a:solidFill>
                  <a:srgbClr val="FFFFFF"/>
                </a:solidFill>
                <a:highlight>
                  <a:srgbClr val="000000">
                    <a:alpha val="0"/>
                  </a:srgbClr>
                </a:highlight>
                <a:latin typeface="Calibri"/>
              </a:rPr>
              <a:t> regarder un film</a:t>
            </a:r>
            <a:endParaRPr lang="en-US" sz="2800" b="1" dirty="0">
              <a:solidFill>
                <a:schemeClr val="bg1"/>
              </a:solidFill>
            </a:endParaRPr>
          </a:p>
        </p:txBody>
      </p:sp>
      <p:pic>
        <p:nvPicPr>
          <p:cNvPr id="13" name="Picture Placeholder 12" descr="A boat in the water&#10;&#10;Description automatically generated with low confidence">
            <a:hlinkClick r:id="rId10"/>
            <a:extLst>
              <a:ext uri="{FF2B5EF4-FFF2-40B4-BE49-F238E27FC236}">
                <a16:creationId xmlns:a16="http://schemas.microsoft.com/office/drawing/2014/main" id="{4834A32D-0755-4014-9839-6E68CD638BD5}"/>
              </a:ext>
            </a:extLst>
          </p:cNvPr>
          <p:cNvPicPr>
            <a:picLocks noGrp="1" noChangeAspect="1"/>
          </p:cNvPicPr>
          <p:nvPr>
            <p:ph type="pic" sz="quarter" idx="19"/>
            <p:custDataLst>
              <p:tags r:id="rId3"/>
            </p:custDataLst>
          </p:nvPr>
        </p:nvPicPr>
        <p:blipFill>
          <a:blip r:embed="rId11" cstate="screen">
            <a:extLst>
              <a:ext uri="{28A0092B-C50C-407E-A947-70E740481C1C}">
                <a14:useLocalDpi xmlns:a14="http://schemas.microsoft.com/office/drawing/2010/main"/>
              </a:ext>
            </a:extLst>
          </a:blip>
          <a:srcRect l="-553" t="-1" b="-1734"/>
          <a:stretch>
            <a:fillRect/>
          </a:stretch>
        </p:blipFill>
        <p:spPr>
          <a:xfrm>
            <a:off x="6379502" y="570587"/>
            <a:ext cx="4974366" cy="3572083"/>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logo&#10;&#10;Description automatically generated">
            <a:extLst>
              <a:ext uri="{FF2B5EF4-FFF2-40B4-BE49-F238E27FC236}">
                <a16:creationId xmlns:a16="http://schemas.microsoft.com/office/drawing/2014/main" id="{8F10A952-272E-4775-BA75-9D9C6D32D4E9}"/>
              </a:ext>
            </a:extLst>
          </p:cNvPr>
          <p:cNvPicPr>
            <a:picLocks noChangeAspect="1"/>
          </p:cNvPicPr>
          <p:nvPr>
            <p:custDataLst>
              <p:tags r:id="rId4"/>
            </p:custDataLst>
          </p:nvPr>
        </p:nvPicPr>
        <p:blipFill>
          <a:blip r:embed="rId12">
            <a:extLst>
              <a:ext uri="{28A0092B-C50C-407E-A947-70E740481C1C}">
                <a14:useLocalDpi xmlns:a14="http://schemas.microsoft.com/office/drawing/2010/main"/>
              </a:ext>
            </a:extLst>
          </a:blip>
          <a:stretch>
            <a:fillRect/>
          </a:stretch>
        </p:blipFill>
        <p:spPr>
          <a:xfrm rot="7766766">
            <a:off x="5785443" y="1698070"/>
            <a:ext cx="549804" cy="1099607"/>
          </a:xfrm>
          <a:prstGeom prst="rect">
            <a:avLst/>
          </a:prstGeom>
          <a:noFill/>
          <a:ln>
            <a:noFill/>
          </a:ln>
        </p:spPr>
      </p:pic>
      <p:sp>
        <p:nvSpPr>
          <p:cNvPr id="18" name="TextBox 17">
            <a:extLst>
              <a:ext uri="{FF2B5EF4-FFF2-40B4-BE49-F238E27FC236}">
                <a16:creationId xmlns:a16="http://schemas.microsoft.com/office/drawing/2014/main" id="{8F831B4E-8F25-42AA-90E1-4B96C4302343}"/>
              </a:ext>
            </a:extLst>
          </p:cNvPr>
          <p:cNvSpPr txBox="1"/>
          <p:nvPr>
            <p:custDataLst>
              <p:tags r:id="rId5"/>
            </p:custDataLst>
          </p:nvPr>
        </p:nvSpPr>
        <p:spPr>
          <a:xfrm>
            <a:off x="474743" y="5644274"/>
            <a:ext cx="9927902" cy="369332"/>
          </a:xfrm>
          <a:prstGeom prst="rect">
            <a:avLst/>
          </a:prstGeom>
          <a:noFill/>
        </p:spPr>
        <p:txBody>
          <a:bodyPr wrap="square">
            <a:noAutofit/>
          </a:bodyPr>
          <a:lstStyle>
            <a:defPPr/>
          </a:lstStyle>
          <a:p>
            <a:pPr rtl="0"/>
            <a:r>
              <a:rPr lang="fr" sz="1800" b="1" i="0" u="none" strike="noStrike">
                <a:solidFill>
                  <a:srgbClr val="FFFFFF"/>
                </a:solidFill>
                <a:highlight>
                  <a:srgbClr val="000000">
                    <a:alpha val="0"/>
                  </a:srgbClr>
                </a:highlight>
                <a:latin typeface="Calibri"/>
              </a:rPr>
              <a:t>Regarder Fuocoammare (Feu en mer) en ligne :</a:t>
            </a:r>
            <a:r>
              <a:rPr lang="fr" sz="1800" b="1" i="0" u="none" strike="noStrike">
                <a:solidFill>
                  <a:srgbClr val="FFFFFF"/>
                </a:solidFill>
                <a:highlight>
                  <a:srgbClr val="000000">
                    <a:alpha val="0"/>
                  </a:srgbClr>
                </a:highlight>
                <a:latin typeface="Calibri"/>
                <a:hlinkClick r:id="rId13"/>
              </a:rPr>
              <a:t> https://couchpop.com/film/fuocoammare-fire-at-sea/</a:t>
            </a:r>
            <a:r>
              <a:rPr lang="fr" sz="1800" b="1" i="0" u="none" strike="noStrike">
                <a:solidFill>
                  <a:srgbClr val="FFFFFF"/>
                </a:solidFill>
                <a:highlight>
                  <a:srgbClr val="000000">
                    <a:alpha val="0"/>
                  </a:srgbClr>
                </a:highlight>
                <a:latin typeface="Calibri"/>
              </a:rPr>
              <a:t> </a:t>
            </a:r>
            <a:endParaRPr lang="en-US" b="1">
              <a:solidFill>
                <a:schemeClr val="bg1"/>
              </a:solidFill>
            </a:endParaRPr>
          </a:p>
        </p:txBody>
      </p:sp>
      <p:pic>
        <p:nvPicPr>
          <p:cNvPr id="19" name="Online Media 18" title="Fire at Sea Official Trailer 1 (2016) - Documentary">
            <a:hlinkClick r:id="" action="ppaction://media"/>
            <a:extLst>
              <a:ext uri="{FF2B5EF4-FFF2-40B4-BE49-F238E27FC236}">
                <a16:creationId xmlns:a16="http://schemas.microsoft.com/office/drawing/2014/main" id="{4BA99E38-5869-402F-B991-E3FF67834496}"/>
              </a:ext>
            </a:extLst>
          </p:cNvPr>
          <p:cNvPicPr>
            <a:picLocks noRot="1" noChangeAspect="1"/>
          </p:cNvPicPr>
          <p:nvPr>
            <a:videoFile r:link="rId6"/>
            <p:custDataLst>
              <p:tags r:id="rId7"/>
            </p:custDataLst>
          </p:nvPr>
        </p:nvPicPr>
        <p:blipFill>
          <a:blip r:embed="rId14"/>
          <a:stretch>
            <a:fillRect/>
          </a:stretch>
        </p:blipFill>
        <p:spPr>
          <a:xfrm>
            <a:off x="558204" y="2636162"/>
            <a:ext cx="5023083" cy="2838041"/>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08847E16-8C1A-487C-AC6B-C1D1613877EC}"/>
              </a:ext>
            </a:extLst>
          </p:cNvPr>
          <p:cNvPicPr>
            <a:picLocks noChangeAspect="1"/>
          </p:cNvPicPr>
          <p:nvPr>
            <p:custDataLst>
              <p:tags r:id="rId8"/>
            </p:custDataLst>
          </p:nvPr>
        </p:nvPicPr>
        <p:blipFill>
          <a:blip r:embed="rId15">
            <a:extLst>
              <a:ext uri="{28A0092B-C50C-407E-A947-70E740481C1C}">
                <a14:useLocalDpi xmlns:a14="http://schemas.microsoft.com/office/drawing/2010/main"/>
              </a:ext>
            </a:extLst>
          </a:blip>
          <a:stretch>
            <a:fillRect/>
          </a:stretch>
        </p:blipFill>
        <p:spPr>
          <a:xfrm rot="9351538">
            <a:off x="1469192" y="2252014"/>
            <a:ext cx="501636" cy="1003271"/>
          </a:xfrm>
          <a:prstGeom prst="rect">
            <a:avLst/>
          </a:prstGeom>
          <a:noFill/>
          <a:ln>
            <a:noFill/>
          </a:ln>
        </p:spPr>
      </p:pic>
    </p:spTree>
    <p:extLst>
      <p:ext uri="{BB962C8B-B14F-4D97-AF65-F5344CB8AC3E}">
        <p14:creationId xmlns:p14="http://schemas.microsoft.com/office/powerpoint/2010/main" val="38080614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19"/>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A6377D"/>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434E56-101F-4BFB-9E84-2BF39552825C}"/>
              </a:ext>
            </a:extLst>
          </p:cNvPr>
          <p:cNvSpPr>
            <a:spLocks noGrp="1"/>
          </p:cNvSpPr>
          <p:nvPr>
            <p:ph type="body" sz="quarter" idx="13"/>
            <p:custDataLst>
              <p:tags r:id="rId1"/>
            </p:custDataLst>
          </p:nvPr>
        </p:nvSpPr>
        <p:spPr>
          <a:xfrm>
            <a:off x="3408458" y="193639"/>
            <a:ext cx="8326341" cy="865093"/>
          </a:xfrm>
        </p:spPr>
        <p:txBody>
          <a:bodyPr>
            <a:noAutofit/>
          </a:bodyPr>
          <a:lstStyle>
            <a:defPPr/>
          </a:lstStyle>
          <a:p>
            <a:pPr algn="ctr" rtl="0"/>
            <a:r>
              <a:rPr lang="fr" sz="3700" b="0" dirty="0"/>
              <a:t> La réponse du migrant</a:t>
            </a:r>
          </a:p>
          <a:p>
            <a:pPr algn="ctr" rtl="0"/>
            <a:r>
              <a:rPr lang="fr" sz="2000" dirty="0"/>
              <a:t>Par Indran Amirthanayagam</a:t>
            </a:r>
          </a:p>
          <a:p>
            <a:pPr algn="ctr"/>
            <a:endParaRPr lang="en-US" dirty="0"/>
          </a:p>
        </p:txBody>
      </p:sp>
      <p:pic>
        <p:nvPicPr>
          <p:cNvPr id="14" name="Picture 13">
            <a:extLst>
              <a:ext uri="{FF2B5EF4-FFF2-40B4-BE49-F238E27FC236}">
                <a16:creationId xmlns:a16="http://schemas.microsoft.com/office/drawing/2014/main" id="{13F960B6-412B-4DF0-AA37-5AFC1EC46558}"/>
              </a:ext>
            </a:extLst>
          </p:cNvPr>
          <p:cNvPicPr>
            <a:picLocks noChangeAspect="1"/>
          </p:cNvPicPr>
          <p:nvPr>
            <p:custDataLst>
              <p:tags r:id="rId2"/>
            </p:custDataLst>
          </p:nvPr>
        </p:nvPicPr>
        <p:blipFill>
          <a:blip r:embed="rId9"/>
          <a:stretch>
            <a:fillRect/>
          </a:stretch>
        </p:blipFill>
        <p:spPr>
          <a:xfrm>
            <a:off x="149059" y="1404657"/>
            <a:ext cx="5572125" cy="5124450"/>
          </a:xfrm>
          <a:prstGeom prst="rect">
            <a:avLst/>
          </a:prstGeom>
        </p:spPr>
      </p:pic>
      <p:pic>
        <p:nvPicPr>
          <p:cNvPr id="16" name="Picture 15">
            <a:extLst>
              <a:ext uri="{FF2B5EF4-FFF2-40B4-BE49-F238E27FC236}">
                <a16:creationId xmlns:a16="http://schemas.microsoft.com/office/drawing/2014/main" id="{9F3202E3-9CDE-425F-8EB4-5C5900A95D2D}"/>
              </a:ext>
            </a:extLst>
          </p:cNvPr>
          <p:cNvPicPr>
            <a:picLocks noChangeAspect="1"/>
          </p:cNvPicPr>
          <p:nvPr>
            <p:custDataLst>
              <p:tags r:id="rId3"/>
            </p:custDataLst>
          </p:nvPr>
        </p:nvPicPr>
        <p:blipFill>
          <a:blip r:embed="rId10"/>
          <a:stretch>
            <a:fillRect/>
          </a:stretch>
        </p:blipFill>
        <p:spPr>
          <a:xfrm>
            <a:off x="6095999" y="1532068"/>
            <a:ext cx="6048375" cy="4267200"/>
          </a:xfrm>
          <a:prstGeom prst="rect">
            <a:avLst/>
          </a:prstGeom>
        </p:spPr>
      </p:pic>
      <p:sp>
        <p:nvSpPr>
          <p:cNvPr id="18" name="TextBox 17">
            <a:extLst>
              <a:ext uri="{FF2B5EF4-FFF2-40B4-BE49-F238E27FC236}">
                <a16:creationId xmlns:a16="http://schemas.microsoft.com/office/drawing/2014/main" id="{2830C56C-2716-46EE-9ABB-5DDEE95126A5}"/>
              </a:ext>
            </a:extLst>
          </p:cNvPr>
          <p:cNvSpPr txBox="1"/>
          <p:nvPr>
            <p:custDataLst>
              <p:tags r:id="rId4"/>
            </p:custDataLst>
          </p:nvPr>
        </p:nvSpPr>
        <p:spPr>
          <a:xfrm>
            <a:off x="5583219" y="6257836"/>
            <a:ext cx="5845066" cy="600164"/>
          </a:xfrm>
          <a:prstGeom prst="rect">
            <a:avLst/>
          </a:prstGeom>
          <a:noFill/>
        </p:spPr>
        <p:txBody>
          <a:bodyPr wrap="square">
            <a:noAutofit/>
          </a:bodyPr>
          <a:lstStyle>
            <a:defPPr/>
          </a:lstStyle>
          <a:p>
            <a:pPr rtl="0"/>
            <a:r>
              <a:rPr lang="fr" sz="1100" b="0" i="0" u="none" strike="noStrike">
                <a:solidFill>
                  <a:srgbClr val="FFFFFF"/>
                </a:solidFill>
                <a:highlight>
                  <a:srgbClr val="000000">
                    <a:alpha val="0"/>
                  </a:srgbClr>
                </a:highlight>
                <a:latin typeface="Calibri"/>
              </a:rPr>
              <a:t>Indran Amirthanayagam, « The Migrant’s Reply », extrait de </a:t>
            </a:r>
            <a:r>
              <a:rPr lang="fr" sz="1100" b="0" i="1" u="none" strike="noStrike">
                <a:solidFill>
                  <a:srgbClr val="FFFFFF"/>
                </a:solidFill>
                <a:highlight>
                  <a:srgbClr val="000000">
                    <a:alpha val="0"/>
                  </a:srgbClr>
                </a:highlight>
                <a:latin typeface="Calibri"/>
              </a:rPr>
              <a:t>The Migrant States</a:t>
            </a:r>
            <a:r>
              <a:rPr lang="fr" sz="1100" b="0" i="0" u="none" strike="noStrike">
                <a:solidFill>
                  <a:srgbClr val="FFFFFF"/>
                </a:solidFill>
                <a:highlight>
                  <a:srgbClr val="000000">
                    <a:alpha val="0"/>
                  </a:srgbClr>
                </a:highlight>
                <a:latin typeface="Calibri"/>
              </a:rPr>
              <a:t>.  Copyright © 2020 par Indran Amirthanayagam.  Reproduit avec l'autorisation de Hanging Loose Press. </a:t>
            </a:r>
          </a:p>
          <a:p>
            <a:pPr rtl="0"/>
            <a:r>
              <a:rPr lang="fr" sz="1100" b="0" i="0" u="none" strike="noStrike">
                <a:solidFill>
                  <a:srgbClr val="FFFFFF"/>
                </a:solidFill>
                <a:highlight>
                  <a:srgbClr val="000000">
                    <a:alpha val="0"/>
                  </a:srgbClr>
                </a:highlight>
                <a:latin typeface="Calibri"/>
              </a:rPr>
              <a:t>Source : </a:t>
            </a:r>
            <a:r>
              <a:rPr lang="fr" sz="1100" b="0" i="1" u="none" strike="noStrike">
                <a:solidFill>
                  <a:srgbClr val="FFFFFF"/>
                </a:solidFill>
                <a:highlight>
                  <a:srgbClr val="000000">
                    <a:alpha val="0"/>
                  </a:srgbClr>
                </a:highlight>
                <a:latin typeface="Calibri"/>
              </a:rPr>
              <a:t>The Migrant States</a:t>
            </a:r>
            <a:r>
              <a:rPr lang="fr" sz="1100" b="0" i="0" u="none" strike="noStrike">
                <a:solidFill>
                  <a:srgbClr val="FFFFFF"/>
                </a:solidFill>
                <a:highlight>
                  <a:srgbClr val="000000">
                    <a:alpha val="0"/>
                  </a:srgbClr>
                </a:highlight>
                <a:latin typeface="Calibri"/>
              </a:rPr>
              <a:t> (Hanging Loose Press, 2020) </a:t>
            </a:r>
          </a:p>
        </p:txBody>
      </p:sp>
      <p:sp>
        <p:nvSpPr>
          <p:cNvPr id="19" name="TextBox 18">
            <a:extLst>
              <a:ext uri="{FF2B5EF4-FFF2-40B4-BE49-F238E27FC236}">
                <a16:creationId xmlns:a16="http://schemas.microsoft.com/office/drawing/2014/main" id="{D6AF967F-9AC8-4712-B970-F6CBD14CDD69}"/>
              </a:ext>
            </a:extLst>
          </p:cNvPr>
          <p:cNvSpPr txBox="1"/>
          <p:nvPr>
            <p:custDataLst>
              <p:tags r:id="rId5"/>
            </p:custDataLst>
          </p:nvPr>
        </p:nvSpPr>
        <p:spPr>
          <a:xfrm>
            <a:off x="149058" y="224580"/>
            <a:ext cx="3864142" cy="461665"/>
          </a:xfrm>
          <a:prstGeom prst="rect">
            <a:avLst/>
          </a:prstGeom>
          <a:noFill/>
        </p:spPr>
        <p:txBody>
          <a:bodyPr wrap="square" rtlCol="0">
            <a:noAutofit/>
          </a:bodyPr>
          <a:lstStyle>
            <a:defPPr/>
          </a:lstStyle>
          <a:p>
            <a:pPr rtl="0"/>
            <a:r>
              <a:rPr lang="fr" sz="2400" b="1" i="0" u="none" strike="noStrike" dirty="0">
                <a:solidFill>
                  <a:srgbClr val="F6BC67"/>
                </a:solidFill>
                <a:highlight>
                  <a:srgbClr val="000000">
                    <a:alpha val="0"/>
                  </a:srgbClr>
                </a:highlight>
                <a:latin typeface="Calibri"/>
              </a:rPr>
              <a:t>La médiation par la poésie !</a:t>
            </a:r>
            <a:endParaRPr lang="en-US" sz="2400" b="1" dirty="0">
              <a:solidFill>
                <a:srgbClr val="F6BC67"/>
              </a:solidFill>
            </a:endParaRPr>
          </a:p>
        </p:txBody>
      </p:sp>
      <p:sp>
        <p:nvSpPr>
          <p:cNvPr id="7" name="Text Placeholder 5">
            <a:extLst>
              <a:ext uri="{FF2B5EF4-FFF2-40B4-BE49-F238E27FC236}">
                <a16:creationId xmlns:a16="http://schemas.microsoft.com/office/drawing/2014/main" id="{AF203134-276A-409C-BC45-0A915AF19FBF}"/>
              </a:ext>
            </a:extLst>
          </p:cNvPr>
          <p:cNvSpPr txBox="1"/>
          <p:nvPr>
            <p:custDataLst>
              <p:tags r:id="rId6"/>
            </p:custDataLst>
          </p:nvPr>
        </p:nvSpPr>
        <p:spPr>
          <a:xfrm>
            <a:off x="47626" y="1404657"/>
            <a:ext cx="5635136" cy="5077243"/>
          </a:xfrm>
          <a:prstGeom prst="rect">
            <a:avLst/>
          </a:prstGeom>
          <a:solidFill>
            <a:srgbClr val="A6377D"/>
          </a:solidFill>
        </p:spPr>
        <p:txBody>
          <a:bodyPr vert="horz" lIns="91440" tIns="45720" rIns="91440" bIns="45720" rtlCol="0">
            <a:noAutofit/>
          </a:bodyPr>
          <a:lstStyle>
            <a:defPPr/>
            <a:lvl1pPr marL="0" indent="0" algn="r"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rtl="0">
              <a:lnSpc>
                <a:spcPct val="100000"/>
              </a:lnSpc>
              <a:spcBef>
                <a:spcPct val="0"/>
              </a:spcBef>
            </a:pPr>
            <a:r>
              <a:rPr lang="fr" sz="1600" b="0" i="0" u="none" strike="noStrike" dirty="0">
                <a:highlight>
                  <a:srgbClr val="000000">
                    <a:alpha val="0"/>
                  </a:srgbClr>
                </a:highlight>
                <a:latin typeface="Calibri"/>
              </a:rPr>
              <a:t>Nous avons couru pendant si longtemps. Nous sommes fatigués. Nous voulons nous reposer.</a:t>
            </a:r>
          </a:p>
          <a:p>
            <a:pPr algn="l" rtl="0">
              <a:lnSpc>
                <a:spcPct val="100000"/>
              </a:lnSpc>
              <a:spcBef>
                <a:spcPct val="0"/>
              </a:spcBef>
            </a:pPr>
            <a:r>
              <a:rPr lang="fr" sz="1600" b="0" i="0" u="none" strike="noStrike" dirty="0">
                <a:highlight>
                  <a:srgbClr val="000000">
                    <a:alpha val="0"/>
                  </a:srgbClr>
                </a:highlight>
                <a:latin typeface="Calibri"/>
              </a:rPr>
              <a:t>Nous ne voulons pas nous réveiller demain et faire nos bagages. Nous avons parcouru 16 000 km.</a:t>
            </a:r>
          </a:p>
          <a:p>
            <a:pPr algn="l" rtl="0">
              <a:lnSpc>
                <a:spcPct val="100000"/>
              </a:lnSpc>
              <a:spcBef>
                <a:spcPct val="0"/>
              </a:spcBef>
            </a:pPr>
            <a:r>
              <a:rPr lang="fr" sz="1600" b="0" i="0" u="none" strike="noStrike" dirty="0">
                <a:highlight>
                  <a:srgbClr val="000000">
                    <a:alpha val="0"/>
                  </a:srgbClr>
                </a:highlight>
                <a:latin typeface="Calibri"/>
              </a:rPr>
              <a:t>Nous avons embarqué dans un bateau à rames, un remorqueur, un bus, un train de marchandises. Nous avons un téléphone portable et du pain.</a:t>
            </a:r>
          </a:p>
          <a:p>
            <a:pPr algn="l">
              <a:lnSpc>
                <a:spcPct val="100000"/>
              </a:lnSpc>
              <a:spcBef>
                <a:spcPct val="0"/>
              </a:spcBef>
            </a:pPr>
            <a:endParaRPr lang="en-US" sz="1600" b="0" dirty="0"/>
          </a:p>
          <a:p>
            <a:pPr algn="l" rtl="0">
              <a:lnSpc>
                <a:spcPct val="100000"/>
              </a:lnSpc>
              <a:spcBef>
                <a:spcPct val="0"/>
              </a:spcBef>
            </a:pPr>
            <a:r>
              <a:rPr lang="fr" sz="1600" b="0" i="0" u="none" strike="noStrike" dirty="0">
                <a:highlight>
                  <a:srgbClr val="000000">
                    <a:alpha val="0"/>
                  </a:srgbClr>
                </a:highlight>
                <a:latin typeface="Calibri"/>
              </a:rPr>
              <a:t>Nos yeux sont secs. Notre souffle a besoin d'être lavé. Et après ? Vous érigez un mur sur votre flanc sud ? Quelle ironie. Le pays qui accepte les réfugiés ne veut pas de nous. Nous sommes qualifiés. Nous avons des cicatrices et nos gouvernements hôtes ont chassé au moins certains d'entre nous. Les autres ont fui par peur. Les gangs n'épargnent même pas les enfants.</a:t>
            </a:r>
          </a:p>
          <a:p>
            <a:pPr algn="l" rtl="0">
              <a:lnSpc>
                <a:spcPct val="100000"/>
              </a:lnSpc>
              <a:spcBef>
                <a:spcPct val="0"/>
              </a:spcBef>
            </a:pPr>
            <a:r>
              <a:rPr lang="fr" sz="1600" b="0" i="0" u="none" strike="noStrike" dirty="0">
                <a:highlight>
                  <a:srgbClr val="000000">
                    <a:alpha val="0"/>
                  </a:srgbClr>
                </a:highlight>
                <a:latin typeface="Calibri"/>
              </a:rPr>
              <a:t>Des camionnettes blanches ont emporté nos oncles, nos cousins. Pensez-vous qu'ils ont été transformés en socs ? Ay, qu'est-ce que tu dis ? Trop facile. Trop facile de porter nos cœurs dans ces mots, en bandoulière, sur nos visages, froncés, perplexes.</a:t>
            </a:r>
          </a:p>
        </p:txBody>
      </p:sp>
      <p:sp>
        <p:nvSpPr>
          <p:cNvPr id="9" name="Text Placeholder 5">
            <a:extLst>
              <a:ext uri="{FF2B5EF4-FFF2-40B4-BE49-F238E27FC236}">
                <a16:creationId xmlns:a16="http://schemas.microsoft.com/office/drawing/2014/main" id="{896E9ED8-BEAE-44D8-A1E3-080EB84C1DE3}"/>
              </a:ext>
            </a:extLst>
          </p:cNvPr>
          <p:cNvSpPr txBox="1"/>
          <p:nvPr>
            <p:custDataLst>
              <p:tags r:id="rId7"/>
            </p:custDataLst>
          </p:nvPr>
        </p:nvSpPr>
        <p:spPr>
          <a:xfrm>
            <a:off x="5994566" y="1642811"/>
            <a:ext cx="6048375" cy="4156457"/>
          </a:xfrm>
          <a:prstGeom prst="rect">
            <a:avLst/>
          </a:prstGeom>
          <a:solidFill>
            <a:srgbClr val="A6377D"/>
          </a:solidFill>
        </p:spPr>
        <p:txBody>
          <a:bodyPr vert="horz" lIns="91440" tIns="45720" rIns="91440" bIns="45720" rtlCol="0">
            <a:noAutofit/>
          </a:bodyPr>
          <a:lstStyle>
            <a:defPPr/>
            <a:lvl1pPr marL="0" indent="0" algn="r"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rtl="0">
              <a:lnSpc>
                <a:spcPct val="100000"/>
              </a:lnSpc>
              <a:spcBef>
                <a:spcPct val="0"/>
              </a:spcBef>
            </a:pPr>
            <a:r>
              <a:rPr lang="fr" sz="1600" b="0" i="0" u="none" strike="noStrike" dirty="0">
                <a:highlight>
                  <a:srgbClr val="000000">
                    <a:alpha val="0"/>
                  </a:srgbClr>
                </a:highlight>
                <a:latin typeface="Calibri"/>
              </a:rPr>
              <a:t>Qu'est-il arrivé à la gentillesse envers les étrangers ? Pourquoi devons-nous être rassemblés comme des prisonniers, dans un camp de détention ? Nous sommes des êtres humains et, comme vous, dans des pays plus sûrs, nous avons la même obligation de nous sauver et de sauver nos enfants.</a:t>
            </a:r>
          </a:p>
          <a:p>
            <a:pPr algn="l" rtl="0">
              <a:lnSpc>
                <a:spcPct val="100000"/>
              </a:lnSpc>
              <a:spcBef>
                <a:spcPct val="0"/>
              </a:spcBef>
            </a:pPr>
            <a:r>
              <a:rPr lang="fr" sz="1600" b="0" i="0" u="none" strike="noStrike" dirty="0">
                <a:highlight>
                  <a:srgbClr val="000000">
                    <a:alpha val="0"/>
                  </a:srgbClr>
                </a:highlight>
                <a:latin typeface="Calibri"/>
              </a:rPr>
              <a:t>Oh, les enfants.</a:t>
            </a:r>
          </a:p>
          <a:p>
            <a:pPr algn="l" rtl="0">
              <a:lnSpc>
                <a:spcPct val="100000"/>
              </a:lnSpc>
              <a:spcBef>
                <a:spcPct val="0"/>
              </a:spcBef>
            </a:pPr>
            <a:r>
              <a:rPr lang="fr" sz="1600" b="0" i="0" u="none" strike="noStrike" dirty="0">
                <a:highlight>
                  <a:srgbClr val="000000">
                    <a:alpha val="0"/>
                  </a:srgbClr>
                </a:highlight>
                <a:latin typeface="Calibri"/>
              </a:rPr>
              <a:t>Regardez-les. Donnez-leur de la nourriture, une école et de nouveaux vêtements.</a:t>
            </a:r>
          </a:p>
          <a:p>
            <a:pPr algn="l" rtl="0">
              <a:lnSpc>
                <a:spcPct val="100000"/>
              </a:lnSpc>
              <a:spcBef>
                <a:spcPct val="0"/>
              </a:spcBef>
            </a:pPr>
            <a:r>
              <a:rPr lang="fr" sz="1600" b="0" i="0" u="none" strike="noStrike" dirty="0">
                <a:highlight>
                  <a:srgbClr val="000000">
                    <a:alpha val="0"/>
                  </a:srgbClr>
                </a:highlight>
                <a:latin typeface="Calibri"/>
              </a:rPr>
              <a:t>Donnez-leur une chance. Que vous soyez rouge ou bleu, l'œil de l'ouragan ne fait pas de discrimination. Nous sommes les mauvaises herbes qui tombent, les voitures qui s'envolent, les banques qui débordent. Et nous sommes des fouilleurs de disques. Nous pouvons vous enseigner tant de langues et de visions.</a:t>
            </a:r>
          </a:p>
          <a:p>
            <a:pPr algn="l" rtl="0">
              <a:lnSpc>
                <a:spcPct val="100000"/>
              </a:lnSpc>
              <a:spcBef>
                <a:spcPct val="0"/>
              </a:spcBef>
            </a:pPr>
            <a:r>
              <a:rPr lang="fr" sz="1600" b="0" i="0" u="none" strike="noStrike" dirty="0">
                <a:highlight>
                  <a:srgbClr val="000000">
                    <a:alpha val="0"/>
                  </a:srgbClr>
                </a:highlight>
                <a:latin typeface="Calibri"/>
              </a:rPr>
              <a:t>Vous devriez apprendre tellement de choses : vous ne diriez jamais qu'il faut nous enfermer.</a:t>
            </a:r>
          </a:p>
        </p:txBody>
      </p:sp>
    </p:spTree>
    <p:extLst>
      <p:ext uri="{BB962C8B-B14F-4D97-AF65-F5344CB8AC3E}">
        <p14:creationId xmlns:p14="http://schemas.microsoft.com/office/powerpoint/2010/main" val="239158979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0EE960-0043-684F-B8DA-45211C52470E}"/>
              </a:ext>
            </a:extLst>
          </p:cNvPr>
          <p:cNvSpPr>
            <a:spLocks noGrp="1"/>
          </p:cNvSpPr>
          <p:nvPr>
            <p:ph type="body" sz="quarter" idx="15"/>
            <p:custDataLst>
              <p:tags r:id="rId1"/>
            </p:custDataLst>
          </p:nvPr>
        </p:nvSpPr>
        <p:spPr>
          <a:xfrm>
            <a:off x="571313" y="875545"/>
            <a:ext cx="7559433" cy="1083096"/>
          </a:xfrm>
        </p:spPr>
        <p:txBody>
          <a:bodyPr>
            <a:noAutofit/>
          </a:bodyPr>
          <a:lstStyle>
            <a:defPPr/>
          </a:lstStyle>
          <a:p>
            <a:pPr rtl="0"/>
            <a:r>
              <a:rPr lang="fr" sz="3600" b="1" i="0" u="none" strike="noStrike">
                <a:highlight>
                  <a:srgbClr val="000000">
                    <a:alpha val="0"/>
                  </a:srgbClr>
                </a:highlight>
                <a:latin typeface="Calibri"/>
              </a:rPr>
              <a:t>Exemple de médiation par la création d'un mouvement</a:t>
            </a:r>
            <a:endParaRPr lang="en-US"/>
          </a:p>
        </p:txBody>
      </p:sp>
      <p:sp>
        <p:nvSpPr>
          <p:cNvPr id="5" name="TextBox 4">
            <a:extLst>
              <a:ext uri="{FF2B5EF4-FFF2-40B4-BE49-F238E27FC236}">
                <a16:creationId xmlns:a16="http://schemas.microsoft.com/office/drawing/2014/main" id="{60B43C92-9256-460C-8ADA-17184D90ADA3}"/>
              </a:ext>
            </a:extLst>
          </p:cNvPr>
          <p:cNvSpPr txBox="1"/>
          <p:nvPr>
            <p:custDataLst>
              <p:tags r:id="rId2"/>
            </p:custDataLst>
          </p:nvPr>
        </p:nvSpPr>
        <p:spPr>
          <a:xfrm>
            <a:off x="571313" y="2312991"/>
            <a:ext cx="10046485" cy="3913059"/>
          </a:xfrm>
          <a:prstGeom prst="rect">
            <a:avLst/>
          </a:prstGeom>
          <a:noFill/>
        </p:spPr>
        <p:txBody>
          <a:bodyPr wrap="square">
            <a:noAutofit/>
          </a:bodyPr>
          <a:lstStyle>
            <a:defPPr/>
          </a:lstStyle>
          <a:p>
            <a:pPr rtl="0">
              <a:lnSpc>
                <a:spcPct val="150000"/>
              </a:lnSpc>
            </a:pPr>
            <a:r>
              <a:rPr lang="fr" sz="2400" b="1" i="0" u="none" strike="noStrike">
                <a:solidFill>
                  <a:srgbClr val="404040"/>
                </a:solidFill>
                <a:highlight>
                  <a:srgbClr val="000000">
                    <a:alpha val="0"/>
                  </a:srgbClr>
                </a:highlight>
                <a:latin typeface="Calibri"/>
              </a:rPr>
              <a:t>New Women Connectors</a:t>
            </a:r>
            <a:r>
              <a:rPr lang="fr" sz="2400" b="0" i="0" u="none" strike="noStrike">
                <a:solidFill>
                  <a:srgbClr val="404040"/>
                </a:solidFill>
                <a:highlight>
                  <a:srgbClr val="000000">
                    <a:alpha val="0"/>
                  </a:srgbClr>
                </a:highlight>
                <a:latin typeface="Calibri"/>
              </a:rPr>
              <a:t> est une initiative menée par des femmes migrantes et réfugiées qui se sont mobilisées pour devenir un mouvement collectif, démontrant ce que la force de l'unité et le pouvoir d'élever sa voix peuvent faire. Leur objectif est de sensibiliser aux défis et aux opportunités auxquels les femmes réfugiées et migrantes sont confrontées en Europe, par le biais de plates-formes de discussion facilitées, créant ainsi un changement dans les communautés et la politique au sens large.</a:t>
            </a:r>
            <a:br>
              <a:rPr lang="fr" sz="2400" b="0" i="0" u="none" strike="noStrike">
                <a:solidFill>
                  <a:srgbClr val="404040"/>
                </a:solidFill>
                <a:highlight>
                  <a:srgbClr val="000000">
                    <a:alpha val="0"/>
                  </a:srgbClr>
                </a:highlight>
                <a:latin typeface="Calibri"/>
              </a:rPr>
            </a:br>
            <a:r>
              <a:rPr lang="fr" sz="2400" b="0" i="0" u="none" strike="noStrike">
                <a:solidFill>
                  <a:srgbClr val="404040"/>
                </a:solidFill>
                <a:highlight>
                  <a:srgbClr val="000000">
                    <a:alpha val="0"/>
                  </a:srgbClr>
                </a:highlight>
                <a:latin typeface="Calibri"/>
                <a:hlinkClick r:id="rId4"/>
              </a:rPr>
              <a:t>https://www.newwomenconnectors.com</a:t>
            </a:r>
            <a:r>
              <a:rPr lang="fr" sz="2400" b="0" i="0" u="none" strike="noStrike">
                <a:solidFill>
                  <a:srgbClr val="404040"/>
                </a:solidFill>
                <a:highlight>
                  <a:srgbClr val="000000">
                    <a:alpha val="0"/>
                  </a:srgbClr>
                </a:highlight>
                <a:latin typeface="Calibri"/>
              </a:rPr>
              <a:t> </a:t>
            </a:r>
            <a:endParaRPr lang="en-GB" sz="2400">
              <a:solidFill>
                <a:srgbClr val="404040"/>
              </a:solidFill>
            </a:endParaRPr>
          </a:p>
        </p:txBody>
      </p:sp>
      <p:pic>
        <p:nvPicPr>
          <p:cNvPr id="6" name="Picture 5">
            <a:extLst>
              <a:ext uri="{FF2B5EF4-FFF2-40B4-BE49-F238E27FC236}">
                <a16:creationId xmlns:a16="http://schemas.microsoft.com/office/drawing/2014/main" id="{0F386362-3784-4526-94DD-39FC5BD85972}"/>
              </a:ext>
            </a:extLst>
          </p:cNvPr>
          <p:cNvPicPr>
            <a:picLocks noChangeAspect="1"/>
          </p:cNvPicPr>
          <p:nvPr/>
        </p:nvPicPr>
        <p:blipFill>
          <a:blip r:embed="rId5"/>
          <a:stretch>
            <a:fillRect/>
          </a:stretch>
        </p:blipFill>
        <p:spPr>
          <a:xfrm>
            <a:off x="9140908" y="521195"/>
            <a:ext cx="1892300" cy="1892300"/>
          </a:xfrm>
          <a:prstGeom prst="rect">
            <a:avLst/>
          </a:prstGeom>
        </p:spPr>
      </p:pic>
    </p:spTree>
    <p:extLst>
      <p:ext uri="{BB962C8B-B14F-4D97-AF65-F5344CB8AC3E}">
        <p14:creationId xmlns:p14="http://schemas.microsoft.com/office/powerpoint/2010/main" val="232582903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A7E8C6-83B5-B247-B8E4-5275D43B2D76}"/>
              </a:ext>
            </a:extLst>
          </p:cNvPr>
          <p:cNvSpPr>
            <a:spLocks noGrp="1"/>
          </p:cNvSpPr>
          <p:nvPr>
            <p:ph type="body" sz="quarter" idx="15"/>
            <p:custDataLst>
              <p:tags r:id="rId1"/>
            </p:custDataLst>
          </p:nvPr>
        </p:nvSpPr>
        <p:spPr>
          <a:xfrm>
            <a:off x="172123" y="397130"/>
            <a:ext cx="11057703" cy="1136136"/>
          </a:xfrm>
        </p:spPr>
        <p:txBody>
          <a:bodyPr>
            <a:noAutofit/>
          </a:bodyPr>
          <a:lstStyle>
            <a:defPPr/>
          </a:lstStyle>
          <a:p>
            <a:pPr rtl="0"/>
            <a:r>
              <a:rPr lang="fr" sz="3200" b="1" i="0" u="none" strike="noStrike" dirty="0">
                <a:solidFill>
                  <a:srgbClr val="76C6D2"/>
                </a:solidFill>
                <a:highlight>
                  <a:srgbClr val="000000">
                    <a:alpha val="0"/>
                  </a:srgbClr>
                </a:highlight>
                <a:latin typeface="Calibri"/>
              </a:rPr>
              <a:t>Exemple - Les </a:t>
            </a:r>
            <a:r>
              <a:rPr lang="fr" sz="3200" b="1" i="0" u="none" strike="noStrike" dirty="0" err="1">
                <a:solidFill>
                  <a:srgbClr val="76C6D2"/>
                </a:solidFill>
                <a:highlight>
                  <a:srgbClr val="000000">
                    <a:alpha val="0"/>
                  </a:srgbClr>
                </a:highlight>
                <a:latin typeface="Calibri"/>
              </a:rPr>
              <a:t>Techfugees</a:t>
            </a:r>
            <a:r>
              <a:rPr lang="fr" sz="3200" b="1" i="0" u="none" strike="noStrike" dirty="0">
                <a:solidFill>
                  <a:srgbClr val="76C6D2"/>
                </a:solidFill>
                <a:highlight>
                  <a:srgbClr val="000000">
                    <a:alpha val="0"/>
                  </a:srgbClr>
                </a:highlight>
                <a:latin typeface="Calibri"/>
              </a:rPr>
              <a:t> : </a:t>
            </a:r>
          </a:p>
          <a:p>
            <a:pPr rtl="0"/>
            <a:r>
              <a:rPr lang="fr" sz="3200" b="1" i="0" u="none" strike="noStrike" dirty="0">
                <a:solidFill>
                  <a:srgbClr val="76C6D2"/>
                </a:solidFill>
                <a:highlight>
                  <a:srgbClr val="000000">
                    <a:alpha val="0"/>
                  </a:srgbClr>
                </a:highlight>
                <a:latin typeface="Calibri"/>
              </a:rPr>
              <a:t>La technologie au service des personnes réfugiées</a:t>
            </a:r>
            <a:endParaRPr lang="en-US" sz="3200" dirty="0">
              <a:solidFill>
                <a:srgbClr val="76C6D2"/>
              </a:solidFill>
            </a:endParaRPr>
          </a:p>
        </p:txBody>
      </p:sp>
      <p:pic>
        <p:nvPicPr>
          <p:cNvPr id="3" name="Picture 2">
            <a:extLst>
              <a:ext uri="{FF2B5EF4-FFF2-40B4-BE49-F238E27FC236}">
                <a16:creationId xmlns:a16="http://schemas.microsoft.com/office/drawing/2014/main" id="{9BFB6566-201D-4885-852F-3B8179CB748F}"/>
              </a:ext>
            </a:extLst>
          </p:cNvPr>
          <p:cNvPicPr>
            <a:picLocks noChangeAspect="1"/>
          </p:cNvPicPr>
          <p:nvPr>
            <p:custDataLst>
              <p:tags r:id="rId2"/>
            </p:custDataLst>
          </p:nvPr>
        </p:nvPicPr>
        <p:blipFill>
          <a:blip r:embed="rId12"/>
          <a:stretch>
            <a:fillRect/>
          </a:stretch>
        </p:blipFill>
        <p:spPr>
          <a:xfrm>
            <a:off x="3049158" y="2176837"/>
            <a:ext cx="9142842" cy="4432318"/>
          </a:xfrm>
          <a:prstGeom prst="rect">
            <a:avLst/>
          </a:prstGeom>
        </p:spPr>
      </p:pic>
      <p:sp>
        <p:nvSpPr>
          <p:cNvPr id="4" name="TextBox 3">
            <a:extLst>
              <a:ext uri="{FF2B5EF4-FFF2-40B4-BE49-F238E27FC236}">
                <a16:creationId xmlns:a16="http://schemas.microsoft.com/office/drawing/2014/main" id="{3D0449DC-1F91-49BE-A90C-41F82C8A9DD8}"/>
              </a:ext>
            </a:extLst>
          </p:cNvPr>
          <p:cNvSpPr txBox="1"/>
          <p:nvPr>
            <p:custDataLst>
              <p:tags r:id="rId3"/>
            </p:custDataLst>
          </p:nvPr>
        </p:nvSpPr>
        <p:spPr>
          <a:xfrm>
            <a:off x="0" y="2176837"/>
            <a:ext cx="2958352" cy="3708708"/>
          </a:xfrm>
          <a:prstGeom prst="rect">
            <a:avLst/>
          </a:prstGeom>
          <a:noFill/>
        </p:spPr>
        <p:txBody>
          <a:bodyPr wrap="square" rtlCol="0">
            <a:noAutofit/>
          </a:bodyPr>
          <a:lstStyle>
            <a:defPPr/>
          </a:lstStyle>
          <a:p>
            <a:pPr algn="r" rtl="0">
              <a:spcBef>
                <a:spcPts val="600"/>
              </a:spcBef>
            </a:pPr>
            <a:r>
              <a:rPr lang="fr" sz="2400" b="0" i="0" u="none" strike="noStrike" dirty="0" err="1">
                <a:solidFill>
                  <a:srgbClr val="767171"/>
                </a:solidFill>
                <a:highlight>
                  <a:srgbClr val="000000">
                    <a:alpha val="0"/>
                  </a:srgbClr>
                </a:highlight>
                <a:latin typeface="Calibri"/>
              </a:rPr>
              <a:t>Techfugees</a:t>
            </a:r>
            <a:r>
              <a:rPr lang="fr" sz="2400" b="0" i="0" u="none" strike="noStrike" dirty="0">
                <a:solidFill>
                  <a:srgbClr val="767171"/>
                </a:solidFill>
                <a:highlight>
                  <a:srgbClr val="000000">
                    <a:alpha val="0"/>
                  </a:srgbClr>
                </a:highlight>
                <a:latin typeface="Calibri"/>
              </a:rPr>
              <a:t> est une organisation mondiale axée sur l'impact qui encourage un écosystème durable de solutions technologiques favorisant l'inclusion des personnes réfugiées</a:t>
            </a:r>
            <a:r>
              <a:rPr lang="fr" sz="2400" b="0" i="0" u="none" strike="noStrike" dirty="0">
                <a:solidFill>
                  <a:srgbClr val="404040"/>
                </a:solidFill>
                <a:highlight>
                  <a:srgbClr val="000000">
                    <a:alpha val="0"/>
                  </a:srgbClr>
                </a:highlight>
                <a:latin typeface="Calibri"/>
              </a:rPr>
              <a:t>.</a:t>
            </a:r>
            <a:endParaRPr lang="hr-BA" sz="2400" dirty="0">
              <a:solidFill>
                <a:srgbClr val="404040"/>
              </a:solidFill>
            </a:endParaRPr>
          </a:p>
          <a:p>
            <a:pPr algn="r" rtl="0">
              <a:spcBef>
                <a:spcPts val="600"/>
              </a:spcBef>
            </a:pPr>
            <a:r>
              <a:rPr lang="fr" sz="2000" b="0" i="0" u="none" strike="noStrike" dirty="0">
                <a:solidFill>
                  <a:srgbClr val="404040"/>
                </a:solidFill>
                <a:highlight>
                  <a:srgbClr val="000000">
                    <a:alpha val="0"/>
                  </a:srgbClr>
                </a:highlight>
                <a:latin typeface="Calibri"/>
                <a:hlinkClick r:id="rId13"/>
              </a:rPr>
              <a:t>https://techfugees.com/</a:t>
            </a:r>
            <a:r>
              <a:rPr lang="fr" sz="2000" b="0" i="0" u="none" strike="noStrike" dirty="0">
                <a:solidFill>
                  <a:srgbClr val="404040"/>
                </a:solidFill>
                <a:highlight>
                  <a:srgbClr val="000000">
                    <a:alpha val="0"/>
                  </a:srgbClr>
                </a:highlight>
                <a:latin typeface="Calibri"/>
              </a:rPr>
              <a:t> </a:t>
            </a:r>
            <a:endParaRPr lang="en-US" sz="2000" dirty="0">
              <a:solidFill>
                <a:srgbClr val="404040"/>
              </a:solidFill>
            </a:endParaRPr>
          </a:p>
          <a:p>
            <a:pPr algn="r"/>
            <a:endParaRPr lang="en-US" dirty="0"/>
          </a:p>
        </p:txBody>
      </p:sp>
      <p:pic>
        <p:nvPicPr>
          <p:cNvPr id="11" name="Picture 10">
            <a:extLst>
              <a:ext uri="{FF2B5EF4-FFF2-40B4-BE49-F238E27FC236}">
                <a16:creationId xmlns:a16="http://schemas.microsoft.com/office/drawing/2014/main" id="{2D951440-BB5D-4489-A5D3-67D2C2DD0534}"/>
              </a:ext>
            </a:extLst>
          </p:cNvPr>
          <p:cNvPicPr>
            <a:picLocks noChangeAspect="1"/>
          </p:cNvPicPr>
          <p:nvPr>
            <p:custDataLst>
              <p:tags r:id="rId4"/>
            </p:custDataLst>
          </p:nvPr>
        </p:nvPicPr>
        <p:blipFill>
          <a:blip r:embed="rId14"/>
          <a:stretch>
            <a:fillRect/>
          </a:stretch>
        </p:blipFill>
        <p:spPr>
          <a:xfrm>
            <a:off x="9008803" y="661513"/>
            <a:ext cx="2748147" cy="484255"/>
          </a:xfrm>
          <a:prstGeom prst="rect">
            <a:avLst/>
          </a:prstGeom>
          <a:solidFill>
            <a:schemeClr val="accent1">
              <a:lumMod val="75000"/>
            </a:schemeClr>
          </a:solidFill>
        </p:spPr>
      </p:pic>
      <p:sp>
        <p:nvSpPr>
          <p:cNvPr id="6" name="TextBox 5">
            <a:extLst>
              <a:ext uri="{FF2B5EF4-FFF2-40B4-BE49-F238E27FC236}">
                <a16:creationId xmlns:a16="http://schemas.microsoft.com/office/drawing/2014/main" id="{54CD99D4-2B87-4ECA-AC67-87605FD7FEC0}"/>
              </a:ext>
            </a:extLst>
          </p:cNvPr>
          <p:cNvSpPr txBox="1"/>
          <p:nvPr>
            <p:custDataLst>
              <p:tags r:id="rId5"/>
            </p:custDataLst>
          </p:nvPr>
        </p:nvSpPr>
        <p:spPr>
          <a:xfrm>
            <a:off x="7620579" y="2425253"/>
            <a:ext cx="4136371" cy="477054"/>
          </a:xfrm>
          <a:prstGeom prst="rect">
            <a:avLst/>
          </a:prstGeom>
          <a:solidFill>
            <a:schemeClr val="bg1"/>
          </a:solidFill>
        </p:spPr>
        <p:txBody>
          <a:bodyPr wrap="square" rtlCol="0">
            <a:noAutofit/>
          </a:bodyPr>
          <a:lstStyle>
            <a:defPPr/>
          </a:lstStyle>
          <a:p>
            <a:pPr rtl="0"/>
            <a:r>
              <a:rPr lang="fr" sz="1400" b="1" i="0" u="none" strike="noStrike">
                <a:highlight>
                  <a:srgbClr val="000000">
                    <a:alpha val="0"/>
                  </a:srgbClr>
                </a:highlight>
                <a:latin typeface="Calibri"/>
              </a:rPr>
              <a:t>INCLUSION : #TF4WOMEN</a:t>
            </a:r>
          </a:p>
          <a:p>
            <a:pPr rtl="0"/>
            <a:r>
              <a:rPr lang="fr" sz="1100" b="0" i="0" u="none" strike="noStrike">
                <a:highlight>
                  <a:srgbClr val="000000">
                    <a:alpha val="0"/>
                  </a:srgbClr>
                </a:highlight>
                <a:latin typeface="Calibri"/>
              </a:rPr>
              <a:t>Aide gratuite aux femmes réfugiées pour trouver un emploi dans le secteur de la tech.</a:t>
            </a:r>
            <a:endParaRPr lang="en-US" sz="1000"/>
          </a:p>
        </p:txBody>
      </p:sp>
      <p:sp>
        <p:nvSpPr>
          <p:cNvPr id="9" name="TextBox 8">
            <a:extLst>
              <a:ext uri="{FF2B5EF4-FFF2-40B4-BE49-F238E27FC236}">
                <a16:creationId xmlns:a16="http://schemas.microsoft.com/office/drawing/2014/main" id="{22BC81C6-4DA5-4AC5-A10F-0190A4031FBB}"/>
              </a:ext>
            </a:extLst>
          </p:cNvPr>
          <p:cNvSpPr txBox="1"/>
          <p:nvPr>
            <p:custDataLst>
              <p:tags r:id="rId6"/>
            </p:custDataLst>
          </p:nvPr>
        </p:nvSpPr>
        <p:spPr>
          <a:xfrm>
            <a:off x="7706844" y="3636098"/>
            <a:ext cx="4301126" cy="646331"/>
          </a:xfrm>
          <a:prstGeom prst="rect">
            <a:avLst/>
          </a:prstGeom>
          <a:solidFill>
            <a:schemeClr val="bg1"/>
          </a:solidFill>
        </p:spPr>
        <p:txBody>
          <a:bodyPr wrap="square" rtlCol="0">
            <a:noAutofit/>
          </a:bodyPr>
          <a:lstStyle>
            <a:defPPr/>
          </a:lstStyle>
          <a:p>
            <a:pPr rtl="0"/>
            <a:r>
              <a:rPr lang="fr" sz="1400" b="1" i="0" u="none" strike="noStrike">
                <a:highlight>
                  <a:srgbClr val="000000">
                    <a:alpha val="0"/>
                  </a:srgbClr>
                </a:highlight>
                <a:latin typeface="Calibri"/>
              </a:rPr>
              <a:t>INNOVATION</a:t>
            </a:r>
          </a:p>
          <a:p>
            <a:pPr rtl="0"/>
            <a:r>
              <a:rPr lang="fr" sz="1100" b="0" i="0" u="none" strike="noStrike">
                <a:highlight>
                  <a:srgbClr val="000000">
                    <a:alpha val="0"/>
                  </a:srgbClr>
                </a:highlight>
                <a:latin typeface="Calibri"/>
              </a:rPr>
              <a:t>Rencontres, hackathons et sommets mondiaux pour soutenir les innovateurs qui construisent des technologies pour et avec les personnes déplacées à travers le monde depuis 2015.</a:t>
            </a:r>
            <a:endParaRPr lang="en-US" sz="1000"/>
          </a:p>
        </p:txBody>
      </p:sp>
      <p:sp>
        <p:nvSpPr>
          <p:cNvPr id="10" name="TextBox 9">
            <a:extLst>
              <a:ext uri="{FF2B5EF4-FFF2-40B4-BE49-F238E27FC236}">
                <a16:creationId xmlns:a16="http://schemas.microsoft.com/office/drawing/2014/main" id="{9DBEB9C1-D2B5-443B-9C82-1B024C9AFC67}"/>
              </a:ext>
            </a:extLst>
          </p:cNvPr>
          <p:cNvSpPr txBox="1"/>
          <p:nvPr>
            <p:custDataLst>
              <p:tags r:id="rId7"/>
            </p:custDataLst>
          </p:nvPr>
        </p:nvSpPr>
        <p:spPr>
          <a:xfrm>
            <a:off x="7620578" y="4973507"/>
            <a:ext cx="4571421" cy="815608"/>
          </a:xfrm>
          <a:prstGeom prst="rect">
            <a:avLst/>
          </a:prstGeom>
          <a:solidFill>
            <a:schemeClr val="bg1"/>
          </a:solidFill>
        </p:spPr>
        <p:txBody>
          <a:bodyPr wrap="square" rtlCol="0">
            <a:noAutofit/>
          </a:bodyPr>
          <a:lstStyle>
            <a:defPPr/>
          </a:lstStyle>
          <a:p>
            <a:pPr rtl="0"/>
            <a:r>
              <a:rPr lang="fr" sz="1400" b="1" i="0" u="none" strike="noStrike">
                <a:highlight>
                  <a:srgbClr val="000000">
                    <a:alpha val="0"/>
                  </a:srgbClr>
                </a:highlight>
                <a:latin typeface="Calibri"/>
              </a:rPr>
              <a:t>INSIGHTS</a:t>
            </a:r>
          </a:p>
          <a:p>
            <a:pPr rtl="0"/>
            <a:r>
              <a:rPr lang="fr" sz="1100" b="0" i="0" u="none" strike="noStrike">
                <a:highlight>
                  <a:srgbClr val="000000">
                    <a:alpha val="0"/>
                  </a:srgbClr>
                </a:highlight>
                <a:latin typeface="Calibri"/>
              </a:rPr>
              <a:t>Techfugees crée des plates-formes de sources et de données ouvertes pour identifier, répertorier et répertorier les solutions technologiques permettant d'aider les personnes déplacées à travers le monde.</a:t>
            </a:r>
            <a:endParaRPr lang="en-US" sz="1000"/>
          </a:p>
        </p:txBody>
      </p:sp>
      <p:sp>
        <p:nvSpPr>
          <p:cNvPr id="12" name="TextBox 11">
            <a:extLst>
              <a:ext uri="{FF2B5EF4-FFF2-40B4-BE49-F238E27FC236}">
                <a16:creationId xmlns:a16="http://schemas.microsoft.com/office/drawing/2014/main" id="{FCDAF573-D282-4DCA-BAD6-6360F37D5509}"/>
              </a:ext>
            </a:extLst>
          </p:cNvPr>
          <p:cNvSpPr txBox="1"/>
          <p:nvPr>
            <p:custDataLst>
              <p:tags r:id="rId8"/>
            </p:custDataLst>
          </p:nvPr>
        </p:nvSpPr>
        <p:spPr>
          <a:xfrm>
            <a:off x="7776350" y="3110149"/>
            <a:ext cx="834251" cy="261610"/>
          </a:xfrm>
          <a:prstGeom prst="rect">
            <a:avLst/>
          </a:prstGeom>
          <a:solidFill>
            <a:srgbClr val="1A2E40"/>
          </a:solidFill>
        </p:spPr>
        <p:txBody>
          <a:bodyPr wrap="square" rtlCol="0">
            <a:noAutofit/>
          </a:bodyPr>
          <a:lstStyle>
            <a:defPPr/>
          </a:lstStyle>
          <a:p>
            <a:pPr rtl="0"/>
            <a:r>
              <a:rPr lang="fr" sz="900" b="0" i="0" u="none" strike="noStrike" dirty="0">
                <a:solidFill>
                  <a:srgbClr val="FFFFFF"/>
                </a:solidFill>
                <a:highlight>
                  <a:srgbClr val="000000">
                    <a:alpha val="0"/>
                  </a:srgbClr>
                </a:highlight>
                <a:latin typeface="Calibri"/>
              </a:rPr>
              <a:t>En savoir plus</a:t>
            </a:r>
            <a:endParaRPr lang="en-US" sz="900" dirty="0">
              <a:solidFill>
                <a:schemeClr val="bg1"/>
              </a:solidFill>
            </a:endParaRPr>
          </a:p>
        </p:txBody>
      </p:sp>
      <p:sp>
        <p:nvSpPr>
          <p:cNvPr id="13" name="TextBox 12">
            <a:extLst>
              <a:ext uri="{FF2B5EF4-FFF2-40B4-BE49-F238E27FC236}">
                <a16:creationId xmlns:a16="http://schemas.microsoft.com/office/drawing/2014/main" id="{A1E1C447-A628-457A-8864-437DF8E59976}"/>
              </a:ext>
            </a:extLst>
          </p:cNvPr>
          <p:cNvSpPr txBox="1"/>
          <p:nvPr>
            <p:custDataLst>
              <p:tags r:id="rId9"/>
            </p:custDataLst>
          </p:nvPr>
        </p:nvSpPr>
        <p:spPr>
          <a:xfrm>
            <a:off x="7776350" y="4499529"/>
            <a:ext cx="834251" cy="261610"/>
          </a:xfrm>
          <a:prstGeom prst="rect">
            <a:avLst/>
          </a:prstGeom>
          <a:solidFill>
            <a:srgbClr val="1A2E40"/>
          </a:solidFill>
        </p:spPr>
        <p:txBody>
          <a:bodyPr wrap="square" rtlCol="0">
            <a:noAutofit/>
          </a:bodyPr>
          <a:lstStyle>
            <a:defPPr/>
          </a:lstStyle>
          <a:p>
            <a:r>
              <a:rPr lang="fr" sz="900" dirty="0">
                <a:solidFill>
                  <a:srgbClr val="FFFFFF"/>
                </a:solidFill>
                <a:highlight>
                  <a:srgbClr val="000000">
                    <a:alpha val="0"/>
                  </a:srgbClr>
                </a:highlight>
                <a:latin typeface="Calibri"/>
              </a:rPr>
              <a:t>En savoir plus</a:t>
            </a:r>
            <a:endParaRPr lang="en-US" sz="900" dirty="0">
              <a:solidFill>
                <a:srgbClr val="FFFFFF"/>
              </a:solidFill>
              <a:highlight>
                <a:srgbClr val="000000">
                  <a:alpha val="0"/>
                </a:srgbClr>
              </a:highlight>
              <a:latin typeface="Calibri"/>
            </a:endParaRPr>
          </a:p>
        </p:txBody>
      </p:sp>
      <p:sp>
        <p:nvSpPr>
          <p:cNvPr id="14" name="TextBox 13">
            <a:extLst>
              <a:ext uri="{FF2B5EF4-FFF2-40B4-BE49-F238E27FC236}">
                <a16:creationId xmlns:a16="http://schemas.microsoft.com/office/drawing/2014/main" id="{D6952D37-9397-494F-8FD2-823C5CFD4248}"/>
              </a:ext>
            </a:extLst>
          </p:cNvPr>
          <p:cNvSpPr txBox="1"/>
          <p:nvPr>
            <p:custDataLst>
              <p:tags r:id="rId10"/>
            </p:custDataLst>
          </p:nvPr>
        </p:nvSpPr>
        <p:spPr>
          <a:xfrm>
            <a:off x="7776350" y="5884967"/>
            <a:ext cx="834251" cy="261610"/>
          </a:xfrm>
          <a:prstGeom prst="rect">
            <a:avLst/>
          </a:prstGeom>
          <a:solidFill>
            <a:srgbClr val="1A2E40"/>
          </a:solidFill>
        </p:spPr>
        <p:txBody>
          <a:bodyPr wrap="square" rtlCol="0">
            <a:noAutofit/>
          </a:bodyPr>
          <a:lstStyle>
            <a:defPPr/>
          </a:lstStyle>
          <a:p>
            <a:r>
              <a:rPr lang="fr" sz="900" dirty="0">
                <a:solidFill>
                  <a:srgbClr val="FFFFFF"/>
                </a:solidFill>
                <a:highlight>
                  <a:srgbClr val="000000">
                    <a:alpha val="0"/>
                  </a:srgbClr>
                </a:highlight>
                <a:latin typeface="Calibri"/>
              </a:rPr>
              <a:t>En savoir plus</a:t>
            </a:r>
            <a:endParaRPr lang="en-US" sz="900" dirty="0">
              <a:solidFill>
                <a:srgbClr val="FFFFFF"/>
              </a:solidFill>
              <a:highlight>
                <a:srgbClr val="000000">
                  <a:alpha val="0"/>
                </a:srgbClr>
              </a:highlight>
              <a:latin typeface="Calibri"/>
            </a:endParaRPr>
          </a:p>
        </p:txBody>
      </p:sp>
    </p:spTree>
    <p:extLst>
      <p:ext uri="{BB962C8B-B14F-4D97-AF65-F5344CB8AC3E}">
        <p14:creationId xmlns:p14="http://schemas.microsoft.com/office/powerpoint/2010/main" val="399608238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5B6276-D878-4105-B327-ED11C15E7CD4}"/>
              </a:ext>
            </a:extLst>
          </p:cNvPr>
          <p:cNvSpPr>
            <a:spLocks noGrp="1"/>
          </p:cNvSpPr>
          <p:nvPr>
            <p:ph type="body" sz="quarter" idx="13"/>
            <p:custDataLst>
              <p:tags r:id="rId1"/>
            </p:custDataLst>
          </p:nvPr>
        </p:nvSpPr>
        <p:spPr/>
        <p:txBody>
          <a:bodyPr>
            <a:noAutofit/>
          </a:bodyPr>
          <a:lstStyle>
            <a:defPPr/>
          </a:lstStyle>
          <a:p>
            <a:pPr rtl="0"/>
            <a:r>
              <a:rPr lang="fr" sz="3600" b="1" i="0" u="none" strike="noStrike">
                <a:highlight>
                  <a:srgbClr val="000000">
                    <a:alpha val="0"/>
                  </a:srgbClr>
                </a:highlight>
                <a:latin typeface="Calibri"/>
              </a:rPr>
              <a:t>Regardez cette vidéo pour en savoir plus :</a:t>
            </a:r>
          </a:p>
          <a:p>
            <a:pPr rtl="0"/>
            <a:r>
              <a:rPr lang="fr" sz="3600" b="0" i="0" u="none" strike="noStrike">
                <a:highlight>
                  <a:srgbClr val="000000">
                    <a:alpha val="0"/>
                  </a:srgbClr>
                </a:highlight>
                <a:latin typeface="Calibri"/>
              </a:rPr>
              <a:t>la médiation par la nourriture et le volontariat</a:t>
            </a:r>
            <a:endParaRPr lang="en-US" b="0"/>
          </a:p>
        </p:txBody>
      </p:sp>
      <p:sp>
        <p:nvSpPr>
          <p:cNvPr id="3" name="Text Placeholder 2">
            <a:extLst>
              <a:ext uri="{FF2B5EF4-FFF2-40B4-BE49-F238E27FC236}">
                <a16:creationId xmlns:a16="http://schemas.microsoft.com/office/drawing/2014/main" id="{718EB9BC-387B-4B1B-A7CB-AE9CDD158FDF}"/>
              </a:ext>
            </a:extLst>
          </p:cNvPr>
          <p:cNvSpPr>
            <a:spLocks noGrp="1"/>
          </p:cNvSpPr>
          <p:nvPr>
            <p:ph type="body" sz="quarter" idx="14"/>
            <p:custDataLst>
              <p:tags r:id="rId2"/>
            </p:custDataLst>
          </p:nvPr>
        </p:nvSpPr>
        <p:spPr>
          <a:xfrm>
            <a:off x="497155" y="5114135"/>
            <a:ext cx="9862460" cy="1146816"/>
          </a:xfrm>
        </p:spPr>
        <p:txBody>
          <a:bodyPr>
            <a:noAutofit/>
          </a:bodyPr>
          <a:lstStyle>
            <a:defPPr/>
          </a:lstStyle>
          <a:p>
            <a:pPr rtl="0"/>
            <a:r>
              <a:rPr lang="fr" sz="2400" b="0" i="0" u="none" strike="noStrike">
                <a:highlight>
                  <a:srgbClr val="000000">
                    <a:alpha val="0"/>
                  </a:srgbClr>
                </a:highlight>
                <a:latin typeface="Calibri"/>
              </a:rPr>
              <a:t>Pour en savoir plus sur Ellie Kisyombe - des projets communautaires bénévoles aux élections, cliquez </a:t>
            </a:r>
            <a:r>
              <a:rPr lang="fr" sz="2400" b="0" i="0" u="none" strike="noStrike">
                <a:highlight>
                  <a:srgbClr val="000000">
                    <a:alpha val="0"/>
                  </a:srgbClr>
                </a:highlight>
                <a:latin typeface="Calibri"/>
                <a:hlinkClick r:id="rId7"/>
              </a:rPr>
              <a:t>ICI</a:t>
            </a:r>
            <a:r>
              <a:rPr lang="fr" sz="2400" b="0" i="0" u="none" strike="noStrike">
                <a:highlight>
                  <a:srgbClr val="000000">
                    <a:alpha val="0"/>
                  </a:srgbClr>
                </a:highlight>
                <a:latin typeface="Calibri"/>
              </a:rPr>
              <a:t>.</a:t>
            </a:r>
            <a:endParaRPr lang="en-US"/>
          </a:p>
        </p:txBody>
      </p:sp>
      <p:sp>
        <p:nvSpPr>
          <p:cNvPr id="4" name="Picture Placeholder 3">
            <a:extLst>
              <a:ext uri="{FF2B5EF4-FFF2-40B4-BE49-F238E27FC236}">
                <a16:creationId xmlns:a16="http://schemas.microsoft.com/office/drawing/2014/main" id="{1D7E321A-7E72-42B7-9D9B-D6D5B3DD4FDF}"/>
              </a:ext>
            </a:extLst>
          </p:cNvPr>
          <p:cNvSpPr>
            <a:spLocks noGrp="1"/>
          </p:cNvSpPr>
          <p:nvPr>
            <p:ph type="pic" sz="quarter" idx="19"/>
            <p:custDataLst>
              <p:tags r:id="rId3"/>
            </p:custDataLst>
          </p:nvPr>
        </p:nvSpPr>
        <p:spPr/>
        <p:txBody>
          <a:bodyPr>
            <a:noAutofit/>
          </a:bodyPr>
          <a:lstStyle>
            <a:defPPr/>
          </a:lstStyle>
          <a:p>
            <a:endParaRPr/>
          </a:p>
        </p:txBody>
      </p:sp>
      <p:pic>
        <p:nvPicPr>
          <p:cNvPr id="5" name="Online Media 4" title="Our Table @ Christ Church Cathedral, Dublin">
            <a:hlinkClick r:id="" action="ppaction://media"/>
            <a:extLst>
              <a:ext uri="{FF2B5EF4-FFF2-40B4-BE49-F238E27FC236}">
                <a16:creationId xmlns:a16="http://schemas.microsoft.com/office/drawing/2014/main" id="{FCBBF54B-32A9-4A7B-ACD7-1E52949BBB4B}"/>
              </a:ext>
            </a:extLst>
          </p:cNvPr>
          <p:cNvPicPr>
            <a:picLocks noRot="1" noChangeAspect="1"/>
          </p:cNvPicPr>
          <p:nvPr>
            <a:videoFile r:link="rId4"/>
            <p:custDataLst>
              <p:tags r:id="rId5"/>
            </p:custDataLst>
          </p:nvPr>
        </p:nvPicPr>
        <p:blipFill>
          <a:blip r:embed="rId8"/>
          <a:stretch>
            <a:fillRect/>
          </a:stretch>
        </p:blipFill>
        <p:spPr>
          <a:xfrm>
            <a:off x="3564835" y="-15240"/>
            <a:ext cx="8627165" cy="4874348"/>
          </a:xfrm>
          <a:prstGeom prst="rect">
            <a:avLst/>
          </a:prstGeom>
        </p:spPr>
      </p:pic>
    </p:spTree>
    <p:extLst>
      <p:ext uri="{BB962C8B-B14F-4D97-AF65-F5344CB8AC3E}">
        <p14:creationId xmlns:p14="http://schemas.microsoft.com/office/powerpoint/2010/main" val="3668360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72DF37-3B56-4330-B1DA-1FADFE37BB7B}"/>
              </a:ext>
            </a:extLst>
          </p:cNvPr>
          <p:cNvSpPr>
            <a:spLocks noGrp="1"/>
          </p:cNvSpPr>
          <p:nvPr>
            <p:ph type="body" sz="quarter" idx="15"/>
            <p:custDataLst>
              <p:tags r:id="rId1"/>
            </p:custDataLst>
          </p:nvPr>
        </p:nvSpPr>
        <p:spPr/>
        <p:txBody>
          <a:bodyPr>
            <a:noAutofit/>
          </a:bodyPr>
          <a:lstStyle>
            <a:defPPr/>
          </a:lstStyle>
          <a:p>
            <a:pPr rtl="0"/>
            <a:r>
              <a:rPr lang="fr" sz="3600" b="1" i="0" u="none" strike="noStrike">
                <a:highlight>
                  <a:srgbClr val="000000">
                    <a:alpha val="0"/>
                  </a:srgbClr>
                </a:highlight>
                <a:latin typeface="Calibri"/>
              </a:rPr>
              <a:t>Vous voulez faire du bénévolat ?</a:t>
            </a:r>
            <a:endParaRPr lang="en-US"/>
          </a:p>
        </p:txBody>
      </p:sp>
      <p:sp>
        <p:nvSpPr>
          <p:cNvPr id="3" name="Text Placeholder 2">
            <a:extLst>
              <a:ext uri="{FF2B5EF4-FFF2-40B4-BE49-F238E27FC236}">
                <a16:creationId xmlns:a16="http://schemas.microsoft.com/office/drawing/2014/main" id="{0EA5C69E-73F6-49F6-B66F-2C4AC779D27A}"/>
              </a:ext>
            </a:extLst>
          </p:cNvPr>
          <p:cNvSpPr>
            <a:spLocks noGrp="1"/>
          </p:cNvSpPr>
          <p:nvPr>
            <p:ph type="body" sz="quarter" idx="16"/>
            <p:custDataLst>
              <p:tags r:id="rId2"/>
            </p:custDataLst>
          </p:nvPr>
        </p:nvSpPr>
        <p:spPr>
          <a:xfrm>
            <a:off x="5464396" y="864787"/>
            <a:ext cx="5642758" cy="598254"/>
          </a:xfrm>
        </p:spPr>
        <p:txBody>
          <a:bodyPr>
            <a:noAutofit/>
          </a:bodyPr>
          <a:lstStyle>
            <a:defPPr/>
          </a:lstStyle>
          <a:p>
            <a:pPr rtl="0"/>
            <a:r>
              <a:rPr lang="fr" sz="3200" b="1" i="0" u="none" strike="noStrike">
                <a:solidFill>
                  <a:srgbClr val="F6BC67"/>
                </a:solidFill>
                <a:highlight>
                  <a:srgbClr val="000000">
                    <a:alpha val="0"/>
                  </a:srgbClr>
                </a:highlight>
                <a:latin typeface="Calibri"/>
              </a:rPr>
              <a:t>Commencez du bon pied</a:t>
            </a:r>
            <a:endParaRPr lang="en-US" sz="3200" b="1">
              <a:solidFill>
                <a:srgbClr val="F6BC67"/>
              </a:solidFill>
            </a:endParaRPr>
          </a:p>
        </p:txBody>
      </p:sp>
      <p:pic>
        <p:nvPicPr>
          <p:cNvPr id="8" name="Picture Placeholder 7" descr="Chat outline">
            <a:extLst>
              <a:ext uri="{FF2B5EF4-FFF2-40B4-BE49-F238E27FC236}">
                <a16:creationId xmlns:a16="http://schemas.microsoft.com/office/drawing/2014/main" id="{49D77446-25C0-4E38-BE0E-A31634DF1E54}"/>
              </a:ext>
            </a:extLst>
          </p:cNvPr>
          <p:cNvPicPr>
            <a:picLocks noGrp="1" noChangeAspect="1"/>
          </p:cNvPicPr>
          <p:nvPr>
            <p:ph type="pic" sz="quarter" idx="19"/>
            <p:custDataLst>
              <p:tags r:id="rId3"/>
            </p:custDataLst>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t="2821" b="2821"/>
          <a:stretch>
            <a:fillRect/>
          </a:stretch>
        </p:blipFill>
        <p:spPr>
          <a:xfrm>
            <a:off x="571500" y="1719825"/>
            <a:ext cx="3263900" cy="3079750"/>
          </a:xfrm>
        </p:spPr>
      </p:pic>
      <p:pic>
        <p:nvPicPr>
          <p:cNvPr id="10" name="Picture Placeholder 9" descr="Stopwatch 33% outline">
            <a:extLst>
              <a:ext uri="{FF2B5EF4-FFF2-40B4-BE49-F238E27FC236}">
                <a16:creationId xmlns:a16="http://schemas.microsoft.com/office/drawing/2014/main" id="{F9B1CF43-518F-403C-96F1-1119A3DBBCF4}"/>
              </a:ext>
            </a:extLst>
          </p:cNvPr>
          <p:cNvPicPr>
            <a:picLocks noGrp="1" noChangeAspect="1"/>
          </p:cNvPicPr>
          <p:nvPr>
            <p:ph type="pic" sz="quarter" idx="24"/>
            <p:custDataLst>
              <p:tags r:id="rId4"/>
            </p:custDataLst>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t="2821" b="2821"/>
          <a:stretch>
            <a:fillRect/>
          </a:stretch>
        </p:blipFill>
        <p:spPr>
          <a:xfrm>
            <a:off x="4412825" y="1719825"/>
            <a:ext cx="3263900" cy="3079750"/>
          </a:xfrm>
        </p:spPr>
      </p:pic>
      <p:pic>
        <p:nvPicPr>
          <p:cNvPr id="12" name="Picture Placeholder 11" descr="Target outline">
            <a:extLst>
              <a:ext uri="{FF2B5EF4-FFF2-40B4-BE49-F238E27FC236}">
                <a16:creationId xmlns:a16="http://schemas.microsoft.com/office/drawing/2014/main" id="{C3F9502C-B9DC-4EB5-B8DA-0FC6674F59E3}"/>
              </a:ext>
            </a:extLst>
          </p:cNvPr>
          <p:cNvPicPr>
            <a:picLocks noGrp="1" noChangeAspect="1"/>
          </p:cNvPicPr>
          <p:nvPr>
            <p:ph type="pic" sz="quarter" idx="25"/>
            <p:custDataLst>
              <p:tags r:id="rId5"/>
            </p:custDataLst>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t="2821" b="2821"/>
          <a:stretch>
            <a:fillRect/>
          </a:stretch>
        </p:blipFill>
        <p:spPr>
          <a:xfrm>
            <a:off x="8285775" y="1719825"/>
            <a:ext cx="3263900" cy="3079750"/>
          </a:xfrm>
        </p:spPr>
      </p:pic>
      <p:sp>
        <p:nvSpPr>
          <p:cNvPr id="15" name="TextBox 14">
            <a:extLst>
              <a:ext uri="{FF2B5EF4-FFF2-40B4-BE49-F238E27FC236}">
                <a16:creationId xmlns:a16="http://schemas.microsoft.com/office/drawing/2014/main" id="{40A9D39C-C0E5-4E27-8CFF-68A844C487EC}"/>
              </a:ext>
            </a:extLst>
          </p:cNvPr>
          <p:cNvSpPr txBox="1"/>
          <p:nvPr>
            <p:custDataLst>
              <p:tags r:id="rId6"/>
            </p:custDataLst>
          </p:nvPr>
        </p:nvSpPr>
        <p:spPr>
          <a:xfrm>
            <a:off x="340509" y="4800209"/>
            <a:ext cx="3494891" cy="1200329"/>
          </a:xfrm>
          <a:prstGeom prst="rect">
            <a:avLst/>
          </a:prstGeom>
          <a:noFill/>
        </p:spPr>
        <p:txBody>
          <a:bodyPr wrap="square" rtlCol="0">
            <a:noAutofit/>
          </a:bodyPr>
          <a:lstStyle>
            <a:defPPr/>
          </a:lstStyle>
          <a:p>
            <a:pPr algn="ctr" rtl="0"/>
            <a:r>
              <a:rPr lang="fr" sz="1800" b="0" i="0" u="none" strike="noStrike">
                <a:solidFill>
                  <a:srgbClr val="767171"/>
                </a:solidFill>
                <a:highlight>
                  <a:srgbClr val="000000">
                    <a:alpha val="0"/>
                  </a:srgbClr>
                </a:highlight>
                <a:latin typeface="Calibri"/>
              </a:rPr>
              <a:t>Vous devez COMMUNIQUER vos objectifs de volontariat, rechercher des organisations d'accueil et rester en contact avec elles.</a:t>
            </a:r>
            <a:endParaRPr lang="en-US">
              <a:solidFill>
                <a:schemeClr val="bg2">
                  <a:lumMod val="50000"/>
                </a:schemeClr>
              </a:solidFill>
            </a:endParaRPr>
          </a:p>
        </p:txBody>
      </p:sp>
      <p:sp>
        <p:nvSpPr>
          <p:cNvPr id="16" name="TextBox 15">
            <a:extLst>
              <a:ext uri="{FF2B5EF4-FFF2-40B4-BE49-F238E27FC236}">
                <a16:creationId xmlns:a16="http://schemas.microsoft.com/office/drawing/2014/main" id="{9B9FDEDB-8E67-47B0-A6FC-5FE84752CC0D}"/>
              </a:ext>
            </a:extLst>
          </p:cNvPr>
          <p:cNvSpPr txBox="1"/>
          <p:nvPr>
            <p:custDataLst>
              <p:tags r:id="rId7"/>
            </p:custDataLst>
          </p:nvPr>
        </p:nvSpPr>
        <p:spPr>
          <a:xfrm>
            <a:off x="4297329" y="4800209"/>
            <a:ext cx="3494891" cy="1477328"/>
          </a:xfrm>
          <a:prstGeom prst="rect">
            <a:avLst/>
          </a:prstGeom>
          <a:noFill/>
        </p:spPr>
        <p:txBody>
          <a:bodyPr wrap="square" rtlCol="0">
            <a:noAutofit/>
          </a:bodyPr>
          <a:lstStyle>
            <a:defPPr/>
          </a:lstStyle>
          <a:p>
            <a:pPr algn="ctr" rtl="0"/>
            <a:r>
              <a:rPr lang="fr" sz="1800" b="0" i="0" u="none" strike="noStrike">
                <a:solidFill>
                  <a:srgbClr val="767171"/>
                </a:solidFill>
                <a:highlight>
                  <a:srgbClr val="000000">
                    <a:alpha val="0"/>
                  </a:srgbClr>
                </a:highlight>
                <a:latin typeface="Calibri"/>
              </a:rPr>
              <a:t> Chaque organisation a ses propres règles que chaque volontaire doit respecter. Vous devez vous mettre d'accord sur ce qu'est votre ENGAGEMENT et faire de votre mieux pour vous y tenir.</a:t>
            </a:r>
            <a:endParaRPr lang="en-US">
              <a:solidFill>
                <a:schemeClr val="bg2">
                  <a:lumMod val="50000"/>
                </a:schemeClr>
              </a:solidFill>
            </a:endParaRPr>
          </a:p>
        </p:txBody>
      </p:sp>
      <p:sp>
        <p:nvSpPr>
          <p:cNvPr id="17" name="TextBox 16">
            <a:extLst>
              <a:ext uri="{FF2B5EF4-FFF2-40B4-BE49-F238E27FC236}">
                <a16:creationId xmlns:a16="http://schemas.microsoft.com/office/drawing/2014/main" id="{B6A6919F-8BFE-4D3F-B5A9-F80EE64027A4}"/>
              </a:ext>
            </a:extLst>
          </p:cNvPr>
          <p:cNvSpPr txBox="1"/>
          <p:nvPr>
            <p:custDataLst>
              <p:tags r:id="rId8"/>
            </p:custDataLst>
          </p:nvPr>
        </p:nvSpPr>
        <p:spPr>
          <a:xfrm>
            <a:off x="7978452" y="4811601"/>
            <a:ext cx="4113143" cy="1477328"/>
          </a:xfrm>
          <a:prstGeom prst="rect">
            <a:avLst/>
          </a:prstGeom>
          <a:noFill/>
        </p:spPr>
        <p:txBody>
          <a:bodyPr wrap="square" rtlCol="0">
            <a:noAutofit/>
          </a:bodyPr>
          <a:lstStyle>
            <a:defPPr/>
          </a:lstStyle>
          <a:p>
            <a:pPr algn="ctr" rtl="0"/>
            <a:r>
              <a:rPr lang="fr" sz="1800" b="0" i="0" u="none" strike="noStrike">
                <a:solidFill>
                  <a:srgbClr val="767171"/>
                </a:solidFill>
                <a:highlight>
                  <a:srgbClr val="000000">
                    <a:alpha val="0"/>
                  </a:srgbClr>
                </a:highlight>
                <a:latin typeface="Calibri"/>
              </a:rPr>
              <a:t>FOCUS : Le volontariat peut être une expérience formidable pour partager des cultures, des traditions, apprendre la langue, développer de nouvelles compétences et rencontrer des personnes du monde entier.</a:t>
            </a:r>
          </a:p>
        </p:txBody>
      </p:sp>
    </p:spTree>
    <p:extLst>
      <p:ext uri="{BB962C8B-B14F-4D97-AF65-F5344CB8AC3E}">
        <p14:creationId xmlns:p14="http://schemas.microsoft.com/office/powerpoint/2010/main" val="285337269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C3688C-0725-4EE7-8705-B3EDA489CD17}"/>
              </a:ext>
            </a:extLst>
          </p:cNvPr>
          <p:cNvSpPr>
            <a:spLocks noGrp="1"/>
          </p:cNvSpPr>
          <p:nvPr>
            <p:ph type="body" sz="quarter" idx="13"/>
            <p:custDataLst>
              <p:tags r:id="rId1"/>
            </p:custDataLst>
          </p:nvPr>
        </p:nvSpPr>
        <p:spPr>
          <a:xfrm>
            <a:off x="783177" y="595258"/>
            <a:ext cx="10563696" cy="697353"/>
          </a:xfrm>
        </p:spPr>
        <p:txBody>
          <a:bodyPr>
            <a:noAutofit/>
          </a:bodyPr>
          <a:lstStyle>
            <a:defPPr/>
          </a:lstStyle>
          <a:p>
            <a:pPr rtl="0"/>
            <a:r>
              <a:rPr lang="fr" sz="3200" b="0" i="0" u="none" strike="noStrike" dirty="0">
                <a:highlight>
                  <a:srgbClr val="000000">
                    <a:alpha val="0"/>
                  </a:srgbClr>
                </a:highlight>
                <a:latin typeface="Calibri"/>
              </a:rPr>
              <a:t>Médiation communautaire par le biais du sport</a:t>
            </a:r>
          </a:p>
          <a:p>
            <a:pPr rtl="0"/>
            <a:r>
              <a:rPr lang="fr" sz="3200" b="1" i="0" u="none" strike="noStrike" dirty="0">
                <a:highlight>
                  <a:srgbClr val="000000">
                    <a:alpha val="0"/>
                  </a:srgbClr>
                </a:highlight>
                <a:latin typeface="Calibri"/>
              </a:rPr>
              <a:t>Ressources</a:t>
            </a:r>
            <a:r>
              <a:rPr lang="fr" sz="3200" b="1" i="1" u="none" strike="noStrike" dirty="0">
                <a:solidFill>
                  <a:srgbClr val="F6BC67"/>
                </a:solidFill>
                <a:highlight>
                  <a:srgbClr val="000000">
                    <a:alpha val="0"/>
                  </a:srgbClr>
                </a:highlight>
                <a:latin typeface="Calibri"/>
              </a:rPr>
              <a:t> pour s'inspirer :</a:t>
            </a:r>
            <a:endParaRPr lang="en-US" sz="3200" b="1" dirty="0"/>
          </a:p>
        </p:txBody>
      </p:sp>
      <p:sp>
        <p:nvSpPr>
          <p:cNvPr id="3" name="Text Placeholder 2">
            <a:extLst>
              <a:ext uri="{FF2B5EF4-FFF2-40B4-BE49-F238E27FC236}">
                <a16:creationId xmlns:a16="http://schemas.microsoft.com/office/drawing/2014/main" id="{359821F5-15ED-4F91-A6A0-08C286F1AFEF}"/>
              </a:ext>
            </a:extLst>
          </p:cNvPr>
          <p:cNvSpPr>
            <a:spLocks noGrp="1"/>
          </p:cNvSpPr>
          <p:nvPr>
            <p:ph type="body" sz="quarter" idx="14"/>
            <p:custDataLst>
              <p:tags r:id="rId2"/>
            </p:custDataLst>
          </p:nvPr>
        </p:nvSpPr>
        <p:spPr>
          <a:xfrm>
            <a:off x="622590" y="2453671"/>
            <a:ext cx="10638222" cy="3245241"/>
          </a:xfrm>
        </p:spPr>
        <p:txBody>
          <a:bodyPr>
            <a:noAutofit/>
          </a:bodyPr>
          <a:lstStyle>
            <a:defPPr/>
          </a:lstStyle>
          <a:p>
            <a:pPr marL="342900" indent="-342900" rtl="0">
              <a:buFont typeface="Wingdings" panose="05000000000000000000" pitchFamily="2" charset="2"/>
              <a:buChar char="ü"/>
            </a:pPr>
            <a:r>
              <a:rPr lang="fr" sz="2400" b="0" i="0" u="none" strike="noStrike">
                <a:highlight>
                  <a:srgbClr val="000000">
                    <a:alpha val="0"/>
                  </a:srgbClr>
                </a:highlight>
                <a:latin typeface="Calibri"/>
              </a:rPr>
              <a:t>Comment la médaillée mondiale senior Nzingha Prescod défend la diversité et l'inclusion en escrime : </a:t>
            </a:r>
            <a:r>
              <a:rPr lang="fr" sz="2400" b="0" i="0" u="none" strike="noStrike">
                <a:highlight>
                  <a:srgbClr val="000000">
                    <a:alpha val="0"/>
                  </a:srgbClr>
                </a:highlight>
                <a:latin typeface="Calibri"/>
                <a:hlinkClick r:id="rId4"/>
              </a:rPr>
              <a:t>https://baucemag.com/nzingha-prescod-advocates-for-diversity-and-inclusion-in-usa-fencing/</a:t>
            </a:r>
            <a:r>
              <a:rPr lang="fr" sz="2400" b="0" i="0" u="none" strike="noStrike">
                <a:highlight>
                  <a:srgbClr val="000000">
                    <a:alpha val="0"/>
                  </a:srgbClr>
                </a:highlight>
                <a:latin typeface="Calibri"/>
              </a:rPr>
              <a:t> </a:t>
            </a:r>
          </a:p>
          <a:p>
            <a:pPr marL="342900" indent="-342900">
              <a:buFont typeface="Wingdings" panose="05000000000000000000" pitchFamily="2" charset="2"/>
              <a:buChar char="ü"/>
            </a:pPr>
            <a:endParaRPr lang="hr-BA"/>
          </a:p>
          <a:p>
            <a:pPr marL="342900" indent="-342900" rtl="0">
              <a:buFont typeface="Wingdings" panose="05000000000000000000" pitchFamily="2" charset="2"/>
              <a:buChar char="ü"/>
            </a:pPr>
            <a:r>
              <a:rPr lang="fr" sz="2400" b="0" i="0" u="none" strike="noStrike">
                <a:highlight>
                  <a:srgbClr val="000000">
                    <a:alpha val="0"/>
                  </a:srgbClr>
                </a:highlight>
                <a:latin typeface="Calibri"/>
              </a:rPr>
              <a:t>La British Asian Rugby Association (BARA) est une ONG britannique à but non lucratif, inclusive et à double code, qui existe depuis dix ans. Elle a toujours fait campagne pour l'égalité et l'inclusion des communautés asiatiques (pas exclusivement) dans le rugby, et a mis en œuvre des projets concrets qui brisent les barrières culturelles et religieuses et offrent des avantages sportifs à une communauté ethnique minoritaire très peu représentée : </a:t>
            </a:r>
            <a:r>
              <a:rPr lang="fr" sz="2400" b="0" i="0" u="none" strike="noStrike">
                <a:highlight>
                  <a:srgbClr val="000000">
                    <a:alpha val="0"/>
                  </a:srgbClr>
                </a:highlight>
                <a:latin typeface="Calibri"/>
                <a:hlinkClick r:id="rId5"/>
              </a:rPr>
              <a:t>https://sportsbanter.com.au/british-asian-rugby-association-bara/.</a:t>
            </a:r>
            <a:r>
              <a:rPr lang="fr" sz="2400" b="0" i="0" u="none" strike="noStrike">
                <a:highlight>
                  <a:srgbClr val="000000">
                    <a:alpha val="0"/>
                  </a:srgbClr>
                </a:highlight>
                <a:latin typeface="Calibri"/>
              </a:rPr>
              <a:t> </a:t>
            </a:r>
            <a:endParaRPr lang="en-US"/>
          </a:p>
        </p:txBody>
      </p:sp>
    </p:spTree>
    <p:extLst>
      <p:ext uri="{BB962C8B-B14F-4D97-AF65-F5344CB8AC3E}">
        <p14:creationId xmlns:p14="http://schemas.microsoft.com/office/powerpoint/2010/main" val="296226690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919BE1-9A78-4EDA-8F4C-C0A58BC37EB2}"/>
              </a:ext>
            </a:extLst>
          </p:cNvPr>
          <p:cNvSpPr>
            <a:spLocks noGrp="1"/>
          </p:cNvSpPr>
          <p:nvPr>
            <p:ph type="body" sz="quarter" idx="13"/>
            <p:custDataLst>
              <p:tags r:id="rId1"/>
            </p:custDataLst>
          </p:nvPr>
        </p:nvSpPr>
        <p:spPr/>
        <p:txBody>
          <a:bodyPr>
            <a:noAutofit/>
          </a:bodyPr>
          <a:lstStyle>
            <a:defPPr/>
          </a:lstStyle>
          <a:p>
            <a:pPr rtl="0"/>
            <a:r>
              <a:rPr lang="fr" sz="3600" b="0" i="0" u="none" strike="noStrike">
                <a:highlight>
                  <a:srgbClr val="000000">
                    <a:alpha val="0"/>
                  </a:srgbClr>
                </a:highlight>
                <a:latin typeface="Calibri"/>
              </a:rPr>
              <a:t>Laissez-vous inspirer</a:t>
            </a:r>
            <a:endParaRPr lang="en-US"/>
          </a:p>
        </p:txBody>
      </p:sp>
      <p:sp>
        <p:nvSpPr>
          <p:cNvPr id="3" name="Text Placeholder 2">
            <a:extLst>
              <a:ext uri="{FF2B5EF4-FFF2-40B4-BE49-F238E27FC236}">
                <a16:creationId xmlns:a16="http://schemas.microsoft.com/office/drawing/2014/main" id="{BF62078D-7923-4281-A939-E978AF2B3388}"/>
              </a:ext>
            </a:extLst>
          </p:cNvPr>
          <p:cNvSpPr>
            <a:spLocks noGrp="1"/>
          </p:cNvSpPr>
          <p:nvPr>
            <p:ph type="body" sz="quarter" idx="14"/>
            <p:custDataLst>
              <p:tags r:id="rId2"/>
            </p:custDataLst>
          </p:nvPr>
        </p:nvSpPr>
        <p:spPr/>
        <p:txBody>
          <a:bodyPr>
            <a:noAutofit/>
          </a:bodyPr>
          <a:lstStyle>
            <a:defPPr/>
          </a:lstStyle>
          <a:p>
            <a:pPr rtl="0"/>
            <a:r>
              <a:rPr lang="fr" sz="2400" b="0" i="0" u="none" strike="noStrike">
                <a:highlight>
                  <a:srgbClr val="000000">
                    <a:alpha val="0"/>
                  </a:srgbClr>
                </a:highlight>
                <a:latin typeface="Calibri"/>
              </a:rPr>
              <a:t>Les statistiques officielles indiquent qu’« au moins » 86 % des résidents de  Rosengärd (un quartier du centre de la municipalité de Malmö, en Suède) étaient  d’origine étrangère, que le taux de chômage atteignait 60 % et que 71 % des  enfants vivaient dans une relative pauvreté. Les résultats scolaires étaient parmi les pires du pays et le taux de criminalité, l'un des plus élevés.</a:t>
            </a:r>
          </a:p>
          <a:p>
            <a:endParaRPr lang="hr-BA"/>
          </a:p>
          <a:p>
            <a:pPr rtl="0"/>
            <a:r>
              <a:rPr lang="fr" sz="2400" b="0" i="0" u="none" strike="noStrike">
                <a:highlight>
                  <a:srgbClr val="000000">
                    <a:alpha val="0"/>
                  </a:srgbClr>
                </a:highlight>
                <a:latin typeface="Calibri"/>
              </a:rPr>
              <a:t>C'est ici que, de parents migrants de Bosnie, est né un garçon en 1981. Son nom est Zlatan Ibrahimovic. Confronté à des circonstances difficiles dans son enfance, le garçon a grandi pour devenir l'un des plus grands joueurs de foodbal de tous les temps, surmontant de nombreux obstacles et devenant un modèle, notamment pour de nombreux jeunes issus de l'immigration.</a:t>
            </a:r>
            <a:endParaRPr lang="en-US"/>
          </a:p>
        </p:txBody>
      </p:sp>
    </p:spTree>
    <p:extLst>
      <p:ext uri="{BB962C8B-B14F-4D97-AF65-F5344CB8AC3E}">
        <p14:creationId xmlns:p14="http://schemas.microsoft.com/office/powerpoint/2010/main" val="198812966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1F4F0E-0529-4151-BEDD-85A16E9A1CA5}"/>
              </a:ext>
            </a:extLst>
          </p:cNvPr>
          <p:cNvSpPr>
            <a:spLocks noGrp="1"/>
          </p:cNvSpPr>
          <p:nvPr>
            <p:ph type="body" sz="quarter" idx="13"/>
            <p:custDataLst>
              <p:tags r:id="rId1"/>
            </p:custDataLst>
          </p:nvPr>
        </p:nvSpPr>
        <p:spPr/>
        <p:txBody>
          <a:bodyPr>
            <a:noAutofit/>
          </a:bodyPr>
          <a:lstStyle>
            <a:defPPr/>
          </a:lstStyle>
          <a:p>
            <a:pPr rtl="0"/>
            <a:r>
              <a:rPr lang="fr" sz="2800" b="1" i="0" u="none" strike="noStrike" dirty="0">
                <a:highlight>
                  <a:srgbClr val="000000">
                    <a:alpha val="0"/>
                  </a:srgbClr>
                </a:highlight>
                <a:latin typeface="Calibri"/>
              </a:rPr>
              <a:t>Regardez la vidéo : </a:t>
            </a:r>
          </a:p>
          <a:p>
            <a:endParaRPr lang="hr-BA" sz="2800" dirty="0"/>
          </a:p>
          <a:p>
            <a:pPr rtl="0"/>
            <a:r>
              <a:rPr lang="fr" sz="2800" b="0" i="0" u="none" strike="noStrike" dirty="0">
                <a:highlight>
                  <a:srgbClr val="000000">
                    <a:alpha val="0"/>
                  </a:srgbClr>
                </a:highlight>
                <a:latin typeface="Calibri"/>
              </a:rPr>
              <a:t>La bande-annonce du documentaire « Ibrahimovic — plus d’un but depuis Rosengård  ».</a:t>
            </a:r>
            <a:endParaRPr lang="en-US" sz="2800" b="0" dirty="0"/>
          </a:p>
          <a:p>
            <a:endParaRPr lang="en-US" sz="2800" dirty="0"/>
          </a:p>
        </p:txBody>
      </p:sp>
      <p:sp>
        <p:nvSpPr>
          <p:cNvPr id="3" name="Text Placeholder 2">
            <a:extLst>
              <a:ext uri="{FF2B5EF4-FFF2-40B4-BE49-F238E27FC236}">
                <a16:creationId xmlns:a16="http://schemas.microsoft.com/office/drawing/2014/main" id="{5F16F10B-D3D6-4EF2-8F90-D912E39E4A28}"/>
              </a:ext>
            </a:extLst>
          </p:cNvPr>
          <p:cNvSpPr>
            <a:spLocks noGrp="1"/>
          </p:cNvSpPr>
          <p:nvPr>
            <p:ph type="body" sz="quarter" idx="14"/>
            <p:custDataLst>
              <p:tags r:id="rId2"/>
            </p:custDataLst>
          </p:nvPr>
        </p:nvSpPr>
        <p:spPr>
          <a:xfrm>
            <a:off x="388093" y="4995801"/>
            <a:ext cx="10647767" cy="469184"/>
          </a:xfrm>
        </p:spPr>
        <p:txBody>
          <a:bodyPr>
            <a:noAutofit/>
          </a:bodyPr>
          <a:lstStyle>
            <a:defPPr/>
          </a:lstStyle>
          <a:p>
            <a:pPr rtl="0"/>
            <a:r>
              <a:rPr lang="fr" sz="2400" b="0" i="1" u="none" strike="noStrike">
                <a:highlight>
                  <a:srgbClr val="000000">
                    <a:alpha val="0"/>
                  </a:srgbClr>
                </a:highlight>
                <a:latin typeface="Calibri"/>
              </a:rPr>
              <a:t>« Personne ne croyait que je pouvais le faire. Tout le monde parlait mal. Ils pensaient que je partirais parce que j'ai une grande gueule. Ils ont pensé que la vision de ce gars était folle. Cela n'arrivera pas. Mais j'avais des rêves de ce que je deviendrais. Et maintenant, je suis là  »</a:t>
            </a:r>
            <a:r>
              <a:rPr lang="fr" sz="2400" b="0" i="0" u="none" strike="noStrike">
                <a:highlight>
                  <a:srgbClr val="000000">
                    <a:alpha val="0"/>
                  </a:srgbClr>
                </a:highlight>
                <a:latin typeface="Calibri"/>
              </a:rPr>
              <a:t>, Zlatan Ibrahimovic, pour le Guardian.</a:t>
            </a:r>
            <a:endParaRPr lang="en-US"/>
          </a:p>
        </p:txBody>
      </p:sp>
      <p:sp>
        <p:nvSpPr>
          <p:cNvPr id="4" name="Picture Placeholder 3">
            <a:extLst>
              <a:ext uri="{FF2B5EF4-FFF2-40B4-BE49-F238E27FC236}">
                <a16:creationId xmlns:a16="http://schemas.microsoft.com/office/drawing/2014/main" id="{FF2222DD-7515-43A1-9ACD-C02583D69B05}"/>
              </a:ext>
            </a:extLst>
          </p:cNvPr>
          <p:cNvSpPr>
            <a:spLocks noGrp="1"/>
          </p:cNvSpPr>
          <p:nvPr>
            <p:ph type="pic" sz="quarter" idx="19"/>
            <p:custDataLst>
              <p:tags r:id="rId3"/>
            </p:custDataLst>
          </p:nvPr>
        </p:nvSpPr>
        <p:spPr/>
        <p:txBody>
          <a:bodyPr>
            <a:noAutofit/>
          </a:bodyPr>
          <a:lstStyle>
            <a:defPPr/>
          </a:lstStyle>
          <a:p>
            <a:endParaRPr/>
          </a:p>
        </p:txBody>
      </p:sp>
      <p:pic>
        <p:nvPicPr>
          <p:cNvPr id="6" name="Online Media 5" title="Zlatan Ibrahimovic: from Rosengård with more than one goal | Documentary Trailer">
            <a:hlinkClick r:id="" action="ppaction://media"/>
            <a:extLst>
              <a:ext uri="{FF2B5EF4-FFF2-40B4-BE49-F238E27FC236}">
                <a16:creationId xmlns:a16="http://schemas.microsoft.com/office/drawing/2014/main" id="{E3AB0DAD-5A81-4808-8D6C-D0AEF56275B6}"/>
              </a:ext>
            </a:extLst>
          </p:cNvPr>
          <p:cNvPicPr>
            <a:picLocks noRot="1" noChangeAspect="1"/>
          </p:cNvPicPr>
          <p:nvPr>
            <a:videoFile r:link="rId4"/>
            <p:custDataLst>
              <p:tags r:id="rId5"/>
            </p:custDataLst>
          </p:nvPr>
        </p:nvPicPr>
        <p:blipFill>
          <a:blip r:embed="rId7"/>
          <a:stretch>
            <a:fillRect/>
          </a:stretch>
        </p:blipFill>
        <p:spPr>
          <a:xfrm>
            <a:off x="3564835" y="-86061"/>
            <a:ext cx="8627165" cy="4883972"/>
          </a:xfrm>
          <a:prstGeom prst="rect">
            <a:avLst/>
          </a:prstGeom>
        </p:spPr>
      </p:pic>
    </p:spTree>
    <p:extLst>
      <p:ext uri="{BB962C8B-B14F-4D97-AF65-F5344CB8AC3E}">
        <p14:creationId xmlns:p14="http://schemas.microsoft.com/office/powerpoint/2010/main" val="244521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78B29A-A275-493F-AB56-A4B430B3A944}"/>
              </a:ext>
            </a:extLst>
          </p:cNvPr>
          <p:cNvSpPr>
            <a:spLocks noGrp="1"/>
          </p:cNvSpPr>
          <p:nvPr>
            <p:ph type="body" sz="quarter" idx="13"/>
          </p:nvPr>
        </p:nvSpPr>
        <p:spPr/>
        <p:txBody>
          <a:bodyPr>
            <a:noAutofit/>
          </a:bodyPr>
          <a:lstStyle>
            <a:defPPr/>
          </a:lstStyle>
          <a:p>
            <a:pPr rtl="0"/>
            <a:r>
              <a:rPr lang="fr" sz="3600" b="1" i="0" u="none" strike="noStrike" dirty="0">
                <a:highlight>
                  <a:srgbClr val="000000">
                    <a:alpha val="0"/>
                  </a:srgbClr>
                </a:highlight>
                <a:latin typeface="Calibri"/>
              </a:rPr>
              <a:t>ASTUCE 1</a:t>
            </a:r>
          </a:p>
          <a:p>
            <a:pPr rtl="0"/>
            <a:r>
              <a:rPr lang="fr" sz="3600" b="1" i="0" u="none" strike="noStrike" dirty="0">
                <a:highlight>
                  <a:srgbClr val="000000">
                    <a:alpha val="0"/>
                  </a:srgbClr>
                </a:highlight>
                <a:latin typeface="Calibri"/>
              </a:rPr>
              <a:t>Collaborez avec les autorités</a:t>
            </a:r>
          </a:p>
          <a:p>
            <a:endParaRPr lang="en-GB" dirty="0"/>
          </a:p>
        </p:txBody>
      </p:sp>
      <p:sp>
        <p:nvSpPr>
          <p:cNvPr id="3" name="Text Placeholder 2">
            <a:extLst>
              <a:ext uri="{FF2B5EF4-FFF2-40B4-BE49-F238E27FC236}">
                <a16:creationId xmlns:a16="http://schemas.microsoft.com/office/drawing/2014/main" id="{C1E07D16-CBD0-4B2C-BA8C-8EDB9E2F6279}"/>
              </a:ext>
            </a:extLst>
          </p:cNvPr>
          <p:cNvSpPr>
            <a:spLocks noGrp="1"/>
          </p:cNvSpPr>
          <p:nvPr>
            <p:ph type="body" sz="quarter" idx="14"/>
          </p:nvPr>
        </p:nvSpPr>
        <p:spPr>
          <a:xfrm>
            <a:off x="497155" y="5114135"/>
            <a:ext cx="9772260" cy="807470"/>
          </a:xfrm>
        </p:spPr>
        <p:txBody>
          <a:bodyPr>
            <a:noAutofit/>
          </a:bodyPr>
          <a:lstStyle>
            <a:defPPr/>
          </a:lstStyle>
          <a:p>
            <a:pPr rtl="0"/>
            <a:r>
              <a:rPr lang="fr" sz="2400" b="0" i="0" u="none" strike="noStrike">
                <a:highlight>
                  <a:srgbClr val="000000">
                    <a:alpha val="0"/>
                  </a:srgbClr>
                </a:highlight>
                <a:latin typeface="Calibri"/>
              </a:rPr>
              <a:t>Ne vous laissez pas intimider par les autorités, apprenez à remettre en question les réponses avec lesquelles vous n'êtes pas d'accord. Planifiez vos visites, posez les questions, connaissez les droits de vos pairs de la communauté, soyez gentil et respectueux, soyez persévérant.</a:t>
            </a:r>
          </a:p>
        </p:txBody>
      </p:sp>
      <p:pic>
        <p:nvPicPr>
          <p:cNvPr id="6" name="Picture Placeholder 5" descr="A person standing in a doorway&#10;&#10;Description automatically generated with low confidence">
            <a:extLst>
              <a:ext uri="{FF2B5EF4-FFF2-40B4-BE49-F238E27FC236}">
                <a16:creationId xmlns:a16="http://schemas.microsoft.com/office/drawing/2014/main" id="{81DA634F-D029-4DD5-843F-FF145F4AF8DE}"/>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tretch>
            <a:fillRect/>
          </a:stretch>
        </p:blipFill>
        <p:spPr>
          <a:xfrm>
            <a:off x="3564835" y="-1"/>
            <a:ext cx="8627164" cy="4540151"/>
          </a:xfrm>
        </p:spPr>
      </p:pic>
    </p:spTree>
    <p:extLst>
      <p:ext uri="{BB962C8B-B14F-4D97-AF65-F5344CB8AC3E}">
        <p14:creationId xmlns:p14="http://schemas.microsoft.com/office/powerpoint/2010/main" val="388096779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387D19-C9C9-456E-A20B-6DF81F66FF16}"/>
              </a:ext>
            </a:extLst>
          </p:cNvPr>
          <p:cNvSpPr>
            <a:spLocks noGrp="1"/>
          </p:cNvSpPr>
          <p:nvPr>
            <p:ph type="body" sz="quarter" idx="13"/>
            <p:custDataLst>
              <p:tags r:id="rId1"/>
            </p:custDataLst>
          </p:nvPr>
        </p:nvSpPr>
        <p:spPr>
          <a:xfrm>
            <a:off x="1850315" y="695930"/>
            <a:ext cx="9498180" cy="3664001"/>
          </a:xfrm>
        </p:spPr>
        <p:txBody>
          <a:bodyPr>
            <a:noAutofit/>
          </a:bodyPr>
          <a:lstStyle>
            <a:defPPr/>
          </a:lstStyle>
          <a:p>
            <a:pPr rtl="0"/>
            <a:r>
              <a:rPr lang="fr" sz="3600" b="1" i="0" u="none" strike="noStrike">
                <a:highlight>
                  <a:srgbClr val="000000">
                    <a:alpha val="0"/>
                  </a:srgbClr>
                </a:highlight>
                <a:latin typeface="Calibri"/>
              </a:rPr>
              <a:t>Prochain module 4 : Communications et pratiques médiatiques - outils et compétences pour devenir une voix informée dans les débats médiatiques et dans l'élaboration des politiques et la planification des ressources</a:t>
            </a:r>
            <a:endParaRPr lang="en-GB"/>
          </a:p>
          <a:p>
            <a:endParaRPr lang="en-GB"/>
          </a:p>
        </p:txBody>
      </p:sp>
      <p:sp>
        <p:nvSpPr>
          <p:cNvPr id="4" name="TextBox 3">
            <a:extLst>
              <a:ext uri="{FF2B5EF4-FFF2-40B4-BE49-F238E27FC236}">
                <a16:creationId xmlns:a16="http://schemas.microsoft.com/office/drawing/2014/main" id="{AE45D16D-FEB1-48B9-A032-91474D2BFF85}"/>
              </a:ext>
            </a:extLst>
          </p:cNvPr>
          <p:cNvSpPr txBox="1"/>
          <p:nvPr>
            <p:custDataLst>
              <p:tags r:id="rId2"/>
            </p:custDataLst>
          </p:nvPr>
        </p:nvSpPr>
        <p:spPr>
          <a:xfrm>
            <a:off x="635432" y="3268414"/>
            <a:ext cx="10713063" cy="2677656"/>
          </a:xfrm>
          <a:prstGeom prst="rect">
            <a:avLst/>
          </a:prstGeom>
          <a:noFill/>
        </p:spPr>
        <p:txBody>
          <a:bodyPr wrap="square">
            <a:noAutofit/>
          </a:bodyPr>
          <a:lstStyle>
            <a:defPPr/>
          </a:lstStyle>
          <a:p>
            <a:pPr lvl="0" algn="just">
              <a:spcBef>
                <a:spcPct val="0"/>
              </a:spcBef>
              <a:spcAft>
                <a:spcPct val="0"/>
              </a:spcAft>
              <a:defRPr/>
            </a:pPr>
            <a:r>
              <a:rPr kumimoji="0" lang="fr" sz="2400" b="0" i="0" u="none" strike="noStrike" kern="1200" cap="none" spc="0" normalizeH="0" baseline="0" noProof="0" dirty="0">
                <a:solidFill>
                  <a:srgbClr val="FFFFFF"/>
                </a:solidFill>
                <a:highlight>
                  <a:srgbClr val="000000">
                    <a:alpha val="0"/>
                  </a:srgbClr>
                </a:highlight>
                <a:uLnTx/>
                <a:uFillTx/>
                <a:latin typeface="Calibri"/>
                <a:ea typeface="Times New Roman"/>
                <a:cs typeface="+mn-cs"/>
              </a:rPr>
              <a:t>Dans le </a:t>
            </a:r>
            <a:r>
              <a:rPr lang="fr" sz="2400" dirty="0">
                <a:solidFill>
                  <a:srgbClr val="FFFFFF"/>
                </a:solidFill>
                <a:highlight>
                  <a:srgbClr val="000000">
                    <a:alpha val="0"/>
                  </a:srgbClr>
                </a:highlight>
                <a:latin typeface="Calibri"/>
              </a:rPr>
              <a:t>Module 4, nous partageons l'apprentissage sur la manière dont le médiateur communautaire </a:t>
            </a:r>
            <a:r>
              <a:rPr kumimoji="0" lang="fr" sz="2400" b="0" i="0" u="none" strike="noStrike" kern="1200" cap="none" spc="0" normalizeH="0" baseline="0" noProof="0" dirty="0">
                <a:solidFill>
                  <a:srgbClr val="FFFFFF"/>
                </a:solidFill>
                <a:highlight>
                  <a:srgbClr val="000000">
                    <a:alpha val="0"/>
                  </a:srgbClr>
                </a:highlight>
                <a:uLnTx/>
                <a:uFillTx/>
                <a:latin typeface="Calibri"/>
                <a:ea typeface="Times New Roman"/>
                <a:cs typeface="+mn-cs"/>
              </a:rPr>
              <a:t>peut choisir le message et la manière dont le message sera communiqué au public. Nous expliquons ce que sont les politiques, pour souligner l'importance de s'aligner sur les politiques, afin que le médiateur communautaire puisse effectivement atteindre ses objectifs de médiation, en alignant ses actions sur les politiques ou en proposant des changements aux politiques. Ensuite, nous présentons les types d'outils de communication avec le public qui existent et nous donnons des exemples pour inspirer le public.</a:t>
            </a:r>
            <a:endParaRPr kumimoji="0" lang="en-GB" sz="2400" b="0" i="0" u="none" strike="noStrike" kern="1200" cap="none" spc="0" normalizeH="0" baseline="0" noProof="0" dirty="0">
              <a:ln>
                <a:noFill/>
              </a:ln>
              <a:solidFill>
                <a:schemeClr val="bg1"/>
              </a:solidFill>
              <a:effectLst/>
              <a:uLnTx/>
              <a:uFillTx/>
              <a:latin typeface="Times New Roman" pitchFamily="18" charset="0"/>
              <a:ea typeface="Times New Roman" pitchFamily="18" charset="0"/>
              <a:cs typeface="+mn-cs"/>
            </a:endParaRPr>
          </a:p>
        </p:txBody>
      </p:sp>
    </p:spTree>
    <p:extLst>
      <p:ext uri="{BB962C8B-B14F-4D97-AF65-F5344CB8AC3E}">
        <p14:creationId xmlns:p14="http://schemas.microsoft.com/office/powerpoint/2010/main" val="62479576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custDataLst>
              <p:tags r:id="rId1"/>
            </p:custDataLst>
          </p:nvPr>
        </p:nvSpPr>
        <p:spPr/>
        <p:txBody>
          <a:bodyPr>
            <a:noAutofit/>
          </a:bodyPr>
          <a:lstStyle>
            <a:defPPr/>
          </a:lstStyle>
          <a:p>
            <a:r>
              <a:rPr lang="en-US" dirty="0"/>
              <a:t>Merci</a:t>
            </a:r>
          </a:p>
        </p:txBody>
      </p:sp>
      <p:sp>
        <p:nvSpPr>
          <p:cNvPr id="13" name="Text Placeholder 12">
            <a:extLst>
              <a:ext uri="{FF2B5EF4-FFF2-40B4-BE49-F238E27FC236}">
                <a16:creationId xmlns:a16="http://schemas.microsoft.com/office/drawing/2014/main" id="{FDA3B78E-5DA6-D146-8D6A-8259BB3F40C0}"/>
              </a:ext>
            </a:extLst>
          </p:cNvPr>
          <p:cNvSpPr>
            <a:spLocks noGrp="1"/>
          </p:cNvSpPr>
          <p:nvPr>
            <p:ph type="body" sz="quarter" idx="15"/>
            <p:custDataLst>
              <p:tags r:id="rId2"/>
            </p:custDataLst>
          </p:nvPr>
        </p:nvSpPr>
        <p:spPr>
          <a:xfrm>
            <a:off x="7862046" y="4986134"/>
            <a:ext cx="3290048" cy="323455"/>
          </a:xfrm>
        </p:spPr>
        <p:txBody>
          <a:bodyPr>
            <a:noAutofit/>
          </a:bodyPr>
          <a:lstStyle>
            <a:defPPr/>
          </a:lstStyle>
          <a:p>
            <a:pPr rtl="0"/>
            <a:r>
              <a:rPr lang="fr" sz="1800" b="0" i="0" u="none" strike="noStrike" dirty="0">
                <a:solidFill>
                  <a:srgbClr val="F3A839"/>
                </a:solidFill>
                <a:highlight>
                  <a:srgbClr val="000000">
                    <a:alpha val="0"/>
                  </a:srgbClr>
                </a:highlight>
                <a:latin typeface="Calibri"/>
              </a:rPr>
              <a:t>Site Internet : </a:t>
            </a:r>
            <a:r>
              <a:rPr lang="fr" sz="1600" b="0" i="0" u="none" strike="noStrike" dirty="0">
                <a:highlight>
                  <a:srgbClr val="000000">
                    <a:alpha val="0"/>
                  </a:srgbClr>
                </a:highlight>
                <a:latin typeface="Calibri"/>
              </a:rPr>
              <a:t>www.mcmproject.eu</a:t>
            </a:r>
          </a:p>
        </p:txBody>
      </p:sp>
      <p:sp>
        <p:nvSpPr>
          <p:cNvPr id="15" name="Text Placeholder 14">
            <a:extLst>
              <a:ext uri="{FF2B5EF4-FFF2-40B4-BE49-F238E27FC236}">
                <a16:creationId xmlns:a16="http://schemas.microsoft.com/office/drawing/2014/main" id="{B92BBFE0-3495-FA43-BFFA-C2C4A2AD1481}"/>
              </a:ext>
            </a:extLst>
          </p:cNvPr>
          <p:cNvSpPr>
            <a:spLocks noGrp="1"/>
          </p:cNvSpPr>
          <p:nvPr>
            <p:ph type="body" sz="quarter" idx="17"/>
            <p:custDataLst>
              <p:tags r:id="rId3"/>
            </p:custDataLst>
          </p:nvPr>
        </p:nvSpPr>
        <p:spPr>
          <a:xfrm>
            <a:off x="7862046" y="5594954"/>
            <a:ext cx="2812464" cy="323455"/>
          </a:xfrm>
        </p:spPr>
        <p:txBody>
          <a:bodyPr>
            <a:noAutofit/>
          </a:bodyPr>
          <a:lstStyle>
            <a:defPPr/>
          </a:lstStyle>
          <a:p>
            <a:pPr rtl="0"/>
            <a:r>
              <a:rPr lang="fr" sz="1800" b="0" i="0" u="none" strike="noStrike" dirty="0">
                <a:solidFill>
                  <a:srgbClr val="F3A839"/>
                </a:solidFill>
                <a:highlight>
                  <a:srgbClr val="000000">
                    <a:alpha val="0"/>
                  </a:srgbClr>
                </a:highlight>
                <a:latin typeface="Calibri"/>
              </a:rPr>
              <a:t>Facebook : </a:t>
            </a:r>
            <a:r>
              <a:rPr lang="fr" sz="1800" b="0" i="0" u="none" strike="noStrike" dirty="0">
                <a:highlight>
                  <a:srgbClr val="000000">
                    <a:alpha val="0"/>
                  </a:srgbClr>
                </a:highlight>
                <a:latin typeface="Calibri"/>
              </a:rPr>
              <a:t>@mcmproject</a:t>
            </a:r>
          </a:p>
          <a:p>
            <a:r>
              <a:rPr lang="en-US" sz="1800" dirty="0"/>
              <a:t> </a:t>
            </a:r>
          </a:p>
        </p:txBody>
      </p:sp>
    </p:spTree>
    <p:extLst>
      <p:ext uri="{BB962C8B-B14F-4D97-AF65-F5344CB8AC3E}">
        <p14:creationId xmlns:p14="http://schemas.microsoft.com/office/powerpoint/2010/main" val="323792739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E456A1-DF6D-4A95-8204-3F83441D7033}"/>
              </a:ext>
            </a:extLst>
          </p:cNvPr>
          <p:cNvSpPr>
            <a:spLocks noGrp="1"/>
          </p:cNvSpPr>
          <p:nvPr>
            <p:ph type="body" sz="quarter" idx="13"/>
          </p:nvPr>
        </p:nvSpPr>
        <p:spPr>
          <a:xfrm>
            <a:off x="154745" y="936395"/>
            <a:ext cx="3291840" cy="3297980"/>
          </a:xfrm>
        </p:spPr>
        <p:txBody>
          <a:bodyPr>
            <a:noAutofit/>
          </a:bodyPr>
          <a:lstStyle>
            <a:defPPr/>
          </a:lstStyle>
          <a:p>
            <a:pPr rtl="0"/>
            <a:r>
              <a:rPr lang="fr" sz="3600" b="1" i="0" u="none" strike="noStrike" dirty="0">
                <a:highlight>
                  <a:srgbClr val="000000">
                    <a:alpha val="0"/>
                  </a:srgbClr>
                </a:highlight>
                <a:latin typeface="Calibri"/>
              </a:rPr>
              <a:t>ASTUCE 2</a:t>
            </a:r>
          </a:p>
          <a:p>
            <a:pPr rtl="0"/>
            <a:r>
              <a:rPr lang="fr" sz="3600" b="1" i="0" u="none" strike="noStrike" dirty="0">
                <a:highlight>
                  <a:srgbClr val="000000">
                    <a:alpha val="0"/>
                  </a:srgbClr>
                </a:highlight>
                <a:latin typeface="Calibri"/>
              </a:rPr>
              <a:t>Offrir de la compagnie lors des réunions</a:t>
            </a:r>
          </a:p>
        </p:txBody>
      </p:sp>
      <p:sp>
        <p:nvSpPr>
          <p:cNvPr id="3" name="Text Placeholder 2">
            <a:extLst>
              <a:ext uri="{FF2B5EF4-FFF2-40B4-BE49-F238E27FC236}">
                <a16:creationId xmlns:a16="http://schemas.microsoft.com/office/drawing/2014/main" id="{A99029EE-2438-4FF2-9AB6-F3A46452DE69}"/>
              </a:ext>
            </a:extLst>
          </p:cNvPr>
          <p:cNvSpPr>
            <a:spLocks noGrp="1"/>
          </p:cNvSpPr>
          <p:nvPr>
            <p:ph type="body" sz="quarter" idx="14"/>
          </p:nvPr>
        </p:nvSpPr>
        <p:spPr>
          <a:xfrm>
            <a:off x="328342" y="4879543"/>
            <a:ext cx="10391239" cy="469184"/>
          </a:xfrm>
        </p:spPr>
        <p:txBody>
          <a:bodyPr>
            <a:noAutofit/>
          </a:bodyPr>
          <a:lstStyle>
            <a:defPPr/>
          </a:lstStyle>
          <a:p>
            <a:pPr rtl="0"/>
            <a:r>
              <a:rPr lang="fr" sz="2400" b="0" i="0" u="none" strike="noStrike" dirty="0">
                <a:highlight>
                  <a:srgbClr val="000000">
                    <a:alpha val="0"/>
                  </a:srgbClr>
                </a:highlight>
                <a:latin typeface="Calibri"/>
              </a:rPr>
              <a:t>Parfois, les migrants ont peur d'assister seuls à des réunions pour différentes raisons : barrières linguistiques, confiance, niveau de stress, méconnaissance du système. Ils pourraient apprécier qu'un pair les rejoigne, apportant une nouvelle compréhension de la situation et un soutien.</a:t>
            </a:r>
          </a:p>
        </p:txBody>
      </p:sp>
      <p:pic>
        <p:nvPicPr>
          <p:cNvPr id="6" name="Picture Placeholder 5">
            <a:extLst>
              <a:ext uri="{FF2B5EF4-FFF2-40B4-BE49-F238E27FC236}">
                <a16:creationId xmlns:a16="http://schemas.microsoft.com/office/drawing/2014/main" id="{11908112-EA22-49FC-9AC6-D26BF9E5D34D}"/>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tretch>
            <a:fillRect/>
          </a:stretch>
        </p:blipFill>
        <p:spPr/>
      </p:pic>
    </p:spTree>
    <p:extLst>
      <p:ext uri="{BB962C8B-B14F-4D97-AF65-F5344CB8AC3E}">
        <p14:creationId xmlns:p14="http://schemas.microsoft.com/office/powerpoint/2010/main" val="9045576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822703-7328-4EB0-81D9-94FEEC6A6BFF}"/>
              </a:ext>
            </a:extLst>
          </p:cNvPr>
          <p:cNvSpPr>
            <a:spLocks noGrp="1"/>
          </p:cNvSpPr>
          <p:nvPr>
            <p:ph type="body" sz="quarter" idx="13"/>
          </p:nvPr>
        </p:nvSpPr>
        <p:spPr>
          <a:xfrm>
            <a:off x="168812" y="936395"/>
            <a:ext cx="3277773" cy="3297980"/>
          </a:xfrm>
        </p:spPr>
        <p:txBody>
          <a:bodyPr>
            <a:noAutofit/>
          </a:bodyPr>
          <a:lstStyle>
            <a:defPPr/>
          </a:lstStyle>
          <a:p>
            <a:pPr rtl="0"/>
            <a:r>
              <a:rPr lang="fr" sz="3600" b="1" i="0" u="none" strike="noStrike" dirty="0">
                <a:highlight>
                  <a:srgbClr val="000000">
                    <a:alpha val="0"/>
                  </a:srgbClr>
                </a:highlight>
                <a:latin typeface="Calibri"/>
              </a:rPr>
              <a:t>ASTUCE 3</a:t>
            </a:r>
          </a:p>
          <a:p>
            <a:pPr rtl="0"/>
            <a:r>
              <a:rPr lang="fr" sz="3600" b="1" i="0" u="none" strike="noStrike" dirty="0">
                <a:highlight>
                  <a:srgbClr val="000000">
                    <a:alpha val="0"/>
                  </a:srgbClr>
                </a:highlight>
                <a:latin typeface="Calibri"/>
              </a:rPr>
              <a:t>Gérer les informations avec soin</a:t>
            </a:r>
          </a:p>
        </p:txBody>
      </p:sp>
      <p:sp>
        <p:nvSpPr>
          <p:cNvPr id="3" name="Text Placeholder 2">
            <a:extLst>
              <a:ext uri="{FF2B5EF4-FFF2-40B4-BE49-F238E27FC236}">
                <a16:creationId xmlns:a16="http://schemas.microsoft.com/office/drawing/2014/main" id="{5DB5038B-6E39-4E2B-9A5D-5BF1D0D37B14}"/>
              </a:ext>
            </a:extLst>
          </p:cNvPr>
          <p:cNvSpPr>
            <a:spLocks noGrp="1"/>
          </p:cNvSpPr>
          <p:nvPr>
            <p:ph type="body" sz="quarter" idx="14"/>
          </p:nvPr>
        </p:nvSpPr>
        <p:spPr>
          <a:xfrm>
            <a:off x="497155" y="4644950"/>
            <a:ext cx="10152088" cy="2213049"/>
          </a:xfrm>
        </p:spPr>
        <p:txBody>
          <a:bodyPr>
            <a:noAutofit/>
          </a:bodyPr>
          <a:lstStyle>
            <a:defPPr/>
          </a:lstStyle>
          <a:p>
            <a:pPr algn="l" rtl="0"/>
            <a:r>
              <a:rPr lang="fr" sz="2300" b="0" i="0" u="none" strike="noStrike" dirty="0">
                <a:highlight>
                  <a:srgbClr val="000000">
                    <a:alpha val="0"/>
                  </a:srgbClr>
                </a:highlight>
                <a:latin typeface="Calibri"/>
              </a:rPr>
              <a:t>Vous devrez souvent aider vos pairs ou une communauté à résoudre un problème concret. Il est nécessaire d'assurer un suivi avec de la documentation pour faire avancer le dossier, par exemple en répondant aux demandes par lettre/courriel. Conservez soigneusement toutes les informations. Créer une trace écrite signifie conserver une trace écrite et une preuve de la séquence des événements et des décisions qui sont importants pour votre effort de médiation.</a:t>
            </a:r>
          </a:p>
        </p:txBody>
      </p:sp>
      <p:pic>
        <p:nvPicPr>
          <p:cNvPr id="6" name="Picture Placeholder 5" descr="Two people looking at a paper&#10;&#10;Description automatically generated with low confidence">
            <a:extLst>
              <a:ext uri="{FF2B5EF4-FFF2-40B4-BE49-F238E27FC236}">
                <a16:creationId xmlns:a16="http://schemas.microsoft.com/office/drawing/2014/main" id="{5E871747-3254-40ED-B4AE-B333D47E3092}"/>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tretch>
            <a:fillRect/>
          </a:stretch>
        </p:blipFill>
        <p:spPr>
          <a:xfrm>
            <a:off x="3564835" y="-1"/>
            <a:ext cx="8627164" cy="4540151"/>
          </a:xfrm>
        </p:spPr>
      </p:pic>
    </p:spTree>
    <p:extLst>
      <p:ext uri="{BB962C8B-B14F-4D97-AF65-F5344CB8AC3E}">
        <p14:creationId xmlns:p14="http://schemas.microsoft.com/office/powerpoint/2010/main" val="382055232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4.14.225.169"/>
  <p:tag name="AS_RELEASE_DATE" val="2020.03.14"/>
  <p:tag name="AS_TITLE" val="Aspose.Slides for .NET Standard 2.0"/>
  <p:tag name="AS_VERSION" val="20.3"/>
</p:tagLst>
</file>

<file path=ppt/tags/tag10.xml><?xml version="1.0" encoding="utf-8"?>
<p:tagLst xmlns:a="http://schemas.openxmlformats.org/drawingml/2006/main" xmlns:r="http://schemas.openxmlformats.org/officeDocument/2006/relationships" xmlns:p="http://schemas.openxmlformats.org/presentationml/2006/main">
  <p:tag name="AS_UNIQUEID" val="13"/>
</p:tagLst>
</file>

<file path=ppt/tags/tag100.xml><?xml version="1.0" encoding="utf-8"?>
<p:tagLst xmlns:a="http://schemas.openxmlformats.org/drawingml/2006/main" xmlns:r="http://schemas.openxmlformats.org/officeDocument/2006/relationships" xmlns:p="http://schemas.openxmlformats.org/presentationml/2006/main">
  <p:tag name="AS_UNIQUEID" val="116"/>
</p:tagLst>
</file>

<file path=ppt/tags/tag101.xml><?xml version="1.0" encoding="utf-8"?>
<p:tagLst xmlns:a="http://schemas.openxmlformats.org/drawingml/2006/main" xmlns:r="http://schemas.openxmlformats.org/officeDocument/2006/relationships" xmlns:p="http://schemas.openxmlformats.org/presentationml/2006/main">
  <p:tag name="AS_UNIQUEID" val="117"/>
</p:tagLst>
</file>

<file path=ppt/tags/tag102.xml><?xml version="1.0" encoding="utf-8"?>
<p:tagLst xmlns:a="http://schemas.openxmlformats.org/drawingml/2006/main" xmlns:r="http://schemas.openxmlformats.org/officeDocument/2006/relationships" xmlns:p="http://schemas.openxmlformats.org/presentationml/2006/main">
  <p:tag name="AS_UNIQUEID" val="119"/>
</p:tagLst>
</file>

<file path=ppt/tags/tag103.xml><?xml version="1.0" encoding="utf-8"?>
<p:tagLst xmlns:a="http://schemas.openxmlformats.org/drawingml/2006/main" xmlns:r="http://schemas.openxmlformats.org/officeDocument/2006/relationships" xmlns:p="http://schemas.openxmlformats.org/presentationml/2006/main">
  <p:tag name="AS_UNIQUEID" val="120"/>
</p:tagLst>
</file>

<file path=ppt/tags/tag104.xml><?xml version="1.0" encoding="utf-8"?>
<p:tagLst xmlns:a="http://schemas.openxmlformats.org/drawingml/2006/main" xmlns:r="http://schemas.openxmlformats.org/officeDocument/2006/relationships" xmlns:p="http://schemas.openxmlformats.org/presentationml/2006/main">
  <p:tag name="AS_UNIQUEID" val="122"/>
</p:tagLst>
</file>

<file path=ppt/tags/tag105.xml><?xml version="1.0" encoding="utf-8"?>
<p:tagLst xmlns:a="http://schemas.openxmlformats.org/drawingml/2006/main" xmlns:r="http://schemas.openxmlformats.org/officeDocument/2006/relationships" xmlns:p="http://schemas.openxmlformats.org/presentationml/2006/main">
  <p:tag name="AS_UNIQUEID" val="123"/>
</p:tagLst>
</file>

<file path=ppt/tags/tag106.xml><?xml version="1.0" encoding="utf-8"?>
<p:tagLst xmlns:a="http://schemas.openxmlformats.org/drawingml/2006/main" xmlns:r="http://schemas.openxmlformats.org/officeDocument/2006/relationships" xmlns:p="http://schemas.openxmlformats.org/presentationml/2006/main">
  <p:tag name="AS_UNIQUEID" val="124"/>
</p:tagLst>
</file>

<file path=ppt/tags/tag107.xml><?xml version="1.0" encoding="utf-8"?>
<p:tagLst xmlns:a="http://schemas.openxmlformats.org/drawingml/2006/main" xmlns:r="http://schemas.openxmlformats.org/officeDocument/2006/relationships" xmlns:p="http://schemas.openxmlformats.org/presentationml/2006/main">
  <p:tag name="AS_UNIQUEID" val="125"/>
</p:tagLst>
</file>

<file path=ppt/tags/tag108.xml><?xml version="1.0" encoding="utf-8"?>
<p:tagLst xmlns:a="http://schemas.openxmlformats.org/drawingml/2006/main" xmlns:r="http://schemas.openxmlformats.org/officeDocument/2006/relationships" xmlns:p="http://schemas.openxmlformats.org/presentationml/2006/main">
  <p:tag name="AS_UNIQUEID" val="127"/>
</p:tagLst>
</file>

<file path=ppt/tags/tag109.xml><?xml version="1.0" encoding="utf-8"?>
<p:tagLst xmlns:a="http://schemas.openxmlformats.org/drawingml/2006/main" xmlns:r="http://schemas.openxmlformats.org/officeDocument/2006/relationships" xmlns:p="http://schemas.openxmlformats.org/presentationml/2006/main">
  <p:tag name="AS_UNIQUEID" val="128"/>
</p:tagLst>
</file>

<file path=ppt/tags/tag11.xml><?xml version="1.0" encoding="utf-8"?>
<p:tagLst xmlns:a="http://schemas.openxmlformats.org/drawingml/2006/main" xmlns:r="http://schemas.openxmlformats.org/officeDocument/2006/relationships" xmlns:p="http://schemas.openxmlformats.org/presentationml/2006/main">
  <p:tag name="AS_UNIQUEID" val="14"/>
</p:tagLst>
</file>

<file path=ppt/tags/tag110.xml><?xml version="1.0" encoding="utf-8"?>
<p:tagLst xmlns:a="http://schemas.openxmlformats.org/drawingml/2006/main" xmlns:r="http://schemas.openxmlformats.org/officeDocument/2006/relationships" xmlns:p="http://schemas.openxmlformats.org/presentationml/2006/main">
  <p:tag name="AS_UNIQUEID" val="129"/>
</p:tagLst>
</file>

<file path=ppt/tags/tag111.xml><?xml version="1.0" encoding="utf-8"?>
<p:tagLst xmlns:a="http://schemas.openxmlformats.org/drawingml/2006/main" xmlns:r="http://schemas.openxmlformats.org/officeDocument/2006/relationships" xmlns:p="http://schemas.openxmlformats.org/presentationml/2006/main">
  <p:tag name="AS_UNIQUEID" val="130"/>
</p:tagLst>
</file>

<file path=ppt/tags/tag112.xml><?xml version="1.0" encoding="utf-8"?>
<p:tagLst xmlns:a="http://schemas.openxmlformats.org/drawingml/2006/main" xmlns:r="http://schemas.openxmlformats.org/officeDocument/2006/relationships" xmlns:p="http://schemas.openxmlformats.org/presentationml/2006/main">
  <p:tag name="AS_UNIQUEID" val="132"/>
</p:tagLst>
</file>

<file path=ppt/tags/tag113.xml><?xml version="1.0" encoding="utf-8"?>
<p:tagLst xmlns:a="http://schemas.openxmlformats.org/drawingml/2006/main" xmlns:r="http://schemas.openxmlformats.org/officeDocument/2006/relationships" xmlns:p="http://schemas.openxmlformats.org/presentationml/2006/main">
  <p:tag name="AS_UNIQUEID" val="133"/>
</p:tagLst>
</file>

<file path=ppt/tags/tag114.xml><?xml version="1.0" encoding="utf-8"?>
<p:tagLst xmlns:a="http://schemas.openxmlformats.org/drawingml/2006/main" xmlns:r="http://schemas.openxmlformats.org/officeDocument/2006/relationships" xmlns:p="http://schemas.openxmlformats.org/presentationml/2006/main">
  <p:tag name="AS_UNIQUEID" val="134"/>
</p:tagLst>
</file>

<file path=ppt/tags/tag115.xml><?xml version="1.0" encoding="utf-8"?>
<p:tagLst xmlns:a="http://schemas.openxmlformats.org/drawingml/2006/main" xmlns:r="http://schemas.openxmlformats.org/officeDocument/2006/relationships" xmlns:p="http://schemas.openxmlformats.org/presentationml/2006/main">
  <p:tag name="AS_UNIQUEID" val="135"/>
</p:tagLst>
</file>

<file path=ppt/tags/tag116.xml><?xml version="1.0" encoding="utf-8"?>
<p:tagLst xmlns:a="http://schemas.openxmlformats.org/drawingml/2006/main" xmlns:r="http://schemas.openxmlformats.org/officeDocument/2006/relationships" xmlns:p="http://schemas.openxmlformats.org/presentationml/2006/main">
  <p:tag name="AS_UNIQUEID" val="137"/>
</p:tagLst>
</file>

<file path=ppt/tags/tag117.xml><?xml version="1.0" encoding="utf-8"?>
<p:tagLst xmlns:a="http://schemas.openxmlformats.org/drawingml/2006/main" xmlns:r="http://schemas.openxmlformats.org/officeDocument/2006/relationships" xmlns:p="http://schemas.openxmlformats.org/presentationml/2006/main">
  <p:tag name="AS_UNIQUEID" val="138"/>
</p:tagLst>
</file>

<file path=ppt/tags/tag118.xml><?xml version="1.0" encoding="utf-8"?>
<p:tagLst xmlns:a="http://schemas.openxmlformats.org/drawingml/2006/main" xmlns:r="http://schemas.openxmlformats.org/officeDocument/2006/relationships" xmlns:p="http://schemas.openxmlformats.org/presentationml/2006/main">
  <p:tag name="AS_UNIQUEID" val="140"/>
</p:tagLst>
</file>

<file path=ppt/tags/tag119.xml><?xml version="1.0" encoding="utf-8"?>
<p:tagLst xmlns:a="http://schemas.openxmlformats.org/drawingml/2006/main" xmlns:r="http://schemas.openxmlformats.org/officeDocument/2006/relationships" xmlns:p="http://schemas.openxmlformats.org/presentationml/2006/main">
  <p:tag name="AS_UNIQUEID" val="141"/>
</p:tagLst>
</file>

<file path=ppt/tags/tag12.xml><?xml version="1.0" encoding="utf-8"?>
<p:tagLst xmlns:a="http://schemas.openxmlformats.org/drawingml/2006/main" xmlns:r="http://schemas.openxmlformats.org/officeDocument/2006/relationships" xmlns:p="http://schemas.openxmlformats.org/presentationml/2006/main">
  <p:tag name="AS_UNIQUEID" val="15"/>
</p:tagLst>
</file>

<file path=ppt/tags/tag120.xml><?xml version="1.0" encoding="utf-8"?>
<p:tagLst xmlns:a="http://schemas.openxmlformats.org/drawingml/2006/main" xmlns:r="http://schemas.openxmlformats.org/officeDocument/2006/relationships" xmlns:p="http://schemas.openxmlformats.org/presentationml/2006/main">
  <p:tag name="AS_UNIQUEID" val="142"/>
</p:tagLst>
</file>

<file path=ppt/tags/tag121.xml><?xml version="1.0" encoding="utf-8"?>
<p:tagLst xmlns:a="http://schemas.openxmlformats.org/drawingml/2006/main" xmlns:r="http://schemas.openxmlformats.org/officeDocument/2006/relationships" xmlns:p="http://schemas.openxmlformats.org/presentationml/2006/main">
  <p:tag name="AS_UNIQUEID" val="143"/>
</p:tagLst>
</file>

<file path=ppt/tags/tag122.xml><?xml version="1.0" encoding="utf-8"?>
<p:tagLst xmlns:a="http://schemas.openxmlformats.org/drawingml/2006/main" xmlns:r="http://schemas.openxmlformats.org/officeDocument/2006/relationships" xmlns:p="http://schemas.openxmlformats.org/presentationml/2006/main">
  <p:tag name="AS_UNIQUEID" val="144"/>
</p:tagLst>
</file>

<file path=ppt/tags/tag123.xml><?xml version="1.0" encoding="utf-8"?>
<p:tagLst xmlns:a="http://schemas.openxmlformats.org/drawingml/2006/main" xmlns:r="http://schemas.openxmlformats.org/officeDocument/2006/relationships" xmlns:p="http://schemas.openxmlformats.org/presentationml/2006/main">
  <p:tag name="AS_UNIQUEID" val="145"/>
</p:tagLst>
</file>

<file path=ppt/tags/tag124.xml><?xml version="1.0" encoding="utf-8"?>
<p:tagLst xmlns:a="http://schemas.openxmlformats.org/drawingml/2006/main" xmlns:r="http://schemas.openxmlformats.org/officeDocument/2006/relationships" xmlns:p="http://schemas.openxmlformats.org/presentationml/2006/main">
  <p:tag name="AS_UNIQUEID" val="146"/>
</p:tagLst>
</file>

<file path=ppt/tags/tag125.xml><?xml version="1.0" encoding="utf-8"?>
<p:tagLst xmlns:a="http://schemas.openxmlformats.org/drawingml/2006/main" xmlns:r="http://schemas.openxmlformats.org/officeDocument/2006/relationships" xmlns:p="http://schemas.openxmlformats.org/presentationml/2006/main">
  <p:tag name="AS_UNIQUEID" val="147"/>
</p:tagLst>
</file>

<file path=ppt/tags/tag126.xml><?xml version="1.0" encoding="utf-8"?>
<p:tagLst xmlns:a="http://schemas.openxmlformats.org/drawingml/2006/main" xmlns:r="http://schemas.openxmlformats.org/officeDocument/2006/relationships" xmlns:p="http://schemas.openxmlformats.org/presentationml/2006/main">
  <p:tag name="AS_UNIQUEID" val="149"/>
</p:tagLst>
</file>

<file path=ppt/tags/tag127.xml><?xml version="1.0" encoding="utf-8"?>
<p:tagLst xmlns:a="http://schemas.openxmlformats.org/drawingml/2006/main" xmlns:r="http://schemas.openxmlformats.org/officeDocument/2006/relationships" xmlns:p="http://schemas.openxmlformats.org/presentationml/2006/main">
  <p:tag name="AS_UNIQUEID" val="150"/>
</p:tagLst>
</file>

<file path=ppt/tags/tag128.xml><?xml version="1.0" encoding="utf-8"?>
<p:tagLst xmlns:a="http://schemas.openxmlformats.org/drawingml/2006/main" xmlns:r="http://schemas.openxmlformats.org/officeDocument/2006/relationships" xmlns:p="http://schemas.openxmlformats.org/presentationml/2006/main">
  <p:tag name="AS_UNIQUEID" val="152"/>
</p:tagLst>
</file>

<file path=ppt/tags/tag129.xml><?xml version="1.0" encoding="utf-8"?>
<p:tagLst xmlns:a="http://schemas.openxmlformats.org/drawingml/2006/main" xmlns:r="http://schemas.openxmlformats.org/officeDocument/2006/relationships" xmlns:p="http://schemas.openxmlformats.org/presentationml/2006/main">
  <p:tag name="AS_UNIQUEID" val="153"/>
</p:tagLst>
</file>

<file path=ppt/tags/tag13.xml><?xml version="1.0" encoding="utf-8"?>
<p:tagLst xmlns:a="http://schemas.openxmlformats.org/drawingml/2006/main" xmlns:r="http://schemas.openxmlformats.org/officeDocument/2006/relationships" xmlns:p="http://schemas.openxmlformats.org/presentationml/2006/main">
  <p:tag name="AS_UNIQUEID" val="17"/>
</p:tagLst>
</file>

<file path=ppt/tags/tag130.xml><?xml version="1.0" encoding="utf-8"?>
<p:tagLst xmlns:a="http://schemas.openxmlformats.org/drawingml/2006/main" xmlns:r="http://schemas.openxmlformats.org/officeDocument/2006/relationships" xmlns:p="http://schemas.openxmlformats.org/presentationml/2006/main">
  <p:tag name="AS_UNIQUEID" val="155"/>
</p:tagLst>
</file>

<file path=ppt/tags/tag131.xml><?xml version="1.0" encoding="utf-8"?>
<p:tagLst xmlns:a="http://schemas.openxmlformats.org/drawingml/2006/main" xmlns:r="http://schemas.openxmlformats.org/officeDocument/2006/relationships" xmlns:p="http://schemas.openxmlformats.org/presentationml/2006/main">
  <p:tag name="AS_UNIQUEID" val="156"/>
</p:tagLst>
</file>

<file path=ppt/tags/tag132.xml><?xml version="1.0" encoding="utf-8"?>
<p:tagLst xmlns:a="http://schemas.openxmlformats.org/drawingml/2006/main" xmlns:r="http://schemas.openxmlformats.org/officeDocument/2006/relationships" xmlns:p="http://schemas.openxmlformats.org/presentationml/2006/main">
  <p:tag name="AS_UNIQUEID" val="157"/>
</p:tagLst>
</file>

<file path=ppt/tags/tag133.xml><?xml version="1.0" encoding="utf-8"?>
<p:tagLst xmlns:a="http://schemas.openxmlformats.org/drawingml/2006/main" xmlns:r="http://schemas.openxmlformats.org/officeDocument/2006/relationships" xmlns:p="http://schemas.openxmlformats.org/presentationml/2006/main">
  <p:tag name="AS_UNIQUEID" val="159"/>
</p:tagLst>
</file>

<file path=ppt/tags/tag134.xml><?xml version="1.0" encoding="utf-8"?>
<p:tagLst xmlns:a="http://schemas.openxmlformats.org/drawingml/2006/main" xmlns:r="http://schemas.openxmlformats.org/officeDocument/2006/relationships" xmlns:p="http://schemas.openxmlformats.org/presentationml/2006/main">
  <p:tag name="AS_UNIQUEID" val="160"/>
</p:tagLst>
</file>

<file path=ppt/tags/tag135.xml><?xml version="1.0" encoding="utf-8"?>
<p:tagLst xmlns:a="http://schemas.openxmlformats.org/drawingml/2006/main" xmlns:r="http://schemas.openxmlformats.org/officeDocument/2006/relationships" xmlns:p="http://schemas.openxmlformats.org/presentationml/2006/main">
  <p:tag name="AS_UNIQUEID" val="161"/>
</p:tagLst>
</file>

<file path=ppt/tags/tag136.xml><?xml version="1.0" encoding="utf-8"?>
<p:tagLst xmlns:a="http://schemas.openxmlformats.org/drawingml/2006/main" xmlns:r="http://schemas.openxmlformats.org/officeDocument/2006/relationships" xmlns:p="http://schemas.openxmlformats.org/presentationml/2006/main">
  <p:tag name="AS_UNIQUEID" val="162"/>
</p:tagLst>
</file>

<file path=ppt/tags/tag137.xml><?xml version="1.0" encoding="utf-8"?>
<p:tagLst xmlns:a="http://schemas.openxmlformats.org/drawingml/2006/main" xmlns:r="http://schemas.openxmlformats.org/officeDocument/2006/relationships" xmlns:p="http://schemas.openxmlformats.org/presentationml/2006/main">
  <p:tag name="AS_UNIQUEID" val="163"/>
</p:tagLst>
</file>

<file path=ppt/tags/tag138.xml><?xml version="1.0" encoding="utf-8"?>
<p:tagLst xmlns:a="http://schemas.openxmlformats.org/drawingml/2006/main" xmlns:r="http://schemas.openxmlformats.org/officeDocument/2006/relationships" xmlns:p="http://schemas.openxmlformats.org/presentationml/2006/main">
  <p:tag name="AS_UNIQUEID" val="165"/>
</p:tagLst>
</file>

<file path=ppt/tags/tag139.xml><?xml version="1.0" encoding="utf-8"?>
<p:tagLst xmlns:a="http://schemas.openxmlformats.org/drawingml/2006/main" xmlns:r="http://schemas.openxmlformats.org/officeDocument/2006/relationships" xmlns:p="http://schemas.openxmlformats.org/presentationml/2006/main">
  <p:tag name="AS_UNIQUEID" val="166"/>
</p:tagLst>
</file>

<file path=ppt/tags/tag14.xml><?xml version="1.0" encoding="utf-8"?>
<p:tagLst xmlns:a="http://schemas.openxmlformats.org/drawingml/2006/main" xmlns:r="http://schemas.openxmlformats.org/officeDocument/2006/relationships" xmlns:p="http://schemas.openxmlformats.org/presentationml/2006/main">
  <p:tag name="AS_UNIQUEID" val="19"/>
</p:tagLst>
</file>

<file path=ppt/tags/tag140.xml><?xml version="1.0" encoding="utf-8"?>
<p:tagLst xmlns:a="http://schemas.openxmlformats.org/drawingml/2006/main" xmlns:r="http://schemas.openxmlformats.org/officeDocument/2006/relationships" xmlns:p="http://schemas.openxmlformats.org/presentationml/2006/main">
  <p:tag name="AS_UNIQUEID" val="167"/>
</p:tagLst>
</file>

<file path=ppt/tags/tag141.xml><?xml version="1.0" encoding="utf-8"?>
<p:tagLst xmlns:a="http://schemas.openxmlformats.org/drawingml/2006/main" xmlns:r="http://schemas.openxmlformats.org/officeDocument/2006/relationships" xmlns:p="http://schemas.openxmlformats.org/presentationml/2006/main">
  <p:tag name="AS_UNIQUEID" val="168"/>
</p:tagLst>
</file>

<file path=ppt/tags/tag142.xml><?xml version="1.0" encoding="utf-8"?>
<p:tagLst xmlns:a="http://schemas.openxmlformats.org/drawingml/2006/main" xmlns:r="http://schemas.openxmlformats.org/officeDocument/2006/relationships" xmlns:p="http://schemas.openxmlformats.org/presentationml/2006/main">
  <p:tag name="AS_UNIQUEID" val="170"/>
</p:tagLst>
</file>

<file path=ppt/tags/tag143.xml><?xml version="1.0" encoding="utf-8"?>
<p:tagLst xmlns:a="http://schemas.openxmlformats.org/drawingml/2006/main" xmlns:r="http://schemas.openxmlformats.org/officeDocument/2006/relationships" xmlns:p="http://schemas.openxmlformats.org/presentationml/2006/main">
  <p:tag name="AS_UNIQUEID" val="171"/>
</p:tagLst>
</file>

<file path=ppt/tags/tag144.xml><?xml version="1.0" encoding="utf-8"?>
<p:tagLst xmlns:a="http://schemas.openxmlformats.org/drawingml/2006/main" xmlns:r="http://schemas.openxmlformats.org/officeDocument/2006/relationships" xmlns:p="http://schemas.openxmlformats.org/presentationml/2006/main">
  <p:tag name="AS_UNIQUEID" val="172"/>
</p:tagLst>
</file>

<file path=ppt/tags/tag145.xml><?xml version="1.0" encoding="utf-8"?>
<p:tagLst xmlns:a="http://schemas.openxmlformats.org/drawingml/2006/main" xmlns:r="http://schemas.openxmlformats.org/officeDocument/2006/relationships" xmlns:p="http://schemas.openxmlformats.org/presentationml/2006/main">
  <p:tag name="AS_UNIQUEID" val="173"/>
</p:tagLst>
</file>

<file path=ppt/tags/tag146.xml><?xml version="1.0" encoding="utf-8"?>
<p:tagLst xmlns:a="http://schemas.openxmlformats.org/drawingml/2006/main" xmlns:r="http://schemas.openxmlformats.org/officeDocument/2006/relationships" xmlns:p="http://schemas.openxmlformats.org/presentationml/2006/main">
  <p:tag name="AS_UNIQUEID" val="175"/>
</p:tagLst>
</file>

<file path=ppt/tags/tag147.xml><?xml version="1.0" encoding="utf-8"?>
<p:tagLst xmlns:a="http://schemas.openxmlformats.org/drawingml/2006/main" xmlns:r="http://schemas.openxmlformats.org/officeDocument/2006/relationships" xmlns:p="http://schemas.openxmlformats.org/presentationml/2006/main">
  <p:tag name="AS_UNIQUEID" val="176"/>
</p:tagLst>
</file>

<file path=ppt/tags/tag148.xml><?xml version="1.0" encoding="utf-8"?>
<p:tagLst xmlns:a="http://schemas.openxmlformats.org/drawingml/2006/main" xmlns:r="http://schemas.openxmlformats.org/officeDocument/2006/relationships" xmlns:p="http://schemas.openxmlformats.org/presentationml/2006/main">
  <p:tag name="AS_UNIQUEID" val="177"/>
</p:tagLst>
</file>

<file path=ppt/tags/tag149.xml><?xml version="1.0" encoding="utf-8"?>
<p:tagLst xmlns:a="http://schemas.openxmlformats.org/drawingml/2006/main" xmlns:r="http://schemas.openxmlformats.org/officeDocument/2006/relationships" xmlns:p="http://schemas.openxmlformats.org/presentationml/2006/main">
  <p:tag name="AS_UNIQUEID" val="178"/>
</p:tagLst>
</file>

<file path=ppt/tags/tag15.xml><?xml version="1.0" encoding="utf-8"?>
<p:tagLst xmlns:a="http://schemas.openxmlformats.org/drawingml/2006/main" xmlns:r="http://schemas.openxmlformats.org/officeDocument/2006/relationships" xmlns:p="http://schemas.openxmlformats.org/presentationml/2006/main">
  <p:tag name="AS_UNIQUEID" val="20"/>
</p:tagLst>
</file>

<file path=ppt/tags/tag150.xml><?xml version="1.0" encoding="utf-8"?>
<p:tagLst xmlns:a="http://schemas.openxmlformats.org/drawingml/2006/main" xmlns:r="http://schemas.openxmlformats.org/officeDocument/2006/relationships" xmlns:p="http://schemas.openxmlformats.org/presentationml/2006/main">
  <p:tag name="AS_UNIQUEID" val="180"/>
</p:tagLst>
</file>

<file path=ppt/tags/tag151.xml><?xml version="1.0" encoding="utf-8"?>
<p:tagLst xmlns:a="http://schemas.openxmlformats.org/drawingml/2006/main" xmlns:r="http://schemas.openxmlformats.org/officeDocument/2006/relationships" xmlns:p="http://schemas.openxmlformats.org/presentationml/2006/main">
  <p:tag name="AS_UNIQUEID" val="181"/>
</p:tagLst>
</file>

<file path=ppt/tags/tag152.xml><?xml version="1.0" encoding="utf-8"?>
<p:tagLst xmlns:a="http://schemas.openxmlformats.org/drawingml/2006/main" xmlns:r="http://schemas.openxmlformats.org/officeDocument/2006/relationships" xmlns:p="http://schemas.openxmlformats.org/presentationml/2006/main">
  <p:tag name="AS_UNIQUEID" val="182"/>
</p:tagLst>
</file>

<file path=ppt/tags/tag153.xml><?xml version="1.0" encoding="utf-8"?>
<p:tagLst xmlns:a="http://schemas.openxmlformats.org/drawingml/2006/main" xmlns:r="http://schemas.openxmlformats.org/officeDocument/2006/relationships" xmlns:p="http://schemas.openxmlformats.org/presentationml/2006/main">
  <p:tag name="AS_UNIQUEID" val="183"/>
</p:tagLst>
</file>

<file path=ppt/tags/tag154.xml><?xml version="1.0" encoding="utf-8"?>
<p:tagLst xmlns:a="http://schemas.openxmlformats.org/drawingml/2006/main" xmlns:r="http://schemas.openxmlformats.org/officeDocument/2006/relationships" xmlns:p="http://schemas.openxmlformats.org/presentationml/2006/main">
  <p:tag name="AS_UNIQUEID" val="185"/>
</p:tagLst>
</file>

<file path=ppt/tags/tag155.xml><?xml version="1.0" encoding="utf-8"?>
<p:tagLst xmlns:a="http://schemas.openxmlformats.org/drawingml/2006/main" xmlns:r="http://schemas.openxmlformats.org/officeDocument/2006/relationships" xmlns:p="http://schemas.openxmlformats.org/presentationml/2006/main">
  <p:tag name="AS_UNIQUEID" val="186"/>
</p:tagLst>
</file>

<file path=ppt/tags/tag156.xml><?xml version="1.0" encoding="utf-8"?>
<p:tagLst xmlns:a="http://schemas.openxmlformats.org/drawingml/2006/main" xmlns:r="http://schemas.openxmlformats.org/officeDocument/2006/relationships" xmlns:p="http://schemas.openxmlformats.org/presentationml/2006/main">
  <p:tag name="AS_UNIQUEID" val="188"/>
</p:tagLst>
</file>

<file path=ppt/tags/tag157.xml><?xml version="1.0" encoding="utf-8"?>
<p:tagLst xmlns:a="http://schemas.openxmlformats.org/drawingml/2006/main" xmlns:r="http://schemas.openxmlformats.org/officeDocument/2006/relationships" xmlns:p="http://schemas.openxmlformats.org/presentationml/2006/main">
  <p:tag name="AS_UNIQUEID" val="189"/>
</p:tagLst>
</file>

<file path=ppt/tags/tag158.xml><?xml version="1.0" encoding="utf-8"?>
<p:tagLst xmlns:a="http://schemas.openxmlformats.org/drawingml/2006/main" xmlns:r="http://schemas.openxmlformats.org/officeDocument/2006/relationships" xmlns:p="http://schemas.openxmlformats.org/presentationml/2006/main">
  <p:tag name="AS_UNIQUEID" val="191"/>
</p:tagLst>
</file>

<file path=ppt/tags/tag159.xml><?xml version="1.0" encoding="utf-8"?>
<p:tagLst xmlns:a="http://schemas.openxmlformats.org/drawingml/2006/main" xmlns:r="http://schemas.openxmlformats.org/officeDocument/2006/relationships" xmlns:p="http://schemas.openxmlformats.org/presentationml/2006/main">
  <p:tag name="AS_UNIQUEID" val="192"/>
</p:tagLst>
</file>

<file path=ppt/tags/tag16.xml><?xml version="1.0" encoding="utf-8"?>
<p:tagLst xmlns:a="http://schemas.openxmlformats.org/drawingml/2006/main" xmlns:r="http://schemas.openxmlformats.org/officeDocument/2006/relationships" xmlns:p="http://schemas.openxmlformats.org/presentationml/2006/main">
  <p:tag name="AS_UNIQUEID" val="21"/>
</p:tagLst>
</file>

<file path=ppt/tags/tag160.xml><?xml version="1.0" encoding="utf-8"?>
<p:tagLst xmlns:a="http://schemas.openxmlformats.org/drawingml/2006/main" xmlns:r="http://schemas.openxmlformats.org/officeDocument/2006/relationships" xmlns:p="http://schemas.openxmlformats.org/presentationml/2006/main">
  <p:tag name="AS_UNIQUEID" val="194"/>
</p:tagLst>
</file>

<file path=ppt/tags/tag161.xml><?xml version="1.0" encoding="utf-8"?>
<p:tagLst xmlns:a="http://schemas.openxmlformats.org/drawingml/2006/main" xmlns:r="http://schemas.openxmlformats.org/officeDocument/2006/relationships" xmlns:p="http://schemas.openxmlformats.org/presentationml/2006/main">
  <p:tag name="AS_UNIQUEID" val="195"/>
</p:tagLst>
</file>

<file path=ppt/tags/tag162.xml><?xml version="1.0" encoding="utf-8"?>
<p:tagLst xmlns:a="http://schemas.openxmlformats.org/drawingml/2006/main" xmlns:r="http://schemas.openxmlformats.org/officeDocument/2006/relationships" xmlns:p="http://schemas.openxmlformats.org/presentationml/2006/main">
  <p:tag name="AS_UNIQUEID" val="197"/>
</p:tagLst>
</file>

<file path=ppt/tags/tag163.xml><?xml version="1.0" encoding="utf-8"?>
<p:tagLst xmlns:a="http://schemas.openxmlformats.org/drawingml/2006/main" xmlns:r="http://schemas.openxmlformats.org/officeDocument/2006/relationships" xmlns:p="http://schemas.openxmlformats.org/presentationml/2006/main">
  <p:tag name="AS_UNIQUEID" val="198"/>
</p:tagLst>
</file>

<file path=ppt/tags/tag164.xml><?xml version="1.0" encoding="utf-8"?>
<p:tagLst xmlns:a="http://schemas.openxmlformats.org/drawingml/2006/main" xmlns:r="http://schemas.openxmlformats.org/officeDocument/2006/relationships" xmlns:p="http://schemas.openxmlformats.org/presentationml/2006/main">
  <p:tag name="AS_UNIQUEID" val="207"/>
</p:tagLst>
</file>

<file path=ppt/tags/tag165.xml><?xml version="1.0" encoding="utf-8"?>
<p:tagLst xmlns:a="http://schemas.openxmlformats.org/drawingml/2006/main" xmlns:r="http://schemas.openxmlformats.org/officeDocument/2006/relationships" xmlns:p="http://schemas.openxmlformats.org/presentationml/2006/main">
  <p:tag name="AS_UNIQUEID" val="199"/>
</p:tagLst>
</file>

<file path=ppt/tags/tag166.xml><?xml version="1.0" encoding="utf-8"?>
<p:tagLst xmlns:a="http://schemas.openxmlformats.org/drawingml/2006/main" xmlns:r="http://schemas.openxmlformats.org/officeDocument/2006/relationships" xmlns:p="http://schemas.openxmlformats.org/presentationml/2006/main">
  <p:tag name="AS_UNIQUEID" val="200"/>
</p:tagLst>
</file>

<file path=ppt/tags/tag167.xml><?xml version="1.0" encoding="utf-8"?>
<p:tagLst xmlns:a="http://schemas.openxmlformats.org/drawingml/2006/main" xmlns:r="http://schemas.openxmlformats.org/officeDocument/2006/relationships" xmlns:p="http://schemas.openxmlformats.org/presentationml/2006/main">
  <p:tag name="AS_UNIQUEID" val="201"/>
</p:tagLst>
</file>

<file path=ppt/tags/tag168.xml><?xml version="1.0" encoding="utf-8"?>
<p:tagLst xmlns:a="http://schemas.openxmlformats.org/drawingml/2006/main" xmlns:r="http://schemas.openxmlformats.org/officeDocument/2006/relationships" xmlns:p="http://schemas.openxmlformats.org/presentationml/2006/main">
  <p:tag name="AS_UNIQUEID" val="202"/>
</p:tagLst>
</file>

<file path=ppt/tags/tag169.xml><?xml version="1.0" encoding="utf-8"?>
<p:tagLst xmlns:a="http://schemas.openxmlformats.org/drawingml/2006/main" xmlns:r="http://schemas.openxmlformats.org/officeDocument/2006/relationships" xmlns:p="http://schemas.openxmlformats.org/presentationml/2006/main">
  <p:tag name="AS_UNIQUEID" val="203"/>
</p:tagLst>
</file>

<file path=ppt/tags/tag17.xml><?xml version="1.0" encoding="utf-8"?>
<p:tagLst xmlns:a="http://schemas.openxmlformats.org/drawingml/2006/main" xmlns:r="http://schemas.openxmlformats.org/officeDocument/2006/relationships" xmlns:p="http://schemas.openxmlformats.org/presentationml/2006/main">
  <p:tag name="AS_UNIQUEID" val="22"/>
</p:tagLst>
</file>

<file path=ppt/tags/tag170.xml><?xml version="1.0" encoding="utf-8"?>
<p:tagLst xmlns:a="http://schemas.openxmlformats.org/drawingml/2006/main" xmlns:r="http://schemas.openxmlformats.org/officeDocument/2006/relationships" xmlns:p="http://schemas.openxmlformats.org/presentationml/2006/main">
  <p:tag name="AS_UNIQUEID" val="204"/>
</p:tagLst>
</file>

<file path=ppt/tags/tag171.xml><?xml version="1.0" encoding="utf-8"?>
<p:tagLst xmlns:a="http://schemas.openxmlformats.org/drawingml/2006/main" xmlns:r="http://schemas.openxmlformats.org/officeDocument/2006/relationships" xmlns:p="http://schemas.openxmlformats.org/presentationml/2006/main">
  <p:tag name="AS_UNIQUEID" val="205"/>
</p:tagLst>
</file>

<file path=ppt/tags/tag172.xml><?xml version="1.0" encoding="utf-8"?>
<p:tagLst xmlns:a="http://schemas.openxmlformats.org/drawingml/2006/main" xmlns:r="http://schemas.openxmlformats.org/officeDocument/2006/relationships" xmlns:p="http://schemas.openxmlformats.org/presentationml/2006/main">
  <p:tag name="AS_UNIQUEID" val="206"/>
</p:tagLst>
</file>

<file path=ppt/tags/tag173.xml><?xml version="1.0" encoding="utf-8"?>
<p:tagLst xmlns:a="http://schemas.openxmlformats.org/drawingml/2006/main" xmlns:r="http://schemas.openxmlformats.org/officeDocument/2006/relationships" xmlns:p="http://schemas.openxmlformats.org/presentationml/2006/main">
  <p:tag name="AS_UNIQUEID" val="209"/>
</p:tagLst>
</file>

<file path=ppt/tags/tag174.xml><?xml version="1.0" encoding="utf-8"?>
<p:tagLst xmlns:a="http://schemas.openxmlformats.org/drawingml/2006/main" xmlns:r="http://schemas.openxmlformats.org/officeDocument/2006/relationships" xmlns:p="http://schemas.openxmlformats.org/presentationml/2006/main">
  <p:tag name="AS_UNIQUEID" val="210"/>
</p:tagLst>
</file>

<file path=ppt/tags/tag175.xml><?xml version="1.0" encoding="utf-8"?>
<p:tagLst xmlns:a="http://schemas.openxmlformats.org/drawingml/2006/main" xmlns:r="http://schemas.openxmlformats.org/officeDocument/2006/relationships" xmlns:p="http://schemas.openxmlformats.org/presentationml/2006/main">
  <p:tag name="AS_UNIQUEID" val="212"/>
</p:tagLst>
</file>

<file path=ppt/tags/tag176.xml><?xml version="1.0" encoding="utf-8"?>
<p:tagLst xmlns:a="http://schemas.openxmlformats.org/drawingml/2006/main" xmlns:r="http://schemas.openxmlformats.org/officeDocument/2006/relationships" xmlns:p="http://schemas.openxmlformats.org/presentationml/2006/main">
  <p:tag name="AS_UNIQUEID" val="213"/>
</p:tagLst>
</file>

<file path=ppt/tags/tag177.xml><?xml version="1.0" encoding="utf-8"?>
<p:tagLst xmlns:a="http://schemas.openxmlformats.org/drawingml/2006/main" xmlns:r="http://schemas.openxmlformats.org/officeDocument/2006/relationships" xmlns:p="http://schemas.openxmlformats.org/presentationml/2006/main">
  <p:tag name="AS_UNIQUEID" val="214"/>
</p:tagLst>
</file>

<file path=ppt/tags/tag178.xml><?xml version="1.0" encoding="utf-8"?>
<p:tagLst xmlns:a="http://schemas.openxmlformats.org/drawingml/2006/main" xmlns:r="http://schemas.openxmlformats.org/officeDocument/2006/relationships" xmlns:p="http://schemas.openxmlformats.org/presentationml/2006/main">
  <p:tag name="AS_UNIQUEID" val="215"/>
</p:tagLst>
</file>

<file path=ppt/tags/tag179.xml><?xml version="1.0" encoding="utf-8"?>
<p:tagLst xmlns:a="http://schemas.openxmlformats.org/drawingml/2006/main" xmlns:r="http://schemas.openxmlformats.org/officeDocument/2006/relationships" xmlns:p="http://schemas.openxmlformats.org/presentationml/2006/main">
  <p:tag name="AS_UNIQUEID" val="216"/>
</p:tagLst>
</file>

<file path=ppt/tags/tag18.xml><?xml version="1.0" encoding="utf-8"?>
<p:tagLst xmlns:a="http://schemas.openxmlformats.org/drawingml/2006/main" xmlns:r="http://schemas.openxmlformats.org/officeDocument/2006/relationships" xmlns:p="http://schemas.openxmlformats.org/presentationml/2006/main">
  <p:tag name="AS_UNIQUEID" val="23"/>
</p:tagLst>
</file>

<file path=ppt/tags/tag180.xml><?xml version="1.0" encoding="utf-8"?>
<p:tagLst xmlns:a="http://schemas.openxmlformats.org/drawingml/2006/main" xmlns:r="http://schemas.openxmlformats.org/officeDocument/2006/relationships" xmlns:p="http://schemas.openxmlformats.org/presentationml/2006/main">
  <p:tag name="AS_UNIQUEID" val="217"/>
</p:tagLst>
</file>

<file path=ppt/tags/tag181.xml><?xml version="1.0" encoding="utf-8"?>
<p:tagLst xmlns:a="http://schemas.openxmlformats.org/drawingml/2006/main" xmlns:r="http://schemas.openxmlformats.org/officeDocument/2006/relationships" xmlns:p="http://schemas.openxmlformats.org/presentationml/2006/main">
  <p:tag name="AS_UNIQUEID" val="218"/>
</p:tagLst>
</file>

<file path=ppt/tags/tag182.xml><?xml version="1.0" encoding="utf-8"?>
<p:tagLst xmlns:a="http://schemas.openxmlformats.org/drawingml/2006/main" xmlns:r="http://schemas.openxmlformats.org/officeDocument/2006/relationships" xmlns:p="http://schemas.openxmlformats.org/presentationml/2006/main">
  <p:tag name="AS_UNIQUEID" val="219"/>
</p:tagLst>
</file>

<file path=ppt/tags/tag183.xml><?xml version="1.0" encoding="utf-8"?>
<p:tagLst xmlns:a="http://schemas.openxmlformats.org/drawingml/2006/main" xmlns:r="http://schemas.openxmlformats.org/officeDocument/2006/relationships" xmlns:p="http://schemas.openxmlformats.org/presentationml/2006/main">
  <p:tag name="AS_UNIQUEID" val="220"/>
</p:tagLst>
</file>

<file path=ppt/tags/tag184.xml><?xml version="1.0" encoding="utf-8"?>
<p:tagLst xmlns:a="http://schemas.openxmlformats.org/drawingml/2006/main" xmlns:r="http://schemas.openxmlformats.org/officeDocument/2006/relationships" xmlns:p="http://schemas.openxmlformats.org/presentationml/2006/main">
  <p:tag name="AS_UNIQUEID" val="221"/>
</p:tagLst>
</file>

<file path=ppt/tags/tag185.xml><?xml version="1.0" encoding="utf-8"?>
<p:tagLst xmlns:a="http://schemas.openxmlformats.org/drawingml/2006/main" xmlns:r="http://schemas.openxmlformats.org/officeDocument/2006/relationships" xmlns:p="http://schemas.openxmlformats.org/presentationml/2006/main">
  <p:tag name="AS_UNIQUEID" val="222"/>
</p:tagLst>
</file>

<file path=ppt/tags/tag186.xml><?xml version="1.0" encoding="utf-8"?>
<p:tagLst xmlns:a="http://schemas.openxmlformats.org/drawingml/2006/main" xmlns:r="http://schemas.openxmlformats.org/officeDocument/2006/relationships" xmlns:p="http://schemas.openxmlformats.org/presentationml/2006/main">
  <p:tag name="AS_UNIQUEID" val="223"/>
</p:tagLst>
</file>

<file path=ppt/tags/tag187.xml><?xml version="1.0" encoding="utf-8"?>
<p:tagLst xmlns:a="http://schemas.openxmlformats.org/drawingml/2006/main" xmlns:r="http://schemas.openxmlformats.org/officeDocument/2006/relationships" xmlns:p="http://schemas.openxmlformats.org/presentationml/2006/main">
  <p:tag name="AS_UNIQUEID" val="224"/>
</p:tagLst>
</file>

<file path=ppt/tags/tag188.xml><?xml version="1.0" encoding="utf-8"?>
<p:tagLst xmlns:a="http://schemas.openxmlformats.org/drawingml/2006/main" xmlns:r="http://schemas.openxmlformats.org/officeDocument/2006/relationships" xmlns:p="http://schemas.openxmlformats.org/presentationml/2006/main">
  <p:tag name="AS_UNIQUEID" val="226"/>
</p:tagLst>
</file>

<file path=ppt/tags/tag189.xml><?xml version="1.0" encoding="utf-8"?>
<p:tagLst xmlns:a="http://schemas.openxmlformats.org/drawingml/2006/main" xmlns:r="http://schemas.openxmlformats.org/officeDocument/2006/relationships" xmlns:p="http://schemas.openxmlformats.org/presentationml/2006/main">
  <p:tag name="AS_UNIQUEID" val="227"/>
</p:tagLst>
</file>

<file path=ppt/tags/tag19.xml><?xml version="1.0" encoding="utf-8"?>
<p:tagLst xmlns:a="http://schemas.openxmlformats.org/drawingml/2006/main" xmlns:r="http://schemas.openxmlformats.org/officeDocument/2006/relationships" xmlns:p="http://schemas.openxmlformats.org/presentationml/2006/main">
  <p:tag name="AS_UNIQUEID" val="24"/>
</p:tagLst>
</file>

<file path=ppt/tags/tag190.xml><?xml version="1.0" encoding="utf-8"?>
<p:tagLst xmlns:a="http://schemas.openxmlformats.org/drawingml/2006/main" xmlns:r="http://schemas.openxmlformats.org/officeDocument/2006/relationships" xmlns:p="http://schemas.openxmlformats.org/presentationml/2006/main">
  <p:tag name="AS_UNIQUEID" val="229"/>
</p:tagLst>
</file>

<file path=ppt/tags/tag191.xml><?xml version="1.0" encoding="utf-8"?>
<p:tagLst xmlns:a="http://schemas.openxmlformats.org/drawingml/2006/main" xmlns:r="http://schemas.openxmlformats.org/officeDocument/2006/relationships" xmlns:p="http://schemas.openxmlformats.org/presentationml/2006/main">
  <p:tag name="AS_UNIQUEID" val="230"/>
</p:tagLst>
</file>

<file path=ppt/tags/tag192.xml><?xml version="1.0" encoding="utf-8"?>
<p:tagLst xmlns:a="http://schemas.openxmlformats.org/drawingml/2006/main" xmlns:r="http://schemas.openxmlformats.org/officeDocument/2006/relationships" xmlns:p="http://schemas.openxmlformats.org/presentationml/2006/main">
  <p:tag name="AS_UNIQUEID" val="231"/>
</p:tagLst>
</file>

<file path=ppt/tags/tag193.xml><?xml version="1.0" encoding="utf-8"?>
<p:tagLst xmlns:a="http://schemas.openxmlformats.org/drawingml/2006/main" xmlns:r="http://schemas.openxmlformats.org/officeDocument/2006/relationships" xmlns:p="http://schemas.openxmlformats.org/presentationml/2006/main">
  <p:tag name="AS_UNIQUEID" val="232"/>
</p:tagLst>
</file>

<file path=ppt/tags/tag194.xml><?xml version="1.0" encoding="utf-8"?>
<p:tagLst xmlns:a="http://schemas.openxmlformats.org/drawingml/2006/main" xmlns:r="http://schemas.openxmlformats.org/officeDocument/2006/relationships" xmlns:p="http://schemas.openxmlformats.org/presentationml/2006/main">
  <p:tag name="AS_UNIQUEID" val="234"/>
</p:tagLst>
</file>

<file path=ppt/tags/tag195.xml><?xml version="1.0" encoding="utf-8"?>
<p:tagLst xmlns:a="http://schemas.openxmlformats.org/drawingml/2006/main" xmlns:r="http://schemas.openxmlformats.org/officeDocument/2006/relationships" xmlns:p="http://schemas.openxmlformats.org/presentationml/2006/main">
  <p:tag name="AS_UNIQUEID" val="235"/>
</p:tagLst>
</file>

<file path=ppt/tags/tag196.xml><?xml version="1.0" encoding="utf-8"?>
<p:tagLst xmlns:a="http://schemas.openxmlformats.org/drawingml/2006/main" xmlns:r="http://schemas.openxmlformats.org/officeDocument/2006/relationships" xmlns:p="http://schemas.openxmlformats.org/presentationml/2006/main">
  <p:tag name="AS_UNIQUEID" val="236"/>
</p:tagLst>
</file>

<file path=ppt/tags/tag197.xml><?xml version="1.0" encoding="utf-8"?>
<p:tagLst xmlns:a="http://schemas.openxmlformats.org/drawingml/2006/main" xmlns:r="http://schemas.openxmlformats.org/officeDocument/2006/relationships" xmlns:p="http://schemas.openxmlformats.org/presentationml/2006/main">
  <p:tag name="AS_UNIQUEID" val="237"/>
</p:tagLst>
</file>

<file path=ppt/tags/tag198.xml><?xml version="1.0" encoding="utf-8"?>
<p:tagLst xmlns:a="http://schemas.openxmlformats.org/drawingml/2006/main" xmlns:r="http://schemas.openxmlformats.org/officeDocument/2006/relationships" xmlns:p="http://schemas.openxmlformats.org/presentationml/2006/main">
  <p:tag name="AS_UNIQUEID" val="238"/>
</p:tagLst>
</file>

<file path=ppt/tags/tag199.xml><?xml version="1.0" encoding="utf-8"?>
<p:tagLst xmlns:a="http://schemas.openxmlformats.org/drawingml/2006/main" xmlns:r="http://schemas.openxmlformats.org/officeDocument/2006/relationships" xmlns:p="http://schemas.openxmlformats.org/presentationml/2006/main">
  <p:tag name="AS_UNIQUEID" val="239"/>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5"/>
</p:tagLst>
</file>

<file path=ppt/tags/tag200.xml><?xml version="1.0" encoding="utf-8"?>
<p:tagLst xmlns:a="http://schemas.openxmlformats.org/drawingml/2006/main" xmlns:r="http://schemas.openxmlformats.org/officeDocument/2006/relationships" xmlns:p="http://schemas.openxmlformats.org/presentationml/2006/main">
  <p:tag name="AS_UNIQUEID" val="240"/>
</p:tagLst>
</file>

<file path=ppt/tags/tag201.xml><?xml version="1.0" encoding="utf-8"?>
<p:tagLst xmlns:a="http://schemas.openxmlformats.org/drawingml/2006/main" xmlns:r="http://schemas.openxmlformats.org/officeDocument/2006/relationships" xmlns:p="http://schemas.openxmlformats.org/presentationml/2006/main">
  <p:tag name="AS_UNIQUEID" val="241"/>
</p:tagLst>
</file>

<file path=ppt/tags/tag202.xml><?xml version="1.0" encoding="utf-8"?>
<p:tagLst xmlns:a="http://schemas.openxmlformats.org/drawingml/2006/main" xmlns:r="http://schemas.openxmlformats.org/officeDocument/2006/relationships" xmlns:p="http://schemas.openxmlformats.org/presentationml/2006/main">
  <p:tag name="AS_UNIQUEID" val="242"/>
</p:tagLst>
</file>

<file path=ppt/tags/tag203.xml><?xml version="1.0" encoding="utf-8"?>
<p:tagLst xmlns:a="http://schemas.openxmlformats.org/drawingml/2006/main" xmlns:r="http://schemas.openxmlformats.org/officeDocument/2006/relationships" xmlns:p="http://schemas.openxmlformats.org/presentationml/2006/main">
  <p:tag name="AS_UNIQUEID" val="243"/>
</p:tagLst>
</file>

<file path=ppt/tags/tag204.xml><?xml version="1.0" encoding="utf-8"?>
<p:tagLst xmlns:a="http://schemas.openxmlformats.org/drawingml/2006/main" xmlns:r="http://schemas.openxmlformats.org/officeDocument/2006/relationships" xmlns:p="http://schemas.openxmlformats.org/presentationml/2006/main">
  <p:tag name="AS_UNIQUEID" val="244"/>
</p:tagLst>
</file>

<file path=ppt/tags/tag205.xml><?xml version="1.0" encoding="utf-8"?>
<p:tagLst xmlns:a="http://schemas.openxmlformats.org/drawingml/2006/main" xmlns:r="http://schemas.openxmlformats.org/officeDocument/2006/relationships" xmlns:p="http://schemas.openxmlformats.org/presentationml/2006/main">
  <p:tag name="AS_UNIQUEID" val="245"/>
</p:tagLst>
</file>

<file path=ppt/tags/tag206.xml><?xml version="1.0" encoding="utf-8"?>
<p:tagLst xmlns:a="http://schemas.openxmlformats.org/drawingml/2006/main" xmlns:r="http://schemas.openxmlformats.org/officeDocument/2006/relationships" xmlns:p="http://schemas.openxmlformats.org/presentationml/2006/main">
  <p:tag name="AS_UNIQUEID" val="246"/>
</p:tagLst>
</file>

<file path=ppt/tags/tag207.xml><?xml version="1.0" encoding="utf-8"?>
<p:tagLst xmlns:a="http://schemas.openxmlformats.org/drawingml/2006/main" xmlns:r="http://schemas.openxmlformats.org/officeDocument/2006/relationships" xmlns:p="http://schemas.openxmlformats.org/presentationml/2006/main">
  <p:tag name="AS_UNIQUEID" val="247"/>
</p:tagLst>
</file>

<file path=ppt/tags/tag208.xml><?xml version="1.0" encoding="utf-8"?>
<p:tagLst xmlns:a="http://schemas.openxmlformats.org/drawingml/2006/main" xmlns:r="http://schemas.openxmlformats.org/officeDocument/2006/relationships" xmlns:p="http://schemas.openxmlformats.org/presentationml/2006/main">
  <p:tag name="AS_UNIQUEID" val="248"/>
</p:tagLst>
</file>

<file path=ppt/tags/tag209.xml><?xml version="1.0" encoding="utf-8"?>
<p:tagLst xmlns:a="http://schemas.openxmlformats.org/drawingml/2006/main" xmlns:r="http://schemas.openxmlformats.org/officeDocument/2006/relationships" xmlns:p="http://schemas.openxmlformats.org/presentationml/2006/main">
  <p:tag name="AS_UNIQUEID" val="249"/>
</p:tagLst>
</file>

<file path=ppt/tags/tag21.xml><?xml version="1.0" encoding="utf-8"?>
<p:tagLst xmlns:a="http://schemas.openxmlformats.org/drawingml/2006/main" xmlns:r="http://schemas.openxmlformats.org/officeDocument/2006/relationships" xmlns:p="http://schemas.openxmlformats.org/presentationml/2006/main">
  <p:tag name="AS_UNIQUEID" val="26"/>
</p:tagLst>
</file>

<file path=ppt/tags/tag210.xml><?xml version="1.0" encoding="utf-8"?>
<p:tagLst xmlns:a="http://schemas.openxmlformats.org/drawingml/2006/main" xmlns:r="http://schemas.openxmlformats.org/officeDocument/2006/relationships" xmlns:p="http://schemas.openxmlformats.org/presentationml/2006/main">
  <p:tag name="AS_UNIQUEID" val="251"/>
</p:tagLst>
</file>

<file path=ppt/tags/tag211.xml><?xml version="1.0" encoding="utf-8"?>
<p:tagLst xmlns:a="http://schemas.openxmlformats.org/drawingml/2006/main" xmlns:r="http://schemas.openxmlformats.org/officeDocument/2006/relationships" xmlns:p="http://schemas.openxmlformats.org/presentationml/2006/main">
  <p:tag name="AS_UNIQUEID" val="252"/>
</p:tagLst>
</file>

<file path=ppt/tags/tag212.xml><?xml version="1.0" encoding="utf-8"?>
<p:tagLst xmlns:a="http://schemas.openxmlformats.org/drawingml/2006/main" xmlns:r="http://schemas.openxmlformats.org/officeDocument/2006/relationships" xmlns:p="http://schemas.openxmlformats.org/presentationml/2006/main">
  <p:tag name="AS_UNIQUEID" val="253"/>
</p:tagLst>
</file>

<file path=ppt/tags/tag213.xml><?xml version="1.0" encoding="utf-8"?>
<p:tagLst xmlns:a="http://schemas.openxmlformats.org/drawingml/2006/main" xmlns:r="http://schemas.openxmlformats.org/officeDocument/2006/relationships" xmlns:p="http://schemas.openxmlformats.org/presentationml/2006/main">
  <p:tag name="AS_UNIQUEID" val="255"/>
</p:tagLst>
</file>

<file path=ppt/tags/tag214.xml><?xml version="1.0" encoding="utf-8"?>
<p:tagLst xmlns:a="http://schemas.openxmlformats.org/drawingml/2006/main" xmlns:r="http://schemas.openxmlformats.org/officeDocument/2006/relationships" xmlns:p="http://schemas.openxmlformats.org/presentationml/2006/main">
  <p:tag name="AS_UNIQUEID" val="256"/>
</p:tagLst>
</file>

<file path=ppt/tags/tag215.xml><?xml version="1.0" encoding="utf-8"?>
<p:tagLst xmlns:a="http://schemas.openxmlformats.org/drawingml/2006/main" xmlns:r="http://schemas.openxmlformats.org/officeDocument/2006/relationships" xmlns:p="http://schemas.openxmlformats.org/presentationml/2006/main">
  <p:tag name="AS_UNIQUEID" val="257"/>
</p:tagLst>
</file>

<file path=ppt/tags/tag216.xml><?xml version="1.0" encoding="utf-8"?>
<p:tagLst xmlns:a="http://schemas.openxmlformats.org/drawingml/2006/main" xmlns:r="http://schemas.openxmlformats.org/officeDocument/2006/relationships" xmlns:p="http://schemas.openxmlformats.org/presentationml/2006/main">
  <p:tag name="AS_UNIQUEID" val="258"/>
</p:tagLst>
</file>

<file path=ppt/tags/tag217.xml><?xml version="1.0" encoding="utf-8"?>
<p:tagLst xmlns:a="http://schemas.openxmlformats.org/drawingml/2006/main" xmlns:r="http://schemas.openxmlformats.org/officeDocument/2006/relationships" xmlns:p="http://schemas.openxmlformats.org/presentationml/2006/main">
  <p:tag name="AS_UNIQUEID" val="260"/>
</p:tagLst>
</file>

<file path=ppt/tags/tag218.xml><?xml version="1.0" encoding="utf-8"?>
<p:tagLst xmlns:a="http://schemas.openxmlformats.org/drawingml/2006/main" xmlns:r="http://schemas.openxmlformats.org/officeDocument/2006/relationships" xmlns:p="http://schemas.openxmlformats.org/presentationml/2006/main">
  <p:tag name="AS_UNIQUEID" val="261"/>
</p:tagLst>
</file>

<file path=ppt/tags/tag219.xml><?xml version="1.0" encoding="utf-8"?>
<p:tagLst xmlns:a="http://schemas.openxmlformats.org/drawingml/2006/main" xmlns:r="http://schemas.openxmlformats.org/officeDocument/2006/relationships" xmlns:p="http://schemas.openxmlformats.org/presentationml/2006/main">
  <p:tag name="AS_UNIQUEID" val="262"/>
</p:tagLst>
</file>

<file path=ppt/tags/tag22.xml><?xml version="1.0" encoding="utf-8"?>
<p:tagLst xmlns:a="http://schemas.openxmlformats.org/drawingml/2006/main" xmlns:r="http://schemas.openxmlformats.org/officeDocument/2006/relationships" xmlns:p="http://schemas.openxmlformats.org/presentationml/2006/main">
  <p:tag name="AS_UNIQUEID" val="27"/>
</p:tagLst>
</file>

<file path=ppt/tags/tag220.xml><?xml version="1.0" encoding="utf-8"?>
<p:tagLst xmlns:a="http://schemas.openxmlformats.org/drawingml/2006/main" xmlns:r="http://schemas.openxmlformats.org/officeDocument/2006/relationships" xmlns:p="http://schemas.openxmlformats.org/presentationml/2006/main">
  <p:tag name="AS_UNIQUEID" val="264"/>
</p:tagLst>
</file>

<file path=ppt/tags/tag221.xml><?xml version="1.0" encoding="utf-8"?>
<p:tagLst xmlns:a="http://schemas.openxmlformats.org/drawingml/2006/main" xmlns:r="http://schemas.openxmlformats.org/officeDocument/2006/relationships" xmlns:p="http://schemas.openxmlformats.org/presentationml/2006/main">
  <p:tag name="AS_UNIQUEID" val="265"/>
</p:tagLst>
</file>

<file path=ppt/tags/tag222.xml><?xml version="1.0" encoding="utf-8"?>
<p:tagLst xmlns:a="http://schemas.openxmlformats.org/drawingml/2006/main" xmlns:r="http://schemas.openxmlformats.org/officeDocument/2006/relationships" xmlns:p="http://schemas.openxmlformats.org/presentationml/2006/main">
  <p:tag name="AS_UNIQUEID" val="267"/>
</p:tagLst>
</file>

<file path=ppt/tags/tag223.xml><?xml version="1.0" encoding="utf-8"?>
<p:tagLst xmlns:a="http://schemas.openxmlformats.org/drawingml/2006/main" xmlns:r="http://schemas.openxmlformats.org/officeDocument/2006/relationships" xmlns:p="http://schemas.openxmlformats.org/presentationml/2006/main">
  <p:tag name="AS_UNIQUEID" val="268"/>
</p:tagLst>
</file>

<file path=ppt/tags/tag224.xml><?xml version="1.0" encoding="utf-8"?>
<p:tagLst xmlns:a="http://schemas.openxmlformats.org/drawingml/2006/main" xmlns:r="http://schemas.openxmlformats.org/officeDocument/2006/relationships" xmlns:p="http://schemas.openxmlformats.org/presentationml/2006/main">
  <p:tag name="AS_UNIQUEID" val="269"/>
</p:tagLst>
</file>

<file path=ppt/tags/tag225.xml><?xml version="1.0" encoding="utf-8"?>
<p:tagLst xmlns:a="http://schemas.openxmlformats.org/drawingml/2006/main" xmlns:r="http://schemas.openxmlformats.org/officeDocument/2006/relationships" xmlns:p="http://schemas.openxmlformats.org/presentationml/2006/main">
  <p:tag name="AS_UNIQUEID" val="270"/>
</p:tagLst>
</file>

<file path=ppt/tags/tag226.xml><?xml version="1.0" encoding="utf-8"?>
<p:tagLst xmlns:a="http://schemas.openxmlformats.org/drawingml/2006/main" xmlns:r="http://schemas.openxmlformats.org/officeDocument/2006/relationships" xmlns:p="http://schemas.openxmlformats.org/presentationml/2006/main">
  <p:tag name="AS_UNIQUEID" val="271"/>
</p:tagLst>
</file>

<file path=ppt/tags/tag227.xml><?xml version="1.0" encoding="utf-8"?>
<p:tagLst xmlns:a="http://schemas.openxmlformats.org/drawingml/2006/main" xmlns:r="http://schemas.openxmlformats.org/officeDocument/2006/relationships" xmlns:p="http://schemas.openxmlformats.org/presentationml/2006/main">
  <p:tag name="AS_UNIQUEID" val="273"/>
</p:tagLst>
</file>

<file path=ppt/tags/tag228.xml><?xml version="1.0" encoding="utf-8"?>
<p:tagLst xmlns:a="http://schemas.openxmlformats.org/drawingml/2006/main" xmlns:r="http://schemas.openxmlformats.org/officeDocument/2006/relationships" xmlns:p="http://schemas.openxmlformats.org/presentationml/2006/main">
  <p:tag name="AS_UNIQUEID" val="274"/>
</p:tagLst>
</file>

<file path=ppt/tags/tag229.xml><?xml version="1.0" encoding="utf-8"?>
<p:tagLst xmlns:a="http://schemas.openxmlformats.org/drawingml/2006/main" xmlns:r="http://schemas.openxmlformats.org/officeDocument/2006/relationships" xmlns:p="http://schemas.openxmlformats.org/presentationml/2006/main">
  <p:tag name="AS_UNIQUEID" val="276"/>
</p:tagLst>
</file>

<file path=ppt/tags/tag23.xml><?xml version="1.0" encoding="utf-8"?>
<p:tagLst xmlns:a="http://schemas.openxmlformats.org/drawingml/2006/main" xmlns:r="http://schemas.openxmlformats.org/officeDocument/2006/relationships" xmlns:p="http://schemas.openxmlformats.org/presentationml/2006/main">
  <p:tag name="AS_UNIQUEID" val="29"/>
</p:tagLst>
</file>

<file path=ppt/tags/tag230.xml><?xml version="1.0" encoding="utf-8"?>
<p:tagLst xmlns:a="http://schemas.openxmlformats.org/drawingml/2006/main" xmlns:r="http://schemas.openxmlformats.org/officeDocument/2006/relationships" xmlns:p="http://schemas.openxmlformats.org/presentationml/2006/main">
  <p:tag name="AS_UNIQUEID" val="277"/>
</p:tagLst>
</file>

<file path=ppt/tags/tag231.xml><?xml version="1.0" encoding="utf-8"?>
<p:tagLst xmlns:a="http://schemas.openxmlformats.org/drawingml/2006/main" xmlns:r="http://schemas.openxmlformats.org/officeDocument/2006/relationships" xmlns:p="http://schemas.openxmlformats.org/presentationml/2006/main">
  <p:tag name="AS_UNIQUEID" val="278"/>
</p:tagLst>
</file>

<file path=ppt/tags/tag232.xml><?xml version="1.0" encoding="utf-8"?>
<p:tagLst xmlns:a="http://schemas.openxmlformats.org/drawingml/2006/main" xmlns:r="http://schemas.openxmlformats.org/officeDocument/2006/relationships" xmlns:p="http://schemas.openxmlformats.org/presentationml/2006/main">
  <p:tag name="AS_UNIQUEID" val="279"/>
</p:tagLst>
</file>

<file path=ppt/tags/tag233.xml><?xml version="1.0" encoding="utf-8"?>
<p:tagLst xmlns:a="http://schemas.openxmlformats.org/drawingml/2006/main" xmlns:r="http://schemas.openxmlformats.org/officeDocument/2006/relationships" xmlns:p="http://schemas.openxmlformats.org/presentationml/2006/main">
  <p:tag name="AS_UNIQUEID" val="280"/>
</p:tagLst>
</file>

<file path=ppt/tags/tag234.xml><?xml version="1.0" encoding="utf-8"?>
<p:tagLst xmlns:a="http://schemas.openxmlformats.org/drawingml/2006/main" xmlns:r="http://schemas.openxmlformats.org/officeDocument/2006/relationships" xmlns:p="http://schemas.openxmlformats.org/presentationml/2006/main">
  <p:tag name="AS_UNIQUEID" val="281"/>
</p:tagLst>
</file>

<file path=ppt/tags/tag235.xml><?xml version="1.0" encoding="utf-8"?>
<p:tagLst xmlns:a="http://schemas.openxmlformats.org/drawingml/2006/main" xmlns:r="http://schemas.openxmlformats.org/officeDocument/2006/relationships" xmlns:p="http://schemas.openxmlformats.org/presentationml/2006/main">
  <p:tag name="AS_UNIQUEID" val="282"/>
</p:tagLst>
</file>

<file path=ppt/tags/tag236.xml><?xml version="1.0" encoding="utf-8"?>
<p:tagLst xmlns:a="http://schemas.openxmlformats.org/drawingml/2006/main" xmlns:r="http://schemas.openxmlformats.org/officeDocument/2006/relationships" xmlns:p="http://schemas.openxmlformats.org/presentationml/2006/main">
  <p:tag name="AS_UNIQUEID" val="284"/>
</p:tagLst>
</file>

<file path=ppt/tags/tag237.xml><?xml version="1.0" encoding="utf-8"?>
<p:tagLst xmlns:a="http://schemas.openxmlformats.org/drawingml/2006/main" xmlns:r="http://schemas.openxmlformats.org/officeDocument/2006/relationships" xmlns:p="http://schemas.openxmlformats.org/presentationml/2006/main">
  <p:tag name="AS_UNIQUEID" val="285"/>
</p:tagLst>
</file>

<file path=ppt/tags/tag238.xml><?xml version="1.0" encoding="utf-8"?>
<p:tagLst xmlns:a="http://schemas.openxmlformats.org/drawingml/2006/main" xmlns:r="http://schemas.openxmlformats.org/officeDocument/2006/relationships" xmlns:p="http://schemas.openxmlformats.org/presentationml/2006/main">
  <p:tag name="AS_UNIQUEID" val="286"/>
</p:tagLst>
</file>

<file path=ppt/tags/tag239.xml><?xml version="1.0" encoding="utf-8"?>
<p:tagLst xmlns:a="http://schemas.openxmlformats.org/drawingml/2006/main" xmlns:r="http://schemas.openxmlformats.org/officeDocument/2006/relationships" xmlns:p="http://schemas.openxmlformats.org/presentationml/2006/main">
  <p:tag name="AS_UNIQUEID" val="287"/>
</p:tagLst>
</file>

<file path=ppt/tags/tag24.xml><?xml version="1.0" encoding="utf-8"?>
<p:tagLst xmlns:a="http://schemas.openxmlformats.org/drawingml/2006/main" xmlns:r="http://schemas.openxmlformats.org/officeDocument/2006/relationships" xmlns:p="http://schemas.openxmlformats.org/presentationml/2006/main">
  <p:tag name="AS_UNIQUEID" val="30"/>
</p:tagLst>
</file>

<file path=ppt/tags/tag240.xml><?xml version="1.0" encoding="utf-8"?>
<p:tagLst xmlns:a="http://schemas.openxmlformats.org/drawingml/2006/main" xmlns:r="http://schemas.openxmlformats.org/officeDocument/2006/relationships" xmlns:p="http://schemas.openxmlformats.org/presentationml/2006/main">
  <p:tag name="AS_UNIQUEID" val="288"/>
</p:tagLst>
</file>

<file path=ppt/tags/tag241.xml><?xml version="1.0" encoding="utf-8"?>
<p:tagLst xmlns:a="http://schemas.openxmlformats.org/drawingml/2006/main" xmlns:r="http://schemas.openxmlformats.org/officeDocument/2006/relationships" xmlns:p="http://schemas.openxmlformats.org/presentationml/2006/main">
  <p:tag name="AS_UNIQUEID" val="289"/>
</p:tagLst>
</file>

<file path=ppt/tags/tag242.xml><?xml version="1.0" encoding="utf-8"?>
<p:tagLst xmlns:a="http://schemas.openxmlformats.org/drawingml/2006/main" xmlns:r="http://schemas.openxmlformats.org/officeDocument/2006/relationships" xmlns:p="http://schemas.openxmlformats.org/presentationml/2006/main">
  <p:tag name="AS_UNIQUEID" val="290"/>
</p:tagLst>
</file>

<file path=ppt/tags/tag243.xml><?xml version="1.0" encoding="utf-8"?>
<p:tagLst xmlns:a="http://schemas.openxmlformats.org/drawingml/2006/main" xmlns:r="http://schemas.openxmlformats.org/officeDocument/2006/relationships" xmlns:p="http://schemas.openxmlformats.org/presentationml/2006/main">
  <p:tag name="AS_UNIQUEID" val="292"/>
</p:tagLst>
</file>

<file path=ppt/tags/tag244.xml><?xml version="1.0" encoding="utf-8"?>
<p:tagLst xmlns:a="http://schemas.openxmlformats.org/drawingml/2006/main" xmlns:r="http://schemas.openxmlformats.org/officeDocument/2006/relationships" xmlns:p="http://schemas.openxmlformats.org/presentationml/2006/main">
  <p:tag name="AS_UNIQUEID" val="293"/>
</p:tagLst>
</file>

<file path=ppt/tags/tag245.xml><?xml version="1.0" encoding="utf-8"?>
<p:tagLst xmlns:a="http://schemas.openxmlformats.org/drawingml/2006/main" xmlns:r="http://schemas.openxmlformats.org/officeDocument/2006/relationships" xmlns:p="http://schemas.openxmlformats.org/presentationml/2006/main">
  <p:tag name="AS_UNIQUEID" val="296"/>
</p:tagLst>
</file>

<file path=ppt/tags/tag246.xml><?xml version="1.0" encoding="utf-8"?>
<p:tagLst xmlns:a="http://schemas.openxmlformats.org/drawingml/2006/main" xmlns:r="http://schemas.openxmlformats.org/officeDocument/2006/relationships" xmlns:p="http://schemas.openxmlformats.org/presentationml/2006/main">
  <p:tag name="AS_UNIQUEID" val="297"/>
</p:tagLst>
</file>

<file path=ppt/tags/tag247.xml><?xml version="1.0" encoding="utf-8"?>
<p:tagLst xmlns:a="http://schemas.openxmlformats.org/drawingml/2006/main" xmlns:r="http://schemas.openxmlformats.org/officeDocument/2006/relationships" xmlns:p="http://schemas.openxmlformats.org/presentationml/2006/main">
  <p:tag name="AS_UNIQUEID" val="298"/>
</p:tagLst>
</file>

<file path=ppt/tags/tag248.xml><?xml version="1.0" encoding="utf-8"?>
<p:tagLst xmlns:a="http://schemas.openxmlformats.org/drawingml/2006/main" xmlns:r="http://schemas.openxmlformats.org/officeDocument/2006/relationships" xmlns:p="http://schemas.openxmlformats.org/presentationml/2006/main">
  <p:tag name="AS_UNIQUEID" val="299"/>
</p:tagLst>
</file>

<file path=ppt/tags/tag249.xml><?xml version="1.0" encoding="utf-8"?>
<p:tagLst xmlns:a="http://schemas.openxmlformats.org/drawingml/2006/main" xmlns:r="http://schemas.openxmlformats.org/officeDocument/2006/relationships" xmlns:p="http://schemas.openxmlformats.org/presentationml/2006/main">
  <p:tag name="AS_UNIQUEID" val="300"/>
</p:tagLst>
</file>

<file path=ppt/tags/tag25.xml><?xml version="1.0" encoding="utf-8"?>
<p:tagLst xmlns:a="http://schemas.openxmlformats.org/drawingml/2006/main" xmlns:r="http://schemas.openxmlformats.org/officeDocument/2006/relationships" xmlns:p="http://schemas.openxmlformats.org/presentationml/2006/main">
  <p:tag name="AS_UNIQUEID" val="31"/>
</p:tagLst>
</file>

<file path=ppt/tags/tag250.xml><?xml version="1.0" encoding="utf-8"?>
<p:tagLst xmlns:a="http://schemas.openxmlformats.org/drawingml/2006/main" xmlns:r="http://schemas.openxmlformats.org/officeDocument/2006/relationships" xmlns:p="http://schemas.openxmlformats.org/presentationml/2006/main">
  <p:tag name="AS_UNIQUEID" val="301"/>
</p:tagLst>
</file>

<file path=ppt/tags/tag251.xml><?xml version="1.0" encoding="utf-8"?>
<p:tagLst xmlns:a="http://schemas.openxmlformats.org/drawingml/2006/main" xmlns:r="http://schemas.openxmlformats.org/officeDocument/2006/relationships" xmlns:p="http://schemas.openxmlformats.org/presentationml/2006/main">
  <p:tag name="AS_UNIQUEID" val="302"/>
</p:tagLst>
</file>

<file path=ppt/tags/tag252.xml><?xml version="1.0" encoding="utf-8"?>
<p:tagLst xmlns:a="http://schemas.openxmlformats.org/drawingml/2006/main" xmlns:r="http://schemas.openxmlformats.org/officeDocument/2006/relationships" xmlns:p="http://schemas.openxmlformats.org/presentationml/2006/main">
  <p:tag name="AS_UNIQUEID" val="303"/>
</p:tagLst>
</file>

<file path=ppt/tags/tag253.xml><?xml version="1.0" encoding="utf-8"?>
<p:tagLst xmlns:a="http://schemas.openxmlformats.org/drawingml/2006/main" xmlns:r="http://schemas.openxmlformats.org/officeDocument/2006/relationships" xmlns:p="http://schemas.openxmlformats.org/presentationml/2006/main">
  <p:tag name="AS_UNIQUEID" val="304"/>
</p:tagLst>
</file>

<file path=ppt/tags/tag254.xml><?xml version="1.0" encoding="utf-8"?>
<p:tagLst xmlns:a="http://schemas.openxmlformats.org/drawingml/2006/main" xmlns:r="http://schemas.openxmlformats.org/officeDocument/2006/relationships" xmlns:p="http://schemas.openxmlformats.org/presentationml/2006/main">
  <p:tag name="AS_UNIQUEID" val="305"/>
</p:tagLst>
</file>

<file path=ppt/tags/tag255.xml><?xml version="1.0" encoding="utf-8"?>
<p:tagLst xmlns:a="http://schemas.openxmlformats.org/drawingml/2006/main" xmlns:r="http://schemas.openxmlformats.org/officeDocument/2006/relationships" xmlns:p="http://schemas.openxmlformats.org/presentationml/2006/main">
  <p:tag name="AS_UNIQUEID" val="307"/>
</p:tagLst>
</file>

<file path=ppt/tags/tag256.xml><?xml version="1.0" encoding="utf-8"?>
<p:tagLst xmlns:a="http://schemas.openxmlformats.org/drawingml/2006/main" xmlns:r="http://schemas.openxmlformats.org/officeDocument/2006/relationships" xmlns:p="http://schemas.openxmlformats.org/presentationml/2006/main">
  <p:tag name="AS_UNIQUEID" val="308"/>
</p:tagLst>
</file>

<file path=ppt/tags/tag257.xml><?xml version="1.0" encoding="utf-8"?>
<p:tagLst xmlns:a="http://schemas.openxmlformats.org/drawingml/2006/main" xmlns:r="http://schemas.openxmlformats.org/officeDocument/2006/relationships" xmlns:p="http://schemas.openxmlformats.org/presentationml/2006/main">
  <p:tag name="AS_UNIQUEID" val="309"/>
</p:tagLst>
</file>

<file path=ppt/tags/tag258.xml><?xml version="1.0" encoding="utf-8"?>
<p:tagLst xmlns:a="http://schemas.openxmlformats.org/drawingml/2006/main" xmlns:r="http://schemas.openxmlformats.org/officeDocument/2006/relationships" xmlns:p="http://schemas.openxmlformats.org/presentationml/2006/main">
  <p:tag name="AS_UNIQUEID" val="310"/>
</p:tagLst>
</file>

<file path=ppt/tags/tag259.xml><?xml version="1.0" encoding="utf-8"?>
<p:tagLst xmlns:a="http://schemas.openxmlformats.org/drawingml/2006/main" xmlns:r="http://schemas.openxmlformats.org/officeDocument/2006/relationships" xmlns:p="http://schemas.openxmlformats.org/presentationml/2006/main">
  <p:tag name="AS_UNIQUEID" val="312"/>
</p:tagLst>
</file>

<file path=ppt/tags/tag26.xml><?xml version="1.0" encoding="utf-8"?>
<p:tagLst xmlns:a="http://schemas.openxmlformats.org/drawingml/2006/main" xmlns:r="http://schemas.openxmlformats.org/officeDocument/2006/relationships" xmlns:p="http://schemas.openxmlformats.org/presentationml/2006/main">
  <p:tag name="AS_UNIQUEID" val="32"/>
</p:tagLst>
</file>

<file path=ppt/tags/tag260.xml><?xml version="1.0" encoding="utf-8"?>
<p:tagLst xmlns:a="http://schemas.openxmlformats.org/drawingml/2006/main" xmlns:r="http://schemas.openxmlformats.org/officeDocument/2006/relationships" xmlns:p="http://schemas.openxmlformats.org/presentationml/2006/main">
  <p:tag name="AS_UNIQUEID" val="313"/>
</p:tagLst>
</file>

<file path=ppt/tags/tag261.xml><?xml version="1.0" encoding="utf-8"?>
<p:tagLst xmlns:a="http://schemas.openxmlformats.org/drawingml/2006/main" xmlns:r="http://schemas.openxmlformats.org/officeDocument/2006/relationships" xmlns:p="http://schemas.openxmlformats.org/presentationml/2006/main">
  <p:tag name="AS_UNIQUEID" val="314"/>
</p:tagLst>
</file>

<file path=ppt/tags/tag262.xml><?xml version="1.0" encoding="utf-8"?>
<p:tagLst xmlns:a="http://schemas.openxmlformats.org/drawingml/2006/main" xmlns:r="http://schemas.openxmlformats.org/officeDocument/2006/relationships" xmlns:p="http://schemas.openxmlformats.org/presentationml/2006/main">
  <p:tag name="AS_UNIQUEID" val="315"/>
</p:tagLst>
</file>

<file path=ppt/tags/tag263.xml><?xml version="1.0" encoding="utf-8"?>
<p:tagLst xmlns:a="http://schemas.openxmlformats.org/drawingml/2006/main" xmlns:r="http://schemas.openxmlformats.org/officeDocument/2006/relationships" xmlns:p="http://schemas.openxmlformats.org/presentationml/2006/main">
  <p:tag name="AS_UNIQUEID" val="316"/>
</p:tagLst>
</file>

<file path=ppt/tags/tag264.xml><?xml version="1.0" encoding="utf-8"?>
<p:tagLst xmlns:a="http://schemas.openxmlformats.org/drawingml/2006/main" xmlns:r="http://schemas.openxmlformats.org/officeDocument/2006/relationships" xmlns:p="http://schemas.openxmlformats.org/presentationml/2006/main">
  <p:tag name="AS_UNIQUEID" val="317"/>
</p:tagLst>
</file>

<file path=ppt/tags/tag265.xml><?xml version="1.0" encoding="utf-8"?>
<p:tagLst xmlns:a="http://schemas.openxmlformats.org/drawingml/2006/main" xmlns:r="http://schemas.openxmlformats.org/officeDocument/2006/relationships" xmlns:p="http://schemas.openxmlformats.org/presentationml/2006/main">
  <p:tag name="AS_UNIQUEID" val="318"/>
</p:tagLst>
</file>

<file path=ppt/tags/tag266.xml><?xml version="1.0" encoding="utf-8"?>
<p:tagLst xmlns:a="http://schemas.openxmlformats.org/drawingml/2006/main" xmlns:r="http://schemas.openxmlformats.org/officeDocument/2006/relationships" xmlns:p="http://schemas.openxmlformats.org/presentationml/2006/main">
  <p:tag name="AS_UNIQUEID" val="319"/>
</p:tagLst>
</file>

<file path=ppt/tags/tag267.xml><?xml version="1.0" encoding="utf-8"?>
<p:tagLst xmlns:a="http://schemas.openxmlformats.org/drawingml/2006/main" xmlns:r="http://schemas.openxmlformats.org/officeDocument/2006/relationships" xmlns:p="http://schemas.openxmlformats.org/presentationml/2006/main">
  <p:tag name="AS_UNIQUEID" val="321"/>
</p:tagLst>
</file>

<file path=ppt/tags/tag268.xml><?xml version="1.0" encoding="utf-8"?>
<p:tagLst xmlns:a="http://schemas.openxmlformats.org/drawingml/2006/main" xmlns:r="http://schemas.openxmlformats.org/officeDocument/2006/relationships" xmlns:p="http://schemas.openxmlformats.org/presentationml/2006/main">
  <p:tag name="AS_UNIQUEID" val="322"/>
</p:tagLst>
</file>

<file path=ppt/tags/tag269.xml><?xml version="1.0" encoding="utf-8"?>
<p:tagLst xmlns:a="http://schemas.openxmlformats.org/drawingml/2006/main" xmlns:r="http://schemas.openxmlformats.org/officeDocument/2006/relationships" xmlns:p="http://schemas.openxmlformats.org/presentationml/2006/main">
  <p:tag name="AS_UNIQUEID" val="324"/>
</p:tagLst>
</file>

<file path=ppt/tags/tag27.xml><?xml version="1.0" encoding="utf-8"?>
<p:tagLst xmlns:a="http://schemas.openxmlformats.org/drawingml/2006/main" xmlns:r="http://schemas.openxmlformats.org/officeDocument/2006/relationships" xmlns:p="http://schemas.openxmlformats.org/presentationml/2006/main">
  <p:tag name="AS_UNIQUEID" val="33"/>
</p:tagLst>
</file>

<file path=ppt/tags/tag270.xml><?xml version="1.0" encoding="utf-8"?>
<p:tagLst xmlns:a="http://schemas.openxmlformats.org/drawingml/2006/main" xmlns:r="http://schemas.openxmlformats.org/officeDocument/2006/relationships" xmlns:p="http://schemas.openxmlformats.org/presentationml/2006/main">
  <p:tag name="AS_UNIQUEID" val="325"/>
</p:tagLst>
</file>

<file path=ppt/tags/tag271.xml><?xml version="1.0" encoding="utf-8"?>
<p:tagLst xmlns:a="http://schemas.openxmlformats.org/drawingml/2006/main" xmlns:r="http://schemas.openxmlformats.org/officeDocument/2006/relationships" xmlns:p="http://schemas.openxmlformats.org/presentationml/2006/main">
  <p:tag name="AS_UNIQUEID" val="327"/>
</p:tagLst>
</file>

<file path=ppt/tags/tag272.xml><?xml version="1.0" encoding="utf-8"?>
<p:tagLst xmlns:a="http://schemas.openxmlformats.org/drawingml/2006/main" xmlns:r="http://schemas.openxmlformats.org/officeDocument/2006/relationships" xmlns:p="http://schemas.openxmlformats.org/presentationml/2006/main">
  <p:tag name="AS_UNIQUEID" val="328"/>
</p:tagLst>
</file>

<file path=ppt/tags/tag273.xml><?xml version="1.0" encoding="utf-8"?>
<p:tagLst xmlns:a="http://schemas.openxmlformats.org/drawingml/2006/main" xmlns:r="http://schemas.openxmlformats.org/officeDocument/2006/relationships" xmlns:p="http://schemas.openxmlformats.org/presentationml/2006/main">
  <p:tag name="AS_UNIQUEID" val="329"/>
</p:tagLst>
</file>

<file path=ppt/tags/tag274.xml><?xml version="1.0" encoding="utf-8"?>
<p:tagLst xmlns:a="http://schemas.openxmlformats.org/drawingml/2006/main" xmlns:r="http://schemas.openxmlformats.org/officeDocument/2006/relationships" xmlns:p="http://schemas.openxmlformats.org/presentationml/2006/main">
  <p:tag name="AS_UNIQUEID" val="330"/>
</p:tagLst>
</file>

<file path=ppt/tags/tag275.xml><?xml version="1.0" encoding="utf-8"?>
<p:tagLst xmlns:a="http://schemas.openxmlformats.org/drawingml/2006/main" xmlns:r="http://schemas.openxmlformats.org/officeDocument/2006/relationships" xmlns:p="http://schemas.openxmlformats.org/presentationml/2006/main">
  <p:tag name="AS_UNIQUEID" val="332"/>
</p:tagLst>
</file>

<file path=ppt/tags/tag276.xml><?xml version="1.0" encoding="utf-8"?>
<p:tagLst xmlns:a="http://schemas.openxmlformats.org/drawingml/2006/main" xmlns:r="http://schemas.openxmlformats.org/officeDocument/2006/relationships" xmlns:p="http://schemas.openxmlformats.org/presentationml/2006/main">
  <p:tag name="AS_UNIQUEID" val="333"/>
</p:tagLst>
</file>

<file path=ppt/tags/tag277.xml><?xml version="1.0" encoding="utf-8"?>
<p:tagLst xmlns:a="http://schemas.openxmlformats.org/drawingml/2006/main" xmlns:r="http://schemas.openxmlformats.org/officeDocument/2006/relationships" xmlns:p="http://schemas.openxmlformats.org/presentationml/2006/main">
  <p:tag name="AS_UNIQUEID" val="335"/>
</p:tagLst>
</file>

<file path=ppt/tags/tag278.xml><?xml version="1.0" encoding="utf-8"?>
<p:tagLst xmlns:a="http://schemas.openxmlformats.org/drawingml/2006/main" xmlns:r="http://schemas.openxmlformats.org/officeDocument/2006/relationships" xmlns:p="http://schemas.openxmlformats.org/presentationml/2006/main">
  <p:tag name="AS_UNIQUEID" val="336"/>
</p:tagLst>
</file>

<file path=ppt/tags/tag279.xml><?xml version="1.0" encoding="utf-8"?>
<p:tagLst xmlns:a="http://schemas.openxmlformats.org/drawingml/2006/main" xmlns:r="http://schemas.openxmlformats.org/officeDocument/2006/relationships" xmlns:p="http://schemas.openxmlformats.org/presentationml/2006/main">
  <p:tag name="AS_UNIQUEID" val="337"/>
</p:tagLst>
</file>

<file path=ppt/tags/tag28.xml><?xml version="1.0" encoding="utf-8"?>
<p:tagLst xmlns:a="http://schemas.openxmlformats.org/drawingml/2006/main" xmlns:r="http://schemas.openxmlformats.org/officeDocument/2006/relationships" xmlns:p="http://schemas.openxmlformats.org/presentationml/2006/main">
  <p:tag name="AS_UNIQUEID" val="35"/>
</p:tagLst>
</file>

<file path=ppt/tags/tag29.xml><?xml version="1.0" encoding="utf-8"?>
<p:tagLst xmlns:a="http://schemas.openxmlformats.org/drawingml/2006/main" xmlns:r="http://schemas.openxmlformats.org/officeDocument/2006/relationships" xmlns:p="http://schemas.openxmlformats.org/presentationml/2006/main">
  <p:tag name="AS_UNIQUEID" val="36"/>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30.xml><?xml version="1.0" encoding="utf-8"?>
<p:tagLst xmlns:a="http://schemas.openxmlformats.org/drawingml/2006/main" xmlns:r="http://schemas.openxmlformats.org/officeDocument/2006/relationships" xmlns:p="http://schemas.openxmlformats.org/presentationml/2006/main">
  <p:tag name="AS_UNIQUEID" val="37"/>
</p:tagLst>
</file>

<file path=ppt/tags/tag31.xml><?xml version="1.0" encoding="utf-8"?>
<p:tagLst xmlns:a="http://schemas.openxmlformats.org/drawingml/2006/main" xmlns:r="http://schemas.openxmlformats.org/officeDocument/2006/relationships" xmlns:p="http://schemas.openxmlformats.org/presentationml/2006/main">
  <p:tag name="AS_UNIQUEID" val="38"/>
</p:tagLst>
</file>

<file path=ppt/tags/tag32.xml><?xml version="1.0" encoding="utf-8"?>
<p:tagLst xmlns:a="http://schemas.openxmlformats.org/drawingml/2006/main" xmlns:r="http://schemas.openxmlformats.org/officeDocument/2006/relationships" xmlns:p="http://schemas.openxmlformats.org/presentationml/2006/main">
  <p:tag name="AS_UNIQUEID" val="39"/>
</p:tagLst>
</file>

<file path=ppt/tags/tag33.xml><?xml version="1.0" encoding="utf-8"?>
<p:tagLst xmlns:a="http://schemas.openxmlformats.org/drawingml/2006/main" xmlns:r="http://schemas.openxmlformats.org/officeDocument/2006/relationships" xmlns:p="http://schemas.openxmlformats.org/presentationml/2006/main">
  <p:tag name="AS_UNIQUEID" val="40"/>
</p:tagLst>
</file>

<file path=ppt/tags/tag34.xml><?xml version="1.0" encoding="utf-8"?>
<p:tagLst xmlns:a="http://schemas.openxmlformats.org/drawingml/2006/main" xmlns:r="http://schemas.openxmlformats.org/officeDocument/2006/relationships" xmlns:p="http://schemas.openxmlformats.org/presentationml/2006/main">
  <p:tag name="AS_UNIQUEID" val="41"/>
</p:tagLst>
</file>

<file path=ppt/tags/tag35.xml><?xml version="1.0" encoding="utf-8"?>
<p:tagLst xmlns:a="http://schemas.openxmlformats.org/drawingml/2006/main" xmlns:r="http://schemas.openxmlformats.org/officeDocument/2006/relationships" xmlns:p="http://schemas.openxmlformats.org/presentationml/2006/main">
  <p:tag name="AS_UNIQUEID" val="42"/>
</p:tagLst>
</file>

<file path=ppt/tags/tag36.xml><?xml version="1.0" encoding="utf-8"?>
<p:tagLst xmlns:a="http://schemas.openxmlformats.org/drawingml/2006/main" xmlns:r="http://schemas.openxmlformats.org/officeDocument/2006/relationships" xmlns:p="http://schemas.openxmlformats.org/presentationml/2006/main">
  <p:tag name="AS_UNIQUEID" val="43"/>
</p:tagLst>
</file>

<file path=ppt/tags/tag37.xml><?xml version="1.0" encoding="utf-8"?>
<p:tagLst xmlns:a="http://schemas.openxmlformats.org/drawingml/2006/main" xmlns:r="http://schemas.openxmlformats.org/officeDocument/2006/relationships" xmlns:p="http://schemas.openxmlformats.org/presentationml/2006/main">
  <p:tag name="AS_UNIQUEID" val="45"/>
</p:tagLst>
</file>

<file path=ppt/tags/tag38.xml><?xml version="1.0" encoding="utf-8"?>
<p:tagLst xmlns:a="http://schemas.openxmlformats.org/drawingml/2006/main" xmlns:r="http://schemas.openxmlformats.org/officeDocument/2006/relationships" xmlns:p="http://schemas.openxmlformats.org/presentationml/2006/main">
  <p:tag name="AS_UNIQUEID" val="46"/>
</p:tagLst>
</file>

<file path=ppt/tags/tag39.xml><?xml version="1.0" encoding="utf-8"?>
<p:tagLst xmlns:a="http://schemas.openxmlformats.org/drawingml/2006/main" xmlns:r="http://schemas.openxmlformats.org/officeDocument/2006/relationships" xmlns:p="http://schemas.openxmlformats.org/presentationml/2006/main">
  <p:tag name="AS_UNIQUEID" val="47"/>
</p:tagLst>
</file>

<file path=ppt/tags/tag4.xml><?xml version="1.0" encoding="utf-8"?>
<p:tagLst xmlns:a="http://schemas.openxmlformats.org/drawingml/2006/main" xmlns:r="http://schemas.openxmlformats.org/officeDocument/2006/relationships" xmlns:p="http://schemas.openxmlformats.org/presentationml/2006/main">
  <p:tag name="AS_UNIQUEID" val="5"/>
</p:tagLst>
</file>

<file path=ppt/tags/tag40.xml><?xml version="1.0" encoding="utf-8"?>
<p:tagLst xmlns:a="http://schemas.openxmlformats.org/drawingml/2006/main" xmlns:r="http://schemas.openxmlformats.org/officeDocument/2006/relationships" xmlns:p="http://schemas.openxmlformats.org/presentationml/2006/main">
  <p:tag name="AS_UNIQUEID" val="48"/>
</p:tagLst>
</file>

<file path=ppt/tags/tag41.xml><?xml version="1.0" encoding="utf-8"?>
<p:tagLst xmlns:a="http://schemas.openxmlformats.org/drawingml/2006/main" xmlns:r="http://schemas.openxmlformats.org/officeDocument/2006/relationships" xmlns:p="http://schemas.openxmlformats.org/presentationml/2006/main">
  <p:tag name="AS_UNIQUEID" val="49"/>
</p:tagLst>
</file>

<file path=ppt/tags/tag42.xml><?xml version="1.0" encoding="utf-8"?>
<p:tagLst xmlns:a="http://schemas.openxmlformats.org/drawingml/2006/main" xmlns:r="http://schemas.openxmlformats.org/officeDocument/2006/relationships" xmlns:p="http://schemas.openxmlformats.org/presentationml/2006/main">
  <p:tag name="AS_UNIQUEID" val="50"/>
</p:tagLst>
</file>

<file path=ppt/tags/tag43.xml><?xml version="1.0" encoding="utf-8"?>
<p:tagLst xmlns:a="http://schemas.openxmlformats.org/drawingml/2006/main" xmlns:r="http://schemas.openxmlformats.org/officeDocument/2006/relationships" xmlns:p="http://schemas.openxmlformats.org/presentationml/2006/main">
  <p:tag name="AS_UNIQUEID" val="51"/>
</p:tagLst>
</file>

<file path=ppt/tags/tag44.xml><?xml version="1.0" encoding="utf-8"?>
<p:tagLst xmlns:a="http://schemas.openxmlformats.org/drawingml/2006/main" xmlns:r="http://schemas.openxmlformats.org/officeDocument/2006/relationships" xmlns:p="http://schemas.openxmlformats.org/presentationml/2006/main">
  <p:tag name="AS_UNIQUEID" val="52"/>
</p:tagLst>
</file>

<file path=ppt/tags/tag45.xml><?xml version="1.0" encoding="utf-8"?>
<p:tagLst xmlns:a="http://schemas.openxmlformats.org/drawingml/2006/main" xmlns:r="http://schemas.openxmlformats.org/officeDocument/2006/relationships" xmlns:p="http://schemas.openxmlformats.org/presentationml/2006/main">
  <p:tag name="AS_UNIQUEID" val="53"/>
</p:tagLst>
</file>

<file path=ppt/tags/tag46.xml><?xml version="1.0" encoding="utf-8"?>
<p:tagLst xmlns:a="http://schemas.openxmlformats.org/drawingml/2006/main" xmlns:r="http://schemas.openxmlformats.org/officeDocument/2006/relationships" xmlns:p="http://schemas.openxmlformats.org/presentationml/2006/main">
  <p:tag name="AS_UNIQUEID" val="55"/>
</p:tagLst>
</file>

<file path=ppt/tags/tag47.xml><?xml version="1.0" encoding="utf-8"?>
<p:tagLst xmlns:a="http://schemas.openxmlformats.org/drawingml/2006/main" xmlns:r="http://schemas.openxmlformats.org/officeDocument/2006/relationships" xmlns:p="http://schemas.openxmlformats.org/presentationml/2006/main">
  <p:tag name="AS_UNIQUEID" val="56"/>
</p:tagLst>
</file>

<file path=ppt/tags/tag48.xml><?xml version="1.0" encoding="utf-8"?>
<p:tagLst xmlns:a="http://schemas.openxmlformats.org/drawingml/2006/main" xmlns:r="http://schemas.openxmlformats.org/officeDocument/2006/relationships" xmlns:p="http://schemas.openxmlformats.org/presentationml/2006/main">
  <p:tag name="AS_UNIQUEID" val="57"/>
</p:tagLst>
</file>

<file path=ppt/tags/tag49.xml><?xml version="1.0" encoding="utf-8"?>
<p:tagLst xmlns:a="http://schemas.openxmlformats.org/drawingml/2006/main" xmlns:r="http://schemas.openxmlformats.org/officeDocument/2006/relationships" xmlns:p="http://schemas.openxmlformats.org/presentationml/2006/main">
  <p:tag name="AS_UNIQUEID" val="58"/>
</p:tagLst>
</file>

<file path=ppt/tags/tag5.xml><?xml version="1.0" encoding="utf-8"?>
<p:tagLst xmlns:a="http://schemas.openxmlformats.org/drawingml/2006/main" xmlns:r="http://schemas.openxmlformats.org/officeDocument/2006/relationships" xmlns:p="http://schemas.openxmlformats.org/presentationml/2006/main">
  <p:tag name="AS_UNIQUEID" val="6"/>
</p:tagLst>
</file>

<file path=ppt/tags/tag50.xml><?xml version="1.0" encoding="utf-8"?>
<p:tagLst xmlns:a="http://schemas.openxmlformats.org/drawingml/2006/main" xmlns:r="http://schemas.openxmlformats.org/officeDocument/2006/relationships" xmlns:p="http://schemas.openxmlformats.org/presentationml/2006/main">
  <p:tag name="AS_UNIQUEID" val="59"/>
</p:tagLst>
</file>

<file path=ppt/tags/tag51.xml><?xml version="1.0" encoding="utf-8"?>
<p:tagLst xmlns:a="http://schemas.openxmlformats.org/drawingml/2006/main" xmlns:r="http://schemas.openxmlformats.org/officeDocument/2006/relationships" xmlns:p="http://schemas.openxmlformats.org/presentationml/2006/main">
  <p:tag name="AS_UNIQUEID" val="60"/>
</p:tagLst>
</file>

<file path=ppt/tags/tag52.xml><?xml version="1.0" encoding="utf-8"?>
<p:tagLst xmlns:a="http://schemas.openxmlformats.org/drawingml/2006/main" xmlns:r="http://schemas.openxmlformats.org/officeDocument/2006/relationships" xmlns:p="http://schemas.openxmlformats.org/presentationml/2006/main">
  <p:tag name="AS_UNIQUEID" val="62"/>
</p:tagLst>
</file>

<file path=ppt/tags/tag53.xml><?xml version="1.0" encoding="utf-8"?>
<p:tagLst xmlns:a="http://schemas.openxmlformats.org/drawingml/2006/main" xmlns:r="http://schemas.openxmlformats.org/officeDocument/2006/relationships" xmlns:p="http://schemas.openxmlformats.org/presentationml/2006/main">
  <p:tag name="AS_UNIQUEID" val="63"/>
</p:tagLst>
</file>

<file path=ppt/tags/tag54.xml><?xml version="1.0" encoding="utf-8"?>
<p:tagLst xmlns:a="http://schemas.openxmlformats.org/drawingml/2006/main" xmlns:r="http://schemas.openxmlformats.org/officeDocument/2006/relationships" xmlns:p="http://schemas.openxmlformats.org/presentationml/2006/main">
  <p:tag name="AS_UNIQUEID" val="64"/>
</p:tagLst>
</file>

<file path=ppt/tags/tag55.xml><?xml version="1.0" encoding="utf-8"?>
<p:tagLst xmlns:a="http://schemas.openxmlformats.org/drawingml/2006/main" xmlns:r="http://schemas.openxmlformats.org/officeDocument/2006/relationships" xmlns:p="http://schemas.openxmlformats.org/presentationml/2006/main">
  <p:tag name="AS_UNIQUEID" val="66"/>
</p:tagLst>
</file>

<file path=ppt/tags/tag56.xml><?xml version="1.0" encoding="utf-8"?>
<p:tagLst xmlns:a="http://schemas.openxmlformats.org/drawingml/2006/main" xmlns:r="http://schemas.openxmlformats.org/officeDocument/2006/relationships" xmlns:p="http://schemas.openxmlformats.org/presentationml/2006/main">
  <p:tag name="AS_UNIQUEID" val="67"/>
</p:tagLst>
</file>

<file path=ppt/tags/tag57.xml><?xml version="1.0" encoding="utf-8"?>
<p:tagLst xmlns:a="http://schemas.openxmlformats.org/drawingml/2006/main" xmlns:r="http://schemas.openxmlformats.org/officeDocument/2006/relationships" xmlns:p="http://schemas.openxmlformats.org/presentationml/2006/main">
  <p:tag name="AS_UNIQUEID" val="68"/>
</p:tagLst>
</file>

<file path=ppt/tags/tag58.xml><?xml version="1.0" encoding="utf-8"?>
<p:tagLst xmlns:a="http://schemas.openxmlformats.org/drawingml/2006/main" xmlns:r="http://schemas.openxmlformats.org/officeDocument/2006/relationships" xmlns:p="http://schemas.openxmlformats.org/presentationml/2006/main">
  <p:tag name="AS_UNIQUEID" val="70"/>
</p:tagLst>
</file>

<file path=ppt/tags/tag59.xml><?xml version="1.0" encoding="utf-8"?>
<p:tagLst xmlns:a="http://schemas.openxmlformats.org/drawingml/2006/main" xmlns:r="http://schemas.openxmlformats.org/officeDocument/2006/relationships" xmlns:p="http://schemas.openxmlformats.org/presentationml/2006/main">
  <p:tag name="AS_UNIQUEID" val="71"/>
</p:tagLst>
</file>

<file path=ppt/tags/tag6.xml><?xml version="1.0" encoding="utf-8"?>
<p:tagLst xmlns:a="http://schemas.openxmlformats.org/drawingml/2006/main" xmlns:r="http://schemas.openxmlformats.org/officeDocument/2006/relationships" xmlns:p="http://schemas.openxmlformats.org/presentationml/2006/main">
  <p:tag name="AS_UNIQUEID" val="7"/>
</p:tagLst>
</file>

<file path=ppt/tags/tag60.xml><?xml version="1.0" encoding="utf-8"?>
<p:tagLst xmlns:a="http://schemas.openxmlformats.org/drawingml/2006/main" xmlns:r="http://schemas.openxmlformats.org/officeDocument/2006/relationships" xmlns:p="http://schemas.openxmlformats.org/presentationml/2006/main">
  <p:tag name="AS_UNIQUEID" val="72"/>
</p:tagLst>
</file>

<file path=ppt/tags/tag61.xml><?xml version="1.0" encoding="utf-8"?>
<p:tagLst xmlns:a="http://schemas.openxmlformats.org/drawingml/2006/main" xmlns:r="http://schemas.openxmlformats.org/officeDocument/2006/relationships" xmlns:p="http://schemas.openxmlformats.org/presentationml/2006/main">
  <p:tag name="AS_UNIQUEID" val="74"/>
</p:tagLst>
</file>

<file path=ppt/tags/tag62.xml><?xml version="1.0" encoding="utf-8"?>
<p:tagLst xmlns:a="http://schemas.openxmlformats.org/drawingml/2006/main" xmlns:r="http://schemas.openxmlformats.org/officeDocument/2006/relationships" xmlns:p="http://schemas.openxmlformats.org/presentationml/2006/main">
  <p:tag name="AS_UNIQUEID" val="75"/>
</p:tagLst>
</file>

<file path=ppt/tags/tag63.xml><?xml version="1.0" encoding="utf-8"?>
<p:tagLst xmlns:a="http://schemas.openxmlformats.org/drawingml/2006/main" xmlns:r="http://schemas.openxmlformats.org/officeDocument/2006/relationships" xmlns:p="http://schemas.openxmlformats.org/presentationml/2006/main">
  <p:tag name="AS_UNIQUEID" val="76"/>
</p:tagLst>
</file>

<file path=ppt/tags/tag64.xml><?xml version="1.0" encoding="utf-8"?>
<p:tagLst xmlns:a="http://schemas.openxmlformats.org/drawingml/2006/main" xmlns:r="http://schemas.openxmlformats.org/officeDocument/2006/relationships" xmlns:p="http://schemas.openxmlformats.org/presentationml/2006/main">
  <p:tag name="AS_UNIQUEID" val="77"/>
</p:tagLst>
</file>

<file path=ppt/tags/tag65.xml><?xml version="1.0" encoding="utf-8"?>
<p:tagLst xmlns:a="http://schemas.openxmlformats.org/drawingml/2006/main" xmlns:r="http://schemas.openxmlformats.org/officeDocument/2006/relationships" xmlns:p="http://schemas.openxmlformats.org/presentationml/2006/main">
  <p:tag name="AS_UNIQUEID" val="78"/>
</p:tagLst>
</file>

<file path=ppt/tags/tag66.xml><?xml version="1.0" encoding="utf-8"?>
<p:tagLst xmlns:a="http://schemas.openxmlformats.org/drawingml/2006/main" xmlns:r="http://schemas.openxmlformats.org/officeDocument/2006/relationships" xmlns:p="http://schemas.openxmlformats.org/presentationml/2006/main">
  <p:tag name="AS_UNIQUEID" val="79"/>
</p:tagLst>
</file>

<file path=ppt/tags/tag67.xml><?xml version="1.0" encoding="utf-8"?>
<p:tagLst xmlns:a="http://schemas.openxmlformats.org/drawingml/2006/main" xmlns:r="http://schemas.openxmlformats.org/officeDocument/2006/relationships" xmlns:p="http://schemas.openxmlformats.org/presentationml/2006/main">
  <p:tag name="AS_UNIQUEID" val="80"/>
</p:tagLst>
</file>

<file path=ppt/tags/tag68.xml><?xml version="1.0" encoding="utf-8"?>
<p:tagLst xmlns:a="http://schemas.openxmlformats.org/drawingml/2006/main" xmlns:r="http://schemas.openxmlformats.org/officeDocument/2006/relationships" xmlns:p="http://schemas.openxmlformats.org/presentationml/2006/main">
  <p:tag name="AS_UNIQUEID" val="81"/>
</p:tagLst>
</file>

<file path=ppt/tags/tag69.xml><?xml version="1.0" encoding="utf-8"?>
<p:tagLst xmlns:a="http://schemas.openxmlformats.org/drawingml/2006/main" xmlns:r="http://schemas.openxmlformats.org/officeDocument/2006/relationships" xmlns:p="http://schemas.openxmlformats.org/presentationml/2006/main">
  <p:tag name="AS_UNIQUEID" val="83"/>
</p:tagLst>
</file>

<file path=ppt/tags/tag7.xml><?xml version="1.0" encoding="utf-8"?>
<p:tagLst xmlns:a="http://schemas.openxmlformats.org/drawingml/2006/main" xmlns:r="http://schemas.openxmlformats.org/officeDocument/2006/relationships" xmlns:p="http://schemas.openxmlformats.org/presentationml/2006/main">
  <p:tag name="AS_UNIQUEID" val="8"/>
</p:tagLst>
</file>

<file path=ppt/tags/tag70.xml><?xml version="1.0" encoding="utf-8"?>
<p:tagLst xmlns:a="http://schemas.openxmlformats.org/drawingml/2006/main" xmlns:r="http://schemas.openxmlformats.org/officeDocument/2006/relationships" xmlns:p="http://schemas.openxmlformats.org/presentationml/2006/main">
  <p:tag name="AS_UNIQUEID" val="84"/>
</p:tagLst>
</file>

<file path=ppt/tags/tag71.xml><?xml version="1.0" encoding="utf-8"?>
<p:tagLst xmlns:a="http://schemas.openxmlformats.org/drawingml/2006/main" xmlns:r="http://schemas.openxmlformats.org/officeDocument/2006/relationships" xmlns:p="http://schemas.openxmlformats.org/presentationml/2006/main">
  <p:tag name="AS_UNIQUEID" val="86"/>
</p:tagLst>
</file>

<file path=ppt/tags/tag72.xml><?xml version="1.0" encoding="utf-8"?>
<p:tagLst xmlns:a="http://schemas.openxmlformats.org/drawingml/2006/main" xmlns:r="http://schemas.openxmlformats.org/officeDocument/2006/relationships" xmlns:p="http://schemas.openxmlformats.org/presentationml/2006/main">
  <p:tag name="AS_UNIQUEID" val="87"/>
</p:tagLst>
</file>

<file path=ppt/tags/tag73.xml><?xml version="1.0" encoding="utf-8"?>
<p:tagLst xmlns:a="http://schemas.openxmlformats.org/drawingml/2006/main" xmlns:r="http://schemas.openxmlformats.org/officeDocument/2006/relationships" xmlns:p="http://schemas.openxmlformats.org/presentationml/2006/main">
  <p:tag name="AS_UNIQUEID" val="88"/>
</p:tagLst>
</file>

<file path=ppt/tags/tag74.xml><?xml version="1.0" encoding="utf-8"?>
<p:tagLst xmlns:a="http://schemas.openxmlformats.org/drawingml/2006/main" xmlns:r="http://schemas.openxmlformats.org/officeDocument/2006/relationships" xmlns:p="http://schemas.openxmlformats.org/presentationml/2006/main">
  <p:tag name="AS_UNIQUEID" val="100"/>
</p:tagLst>
</file>

<file path=ppt/tags/tag75.xml><?xml version="1.0" encoding="utf-8"?>
<p:tagLst xmlns:a="http://schemas.openxmlformats.org/drawingml/2006/main" xmlns:r="http://schemas.openxmlformats.org/officeDocument/2006/relationships" xmlns:p="http://schemas.openxmlformats.org/presentationml/2006/main">
  <p:tag name="AS_UNIQUEID" val="101"/>
</p:tagLst>
</file>

<file path=ppt/tags/tag76.xml><?xml version="1.0" encoding="utf-8"?>
<p:tagLst xmlns:a="http://schemas.openxmlformats.org/drawingml/2006/main" xmlns:r="http://schemas.openxmlformats.org/officeDocument/2006/relationships" xmlns:p="http://schemas.openxmlformats.org/presentationml/2006/main">
  <p:tag name="AS_UNIQUEID" val="102"/>
</p:tagLst>
</file>

<file path=ppt/tags/tag77.xml><?xml version="1.0" encoding="utf-8"?>
<p:tagLst xmlns:a="http://schemas.openxmlformats.org/drawingml/2006/main" xmlns:r="http://schemas.openxmlformats.org/officeDocument/2006/relationships" xmlns:p="http://schemas.openxmlformats.org/presentationml/2006/main">
  <p:tag name="AS_UNIQUEID" val="103"/>
</p:tagLst>
</file>

<file path=ppt/tags/tag78.xml><?xml version="1.0" encoding="utf-8"?>
<p:tagLst xmlns:a="http://schemas.openxmlformats.org/drawingml/2006/main" xmlns:r="http://schemas.openxmlformats.org/officeDocument/2006/relationships" xmlns:p="http://schemas.openxmlformats.org/presentationml/2006/main">
  <p:tag name="AS_UNIQUEID" val="104"/>
</p:tagLst>
</file>

<file path=ppt/tags/tag79.xml><?xml version="1.0" encoding="utf-8"?>
<p:tagLst xmlns:a="http://schemas.openxmlformats.org/drawingml/2006/main" xmlns:r="http://schemas.openxmlformats.org/officeDocument/2006/relationships" xmlns:p="http://schemas.openxmlformats.org/presentationml/2006/main">
  <p:tag name="AS_UNIQUEID" val="105"/>
</p:tagLst>
</file>

<file path=ppt/tags/tag8.xml><?xml version="1.0" encoding="utf-8"?>
<p:tagLst xmlns:a="http://schemas.openxmlformats.org/drawingml/2006/main" xmlns:r="http://schemas.openxmlformats.org/officeDocument/2006/relationships" xmlns:p="http://schemas.openxmlformats.org/presentationml/2006/main">
  <p:tag name="AS_UNIQUEID" val="10"/>
</p:tagLst>
</file>

<file path=ppt/tags/tag80.xml><?xml version="1.0" encoding="utf-8"?>
<p:tagLst xmlns:a="http://schemas.openxmlformats.org/drawingml/2006/main" xmlns:r="http://schemas.openxmlformats.org/officeDocument/2006/relationships" xmlns:p="http://schemas.openxmlformats.org/presentationml/2006/main">
  <p:tag name="AS_UNIQUEID" val="106"/>
</p:tagLst>
</file>

<file path=ppt/tags/tag81.xml><?xml version="1.0" encoding="utf-8"?>
<p:tagLst xmlns:a="http://schemas.openxmlformats.org/drawingml/2006/main" xmlns:r="http://schemas.openxmlformats.org/officeDocument/2006/relationships" xmlns:p="http://schemas.openxmlformats.org/presentationml/2006/main">
  <p:tag name="AS_UNIQUEID" val="107"/>
</p:tagLst>
</file>

<file path=ppt/tags/tag82.xml><?xml version="1.0" encoding="utf-8"?>
<p:tagLst xmlns:a="http://schemas.openxmlformats.org/drawingml/2006/main" xmlns:r="http://schemas.openxmlformats.org/officeDocument/2006/relationships" xmlns:p="http://schemas.openxmlformats.org/presentationml/2006/main">
  <p:tag name="AS_UNIQUEID" val="108"/>
</p:tagLst>
</file>

<file path=ppt/tags/tag83.xml><?xml version="1.0" encoding="utf-8"?>
<p:tagLst xmlns:a="http://schemas.openxmlformats.org/drawingml/2006/main" xmlns:r="http://schemas.openxmlformats.org/officeDocument/2006/relationships" xmlns:p="http://schemas.openxmlformats.org/presentationml/2006/main">
  <p:tag name="AS_UNIQUEID" val="89"/>
</p:tagLst>
</file>

<file path=ppt/tags/tag84.xml><?xml version="1.0" encoding="utf-8"?>
<p:tagLst xmlns:a="http://schemas.openxmlformats.org/drawingml/2006/main" xmlns:r="http://schemas.openxmlformats.org/officeDocument/2006/relationships" xmlns:p="http://schemas.openxmlformats.org/presentationml/2006/main">
  <p:tag name="AS_UNIQUEID" val="90"/>
</p:tagLst>
</file>

<file path=ppt/tags/tag85.xml><?xml version="1.0" encoding="utf-8"?>
<p:tagLst xmlns:a="http://schemas.openxmlformats.org/drawingml/2006/main" xmlns:r="http://schemas.openxmlformats.org/officeDocument/2006/relationships" xmlns:p="http://schemas.openxmlformats.org/presentationml/2006/main">
  <p:tag name="AS_UNIQUEID" val="91"/>
</p:tagLst>
</file>

<file path=ppt/tags/tag86.xml><?xml version="1.0" encoding="utf-8"?>
<p:tagLst xmlns:a="http://schemas.openxmlformats.org/drawingml/2006/main" xmlns:r="http://schemas.openxmlformats.org/officeDocument/2006/relationships" xmlns:p="http://schemas.openxmlformats.org/presentationml/2006/main">
  <p:tag name="AS_UNIQUEID" val="92"/>
</p:tagLst>
</file>

<file path=ppt/tags/tag87.xml><?xml version="1.0" encoding="utf-8"?>
<p:tagLst xmlns:a="http://schemas.openxmlformats.org/drawingml/2006/main" xmlns:r="http://schemas.openxmlformats.org/officeDocument/2006/relationships" xmlns:p="http://schemas.openxmlformats.org/presentationml/2006/main">
  <p:tag name="AS_UNIQUEID" val="93"/>
</p:tagLst>
</file>

<file path=ppt/tags/tag88.xml><?xml version="1.0" encoding="utf-8"?>
<p:tagLst xmlns:a="http://schemas.openxmlformats.org/drawingml/2006/main" xmlns:r="http://schemas.openxmlformats.org/officeDocument/2006/relationships" xmlns:p="http://schemas.openxmlformats.org/presentationml/2006/main">
  <p:tag name="AS_UNIQUEID" val="94"/>
</p:tagLst>
</file>

<file path=ppt/tags/tag89.xml><?xml version="1.0" encoding="utf-8"?>
<p:tagLst xmlns:a="http://schemas.openxmlformats.org/drawingml/2006/main" xmlns:r="http://schemas.openxmlformats.org/officeDocument/2006/relationships" xmlns:p="http://schemas.openxmlformats.org/presentationml/2006/main">
  <p:tag name="AS_UNIQUEID" val="95"/>
</p:tagLst>
</file>

<file path=ppt/tags/tag9.xml><?xml version="1.0" encoding="utf-8"?>
<p:tagLst xmlns:a="http://schemas.openxmlformats.org/drawingml/2006/main" xmlns:r="http://schemas.openxmlformats.org/officeDocument/2006/relationships" xmlns:p="http://schemas.openxmlformats.org/presentationml/2006/main">
  <p:tag name="AS_UNIQUEID" val="11"/>
</p:tagLst>
</file>

<file path=ppt/tags/tag90.xml><?xml version="1.0" encoding="utf-8"?>
<p:tagLst xmlns:a="http://schemas.openxmlformats.org/drawingml/2006/main" xmlns:r="http://schemas.openxmlformats.org/officeDocument/2006/relationships" xmlns:p="http://schemas.openxmlformats.org/presentationml/2006/main">
  <p:tag name="AS_UNIQUEID" val="96"/>
</p:tagLst>
</file>

<file path=ppt/tags/tag91.xml><?xml version="1.0" encoding="utf-8"?>
<p:tagLst xmlns:a="http://schemas.openxmlformats.org/drawingml/2006/main" xmlns:r="http://schemas.openxmlformats.org/officeDocument/2006/relationships" xmlns:p="http://schemas.openxmlformats.org/presentationml/2006/main">
  <p:tag name="AS_UNIQUEID" val="97"/>
</p:tagLst>
</file>

<file path=ppt/tags/tag92.xml><?xml version="1.0" encoding="utf-8"?>
<p:tagLst xmlns:a="http://schemas.openxmlformats.org/drawingml/2006/main" xmlns:r="http://schemas.openxmlformats.org/officeDocument/2006/relationships" xmlns:p="http://schemas.openxmlformats.org/presentationml/2006/main">
  <p:tag name="AS_UNIQUEID" val="98"/>
</p:tagLst>
</file>

<file path=ppt/tags/tag93.xml><?xml version="1.0" encoding="utf-8"?>
<p:tagLst xmlns:a="http://schemas.openxmlformats.org/drawingml/2006/main" xmlns:r="http://schemas.openxmlformats.org/officeDocument/2006/relationships" xmlns:p="http://schemas.openxmlformats.org/presentationml/2006/main">
  <p:tag name="AS_UNIQUEID" val="99"/>
</p:tagLst>
</file>

<file path=ppt/tags/tag94.xml><?xml version="1.0" encoding="utf-8"?>
<p:tagLst xmlns:a="http://schemas.openxmlformats.org/drawingml/2006/main" xmlns:r="http://schemas.openxmlformats.org/officeDocument/2006/relationships" xmlns:p="http://schemas.openxmlformats.org/presentationml/2006/main">
  <p:tag name="AS_UNIQUEID" val="110"/>
</p:tagLst>
</file>

<file path=ppt/tags/tag95.xml><?xml version="1.0" encoding="utf-8"?>
<p:tagLst xmlns:a="http://schemas.openxmlformats.org/drawingml/2006/main" xmlns:r="http://schemas.openxmlformats.org/officeDocument/2006/relationships" xmlns:p="http://schemas.openxmlformats.org/presentationml/2006/main">
  <p:tag name="AS_UNIQUEID" val="111"/>
</p:tagLst>
</file>

<file path=ppt/tags/tag96.xml><?xml version="1.0" encoding="utf-8"?>
<p:tagLst xmlns:a="http://schemas.openxmlformats.org/drawingml/2006/main" xmlns:r="http://schemas.openxmlformats.org/officeDocument/2006/relationships" xmlns:p="http://schemas.openxmlformats.org/presentationml/2006/main">
  <p:tag name="AS_UNIQUEID" val="112"/>
</p:tagLst>
</file>

<file path=ppt/tags/tag97.xml><?xml version="1.0" encoding="utf-8"?>
<p:tagLst xmlns:a="http://schemas.openxmlformats.org/drawingml/2006/main" xmlns:r="http://schemas.openxmlformats.org/officeDocument/2006/relationships" xmlns:p="http://schemas.openxmlformats.org/presentationml/2006/main">
  <p:tag name="AS_UNIQUEID" val="113"/>
</p:tagLst>
</file>

<file path=ppt/tags/tag98.xml><?xml version="1.0" encoding="utf-8"?>
<p:tagLst xmlns:a="http://schemas.openxmlformats.org/drawingml/2006/main" xmlns:r="http://schemas.openxmlformats.org/officeDocument/2006/relationships" xmlns:p="http://schemas.openxmlformats.org/presentationml/2006/main">
  <p:tag name="AS_UNIQUEID" val="114"/>
</p:tagLst>
</file>

<file path=ppt/tags/tag99.xml><?xml version="1.0" encoding="utf-8"?>
<p:tagLst xmlns:a="http://schemas.openxmlformats.org/drawingml/2006/main" xmlns:r="http://schemas.openxmlformats.org/officeDocument/2006/relationships" xmlns:p="http://schemas.openxmlformats.org/presentationml/2006/main">
  <p:tag name="AS_UNIQUEID" val="1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12258</TotalTime>
  <Words>6417</Words>
  <Application>Microsoft Macintosh PowerPoint</Application>
  <PresentationFormat>Widescreen</PresentationFormat>
  <Paragraphs>449</Paragraphs>
  <Slides>71</Slides>
  <Notes>0</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Arial</vt:lpstr>
      <vt:lpstr>Calibri</vt:lpstr>
      <vt:lpstr>Calibri Light</vt:lpstr>
      <vt:lpstr>Quattrocento Sans</vt:lpstr>
      <vt:lpstr>Symbol</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Ian Sayers</cp:lastModifiedBy>
  <cp:revision>219</cp:revision>
  <dcterms:created xsi:type="dcterms:W3CDTF">2019-11-20T14:08:21Z</dcterms:created>
  <dcterms:modified xsi:type="dcterms:W3CDTF">2022-01-13T13:35:16Z</dcterms:modified>
</cp:coreProperties>
</file>