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1.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75" r:id="rId2"/>
    <p:sldId id="570" r:id="rId3"/>
    <p:sldId id="291" r:id="rId4"/>
    <p:sldId id="574" r:id="rId5"/>
    <p:sldId id="576" r:id="rId6"/>
    <p:sldId id="577" r:id="rId7"/>
    <p:sldId id="578" r:id="rId8"/>
    <p:sldId id="277" r:id="rId9"/>
    <p:sldId id="582" r:id="rId10"/>
    <p:sldId id="583" r:id="rId11"/>
    <p:sldId id="304" r:id="rId12"/>
    <p:sldId id="396" r:id="rId13"/>
    <p:sldId id="581" r:id="rId14"/>
    <p:sldId id="580" r:id="rId15"/>
    <p:sldId id="309" r:id="rId16"/>
    <p:sldId id="292" r:id="rId17"/>
    <p:sldId id="584" r:id="rId18"/>
    <p:sldId id="585" r:id="rId19"/>
    <p:sldId id="586" r:id="rId20"/>
    <p:sldId id="618" r:id="rId21"/>
    <p:sldId id="588" r:id="rId22"/>
    <p:sldId id="299" r:id="rId23"/>
    <p:sldId id="589" r:id="rId24"/>
    <p:sldId id="590" r:id="rId25"/>
    <p:sldId id="283" r:id="rId26"/>
    <p:sldId id="592" r:id="rId27"/>
    <p:sldId id="594" r:id="rId28"/>
    <p:sldId id="593" r:id="rId29"/>
    <p:sldId id="619" r:id="rId30"/>
    <p:sldId id="624" r:id="rId31"/>
    <p:sldId id="591" r:id="rId32"/>
    <p:sldId id="293" r:id="rId33"/>
    <p:sldId id="296" r:id="rId34"/>
    <p:sldId id="598" r:id="rId35"/>
    <p:sldId id="600" r:id="rId36"/>
    <p:sldId id="601" r:id="rId37"/>
    <p:sldId id="602" r:id="rId38"/>
    <p:sldId id="603" r:id="rId39"/>
    <p:sldId id="307" r:id="rId40"/>
    <p:sldId id="604" r:id="rId41"/>
    <p:sldId id="605" r:id="rId42"/>
    <p:sldId id="606" r:id="rId43"/>
    <p:sldId id="607" r:id="rId44"/>
    <p:sldId id="281" r:id="rId45"/>
    <p:sldId id="596" r:id="rId46"/>
    <p:sldId id="597" r:id="rId47"/>
    <p:sldId id="282" r:id="rId48"/>
    <p:sldId id="620" r:id="rId49"/>
    <p:sldId id="303" r:id="rId50"/>
    <p:sldId id="608" r:id="rId51"/>
    <p:sldId id="609" r:id="rId52"/>
    <p:sldId id="610" r:id="rId53"/>
    <p:sldId id="621" r:id="rId54"/>
    <p:sldId id="611" r:id="rId55"/>
    <p:sldId id="625" r:id="rId56"/>
    <p:sldId id="612" r:id="rId57"/>
    <p:sldId id="623" r:id="rId58"/>
    <p:sldId id="305" r:id="rId59"/>
    <p:sldId id="301" r:id="rId60"/>
    <p:sldId id="613" r:id="rId61"/>
    <p:sldId id="616" r:id="rId62"/>
    <p:sldId id="615" r:id="rId63"/>
    <p:sldId id="302" r:id="rId64"/>
    <p:sldId id="286" r:id="rId65"/>
    <p:sldId id="573" r:id="rId66"/>
    <p:sldId id="617" r:id="rId67"/>
    <p:sldId id="415" r:id="rId68"/>
    <p:sldId id="414" r:id="rId69"/>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0" clrIdx="0">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C067"/>
    <a:srgbClr val="00CE00"/>
    <a:srgbClr val="F6BC67"/>
    <a:srgbClr val="4D2B65"/>
    <a:srgbClr val="76C6D2"/>
    <a:srgbClr val="FFFFFF"/>
    <a:srgbClr val="A33079"/>
    <a:srgbClr val="BA6A9D"/>
    <a:srgbClr val="E4F4FA"/>
    <a:srgbClr val="972D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43" autoAdjust="0"/>
    <p:restoredTop sz="95238" autoAdjust="0"/>
  </p:normalViewPr>
  <p:slideViewPr>
    <p:cSldViewPr snapToGrid="0" snapToObjects="1">
      <p:cViewPr varScale="1">
        <p:scale>
          <a:sx n="122" d="100"/>
          <a:sy n="122" d="100"/>
        </p:scale>
        <p:origin x="1112" y="192"/>
      </p:cViewPr>
      <p:guideLst/>
    </p:cSldViewPr>
  </p:slideViewPr>
  <p:notesTextViewPr>
    <p:cViewPr>
      <p:scale>
        <a:sx n="1" d="1"/>
        <a:sy n="1" d="1"/>
      </p:scale>
      <p:origin x="0" y="0"/>
    </p:cViewPr>
  </p:notesTextViewPr>
  <p:sorterViewPr>
    <p:cViewPr>
      <p:scale>
        <a:sx n="66" d="100"/>
        <a:sy n="66"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tags" Target="tags/tag1.xml"/></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2297D-6D49-4410-A68E-6B5E24694415}"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63AC670A-F67F-4DEB-804B-BB846BAFA392}" type="parTrans" cxnId="{EB0BEAA7-A85E-4FE6-993C-2998EECF03F6}">
      <dgm:prSet/>
      <dgm:spPr/>
      <dgm:t>
        <a:bodyPr/>
        <a:lstStyle/>
        <a:p>
          <a:endParaRPr lang="en-US"/>
        </a:p>
      </dgm:t>
    </dgm:pt>
    <dgm:pt modelId="{0042C9A4-DD11-4ED6-BDA1-224C0B74CBFE}">
      <dgm:prSet phldrT="[Text]" custT="1"/>
      <dgm:spPr>
        <a:solidFill>
          <a:srgbClr val="FFC000"/>
        </a:solidFill>
      </dgm:spPr>
      <dgm:t>
        <a:bodyPr>
          <a:noAutofit/>
        </a:bodyPr>
        <a:lstStyle/>
        <a:p>
          <a:pPr rtl="0"/>
          <a:r>
            <a:rPr lang="fr" sz="1800" b="0" i="0" u="none" strike="noStrike" dirty="0">
              <a:highlight>
                <a:srgbClr val="000000">
                  <a:alpha val="0"/>
                </a:srgbClr>
              </a:highlight>
              <a:latin typeface="Calibri"/>
            </a:rPr>
            <a:t>Commencez par une déclaration qui suscite l'intérêt de votre public. Faites une déclaration qui attire immédiatement l'attention de votre public, peut-être en utilisant un fait dramatique. Il s'agit de votre entrée en matière et elle ne doit comporter qu'une ou deux phrases. </a:t>
          </a:r>
        </a:p>
      </dgm:t>
    </dgm:pt>
    <dgm:pt modelId="{C324E54F-8367-4513-86FB-97CAAA397D92}" type="sibTrans" cxnId="{EB0BEAA7-A85E-4FE6-993C-2998EECF03F6}">
      <dgm:prSet/>
      <dgm:spPr/>
      <dgm:t>
        <a:bodyPr/>
        <a:lstStyle/>
        <a:p>
          <a:endParaRPr lang="en-US"/>
        </a:p>
      </dgm:t>
    </dgm:pt>
    <dgm:pt modelId="{61867C89-B320-4A35-A633-77775521675D}" type="parTrans" cxnId="{24AE7D17-2734-4209-B26D-A4D63C3ED80D}">
      <dgm:prSet/>
      <dgm:spPr/>
      <dgm:t>
        <a:bodyPr/>
        <a:lstStyle/>
        <a:p>
          <a:endParaRPr lang="en-US"/>
        </a:p>
      </dgm:t>
    </dgm:pt>
    <dgm:pt modelId="{C6CBE1D3-06CC-4DB4-B5E8-0AC3C7CFC7BE}">
      <dgm:prSet phldrT="[Text]" custT="1"/>
      <dgm:spPr>
        <a:solidFill>
          <a:srgbClr val="76C6D2"/>
        </a:solidFill>
      </dgm:spPr>
      <dgm:t>
        <a:bodyPr>
          <a:noAutofit/>
        </a:bodyPr>
        <a:lstStyle/>
        <a:p>
          <a:pPr rtl="0"/>
          <a:r>
            <a:rPr lang="fr" sz="2000" b="0" i="0" u="none" strike="noStrike">
              <a:highlight>
                <a:srgbClr val="000000">
                  <a:alpha val="0"/>
                </a:srgbClr>
              </a:highlight>
              <a:latin typeface="Calibri"/>
            </a:rPr>
            <a:t>Exposez le problème. Décrivez le problème, qui il affecte, ses conséquences. </a:t>
          </a:r>
        </a:p>
      </dgm:t>
    </dgm:pt>
    <dgm:pt modelId="{9366234F-1258-41CA-9C27-E23A33EB6B05}" type="sibTrans" cxnId="{24AE7D17-2734-4209-B26D-A4D63C3ED80D}">
      <dgm:prSet/>
      <dgm:spPr/>
      <dgm:t>
        <a:bodyPr/>
        <a:lstStyle/>
        <a:p>
          <a:endParaRPr lang="en-US"/>
        </a:p>
      </dgm:t>
    </dgm:pt>
    <dgm:pt modelId="{C69967D2-A32A-4418-852F-D2E1BE339B62}" type="parTrans" cxnId="{625CCD21-0E43-4EE0-81E7-BA2D3895DA29}">
      <dgm:prSet/>
      <dgm:spPr/>
      <dgm:t>
        <a:bodyPr/>
        <a:lstStyle/>
        <a:p>
          <a:endParaRPr lang="en-US"/>
        </a:p>
      </dgm:t>
    </dgm:pt>
    <dgm:pt modelId="{EB801EBF-BA4C-495B-8677-DE145EC93ADA}">
      <dgm:prSet phldrT="[Text]" custT="1"/>
      <dgm:spPr>
        <a:solidFill>
          <a:srgbClr val="A6377D"/>
        </a:solidFill>
      </dgm:spPr>
      <dgm:t>
        <a:bodyPr>
          <a:noAutofit/>
        </a:bodyPr>
        <a:lstStyle/>
        <a:p>
          <a:pPr rtl="0"/>
          <a:r>
            <a:rPr lang="fr" sz="2000" b="0" i="0" u="none" strike="noStrike">
              <a:highlight>
                <a:srgbClr val="000000">
                  <a:alpha val="0"/>
                </a:srgbClr>
              </a:highlight>
              <a:latin typeface="Calibri"/>
            </a:rPr>
            <a:t>Fournissez des faits sur le problème.                                                                                                        Les données sont importantes pour démontrer qu'un problème existe et pour soutenir votre position.  Recherchez des faits qui sont pertinents pour votre public. </a:t>
          </a:r>
        </a:p>
      </dgm:t>
    </dgm:pt>
    <dgm:pt modelId="{15EE5011-CC31-4074-9F9B-CEA4C59C7EC0}" type="sibTrans" cxnId="{625CCD21-0E43-4EE0-81E7-BA2D3895DA29}">
      <dgm:prSet/>
      <dgm:spPr/>
      <dgm:t>
        <a:bodyPr/>
        <a:lstStyle/>
        <a:p>
          <a:endParaRPr lang="en-US"/>
        </a:p>
      </dgm:t>
    </dgm:pt>
    <dgm:pt modelId="{1CD52352-84F7-49EC-BD7B-3185E9199ECC}" type="pres">
      <dgm:prSet presAssocID="{7F12297D-6D49-4410-A68E-6B5E24694415}" presName="Name0" presStyleCnt="0">
        <dgm:presLayoutVars>
          <dgm:dir/>
          <dgm:resizeHandles val="exact"/>
        </dgm:presLayoutVars>
      </dgm:prSet>
      <dgm:spPr/>
    </dgm:pt>
    <dgm:pt modelId="{70E79B83-658D-4886-AC3A-0BA875E56664}" type="pres">
      <dgm:prSet presAssocID="{0042C9A4-DD11-4ED6-BDA1-224C0B74CBFE}" presName="node" presStyleLbl="node1" presStyleIdx="0" presStyleCnt="3">
        <dgm:presLayoutVars>
          <dgm:bulletEnabled val="1"/>
        </dgm:presLayoutVars>
      </dgm:prSet>
      <dgm:spPr/>
    </dgm:pt>
    <dgm:pt modelId="{B60B8DF2-D22C-4607-B019-C2F25A1AD62D}" type="pres">
      <dgm:prSet presAssocID="{C324E54F-8367-4513-86FB-97CAAA397D92}" presName="sibTrans" presStyleCnt="0"/>
      <dgm:spPr/>
    </dgm:pt>
    <dgm:pt modelId="{A2F8017D-5E1F-4909-849F-FF445C207F77}" type="pres">
      <dgm:prSet presAssocID="{C6CBE1D3-06CC-4DB4-B5E8-0AC3C7CFC7BE}" presName="node" presStyleLbl="node1" presStyleIdx="1" presStyleCnt="3">
        <dgm:presLayoutVars>
          <dgm:bulletEnabled val="1"/>
        </dgm:presLayoutVars>
      </dgm:prSet>
      <dgm:spPr/>
    </dgm:pt>
    <dgm:pt modelId="{78D58503-2812-4001-AFFB-FD41BDCC64DD}" type="pres">
      <dgm:prSet presAssocID="{9366234F-1258-41CA-9C27-E23A33EB6B05}" presName="sibTrans" presStyleCnt="0"/>
      <dgm:spPr/>
    </dgm:pt>
    <dgm:pt modelId="{E104CC17-FB95-4114-84D5-F3D4E3886647}" type="pres">
      <dgm:prSet presAssocID="{EB801EBF-BA4C-495B-8677-DE145EC93ADA}" presName="node" presStyleLbl="node1" presStyleIdx="2" presStyleCnt="3">
        <dgm:presLayoutVars>
          <dgm:bulletEnabled val="1"/>
        </dgm:presLayoutVars>
      </dgm:prSet>
      <dgm:spPr/>
    </dgm:pt>
  </dgm:ptLst>
  <dgm:cxnLst>
    <dgm:cxn modelId="{7D385210-4659-40AF-AEB5-F5D9C9476FEC}" type="presOf" srcId="{C6CBE1D3-06CC-4DB4-B5E8-0AC3C7CFC7BE}" destId="{A2F8017D-5E1F-4909-849F-FF445C207F77}" srcOrd="0" destOrd="0" presId="urn:microsoft.com/office/officeart/2005/8/layout/hList6"/>
    <dgm:cxn modelId="{69DA6312-6504-4AF9-81D8-8BA8942438B6}" type="presOf" srcId="{0042C9A4-DD11-4ED6-BDA1-224C0B74CBFE}" destId="{70E79B83-658D-4886-AC3A-0BA875E56664}" srcOrd="0" destOrd="0" presId="urn:microsoft.com/office/officeart/2005/8/layout/hList6"/>
    <dgm:cxn modelId="{24AE7D17-2734-4209-B26D-A4D63C3ED80D}" srcId="{7F12297D-6D49-4410-A68E-6B5E24694415}" destId="{C6CBE1D3-06CC-4DB4-B5E8-0AC3C7CFC7BE}" srcOrd="1" destOrd="0" parTransId="{61867C89-B320-4A35-A633-77775521675D}" sibTransId="{9366234F-1258-41CA-9C27-E23A33EB6B05}"/>
    <dgm:cxn modelId="{625CCD21-0E43-4EE0-81E7-BA2D3895DA29}" srcId="{7F12297D-6D49-4410-A68E-6B5E24694415}" destId="{EB801EBF-BA4C-495B-8677-DE145EC93ADA}" srcOrd="2" destOrd="0" parTransId="{C69967D2-A32A-4418-852F-D2E1BE339B62}" sibTransId="{15EE5011-CC31-4074-9F9B-CEA4C59C7EC0}"/>
    <dgm:cxn modelId="{3D844F41-2728-48F0-87CE-AA1EC0AB95AB}" type="presOf" srcId="{7F12297D-6D49-4410-A68E-6B5E24694415}" destId="{1CD52352-84F7-49EC-BD7B-3185E9199ECC}" srcOrd="0" destOrd="0" presId="urn:microsoft.com/office/officeart/2005/8/layout/hList6"/>
    <dgm:cxn modelId="{EB0BEAA7-A85E-4FE6-993C-2998EECF03F6}" srcId="{7F12297D-6D49-4410-A68E-6B5E24694415}" destId="{0042C9A4-DD11-4ED6-BDA1-224C0B74CBFE}" srcOrd="0" destOrd="0" parTransId="{63AC670A-F67F-4DEB-804B-BB846BAFA392}" sibTransId="{C324E54F-8367-4513-86FB-97CAAA397D92}"/>
    <dgm:cxn modelId="{BDD1B3BC-28F1-4007-9834-078BDE94421F}" type="presOf" srcId="{EB801EBF-BA4C-495B-8677-DE145EC93ADA}" destId="{E104CC17-FB95-4114-84D5-F3D4E3886647}" srcOrd="0" destOrd="0" presId="urn:microsoft.com/office/officeart/2005/8/layout/hList6"/>
    <dgm:cxn modelId="{8A36EDBA-D91E-4930-8DC7-9468691D6708}" type="presParOf" srcId="{1CD52352-84F7-49EC-BD7B-3185E9199ECC}" destId="{70E79B83-658D-4886-AC3A-0BA875E56664}" srcOrd="0" destOrd="0" presId="urn:microsoft.com/office/officeart/2005/8/layout/hList6"/>
    <dgm:cxn modelId="{4C7F6300-86C7-4671-898C-5CFDFE71F7D3}" type="presParOf" srcId="{1CD52352-84F7-49EC-BD7B-3185E9199ECC}" destId="{B60B8DF2-D22C-4607-B019-C2F25A1AD62D}" srcOrd="1" destOrd="0" presId="urn:microsoft.com/office/officeart/2005/8/layout/hList6"/>
    <dgm:cxn modelId="{69315C11-DB08-40E7-BB8B-59BCE5410D2B}" type="presParOf" srcId="{1CD52352-84F7-49EC-BD7B-3185E9199ECC}" destId="{A2F8017D-5E1F-4909-849F-FF445C207F77}" srcOrd="2" destOrd="0" presId="urn:microsoft.com/office/officeart/2005/8/layout/hList6"/>
    <dgm:cxn modelId="{A3401B51-EA95-4074-A019-92613C5A24D5}" type="presParOf" srcId="{1CD52352-84F7-49EC-BD7B-3185E9199ECC}" destId="{78D58503-2812-4001-AFFB-FD41BDCC64DD}" srcOrd="3" destOrd="0" presId="urn:microsoft.com/office/officeart/2005/8/layout/hList6"/>
    <dgm:cxn modelId="{185386F9-1291-4E4D-85AE-86C22EF86858}" type="presParOf" srcId="{1CD52352-84F7-49EC-BD7B-3185E9199ECC}" destId="{E104CC17-FB95-4114-84D5-F3D4E388664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7F12297D-6D49-4410-A68E-6B5E24694415}"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63AC670A-F67F-4DEB-804B-BB846BAFA392}" type="parTrans" cxnId="{66B399FF-65FD-48B6-9A49-F0A8572C1F20}">
      <dgm:prSet/>
      <dgm:spPr/>
      <dgm:t>
        <a:bodyPr/>
        <a:lstStyle/>
        <a:p>
          <a:endParaRPr lang="en-US"/>
        </a:p>
      </dgm:t>
    </dgm:pt>
    <dgm:pt modelId="{0042C9A4-DD11-4ED6-BDA1-224C0B74CBFE}">
      <dgm:prSet phldrT="[Text]" custT="1"/>
      <dgm:spPr>
        <a:solidFill>
          <a:srgbClr val="76C6D2"/>
        </a:solidFill>
      </dgm:spPr>
      <dgm:t>
        <a:bodyPr>
          <a:noAutofit/>
        </a:bodyPr>
        <a:lstStyle/>
        <a:p>
          <a:pPr rtl="0"/>
          <a:r>
            <a:rPr lang="fr" sz="2000" b="0" i="0" u="none" strike="noStrike">
              <a:highlight>
                <a:srgbClr val="000000">
                  <a:alpha val="0"/>
                </a:srgbClr>
              </a:highlight>
              <a:latin typeface="Calibri"/>
            </a:rPr>
            <a:t>Racontez une histoire ou donnez un exemple du problème. Un exemple ou une histoire donne un visage humain à la question et la rend réelle et plus convaincante. Encore une fois, assurez-vous que l'exemple est pertinent pour votre public.</a:t>
          </a:r>
        </a:p>
      </dgm:t>
    </dgm:pt>
    <dgm:pt modelId="{C324E54F-8367-4513-86FB-97CAAA397D92}" type="sibTrans" cxnId="{66B399FF-65FD-48B6-9A49-F0A8572C1F20}">
      <dgm:prSet/>
      <dgm:spPr/>
      <dgm:t>
        <a:bodyPr/>
        <a:lstStyle/>
        <a:p>
          <a:endParaRPr lang="en-US"/>
        </a:p>
      </dgm:t>
    </dgm:pt>
    <dgm:pt modelId="{61867C89-B320-4A35-A633-77775521675D}" type="parTrans" cxnId="{CC0B0427-0921-47AD-B143-3F79C6B86221}">
      <dgm:prSet/>
      <dgm:spPr/>
      <dgm:t>
        <a:bodyPr/>
        <a:lstStyle/>
        <a:p>
          <a:endParaRPr lang="en-US"/>
        </a:p>
      </dgm:t>
    </dgm:pt>
    <dgm:pt modelId="{C6CBE1D3-06CC-4DB4-B5E8-0AC3C7CFC7BE}">
      <dgm:prSet phldrT="[Text]" custT="1"/>
      <dgm:spPr>
        <a:solidFill>
          <a:srgbClr val="A6377D"/>
        </a:solidFill>
      </dgm:spPr>
      <dgm:t>
        <a:bodyPr>
          <a:noAutofit/>
        </a:bodyPr>
        <a:lstStyle/>
        <a:p>
          <a:pPr rtl="0"/>
          <a:r>
            <a:rPr lang="fr" sz="2000" b="0" i="0" u="none" strike="noStrike">
              <a:highlight>
                <a:srgbClr val="000000">
                  <a:alpha val="0"/>
                </a:srgbClr>
              </a:highlight>
              <a:latin typeface="Calibri"/>
            </a:rPr>
            <a:t>Reliez la question aux valeurs, aux préoccupations ou aux intérêts personnels du public.  Montrez à votre public comment cet intérêt correspond à ce qui l'intéresse, ce qu'il veut ou ce dont il a besoin.</a:t>
          </a:r>
        </a:p>
      </dgm:t>
    </dgm:pt>
    <dgm:pt modelId="{9366234F-1258-41CA-9C27-E23A33EB6B05}" type="sibTrans" cxnId="{CC0B0427-0921-47AD-B143-3F79C6B86221}">
      <dgm:prSet/>
      <dgm:spPr/>
      <dgm:t>
        <a:bodyPr/>
        <a:lstStyle/>
        <a:p>
          <a:endParaRPr lang="en-US"/>
        </a:p>
      </dgm:t>
    </dgm:pt>
    <dgm:pt modelId="{C69967D2-A32A-4418-852F-D2E1BE339B62}" type="parTrans" cxnId="{D0852613-FEE9-4E1D-87D3-6EEF05A7AAAA}">
      <dgm:prSet/>
      <dgm:spPr/>
      <dgm:t>
        <a:bodyPr/>
        <a:lstStyle/>
        <a:p>
          <a:endParaRPr lang="en-US"/>
        </a:p>
      </dgm:t>
    </dgm:pt>
    <dgm:pt modelId="{EB801EBF-BA4C-495B-8677-DE145EC93ADA}">
      <dgm:prSet phldrT="[Text]" custT="1"/>
      <dgm:spPr>
        <a:solidFill>
          <a:srgbClr val="FFC000"/>
        </a:solidFill>
      </dgm:spPr>
      <dgm:t>
        <a:bodyPr>
          <a:noAutofit/>
        </a:bodyPr>
        <a:lstStyle/>
        <a:p>
          <a:pPr rtl="0"/>
          <a:r>
            <a:rPr lang="fr" sz="2000" b="0" i="0" u="none" strike="noStrike">
              <a:highlight>
                <a:srgbClr val="000000">
                  <a:alpha val="0"/>
                </a:srgbClr>
              </a:highlight>
              <a:latin typeface="Calibri"/>
            </a:rPr>
            <a:t>Faites votre demande (le « ask »).  Indiquez clairement ce que vous voulez que la personne fasse.</a:t>
          </a:r>
        </a:p>
      </dgm:t>
    </dgm:pt>
    <dgm:pt modelId="{15EE5011-CC31-4074-9F9B-CEA4C59C7EC0}" type="sibTrans" cxnId="{D0852613-FEE9-4E1D-87D3-6EEF05A7AAAA}">
      <dgm:prSet/>
      <dgm:spPr/>
      <dgm:t>
        <a:bodyPr/>
        <a:lstStyle/>
        <a:p>
          <a:endParaRPr lang="en-US"/>
        </a:p>
      </dgm:t>
    </dgm:pt>
    <dgm:pt modelId="{1CD52352-84F7-49EC-BD7B-3185E9199ECC}" type="pres">
      <dgm:prSet presAssocID="{7F12297D-6D49-4410-A68E-6B5E24694415}" presName="Name0" presStyleCnt="0">
        <dgm:presLayoutVars>
          <dgm:dir/>
          <dgm:resizeHandles val="exact"/>
        </dgm:presLayoutVars>
      </dgm:prSet>
      <dgm:spPr/>
    </dgm:pt>
    <dgm:pt modelId="{70E79B83-658D-4886-AC3A-0BA875E56664}" type="pres">
      <dgm:prSet presAssocID="{0042C9A4-DD11-4ED6-BDA1-224C0B74CBFE}" presName="node" presStyleLbl="node1" presStyleIdx="0" presStyleCnt="3">
        <dgm:presLayoutVars>
          <dgm:bulletEnabled val="1"/>
        </dgm:presLayoutVars>
      </dgm:prSet>
      <dgm:spPr/>
    </dgm:pt>
    <dgm:pt modelId="{B60B8DF2-D22C-4607-B019-C2F25A1AD62D}" type="pres">
      <dgm:prSet presAssocID="{C324E54F-8367-4513-86FB-97CAAA397D92}" presName="sibTrans" presStyleCnt="0"/>
      <dgm:spPr/>
    </dgm:pt>
    <dgm:pt modelId="{A2F8017D-5E1F-4909-849F-FF445C207F77}" type="pres">
      <dgm:prSet presAssocID="{C6CBE1D3-06CC-4DB4-B5E8-0AC3C7CFC7BE}" presName="node" presStyleLbl="node1" presStyleIdx="1" presStyleCnt="3">
        <dgm:presLayoutVars>
          <dgm:bulletEnabled val="1"/>
        </dgm:presLayoutVars>
      </dgm:prSet>
      <dgm:spPr/>
    </dgm:pt>
    <dgm:pt modelId="{78D58503-2812-4001-AFFB-FD41BDCC64DD}" type="pres">
      <dgm:prSet presAssocID="{9366234F-1258-41CA-9C27-E23A33EB6B05}" presName="sibTrans" presStyleCnt="0"/>
      <dgm:spPr/>
    </dgm:pt>
    <dgm:pt modelId="{E104CC17-FB95-4114-84D5-F3D4E3886647}" type="pres">
      <dgm:prSet presAssocID="{EB801EBF-BA4C-495B-8677-DE145EC93ADA}" presName="node" presStyleLbl="node1" presStyleIdx="2" presStyleCnt="3">
        <dgm:presLayoutVars>
          <dgm:bulletEnabled val="1"/>
        </dgm:presLayoutVars>
      </dgm:prSet>
      <dgm:spPr/>
    </dgm:pt>
  </dgm:ptLst>
  <dgm:cxnLst>
    <dgm:cxn modelId="{D0852613-FEE9-4E1D-87D3-6EEF05A7AAAA}" srcId="{7F12297D-6D49-4410-A68E-6B5E24694415}" destId="{EB801EBF-BA4C-495B-8677-DE145EC93ADA}" srcOrd="2" destOrd="0" parTransId="{C69967D2-A32A-4418-852F-D2E1BE339B62}" sibTransId="{15EE5011-CC31-4074-9F9B-CEA4C59C7EC0}"/>
    <dgm:cxn modelId="{CC0B0427-0921-47AD-B143-3F79C6B86221}" srcId="{7F12297D-6D49-4410-A68E-6B5E24694415}" destId="{C6CBE1D3-06CC-4DB4-B5E8-0AC3C7CFC7BE}" srcOrd="1" destOrd="0" parTransId="{61867C89-B320-4A35-A633-77775521675D}" sibTransId="{9366234F-1258-41CA-9C27-E23A33EB6B05}"/>
    <dgm:cxn modelId="{69E64437-BA2B-4774-A1FE-483A15878F1B}" type="presOf" srcId="{C6CBE1D3-06CC-4DB4-B5E8-0AC3C7CFC7BE}" destId="{A2F8017D-5E1F-4909-849F-FF445C207F77}" srcOrd="0" destOrd="0" presId="urn:microsoft.com/office/officeart/2005/8/layout/hList6"/>
    <dgm:cxn modelId="{DC96804B-6D54-46AA-B66B-52DDB76222D6}" type="presOf" srcId="{EB801EBF-BA4C-495B-8677-DE145EC93ADA}" destId="{E104CC17-FB95-4114-84D5-F3D4E3886647}" srcOrd="0" destOrd="0" presId="urn:microsoft.com/office/officeart/2005/8/layout/hList6"/>
    <dgm:cxn modelId="{57A2427A-C56D-49FD-A75E-2D22F15885B6}" type="presOf" srcId="{0042C9A4-DD11-4ED6-BDA1-224C0B74CBFE}" destId="{70E79B83-658D-4886-AC3A-0BA875E56664}" srcOrd="0" destOrd="0" presId="urn:microsoft.com/office/officeart/2005/8/layout/hList6"/>
    <dgm:cxn modelId="{70A887A1-7FD5-4A77-A2D4-9CE1030C7FAE}" type="presOf" srcId="{7F12297D-6D49-4410-A68E-6B5E24694415}" destId="{1CD52352-84F7-49EC-BD7B-3185E9199ECC}" srcOrd="0" destOrd="0" presId="urn:microsoft.com/office/officeart/2005/8/layout/hList6"/>
    <dgm:cxn modelId="{66B399FF-65FD-48B6-9A49-F0A8572C1F20}" srcId="{7F12297D-6D49-4410-A68E-6B5E24694415}" destId="{0042C9A4-DD11-4ED6-BDA1-224C0B74CBFE}" srcOrd="0" destOrd="0" parTransId="{63AC670A-F67F-4DEB-804B-BB846BAFA392}" sibTransId="{C324E54F-8367-4513-86FB-97CAAA397D92}"/>
    <dgm:cxn modelId="{B3D0AA05-54DA-439A-862F-2C79984D33BD}" type="presParOf" srcId="{1CD52352-84F7-49EC-BD7B-3185E9199ECC}" destId="{70E79B83-658D-4886-AC3A-0BA875E56664}" srcOrd="0" destOrd="0" presId="urn:microsoft.com/office/officeart/2005/8/layout/hList6"/>
    <dgm:cxn modelId="{0B36A631-70ED-4BD3-9977-1FF117073506}" type="presParOf" srcId="{1CD52352-84F7-49EC-BD7B-3185E9199ECC}" destId="{B60B8DF2-D22C-4607-B019-C2F25A1AD62D}" srcOrd="1" destOrd="0" presId="urn:microsoft.com/office/officeart/2005/8/layout/hList6"/>
    <dgm:cxn modelId="{7588AFAE-3409-4F98-B633-20D425155645}" type="presParOf" srcId="{1CD52352-84F7-49EC-BD7B-3185E9199ECC}" destId="{A2F8017D-5E1F-4909-849F-FF445C207F77}" srcOrd="2" destOrd="0" presId="urn:microsoft.com/office/officeart/2005/8/layout/hList6"/>
    <dgm:cxn modelId="{4524570C-43F0-43FF-A1A9-97B5614A539B}" type="presParOf" srcId="{1CD52352-84F7-49EC-BD7B-3185E9199ECC}" destId="{78D58503-2812-4001-AFFB-FD41BDCC64DD}" srcOrd="3" destOrd="0" presId="urn:microsoft.com/office/officeart/2005/8/layout/hList6"/>
    <dgm:cxn modelId="{E72E9F1C-9895-404B-9B67-A0295BB6BBF7}" type="presParOf" srcId="{1CD52352-84F7-49EC-BD7B-3185E9199ECC}" destId="{E104CC17-FB95-4114-84D5-F3D4E388664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C8B488CF-2F4A-45B6-ACA5-0B33D607BD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55939F-2343-49B8-B5DA-1ED6ADFE4525}" type="parTrans" cxnId="{EEC2677F-DB7D-4809-81F0-FB968E5C7940}">
      <dgm:prSet/>
      <dgm:spPr/>
      <dgm:t>
        <a:bodyPr/>
        <a:lstStyle/>
        <a:p>
          <a:endParaRPr lang="en-US"/>
        </a:p>
      </dgm:t>
    </dgm:pt>
    <dgm:pt modelId="{FC9D3E3B-5DE6-42DB-9A09-48E6B0F87C6D}">
      <dgm:prSet custT="1"/>
      <dgm:spPr>
        <a:solidFill>
          <a:srgbClr val="F6BC67"/>
        </a:solidFill>
      </dgm:spPr>
      <dgm:t>
        <a:bodyPr>
          <a:noAutofit/>
        </a:bodyPr>
        <a:lstStyle/>
        <a:p>
          <a:pPr rtl="0"/>
          <a:r>
            <a:rPr lang="fr" sz="2500" b="0" i="0" u="none" strike="noStrike">
              <a:highlight>
                <a:srgbClr val="000000">
                  <a:alpha val="0"/>
                </a:srgbClr>
              </a:highlight>
              <a:latin typeface="Calibri"/>
            </a:rPr>
            <a:t>En tant qu'individu, défenseur ou membre d'un groupe, vous pouvez choisir de communiquer vos messages par le biais d'un site web.</a:t>
          </a:r>
          <a:endParaRPr lang="en-US"/>
        </a:p>
      </dgm:t>
    </dgm:pt>
    <dgm:pt modelId="{249FECBE-33B6-4C89-AC55-11B6AFB08FE9}" type="sibTrans" cxnId="{EEC2677F-DB7D-4809-81F0-FB968E5C7940}">
      <dgm:prSet/>
      <dgm:spPr/>
      <dgm:t>
        <a:bodyPr/>
        <a:lstStyle/>
        <a:p>
          <a:endParaRPr lang="en-US"/>
        </a:p>
      </dgm:t>
    </dgm:pt>
    <dgm:pt modelId="{7BD3E07E-D273-489B-9DD4-7221742863D2}" type="parTrans" cxnId="{C537B282-0ACD-4060-B2FD-06FE5271A8DD}">
      <dgm:prSet/>
      <dgm:spPr/>
      <dgm:t>
        <a:bodyPr/>
        <a:lstStyle/>
        <a:p>
          <a:endParaRPr lang="en-US"/>
        </a:p>
      </dgm:t>
    </dgm:pt>
    <dgm:pt modelId="{0CEA27DA-73DA-4444-87EA-1548829FB960}">
      <dgm:prSet custT="1"/>
      <dgm:spPr>
        <a:solidFill>
          <a:srgbClr val="A6377D"/>
        </a:solidFill>
      </dgm:spPr>
      <dgm:t>
        <a:bodyPr>
          <a:noAutofit/>
        </a:bodyPr>
        <a:lstStyle/>
        <a:p>
          <a:pPr rtl="0"/>
          <a:r>
            <a:rPr lang="fr" sz="2500" b="0" i="0" u="none" strike="noStrike">
              <a:highlight>
                <a:srgbClr val="000000">
                  <a:alpha val="0"/>
                </a:srgbClr>
              </a:highlight>
              <a:latin typeface="Calibri"/>
            </a:rPr>
            <a:t>Le site web vous permet de faire entendre votre message, de créer une communauté de supporters et d'influencer les politiques.</a:t>
          </a:r>
        </a:p>
      </dgm:t>
    </dgm:pt>
    <dgm:pt modelId="{0CC2CDF7-CC4B-4B3C-BA63-BB1D39FE79C1}" type="sibTrans" cxnId="{C537B282-0ACD-4060-B2FD-06FE5271A8DD}">
      <dgm:prSet/>
      <dgm:spPr/>
      <dgm:t>
        <a:bodyPr/>
        <a:lstStyle/>
        <a:p>
          <a:endParaRPr lang="en-US"/>
        </a:p>
      </dgm:t>
    </dgm:pt>
    <dgm:pt modelId="{E133F389-79DB-4D63-B7F2-CB0BC5584A94}" type="pres">
      <dgm:prSet presAssocID="{C8B488CF-2F4A-45B6-ACA5-0B33D607BD1F}" presName="linear" presStyleCnt="0">
        <dgm:presLayoutVars>
          <dgm:animLvl val="lvl"/>
          <dgm:resizeHandles val="exact"/>
        </dgm:presLayoutVars>
      </dgm:prSet>
      <dgm:spPr/>
    </dgm:pt>
    <dgm:pt modelId="{521B3B27-4936-4C3E-86F3-BC7118A565A1}" type="pres">
      <dgm:prSet presAssocID="{FC9D3E3B-5DE6-42DB-9A09-48E6B0F87C6D}" presName="parentText" presStyleLbl="node1" presStyleIdx="0" presStyleCnt="2" custLinFactNeighborY="-14008">
        <dgm:presLayoutVars>
          <dgm:chMax val="0"/>
          <dgm:bulletEnabled val="1"/>
        </dgm:presLayoutVars>
      </dgm:prSet>
      <dgm:spPr/>
    </dgm:pt>
    <dgm:pt modelId="{9B6D32E7-3F57-4E6A-A83F-262AF833980A}" type="pres">
      <dgm:prSet presAssocID="{249FECBE-33B6-4C89-AC55-11B6AFB08FE9}" presName="spacer" presStyleCnt="0"/>
      <dgm:spPr/>
    </dgm:pt>
    <dgm:pt modelId="{13B83D75-4D19-4866-947D-93E49AAAFFFC}" type="pres">
      <dgm:prSet presAssocID="{0CEA27DA-73DA-4444-87EA-1548829FB960}" presName="parentText" presStyleLbl="node1" presStyleIdx="1" presStyleCnt="2">
        <dgm:presLayoutVars>
          <dgm:chMax val="0"/>
          <dgm:bulletEnabled val="1"/>
        </dgm:presLayoutVars>
      </dgm:prSet>
      <dgm:spPr/>
    </dgm:pt>
  </dgm:ptLst>
  <dgm:cxnLst>
    <dgm:cxn modelId="{327EC22A-6A07-444E-895A-EF9AB6B7963A}" type="presOf" srcId="{C8B488CF-2F4A-45B6-ACA5-0B33D607BD1F}" destId="{E133F389-79DB-4D63-B7F2-CB0BC5584A94}" srcOrd="0" destOrd="0" presId="urn:microsoft.com/office/officeart/2005/8/layout/vList2"/>
    <dgm:cxn modelId="{45EE193A-5914-4C2B-BB70-690CE72EC737}" type="presOf" srcId="{0CEA27DA-73DA-4444-87EA-1548829FB960}" destId="{13B83D75-4D19-4866-947D-93E49AAAFFFC}" srcOrd="0" destOrd="0" presId="urn:microsoft.com/office/officeart/2005/8/layout/vList2"/>
    <dgm:cxn modelId="{3D0D5B5D-167E-486E-A470-168A898F4B06}" type="presOf" srcId="{FC9D3E3B-5DE6-42DB-9A09-48E6B0F87C6D}" destId="{521B3B27-4936-4C3E-86F3-BC7118A565A1}" srcOrd="0" destOrd="0" presId="urn:microsoft.com/office/officeart/2005/8/layout/vList2"/>
    <dgm:cxn modelId="{EEC2677F-DB7D-4809-81F0-FB968E5C7940}" srcId="{C8B488CF-2F4A-45B6-ACA5-0B33D607BD1F}" destId="{FC9D3E3B-5DE6-42DB-9A09-48E6B0F87C6D}" srcOrd="0" destOrd="0" parTransId="{D355939F-2343-49B8-B5DA-1ED6ADFE4525}" sibTransId="{249FECBE-33B6-4C89-AC55-11B6AFB08FE9}"/>
    <dgm:cxn modelId="{C537B282-0ACD-4060-B2FD-06FE5271A8DD}" srcId="{C8B488CF-2F4A-45B6-ACA5-0B33D607BD1F}" destId="{0CEA27DA-73DA-4444-87EA-1548829FB960}" srcOrd="1" destOrd="0" parTransId="{7BD3E07E-D273-489B-9DD4-7221742863D2}" sibTransId="{0CC2CDF7-CC4B-4B3C-BA63-BB1D39FE79C1}"/>
    <dgm:cxn modelId="{8F8B67AB-7C93-4486-93B9-629846C79B8E}" type="presParOf" srcId="{E133F389-79DB-4D63-B7F2-CB0BC5584A94}" destId="{521B3B27-4936-4C3E-86F3-BC7118A565A1}" srcOrd="0" destOrd="0" presId="urn:microsoft.com/office/officeart/2005/8/layout/vList2"/>
    <dgm:cxn modelId="{63C6E961-3D43-439C-88F1-97D35960E8F0}" type="presParOf" srcId="{E133F389-79DB-4D63-B7F2-CB0BC5584A94}" destId="{9B6D32E7-3F57-4E6A-A83F-262AF833980A}" srcOrd="1" destOrd="0" presId="urn:microsoft.com/office/officeart/2005/8/layout/vList2"/>
    <dgm:cxn modelId="{3358BB6C-CA46-48A4-8E73-C05FD24077F4}" type="presParOf" srcId="{E133F389-79DB-4D63-B7F2-CB0BC5584A94}" destId="{13B83D75-4D19-4866-947D-93E49AAAFFF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4F244019-079E-4DEB-9B48-4E35EDC7F7B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F9C54A3-2A8D-4754-8C8D-D986E7B8C4E4}" type="parTrans" cxnId="{AC704895-2731-458E-B44C-28722DEAB051}">
      <dgm:prSet/>
      <dgm:spPr/>
      <dgm:t>
        <a:bodyPr/>
        <a:lstStyle/>
        <a:p>
          <a:endParaRPr lang="en-US"/>
        </a:p>
      </dgm:t>
    </dgm:pt>
    <dgm:pt modelId="{08D2016E-BE83-4286-A633-5BDB7852684F}">
      <dgm:prSet custT="1"/>
      <dgm:spPr/>
      <dgm:t>
        <a:bodyPr>
          <a:noAutofit/>
        </a:bodyPr>
        <a:lstStyle/>
        <a:p>
          <a:pPr rtl="0">
            <a:lnSpc>
              <a:spcPct val="100000"/>
            </a:lnSpc>
            <a:defRPr cap="all"/>
          </a:pPr>
          <a:r>
            <a:rPr lang="fr" sz="2000" b="0" i="0" u="none" strike="noStrike" cap="none">
              <a:highlight>
                <a:srgbClr val="000000">
                  <a:alpha val="0"/>
                </a:srgbClr>
              </a:highlight>
              <a:latin typeface="Calibri"/>
            </a:rPr>
            <a:t>Les événements de plaidoyer sont influents et durables. Leur efficacité est due à la fois aux actions passionnées de vos supporters et à la publicité et à la sensibilisation suscitées par la commercialisation et la réalisation de ce type d'événement.</a:t>
          </a:r>
        </a:p>
      </dgm:t>
    </dgm:pt>
    <dgm:pt modelId="{7EB5695E-7BE2-43B1-B261-C4AE9D3C14CC}" type="sibTrans" cxnId="{AC704895-2731-458E-B44C-28722DEAB051}">
      <dgm:prSet/>
      <dgm:spPr/>
      <dgm:t>
        <a:bodyPr/>
        <a:lstStyle/>
        <a:p>
          <a:endParaRPr lang="en-US"/>
        </a:p>
      </dgm:t>
    </dgm:pt>
    <dgm:pt modelId="{CF37832A-572C-44F9-A7C8-CA3D581E24E4}" type="parTrans" cxnId="{739717A6-CB5B-4901-A97D-A46519CAD0B4}">
      <dgm:prSet/>
      <dgm:spPr/>
      <dgm:t>
        <a:bodyPr/>
        <a:lstStyle/>
        <a:p>
          <a:endParaRPr lang="en-US"/>
        </a:p>
      </dgm:t>
    </dgm:pt>
    <dgm:pt modelId="{9CF37926-CCD1-4E99-ABDF-90F0EEDFA3E6}">
      <dgm:prSet custT="1"/>
      <dgm:spPr/>
      <dgm:t>
        <a:bodyPr>
          <a:noAutofit/>
        </a:bodyPr>
        <a:lstStyle/>
        <a:p>
          <a:pPr rtl="0">
            <a:lnSpc>
              <a:spcPct val="100000"/>
            </a:lnSpc>
            <a:defRPr cap="all"/>
          </a:pPr>
          <a:r>
            <a:rPr lang="fr" sz="2000" b="0" i="0" u="none" strike="noStrike" cap="none">
              <a:highlight>
                <a:srgbClr val="000000">
                  <a:alpha val="0"/>
                </a:srgbClr>
              </a:highlight>
              <a:latin typeface="Calibri"/>
            </a:rPr>
            <a:t>Pour vous assurer que les supporters et les défenseurs potentiels sont au courant de toutes ces opportunités, vous avez besoin d'un espace dédié sur votre site web pour présenter tous les événements de défense des intérêts à venir. intégrez un calendrier interactif que les utilisateurs peuvent parcourir pour découvrir ce qui est disponible et s'inscrire pour participer eux-mêmes.</a:t>
          </a:r>
        </a:p>
      </dgm:t>
    </dgm:pt>
    <dgm:pt modelId="{63A63E04-8832-4B5B-9A29-849F6893A7D1}" type="sibTrans" cxnId="{739717A6-CB5B-4901-A97D-A46519CAD0B4}">
      <dgm:prSet/>
      <dgm:spPr/>
      <dgm:t>
        <a:bodyPr/>
        <a:lstStyle/>
        <a:p>
          <a:endParaRPr lang="en-US"/>
        </a:p>
      </dgm:t>
    </dgm:pt>
    <dgm:pt modelId="{D16CF5BE-12B2-44E7-ABD6-BDC1CD03EAD5}" type="pres">
      <dgm:prSet presAssocID="{4F244019-079E-4DEB-9B48-4E35EDC7F7B9}" presName="root" presStyleCnt="0">
        <dgm:presLayoutVars>
          <dgm:dir/>
          <dgm:resizeHandles val="exact"/>
        </dgm:presLayoutVars>
      </dgm:prSet>
      <dgm:spPr/>
    </dgm:pt>
    <dgm:pt modelId="{839799A0-3A00-4B2F-96F9-E26996D065C6}" type="pres">
      <dgm:prSet presAssocID="{08D2016E-BE83-4286-A633-5BDB7852684F}" presName="compNode" presStyleCnt="0"/>
      <dgm:spPr/>
    </dgm:pt>
    <dgm:pt modelId="{04F0B06F-6010-4606-A2AA-723B5F158BAC}" type="pres">
      <dgm:prSet presAssocID="{08D2016E-BE83-4286-A633-5BDB7852684F}" presName="iconBgRect" presStyleLbl="bgShp" presStyleIdx="0" presStyleCnt="2"/>
      <dgm:spPr>
        <a:solidFill>
          <a:srgbClr val="A6377D"/>
        </a:solidFill>
      </dgm:spPr>
    </dgm:pt>
    <dgm:pt modelId="{46623E26-C181-44DE-B4D7-97609B09590F}" type="pres">
      <dgm:prSet presAssocID="{08D2016E-BE83-4286-A633-5BDB7852684F}" presName="iconRect" presStyleLbl="node1" presStyleIdx="0" presStyleCnt="2" custLinFactNeighborX="-3761" custLinFactNeighborY="-559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ting"/>
        </a:ext>
      </dgm:extLst>
    </dgm:pt>
    <dgm:pt modelId="{0C429771-9E28-473D-83FB-5C3A2C0B37DA}" type="pres">
      <dgm:prSet presAssocID="{08D2016E-BE83-4286-A633-5BDB7852684F}" presName="spaceRect" presStyleCnt="0"/>
      <dgm:spPr/>
    </dgm:pt>
    <dgm:pt modelId="{47B8F871-2A05-4232-B2ED-FDDE20EE9E12}" type="pres">
      <dgm:prSet presAssocID="{08D2016E-BE83-4286-A633-5BDB7852684F}" presName="textRect" presStyleLbl="revTx" presStyleIdx="0" presStyleCnt="2" custScaleX="112462" custLinFactNeighborX="-2150" custLinFactNeighborY="-17805">
        <dgm:presLayoutVars>
          <dgm:chMax val="1"/>
          <dgm:chPref val="1"/>
        </dgm:presLayoutVars>
      </dgm:prSet>
      <dgm:spPr/>
    </dgm:pt>
    <dgm:pt modelId="{33EEE5AB-7390-4073-B719-0D4CAFB0F701}" type="pres">
      <dgm:prSet presAssocID="{7EB5695E-7BE2-43B1-B261-C4AE9D3C14CC}" presName="sibTrans" presStyleCnt="0"/>
      <dgm:spPr/>
    </dgm:pt>
    <dgm:pt modelId="{275B7070-22B9-45B6-A1C8-79A1BBCE76AB}" type="pres">
      <dgm:prSet presAssocID="{9CF37926-CCD1-4E99-ABDF-90F0EEDFA3E6}" presName="compNode" presStyleCnt="0"/>
      <dgm:spPr/>
    </dgm:pt>
    <dgm:pt modelId="{BD50CB52-E960-4169-A696-BE5155A6681E}" type="pres">
      <dgm:prSet presAssocID="{9CF37926-CCD1-4E99-ABDF-90F0EEDFA3E6}" presName="iconBgRect" presStyleLbl="bgShp" presStyleIdx="1" presStyleCnt="2"/>
      <dgm:spPr>
        <a:solidFill>
          <a:srgbClr val="F6BC67"/>
        </a:solidFill>
      </dgm:spPr>
    </dgm:pt>
    <dgm:pt modelId="{2B1F3FEF-8CF7-4F56-9118-9482BB318811}" type="pres">
      <dgm:prSet presAssocID="{9CF37926-CCD1-4E99-ABDF-90F0EEDFA3E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4F96B363-6B40-460E-BA4C-F4CF9CCD2200}" type="pres">
      <dgm:prSet presAssocID="{9CF37926-CCD1-4E99-ABDF-90F0EEDFA3E6}" presName="spaceRect" presStyleCnt="0"/>
      <dgm:spPr/>
    </dgm:pt>
    <dgm:pt modelId="{1D713026-2CBC-4EDE-B951-33C7DD590D19}" type="pres">
      <dgm:prSet presAssocID="{9CF37926-CCD1-4E99-ABDF-90F0EEDFA3E6}" presName="textRect" presStyleLbl="revTx" presStyleIdx="1" presStyleCnt="2" custScaleX="139830" custLinFactNeighborX="10444" custLinFactNeighborY="-16656">
        <dgm:presLayoutVars>
          <dgm:chMax val="1"/>
          <dgm:chPref val="1"/>
        </dgm:presLayoutVars>
      </dgm:prSet>
      <dgm:spPr/>
    </dgm:pt>
  </dgm:ptLst>
  <dgm:cxnLst>
    <dgm:cxn modelId="{13B56013-17FA-48AA-A85D-CECB1E841166}" type="presOf" srcId="{08D2016E-BE83-4286-A633-5BDB7852684F}" destId="{47B8F871-2A05-4232-B2ED-FDDE20EE9E12}" srcOrd="0" destOrd="0" presId="urn:microsoft.com/office/officeart/2018/5/layout/IconCircleLabelList"/>
    <dgm:cxn modelId="{E0C41B52-3E84-4750-8F0C-B7C6A9611341}" type="presOf" srcId="{9CF37926-CCD1-4E99-ABDF-90F0EEDFA3E6}" destId="{1D713026-2CBC-4EDE-B951-33C7DD590D19}" srcOrd="0" destOrd="0" presId="urn:microsoft.com/office/officeart/2018/5/layout/IconCircleLabelList"/>
    <dgm:cxn modelId="{AC704895-2731-458E-B44C-28722DEAB051}" srcId="{4F244019-079E-4DEB-9B48-4E35EDC7F7B9}" destId="{08D2016E-BE83-4286-A633-5BDB7852684F}" srcOrd="0" destOrd="0" parTransId="{0F9C54A3-2A8D-4754-8C8D-D986E7B8C4E4}" sibTransId="{7EB5695E-7BE2-43B1-B261-C4AE9D3C14CC}"/>
    <dgm:cxn modelId="{739717A6-CB5B-4901-A97D-A46519CAD0B4}" srcId="{4F244019-079E-4DEB-9B48-4E35EDC7F7B9}" destId="{9CF37926-CCD1-4E99-ABDF-90F0EEDFA3E6}" srcOrd="1" destOrd="0" parTransId="{CF37832A-572C-44F9-A7C8-CA3D581E24E4}" sibTransId="{63A63E04-8832-4B5B-9A29-849F6893A7D1}"/>
    <dgm:cxn modelId="{B5812BBF-C279-4318-BC68-E0C9CAE3E1A8}" type="presOf" srcId="{4F244019-079E-4DEB-9B48-4E35EDC7F7B9}" destId="{D16CF5BE-12B2-44E7-ABD6-BDC1CD03EAD5}" srcOrd="0" destOrd="0" presId="urn:microsoft.com/office/officeart/2018/5/layout/IconCircleLabelList"/>
    <dgm:cxn modelId="{6AF78E31-3601-4C83-B24F-41221BF4DBF3}" type="presParOf" srcId="{D16CF5BE-12B2-44E7-ABD6-BDC1CD03EAD5}" destId="{839799A0-3A00-4B2F-96F9-E26996D065C6}" srcOrd="0" destOrd="0" presId="urn:microsoft.com/office/officeart/2018/5/layout/IconCircleLabelList"/>
    <dgm:cxn modelId="{353B6547-E93D-4241-A121-0D29039C1434}" type="presParOf" srcId="{839799A0-3A00-4B2F-96F9-E26996D065C6}" destId="{04F0B06F-6010-4606-A2AA-723B5F158BAC}" srcOrd="0" destOrd="0" presId="urn:microsoft.com/office/officeart/2018/5/layout/IconCircleLabelList"/>
    <dgm:cxn modelId="{CC1AA628-E93D-470E-851E-EEAB96A1882D}" type="presParOf" srcId="{839799A0-3A00-4B2F-96F9-E26996D065C6}" destId="{46623E26-C181-44DE-B4D7-97609B09590F}" srcOrd="1" destOrd="0" presId="urn:microsoft.com/office/officeart/2018/5/layout/IconCircleLabelList"/>
    <dgm:cxn modelId="{6D7BE96D-7340-4C88-AD1C-CB8029E703F3}" type="presParOf" srcId="{839799A0-3A00-4B2F-96F9-E26996D065C6}" destId="{0C429771-9E28-473D-83FB-5C3A2C0B37DA}" srcOrd="2" destOrd="0" presId="urn:microsoft.com/office/officeart/2018/5/layout/IconCircleLabelList"/>
    <dgm:cxn modelId="{39CD301F-DF88-4E6F-AE05-DBC6696D37B7}" type="presParOf" srcId="{839799A0-3A00-4B2F-96F9-E26996D065C6}" destId="{47B8F871-2A05-4232-B2ED-FDDE20EE9E12}" srcOrd="3" destOrd="0" presId="urn:microsoft.com/office/officeart/2018/5/layout/IconCircleLabelList"/>
    <dgm:cxn modelId="{46198F19-8654-44D5-8908-21CB48885FFA}" type="presParOf" srcId="{D16CF5BE-12B2-44E7-ABD6-BDC1CD03EAD5}" destId="{33EEE5AB-7390-4073-B719-0D4CAFB0F701}" srcOrd="1" destOrd="0" presId="urn:microsoft.com/office/officeart/2018/5/layout/IconCircleLabelList"/>
    <dgm:cxn modelId="{0E1C9EF2-2CE1-487F-94BD-46EB2FB2CF53}" type="presParOf" srcId="{D16CF5BE-12B2-44E7-ABD6-BDC1CD03EAD5}" destId="{275B7070-22B9-45B6-A1C8-79A1BBCE76AB}" srcOrd="2" destOrd="0" presId="urn:microsoft.com/office/officeart/2018/5/layout/IconCircleLabelList"/>
    <dgm:cxn modelId="{96249B69-C2FD-4A1E-AEF5-7FB18B174ADB}" type="presParOf" srcId="{275B7070-22B9-45B6-A1C8-79A1BBCE76AB}" destId="{BD50CB52-E960-4169-A696-BE5155A6681E}" srcOrd="0" destOrd="0" presId="urn:microsoft.com/office/officeart/2018/5/layout/IconCircleLabelList"/>
    <dgm:cxn modelId="{8DDBC1E1-0227-4F0A-905D-77BB2C8AD3DC}" type="presParOf" srcId="{275B7070-22B9-45B6-A1C8-79A1BBCE76AB}" destId="{2B1F3FEF-8CF7-4F56-9118-9482BB318811}" srcOrd="1" destOrd="0" presId="urn:microsoft.com/office/officeart/2018/5/layout/IconCircleLabelList"/>
    <dgm:cxn modelId="{35AA5D92-A9E3-41AD-8766-AD85C139C950}" type="presParOf" srcId="{275B7070-22B9-45B6-A1C8-79A1BBCE76AB}" destId="{4F96B363-6B40-460E-BA4C-F4CF9CCD2200}" srcOrd="2" destOrd="0" presId="urn:microsoft.com/office/officeart/2018/5/layout/IconCircleLabelList"/>
    <dgm:cxn modelId="{725DD662-73F2-49F9-8431-A158E0743A95}" type="presParOf" srcId="{275B7070-22B9-45B6-A1C8-79A1BBCE76AB}" destId="{1D713026-2CBC-4EDE-B951-33C7DD590D1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EB8C19B9-8277-470E-8573-900BC81438FD}" type="doc">
      <dgm:prSet loTypeId="urn:microsoft.com/office/officeart/2018/2/layout/IconLabelList" loCatId="icon" qsTypeId="urn:microsoft.com/office/officeart/2005/8/quickstyle/3d4" qsCatId="3D" csTypeId="urn:microsoft.com/office/officeart/2005/8/colors/accent1_2" csCatId="accent1" phldr="1"/>
      <dgm:spPr/>
      <dgm:t>
        <a:bodyPr/>
        <a:lstStyle/>
        <a:p>
          <a:endParaRPr lang="en-US"/>
        </a:p>
      </dgm:t>
    </dgm:pt>
    <dgm:pt modelId="{06FB5B46-6F2E-4323-A5DB-06C977234FB3}" type="parTrans" cxnId="{BA323201-8CCC-43B4-98D1-C6ECA6868454}">
      <dgm:prSet/>
      <dgm:spPr/>
      <dgm:t>
        <a:bodyPr/>
        <a:lstStyle/>
        <a:p>
          <a:endParaRPr lang="en-US"/>
        </a:p>
      </dgm:t>
    </dgm:pt>
    <dgm:pt modelId="{48D7DF6C-1520-415A-B5CC-6E39CC17BE45}">
      <dgm:prSet custT="1"/>
      <dgm:spPr/>
      <dgm:t>
        <a:bodyPr>
          <a:noAutofit/>
        </a:bodyPr>
        <a:lstStyle/>
        <a:p>
          <a:pPr rtl="0">
            <a:lnSpc>
              <a:spcPct val="100000"/>
            </a:lnSpc>
          </a:pPr>
          <a:r>
            <a:rPr lang="fr" sz="2000" b="0" i="0" u="none" strike="noStrike" dirty="0">
              <a:highlight>
                <a:srgbClr val="000000">
                  <a:alpha val="0"/>
                </a:srgbClr>
              </a:highlight>
              <a:latin typeface="Calibri"/>
            </a:rPr>
            <a:t>Certains des meilleurs efforts de sensibilisation se font sur les médias sociaux. En effet, les réseaux sociaux peuvent facilement diffuser des informations sur des questions essentielles et étendre votre portée de manière exponentielle. Un supporter le dira à tous ses contacts, et beaucoup de ces personnes le diront à leurs contacts, et ainsi de suite</a:t>
          </a:r>
          <a:r>
            <a:rPr lang="fr" sz="1800" b="0" i="0" u="none" strike="noStrike" dirty="0">
              <a:highlight>
                <a:srgbClr val="000000">
                  <a:alpha val="0"/>
                </a:srgbClr>
              </a:highlight>
              <a:latin typeface="Calibri"/>
            </a:rPr>
            <a:t>.</a:t>
          </a:r>
          <a:endParaRPr lang="en-US" sz="1800" dirty="0"/>
        </a:p>
      </dgm:t>
    </dgm:pt>
    <dgm:pt modelId="{9DF4DA55-BBB3-4DBC-BDDF-D446B7427D72}" type="sibTrans" cxnId="{BA323201-8CCC-43B4-98D1-C6ECA6868454}">
      <dgm:prSet/>
      <dgm:spPr/>
      <dgm:t>
        <a:bodyPr/>
        <a:lstStyle/>
        <a:p>
          <a:endParaRPr lang="en-US"/>
        </a:p>
      </dgm:t>
    </dgm:pt>
    <dgm:pt modelId="{4726BABD-E33E-49E4-8849-EB9AEC49126F}" type="parTrans" cxnId="{5D6E426C-92E7-4644-8D24-F41BB213E4DC}">
      <dgm:prSet/>
      <dgm:spPr/>
      <dgm:t>
        <a:bodyPr/>
        <a:lstStyle/>
        <a:p>
          <a:endParaRPr lang="en-US"/>
        </a:p>
      </dgm:t>
    </dgm:pt>
    <dgm:pt modelId="{9C2A7BE5-2352-4A21-AD7B-8C249A900582}">
      <dgm:prSet custT="1"/>
      <dgm:spPr/>
      <dgm:t>
        <a:bodyPr>
          <a:noAutofit/>
        </a:bodyPr>
        <a:lstStyle/>
        <a:p>
          <a:pPr rtl="0">
            <a:lnSpc>
              <a:spcPct val="100000"/>
            </a:lnSpc>
          </a:pPr>
          <a:r>
            <a:rPr lang="fr" sz="2000" b="0" i="0" u="none" strike="noStrike" dirty="0">
              <a:highlight>
                <a:srgbClr val="000000">
                  <a:alpha val="0"/>
                </a:srgbClr>
              </a:highlight>
              <a:latin typeface="Calibri"/>
            </a:rPr>
            <a:t>Pour que votre site Web soutienne votre campagne de sensibilisation aux médias sociaux, vous devez annoncer et afficher clairement toutes vos connexions aux médias sociaux. Il peut s'agir simplement de boutons en forme d'icône qui renvoient les utilisateurs vers le compte concerné. </a:t>
          </a:r>
          <a:endParaRPr lang="en-US" sz="2000" dirty="0"/>
        </a:p>
      </dgm:t>
    </dgm:pt>
    <dgm:pt modelId="{323FF61E-90DA-4775-830D-CC18D510ECDC}" type="sibTrans" cxnId="{5D6E426C-92E7-4644-8D24-F41BB213E4DC}">
      <dgm:prSet/>
      <dgm:spPr/>
      <dgm:t>
        <a:bodyPr/>
        <a:lstStyle/>
        <a:p>
          <a:endParaRPr lang="en-US"/>
        </a:p>
      </dgm:t>
    </dgm:pt>
    <dgm:pt modelId="{361E85DE-FFBB-48B9-A7FC-CA695FAC03EC}" type="pres">
      <dgm:prSet presAssocID="{EB8C19B9-8277-470E-8573-900BC81438FD}" presName="root" presStyleCnt="0">
        <dgm:presLayoutVars>
          <dgm:dir/>
          <dgm:resizeHandles val="exact"/>
        </dgm:presLayoutVars>
      </dgm:prSet>
      <dgm:spPr/>
    </dgm:pt>
    <dgm:pt modelId="{CAC4A05B-780A-4655-943D-1E42F3038FB5}" type="pres">
      <dgm:prSet presAssocID="{48D7DF6C-1520-415A-B5CC-6E39CC17BE45}" presName="compNode" presStyleCnt="0"/>
      <dgm:spPr/>
    </dgm:pt>
    <dgm:pt modelId="{53607458-94C7-40EC-9324-0A40D59F48FC}" type="pres">
      <dgm:prSet presAssocID="{48D7DF6C-1520-415A-B5CC-6E39CC17BE4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ting"/>
        </a:ext>
      </dgm:extLst>
    </dgm:pt>
    <dgm:pt modelId="{7AA3AFF7-70EE-438C-818F-DAC2E1AF5F12}" type="pres">
      <dgm:prSet presAssocID="{48D7DF6C-1520-415A-B5CC-6E39CC17BE45}" presName="spaceRect" presStyleCnt="0"/>
      <dgm:spPr/>
    </dgm:pt>
    <dgm:pt modelId="{1CF20BDC-26DA-46EB-B881-AD66E0610C57}" type="pres">
      <dgm:prSet presAssocID="{48D7DF6C-1520-415A-B5CC-6E39CC17BE45}" presName="textRect" presStyleLbl="revTx" presStyleIdx="0" presStyleCnt="2" custScaleX="111771" custScaleY="80806" custLinFactNeighborX="-7670" custLinFactNeighborY="-60412">
        <dgm:presLayoutVars>
          <dgm:chMax val="1"/>
          <dgm:chPref val="1"/>
        </dgm:presLayoutVars>
      </dgm:prSet>
      <dgm:spPr/>
    </dgm:pt>
    <dgm:pt modelId="{F0787084-B0CB-4A67-B327-C008E361D683}" type="pres">
      <dgm:prSet presAssocID="{9DF4DA55-BBB3-4DBC-BDDF-D446B7427D72}" presName="sibTrans" presStyleCnt="0"/>
      <dgm:spPr/>
    </dgm:pt>
    <dgm:pt modelId="{60E39D9A-3D60-4F31-8785-05693AC6F845}" type="pres">
      <dgm:prSet presAssocID="{9C2A7BE5-2352-4A21-AD7B-8C249A900582}" presName="compNode" presStyleCnt="0"/>
      <dgm:spPr/>
    </dgm:pt>
    <dgm:pt modelId="{04A01B9A-F2D6-4395-898F-358FF8AE4651}" type="pres">
      <dgm:prSet presAssocID="{9C2A7BE5-2352-4A21-AD7B-8C249A90058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9D580057-1EBD-41F6-8510-CC9247CE0D20}" type="pres">
      <dgm:prSet presAssocID="{9C2A7BE5-2352-4A21-AD7B-8C249A900582}" presName="spaceRect" presStyleCnt="0"/>
      <dgm:spPr/>
    </dgm:pt>
    <dgm:pt modelId="{65338229-6C65-4625-A9DB-7F6263D04EB3}" type="pres">
      <dgm:prSet presAssocID="{9C2A7BE5-2352-4A21-AD7B-8C249A900582}" presName="textRect" presStyleLbl="revTx" presStyleIdx="1" presStyleCnt="2" custLinFactNeighborX="4721" custLinFactNeighborY="-11335">
        <dgm:presLayoutVars>
          <dgm:chMax val="1"/>
          <dgm:chPref val="1"/>
        </dgm:presLayoutVars>
      </dgm:prSet>
      <dgm:spPr/>
    </dgm:pt>
  </dgm:ptLst>
  <dgm:cxnLst>
    <dgm:cxn modelId="{BA323201-8CCC-43B4-98D1-C6ECA6868454}" srcId="{EB8C19B9-8277-470E-8573-900BC81438FD}" destId="{48D7DF6C-1520-415A-B5CC-6E39CC17BE45}" srcOrd="0" destOrd="0" parTransId="{06FB5B46-6F2E-4323-A5DB-06C977234FB3}" sibTransId="{9DF4DA55-BBB3-4DBC-BDDF-D446B7427D72}"/>
    <dgm:cxn modelId="{CB00C90F-95B0-4134-A989-40A5CBEB2E8A}" type="presOf" srcId="{48D7DF6C-1520-415A-B5CC-6E39CC17BE45}" destId="{1CF20BDC-26DA-46EB-B881-AD66E0610C57}" srcOrd="0" destOrd="0" presId="urn:microsoft.com/office/officeart/2018/2/layout/IconLabelList"/>
    <dgm:cxn modelId="{5D6E426C-92E7-4644-8D24-F41BB213E4DC}" srcId="{EB8C19B9-8277-470E-8573-900BC81438FD}" destId="{9C2A7BE5-2352-4A21-AD7B-8C249A900582}" srcOrd="1" destOrd="0" parTransId="{4726BABD-E33E-49E4-8849-EB9AEC49126F}" sibTransId="{323FF61E-90DA-4775-830D-CC18D510ECDC}"/>
    <dgm:cxn modelId="{36453698-4083-4AAE-8A80-2F44BF5F93C0}" type="presOf" srcId="{9C2A7BE5-2352-4A21-AD7B-8C249A900582}" destId="{65338229-6C65-4625-A9DB-7F6263D04EB3}" srcOrd="0" destOrd="0" presId="urn:microsoft.com/office/officeart/2018/2/layout/IconLabelList"/>
    <dgm:cxn modelId="{B003A6D8-32F2-471B-8485-B4BE951EDCA8}" type="presOf" srcId="{EB8C19B9-8277-470E-8573-900BC81438FD}" destId="{361E85DE-FFBB-48B9-A7FC-CA695FAC03EC}" srcOrd="0" destOrd="0" presId="urn:microsoft.com/office/officeart/2018/2/layout/IconLabelList"/>
    <dgm:cxn modelId="{9290C2F3-8B8C-44E4-BF50-2B3F77A10BAF}" type="presParOf" srcId="{361E85DE-FFBB-48B9-A7FC-CA695FAC03EC}" destId="{CAC4A05B-780A-4655-943D-1E42F3038FB5}" srcOrd="0" destOrd="0" presId="urn:microsoft.com/office/officeart/2018/2/layout/IconLabelList"/>
    <dgm:cxn modelId="{9FE42CD0-33CC-41A4-9056-94F897FEBF31}" type="presParOf" srcId="{CAC4A05B-780A-4655-943D-1E42F3038FB5}" destId="{53607458-94C7-40EC-9324-0A40D59F48FC}" srcOrd="0" destOrd="0" presId="urn:microsoft.com/office/officeart/2018/2/layout/IconLabelList"/>
    <dgm:cxn modelId="{DC7E3706-6B46-434D-A7B8-F2E17555C1D0}" type="presParOf" srcId="{CAC4A05B-780A-4655-943D-1E42F3038FB5}" destId="{7AA3AFF7-70EE-438C-818F-DAC2E1AF5F12}" srcOrd="1" destOrd="0" presId="urn:microsoft.com/office/officeart/2018/2/layout/IconLabelList"/>
    <dgm:cxn modelId="{83B57E02-4470-4C84-B4E7-81DA85CDBCE3}" type="presParOf" srcId="{CAC4A05B-780A-4655-943D-1E42F3038FB5}" destId="{1CF20BDC-26DA-46EB-B881-AD66E0610C57}" srcOrd="2" destOrd="0" presId="urn:microsoft.com/office/officeart/2018/2/layout/IconLabelList"/>
    <dgm:cxn modelId="{DA67C5A5-F9A2-4C44-BC51-CFBE0A799AD8}" type="presParOf" srcId="{361E85DE-FFBB-48B9-A7FC-CA695FAC03EC}" destId="{F0787084-B0CB-4A67-B327-C008E361D683}" srcOrd="1" destOrd="0" presId="urn:microsoft.com/office/officeart/2018/2/layout/IconLabelList"/>
    <dgm:cxn modelId="{1F5B47D9-F273-4C57-9C7E-D725D192D9E9}" type="presParOf" srcId="{361E85DE-FFBB-48B9-A7FC-CA695FAC03EC}" destId="{60E39D9A-3D60-4F31-8785-05693AC6F845}" srcOrd="2" destOrd="0" presId="urn:microsoft.com/office/officeart/2018/2/layout/IconLabelList"/>
    <dgm:cxn modelId="{ABAFFFDF-11F0-4D61-8C02-9F55AC8C47A2}" type="presParOf" srcId="{60E39D9A-3D60-4F31-8785-05693AC6F845}" destId="{04A01B9A-F2D6-4395-898F-358FF8AE4651}" srcOrd="0" destOrd="0" presId="urn:microsoft.com/office/officeart/2018/2/layout/IconLabelList"/>
    <dgm:cxn modelId="{795E6439-E88D-4A6B-8211-F4D6EC82CFDF}" type="presParOf" srcId="{60E39D9A-3D60-4F31-8785-05693AC6F845}" destId="{9D580057-1EBD-41F6-8510-CC9247CE0D20}" srcOrd="1" destOrd="0" presId="urn:microsoft.com/office/officeart/2018/2/layout/IconLabelList"/>
    <dgm:cxn modelId="{286B6FC3-5823-4F75-8EB6-A29E41571CBD}" type="presParOf" srcId="{60E39D9A-3D60-4F31-8785-05693AC6F845}" destId="{65338229-6C65-4625-A9DB-7F6263D04EB3}"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9B83-658D-4886-AC3A-0BA875E56664}">
      <dsp:nvSpPr>
        <dsp:cNvPr id="0" name=""/>
        <dsp:cNvSpPr/>
      </dsp:nvSpPr>
      <dsp:spPr>
        <a:xfrm rot="16200000">
          <a:off x="-234962" y="236255"/>
          <a:ext cx="3833672" cy="3361161"/>
        </a:xfrm>
        <a:prstGeom prst="flowChartManualOperati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rtl="0">
            <a:lnSpc>
              <a:spcPct val="90000"/>
            </a:lnSpc>
            <a:spcBef>
              <a:spcPct val="0"/>
            </a:spcBef>
            <a:spcAft>
              <a:spcPct val="35000"/>
            </a:spcAft>
            <a:buNone/>
          </a:pPr>
          <a:r>
            <a:rPr lang="fr" sz="1800" b="0" i="0" u="none" strike="noStrike" kern="1200" dirty="0">
              <a:highlight>
                <a:srgbClr val="000000">
                  <a:alpha val="0"/>
                </a:srgbClr>
              </a:highlight>
              <a:latin typeface="Calibri"/>
            </a:rPr>
            <a:t>Commencez par une déclaration qui suscite l'intérêt de votre public. Faites une déclaration qui attire immédiatement l'attention de votre public, peut-être en utilisant un fait dramatique. Il s'agit de votre entrée en matière et elle ne doit comporter qu'une ou deux phrases. </a:t>
          </a:r>
        </a:p>
      </dsp:txBody>
      <dsp:txXfrm rot="5400000">
        <a:off x="1294" y="766733"/>
        <a:ext cx="3361161" cy="2300204"/>
      </dsp:txXfrm>
    </dsp:sp>
    <dsp:sp modelId="{A2F8017D-5E1F-4909-849F-FF445C207F77}">
      <dsp:nvSpPr>
        <dsp:cNvPr id="0" name=""/>
        <dsp:cNvSpPr/>
      </dsp:nvSpPr>
      <dsp:spPr>
        <a:xfrm rot="16200000">
          <a:off x="3378286" y="236255"/>
          <a:ext cx="3833672" cy="3361161"/>
        </a:xfrm>
        <a:prstGeom prst="flowChartManualOperation">
          <a:avLst/>
        </a:prstGeom>
        <a:solidFill>
          <a:srgbClr val="76C6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fr" sz="2000" b="0" i="0" u="none" strike="noStrike" kern="1200">
              <a:highlight>
                <a:srgbClr val="000000">
                  <a:alpha val="0"/>
                </a:srgbClr>
              </a:highlight>
              <a:latin typeface="Calibri"/>
            </a:rPr>
            <a:t>Exposez le problème. Décrivez le problème, qui il affecte, ses conséquences. </a:t>
          </a:r>
        </a:p>
      </dsp:txBody>
      <dsp:txXfrm rot="5400000">
        <a:off x="3614542" y="766733"/>
        <a:ext cx="3361161" cy="2300204"/>
      </dsp:txXfrm>
    </dsp:sp>
    <dsp:sp modelId="{E104CC17-FB95-4114-84D5-F3D4E3886647}">
      <dsp:nvSpPr>
        <dsp:cNvPr id="0" name=""/>
        <dsp:cNvSpPr/>
      </dsp:nvSpPr>
      <dsp:spPr>
        <a:xfrm rot="16200000">
          <a:off x="6991535" y="236255"/>
          <a:ext cx="3833672" cy="3361161"/>
        </a:xfrm>
        <a:prstGeom prst="flowChartManualOperation">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fr" sz="2000" b="0" i="0" u="none" strike="noStrike" kern="1200">
              <a:highlight>
                <a:srgbClr val="000000">
                  <a:alpha val="0"/>
                </a:srgbClr>
              </a:highlight>
              <a:latin typeface="Calibri"/>
            </a:rPr>
            <a:t>Fournissez des faits sur le problème.                                                                                                        Les données sont importantes pour démontrer qu'un problème existe et pour soutenir votre position.  Recherchez des faits qui sont pertinents pour votre public. </a:t>
          </a:r>
        </a:p>
      </dsp:txBody>
      <dsp:txXfrm rot="5400000">
        <a:off x="7227791" y="766733"/>
        <a:ext cx="3361161" cy="230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9B83-658D-4886-AC3A-0BA875E56664}">
      <dsp:nvSpPr>
        <dsp:cNvPr id="0" name=""/>
        <dsp:cNvSpPr/>
      </dsp:nvSpPr>
      <dsp:spPr>
        <a:xfrm rot="16200000">
          <a:off x="-234962" y="236255"/>
          <a:ext cx="3833672" cy="3361161"/>
        </a:xfrm>
        <a:prstGeom prst="flowChartManualOperation">
          <a:avLst/>
        </a:prstGeom>
        <a:solidFill>
          <a:srgbClr val="76C6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fr" sz="2000" b="0" i="0" u="none" strike="noStrike" kern="1200">
              <a:highlight>
                <a:srgbClr val="000000">
                  <a:alpha val="0"/>
                </a:srgbClr>
              </a:highlight>
              <a:latin typeface="Calibri"/>
            </a:rPr>
            <a:t>Racontez une histoire ou donnez un exemple du problème. Un exemple ou une histoire donne un visage humain à la question et la rend réelle et plus convaincante. Encore une fois, assurez-vous que l'exemple est pertinent pour votre public.</a:t>
          </a:r>
        </a:p>
      </dsp:txBody>
      <dsp:txXfrm rot="5400000">
        <a:off x="1294" y="766733"/>
        <a:ext cx="3361161" cy="2300204"/>
      </dsp:txXfrm>
    </dsp:sp>
    <dsp:sp modelId="{A2F8017D-5E1F-4909-849F-FF445C207F77}">
      <dsp:nvSpPr>
        <dsp:cNvPr id="0" name=""/>
        <dsp:cNvSpPr/>
      </dsp:nvSpPr>
      <dsp:spPr>
        <a:xfrm rot="16200000">
          <a:off x="3378286" y="236255"/>
          <a:ext cx="3833672" cy="3361161"/>
        </a:xfrm>
        <a:prstGeom prst="flowChartManualOperation">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fr" sz="2000" b="0" i="0" u="none" strike="noStrike" kern="1200">
              <a:highlight>
                <a:srgbClr val="000000">
                  <a:alpha val="0"/>
                </a:srgbClr>
              </a:highlight>
              <a:latin typeface="Calibri"/>
            </a:rPr>
            <a:t>Reliez la question aux valeurs, aux préoccupations ou aux intérêts personnels du public.  Montrez à votre public comment cet intérêt correspond à ce qui l'intéresse, ce qu'il veut ou ce dont il a besoin.</a:t>
          </a:r>
        </a:p>
      </dsp:txBody>
      <dsp:txXfrm rot="5400000">
        <a:off x="3614542" y="766733"/>
        <a:ext cx="3361161" cy="2300204"/>
      </dsp:txXfrm>
    </dsp:sp>
    <dsp:sp modelId="{E104CC17-FB95-4114-84D5-F3D4E3886647}">
      <dsp:nvSpPr>
        <dsp:cNvPr id="0" name=""/>
        <dsp:cNvSpPr/>
      </dsp:nvSpPr>
      <dsp:spPr>
        <a:xfrm rot="16200000">
          <a:off x="6991535" y="236255"/>
          <a:ext cx="3833672" cy="3361161"/>
        </a:xfrm>
        <a:prstGeom prst="flowChartManualOperati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fr" sz="2000" b="0" i="0" u="none" strike="noStrike" kern="1200">
              <a:highlight>
                <a:srgbClr val="000000">
                  <a:alpha val="0"/>
                </a:srgbClr>
              </a:highlight>
              <a:latin typeface="Calibri"/>
            </a:rPr>
            <a:t>Faites votre demande (le « ask »).  Indiquez clairement ce que vous voulez que la personne fasse.</a:t>
          </a:r>
        </a:p>
      </dsp:txBody>
      <dsp:txXfrm rot="5400000">
        <a:off x="7227791" y="766733"/>
        <a:ext cx="3361161" cy="2300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B3B27-4936-4C3E-86F3-BC7118A565A1}">
      <dsp:nvSpPr>
        <dsp:cNvPr id="0" name=""/>
        <dsp:cNvSpPr/>
      </dsp:nvSpPr>
      <dsp:spPr>
        <a:xfrm>
          <a:off x="0" y="0"/>
          <a:ext cx="6361734" cy="1769040"/>
        </a:xfrm>
        <a:prstGeom prst="roundRect">
          <a:avLst/>
        </a:prstGeom>
        <a:solidFill>
          <a:srgbClr val="F6BC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fr" sz="2500" b="0" i="0" u="none" strike="noStrike" kern="1200">
              <a:highlight>
                <a:srgbClr val="000000">
                  <a:alpha val="0"/>
                </a:srgbClr>
              </a:highlight>
              <a:latin typeface="Calibri"/>
            </a:rPr>
            <a:t>En tant qu'individu, défenseur ou membre d'un groupe, vous pouvez choisir de communiquer vos messages par le biais d'un site web.</a:t>
          </a:r>
          <a:endParaRPr lang="en-US" kern="1200"/>
        </a:p>
      </dsp:txBody>
      <dsp:txXfrm>
        <a:off x="86357" y="86357"/>
        <a:ext cx="6189020" cy="1596326"/>
      </dsp:txXfrm>
    </dsp:sp>
    <dsp:sp modelId="{13B83D75-4D19-4866-947D-93E49AAAFFFC}">
      <dsp:nvSpPr>
        <dsp:cNvPr id="0" name=""/>
        <dsp:cNvSpPr/>
      </dsp:nvSpPr>
      <dsp:spPr>
        <a:xfrm>
          <a:off x="0" y="1872844"/>
          <a:ext cx="6361734" cy="1769040"/>
        </a:xfrm>
        <a:prstGeom prst="roundRect">
          <a:avLst/>
        </a:prstGeom>
        <a:solidFill>
          <a:srgbClr val="A637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fr" sz="2500" b="0" i="0" u="none" strike="noStrike" kern="1200">
              <a:highlight>
                <a:srgbClr val="000000">
                  <a:alpha val="0"/>
                </a:srgbClr>
              </a:highlight>
              <a:latin typeface="Calibri"/>
            </a:rPr>
            <a:t>Le site web vous permet de faire entendre votre message, de créer une communauté de supporters et d'influencer les politiques.</a:t>
          </a:r>
        </a:p>
      </dsp:txBody>
      <dsp:txXfrm>
        <a:off x="86357" y="1959201"/>
        <a:ext cx="6189020" cy="15963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0B06F-6010-4606-A2AA-723B5F158BAC}">
      <dsp:nvSpPr>
        <dsp:cNvPr id="0" name=""/>
        <dsp:cNvSpPr/>
      </dsp:nvSpPr>
      <dsp:spPr>
        <a:xfrm>
          <a:off x="1991089" y="369839"/>
          <a:ext cx="2161687" cy="2161687"/>
        </a:xfrm>
        <a:prstGeom prst="ellipse">
          <a:avLst/>
        </a:prstGeom>
        <a:solidFill>
          <a:srgbClr val="A6377D"/>
        </a:solidFill>
        <a:ln>
          <a:noFill/>
        </a:ln>
        <a:effectLst/>
      </dsp:spPr>
      <dsp:style>
        <a:lnRef idx="0">
          <a:scrgbClr r="0" g="0" b="0"/>
        </a:lnRef>
        <a:fillRef idx="1">
          <a:scrgbClr r="0" g="0" b="0"/>
        </a:fillRef>
        <a:effectRef idx="0">
          <a:scrgbClr r="0" g="0" b="0"/>
        </a:effectRef>
        <a:fontRef idx="minor"/>
      </dsp:style>
    </dsp:sp>
    <dsp:sp modelId="{46623E26-C181-44DE-B4D7-97609B09590F}">
      <dsp:nvSpPr>
        <dsp:cNvPr id="0" name=""/>
        <dsp:cNvSpPr/>
      </dsp:nvSpPr>
      <dsp:spPr>
        <a:xfrm>
          <a:off x="2405129" y="761106"/>
          <a:ext cx="1240312" cy="124031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8F871-2A05-4232-B2ED-FDDE20EE9E12}">
      <dsp:nvSpPr>
        <dsp:cNvPr id="0" name=""/>
        <dsp:cNvSpPr/>
      </dsp:nvSpPr>
      <dsp:spPr>
        <a:xfrm>
          <a:off x="1003056" y="2811295"/>
          <a:ext cx="3985372" cy="221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0">
            <a:lnSpc>
              <a:spcPct val="100000"/>
            </a:lnSpc>
            <a:spcBef>
              <a:spcPct val="0"/>
            </a:spcBef>
            <a:spcAft>
              <a:spcPct val="35000"/>
            </a:spcAft>
            <a:buNone/>
            <a:defRPr cap="all"/>
          </a:pPr>
          <a:r>
            <a:rPr lang="fr" sz="2000" b="0" i="0" u="none" strike="noStrike" kern="1200" cap="none">
              <a:highlight>
                <a:srgbClr val="000000">
                  <a:alpha val="0"/>
                </a:srgbClr>
              </a:highlight>
              <a:latin typeface="Calibri"/>
            </a:rPr>
            <a:t>Les événements de plaidoyer sont influents et durables. Leur efficacité est due à la fois aux actions passionnées de vos supporters et à la publicité et à la sensibilisation suscitées par la commercialisation et la réalisation de ce type d'événement.</a:t>
          </a:r>
        </a:p>
      </dsp:txBody>
      <dsp:txXfrm>
        <a:off x="1003056" y="2811295"/>
        <a:ext cx="3985372" cy="2210298"/>
      </dsp:txXfrm>
    </dsp:sp>
    <dsp:sp modelId="{BD50CB52-E960-4169-A696-BE5155A6681E}">
      <dsp:nvSpPr>
        <dsp:cNvPr id="0" name=""/>
        <dsp:cNvSpPr/>
      </dsp:nvSpPr>
      <dsp:spPr>
        <a:xfrm>
          <a:off x="7081544" y="369839"/>
          <a:ext cx="2161687" cy="2161687"/>
        </a:xfrm>
        <a:prstGeom prst="ellipse">
          <a:avLst/>
        </a:prstGeom>
        <a:solidFill>
          <a:srgbClr val="F6BC67"/>
        </a:solidFill>
        <a:ln>
          <a:noFill/>
        </a:ln>
        <a:effectLst/>
      </dsp:spPr>
      <dsp:style>
        <a:lnRef idx="0">
          <a:scrgbClr r="0" g="0" b="0"/>
        </a:lnRef>
        <a:fillRef idx="1">
          <a:scrgbClr r="0" g="0" b="0"/>
        </a:fillRef>
        <a:effectRef idx="0">
          <a:scrgbClr r="0" g="0" b="0"/>
        </a:effectRef>
        <a:fontRef idx="minor"/>
      </dsp:style>
    </dsp:sp>
    <dsp:sp modelId="{2B1F3FEF-8CF7-4F56-9118-9482BB318811}">
      <dsp:nvSpPr>
        <dsp:cNvPr id="0" name=""/>
        <dsp:cNvSpPr/>
      </dsp:nvSpPr>
      <dsp:spPr>
        <a:xfrm>
          <a:off x="7542232" y="830527"/>
          <a:ext cx="1240312" cy="124031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13026-2CBC-4EDE-B951-33C7DD590D19}">
      <dsp:nvSpPr>
        <dsp:cNvPr id="0" name=""/>
        <dsp:cNvSpPr/>
      </dsp:nvSpPr>
      <dsp:spPr>
        <a:xfrm>
          <a:off x="6054885" y="2836692"/>
          <a:ext cx="4955225" cy="221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0">
            <a:lnSpc>
              <a:spcPct val="100000"/>
            </a:lnSpc>
            <a:spcBef>
              <a:spcPct val="0"/>
            </a:spcBef>
            <a:spcAft>
              <a:spcPct val="35000"/>
            </a:spcAft>
            <a:buNone/>
            <a:defRPr cap="all"/>
          </a:pPr>
          <a:r>
            <a:rPr lang="fr" sz="2000" b="0" i="0" u="none" strike="noStrike" kern="1200" cap="none">
              <a:highlight>
                <a:srgbClr val="000000">
                  <a:alpha val="0"/>
                </a:srgbClr>
              </a:highlight>
              <a:latin typeface="Calibri"/>
            </a:rPr>
            <a:t>Pour vous assurer que les supporters et les défenseurs potentiels sont au courant de toutes ces opportunités, vous avez besoin d'un espace dédié sur votre site web pour présenter tous les événements de défense des intérêts à venir. intégrez un calendrier interactif que les utilisateurs peuvent parcourir pour découvrir ce qui est disponible et s'inscrire pour participer eux-mêmes.</a:t>
          </a:r>
        </a:p>
      </dsp:txBody>
      <dsp:txXfrm>
        <a:off x="6054885" y="2836692"/>
        <a:ext cx="4955225" cy="22102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07458-94C7-40EC-9324-0A40D59F48FC}">
      <dsp:nvSpPr>
        <dsp:cNvPr id="0" name=""/>
        <dsp:cNvSpPr/>
      </dsp:nvSpPr>
      <dsp:spPr>
        <a:xfrm>
          <a:off x="1782065" y="432688"/>
          <a:ext cx="1766812" cy="176681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CF20BDC-26DA-46EB-B881-AD66E0610C57}">
      <dsp:nvSpPr>
        <dsp:cNvPr id="0" name=""/>
        <dsp:cNvSpPr/>
      </dsp:nvSpPr>
      <dsp:spPr>
        <a:xfrm>
          <a:off x="170123" y="1879302"/>
          <a:ext cx="4388408" cy="154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0">
            <a:lnSpc>
              <a:spcPct val="100000"/>
            </a:lnSpc>
            <a:spcBef>
              <a:spcPct val="0"/>
            </a:spcBef>
            <a:spcAft>
              <a:spcPct val="35000"/>
            </a:spcAft>
            <a:buNone/>
          </a:pPr>
          <a:r>
            <a:rPr lang="fr" sz="2000" b="0" i="0" u="none" strike="noStrike" kern="1200" dirty="0">
              <a:highlight>
                <a:srgbClr val="000000">
                  <a:alpha val="0"/>
                </a:srgbClr>
              </a:highlight>
              <a:latin typeface="Calibri"/>
            </a:rPr>
            <a:t>Certains des meilleurs efforts de sensibilisation se font sur les médias sociaux. En effet, les réseaux sociaux peuvent facilement diffuser des informations sur des questions essentielles et étendre votre portée de manière exponentielle. Un supporter le dira à tous ses contacts, et beaucoup de ces personnes le diront à leurs contacts, et ainsi de suite</a:t>
          </a:r>
          <a:r>
            <a:rPr lang="fr" sz="1800" b="0" i="0" u="none" strike="noStrike" kern="1200" dirty="0">
              <a:highlight>
                <a:srgbClr val="000000">
                  <a:alpha val="0"/>
                </a:srgbClr>
              </a:highlight>
              <a:latin typeface="Calibri"/>
            </a:rPr>
            <a:t>.</a:t>
          </a:r>
          <a:endParaRPr lang="en-US" sz="1800" kern="1200" dirty="0"/>
        </a:p>
      </dsp:txBody>
      <dsp:txXfrm>
        <a:off x="170123" y="1879302"/>
        <a:ext cx="4388408" cy="1540608"/>
      </dsp:txXfrm>
    </dsp:sp>
    <dsp:sp modelId="{04A01B9A-F2D6-4395-898F-358FF8AE4651}">
      <dsp:nvSpPr>
        <dsp:cNvPr id="0" name=""/>
        <dsp:cNvSpPr/>
      </dsp:nvSpPr>
      <dsp:spPr>
        <a:xfrm>
          <a:off x="6626488" y="341202"/>
          <a:ext cx="1766812" cy="176681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5338229-6C65-4625-A9DB-7F6263D04EB3}">
      <dsp:nvSpPr>
        <dsp:cNvPr id="0" name=""/>
        <dsp:cNvSpPr/>
      </dsp:nvSpPr>
      <dsp:spPr>
        <a:xfrm>
          <a:off x="5732128" y="2540522"/>
          <a:ext cx="3926250" cy="1906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rtl="0">
            <a:lnSpc>
              <a:spcPct val="100000"/>
            </a:lnSpc>
            <a:spcBef>
              <a:spcPct val="0"/>
            </a:spcBef>
            <a:spcAft>
              <a:spcPct val="35000"/>
            </a:spcAft>
            <a:buNone/>
          </a:pPr>
          <a:r>
            <a:rPr lang="fr" sz="2000" b="0" i="0" u="none" strike="noStrike" kern="1200" dirty="0">
              <a:highlight>
                <a:srgbClr val="000000">
                  <a:alpha val="0"/>
                </a:srgbClr>
              </a:highlight>
              <a:latin typeface="Calibri"/>
            </a:rPr>
            <a:t>Pour que votre site Web soutienne votre campagne de sensibilisation aux médias sociaux, vous devez annoncer et afficher clairement toutes vos connexions aux médias sociaux. Il peut s'agir simplement de boutons en forme d'icône qui renvoient les utilisateurs vers le compte concerné. </a:t>
          </a:r>
          <a:endParaRPr lang="en-US" sz="2000" kern="1200" dirty="0"/>
        </a:p>
      </dsp:txBody>
      <dsp:txXfrm>
        <a:off x="5732128" y="2540522"/>
        <a:ext cx="3926250" cy="190655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5/12/22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slide" Target="../slides/slide6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9ED4A299-DD6E-4F4E-AAAF-972CE464E941}" type="slidenum">
              <a:rPr lang="en-US" smtClean="0"/>
              <a:t>60</a:t>
            </a:fld>
            <a:endParaRPr lang="en-US"/>
          </a:p>
        </p:txBody>
      </p:sp>
    </p:spTree>
    <p:extLst>
      <p:ext uri="{BB962C8B-B14F-4D97-AF65-F5344CB8AC3E}">
        <p14:creationId xmlns:p14="http://schemas.microsoft.com/office/powerpoint/2010/main" val="3041307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5077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99989096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40346189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42207" y="6381389"/>
            <a:ext cx="12149794" cy="125532"/>
            <a:chOff x="42207" y="6381389"/>
            <a:chExt cx="12149794"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08A84934-B093-EF49-A53B-461C49FA347E}"/>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7" name="Picture Placeholder 2">
            <a:extLst>
              <a:ext uri="{FF2B5EF4-FFF2-40B4-BE49-F238E27FC236}">
                <a16:creationId xmlns:a16="http://schemas.microsoft.com/office/drawing/2014/main" id="{49ACB783-6197-4745-B20F-1918F67FAE37}"/>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23" name="Picture Placeholder 2">
            <a:extLst>
              <a:ext uri="{FF2B5EF4-FFF2-40B4-BE49-F238E27FC236}">
                <a16:creationId xmlns:a16="http://schemas.microsoft.com/office/drawing/2014/main" id="{BD98D3E7-03E2-E647-AAEC-6881A6C8126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9189137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89064516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FF72099B-33CA-D043-9A4B-B4B8E900C2F3}"/>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882173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Sub-heading</a:t>
            </a:r>
          </a:p>
        </p:txBody>
      </p:sp>
      <p:grpSp>
        <p:nvGrpSpPr>
          <p:cNvPr id="35" name="Group 34">
            <a:extLst>
              <a:ext uri="{FF2B5EF4-FFF2-40B4-BE49-F238E27FC236}">
                <a16:creationId xmlns:a16="http://schemas.microsoft.com/office/drawing/2014/main" id="{5B4A2F8A-7DE0-C14F-BAA9-9A4AEF529A25}"/>
              </a:ext>
            </a:extLst>
          </p:cNvPr>
          <p:cNvGrpSpPr/>
          <p:nvPr userDrawn="1"/>
        </p:nvGrpSpPr>
        <p:grpSpPr>
          <a:xfrm>
            <a:off x="42207" y="6381389"/>
            <a:ext cx="12149794" cy="125532"/>
            <a:chOff x="42207" y="6381389"/>
            <a:chExt cx="12149794" cy="125532"/>
          </a:xfrm>
        </p:grpSpPr>
        <p:pic>
          <p:nvPicPr>
            <p:cNvPr id="23" name="Picture 22">
              <a:extLst>
                <a:ext uri="{FF2B5EF4-FFF2-40B4-BE49-F238E27FC236}">
                  <a16:creationId xmlns:a16="http://schemas.microsoft.com/office/drawing/2014/main" id="{64A9E25E-85E1-E04D-ADB6-FB15D2D0A905}"/>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5" name="Straight Connector 24">
              <a:extLst>
                <a:ext uri="{FF2B5EF4-FFF2-40B4-BE49-F238E27FC236}">
                  <a16:creationId xmlns:a16="http://schemas.microsoft.com/office/drawing/2014/main" id="{A7EE8218-01E2-B642-B13F-C250D547B071}"/>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7DD0F6-FC93-B746-8D74-78E8E8DD07C4}"/>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00A337F4-DAD3-A746-96CC-86A01DFB30BA}"/>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Tree>
    <p:extLst>
      <p:ext uri="{BB962C8B-B14F-4D97-AF65-F5344CB8AC3E}">
        <p14:creationId xmlns:p14="http://schemas.microsoft.com/office/powerpoint/2010/main" val="13225159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26" name="Group 25">
            <a:extLst>
              <a:ext uri="{FF2B5EF4-FFF2-40B4-BE49-F238E27FC236}">
                <a16:creationId xmlns:a16="http://schemas.microsoft.com/office/drawing/2014/main" id="{14A143FF-F074-884D-817C-4D0DD7610F59}"/>
              </a:ext>
            </a:extLst>
          </p:cNvPr>
          <p:cNvGrpSpPr/>
          <p:nvPr userDrawn="1"/>
        </p:nvGrpSpPr>
        <p:grpSpPr>
          <a:xfrm>
            <a:off x="3018" y="6099302"/>
            <a:ext cx="12188982" cy="125532"/>
            <a:chOff x="3018" y="6099302"/>
            <a:chExt cx="12188982" cy="125532"/>
          </a:xfrm>
        </p:grpSpPr>
        <p:pic>
          <p:nvPicPr>
            <p:cNvPr id="19" name="Picture 18">
              <a:extLst>
                <a:ext uri="{FF2B5EF4-FFF2-40B4-BE49-F238E27FC236}">
                  <a16:creationId xmlns:a16="http://schemas.microsoft.com/office/drawing/2014/main" id="{F869ABF9-8E27-C948-8152-9DDD895D882A}"/>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20" name="Straight Connector 19">
              <a:extLst>
                <a:ext uri="{FF2B5EF4-FFF2-40B4-BE49-F238E27FC236}">
                  <a16:creationId xmlns:a16="http://schemas.microsoft.com/office/drawing/2014/main" id="{BCF01D6B-0253-C641-9DD7-9FB270962D73}"/>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E1FC9E7-B9B9-6249-9BF9-D4096CB525E9}"/>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24345402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9F3C691-B9B3-5545-8075-CE9C4E61C659}"/>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738010C-55F8-BF47-89B3-62874F609C1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2" name="Text Placeholder 23">
            <a:extLst>
              <a:ext uri="{FF2B5EF4-FFF2-40B4-BE49-F238E27FC236}">
                <a16:creationId xmlns:a16="http://schemas.microsoft.com/office/drawing/2014/main" id="{EB76A83F-5BE1-0B46-A495-7CA331459A89}"/>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73838BA2-C576-D24B-9886-8F26BEE4513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2EA54184-A903-0A4E-8E27-64B769C66175}"/>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F08497CE-EE28-F64A-8BAF-3D356C92151B}"/>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57071F-8058-A843-B3E6-968612336A8D}"/>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2ED96AA3-F8E5-BF49-B434-0E5577E372FE}"/>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1325365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5E90AED-30CF-2346-941F-0E2BECD950F4}"/>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4162B794-41FD-ED43-9AFC-365FBF32F422}"/>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2" name="Text Placeholder 23">
            <a:extLst>
              <a:ext uri="{FF2B5EF4-FFF2-40B4-BE49-F238E27FC236}">
                <a16:creationId xmlns:a16="http://schemas.microsoft.com/office/drawing/2014/main" id="{5AAEF02B-7454-DE4F-AA3E-59ADF794CD2B}"/>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grpSp>
        <p:nvGrpSpPr>
          <p:cNvPr id="13" name="Group 12">
            <a:extLst>
              <a:ext uri="{FF2B5EF4-FFF2-40B4-BE49-F238E27FC236}">
                <a16:creationId xmlns:a16="http://schemas.microsoft.com/office/drawing/2014/main" id="{34346F16-4073-424E-9863-65DDC6AB99CF}"/>
              </a:ext>
            </a:extLst>
          </p:cNvPr>
          <p:cNvGrpSpPr/>
          <p:nvPr userDrawn="1"/>
        </p:nvGrpSpPr>
        <p:grpSpPr>
          <a:xfrm>
            <a:off x="3018" y="6099302"/>
            <a:ext cx="12188982" cy="125532"/>
            <a:chOff x="3018" y="6099302"/>
            <a:chExt cx="12188982" cy="125532"/>
          </a:xfrm>
        </p:grpSpPr>
        <p:pic>
          <p:nvPicPr>
            <p:cNvPr id="14" name="Picture 13">
              <a:extLst>
                <a:ext uri="{FF2B5EF4-FFF2-40B4-BE49-F238E27FC236}">
                  <a16:creationId xmlns:a16="http://schemas.microsoft.com/office/drawing/2014/main" id="{E3AB1CA3-2E96-F54D-B949-40B61C692F91}"/>
                </a:ext>
              </a:extLst>
            </p:cNvPr>
            <p:cNvPicPr>
              <a:picLocks noChangeAspect="1"/>
            </p:cNvPicPr>
            <p:nvPr userDrawn="1"/>
          </p:nvPicPr>
          <p:blipFill>
            <a:blip r:embed="rId2">
              <a:biLevel thresh="25000"/>
            </a:blip>
            <a:stretch>
              <a:fillRect/>
            </a:stretch>
          </p:blipFill>
          <p:spPr>
            <a:xfrm>
              <a:off x="640416" y="6099302"/>
              <a:ext cx="1732336" cy="125532"/>
            </a:xfrm>
            <a:prstGeom prst="rect">
              <a:avLst/>
            </a:prstGeom>
            <a:ln>
              <a:noFill/>
            </a:ln>
          </p:spPr>
        </p:pic>
        <p:cxnSp>
          <p:nvCxnSpPr>
            <p:cNvPr id="15" name="Straight Connector 14">
              <a:extLst>
                <a:ext uri="{FF2B5EF4-FFF2-40B4-BE49-F238E27FC236}">
                  <a16:creationId xmlns:a16="http://schemas.microsoft.com/office/drawing/2014/main" id="{907A7F1A-15B7-5642-A18C-D11C4C1D9CC6}"/>
                </a:ext>
              </a:extLst>
            </p:cNvPr>
            <p:cNvCxnSpPr/>
            <p:nvPr userDrawn="1"/>
          </p:nvCxnSpPr>
          <p:spPr>
            <a:xfrm flipH="1">
              <a:off x="3018" y="6162068"/>
              <a:ext cx="5683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BC0FDA-21A1-624B-8EFE-B9D12F10A33B}"/>
                </a:ext>
              </a:extLst>
            </p:cNvPr>
            <p:cNvCxnSpPr/>
            <p:nvPr userDrawn="1"/>
          </p:nvCxnSpPr>
          <p:spPr>
            <a:xfrm flipH="1">
              <a:off x="2468880" y="6162068"/>
              <a:ext cx="9723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Picture Placeholder 2">
            <a:extLst>
              <a:ext uri="{FF2B5EF4-FFF2-40B4-BE49-F238E27FC236}">
                <a16:creationId xmlns:a16="http://schemas.microsoft.com/office/drawing/2014/main" id="{9E74DED7-1B98-5B44-A322-DADCA3E6B6BD}"/>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a:p>
          <a:p>
            <a:endParaRPr lang="en-US"/>
          </a:p>
          <a:p>
            <a:endParaRPr lang="en-US"/>
          </a:p>
          <a:p>
            <a:r>
              <a:rPr lang="en-US"/>
              <a:t>Click picture or </a:t>
            </a:r>
          </a:p>
          <a:p>
            <a:r>
              <a:rPr lang="en-US"/>
              <a:t>texture fill to add photo</a:t>
            </a:r>
          </a:p>
        </p:txBody>
      </p:sp>
    </p:spTree>
    <p:extLst>
      <p:ext uri="{BB962C8B-B14F-4D97-AF65-F5344CB8AC3E}">
        <p14:creationId xmlns:p14="http://schemas.microsoft.com/office/powerpoint/2010/main" val="300430391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a:solidFill>
                  <a:schemeClr val="bg1"/>
                </a:solidFill>
                <a:effectLst/>
                <a:latin typeface="+mn-lt"/>
                <a:ea typeface="+mn-ea"/>
                <a:cs typeface="+mn-cs"/>
                <a:sym typeface="Quattrocento Sans"/>
              </a:rPr>
              <a:t>MCM</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ct val="0"/>
              </a:spcBef>
              <a:spcAft>
                <a:spcPct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ct val="0"/>
              </a:spcBef>
              <a:spcAft>
                <a:spcPct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
                <a:schemeClr val="dk1"/>
              </a:buClr>
              <a:buSzPts val="1100"/>
              <a:buFont typeface="Arial"/>
              <a:buNone/>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MCM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flipH="1">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AE368C-36EF-EF4A-8D88-08BB6BAE0FBC}"/>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9" name="Straight Connector 8">
            <a:extLst>
              <a:ext uri="{FF2B5EF4-FFF2-40B4-BE49-F238E27FC236}">
                <a16:creationId xmlns:a16="http://schemas.microsoft.com/office/drawing/2014/main" id="{1C8E671D-F2A4-1D49-AA3B-968FFA676999}"/>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ABAE81-7FEB-C14C-A288-8A611EEBB85E}"/>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extLst>
      <p:ext uri="{BB962C8B-B14F-4D97-AF65-F5344CB8AC3E}">
        <p14:creationId xmlns:p14="http://schemas.microsoft.com/office/powerpoint/2010/main" val="84672037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AF5D0-A371-FA48-93FC-F9AB2731EFED}"/>
              </a:ext>
            </a:extLst>
          </p:cNvPr>
          <p:cNvSpPr/>
          <p:nvPr userDrawn="1"/>
        </p:nvSpPr>
        <p:spPr>
          <a:xfrm>
            <a:off x="332509" y="301336"/>
            <a:ext cx="11513127" cy="6213764"/>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87A83A-46B6-4347-928D-02C6B7C1F5BD}"/>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2" name="Straight Connector 11">
            <a:extLst>
              <a:ext uri="{FF2B5EF4-FFF2-40B4-BE49-F238E27FC236}">
                <a16:creationId xmlns:a16="http://schemas.microsoft.com/office/drawing/2014/main" id="{98EDF6A6-C862-304F-AE38-0AEFCCAF859D}"/>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79398F0-177C-2A47-954E-83ACFABF81D1}"/>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23">
            <a:extLst>
              <a:ext uri="{FF2B5EF4-FFF2-40B4-BE49-F238E27FC236}">
                <a16:creationId xmlns:a16="http://schemas.microsoft.com/office/drawing/2014/main" id="{A6EC53F8-17DE-B545-8DCA-C7FF0F8C0D6F}"/>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F59D6B-E258-EE40-96D7-2D3516A1A27E}"/>
              </a:ext>
            </a:extLst>
          </p:cNvPr>
          <p:cNvSpPr/>
          <p:nvPr userDrawn="1"/>
        </p:nvSpPr>
        <p:spPr>
          <a:xfrm>
            <a:off x="332509" y="301336"/>
            <a:ext cx="11513127" cy="6213764"/>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BAB52DC-19E2-044A-8BBC-3543239B3096}"/>
              </a:ext>
            </a:extLst>
          </p:cNvPr>
          <p:cNvPicPr>
            <a:picLocks noChangeAspect="1"/>
          </p:cNvPicPr>
          <p:nvPr userDrawn="1"/>
        </p:nvPicPr>
        <p:blipFill>
          <a:blip r:embed="rId2">
            <a:biLevel thresh="25000"/>
          </a:blip>
          <a:stretch>
            <a:fillRect/>
          </a:stretch>
        </p:blipFill>
        <p:spPr>
          <a:xfrm>
            <a:off x="9917724" y="6100036"/>
            <a:ext cx="1732336" cy="125532"/>
          </a:xfrm>
          <a:prstGeom prst="rect">
            <a:avLst/>
          </a:prstGeom>
          <a:ln>
            <a:noFill/>
          </a:ln>
        </p:spPr>
      </p:pic>
      <p:cxnSp>
        <p:nvCxnSpPr>
          <p:cNvPr id="13" name="Straight Connector 12">
            <a:extLst>
              <a:ext uri="{FF2B5EF4-FFF2-40B4-BE49-F238E27FC236}">
                <a16:creationId xmlns:a16="http://schemas.microsoft.com/office/drawing/2014/main" id="{494BBD8C-0955-1F44-8703-B48AE4A99DBD}"/>
              </a:ext>
            </a:extLst>
          </p:cNvPr>
          <p:cNvCxnSpPr/>
          <p:nvPr userDrawn="1"/>
        </p:nvCxnSpPr>
        <p:spPr>
          <a:xfrm flipH="1">
            <a:off x="42206" y="6162068"/>
            <a:ext cx="97770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C2CAE3-9830-2C43-9E91-4A7D778040A3}"/>
              </a:ext>
            </a:extLst>
          </p:cNvPr>
          <p:cNvCxnSpPr/>
          <p:nvPr userDrawn="1"/>
        </p:nvCxnSpPr>
        <p:spPr>
          <a:xfrm flipH="1">
            <a:off x="11720400" y="6162068"/>
            <a:ext cx="471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3">
            <a:extLst>
              <a:ext uri="{FF2B5EF4-FFF2-40B4-BE49-F238E27FC236}">
                <a16:creationId xmlns:a16="http://schemas.microsoft.com/office/drawing/2014/main" id="{A5D29BC9-A3D9-3F4F-8D05-111B729E595C}"/>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bg1"/>
                </a:solidFill>
                <a:latin typeface="+mn-lt"/>
              </a:defRPr>
            </a:lvl1pPr>
          </a:lstStyle>
          <a:p>
            <a:pPr lvl="0"/>
            <a:r>
              <a:rPr lang="en-US"/>
              <a:t>TITLE</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6" name="Rounded Rectangle 55"/>
          <p:cNvSpPr/>
          <p:nvPr userDrawn="1"/>
        </p:nvSpPr>
        <p:spPr>
          <a:xfrm>
            <a:off x="3719032" y="5519991"/>
            <a:ext cx="1811454" cy="432170"/>
          </a:xfrm>
          <a:prstGeom prst="roundRect">
            <a:avLst/>
          </a:prstGeom>
          <a:solidFill>
            <a:srgbClr val="76C6D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62" name="Rounded Rectangle 61"/>
          <p:cNvSpPr/>
          <p:nvPr userDrawn="1"/>
        </p:nvSpPr>
        <p:spPr>
          <a:xfrm>
            <a:off x="9452468" y="5519991"/>
            <a:ext cx="1811454" cy="432170"/>
          </a:xfrm>
          <a:prstGeom prst="roundRect">
            <a:avLst/>
          </a:prstGeom>
          <a:solidFill>
            <a:srgbClr val="F6BC67"/>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grpSp>
        <p:nvGrpSpPr>
          <p:cNvPr id="22" name="Group 21">
            <a:extLst>
              <a:ext uri="{FF2B5EF4-FFF2-40B4-BE49-F238E27FC236}">
                <a16:creationId xmlns:a16="http://schemas.microsoft.com/office/drawing/2014/main" id="{B6F62D2B-2EF6-B14F-B8E1-9436E0869E1D}"/>
              </a:ext>
            </a:extLst>
          </p:cNvPr>
          <p:cNvGrpSpPr/>
          <p:nvPr userDrawn="1"/>
        </p:nvGrpSpPr>
        <p:grpSpPr>
          <a:xfrm>
            <a:off x="0" y="6404007"/>
            <a:ext cx="12192000" cy="125532"/>
            <a:chOff x="-173656" y="6390668"/>
            <a:chExt cx="12192000" cy="125532"/>
          </a:xfrm>
        </p:grpSpPr>
        <p:pic>
          <p:nvPicPr>
            <p:cNvPr id="23" name="Picture 22">
              <a:extLst>
                <a:ext uri="{FF2B5EF4-FFF2-40B4-BE49-F238E27FC236}">
                  <a16:creationId xmlns:a16="http://schemas.microsoft.com/office/drawing/2014/main" id="{29A6BD51-50EB-3545-AF0F-C26B822DE615}"/>
                </a:ext>
              </a:extLst>
            </p:cNvPr>
            <p:cNvPicPr>
              <a:picLocks noChangeAspect="1"/>
            </p:cNvPicPr>
            <p:nvPr userDrawn="1"/>
          </p:nvPicPr>
          <p:blipFill>
            <a:blip r:embed="rId2"/>
            <a:stretch>
              <a:fillRect/>
            </a:stretch>
          </p:blipFill>
          <p:spPr>
            <a:xfrm>
              <a:off x="5018549" y="6390668"/>
              <a:ext cx="1732336" cy="125532"/>
            </a:xfrm>
            <a:prstGeom prst="rect">
              <a:avLst/>
            </a:prstGeom>
          </p:spPr>
        </p:pic>
        <p:cxnSp>
          <p:nvCxnSpPr>
            <p:cNvPr id="24" name="Straight Connector 23">
              <a:extLst>
                <a:ext uri="{FF2B5EF4-FFF2-40B4-BE49-F238E27FC236}">
                  <a16:creationId xmlns:a16="http://schemas.microsoft.com/office/drawing/2014/main" id="{39496A35-B64B-8F4B-BDA1-16689BD45E55}"/>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5754BD-DF66-9549-889C-B58A9BEE7E68}"/>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16456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ct val="0"/>
              </a:spcAft>
              <a:buClrTx/>
              <a:buSzTx/>
              <a:buFont typeface="Arial"/>
              <a:buNone/>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endParaRPr lang="en-US"/>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a:t>
            </a:r>
          </a:p>
          <a:p>
            <a:pPr marL="228600" marR="0" lvl="0" indent="-228600" algn="l" defTabSz="914400" rtl="0" eaLnBrk="1" fontAlgn="auto" latinLnBrk="0" hangingPunct="1">
              <a:lnSpc>
                <a:spcPct val="90000"/>
              </a:lnSpc>
              <a:spcBef>
                <a:spcPts val="1000"/>
              </a:spcBef>
              <a:spcAft>
                <a:spcPct val="0"/>
              </a:spcAft>
              <a:buClrTx/>
              <a:buSzTx/>
              <a:buFont typeface="Arial"/>
              <a:buNone/>
              <a:defRPr/>
            </a:pPr>
            <a:r>
              <a:rPr lang="en-US"/>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a:t>TITLE</a:t>
            </a:r>
          </a:p>
        </p:txBody>
      </p:sp>
      <p:grpSp>
        <p:nvGrpSpPr>
          <p:cNvPr id="20" name="Group 19">
            <a:extLst>
              <a:ext uri="{FF2B5EF4-FFF2-40B4-BE49-F238E27FC236}">
                <a16:creationId xmlns:a16="http://schemas.microsoft.com/office/drawing/2014/main" id="{8AC65B54-BA29-FA46-A8C1-8E41C5DF0C94}"/>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EC887EE7-F097-6841-B8D0-5BF42F9955DB}"/>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508027AF-482D-CA40-96F0-5B2D68D81A38}"/>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3D2D1C-235C-A144-87F8-12B9325B8BBE}"/>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686220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ct val="0"/>
              </a:spcAft>
              <a:buClrTx/>
              <a:buSzTx/>
              <a:defRPr/>
            </a:pPr>
            <a:r>
              <a:rPr lang="en-US"/>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404040"/>
                </a:solidFill>
                <a:latin typeface="+mn-lt"/>
              </a:defRPr>
            </a:lvl1pPr>
          </a:lstStyle>
          <a:p>
            <a:pPr lvl="0"/>
            <a:r>
              <a:rPr lang="en-US"/>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1" name="Group 20">
            <a:extLst>
              <a:ext uri="{FF2B5EF4-FFF2-40B4-BE49-F238E27FC236}">
                <a16:creationId xmlns:a16="http://schemas.microsoft.com/office/drawing/2014/main" id="{9D02A3E2-E80D-7844-9184-2B0EC15BB8DD}"/>
              </a:ext>
            </a:extLst>
          </p:cNvPr>
          <p:cNvGrpSpPr/>
          <p:nvPr userDrawn="1"/>
        </p:nvGrpSpPr>
        <p:grpSpPr>
          <a:xfrm>
            <a:off x="0" y="6395457"/>
            <a:ext cx="12192000" cy="125532"/>
            <a:chOff x="98476" y="6381389"/>
            <a:chExt cx="12192000" cy="125532"/>
          </a:xfrm>
        </p:grpSpPr>
        <p:pic>
          <p:nvPicPr>
            <p:cNvPr id="22" name="Picture 21">
              <a:extLst>
                <a:ext uri="{FF2B5EF4-FFF2-40B4-BE49-F238E27FC236}">
                  <a16:creationId xmlns:a16="http://schemas.microsoft.com/office/drawing/2014/main" id="{DA8E0FB0-8B78-4D4F-ACFD-64A5C2FE21AA}"/>
                </a:ext>
              </a:extLst>
            </p:cNvPr>
            <p:cNvPicPr>
              <a:picLocks noChangeAspect="1"/>
            </p:cNvPicPr>
            <p:nvPr userDrawn="1"/>
          </p:nvPicPr>
          <p:blipFill>
            <a:blip r:embed="rId3"/>
            <a:stretch>
              <a:fillRect/>
            </a:stretch>
          </p:blipFill>
          <p:spPr>
            <a:xfrm>
              <a:off x="9917725" y="6381389"/>
              <a:ext cx="1732336" cy="125532"/>
            </a:xfrm>
            <a:prstGeom prst="rect">
              <a:avLst/>
            </a:prstGeom>
          </p:spPr>
        </p:pic>
        <p:cxnSp>
          <p:nvCxnSpPr>
            <p:cNvPr id="23" name="Straight Connector 22">
              <a:extLst>
                <a:ext uri="{FF2B5EF4-FFF2-40B4-BE49-F238E27FC236}">
                  <a16:creationId xmlns:a16="http://schemas.microsoft.com/office/drawing/2014/main" id="{965199E0-C966-234B-AACF-17FB6F1188A7}"/>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04A5A9C-22F8-D74D-93CC-7913DB9E4E33}"/>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294980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666" t="-1339"/>
          <a:stretch>
            <a:fillRect/>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baseline="0">
                <a:solidFill>
                  <a:schemeClr val="bg1">
                    <a:lumMod val="50000"/>
                  </a:schemeClr>
                </a:solidFill>
              </a:defRPr>
            </a:lvl1pPr>
          </a:lstStyle>
          <a:p>
            <a:r>
              <a:rPr lang="en-US"/>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rgbClr val="404040"/>
                </a:solidFill>
                <a:latin typeface="+mn-lt"/>
              </a:defRPr>
            </a:lvl1pPr>
          </a:lstStyle>
          <a:p>
            <a:pPr lvl="0"/>
            <a:r>
              <a:rPr lang="en-US"/>
              <a:t>TITLE</a:t>
            </a:r>
          </a:p>
        </p:txBody>
      </p:sp>
      <p:grpSp>
        <p:nvGrpSpPr>
          <p:cNvPr id="20" name="Group 19">
            <a:extLst>
              <a:ext uri="{FF2B5EF4-FFF2-40B4-BE49-F238E27FC236}">
                <a16:creationId xmlns:a16="http://schemas.microsoft.com/office/drawing/2014/main" id="{A301F4E2-16CC-344C-B8D7-36AC9401AED2}"/>
              </a:ext>
            </a:extLst>
          </p:cNvPr>
          <p:cNvGrpSpPr/>
          <p:nvPr userDrawn="1"/>
        </p:nvGrpSpPr>
        <p:grpSpPr>
          <a:xfrm>
            <a:off x="0" y="6404007"/>
            <a:ext cx="12192000" cy="125532"/>
            <a:chOff x="-173656" y="6390668"/>
            <a:chExt cx="12192000" cy="125532"/>
          </a:xfrm>
        </p:grpSpPr>
        <p:pic>
          <p:nvPicPr>
            <p:cNvPr id="21" name="Picture 20">
              <a:extLst>
                <a:ext uri="{FF2B5EF4-FFF2-40B4-BE49-F238E27FC236}">
                  <a16:creationId xmlns:a16="http://schemas.microsoft.com/office/drawing/2014/main" id="{A92CA399-6D08-6E40-A703-72E82C39DE91}"/>
                </a:ext>
              </a:extLst>
            </p:cNvPr>
            <p:cNvPicPr>
              <a:picLocks noChangeAspect="1"/>
            </p:cNvPicPr>
            <p:nvPr userDrawn="1"/>
          </p:nvPicPr>
          <p:blipFill>
            <a:blip r:embed="rId3"/>
            <a:stretch>
              <a:fillRect/>
            </a:stretch>
          </p:blipFill>
          <p:spPr>
            <a:xfrm>
              <a:off x="5018549" y="6390668"/>
              <a:ext cx="1732336" cy="125532"/>
            </a:xfrm>
            <a:prstGeom prst="rect">
              <a:avLst/>
            </a:prstGeom>
          </p:spPr>
        </p:pic>
        <p:cxnSp>
          <p:nvCxnSpPr>
            <p:cNvPr id="22" name="Straight Connector 21">
              <a:extLst>
                <a:ext uri="{FF2B5EF4-FFF2-40B4-BE49-F238E27FC236}">
                  <a16:creationId xmlns:a16="http://schemas.microsoft.com/office/drawing/2014/main" id="{0474EBA3-0773-FD45-A47A-005DFD90534B}"/>
                </a:ext>
              </a:extLst>
            </p:cNvPr>
            <p:cNvCxnSpPr/>
            <p:nvPr userDrawn="1"/>
          </p:nvCxnSpPr>
          <p:spPr>
            <a:xfrm flipH="1">
              <a:off x="-173656" y="6443421"/>
              <a:ext cx="505030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33719CB-F2B6-8945-838B-029D866DB60D}"/>
                </a:ext>
              </a:extLst>
            </p:cNvPr>
            <p:cNvCxnSpPr/>
            <p:nvPr userDrawn="1"/>
          </p:nvCxnSpPr>
          <p:spPr>
            <a:xfrm flipH="1">
              <a:off x="6902393" y="6443421"/>
              <a:ext cx="5115951"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DAFF203-8D79-F746-990D-17E7C15602BE}"/>
              </a:ext>
            </a:extLst>
          </p:cNvPr>
          <p:cNvSpPr/>
          <p:nvPr userDrawn="1"/>
        </p:nvSpPr>
        <p:spPr>
          <a:xfrm>
            <a:off x="4332514" y="6083"/>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80044467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4452650"/>
            <a:ext cx="12238340" cy="2405350"/>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366946" y="4897601"/>
            <a:ext cx="3104978" cy="697353"/>
          </a:xfrm>
        </p:spPr>
        <p:txBody>
          <a:bodyPr anchor="ctr">
            <a:noAutofit/>
          </a:bodyPr>
          <a:lstStyle>
            <a:lvl1pPr marL="0" indent="0" algn="l">
              <a:buNone/>
              <a:defRPr sz="5400" baseline="0">
                <a:solidFill>
                  <a:schemeClr val="bg1"/>
                </a:solidFill>
                <a:latin typeface="+mn-lt"/>
              </a:defRPr>
            </a:lvl1pPr>
          </a:lstStyle>
          <a:p>
            <a:pPr lvl="0"/>
            <a:r>
              <a:rPr lang="en-US"/>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366946" y="5693002"/>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601483" y="4988294"/>
            <a:ext cx="2812464" cy="323455"/>
          </a:xfrm>
        </p:spPr>
        <p:txBody>
          <a:bodyPr anchor="t">
            <a:normAutofit/>
          </a:bodyPr>
          <a:lstStyle>
            <a:lvl1pPr marL="0" indent="0">
              <a:buNone/>
              <a:defRPr sz="1600">
                <a:solidFill>
                  <a:schemeClr val="bg1"/>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601483" y="5534225"/>
            <a:ext cx="2812464" cy="323455"/>
          </a:xfrm>
        </p:spPr>
        <p:txBody>
          <a:bodyPr anchor="t">
            <a:normAutofit/>
          </a:bodyPr>
          <a:lstStyle>
            <a:lvl1pPr marL="0" indent="0">
              <a:buNone/>
              <a:defRPr sz="1600">
                <a:solidFill>
                  <a:schemeClr val="bg1"/>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601483" y="6101164"/>
            <a:ext cx="2812464" cy="323455"/>
          </a:xfrm>
        </p:spPr>
        <p:txBody>
          <a:bodyPr anchor="t">
            <a:normAutofit/>
          </a:bodyPr>
          <a:lstStyle>
            <a:lvl1pPr marL="0" indent="0">
              <a:buNone/>
              <a:defRPr sz="1600">
                <a:solidFill>
                  <a:schemeClr val="bg1"/>
                </a:solidFill>
              </a:defRPr>
            </a:lvl1pPr>
          </a:lstStyle>
          <a:p>
            <a:pPr lvl="0"/>
            <a:r>
              <a:rPr lang="en-US"/>
              <a:t>Text 1</a:t>
            </a:r>
          </a:p>
        </p:txBody>
      </p:sp>
      <p:pic>
        <p:nvPicPr>
          <p:cNvPr id="35" name="Picture 34" descr="A close up of a sign&#10;&#10;Description automatically generated">
            <a:extLst>
              <a:ext uri="{FF2B5EF4-FFF2-40B4-BE49-F238E27FC236}">
                <a16:creationId xmlns:a16="http://schemas.microsoft.com/office/drawing/2014/main" id="{25A2D98F-3A90-9D48-9AE7-BBCF43017D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4667" y="276966"/>
            <a:ext cx="5238017" cy="3785046"/>
          </a:xfrm>
          <a:prstGeom prst="rect">
            <a:avLst/>
          </a:prstGeom>
        </p:spPr>
      </p:pic>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3"/>
          <a:stretch>
            <a:fillRect/>
          </a:stretch>
        </p:blipFill>
        <p:spPr>
          <a:xfrm>
            <a:off x="9901833" y="3650366"/>
            <a:ext cx="2095500" cy="558800"/>
          </a:xfrm>
          <a:prstGeom prst="rect">
            <a:avLst/>
          </a:prstGeom>
        </p:spPr>
      </p:pic>
    </p:spTree>
    <p:extLst>
      <p:ext uri="{BB962C8B-B14F-4D97-AF65-F5344CB8AC3E}">
        <p14:creationId xmlns:p14="http://schemas.microsoft.com/office/powerpoint/2010/main" val="281325612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5/12/22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ct val="0"/>
              </a:spcBef>
              <a:spcAft>
                <a:spcPct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MCM</a:t>
            </a:r>
          </a:p>
          <a:p>
            <a:pPr marL="0" lvl="0" indent="0" algn="l" rtl="0">
              <a:spcBef>
                <a:spcPct val="0"/>
              </a:spcBef>
              <a:spcAft>
                <a:spcPct val="0"/>
              </a:spcAft>
              <a:buClr>
                <a:schemeClr val="dk1"/>
              </a:buClr>
              <a:buSzPts val="1100"/>
              <a:buFont typeface="Arial"/>
              <a:buNone/>
            </a:pPr>
            <a:r>
              <a:rPr lang="en-IE" sz="3600" baseline="0">
                <a:solidFill>
                  <a:schemeClr val="bg1"/>
                </a:solidFill>
                <a:latin typeface="+mn-lt"/>
                <a:ea typeface="Quattrocento Sans"/>
                <a:cs typeface="Quattrocento Sans"/>
                <a:sym typeface="Quattrocento Sans"/>
              </a:rPr>
              <a:t>POWERPOINT</a:t>
            </a:r>
          </a:p>
          <a:p>
            <a:pPr marL="0" lvl="0" indent="0" algn="l" rtl="0">
              <a:spcBef>
                <a:spcPct val="0"/>
              </a:spcBef>
              <a:spcAft>
                <a:spcPct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ct val="0"/>
              </a:spcBef>
              <a:spcAft>
                <a:spcPct val="0"/>
              </a:spcAft>
              <a:buClr>
                <a:schemeClr val="dk1"/>
              </a:buClr>
              <a:buSzPts val="900"/>
              <a:buFont typeface="Quattrocento Sans"/>
              <a:buNone/>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ct val="0"/>
              </a:spcBef>
              <a:spcAft>
                <a:spcPct val="0"/>
              </a:spcAft>
              <a:buClr>
                <a:schemeClr val="dk1"/>
              </a:buClr>
              <a:buSzPts val="900"/>
              <a:buFont typeface="Quattrocento Sans"/>
              <a:buNone/>
            </a:pPr>
            <a:endParaRPr lang="en-IE" sz="2400" i="1" baseline="0">
              <a:solidFill>
                <a:schemeClr val="bg1"/>
              </a:solidFill>
              <a:latin typeface="+mn-lt"/>
              <a:ea typeface="Quattrocento Sans"/>
              <a:cs typeface="Quattrocento Sans"/>
              <a:sym typeface="Quattrocento Sans"/>
            </a:endParaRPr>
          </a:p>
          <a:p>
            <a:pPr marL="52388" lvl="0" indent="0" algn="l" rtl="0">
              <a:spcBef>
                <a:spcPct val="0"/>
              </a:spcBef>
              <a:spcAft>
                <a:spcPct val="0"/>
              </a:spcAft>
              <a:buClr>
                <a:schemeClr val="dk1"/>
              </a:buClr>
              <a:buSzPts val="900"/>
              <a:buFont typeface="Quattrocento Sans"/>
              <a:buNone/>
            </a:pP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5/12/22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3FB682-780A-834F-B278-D6836A070361}"/>
              </a:ext>
            </a:extLst>
          </p:cNvPr>
          <p:cNvPicPr>
            <a:picLocks noChangeAspect="1"/>
          </p:cNvPicPr>
          <p:nvPr userDrawn="1"/>
        </p:nvPicPr>
        <p:blipFill>
          <a:blip r:embed="rId2"/>
          <a:stretch>
            <a:fillRect/>
          </a:stretch>
        </p:blipFill>
        <p:spPr>
          <a:xfrm>
            <a:off x="0" y="2120348"/>
            <a:ext cx="12194548" cy="4737652"/>
          </a:xfrm>
          <a:prstGeom prst="rect">
            <a:avLst/>
          </a:prstGeom>
        </p:spPr>
      </p:pic>
      <p:pic>
        <p:nvPicPr>
          <p:cNvPr id="10" name="Picture 9" descr="A close up of a sign&#10;&#10;Description automatically generated">
            <a:extLst>
              <a:ext uri="{FF2B5EF4-FFF2-40B4-BE49-F238E27FC236}">
                <a16:creationId xmlns:a16="http://schemas.microsoft.com/office/drawing/2014/main" id="{9415DBE3-5D46-6D4C-AC24-A5645E6EF66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316857" y="273879"/>
            <a:ext cx="4365762" cy="3154746"/>
          </a:xfrm>
          <a:prstGeom prst="rect">
            <a:avLst/>
          </a:prstGeom>
        </p:spPr>
      </p:pic>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4"/>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03968" y="4347596"/>
            <a:ext cx="5278651" cy="697353"/>
          </a:xfrm>
        </p:spPr>
        <p:txBody>
          <a:bodyPr>
            <a:noAutofit/>
          </a:bodyPr>
          <a:lstStyle>
            <a:lvl1pPr marL="0" indent="0" algn="r">
              <a:buNone/>
              <a:defRPr sz="5400" b="1" baseline="0">
                <a:solidFill>
                  <a:schemeClr val="bg1"/>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03968" y="5054089"/>
            <a:ext cx="5278651" cy="697353"/>
          </a:xfrm>
        </p:spPr>
        <p:txBody>
          <a:bodyPr>
            <a:normAutofit/>
          </a:bodyPr>
          <a:lstStyle>
            <a:lvl1pPr marL="0" indent="0" algn="r">
              <a:buNone/>
              <a:defRPr sz="3600">
                <a:solidFill>
                  <a:schemeClr val="bg1"/>
                </a:solidFill>
                <a:latin typeface="+mn-lt"/>
              </a:defRPr>
            </a:lvl1pPr>
          </a:lstStyle>
          <a:p>
            <a:pPr lvl="0"/>
            <a:r>
              <a:rPr lang="en-US"/>
              <a:t>Sub-Heading</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901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145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F6BC67"/>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1443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8077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10" name="Group 9">
            <a:extLst>
              <a:ext uri="{FF2B5EF4-FFF2-40B4-BE49-F238E27FC236}">
                <a16:creationId xmlns:a16="http://schemas.microsoft.com/office/drawing/2014/main" id="{33D43649-2481-DF47-B8E4-15C063DA9FCA}"/>
              </a:ext>
            </a:extLst>
          </p:cNvPr>
          <p:cNvGrpSpPr/>
          <p:nvPr userDrawn="1"/>
        </p:nvGrpSpPr>
        <p:grpSpPr>
          <a:xfrm>
            <a:off x="42207" y="6381389"/>
            <a:ext cx="12149794" cy="125532"/>
            <a:chOff x="42207" y="6381389"/>
            <a:chExt cx="12149794" cy="125532"/>
          </a:xfrm>
        </p:grpSpPr>
        <p:pic>
          <p:nvPicPr>
            <p:cNvPr id="11" name="Picture 10">
              <a:extLst>
                <a:ext uri="{FF2B5EF4-FFF2-40B4-BE49-F238E27FC236}">
                  <a16:creationId xmlns:a16="http://schemas.microsoft.com/office/drawing/2014/main" id="{BC004B69-2A81-AA4D-A211-52267D6E56D7}"/>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12" name="Straight Connector 11">
              <a:extLst>
                <a:ext uri="{FF2B5EF4-FFF2-40B4-BE49-F238E27FC236}">
                  <a16:creationId xmlns:a16="http://schemas.microsoft.com/office/drawing/2014/main" id="{F434EB50-32DF-C442-871F-76EAA6FEFCEC}"/>
                </a:ext>
              </a:extLst>
            </p:cNvPr>
            <p:cNvCxnSpPr/>
            <p:nvPr userDrawn="1"/>
          </p:nvCxnSpPr>
          <p:spPr>
            <a:xfrm flipH="1">
              <a:off x="42207" y="6443421"/>
              <a:ext cx="9777042"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B5B13C-E19D-4E4F-99D1-710A0D546791}"/>
                </a:ext>
              </a:extLst>
            </p:cNvPr>
            <p:cNvCxnSpPr/>
            <p:nvPr userDrawn="1"/>
          </p:nvCxnSpPr>
          <p:spPr>
            <a:xfrm flipH="1">
              <a:off x="11720401" y="6443421"/>
              <a:ext cx="471600"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686858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5/12/22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86" r:id="rId7"/>
    <p:sldLayoutId id="2147483673" r:id="rId8"/>
    <p:sldLayoutId id="2147483687" r:id="rId9"/>
    <p:sldLayoutId id="2147483688" r:id="rId10"/>
    <p:sldLayoutId id="2147483651" r:id="rId11"/>
    <p:sldLayoutId id="2147483683" r:id="rId12"/>
    <p:sldLayoutId id="2147483684" r:id="rId13"/>
    <p:sldLayoutId id="2147483674" r:id="rId14"/>
    <p:sldLayoutId id="2147483680" r:id="rId15"/>
    <p:sldLayoutId id="2147483681" r:id="rId16"/>
    <p:sldLayoutId id="2147483675" r:id="rId17"/>
    <p:sldLayoutId id="2147483678" r:id="rId18"/>
    <p:sldLayoutId id="2147483679" r:id="rId19"/>
    <p:sldLayoutId id="2147483653" r:id="rId20"/>
    <p:sldLayoutId id="2147483663" r:id="rId21"/>
    <p:sldLayoutId id="2147483664" r:id="rId22"/>
    <p:sldLayoutId id="2147483689" r:id="rId23"/>
    <p:sldLayoutId id="2147483677" r:id="rId24"/>
    <p:sldLayoutId id="2147483670" r:id="rId25"/>
    <p:sldLayoutId id="2147483676" r:id="rId26"/>
    <p:sldLayoutId id="2147483669" r:id="rId27"/>
    <p:sldLayoutId id="2147483656" r:id="rId28"/>
    <p:sldLayoutId id="2147483657" r:id="rId29"/>
    <p:sldLayoutId id="2147483658" r:id="rId3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imdb.com/title/tt7552790/plotsummary?ref_=tt_ov_pl" TargetMode="External"/><Relationship Id="rId1" Type="http://schemas.openxmlformats.org/officeDocument/2006/relationships/slideLayout" Target="../slideLayouts/slideLayout25.xml"/><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image.ie/living/culture/a-girl-from-mogadishu-women-whats-all-this-about-felt-everyone-was-ignorant-224269" TargetMode="Externa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www.justice.ie/en/JELR/Migrant_Integration_Strategy_English.pdf/Files/Migrant_Integration_Strategy_English.pdf" TargetMode="External"/><Relationship Id="rId2" Type="http://schemas.openxmlformats.org/officeDocument/2006/relationships/hyperlink" Target="http://www.integration.ie/en/isec/pages/migrant_integration_strategy" TargetMode="External"/><Relationship Id="rId1" Type="http://schemas.openxmlformats.org/officeDocument/2006/relationships/slideLayout" Target="../slideLayouts/slideLayout1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svg"/><Relationship Id="rId2" Type="http://schemas.openxmlformats.org/officeDocument/2006/relationships/hyperlink" Target="https://www.epa.gov/international-cooperation/public-participation-guide-public-meetings" TargetMode="Externa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hyperlink" Target="https://www.epa.gov/international-cooperation/public-participation-guide-view-and-print-versions" TargetMode="Externa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hyperlink" Target="https://www.epa.gov/international-cooperation/public-participation-guide-briefings" TargetMode="External"/><Relationship Id="rId2" Type="http://schemas.openxmlformats.org/officeDocument/2006/relationships/hyperlink" Target="https://www.linkedin.com/in/davidamarshall/" TargetMode="External"/><Relationship Id="rId1" Type="http://schemas.openxmlformats.org/officeDocument/2006/relationships/slideLayout" Target="../slideLayouts/slideLayout8.xml"/><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eventbrite.com/"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9.svg"/><Relationship Id="rId7" Type="http://schemas.openxmlformats.org/officeDocument/2006/relationships/diagramLayout" Target="../diagrams/layout5.xml"/><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diagramData" Target="../diagrams/data5.xml"/><Relationship Id="rId5" Type="http://schemas.openxmlformats.org/officeDocument/2006/relationships/image" Target="../media/image51.svg"/><Relationship Id="rId10" Type="http://schemas.microsoft.com/office/2007/relationships/diagramDrawing" Target="../diagrams/drawing5.xml"/><Relationship Id="rId4" Type="http://schemas.openxmlformats.org/officeDocument/2006/relationships/image" Target="../media/image50.png"/><Relationship Id="rId9" Type="http://schemas.openxmlformats.org/officeDocument/2006/relationships/diagramColors" Target="../diagrams/colors5.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gypsy-traveller.org/blog/we-are-people-too-a-blog-by-chris-mcdonagh-on-growing-up-as-an-irish-traveller/" TargetMode="Externa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8.xml"/><Relationship Id="rId1" Type="http://schemas.openxmlformats.org/officeDocument/2006/relationships/video" Target="https://www.youtube.com/embed/aGJYUF-RrjE?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video" Target="https://www.youtube.com/embed/9ch_rkRwk1M?feature=oembed" TargetMode="External"/><Relationship Id="rId1" Type="http://schemas.openxmlformats.org/officeDocument/2006/relationships/tags" Target="../tags/tag2.xml"/><Relationship Id="rId5" Type="http://schemas.openxmlformats.org/officeDocument/2006/relationships/image" Target="../media/image56.jpeg"/><Relationship Id="rId4"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video" Target="https://www.youtube.com/embed/xwwt-2oz0pg?feature=oembed" TargetMode="External"/><Relationship Id="rId1" Type="http://schemas.openxmlformats.org/officeDocument/2006/relationships/tags" Target="../tags/tag4.xml"/><Relationship Id="rId5" Type="http://schemas.openxmlformats.org/officeDocument/2006/relationships/image" Target="../media/image57.jpeg"/><Relationship Id="rId4"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58.jpeg"/><Relationship Id="rId4"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59.jpeg"/><Relationship Id="rId4"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video" Target="https://www.youtube.com/embed/PeOuHe0czfE?feature=oembed" TargetMode="Externa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0.jpeg"/><Relationship Id="rId5" Type="http://schemas.openxmlformats.org/officeDocument/2006/relationships/slideLayout" Target="../slideLayouts/slideLayout9.xml"/><Relationship Id="rId4" Type="http://schemas.openxmlformats.org/officeDocument/2006/relationships/tags" Target="../tags/tag14.xml"/></Relationships>
</file>

<file path=ppt/slides/_rels/slide4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11.xml"/><Relationship Id="rId5" Type="http://schemas.openxmlformats.org/officeDocument/2006/relationships/tags" Target="../tags/tag19.xml"/><Relationship Id="rId4" Type="http://schemas.openxmlformats.org/officeDocument/2006/relationships/tags" Target="../tags/tag18.xml"/></Relationships>
</file>

<file path=ppt/slides/_rels/slide48.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hyperlink" Target="https://www.thepodcasthost.com/listening/best-podcast-apps-smartphone/"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61.png"/><Relationship Id="rId5" Type="http://schemas.openxmlformats.org/officeDocument/2006/relationships/slideLayout" Target="../slideLayouts/slideLayout18.xml"/><Relationship Id="rId4" Type="http://schemas.openxmlformats.org/officeDocument/2006/relationships/tags" Target="../tags/tag23.xml"/></Relationships>
</file>

<file path=ppt/slides/_rels/slide4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62.jpeg"/><Relationship Id="rId5" Type="http://schemas.openxmlformats.org/officeDocument/2006/relationships/hyperlink" Target="https://www.absolutely-intercultural.com/" TargetMode="External"/><Relationship Id="rId4"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29.xml"/><Relationship Id="rId7" Type="http://schemas.openxmlformats.org/officeDocument/2006/relationships/hyperlink" Target="https://blog.hubspot.com/marketing/press-release-template-ht"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14.xml"/><Relationship Id="rId5" Type="http://schemas.openxmlformats.org/officeDocument/2006/relationships/tags" Target="../tags/tag31.xml"/><Relationship Id="rId10" Type="http://schemas.openxmlformats.org/officeDocument/2006/relationships/image" Target="../media/image65.svg"/><Relationship Id="rId4" Type="http://schemas.openxmlformats.org/officeDocument/2006/relationships/tags" Target="../tags/tag30.xml"/><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67.sv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13" Type="http://schemas.openxmlformats.org/officeDocument/2006/relationships/tags" Target="../tags/tag46.xml"/><Relationship Id="rId18" Type="http://schemas.openxmlformats.org/officeDocument/2006/relationships/tags" Target="../tags/tag51.xml"/><Relationship Id="rId26" Type="http://schemas.openxmlformats.org/officeDocument/2006/relationships/tags" Target="../tags/tag59.xml"/><Relationship Id="rId39" Type="http://schemas.openxmlformats.org/officeDocument/2006/relationships/tags" Target="../tags/tag72.xml"/><Relationship Id="rId21" Type="http://schemas.openxmlformats.org/officeDocument/2006/relationships/tags" Target="../tags/tag54.xml"/><Relationship Id="rId34" Type="http://schemas.openxmlformats.org/officeDocument/2006/relationships/tags" Target="../tags/tag67.xml"/><Relationship Id="rId42" Type="http://schemas.openxmlformats.org/officeDocument/2006/relationships/tags" Target="../tags/tag75.xml"/><Relationship Id="rId7" Type="http://schemas.openxmlformats.org/officeDocument/2006/relationships/tags" Target="../tags/tag40.xml"/><Relationship Id="rId2" Type="http://schemas.openxmlformats.org/officeDocument/2006/relationships/tags" Target="../tags/tag35.xml"/><Relationship Id="rId16" Type="http://schemas.openxmlformats.org/officeDocument/2006/relationships/tags" Target="../tags/tag49.xml"/><Relationship Id="rId29" Type="http://schemas.openxmlformats.org/officeDocument/2006/relationships/tags" Target="../tags/tag62.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tags" Target="../tags/tag57.xml"/><Relationship Id="rId32" Type="http://schemas.openxmlformats.org/officeDocument/2006/relationships/tags" Target="../tags/tag65.xml"/><Relationship Id="rId37" Type="http://schemas.openxmlformats.org/officeDocument/2006/relationships/tags" Target="../tags/tag70.xml"/><Relationship Id="rId40" Type="http://schemas.openxmlformats.org/officeDocument/2006/relationships/tags" Target="../tags/tag73.xml"/><Relationship Id="rId45" Type="http://schemas.openxmlformats.org/officeDocument/2006/relationships/hyperlink" Target="https://www.pagemodo.com/" TargetMode="External"/><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36" Type="http://schemas.openxmlformats.org/officeDocument/2006/relationships/tags" Target="../tags/tag69.xml"/><Relationship Id="rId10" Type="http://schemas.openxmlformats.org/officeDocument/2006/relationships/tags" Target="../tags/tag43.xml"/><Relationship Id="rId19" Type="http://schemas.openxmlformats.org/officeDocument/2006/relationships/tags" Target="../tags/tag52.xml"/><Relationship Id="rId31" Type="http://schemas.openxmlformats.org/officeDocument/2006/relationships/tags" Target="../tags/tag64.xml"/><Relationship Id="rId44" Type="http://schemas.openxmlformats.org/officeDocument/2006/relationships/slideLayout" Target="../slideLayouts/slideLayout26.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 Id="rId27" Type="http://schemas.openxmlformats.org/officeDocument/2006/relationships/tags" Target="../tags/tag60.xml"/><Relationship Id="rId30" Type="http://schemas.openxmlformats.org/officeDocument/2006/relationships/tags" Target="../tags/tag63.xml"/><Relationship Id="rId35" Type="http://schemas.openxmlformats.org/officeDocument/2006/relationships/tags" Target="../tags/tag68.xml"/><Relationship Id="rId43" Type="http://schemas.openxmlformats.org/officeDocument/2006/relationships/tags" Target="../tags/tag76.xml"/><Relationship Id="rId8" Type="http://schemas.openxmlformats.org/officeDocument/2006/relationships/tags" Target="../tags/tag41.xml"/><Relationship Id="rId3" Type="http://schemas.openxmlformats.org/officeDocument/2006/relationships/tags" Target="../tags/tag36.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tags" Target="../tags/tag66.xml"/><Relationship Id="rId38" Type="http://schemas.openxmlformats.org/officeDocument/2006/relationships/tags" Target="../tags/tag71.xml"/><Relationship Id="rId46" Type="http://schemas.openxmlformats.org/officeDocument/2006/relationships/image" Target="../media/image68.png"/><Relationship Id="rId20" Type="http://schemas.openxmlformats.org/officeDocument/2006/relationships/tags" Target="../tags/tag53.xml"/><Relationship Id="rId41" Type="http://schemas.openxmlformats.org/officeDocument/2006/relationships/tags" Target="../tags/tag74.xml"/></Relationships>
</file>

<file path=ppt/slides/_rels/slide53.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69.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hyperlink" Target="https://www.facebook.com/mcmproject" TargetMode="External"/><Relationship Id="rId5" Type="http://schemas.openxmlformats.org/officeDocument/2006/relationships/slideLayout" Target="../slideLayouts/slideLayout7.xml"/><Relationship Id="rId4" Type="http://schemas.openxmlformats.org/officeDocument/2006/relationships/tags" Target="../tags/tag80.xml"/></Relationships>
</file>

<file path=ppt/slides/_rels/slide54.xml.rels><?xml version="1.0" encoding="UTF-8" standalone="yes"?>
<Relationships xmlns="http://schemas.openxmlformats.org/package/2006/relationships"><Relationship Id="rId13" Type="http://schemas.openxmlformats.org/officeDocument/2006/relationships/tags" Target="../tags/tag93.xml"/><Relationship Id="rId18" Type="http://schemas.openxmlformats.org/officeDocument/2006/relationships/tags" Target="../tags/tag98.xml"/><Relationship Id="rId26" Type="http://schemas.openxmlformats.org/officeDocument/2006/relationships/tags" Target="../tags/tag106.xml"/><Relationship Id="rId3" Type="http://schemas.openxmlformats.org/officeDocument/2006/relationships/tags" Target="../tags/tag83.xml"/><Relationship Id="rId21" Type="http://schemas.openxmlformats.org/officeDocument/2006/relationships/tags" Target="../tags/tag101.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tags" Target="../tags/tag97.xml"/><Relationship Id="rId25" Type="http://schemas.openxmlformats.org/officeDocument/2006/relationships/tags" Target="../tags/tag105.xml"/><Relationship Id="rId33" Type="http://schemas.openxmlformats.org/officeDocument/2006/relationships/image" Target="../media/image72.jpeg"/><Relationship Id="rId2" Type="http://schemas.openxmlformats.org/officeDocument/2006/relationships/tags" Target="../tags/tag82.xml"/><Relationship Id="rId16" Type="http://schemas.openxmlformats.org/officeDocument/2006/relationships/tags" Target="../tags/tag96.xml"/><Relationship Id="rId20" Type="http://schemas.openxmlformats.org/officeDocument/2006/relationships/tags" Target="../tags/tag100.xml"/><Relationship Id="rId29" Type="http://schemas.openxmlformats.org/officeDocument/2006/relationships/slideLayout" Target="../slideLayouts/slideLayout26.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24" Type="http://schemas.openxmlformats.org/officeDocument/2006/relationships/tags" Target="../tags/tag104.xml"/><Relationship Id="rId32" Type="http://schemas.openxmlformats.org/officeDocument/2006/relationships/hyperlink" Target="https://www.instagram.com/migrant_journal/?hl=en" TargetMode="External"/><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tags" Target="../tags/tag103.xml"/><Relationship Id="rId28" Type="http://schemas.openxmlformats.org/officeDocument/2006/relationships/tags" Target="../tags/tag108.xml"/><Relationship Id="rId10" Type="http://schemas.openxmlformats.org/officeDocument/2006/relationships/tags" Target="../tags/tag90.xml"/><Relationship Id="rId19" Type="http://schemas.openxmlformats.org/officeDocument/2006/relationships/tags" Target="../tags/tag99.xml"/><Relationship Id="rId31" Type="http://schemas.openxmlformats.org/officeDocument/2006/relationships/image" Target="../media/image71.svg"/><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tags" Target="../tags/tag102.xml"/><Relationship Id="rId27" Type="http://schemas.openxmlformats.org/officeDocument/2006/relationships/tags" Target="../tags/tag107.xml"/><Relationship Id="rId30" Type="http://schemas.openxmlformats.org/officeDocument/2006/relationships/image" Target="../media/image70.png"/><Relationship Id="rId8" Type="http://schemas.openxmlformats.org/officeDocument/2006/relationships/tags" Target="../tags/tag88.xml"/></Relationships>
</file>

<file path=ppt/slides/_rels/slide55.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73.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hyperlink" Target="https://www.instagram.com/outside_multicultural_magazine/" TargetMode="External"/><Relationship Id="rId5" Type="http://schemas.openxmlformats.org/officeDocument/2006/relationships/slideLayout" Target="../slideLayouts/slideLayout7.xml"/><Relationship Id="rId4" Type="http://schemas.openxmlformats.org/officeDocument/2006/relationships/tags" Target="../tags/tag112.xml"/></Relationships>
</file>

<file path=ppt/slides/_rels/slide56.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openxmlformats.org/officeDocument/2006/relationships/slideLayout" Target="../slideLayouts/slideLayout26.xml"/><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tags" Target="../tags/tag129.xml"/><Relationship Id="rId2" Type="http://schemas.openxmlformats.org/officeDocument/2006/relationships/tags" Target="../tags/tag114.xml"/><Relationship Id="rId16" Type="http://schemas.openxmlformats.org/officeDocument/2006/relationships/tags" Target="../tags/tag128.xml"/><Relationship Id="rId20" Type="http://schemas.openxmlformats.org/officeDocument/2006/relationships/image" Target="../media/image74.jpeg"/><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tags" Target="../tags/tag127.xml"/><Relationship Id="rId10" Type="http://schemas.openxmlformats.org/officeDocument/2006/relationships/tags" Target="../tags/tag122.xml"/><Relationship Id="rId19" Type="http://schemas.openxmlformats.org/officeDocument/2006/relationships/hyperlink" Target="https://twitter.com/IOMatEU" TargetMode="Externa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s>
</file>

<file path=ppt/slides/_rels/slide57.xml.rels><?xml version="1.0" encoding="UTF-8" standalone="yes"?>
<Relationships xmlns="http://schemas.openxmlformats.org/package/2006/relationships"><Relationship Id="rId3" Type="http://schemas.openxmlformats.org/officeDocument/2006/relationships/tags" Target="../tags/tag132.xml"/><Relationship Id="rId7" Type="http://schemas.openxmlformats.org/officeDocument/2006/relationships/image" Target="../media/image75.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hyperlink" Target="https://twitter.com/immigrationIRL" TargetMode="External"/><Relationship Id="rId5" Type="http://schemas.openxmlformats.org/officeDocument/2006/relationships/slideLayout" Target="../slideLayouts/slideLayout7.xml"/><Relationship Id="rId4" Type="http://schemas.openxmlformats.org/officeDocument/2006/relationships/tags" Target="../tags/tag133.xml"/></Relationships>
</file>

<file path=ppt/slides/_rels/slide58.xml.rels><?xml version="1.0" encoding="UTF-8" standalone="yes"?>
<Relationships xmlns="http://schemas.openxmlformats.org/package/2006/relationships"><Relationship Id="rId8" Type="http://schemas.openxmlformats.org/officeDocument/2006/relationships/hyperlink" Target="https://www.irishtimes.com/news/health/mediating-between-cultures-1.609199" TargetMode="External"/><Relationship Id="rId3" Type="http://schemas.openxmlformats.org/officeDocument/2006/relationships/tags" Target="../tags/tag136.xml"/><Relationship Id="rId7" Type="http://schemas.openxmlformats.org/officeDocument/2006/relationships/slideLayout" Target="../slideLayouts/slideLayout14.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image" Target="../media/image65.svg"/><Relationship Id="rId5" Type="http://schemas.openxmlformats.org/officeDocument/2006/relationships/tags" Target="../tags/tag138.xml"/><Relationship Id="rId10" Type="http://schemas.openxmlformats.org/officeDocument/2006/relationships/image" Target="../media/image64.png"/><Relationship Id="rId4" Type="http://schemas.openxmlformats.org/officeDocument/2006/relationships/tags" Target="../tags/tag137.xml"/><Relationship Id="rId9"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image" Target="../media/image34.emf"/></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77.jpe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notesSlide" Target="../notesSlides/notesSlide1.xml"/><Relationship Id="rId5" Type="http://schemas.openxmlformats.org/officeDocument/2006/relationships/slideLayout" Target="../slideLayouts/slideLayout6.xml"/><Relationship Id="rId4" Type="http://schemas.openxmlformats.org/officeDocument/2006/relationships/tags" Target="../tags/tag145.xml"/></Relationships>
</file>

<file path=ppt/slides/_rels/slide6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tags" Target="../tags/tag151.xml"/><Relationship Id="rId7" Type="http://schemas.openxmlformats.org/officeDocument/2006/relationships/image" Target="../media/image78.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Layout" Target="../slideLayouts/slideLayout7.xml"/><Relationship Id="rId5" Type="http://schemas.openxmlformats.org/officeDocument/2006/relationships/tags" Target="../tags/tag152.xml"/><Relationship Id="rId4" Type="http://schemas.openxmlformats.org/officeDocument/2006/relationships/video" Target="https://www.youtube.com/embed/NaKcZZwD8Gc?start=31&amp;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video" Target="https://www.youtube.com/embed/kS709ZyZ_YU?feature=oembed" TargetMode="External"/><Relationship Id="rId7" Type="http://schemas.openxmlformats.org/officeDocument/2006/relationships/image" Target="../media/image82.jpe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hyperlink" Target="https://www.youtube.com/watch?v=kS709ZyZ_YU&amp;feature=youtu.be" TargetMode="External"/><Relationship Id="rId5" Type="http://schemas.openxmlformats.org/officeDocument/2006/relationships/slideLayout" Target="../slideLayouts/slideLayout14.xml"/><Relationship Id="rId4" Type="http://schemas.openxmlformats.org/officeDocument/2006/relationships/tags" Target="../tags/tag158.xml"/></Relationships>
</file>

<file path=ppt/slides/_rels/slide6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tags" Target="../tags/tag161.xml"/><Relationship Id="rId7" Type="http://schemas.openxmlformats.org/officeDocument/2006/relationships/hyperlink" Target="https://www.weforum.org/agenda/2020/02/can-a-video-game-save-a-life-african-refugee-puts-players-in-his-race-for-survival?utm_source=linkedin&amp;utm_medium=social_video&amp;utm_term=1_1&amp;utm_content=16205&amp;utm_campaign=social_video_2021" TargetMode="Externa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15.xml"/><Relationship Id="rId11" Type="http://schemas.openxmlformats.org/officeDocument/2006/relationships/hyperlink" Target="https://www.irishtimes.com/news/health/mediating-between-cultures-1.609199" TargetMode="External"/><Relationship Id="rId5" Type="http://schemas.openxmlformats.org/officeDocument/2006/relationships/tags" Target="../tags/tag163.xml"/><Relationship Id="rId10" Type="http://schemas.openxmlformats.org/officeDocument/2006/relationships/image" Target="../media/image65.svg"/><Relationship Id="rId4" Type="http://schemas.openxmlformats.org/officeDocument/2006/relationships/tags" Target="../tags/tag162.xml"/><Relationship Id="rId9"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video" Target="https://www.youtube.com/embed/IaWjn9ZtLMA?feature=oembed" TargetMode="External"/><Relationship Id="rId1" Type="http://schemas.openxmlformats.org/officeDocument/2006/relationships/tags" Target="../tags/tag164.xml"/><Relationship Id="rId6" Type="http://schemas.openxmlformats.org/officeDocument/2006/relationships/image" Target="../media/image84.jpeg"/><Relationship Id="rId5" Type="http://schemas.openxmlformats.org/officeDocument/2006/relationships/slideLayout" Target="../slideLayouts/slideLayout22.xml"/><Relationship Id="rId4" Type="http://schemas.openxmlformats.org/officeDocument/2006/relationships/tags" Target="../tags/tag166.xml"/></Relationships>
</file>

<file path=ppt/slides/_rels/slide66.xml.rels><?xml version="1.0" encoding="UTF-8" standalone="yes"?>
<Relationships xmlns="http://schemas.openxmlformats.org/package/2006/relationships"><Relationship Id="rId8" Type="http://schemas.openxmlformats.org/officeDocument/2006/relationships/hyperlink" Target="https://artsandculture.google.com/story/a-social-inclusion-through-street-art-partnership-nuart/bwVhyxlkjQCIFA?hl=en" TargetMode="External"/><Relationship Id="rId3" Type="http://schemas.openxmlformats.org/officeDocument/2006/relationships/tags" Target="../tags/tag169.xml"/><Relationship Id="rId7" Type="http://schemas.openxmlformats.org/officeDocument/2006/relationships/slideLayout" Target="../slideLayouts/slideLayout19.xml"/><Relationship Id="rId12" Type="http://schemas.openxmlformats.org/officeDocument/2006/relationships/hyperlink" Target="https://www.irishtimes.com/news/health/mediating-between-cultures-1.609199" TargetMode="Externa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image" Target="../media/image65.svg"/><Relationship Id="rId5" Type="http://schemas.openxmlformats.org/officeDocument/2006/relationships/tags" Target="../tags/tag171.xml"/><Relationship Id="rId10" Type="http://schemas.openxmlformats.org/officeDocument/2006/relationships/image" Target="../media/image64.png"/><Relationship Id="rId4" Type="http://schemas.openxmlformats.org/officeDocument/2006/relationships/tags" Target="../tags/tag170.xml"/><Relationship Id="rId9"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74.xml"/><Relationship Id="rId1" Type="http://schemas.openxmlformats.org/officeDocument/2006/relationships/tags" Target="../tags/tag173.xml"/></Relationships>
</file>

<file path=ppt/slides/_rels/slide68.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4"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hyperlink" Target="http://refugeelives.eu/" TargetMode="External"/><Relationship Id="rId13"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2.jpeg"/><Relationship Id="rId12" Type="http://schemas.openxmlformats.org/officeDocument/2006/relationships/hyperlink" Target="https://www.amnestyusa.org/take-action/" TargetMode="External"/><Relationship Id="rId2" Type="http://schemas.openxmlformats.org/officeDocument/2006/relationships/hyperlink" Target="https://kuskusproject.eu/en/make-food-not-war/" TargetMode="External"/><Relationship Id="rId1" Type="http://schemas.openxmlformats.org/officeDocument/2006/relationships/slideLayout" Target="../slideLayouts/slideLayout5.xml"/><Relationship Id="rId6" Type="http://schemas.openxmlformats.org/officeDocument/2006/relationships/hyperlink" Target="https://sanctuaryrunners.ie/about-direct-provision/" TargetMode="External"/><Relationship Id="rId11" Type="http://schemas.openxmlformats.org/officeDocument/2006/relationships/image" Target="../media/image14.png"/><Relationship Id="rId5" Type="http://schemas.openxmlformats.org/officeDocument/2006/relationships/image" Target="../media/image11.jpeg"/><Relationship Id="rId15" Type="http://schemas.openxmlformats.org/officeDocument/2006/relationships/image" Target="../media/image17.svg"/><Relationship Id="rId10" Type="http://schemas.openxmlformats.org/officeDocument/2006/relationships/hyperlink" Target="https://www.theguardian.com/global-development/gallery/2019/dec/25/we-never-chose-this-refugees-use-art-to-imagine-a-better-world-in-pictures" TargetMode="External"/><Relationship Id="rId4" Type="http://schemas.openxmlformats.org/officeDocument/2006/relationships/hyperlink" Target="https://www.enar-eu.org/" TargetMode="External"/><Relationship Id="rId9" Type="http://schemas.openxmlformats.org/officeDocument/2006/relationships/image" Target="../media/image13.jpe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6403968" y="3998919"/>
            <a:ext cx="5278651" cy="697353"/>
          </a:xfrm>
        </p:spPr>
        <p:txBody>
          <a:bodyPr>
            <a:noAutofit/>
          </a:bodyPr>
          <a:lstStyle/>
          <a:p>
            <a:pPr rtl="0"/>
            <a:r>
              <a:rPr lang="fr" sz="5400" b="1" i="0" u="none" strike="noStrike">
                <a:highlight>
                  <a:srgbClr val="000000">
                    <a:alpha val="0"/>
                  </a:srgbClr>
                </a:highlight>
                <a:latin typeface="Calibri"/>
              </a:rPr>
              <a:t>Module 4</a:t>
            </a:r>
            <a:endParaRPr lang="en-US"/>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5777204" y="4861367"/>
            <a:ext cx="6112243" cy="1238751"/>
          </a:xfrm>
        </p:spPr>
        <p:txBody>
          <a:bodyPr>
            <a:noAutofit/>
          </a:bodyPr>
          <a:lstStyle/>
          <a:p>
            <a:pPr rtl="0"/>
            <a:r>
              <a:rPr lang="fr" sz="2800" b="0" i="0" u="none" strike="noStrike">
                <a:highlight>
                  <a:srgbClr val="000000">
                    <a:alpha val="0"/>
                  </a:srgbClr>
                </a:highlight>
                <a:latin typeface="Calibri"/>
              </a:rPr>
              <a:t>Communications et pratiques médiatiques - outils et compétences pour devenir une voix informée</a:t>
            </a:r>
          </a:p>
        </p:txBody>
      </p:sp>
      <p:sp>
        <p:nvSpPr>
          <p:cNvPr id="4" name="Text Box 15">
            <a:extLst>
              <a:ext uri="{FF2B5EF4-FFF2-40B4-BE49-F238E27FC236}">
                <a16:creationId xmlns:a16="http://schemas.microsoft.com/office/drawing/2014/main" id="{6C375990-3A2B-4A9A-A06E-3D7B54AF6971}"/>
              </a:ext>
            </a:extLst>
          </p:cNvPr>
          <p:cNvSpPr txBox="1"/>
          <p:nvPr/>
        </p:nvSpPr>
        <p:spPr>
          <a:xfrm>
            <a:off x="295422" y="6034038"/>
            <a:ext cx="9298744" cy="6182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lstStyle>
          <a:p>
            <a:pPr rtl="0">
              <a:lnSpc>
                <a:spcPct val="115000"/>
              </a:lnSpc>
              <a:spcBef>
                <a:spcPts val="5"/>
              </a:spcBef>
              <a:spcAft>
                <a:spcPct val="0"/>
              </a:spcAft>
            </a:pPr>
            <a:r>
              <a:rPr lang="fr" sz="1200" b="0" i="0" u="none" strike="noStrike" dirty="0">
                <a:solidFill>
                  <a:srgbClr val="FFFFFF"/>
                </a:solidFill>
                <a:highlight>
                  <a:srgbClr val="000000">
                    <a:alpha val="0"/>
                  </a:srgbClr>
                </a:highlight>
                <a:latin typeface="Calibri"/>
                <a:ea typeface="Times New Roman"/>
              </a:rPr>
              <a:t>Ce projet a été financé avec le soutien de la Commission européenne. Cette publication [communication] n'engage que son auteur et la Commission ne peut être tenue responsable de l'usage qui pourrait être fait des informations qu'elle contient 2019-1-SE01-KA204-060535</a:t>
            </a:r>
            <a:endParaRPr lang="en-GB" sz="1200" dirty="0">
              <a:effectLst/>
              <a:latin typeface="Times New Roman" pitchFamily="18" charset="0"/>
              <a:ea typeface="Times New Roman" pitchFamily="18" charset="0"/>
            </a:endParaRPr>
          </a:p>
          <a:p>
            <a:pPr marL="90170">
              <a:spcAft>
                <a:spcPct val="0"/>
              </a:spcAft>
            </a:pPr>
            <a:r>
              <a:rPr lang="pl-PL" sz="700" dirty="0">
                <a:solidFill>
                  <a:srgbClr val="FFFFFF"/>
                </a:solidFill>
                <a:effectLst/>
                <a:latin typeface="Calibri" panose="020F050202020403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59205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rgbClr val="A6377D">
              <a:alpha val="82000"/>
            </a:srgbClr>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789783" y="629563"/>
            <a:ext cx="4329405" cy="666372"/>
          </a:xfrm>
        </p:spPr>
        <p:txBody>
          <a:bodyPr>
            <a:noAutofit/>
          </a:bodyPr>
          <a:lstStyle/>
          <a:p>
            <a:pPr algn="ctr" rtl="0"/>
            <a:r>
              <a:rPr lang="fr" sz="3600" b="1" i="0" u="none" strike="noStrike" dirty="0">
                <a:solidFill>
                  <a:srgbClr val="F6BC67"/>
                </a:solidFill>
                <a:highlight>
                  <a:srgbClr val="000000">
                    <a:alpha val="0"/>
                  </a:srgbClr>
                </a:highlight>
                <a:latin typeface="Calibri"/>
              </a:rPr>
              <a:t>VOIX - essayez ceux-ci :</a:t>
            </a:r>
            <a:endParaRPr lang="en-US" dirty="0">
              <a:solidFill>
                <a:srgbClr val="F6BC67"/>
              </a:solidFill>
            </a:endParaRP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2001697"/>
            <a:ext cx="6447453" cy="3593559"/>
          </a:xfrm>
        </p:spPr>
        <p:txBody>
          <a:bodyPr>
            <a:noAutofit/>
          </a:bodyPr>
          <a:lstStyle/>
          <a:p>
            <a:pPr algn="ctr" rtl="0"/>
            <a:r>
              <a:rPr lang="fr" sz="3200" b="1" i="0" u="none" strike="noStrike">
                <a:solidFill>
                  <a:srgbClr val="FFFFFF"/>
                </a:solidFill>
                <a:highlight>
                  <a:srgbClr val="000000">
                    <a:alpha val="0"/>
                  </a:srgbClr>
                </a:highlight>
                <a:latin typeface="Calibri"/>
              </a:rPr>
              <a:t>La voix reste la même, le ton change en fonction de l'auditeur.</a:t>
            </a:r>
            <a:endParaRPr lang="hr-BA" sz="3200" b="1">
              <a:solidFill>
                <a:schemeClr val="bg1"/>
              </a:solidFill>
            </a:endParaRPr>
          </a:p>
          <a:p>
            <a:pPr algn="ctr"/>
            <a:endParaRPr lang="hr-BA" sz="3200" b="1">
              <a:solidFill>
                <a:schemeClr val="bg1"/>
              </a:solidFill>
            </a:endParaRPr>
          </a:p>
          <a:p>
            <a:pPr algn="ctr" rtl="0"/>
            <a:r>
              <a:rPr lang="fr" sz="3200" b="1" i="1" u="none" strike="noStrike">
                <a:solidFill>
                  <a:srgbClr val="76C6D2"/>
                </a:solidFill>
                <a:highlight>
                  <a:srgbClr val="000000">
                    <a:alpha val="0"/>
                  </a:srgbClr>
                </a:highlight>
                <a:latin typeface="Calibri"/>
              </a:rPr>
              <a:t>FORMEL </a:t>
            </a:r>
            <a:r>
              <a:rPr lang="fr" sz="3200" b="1" i="1" u="none" strike="noStrike">
                <a:solidFill>
                  <a:srgbClr val="FFFFFF"/>
                </a:solidFill>
                <a:highlight>
                  <a:srgbClr val="000000">
                    <a:alpha val="0"/>
                  </a:srgbClr>
                </a:highlight>
                <a:latin typeface="Calibri"/>
              </a:rPr>
              <a:t>OU</a:t>
            </a:r>
            <a:r>
              <a:rPr lang="fr" sz="3200" b="1" i="1" u="none" strike="noStrike">
                <a:solidFill>
                  <a:srgbClr val="F6BC67"/>
                </a:solidFill>
                <a:highlight>
                  <a:srgbClr val="000000">
                    <a:alpha val="0"/>
                  </a:srgbClr>
                </a:highlight>
                <a:latin typeface="Calibri"/>
              </a:rPr>
              <a:t> DÉCONTRACTÉ</a:t>
            </a:r>
          </a:p>
          <a:p>
            <a:pPr algn="ctr" rtl="0"/>
            <a:r>
              <a:rPr lang="fr" sz="3200" b="1" i="1" u="none" strike="noStrike">
                <a:solidFill>
                  <a:srgbClr val="76C6D2"/>
                </a:solidFill>
                <a:highlight>
                  <a:srgbClr val="000000">
                    <a:alpha val="0"/>
                  </a:srgbClr>
                </a:highlight>
                <a:latin typeface="Calibri"/>
              </a:rPr>
              <a:t>SÉRIEUX </a:t>
            </a:r>
            <a:r>
              <a:rPr lang="fr" sz="3200" b="1" i="1" u="none" strike="noStrike">
                <a:solidFill>
                  <a:srgbClr val="FFFFFF"/>
                </a:solidFill>
                <a:highlight>
                  <a:srgbClr val="000000">
                    <a:alpha val="0"/>
                  </a:srgbClr>
                </a:highlight>
                <a:latin typeface="Calibri"/>
              </a:rPr>
              <a:t>OU</a:t>
            </a:r>
            <a:r>
              <a:rPr lang="fr" sz="3200" b="1" i="1" u="none" strike="noStrike">
                <a:solidFill>
                  <a:srgbClr val="F6BC67"/>
                </a:solidFill>
                <a:highlight>
                  <a:srgbClr val="000000">
                    <a:alpha val="0"/>
                  </a:srgbClr>
                </a:highlight>
                <a:latin typeface="Calibri"/>
              </a:rPr>
              <a:t> DRÔLE</a:t>
            </a:r>
          </a:p>
          <a:p>
            <a:pPr algn="ctr" rtl="0"/>
            <a:r>
              <a:rPr lang="fr" sz="3200" b="1" i="1" u="none" strike="noStrike">
                <a:solidFill>
                  <a:srgbClr val="76C6D2"/>
                </a:solidFill>
                <a:highlight>
                  <a:srgbClr val="000000">
                    <a:alpha val="0"/>
                  </a:srgbClr>
                </a:highlight>
                <a:latin typeface="Calibri"/>
              </a:rPr>
              <a:t>RESPECTUEUX </a:t>
            </a:r>
            <a:r>
              <a:rPr lang="fr" sz="3200" b="1" i="1" u="none" strike="noStrike">
                <a:solidFill>
                  <a:srgbClr val="FFFFFF"/>
                </a:solidFill>
                <a:highlight>
                  <a:srgbClr val="000000">
                    <a:alpha val="0"/>
                  </a:srgbClr>
                </a:highlight>
                <a:latin typeface="Calibri"/>
              </a:rPr>
              <a:t>OU</a:t>
            </a:r>
            <a:r>
              <a:rPr lang="fr" sz="3200" b="1" i="1" u="none" strike="noStrike">
                <a:solidFill>
                  <a:srgbClr val="F6BC67"/>
                </a:solidFill>
                <a:highlight>
                  <a:srgbClr val="000000">
                    <a:alpha val="0"/>
                  </a:srgbClr>
                </a:highlight>
                <a:latin typeface="Calibri"/>
              </a:rPr>
              <a:t> IRRÉVÉRENCIEUX</a:t>
            </a:r>
          </a:p>
          <a:p>
            <a:pPr algn="ctr" rtl="0"/>
            <a:r>
              <a:rPr lang="fr" sz="3200" b="1" i="1" u="none" strike="noStrike">
                <a:solidFill>
                  <a:srgbClr val="76C6D2"/>
                </a:solidFill>
                <a:highlight>
                  <a:srgbClr val="000000">
                    <a:alpha val="0"/>
                  </a:srgbClr>
                </a:highlight>
                <a:latin typeface="Calibri"/>
              </a:rPr>
              <a:t>ENTHOUSIASTE</a:t>
            </a:r>
            <a:r>
              <a:rPr lang="fr" sz="3200" b="1" i="1" u="none" strike="noStrike">
                <a:solidFill>
                  <a:srgbClr val="F6BC67"/>
                </a:solidFill>
                <a:highlight>
                  <a:srgbClr val="000000">
                    <a:alpha val="0"/>
                  </a:srgbClr>
                </a:highlight>
                <a:latin typeface="Calibri"/>
              </a:rPr>
              <a:t> </a:t>
            </a:r>
            <a:r>
              <a:rPr lang="fr" sz="3200" b="1" i="1" u="none" strike="noStrike">
                <a:solidFill>
                  <a:srgbClr val="FFFFFF"/>
                </a:solidFill>
                <a:highlight>
                  <a:srgbClr val="000000">
                    <a:alpha val="0"/>
                  </a:srgbClr>
                </a:highlight>
                <a:latin typeface="Calibri"/>
              </a:rPr>
              <a:t>OU</a:t>
            </a:r>
            <a:r>
              <a:rPr lang="fr" sz="3200" b="1" i="1" u="none" strike="noStrike">
                <a:solidFill>
                  <a:srgbClr val="F6BC67"/>
                </a:solidFill>
                <a:highlight>
                  <a:srgbClr val="000000">
                    <a:alpha val="0"/>
                  </a:srgbClr>
                </a:highlight>
                <a:latin typeface="Calibri"/>
              </a:rPr>
              <a:t> FACTUEL</a:t>
            </a:r>
          </a:p>
          <a:p>
            <a:pPr algn="ctr"/>
            <a:endParaRPr lang="hr-BA" sz="3200" b="1">
              <a:solidFill>
                <a:schemeClr val="bg1"/>
              </a:solidFill>
            </a:endParaRPr>
          </a:p>
          <a:p>
            <a:pPr algn="ctr"/>
            <a:endParaRPr lang="en-US" sz="3200" b="1">
              <a:solidFill>
                <a:schemeClr val="bg1"/>
              </a:solidFill>
            </a:endParaRPr>
          </a:p>
        </p:txBody>
      </p:sp>
    </p:spTree>
    <p:extLst>
      <p:ext uri="{BB962C8B-B14F-4D97-AF65-F5344CB8AC3E}">
        <p14:creationId xmlns:p14="http://schemas.microsoft.com/office/powerpoint/2010/main" val="15180455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89738-FD36-4804-9E08-B267C0F135BB}"/>
              </a:ext>
            </a:extLst>
          </p:cNvPr>
          <p:cNvSpPr>
            <a:spLocks noGrp="1"/>
          </p:cNvSpPr>
          <p:nvPr>
            <p:ph type="body" sz="quarter" idx="15"/>
          </p:nvPr>
        </p:nvSpPr>
        <p:spPr/>
        <p:txBody>
          <a:bodyPr>
            <a:noAutofit/>
          </a:bodyPr>
          <a:lstStyle/>
          <a:p>
            <a:pPr rtl="0"/>
            <a:r>
              <a:rPr lang="fr" sz="3600" b="1" i="0" u="none" strike="noStrike">
                <a:highlight>
                  <a:srgbClr val="000000">
                    <a:alpha val="0"/>
                  </a:srgbClr>
                </a:highlight>
                <a:latin typeface="Calibri"/>
              </a:rPr>
              <a:t>EXERCICE </a:t>
            </a:r>
            <a:endParaRPr lang="hr-BA"/>
          </a:p>
        </p:txBody>
      </p:sp>
      <p:sp>
        <p:nvSpPr>
          <p:cNvPr id="3" name="Text Placeholder 2">
            <a:extLst>
              <a:ext uri="{FF2B5EF4-FFF2-40B4-BE49-F238E27FC236}">
                <a16:creationId xmlns:a16="http://schemas.microsoft.com/office/drawing/2014/main" id="{EDBE10A8-629E-4EA2-9766-64032D57648F}"/>
              </a:ext>
            </a:extLst>
          </p:cNvPr>
          <p:cNvSpPr>
            <a:spLocks noGrp="1"/>
          </p:cNvSpPr>
          <p:nvPr>
            <p:ph type="body" sz="quarter" idx="16"/>
          </p:nvPr>
        </p:nvSpPr>
        <p:spPr/>
        <p:txBody>
          <a:bodyPr>
            <a:noAutofit/>
          </a:bodyPr>
          <a:lstStyle/>
          <a:p>
            <a:pPr rtl="0"/>
            <a:r>
              <a:rPr lang="fr" sz="2400" b="0" i="0" u="none" strike="noStrike">
                <a:highlight>
                  <a:srgbClr val="000000">
                    <a:alpha val="0"/>
                  </a:srgbClr>
                </a:highlight>
                <a:latin typeface="Calibri"/>
              </a:rPr>
              <a:t>Notez toutes les caractéristiques de votre voix et le ton de votre voix que vous utiliseriez pour communiquer vos messages de médiateur de la communauté des migrants au public :</a:t>
            </a:r>
          </a:p>
          <a:p>
            <a:endParaRPr lang="hr-BA"/>
          </a:p>
          <a:p>
            <a:pPr rtl="0"/>
            <a:r>
              <a:rPr lang="fr" sz="2400" b="0" i="0" u="none" strike="noStrike">
                <a:highlight>
                  <a:srgbClr val="000000">
                    <a:alpha val="0"/>
                  </a:srgbClr>
                </a:highlight>
                <a:latin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a:p>
          <a:p>
            <a:endParaRPr lang="en-US"/>
          </a:p>
        </p:txBody>
      </p:sp>
      <p:sp>
        <p:nvSpPr>
          <p:cNvPr id="6" name="Flowchart: Connector 5">
            <a:extLst>
              <a:ext uri="{FF2B5EF4-FFF2-40B4-BE49-F238E27FC236}">
                <a16:creationId xmlns:a16="http://schemas.microsoft.com/office/drawing/2014/main" id="{128471F5-3D10-4FE9-8839-728D1AF5D8C6}"/>
              </a:ext>
            </a:extLst>
          </p:cNvPr>
          <p:cNvSpPr/>
          <p:nvPr/>
        </p:nvSpPr>
        <p:spPr>
          <a:xfrm>
            <a:off x="5225766" y="533400"/>
            <a:ext cx="1234440" cy="1188720"/>
          </a:xfrm>
          <a:prstGeom prst="flowChartConnector">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grpSp>
        <p:nvGrpSpPr>
          <p:cNvPr id="7" name="Google Shape;518;p39">
            <a:extLst>
              <a:ext uri="{FF2B5EF4-FFF2-40B4-BE49-F238E27FC236}">
                <a16:creationId xmlns:a16="http://schemas.microsoft.com/office/drawing/2014/main" id="{AEF123A5-D4AB-42A1-B57B-7D7C3C7AF5CC}"/>
              </a:ext>
            </a:extLst>
          </p:cNvPr>
          <p:cNvGrpSpPr/>
          <p:nvPr/>
        </p:nvGrpSpPr>
        <p:grpSpPr>
          <a:xfrm>
            <a:off x="5617199" y="852235"/>
            <a:ext cx="496501" cy="563769"/>
            <a:chOff x="1923675" y="1633650"/>
            <a:chExt cx="436000" cy="435975"/>
          </a:xfrm>
          <a:solidFill>
            <a:srgbClr val="76C6D2"/>
          </a:solidFill>
        </p:grpSpPr>
        <p:sp>
          <p:nvSpPr>
            <p:cNvPr id="8" name="Google Shape;519;p39">
              <a:extLst>
                <a:ext uri="{FF2B5EF4-FFF2-40B4-BE49-F238E27FC236}">
                  <a16:creationId xmlns:a16="http://schemas.microsoft.com/office/drawing/2014/main" id="{C79D15EB-2D2A-4EFF-8FB3-CFB75A9A6C5C}"/>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9" name="Google Shape;520;p39">
              <a:extLst>
                <a:ext uri="{FF2B5EF4-FFF2-40B4-BE49-F238E27FC236}">
                  <a16:creationId xmlns:a16="http://schemas.microsoft.com/office/drawing/2014/main" id="{76833FFF-E53B-4B5B-BD88-969016A50D71}"/>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0" name="Google Shape;521;p39">
              <a:extLst>
                <a:ext uri="{FF2B5EF4-FFF2-40B4-BE49-F238E27FC236}">
                  <a16:creationId xmlns:a16="http://schemas.microsoft.com/office/drawing/2014/main" id="{8FB89368-62AD-4399-9D4C-099E5E3EDE07}"/>
                </a:ext>
              </a:extLst>
            </p:cNvPr>
            <p:cNvSpPr/>
            <p:nvPr/>
          </p:nvSpPr>
          <p:spPr>
            <a:xfrm>
              <a:off x="1923675" y="1681150"/>
              <a:ext cx="388500" cy="388475"/>
            </a:xfrm>
            <a:custGeom>
              <a:avLst/>
              <a:gdLst/>
              <a:ahLst/>
              <a:cxnLst/>
              <a:rect l="l" t="t" r="r" b="b"/>
              <a:pathLst>
                <a:path w="15539"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522;p39">
              <a:extLst>
                <a:ext uri="{FF2B5EF4-FFF2-40B4-BE49-F238E27FC236}">
                  <a16:creationId xmlns:a16="http://schemas.microsoft.com/office/drawing/2014/main" id="{18EC6942-F7D6-4DA5-8FA0-1B65CEB739F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523;p39">
              <a:extLst>
                <a:ext uri="{FF2B5EF4-FFF2-40B4-BE49-F238E27FC236}">
                  <a16:creationId xmlns:a16="http://schemas.microsoft.com/office/drawing/2014/main" id="{F2D2250B-3577-4A7A-995C-0CF5C10640E3}"/>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524;p39">
              <a:extLst>
                <a:ext uri="{FF2B5EF4-FFF2-40B4-BE49-F238E27FC236}">
                  <a16:creationId xmlns:a16="http://schemas.microsoft.com/office/drawing/2014/main" id="{2FAA7ADB-28D8-4580-80FD-7771E74C2C4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23456174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1485F2E-8F6A-416C-BB35-3366BC5FEEC8}"/>
              </a:ext>
            </a:extLst>
          </p:cNvPr>
          <p:cNvSpPr txBox="1"/>
          <p:nvPr/>
        </p:nvSpPr>
        <p:spPr>
          <a:xfrm>
            <a:off x="2934313" y="467557"/>
            <a:ext cx="7284203" cy="6782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rgbClr val="A6377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3600" b="1" i="0" u="none" strike="noStrike">
                <a:solidFill>
                  <a:srgbClr val="F6BC67"/>
                </a:solidFill>
                <a:highlight>
                  <a:srgbClr val="000000">
                    <a:alpha val="0"/>
                  </a:srgbClr>
                </a:highlight>
                <a:latin typeface="Calibri"/>
              </a:rPr>
              <a:t>TÂCHE : Communiquer sur l'action sociale</a:t>
            </a:r>
            <a:r>
              <a:rPr lang="fr" sz="3600" b="0" i="0" u="none" strike="noStrike" baseline="30000">
                <a:solidFill>
                  <a:srgbClr val="F6BC67"/>
                </a:solidFill>
                <a:highlight>
                  <a:srgbClr val="000000">
                    <a:alpha val="0"/>
                  </a:srgbClr>
                </a:highlight>
                <a:latin typeface="Calibri"/>
              </a:rPr>
              <a:t>1</a:t>
            </a:r>
            <a:endParaRPr lang="en-GB" b="0" baseline="30000">
              <a:solidFill>
                <a:srgbClr val="F6BC67"/>
              </a:solidFill>
            </a:endParaRPr>
          </a:p>
          <a:p>
            <a:endParaRPr lang="en-GB"/>
          </a:p>
        </p:txBody>
      </p:sp>
      <p:sp>
        <p:nvSpPr>
          <p:cNvPr id="13" name="Text Placeholder 12">
            <a:extLst>
              <a:ext uri="{FF2B5EF4-FFF2-40B4-BE49-F238E27FC236}">
                <a16:creationId xmlns:a16="http://schemas.microsoft.com/office/drawing/2014/main" id="{189F4942-8A43-405E-B55D-F892ED46153B}"/>
              </a:ext>
            </a:extLst>
          </p:cNvPr>
          <p:cNvSpPr>
            <a:spLocks noGrp="1"/>
          </p:cNvSpPr>
          <p:nvPr>
            <p:ph type="body" sz="quarter" idx="16"/>
          </p:nvPr>
        </p:nvSpPr>
        <p:spPr>
          <a:xfrm>
            <a:off x="569479" y="2565918"/>
            <a:ext cx="10978262" cy="3485407"/>
          </a:xfrm>
        </p:spPr>
        <p:txBody>
          <a:bodyPr>
            <a:noAutofit/>
          </a:bodyPr>
          <a:lstStyle/>
          <a:p>
            <a:pPr marL="342900" indent="-342900" rtl="0">
              <a:buFont typeface="Wingdings" panose="05000000000000000000" pitchFamily="2" charset="2"/>
              <a:buChar char="q"/>
            </a:pPr>
            <a:r>
              <a:rPr lang="fr" sz="2400" b="0" i="0" u="none" strike="noStrike">
                <a:highlight>
                  <a:srgbClr val="000000">
                    <a:alpha val="0"/>
                  </a:srgbClr>
                </a:highlight>
                <a:latin typeface="Calibri"/>
              </a:rPr>
              <a:t>Imaginez que vous êtes dans un évaluateur/élévateur avec un décideur influent pendant une minute et que vous partagez des informations sur votre action sociale.</a:t>
            </a:r>
            <a:endParaRPr lang="hr-BA"/>
          </a:p>
          <a:p>
            <a:endParaRPr lang="en-GB"/>
          </a:p>
          <a:p>
            <a:pPr marL="342900" indent="-342900" rtl="0">
              <a:buFont typeface="Wingdings" panose="05000000000000000000" pitchFamily="2" charset="2"/>
              <a:buChar char="ü"/>
            </a:pPr>
            <a:r>
              <a:rPr lang="fr" sz="2400" b="0" i="0" u="none" strike="noStrike">
                <a:highlight>
                  <a:srgbClr val="000000">
                    <a:alpha val="0"/>
                  </a:srgbClr>
                </a:highlight>
                <a:latin typeface="Calibri"/>
              </a:rPr>
              <a:t>Imaginez maintenant que vous vous trouvez dans votre communauté et que vous  venez d’entrer dans l’ascenseur en portant un T-shirt portant l’inscription «  Citoyens actifs ».  Un décideur influent entre dans l’ascenseur et vous demande : « Qu’est-ce que  Citoyens actifs ? ».</a:t>
            </a:r>
          </a:p>
          <a:p>
            <a:endParaRPr lang="hr-BA"/>
          </a:p>
          <a:p>
            <a:pPr algn="ctr" rtl="0"/>
            <a:r>
              <a:rPr lang="fr" sz="2400" b="1" i="0" u="none" strike="noStrike">
                <a:highlight>
                  <a:srgbClr val="000000">
                    <a:alpha val="0"/>
                  </a:srgbClr>
                </a:highlight>
                <a:latin typeface="Calibri"/>
              </a:rPr>
              <a:t>Vous avez 2 minutes pour répondre. Qu'est-ce que vous en dites ?</a:t>
            </a:r>
            <a:endParaRPr lang="en-GB" b="1"/>
          </a:p>
        </p:txBody>
      </p:sp>
      <p:sp>
        <p:nvSpPr>
          <p:cNvPr id="3" name="TextBox 2">
            <a:extLst>
              <a:ext uri="{FF2B5EF4-FFF2-40B4-BE49-F238E27FC236}">
                <a16:creationId xmlns:a16="http://schemas.microsoft.com/office/drawing/2014/main" id="{F05330EE-5FAA-43CC-BFF7-C8CCE76C6AD9}"/>
              </a:ext>
            </a:extLst>
          </p:cNvPr>
          <p:cNvSpPr txBox="1"/>
          <p:nvPr/>
        </p:nvSpPr>
        <p:spPr>
          <a:xfrm>
            <a:off x="569479" y="6488668"/>
            <a:ext cx="4040080" cy="276999"/>
          </a:xfrm>
          <a:prstGeom prst="rect">
            <a:avLst/>
          </a:prstGeom>
          <a:noFill/>
        </p:spPr>
        <p:txBody>
          <a:bodyPr wrap="none" rtlCol="0">
            <a:noAutofit/>
          </a:bodyPr>
          <a:lstStyle/>
          <a:p>
            <a:pPr rtl="0"/>
            <a:r>
              <a:rPr lang="fr" sz="1200" b="0" i="0" u="none" strike="noStrike">
                <a:highlight>
                  <a:srgbClr val="000000">
                    <a:alpha val="0"/>
                  </a:srgbClr>
                </a:highlight>
                <a:latin typeface="Calibri"/>
              </a:rPr>
              <a:t>Source :</a:t>
            </a:r>
            <a:r>
              <a:rPr lang="fr" sz="1200" b="0" i="0" u="none" strike="noStrike" baseline="0">
                <a:solidFill>
                  <a:srgbClr val="3D3C3B"/>
                </a:solidFill>
                <a:highlight>
                  <a:srgbClr val="000000">
                    <a:alpha val="0"/>
                  </a:srgbClr>
                </a:highlight>
                <a:latin typeface="BritishCouncilSans-Bold"/>
              </a:rPr>
              <a:t> Boîte à outils de l'animateur de Citoyens actifs, BRITISH COUNCIL</a:t>
            </a:r>
            <a:r>
              <a:rPr lang="fr" sz="1200" b="0" i="0" u="none" strike="noStrike">
                <a:highlight>
                  <a:srgbClr val="000000">
                    <a:alpha val="0"/>
                  </a:srgbClr>
                </a:highlight>
                <a:latin typeface="Calibri"/>
              </a:rPr>
              <a:t> </a:t>
            </a:r>
            <a:endParaRPr lang="en-US" sz="1200"/>
          </a:p>
        </p:txBody>
      </p:sp>
      <p:sp>
        <p:nvSpPr>
          <p:cNvPr id="16" name="Flowchart: Connector 15">
            <a:extLst>
              <a:ext uri="{FF2B5EF4-FFF2-40B4-BE49-F238E27FC236}">
                <a16:creationId xmlns:a16="http://schemas.microsoft.com/office/drawing/2014/main" id="{C305B8CD-094D-4A14-AA58-B7AE2ED2DBAE}"/>
              </a:ext>
            </a:extLst>
          </p:cNvPr>
          <p:cNvSpPr/>
          <p:nvPr/>
        </p:nvSpPr>
        <p:spPr>
          <a:xfrm>
            <a:off x="5441390" y="1145793"/>
            <a:ext cx="1234440" cy="1188720"/>
          </a:xfrm>
          <a:prstGeom prst="flowChartConnector">
            <a:avLst/>
          </a:prstGeom>
          <a:solidFill>
            <a:srgbClr val="F6BC67"/>
          </a:solidFill>
          <a:ln w="38100">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9" name="Graphic 18" descr="Thought bubble outline">
            <a:extLst>
              <a:ext uri="{FF2B5EF4-FFF2-40B4-BE49-F238E27FC236}">
                <a16:creationId xmlns:a16="http://schemas.microsoft.com/office/drawing/2014/main" id="{D1A28FE8-4792-4752-A458-8464739CE8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282953"/>
            <a:ext cx="914400" cy="914400"/>
          </a:xfrm>
          <a:prstGeom prst="rect">
            <a:avLst/>
          </a:prstGeom>
        </p:spPr>
      </p:pic>
    </p:spTree>
    <p:extLst>
      <p:ext uri="{BB962C8B-B14F-4D97-AF65-F5344CB8AC3E}">
        <p14:creationId xmlns:p14="http://schemas.microsoft.com/office/powerpoint/2010/main" val="221860026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4B4FD9-F770-4668-A56A-9AAD752D9C31}"/>
              </a:ext>
            </a:extLst>
          </p:cNvPr>
          <p:cNvSpPr>
            <a:spLocks noGrp="1"/>
          </p:cNvSpPr>
          <p:nvPr>
            <p:ph type="body" sz="quarter" idx="16"/>
          </p:nvPr>
        </p:nvSpPr>
        <p:spPr/>
        <p:txBody>
          <a:bodyPr>
            <a:noAutofit/>
          </a:bodyPr>
          <a:lstStyle/>
          <a:p>
            <a:pPr rtl="0"/>
            <a:r>
              <a:rPr lang="fr" sz="3600" b="1" i="0" u="none" strike="noStrike">
                <a:highlight>
                  <a:srgbClr val="000000">
                    <a:alpha val="0"/>
                  </a:srgbClr>
                </a:highlight>
                <a:latin typeface="Calibri"/>
              </a:rPr>
              <a:t>Regardez un film :</a:t>
            </a:r>
            <a:r>
              <a:rPr lang="fr" sz="3600" b="1" i="0" u="none" strike="noStrike">
                <a:solidFill>
                  <a:srgbClr val="76C6D2"/>
                </a:solidFill>
                <a:highlight>
                  <a:srgbClr val="000000">
                    <a:alpha val="0"/>
                  </a:srgbClr>
                </a:highlight>
                <a:latin typeface="Calibri"/>
              </a:rPr>
              <a:t> Une fille de Mogadiscio</a:t>
            </a:r>
          </a:p>
          <a:p>
            <a:endParaRPr lang="en-US"/>
          </a:p>
        </p:txBody>
      </p:sp>
      <p:sp>
        <p:nvSpPr>
          <p:cNvPr id="4" name="Text Placeholder 3">
            <a:extLst>
              <a:ext uri="{FF2B5EF4-FFF2-40B4-BE49-F238E27FC236}">
                <a16:creationId xmlns:a16="http://schemas.microsoft.com/office/drawing/2014/main" id="{367CB99B-2F8E-46FD-B6F6-9735C6C5DFEE}"/>
              </a:ext>
            </a:extLst>
          </p:cNvPr>
          <p:cNvSpPr>
            <a:spLocks noGrp="1"/>
          </p:cNvSpPr>
          <p:nvPr>
            <p:ph type="body" sz="quarter" idx="17"/>
          </p:nvPr>
        </p:nvSpPr>
        <p:spPr/>
        <p:txBody>
          <a:bodyPr>
            <a:noAutofit/>
          </a:bodyPr>
          <a:lstStyle/>
          <a:p>
            <a:pPr rtl="0"/>
            <a:r>
              <a:rPr lang="fr" sz="3000" b="0" i="0" u="none" strike="noStrike">
                <a:highlight>
                  <a:srgbClr val="000000">
                    <a:alpha val="0"/>
                  </a:srgbClr>
                </a:highlight>
                <a:latin typeface="Calibri"/>
              </a:rPr>
              <a:t>Basé sur le témoignage d'Ifrah Ahmed, qui, après avoir fait un voyage extraordinaire pour fuir la Somalie déchirée par la guerre, est devenue l'une des principales militantes internationales contre la violence sexiste et les mutilations génitales féminines.</a:t>
            </a:r>
          </a:p>
        </p:txBody>
      </p:sp>
      <p:pic>
        <p:nvPicPr>
          <p:cNvPr id="6" name="Picture 5">
            <a:hlinkClick r:id="rId2"/>
            <a:extLst>
              <a:ext uri="{FF2B5EF4-FFF2-40B4-BE49-F238E27FC236}">
                <a16:creationId xmlns:a16="http://schemas.microsoft.com/office/drawing/2014/main" id="{FEDC5228-E8FF-4404-A089-FD040424B8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89436" y="1222310"/>
            <a:ext cx="3402563" cy="4075750"/>
          </a:xfrm>
          <a:prstGeom prst="rect">
            <a:avLst/>
          </a:prstGeom>
        </p:spPr>
      </p:pic>
      <p:sp>
        <p:nvSpPr>
          <p:cNvPr id="7" name="Arrow: Curved Left 6">
            <a:extLst>
              <a:ext uri="{FF2B5EF4-FFF2-40B4-BE49-F238E27FC236}">
                <a16:creationId xmlns:a16="http://schemas.microsoft.com/office/drawing/2014/main" id="{8A4C3DCD-4E94-4A0F-A91D-3B63E491C4B7}"/>
              </a:ext>
            </a:extLst>
          </p:cNvPr>
          <p:cNvSpPr/>
          <p:nvPr/>
        </p:nvSpPr>
        <p:spPr>
          <a:xfrm rot="17374092">
            <a:off x="7621907" y="-425581"/>
            <a:ext cx="1091540" cy="2761613"/>
          </a:xfrm>
          <a:prstGeom prst="curvedLeftArrow">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8" name="TextBox 7">
            <a:extLst>
              <a:ext uri="{FF2B5EF4-FFF2-40B4-BE49-F238E27FC236}">
                <a16:creationId xmlns:a16="http://schemas.microsoft.com/office/drawing/2014/main" id="{DBB78B0C-8C98-4645-A4B2-76FCB9353C7A}"/>
              </a:ext>
            </a:extLst>
          </p:cNvPr>
          <p:cNvSpPr txBox="1"/>
          <p:nvPr/>
        </p:nvSpPr>
        <p:spPr>
          <a:xfrm rot="521287">
            <a:off x="5438384" y="5067576"/>
            <a:ext cx="2372468" cy="1323439"/>
          </a:xfrm>
          <a:prstGeom prst="rect">
            <a:avLst/>
          </a:prstGeom>
          <a:noFill/>
        </p:spPr>
        <p:txBody>
          <a:bodyPr wrap="square" rtlCol="0">
            <a:noAutofit/>
          </a:bodyPr>
          <a:lstStyle/>
          <a:p>
            <a:pPr algn="ctr" rtl="0"/>
            <a:r>
              <a:rPr lang="fr" sz="2000" b="1" i="0" u="none" strike="noStrike">
                <a:solidFill>
                  <a:srgbClr val="76C6D2"/>
                </a:solidFill>
                <a:highlight>
                  <a:srgbClr val="000000">
                    <a:alpha val="0"/>
                  </a:srgbClr>
                </a:highlight>
                <a:latin typeface="Calibri"/>
              </a:rPr>
              <a:t>Faites un double clic sur l'image pour obtenir plus d'informations sur le film.</a:t>
            </a:r>
            <a:endParaRPr lang="en-US" sz="2000" b="1">
              <a:solidFill>
                <a:srgbClr val="76C6D2"/>
              </a:solidFill>
            </a:endParaRPr>
          </a:p>
        </p:txBody>
      </p:sp>
      <p:pic>
        <p:nvPicPr>
          <p:cNvPr id="10" name="Graphic 9" descr="Cursor with solid fill">
            <a:extLst>
              <a:ext uri="{FF2B5EF4-FFF2-40B4-BE49-F238E27FC236}">
                <a16:creationId xmlns:a16="http://schemas.microsoft.com/office/drawing/2014/main" id="{011A8F39-7C45-440B-B3F9-BADC96EFF3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336904">
            <a:off x="7532261" y="4160712"/>
            <a:ext cx="1530683" cy="1530683"/>
          </a:xfrm>
          <a:prstGeom prst="rect">
            <a:avLst/>
          </a:prstGeom>
        </p:spPr>
      </p:pic>
    </p:spTree>
    <p:extLst>
      <p:ext uri="{BB962C8B-B14F-4D97-AF65-F5344CB8AC3E}">
        <p14:creationId xmlns:p14="http://schemas.microsoft.com/office/powerpoint/2010/main" val="11975264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B6928C43-FFF6-430F-BA7C-B928E8E854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89436" y="1222310"/>
            <a:ext cx="3402563" cy="4075750"/>
          </a:xfrm>
          <a:prstGeom prst="rect">
            <a:avLst/>
          </a:prstGeom>
        </p:spPr>
      </p:pic>
      <p:sp>
        <p:nvSpPr>
          <p:cNvPr id="3" name="Text Placeholder 2">
            <a:extLst>
              <a:ext uri="{FF2B5EF4-FFF2-40B4-BE49-F238E27FC236}">
                <a16:creationId xmlns:a16="http://schemas.microsoft.com/office/drawing/2014/main" id="{124B4FD9-F770-4668-A56A-9AAD752D9C31}"/>
              </a:ext>
            </a:extLst>
          </p:cNvPr>
          <p:cNvSpPr>
            <a:spLocks noGrp="1"/>
          </p:cNvSpPr>
          <p:nvPr>
            <p:ph type="body" sz="quarter" idx="16"/>
          </p:nvPr>
        </p:nvSpPr>
        <p:spPr>
          <a:xfrm>
            <a:off x="643223" y="640232"/>
            <a:ext cx="6361734" cy="697353"/>
          </a:xfrm>
        </p:spPr>
        <p:txBody>
          <a:bodyPr>
            <a:noAutofit/>
          </a:bodyPr>
          <a:lstStyle/>
          <a:p>
            <a:pPr rtl="0"/>
            <a:r>
              <a:rPr lang="fr" sz="3600" b="1" i="0" u="none" strike="noStrike">
                <a:highlight>
                  <a:srgbClr val="000000">
                    <a:alpha val="0"/>
                  </a:srgbClr>
                </a:highlight>
                <a:latin typeface="Calibri"/>
              </a:rPr>
              <a:t>Lisez un article</a:t>
            </a:r>
            <a:endParaRPr lang="en-US"/>
          </a:p>
        </p:txBody>
      </p:sp>
      <p:sp>
        <p:nvSpPr>
          <p:cNvPr id="4" name="Text Placeholder 3">
            <a:extLst>
              <a:ext uri="{FF2B5EF4-FFF2-40B4-BE49-F238E27FC236}">
                <a16:creationId xmlns:a16="http://schemas.microsoft.com/office/drawing/2014/main" id="{367CB99B-2F8E-46FD-B6F6-9735C6C5DFEE}"/>
              </a:ext>
            </a:extLst>
          </p:cNvPr>
          <p:cNvSpPr>
            <a:spLocks noGrp="1"/>
          </p:cNvSpPr>
          <p:nvPr>
            <p:ph type="body" sz="quarter" idx="17"/>
          </p:nvPr>
        </p:nvSpPr>
        <p:spPr>
          <a:xfrm>
            <a:off x="713078" y="1292294"/>
            <a:ext cx="6564021" cy="4925474"/>
          </a:xfrm>
        </p:spPr>
        <p:txBody>
          <a:bodyPr>
            <a:noAutofit/>
          </a:bodyPr>
          <a:lstStyle/>
          <a:p>
            <a:pPr rtl="0"/>
            <a:r>
              <a:rPr lang="fr" sz="2400" b="0" i="0" u="none" strike="noStrike">
                <a:highlight>
                  <a:srgbClr val="000000">
                    <a:alpha val="0"/>
                  </a:srgbClr>
                </a:highlight>
                <a:latin typeface="Calibri"/>
              </a:rPr>
              <a:t>Mary McGuckian, la réalisatrice irlandaise du film, explique :</a:t>
            </a:r>
            <a:r>
              <a:rPr lang="fr" sz="2400" b="0" i="1" u="none" strike="noStrike">
                <a:highlight>
                  <a:srgbClr val="000000">
                    <a:alpha val="0"/>
                  </a:srgbClr>
                </a:highlight>
                <a:latin typeface="Calibri"/>
              </a:rPr>
              <a:t> Tout au long du  processus, tout le monde n'a cessé de demander comment faire un film sur les  mutilations génitales féminines. Parce qu'aussi, tout ceci était avant #MeToo.</a:t>
            </a:r>
            <a:endParaRPr lang="hr-BA" sz="2400" i="1"/>
          </a:p>
          <a:p>
            <a:pPr rtl="0"/>
            <a:r>
              <a:rPr lang="fr" sz="2400" b="0" i="1" u="none" strike="noStrike">
                <a:highlight>
                  <a:srgbClr val="000000">
                    <a:alpha val="0"/>
                  </a:srgbClr>
                </a:highlight>
                <a:latin typeface="Calibri"/>
              </a:rPr>
              <a:t>Du point de vue d'un drame, vous l'abordez d'abord du point de vue du personnage, puis du point de vue d'une thèse cinématographique. Ifrah elle-même est si convaincante - charismatique, drôle, belle - et en parlant avec elle et en comprenant son histoire, il est devenu clair que c'était la thèse - elle utilise son expérience personnelle et son témoignage comme outil de campagne. « Au final, l’histoire du film est simple : Il s’agit de ce qui arrive quand les  femmes se lèvent et disent leur vérité </a:t>
            </a:r>
            <a:r>
              <a:rPr lang="fr" sz="2400" b="0" i="0" u="none" strike="noStrike">
                <a:highlight>
                  <a:srgbClr val="000000">
                    <a:alpha val="0"/>
                  </a:srgbClr>
                </a:highlight>
                <a:latin typeface="Calibri"/>
              </a:rPr>
              <a:t>».</a:t>
            </a:r>
            <a:endParaRPr lang="en-US" sz="2400"/>
          </a:p>
        </p:txBody>
      </p:sp>
      <p:sp>
        <p:nvSpPr>
          <p:cNvPr id="5" name="Arrow: Curved Left 4">
            <a:extLst>
              <a:ext uri="{FF2B5EF4-FFF2-40B4-BE49-F238E27FC236}">
                <a16:creationId xmlns:a16="http://schemas.microsoft.com/office/drawing/2014/main" id="{61008B2C-DCD0-42E7-8EE9-DCC765A158DD}"/>
              </a:ext>
            </a:extLst>
          </p:cNvPr>
          <p:cNvSpPr/>
          <p:nvPr/>
        </p:nvSpPr>
        <p:spPr>
          <a:xfrm rot="17389492">
            <a:off x="6165504" y="-1563702"/>
            <a:ext cx="1256479" cy="5711993"/>
          </a:xfrm>
          <a:prstGeom prst="curvedLeftArrow">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7" name="TextBox 6">
            <a:extLst>
              <a:ext uri="{FF2B5EF4-FFF2-40B4-BE49-F238E27FC236}">
                <a16:creationId xmlns:a16="http://schemas.microsoft.com/office/drawing/2014/main" id="{B0A54B65-3723-44E9-99A7-04C8D2959BBF}"/>
              </a:ext>
            </a:extLst>
          </p:cNvPr>
          <p:cNvSpPr txBox="1"/>
          <p:nvPr/>
        </p:nvSpPr>
        <p:spPr>
          <a:xfrm>
            <a:off x="7035612" y="302129"/>
            <a:ext cx="4513165" cy="707886"/>
          </a:xfrm>
          <a:prstGeom prst="rect">
            <a:avLst/>
          </a:prstGeom>
          <a:noFill/>
        </p:spPr>
        <p:txBody>
          <a:bodyPr wrap="square" rtlCol="0">
            <a:noAutofit/>
          </a:bodyPr>
          <a:lstStyle/>
          <a:p>
            <a:pPr algn="ctr" rtl="0"/>
            <a:r>
              <a:rPr lang="fr" sz="2000" b="1" i="0" u="none" strike="noStrike">
                <a:solidFill>
                  <a:srgbClr val="76C6D2"/>
                </a:solidFill>
                <a:highlight>
                  <a:srgbClr val="000000">
                    <a:alpha val="0"/>
                  </a:srgbClr>
                </a:highlight>
                <a:latin typeface="Calibri"/>
              </a:rPr>
              <a:t>Faites un double clic sur l'image</a:t>
            </a:r>
          </a:p>
          <a:p>
            <a:pPr algn="ctr"/>
            <a:r>
              <a:rPr lang="hr-BA" sz="2000" b="1">
                <a:solidFill>
                  <a:srgbClr val="76C6D2"/>
                </a:solidFill>
              </a:rPr>
              <a:t> </a:t>
            </a:r>
            <a:endParaRPr lang="en-US" sz="2000" b="1">
              <a:solidFill>
                <a:srgbClr val="76C6D2"/>
              </a:solidFill>
            </a:endParaRPr>
          </a:p>
        </p:txBody>
      </p:sp>
    </p:spTree>
    <p:extLst>
      <p:ext uri="{BB962C8B-B14F-4D97-AF65-F5344CB8AC3E}">
        <p14:creationId xmlns:p14="http://schemas.microsoft.com/office/powerpoint/2010/main" val="1885416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460A3-174C-418B-870C-37D979D930FE}"/>
              </a:ext>
            </a:extLst>
          </p:cNvPr>
          <p:cNvSpPr>
            <a:spLocks noGrp="1"/>
          </p:cNvSpPr>
          <p:nvPr>
            <p:ph type="body" sz="quarter" idx="15"/>
          </p:nvPr>
        </p:nvSpPr>
        <p:spPr>
          <a:xfrm>
            <a:off x="5251791" y="516825"/>
            <a:ext cx="6333340" cy="1083096"/>
          </a:xfrm>
        </p:spPr>
        <p:txBody>
          <a:bodyPr>
            <a:noAutofit/>
          </a:bodyPr>
          <a:lstStyle/>
          <a:p>
            <a:pPr rtl="0"/>
            <a:r>
              <a:rPr lang="fr" sz="3600" b="1" i="0" u="none" strike="noStrike">
                <a:highlight>
                  <a:srgbClr val="000000">
                    <a:alpha val="0"/>
                  </a:srgbClr>
                </a:highlight>
                <a:latin typeface="Calibri"/>
              </a:rPr>
              <a:t>REFLET</a:t>
            </a:r>
            <a:endParaRPr lang="en-US"/>
          </a:p>
        </p:txBody>
      </p:sp>
      <p:sp>
        <p:nvSpPr>
          <p:cNvPr id="3" name="Text Placeholder 2">
            <a:extLst>
              <a:ext uri="{FF2B5EF4-FFF2-40B4-BE49-F238E27FC236}">
                <a16:creationId xmlns:a16="http://schemas.microsoft.com/office/drawing/2014/main" id="{CA33FA1C-34F5-482B-9A18-9D85DEBB33D5}"/>
              </a:ext>
            </a:extLst>
          </p:cNvPr>
          <p:cNvSpPr>
            <a:spLocks noGrp="1"/>
          </p:cNvSpPr>
          <p:nvPr>
            <p:ph type="body" sz="quarter" idx="16"/>
          </p:nvPr>
        </p:nvSpPr>
        <p:spPr>
          <a:xfrm>
            <a:off x="606869" y="2558768"/>
            <a:ext cx="10978262" cy="3240859"/>
          </a:xfrm>
        </p:spPr>
        <p:txBody>
          <a:bodyPr>
            <a:noAutofit/>
          </a:bodyPr>
          <a:lstStyle/>
          <a:p>
            <a:pPr marL="342900" indent="-342900" rtl="0">
              <a:buFont typeface="Wingdings" panose="05000000000000000000" pitchFamily="2" charset="2"/>
              <a:buChar char="Ø"/>
            </a:pPr>
            <a:r>
              <a:rPr lang="fr" sz="2400" b="0" i="0" u="none" strike="noStrike">
                <a:highlight>
                  <a:srgbClr val="000000">
                    <a:alpha val="0"/>
                  </a:srgbClr>
                </a:highlight>
                <a:latin typeface="Calibri"/>
              </a:rPr>
              <a:t>Quel était le message de la </a:t>
            </a:r>
            <a:r>
              <a:rPr lang="fr" sz="2400" b="0" i="1" u="none" strike="noStrike">
                <a:highlight>
                  <a:srgbClr val="000000">
                    <a:alpha val="0"/>
                  </a:srgbClr>
                </a:highlight>
                <a:latin typeface="Calibri"/>
              </a:rPr>
              <a:t>Fille de Mogadiscio ?</a:t>
            </a:r>
          </a:p>
          <a:p>
            <a:pPr marL="342900" indent="-342900">
              <a:buFont typeface="Wingdings" panose="05000000000000000000" pitchFamily="2" charset="2"/>
              <a:buChar char="Ø"/>
            </a:pPr>
            <a:endParaRPr lang="hr-BA" i="1"/>
          </a:p>
          <a:p>
            <a:pPr marL="342900" indent="-342900" rtl="0">
              <a:buFont typeface="Wingdings" panose="05000000000000000000" pitchFamily="2" charset="2"/>
              <a:buChar char="Ø"/>
            </a:pPr>
            <a:r>
              <a:rPr lang="fr" sz="2400" b="0" i="0" u="none" strike="noStrike">
                <a:highlight>
                  <a:srgbClr val="000000">
                    <a:alpha val="0"/>
                  </a:srgbClr>
                </a:highlight>
                <a:latin typeface="Calibri"/>
              </a:rPr>
              <a:t>Quels médias ont été utilisés pour parler du message ?</a:t>
            </a:r>
          </a:p>
          <a:p>
            <a:pPr marL="342900" indent="-342900">
              <a:buFont typeface="Wingdings" panose="05000000000000000000" pitchFamily="2" charset="2"/>
              <a:buChar char="Ø"/>
            </a:pPr>
            <a:endParaRPr lang="hr-BA"/>
          </a:p>
          <a:p>
            <a:pPr marL="342900" indent="-342900" rtl="0">
              <a:buFont typeface="Wingdings" panose="05000000000000000000" pitchFamily="2" charset="2"/>
              <a:buChar char="Ø"/>
            </a:pPr>
            <a:r>
              <a:rPr lang="fr" sz="2400" b="0" i="0" u="none" strike="noStrike">
                <a:highlight>
                  <a:srgbClr val="000000">
                    <a:alpha val="0"/>
                  </a:srgbClr>
                </a:highlight>
                <a:latin typeface="Calibri"/>
              </a:rPr>
              <a:t>Et si l'histoire n'était pas racontée, s'il n'y avait que des faits à ce sujet dans les médias ? Le message aurait-il été aussi fort ?</a:t>
            </a:r>
          </a:p>
          <a:p>
            <a:pPr marL="342900" indent="-342900">
              <a:buFont typeface="Wingdings" panose="05000000000000000000" pitchFamily="2" charset="2"/>
              <a:buChar char="Ø"/>
            </a:pPr>
            <a:endParaRPr lang="hr-BA"/>
          </a:p>
          <a:p>
            <a:pPr marL="342900" indent="-342900" rtl="0">
              <a:buFont typeface="Wingdings" panose="05000000000000000000" pitchFamily="2" charset="2"/>
              <a:buChar char="Ø"/>
            </a:pPr>
            <a:r>
              <a:rPr lang="fr" sz="2400" b="0" i="0" u="none" strike="noStrike">
                <a:highlight>
                  <a:srgbClr val="000000">
                    <a:alpha val="0"/>
                  </a:srgbClr>
                </a:highlight>
                <a:latin typeface="Calibri"/>
              </a:rPr>
              <a:t>Notez 5 choses que vous avez maintenant apprises de cet exemple, sur la formation de votre message ! (vous n'êtes pas obligé de faire un film</a:t>
            </a:r>
            <a:r>
              <a:rPr lang="fr" sz="2400" b="1" i="0" u="none" strike="noStrike">
                <a:solidFill>
                  <a:srgbClr val="F6BC67"/>
                </a:solidFill>
                <a:highlight>
                  <a:srgbClr val="000000">
                    <a:alpha val="0"/>
                  </a:srgbClr>
                </a:highlight>
                <a:latin typeface="Calibri"/>
                <a:sym typeface="Wingdings"/>
              </a:rPr>
              <a:t></a:t>
            </a:r>
            <a:r>
              <a:rPr lang="fr" sz="2400" b="0" i="0" u="none" strike="noStrike">
                <a:highlight>
                  <a:srgbClr val="000000">
                    <a:alpha val="0"/>
                  </a:srgbClr>
                </a:highlight>
                <a:latin typeface="Calibri"/>
              </a:rPr>
              <a:t>)</a:t>
            </a:r>
            <a:endParaRPr lang="en-US"/>
          </a:p>
        </p:txBody>
      </p:sp>
      <p:sp>
        <p:nvSpPr>
          <p:cNvPr id="4" name="Flowchart: Connector 3">
            <a:extLst>
              <a:ext uri="{FF2B5EF4-FFF2-40B4-BE49-F238E27FC236}">
                <a16:creationId xmlns:a16="http://schemas.microsoft.com/office/drawing/2014/main" id="{E9926AAE-5CAB-45DD-90DC-04DBFAFFC631}"/>
              </a:ext>
            </a:extLst>
          </p:cNvPr>
          <p:cNvSpPr/>
          <p:nvPr/>
        </p:nvSpPr>
        <p:spPr>
          <a:xfrm>
            <a:off x="5478780" y="1248749"/>
            <a:ext cx="1234440" cy="1188720"/>
          </a:xfrm>
          <a:prstGeom prst="flowChartConnector">
            <a:avLst/>
          </a:prstGeom>
          <a:solidFill>
            <a:srgbClr val="A6377D"/>
          </a:solidFill>
          <a:ln w="3810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5" name="Graphic 4" descr="Thought bubble outline">
            <a:extLst>
              <a:ext uri="{FF2B5EF4-FFF2-40B4-BE49-F238E27FC236}">
                <a16:creationId xmlns:a16="http://schemas.microsoft.com/office/drawing/2014/main" id="{C2F3E560-CE9D-4847-9ECC-334B609408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385909"/>
            <a:ext cx="914400" cy="914400"/>
          </a:xfrm>
          <a:prstGeom prst="rect">
            <a:avLst/>
          </a:prstGeom>
        </p:spPr>
      </p:pic>
    </p:spTree>
    <p:extLst>
      <p:ext uri="{BB962C8B-B14F-4D97-AF65-F5344CB8AC3E}">
        <p14:creationId xmlns:p14="http://schemas.microsoft.com/office/powerpoint/2010/main" val="4869901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B1019-2342-FA4E-A9B0-7E1823BF768E}"/>
              </a:ext>
            </a:extLst>
          </p:cNvPr>
          <p:cNvPicPr>
            <a:picLocks noChangeAspect="1"/>
          </p:cNvPicPr>
          <p:nvPr/>
        </p:nvPicPr>
        <p:blipFill>
          <a:blip r:embed="rId2"/>
          <a:stretch>
            <a:fillRect/>
          </a:stretch>
        </p:blipFill>
        <p:spPr>
          <a:xfrm>
            <a:off x="747920" y="1961321"/>
            <a:ext cx="3997896" cy="4398617"/>
          </a:xfrm>
          <a:prstGeom prst="rect">
            <a:avLst/>
          </a:prstGeom>
        </p:spPr>
      </p:pic>
      <p:sp>
        <p:nvSpPr>
          <p:cNvPr id="5" name="Text Placeholder 4">
            <a:extLst>
              <a:ext uri="{FF2B5EF4-FFF2-40B4-BE49-F238E27FC236}">
                <a16:creationId xmlns:a16="http://schemas.microsoft.com/office/drawing/2014/main" id="{6E2E562C-7628-1C45-B957-C8239F954937}"/>
              </a:ext>
            </a:extLst>
          </p:cNvPr>
          <p:cNvSpPr>
            <a:spLocks noGrp="1"/>
          </p:cNvSpPr>
          <p:nvPr>
            <p:ph type="body" sz="quarter" idx="13"/>
          </p:nvPr>
        </p:nvSpPr>
        <p:spPr/>
        <p:txBody>
          <a:bodyPr>
            <a:noAutofit/>
          </a:bodyPr>
          <a:lstStyle/>
          <a:p>
            <a:pPr rtl="0"/>
            <a:r>
              <a:rPr lang="fr" sz="3600" b="1" i="0" u="none" strike="noStrike">
                <a:highlight>
                  <a:srgbClr val="000000">
                    <a:alpha val="0"/>
                  </a:srgbClr>
                </a:highlight>
                <a:latin typeface="Calibri"/>
              </a:rPr>
              <a:t>Qu'est-ce qu'une politique ?</a:t>
            </a:r>
          </a:p>
          <a:p>
            <a:pPr rtl="0"/>
            <a:r>
              <a:rPr lang="fr" sz="3600" b="1" i="0" u="none" strike="noStrike">
                <a:highlight>
                  <a:srgbClr val="000000">
                    <a:alpha val="0"/>
                  </a:srgbClr>
                </a:highlight>
                <a:latin typeface="Calibri"/>
              </a:rPr>
              <a:t> Politiques nationales, politiques européennes, comment votre message s'y rattache-t-il ? </a:t>
            </a:r>
          </a:p>
        </p:txBody>
      </p:sp>
    </p:spTree>
    <p:extLst>
      <p:ext uri="{BB962C8B-B14F-4D97-AF65-F5344CB8AC3E}">
        <p14:creationId xmlns:p14="http://schemas.microsoft.com/office/powerpoint/2010/main" val="33548161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00383-1CA3-4003-8F39-AEA4C426A76E}"/>
              </a:ext>
            </a:extLst>
          </p:cNvPr>
          <p:cNvSpPr>
            <a:spLocks noGrp="1"/>
          </p:cNvSpPr>
          <p:nvPr>
            <p:ph type="body" sz="quarter" idx="13"/>
          </p:nvPr>
        </p:nvSpPr>
        <p:spPr/>
        <p:txBody>
          <a:bodyPr>
            <a:noAutofit/>
          </a:bodyPr>
          <a:lstStyle/>
          <a:p>
            <a:pPr rtl="0"/>
            <a:r>
              <a:rPr lang="fr" sz="3600" b="0" i="0" u="none" strike="noStrike">
                <a:highlight>
                  <a:srgbClr val="000000">
                    <a:alpha val="0"/>
                  </a:srgbClr>
                </a:highlight>
                <a:latin typeface="Calibri"/>
              </a:rPr>
              <a:t>QU'EST-CE QU'UNE POLITIQUE ?</a:t>
            </a:r>
            <a:endParaRPr lang="en-US"/>
          </a:p>
        </p:txBody>
      </p:sp>
      <p:sp>
        <p:nvSpPr>
          <p:cNvPr id="3" name="Text Placeholder 2">
            <a:extLst>
              <a:ext uri="{FF2B5EF4-FFF2-40B4-BE49-F238E27FC236}">
                <a16:creationId xmlns:a16="http://schemas.microsoft.com/office/drawing/2014/main" id="{6F5DFC04-E7F3-4DF0-A31A-9D32AAF9419F}"/>
              </a:ext>
            </a:extLst>
          </p:cNvPr>
          <p:cNvSpPr>
            <a:spLocks noGrp="1"/>
          </p:cNvSpPr>
          <p:nvPr>
            <p:ph type="body" sz="quarter" idx="14"/>
          </p:nvPr>
        </p:nvSpPr>
        <p:spPr>
          <a:xfrm>
            <a:off x="1825533" y="2668824"/>
            <a:ext cx="9322130" cy="3245241"/>
          </a:xfrm>
        </p:spPr>
        <p:txBody>
          <a:bodyPr>
            <a:noAutofit/>
          </a:bodyPr>
          <a:lstStyle/>
          <a:p>
            <a:pPr rtl="0"/>
            <a:r>
              <a:rPr lang="fr" sz="2400" b="0" i="0" u="none" strike="noStrike">
                <a:highlight>
                  <a:srgbClr val="000000">
                    <a:alpha val="0"/>
                  </a:srgbClr>
                </a:highlight>
                <a:latin typeface="Calibri"/>
              </a:rPr>
              <a:t>La politique est l'ensemble des valeurs et des objectifs qui guident le travail des organisations et des organes. Cela inclut, par exemple, les politiques des gouvernements nationaux et les politiques de l'Union européenne.</a:t>
            </a:r>
            <a:endParaRPr lang="hr-BA"/>
          </a:p>
          <a:p>
            <a:endParaRPr lang="hr-BA"/>
          </a:p>
          <a:p>
            <a:pPr rtl="0"/>
            <a:r>
              <a:rPr lang="fr" sz="2400" b="0" i="0" u="none" strike="noStrike">
                <a:highlight>
                  <a:srgbClr val="000000">
                    <a:alpha val="0"/>
                  </a:srgbClr>
                </a:highlight>
                <a:latin typeface="Calibri"/>
              </a:rPr>
              <a:t>La politique est importante car elle nous indique ce que les organisations et les organismes prévoient de réaliser et comment ils seront guidés dans leur travail.</a:t>
            </a:r>
            <a:endParaRPr lang="en-US"/>
          </a:p>
        </p:txBody>
      </p:sp>
      <p:grpSp>
        <p:nvGrpSpPr>
          <p:cNvPr id="4" name="Google Shape;491;p39">
            <a:extLst>
              <a:ext uri="{FF2B5EF4-FFF2-40B4-BE49-F238E27FC236}">
                <a16:creationId xmlns:a16="http://schemas.microsoft.com/office/drawing/2014/main" id="{B968C38F-4AA9-4404-B942-9EB4A61D9010}"/>
              </a:ext>
            </a:extLst>
          </p:cNvPr>
          <p:cNvGrpSpPr/>
          <p:nvPr/>
        </p:nvGrpSpPr>
        <p:grpSpPr>
          <a:xfrm>
            <a:off x="469196" y="2668824"/>
            <a:ext cx="904261" cy="697352"/>
            <a:chOff x="1934025" y="1001650"/>
            <a:chExt cx="415300" cy="355600"/>
          </a:xfrm>
          <a:solidFill>
            <a:srgbClr val="76C6D2"/>
          </a:solidFill>
        </p:grpSpPr>
        <p:sp>
          <p:nvSpPr>
            <p:cNvPr id="5" name="Google Shape;492;p39">
              <a:extLst>
                <a:ext uri="{FF2B5EF4-FFF2-40B4-BE49-F238E27FC236}">
                  <a16:creationId xmlns:a16="http://schemas.microsoft.com/office/drawing/2014/main" id="{970D107D-E9BC-4DD6-B901-954C19056AF5}"/>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6" name="Google Shape;493;p39">
              <a:extLst>
                <a:ext uri="{FF2B5EF4-FFF2-40B4-BE49-F238E27FC236}">
                  <a16:creationId xmlns:a16="http://schemas.microsoft.com/office/drawing/2014/main" id="{6C52DFF7-A802-4A67-995A-C91401330C23}"/>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7" name="Google Shape;494;p39">
              <a:extLst>
                <a:ext uri="{FF2B5EF4-FFF2-40B4-BE49-F238E27FC236}">
                  <a16:creationId xmlns:a16="http://schemas.microsoft.com/office/drawing/2014/main" id="{2068CBEF-04B8-4541-B4AC-0352F93C79AF}"/>
                </a:ext>
              </a:extLst>
            </p:cNvPr>
            <p:cNvSpPr/>
            <p:nvPr/>
          </p:nvSpPr>
          <p:spPr>
            <a:xfrm>
              <a:off x="1934025" y="1001650"/>
              <a:ext cx="207650" cy="331250"/>
            </a:xfrm>
            <a:custGeom>
              <a:avLst/>
              <a:gdLst/>
              <a:ahLst/>
              <a:cxnLst/>
              <a:rect l="l" t="t" r="r" b="b"/>
              <a:pathLst>
                <a:path w="8306" h="13249"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8" name="Google Shape;495;p39">
              <a:extLst>
                <a:ext uri="{FF2B5EF4-FFF2-40B4-BE49-F238E27FC236}">
                  <a16:creationId xmlns:a16="http://schemas.microsoft.com/office/drawing/2014/main" id="{B9B4AF9B-DBE3-4CD2-B1D1-31A49FF73BE8}"/>
                </a:ext>
              </a:extLst>
            </p:cNvPr>
            <p:cNvSpPr/>
            <p:nvPr/>
          </p:nvSpPr>
          <p:spPr>
            <a:xfrm>
              <a:off x="2141650" y="1001650"/>
              <a:ext cx="207675" cy="331250"/>
            </a:xfrm>
            <a:custGeom>
              <a:avLst/>
              <a:gdLst/>
              <a:ahLst/>
              <a:cxnLst/>
              <a:rect l="l" t="t" r="r" b="b"/>
              <a:pathLst>
                <a:path w="8307" h="13249"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grp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grpSp>
        <p:nvGrpSpPr>
          <p:cNvPr id="9" name="Google Shape;813;p39">
            <a:extLst>
              <a:ext uri="{FF2B5EF4-FFF2-40B4-BE49-F238E27FC236}">
                <a16:creationId xmlns:a16="http://schemas.microsoft.com/office/drawing/2014/main" id="{8A6CA87A-95B9-4EB1-96F7-E3745F37471B}"/>
              </a:ext>
            </a:extLst>
          </p:cNvPr>
          <p:cNvGrpSpPr/>
          <p:nvPr/>
        </p:nvGrpSpPr>
        <p:grpSpPr>
          <a:xfrm>
            <a:off x="469196" y="4291444"/>
            <a:ext cx="864182" cy="1102642"/>
            <a:chOff x="6718575" y="2318625"/>
            <a:chExt cx="256950" cy="407375"/>
          </a:xfrm>
        </p:grpSpPr>
        <p:sp>
          <p:nvSpPr>
            <p:cNvPr id="10" name="Google Shape;814;p39">
              <a:extLst>
                <a:ext uri="{FF2B5EF4-FFF2-40B4-BE49-F238E27FC236}">
                  <a16:creationId xmlns:a16="http://schemas.microsoft.com/office/drawing/2014/main" id="{7CBA18C9-6608-4C34-888D-081AA9917D63}"/>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1" name="Google Shape;815;p39">
              <a:extLst>
                <a:ext uri="{FF2B5EF4-FFF2-40B4-BE49-F238E27FC236}">
                  <a16:creationId xmlns:a16="http://schemas.microsoft.com/office/drawing/2014/main" id="{E0D302E5-362C-4938-87E7-E360EB351B84}"/>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816;p39">
              <a:extLst>
                <a:ext uri="{FF2B5EF4-FFF2-40B4-BE49-F238E27FC236}">
                  <a16:creationId xmlns:a16="http://schemas.microsoft.com/office/drawing/2014/main" id="{D8242469-F057-409B-97B6-34CAD101CE43}"/>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3" name="Google Shape;817;p39">
              <a:extLst>
                <a:ext uri="{FF2B5EF4-FFF2-40B4-BE49-F238E27FC236}">
                  <a16:creationId xmlns:a16="http://schemas.microsoft.com/office/drawing/2014/main" id="{7C8E4961-A62E-4F08-83E5-893773246B4E}"/>
                </a:ext>
              </a:extLst>
            </p:cNvPr>
            <p:cNvSpPr/>
            <p:nvPr/>
          </p:nvSpPr>
          <p:spPr>
            <a:xfrm>
              <a:off x="6784925" y="2459275"/>
              <a:ext cx="35350" cy="166875"/>
            </a:xfrm>
            <a:custGeom>
              <a:avLst/>
              <a:gdLst/>
              <a:ahLst/>
              <a:cxnLst/>
              <a:rect l="l" t="t" r="r" b="b"/>
              <a:pathLst>
                <a:path w="1414" h="6674" fill="none" extrusionOk="0">
                  <a:moveTo>
                    <a:pt x="1413" y="6674"/>
                  </a:moveTo>
                  <a:lnTo>
                    <a:pt x="1413" y="6674"/>
                  </a:lnTo>
                  <a:lnTo>
                    <a:pt x="585" y="2850"/>
                  </a:lnTo>
                  <a:lnTo>
                    <a:pt x="1" y="1"/>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4" name="Google Shape;818;p39">
              <a:extLst>
                <a:ext uri="{FF2B5EF4-FFF2-40B4-BE49-F238E27FC236}">
                  <a16:creationId xmlns:a16="http://schemas.microsoft.com/office/drawing/2014/main" id="{EBF2951A-AB2A-4B30-951A-B9A813803796}"/>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819;p39">
              <a:extLst>
                <a:ext uri="{FF2B5EF4-FFF2-40B4-BE49-F238E27FC236}">
                  <a16:creationId xmlns:a16="http://schemas.microsoft.com/office/drawing/2014/main" id="{A4D796E1-240B-4FD5-801C-D176FBC2C41D}"/>
                </a:ext>
              </a:extLst>
            </p:cNvPr>
            <p:cNvSpPr/>
            <p:nvPr/>
          </p:nvSpPr>
          <p:spPr>
            <a:xfrm>
              <a:off x="6873825" y="2459275"/>
              <a:ext cx="35350" cy="166875"/>
            </a:xfrm>
            <a:custGeom>
              <a:avLst/>
              <a:gdLst/>
              <a:ahLst/>
              <a:cxnLst/>
              <a:rect l="l" t="t" r="r" b="b"/>
              <a:pathLst>
                <a:path w="1414" h="6674" fill="none" extrusionOk="0">
                  <a:moveTo>
                    <a:pt x="1413" y="1"/>
                  </a:moveTo>
                  <a:lnTo>
                    <a:pt x="1413" y="1"/>
                  </a:lnTo>
                  <a:lnTo>
                    <a:pt x="829" y="2850"/>
                  </a:lnTo>
                  <a:lnTo>
                    <a:pt x="1" y="6674"/>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820;p39">
              <a:extLst>
                <a:ext uri="{FF2B5EF4-FFF2-40B4-BE49-F238E27FC236}">
                  <a16:creationId xmlns:a16="http://schemas.microsoft.com/office/drawing/2014/main" id="{AEE0B428-34E5-4E4C-9CF1-24D92ABD09FF}"/>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 name="Google Shape;821;p39">
              <a:extLst>
                <a:ext uri="{FF2B5EF4-FFF2-40B4-BE49-F238E27FC236}">
                  <a16:creationId xmlns:a16="http://schemas.microsoft.com/office/drawing/2014/main" id="{80284559-2AD7-419E-9A5D-854CC8DACE13}"/>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28575" cap="rnd" cmpd="sng">
              <a:solidFill>
                <a:srgbClr val="76C6D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Tree>
    <p:extLst>
      <p:ext uri="{BB962C8B-B14F-4D97-AF65-F5344CB8AC3E}">
        <p14:creationId xmlns:p14="http://schemas.microsoft.com/office/powerpoint/2010/main" val="34842304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665E1-5043-4BA1-B9DD-6DEB5F8CE307}"/>
              </a:ext>
            </a:extLst>
          </p:cNvPr>
          <p:cNvSpPr>
            <a:spLocks noGrp="1"/>
          </p:cNvSpPr>
          <p:nvPr>
            <p:ph type="body" sz="quarter" idx="13"/>
          </p:nvPr>
        </p:nvSpPr>
        <p:spPr>
          <a:xfrm>
            <a:off x="857181" y="1457930"/>
            <a:ext cx="10477637" cy="3664001"/>
          </a:xfrm>
        </p:spPr>
        <p:txBody>
          <a:bodyPr>
            <a:noAutofit/>
          </a:bodyPr>
          <a:lstStyle/>
          <a:p>
            <a:pPr algn="ctr" rtl="0"/>
            <a:r>
              <a:rPr lang="fr" sz="3600" b="1" i="0" u="none" strike="noStrike">
                <a:highlight>
                  <a:srgbClr val="000000">
                    <a:alpha val="0"/>
                  </a:srgbClr>
                </a:highlight>
                <a:latin typeface="Calibri"/>
              </a:rPr>
              <a:t>Prenons l'exemple de la politique gouvernementale :  </a:t>
            </a:r>
            <a:endParaRPr lang="hr-BA"/>
          </a:p>
          <a:p>
            <a:pPr algn="ctr"/>
            <a:endParaRPr lang="hr-BA"/>
          </a:p>
          <a:p>
            <a:pPr marL="571500" indent="-571500" algn="ctr" rtl="0">
              <a:buFont typeface="Wingdings" panose="05000000000000000000" pitchFamily="2" charset="2"/>
              <a:buChar char="ü"/>
            </a:pPr>
            <a:r>
              <a:rPr lang="fr" sz="3600" b="0" i="0" u="none" strike="noStrike">
                <a:highlight>
                  <a:srgbClr val="000000">
                    <a:alpha val="0"/>
                  </a:srgbClr>
                </a:highlight>
                <a:latin typeface="Calibri"/>
              </a:rPr>
              <a:t>La politique gouvernementale nous indique quelles sont les priorités du gouvernement et ce qu'il compte accomplir. </a:t>
            </a:r>
            <a:endParaRPr lang="hr-BA" b="0"/>
          </a:p>
          <a:p>
            <a:pPr marL="571500" indent="-571500" algn="ctr">
              <a:buFont typeface="Wingdings" panose="05000000000000000000" pitchFamily="2" charset="2"/>
              <a:buChar char="ü"/>
            </a:pPr>
            <a:endParaRPr lang="hr-BA" b="0"/>
          </a:p>
          <a:p>
            <a:pPr marL="571500" indent="-571500" algn="ctr" rtl="0">
              <a:buFont typeface="Wingdings" panose="05000000000000000000" pitchFamily="2" charset="2"/>
              <a:buChar char="ü"/>
            </a:pPr>
            <a:r>
              <a:rPr lang="fr" sz="3600" b="0" i="0" u="none" strike="noStrike">
                <a:highlight>
                  <a:srgbClr val="000000">
                    <a:alpha val="0"/>
                  </a:srgbClr>
                </a:highlight>
                <a:latin typeface="Calibri"/>
              </a:rPr>
              <a:t>Il présente les engagements qu'il prend sur une série de questions différentes. Par exemple : éducation et formation, emploi, santé mentale, droits des personnes handicapées, migration, etc.</a:t>
            </a:r>
          </a:p>
        </p:txBody>
      </p:sp>
    </p:spTree>
    <p:extLst>
      <p:ext uri="{BB962C8B-B14F-4D97-AF65-F5344CB8AC3E}">
        <p14:creationId xmlns:p14="http://schemas.microsoft.com/office/powerpoint/2010/main" val="19746739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F6E1ED-75CC-47CB-BFDA-DD3A393DB53E}"/>
              </a:ext>
            </a:extLst>
          </p:cNvPr>
          <p:cNvSpPr>
            <a:spLocks noGrp="1"/>
          </p:cNvSpPr>
          <p:nvPr>
            <p:ph type="body" sz="quarter" idx="13"/>
          </p:nvPr>
        </p:nvSpPr>
        <p:spPr/>
        <p:txBody>
          <a:bodyPr>
            <a:noAutofit/>
          </a:bodyPr>
          <a:lstStyle/>
          <a:p>
            <a:pPr rtl="0"/>
            <a:r>
              <a:rPr lang="fr" sz="3600" b="0" i="0" u="none" strike="noStrike">
                <a:highlight>
                  <a:srgbClr val="000000">
                    <a:alpha val="0"/>
                  </a:srgbClr>
                </a:highlight>
                <a:latin typeface="Calibri"/>
              </a:rPr>
              <a:t>Comment votre message est-il lié aux politiques ?</a:t>
            </a:r>
          </a:p>
        </p:txBody>
      </p:sp>
      <p:sp>
        <p:nvSpPr>
          <p:cNvPr id="3" name="Text Placeholder 2">
            <a:extLst>
              <a:ext uri="{FF2B5EF4-FFF2-40B4-BE49-F238E27FC236}">
                <a16:creationId xmlns:a16="http://schemas.microsoft.com/office/drawing/2014/main" id="{714E7374-F0BF-4A6F-A30F-C81AC2381CC6}"/>
              </a:ext>
            </a:extLst>
          </p:cNvPr>
          <p:cNvSpPr>
            <a:spLocks noGrp="1"/>
          </p:cNvSpPr>
          <p:nvPr>
            <p:ph type="body" sz="quarter" idx="14"/>
          </p:nvPr>
        </p:nvSpPr>
        <p:spPr>
          <a:xfrm>
            <a:off x="708651" y="2331367"/>
            <a:ext cx="10638222" cy="3906147"/>
          </a:xfrm>
        </p:spPr>
        <p:txBody>
          <a:bodyPr>
            <a:noAutofit/>
          </a:bodyPr>
          <a:lstStyle/>
          <a:p>
            <a:pPr rtl="0"/>
            <a:r>
              <a:rPr lang="fr" sz="2400" b="0" i="0" u="none" strike="noStrike">
                <a:highlight>
                  <a:srgbClr val="000000">
                    <a:alpha val="0"/>
                  </a:srgbClr>
                </a:highlight>
                <a:latin typeface="Calibri"/>
              </a:rPr>
              <a:t>Les messages et les activités qui ont lieu dans le cadre de la défense des droits des migrants peuvent contribuer à la réalisation des objectifs de la politique nationale d'inclusion et d'intégration.  Par exemple :</a:t>
            </a:r>
            <a:endParaRPr lang="hr-BA"/>
          </a:p>
          <a:p>
            <a:endParaRPr lang="hr-BA"/>
          </a:p>
          <a:p>
            <a:pPr marL="342900" indent="-342900" rtl="0">
              <a:buFont typeface="Wingdings" panose="05000000000000000000" pitchFamily="2" charset="2"/>
              <a:buChar char="Ø"/>
            </a:pPr>
            <a:r>
              <a:rPr lang="fr" sz="2400" b="0" i="0" u="none" strike="noStrike">
                <a:highlight>
                  <a:srgbClr val="000000">
                    <a:alpha val="0"/>
                  </a:srgbClr>
                </a:highlight>
                <a:latin typeface="Calibri"/>
              </a:rPr>
              <a:t>Les politiques devraient soutenir les initiatives qui favorisent la citoyenneté active des migrants </a:t>
            </a:r>
          </a:p>
          <a:p>
            <a:pPr marL="342900" indent="-342900" rtl="0">
              <a:buFont typeface="Wingdings" panose="05000000000000000000" pitchFamily="2" charset="2"/>
              <a:buChar char="Ø"/>
            </a:pPr>
            <a:r>
              <a:rPr lang="fr" sz="2400" b="0" i="0" u="none" strike="noStrike">
                <a:highlight>
                  <a:srgbClr val="000000">
                    <a:alpha val="0"/>
                  </a:srgbClr>
                </a:highlight>
                <a:latin typeface="Calibri"/>
              </a:rPr>
              <a:t>Votre message peut mettre en relation les migrants et les décideurs afin que les migrants aient voix au chapitre dans les décisions qui affectent leur vie.</a:t>
            </a:r>
            <a:endParaRPr lang="hr-BA"/>
          </a:p>
          <a:p>
            <a:pPr marL="342900" indent="-342900" rtl="0">
              <a:buFont typeface="Wingdings" panose="05000000000000000000" pitchFamily="2" charset="2"/>
              <a:buChar char="Ø"/>
            </a:pPr>
            <a:r>
              <a:rPr lang="fr" sz="2400" b="0" i="0" u="none" strike="noStrike">
                <a:highlight>
                  <a:srgbClr val="000000">
                    <a:alpha val="0"/>
                  </a:srgbClr>
                </a:highlight>
                <a:latin typeface="Calibri"/>
              </a:rPr>
              <a:t>Vos messages pourraient alimenter l'analyse des besoins pour toute stratégie d'inclusion et d'intégration des migrants, ainsi que les stratégies générales de développement aux niveaux local, national et international.</a:t>
            </a:r>
          </a:p>
        </p:txBody>
      </p:sp>
    </p:spTree>
    <p:extLst>
      <p:ext uri="{BB962C8B-B14F-4D97-AF65-F5344CB8AC3E}">
        <p14:creationId xmlns:p14="http://schemas.microsoft.com/office/powerpoint/2010/main" val="42638819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622DD-4FA7-4778-8128-94C3E5F07A2B}"/>
              </a:ext>
            </a:extLst>
          </p:cNvPr>
          <p:cNvSpPr>
            <a:spLocks noGrp="1"/>
          </p:cNvSpPr>
          <p:nvPr>
            <p:ph type="body" sz="quarter" idx="13"/>
          </p:nvPr>
        </p:nvSpPr>
        <p:spPr>
          <a:xfrm>
            <a:off x="783177" y="526943"/>
            <a:ext cx="10856050" cy="1518834"/>
          </a:xfrm>
        </p:spPr>
        <p:txBody>
          <a:bodyPr>
            <a:noAutofit/>
          </a:bodyPr>
          <a:lstStyle/>
          <a:p>
            <a:pPr algn="ctr" rtl="0"/>
            <a:r>
              <a:rPr lang="fr" sz="3600" b="0" i="0" u="none" strike="noStrike" dirty="0">
                <a:highlight>
                  <a:srgbClr val="000000">
                    <a:alpha val="0"/>
                  </a:srgbClr>
                </a:highlight>
                <a:latin typeface="Calibri"/>
              </a:rPr>
              <a:t>Bienvenue au </a:t>
            </a:r>
          </a:p>
          <a:p>
            <a:pPr algn="ctr" rtl="0"/>
            <a:r>
              <a:rPr lang="fr" sz="3600" b="0" i="0" u="none" strike="noStrike" dirty="0">
                <a:highlight>
                  <a:srgbClr val="000000">
                    <a:alpha val="0"/>
                  </a:srgbClr>
                </a:highlight>
                <a:latin typeface="Calibri"/>
              </a:rPr>
              <a:t>Module 4 du cours de médiation communautaire</a:t>
            </a:r>
          </a:p>
        </p:txBody>
      </p:sp>
      <p:sp>
        <p:nvSpPr>
          <p:cNvPr id="3" name="Text Placeholder 2">
            <a:extLst>
              <a:ext uri="{FF2B5EF4-FFF2-40B4-BE49-F238E27FC236}">
                <a16:creationId xmlns:a16="http://schemas.microsoft.com/office/drawing/2014/main" id="{2CCD446F-AC51-439F-A936-3CA320BAC889}"/>
              </a:ext>
            </a:extLst>
          </p:cNvPr>
          <p:cNvSpPr>
            <a:spLocks noGrp="1"/>
          </p:cNvSpPr>
          <p:nvPr>
            <p:ph type="body" sz="quarter" idx="14"/>
          </p:nvPr>
        </p:nvSpPr>
        <p:spPr>
          <a:xfrm>
            <a:off x="708651" y="2462017"/>
            <a:ext cx="10638222" cy="4308528"/>
          </a:xfrm>
        </p:spPr>
        <p:txBody>
          <a:bodyPr>
            <a:noAutofit/>
          </a:bodyPr>
          <a:lstStyle/>
          <a:p>
            <a:pPr rtl="0"/>
            <a:r>
              <a:rPr lang="fr" sz="3000" b="0" i="0" u="none" strike="noStrike" dirty="0">
                <a:highlight>
                  <a:srgbClr val="000000">
                    <a:alpha val="0"/>
                  </a:srgbClr>
                </a:highlight>
                <a:latin typeface="Calibri"/>
              </a:rPr>
              <a:t>Dans ce module, vous apprendrez :</a:t>
            </a:r>
          </a:p>
          <a:p>
            <a:endParaRPr lang="en-GB" sz="900" dirty="0"/>
          </a:p>
          <a:p>
            <a:pPr marL="342900" indent="-342900">
              <a:buFont typeface="Wingdings" panose="05000000000000000000" pitchFamily="2" charset="2"/>
              <a:buChar char="ü"/>
            </a:pPr>
            <a:r>
              <a:rPr lang="fr" sz="2400" b="0" i="0" u="none" strike="noStrike" dirty="0">
                <a:highlight>
                  <a:srgbClr val="000000">
                    <a:alpha val="0"/>
                  </a:srgbClr>
                </a:highlight>
                <a:latin typeface="Calibri"/>
              </a:rPr>
              <a:t>Comment le </a:t>
            </a:r>
            <a:r>
              <a:rPr lang="fr" dirty="0">
                <a:highlight>
                  <a:srgbClr val="000000">
                    <a:alpha val="0"/>
                  </a:srgbClr>
                </a:highlight>
              </a:rPr>
              <a:t>médiateur communautaire peut </a:t>
            </a:r>
            <a:r>
              <a:rPr lang="fr" sz="2400" b="1" i="0" u="none" strike="noStrike" dirty="0">
                <a:highlight>
                  <a:srgbClr val="000000">
                    <a:alpha val="0"/>
                  </a:srgbClr>
                </a:highlight>
                <a:latin typeface="Calibri"/>
              </a:rPr>
              <a:t>choisir le message et la manière</a:t>
            </a:r>
            <a:r>
              <a:rPr lang="fr" sz="2400" b="0" i="0" u="none" strike="noStrike" dirty="0">
                <a:highlight>
                  <a:srgbClr val="000000">
                    <a:alpha val="0"/>
                  </a:srgbClr>
                </a:highlight>
                <a:latin typeface="Calibri"/>
              </a:rPr>
              <a:t> dont le message peut être communiqué.</a:t>
            </a:r>
            <a:endParaRPr lang="hr-BA" dirty="0"/>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Nous expliquons ce que sont les </a:t>
            </a:r>
            <a:r>
              <a:rPr lang="fr" sz="2400" b="1" i="0" u="none" strike="noStrike" dirty="0">
                <a:highlight>
                  <a:srgbClr val="000000">
                    <a:alpha val="0"/>
                  </a:srgbClr>
                </a:highlight>
                <a:latin typeface="Calibri"/>
              </a:rPr>
              <a:t>politiques</a:t>
            </a:r>
            <a:r>
              <a:rPr lang="fr" sz="2400" b="0" i="0" u="none" strike="noStrike" dirty="0">
                <a:highlight>
                  <a:srgbClr val="000000">
                    <a:alpha val="0"/>
                  </a:srgbClr>
                </a:highlight>
                <a:latin typeface="Calibri"/>
              </a:rPr>
              <a:t>, l'importance d'aligner votre travail sur les politiques afin que vous, en tant que médiateur communautaire, puissiez atteindre efficacement vos objectifs de médiation.</a:t>
            </a:r>
            <a:endParaRPr lang="hr-BA" dirty="0"/>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Enfin, nous mettons en évidence </a:t>
            </a:r>
            <a:r>
              <a:rPr lang="fr" sz="2400" b="1" i="0" u="none" strike="noStrike" dirty="0">
                <a:highlight>
                  <a:srgbClr val="000000">
                    <a:alpha val="0"/>
                  </a:srgbClr>
                </a:highlight>
                <a:latin typeface="Calibri"/>
              </a:rPr>
              <a:t>les outils de communication les plus efficaces</a:t>
            </a:r>
            <a:r>
              <a:rPr lang="fr" sz="2400" b="0" i="0" u="none" strike="noStrike" dirty="0">
                <a:highlight>
                  <a:srgbClr val="000000">
                    <a:alpha val="0"/>
                  </a:srgbClr>
                </a:highlight>
                <a:latin typeface="Calibri"/>
              </a:rPr>
              <a:t> et nous donnons des exemples pour vous inspirer.</a:t>
            </a:r>
            <a:endParaRPr lang="en-GB" dirty="0"/>
          </a:p>
        </p:txBody>
      </p:sp>
    </p:spTree>
    <p:extLst>
      <p:ext uri="{BB962C8B-B14F-4D97-AF65-F5344CB8AC3E}">
        <p14:creationId xmlns:p14="http://schemas.microsoft.com/office/powerpoint/2010/main" val="34913171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05E30F-570B-473B-8FCB-1BD0B02EB163}"/>
              </a:ext>
            </a:extLst>
          </p:cNvPr>
          <p:cNvSpPr>
            <a:spLocks noGrp="1"/>
          </p:cNvSpPr>
          <p:nvPr>
            <p:ph type="body" sz="quarter" idx="13"/>
          </p:nvPr>
        </p:nvSpPr>
        <p:spPr>
          <a:xfrm>
            <a:off x="686191" y="698128"/>
            <a:ext cx="4288931" cy="1140504"/>
          </a:xfrm>
        </p:spPr>
        <p:txBody>
          <a:bodyPr>
            <a:noAutofit/>
          </a:bodyPr>
          <a:lstStyle/>
          <a:p>
            <a:pPr rtl="0"/>
            <a:r>
              <a:rPr lang="fr" sz="3600" b="0" i="0" u="none" strike="noStrike">
                <a:highlight>
                  <a:srgbClr val="000000">
                    <a:alpha val="0"/>
                  </a:srgbClr>
                </a:highlight>
                <a:latin typeface="Calibri"/>
              </a:rPr>
              <a:t>Quelques exemples de politiques </a:t>
            </a:r>
          </a:p>
        </p:txBody>
      </p:sp>
      <p:sp>
        <p:nvSpPr>
          <p:cNvPr id="3" name="Text Placeholder 2">
            <a:extLst>
              <a:ext uri="{FF2B5EF4-FFF2-40B4-BE49-F238E27FC236}">
                <a16:creationId xmlns:a16="http://schemas.microsoft.com/office/drawing/2014/main" id="{C1D44914-50C5-4260-8318-1F32E74F523C}"/>
              </a:ext>
            </a:extLst>
          </p:cNvPr>
          <p:cNvSpPr>
            <a:spLocks noGrp="1"/>
          </p:cNvSpPr>
          <p:nvPr>
            <p:ph type="body" sz="quarter" idx="14"/>
          </p:nvPr>
        </p:nvSpPr>
        <p:spPr>
          <a:xfrm>
            <a:off x="481781" y="2606698"/>
            <a:ext cx="4916130" cy="3245241"/>
          </a:xfrm>
        </p:spPr>
        <p:txBody>
          <a:bodyPr>
            <a:noAutofit/>
          </a:bodyPr>
          <a:lstStyle/>
          <a:p>
            <a:pPr rtl="0"/>
            <a:r>
              <a:rPr lang="fr" sz="2200" b="1" i="0" u="none" strike="noStrike">
                <a:highlight>
                  <a:srgbClr val="000000">
                    <a:alpha val="0"/>
                  </a:srgbClr>
                </a:highlight>
                <a:latin typeface="tahoma"/>
              </a:rPr>
              <a:t>La stratégie d'intégration des migrants</a:t>
            </a:r>
            <a:r>
              <a:rPr lang="fr" sz="1800" b="0" i="0" u="none" strike="noStrike">
                <a:highlight>
                  <a:srgbClr val="000000">
                    <a:alpha val="0"/>
                  </a:srgbClr>
                </a:highlight>
                <a:latin typeface="tahoma"/>
              </a:rPr>
              <a:t> (Irlande, niveau national + niveaux locaux - chaque comté doit en avoir une)</a:t>
            </a:r>
          </a:p>
          <a:p>
            <a:pPr marL="342900" indent="-342900" rtl="0">
              <a:buFont typeface="Arial" panose="020B0604020202020204" pitchFamily="34" charset="0"/>
              <a:buChar char="•"/>
            </a:pPr>
            <a:r>
              <a:rPr lang="fr" sz="2200" b="0" i="0" u="none" strike="noStrike">
                <a:highlight>
                  <a:srgbClr val="000000">
                    <a:alpha val="0"/>
                  </a:srgbClr>
                </a:highlight>
                <a:latin typeface="tahoma"/>
              </a:rPr>
              <a:t>Publié le 7 février, 2017 présente l'approche du gouvernement sur la question de l'intégration des migrants pour la période de 2017 à 2020 :</a:t>
            </a:r>
            <a:r>
              <a:rPr lang="fr" sz="2000" b="0" i="0" u="none" strike="noStrike">
                <a:highlight>
                  <a:srgbClr val="000000">
                    <a:alpha val="0"/>
                  </a:srgbClr>
                </a:highlight>
                <a:latin typeface="tahoma"/>
                <a:hlinkClick r:id="rId2"/>
              </a:rPr>
              <a:t> </a:t>
            </a:r>
            <a:r>
              <a:rPr lang="fr" sz="2200" b="0" i="0" u="none" strike="noStrike">
                <a:highlight>
                  <a:srgbClr val="000000">
                    <a:alpha val="0"/>
                  </a:srgbClr>
                </a:highlight>
                <a:latin typeface="tahoma"/>
              </a:rPr>
              <a:t>http://www.integration.ie/en/isec/pages/migrant_integration_strategy</a:t>
            </a:r>
            <a:endParaRPr lang="hr-BA" sz="2000">
              <a:effectLst/>
              <a:latin typeface="tahoma" panose="020B0604030504040204" pitchFamily="34" charset="0"/>
            </a:endParaRPr>
          </a:p>
          <a:p>
            <a:endParaRPr lang="en-IE" sz="2200">
              <a:highlight>
                <a:srgbClr val="FFFF00"/>
              </a:highlight>
            </a:endParaRPr>
          </a:p>
          <a:p>
            <a:pPr algn="ctr"/>
            <a:endParaRPr lang="en-IE" sz="2200">
              <a:highlight>
                <a:srgbClr val="FFFF00"/>
              </a:highlight>
            </a:endParaRPr>
          </a:p>
        </p:txBody>
      </p:sp>
      <p:pic>
        <p:nvPicPr>
          <p:cNvPr id="5" name="Picture 4" descr="Graphical user interface&#10;&#10;Description automatically generated">
            <a:hlinkClick r:id="rId3"/>
            <a:extLst>
              <a:ext uri="{FF2B5EF4-FFF2-40B4-BE49-F238E27FC236}">
                <a16:creationId xmlns:a16="http://schemas.microsoft.com/office/drawing/2014/main" id="{C9D26C4C-72EB-4C0B-BB38-E1948558A4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53548" y="0"/>
            <a:ext cx="6371304" cy="6858000"/>
          </a:xfrm>
          <a:prstGeom prst="rect">
            <a:avLst/>
          </a:prstGeom>
        </p:spPr>
      </p:pic>
      <p:pic>
        <p:nvPicPr>
          <p:cNvPr id="6" name="Graphic 5" descr="Right pointing backhand index with solid fill">
            <a:extLst>
              <a:ext uri="{FF2B5EF4-FFF2-40B4-BE49-F238E27FC236}">
                <a16:creationId xmlns:a16="http://schemas.microsoft.com/office/drawing/2014/main" id="{5AA9D08E-359F-4EE3-ACA0-949A241A0B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923202">
            <a:off x="5308133" y="5134047"/>
            <a:ext cx="1231024" cy="1231024"/>
          </a:xfrm>
          <a:prstGeom prst="rect">
            <a:avLst/>
          </a:prstGeom>
        </p:spPr>
      </p:pic>
      <p:sp>
        <p:nvSpPr>
          <p:cNvPr id="7" name="TextBox 6">
            <a:extLst>
              <a:ext uri="{FF2B5EF4-FFF2-40B4-BE49-F238E27FC236}">
                <a16:creationId xmlns:a16="http://schemas.microsoft.com/office/drawing/2014/main" id="{B2D93A44-A66E-4835-B1AC-C525B2A8A856}"/>
              </a:ext>
            </a:extLst>
          </p:cNvPr>
          <p:cNvSpPr txBox="1"/>
          <p:nvPr/>
        </p:nvSpPr>
        <p:spPr>
          <a:xfrm>
            <a:off x="3486822" y="6013951"/>
            <a:ext cx="1607107" cy="369332"/>
          </a:xfrm>
          <a:prstGeom prst="rect">
            <a:avLst/>
          </a:prstGeom>
          <a:noFill/>
        </p:spPr>
        <p:txBody>
          <a:bodyPr wrap="none" rtlCol="0">
            <a:noAutofit/>
          </a:bodyPr>
          <a:lstStyle/>
          <a:p>
            <a:pPr rtl="0"/>
            <a:r>
              <a:rPr lang="fr" sz="1800" b="1" i="0" u="none" strike="noStrike" dirty="0">
                <a:solidFill>
                  <a:srgbClr val="F6BC67"/>
                </a:solidFill>
                <a:highlight>
                  <a:srgbClr val="000000">
                    <a:alpha val="0"/>
                  </a:srgbClr>
                </a:highlight>
                <a:latin typeface="Calibri"/>
              </a:rPr>
              <a:t>CLIQUEZ POUR LIRE</a:t>
            </a:r>
            <a:endParaRPr lang="en-US" b="1" dirty="0">
              <a:solidFill>
                <a:srgbClr val="F6BC67"/>
              </a:solidFill>
            </a:endParaRPr>
          </a:p>
        </p:txBody>
      </p:sp>
      <p:sp>
        <p:nvSpPr>
          <p:cNvPr id="8" name="Text Placeholder 2">
            <a:extLst>
              <a:ext uri="{FF2B5EF4-FFF2-40B4-BE49-F238E27FC236}">
                <a16:creationId xmlns:a16="http://schemas.microsoft.com/office/drawing/2014/main" id="{6936E453-63B7-4F22-BA80-D79ED75A3EF2}"/>
              </a:ext>
            </a:extLst>
          </p:cNvPr>
          <p:cNvSpPr txBox="1"/>
          <p:nvPr/>
        </p:nvSpPr>
        <p:spPr>
          <a:xfrm>
            <a:off x="8902700" y="5448966"/>
            <a:ext cx="3122152" cy="1129970"/>
          </a:xfrm>
          <a:prstGeom prst="rect">
            <a:avLst/>
          </a:prstGeom>
          <a:solidFill>
            <a:srgbClr val="E4F4FA"/>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2000" b="1" i="0" u="none" strike="noStrike" dirty="0">
                <a:solidFill>
                  <a:srgbClr val="972D87"/>
                </a:solidFill>
                <a:highlight>
                  <a:srgbClr val="000000">
                    <a:alpha val="0"/>
                  </a:srgbClr>
                </a:highlight>
                <a:latin typeface="tahoma"/>
              </a:rPr>
              <a:t>La stratégie d'intégration des migrants </a:t>
            </a:r>
          </a:p>
          <a:p>
            <a:pPr rtl="0"/>
            <a:r>
              <a:rPr lang="fr" sz="1600" b="0" i="0" u="none" strike="noStrike" dirty="0">
                <a:solidFill>
                  <a:srgbClr val="000000"/>
                </a:solidFill>
                <a:highlight>
                  <a:srgbClr val="000000">
                    <a:alpha val="0"/>
                  </a:srgbClr>
                </a:highlight>
                <a:latin typeface="tahoma"/>
              </a:rPr>
              <a:t>Un plan d'action pour l'avenir</a:t>
            </a:r>
            <a:endParaRPr lang="en-IE" sz="2000" dirty="0">
              <a:solidFill>
                <a:schemeClr val="tx1"/>
              </a:solidFill>
              <a:highlight>
                <a:srgbClr val="FFFF00"/>
              </a:highlight>
            </a:endParaRPr>
          </a:p>
          <a:p>
            <a:pPr algn="ctr"/>
            <a:endParaRPr lang="en-IE" sz="2000" dirty="0">
              <a:highlight>
                <a:srgbClr val="FFFF00"/>
              </a:highlight>
            </a:endParaRPr>
          </a:p>
        </p:txBody>
      </p:sp>
    </p:spTree>
    <p:extLst>
      <p:ext uri="{BB962C8B-B14F-4D97-AF65-F5344CB8AC3E}">
        <p14:creationId xmlns:p14="http://schemas.microsoft.com/office/powerpoint/2010/main" val="15999042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CFE1B-A198-4517-BCDF-55C3B76C2A0A}"/>
              </a:ext>
            </a:extLst>
          </p:cNvPr>
          <p:cNvSpPr>
            <a:spLocks noGrp="1"/>
          </p:cNvSpPr>
          <p:nvPr>
            <p:ph type="body" sz="quarter" idx="13"/>
          </p:nvPr>
        </p:nvSpPr>
        <p:spPr>
          <a:xfrm>
            <a:off x="1172867" y="479399"/>
            <a:ext cx="9846265" cy="3664001"/>
          </a:xfrm>
        </p:spPr>
        <p:txBody>
          <a:bodyPr>
            <a:noAutofit/>
          </a:bodyPr>
          <a:lstStyle/>
          <a:p>
            <a:pPr algn="ctr" rtl="0"/>
            <a:r>
              <a:rPr lang="fr" sz="3600" b="1" i="0" u="none" strike="noStrike" dirty="0">
                <a:highlight>
                  <a:srgbClr val="000000">
                    <a:alpha val="0"/>
                  </a:srgbClr>
                </a:highlight>
                <a:latin typeface="Calibri"/>
              </a:rPr>
              <a:t>Meilleur conseil : </a:t>
            </a:r>
          </a:p>
          <a:p>
            <a:pPr algn="ctr"/>
            <a:endParaRPr lang="hr-BA" dirty="0"/>
          </a:p>
          <a:p>
            <a:pPr algn="ctr" rtl="0"/>
            <a:r>
              <a:rPr lang="fr" sz="3600" b="0" i="0" u="none" strike="noStrike" dirty="0">
                <a:highlight>
                  <a:srgbClr val="000000">
                    <a:alpha val="0"/>
                  </a:srgbClr>
                </a:highlight>
                <a:latin typeface="Calibri"/>
              </a:rPr>
              <a:t>Essayez de ne pas vous laisser intimider par l'autorité !</a:t>
            </a:r>
          </a:p>
          <a:p>
            <a:pPr algn="ctr" rtl="0"/>
            <a:r>
              <a:rPr lang="fr" sz="3600" b="0" i="0" u="none" strike="noStrike" dirty="0">
                <a:highlight>
                  <a:srgbClr val="000000">
                    <a:alpha val="0"/>
                  </a:srgbClr>
                </a:highlight>
                <a:latin typeface="Calibri"/>
              </a:rPr>
              <a:t>Apprenez à remettre en question les réponses avec lesquelles vous n'êtes pas d'accord.</a:t>
            </a:r>
          </a:p>
          <a:p>
            <a:pPr algn="ctr"/>
            <a:endParaRPr lang="hr-BA" b="0" dirty="0"/>
          </a:p>
          <a:p>
            <a:pPr algn="ctr" rtl="0"/>
            <a:r>
              <a:rPr lang="fr" sz="3600" b="0" i="0" u="none" strike="noStrike" dirty="0">
                <a:highlight>
                  <a:srgbClr val="000000">
                    <a:alpha val="0"/>
                  </a:srgbClr>
                </a:highlight>
                <a:latin typeface="Calibri"/>
              </a:rPr>
              <a:t>Cela aura un effet sur la façon dont vous formez votre message : celui-ci deviendra plus authentique et aura plus de valeur !   </a:t>
            </a:r>
            <a:endParaRPr lang="en-US" b="0" dirty="0"/>
          </a:p>
        </p:txBody>
      </p:sp>
    </p:spTree>
    <p:extLst>
      <p:ext uri="{BB962C8B-B14F-4D97-AF65-F5344CB8AC3E}">
        <p14:creationId xmlns:p14="http://schemas.microsoft.com/office/powerpoint/2010/main" val="14357195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noAutofit/>
          </a:bodyPr>
          <a:lstStyle/>
          <a:p>
            <a:pPr rtl="0"/>
            <a:r>
              <a:rPr lang="fr" sz="3600" b="1" i="0" u="none" strike="noStrike">
                <a:highlight>
                  <a:srgbClr val="000000">
                    <a:alpha val="0"/>
                  </a:srgbClr>
                </a:highlight>
                <a:latin typeface="Calibri"/>
              </a:rPr>
              <a:t>Les événements, un outil d'engagement efficace</a:t>
            </a:r>
          </a:p>
          <a:p>
            <a:endParaRPr lang="en-US"/>
          </a:p>
        </p:txBody>
      </p:sp>
    </p:spTree>
    <p:extLst>
      <p:ext uri="{BB962C8B-B14F-4D97-AF65-F5344CB8AC3E}">
        <p14:creationId xmlns:p14="http://schemas.microsoft.com/office/powerpoint/2010/main" val="32098304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4F325-0F11-487B-987B-892EDAA47B41}"/>
              </a:ext>
            </a:extLst>
          </p:cNvPr>
          <p:cNvSpPr>
            <a:spLocks noGrp="1"/>
          </p:cNvSpPr>
          <p:nvPr>
            <p:ph type="body" sz="quarter" idx="15"/>
          </p:nvPr>
        </p:nvSpPr>
        <p:spPr>
          <a:xfrm>
            <a:off x="571313" y="446337"/>
            <a:ext cx="10978262" cy="1083096"/>
          </a:xfrm>
        </p:spPr>
        <p:txBody>
          <a:bodyPr>
            <a:noAutofit/>
          </a:bodyPr>
          <a:lstStyle/>
          <a:p>
            <a:pPr rtl="0"/>
            <a:r>
              <a:rPr lang="fr" sz="3600" b="1" i="0" u="none" strike="noStrike">
                <a:highlight>
                  <a:srgbClr val="000000">
                    <a:alpha val="0"/>
                  </a:srgbClr>
                </a:highlight>
                <a:latin typeface="Calibri"/>
              </a:rPr>
              <a:t>Les événements en personne, un outil d'engagement puissant</a:t>
            </a:r>
            <a:endParaRPr lang="en-US" sz="2000" baseline="30000"/>
          </a:p>
        </p:txBody>
      </p:sp>
      <p:sp>
        <p:nvSpPr>
          <p:cNvPr id="3" name="Text Placeholder 2">
            <a:extLst>
              <a:ext uri="{FF2B5EF4-FFF2-40B4-BE49-F238E27FC236}">
                <a16:creationId xmlns:a16="http://schemas.microsoft.com/office/drawing/2014/main" id="{5183EEC0-410E-459D-86C1-FFDEC8F1A8A2}"/>
              </a:ext>
            </a:extLst>
          </p:cNvPr>
          <p:cNvSpPr>
            <a:spLocks noGrp="1"/>
          </p:cNvSpPr>
          <p:nvPr>
            <p:ph type="body" sz="quarter" idx="16"/>
          </p:nvPr>
        </p:nvSpPr>
        <p:spPr>
          <a:xfrm>
            <a:off x="571313" y="1258064"/>
            <a:ext cx="10978262" cy="4341871"/>
          </a:xfrm>
        </p:spPr>
        <p:txBody>
          <a:bodyPr>
            <a:noAutofit/>
          </a:bodyPr>
          <a:lstStyle/>
          <a:p>
            <a:pPr rtl="0"/>
            <a:r>
              <a:rPr lang="fr" sz="2800" b="0" i="0" u="none" strike="noStrike">
                <a:highlight>
                  <a:srgbClr val="000000">
                    <a:alpha val="0"/>
                  </a:srgbClr>
                </a:highlight>
                <a:latin typeface="Calibri"/>
              </a:rPr>
              <a:t>Si vous devez partager des informations avec le public, un événement est une méthode puissante.  Soyez clair sur</a:t>
            </a:r>
          </a:p>
          <a:p>
            <a:endParaRPr lang="en-US" sz="2000"/>
          </a:p>
          <a:p>
            <a:pPr marL="342900" indent="-342900" rtl="0">
              <a:buFont typeface="Wingdings" panose="05000000000000000000" pitchFamily="2" charset="2"/>
              <a:buChar char="ü"/>
            </a:pPr>
            <a:r>
              <a:rPr lang="fr" sz="2400" b="0" i="0" u="none" strike="noStrike">
                <a:highlight>
                  <a:srgbClr val="000000">
                    <a:alpha val="0"/>
                  </a:srgbClr>
                </a:highlight>
                <a:latin typeface="Calibri"/>
              </a:rPr>
              <a:t>Quel est le but ou l'objectif de l'événement ? Le but ou l'objectif doit toujours guider votre choix d'outil.</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Combien de participants attendez-vous ? </a:t>
            </a:r>
            <a:endParaRPr lang="hr-BA"/>
          </a:p>
          <a:p>
            <a:pPr marL="342900" indent="-342900" rtl="0">
              <a:buFont typeface="Wingdings" panose="05000000000000000000" pitchFamily="2" charset="2"/>
              <a:buChar char="ü"/>
            </a:pPr>
            <a:r>
              <a:rPr lang="fr" sz="2400" b="0" i="0" u="none" strike="noStrike">
                <a:highlight>
                  <a:srgbClr val="000000">
                    <a:alpha val="0"/>
                  </a:srgbClr>
                </a:highlight>
                <a:latin typeface="Calibri"/>
              </a:rPr>
              <a:t>Voulez-vous que le public interagisse avec les autres pour partager des informations et des idées, ou simplement pour recevoir les messages ?</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De combien de temps et d'autres ressources disposez-vous pour préparer l'événement ? Tous les événements en personne nécessitent du temps et de la planification. En général, il faut plus de temps et de ressources pour planifier et mettre en œuvre des outils qui impliquent une interaction plus intensive entre les parties prenantes.</a:t>
            </a:r>
          </a:p>
          <a:p>
            <a:endParaRPr lang="hr-BA" sz="1000"/>
          </a:p>
          <a:p>
            <a:pPr rtl="0"/>
            <a:r>
              <a:rPr lang="fr" sz="1000" b="0" i="0" u="none" strike="noStrike">
                <a:highlight>
                  <a:srgbClr val="000000">
                    <a:alpha val="0"/>
                  </a:srgbClr>
                </a:highlight>
                <a:latin typeface="Calibri"/>
              </a:rPr>
              <a:t>SOURCE : https://www.epa.gov/international-cooperation/public-participation-guide-tools-inform-public</a:t>
            </a:r>
            <a:endParaRPr lang="en-US" sz="1000"/>
          </a:p>
        </p:txBody>
      </p:sp>
    </p:spTree>
    <p:extLst>
      <p:ext uri="{BB962C8B-B14F-4D97-AF65-F5344CB8AC3E}">
        <p14:creationId xmlns:p14="http://schemas.microsoft.com/office/powerpoint/2010/main" val="36593481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BB6DB3-4DA4-47B1-8D70-4EE28F016B3E}"/>
              </a:ext>
            </a:extLst>
          </p:cNvPr>
          <p:cNvSpPr>
            <a:spLocks noGrp="1"/>
          </p:cNvSpPr>
          <p:nvPr>
            <p:ph type="body" sz="quarter" idx="15"/>
          </p:nvPr>
        </p:nvSpPr>
        <p:spPr>
          <a:xfrm>
            <a:off x="2504787" y="828104"/>
            <a:ext cx="7182426" cy="1083096"/>
          </a:xfrm>
        </p:spPr>
        <p:txBody>
          <a:bodyPr>
            <a:noAutofit/>
          </a:bodyPr>
          <a:lstStyle/>
          <a:p>
            <a:pPr rtl="0"/>
            <a:r>
              <a:rPr lang="fr" sz="3600" b="1" i="0" u="none" strike="noStrike">
                <a:highlight>
                  <a:srgbClr val="000000">
                    <a:alpha val="0"/>
                  </a:srgbClr>
                </a:highlight>
                <a:latin typeface="Calibri"/>
              </a:rPr>
              <a:t>Types d'événements </a:t>
            </a:r>
            <a:endParaRPr lang="en-US"/>
          </a:p>
        </p:txBody>
      </p:sp>
      <p:graphicFrame>
        <p:nvGraphicFramePr>
          <p:cNvPr id="4" name="Table 3">
            <a:extLst>
              <a:ext uri="{FF2B5EF4-FFF2-40B4-BE49-F238E27FC236}">
                <a16:creationId xmlns:a16="http://schemas.microsoft.com/office/drawing/2014/main" id="{110D275D-B427-4E35-97C8-0E24E4C30626}"/>
              </a:ext>
            </a:extLst>
          </p:cNvPr>
          <p:cNvGraphicFramePr>
            <a:graphicFrameLocks noGrp="1"/>
          </p:cNvGraphicFramePr>
          <p:nvPr>
            <p:extLst>
              <p:ext uri="{D42A27DB-BD31-4B8C-83A1-F6EECF244321}">
                <p14:modId xmlns:p14="http://schemas.microsoft.com/office/powerpoint/2010/main" val="759151555"/>
              </p:ext>
            </p:extLst>
          </p:nvPr>
        </p:nvGraphicFramePr>
        <p:xfrm>
          <a:off x="1828800" y="2499671"/>
          <a:ext cx="9782572" cy="2407920"/>
        </p:xfrm>
        <a:graphic>
          <a:graphicData uri="http://schemas.openxmlformats.org/drawingml/2006/table">
            <a:tbl>
              <a:tblPr>
                <a:tableStyleId>{D27102A9-8310-4765-A935-A1911B00CA55}</a:tableStyleId>
              </a:tblPr>
              <a:tblGrid>
                <a:gridCol w="3252180">
                  <a:extLst>
                    <a:ext uri="{9D8B030D-6E8A-4147-A177-3AD203B41FA5}">
                      <a16:colId xmlns:a16="http://schemas.microsoft.com/office/drawing/2014/main" val="3409059634"/>
                    </a:ext>
                  </a:extLst>
                </a:gridCol>
                <a:gridCol w="3265196">
                  <a:extLst>
                    <a:ext uri="{9D8B030D-6E8A-4147-A177-3AD203B41FA5}">
                      <a16:colId xmlns:a16="http://schemas.microsoft.com/office/drawing/2014/main" val="124031978"/>
                    </a:ext>
                  </a:extLst>
                </a:gridCol>
                <a:gridCol w="3265196">
                  <a:extLst>
                    <a:ext uri="{9D8B030D-6E8A-4147-A177-3AD203B41FA5}">
                      <a16:colId xmlns:a16="http://schemas.microsoft.com/office/drawing/2014/main" val="697226784"/>
                    </a:ext>
                  </a:extLst>
                </a:gridCol>
              </a:tblGrid>
              <a:tr h="0">
                <a:tc>
                  <a:txBody>
                    <a:bodyPr/>
                    <a:lstStyle/>
                    <a:p>
                      <a:pPr rtl="0"/>
                      <a:r>
                        <a:rPr lang="fr" sz="2000" b="1" i="0" u="none" strike="noStrike">
                          <a:solidFill>
                            <a:srgbClr val="F6BC67"/>
                          </a:solidFill>
                          <a:highlight>
                            <a:srgbClr val="000000">
                              <a:alpha val="0"/>
                            </a:srgbClr>
                          </a:highlight>
                          <a:latin typeface="Calibri"/>
                        </a:rPr>
                        <a:t>Outil</a:t>
                      </a:r>
                    </a:p>
                  </a:txBody>
                  <a:tcPr anchor="ctr"/>
                </a:tc>
                <a:tc>
                  <a:txBody>
                    <a:bodyPr/>
                    <a:lstStyle/>
                    <a:p>
                      <a:pPr rtl="0"/>
                      <a:r>
                        <a:rPr lang="fr" sz="2000" b="1" i="0" u="none" strike="noStrike">
                          <a:solidFill>
                            <a:srgbClr val="F6BC67"/>
                          </a:solidFill>
                          <a:highlight>
                            <a:srgbClr val="000000">
                              <a:alpha val="0"/>
                            </a:srgbClr>
                          </a:highlight>
                          <a:latin typeface="Calibri"/>
                        </a:rPr>
                        <a:t>Nombre de participants</a:t>
                      </a:r>
                    </a:p>
                  </a:txBody>
                  <a:tcPr anchor="ctr"/>
                </a:tc>
                <a:tc>
                  <a:txBody>
                    <a:bodyPr/>
                    <a:lstStyle/>
                    <a:p>
                      <a:pPr rtl="0"/>
                      <a:r>
                        <a:rPr lang="fr" sz="2000" b="1" i="0" u="none" strike="noStrike">
                          <a:solidFill>
                            <a:srgbClr val="F6BC67"/>
                          </a:solidFill>
                          <a:highlight>
                            <a:srgbClr val="000000">
                              <a:alpha val="0"/>
                            </a:srgbClr>
                          </a:highlight>
                          <a:latin typeface="Calibri"/>
                        </a:rPr>
                        <a:t>Idéal pour</a:t>
                      </a:r>
                    </a:p>
                  </a:txBody>
                  <a:tcPr anchor="ctr"/>
                </a:tc>
                <a:extLst>
                  <a:ext uri="{0D108BD9-81ED-4DB2-BD59-A6C34878D82A}">
                    <a16:rowId xmlns:a16="http://schemas.microsoft.com/office/drawing/2014/main" val="3020716104"/>
                  </a:ext>
                </a:extLst>
              </a:tr>
              <a:tr h="0">
                <a:tc>
                  <a:txBody>
                    <a:bodyPr/>
                    <a:lstStyle/>
                    <a:p>
                      <a:pPr rtl="0"/>
                      <a:r>
                        <a:rPr lang="fr" sz="2000" b="0" i="0" u="none" strike="noStrike">
                          <a:highlight>
                            <a:srgbClr val="000000">
                              <a:alpha val="0"/>
                            </a:srgbClr>
                          </a:highlight>
                          <a:latin typeface="Calibri"/>
                        </a:rPr>
                        <a:t>Réunions publiques</a:t>
                      </a:r>
                    </a:p>
                  </a:txBody>
                  <a:tcPr anchor="ctr"/>
                </a:tc>
                <a:tc>
                  <a:txBody>
                    <a:bodyPr/>
                    <a:lstStyle/>
                    <a:p>
                      <a:pPr rtl="0"/>
                      <a:r>
                        <a:rPr lang="fr" sz="2000" b="0" i="0" u="none" strike="noStrike">
                          <a:highlight>
                            <a:srgbClr val="000000">
                              <a:alpha val="0"/>
                            </a:srgbClr>
                          </a:highlight>
                          <a:latin typeface="Calibri"/>
                        </a:rPr>
                        <a:t>Limité par la taille de la pièce.</a:t>
                      </a:r>
                    </a:p>
                  </a:txBody>
                  <a:tcPr anchor="ctr"/>
                </a:tc>
                <a:tc>
                  <a:txBody>
                    <a:bodyPr/>
                    <a:lstStyle/>
                    <a:p>
                      <a:pPr rtl="0"/>
                      <a:r>
                        <a:rPr lang="fr" sz="2000" b="0" i="0" u="none" strike="noStrike">
                          <a:highlight>
                            <a:srgbClr val="000000">
                              <a:alpha val="0"/>
                            </a:srgbClr>
                          </a:highlight>
                          <a:latin typeface="Calibri"/>
                        </a:rPr>
                        <a:t>Les petites communautés et les collectivités où les parties prenantes sont disposées à assister aux réunions.</a:t>
                      </a:r>
                    </a:p>
                  </a:txBody>
                  <a:tcPr anchor="ctr"/>
                </a:tc>
                <a:extLst>
                  <a:ext uri="{0D108BD9-81ED-4DB2-BD59-A6C34878D82A}">
                    <a16:rowId xmlns:a16="http://schemas.microsoft.com/office/drawing/2014/main" val="3095723918"/>
                  </a:ext>
                </a:extLst>
              </a:tr>
              <a:tr h="0">
                <a:tc>
                  <a:txBody>
                    <a:bodyPr/>
                    <a:lstStyle/>
                    <a:p>
                      <a:pPr rtl="0"/>
                      <a:r>
                        <a:rPr lang="fr" sz="2000" b="0" i="0" u="none" strike="noStrike">
                          <a:highlight>
                            <a:srgbClr val="000000">
                              <a:alpha val="0"/>
                            </a:srgbClr>
                          </a:highlight>
                          <a:latin typeface="Calibri"/>
                        </a:rPr>
                        <a:t>Briefings</a:t>
                      </a:r>
                    </a:p>
                  </a:txBody>
                  <a:tcPr anchor="ctr"/>
                </a:tc>
                <a:tc>
                  <a:txBody>
                    <a:bodyPr/>
                    <a:lstStyle/>
                    <a:p>
                      <a:pPr rtl="0"/>
                      <a:r>
                        <a:rPr lang="fr" sz="2000" b="0" i="0" u="none" strike="noStrike">
                          <a:highlight>
                            <a:srgbClr val="000000">
                              <a:alpha val="0"/>
                            </a:srgbClr>
                          </a:highlight>
                          <a:latin typeface="Calibri"/>
                        </a:rPr>
                        <a:t>Généralement conçu pour les petits groupes.</a:t>
                      </a:r>
                    </a:p>
                  </a:txBody>
                  <a:tcPr anchor="ctr"/>
                </a:tc>
                <a:tc>
                  <a:txBody>
                    <a:bodyPr/>
                    <a:lstStyle/>
                    <a:p>
                      <a:pPr rtl="0"/>
                      <a:r>
                        <a:rPr lang="fr" sz="2000" b="0" i="0" u="none" strike="noStrike">
                          <a:highlight>
                            <a:srgbClr val="000000">
                              <a:alpha val="0"/>
                            </a:srgbClr>
                          </a:highlight>
                          <a:latin typeface="Calibri"/>
                        </a:rPr>
                        <a:t>Tendre la main aux groupes établis.</a:t>
                      </a:r>
                    </a:p>
                  </a:txBody>
                  <a:tcPr anchor="ctr"/>
                </a:tc>
                <a:extLst>
                  <a:ext uri="{0D108BD9-81ED-4DB2-BD59-A6C34878D82A}">
                    <a16:rowId xmlns:a16="http://schemas.microsoft.com/office/drawing/2014/main" val="3569493844"/>
                  </a:ext>
                </a:extLst>
              </a:tr>
            </a:tbl>
          </a:graphicData>
        </a:graphic>
      </p:graphicFrame>
      <p:pic>
        <p:nvPicPr>
          <p:cNvPr id="8" name="Graphic 7" descr="Meeting outline">
            <a:extLst>
              <a:ext uri="{FF2B5EF4-FFF2-40B4-BE49-F238E27FC236}">
                <a16:creationId xmlns:a16="http://schemas.microsoft.com/office/drawing/2014/main" id="{C26F7121-9F4B-4EAF-993C-E768B7608A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771" y="2722445"/>
            <a:ext cx="914400" cy="914400"/>
          </a:xfrm>
          <a:prstGeom prst="rect">
            <a:avLst/>
          </a:prstGeom>
        </p:spPr>
      </p:pic>
      <p:pic>
        <p:nvPicPr>
          <p:cNvPr id="10" name="Graphic 9" descr="Teacher outline">
            <a:extLst>
              <a:ext uri="{FF2B5EF4-FFF2-40B4-BE49-F238E27FC236}">
                <a16:creationId xmlns:a16="http://schemas.microsoft.com/office/drawing/2014/main" id="{F6737DD2-8CFE-4A57-94F8-D43F87EF7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628" y="3745961"/>
            <a:ext cx="914400" cy="914400"/>
          </a:xfrm>
          <a:prstGeom prst="rect">
            <a:avLst/>
          </a:prstGeom>
        </p:spPr>
      </p:pic>
    </p:spTree>
    <p:extLst>
      <p:ext uri="{BB962C8B-B14F-4D97-AF65-F5344CB8AC3E}">
        <p14:creationId xmlns:p14="http://schemas.microsoft.com/office/powerpoint/2010/main" val="292273171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p:txBody>
          <a:bodyPr>
            <a:noAutofit/>
          </a:bodyPr>
          <a:lstStyle/>
          <a:p>
            <a:pPr rtl="0"/>
            <a:r>
              <a:rPr lang="fr" sz="3600" b="1" i="0" u="none" strike="noStrike">
                <a:highlight>
                  <a:srgbClr val="000000">
                    <a:alpha val="0"/>
                  </a:srgbClr>
                </a:highlight>
                <a:latin typeface="Calibri"/>
              </a:rPr>
              <a:t>Réunion publique</a:t>
            </a:r>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4714963" y="353030"/>
            <a:ext cx="6713482" cy="1459694"/>
          </a:xfrm>
        </p:spPr>
        <p:txBody>
          <a:bodyPr>
            <a:noAutofit/>
          </a:bodyPr>
          <a:lstStyle/>
          <a:p>
            <a:pPr rtl="0"/>
            <a:r>
              <a:rPr lang="fr" sz="2400" b="0" i="1" u="none" strike="noStrike">
                <a:highlight>
                  <a:srgbClr val="000000">
                    <a:alpha val="0"/>
                  </a:srgbClr>
                </a:highlight>
                <a:latin typeface="Calibri"/>
              </a:rPr>
              <a:t>Les réunions publiques rassemblent divers groupes de parties prenantes dans un but précis. Des réunions publiques sont organisées afin de faire participer un large public au partage d'informations et à la discussion. Les parties ne sont pas autorisées à transférer ou à mettre en gage les droits et obligations découlant du présent accord sans le consentement écrit préalable de l'autre partie. Lorsqu'ils sont bien réalisés, ils contribuent à créer un sentiment de communauté.</a:t>
            </a:r>
          </a:p>
        </p:txBody>
      </p:sp>
      <p:sp>
        <p:nvSpPr>
          <p:cNvPr id="8" name="TextBox 7">
            <a:extLst>
              <a:ext uri="{FF2B5EF4-FFF2-40B4-BE49-F238E27FC236}">
                <a16:creationId xmlns:a16="http://schemas.microsoft.com/office/drawing/2014/main" id="{9ADAB34C-FD65-472A-B744-015A58240E4D}"/>
              </a:ext>
            </a:extLst>
          </p:cNvPr>
          <p:cNvSpPr txBox="1"/>
          <p:nvPr/>
        </p:nvSpPr>
        <p:spPr>
          <a:xfrm>
            <a:off x="763555" y="3071968"/>
            <a:ext cx="10664890" cy="3046988"/>
          </a:xfrm>
          <a:prstGeom prst="rect">
            <a:avLst/>
          </a:prstGeom>
          <a:noFill/>
        </p:spPr>
        <p:txBody>
          <a:bodyPr wrap="square">
            <a:noAutofit/>
          </a:bodyPr>
          <a:lstStyle/>
          <a:p>
            <a:pPr rtl="0"/>
            <a:r>
              <a:rPr lang="fr" sz="2400" b="1" i="0" u="none" strike="noStrike">
                <a:solidFill>
                  <a:srgbClr val="76C6D2"/>
                </a:solidFill>
                <a:highlight>
                  <a:srgbClr val="000000">
                    <a:alpha val="0"/>
                  </a:srgbClr>
                </a:highlight>
                <a:latin typeface="Calibri"/>
              </a:rPr>
              <a:t>Avantages</a:t>
            </a:r>
            <a:endParaRPr lang="hr-BA" sz="2400" b="1">
              <a:solidFill>
                <a:srgbClr val="76C6D2"/>
              </a:solidFill>
            </a:endParaRPr>
          </a:p>
          <a:p>
            <a:endParaRPr lang="en-US" sz="2400" b="1">
              <a:solidFill>
                <a:srgbClr val="76C6D2"/>
              </a:solidFill>
            </a:endParaRP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Présenter un projet ou une question à une communauté</a:t>
            </a: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Donne à tous les participants l'occasion d'exprimer leurs préoccupations, leurs problèmes et leurs idées.</a:t>
            </a: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Diffuse des informations détaillées et des décisions dans toute la communauté</a:t>
            </a: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Fournit des occasions d'explorer des stratégies alternatives et de construire un consensus</a:t>
            </a: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Peut créer un consensus pour agir sur des questions complexes qui nécessitent une large participation de la communauté.</a:t>
            </a:r>
          </a:p>
        </p:txBody>
      </p:sp>
    </p:spTree>
    <p:extLst>
      <p:ext uri="{BB962C8B-B14F-4D97-AF65-F5344CB8AC3E}">
        <p14:creationId xmlns:p14="http://schemas.microsoft.com/office/powerpoint/2010/main" val="39960823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3C7A9A-F60F-4B97-8929-34F7973B2EFF}"/>
              </a:ext>
            </a:extLst>
          </p:cNvPr>
          <p:cNvSpPr>
            <a:spLocks noGrp="1"/>
          </p:cNvSpPr>
          <p:nvPr>
            <p:ph type="body" sz="quarter" idx="13"/>
          </p:nvPr>
        </p:nvSpPr>
        <p:spPr/>
        <p:txBody>
          <a:bodyPr>
            <a:noAutofit/>
          </a:bodyPr>
          <a:lstStyle/>
          <a:p>
            <a:pPr rtl="0"/>
            <a:r>
              <a:rPr lang="fr" sz="3600" b="0" i="0" u="none" strike="noStrike">
                <a:highlight>
                  <a:srgbClr val="000000">
                    <a:alpha val="0"/>
                  </a:srgbClr>
                </a:highlight>
                <a:latin typeface="Calibri"/>
              </a:rPr>
              <a:t>LES RÉUNIONS PUBLIQUES : Principes pour une planification réussie</a:t>
            </a:r>
          </a:p>
        </p:txBody>
      </p:sp>
      <p:pic>
        <p:nvPicPr>
          <p:cNvPr id="4" name="Graphic 3" descr="Meeting outline">
            <a:hlinkClick r:id="rId2"/>
            <a:extLst>
              <a:ext uri="{FF2B5EF4-FFF2-40B4-BE49-F238E27FC236}">
                <a16:creationId xmlns:a16="http://schemas.microsoft.com/office/drawing/2014/main" id="{7732F0FF-4C35-4211-9195-1ED1AE72B4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3652" y="3156119"/>
            <a:ext cx="3592285" cy="3592285"/>
          </a:xfrm>
          <a:prstGeom prst="rect">
            <a:avLst/>
          </a:prstGeom>
        </p:spPr>
      </p:pic>
      <p:sp>
        <p:nvSpPr>
          <p:cNvPr id="5" name="TextBox 4">
            <a:extLst>
              <a:ext uri="{FF2B5EF4-FFF2-40B4-BE49-F238E27FC236}">
                <a16:creationId xmlns:a16="http://schemas.microsoft.com/office/drawing/2014/main" id="{F166D755-CDFE-4502-9CF8-C5B668AF76DE}"/>
              </a:ext>
            </a:extLst>
          </p:cNvPr>
          <p:cNvSpPr txBox="1"/>
          <p:nvPr/>
        </p:nvSpPr>
        <p:spPr>
          <a:xfrm>
            <a:off x="1147666" y="2195465"/>
            <a:ext cx="3909526" cy="923330"/>
          </a:xfrm>
          <a:prstGeom prst="rect">
            <a:avLst/>
          </a:prstGeom>
          <a:noFill/>
        </p:spPr>
        <p:txBody>
          <a:bodyPr wrap="square" rtlCol="0">
            <a:noAutofit/>
          </a:bodyPr>
          <a:lstStyle/>
          <a:p>
            <a:pPr algn="ctr" rtl="0"/>
            <a:r>
              <a:rPr lang="fr" sz="1800" b="1" i="0" u="none" strike="noStrike">
                <a:solidFill>
                  <a:srgbClr val="A6377D"/>
                </a:solidFill>
                <a:highlight>
                  <a:srgbClr val="000000">
                    <a:alpha val="0"/>
                  </a:srgbClr>
                </a:highlight>
                <a:latin typeface="Calibri"/>
              </a:rPr>
              <a:t>Cliquez sur l'illustration pour lire la liste complète des principes et des ressources nécessaires à l'organisation d'une réunion publique réussie.</a:t>
            </a:r>
            <a:endParaRPr lang="en-US" b="1">
              <a:solidFill>
                <a:srgbClr val="A6377D"/>
              </a:solidFill>
            </a:endParaRPr>
          </a:p>
        </p:txBody>
      </p:sp>
      <p:sp>
        <p:nvSpPr>
          <p:cNvPr id="8" name="Arrow: Down 7">
            <a:extLst>
              <a:ext uri="{FF2B5EF4-FFF2-40B4-BE49-F238E27FC236}">
                <a16:creationId xmlns:a16="http://schemas.microsoft.com/office/drawing/2014/main" id="{1B6EC45C-EB3F-47E3-BEF8-18926FCA6272}"/>
              </a:ext>
            </a:extLst>
          </p:cNvPr>
          <p:cNvSpPr/>
          <p:nvPr/>
        </p:nvSpPr>
        <p:spPr>
          <a:xfrm>
            <a:off x="2852192" y="3231552"/>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Box 9">
            <a:extLst>
              <a:ext uri="{FF2B5EF4-FFF2-40B4-BE49-F238E27FC236}">
                <a16:creationId xmlns:a16="http://schemas.microsoft.com/office/drawing/2014/main" id="{C55B02FA-77F8-4B02-B177-98216BF1BF74}"/>
              </a:ext>
            </a:extLst>
          </p:cNvPr>
          <p:cNvSpPr txBox="1"/>
          <p:nvPr/>
        </p:nvSpPr>
        <p:spPr>
          <a:xfrm>
            <a:off x="6874329" y="2243429"/>
            <a:ext cx="4011386" cy="923330"/>
          </a:xfrm>
          <a:prstGeom prst="rect">
            <a:avLst/>
          </a:prstGeom>
          <a:noFill/>
        </p:spPr>
        <p:txBody>
          <a:bodyPr wrap="square">
            <a:noAutofit/>
          </a:bodyPr>
          <a:lstStyle/>
          <a:p>
            <a:pPr algn="ctr" rtl="0"/>
            <a:r>
              <a:rPr lang="fr" sz="1800" b="1" i="0" u="none" strike="noStrike">
                <a:solidFill>
                  <a:srgbClr val="A6377D"/>
                </a:solidFill>
                <a:highlight>
                  <a:srgbClr val="000000">
                    <a:alpha val="0"/>
                  </a:srgbClr>
                </a:highlight>
                <a:latin typeface="Calibri"/>
              </a:rPr>
              <a:t>Guide de la participation du public : Versions à consulter et à imprimer, cliquez sur l'illustration ci-dessous</a:t>
            </a:r>
            <a:endParaRPr lang="en-US" b="1">
              <a:solidFill>
                <a:srgbClr val="A6377D"/>
              </a:solidFill>
            </a:endParaRPr>
          </a:p>
        </p:txBody>
      </p:sp>
      <p:sp>
        <p:nvSpPr>
          <p:cNvPr id="11" name="Arrow: Down 10">
            <a:extLst>
              <a:ext uri="{FF2B5EF4-FFF2-40B4-BE49-F238E27FC236}">
                <a16:creationId xmlns:a16="http://schemas.microsoft.com/office/drawing/2014/main" id="{162B3F3E-4A76-40BB-8BCB-3377E5DF7BCD}"/>
              </a:ext>
            </a:extLst>
          </p:cNvPr>
          <p:cNvSpPr/>
          <p:nvPr/>
        </p:nvSpPr>
        <p:spPr>
          <a:xfrm>
            <a:off x="8710904" y="3118795"/>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Graphic 12" descr="Document with solid fill">
            <a:hlinkClick r:id="rId5"/>
            <a:extLst>
              <a:ext uri="{FF2B5EF4-FFF2-40B4-BE49-F238E27FC236}">
                <a16:creationId xmlns:a16="http://schemas.microsoft.com/office/drawing/2014/main" id="{4DA691FB-4C4D-4073-9E3C-A8DBA0B807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4696" y="3715555"/>
            <a:ext cx="2960914" cy="2960914"/>
          </a:xfrm>
          <a:prstGeom prst="rect">
            <a:avLst/>
          </a:prstGeom>
        </p:spPr>
      </p:pic>
    </p:spTree>
    <p:extLst>
      <p:ext uri="{BB962C8B-B14F-4D97-AF65-F5344CB8AC3E}">
        <p14:creationId xmlns:p14="http://schemas.microsoft.com/office/powerpoint/2010/main" val="155028359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3C7A9A-F60F-4B97-8929-34F7973B2EFF}"/>
              </a:ext>
            </a:extLst>
          </p:cNvPr>
          <p:cNvSpPr>
            <a:spLocks noGrp="1"/>
          </p:cNvSpPr>
          <p:nvPr>
            <p:ph type="body" sz="quarter" idx="13"/>
          </p:nvPr>
        </p:nvSpPr>
        <p:spPr/>
        <p:txBody>
          <a:bodyPr>
            <a:noAutofit/>
          </a:bodyPr>
          <a:lstStyle/>
          <a:p>
            <a:pPr rtl="0"/>
            <a:r>
              <a:rPr lang="fr" sz="3600" b="0" i="0" u="none" strike="noStrike">
                <a:highlight>
                  <a:srgbClr val="000000">
                    <a:alpha val="0"/>
                  </a:srgbClr>
                </a:highlight>
                <a:latin typeface="Calibri"/>
              </a:rPr>
              <a:t>LES RÉUNIONS PUBLIQUES : Principes pour une planification réussie</a:t>
            </a:r>
          </a:p>
        </p:txBody>
      </p:sp>
      <p:sp>
        <p:nvSpPr>
          <p:cNvPr id="5" name="TextBox 4">
            <a:extLst>
              <a:ext uri="{FF2B5EF4-FFF2-40B4-BE49-F238E27FC236}">
                <a16:creationId xmlns:a16="http://schemas.microsoft.com/office/drawing/2014/main" id="{F166D755-CDFE-4502-9CF8-C5B668AF76DE}"/>
              </a:ext>
            </a:extLst>
          </p:cNvPr>
          <p:cNvSpPr txBox="1"/>
          <p:nvPr/>
        </p:nvSpPr>
        <p:spPr>
          <a:xfrm>
            <a:off x="1147666" y="2337795"/>
            <a:ext cx="3909526" cy="923330"/>
          </a:xfrm>
          <a:prstGeom prst="rect">
            <a:avLst/>
          </a:prstGeom>
          <a:noFill/>
        </p:spPr>
        <p:txBody>
          <a:bodyPr wrap="square" rtlCol="0">
            <a:noAutofit/>
          </a:bodyPr>
          <a:lstStyle/>
          <a:p>
            <a:pPr algn="ctr" rtl="0"/>
            <a:r>
              <a:rPr lang="fr" sz="1800" b="1" i="0" u="none" strike="noStrike">
                <a:solidFill>
                  <a:srgbClr val="A6377D"/>
                </a:solidFill>
                <a:highlight>
                  <a:srgbClr val="000000">
                    <a:alpha val="0"/>
                  </a:srgbClr>
                </a:highlight>
                <a:latin typeface="Calibri"/>
              </a:rPr>
              <a:t>Cliquez sur l'illustration pour lire la liste complète des principes et des ressources nécessaires pour organiser un briefing de groupe réussi.</a:t>
            </a:r>
            <a:endParaRPr lang="en-US" b="1">
              <a:solidFill>
                <a:srgbClr val="A6377D"/>
              </a:solidFill>
            </a:endParaRPr>
          </a:p>
        </p:txBody>
      </p:sp>
      <p:sp>
        <p:nvSpPr>
          <p:cNvPr id="8" name="Arrow: Down 7">
            <a:extLst>
              <a:ext uri="{FF2B5EF4-FFF2-40B4-BE49-F238E27FC236}">
                <a16:creationId xmlns:a16="http://schemas.microsoft.com/office/drawing/2014/main" id="{1B6EC45C-EB3F-47E3-BEF8-18926FCA6272}"/>
              </a:ext>
            </a:extLst>
          </p:cNvPr>
          <p:cNvSpPr/>
          <p:nvPr/>
        </p:nvSpPr>
        <p:spPr>
          <a:xfrm>
            <a:off x="2957804" y="3422497"/>
            <a:ext cx="289249" cy="436168"/>
          </a:xfrm>
          <a:prstGeom prst="down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extBox 9">
            <a:extLst>
              <a:ext uri="{FF2B5EF4-FFF2-40B4-BE49-F238E27FC236}">
                <a16:creationId xmlns:a16="http://schemas.microsoft.com/office/drawing/2014/main" id="{C55B02FA-77F8-4B02-B177-98216BF1BF74}"/>
              </a:ext>
            </a:extLst>
          </p:cNvPr>
          <p:cNvSpPr txBox="1"/>
          <p:nvPr/>
        </p:nvSpPr>
        <p:spPr>
          <a:xfrm>
            <a:off x="5984423" y="2495355"/>
            <a:ext cx="5059911" cy="3847207"/>
          </a:xfrm>
          <a:prstGeom prst="rect">
            <a:avLst/>
          </a:prstGeom>
          <a:noFill/>
        </p:spPr>
        <p:txBody>
          <a:bodyPr wrap="square">
            <a:noAutofit/>
          </a:bodyPr>
          <a:lstStyle/>
          <a:p>
            <a:pPr algn="ctr" rtl="0"/>
            <a:r>
              <a:rPr lang="fr" sz="3300" b="0" i="1" u="none" strike="noStrike" dirty="0">
                <a:solidFill>
                  <a:srgbClr val="A6377D"/>
                </a:solidFill>
                <a:highlight>
                  <a:srgbClr val="000000">
                    <a:alpha val="0"/>
                  </a:srgbClr>
                </a:highlight>
                <a:latin typeface="Calibri"/>
              </a:rPr>
              <a:t>« L’affirmation de soi est la compétence de communication la plus importante  dont vous pouvez faire preuve lors du briefing de l’équipe ; elle est  essentielle à l’ouverture. » </a:t>
            </a:r>
            <a:endParaRPr lang="hr-BA" sz="3300" i="1" dirty="0">
              <a:solidFill>
                <a:srgbClr val="A6377D"/>
              </a:solidFill>
            </a:endParaRPr>
          </a:p>
          <a:p>
            <a:pPr algn="ctr" rtl="0"/>
            <a:r>
              <a:rPr lang="fr" sz="3300" b="0" i="1" u="none" strike="noStrike" dirty="0">
                <a:solidFill>
                  <a:srgbClr val="A6377D"/>
                </a:solidFill>
                <a:highlight>
                  <a:srgbClr val="000000">
                    <a:alpha val="0"/>
                  </a:srgbClr>
                </a:highlight>
                <a:latin typeface="Calibri"/>
              </a:rPr>
              <a:t>-</a:t>
            </a:r>
            <a:r>
              <a:rPr lang="fr" sz="3300" b="1" i="0" u="none" strike="noStrike" dirty="0">
                <a:highlight>
                  <a:srgbClr val="000000">
                    <a:alpha val="0"/>
                  </a:srgbClr>
                </a:highlight>
                <a:latin typeface="Calibri"/>
                <a:hlinkClick r:id="rId2"/>
              </a:rPr>
              <a:t> David Marshall</a:t>
            </a:r>
          </a:p>
          <a:p>
            <a:pPr algn="ctr"/>
            <a:endParaRPr lang="en-US" sz="3300" i="1" dirty="0">
              <a:solidFill>
                <a:srgbClr val="A6377D"/>
              </a:solidFill>
            </a:endParaRPr>
          </a:p>
        </p:txBody>
      </p:sp>
      <p:pic>
        <p:nvPicPr>
          <p:cNvPr id="9" name="Graphic 8" descr="Teacher outline">
            <a:hlinkClick r:id="rId3"/>
            <a:extLst>
              <a:ext uri="{FF2B5EF4-FFF2-40B4-BE49-F238E27FC236}">
                <a16:creationId xmlns:a16="http://schemas.microsoft.com/office/drawing/2014/main" id="{229E8773-2DAA-4BDD-8D05-3C1DF82B49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7666" y="3435503"/>
            <a:ext cx="3328186" cy="3328186"/>
          </a:xfrm>
          <a:prstGeom prst="rect">
            <a:avLst/>
          </a:prstGeom>
        </p:spPr>
      </p:pic>
    </p:spTree>
    <p:extLst>
      <p:ext uri="{BB962C8B-B14F-4D97-AF65-F5344CB8AC3E}">
        <p14:creationId xmlns:p14="http://schemas.microsoft.com/office/powerpoint/2010/main" val="422677903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p:txBody>
          <a:bodyPr>
            <a:noAutofit/>
          </a:bodyPr>
          <a:lstStyle/>
          <a:p>
            <a:pPr rtl="0"/>
            <a:r>
              <a:rPr lang="fr" sz="3600" b="1" i="0" u="none" strike="noStrike">
                <a:highlight>
                  <a:srgbClr val="000000">
                    <a:alpha val="0"/>
                  </a:srgbClr>
                </a:highlight>
                <a:latin typeface="Calibri"/>
              </a:rPr>
              <a:t>Briefings</a:t>
            </a:r>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4879911" y="875544"/>
            <a:ext cx="6713482" cy="1459694"/>
          </a:xfrm>
        </p:spPr>
        <p:txBody>
          <a:bodyPr>
            <a:noAutofit/>
          </a:bodyPr>
          <a:lstStyle/>
          <a:p>
            <a:pPr rtl="0"/>
            <a:r>
              <a:rPr lang="fr" sz="2400" b="0" i="1" u="none" strike="noStrike">
                <a:highlight>
                  <a:srgbClr val="000000">
                    <a:alpha val="0"/>
                  </a:srgbClr>
                </a:highlight>
                <a:latin typeface="Calibri"/>
              </a:rPr>
              <a:t>Les briefings sont généralement de courtes présentations offertes directement aux groupes communautaires lors de leurs réunions ou lieux de travail existants - tels que les clubs sociaux et civiques - afin de fournir un aperçu ou une mise à jour sur un projet.</a:t>
            </a:r>
          </a:p>
        </p:txBody>
      </p:sp>
      <p:sp>
        <p:nvSpPr>
          <p:cNvPr id="8" name="TextBox 7">
            <a:extLst>
              <a:ext uri="{FF2B5EF4-FFF2-40B4-BE49-F238E27FC236}">
                <a16:creationId xmlns:a16="http://schemas.microsoft.com/office/drawing/2014/main" id="{9ADAB34C-FD65-472A-B744-015A58240E4D}"/>
              </a:ext>
            </a:extLst>
          </p:cNvPr>
          <p:cNvSpPr txBox="1"/>
          <p:nvPr/>
        </p:nvSpPr>
        <p:spPr>
          <a:xfrm>
            <a:off x="763555" y="2166898"/>
            <a:ext cx="10664890" cy="3785652"/>
          </a:xfrm>
          <a:prstGeom prst="rect">
            <a:avLst/>
          </a:prstGeom>
          <a:noFill/>
        </p:spPr>
        <p:txBody>
          <a:bodyPr wrap="square">
            <a:noAutofit/>
          </a:bodyPr>
          <a:lstStyle/>
          <a:p>
            <a:pPr rtl="0"/>
            <a:r>
              <a:rPr lang="fr" sz="2400" b="1" i="0" u="none" strike="noStrike">
                <a:solidFill>
                  <a:srgbClr val="76C6D2"/>
                </a:solidFill>
                <a:highlight>
                  <a:srgbClr val="000000">
                    <a:alpha val="0"/>
                  </a:srgbClr>
                </a:highlight>
                <a:latin typeface="Calibri"/>
              </a:rPr>
              <a:t>Avantages</a:t>
            </a:r>
            <a:endParaRPr lang="hr-BA" sz="2400" b="1">
              <a:solidFill>
                <a:srgbClr val="76C6D2"/>
              </a:solidFill>
            </a:endParaRPr>
          </a:p>
          <a:p>
            <a:endParaRPr lang="en-US" sz="2400" b="1">
              <a:solidFill>
                <a:srgbClr val="76C6D2"/>
              </a:solidFill>
            </a:endParaRP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 Informe les parties prenantes d'une initiative et leur donne l'occasion de poser des questions.</a:t>
            </a: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 Permet aux principaux groupes de parties prenantes d'être informés et impliqués dans un processus moins formel et moins coûteux que les grandes réunions publiques.</a:t>
            </a: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 Peut être organisé plus fréquemment que des réunions publiques plus importantes</a:t>
            </a: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 Généralement utilisé avec des groupes existants qui tiennent des réunions </a:t>
            </a:r>
            <a:endParaRPr lang="hr-BA" sz="2400">
              <a:solidFill>
                <a:srgbClr val="76C6D2"/>
              </a:solidFill>
            </a:endParaRPr>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Sont informels et contribuent à renforcer la bonne volonté de la communauté et à créer une atmosphère plus efficace pour dialoguer et répondre à des questions spécifiques</a:t>
            </a:r>
          </a:p>
        </p:txBody>
      </p:sp>
    </p:spTree>
    <p:extLst>
      <p:ext uri="{BB962C8B-B14F-4D97-AF65-F5344CB8AC3E}">
        <p14:creationId xmlns:p14="http://schemas.microsoft.com/office/powerpoint/2010/main" val="108445636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8E5A79-6236-417B-8B9A-DBFC66D10ADC}"/>
              </a:ext>
            </a:extLst>
          </p:cNvPr>
          <p:cNvSpPr>
            <a:spLocks noGrp="1"/>
          </p:cNvSpPr>
          <p:nvPr>
            <p:ph type="body" sz="quarter" idx="15"/>
          </p:nvPr>
        </p:nvSpPr>
        <p:spPr/>
        <p:txBody>
          <a:bodyPr>
            <a:noAutofit/>
          </a:bodyPr>
          <a:lstStyle/>
          <a:p>
            <a:pPr rtl="0"/>
            <a:r>
              <a:rPr lang="fr" sz="3600" b="1" i="0" u="none" strike="noStrike">
                <a:highlight>
                  <a:srgbClr val="000000">
                    <a:alpha val="0"/>
                  </a:srgbClr>
                </a:highlight>
                <a:latin typeface="Calibri"/>
              </a:rPr>
              <a:t>Comment déplacer vos réunions et événements vers l'espace en ligne ?</a:t>
            </a:r>
            <a:endParaRPr lang="en-IE"/>
          </a:p>
        </p:txBody>
      </p:sp>
      <p:sp>
        <p:nvSpPr>
          <p:cNvPr id="3" name="Text Placeholder 2">
            <a:extLst>
              <a:ext uri="{FF2B5EF4-FFF2-40B4-BE49-F238E27FC236}">
                <a16:creationId xmlns:a16="http://schemas.microsoft.com/office/drawing/2014/main" id="{7C6D0797-0F1E-44C2-980F-11E31F6B357E}"/>
              </a:ext>
            </a:extLst>
          </p:cNvPr>
          <p:cNvSpPr>
            <a:spLocks noGrp="1"/>
          </p:cNvSpPr>
          <p:nvPr>
            <p:ph type="body" sz="quarter" idx="16"/>
          </p:nvPr>
        </p:nvSpPr>
        <p:spPr>
          <a:xfrm>
            <a:off x="5906917" y="757557"/>
            <a:ext cx="5642758" cy="1459694"/>
          </a:xfrm>
        </p:spPr>
        <p:txBody>
          <a:bodyPr>
            <a:noAutofit/>
          </a:bodyPr>
          <a:lstStyle/>
          <a:p>
            <a:pPr rtl="0"/>
            <a:r>
              <a:rPr lang="fr" sz="2400" b="0" i="0" u="none" strike="noStrike">
                <a:solidFill>
                  <a:srgbClr val="76C6D2"/>
                </a:solidFill>
                <a:highlight>
                  <a:srgbClr val="000000">
                    <a:alpha val="0"/>
                  </a:srgbClr>
                </a:highlight>
                <a:latin typeface="Calibri"/>
              </a:rPr>
              <a:t>La pandémie de Covid-19 nous a obligés à déplacer de nombreuses réunions, événements, conférences et expositions vers l'espace en ligne. Voici comment y parvenir :</a:t>
            </a:r>
            <a:endParaRPr lang="en-IE">
              <a:solidFill>
                <a:srgbClr val="76C6D2"/>
              </a:solidFill>
            </a:endParaRPr>
          </a:p>
        </p:txBody>
      </p:sp>
      <p:sp>
        <p:nvSpPr>
          <p:cNvPr id="7" name="TextBox 6">
            <a:extLst>
              <a:ext uri="{FF2B5EF4-FFF2-40B4-BE49-F238E27FC236}">
                <a16:creationId xmlns:a16="http://schemas.microsoft.com/office/drawing/2014/main" id="{9CEC8ED5-EBA2-4563-BB80-EAAAEDE89E77}"/>
              </a:ext>
            </a:extLst>
          </p:cNvPr>
          <p:cNvSpPr txBox="1"/>
          <p:nvPr/>
        </p:nvSpPr>
        <p:spPr>
          <a:xfrm>
            <a:off x="614137" y="2458947"/>
            <a:ext cx="11007592" cy="3693319"/>
          </a:xfrm>
          <a:prstGeom prst="rect">
            <a:avLst/>
          </a:prstGeom>
          <a:noFill/>
        </p:spPr>
        <p:txBody>
          <a:bodyPr wrap="square" rtlCol="0">
            <a:noAutofit/>
          </a:bodyPr>
          <a:lstStyle/>
          <a:p>
            <a:pPr marL="342900" indent="-342900" rtl="0">
              <a:buFont typeface="+mj-lt"/>
              <a:buAutoNum type="arabicPeriod"/>
            </a:pPr>
            <a:r>
              <a:rPr lang="fr" sz="1800" b="1" i="0" u="none" strike="noStrike">
                <a:highlight>
                  <a:srgbClr val="000000">
                    <a:alpha val="0"/>
                  </a:srgbClr>
                </a:highlight>
                <a:latin typeface="Calibri"/>
              </a:rPr>
              <a:t>Développer le résultat et le format :</a:t>
            </a:r>
            <a:r>
              <a:rPr lang="fr" sz="1800" b="0" i="0" u="none" strike="noStrike">
                <a:highlight>
                  <a:srgbClr val="000000">
                    <a:alpha val="0"/>
                  </a:srgbClr>
                </a:highlight>
                <a:latin typeface="Calibri"/>
              </a:rPr>
              <a:t> Convenez du résultat souhaité pour l'événement et adaptez-le en conséquence. Est-ce que trois petites conversations sur Microsoft Teams vous aideraient à mettre en relation les parties prenantes et à trouver des idées, ou est-ce qu'une conversation en direct sur Facebook ou un webinaire, qui est également enregistré, attirerait un public plus large ?</a:t>
            </a:r>
            <a:endParaRPr lang="hr-BA"/>
          </a:p>
          <a:p>
            <a:pPr marL="342900" indent="-342900" rtl="0">
              <a:buFont typeface="+mj-lt"/>
              <a:buAutoNum type="arabicPeriod"/>
            </a:pPr>
            <a:r>
              <a:rPr lang="fr" sz="1800" b="1" i="0" u="none" strike="noStrike">
                <a:highlight>
                  <a:srgbClr val="000000">
                    <a:alpha val="0"/>
                  </a:srgbClr>
                </a:highlight>
                <a:latin typeface="Calibri"/>
              </a:rPr>
              <a:t>Concevoir l'identité :</a:t>
            </a:r>
            <a:r>
              <a:rPr lang="fr" sz="1800" b="0" i="0" u="none" strike="noStrike">
                <a:highlight>
                  <a:srgbClr val="000000">
                    <a:alpha val="0"/>
                  </a:srgbClr>
                </a:highlight>
                <a:latin typeface="Calibri"/>
              </a:rPr>
              <a:t> Développez l'identité visuelle de l'événement : logo, couleurs, images, mesages - n'oubliez pas Canva ! Dans un contexte de forte concurrence avec d'autres événements, il est important que l'événement se distingue par une identité claire et alignée sur les plateformes de médias sociaux.</a:t>
            </a:r>
            <a:endParaRPr lang="hr-BA"/>
          </a:p>
          <a:p>
            <a:pPr marL="342900" indent="-342900" rtl="0">
              <a:buFont typeface="+mj-lt"/>
              <a:buAutoNum type="arabicPeriod"/>
            </a:pPr>
            <a:r>
              <a:rPr lang="fr" sz="1800" b="1" i="0" u="none" strike="noStrike">
                <a:highlight>
                  <a:srgbClr val="000000">
                    <a:alpha val="0"/>
                  </a:srgbClr>
                </a:highlight>
                <a:latin typeface="Calibri"/>
              </a:rPr>
              <a:t>Trouvez des conférenciers :</a:t>
            </a:r>
            <a:r>
              <a:rPr lang="fr" sz="1800" b="0" i="0" u="none" strike="noStrike">
                <a:highlight>
                  <a:srgbClr val="000000">
                    <a:alpha val="0"/>
                  </a:srgbClr>
                </a:highlight>
                <a:latin typeface="Calibri"/>
              </a:rPr>
              <a:t> Trouvez les bons orateurs, qui sont de puissants interprètes, possèdent une expertise approfondie et sont, peut-être, des voix inédites sur le sujet. </a:t>
            </a:r>
            <a:endParaRPr lang="hr-BA"/>
          </a:p>
          <a:p>
            <a:pPr marL="342900" indent="-342900" rtl="0">
              <a:buFont typeface="+mj-lt"/>
              <a:buAutoNum type="arabicPeriod"/>
            </a:pPr>
            <a:r>
              <a:rPr lang="fr" sz="1800" b="1" i="0" u="none" strike="noStrike">
                <a:highlight>
                  <a:srgbClr val="000000">
                    <a:alpha val="0"/>
                  </a:srgbClr>
                </a:highlight>
                <a:latin typeface="Calibri"/>
              </a:rPr>
              <a:t>Organisez le contenu :</a:t>
            </a:r>
            <a:r>
              <a:rPr lang="fr" sz="1800" b="0" i="0" u="none" strike="noStrike">
                <a:highlight>
                  <a:srgbClr val="000000">
                    <a:alpha val="0"/>
                  </a:srgbClr>
                </a:highlight>
                <a:latin typeface="Calibri"/>
              </a:rPr>
              <a:t> Travaillez avec les orateurs pour rassembler leur contenu dans un format efficace. Si l'objectif est d'avoir un panel, interrogez chaque panéliste et assurez-vous qu'il sait ce dont les autres vont parler pour avoir une conversation percutante. </a:t>
            </a:r>
            <a:endParaRPr lang="hr-BA"/>
          </a:p>
          <a:p>
            <a:pPr marL="342900" indent="-342900" rtl="0">
              <a:buFont typeface="+mj-lt"/>
              <a:buAutoNum type="arabicPeriod"/>
            </a:pPr>
            <a:r>
              <a:rPr lang="fr" sz="1800" b="1" i="0" u="none" strike="noStrike">
                <a:highlight>
                  <a:srgbClr val="000000">
                    <a:alpha val="0"/>
                  </a:srgbClr>
                </a:highlight>
                <a:latin typeface="Calibri"/>
              </a:rPr>
              <a:t>Trouver des participants :</a:t>
            </a:r>
            <a:r>
              <a:rPr lang="fr" sz="1800" b="0" i="0" u="none" strike="noStrike">
                <a:highlight>
                  <a:srgbClr val="000000">
                    <a:alpha val="0"/>
                  </a:srgbClr>
                </a:highlight>
                <a:latin typeface="Calibri"/>
              </a:rPr>
              <a:t> Déterminez qui doit être invité, gérez le processus d'invitation et assurez les inscriptions à l'événement. Les invitations au calendrier doivent être envoyées à l'avance ainsi qu'un rappel le jour même.</a:t>
            </a:r>
          </a:p>
        </p:txBody>
      </p:sp>
    </p:spTree>
    <p:extLst>
      <p:ext uri="{BB962C8B-B14F-4D97-AF65-F5344CB8AC3E}">
        <p14:creationId xmlns:p14="http://schemas.microsoft.com/office/powerpoint/2010/main" val="34929854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B96D7D-2F8C-1146-ACED-2EBFEBA020BA}"/>
              </a:ext>
            </a:extLst>
          </p:cNvPr>
          <p:cNvPicPr>
            <a:picLocks noChangeAspect="1"/>
          </p:cNvPicPr>
          <p:nvPr/>
        </p:nvPicPr>
        <p:blipFill>
          <a:blip r:embed="rId2"/>
          <a:stretch>
            <a:fillRect/>
          </a:stretch>
        </p:blipFill>
        <p:spPr>
          <a:xfrm>
            <a:off x="159027" y="2438399"/>
            <a:ext cx="5419350" cy="3857487"/>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p:txBody>
          <a:bodyPr>
            <a:noAutofit/>
          </a:bodyPr>
          <a:lstStyle/>
          <a:p>
            <a:pPr rtl="0"/>
            <a:r>
              <a:rPr lang="fr" sz="3600" b="1" i="0" u="none" strike="noStrike">
                <a:highlight>
                  <a:srgbClr val="000000">
                    <a:alpha val="0"/>
                  </a:srgbClr>
                </a:highlight>
                <a:latin typeface="Calibri"/>
              </a:rPr>
              <a:t>Rédiger un message efficace pour le médiateur</a:t>
            </a:r>
          </a:p>
        </p:txBody>
      </p:sp>
    </p:spTree>
    <p:extLst>
      <p:ext uri="{BB962C8B-B14F-4D97-AF65-F5344CB8AC3E}">
        <p14:creationId xmlns:p14="http://schemas.microsoft.com/office/powerpoint/2010/main" val="42323681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EC8ED5-EBA2-4563-BB80-EAAAEDE89E77}"/>
              </a:ext>
            </a:extLst>
          </p:cNvPr>
          <p:cNvSpPr txBox="1"/>
          <p:nvPr/>
        </p:nvSpPr>
        <p:spPr>
          <a:xfrm>
            <a:off x="108155" y="525906"/>
            <a:ext cx="6570989" cy="5632311"/>
          </a:xfrm>
          <a:prstGeom prst="rect">
            <a:avLst/>
          </a:prstGeom>
          <a:noFill/>
        </p:spPr>
        <p:txBody>
          <a:bodyPr wrap="square" rtlCol="0">
            <a:noAutofit/>
          </a:bodyPr>
          <a:lstStyle/>
          <a:p>
            <a:pPr marL="342900" indent="-342900" rtl="0">
              <a:buFont typeface="+mj-lt"/>
              <a:buAutoNum type="arabicPeriod" startAt="6"/>
            </a:pPr>
            <a:r>
              <a:rPr lang="fr" b="1" i="0" u="none" strike="noStrike" dirty="0">
                <a:highlight>
                  <a:srgbClr val="000000">
                    <a:alpha val="0"/>
                  </a:srgbClr>
                </a:highlight>
                <a:latin typeface="Calibri"/>
              </a:rPr>
              <a:t>Créez une page d'accueil :</a:t>
            </a:r>
            <a:r>
              <a:rPr lang="fr" b="0" i="0" u="none" strike="noStrike" dirty="0">
                <a:highlight>
                  <a:srgbClr val="000000">
                    <a:alpha val="0"/>
                  </a:srgbClr>
                </a:highlight>
                <a:latin typeface="Calibri"/>
              </a:rPr>
              <a:t> Une page de renvoi pour l'événement doit être conçue et programmée pour l'inscription des participants, et peut-être pour la diffusion en direct du contenu. Envisagez de visiter le site</a:t>
            </a:r>
            <a:r>
              <a:rPr lang="fr" b="0" i="0" u="none" strike="noStrike" dirty="0">
                <a:highlight>
                  <a:srgbClr val="000000">
                    <a:alpha val="0"/>
                  </a:srgbClr>
                </a:highlight>
                <a:latin typeface="Calibri"/>
                <a:hlinkClick r:id="rId2"/>
              </a:rPr>
              <a:t> www.eventbrite.com</a:t>
            </a:r>
            <a:r>
              <a:rPr lang="fr" b="0" i="0" u="none" strike="noStrike" dirty="0">
                <a:highlight>
                  <a:srgbClr val="000000">
                    <a:alpha val="0"/>
                  </a:srgbClr>
                </a:highlight>
                <a:latin typeface="Calibri"/>
              </a:rPr>
              <a:t> </a:t>
            </a:r>
            <a:endParaRPr lang="en-US" dirty="0"/>
          </a:p>
          <a:p>
            <a:pPr marL="342900" indent="-342900" rtl="0">
              <a:buFont typeface="+mj-lt"/>
              <a:buAutoNum type="arabicPeriod" startAt="6"/>
            </a:pPr>
            <a:r>
              <a:rPr lang="fr" b="1" i="0" u="none" strike="noStrike" dirty="0">
                <a:highlight>
                  <a:srgbClr val="000000">
                    <a:alpha val="0"/>
                  </a:srgbClr>
                </a:highlight>
                <a:latin typeface="Calibri"/>
              </a:rPr>
              <a:t>Commercialisez l'événement :</a:t>
            </a:r>
            <a:r>
              <a:rPr lang="fr" b="0" i="0" u="none" strike="noStrike" dirty="0">
                <a:highlight>
                  <a:srgbClr val="000000">
                    <a:alpha val="0"/>
                  </a:srgbClr>
                </a:highlight>
                <a:latin typeface="Calibri"/>
              </a:rPr>
              <a:t> Si vous voulez que votre événement touche le plus grand nombre de personnes possible, commercialisez-le en tant qu'événement sur LinkedIn, sur les canaux de médias sociaux avec de courtes vidéos, des teasers et des illustrations, et sur votre site web.</a:t>
            </a:r>
          </a:p>
          <a:p>
            <a:pPr marL="342900" indent="-342900" rtl="0">
              <a:buFont typeface="+mj-lt"/>
              <a:buAutoNum type="arabicPeriod" startAt="6"/>
            </a:pPr>
            <a:r>
              <a:rPr lang="fr" b="1" i="0" u="none" strike="noStrike" dirty="0">
                <a:highlight>
                  <a:srgbClr val="000000">
                    <a:alpha val="0"/>
                  </a:srgbClr>
                </a:highlight>
                <a:latin typeface="Calibri"/>
              </a:rPr>
              <a:t>Des événements courts :</a:t>
            </a:r>
            <a:r>
              <a:rPr lang="fr" b="0" i="0" u="none" strike="noStrike" dirty="0">
                <a:highlight>
                  <a:srgbClr val="000000">
                    <a:alpha val="0"/>
                  </a:srgbClr>
                </a:highlight>
                <a:latin typeface="Calibri"/>
              </a:rPr>
              <a:t> pour maintenir l'attention des gens, les discours principaux doivent être limités à 12 minutes maximum, les panels à 30 minutes, avec un temps suffisant pour les questions. </a:t>
            </a:r>
            <a:endParaRPr lang="hr-BA" dirty="0"/>
          </a:p>
          <a:p>
            <a:pPr marL="342900" indent="-342900" rtl="0">
              <a:buFont typeface="+mj-lt"/>
              <a:buAutoNum type="arabicPeriod" startAt="6"/>
            </a:pPr>
            <a:r>
              <a:rPr lang="fr" b="1" i="0" u="none" strike="noStrike" dirty="0">
                <a:highlight>
                  <a:srgbClr val="000000">
                    <a:alpha val="0"/>
                  </a:srgbClr>
                </a:highlight>
                <a:latin typeface="Calibri"/>
              </a:rPr>
              <a:t>Enregistrez l'événement :</a:t>
            </a:r>
            <a:r>
              <a:rPr lang="fr" b="0" i="0" u="none" strike="noStrike" dirty="0">
                <a:highlight>
                  <a:srgbClr val="000000">
                    <a:alpha val="0"/>
                  </a:srgbClr>
                </a:highlight>
                <a:latin typeface="Calibri"/>
              </a:rPr>
              <a:t> Quelle que soit la plateforme que vous utilisez, il est possible d'enregistrer l'événement afin de le rendre disponible ultérieurement. N'oubliez pas de demander le consentement !</a:t>
            </a:r>
            <a:endParaRPr lang="en-US" dirty="0"/>
          </a:p>
          <a:p>
            <a:pPr marL="342900" indent="-342900" rtl="0">
              <a:buFont typeface="+mj-lt"/>
              <a:buAutoNum type="arabicPeriod" startAt="6"/>
            </a:pPr>
            <a:r>
              <a:rPr lang="fr" b="1" i="0" u="none" strike="noStrike" dirty="0">
                <a:highlight>
                  <a:srgbClr val="000000">
                    <a:alpha val="0"/>
                  </a:srgbClr>
                </a:highlight>
                <a:latin typeface="Calibri"/>
              </a:rPr>
              <a:t>Suivi :</a:t>
            </a:r>
            <a:r>
              <a:rPr lang="fr" b="0" i="0" u="none" strike="noStrike" dirty="0">
                <a:highlight>
                  <a:srgbClr val="000000">
                    <a:alpha val="0"/>
                  </a:srgbClr>
                </a:highlight>
                <a:latin typeface="Calibri"/>
              </a:rPr>
              <a:t> Les participants doivent recevoir un courriel de suivi contenant les documents mentionnés au cours de la conférence, un lien vers l'enregistrement afin qu'ils puissent le partager avec leur réseau, et une invitation à rejoindre la communauté à l'avenir.</a:t>
            </a:r>
          </a:p>
        </p:txBody>
      </p:sp>
      <p:pic>
        <p:nvPicPr>
          <p:cNvPr id="16" name="Picture 15" descr="Graphical user interface&#10;&#10;Description automatically generated">
            <a:extLst>
              <a:ext uri="{FF2B5EF4-FFF2-40B4-BE49-F238E27FC236}">
                <a16:creationId xmlns:a16="http://schemas.microsoft.com/office/drawing/2014/main" id="{7758F6E2-1984-4806-BF34-99B059A2888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854465" y="644013"/>
            <a:ext cx="5337535" cy="5100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30846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A7E8C6-83B5-B247-B8E4-5275D43B2D76}"/>
              </a:ext>
            </a:extLst>
          </p:cNvPr>
          <p:cNvSpPr>
            <a:spLocks noGrp="1"/>
          </p:cNvSpPr>
          <p:nvPr>
            <p:ph type="body" sz="quarter" idx="15"/>
          </p:nvPr>
        </p:nvSpPr>
        <p:spPr>
          <a:xfrm>
            <a:off x="571313" y="560694"/>
            <a:ext cx="5252711" cy="1590323"/>
          </a:xfrm>
        </p:spPr>
        <p:txBody>
          <a:bodyPr>
            <a:noAutofit/>
          </a:bodyPr>
          <a:lstStyle/>
          <a:p>
            <a:pPr rtl="0"/>
            <a:r>
              <a:rPr lang="fr" sz="3600" b="1" i="0" u="none" strike="noStrike">
                <a:highlight>
                  <a:srgbClr val="000000">
                    <a:alpha val="0"/>
                  </a:srgbClr>
                </a:highlight>
                <a:latin typeface="Calibri"/>
              </a:rPr>
              <a:t>Comment utiliser ces outils pour communiquer à des groupes divers ?</a:t>
            </a:r>
            <a:endParaRPr lang="en-US"/>
          </a:p>
        </p:txBody>
      </p:sp>
      <p:sp>
        <p:nvSpPr>
          <p:cNvPr id="21" name="Text Placeholder 20">
            <a:extLst>
              <a:ext uri="{FF2B5EF4-FFF2-40B4-BE49-F238E27FC236}">
                <a16:creationId xmlns:a16="http://schemas.microsoft.com/office/drawing/2014/main" id="{F86B5A94-2EDF-5942-B732-F00ED1DA88DE}"/>
              </a:ext>
            </a:extLst>
          </p:cNvPr>
          <p:cNvSpPr>
            <a:spLocks noGrp="1"/>
          </p:cNvSpPr>
          <p:nvPr>
            <p:ph type="body" sz="quarter" idx="16"/>
          </p:nvPr>
        </p:nvSpPr>
        <p:spPr>
          <a:xfrm>
            <a:off x="7062577" y="1006173"/>
            <a:ext cx="4558110" cy="1459694"/>
          </a:xfrm>
        </p:spPr>
        <p:txBody>
          <a:bodyPr>
            <a:noAutofit/>
          </a:bodyPr>
          <a:lstStyle/>
          <a:p>
            <a:pPr rtl="0"/>
            <a:r>
              <a:rPr lang="fr" sz="3600" b="0" i="1" u="none" strike="noStrike">
                <a:solidFill>
                  <a:srgbClr val="76C6D2"/>
                </a:solidFill>
                <a:highlight>
                  <a:srgbClr val="000000">
                    <a:alpha val="0"/>
                  </a:srgbClr>
                </a:highlight>
                <a:latin typeface="Calibri"/>
              </a:rPr>
              <a:t>Vous vous souvenez de ceci dans le module 2 ?</a:t>
            </a:r>
            <a:endParaRPr lang="en-US" sz="3600" i="1">
              <a:solidFill>
                <a:srgbClr val="76C6D2"/>
              </a:solidFill>
            </a:endParaRPr>
          </a:p>
        </p:txBody>
      </p:sp>
      <p:pic>
        <p:nvPicPr>
          <p:cNvPr id="3" name="Picture 2">
            <a:extLst>
              <a:ext uri="{FF2B5EF4-FFF2-40B4-BE49-F238E27FC236}">
                <a16:creationId xmlns:a16="http://schemas.microsoft.com/office/drawing/2014/main" id="{B35078EE-640A-46B7-95FA-BAB3FDAC62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8608" y="2143221"/>
            <a:ext cx="10573625" cy="4070967"/>
          </a:xfrm>
          <a:prstGeom prst="rect">
            <a:avLst/>
          </a:prstGeom>
        </p:spPr>
      </p:pic>
      <p:sp>
        <p:nvSpPr>
          <p:cNvPr id="5" name="Text Placeholder 3">
            <a:extLst>
              <a:ext uri="{FF2B5EF4-FFF2-40B4-BE49-F238E27FC236}">
                <a16:creationId xmlns:a16="http://schemas.microsoft.com/office/drawing/2014/main" id="{76A050A9-0023-4684-8525-1E0A9DDE2C60}"/>
              </a:ext>
            </a:extLst>
          </p:cNvPr>
          <p:cNvSpPr txBox="1"/>
          <p:nvPr/>
        </p:nvSpPr>
        <p:spPr>
          <a:xfrm>
            <a:off x="867367" y="3948995"/>
            <a:ext cx="2273408" cy="1051630"/>
          </a:xfrm>
          <a:prstGeom prst="rect">
            <a:avLst/>
          </a:prstGeom>
          <a:solidFill>
            <a:srgbClr val="FFFFFF"/>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2400" b="0" i="0" u="none" strike="noStrike">
                <a:highlight>
                  <a:srgbClr val="000000">
                    <a:alpha val="0"/>
                  </a:srgbClr>
                </a:highlight>
                <a:latin typeface="Calibri"/>
              </a:rPr>
              <a:t>Communiquer de manière claire et explicite</a:t>
            </a:r>
          </a:p>
        </p:txBody>
      </p:sp>
      <p:sp>
        <p:nvSpPr>
          <p:cNvPr id="6" name="Text Placeholder 2">
            <a:extLst>
              <a:ext uri="{FF2B5EF4-FFF2-40B4-BE49-F238E27FC236}">
                <a16:creationId xmlns:a16="http://schemas.microsoft.com/office/drawing/2014/main" id="{35354F3A-7D16-458B-B88D-CCB31715485E}"/>
              </a:ext>
            </a:extLst>
          </p:cNvPr>
          <p:cNvSpPr txBox="1"/>
          <p:nvPr/>
        </p:nvSpPr>
        <p:spPr>
          <a:xfrm>
            <a:off x="1276351" y="5719526"/>
            <a:ext cx="1524000" cy="278586"/>
          </a:xfrm>
          <a:prstGeom prst="rect">
            <a:avLst/>
          </a:prstGeom>
          <a:solidFill>
            <a:srgbClr val="A33079"/>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1600" b="0" i="0" u="none" strike="noStrike" dirty="0">
                <a:solidFill>
                  <a:srgbClr val="FFFFFF"/>
                </a:solidFill>
                <a:highlight>
                  <a:srgbClr val="000000">
                    <a:alpha val="0"/>
                  </a:srgbClr>
                </a:highlight>
                <a:latin typeface="Calibri"/>
              </a:rPr>
              <a:t>Clarté</a:t>
            </a:r>
          </a:p>
        </p:txBody>
      </p:sp>
      <p:sp>
        <p:nvSpPr>
          <p:cNvPr id="7" name="Text Placeholder 3">
            <a:extLst>
              <a:ext uri="{FF2B5EF4-FFF2-40B4-BE49-F238E27FC236}">
                <a16:creationId xmlns:a16="http://schemas.microsoft.com/office/drawing/2014/main" id="{90761B4E-A733-483A-A7EE-A509DA649254}"/>
              </a:ext>
            </a:extLst>
          </p:cNvPr>
          <p:cNvSpPr txBox="1"/>
          <p:nvPr/>
        </p:nvSpPr>
        <p:spPr>
          <a:xfrm>
            <a:off x="3474416" y="2956580"/>
            <a:ext cx="2273408" cy="2278290"/>
          </a:xfrm>
          <a:prstGeom prst="rect">
            <a:avLst/>
          </a:prstGeom>
          <a:solidFill>
            <a:srgbClr val="FFFFFF"/>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2400" b="0" i="0" u="none" strike="noStrike">
                <a:highlight>
                  <a:srgbClr val="000000">
                    <a:alpha val="0"/>
                  </a:srgbClr>
                </a:highlight>
                <a:latin typeface="Calibri"/>
              </a:rPr>
              <a:t>Informez-vous sur les cultures et le patrimoine des personnes avec lesquelles vous communiquez.</a:t>
            </a:r>
          </a:p>
        </p:txBody>
      </p:sp>
      <p:sp>
        <p:nvSpPr>
          <p:cNvPr id="8" name="Text Placeholder 3">
            <a:extLst>
              <a:ext uri="{FF2B5EF4-FFF2-40B4-BE49-F238E27FC236}">
                <a16:creationId xmlns:a16="http://schemas.microsoft.com/office/drawing/2014/main" id="{2E233049-BCED-4C0C-A150-F14701FA7423}"/>
              </a:ext>
            </a:extLst>
          </p:cNvPr>
          <p:cNvSpPr txBox="1"/>
          <p:nvPr/>
        </p:nvSpPr>
        <p:spPr>
          <a:xfrm>
            <a:off x="8644263" y="3861480"/>
            <a:ext cx="2273408" cy="1577295"/>
          </a:xfrm>
          <a:prstGeom prst="rect">
            <a:avLst/>
          </a:prstGeom>
          <a:solidFill>
            <a:srgbClr val="FFFFFF"/>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2400" b="0" i="0" u="none" strike="noStrike">
                <a:highlight>
                  <a:srgbClr val="000000">
                    <a:alpha val="0"/>
                  </a:srgbClr>
                </a:highlight>
                <a:latin typeface="Calibri"/>
              </a:rPr>
              <a:t>Soyez attentif et patient</a:t>
            </a:r>
          </a:p>
        </p:txBody>
      </p:sp>
      <p:sp>
        <p:nvSpPr>
          <p:cNvPr id="9" name="Text Placeholder 2">
            <a:extLst>
              <a:ext uri="{FF2B5EF4-FFF2-40B4-BE49-F238E27FC236}">
                <a16:creationId xmlns:a16="http://schemas.microsoft.com/office/drawing/2014/main" id="{5AB3F6F1-B89E-48C6-9E17-2685A8099158}"/>
              </a:ext>
            </a:extLst>
          </p:cNvPr>
          <p:cNvSpPr txBox="1"/>
          <p:nvPr/>
        </p:nvSpPr>
        <p:spPr>
          <a:xfrm>
            <a:off x="3849120" y="5717527"/>
            <a:ext cx="1524000" cy="278586"/>
          </a:xfrm>
          <a:prstGeom prst="rect">
            <a:avLst/>
          </a:prstGeom>
          <a:solidFill>
            <a:srgbClr val="76C6D2"/>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1800" b="0" i="0" u="none" strike="noStrike" dirty="0">
                <a:solidFill>
                  <a:srgbClr val="FFFFFF"/>
                </a:solidFill>
                <a:highlight>
                  <a:srgbClr val="000000">
                    <a:alpha val="0"/>
                  </a:srgbClr>
                </a:highlight>
                <a:latin typeface="Calibri"/>
              </a:rPr>
              <a:t>Connaissances</a:t>
            </a:r>
          </a:p>
        </p:txBody>
      </p:sp>
      <p:sp>
        <p:nvSpPr>
          <p:cNvPr id="10" name="Text Placeholder 2">
            <a:extLst>
              <a:ext uri="{FF2B5EF4-FFF2-40B4-BE49-F238E27FC236}">
                <a16:creationId xmlns:a16="http://schemas.microsoft.com/office/drawing/2014/main" id="{9935FF6E-C407-470D-A124-ED7AE6A0908D}"/>
              </a:ext>
            </a:extLst>
          </p:cNvPr>
          <p:cNvSpPr txBox="1"/>
          <p:nvPr/>
        </p:nvSpPr>
        <p:spPr>
          <a:xfrm>
            <a:off x="6478020" y="5722470"/>
            <a:ext cx="1524000" cy="278586"/>
          </a:xfrm>
          <a:prstGeom prst="rect">
            <a:avLst/>
          </a:prstGeom>
          <a:solidFill>
            <a:srgbClr val="4D2B65"/>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1800" b="0" i="0" u="none" strike="noStrike" dirty="0">
                <a:solidFill>
                  <a:srgbClr val="FFFFFF"/>
                </a:solidFill>
                <a:highlight>
                  <a:srgbClr val="000000">
                    <a:alpha val="0"/>
                  </a:srgbClr>
                </a:highlight>
                <a:latin typeface="Calibri"/>
              </a:rPr>
              <a:t>Non verbale</a:t>
            </a:r>
          </a:p>
        </p:txBody>
      </p:sp>
      <p:sp>
        <p:nvSpPr>
          <p:cNvPr id="11" name="Text Placeholder 2">
            <a:extLst>
              <a:ext uri="{FF2B5EF4-FFF2-40B4-BE49-F238E27FC236}">
                <a16:creationId xmlns:a16="http://schemas.microsoft.com/office/drawing/2014/main" id="{81051964-7D73-47AC-9710-E4F64ADA5E92}"/>
              </a:ext>
            </a:extLst>
          </p:cNvPr>
          <p:cNvSpPr txBox="1"/>
          <p:nvPr/>
        </p:nvSpPr>
        <p:spPr>
          <a:xfrm>
            <a:off x="9059482" y="5725442"/>
            <a:ext cx="1524000" cy="278586"/>
          </a:xfrm>
          <a:prstGeom prst="rect">
            <a:avLst/>
          </a:prstGeom>
          <a:solidFill>
            <a:srgbClr val="F6BC67"/>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rgbClr val="4040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1800" b="0" i="0" u="none" strike="noStrike" dirty="0">
                <a:solidFill>
                  <a:srgbClr val="FFFFFF"/>
                </a:solidFill>
                <a:highlight>
                  <a:srgbClr val="000000">
                    <a:alpha val="0"/>
                  </a:srgbClr>
                </a:highlight>
                <a:latin typeface="Calibri"/>
              </a:rPr>
              <a:t>Assistance</a:t>
            </a:r>
          </a:p>
        </p:txBody>
      </p:sp>
      <p:sp>
        <p:nvSpPr>
          <p:cNvPr id="12" name="Text Placeholder 3">
            <a:extLst>
              <a:ext uri="{FF2B5EF4-FFF2-40B4-BE49-F238E27FC236}">
                <a16:creationId xmlns:a16="http://schemas.microsoft.com/office/drawing/2014/main" id="{D4E6A138-100A-4841-8AD2-2E7D6282B24D}"/>
              </a:ext>
            </a:extLst>
          </p:cNvPr>
          <p:cNvSpPr txBox="1"/>
          <p:nvPr/>
        </p:nvSpPr>
        <p:spPr>
          <a:xfrm>
            <a:off x="6043365" y="3039559"/>
            <a:ext cx="2273408" cy="2278290"/>
          </a:xfrm>
          <a:prstGeom prst="rect">
            <a:avLst/>
          </a:prstGeom>
          <a:solidFill>
            <a:srgbClr val="FFFFFF"/>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2400" b="0" i="0" u="none" strike="noStrike">
                <a:highlight>
                  <a:srgbClr val="000000">
                    <a:alpha val="0"/>
                  </a:srgbClr>
                </a:highlight>
                <a:latin typeface="Calibri"/>
              </a:rPr>
              <a:t>Soyez attentif à la communication non verbale.</a:t>
            </a:r>
          </a:p>
          <a:p>
            <a:pPr algn="ctr" rtl="0"/>
            <a:r>
              <a:rPr lang="fr" sz="2400" b="0" i="0" u="none" strike="noStrike">
                <a:highlight>
                  <a:srgbClr val="000000">
                    <a:alpha val="0"/>
                  </a:srgbClr>
                </a:highlight>
                <a:latin typeface="Calibri"/>
              </a:rPr>
              <a:t>Écrivez vos idées, utilisez des images</a:t>
            </a:r>
          </a:p>
        </p:txBody>
      </p:sp>
    </p:spTree>
    <p:extLst>
      <p:ext uri="{BB962C8B-B14F-4D97-AF65-F5344CB8AC3E}">
        <p14:creationId xmlns:p14="http://schemas.microsoft.com/office/powerpoint/2010/main" val="100624834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nvPicPr>
        <p:blipFill>
          <a:blip r:embed="rId2"/>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nvPr>
        </p:nvSpPr>
        <p:spPr/>
        <p:txBody>
          <a:bodyPr>
            <a:noAutofit/>
          </a:bodyPr>
          <a:lstStyle/>
          <a:p>
            <a:pPr rtl="0"/>
            <a:r>
              <a:rPr lang="fr" sz="3600" b="1" i="0" u="none" strike="noStrike">
                <a:highlight>
                  <a:srgbClr val="000000">
                    <a:alpha val="0"/>
                  </a:srgbClr>
                </a:highlight>
                <a:latin typeface="Calibri"/>
              </a:rPr>
              <a:t>Les outils de communication les plus efficaces</a:t>
            </a:r>
          </a:p>
          <a:p>
            <a:endParaRPr lang="en-US"/>
          </a:p>
          <a:p>
            <a:pPr marL="742950" indent="-742950" rtl="0">
              <a:buAutoNum type="arabicPeriod"/>
            </a:pPr>
            <a:r>
              <a:rPr lang="fr" sz="3600" b="1" i="0" u="none" strike="noStrike">
                <a:highlight>
                  <a:srgbClr val="000000">
                    <a:alpha val="0"/>
                  </a:srgbClr>
                </a:highlight>
                <a:latin typeface="Calibri"/>
              </a:rPr>
              <a:t>Site internet</a:t>
            </a:r>
          </a:p>
          <a:p>
            <a:pPr marL="742950" indent="-742950" rtl="0">
              <a:buAutoNum type="arabicPeriod"/>
            </a:pPr>
            <a:r>
              <a:rPr lang="fr" sz="3600" b="1" i="0" u="none" strike="noStrike">
                <a:highlight>
                  <a:srgbClr val="000000">
                    <a:alpha val="0"/>
                  </a:srgbClr>
                </a:highlight>
                <a:latin typeface="Calibri"/>
              </a:rPr>
              <a:t>Information imprimée</a:t>
            </a:r>
          </a:p>
          <a:p>
            <a:pPr marL="742950" indent="-742950" rtl="0">
              <a:buAutoNum type="arabicPeriod"/>
            </a:pPr>
            <a:r>
              <a:rPr lang="fr" sz="3600" b="1" i="0" u="none" strike="noStrike">
                <a:highlight>
                  <a:srgbClr val="000000">
                    <a:alpha val="0"/>
                  </a:srgbClr>
                </a:highlight>
                <a:latin typeface="Calibri"/>
              </a:rPr>
              <a:t>Presse et média</a:t>
            </a:r>
          </a:p>
          <a:p>
            <a:pPr marL="742950" indent="-742950">
              <a:buAutoNum type="arabicPeriod"/>
            </a:pPr>
            <a:endParaRPr lang="en-US"/>
          </a:p>
        </p:txBody>
      </p:sp>
    </p:spTree>
    <p:extLst>
      <p:ext uri="{BB962C8B-B14F-4D97-AF65-F5344CB8AC3E}">
        <p14:creationId xmlns:p14="http://schemas.microsoft.com/office/powerpoint/2010/main" val="226596096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background pattern&#10;&#10;Description automatically generated">
            <a:extLst>
              <a:ext uri="{FF2B5EF4-FFF2-40B4-BE49-F238E27FC236}">
                <a16:creationId xmlns:a16="http://schemas.microsoft.com/office/drawing/2014/main" id="{1E750F0E-FB02-4E73-9256-9DD4005013F7}"/>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B8790ABF-83BB-C849-874A-7ADD412DC494}"/>
              </a:ext>
            </a:extLst>
          </p:cNvPr>
          <p:cNvSpPr>
            <a:spLocks noGrp="1"/>
          </p:cNvSpPr>
          <p:nvPr>
            <p:ph type="body" sz="quarter" idx="16"/>
          </p:nvPr>
        </p:nvSpPr>
        <p:spPr/>
        <p:txBody>
          <a:bodyPr>
            <a:noAutofit/>
          </a:bodyPr>
          <a:lstStyle/>
          <a:p>
            <a:pPr rtl="0"/>
            <a:r>
              <a:rPr lang="fr" sz="3600" b="1" i="0" u="none" strike="noStrike">
                <a:solidFill>
                  <a:srgbClr val="76C6D2"/>
                </a:solidFill>
                <a:highlight>
                  <a:srgbClr val="000000">
                    <a:alpha val="0"/>
                  </a:srgbClr>
                </a:highlight>
                <a:latin typeface="Calibri"/>
              </a:rPr>
              <a:t>Site internet</a:t>
            </a:r>
            <a:endParaRPr lang="en-US">
              <a:solidFill>
                <a:srgbClr val="76C6D2"/>
              </a:solidFill>
            </a:endParaRPr>
          </a:p>
        </p:txBody>
      </p:sp>
      <p:graphicFrame>
        <p:nvGraphicFramePr>
          <p:cNvPr id="17" name="Text Placeholder 12">
            <a:extLst>
              <a:ext uri="{FF2B5EF4-FFF2-40B4-BE49-F238E27FC236}">
                <a16:creationId xmlns:a16="http://schemas.microsoft.com/office/drawing/2014/main" id="{7489449F-35F2-42E3-A7F6-9A218BF5FFF6}"/>
              </a:ext>
            </a:extLst>
          </p:cNvPr>
          <p:cNvGraphicFramePr/>
          <p:nvPr/>
        </p:nvGraphicFramePr>
        <p:xfrm>
          <a:off x="643223" y="2087287"/>
          <a:ext cx="6361734" cy="3642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5427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A21EAD-BE82-4576-898C-FF14E14528E8}"/>
              </a:ext>
            </a:extLst>
          </p:cNvPr>
          <p:cNvSpPr>
            <a:spLocks noGrp="1"/>
          </p:cNvSpPr>
          <p:nvPr>
            <p:ph type="body" sz="quarter" idx="15"/>
          </p:nvPr>
        </p:nvSpPr>
        <p:spPr>
          <a:xfrm>
            <a:off x="284424" y="1417333"/>
            <a:ext cx="10978262" cy="1083096"/>
          </a:xfrm>
        </p:spPr>
        <p:txBody>
          <a:bodyPr>
            <a:noAutofit/>
          </a:bodyPr>
          <a:lstStyle/>
          <a:p>
            <a:pPr rtl="0"/>
            <a:r>
              <a:rPr lang="fr" sz="3600" b="1" i="0" u="none" strike="noStrike" dirty="0">
                <a:highlight>
                  <a:srgbClr val="000000">
                    <a:alpha val="0"/>
                  </a:srgbClr>
                </a:highlight>
                <a:latin typeface="Calibri"/>
              </a:rPr>
              <a:t>1. Fournir des liens vers des ressources importantes</a:t>
            </a:r>
          </a:p>
        </p:txBody>
      </p:sp>
      <p:sp>
        <p:nvSpPr>
          <p:cNvPr id="3" name="Text Placeholder 2">
            <a:extLst>
              <a:ext uri="{FF2B5EF4-FFF2-40B4-BE49-F238E27FC236}">
                <a16:creationId xmlns:a16="http://schemas.microsoft.com/office/drawing/2014/main" id="{33761A30-3221-4F0C-85CF-C5A25349C26E}"/>
              </a:ext>
            </a:extLst>
          </p:cNvPr>
          <p:cNvSpPr>
            <a:spLocks noGrp="1"/>
          </p:cNvSpPr>
          <p:nvPr>
            <p:ph type="body" sz="quarter" idx="16"/>
          </p:nvPr>
        </p:nvSpPr>
        <p:spPr>
          <a:xfrm>
            <a:off x="543419" y="1932260"/>
            <a:ext cx="9281814" cy="4398772"/>
          </a:xfrm>
        </p:spPr>
        <p:txBody>
          <a:bodyPr>
            <a:noAutofit/>
          </a:bodyPr>
          <a:lstStyle/>
          <a:p>
            <a:pPr rtl="0"/>
            <a:r>
              <a:rPr lang="fr" sz="2400" b="0" i="0" u="none" strike="noStrike" dirty="0">
                <a:highlight>
                  <a:srgbClr val="000000">
                    <a:alpha val="0"/>
                  </a:srgbClr>
                </a:highlight>
                <a:latin typeface="Calibri"/>
              </a:rPr>
              <a:t>Un supporter potentiel s'informe sur votre organisation et votre mission et recherche votre site web pour en savoir plus. Dès qu'ils entrent sur votre site, ils doivent pouvoir accéder facilement à toutes les ressources importantes. Cela devrait inclure tout le contenu lié à vos efforts de sensibilisation.</a:t>
            </a:r>
          </a:p>
          <a:p>
            <a:pPr rtl="0"/>
            <a:r>
              <a:rPr lang="fr" sz="2400" b="0" i="0" u="none" strike="noStrike" dirty="0">
                <a:highlight>
                  <a:srgbClr val="000000">
                    <a:alpha val="0"/>
                  </a:srgbClr>
                </a:highlight>
                <a:latin typeface="Calibri"/>
              </a:rPr>
              <a:t>Si votre organisation prend une position ferme sur une question, il est essentiel que votre site Web dispose d'un menu facilement navigable avec des liens vers les principales pages consacrées à cette question :</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La position de votre organisation sur la question et les mesures que vous avez prises dans le passé ou que vous envisagez de prendre.</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D'autres sources fiables comme les pages du gouvernement et la législation officielle </a:t>
            </a:r>
          </a:p>
          <a:p>
            <a:pPr marL="342900" indent="-342900" rtl="0">
              <a:buFont typeface="Wingdings" panose="05000000000000000000" pitchFamily="2" charset="2"/>
              <a:buChar char="ü"/>
            </a:pPr>
            <a:r>
              <a:rPr lang="fr" sz="2400" b="0" i="0" u="none" strike="noStrike" dirty="0">
                <a:highlight>
                  <a:srgbClr val="000000">
                    <a:alpha val="0"/>
                  </a:srgbClr>
                </a:highlight>
                <a:latin typeface="Calibri"/>
              </a:rPr>
              <a:t> Ce que le visiteur peut faire pour aider</a:t>
            </a:r>
          </a:p>
          <a:p>
            <a:endParaRPr lang="en-US" dirty="0"/>
          </a:p>
        </p:txBody>
      </p:sp>
      <p:pic>
        <p:nvPicPr>
          <p:cNvPr id="5" name="Graphic 4" descr="Connected outline">
            <a:extLst>
              <a:ext uri="{FF2B5EF4-FFF2-40B4-BE49-F238E27FC236}">
                <a16:creationId xmlns:a16="http://schemas.microsoft.com/office/drawing/2014/main" id="{14B5C21E-0A03-49B8-9FF7-8BAAB4051F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22701" y="502692"/>
            <a:ext cx="1153885" cy="1153885"/>
          </a:xfrm>
          <a:prstGeom prst="rect">
            <a:avLst/>
          </a:prstGeom>
        </p:spPr>
      </p:pic>
      <p:pic>
        <p:nvPicPr>
          <p:cNvPr id="6" name="Graphic 5" descr="Connected outline">
            <a:extLst>
              <a:ext uri="{FF2B5EF4-FFF2-40B4-BE49-F238E27FC236}">
                <a16:creationId xmlns:a16="http://schemas.microsoft.com/office/drawing/2014/main" id="{FF201CC5-1BD9-45E1-AF65-CC6E025499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91827">
            <a:off x="10643115" y="4677252"/>
            <a:ext cx="1153885" cy="1153885"/>
          </a:xfrm>
          <a:prstGeom prst="rect">
            <a:avLst/>
          </a:prstGeom>
        </p:spPr>
      </p:pic>
      <p:pic>
        <p:nvPicPr>
          <p:cNvPr id="7" name="Graphic 6" descr="Connected outline">
            <a:extLst>
              <a:ext uri="{FF2B5EF4-FFF2-40B4-BE49-F238E27FC236}">
                <a16:creationId xmlns:a16="http://schemas.microsoft.com/office/drawing/2014/main" id="{9FEAB9E9-7036-4186-A0D7-556509332B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762728">
            <a:off x="10427326" y="2075535"/>
            <a:ext cx="1153885" cy="1153885"/>
          </a:xfrm>
          <a:prstGeom prst="rect">
            <a:avLst/>
          </a:prstGeom>
        </p:spPr>
      </p:pic>
      <p:pic>
        <p:nvPicPr>
          <p:cNvPr id="8" name="Graphic 7" descr="Connected outline">
            <a:extLst>
              <a:ext uri="{FF2B5EF4-FFF2-40B4-BE49-F238E27FC236}">
                <a16:creationId xmlns:a16="http://schemas.microsoft.com/office/drawing/2014/main" id="{A8E49D18-37E2-4F88-9AAF-BFE5AA20A9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430507">
            <a:off x="9657185" y="3524849"/>
            <a:ext cx="1153885" cy="1153885"/>
          </a:xfrm>
          <a:prstGeom prst="rect">
            <a:avLst/>
          </a:prstGeom>
        </p:spPr>
      </p:pic>
      <p:sp>
        <p:nvSpPr>
          <p:cNvPr id="9" name="TextBox 8">
            <a:extLst>
              <a:ext uri="{FF2B5EF4-FFF2-40B4-BE49-F238E27FC236}">
                <a16:creationId xmlns:a16="http://schemas.microsoft.com/office/drawing/2014/main" id="{3EB47BCD-1D04-415A-BED3-AA04BC40B1C5}"/>
              </a:ext>
            </a:extLst>
          </p:cNvPr>
          <p:cNvSpPr txBox="1"/>
          <p:nvPr/>
        </p:nvSpPr>
        <p:spPr>
          <a:xfrm>
            <a:off x="515414" y="371288"/>
            <a:ext cx="10516282" cy="646331"/>
          </a:xfrm>
          <a:prstGeom prst="rect">
            <a:avLst/>
          </a:prstGeom>
          <a:noFill/>
        </p:spPr>
        <p:txBody>
          <a:bodyPr wrap="square">
            <a:noAutofit/>
          </a:bodyPr>
          <a:lstStyle/>
          <a:p>
            <a:pPr rtl="0"/>
            <a:r>
              <a:rPr lang="fr" sz="3600" b="0" i="0" u="none" strike="noStrike" dirty="0">
                <a:solidFill>
                  <a:srgbClr val="FFFFFF"/>
                </a:solidFill>
                <a:highlight>
                  <a:srgbClr val="A6377D"/>
                </a:highlight>
                <a:latin typeface="Calibri"/>
              </a:rPr>
              <a:t>6 façons dont votre site Web peut être un outil de défense des intérêts*.</a:t>
            </a:r>
            <a:endParaRPr lang="en-US" sz="3600" dirty="0">
              <a:solidFill>
                <a:schemeClr val="bg1"/>
              </a:solidFill>
              <a:highlight>
                <a:srgbClr val="A6377D"/>
              </a:highlight>
            </a:endParaRPr>
          </a:p>
        </p:txBody>
      </p:sp>
      <p:sp>
        <p:nvSpPr>
          <p:cNvPr id="10" name="TextBox 9">
            <a:extLst>
              <a:ext uri="{FF2B5EF4-FFF2-40B4-BE49-F238E27FC236}">
                <a16:creationId xmlns:a16="http://schemas.microsoft.com/office/drawing/2014/main" id="{267B59EB-6F91-4B2F-B7F9-EE5173F286E3}"/>
              </a:ext>
            </a:extLst>
          </p:cNvPr>
          <p:cNvSpPr txBox="1"/>
          <p:nvPr/>
        </p:nvSpPr>
        <p:spPr>
          <a:xfrm>
            <a:off x="9376505" y="6116206"/>
            <a:ext cx="2678169" cy="276999"/>
          </a:xfrm>
          <a:prstGeom prst="rect">
            <a:avLst/>
          </a:prstGeom>
          <a:noFill/>
        </p:spPr>
        <p:txBody>
          <a:bodyPr wrap="none" rtlCol="0">
            <a:noAutofit/>
          </a:bodyPr>
          <a:lstStyle/>
          <a:p>
            <a:pPr rtl="0"/>
            <a:r>
              <a:rPr lang="fr" sz="1200" b="0" i="0" u="none" strike="noStrike">
                <a:solidFill>
                  <a:srgbClr val="4D2B65"/>
                </a:solidFill>
                <a:highlight>
                  <a:srgbClr val="000000">
                    <a:alpha val="0"/>
                  </a:srgbClr>
                </a:highlight>
                <a:latin typeface="Calibri"/>
              </a:rPr>
              <a:t>*SOURCE : www.grassrootsunwired.com</a:t>
            </a:r>
            <a:endParaRPr lang="en-US" sz="1200">
              <a:solidFill>
                <a:srgbClr val="4D2B65"/>
              </a:solidFill>
            </a:endParaRPr>
          </a:p>
        </p:txBody>
      </p:sp>
    </p:spTree>
    <p:extLst>
      <p:ext uri="{BB962C8B-B14F-4D97-AF65-F5344CB8AC3E}">
        <p14:creationId xmlns:p14="http://schemas.microsoft.com/office/powerpoint/2010/main" val="476446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FFE79-F4E8-4B4E-BCAF-065F49A02AA9}"/>
              </a:ext>
            </a:extLst>
          </p:cNvPr>
          <p:cNvSpPr>
            <a:spLocks noGrp="1"/>
          </p:cNvSpPr>
          <p:nvPr>
            <p:ph type="body" sz="quarter" idx="15"/>
          </p:nvPr>
        </p:nvSpPr>
        <p:spPr>
          <a:xfrm>
            <a:off x="1709647" y="492230"/>
            <a:ext cx="8563357" cy="1083096"/>
          </a:xfrm>
        </p:spPr>
        <p:txBody>
          <a:bodyPr>
            <a:noAutofit/>
          </a:bodyPr>
          <a:lstStyle/>
          <a:p>
            <a:pPr rtl="0"/>
            <a:r>
              <a:rPr lang="fr" sz="3600" b="1" i="0" u="none" strike="noStrike">
                <a:highlight>
                  <a:srgbClr val="000000">
                    <a:alpha val="0"/>
                  </a:srgbClr>
                </a:highlight>
                <a:latin typeface="Calibri"/>
              </a:rPr>
              <a:t>2. Présentez les événements de plaidoyer à venir</a:t>
            </a:r>
          </a:p>
        </p:txBody>
      </p:sp>
      <p:graphicFrame>
        <p:nvGraphicFramePr>
          <p:cNvPr id="14" name="Text Placeholder 2">
            <a:extLst>
              <a:ext uri="{FF2B5EF4-FFF2-40B4-BE49-F238E27FC236}">
                <a16:creationId xmlns:a16="http://schemas.microsoft.com/office/drawing/2014/main" id="{F314BC5C-4A2F-4CA7-8534-28BA0494EAB0}"/>
              </a:ext>
            </a:extLst>
          </p:cNvPr>
          <p:cNvGraphicFramePr/>
          <p:nvPr>
            <p:extLst>
              <p:ext uri="{D42A27DB-BD31-4B8C-83A1-F6EECF244321}">
                <p14:modId xmlns:p14="http://schemas.microsoft.com/office/powerpoint/2010/main" val="1857803858"/>
              </p:ext>
            </p:extLst>
          </p:nvPr>
        </p:nvGraphicFramePr>
        <p:xfrm>
          <a:off x="236375" y="1048920"/>
          <a:ext cx="11719249" cy="5784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034C400F-B967-4178-8F77-3EC45EA46FDF}"/>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79754321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25FF9-F8AA-4EFA-8DB6-FC6BA0E20A21}"/>
              </a:ext>
            </a:extLst>
          </p:cNvPr>
          <p:cNvSpPr>
            <a:spLocks noGrp="1"/>
          </p:cNvSpPr>
          <p:nvPr>
            <p:ph type="body" sz="quarter" idx="15"/>
          </p:nvPr>
        </p:nvSpPr>
        <p:spPr/>
        <p:txBody>
          <a:bodyPr>
            <a:noAutofit/>
          </a:bodyPr>
          <a:lstStyle/>
          <a:p>
            <a:pPr rtl="0"/>
            <a:r>
              <a:rPr lang="fr" sz="3600" b="1" i="0" u="none" strike="noStrike">
                <a:highlight>
                  <a:srgbClr val="000000">
                    <a:alpha val="0"/>
                  </a:srgbClr>
                </a:highlight>
                <a:latin typeface="Calibri"/>
              </a:rPr>
              <a:t>3. Inclure un programme de soutien ou d'adhésion</a:t>
            </a:r>
          </a:p>
        </p:txBody>
      </p:sp>
      <p:sp>
        <p:nvSpPr>
          <p:cNvPr id="3" name="Text Placeholder 2">
            <a:extLst>
              <a:ext uri="{FF2B5EF4-FFF2-40B4-BE49-F238E27FC236}">
                <a16:creationId xmlns:a16="http://schemas.microsoft.com/office/drawing/2014/main" id="{A491E777-9994-4217-8DDF-98F7F8F56415}"/>
              </a:ext>
            </a:extLst>
          </p:cNvPr>
          <p:cNvSpPr>
            <a:spLocks noGrp="1"/>
          </p:cNvSpPr>
          <p:nvPr>
            <p:ph type="body" sz="quarter" idx="16"/>
          </p:nvPr>
        </p:nvSpPr>
        <p:spPr>
          <a:xfrm>
            <a:off x="571313" y="2067342"/>
            <a:ext cx="9505748" cy="4038015"/>
          </a:xfrm>
        </p:spPr>
        <p:txBody>
          <a:bodyPr>
            <a:noAutofit/>
          </a:bodyPr>
          <a:lstStyle/>
          <a:p>
            <a:pPr rtl="0"/>
            <a:r>
              <a:rPr lang="fr" sz="2400" b="0" i="0" u="none" strike="noStrike">
                <a:highlight>
                  <a:srgbClr val="000000">
                    <a:alpha val="0"/>
                  </a:srgbClr>
                </a:highlight>
                <a:latin typeface="Calibri"/>
              </a:rPr>
              <a:t>Cette option est généralement destinée aux parties prenantes les plus importantes et aux supporters les plus passionnés. Elle leur permet de jouer un rôle plus important dans la gestion et la planification de votre campagne. Ce projet peut se transformer en une campagne de collecte de fonds pour soutenir vos objectifs de plaidoyer et de médiation.</a:t>
            </a:r>
            <a:endParaRPr lang="en-US"/>
          </a:p>
          <a:p>
            <a:endParaRPr lang="en-US"/>
          </a:p>
          <a:p>
            <a:pPr rtl="0"/>
            <a:r>
              <a:rPr lang="fr" sz="2400" b="0" i="0" u="none" strike="noStrike">
                <a:highlight>
                  <a:srgbClr val="000000">
                    <a:alpha val="0"/>
                  </a:srgbClr>
                </a:highlight>
                <a:latin typeface="Calibri"/>
              </a:rPr>
              <a:t>Si votre initiative souhaite étendre ses efforts de représentation, vous pouvez développer un programme d'adhésion spécifique. Cela permet à vos supporters les plus inspirés et les plus volontaires de jouer un rôle plus actif au sein de votre communauté.</a:t>
            </a:r>
            <a:endParaRPr lang="en-US"/>
          </a:p>
        </p:txBody>
      </p:sp>
      <p:pic>
        <p:nvPicPr>
          <p:cNvPr id="5" name="Graphic 4" descr="Group of people outline">
            <a:extLst>
              <a:ext uri="{FF2B5EF4-FFF2-40B4-BE49-F238E27FC236}">
                <a16:creationId xmlns:a16="http://schemas.microsoft.com/office/drawing/2014/main" id="{30D2DE71-DC7A-436D-8786-71284BB734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46161" y="4086348"/>
            <a:ext cx="1103413" cy="1103413"/>
          </a:xfrm>
          <a:prstGeom prst="rect">
            <a:avLst/>
          </a:prstGeom>
        </p:spPr>
      </p:pic>
      <p:pic>
        <p:nvPicPr>
          <p:cNvPr id="7" name="Graphic 6" descr="Users outline">
            <a:extLst>
              <a:ext uri="{FF2B5EF4-FFF2-40B4-BE49-F238E27FC236}">
                <a16:creationId xmlns:a16="http://schemas.microsoft.com/office/drawing/2014/main" id="{37C20185-31AE-454A-90B2-00C408DBD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6072" y="766843"/>
            <a:ext cx="1103413" cy="1103413"/>
          </a:xfrm>
          <a:prstGeom prst="rect">
            <a:avLst/>
          </a:prstGeom>
        </p:spPr>
      </p:pic>
      <p:pic>
        <p:nvPicPr>
          <p:cNvPr id="9" name="Graphic 8" descr="Group outline">
            <a:extLst>
              <a:ext uri="{FF2B5EF4-FFF2-40B4-BE49-F238E27FC236}">
                <a16:creationId xmlns:a16="http://schemas.microsoft.com/office/drawing/2014/main" id="{FCB75E7C-A94C-4B0C-8A61-9B1AACF4D1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46161" y="2399499"/>
            <a:ext cx="1103413" cy="1103413"/>
          </a:xfrm>
          <a:prstGeom prst="rect">
            <a:avLst/>
          </a:prstGeom>
        </p:spPr>
      </p:pic>
    </p:spTree>
    <p:extLst>
      <p:ext uri="{BB962C8B-B14F-4D97-AF65-F5344CB8AC3E}">
        <p14:creationId xmlns:p14="http://schemas.microsoft.com/office/powerpoint/2010/main" val="369476709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82AF8E-8C31-45C7-9E85-534DFECFB132}"/>
              </a:ext>
            </a:extLst>
          </p:cNvPr>
          <p:cNvSpPr>
            <a:spLocks noGrp="1"/>
          </p:cNvSpPr>
          <p:nvPr>
            <p:ph type="body" sz="quarter" idx="15"/>
          </p:nvPr>
        </p:nvSpPr>
        <p:spPr/>
        <p:txBody>
          <a:bodyPr>
            <a:noAutofit/>
          </a:bodyPr>
          <a:lstStyle/>
          <a:p>
            <a:pPr rtl="0"/>
            <a:r>
              <a:rPr lang="fr" sz="3600" b="1" i="0" u="none" strike="noStrike">
                <a:highlight>
                  <a:srgbClr val="000000">
                    <a:alpha val="0"/>
                  </a:srgbClr>
                </a:highlight>
                <a:latin typeface="Calibri"/>
              </a:rPr>
              <a:t>4. Affichez les connexions à vos comptes de médias sociaux</a:t>
            </a:r>
          </a:p>
        </p:txBody>
      </p:sp>
      <p:pic>
        <p:nvPicPr>
          <p:cNvPr id="5" name="Graphic 4" descr="Online Network outline">
            <a:extLst>
              <a:ext uri="{FF2B5EF4-FFF2-40B4-BE49-F238E27FC236}">
                <a16:creationId xmlns:a16="http://schemas.microsoft.com/office/drawing/2014/main" id="{63436932-26B2-4F7A-8FB8-B9811C0F2A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68086">
            <a:off x="5768763" y="3025115"/>
            <a:ext cx="1021648" cy="1021648"/>
          </a:xfrm>
          <a:prstGeom prst="rect">
            <a:avLst/>
          </a:prstGeom>
        </p:spPr>
      </p:pic>
      <p:pic>
        <p:nvPicPr>
          <p:cNvPr id="7" name="Graphic 6" descr="Connections outline">
            <a:extLst>
              <a:ext uri="{FF2B5EF4-FFF2-40B4-BE49-F238E27FC236}">
                <a16:creationId xmlns:a16="http://schemas.microsoft.com/office/drawing/2014/main" id="{A5B60B92-07CE-4AE4-9565-B608453A53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863044">
            <a:off x="11141394" y="631163"/>
            <a:ext cx="1021648" cy="1021648"/>
          </a:xfrm>
          <a:prstGeom prst="rect">
            <a:avLst/>
          </a:prstGeom>
        </p:spPr>
      </p:pic>
      <p:pic>
        <p:nvPicPr>
          <p:cNvPr id="9" name="Graphic 8" descr="Connections outline">
            <a:extLst>
              <a:ext uri="{FF2B5EF4-FFF2-40B4-BE49-F238E27FC236}">
                <a16:creationId xmlns:a16="http://schemas.microsoft.com/office/drawing/2014/main" id="{74FD8BA7-BE00-4DF5-86E7-4D61A68339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250174">
            <a:off x="230061" y="5350333"/>
            <a:ext cx="1021647" cy="1021647"/>
          </a:xfrm>
          <a:prstGeom prst="rect">
            <a:avLst/>
          </a:prstGeom>
        </p:spPr>
      </p:pic>
      <p:graphicFrame>
        <p:nvGraphicFramePr>
          <p:cNvPr id="14" name="Text Placeholder 2">
            <a:extLst>
              <a:ext uri="{FF2B5EF4-FFF2-40B4-BE49-F238E27FC236}">
                <a16:creationId xmlns:a16="http://schemas.microsoft.com/office/drawing/2014/main" id="{C09762CE-B746-4258-B22C-3F9777708E70}"/>
              </a:ext>
            </a:extLst>
          </p:cNvPr>
          <p:cNvGraphicFramePr/>
          <p:nvPr>
            <p:extLst>
              <p:ext uri="{D42A27DB-BD31-4B8C-83A1-F6EECF244321}">
                <p14:modId xmlns:p14="http://schemas.microsoft.com/office/powerpoint/2010/main" val="426327298"/>
              </p:ext>
            </p:extLst>
          </p:nvPr>
        </p:nvGraphicFramePr>
        <p:xfrm>
          <a:off x="1400000" y="1374171"/>
          <a:ext cx="9944287" cy="50043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1406550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0BE708-61C3-4A88-B40F-F8BAB2C6B47C}"/>
              </a:ext>
            </a:extLst>
          </p:cNvPr>
          <p:cNvSpPr>
            <a:spLocks noGrp="1"/>
          </p:cNvSpPr>
          <p:nvPr>
            <p:ph type="body" sz="quarter" idx="15"/>
          </p:nvPr>
        </p:nvSpPr>
        <p:spPr/>
        <p:txBody>
          <a:bodyPr>
            <a:noAutofit/>
          </a:bodyPr>
          <a:lstStyle/>
          <a:p>
            <a:pPr rtl="0"/>
            <a:r>
              <a:rPr lang="fr" sz="3600" b="1" i="0" u="none" strike="noStrike">
                <a:highlight>
                  <a:srgbClr val="000000">
                    <a:alpha val="0"/>
                  </a:srgbClr>
                </a:highlight>
                <a:latin typeface="Calibri"/>
              </a:rPr>
              <a:t>5. Rédiger le contenu du blog</a:t>
            </a:r>
          </a:p>
        </p:txBody>
      </p:sp>
      <p:sp>
        <p:nvSpPr>
          <p:cNvPr id="3" name="Text Placeholder 2">
            <a:extLst>
              <a:ext uri="{FF2B5EF4-FFF2-40B4-BE49-F238E27FC236}">
                <a16:creationId xmlns:a16="http://schemas.microsoft.com/office/drawing/2014/main" id="{562F5CFD-C849-4B42-8993-9FD6B9BC9E7B}"/>
              </a:ext>
            </a:extLst>
          </p:cNvPr>
          <p:cNvSpPr>
            <a:spLocks noGrp="1"/>
          </p:cNvSpPr>
          <p:nvPr>
            <p:ph type="body" sz="quarter" idx="16"/>
          </p:nvPr>
        </p:nvSpPr>
        <p:spPr>
          <a:xfrm>
            <a:off x="571313" y="1750101"/>
            <a:ext cx="4642944" cy="4038015"/>
          </a:xfrm>
        </p:spPr>
        <p:txBody>
          <a:bodyPr>
            <a:noAutofit/>
          </a:bodyPr>
          <a:lstStyle/>
          <a:p>
            <a:pPr rtl="0"/>
            <a:r>
              <a:rPr lang="fr" sz="2000" b="0" i="0" u="none" strike="noStrike" dirty="0">
                <a:highlight>
                  <a:srgbClr val="000000">
                    <a:alpha val="0"/>
                  </a:srgbClr>
                </a:highlight>
                <a:latin typeface="Calibri"/>
              </a:rPr>
              <a:t>Commencez à rédiger des articles de blog pour que le contenu de votre site Web reste très frais, avec des articles d'opinion sur les sujets et les questions que vous défendez :</a:t>
            </a:r>
          </a:p>
          <a:p>
            <a:pPr marL="342900" indent="-342900" rtl="0">
              <a:buFont typeface="Wingdings" panose="05000000000000000000" pitchFamily="2" charset="2"/>
              <a:buChar char="Ø"/>
            </a:pPr>
            <a:r>
              <a:rPr lang="fr" sz="2000" b="0" i="0" u="none" strike="noStrike" dirty="0">
                <a:highlight>
                  <a:srgbClr val="000000">
                    <a:alpha val="0"/>
                  </a:srgbClr>
                </a:highlight>
                <a:latin typeface="Calibri"/>
              </a:rPr>
              <a:t>Articles d'actualité informatifs</a:t>
            </a:r>
            <a:endParaRPr lang="hr-BA" sz="2000" b="0" dirty="0">
              <a:effectLst/>
            </a:endParaRPr>
          </a:p>
          <a:p>
            <a:pPr marL="342900" indent="-342900" rtl="0">
              <a:buFont typeface="Wingdings" panose="05000000000000000000" pitchFamily="2" charset="2"/>
              <a:buChar char="Ø"/>
            </a:pPr>
            <a:r>
              <a:rPr lang="fr" sz="2000" b="0" i="0" u="none" strike="noStrike" dirty="0">
                <a:highlight>
                  <a:srgbClr val="000000">
                    <a:alpha val="0"/>
                  </a:srgbClr>
                </a:highlight>
                <a:latin typeface="Calibri"/>
              </a:rPr>
              <a:t>Des histoires inspirantes sur le sujet</a:t>
            </a:r>
            <a:endParaRPr lang="hr-BA" sz="2000" dirty="0"/>
          </a:p>
          <a:p>
            <a:pPr marL="342900" indent="-342900" rtl="0">
              <a:buFont typeface="Wingdings" panose="05000000000000000000" pitchFamily="2" charset="2"/>
              <a:buChar char="Ø"/>
            </a:pPr>
            <a:r>
              <a:rPr lang="fr" sz="2000" b="0" i="0" u="none" strike="noStrike" dirty="0">
                <a:highlight>
                  <a:srgbClr val="000000">
                    <a:alpha val="0"/>
                  </a:srgbClr>
                </a:highlight>
                <a:latin typeface="Calibri"/>
              </a:rPr>
              <a:t>Réalisations récentes</a:t>
            </a:r>
            <a:endParaRPr lang="hr-BA" sz="2000" b="0" dirty="0">
              <a:effectLst/>
            </a:endParaRPr>
          </a:p>
          <a:p>
            <a:pPr marL="342900" indent="-342900" rtl="0">
              <a:buFont typeface="Wingdings" panose="05000000000000000000" pitchFamily="2" charset="2"/>
              <a:buChar char="Ø"/>
            </a:pPr>
            <a:r>
              <a:rPr lang="fr" sz="2000" b="0" i="0" u="none" strike="noStrike" dirty="0">
                <a:highlight>
                  <a:srgbClr val="000000">
                    <a:alpha val="0"/>
                  </a:srgbClr>
                </a:highlight>
                <a:latin typeface="Calibri"/>
              </a:rPr>
              <a:t>Entretiens avec d'autres défenseurs des droits de l'homme sur leurs efforts</a:t>
            </a:r>
            <a:endParaRPr lang="hr-BA" sz="2000" b="0" dirty="0">
              <a:effectLst/>
            </a:endParaRPr>
          </a:p>
          <a:p>
            <a:pPr marL="342900" indent="-342900" rtl="0">
              <a:buFont typeface="Wingdings" panose="05000000000000000000" pitchFamily="2" charset="2"/>
              <a:buChar char="Ø"/>
            </a:pPr>
            <a:r>
              <a:rPr lang="fr" sz="2000" b="0" i="0" u="none" strike="noStrike" dirty="0">
                <a:highlight>
                  <a:srgbClr val="000000">
                    <a:alpha val="0"/>
                  </a:srgbClr>
                </a:highlight>
                <a:latin typeface="Calibri"/>
              </a:rPr>
              <a:t>Donner la priorité à la transparence </a:t>
            </a:r>
            <a:endParaRPr lang="en-US" sz="2000" b="1" dirty="0"/>
          </a:p>
          <a:p>
            <a:endParaRPr lang="en-US" sz="2000" dirty="0"/>
          </a:p>
        </p:txBody>
      </p:sp>
      <p:pic>
        <p:nvPicPr>
          <p:cNvPr id="5" name="Picture 4" descr="A person using a computer&#10;&#10;Description automatically generated with low confidence">
            <a:extLst>
              <a:ext uri="{FF2B5EF4-FFF2-40B4-BE49-F238E27FC236}">
                <a16:creationId xmlns:a16="http://schemas.microsoft.com/office/drawing/2014/main" id="{A59FB165-EDB3-45FE-B733-12C7865EED72}"/>
              </a:ext>
            </a:extLst>
          </p:cNvPr>
          <p:cNvPicPr>
            <a:picLocks noChangeAspect="1"/>
          </p:cNvPicPr>
          <p:nvPr/>
        </p:nvPicPr>
        <p:blipFill>
          <a:blip r:embed="rId2" cstate="screen">
            <a:extLst>
              <a:ext uri="{28A0092B-C50C-407E-A947-70E740481C1C}">
                <a14:useLocalDpi xmlns:a14="http://schemas.microsoft.com/office/drawing/2010/main"/>
              </a:ext>
            </a:extLst>
          </a:blip>
          <a:srcRect l="-3746"/>
          <a:stretch>
            <a:fillRect/>
          </a:stretch>
        </p:blipFill>
        <p:spPr>
          <a:xfrm>
            <a:off x="5214257" y="-459"/>
            <a:ext cx="6977743"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08983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F6926B-D3EB-4972-B474-49B2AAE24C8F}"/>
              </a:ext>
            </a:extLst>
          </p:cNvPr>
          <p:cNvSpPr>
            <a:spLocks noGrp="1"/>
          </p:cNvSpPr>
          <p:nvPr>
            <p:ph type="body" sz="quarter" idx="13"/>
          </p:nvPr>
        </p:nvSpPr>
        <p:spPr>
          <a:xfrm>
            <a:off x="388093" y="796695"/>
            <a:ext cx="3058492" cy="3297980"/>
          </a:xfrm>
        </p:spPr>
        <p:txBody>
          <a:bodyPr>
            <a:noAutofit/>
          </a:bodyPr>
          <a:lstStyle/>
          <a:p>
            <a:pPr rtl="0"/>
            <a:r>
              <a:rPr lang="fr" sz="3600" b="1" i="0" u="none" strike="noStrike" dirty="0">
                <a:highlight>
                  <a:srgbClr val="000000">
                    <a:alpha val="0"/>
                  </a:srgbClr>
                </a:highlight>
                <a:latin typeface="Calibri"/>
              </a:rPr>
              <a:t>UN EXEMPLE DE BLOG PUISSANT</a:t>
            </a:r>
          </a:p>
          <a:p>
            <a:endParaRPr lang="en-US" dirty="0"/>
          </a:p>
          <a:p>
            <a:pPr rtl="0"/>
            <a:r>
              <a:rPr lang="fr" sz="2000" b="1" i="0" u="none" strike="noStrike" dirty="0">
                <a:solidFill>
                  <a:srgbClr val="4D2B65"/>
                </a:solidFill>
                <a:highlight>
                  <a:srgbClr val="000000">
                    <a:alpha val="0"/>
                  </a:srgbClr>
                </a:highlight>
                <a:latin typeface="Calibri"/>
              </a:rPr>
              <a:t>« Nous sommes aussi des personnes » : Un blog de Chris McDonagh sur son enfance  en tant que voyageur irlandais.</a:t>
            </a:r>
          </a:p>
        </p:txBody>
      </p:sp>
      <p:sp>
        <p:nvSpPr>
          <p:cNvPr id="3" name="Text Placeholder 2">
            <a:extLst>
              <a:ext uri="{FF2B5EF4-FFF2-40B4-BE49-F238E27FC236}">
                <a16:creationId xmlns:a16="http://schemas.microsoft.com/office/drawing/2014/main" id="{BABDA44F-9884-4D6A-8318-C22ACA1D5660}"/>
              </a:ext>
            </a:extLst>
          </p:cNvPr>
          <p:cNvSpPr>
            <a:spLocks noGrp="1"/>
          </p:cNvSpPr>
          <p:nvPr>
            <p:ph type="body" sz="quarter" idx="14"/>
          </p:nvPr>
        </p:nvSpPr>
        <p:spPr>
          <a:xfrm>
            <a:off x="267478" y="5145197"/>
            <a:ext cx="5088293" cy="748735"/>
          </a:xfrm>
        </p:spPr>
        <p:txBody>
          <a:bodyPr>
            <a:noAutofit/>
          </a:bodyPr>
          <a:lstStyle/>
          <a:p>
            <a:pPr rtl="0"/>
            <a:r>
              <a:rPr lang="fr" sz="1800" b="0" i="1" u="none" strike="noStrike">
                <a:highlight>
                  <a:srgbClr val="000000">
                    <a:alpha val="0"/>
                  </a:srgbClr>
                </a:highlight>
                <a:latin typeface="Calibri"/>
              </a:rPr>
              <a:t>Chris est un voyageur irlandais et a grandi en voyageant à travers le Royaume-Uni. Il parle de ses expériences personnelles, bonnes et mauvaises, de son enfance au sein de la communauté des gens du voyage.à l'État roumain.</a:t>
            </a:r>
          </a:p>
        </p:txBody>
      </p:sp>
      <p:pic>
        <p:nvPicPr>
          <p:cNvPr id="6" name="Picture 5">
            <a:hlinkClick r:id="rId2"/>
            <a:extLst>
              <a:ext uri="{FF2B5EF4-FFF2-40B4-BE49-F238E27FC236}">
                <a16:creationId xmlns:a16="http://schemas.microsoft.com/office/drawing/2014/main" id="{9426F059-A1FD-4CCA-B7BB-D0A60A91490E}"/>
              </a:ext>
            </a:extLst>
          </p:cNvPr>
          <p:cNvPicPr>
            <a:picLocks noChangeAspect="1"/>
          </p:cNvPicPr>
          <p:nvPr/>
        </p:nvPicPr>
        <p:blipFill>
          <a:blip r:embed="rId3"/>
          <a:stretch>
            <a:fillRect/>
          </a:stretch>
        </p:blipFill>
        <p:spPr>
          <a:xfrm>
            <a:off x="5648507" y="0"/>
            <a:ext cx="6543493" cy="68580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30F190A-D805-4C60-B2A8-45D1663B1044}"/>
              </a:ext>
            </a:extLst>
          </p:cNvPr>
          <p:cNvSpPr txBox="1"/>
          <p:nvPr/>
        </p:nvSpPr>
        <p:spPr>
          <a:xfrm>
            <a:off x="3859284" y="826847"/>
            <a:ext cx="1580463" cy="2862322"/>
          </a:xfrm>
          <a:prstGeom prst="rect">
            <a:avLst/>
          </a:prstGeom>
          <a:noFill/>
        </p:spPr>
        <p:txBody>
          <a:bodyPr wrap="square">
            <a:noAutofit/>
          </a:bodyPr>
          <a:lstStyle/>
          <a:p>
            <a:pPr rtl="0"/>
            <a:r>
              <a:rPr lang="fr" sz="1800" b="0" i="1" u="none" strike="noStrike">
                <a:solidFill>
                  <a:srgbClr val="5E5E5E"/>
                </a:solidFill>
                <a:highlight>
                  <a:srgbClr val="000000">
                    <a:alpha val="0"/>
                  </a:srgbClr>
                </a:highlight>
                <a:latin typeface="Calibri"/>
              </a:rPr>
              <a:t>Chris McDonagh est chargé de campagne à Friends, Families and Travellers et dirige également @TravellersAgainstRacism. </a:t>
            </a:r>
            <a:endParaRPr lang="hr-BA" sz="1800" i="1">
              <a:solidFill>
                <a:srgbClr val="5E5E5E"/>
              </a:solidFill>
            </a:endParaRPr>
          </a:p>
        </p:txBody>
      </p:sp>
      <p:pic>
        <p:nvPicPr>
          <p:cNvPr id="9" name="Graphic 8" descr="Right pointing backhand index with solid fill">
            <a:extLst>
              <a:ext uri="{FF2B5EF4-FFF2-40B4-BE49-F238E27FC236}">
                <a16:creationId xmlns:a16="http://schemas.microsoft.com/office/drawing/2014/main" id="{A5DE55F4-1F7E-41E4-B7F4-7ABACA6F5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4003" y="3618863"/>
            <a:ext cx="1231024" cy="1231024"/>
          </a:xfrm>
          <a:prstGeom prst="rect">
            <a:avLst/>
          </a:prstGeom>
        </p:spPr>
      </p:pic>
      <p:sp>
        <p:nvSpPr>
          <p:cNvPr id="10" name="TextBox 9">
            <a:extLst>
              <a:ext uri="{FF2B5EF4-FFF2-40B4-BE49-F238E27FC236}">
                <a16:creationId xmlns:a16="http://schemas.microsoft.com/office/drawing/2014/main" id="{983D99A0-5041-4911-8646-EADAA97A97B6}"/>
              </a:ext>
            </a:extLst>
          </p:cNvPr>
          <p:cNvSpPr txBox="1"/>
          <p:nvPr/>
        </p:nvSpPr>
        <p:spPr>
          <a:xfrm>
            <a:off x="3748664" y="4628210"/>
            <a:ext cx="1607107" cy="369332"/>
          </a:xfrm>
          <a:prstGeom prst="rect">
            <a:avLst/>
          </a:prstGeom>
          <a:noFill/>
        </p:spPr>
        <p:txBody>
          <a:bodyPr wrap="none" rtlCol="0">
            <a:noAutofit/>
          </a:bodyPr>
          <a:lstStyle/>
          <a:p>
            <a:pPr rtl="0"/>
            <a:r>
              <a:rPr lang="fr" sz="1800" b="1" i="0" u="none" strike="noStrike">
                <a:solidFill>
                  <a:srgbClr val="F6BC67"/>
                </a:solidFill>
                <a:highlight>
                  <a:srgbClr val="000000">
                    <a:alpha val="0"/>
                  </a:srgbClr>
                </a:highlight>
                <a:latin typeface="Calibri"/>
              </a:rPr>
              <a:t>CLIQUEZ POUR LIRE</a:t>
            </a:r>
            <a:endParaRPr lang="en-US" b="1">
              <a:solidFill>
                <a:srgbClr val="F6BC67"/>
              </a:solidFill>
            </a:endParaRPr>
          </a:p>
        </p:txBody>
      </p:sp>
    </p:spTree>
    <p:extLst>
      <p:ext uri="{BB962C8B-B14F-4D97-AF65-F5344CB8AC3E}">
        <p14:creationId xmlns:p14="http://schemas.microsoft.com/office/powerpoint/2010/main" val="24302611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F8CCC-1AC8-4B27-8362-B0B99C8483BA}"/>
              </a:ext>
            </a:extLst>
          </p:cNvPr>
          <p:cNvSpPr>
            <a:spLocks noGrp="1"/>
          </p:cNvSpPr>
          <p:nvPr>
            <p:ph type="body" sz="quarter" idx="15"/>
          </p:nvPr>
        </p:nvSpPr>
        <p:spPr/>
        <p:txBody>
          <a:bodyPr>
            <a:noAutofit/>
          </a:bodyPr>
          <a:lstStyle/>
          <a:p>
            <a:pPr rtl="0"/>
            <a:r>
              <a:rPr lang="fr" sz="3600" b="1" i="0" u="none" strike="noStrike">
                <a:highlight>
                  <a:srgbClr val="000000">
                    <a:alpha val="0"/>
                  </a:srgbClr>
                </a:highlight>
                <a:latin typeface="Calibri"/>
              </a:rPr>
              <a:t>Rappelons les objectifs</a:t>
            </a:r>
            <a:endParaRPr lang="en-US"/>
          </a:p>
        </p:txBody>
      </p:sp>
      <p:sp>
        <p:nvSpPr>
          <p:cNvPr id="3" name="Text Placeholder 2">
            <a:extLst>
              <a:ext uri="{FF2B5EF4-FFF2-40B4-BE49-F238E27FC236}">
                <a16:creationId xmlns:a16="http://schemas.microsoft.com/office/drawing/2014/main" id="{9C067EFC-924E-428A-BDD3-98CB5148152B}"/>
              </a:ext>
            </a:extLst>
          </p:cNvPr>
          <p:cNvSpPr>
            <a:spLocks noGrp="1"/>
          </p:cNvSpPr>
          <p:nvPr>
            <p:ph type="body" sz="quarter" idx="16"/>
          </p:nvPr>
        </p:nvSpPr>
        <p:spPr/>
        <p:txBody>
          <a:bodyPr>
            <a:noAutofit/>
          </a:bodyPr>
          <a:lstStyle/>
          <a:p>
            <a:pPr marL="342900" indent="-342900" rtl="0">
              <a:buFont typeface="Wingdings" panose="05000000000000000000" pitchFamily="2" charset="2"/>
              <a:buChar char="ü"/>
            </a:pPr>
            <a:r>
              <a:rPr lang="fr" sz="2400" b="0" i="0" u="none" strike="noStrike">
                <a:highlight>
                  <a:srgbClr val="000000">
                    <a:alpha val="0"/>
                  </a:srgbClr>
                </a:highlight>
                <a:latin typeface="Calibri"/>
              </a:rPr>
              <a:t>Dans le MODULE 2, vous avez effectué un </a:t>
            </a:r>
            <a:r>
              <a:rPr lang="fr" sz="2400" b="0" i="1" u="none" strike="noStrike">
                <a:solidFill>
                  <a:srgbClr val="A6377D"/>
                </a:solidFill>
                <a:highlight>
                  <a:srgbClr val="000000">
                    <a:alpha val="0"/>
                  </a:srgbClr>
                </a:highlight>
                <a:latin typeface="Calibri"/>
              </a:rPr>
              <a:t>EXERCICE d'auto-analyse</a:t>
            </a:r>
            <a:r>
              <a:rPr lang="fr" sz="2400" b="0" i="0" u="none" strike="noStrike">
                <a:highlight>
                  <a:srgbClr val="000000">
                    <a:alpha val="0"/>
                  </a:srgbClr>
                </a:highlight>
                <a:latin typeface="Calibri"/>
              </a:rPr>
              <a:t> et une </a:t>
            </a:r>
            <a:r>
              <a:rPr lang="fr" sz="2400" b="0" i="1" u="none" strike="noStrike">
                <a:solidFill>
                  <a:srgbClr val="FFC000"/>
                </a:solidFill>
                <a:highlight>
                  <a:srgbClr val="000000">
                    <a:alpha val="0"/>
                  </a:srgbClr>
                </a:highlight>
                <a:latin typeface="Calibri"/>
              </a:rPr>
              <a:t>ACTIVITÉ DE CARTOGRAPHIE DE LA COMMUNAUTÉ</a:t>
            </a:r>
            <a:r>
              <a:rPr lang="fr" sz="2400" b="0" i="0" u="none" strike="noStrike">
                <a:highlight>
                  <a:srgbClr val="000000">
                    <a:alpha val="0"/>
                  </a:srgbClr>
                </a:highlight>
                <a:latin typeface="Calibri"/>
              </a:rPr>
              <a:t>.  Vous avez donc maintenant une idée de ce que vous souhaitez réaliser. Dans ce même module, vous avez également élaboré un </a:t>
            </a:r>
            <a:r>
              <a:rPr lang="fr" sz="2400" b="0" i="1" u="none" strike="noStrike">
                <a:solidFill>
                  <a:srgbClr val="76C6D2"/>
                </a:solidFill>
                <a:highlight>
                  <a:srgbClr val="000000">
                    <a:alpha val="0"/>
                  </a:srgbClr>
                </a:highlight>
                <a:latin typeface="Calibri"/>
              </a:rPr>
              <a:t>PLAN DE PROMOTION</a:t>
            </a:r>
            <a:r>
              <a:rPr lang="fr" sz="2400" b="0" i="0" u="none" strike="noStrike">
                <a:highlight>
                  <a:srgbClr val="000000">
                    <a:alpha val="0"/>
                  </a:srgbClr>
                </a:highlight>
                <a:latin typeface="Calibri"/>
              </a:rPr>
              <a:t>.</a:t>
            </a:r>
          </a:p>
          <a:p>
            <a:pPr marL="342900" indent="-342900">
              <a:buFont typeface="Wingdings" panose="05000000000000000000" pitchFamily="2" charset="2"/>
              <a:buChar char="ü"/>
            </a:pPr>
            <a:endParaRPr lang="hr-BA"/>
          </a:p>
          <a:p>
            <a:pPr marL="342900" indent="-342900" rtl="0">
              <a:buFont typeface="Wingdings" panose="05000000000000000000" pitchFamily="2" charset="2"/>
              <a:buChar char="ü"/>
            </a:pPr>
            <a:r>
              <a:rPr lang="fr" sz="2400" b="0" i="0" u="none" strike="noStrike">
                <a:highlight>
                  <a:srgbClr val="000000">
                    <a:alpha val="0"/>
                  </a:srgbClr>
                </a:highlight>
                <a:latin typeface="Calibri"/>
              </a:rPr>
              <a:t>Dans le MODULE 3, vous avez eu l'occasion de </a:t>
            </a:r>
            <a:r>
              <a:rPr lang="fr" sz="2400" b="0" i="1" u="none" strike="noStrike">
                <a:solidFill>
                  <a:srgbClr val="A6377D"/>
                </a:solidFill>
                <a:highlight>
                  <a:srgbClr val="000000">
                    <a:alpha val="0"/>
                  </a:srgbClr>
                </a:highlight>
                <a:latin typeface="Calibri"/>
              </a:rPr>
              <a:t>FORMER VOS OBJECTIFS</a:t>
            </a:r>
            <a:r>
              <a:rPr lang="fr" sz="2400" b="0" i="0" u="none" strike="noStrike">
                <a:highlight>
                  <a:srgbClr val="000000">
                    <a:alpha val="0"/>
                  </a:srgbClr>
                </a:highlight>
                <a:latin typeface="Calibri"/>
              </a:rPr>
              <a:t> et de réfléchir à la manière </a:t>
            </a:r>
            <a:r>
              <a:rPr lang="fr" sz="2400" b="0" i="1" u="none" strike="noStrike">
                <a:solidFill>
                  <a:srgbClr val="FFC000"/>
                </a:solidFill>
                <a:highlight>
                  <a:srgbClr val="000000">
                    <a:alpha val="0"/>
                  </a:srgbClr>
                </a:highlight>
                <a:latin typeface="Calibri"/>
              </a:rPr>
              <a:t>d'APPORTER DU CHANGEMENT</a:t>
            </a:r>
            <a:r>
              <a:rPr lang="fr" sz="2400" b="0" i="0" u="none" strike="noStrike">
                <a:highlight>
                  <a:srgbClr val="000000">
                    <a:alpha val="0"/>
                  </a:srgbClr>
                </a:highlight>
                <a:latin typeface="Calibri"/>
              </a:rPr>
              <a:t>.</a:t>
            </a:r>
          </a:p>
          <a:p>
            <a:pPr marL="342900" indent="-342900">
              <a:buFont typeface="Wingdings" panose="05000000000000000000" pitchFamily="2" charset="2"/>
              <a:buChar char="ü"/>
            </a:pPr>
            <a:endParaRPr lang="hr-BA"/>
          </a:p>
          <a:p>
            <a:pPr marL="342900" indent="-342900" rtl="0">
              <a:buFont typeface="Wingdings" panose="05000000000000000000" pitchFamily="2" charset="2"/>
              <a:buChar char="Ø"/>
            </a:pPr>
            <a:r>
              <a:rPr lang="fr" sz="2400" b="0" i="0" u="none" strike="noStrike">
                <a:highlight>
                  <a:srgbClr val="000000">
                    <a:alpha val="0"/>
                  </a:srgbClr>
                </a:highlight>
                <a:latin typeface="Calibri"/>
              </a:rPr>
              <a:t>Maintenant, il est temps de choisir et de façonner </a:t>
            </a:r>
            <a:r>
              <a:rPr lang="fr" sz="2400" b="1" i="1" u="none" strike="noStrike">
                <a:solidFill>
                  <a:srgbClr val="76C6D2"/>
                </a:solidFill>
                <a:highlight>
                  <a:srgbClr val="000000">
                    <a:alpha val="0"/>
                  </a:srgbClr>
                </a:highlight>
                <a:latin typeface="Calibri"/>
              </a:rPr>
              <a:t>VOTRE MESSAGE.</a:t>
            </a:r>
            <a:endParaRPr lang="hr-BA"/>
          </a:p>
          <a:p>
            <a:endParaRPr lang="en-US"/>
          </a:p>
        </p:txBody>
      </p:sp>
    </p:spTree>
    <p:extLst>
      <p:ext uri="{BB962C8B-B14F-4D97-AF65-F5344CB8AC3E}">
        <p14:creationId xmlns:p14="http://schemas.microsoft.com/office/powerpoint/2010/main" val="289766306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nvPr>
        </p:nvSpPr>
        <p:spPr>
          <a:xfrm>
            <a:off x="505999" y="530290"/>
            <a:ext cx="7061613" cy="1083096"/>
          </a:xfrm>
        </p:spPr>
        <p:txBody>
          <a:bodyPr>
            <a:noAutofit/>
          </a:bodyPr>
          <a:lstStyle/>
          <a:p>
            <a:pPr rtl="0"/>
            <a:r>
              <a:rPr lang="fr" sz="3600" b="1" i="0" u="none" strike="noStrike">
                <a:highlight>
                  <a:srgbClr val="000000">
                    <a:alpha val="0"/>
                  </a:srgbClr>
                </a:highlight>
                <a:latin typeface="Calibri"/>
              </a:rPr>
              <a:t>6. Veillez à ce que les supporters sachent comment agir</a:t>
            </a:r>
          </a:p>
        </p:txBody>
      </p:sp>
      <p:sp>
        <p:nvSpPr>
          <p:cNvPr id="3" name="Text Placeholder 2">
            <a:extLst>
              <a:ext uri="{FF2B5EF4-FFF2-40B4-BE49-F238E27FC236}">
                <a16:creationId xmlns:a16="http://schemas.microsoft.com/office/drawing/2014/main" id="{A9B4CBA2-57D1-44BB-A306-0241638BB976}"/>
              </a:ext>
            </a:extLst>
          </p:cNvPr>
          <p:cNvSpPr>
            <a:spLocks noGrp="1"/>
          </p:cNvSpPr>
          <p:nvPr>
            <p:ph type="body" sz="quarter" idx="16"/>
          </p:nvPr>
        </p:nvSpPr>
        <p:spPr>
          <a:xfrm>
            <a:off x="571313" y="1703448"/>
            <a:ext cx="6324009" cy="4038015"/>
          </a:xfrm>
        </p:spPr>
        <p:txBody>
          <a:bodyPr>
            <a:noAutofit/>
          </a:bodyPr>
          <a:lstStyle/>
          <a:p>
            <a:pPr rtl="0"/>
            <a:r>
              <a:rPr lang="fr" sz="2400" b="0" i="0" u="none" strike="noStrike">
                <a:highlight>
                  <a:srgbClr val="000000">
                    <a:alpha val="0"/>
                  </a:srgbClr>
                </a:highlight>
                <a:latin typeface="Calibri"/>
              </a:rPr>
              <a:t>Pour s'assurer que votre site Web soutient cette tâche, vos utilisateurs et votre public doivent savoir comment ils peuvent agir. Incorporez des appels à l'action (AAC) dans l'ensemble de votre site Web qui encouragent les visiteurs à effectuer la tâche ciblée :</a:t>
            </a:r>
          </a:p>
          <a:p>
            <a:endParaRPr lang="hr-BA"/>
          </a:p>
          <a:p>
            <a:pPr marL="342900" indent="-342900" rtl="0">
              <a:buFont typeface="Wingdings" panose="05000000000000000000" pitchFamily="2" charset="2"/>
              <a:buChar char="ü"/>
            </a:pPr>
            <a:r>
              <a:rPr lang="fr" sz="2400" b="0" i="0" u="none" strike="noStrike">
                <a:highlight>
                  <a:srgbClr val="000000">
                    <a:alpha val="0"/>
                  </a:srgbClr>
                </a:highlight>
                <a:latin typeface="Calibri"/>
              </a:rPr>
              <a:t>S'inscrire à un événement de plaidoyer</a:t>
            </a:r>
            <a:endParaRPr lang="hr-BA"/>
          </a:p>
          <a:p>
            <a:pPr marL="342900" indent="-342900" rtl="0">
              <a:buFont typeface="Wingdings" panose="05000000000000000000" pitchFamily="2" charset="2"/>
              <a:buChar char="ü"/>
            </a:pPr>
            <a:r>
              <a:rPr lang="fr" sz="2400" b="0" i="0" u="none" strike="noStrike">
                <a:highlight>
                  <a:srgbClr val="000000">
                    <a:alpha val="0"/>
                  </a:srgbClr>
                </a:highlight>
                <a:latin typeface="Calibri"/>
              </a:rPr>
              <a:t>Envoyer un courriel à un décideur clé</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Signer une pétition</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Publier sur les médias sociaux avec un hashtag</a:t>
            </a:r>
          </a:p>
          <a:p>
            <a:pPr marL="342900" indent="-342900" rtl="0">
              <a:buFont typeface="Wingdings" panose="05000000000000000000" pitchFamily="2" charset="2"/>
              <a:buChar char="ü"/>
            </a:pPr>
            <a:r>
              <a:rPr lang="fr" sz="2400" b="0" i="0" u="none" strike="noStrike">
                <a:highlight>
                  <a:srgbClr val="000000">
                    <a:alpha val="0"/>
                  </a:srgbClr>
                </a:highlight>
                <a:latin typeface="Calibri"/>
              </a:rPr>
              <a:t>Se porter volontaire pour un événement</a:t>
            </a:r>
          </a:p>
        </p:txBody>
      </p:sp>
      <p:pic>
        <p:nvPicPr>
          <p:cNvPr id="6" name="Picture 5" descr="Logo&#10;&#10;Description automatically generated">
            <a:extLst>
              <a:ext uri="{FF2B5EF4-FFF2-40B4-BE49-F238E27FC236}">
                <a16:creationId xmlns:a16="http://schemas.microsoft.com/office/drawing/2014/main" id="{7F8A7272-F8CD-4DBE-88AB-23EE2BB66962}"/>
              </a:ext>
            </a:extLst>
          </p:cNvPr>
          <p:cNvPicPr>
            <a:picLocks noChangeAspect="1"/>
          </p:cNvPicPr>
          <p:nvPr/>
        </p:nvPicPr>
        <p:blipFill>
          <a:blip r:embed="rId2"/>
          <a:stretch>
            <a:fillRect/>
          </a:stretch>
        </p:blipFill>
        <p:spPr>
          <a:xfrm>
            <a:off x="7698240" y="674455"/>
            <a:ext cx="4371975" cy="6096000"/>
          </a:xfrm>
          <a:prstGeom prst="rect">
            <a:avLst/>
          </a:prstGeom>
        </p:spPr>
      </p:pic>
      <p:sp>
        <p:nvSpPr>
          <p:cNvPr id="5" name="Text Placeholder 2">
            <a:extLst>
              <a:ext uri="{FF2B5EF4-FFF2-40B4-BE49-F238E27FC236}">
                <a16:creationId xmlns:a16="http://schemas.microsoft.com/office/drawing/2014/main" id="{1967DE38-8D2A-491B-B2D3-7702D0636AE2}"/>
              </a:ext>
            </a:extLst>
          </p:cNvPr>
          <p:cNvSpPr txBox="1"/>
          <p:nvPr/>
        </p:nvSpPr>
        <p:spPr>
          <a:xfrm>
            <a:off x="9009811" y="1638786"/>
            <a:ext cx="2610876" cy="644697"/>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3600" b="1" i="0" u="none" strike="noStrike" dirty="0">
                <a:solidFill>
                  <a:srgbClr val="000000"/>
                </a:solidFill>
                <a:highlight>
                  <a:srgbClr val="000000">
                    <a:alpha val="0"/>
                  </a:srgbClr>
                </a:highlight>
                <a:latin typeface="Arial"/>
                <a:cs typeface="Arial"/>
              </a:rPr>
              <a:t>Plus tard</a:t>
            </a:r>
          </a:p>
        </p:txBody>
      </p:sp>
      <p:sp>
        <p:nvSpPr>
          <p:cNvPr id="7" name="Text Placeholder 2">
            <a:extLst>
              <a:ext uri="{FF2B5EF4-FFF2-40B4-BE49-F238E27FC236}">
                <a16:creationId xmlns:a16="http://schemas.microsoft.com/office/drawing/2014/main" id="{BA9E4912-AC5F-435C-BB89-E8AA59CDF64F}"/>
              </a:ext>
            </a:extLst>
          </p:cNvPr>
          <p:cNvSpPr txBox="1"/>
          <p:nvPr/>
        </p:nvSpPr>
        <p:spPr>
          <a:xfrm>
            <a:off x="9009810" y="2400786"/>
            <a:ext cx="2813889" cy="644697"/>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3600" b="1" i="0" u="none" strike="noStrike">
                <a:solidFill>
                  <a:srgbClr val="000000"/>
                </a:solidFill>
                <a:highlight>
                  <a:srgbClr val="000000">
                    <a:alpha val="0"/>
                  </a:srgbClr>
                </a:highlight>
                <a:latin typeface="Arial"/>
                <a:cs typeface="Arial"/>
              </a:rPr>
              <a:t>Demain</a:t>
            </a:r>
          </a:p>
        </p:txBody>
      </p:sp>
      <p:sp>
        <p:nvSpPr>
          <p:cNvPr id="8" name="Text Placeholder 2">
            <a:extLst>
              <a:ext uri="{FF2B5EF4-FFF2-40B4-BE49-F238E27FC236}">
                <a16:creationId xmlns:a16="http://schemas.microsoft.com/office/drawing/2014/main" id="{4997BACD-3C0C-4275-AA07-3DD187E7F874}"/>
              </a:ext>
            </a:extLst>
          </p:cNvPr>
          <p:cNvSpPr txBox="1"/>
          <p:nvPr/>
        </p:nvSpPr>
        <p:spPr>
          <a:xfrm>
            <a:off x="9009811" y="3235600"/>
            <a:ext cx="2813888" cy="644697"/>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3600" b="1" i="0" u="none" strike="noStrike" dirty="0">
                <a:solidFill>
                  <a:srgbClr val="000000"/>
                </a:solidFill>
                <a:highlight>
                  <a:srgbClr val="000000">
                    <a:alpha val="0"/>
                  </a:srgbClr>
                </a:highlight>
                <a:latin typeface="Arial"/>
                <a:cs typeface="Arial"/>
              </a:rPr>
              <a:t>Aujourd'hui</a:t>
            </a:r>
          </a:p>
        </p:txBody>
      </p:sp>
      <p:sp>
        <p:nvSpPr>
          <p:cNvPr id="9" name="Text Placeholder 2">
            <a:extLst>
              <a:ext uri="{FF2B5EF4-FFF2-40B4-BE49-F238E27FC236}">
                <a16:creationId xmlns:a16="http://schemas.microsoft.com/office/drawing/2014/main" id="{AF99DE3D-EFF6-4638-9E24-E5A2D53D882E}"/>
              </a:ext>
            </a:extLst>
          </p:cNvPr>
          <p:cNvSpPr txBox="1"/>
          <p:nvPr/>
        </p:nvSpPr>
        <p:spPr>
          <a:xfrm>
            <a:off x="9102305" y="3940923"/>
            <a:ext cx="2721393" cy="644697"/>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rtl="0"/>
            <a:r>
              <a:rPr lang="fr" sz="2800" b="1" i="0" u="none" strike="noStrike" dirty="0">
                <a:solidFill>
                  <a:srgbClr val="00CE00"/>
                </a:solidFill>
                <a:highlight>
                  <a:srgbClr val="000000">
                    <a:alpha val="0"/>
                  </a:srgbClr>
                </a:highlight>
                <a:latin typeface="Arial"/>
                <a:cs typeface="Arial"/>
              </a:rPr>
              <a:t>MAINTENANT</a:t>
            </a:r>
          </a:p>
        </p:txBody>
      </p:sp>
    </p:spTree>
    <p:extLst>
      <p:ext uri="{BB962C8B-B14F-4D97-AF65-F5344CB8AC3E}">
        <p14:creationId xmlns:p14="http://schemas.microsoft.com/office/powerpoint/2010/main" val="278665751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6E4959-D9A4-482E-9BEF-3502275A7F0F}"/>
              </a:ext>
            </a:extLst>
          </p:cNvPr>
          <p:cNvSpPr>
            <a:spLocks noGrp="1"/>
          </p:cNvSpPr>
          <p:nvPr>
            <p:ph type="body" sz="quarter" idx="13"/>
          </p:nvPr>
        </p:nvSpPr>
        <p:spPr>
          <a:xfrm>
            <a:off x="669977" y="946867"/>
            <a:ext cx="3808716" cy="4493975"/>
          </a:xfrm>
        </p:spPr>
        <p:txBody>
          <a:bodyPr>
            <a:noAutofit/>
          </a:bodyPr>
          <a:lstStyle/>
          <a:p>
            <a:pPr rtl="0"/>
            <a:r>
              <a:rPr lang="fr" sz="3000" b="1" i="0" u="none" strike="noStrike">
                <a:highlight>
                  <a:srgbClr val="000000">
                    <a:alpha val="0"/>
                  </a:srgbClr>
                </a:highlight>
                <a:latin typeface="Calibri"/>
              </a:rPr>
              <a:t>CONSEIL N°1 </a:t>
            </a:r>
          </a:p>
          <a:p>
            <a:endParaRPr lang="hr-BA" b="1" i="0"/>
          </a:p>
          <a:p>
            <a:pPr rtl="0"/>
            <a:r>
              <a:rPr lang="fr" sz="3000" b="0" i="1" u="none" strike="noStrike">
                <a:highlight>
                  <a:srgbClr val="000000">
                    <a:alpha val="0"/>
                  </a:srgbClr>
                </a:highlight>
                <a:latin typeface="Calibri"/>
              </a:rPr>
              <a:t>Essayez le logiciel </a:t>
            </a:r>
            <a:r>
              <a:rPr lang="fr" sz="3000" b="1" i="1" u="none" strike="noStrike">
                <a:highlight>
                  <a:srgbClr val="000000">
                    <a:alpha val="0"/>
                  </a:srgbClr>
                </a:highlight>
                <a:latin typeface="Calibri"/>
              </a:rPr>
              <a:t>WORDPRESS</a:t>
            </a:r>
            <a:r>
              <a:rPr lang="fr" sz="3000" b="0" i="1" u="none" strike="noStrike">
                <a:highlight>
                  <a:srgbClr val="000000">
                    <a:alpha val="0"/>
                  </a:srgbClr>
                </a:highlight>
                <a:latin typeface="Calibri"/>
              </a:rPr>
              <a:t> pour créer votre site web, regardez ce court tutoriel pour vous orienter. </a:t>
            </a:r>
            <a:endParaRPr lang="en-US"/>
          </a:p>
        </p:txBody>
      </p:sp>
      <p:pic>
        <p:nvPicPr>
          <p:cNvPr id="6" name="Online Media 5" title="Beginners WordPress Tutorial! Learn how to build a website with WordPress. How To WordPress #1">
            <a:hlinkClick r:id="" action="ppaction://media"/>
            <a:extLst>
              <a:ext uri="{FF2B5EF4-FFF2-40B4-BE49-F238E27FC236}">
                <a16:creationId xmlns:a16="http://schemas.microsoft.com/office/drawing/2014/main" id="{A32483B0-7EB3-4265-ACE7-4BC320676154}"/>
              </a:ext>
            </a:extLst>
          </p:cNvPr>
          <p:cNvPicPr>
            <a:picLocks noRot="1" noChangeAspect="1"/>
          </p:cNvPicPr>
          <p:nvPr>
            <a:videoFile r:link="rId1"/>
          </p:nvPr>
        </p:nvPicPr>
        <p:blipFill>
          <a:blip r:embed="rId3"/>
          <a:stretch>
            <a:fillRect/>
          </a:stretch>
        </p:blipFill>
        <p:spPr>
          <a:xfrm>
            <a:off x="4617865" y="1171899"/>
            <a:ext cx="7157368" cy="40439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550151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70DA1E-7219-403E-BA55-8B6A459A1E5E}"/>
              </a:ext>
            </a:extLst>
          </p:cNvPr>
          <p:cNvSpPr>
            <a:spLocks noGrp="1"/>
          </p:cNvSpPr>
          <p:nvPr>
            <p:ph type="body" sz="quarter" idx="13"/>
            <p:custDataLst>
              <p:tags r:id="rId1"/>
            </p:custDataLst>
          </p:nvPr>
        </p:nvSpPr>
        <p:spPr>
          <a:xfrm>
            <a:off x="398298" y="1015292"/>
            <a:ext cx="4369392" cy="4493975"/>
          </a:xfrm>
        </p:spPr>
        <p:txBody>
          <a:bodyPr>
            <a:noAutofit/>
          </a:bodyPr>
          <a:lstStyle/>
          <a:p>
            <a:pPr rtl="0"/>
            <a:r>
              <a:rPr lang="fr" sz="3000" b="1" i="0" u="none" strike="noStrike">
                <a:highlight>
                  <a:srgbClr val="000000">
                    <a:alpha val="0"/>
                  </a:srgbClr>
                </a:highlight>
                <a:latin typeface="Calibri"/>
              </a:rPr>
              <a:t>CONSEIL N°2</a:t>
            </a:r>
          </a:p>
          <a:p>
            <a:endParaRPr lang="hr-BA" b="1" i="0"/>
          </a:p>
          <a:p>
            <a:pPr rtl="0"/>
            <a:r>
              <a:rPr lang="fr" sz="3000" b="0" i="1" u="none" strike="noStrike">
                <a:highlight>
                  <a:srgbClr val="000000">
                    <a:alpha val="0"/>
                  </a:srgbClr>
                </a:highlight>
                <a:latin typeface="Calibri"/>
              </a:rPr>
              <a:t>Essayez le logiciel </a:t>
            </a:r>
            <a:r>
              <a:rPr lang="fr" sz="3000" b="1" i="1" u="none" strike="noStrike">
                <a:highlight>
                  <a:srgbClr val="000000">
                    <a:alpha val="0"/>
                  </a:srgbClr>
                </a:highlight>
                <a:latin typeface="Calibri"/>
              </a:rPr>
              <a:t>WIX</a:t>
            </a:r>
            <a:r>
              <a:rPr lang="fr" sz="3000" b="0" i="1" u="none" strike="noStrike">
                <a:highlight>
                  <a:srgbClr val="000000">
                    <a:alpha val="0"/>
                  </a:srgbClr>
                </a:highlight>
                <a:latin typeface="Calibri"/>
              </a:rPr>
              <a:t> pour créer votre site web, regardez ce court tutoriel pour vous orienter. </a:t>
            </a:r>
            <a:endParaRPr lang="en-US"/>
          </a:p>
          <a:p>
            <a:endParaRPr lang="en-US"/>
          </a:p>
        </p:txBody>
      </p:sp>
      <p:pic>
        <p:nvPicPr>
          <p:cNvPr id="6" name="Online Media 5" title="Create a Professional Website For Your Business | Wix.com">
            <a:hlinkClick r:id="" action="ppaction://media"/>
            <a:extLst>
              <a:ext uri="{FF2B5EF4-FFF2-40B4-BE49-F238E27FC236}">
                <a16:creationId xmlns:a16="http://schemas.microsoft.com/office/drawing/2014/main" id="{B6FB2109-7257-4A16-AA71-6C5DD23C00E3}"/>
              </a:ext>
            </a:extLst>
          </p:cNvPr>
          <p:cNvPicPr>
            <a:picLocks noRot="1" noChangeAspect="1"/>
          </p:cNvPicPr>
          <p:nvPr>
            <a:videoFile r:link="rId2"/>
            <p:custDataLst>
              <p:tags r:id="rId3"/>
            </p:custDataLst>
          </p:nvPr>
        </p:nvPicPr>
        <p:blipFill>
          <a:blip r:embed="rId5"/>
          <a:stretch>
            <a:fillRect/>
          </a:stretch>
        </p:blipFill>
        <p:spPr>
          <a:xfrm>
            <a:off x="4693298" y="1128120"/>
            <a:ext cx="7100404" cy="4011728"/>
          </a:xfrm>
          <a:prstGeom prst="rect">
            <a:avLst/>
          </a:prstGeom>
        </p:spPr>
      </p:pic>
    </p:spTree>
    <p:extLst>
      <p:ext uri="{BB962C8B-B14F-4D97-AF65-F5344CB8AC3E}">
        <p14:creationId xmlns:p14="http://schemas.microsoft.com/office/powerpoint/2010/main" val="9456182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355EA5-4DFC-4286-939C-4E9BD48D3D63}"/>
              </a:ext>
            </a:extLst>
          </p:cNvPr>
          <p:cNvSpPr>
            <a:spLocks noGrp="1"/>
          </p:cNvSpPr>
          <p:nvPr>
            <p:ph type="body" sz="quarter" idx="13"/>
            <p:custDataLst>
              <p:tags r:id="rId1"/>
            </p:custDataLst>
          </p:nvPr>
        </p:nvSpPr>
        <p:spPr>
          <a:xfrm>
            <a:off x="483365" y="997503"/>
            <a:ext cx="4369392" cy="4493975"/>
          </a:xfrm>
        </p:spPr>
        <p:txBody>
          <a:bodyPr>
            <a:noAutofit/>
          </a:bodyPr>
          <a:lstStyle/>
          <a:p>
            <a:pPr rtl="0"/>
            <a:r>
              <a:rPr lang="fr" sz="3000" b="1" i="0" u="none" strike="noStrike">
                <a:highlight>
                  <a:srgbClr val="000000">
                    <a:alpha val="0"/>
                  </a:srgbClr>
                </a:highlight>
                <a:latin typeface="Calibri"/>
              </a:rPr>
              <a:t>CONSEIL N°3</a:t>
            </a:r>
          </a:p>
          <a:p>
            <a:endParaRPr lang="hr-BA" b="1" i="0"/>
          </a:p>
          <a:p>
            <a:pPr rtl="0"/>
            <a:r>
              <a:rPr lang="fr" sz="3000" b="0" i="1" u="none" strike="noStrike">
                <a:highlight>
                  <a:srgbClr val="000000">
                    <a:alpha val="0"/>
                  </a:srgbClr>
                </a:highlight>
                <a:latin typeface="Calibri"/>
              </a:rPr>
              <a:t>Essayez le logiciel </a:t>
            </a:r>
            <a:r>
              <a:rPr lang="fr" sz="3000" b="1" i="1" u="none" strike="noStrike">
                <a:highlight>
                  <a:srgbClr val="000000">
                    <a:alpha val="0"/>
                  </a:srgbClr>
                </a:highlight>
                <a:latin typeface="Calibri"/>
              </a:rPr>
              <a:t>SQUARESPACE</a:t>
            </a:r>
            <a:r>
              <a:rPr lang="fr" sz="3000" b="0" i="1" u="none" strike="noStrike">
                <a:highlight>
                  <a:srgbClr val="000000">
                    <a:alpha val="0"/>
                  </a:srgbClr>
                </a:highlight>
                <a:latin typeface="Calibri"/>
              </a:rPr>
              <a:t> pour créer votre site web. Regardez ce court tutoriel pour vous orienter. </a:t>
            </a:r>
            <a:endParaRPr lang="en-US"/>
          </a:p>
          <a:p>
            <a:endParaRPr lang="en-US"/>
          </a:p>
        </p:txBody>
      </p:sp>
      <p:pic>
        <p:nvPicPr>
          <p:cNvPr id="6" name="Online Media 5" title="How to Build Your First Squarespace Site | Squarespace 7.1">
            <a:hlinkClick r:id="" action="ppaction://media"/>
            <a:extLst>
              <a:ext uri="{FF2B5EF4-FFF2-40B4-BE49-F238E27FC236}">
                <a16:creationId xmlns:a16="http://schemas.microsoft.com/office/drawing/2014/main" id="{71CBC523-A212-4523-8465-13200B90EB6B}"/>
              </a:ext>
            </a:extLst>
          </p:cNvPr>
          <p:cNvPicPr>
            <a:picLocks noRot="1" noChangeAspect="1"/>
          </p:cNvPicPr>
          <p:nvPr>
            <a:videoFile r:link="rId2"/>
            <p:custDataLst>
              <p:tags r:id="rId3"/>
            </p:custDataLst>
          </p:nvPr>
        </p:nvPicPr>
        <p:blipFill>
          <a:blip r:embed="rId5"/>
          <a:stretch>
            <a:fillRect/>
          </a:stretch>
        </p:blipFill>
        <p:spPr>
          <a:xfrm>
            <a:off x="4852757" y="1238459"/>
            <a:ext cx="6922475" cy="3911199"/>
          </a:xfrm>
          <a:prstGeom prst="rect">
            <a:avLst/>
          </a:prstGeom>
        </p:spPr>
      </p:pic>
    </p:spTree>
    <p:extLst>
      <p:ext uri="{BB962C8B-B14F-4D97-AF65-F5344CB8AC3E}">
        <p14:creationId xmlns:p14="http://schemas.microsoft.com/office/powerpoint/2010/main" val="29669894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D3396-8956-1149-A5B7-4D6C6C116DC9}"/>
              </a:ext>
            </a:extLst>
          </p:cNvPr>
          <p:cNvSpPr>
            <a:spLocks noGrp="1"/>
          </p:cNvSpPr>
          <p:nvPr>
            <p:ph type="body" sz="quarter" idx="13"/>
            <p:custDataLst>
              <p:tags r:id="rId1"/>
            </p:custDataLst>
          </p:nvPr>
        </p:nvSpPr>
        <p:spPr>
          <a:xfrm>
            <a:off x="5585926" y="739433"/>
            <a:ext cx="5935118" cy="1136792"/>
          </a:xfrm>
        </p:spPr>
        <p:txBody>
          <a:bodyPr>
            <a:noAutofit/>
          </a:bodyPr>
          <a:lstStyle/>
          <a:p>
            <a:pPr algn="r" rtl="0"/>
            <a:r>
              <a:rPr lang="fr" sz="4000" b="0" i="0" u="none" strike="noStrike" dirty="0">
                <a:highlight>
                  <a:srgbClr val="000000">
                    <a:alpha val="0"/>
                  </a:srgbClr>
                </a:highlight>
                <a:latin typeface="Calibri"/>
              </a:rPr>
              <a:t>2.  Informations imprimées</a:t>
            </a:r>
            <a:endParaRPr lang="hr-BA" sz="4000" dirty="0"/>
          </a:p>
          <a:p>
            <a:pPr algn="r" rtl="0"/>
            <a:r>
              <a:rPr lang="fr" sz="1600" b="0" i="0" u="none" strike="noStrike" dirty="0">
                <a:highlight>
                  <a:srgbClr val="000000">
                    <a:alpha val="0"/>
                  </a:srgbClr>
                </a:highlight>
                <a:latin typeface="Calibri"/>
              </a:rPr>
              <a:t>Malgré tous les canaux numériques disponibles, les produits imprimés sont plus attrayants s'ils sont réalisés de la bonne manière.</a:t>
            </a:r>
          </a:p>
        </p:txBody>
      </p:sp>
      <p:sp>
        <p:nvSpPr>
          <p:cNvPr id="3" name="Text Placeholder 2">
            <a:extLst>
              <a:ext uri="{FF2B5EF4-FFF2-40B4-BE49-F238E27FC236}">
                <a16:creationId xmlns:a16="http://schemas.microsoft.com/office/drawing/2014/main" id="{F06C4BA4-6171-4B48-ACDB-1E0FE3669EB3}"/>
              </a:ext>
            </a:extLst>
          </p:cNvPr>
          <p:cNvSpPr>
            <a:spLocks noGrp="1"/>
          </p:cNvSpPr>
          <p:nvPr>
            <p:ph type="body" sz="quarter" idx="14"/>
            <p:custDataLst>
              <p:tags r:id="rId2"/>
            </p:custDataLst>
          </p:nvPr>
        </p:nvSpPr>
        <p:spPr>
          <a:xfrm>
            <a:off x="5803642" y="2304930"/>
            <a:ext cx="6056416" cy="3245241"/>
          </a:xfrm>
        </p:spPr>
        <p:txBody>
          <a:bodyPr>
            <a:noAutofit/>
          </a:bodyPr>
          <a:lstStyle/>
          <a:p>
            <a:pPr rtl="0"/>
            <a:r>
              <a:rPr lang="fr" sz="2400" b="1" i="0" u="none" strike="noStrike" dirty="0">
                <a:solidFill>
                  <a:srgbClr val="76C6D2"/>
                </a:solidFill>
                <a:highlight>
                  <a:srgbClr val="000000">
                    <a:alpha val="0"/>
                  </a:srgbClr>
                </a:highlight>
                <a:latin typeface="Calibri"/>
              </a:rPr>
              <a:t>Flyer</a:t>
            </a:r>
            <a:endParaRPr lang="en-US" dirty="0">
              <a:solidFill>
                <a:srgbClr val="76C6D2"/>
              </a:solidFill>
            </a:endParaRPr>
          </a:p>
          <a:p>
            <a:pPr rtl="0"/>
            <a:r>
              <a:rPr lang="fr" sz="2000" b="0" i="0" u="none" strike="noStrike" dirty="0">
                <a:solidFill>
                  <a:srgbClr val="76C6D2"/>
                </a:solidFill>
                <a:highlight>
                  <a:srgbClr val="000000">
                    <a:alpha val="0"/>
                  </a:srgbClr>
                </a:highlight>
                <a:latin typeface="Calibri"/>
              </a:rPr>
              <a:t>Un dépliant est utilisé pour faire connaître les messages. Un dépliant conçu de manière professionnelle contribue à la réussite d'un projet. Cela signifie plus de visibilité, plus de sensibilisation et plus d'engagement.</a:t>
            </a:r>
            <a:endParaRPr lang="hr-BA" sz="2000" dirty="0">
              <a:solidFill>
                <a:srgbClr val="76C6D2"/>
              </a:solidFill>
            </a:endParaRPr>
          </a:p>
          <a:p>
            <a:endParaRPr lang="en-US" b="1" dirty="0">
              <a:solidFill>
                <a:srgbClr val="A6377D"/>
              </a:solidFill>
              <a:effectLst/>
            </a:endParaRPr>
          </a:p>
          <a:p>
            <a:pPr algn="r" rtl="0"/>
            <a:r>
              <a:rPr lang="fr" sz="2400" b="1" i="0" u="none" strike="noStrike" dirty="0">
                <a:solidFill>
                  <a:srgbClr val="A6377D"/>
                </a:solidFill>
                <a:highlight>
                  <a:srgbClr val="000000">
                    <a:alpha val="0"/>
                  </a:srgbClr>
                </a:highlight>
                <a:latin typeface="Calibri"/>
              </a:rPr>
              <a:t>Poster</a:t>
            </a:r>
          </a:p>
          <a:p>
            <a:pPr algn="r" rtl="0"/>
            <a:r>
              <a:rPr lang="fr" sz="2400" b="0" i="0" u="none" strike="noStrike" dirty="0">
                <a:solidFill>
                  <a:srgbClr val="A6377D"/>
                </a:solidFill>
                <a:highlight>
                  <a:srgbClr val="000000">
                    <a:alpha val="0"/>
                  </a:srgbClr>
                </a:highlight>
                <a:latin typeface="Calibri"/>
              </a:rPr>
              <a:t>Une affiche peut attirer l'attention à de nombreux endroits. C'est un excellent moyen de sensibiliser le public à certains problèmes, idées ou informations.</a:t>
            </a:r>
          </a:p>
          <a:p>
            <a:endParaRPr lang="en-US" dirty="0"/>
          </a:p>
        </p:txBody>
      </p:sp>
      <p:pic>
        <p:nvPicPr>
          <p:cNvPr id="5" name="Picture 4" descr="A group of people holding boxes&#10;&#10;Description automatically generated with low confidence">
            <a:extLst>
              <a:ext uri="{FF2B5EF4-FFF2-40B4-BE49-F238E27FC236}">
                <a16:creationId xmlns:a16="http://schemas.microsoft.com/office/drawing/2014/main" id="{2B142BAE-5016-491B-A4C7-CED49AA4702C}"/>
              </a:ext>
            </a:extLst>
          </p:cNvPr>
          <p:cNvPicPr>
            <a:picLocks noChangeAspect="1"/>
          </p:cNvPicPr>
          <p:nvPr>
            <p:custDataLst>
              <p:tags r:id="rId3"/>
            </p:custDataLst>
          </p:nvPr>
        </p:nvPicPr>
        <p:blipFill>
          <a:blip r:embed="rId5" cstate="screen">
            <a:extLst>
              <a:ext uri="{28A0092B-C50C-407E-A947-70E740481C1C}">
                <a14:useLocalDpi xmlns:a14="http://schemas.microsoft.com/office/drawing/2010/main"/>
              </a:ext>
            </a:extLst>
          </a:blip>
          <a:srcRect/>
          <a:stretch>
            <a:fillRect/>
          </a:stretch>
        </p:blipFill>
        <p:spPr>
          <a:xfrm>
            <a:off x="0" y="0"/>
            <a:ext cx="5411754"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430391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CD3396-8956-1149-A5B7-4D6C6C116DC9}"/>
              </a:ext>
            </a:extLst>
          </p:cNvPr>
          <p:cNvSpPr>
            <a:spLocks noGrp="1"/>
          </p:cNvSpPr>
          <p:nvPr>
            <p:ph type="body" sz="quarter" idx="13"/>
            <p:custDataLst>
              <p:tags r:id="rId1"/>
            </p:custDataLst>
          </p:nvPr>
        </p:nvSpPr>
        <p:spPr>
          <a:xfrm>
            <a:off x="456724" y="585209"/>
            <a:ext cx="5906753" cy="1439534"/>
          </a:xfrm>
        </p:spPr>
        <p:txBody>
          <a:bodyPr>
            <a:noAutofit/>
          </a:bodyPr>
          <a:lstStyle/>
          <a:p>
            <a:pPr rtl="0"/>
            <a:r>
              <a:rPr lang="fr" sz="4000" b="0" i="0" u="none" strike="noStrike" dirty="0">
                <a:highlight>
                  <a:srgbClr val="000000">
                    <a:alpha val="0"/>
                  </a:srgbClr>
                </a:highlight>
                <a:latin typeface="Calibri"/>
              </a:rPr>
              <a:t>Information imprimée</a:t>
            </a:r>
            <a:endParaRPr lang="hr-BA" sz="4000" dirty="0"/>
          </a:p>
          <a:p>
            <a:pPr rtl="0"/>
            <a:r>
              <a:rPr lang="fr" sz="1800" b="0" i="0" u="none" strike="noStrike" dirty="0">
                <a:highlight>
                  <a:srgbClr val="000000">
                    <a:alpha val="0"/>
                  </a:srgbClr>
                </a:highlight>
                <a:latin typeface="Calibri"/>
              </a:rPr>
              <a:t>Malgré tous les canaux numériques disponibles, les produits imprimés sont plus attrayants s'ils sont réalisés de la bonne manière.</a:t>
            </a:r>
          </a:p>
        </p:txBody>
      </p:sp>
      <p:sp>
        <p:nvSpPr>
          <p:cNvPr id="3" name="Text Placeholder 2">
            <a:extLst>
              <a:ext uri="{FF2B5EF4-FFF2-40B4-BE49-F238E27FC236}">
                <a16:creationId xmlns:a16="http://schemas.microsoft.com/office/drawing/2014/main" id="{F06C4BA4-6171-4B48-ACDB-1E0FE3669EB3}"/>
              </a:ext>
            </a:extLst>
          </p:cNvPr>
          <p:cNvSpPr>
            <a:spLocks noGrp="1"/>
          </p:cNvSpPr>
          <p:nvPr>
            <p:ph type="body" sz="quarter" idx="14"/>
            <p:custDataLst>
              <p:tags r:id="rId2"/>
            </p:custDataLst>
          </p:nvPr>
        </p:nvSpPr>
        <p:spPr>
          <a:xfrm>
            <a:off x="456725" y="2250751"/>
            <a:ext cx="5906753" cy="3133812"/>
          </a:xfrm>
        </p:spPr>
        <p:txBody>
          <a:bodyPr>
            <a:noAutofit/>
          </a:bodyPr>
          <a:lstStyle/>
          <a:p>
            <a:pPr algn="l" rtl="0"/>
            <a:r>
              <a:rPr lang="fr" sz="2400" b="1" i="0" u="none" strike="noStrike" dirty="0">
                <a:solidFill>
                  <a:srgbClr val="76C6D2"/>
                </a:solidFill>
                <a:highlight>
                  <a:srgbClr val="000000">
                    <a:alpha val="0"/>
                  </a:srgbClr>
                </a:highlight>
                <a:latin typeface="Calibri"/>
              </a:rPr>
              <a:t>Bulletins d'informations</a:t>
            </a:r>
          </a:p>
          <a:p>
            <a:pPr algn="l" rtl="0"/>
            <a:r>
              <a:rPr lang="fr" sz="2400" b="0" i="0" u="none" strike="noStrike" dirty="0">
                <a:solidFill>
                  <a:srgbClr val="76C6D2"/>
                </a:solidFill>
                <a:highlight>
                  <a:srgbClr val="000000">
                    <a:alpha val="0"/>
                  </a:srgbClr>
                </a:highlight>
                <a:latin typeface="Calibri"/>
              </a:rPr>
              <a:t>Fournissez-vous à vos parties prenantes des informations périodiques ? De nombreuses personnes préfèrent encore lire des informations complètes sur papier. </a:t>
            </a:r>
            <a:endParaRPr lang="hr-BA" dirty="0">
              <a:solidFill>
                <a:srgbClr val="76C6D2"/>
              </a:solidFill>
              <a:effectLst/>
            </a:endParaRPr>
          </a:p>
          <a:p>
            <a:pPr algn="r"/>
            <a:endParaRPr lang="hr-BA" b="1" dirty="0">
              <a:solidFill>
                <a:srgbClr val="F6BC67"/>
              </a:solidFill>
              <a:effectLst/>
            </a:endParaRPr>
          </a:p>
          <a:p>
            <a:pPr algn="r" rtl="0"/>
            <a:r>
              <a:rPr lang="fr" sz="2400" b="1" i="0" u="none" strike="noStrike" dirty="0">
                <a:solidFill>
                  <a:srgbClr val="F6BC67"/>
                </a:solidFill>
                <a:highlight>
                  <a:srgbClr val="000000">
                    <a:alpha val="0"/>
                  </a:srgbClr>
                </a:highlight>
                <a:latin typeface="Calibri"/>
              </a:rPr>
              <a:t>Livret ou brochure</a:t>
            </a:r>
          </a:p>
          <a:p>
            <a:pPr algn="r" rtl="0"/>
            <a:r>
              <a:rPr lang="fr" sz="2400" b="0" i="0" u="none" strike="noStrike" dirty="0">
                <a:solidFill>
                  <a:srgbClr val="F6BC67"/>
                </a:solidFill>
                <a:highlight>
                  <a:srgbClr val="000000">
                    <a:alpha val="0"/>
                  </a:srgbClr>
                </a:highlight>
                <a:latin typeface="Calibri"/>
              </a:rPr>
              <a:t>Les brochures donnent un premier aperçu des informations importantes. Ils doivent trouver l'équilibre parfait entre la profondeur de l'information et la facilité d'utilisation. </a:t>
            </a:r>
          </a:p>
          <a:p>
            <a:endParaRPr lang="en-US" dirty="0"/>
          </a:p>
        </p:txBody>
      </p:sp>
      <p:pic>
        <p:nvPicPr>
          <p:cNvPr id="5" name="Picture 4" descr="A group of people holding boxes&#10;&#10;Description automatically generated with low confidence">
            <a:extLst>
              <a:ext uri="{FF2B5EF4-FFF2-40B4-BE49-F238E27FC236}">
                <a16:creationId xmlns:a16="http://schemas.microsoft.com/office/drawing/2014/main" id="{9AD65EE4-EAE5-4D71-97FF-596BA73AAC23}"/>
              </a:ext>
            </a:extLst>
          </p:cNvPr>
          <p:cNvPicPr>
            <a:picLocks noChangeAspect="1"/>
          </p:cNvPicPr>
          <p:nvPr>
            <p:custDataLst>
              <p:tags r:id="rId3"/>
            </p:custDataLst>
          </p:nvPr>
        </p:nvPicPr>
        <p:blipFill>
          <a:blip r:embed="rId5" cstate="screen">
            <a:extLst>
              <a:ext uri="{28A0092B-C50C-407E-A947-70E740481C1C}">
                <a14:useLocalDpi xmlns:a14="http://schemas.microsoft.com/office/drawing/2010/main"/>
              </a:ext>
            </a:extLst>
          </a:blip>
          <a:srcRect/>
          <a:stretch>
            <a:fillRect/>
          </a:stretch>
        </p:blipFill>
        <p:spPr>
          <a:xfrm>
            <a:off x="6666722" y="0"/>
            <a:ext cx="5525278" cy="68660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5587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08D581-935F-4495-ABED-CE94637B5537}"/>
              </a:ext>
            </a:extLst>
          </p:cNvPr>
          <p:cNvSpPr>
            <a:spLocks noGrp="1"/>
          </p:cNvSpPr>
          <p:nvPr>
            <p:ph type="body" sz="quarter" idx="13"/>
            <p:custDataLst>
              <p:tags r:id="rId1"/>
            </p:custDataLst>
          </p:nvPr>
        </p:nvSpPr>
        <p:spPr>
          <a:xfrm>
            <a:off x="783176" y="943935"/>
            <a:ext cx="10898749" cy="697353"/>
          </a:xfrm>
        </p:spPr>
        <p:txBody>
          <a:bodyPr>
            <a:noAutofit/>
          </a:bodyPr>
          <a:lstStyle/>
          <a:p>
            <a:pPr rtl="0"/>
            <a:r>
              <a:rPr lang="fr" sz="3600" b="0" i="0" u="none" strike="noStrike" dirty="0">
                <a:highlight>
                  <a:srgbClr val="000000">
                    <a:alpha val="0"/>
                  </a:srgbClr>
                </a:highlight>
                <a:latin typeface="Calibri"/>
              </a:rPr>
              <a:t>CONSEIL : Utilisez Canva pour préparer vos impressions !</a:t>
            </a:r>
            <a:endParaRPr lang="en-US" dirty="0"/>
          </a:p>
        </p:txBody>
      </p:sp>
      <p:sp>
        <p:nvSpPr>
          <p:cNvPr id="3" name="Text Placeholder 2">
            <a:extLst>
              <a:ext uri="{FF2B5EF4-FFF2-40B4-BE49-F238E27FC236}">
                <a16:creationId xmlns:a16="http://schemas.microsoft.com/office/drawing/2014/main" id="{31CD7FD4-D350-4675-871B-557EFD4D0EA3}"/>
              </a:ext>
            </a:extLst>
          </p:cNvPr>
          <p:cNvSpPr>
            <a:spLocks noGrp="1"/>
          </p:cNvSpPr>
          <p:nvPr>
            <p:ph type="body" sz="quarter" idx="14"/>
            <p:custDataLst>
              <p:tags r:id="rId2"/>
            </p:custDataLst>
          </p:nvPr>
        </p:nvSpPr>
        <p:spPr>
          <a:xfrm>
            <a:off x="388776" y="2507387"/>
            <a:ext cx="3971969" cy="3769298"/>
          </a:xfrm>
        </p:spPr>
        <p:txBody>
          <a:bodyPr>
            <a:noAutofit/>
          </a:bodyPr>
          <a:lstStyle/>
          <a:p>
            <a:pPr rtl="0"/>
            <a:r>
              <a:rPr lang="fr" sz="2400" b="0" i="0" u="none" strike="noStrike">
                <a:highlight>
                  <a:srgbClr val="000000">
                    <a:alpha val="0"/>
                  </a:srgbClr>
                </a:highlight>
                <a:latin typeface="Calibri"/>
              </a:rPr>
              <a:t>Canva est un outil très simple que vous pouvez utiliser pour produire vos imprimés. C'est un outil puissant pour la narration visuelle et il peut être facilement personnalisé avec un choix de polices, d'arrière-plans, de cadres et plus encore. </a:t>
            </a:r>
          </a:p>
          <a:p>
            <a:pPr rtl="0"/>
            <a:r>
              <a:rPr lang="fr" sz="2400" b="1" i="0" u="none" strike="noStrike">
                <a:solidFill>
                  <a:srgbClr val="76C6D2"/>
                </a:solidFill>
                <a:highlight>
                  <a:srgbClr val="000000">
                    <a:alpha val="0"/>
                  </a:srgbClr>
                </a:highlight>
                <a:latin typeface="Calibri"/>
              </a:rPr>
              <a:t>Regardez la vidéo pour en savoir plus !</a:t>
            </a:r>
          </a:p>
          <a:p>
            <a:endParaRPr lang="hr-BA" b="1">
              <a:solidFill>
                <a:srgbClr val="76C6D2"/>
              </a:solidFill>
            </a:endParaRPr>
          </a:p>
          <a:p>
            <a:endParaRPr lang="hr-BA" b="1">
              <a:solidFill>
                <a:srgbClr val="76C6D2"/>
              </a:solidFill>
            </a:endParaRPr>
          </a:p>
          <a:p>
            <a:endParaRPr lang="en-US" b="1">
              <a:solidFill>
                <a:srgbClr val="76C6D2"/>
              </a:solidFill>
            </a:endParaRPr>
          </a:p>
        </p:txBody>
      </p:sp>
      <p:pic>
        <p:nvPicPr>
          <p:cNvPr id="4" name="Online Media 3" title="Start designing">
            <a:hlinkClick r:id="" action="ppaction://media"/>
            <a:extLst>
              <a:ext uri="{FF2B5EF4-FFF2-40B4-BE49-F238E27FC236}">
                <a16:creationId xmlns:a16="http://schemas.microsoft.com/office/drawing/2014/main" id="{D002D0E8-5691-46EF-86EA-2E4EFF12332A}"/>
              </a:ext>
            </a:extLst>
          </p:cNvPr>
          <p:cNvPicPr>
            <a:picLocks noRot="1" noChangeAspect="1"/>
          </p:cNvPicPr>
          <p:nvPr>
            <a:videoFile r:link="rId3"/>
            <p:custDataLst>
              <p:tags r:id="rId4"/>
            </p:custDataLst>
          </p:nvPr>
        </p:nvPicPr>
        <p:blipFill>
          <a:blip r:embed="rId6"/>
          <a:stretch>
            <a:fillRect/>
          </a:stretch>
        </p:blipFill>
        <p:spPr>
          <a:xfrm>
            <a:off x="4152122" y="1831817"/>
            <a:ext cx="7529804" cy="42543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5935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DFE45E3-30EB-854A-8C10-A7DAAB16E6D7}"/>
              </a:ext>
            </a:extLst>
          </p:cNvPr>
          <p:cNvSpPr>
            <a:spLocks noGrp="1"/>
          </p:cNvSpPr>
          <p:nvPr>
            <p:ph type="body" sz="quarter" idx="15"/>
            <p:custDataLst>
              <p:tags r:id="rId1"/>
            </p:custDataLst>
          </p:nvPr>
        </p:nvSpPr>
        <p:spPr/>
        <p:txBody>
          <a:bodyPr>
            <a:noAutofit/>
          </a:bodyPr>
          <a:lstStyle/>
          <a:p>
            <a:pPr rtl="0"/>
            <a:r>
              <a:rPr lang="fr" sz="3600" b="1" i="0" u="none" strike="noStrike">
                <a:highlight>
                  <a:srgbClr val="000000">
                    <a:alpha val="0"/>
                  </a:srgbClr>
                </a:highlight>
                <a:latin typeface="Calibri"/>
              </a:rPr>
              <a:t>3.  Presse et médias</a:t>
            </a:r>
          </a:p>
        </p:txBody>
      </p:sp>
      <p:sp>
        <p:nvSpPr>
          <p:cNvPr id="12" name="Text Placeholder 11">
            <a:extLst>
              <a:ext uri="{FF2B5EF4-FFF2-40B4-BE49-F238E27FC236}">
                <a16:creationId xmlns:a16="http://schemas.microsoft.com/office/drawing/2014/main" id="{8ECB6EA5-2601-A544-A1CB-FA54AFEC9B49}"/>
              </a:ext>
            </a:extLst>
          </p:cNvPr>
          <p:cNvSpPr>
            <a:spLocks noGrp="1"/>
          </p:cNvSpPr>
          <p:nvPr>
            <p:ph type="body" sz="quarter" idx="16"/>
            <p:custDataLst>
              <p:tags r:id="rId2"/>
            </p:custDataLst>
          </p:nvPr>
        </p:nvSpPr>
        <p:spPr>
          <a:xfrm>
            <a:off x="453241" y="1186827"/>
            <a:ext cx="10192987" cy="1459694"/>
          </a:xfrm>
        </p:spPr>
        <p:txBody>
          <a:bodyPr>
            <a:noAutofit/>
          </a:bodyPr>
          <a:lstStyle/>
          <a:p>
            <a:endParaRPr lang="en-IE">
              <a:solidFill>
                <a:srgbClr val="A6377D"/>
              </a:solidFill>
            </a:endParaRPr>
          </a:p>
          <a:p>
            <a:pPr rtl="0"/>
            <a:r>
              <a:rPr lang="fr" sz="2400" b="0" i="0" u="none" strike="noStrike">
                <a:solidFill>
                  <a:srgbClr val="A6377D"/>
                </a:solidFill>
                <a:highlight>
                  <a:srgbClr val="000000">
                    <a:alpha val="0"/>
                  </a:srgbClr>
                </a:highlight>
                <a:latin typeface="Calibri"/>
              </a:rPr>
              <a:t>Nous avons choisi les 3 outils puissants pour faire participer la presse et les médias</a:t>
            </a:r>
            <a:endParaRPr lang="en-US">
              <a:solidFill>
                <a:srgbClr val="A6377D"/>
              </a:solidFill>
            </a:endParaRPr>
          </a:p>
        </p:txBody>
      </p:sp>
      <p:sp>
        <p:nvSpPr>
          <p:cNvPr id="2" name="Rectangle 1">
            <a:extLst>
              <a:ext uri="{FF2B5EF4-FFF2-40B4-BE49-F238E27FC236}">
                <a16:creationId xmlns:a16="http://schemas.microsoft.com/office/drawing/2014/main" id="{052CE8CB-08B9-42C8-91F9-BED8502EACBB}"/>
              </a:ext>
            </a:extLst>
          </p:cNvPr>
          <p:cNvSpPr/>
          <p:nvPr>
            <p:custDataLst>
              <p:tags r:id="rId3"/>
            </p:custDataLst>
          </p:nvPr>
        </p:nvSpPr>
        <p:spPr>
          <a:xfrm>
            <a:off x="307910" y="2957804"/>
            <a:ext cx="3498980" cy="2799184"/>
          </a:xfrm>
          <a:prstGeom prst="rect">
            <a:avLst/>
          </a:prstGeom>
          <a:solidFill>
            <a:srgbClr val="F6BC67"/>
          </a:solidFill>
          <a:ln>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fr" sz="2400" b="1" i="0" u="none" strike="noStrike">
                <a:highlight>
                  <a:srgbClr val="000000">
                    <a:alpha val="0"/>
                  </a:srgbClr>
                </a:highlight>
                <a:latin typeface="Calibri Light"/>
              </a:rPr>
              <a:t>1.  Podcasts</a:t>
            </a:r>
          </a:p>
          <a:p>
            <a:pPr algn="ctr"/>
            <a:endParaRPr lang="hr-BA" sz="2400" b="1">
              <a:effectLst/>
              <a:latin typeface="+mj-lt"/>
            </a:endParaRPr>
          </a:p>
          <a:p>
            <a:pPr algn="ctr" rtl="0"/>
            <a:r>
              <a:rPr lang="fr" sz="2400" b="1" i="0" u="none" strike="noStrike">
                <a:highlight>
                  <a:srgbClr val="000000">
                    <a:alpha val="0"/>
                  </a:srgbClr>
                </a:highlight>
                <a:latin typeface="Calibri Light"/>
              </a:rPr>
              <a:t> </a:t>
            </a:r>
            <a:r>
              <a:rPr lang="fr" sz="1800" b="1" i="0" u="none" strike="noStrike">
                <a:highlight>
                  <a:srgbClr val="000000">
                    <a:alpha val="0"/>
                  </a:srgbClr>
                </a:highlight>
                <a:latin typeface="Calibri Light"/>
              </a:rPr>
              <a:t>offrir la possibilité d'attirer l'attention du grand public sur votre message</a:t>
            </a:r>
            <a:endParaRPr lang="en-US" b="1">
              <a:latin typeface="+mj-lt"/>
            </a:endParaRPr>
          </a:p>
        </p:txBody>
      </p:sp>
      <p:sp>
        <p:nvSpPr>
          <p:cNvPr id="8" name="Rectangle 7">
            <a:extLst>
              <a:ext uri="{FF2B5EF4-FFF2-40B4-BE49-F238E27FC236}">
                <a16:creationId xmlns:a16="http://schemas.microsoft.com/office/drawing/2014/main" id="{CA9857D7-9633-44AB-9426-2B6D523B948B}"/>
              </a:ext>
            </a:extLst>
          </p:cNvPr>
          <p:cNvSpPr/>
          <p:nvPr>
            <p:custDataLst>
              <p:tags r:id="rId4"/>
            </p:custDataLst>
          </p:nvPr>
        </p:nvSpPr>
        <p:spPr>
          <a:xfrm>
            <a:off x="4346510" y="2957804"/>
            <a:ext cx="3498980" cy="2799184"/>
          </a:xfrm>
          <a:prstGeom prst="rect">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fr" sz="2400" b="1" i="0" u="none" strike="noStrike">
                <a:highlight>
                  <a:srgbClr val="000000">
                    <a:alpha val="0"/>
                  </a:srgbClr>
                </a:highlight>
                <a:latin typeface="Calibri Light"/>
              </a:rPr>
              <a:t>2. Communiqué de presse</a:t>
            </a:r>
            <a:endParaRPr lang="hr-BA" sz="2400" b="1">
              <a:latin typeface="+mj-lt"/>
            </a:endParaRPr>
          </a:p>
          <a:p>
            <a:pPr algn="ctr"/>
            <a:endParaRPr lang="en-US" sz="2400" b="1">
              <a:latin typeface="+mj-lt"/>
            </a:endParaRPr>
          </a:p>
          <a:p>
            <a:pPr algn="ctr" rtl="0"/>
            <a:r>
              <a:rPr lang="fr" sz="1800" b="1" i="0" u="none" strike="noStrike">
                <a:highlight>
                  <a:srgbClr val="000000">
                    <a:alpha val="0"/>
                  </a:srgbClr>
                </a:highlight>
                <a:latin typeface="Calibri Light"/>
              </a:rPr>
              <a:t>est une annonce écrite diffusée largement auprès des médias qui peut attirer l'attention du public sur votre campagne.</a:t>
            </a:r>
          </a:p>
        </p:txBody>
      </p:sp>
      <p:sp>
        <p:nvSpPr>
          <p:cNvPr id="9" name="Rectangle 8">
            <a:extLst>
              <a:ext uri="{FF2B5EF4-FFF2-40B4-BE49-F238E27FC236}">
                <a16:creationId xmlns:a16="http://schemas.microsoft.com/office/drawing/2014/main" id="{0A175961-FB30-471C-AB68-A036BA648FC6}"/>
              </a:ext>
            </a:extLst>
          </p:cNvPr>
          <p:cNvSpPr/>
          <p:nvPr>
            <p:custDataLst>
              <p:tags r:id="rId5"/>
            </p:custDataLst>
          </p:nvPr>
        </p:nvSpPr>
        <p:spPr>
          <a:xfrm>
            <a:off x="8372670" y="2957804"/>
            <a:ext cx="3498980" cy="2799184"/>
          </a:xfrm>
          <a:prstGeom prst="rect">
            <a:avLst/>
          </a:prstGeom>
          <a:solidFill>
            <a:srgbClr val="76C6D2"/>
          </a:solidFill>
          <a:ln>
            <a:solidFill>
              <a:srgbClr val="76C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r>
              <a:rPr lang="fr" sz="2400" b="1" i="0" u="none" strike="noStrike">
                <a:highlight>
                  <a:srgbClr val="000000">
                    <a:alpha val="0"/>
                  </a:srgbClr>
                </a:highlight>
                <a:latin typeface="Calibri Light"/>
              </a:rPr>
              <a:t>3. Les médias sociaux</a:t>
            </a:r>
            <a:endParaRPr lang="hr-BA" sz="2400" b="1">
              <a:latin typeface="+mj-lt"/>
            </a:endParaRPr>
          </a:p>
          <a:p>
            <a:pPr algn="ctr"/>
            <a:endParaRPr lang="hr-BA" sz="2400" b="1">
              <a:latin typeface="+mj-lt"/>
            </a:endParaRPr>
          </a:p>
          <a:p>
            <a:pPr algn="ctr" rtl="0"/>
            <a:r>
              <a:rPr lang="fr" sz="1800" b="1" i="0" u="none" strike="noStrike">
                <a:highlight>
                  <a:srgbClr val="000000">
                    <a:alpha val="0"/>
                  </a:srgbClr>
                </a:highlight>
                <a:latin typeface="Calibri Light"/>
              </a:rPr>
              <a:t>inclut des canaux de communication sur Internet, tels que Facebook, Twitter et Instagram, afin de susciter l'intérêt de vos publics cibles et de les inciter à agir pour soutenir votre campagne.</a:t>
            </a:r>
          </a:p>
        </p:txBody>
      </p:sp>
    </p:spTree>
    <p:extLst>
      <p:ext uri="{BB962C8B-B14F-4D97-AF65-F5344CB8AC3E}">
        <p14:creationId xmlns:p14="http://schemas.microsoft.com/office/powerpoint/2010/main" val="428275288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6E4959-D9A4-482E-9BEF-3502275A7F0F}"/>
              </a:ext>
            </a:extLst>
          </p:cNvPr>
          <p:cNvSpPr>
            <a:spLocks noGrp="1"/>
          </p:cNvSpPr>
          <p:nvPr>
            <p:ph type="body" sz="quarter" idx="13"/>
            <p:custDataLst>
              <p:tags r:id="rId1"/>
            </p:custDataLst>
          </p:nvPr>
        </p:nvSpPr>
        <p:spPr>
          <a:xfrm>
            <a:off x="669976" y="209917"/>
            <a:ext cx="4270323" cy="999919"/>
          </a:xfrm>
        </p:spPr>
        <p:txBody>
          <a:bodyPr>
            <a:noAutofit/>
          </a:bodyPr>
          <a:lstStyle/>
          <a:p>
            <a:pPr rtl="0"/>
            <a:r>
              <a:rPr lang="fr" sz="3000" b="1" i="1" u="none" strike="noStrike" dirty="0">
                <a:highlight>
                  <a:srgbClr val="000000">
                    <a:alpha val="0"/>
                  </a:srgbClr>
                </a:highlight>
                <a:latin typeface="Calibri"/>
              </a:rPr>
              <a:t>Qu'est-ce qu'un podcast ?</a:t>
            </a:r>
            <a:endParaRPr lang="en-US" dirty="0">
              <a:solidFill>
                <a:srgbClr val="4D2B65"/>
              </a:solidFill>
              <a:highlight>
                <a:srgbClr val="FFFF00"/>
              </a:highlight>
            </a:endParaRPr>
          </a:p>
        </p:txBody>
      </p:sp>
      <p:sp>
        <p:nvSpPr>
          <p:cNvPr id="4" name="TextBox 3">
            <a:extLst>
              <a:ext uri="{FF2B5EF4-FFF2-40B4-BE49-F238E27FC236}">
                <a16:creationId xmlns:a16="http://schemas.microsoft.com/office/drawing/2014/main" id="{47A2A3B0-E024-490F-8C40-20F7B05513F1}"/>
              </a:ext>
            </a:extLst>
          </p:cNvPr>
          <p:cNvSpPr txBox="1"/>
          <p:nvPr>
            <p:custDataLst>
              <p:tags r:id="rId2"/>
            </p:custDataLst>
          </p:nvPr>
        </p:nvSpPr>
        <p:spPr>
          <a:xfrm>
            <a:off x="669977" y="1200472"/>
            <a:ext cx="11058832" cy="2585323"/>
          </a:xfrm>
          <a:prstGeom prst="rect">
            <a:avLst/>
          </a:prstGeom>
          <a:noFill/>
        </p:spPr>
        <p:txBody>
          <a:bodyPr wrap="square">
            <a:noAutofit/>
          </a:bodyPr>
          <a:lstStyle/>
          <a:p>
            <a:pPr rtl="0"/>
            <a:r>
              <a:rPr lang="fr" sz="1800" b="0" i="0" u="none" strike="noStrike">
                <a:solidFill>
                  <a:srgbClr val="FFFFFF"/>
                </a:solidFill>
                <a:highlight>
                  <a:srgbClr val="000000">
                    <a:alpha val="0"/>
                  </a:srgbClr>
                </a:highlight>
                <a:latin typeface="Calibri"/>
              </a:rPr>
              <a:t>Pour faire simple : un podcast est un programme audio, auquel vous vous abonnez et que vous écoutez quand vous le souhaitez.</a:t>
            </a:r>
          </a:p>
          <a:p>
            <a:endParaRPr lang="en-US">
              <a:solidFill>
                <a:schemeClr val="bg1"/>
              </a:solidFill>
            </a:endParaRPr>
          </a:p>
          <a:p>
            <a:pPr rtl="0"/>
            <a:r>
              <a:rPr lang="fr" sz="1800" b="0" i="0" u="none" strike="noStrike">
                <a:solidFill>
                  <a:srgbClr val="FFFFFF"/>
                </a:solidFill>
                <a:highlight>
                  <a:srgbClr val="000000">
                    <a:alpha val="0"/>
                  </a:srgbClr>
                </a:highlight>
                <a:latin typeface="Calibri"/>
              </a:rPr>
              <a:t>Mais comment fonctionne-t-il et comment l'écoute-t-on ? Continuez à lire pour le savoir !</a:t>
            </a:r>
          </a:p>
          <a:p>
            <a:endParaRPr lang="en-US">
              <a:solidFill>
                <a:schemeClr val="bg1"/>
              </a:solidFill>
            </a:endParaRPr>
          </a:p>
          <a:p>
            <a:pPr rtl="0"/>
            <a:r>
              <a:rPr lang="fr" sz="1800" b="0" i="0" u="none" strike="noStrike">
                <a:solidFill>
                  <a:srgbClr val="FFFFFF"/>
                </a:solidFill>
                <a:highlight>
                  <a:srgbClr val="000000">
                    <a:alpha val="0"/>
                  </a:srgbClr>
                </a:highlight>
                <a:latin typeface="Calibri"/>
              </a:rPr>
              <a:t>De manière un peu plus détaillée, un podcast est une série d'épisodes audio parlés, tous centrés sur un sujet ou un thème particulier, comme le cyclisme ou les startups. Vous pouvez vous abonner à l'émission avec une application sur votre téléphone et écouter les épisodes quand vous le souhaitez sur vos écouteurs, dans la voiture ou sur des haut-parleurs.</a:t>
            </a:r>
          </a:p>
          <a:p>
            <a:endParaRPr lang="hr-BA">
              <a:solidFill>
                <a:schemeClr val="bg1"/>
              </a:solidFill>
            </a:endParaRPr>
          </a:p>
          <a:p>
            <a:endParaRPr lang="en-US">
              <a:solidFill>
                <a:schemeClr val="bg1"/>
              </a:solidFill>
            </a:endParaRPr>
          </a:p>
        </p:txBody>
      </p:sp>
      <p:pic>
        <p:nvPicPr>
          <p:cNvPr id="6" name="Picture 5" descr="Icon&#10;&#10;Description automatically generated">
            <a:extLst>
              <a:ext uri="{FF2B5EF4-FFF2-40B4-BE49-F238E27FC236}">
                <a16:creationId xmlns:a16="http://schemas.microsoft.com/office/drawing/2014/main" id="{3B2B3997-F4E5-424C-9765-15A164CBE77A}"/>
              </a:ext>
            </a:extLst>
          </p:cNvPr>
          <p:cNvPicPr>
            <a:picLocks noChangeAspect="1"/>
          </p:cNvPicPr>
          <p:nvPr>
            <p:custDataLst>
              <p:tags r:id="rId3"/>
            </p:custDataLst>
          </p:nvPr>
        </p:nvPicPr>
        <p:blipFill>
          <a:blip r:embed="rId6" cstate="screen">
            <a:extLst>
              <a:ext uri="{28A0092B-C50C-407E-A947-70E740481C1C}">
                <a14:useLocalDpi xmlns:a14="http://schemas.microsoft.com/office/drawing/2010/main"/>
              </a:ext>
            </a:extLst>
          </a:blip>
          <a:stretch>
            <a:fillRect/>
          </a:stretch>
        </p:blipFill>
        <p:spPr>
          <a:xfrm>
            <a:off x="5034909" y="3674317"/>
            <a:ext cx="7157091" cy="2982121"/>
          </a:xfrm>
          <a:prstGeom prst="rect">
            <a:avLst/>
          </a:prstGeom>
        </p:spPr>
      </p:pic>
      <p:sp>
        <p:nvSpPr>
          <p:cNvPr id="8" name="TextBox 7">
            <a:extLst>
              <a:ext uri="{FF2B5EF4-FFF2-40B4-BE49-F238E27FC236}">
                <a16:creationId xmlns:a16="http://schemas.microsoft.com/office/drawing/2014/main" id="{8403F0EC-09C6-4C6E-BA4F-9E017193E0B6}"/>
              </a:ext>
            </a:extLst>
          </p:cNvPr>
          <p:cNvSpPr txBox="1"/>
          <p:nvPr>
            <p:custDataLst>
              <p:tags r:id="rId4"/>
            </p:custDataLst>
          </p:nvPr>
        </p:nvSpPr>
        <p:spPr>
          <a:xfrm>
            <a:off x="669977" y="3455946"/>
            <a:ext cx="4383804" cy="2031325"/>
          </a:xfrm>
          <a:prstGeom prst="rect">
            <a:avLst/>
          </a:prstGeom>
          <a:noFill/>
        </p:spPr>
        <p:txBody>
          <a:bodyPr wrap="square">
            <a:noAutofit/>
          </a:bodyPr>
          <a:lstStyle/>
          <a:p>
            <a:pPr rtl="0"/>
            <a:r>
              <a:rPr lang="fr" sz="1800" b="0" i="0" u="none" strike="noStrike">
                <a:solidFill>
                  <a:srgbClr val="FFFFFF"/>
                </a:solidFill>
                <a:highlight>
                  <a:srgbClr val="000000">
                    <a:alpha val="0"/>
                  </a:srgbClr>
                </a:highlight>
                <a:latin typeface="Calibri"/>
              </a:rPr>
              <a:t>Le moyen le plus pratique d'écouter un podcast, à long terme, est de le faire sur votre smartphone. Suivez le lien pour découvrir les </a:t>
            </a:r>
            <a:r>
              <a:rPr lang="fr" sz="1800" b="1" i="0" u="none" strike="noStrike">
                <a:solidFill>
                  <a:srgbClr val="FFF4EB"/>
                </a:solidFill>
                <a:highlight>
                  <a:srgbClr val="000000">
                    <a:alpha val="0"/>
                  </a:srgbClr>
                </a:highlight>
                <a:latin typeface="Calibri"/>
              </a:rPr>
              <a:t>meilleures applications de podcasts pour une expérience d'écoute ultime :</a:t>
            </a:r>
            <a:r>
              <a:rPr lang="fr" sz="1800" b="1" i="0" u="none" strike="noStrike">
                <a:solidFill>
                  <a:srgbClr val="FFF4EB"/>
                </a:solidFill>
                <a:highlight>
                  <a:srgbClr val="000000">
                    <a:alpha val="0"/>
                  </a:srgbClr>
                </a:highlight>
                <a:latin typeface="Calibri"/>
                <a:hlinkClick r:id="rId7"/>
              </a:rPr>
              <a:t> https://www.thepodcasthost.com/listening/best-podcast-apps-smartphone/.</a:t>
            </a:r>
            <a:r>
              <a:rPr lang="fr" sz="1800" b="1" i="0" u="none" strike="noStrike">
                <a:solidFill>
                  <a:srgbClr val="FFF4EB"/>
                </a:solidFill>
                <a:highlight>
                  <a:srgbClr val="000000">
                    <a:alpha val="0"/>
                  </a:srgbClr>
                </a:highlight>
                <a:latin typeface="Calibri"/>
              </a:rPr>
              <a:t> </a:t>
            </a:r>
            <a:endParaRPr lang="en-US" b="1">
              <a:solidFill>
                <a:srgbClr val="FFF4EB"/>
              </a:solidFill>
            </a:endParaRPr>
          </a:p>
        </p:txBody>
      </p:sp>
    </p:spTree>
    <p:extLst>
      <p:ext uri="{BB962C8B-B14F-4D97-AF65-F5344CB8AC3E}">
        <p14:creationId xmlns:p14="http://schemas.microsoft.com/office/powerpoint/2010/main" val="30406292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standing in front of a blue screen&#10;&#10;Description automatically generated with low confidence">
            <a:hlinkClick r:id="rId5"/>
            <a:extLst>
              <a:ext uri="{FF2B5EF4-FFF2-40B4-BE49-F238E27FC236}">
                <a16:creationId xmlns:a16="http://schemas.microsoft.com/office/drawing/2014/main" id="{25F61680-A564-4680-B57D-1B21B3345B38}"/>
              </a:ext>
            </a:extLst>
          </p:cNvPr>
          <p:cNvPicPr>
            <a:picLocks noGrp="1" noChangeAspect="1"/>
          </p:cNvPicPr>
          <p:nvPr>
            <p:ph type="pic" sz="quarter" idx="15"/>
            <p:custDataLst>
              <p:tags r:id="rId1"/>
            </p:custDataLst>
          </p:nvPr>
        </p:nvPicPr>
        <p:blipFill>
          <a:blip r:embed="rId6">
            <a:extLst>
              <a:ext uri="{28A0092B-C50C-407E-A947-70E740481C1C}">
                <a14:useLocalDpi xmlns:a14="http://schemas.microsoft.com/office/drawing/2010/main"/>
              </a:ext>
            </a:extLst>
          </a:blip>
          <a:stretch>
            <a:fillRect/>
          </a:stretch>
        </p:blipFill>
        <p:spPr>
          <a:xfrm>
            <a:off x="3181739" y="1845190"/>
            <a:ext cx="5673011" cy="3519912"/>
          </a:xfrm>
        </p:spPr>
      </p:pic>
      <p:sp>
        <p:nvSpPr>
          <p:cNvPr id="3" name="Text Placeholder 2">
            <a:extLst>
              <a:ext uri="{FF2B5EF4-FFF2-40B4-BE49-F238E27FC236}">
                <a16:creationId xmlns:a16="http://schemas.microsoft.com/office/drawing/2014/main" id="{6679CE8C-4147-4B97-BA7F-CCC07E94DB2F}"/>
              </a:ext>
            </a:extLst>
          </p:cNvPr>
          <p:cNvSpPr>
            <a:spLocks noGrp="1"/>
          </p:cNvSpPr>
          <p:nvPr>
            <p:ph type="body" sz="quarter" idx="13"/>
            <p:custDataLst>
              <p:tags r:id="rId2"/>
            </p:custDataLst>
          </p:nvPr>
        </p:nvSpPr>
        <p:spPr>
          <a:xfrm>
            <a:off x="447066" y="227322"/>
            <a:ext cx="11222614" cy="1358487"/>
          </a:xfrm>
        </p:spPr>
        <p:txBody>
          <a:bodyPr>
            <a:noAutofit/>
          </a:bodyPr>
          <a:lstStyle/>
          <a:p>
            <a:pPr rtl="0"/>
            <a:r>
              <a:rPr lang="fr" sz="3600" b="1" i="0" u="none" strike="noStrike" dirty="0">
                <a:highlight>
                  <a:srgbClr val="000000">
                    <a:alpha val="0"/>
                  </a:srgbClr>
                </a:highlight>
                <a:latin typeface="Calibri"/>
              </a:rPr>
              <a:t>Activité :  Comprendre le pouvoir du podcasting</a:t>
            </a:r>
            <a:endParaRPr lang="hr-BA" dirty="0"/>
          </a:p>
          <a:p>
            <a:pPr rtl="0"/>
            <a:r>
              <a:rPr lang="fr" sz="2800" b="0" i="0" u="none" strike="noStrike" dirty="0">
                <a:highlight>
                  <a:srgbClr val="000000">
                    <a:alpha val="0"/>
                  </a:srgbClr>
                </a:highlight>
                <a:latin typeface="Calibri"/>
              </a:rPr>
              <a:t>Choisissez l'un des podcasts de la série Absolutely Intercultural podcast - </a:t>
            </a:r>
            <a:r>
              <a:rPr lang="fr" sz="2800" b="0" i="0" u="none" strike="noStrike" dirty="0">
                <a:highlight>
                  <a:srgbClr val="000000">
                    <a:alpha val="0"/>
                  </a:srgbClr>
                </a:highlight>
                <a:latin typeface="Calibri"/>
                <a:hlinkClick r:id="rId5"/>
              </a:rPr>
              <a:t>https://www.absolutely-intercultural.com/.</a:t>
            </a:r>
            <a:r>
              <a:rPr lang="fr" sz="2800" b="0" i="0" u="none" strike="noStrike" dirty="0">
                <a:highlight>
                  <a:srgbClr val="000000">
                    <a:alpha val="0"/>
                  </a:srgbClr>
                </a:highlight>
                <a:latin typeface="Calibri"/>
              </a:rPr>
              <a:t>  </a:t>
            </a:r>
          </a:p>
        </p:txBody>
      </p:sp>
      <p:sp>
        <p:nvSpPr>
          <p:cNvPr id="4" name="Oval 3">
            <a:extLst>
              <a:ext uri="{FF2B5EF4-FFF2-40B4-BE49-F238E27FC236}">
                <a16:creationId xmlns:a16="http://schemas.microsoft.com/office/drawing/2014/main" id="{C7AB8E6C-0ED3-4328-9F57-F0A0567E381C}"/>
              </a:ext>
            </a:extLst>
          </p:cNvPr>
          <p:cNvSpPr/>
          <p:nvPr>
            <p:custDataLst>
              <p:tags r:id="rId3"/>
            </p:custDataLst>
          </p:nvPr>
        </p:nvSpPr>
        <p:spPr>
          <a:xfrm>
            <a:off x="1903445" y="2989724"/>
            <a:ext cx="2164702" cy="2179436"/>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a:t>
            </a:r>
            <a:br>
              <a:rPr lang="fr" sz="2000" b="1" i="0" u="none" strike="noStrike">
                <a:solidFill>
                  <a:srgbClr val="FFFFFF"/>
                </a:solidFill>
                <a:highlight>
                  <a:srgbClr val="000000">
                    <a:alpha val="0"/>
                  </a:srgbClr>
                </a:highlight>
                <a:latin typeface="Calibri"/>
              </a:rPr>
            </a:br>
            <a:r>
              <a:rPr lang="fr" sz="2000" b="1" i="0" u="none" strike="noStrike">
                <a:solidFill>
                  <a:srgbClr val="FFFFFF"/>
                </a:solidFill>
                <a:highlight>
                  <a:srgbClr val="000000">
                    <a:alpha val="0"/>
                  </a:srgbClr>
                </a:highlight>
                <a:latin typeface="Calibri"/>
              </a:rPr>
              <a:t>POUR commencer à choisir le podcast</a:t>
            </a:r>
            <a:endParaRPr lang="en-US" sz="2000" b="1">
              <a:solidFill>
                <a:schemeClr val="bg1"/>
              </a:solidFill>
            </a:endParaRPr>
          </a:p>
        </p:txBody>
      </p:sp>
    </p:spTree>
    <p:extLst>
      <p:ext uri="{BB962C8B-B14F-4D97-AF65-F5344CB8AC3E}">
        <p14:creationId xmlns:p14="http://schemas.microsoft.com/office/powerpoint/2010/main" val="34386642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0F9AB-E7FE-45A1-82D5-E9B0741724C6}"/>
              </a:ext>
            </a:extLst>
          </p:cNvPr>
          <p:cNvSpPr>
            <a:spLocks noGrp="1"/>
          </p:cNvSpPr>
          <p:nvPr>
            <p:ph type="body" sz="quarter" idx="13"/>
          </p:nvPr>
        </p:nvSpPr>
        <p:spPr>
          <a:xfrm>
            <a:off x="783176" y="682678"/>
            <a:ext cx="11160008" cy="1342065"/>
          </a:xfrm>
        </p:spPr>
        <p:txBody>
          <a:bodyPr>
            <a:noAutofit/>
          </a:bodyPr>
          <a:lstStyle/>
          <a:p>
            <a:pPr algn="ctr" rtl="0"/>
            <a:r>
              <a:rPr lang="fr" sz="3600" b="0" i="0" u="none" strike="noStrike">
                <a:highlight>
                  <a:srgbClr val="000000">
                    <a:alpha val="0"/>
                  </a:srgbClr>
                </a:highlight>
                <a:latin typeface="Calibri"/>
              </a:rPr>
              <a:t>CRÉER UN MESSAGE DE MÉDIATEUR EFFICACE </a:t>
            </a:r>
            <a:br>
              <a:rPr lang="fr" sz="3600" b="0" i="0" u="none" strike="noStrike">
                <a:highlight>
                  <a:srgbClr val="000000">
                    <a:alpha val="0"/>
                  </a:srgbClr>
                </a:highlight>
                <a:latin typeface="Calibri"/>
              </a:rPr>
            </a:br>
            <a:r>
              <a:rPr lang="fr" sz="3600" b="0" i="1" u="none" strike="noStrike">
                <a:solidFill>
                  <a:srgbClr val="76C6D2"/>
                </a:solidFill>
                <a:highlight>
                  <a:srgbClr val="000000">
                    <a:alpha val="0"/>
                  </a:srgbClr>
                </a:highlight>
                <a:latin typeface="Calibri"/>
              </a:rPr>
              <a:t>en 6 étapes</a:t>
            </a:r>
            <a:endParaRPr lang="en-US" i="1">
              <a:solidFill>
                <a:srgbClr val="76C6D2"/>
              </a:solidFill>
            </a:endParaRPr>
          </a:p>
        </p:txBody>
      </p:sp>
      <p:graphicFrame>
        <p:nvGraphicFramePr>
          <p:cNvPr id="6" name="Diagram 5">
            <a:extLst>
              <a:ext uri="{FF2B5EF4-FFF2-40B4-BE49-F238E27FC236}">
                <a16:creationId xmlns:a16="http://schemas.microsoft.com/office/drawing/2014/main" id="{79F49BF3-8492-4999-A13D-654751C9DB64}"/>
              </a:ext>
            </a:extLst>
          </p:cNvPr>
          <p:cNvGraphicFramePr/>
          <p:nvPr>
            <p:extLst>
              <p:ext uri="{D42A27DB-BD31-4B8C-83A1-F6EECF244321}">
                <p14:modId xmlns:p14="http://schemas.microsoft.com/office/powerpoint/2010/main" val="1584839984"/>
              </p:ext>
            </p:extLst>
          </p:nvPr>
        </p:nvGraphicFramePr>
        <p:xfrm>
          <a:off x="849086" y="2304661"/>
          <a:ext cx="10590245" cy="383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A518C86-44CA-4A61-AFDE-8F7433793D39}"/>
              </a:ext>
            </a:extLst>
          </p:cNvPr>
          <p:cNvSpPr txBox="1"/>
          <p:nvPr/>
        </p:nvSpPr>
        <p:spPr>
          <a:xfrm>
            <a:off x="1017036" y="2593910"/>
            <a:ext cx="810799"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ÉTAPE 1</a:t>
            </a:r>
            <a:endParaRPr lang="en-US" b="1">
              <a:solidFill>
                <a:schemeClr val="bg1"/>
              </a:solidFill>
            </a:endParaRPr>
          </a:p>
        </p:txBody>
      </p:sp>
      <p:sp>
        <p:nvSpPr>
          <p:cNvPr id="8" name="TextBox 7">
            <a:extLst>
              <a:ext uri="{FF2B5EF4-FFF2-40B4-BE49-F238E27FC236}">
                <a16:creationId xmlns:a16="http://schemas.microsoft.com/office/drawing/2014/main" id="{87DB02E3-0564-467C-BCC0-DA2AE006BFD0}"/>
              </a:ext>
            </a:extLst>
          </p:cNvPr>
          <p:cNvSpPr txBox="1"/>
          <p:nvPr/>
        </p:nvSpPr>
        <p:spPr>
          <a:xfrm>
            <a:off x="4631093" y="2746310"/>
            <a:ext cx="810799"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ÉTAPE  2</a:t>
            </a:r>
            <a:endParaRPr lang="en-US" b="1">
              <a:solidFill>
                <a:schemeClr val="bg1"/>
              </a:solidFill>
            </a:endParaRPr>
          </a:p>
        </p:txBody>
      </p:sp>
      <p:sp>
        <p:nvSpPr>
          <p:cNvPr id="9" name="TextBox 8">
            <a:extLst>
              <a:ext uri="{FF2B5EF4-FFF2-40B4-BE49-F238E27FC236}">
                <a16:creationId xmlns:a16="http://schemas.microsoft.com/office/drawing/2014/main" id="{ABE311AD-8B4C-4BC4-A52F-03A1336B1E5A}"/>
              </a:ext>
            </a:extLst>
          </p:cNvPr>
          <p:cNvSpPr txBox="1"/>
          <p:nvPr/>
        </p:nvSpPr>
        <p:spPr>
          <a:xfrm>
            <a:off x="8245150" y="2714044"/>
            <a:ext cx="810799"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ÉTAPE 3</a:t>
            </a:r>
            <a:endParaRPr lang="en-US" b="1">
              <a:solidFill>
                <a:schemeClr val="bg1"/>
              </a:solidFill>
            </a:endParaRPr>
          </a:p>
        </p:txBody>
      </p:sp>
    </p:spTree>
    <p:extLst>
      <p:ext uri="{BB962C8B-B14F-4D97-AF65-F5344CB8AC3E}">
        <p14:creationId xmlns:p14="http://schemas.microsoft.com/office/powerpoint/2010/main" val="24007928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9DC7AF-39BB-42F6-BBF0-15E36FB68A9B}"/>
              </a:ext>
            </a:extLst>
          </p:cNvPr>
          <p:cNvSpPr>
            <a:spLocks noGrp="1"/>
          </p:cNvSpPr>
          <p:nvPr>
            <p:ph type="body" sz="quarter" idx="13"/>
            <p:custDataLst>
              <p:tags r:id="rId1"/>
            </p:custDataLst>
          </p:nvPr>
        </p:nvSpPr>
        <p:spPr/>
        <p:txBody>
          <a:bodyPr>
            <a:noAutofit/>
          </a:bodyPr>
          <a:lstStyle/>
          <a:p>
            <a:pPr rtl="0"/>
            <a:r>
              <a:rPr lang="fr" sz="2800" b="1" i="0" u="none" strike="noStrike" dirty="0">
                <a:highlight>
                  <a:srgbClr val="000000">
                    <a:alpha val="0"/>
                  </a:srgbClr>
                </a:highlight>
                <a:latin typeface="Calibri"/>
              </a:rPr>
              <a:t>2. Communiqué de presse : Quand l'utiliser ?</a:t>
            </a:r>
          </a:p>
          <a:p>
            <a:pPr rtl="0"/>
            <a:r>
              <a:rPr lang="fr" sz="1600" b="0" i="0" u="none" strike="noStrike" dirty="0">
                <a:highlight>
                  <a:srgbClr val="000000">
                    <a:alpha val="0"/>
                  </a:srgbClr>
                </a:highlight>
                <a:latin typeface="Calibri"/>
              </a:rPr>
              <a:t>Le timing stratégique est important pour les communiqués de presse comme pour les conférences de presse.</a:t>
            </a:r>
          </a:p>
          <a:p>
            <a:pPr rtl="0"/>
            <a:r>
              <a:rPr lang="fr" sz="1600" b="0" i="0" u="none" strike="noStrike" dirty="0">
                <a:highlight>
                  <a:srgbClr val="000000">
                    <a:alpha val="0"/>
                  </a:srgbClr>
                </a:highlight>
                <a:latin typeface="Calibri"/>
              </a:rPr>
              <a:t>Les communiqués de presse sont plus efficaces s’ils ont une « accroche » avec un  évènement opportun. N'en envoyez pas trop !</a:t>
            </a:r>
            <a:endParaRPr lang="en-US" sz="1600" b="0" dirty="0"/>
          </a:p>
        </p:txBody>
      </p:sp>
      <p:sp>
        <p:nvSpPr>
          <p:cNvPr id="3" name="Text Placeholder 2">
            <a:extLst>
              <a:ext uri="{FF2B5EF4-FFF2-40B4-BE49-F238E27FC236}">
                <a16:creationId xmlns:a16="http://schemas.microsoft.com/office/drawing/2014/main" id="{ACB0C3FC-7919-42E7-AD11-D4D274368531}"/>
              </a:ext>
            </a:extLst>
          </p:cNvPr>
          <p:cNvSpPr>
            <a:spLocks noGrp="1"/>
          </p:cNvSpPr>
          <p:nvPr>
            <p:ph type="body" sz="quarter" idx="14"/>
            <p:custDataLst>
              <p:tags r:id="rId2"/>
            </p:custDataLst>
          </p:nvPr>
        </p:nvSpPr>
        <p:spPr>
          <a:xfrm>
            <a:off x="497155" y="5583319"/>
            <a:ext cx="9962461" cy="469184"/>
          </a:xfrm>
        </p:spPr>
        <p:txBody>
          <a:bodyPr>
            <a:noAutofit/>
          </a:bodyPr>
          <a:lstStyle/>
          <a:p>
            <a:pPr rtl="0"/>
            <a:r>
              <a:rPr lang="fr" sz="2400" b="0" i="0" u="none" strike="noStrike">
                <a:highlight>
                  <a:srgbClr val="000000">
                    <a:alpha val="0"/>
                  </a:srgbClr>
                </a:highlight>
                <a:latin typeface="Calibri"/>
              </a:rPr>
              <a:t>Un communiqué de presse bien rédigé suit une structure commune et comprend un certain nombre d'éléments importants qui le rendront très utile aux journalistes.</a:t>
            </a:r>
          </a:p>
        </p:txBody>
      </p:sp>
      <p:pic>
        <p:nvPicPr>
          <p:cNvPr id="8" name="Picture Placeholder 7" descr="Text, application&#10;&#10;Description automatically generated with medium confidence">
            <a:hlinkClick r:id="rId7"/>
            <a:extLst>
              <a:ext uri="{FF2B5EF4-FFF2-40B4-BE49-F238E27FC236}">
                <a16:creationId xmlns:a16="http://schemas.microsoft.com/office/drawing/2014/main" id="{2F2808A1-6C4F-4A74-BC3A-851CB8758722}"/>
              </a:ext>
            </a:extLst>
          </p:cNvPr>
          <p:cNvPicPr>
            <a:picLocks noGrp="1" noChangeAspect="1"/>
          </p:cNvPicPr>
          <p:nvPr>
            <p:ph type="pic" sz="quarter" idx="19"/>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a:xfrm>
            <a:off x="3564835" y="-1"/>
            <a:ext cx="8627164" cy="4540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Graphic 8" descr="Right pointing backhand index with solid fill">
            <a:extLst>
              <a:ext uri="{FF2B5EF4-FFF2-40B4-BE49-F238E27FC236}">
                <a16:creationId xmlns:a16="http://schemas.microsoft.com/office/drawing/2014/main" id="{38EDD7C5-11B3-4DB9-A90C-EF02E09CD0D3}"/>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rot="16200000">
            <a:off x="6767872" y="4131851"/>
            <a:ext cx="929883" cy="929883"/>
          </a:xfrm>
          <a:prstGeom prst="rect">
            <a:avLst/>
          </a:prstGeom>
        </p:spPr>
      </p:pic>
      <p:sp>
        <p:nvSpPr>
          <p:cNvPr id="10" name="TextBox 9">
            <a:extLst>
              <a:ext uri="{FF2B5EF4-FFF2-40B4-BE49-F238E27FC236}">
                <a16:creationId xmlns:a16="http://schemas.microsoft.com/office/drawing/2014/main" id="{58008915-CFBF-45DB-A57B-8C5FC9B71A0A}"/>
              </a:ext>
            </a:extLst>
          </p:cNvPr>
          <p:cNvSpPr txBox="1"/>
          <p:nvPr>
            <p:custDataLst>
              <p:tags r:id="rId5"/>
            </p:custDataLst>
          </p:nvPr>
        </p:nvSpPr>
        <p:spPr>
          <a:xfrm>
            <a:off x="3274960" y="5171580"/>
            <a:ext cx="6985823" cy="646331"/>
          </a:xfrm>
          <a:prstGeom prst="rect">
            <a:avLst/>
          </a:prstGeom>
          <a:noFill/>
        </p:spPr>
        <p:txBody>
          <a:bodyPr wrap="none" rtlCol="0">
            <a:noAutofit/>
          </a:bodyPr>
          <a:lstStyle/>
          <a:p>
            <a:pPr rtl="0"/>
            <a:r>
              <a:rPr lang="fr" sz="1800" b="1" i="0" u="none" strike="noStrike">
                <a:solidFill>
                  <a:srgbClr val="A6377D"/>
                </a:solidFill>
                <a:highlight>
                  <a:srgbClr val="000000">
                    <a:alpha val="0"/>
                  </a:srgbClr>
                </a:highlight>
                <a:latin typeface="Calibri"/>
              </a:rPr>
              <a:t>Faites un DOUBLE CLIC sur l'image pour DÉCOUVRIR : </a:t>
            </a:r>
            <a:r>
              <a:rPr lang="fr" sz="1800" b="0" i="0" u="none" strike="noStrike">
                <a:solidFill>
                  <a:srgbClr val="A6377D"/>
                </a:solidFill>
                <a:highlight>
                  <a:srgbClr val="000000">
                    <a:alpha val="0"/>
                  </a:srgbClr>
                </a:highlight>
                <a:latin typeface="Calibri"/>
              </a:rPr>
              <a:t>Comment créer un communiqué de presse ?</a:t>
            </a:r>
          </a:p>
          <a:p>
            <a:endParaRPr lang="en-US" b="1">
              <a:solidFill>
                <a:srgbClr val="F6BC67"/>
              </a:solidFill>
            </a:endParaRPr>
          </a:p>
        </p:txBody>
      </p:sp>
    </p:spTree>
    <p:extLst>
      <p:ext uri="{BB962C8B-B14F-4D97-AF65-F5344CB8AC3E}">
        <p14:creationId xmlns:p14="http://schemas.microsoft.com/office/powerpoint/2010/main" val="80160084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B39625-41C0-4DB7-A8D0-BD9A8DC71913}"/>
              </a:ext>
            </a:extLst>
          </p:cNvPr>
          <p:cNvSpPr>
            <a:spLocks noGrp="1"/>
          </p:cNvSpPr>
          <p:nvPr>
            <p:ph type="body" sz="quarter" idx="13"/>
            <p:custDataLst>
              <p:tags r:id="rId1"/>
            </p:custDataLst>
          </p:nvPr>
        </p:nvSpPr>
        <p:spPr>
          <a:xfrm>
            <a:off x="1132115" y="3461657"/>
            <a:ext cx="8921300" cy="3664001"/>
          </a:xfrm>
        </p:spPr>
        <p:txBody>
          <a:bodyPr>
            <a:noAutofit/>
          </a:bodyPr>
          <a:lstStyle/>
          <a:p>
            <a:pPr rtl="0"/>
            <a:r>
              <a:rPr lang="fr" sz="3600" b="1" i="0" u="none" strike="noStrike">
                <a:highlight>
                  <a:srgbClr val="000000">
                    <a:alpha val="0"/>
                  </a:srgbClr>
                </a:highlight>
                <a:latin typeface="Calibri"/>
              </a:rPr>
              <a:t>3.  Utiliser les médias sociaux pour faire passer votre message</a:t>
            </a:r>
            <a:endParaRPr lang="en-US"/>
          </a:p>
          <a:p>
            <a:endParaRPr lang="en-US"/>
          </a:p>
        </p:txBody>
      </p:sp>
      <p:pic>
        <p:nvPicPr>
          <p:cNvPr id="4" name="Graphic 3" descr="Online Network outline">
            <a:extLst>
              <a:ext uri="{FF2B5EF4-FFF2-40B4-BE49-F238E27FC236}">
                <a16:creationId xmlns:a16="http://schemas.microsoft.com/office/drawing/2014/main" id="{6495F2E1-F9E8-4D92-9E12-C1EB7C9CBA1E}"/>
              </a:ext>
            </a:extLst>
          </p:cNvPr>
          <p:cNvPicPr>
            <a:picLocks noChangeAspect="1"/>
          </p:cNvPicPr>
          <p:nvPr>
            <p:custDataLst>
              <p:tags r:id="rId2"/>
            </p:custDataLst>
          </p:nvPr>
        </p:nvPicPr>
        <p:blipFill>
          <a:blip r:embed="rId4">
            <a:extLst>
              <a:ext uri="{96DAC541-7B7A-43D3-8B79-37D633B846F1}">
                <asvg:svgBlip xmlns:asvg="http://schemas.microsoft.com/office/drawing/2016/SVG/main" r:embed="rId5"/>
              </a:ext>
            </a:extLst>
          </a:blip>
          <a:stretch>
            <a:fillRect/>
          </a:stretch>
        </p:blipFill>
        <p:spPr>
          <a:xfrm>
            <a:off x="5209591" y="1964092"/>
            <a:ext cx="1194320" cy="1194320"/>
          </a:xfrm>
          <a:prstGeom prst="rect">
            <a:avLst/>
          </a:prstGeom>
        </p:spPr>
      </p:pic>
    </p:spTree>
    <p:extLst>
      <p:ext uri="{BB962C8B-B14F-4D97-AF65-F5344CB8AC3E}">
        <p14:creationId xmlns:p14="http://schemas.microsoft.com/office/powerpoint/2010/main" val="134666560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346D499-30D2-4964-86A7-02E61B05EF9E}"/>
              </a:ext>
            </a:extLst>
          </p:cNvPr>
          <p:cNvSpPr>
            <a:spLocks noGrp="1"/>
          </p:cNvSpPr>
          <p:nvPr>
            <p:ph type="pic" sz="quarter" idx="18"/>
            <p:custDataLst>
              <p:tags r:id="rId1"/>
            </p:custDataLst>
          </p:nvPr>
        </p:nvSpPr>
        <p:spPr/>
        <p:txBody>
          <a:bodyPr>
            <a:noAutofit/>
          </a:bodyPr>
          <a:lstStyle/>
          <a:p>
            <a:endParaRPr/>
          </a:p>
        </p:txBody>
      </p:sp>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custDataLst>
              <p:tags r:id="rId2"/>
            </p:custDataLst>
          </p:nvPr>
        </p:nvSpPr>
        <p:spPr>
          <a:xfrm>
            <a:off x="139156" y="234579"/>
            <a:ext cx="2258812" cy="614507"/>
          </a:xfrm>
        </p:spPr>
        <p:txBody>
          <a:bodyPr>
            <a:noAutofit/>
          </a:bodyPr>
          <a:lstStyle/>
          <a:p>
            <a:pPr rtl="0"/>
            <a:r>
              <a:rPr lang="fr" sz="3600" b="1" i="0" u="none" strike="noStrike">
                <a:solidFill>
                  <a:srgbClr val="FFC000"/>
                </a:solidFill>
                <a:highlight>
                  <a:srgbClr val="000000">
                    <a:alpha val="0"/>
                  </a:srgbClr>
                </a:highlight>
                <a:latin typeface="Calibri"/>
              </a:rPr>
              <a:t>Facebook</a:t>
            </a:r>
            <a:endParaRPr lang="en-US">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custDataLst>
              <p:tags r:id="rId3"/>
            </p:custDataLst>
          </p:nvPr>
        </p:nvSpPr>
        <p:spPr>
          <a:xfrm>
            <a:off x="4233541" y="282094"/>
            <a:ext cx="7754510" cy="1200329"/>
          </a:xfrm>
          <a:prstGeom prst="rect">
            <a:avLst/>
          </a:prstGeom>
          <a:noFill/>
        </p:spPr>
        <p:txBody>
          <a:bodyPr wrap="square">
            <a:noAutofit/>
          </a:bodyPr>
          <a:lstStyle/>
          <a:p>
            <a:pPr rtl="0"/>
            <a:r>
              <a:rPr lang="fr" sz="2400" b="0" i="0" u="none" strike="noStrike">
                <a:highlight>
                  <a:srgbClr val="000000">
                    <a:alpha val="0"/>
                  </a:srgbClr>
                </a:highlight>
                <a:latin typeface="Calibri"/>
              </a:rPr>
              <a:t>Facebook reste le site de médias sociaux le plus populaire au monde. C'est une excellente ressource pour communiquer votre message de médiation/plaidoyer.</a:t>
            </a:r>
            <a:endParaRPr lang="en-US" sz="2400"/>
          </a:p>
        </p:txBody>
      </p:sp>
      <p:sp>
        <p:nvSpPr>
          <p:cNvPr id="7" name="TextBox 6">
            <a:extLst>
              <a:ext uri="{FF2B5EF4-FFF2-40B4-BE49-F238E27FC236}">
                <a16:creationId xmlns:a16="http://schemas.microsoft.com/office/drawing/2014/main" id="{B5C5F312-3048-4180-98AC-D8AC28B3BB11}"/>
              </a:ext>
            </a:extLst>
          </p:cNvPr>
          <p:cNvSpPr txBox="1"/>
          <p:nvPr>
            <p:custDataLst>
              <p:tags r:id="rId4"/>
            </p:custDataLst>
          </p:nvPr>
        </p:nvSpPr>
        <p:spPr>
          <a:xfrm>
            <a:off x="865471" y="1385406"/>
            <a:ext cx="5230529" cy="646331"/>
          </a:xfrm>
          <a:prstGeom prst="rect">
            <a:avLst/>
          </a:prstGeom>
          <a:noFill/>
        </p:spPr>
        <p:txBody>
          <a:bodyPr wrap="square">
            <a:noAutofit/>
          </a:bodyPr>
          <a:lstStyle/>
          <a:p>
            <a:pPr rtl="0"/>
            <a:r>
              <a:rPr lang="fr" sz="1800" b="1" i="0" u="none" strike="noStrike">
                <a:highlight>
                  <a:srgbClr val="000000">
                    <a:alpha val="0"/>
                  </a:srgbClr>
                </a:highlight>
                <a:latin typeface="Calibri"/>
              </a:rPr>
              <a:t>La diffusion de vidéos</a:t>
            </a:r>
            <a:r>
              <a:rPr lang="fr" sz="1800" b="0" i="0" u="none" strike="noStrike">
                <a:highlight>
                  <a:srgbClr val="000000">
                    <a:alpha val="0"/>
                  </a:srgbClr>
                </a:highlight>
                <a:latin typeface="Calibri"/>
              </a:rPr>
              <a:t> en direct est en train de devenir une méthode populaire pour que les causes atteignent leur public.</a:t>
            </a:r>
          </a:p>
        </p:txBody>
      </p:sp>
      <p:grpSp>
        <p:nvGrpSpPr>
          <p:cNvPr id="8" name="Google Shape;674;p39">
            <a:extLst>
              <a:ext uri="{FF2B5EF4-FFF2-40B4-BE49-F238E27FC236}">
                <a16:creationId xmlns:a16="http://schemas.microsoft.com/office/drawing/2014/main" id="{0CA598C5-5525-4A58-A3ED-559F2BCB9FF3}"/>
              </a:ext>
            </a:extLst>
          </p:cNvPr>
          <p:cNvGrpSpPr/>
          <p:nvPr>
            <p:custDataLst>
              <p:tags r:id="rId5"/>
            </p:custDataLst>
          </p:nvPr>
        </p:nvGrpSpPr>
        <p:grpSpPr>
          <a:xfrm>
            <a:off x="180284" y="1482423"/>
            <a:ext cx="551309" cy="545070"/>
            <a:chOff x="576250" y="4319400"/>
            <a:chExt cx="442075" cy="442050"/>
          </a:xfrm>
          <a:solidFill>
            <a:srgbClr val="F6BC67"/>
          </a:solidFill>
        </p:grpSpPr>
        <p:sp>
          <p:nvSpPr>
            <p:cNvPr id="9" name="Google Shape;675;p39">
              <a:extLst>
                <a:ext uri="{FF2B5EF4-FFF2-40B4-BE49-F238E27FC236}">
                  <a16:creationId xmlns:a16="http://schemas.microsoft.com/office/drawing/2014/main" id="{534291B8-97A1-4ED0-821A-E2870AE45554}"/>
                </a:ext>
              </a:extLst>
            </p:cNvPr>
            <p:cNvSpPr/>
            <p:nvPr>
              <p:custDataLst>
                <p:tags r:id="rId40"/>
              </p:custDataLst>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solidFill>
                  <a:srgbClr val="FFFF00"/>
                </a:solidFill>
              </a:endParaRPr>
            </a:p>
          </p:txBody>
        </p:sp>
        <p:sp>
          <p:nvSpPr>
            <p:cNvPr id="10" name="Google Shape;676;p39">
              <a:extLst>
                <a:ext uri="{FF2B5EF4-FFF2-40B4-BE49-F238E27FC236}">
                  <a16:creationId xmlns:a16="http://schemas.microsoft.com/office/drawing/2014/main" id="{2B4D1FE3-0EC2-4B67-BC9B-40D41E66B9C7}"/>
                </a:ext>
              </a:extLst>
            </p:cNvPr>
            <p:cNvSpPr/>
            <p:nvPr>
              <p:custDataLst>
                <p:tags r:id="rId41"/>
              </p:custDataLst>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solidFill>
                  <a:srgbClr val="FFFF00"/>
                </a:solidFill>
              </a:endParaRPr>
            </a:p>
          </p:txBody>
        </p:sp>
        <p:sp>
          <p:nvSpPr>
            <p:cNvPr id="11" name="Google Shape;677;p39">
              <a:extLst>
                <a:ext uri="{FF2B5EF4-FFF2-40B4-BE49-F238E27FC236}">
                  <a16:creationId xmlns:a16="http://schemas.microsoft.com/office/drawing/2014/main" id="{61F0EECD-DCA4-461E-B6E8-1DECB3197D0E}"/>
                </a:ext>
              </a:extLst>
            </p:cNvPr>
            <p:cNvSpPr/>
            <p:nvPr>
              <p:custDataLst>
                <p:tags r:id="rId42"/>
              </p:custDataLst>
            </p:nvPr>
          </p:nvSpPr>
          <p:spPr>
            <a:xfrm>
              <a:off x="652350" y="4711500"/>
              <a:ext cx="46925" cy="46925"/>
            </a:xfrm>
            <a:custGeom>
              <a:avLst/>
              <a:gdLst/>
              <a:ahLst/>
              <a:cxnLst/>
              <a:rect l="l" t="t" r="r" b="b"/>
              <a:pathLst>
                <a:path w="1876" h="1876"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solidFill>
                  <a:srgbClr val="FFFF00"/>
                </a:solidFill>
              </a:endParaRPr>
            </a:p>
          </p:txBody>
        </p:sp>
        <p:sp>
          <p:nvSpPr>
            <p:cNvPr id="12" name="Google Shape;678;p39">
              <a:extLst>
                <a:ext uri="{FF2B5EF4-FFF2-40B4-BE49-F238E27FC236}">
                  <a16:creationId xmlns:a16="http://schemas.microsoft.com/office/drawing/2014/main" id="{4334AD15-0DDC-4603-BBFD-AA945A56C3EB}"/>
                </a:ext>
              </a:extLst>
            </p:cNvPr>
            <p:cNvSpPr/>
            <p:nvPr>
              <p:custDataLst>
                <p:tags r:id="rId43"/>
              </p:custDataLst>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solidFill>
                  <a:srgbClr val="FFFF00"/>
                </a:solidFill>
              </a:endParaRPr>
            </a:p>
          </p:txBody>
        </p:sp>
      </p:grpSp>
      <p:grpSp>
        <p:nvGrpSpPr>
          <p:cNvPr id="13" name="Google Shape;813;p39">
            <a:extLst>
              <a:ext uri="{FF2B5EF4-FFF2-40B4-BE49-F238E27FC236}">
                <a16:creationId xmlns:a16="http://schemas.microsoft.com/office/drawing/2014/main" id="{11A96B17-55B6-4ADC-A36A-8A93F9A795EE}"/>
              </a:ext>
            </a:extLst>
          </p:cNvPr>
          <p:cNvGrpSpPr/>
          <p:nvPr>
            <p:custDataLst>
              <p:tags r:id="rId6"/>
            </p:custDataLst>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custDataLst>
                <p:tags r:id="rId32"/>
              </p:custDataLst>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custDataLst>
                <p:tags r:id="rId33"/>
              </p:custDataLst>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custDataLst>
                <p:tags r:id="rId34"/>
              </p:custDataLst>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custDataLst>
                <p:tags r:id="rId35"/>
              </p:custDataLst>
            </p:nvPr>
          </p:nvSpPr>
          <p:spPr>
            <a:xfrm>
              <a:off x="6784925" y="2459275"/>
              <a:ext cx="35350" cy="166875"/>
            </a:xfrm>
            <a:custGeom>
              <a:avLst/>
              <a:gdLst/>
              <a:ahLst/>
              <a:cxnLst/>
              <a:rect l="l" t="t" r="r" b="b"/>
              <a:pathLst>
                <a:path w="1414" h="6674"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custDataLst>
                <p:tags r:id="rId36"/>
              </p:custDataLst>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custDataLst>
                <p:tags r:id="rId37"/>
              </p:custDataLst>
            </p:nvPr>
          </p:nvSpPr>
          <p:spPr>
            <a:xfrm>
              <a:off x="6873825" y="2459275"/>
              <a:ext cx="35350" cy="166875"/>
            </a:xfrm>
            <a:custGeom>
              <a:avLst/>
              <a:gdLst/>
              <a:ahLst/>
              <a:cxnLst/>
              <a:rect l="l" t="t" r="r" b="b"/>
              <a:pathLst>
                <a:path w="1414" h="6674"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custDataLst>
                <p:tags r:id="rId38"/>
              </p:custDataLst>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custDataLst>
                <p:tags r:id="rId39"/>
              </p:custDataLst>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custDataLst>
              <p:tags r:id="rId7"/>
            </p:custDataLst>
          </p:nvPr>
        </p:nvSpPr>
        <p:spPr>
          <a:xfrm>
            <a:off x="668755" y="2601524"/>
            <a:ext cx="2192694" cy="2585323"/>
          </a:xfrm>
          <a:prstGeom prst="rect">
            <a:avLst/>
          </a:prstGeom>
          <a:noFill/>
        </p:spPr>
        <p:txBody>
          <a:bodyPr wrap="square">
            <a:noAutofit/>
          </a:bodyPr>
          <a:lstStyle/>
          <a:p>
            <a:pPr rtl="0"/>
            <a:r>
              <a:rPr lang="fr" sz="1800" b="1" i="0" u="none" strike="noStrike">
                <a:highlight>
                  <a:srgbClr val="000000">
                    <a:alpha val="0"/>
                  </a:srgbClr>
                </a:highlight>
                <a:latin typeface="Calibri"/>
              </a:rPr>
              <a:t>Outil gratuit de création de couvertures de timeline </a:t>
            </a:r>
            <a:r>
              <a:rPr lang="fr" sz="1800" b="0" i="0" u="none" strike="noStrike">
                <a:highlight>
                  <a:srgbClr val="000000">
                    <a:alpha val="0"/>
                  </a:srgbClr>
                </a:highlight>
                <a:latin typeface="Calibri"/>
              </a:rPr>
              <a:t>Facebook - www.pagemodo.com est un outil GRATUIT pour créer des images de couverture Facebook intéressantes et attrayantes.</a:t>
            </a:r>
          </a:p>
        </p:txBody>
      </p:sp>
      <p:grpSp>
        <p:nvGrpSpPr>
          <p:cNvPr id="24" name="Google Shape;534;p39">
            <a:extLst>
              <a:ext uri="{FF2B5EF4-FFF2-40B4-BE49-F238E27FC236}">
                <a16:creationId xmlns:a16="http://schemas.microsoft.com/office/drawing/2014/main" id="{8C20BA02-AB24-4606-A07E-896F45ECA905}"/>
              </a:ext>
            </a:extLst>
          </p:cNvPr>
          <p:cNvGrpSpPr/>
          <p:nvPr>
            <p:custDataLst>
              <p:tags r:id="rId8"/>
            </p:custDataLst>
          </p:nvPr>
        </p:nvGrpSpPr>
        <p:grpSpPr>
          <a:xfrm>
            <a:off x="67838" y="2656020"/>
            <a:ext cx="551308" cy="406180"/>
            <a:chOff x="4595425" y="1707325"/>
            <a:chExt cx="470075" cy="288625"/>
          </a:xfrm>
          <a:solidFill>
            <a:srgbClr val="F6BC67"/>
          </a:solidFill>
        </p:grpSpPr>
        <p:sp>
          <p:nvSpPr>
            <p:cNvPr id="25" name="Google Shape;535;p39">
              <a:extLst>
                <a:ext uri="{FF2B5EF4-FFF2-40B4-BE49-F238E27FC236}">
                  <a16:creationId xmlns:a16="http://schemas.microsoft.com/office/drawing/2014/main" id="{9C7D94E7-4F15-4FAE-A7C9-BA24F836D112}"/>
                </a:ext>
              </a:extLst>
            </p:cNvPr>
            <p:cNvSpPr/>
            <p:nvPr>
              <p:custDataLst>
                <p:tags r:id="rId27"/>
              </p:custDataLst>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6" name="Google Shape;536;p39">
              <a:extLst>
                <a:ext uri="{FF2B5EF4-FFF2-40B4-BE49-F238E27FC236}">
                  <a16:creationId xmlns:a16="http://schemas.microsoft.com/office/drawing/2014/main" id="{431358CA-C4DD-408D-9E87-F96F47348FA5}"/>
                </a:ext>
              </a:extLst>
            </p:cNvPr>
            <p:cNvSpPr/>
            <p:nvPr>
              <p:custDataLst>
                <p:tags r:id="rId28"/>
              </p:custDataLst>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7" name="Google Shape;537;p39">
              <a:extLst>
                <a:ext uri="{FF2B5EF4-FFF2-40B4-BE49-F238E27FC236}">
                  <a16:creationId xmlns:a16="http://schemas.microsoft.com/office/drawing/2014/main" id="{92BD8B2F-020B-4787-B72D-45D4F19F2358}"/>
                </a:ext>
              </a:extLst>
            </p:cNvPr>
            <p:cNvSpPr/>
            <p:nvPr>
              <p:custDataLst>
                <p:tags r:id="rId29"/>
              </p:custDataLst>
            </p:nvPr>
          </p:nvSpPr>
          <p:spPr>
            <a:xfrm>
              <a:off x="4628900" y="1760300"/>
              <a:ext cx="403100" cy="177825"/>
            </a:xfrm>
            <a:custGeom>
              <a:avLst/>
              <a:gdLst/>
              <a:ahLst/>
              <a:cxnLst/>
              <a:rect l="l" t="t" r="r" b="b"/>
              <a:pathLst>
                <a:path w="16124" h="7112"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8" name="Google Shape;538;p39">
              <a:extLst>
                <a:ext uri="{FF2B5EF4-FFF2-40B4-BE49-F238E27FC236}">
                  <a16:creationId xmlns:a16="http://schemas.microsoft.com/office/drawing/2014/main" id="{22BA1527-6D4A-4546-8DFE-A78669A2BFEB}"/>
                </a:ext>
              </a:extLst>
            </p:cNvPr>
            <p:cNvSpPr/>
            <p:nvPr>
              <p:custDataLst>
                <p:tags r:id="rId30"/>
              </p:custDataLst>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9" name="Google Shape;539;p39">
              <a:extLst>
                <a:ext uri="{FF2B5EF4-FFF2-40B4-BE49-F238E27FC236}">
                  <a16:creationId xmlns:a16="http://schemas.microsoft.com/office/drawing/2014/main" id="{608DC9B6-BB47-467F-BE1B-7B4F7F2850AF}"/>
                </a:ext>
              </a:extLst>
            </p:cNvPr>
            <p:cNvSpPr/>
            <p:nvPr>
              <p:custDataLst>
                <p:tags r:id="rId31"/>
              </p:custDataLst>
            </p:nvPr>
          </p:nvSpPr>
          <p:spPr>
            <a:xfrm>
              <a:off x="4667275" y="1951475"/>
              <a:ext cx="326375" cy="44475"/>
            </a:xfrm>
            <a:custGeom>
              <a:avLst/>
              <a:gdLst/>
              <a:ahLst/>
              <a:cxnLst/>
              <a:rect l="l" t="t" r="r" b="b"/>
              <a:pathLst>
                <a:path w="13054"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1" name="TextBox 30">
            <a:extLst>
              <a:ext uri="{FF2B5EF4-FFF2-40B4-BE49-F238E27FC236}">
                <a16:creationId xmlns:a16="http://schemas.microsoft.com/office/drawing/2014/main" id="{19C1E82F-D984-4317-B710-76FC7C0FA366}"/>
              </a:ext>
            </a:extLst>
          </p:cNvPr>
          <p:cNvSpPr txBox="1"/>
          <p:nvPr>
            <p:custDataLst>
              <p:tags r:id="rId9"/>
            </p:custDataLst>
          </p:nvPr>
        </p:nvSpPr>
        <p:spPr>
          <a:xfrm>
            <a:off x="765184" y="5669535"/>
            <a:ext cx="6279502" cy="646331"/>
          </a:xfrm>
          <a:prstGeom prst="rect">
            <a:avLst/>
          </a:prstGeom>
          <a:noFill/>
        </p:spPr>
        <p:txBody>
          <a:bodyPr wrap="square">
            <a:noAutofit/>
          </a:bodyPr>
          <a:lstStyle/>
          <a:p>
            <a:pPr rtl="0">
              <a:buClr>
                <a:srgbClr val="EC2179"/>
              </a:buClr>
            </a:pPr>
            <a:r>
              <a:rPr lang="fr" sz="1800" b="1" i="0" u="none" strike="noStrike">
                <a:highlight>
                  <a:srgbClr val="000000">
                    <a:alpha val="0"/>
                  </a:srgbClr>
                </a:highlight>
                <a:latin typeface="Calibri"/>
              </a:rPr>
              <a:t>Expérimentez la fréquence de vos publications. </a:t>
            </a:r>
            <a:r>
              <a:rPr lang="fr" sz="1800" b="0" i="0" u="none" strike="noStrike">
                <a:highlight>
                  <a:srgbClr val="000000">
                    <a:alpha val="0"/>
                  </a:srgbClr>
                </a:highlight>
                <a:latin typeface="Calibri"/>
              </a:rPr>
              <a:t>Cela dépend beaucoup de votre cause et de votre public.</a:t>
            </a:r>
          </a:p>
        </p:txBody>
      </p:sp>
      <p:grpSp>
        <p:nvGrpSpPr>
          <p:cNvPr id="32" name="Google Shape;787;p39">
            <a:extLst>
              <a:ext uri="{FF2B5EF4-FFF2-40B4-BE49-F238E27FC236}">
                <a16:creationId xmlns:a16="http://schemas.microsoft.com/office/drawing/2014/main" id="{B6FF7E19-0F3A-4BC0-9250-88C918E08781}"/>
              </a:ext>
            </a:extLst>
          </p:cNvPr>
          <p:cNvGrpSpPr/>
          <p:nvPr>
            <p:custDataLst>
              <p:tags r:id="rId10"/>
            </p:custDataLst>
          </p:nvPr>
        </p:nvGrpSpPr>
        <p:grpSpPr>
          <a:xfrm>
            <a:off x="208851" y="5766077"/>
            <a:ext cx="494177" cy="484714"/>
            <a:chOff x="5973900" y="318475"/>
            <a:chExt cx="401900" cy="380575"/>
          </a:xfrm>
          <a:solidFill>
            <a:srgbClr val="F6BC67"/>
          </a:solidFill>
        </p:grpSpPr>
        <p:sp>
          <p:nvSpPr>
            <p:cNvPr id="33" name="Google Shape;788;p39">
              <a:extLst>
                <a:ext uri="{FF2B5EF4-FFF2-40B4-BE49-F238E27FC236}">
                  <a16:creationId xmlns:a16="http://schemas.microsoft.com/office/drawing/2014/main" id="{5FB1B21E-5716-4636-BCAC-D7022752E188}"/>
                </a:ext>
              </a:extLst>
            </p:cNvPr>
            <p:cNvSpPr/>
            <p:nvPr>
              <p:custDataLst>
                <p:tags r:id="rId13"/>
              </p:custDataLst>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4" name="Google Shape;789;p39">
              <a:extLst>
                <a:ext uri="{FF2B5EF4-FFF2-40B4-BE49-F238E27FC236}">
                  <a16:creationId xmlns:a16="http://schemas.microsoft.com/office/drawing/2014/main" id="{A05F387E-FD84-4A3D-B427-57163DCC7F7A}"/>
                </a:ext>
              </a:extLst>
            </p:cNvPr>
            <p:cNvSpPr/>
            <p:nvPr>
              <p:custDataLst>
                <p:tags r:id="rId14"/>
              </p:custDataLst>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5" name="Google Shape;790;p39">
              <a:extLst>
                <a:ext uri="{FF2B5EF4-FFF2-40B4-BE49-F238E27FC236}">
                  <a16:creationId xmlns:a16="http://schemas.microsoft.com/office/drawing/2014/main" id="{A1F55AC6-C0EA-4BB2-A3BC-BFC84F3B65A3}"/>
                </a:ext>
              </a:extLst>
            </p:cNvPr>
            <p:cNvSpPr/>
            <p:nvPr>
              <p:custDataLst>
                <p:tags r:id="rId15"/>
              </p:custDataLst>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6" name="Google Shape;791;p39">
              <a:extLst>
                <a:ext uri="{FF2B5EF4-FFF2-40B4-BE49-F238E27FC236}">
                  <a16:creationId xmlns:a16="http://schemas.microsoft.com/office/drawing/2014/main" id="{B3458261-35BF-4E15-9608-8DDA2C430837}"/>
                </a:ext>
              </a:extLst>
            </p:cNvPr>
            <p:cNvSpPr/>
            <p:nvPr>
              <p:custDataLst>
                <p:tags r:id="rId16"/>
              </p:custDataLst>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7" name="Google Shape;792;p39">
              <a:extLst>
                <a:ext uri="{FF2B5EF4-FFF2-40B4-BE49-F238E27FC236}">
                  <a16:creationId xmlns:a16="http://schemas.microsoft.com/office/drawing/2014/main" id="{AE8A8160-28B2-4B0B-8C30-3D1C24099643}"/>
                </a:ext>
              </a:extLst>
            </p:cNvPr>
            <p:cNvSpPr/>
            <p:nvPr>
              <p:custDataLst>
                <p:tags r:id="rId17"/>
              </p:custDataLst>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8" name="Google Shape;793;p39">
              <a:extLst>
                <a:ext uri="{FF2B5EF4-FFF2-40B4-BE49-F238E27FC236}">
                  <a16:creationId xmlns:a16="http://schemas.microsoft.com/office/drawing/2014/main" id="{30740D12-0E4E-41C9-AF3E-6DB454A82898}"/>
                </a:ext>
              </a:extLst>
            </p:cNvPr>
            <p:cNvSpPr/>
            <p:nvPr>
              <p:custDataLst>
                <p:tags r:id="rId18"/>
              </p:custDataLst>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39" name="Google Shape;794;p39">
              <a:extLst>
                <a:ext uri="{FF2B5EF4-FFF2-40B4-BE49-F238E27FC236}">
                  <a16:creationId xmlns:a16="http://schemas.microsoft.com/office/drawing/2014/main" id="{71C5FAE5-8AA8-44F5-846E-1D44C287D9C8}"/>
                </a:ext>
              </a:extLst>
            </p:cNvPr>
            <p:cNvSpPr/>
            <p:nvPr>
              <p:custDataLst>
                <p:tags r:id="rId19"/>
              </p:custDataLst>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0" name="Google Shape;795;p39">
              <a:extLst>
                <a:ext uri="{FF2B5EF4-FFF2-40B4-BE49-F238E27FC236}">
                  <a16:creationId xmlns:a16="http://schemas.microsoft.com/office/drawing/2014/main" id="{C2C32CBF-E33D-41FD-BDC2-58686F5A3B6A}"/>
                </a:ext>
              </a:extLst>
            </p:cNvPr>
            <p:cNvSpPr/>
            <p:nvPr>
              <p:custDataLst>
                <p:tags r:id="rId20"/>
              </p:custDataLst>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1" name="Google Shape;796;p39">
              <a:extLst>
                <a:ext uri="{FF2B5EF4-FFF2-40B4-BE49-F238E27FC236}">
                  <a16:creationId xmlns:a16="http://schemas.microsoft.com/office/drawing/2014/main" id="{2720E3A4-5922-4D08-A7EC-E7F85DE484D2}"/>
                </a:ext>
              </a:extLst>
            </p:cNvPr>
            <p:cNvSpPr/>
            <p:nvPr>
              <p:custDataLst>
                <p:tags r:id="rId21"/>
              </p:custDataLst>
            </p:nvPr>
          </p:nvSpPr>
          <p:spPr>
            <a:xfrm>
              <a:off x="6024450" y="573000"/>
              <a:ext cx="300800" cy="25"/>
            </a:xfrm>
            <a:custGeom>
              <a:avLst/>
              <a:gdLst/>
              <a:ahLst/>
              <a:cxnLst/>
              <a:rect l="l" t="t" r="r" b="b"/>
              <a:pathLst>
                <a:path w="12032" h="1" fill="none" extrusionOk="0">
                  <a:moveTo>
                    <a:pt x="0" y="0"/>
                  </a:moveTo>
                  <a:lnTo>
                    <a:pt x="12032"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2" name="Google Shape;797;p39">
              <a:extLst>
                <a:ext uri="{FF2B5EF4-FFF2-40B4-BE49-F238E27FC236}">
                  <a16:creationId xmlns:a16="http://schemas.microsoft.com/office/drawing/2014/main" id="{88B7F15D-38E6-46B6-82BF-432F6BF6AFC2}"/>
                </a:ext>
              </a:extLst>
            </p:cNvPr>
            <p:cNvSpPr/>
            <p:nvPr>
              <p:custDataLst>
                <p:tags r:id="rId22"/>
              </p:custDataLst>
            </p:nvPr>
          </p:nvSpPr>
          <p:spPr>
            <a:xfrm>
              <a:off x="6024450" y="514550"/>
              <a:ext cx="300800" cy="25"/>
            </a:xfrm>
            <a:custGeom>
              <a:avLst/>
              <a:gdLst/>
              <a:ahLst/>
              <a:cxnLst/>
              <a:rect l="l" t="t" r="r" b="b"/>
              <a:pathLst>
                <a:path w="12032" h="1" fill="none" extrusionOk="0">
                  <a:moveTo>
                    <a:pt x="0" y="0"/>
                  </a:moveTo>
                  <a:lnTo>
                    <a:pt x="12032" y="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3" name="Google Shape;798;p39">
              <a:extLst>
                <a:ext uri="{FF2B5EF4-FFF2-40B4-BE49-F238E27FC236}">
                  <a16:creationId xmlns:a16="http://schemas.microsoft.com/office/drawing/2014/main" id="{50F7418E-7E8A-43C1-AD29-372D98604679}"/>
                </a:ext>
              </a:extLst>
            </p:cNvPr>
            <p:cNvSpPr/>
            <p:nvPr>
              <p:custDataLst>
                <p:tags r:id="rId23"/>
              </p:custDataLst>
            </p:nvPr>
          </p:nvSpPr>
          <p:spPr>
            <a:xfrm>
              <a:off x="6264950"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4" name="Google Shape;799;p39">
              <a:extLst>
                <a:ext uri="{FF2B5EF4-FFF2-40B4-BE49-F238E27FC236}">
                  <a16:creationId xmlns:a16="http://schemas.microsoft.com/office/drawing/2014/main" id="{821723D6-3DC0-434C-9E55-764FEE61B24E}"/>
                </a:ext>
              </a:extLst>
            </p:cNvPr>
            <p:cNvSpPr/>
            <p:nvPr>
              <p:custDataLst>
                <p:tags r:id="rId24"/>
              </p:custDataLst>
            </p:nvPr>
          </p:nvSpPr>
          <p:spPr>
            <a:xfrm>
              <a:off x="6204675" y="456100"/>
              <a:ext cx="25" cy="175375"/>
            </a:xfrm>
            <a:custGeom>
              <a:avLst/>
              <a:gdLst/>
              <a:ahLst/>
              <a:cxnLst/>
              <a:rect l="l" t="t" r="r" b="b"/>
              <a:pathLst>
                <a:path w="1" h="7015" fill="none" extrusionOk="0">
                  <a:moveTo>
                    <a:pt x="0" y="0"/>
                  </a:moveTo>
                  <a:lnTo>
                    <a:pt x="0"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5" name="Google Shape;800;p39">
              <a:extLst>
                <a:ext uri="{FF2B5EF4-FFF2-40B4-BE49-F238E27FC236}">
                  <a16:creationId xmlns:a16="http://schemas.microsoft.com/office/drawing/2014/main" id="{B940C2BC-3FDE-4B6E-9E69-053432724C2D}"/>
                </a:ext>
              </a:extLst>
            </p:cNvPr>
            <p:cNvSpPr/>
            <p:nvPr>
              <p:custDataLst>
                <p:tags r:id="rId25"/>
              </p:custDataLst>
            </p:nvPr>
          </p:nvSpPr>
          <p:spPr>
            <a:xfrm>
              <a:off x="6145000"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46" name="Google Shape;801;p39">
              <a:extLst>
                <a:ext uri="{FF2B5EF4-FFF2-40B4-BE49-F238E27FC236}">
                  <a16:creationId xmlns:a16="http://schemas.microsoft.com/office/drawing/2014/main" id="{7DE7B5F2-5EE9-47F3-8053-8E4CECE81D7B}"/>
                </a:ext>
              </a:extLst>
            </p:cNvPr>
            <p:cNvSpPr/>
            <p:nvPr>
              <p:custDataLst>
                <p:tags r:id="rId26"/>
              </p:custDataLst>
            </p:nvPr>
          </p:nvSpPr>
          <p:spPr>
            <a:xfrm>
              <a:off x="6084725" y="456100"/>
              <a:ext cx="25" cy="175375"/>
            </a:xfrm>
            <a:custGeom>
              <a:avLst/>
              <a:gdLst/>
              <a:ahLst/>
              <a:cxnLst/>
              <a:rect l="l" t="t" r="r" b="b"/>
              <a:pathLst>
                <a:path w="1" h="7015" fill="none" extrusionOk="0">
                  <a:moveTo>
                    <a:pt x="1" y="0"/>
                  </a:moveTo>
                  <a:lnTo>
                    <a:pt x="1" y="701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50" name="Picture Placeholder 5">
            <a:hlinkClick r:id="rId45"/>
            <a:extLst>
              <a:ext uri="{FF2B5EF4-FFF2-40B4-BE49-F238E27FC236}">
                <a16:creationId xmlns:a16="http://schemas.microsoft.com/office/drawing/2014/main" id="{2F3FC20E-23B3-4557-8DFF-EEF8E92C8677}"/>
              </a:ext>
            </a:extLst>
          </p:cNvPr>
          <p:cNvSpPr txBox="1"/>
          <p:nvPr>
            <p:custDataLst>
              <p:tags r:id="rId11"/>
            </p:custDataLst>
          </p:nvPr>
        </p:nvSpPr>
        <p:spPr>
          <a:xfrm>
            <a:off x="3731480" y="2341915"/>
            <a:ext cx="4098925" cy="2628900"/>
          </a:xfrm>
          <a:prstGeom prst="rect">
            <a:avLst/>
          </a:prstGeom>
          <a:blipFill>
            <a:blip r:embed="rId46" cstate="screen">
              <a:extLst>
                <a:ext uri="{28A0092B-C50C-407E-A947-70E740481C1C}">
                  <a14:useLocalDpi xmlns:a14="http://schemas.microsoft.com/office/drawing/2010/main"/>
                </a:ext>
              </a:extLst>
            </a:blip>
            <a:stretch>
              <a:fillRect/>
            </a:stretch>
          </a:blipFill>
        </p:spPr>
        <p:txBody>
          <a:bodyPr anchor="ctr">
            <a:noAutofit/>
          </a:bodyPr>
          <a:lstStyle>
            <a:lvl1pPr marL="0" marR="0" indent="0" algn="ctr" defTabSz="914400" rtl="0" eaLnBrk="1" fontAlgn="auto" latinLnBrk="0" hangingPunct="1">
              <a:lnSpc>
                <a:spcPct val="90000"/>
              </a:lnSpc>
              <a:spcBef>
                <a:spcPts val="1000"/>
              </a:spcBef>
              <a:spcAft>
                <a:spcPct val="0"/>
              </a:spcAft>
              <a:buClrTx/>
              <a:buSzTx/>
              <a:buFont typeface="Arial"/>
              <a:buNone/>
              <a:defRPr sz="2400" kern="1200" baseline="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48" name="Oval 47">
            <a:extLst>
              <a:ext uri="{FF2B5EF4-FFF2-40B4-BE49-F238E27FC236}">
                <a16:creationId xmlns:a16="http://schemas.microsoft.com/office/drawing/2014/main" id="{DBFD8FB5-ACAF-46BA-A329-5837397EB77E}"/>
              </a:ext>
            </a:extLst>
          </p:cNvPr>
          <p:cNvSpPr/>
          <p:nvPr>
            <p:custDataLst>
              <p:tags r:id="rId12"/>
            </p:custDataLst>
          </p:nvPr>
        </p:nvSpPr>
        <p:spPr>
          <a:xfrm>
            <a:off x="6971351" y="3864329"/>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POUR VOIR</a:t>
            </a:r>
          </a:p>
        </p:txBody>
      </p:sp>
    </p:spTree>
    <p:extLst>
      <p:ext uri="{BB962C8B-B14F-4D97-AF65-F5344CB8AC3E}">
        <p14:creationId xmlns:p14="http://schemas.microsoft.com/office/powerpoint/2010/main" val="424338844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custDataLst>
              <p:tags r:id="rId1"/>
            </p:custDataLst>
          </p:nvPr>
        </p:nvSpPr>
        <p:spPr>
          <a:xfrm>
            <a:off x="348683" y="313980"/>
            <a:ext cx="9463911" cy="1083096"/>
          </a:xfrm>
        </p:spPr>
        <p:txBody>
          <a:bodyPr>
            <a:noAutofit/>
          </a:bodyPr>
          <a:lstStyle/>
          <a:p>
            <a:pPr rtl="0"/>
            <a:r>
              <a:rPr lang="fr" sz="3600" b="1" i="0" u="none" strike="noStrike">
                <a:solidFill>
                  <a:srgbClr val="4D2B65"/>
                </a:solidFill>
                <a:highlight>
                  <a:srgbClr val="000000">
                    <a:alpha val="0"/>
                  </a:srgbClr>
                </a:highlight>
                <a:latin typeface="Calibri"/>
              </a:rPr>
              <a:t>Page Facebook :</a:t>
            </a:r>
            <a:r>
              <a:rPr lang="fr" sz="3600" b="0" i="0" u="none" strike="noStrike">
                <a:solidFill>
                  <a:srgbClr val="4D2B65"/>
                </a:solidFill>
                <a:highlight>
                  <a:srgbClr val="000000">
                    <a:alpha val="0"/>
                  </a:srgbClr>
                </a:highlight>
                <a:latin typeface="Calibri"/>
              </a:rPr>
              <a:t> Médiateurs de la communauté migrante</a:t>
            </a:r>
            <a:endParaRPr lang="en-US" b="0">
              <a:solidFill>
                <a:srgbClr val="4D2B65"/>
              </a:solidFill>
            </a:endParaRPr>
          </a:p>
        </p:txBody>
      </p:sp>
      <p:pic>
        <p:nvPicPr>
          <p:cNvPr id="4" name="Picture 3" descr="A picture containing text&#10;&#10;Description automatically generated">
            <a:hlinkClick r:id="rId6"/>
            <a:extLst>
              <a:ext uri="{FF2B5EF4-FFF2-40B4-BE49-F238E27FC236}">
                <a16:creationId xmlns:a16="http://schemas.microsoft.com/office/drawing/2014/main" id="{70F7268E-DE0E-4E22-AFC5-572849E0C724}"/>
              </a:ext>
            </a:extLst>
          </p:cNvPr>
          <p:cNvPicPr>
            <a:picLocks noChangeAspect="1"/>
          </p:cNvPicPr>
          <p:nvPr>
            <p:custDataLst>
              <p:tags r:id="rId2"/>
            </p:custDataLst>
          </p:nvPr>
        </p:nvPicPr>
        <p:blipFill>
          <a:blip r:embed="rId7"/>
          <a:stretch>
            <a:fillRect/>
          </a:stretch>
        </p:blipFill>
        <p:spPr>
          <a:xfrm>
            <a:off x="4626692" y="930070"/>
            <a:ext cx="7486650" cy="581977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FFB6C20-1DB2-4753-8F7D-06F43C78436B}"/>
              </a:ext>
            </a:extLst>
          </p:cNvPr>
          <p:cNvSpPr txBox="1"/>
          <p:nvPr>
            <p:custDataLst>
              <p:tags r:id="rId3"/>
            </p:custDataLst>
          </p:nvPr>
        </p:nvSpPr>
        <p:spPr>
          <a:xfrm>
            <a:off x="348683" y="1540763"/>
            <a:ext cx="3785418" cy="4154984"/>
          </a:xfrm>
          <a:prstGeom prst="rect">
            <a:avLst/>
          </a:prstGeom>
          <a:noFill/>
        </p:spPr>
        <p:txBody>
          <a:bodyPr wrap="square" rtlCol="0">
            <a:noAutofit/>
          </a:bodyPr>
          <a:lstStyle/>
          <a:p>
            <a:pPr marL="342900" indent="-342900" rtl="0">
              <a:buFont typeface="Wingdings" panose="05000000000000000000" pitchFamily="2" charset="2"/>
              <a:buChar char="ü"/>
            </a:pPr>
            <a:r>
              <a:rPr lang="fr" sz="2400" b="0" i="0" u="none" strike="noStrike">
                <a:solidFill>
                  <a:srgbClr val="FFC000"/>
                </a:solidFill>
                <a:highlight>
                  <a:srgbClr val="000000">
                    <a:alpha val="0"/>
                  </a:srgbClr>
                </a:highlight>
                <a:latin typeface="Calibri"/>
              </a:rPr>
              <a:t>Le projet « Migrant Community Mediators » a sa page Facebook dédiée</a:t>
            </a:r>
          </a:p>
          <a:p>
            <a:endParaRPr lang="hr-BA" sz="2400"/>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C'est un bon exemple de communication de médiation par le biais de Facebook.</a:t>
            </a:r>
          </a:p>
          <a:p>
            <a:endParaRPr lang="hr-BA" sz="2400"/>
          </a:p>
          <a:p>
            <a:pPr marL="342900" indent="-342900" rtl="0">
              <a:buFont typeface="Wingdings" panose="05000000000000000000" pitchFamily="2" charset="2"/>
              <a:buChar char="ü"/>
            </a:pPr>
            <a:r>
              <a:rPr lang="fr" sz="2400" b="0" i="0" u="none" strike="noStrike">
                <a:solidFill>
                  <a:srgbClr val="A6377D"/>
                </a:solidFill>
                <a:highlight>
                  <a:srgbClr val="000000">
                    <a:alpha val="0"/>
                  </a:srgbClr>
                </a:highlight>
                <a:latin typeface="Calibri"/>
              </a:rPr>
              <a:t>Veuillez aimer la page et n'hésitez pas à contribuer par des commentaires et des partages.</a:t>
            </a:r>
            <a:endParaRPr lang="en-US" sz="2400">
              <a:solidFill>
                <a:srgbClr val="A6377D"/>
              </a:solidFill>
            </a:endParaRPr>
          </a:p>
        </p:txBody>
      </p:sp>
      <p:sp>
        <p:nvSpPr>
          <p:cNvPr id="6" name="Oval 5">
            <a:extLst>
              <a:ext uri="{FF2B5EF4-FFF2-40B4-BE49-F238E27FC236}">
                <a16:creationId xmlns:a16="http://schemas.microsoft.com/office/drawing/2014/main" id="{199E698F-00A5-427C-A7BE-70F411AA0AAB}"/>
              </a:ext>
            </a:extLst>
          </p:cNvPr>
          <p:cNvSpPr/>
          <p:nvPr>
            <p:custDataLst>
              <p:tags r:id="rId4"/>
            </p:custDataLst>
          </p:nvPr>
        </p:nvSpPr>
        <p:spPr>
          <a:xfrm>
            <a:off x="4247816" y="2831942"/>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a:t>
            </a:r>
            <a:br>
              <a:rPr lang="fr" sz="2000" b="1" i="0" u="none" strike="noStrike">
                <a:solidFill>
                  <a:srgbClr val="FFFFFF"/>
                </a:solidFill>
                <a:highlight>
                  <a:srgbClr val="000000">
                    <a:alpha val="0"/>
                  </a:srgbClr>
                </a:highlight>
                <a:latin typeface="Calibri"/>
              </a:rPr>
            </a:br>
            <a:r>
              <a:rPr lang="fr" sz="2000" b="1" i="0" u="none" strike="noStrike">
                <a:solidFill>
                  <a:srgbClr val="FFFFFF"/>
                </a:solidFill>
                <a:highlight>
                  <a:srgbClr val="000000">
                    <a:alpha val="0"/>
                  </a:srgbClr>
                </a:highlight>
                <a:latin typeface="Calibri"/>
              </a:rPr>
              <a:t>POUR</a:t>
            </a:r>
            <a:br>
              <a:rPr lang="fr" sz="2000" b="1" i="0" u="none" strike="noStrike">
                <a:solidFill>
                  <a:srgbClr val="FFFFFF"/>
                </a:solidFill>
                <a:highlight>
                  <a:srgbClr val="000000">
                    <a:alpha val="0"/>
                  </a:srgbClr>
                </a:highlight>
                <a:latin typeface="Calibri"/>
              </a:rPr>
            </a:br>
            <a:r>
              <a:rPr lang="fr" sz="2000" b="1" i="0" u="none" strike="noStrike">
                <a:solidFill>
                  <a:srgbClr val="FFFFFF"/>
                </a:solidFill>
                <a:highlight>
                  <a:srgbClr val="000000">
                    <a:alpha val="0"/>
                  </a:srgbClr>
                </a:highlight>
                <a:latin typeface="Calibri"/>
              </a:rPr>
              <a:t>VOIR</a:t>
            </a:r>
          </a:p>
        </p:txBody>
      </p:sp>
    </p:spTree>
    <p:extLst>
      <p:ext uri="{BB962C8B-B14F-4D97-AF65-F5344CB8AC3E}">
        <p14:creationId xmlns:p14="http://schemas.microsoft.com/office/powerpoint/2010/main" val="267280408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Vlog outline">
            <a:extLst>
              <a:ext uri="{FF2B5EF4-FFF2-40B4-BE49-F238E27FC236}">
                <a16:creationId xmlns:a16="http://schemas.microsoft.com/office/drawing/2014/main" id="{E1B38AFA-5172-4FFC-AAE9-2BDC5F879CC3}"/>
              </a:ext>
            </a:extLst>
          </p:cNvPr>
          <p:cNvPicPr>
            <a:picLocks noGrp="1" noChangeAspect="1"/>
          </p:cNvPicPr>
          <p:nvPr>
            <p:ph type="pic" sz="quarter" idx="18"/>
            <p:custDataLst>
              <p:tags r:id="rId1"/>
            </p:custDataLst>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rcRect t="17932" b="17932"/>
          <a:stretch>
            <a:fillRect/>
          </a:stretch>
        </p:blipFill>
        <p:spPr>
          <a:xfrm>
            <a:off x="107098" y="5747614"/>
            <a:ext cx="654687" cy="419892"/>
          </a:xfrm>
        </p:spPr>
      </p:pic>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custDataLst>
              <p:tags r:id="rId2"/>
            </p:custDataLst>
          </p:nvPr>
        </p:nvSpPr>
        <p:spPr>
          <a:xfrm>
            <a:off x="139156" y="234579"/>
            <a:ext cx="2258812" cy="614507"/>
          </a:xfrm>
        </p:spPr>
        <p:txBody>
          <a:bodyPr>
            <a:noAutofit/>
          </a:bodyPr>
          <a:lstStyle/>
          <a:p>
            <a:pPr rtl="0"/>
            <a:r>
              <a:rPr lang="fr" sz="3600" b="1" i="0" u="none" strike="noStrike">
                <a:solidFill>
                  <a:srgbClr val="FFC000"/>
                </a:solidFill>
                <a:highlight>
                  <a:srgbClr val="000000">
                    <a:alpha val="0"/>
                  </a:srgbClr>
                </a:highlight>
                <a:latin typeface="Calibri"/>
              </a:rPr>
              <a:t>Instagram</a:t>
            </a:r>
            <a:endParaRPr lang="en-US">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custDataLst>
              <p:tags r:id="rId3"/>
            </p:custDataLst>
          </p:nvPr>
        </p:nvSpPr>
        <p:spPr>
          <a:xfrm>
            <a:off x="4149790" y="462346"/>
            <a:ext cx="7903054" cy="707886"/>
          </a:xfrm>
          <a:prstGeom prst="rect">
            <a:avLst/>
          </a:prstGeom>
          <a:noFill/>
        </p:spPr>
        <p:txBody>
          <a:bodyPr wrap="square">
            <a:noAutofit/>
          </a:bodyPr>
          <a:lstStyle/>
          <a:p>
            <a:pPr rtl="0"/>
            <a:r>
              <a:rPr lang="fr" sz="2000" b="0" i="0" u="none" strike="noStrike">
                <a:highlight>
                  <a:srgbClr val="000000">
                    <a:alpha val="0"/>
                  </a:srgbClr>
                </a:highlight>
                <a:latin typeface="Calibri"/>
              </a:rPr>
              <a:t>Instagram est une plateforme puissante pour créer du contenu visuel et engager votre public clé. </a:t>
            </a:r>
          </a:p>
        </p:txBody>
      </p:sp>
      <p:sp>
        <p:nvSpPr>
          <p:cNvPr id="7" name="TextBox 6">
            <a:extLst>
              <a:ext uri="{FF2B5EF4-FFF2-40B4-BE49-F238E27FC236}">
                <a16:creationId xmlns:a16="http://schemas.microsoft.com/office/drawing/2014/main" id="{B5C5F312-3048-4180-98AC-D8AC28B3BB11}"/>
              </a:ext>
            </a:extLst>
          </p:cNvPr>
          <p:cNvSpPr txBox="1"/>
          <p:nvPr>
            <p:custDataLst>
              <p:tags r:id="rId4"/>
            </p:custDataLst>
          </p:nvPr>
        </p:nvSpPr>
        <p:spPr>
          <a:xfrm>
            <a:off x="865471" y="1385406"/>
            <a:ext cx="5230529" cy="646331"/>
          </a:xfrm>
          <a:prstGeom prst="rect">
            <a:avLst/>
          </a:prstGeom>
          <a:noFill/>
        </p:spPr>
        <p:txBody>
          <a:bodyPr wrap="square">
            <a:noAutofit/>
          </a:bodyPr>
          <a:lstStyle/>
          <a:p>
            <a:pPr rtl="0"/>
            <a:r>
              <a:rPr lang="fr" sz="1800" b="1" i="0" u="none" strike="noStrike">
                <a:highlight>
                  <a:srgbClr val="000000">
                    <a:alpha val="0"/>
                  </a:srgbClr>
                </a:highlight>
                <a:latin typeface="Calibri"/>
              </a:rPr>
              <a:t>Selon les dires, il est 15 fois plus puissant que Facebook.</a:t>
            </a:r>
            <a:endParaRPr lang="en-US"/>
          </a:p>
        </p:txBody>
      </p:sp>
      <p:grpSp>
        <p:nvGrpSpPr>
          <p:cNvPr id="8" name="Google Shape;674;p39">
            <a:extLst>
              <a:ext uri="{FF2B5EF4-FFF2-40B4-BE49-F238E27FC236}">
                <a16:creationId xmlns:a16="http://schemas.microsoft.com/office/drawing/2014/main" id="{0CA598C5-5525-4A58-A3ED-559F2BCB9FF3}"/>
              </a:ext>
            </a:extLst>
          </p:cNvPr>
          <p:cNvGrpSpPr/>
          <p:nvPr>
            <p:custDataLst>
              <p:tags r:id="rId5"/>
            </p:custDataLst>
          </p:nvPr>
        </p:nvGrpSpPr>
        <p:grpSpPr>
          <a:xfrm>
            <a:off x="180284" y="1482423"/>
            <a:ext cx="551309" cy="545070"/>
            <a:chOff x="576250" y="4319400"/>
            <a:chExt cx="442075" cy="442050"/>
          </a:xfrm>
          <a:solidFill>
            <a:srgbClr val="F6BC67"/>
          </a:solidFill>
        </p:grpSpPr>
        <p:sp>
          <p:nvSpPr>
            <p:cNvPr id="9" name="Google Shape;675;p39">
              <a:extLst>
                <a:ext uri="{FF2B5EF4-FFF2-40B4-BE49-F238E27FC236}">
                  <a16:creationId xmlns:a16="http://schemas.microsoft.com/office/drawing/2014/main" id="{534291B8-97A1-4ED0-821A-E2870AE45554}"/>
                </a:ext>
              </a:extLst>
            </p:cNvPr>
            <p:cNvSpPr/>
            <p:nvPr>
              <p:custDataLst>
                <p:tags r:id="rId25"/>
              </p:custDataLst>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solidFill>
                  <a:srgbClr val="FFFF00"/>
                </a:solidFill>
              </a:endParaRPr>
            </a:p>
          </p:txBody>
        </p:sp>
        <p:sp>
          <p:nvSpPr>
            <p:cNvPr id="10" name="Google Shape;676;p39">
              <a:extLst>
                <a:ext uri="{FF2B5EF4-FFF2-40B4-BE49-F238E27FC236}">
                  <a16:creationId xmlns:a16="http://schemas.microsoft.com/office/drawing/2014/main" id="{2B4D1FE3-0EC2-4B67-BC9B-40D41E66B9C7}"/>
                </a:ext>
              </a:extLst>
            </p:cNvPr>
            <p:cNvSpPr/>
            <p:nvPr>
              <p:custDataLst>
                <p:tags r:id="rId26"/>
              </p:custDataLst>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solidFill>
                  <a:srgbClr val="FFFF00"/>
                </a:solidFill>
              </a:endParaRPr>
            </a:p>
          </p:txBody>
        </p:sp>
        <p:sp>
          <p:nvSpPr>
            <p:cNvPr id="11" name="Google Shape;677;p39">
              <a:extLst>
                <a:ext uri="{FF2B5EF4-FFF2-40B4-BE49-F238E27FC236}">
                  <a16:creationId xmlns:a16="http://schemas.microsoft.com/office/drawing/2014/main" id="{61F0EECD-DCA4-461E-B6E8-1DECB3197D0E}"/>
                </a:ext>
              </a:extLst>
            </p:cNvPr>
            <p:cNvSpPr/>
            <p:nvPr>
              <p:custDataLst>
                <p:tags r:id="rId27"/>
              </p:custDataLst>
            </p:nvPr>
          </p:nvSpPr>
          <p:spPr>
            <a:xfrm>
              <a:off x="652350" y="4711500"/>
              <a:ext cx="46925" cy="46925"/>
            </a:xfrm>
            <a:custGeom>
              <a:avLst/>
              <a:gdLst/>
              <a:ahLst/>
              <a:cxnLst/>
              <a:rect l="l" t="t" r="r" b="b"/>
              <a:pathLst>
                <a:path w="1876" h="1876"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solidFill>
                  <a:srgbClr val="FFFF00"/>
                </a:solidFill>
              </a:endParaRPr>
            </a:p>
          </p:txBody>
        </p:sp>
        <p:sp>
          <p:nvSpPr>
            <p:cNvPr id="12" name="Google Shape;678;p39">
              <a:extLst>
                <a:ext uri="{FF2B5EF4-FFF2-40B4-BE49-F238E27FC236}">
                  <a16:creationId xmlns:a16="http://schemas.microsoft.com/office/drawing/2014/main" id="{4334AD15-0DDC-4603-BBFD-AA945A56C3EB}"/>
                </a:ext>
              </a:extLst>
            </p:cNvPr>
            <p:cNvSpPr/>
            <p:nvPr>
              <p:custDataLst>
                <p:tags r:id="rId28"/>
              </p:custDataLst>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grpFill/>
            <a:ln w="28575" cap="rnd"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solidFill>
                  <a:srgbClr val="FFFF00"/>
                </a:solidFill>
              </a:endParaRPr>
            </a:p>
          </p:txBody>
        </p:sp>
      </p:grpSp>
      <p:grpSp>
        <p:nvGrpSpPr>
          <p:cNvPr id="13" name="Google Shape;813;p39">
            <a:extLst>
              <a:ext uri="{FF2B5EF4-FFF2-40B4-BE49-F238E27FC236}">
                <a16:creationId xmlns:a16="http://schemas.microsoft.com/office/drawing/2014/main" id="{11A96B17-55B6-4ADC-A36A-8A93F9A795EE}"/>
              </a:ext>
            </a:extLst>
          </p:cNvPr>
          <p:cNvGrpSpPr/>
          <p:nvPr>
            <p:custDataLst>
              <p:tags r:id="rId6"/>
            </p:custDataLst>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custDataLst>
                <p:tags r:id="rId17"/>
              </p:custDataLst>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custDataLst>
                <p:tags r:id="rId18"/>
              </p:custDataLst>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custDataLst>
                <p:tags r:id="rId19"/>
              </p:custDataLst>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custDataLst>
                <p:tags r:id="rId20"/>
              </p:custDataLst>
            </p:nvPr>
          </p:nvSpPr>
          <p:spPr>
            <a:xfrm>
              <a:off x="6784925" y="2459275"/>
              <a:ext cx="35350" cy="166875"/>
            </a:xfrm>
            <a:custGeom>
              <a:avLst/>
              <a:gdLst/>
              <a:ahLst/>
              <a:cxnLst/>
              <a:rect l="l" t="t" r="r" b="b"/>
              <a:pathLst>
                <a:path w="1414" h="6674"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custDataLst>
                <p:tags r:id="rId21"/>
              </p:custDataLst>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custDataLst>
                <p:tags r:id="rId22"/>
              </p:custDataLst>
            </p:nvPr>
          </p:nvSpPr>
          <p:spPr>
            <a:xfrm>
              <a:off x="6873825" y="2459275"/>
              <a:ext cx="35350" cy="166875"/>
            </a:xfrm>
            <a:custGeom>
              <a:avLst/>
              <a:gdLst/>
              <a:ahLst/>
              <a:cxnLst/>
              <a:rect l="l" t="t" r="r" b="b"/>
              <a:pathLst>
                <a:path w="1414" h="6674"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custDataLst>
                <p:tags r:id="rId23"/>
              </p:custDataLst>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custDataLst>
                <p:tags r:id="rId24"/>
              </p:custDataLst>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custDataLst>
              <p:tags r:id="rId7"/>
            </p:custDataLst>
          </p:nvPr>
        </p:nvSpPr>
        <p:spPr>
          <a:xfrm>
            <a:off x="650093" y="2601524"/>
            <a:ext cx="2192694" cy="2308324"/>
          </a:xfrm>
          <a:prstGeom prst="rect">
            <a:avLst/>
          </a:prstGeom>
          <a:noFill/>
        </p:spPr>
        <p:txBody>
          <a:bodyPr wrap="square">
            <a:noAutofit/>
          </a:bodyPr>
          <a:lstStyle/>
          <a:p>
            <a:pPr rtl="0"/>
            <a:r>
              <a:rPr lang="fr" sz="1800" b="0" i="0" u="none" strike="noStrike">
                <a:highlight>
                  <a:srgbClr val="000000">
                    <a:alpha val="0"/>
                  </a:srgbClr>
                </a:highlight>
                <a:latin typeface="Calibri"/>
              </a:rPr>
              <a:t>Un bonus majeur est qu'Instagram dispose d'incroyables outils de retouche photo et de filtres faciles à utiliser qui donnent à vos photos un aspect très professionnel et attrayant !</a:t>
            </a:r>
          </a:p>
        </p:txBody>
      </p:sp>
      <p:grpSp>
        <p:nvGrpSpPr>
          <p:cNvPr id="24" name="Google Shape;534;p39">
            <a:extLst>
              <a:ext uri="{FF2B5EF4-FFF2-40B4-BE49-F238E27FC236}">
                <a16:creationId xmlns:a16="http://schemas.microsoft.com/office/drawing/2014/main" id="{8C20BA02-AB24-4606-A07E-896F45ECA905}"/>
              </a:ext>
            </a:extLst>
          </p:cNvPr>
          <p:cNvGrpSpPr/>
          <p:nvPr>
            <p:custDataLst>
              <p:tags r:id="rId8"/>
            </p:custDataLst>
          </p:nvPr>
        </p:nvGrpSpPr>
        <p:grpSpPr>
          <a:xfrm>
            <a:off x="67838" y="2656020"/>
            <a:ext cx="551308" cy="406180"/>
            <a:chOff x="4595425" y="1707325"/>
            <a:chExt cx="470075" cy="288625"/>
          </a:xfrm>
          <a:solidFill>
            <a:srgbClr val="F6BC67"/>
          </a:solidFill>
        </p:grpSpPr>
        <p:sp>
          <p:nvSpPr>
            <p:cNvPr id="25" name="Google Shape;535;p39">
              <a:extLst>
                <a:ext uri="{FF2B5EF4-FFF2-40B4-BE49-F238E27FC236}">
                  <a16:creationId xmlns:a16="http://schemas.microsoft.com/office/drawing/2014/main" id="{9C7D94E7-4F15-4FAE-A7C9-BA24F836D112}"/>
                </a:ext>
              </a:extLst>
            </p:cNvPr>
            <p:cNvSpPr/>
            <p:nvPr>
              <p:custDataLst>
                <p:tags r:id="rId12"/>
              </p:custDataLst>
            </p:nvPr>
          </p:nvSpPr>
          <p:spPr>
            <a:xfrm>
              <a:off x="4809750" y="1707325"/>
              <a:ext cx="41425" cy="41425"/>
            </a:xfrm>
            <a:custGeom>
              <a:avLst/>
              <a:gdLst/>
              <a:ahLst/>
              <a:cxnLst/>
              <a:rect l="l" t="t" r="r" b="b"/>
              <a:pathLst>
                <a:path w="1657" h="1657" fill="none" extrusionOk="0">
                  <a:moveTo>
                    <a:pt x="0" y="829"/>
                  </a:moveTo>
                  <a:lnTo>
                    <a:pt x="0" y="829"/>
                  </a:lnTo>
                  <a:lnTo>
                    <a:pt x="25" y="658"/>
                  </a:lnTo>
                  <a:lnTo>
                    <a:pt x="73" y="512"/>
                  </a:lnTo>
                  <a:lnTo>
                    <a:pt x="146" y="366"/>
                  </a:lnTo>
                  <a:lnTo>
                    <a:pt x="244" y="244"/>
                  </a:lnTo>
                  <a:lnTo>
                    <a:pt x="366" y="147"/>
                  </a:lnTo>
                  <a:lnTo>
                    <a:pt x="512" y="74"/>
                  </a:lnTo>
                  <a:lnTo>
                    <a:pt x="658" y="25"/>
                  </a:lnTo>
                  <a:lnTo>
                    <a:pt x="828" y="1"/>
                  </a:lnTo>
                  <a:lnTo>
                    <a:pt x="828" y="1"/>
                  </a:lnTo>
                  <a:lnTo>
                    <a:pt x="999" y="25"/>
                  </a:lnTo>
                  <a:lnTo>
                    <a:pt x="1145" y="74"/>
                  </a:lnTo>
                  <a:lnTo>
                    <a:pt x="1291" y="147"/>
                  </a:lnTo>
                  <a:lnTo>
                    <a:pt x="1413" y="244"/>
                  </a:lnTo>
                  <a:lnTo>
                    <a:pt x="1510" y="366"/>
                  </a:lnTo>
                  <a:lnTo>
                    <a:pt x="1583" y="512"/>
                  </a:lnTo>
                  <a:lnTo>
                    <a:pt x="1632" y="658"/>
                  </a:lnTo>
                  <a:lnTo>
                    <a:pt x="1656" y="829"/>
                  </a:lnTo>
                  <a:lnTo>
                    <a:pt x="1656" y="829"/>
                  </a:lnTo>
                  <a:lnTo>
                    <a:pt x="1632" y="999"/>
                  </a:lnTo>
                  <a:lnTo>
                    <a:pt x="1583" y="1170"/>
                  </a:lnTo>
                  <a:lnTo>
                    <a:pt x="1510" y="1291"/>
                  </a:lnTo>
                  <a:lnTo>
                    <a:pt x="1413" y="1413"/>
                  </a:lnTo>
                  <a:lnTo>
                    <a:pt x="1291" y="1535"/>
                  </a:lnTo>
                  <a:lnTo>
                    <a:pt x="1145" y="1608"/>
                  </a:lnTo>
                  <a:lnTo>
                    <a:pt x="999" y="1657"/>
                  </a:lnTo>
                  <a:lnTo>
                    <a:pt x="828" y="1657"/>
                  </a:lnTo>
                  <a:lnTo>
                    <a:pt x="828" y="1657"/>
                  </a:lnTo>
                  <a:lnTo>
                    <a:pt x="658" y="1657"/>
                  </a:lnTo>
                  <a:lnTo>
                    <a:pt x="512" y="1608"/>
                  </a:lnTo>
                  <a:lnTo>
                    <a:pt x="366" y="1535"/>
                  </a:lnTo>
                  <a:lnTo>
                    <a:pt x="244" y="1413"/>
                  </a:lnTo>
                  <a:lnTo>
                    <a:pt x="146" y="1291"/>
                  </a:lnTo>
                  <a:lnTo>
                    <a:pt x="73" y="1170"/>
                  </a:lnTo>
                  <a:lnTo>
                    <a:pt x="25" y="999"/>
                  </a:lnTo>
                  <a:lnTo>
                    <a:pt x="0" y="829"/>
                  </a:lnTo>
                  <a:lnTo>
                    <a:pt x="0" y="829"/>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6" name="Google Shape;536;p39">
              <a:extLst>
                <a:ext uri="{FF2B5EF4-FFF2-40B4-BE49-F238E27FC236}">
                  <a16:creationId xmlns:a16="http://schemas.microsoft.com/office/drawing/2014/main" id="{431358CA-C4DD-408D-9E87-F96F47348FA5}"/>
                </a:ext>
              </a:extLst>
            </p:cNvPr>
            <p:cNvSpPr/>
            <p:nvPr>
              <p:custDataLst>
                <p:tags r:id="rId13"/>
              </p:custDataLst>
            </p:nvPr>
          </p:nvSpPr>
          <p:spPr>
            <a:xfrm>
              <a:off x="502407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6" y="828"/>
                  </a:lnTo>
                  <a:lnTo>
                    <a:pt x="1656"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7" name="Google Shape;537;p39">
              <a:extLst>
                <a:ext uri="{FF2B5EF4-FFF2-40B4-BE49-F238E27FC236}">
                  <a16:creationId xmlns:a16="http://schemas.microsoft.com/office/drawing/2014/main" id="{92BD8B2F-020B-4787-B72D-45D4F19F2358}"/>
                </a:ext>
              </a:extLst>
            </p:cNvPr>
            <p:cNvSpPr/>
            <p:nvPr>
              <p:custDataLst>
                <p:tags r:id="rId14"/>
              </p:custDataLst>
            </p:nvPr>
          </p:nvSpPr>
          <p:spPr>
            <a:xfrm>
              <a:off x="4628900" y="1760300"/>
              <a:ext cx="403100" cy="177825"/>
            </a:xfrm>
            <a:custGeom>
              <a:avLst/>
              <a:gdLst/>
              <a:ahLst/>
              <a:cxnLst/>
              <a:rect l="l" t="t" r="r" b="b"/>
              <a:pathLst>
                <a:path w="16124" h="7112" fill="none" extrusionOk="0">
                  <a:moveTo>
                    <a:pt x="14663" y="7112"/>
                  </a:moveTo>
                  <a:lnTo>
                    <a:pt x="16124" y="2095"/>
                  </a:lnTo>
                  <a:lnTo>
                    <a:pt x="16124" y="2095"/>
                  </a:lnTo>
                  <a:lnTo>
                    <a:pt x="16002" y="2046"/>
                  </a:lnTo>
                  <a:lnTo>
                    <a:pt x="15880" y="1973"/>
                  </a:lnTo>
                  <a:lnTo>
                    <a:pt x="15759" y="1876"/>
                  </a:lnTo>
                  <a:lnTo>
                    <a:pt x="15661" y="1778"/>
                  </a:lnTo>
                  <a:lnTo>
                    <a:pt x="11131" y="3434"/>
                  </a:lnTo>
                  <a:lnTo>
                    <a:pt x="8403" y="0"/>
                  </a:lnTo>
                  <a:lnTo>
                    <a:pt x="8403" y="0"/>
                  </a:lnTo>
                  <a:lnTo>
                    <a:pt x="8233" y="25"/>
                  </a:lnTo>
                  <a:lnTo>
                    <a:pt x="8062" y="25"/>
                  </a:lnTo>
                  <a:lnTo>
                    <a:pt x="8062" y="25"/>
                  </a:lnTo>
                  <a:lnTo>
                    <a:pt x="7892" y="25"/>
                  </a:lnTo>
                  <a:lnTo>
                    <a:pt x="7721" y="0"/>
                  </a:lnTo>
                  <a:lnTo>
                    <a:pt x="4994" y="3434"/>
                  </a:lnTo>
                  <a:lnTo>
                    <a:pt x="464" y="1778"/>
                  </a:lnTo>
                  <a:lnTo>
                    <a:pt x="464" y="1778"/>
                  </a:lnTo>
                  <a:lnTo>
                    <a:pt x="366" y="1876"/>
                  </a:lnTo>
                  <a:lnTo>
                    <a:pt x="244" y="1973"/>
                  </a:lnTo>
                  <a:lnTo>
                    <a:pt x="123" y="2046"/>
                  </a:lnTo>
                  <a:lnTo>
                    <a:pt x="1" y="2095"/>
                  </a:lnTo>
                  <a:lnTo>
                    <a:pt x="1462" y="7112"/>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8" name="Google Shape;538;p39">
              <a:extLst>
                <a:ext uri="{FF2B5EF4-FFF2-40B4-BE49-F238E27FC236}">
                  <a16:creationId xmlns:a16="http://schemas.microsoft.com/office/drawing/2014/main" id="{22BA1527-6D4A-4546-8DFE-A78669A2BFEB}"/>
                </a:ext>
              </a:extLst>
            </p:cNvPr>
            <p:cNvSpPr/>
            <p:nvPr>
              <p:custDataLst>
                <p:tags r:id="rId15"/>
              </p:custDataLst>
            </p:nvPr>
          </p:nvSpPr>
          <p:spPr>
            <a:xfrm>
              <a:off x="4595425" y="1761525"/>
              <a:ext cx="41425" cy="41425"/>
            </a:xfrm>
            <a:custGeom>
              <a:avLst/>
              <a:gdLst/>
              <a:ahLst/>
              <a:cxnLst/>
              <a:rect l="l" t="t" r="r" b="b"/>
              <a:pathLst>
                <a:path w="1657" h="1657" fill="none" extrusionOk="0">
                  <a:moveTo>
                    <a:pt x="0" y="828"/>
                  </a:moveTo>
                  <a:lnTo>
                    <a:pt x="0" y="828"/>
                  </a:lnTo>
                  <a:lnTo>
                    <a:pt x="25" y="682"/>
                  </a:lnTo>
                  <a:lnTo>
                    <a:pt x="73" y="512"/>
                  </a:lnTo>
                  <a:lnTo>
                    <a:pt x="146" y="365"/>
                  </a:lnTo>
                  <a:lnTo>
                    <a:pt x="244" y="244"/>
                  </a:lnTo>
                  <a:lnTo>
                    <a:pt x="366" y="146"/>
                  </a:lnTo>
                  <a:lnTo>
                    <a:pt x="512" y="73"/>
                  </a:lnTo>
                  <a:lnTo>
                    <a:pt x="658" y="24"/>
                  </a:lnTo>
                  <a:lnTo>
                    <a:pt x="828" y="0"/>
                  </a:lnTo>
                  <a:lnTo>
                    <a:pt x="828" y="0"/>
                  </a:lnTo>
                  <a:lnTo>
                    <a:pt x="999" y="24"/>
                  </a:lnTo>
                  <a:lnTo>
                    <a:pt x="1145" y="73"/>
                  </a:lnTo>
                  <a:lnTo>
                    <a:pt x="1291" y="146"/>
                  </a:lnTo>
                  <a:lnTo>
                    <a:pt x="1413" y="244"/>
                  </a:lnTo>
                  <a:lnTo>
                    <a:pt x="1510" y="365"/>
                  </a:lnTo>
                  <a:lnTo>
                    <a:pt x="1583" y="512"/>
                  </a:lnTo>
                  <a:lnTo>
                    <a:pt x="1632" y="682"/>
                  </a:lnTo>
                  <a:lnTo>
                    <a:pt x="1657" y="828"/>
                  </a:lnTo>
                  <a:lnTo>
                    <a:pt x="1657" y="828"/>
                  </a:lnTo>
                  <a:lnTo>
                    <a:pt x="1632" y="999"/>
                  </a:lnTo>
                  <a:lnTo>
                    <a:pt x="1583" y="1169"/>
                  </a:lnTo>
                  <a:lnTo>
                    <a:pt x="1510" y="1291"/>
                  </a:lnTo>
                  <a:lnTo>
                    <a:pt x="1413" y="1413"/>
                  </a:lnTo>
                  <a:lnTo>
                    <a:pt x="1291" y="1534"/>
                  </a:lnTo>
                  <a:lnTo>
                    <a:pt x="1145" y="1608"/>
                  </a:lnTo>
                  <a:lnTo>
                    <a:pt x="999" y="1656"/>
                  </a:lnTo>
                  <a:lnTo>
                    <a:pt x="828" y="1656"/>
                  </a:lnTo>
                  <a:lnTo>
                    <a:pt x="828" y="1656"/>
                  </a:lnTo>
                  <a:lnTo>
                    <a:pt x="658" y="1656"/>
                  </a:lnTo>
                  <a:lnTo>
                    <a:pt x="512" y="1608"/>
                  </a:lnTo>
                  <a:lnTo>
                    <a:pt x="366" y="1534"/>
                  </a:lnTo>
                  <a:lnTo>
                    <a:pt x="244" y="1413"/>
                  </a:lnTo>
                  <a:lnTo>
                    <a:pt x="146" y="1291"/>
                  </a:lnTo>
                  <a:lnTo>
                    <a:pt x="73" y="1169"/>
                  </a:lnTo>
                  <a:lnTo>
                    <a:pt x="25" y="999"/>
                  </a:lnTo>
                  <a:lnTo>
                    <a:pt x="0" y="828"/>
                  </a:lnTo>
                  <a:lnTo>
                    <a:pt x="0" y="828"/>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9" name="Google Shape;539;p39">
              <a:extLst>
                <a:ext uri="{FF2B5EF4-FFF2-40B4-BE49-F238E27FC236}">
                  <a16:creationId xmlns:a16="http://schemas.microsoft.com/office/drawing/2014/main" id="{608DC9B6-BB47-467F-BE1B-7B4F7F2850AF}"/>
                </a:ext>
              </a:extLst>
            </p:cNvPr>
            <p:cNvSpPr/>
            <p:nvPr>
              <p:custDataLst>
                <p:tags r:id="rId16"/>
              </p:custDataLst>
            </p:nvPr>
          </p:nvSpPr>
          <p:spPr>
            <a:xfrm>
              <a:off x="4667275" y="1951475"/>
              <a:ext cx="326375" cy="44475"/>
            </a:xfrm>
            <a:custGeom>
              <a:avLst/>
              <a:gdLst/>
              <a:ahLst/>
              <a:cxnLst/>
              <a:rect l="l" t="t" r="r" b="b"/>
              <a:pathLst>
                <a:path w="13054" h="1779" fill="none" extrusionOk="0">
                  <a:moveTo>
                    <a:pt x="6527" y="1535"/>
                  </a:moveTo>
                  <a:lnTo>
                    <a:pt x="6527" y="1535"/>
                  </a:lnTo>
                  <a:lnTo>
                    <a:pt x="8232" y="1535"/>
                  </a:lnTo>
                  <a:lnTo>
                    <a:pt x="9815" y="1584"/>
                  </a:lnTo>
                  <a:lnTo>
                    <a:pt x="11252" y="1657"/>
                  </a:lnTo>
                  <a:lnTo>
                    <a:pt x="12543" y="1779"/>
                  </a:lnTo>
                  <a:lnTo>
                    <a:pt x="13054" y="1"/>
                  </a:lnTo>
                  <a:lnTo>
                    <a:pt x="0" y="1"/>
                  </a:lnTo>
                  <a:lnTo>
                    <a:pt x="512" y="1779"/>
                  </a:lnTo>
                  <a:lnTo>
                    <a:pt x="512" y="1779"/>
                  </a:lnTo>
                  <a:lnTo>
                    <a:pt x="1803" y="1681"/>
                  </a:lnTo>
                  <a:lnTo>
                    <a:pt x="3239" y="1584"/>
                  </a:lnTo>
                  <a:lnTo>
                    <a:pt x="4823" y="1535"/>
                  </a:lnTo>
                  <a:lnTo>
                    <a:pt x="6527" y="1535"/>
                  </a:lnTo>
                  <a:lnTo>
                    <a:pt x="6527" y="1535"/>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31" name="TextBox 30">
            <a:extLst>
              <a:ext uri="{FF2B5EF4-FFF2-40B4-BE49-F238E27FC236}">
                <a16:creationId xmlns:a16="http://schemas.microsoft.com/office/drawing/2014/main" id="{19C1E82F-D984-4317-B710-76FC7C0FA366}"/>
              </a:ext>
            </a:extLst>
          </p:cNvPr>
          <p:cNvSpPr txBox="1"/>
          <p:nvPr>
            <p:custDataLst>
              <p:tags r:id="rId9"/>
            </p:custDataLst>
          </p:nvPr>
        </p:nvSpPr>
        <p:spPr>
          <a:xfrm>
            <a:off x="781356" y="5821317"/>
            <a:ext cx="6279502" cy="369332"/>
          </a:xfrm>
          <a:prstGeom prst="rect">
            <a:avLst/>
          </a:prstGeom>
          <a:noFill/>
        </p:spPr>
        <p:txBody>
          <a:bodyPr wrap="square">
            <a:noAutofit/>
          </a:bodyPr>
          <a:lstStyle/>
          <a:p>
            <a:pPr rtl="0">
              <a:buClr>
                <a:srgbClr val="EC2179"/>
              </a:buClr>
            </a:pPr>
            <a:r>
              <a:rPr lang="fr" sz="1800" b="1" i="0" u="none" strike="noStrike">
                <a:highlight>
                  <a:srgbClr val="000000">
                    <a:alpha val="0"/>
                  </a:srgbClr>
                </a:highlight>
                <a:latin typeface="Calibri"/>
              </a:rPr>
              <a:t>Le pouvoir de la vidéo - Les vidéos Instagram doivent être courtes et précises.</a:t>
            </a:r>
          </a:p>
        </p:txBody>
      </p:sp>
      <p:sp>
        <p:nvSpPr>
          <p:cNvPr id="49" name="Rectangle 48">
            <a:hlinkClick r:id="rId32"/>
            <a:extLst>
              <a:ext uri="{FF2B5EF4-FFF2-40B4-BE49-F238E27FC236}">
                <a16:creationId xmlns:a16="http://schemas.microsoft.com/office/drawing/2014/main" id="{7BD98524-EF19-4F14-A1AC-E7A72AE8749C}"/>
              </a:ext>
            </a:extLst>
          </p:cNvPr>
          <p:cNvSpPr/>
          <p:nvPr>
            <p:custDataLst>
              <p:tags r:id="rId10"/>
            </p:custDataLst>
          </p:nvPr>
        </p:nvSpPr>
        <p:spPr>
          <a:xfrm>
            <a:off x="3663528" y="2308466"/>
            <a:ext cx="4230169" cy="2699389"/>
          </a:xfrm>
          <a:prstGeom prst="rect">
            <a:avLst/>
          </a:prstGeom>
          <a:blipFill>
            <a:blip r:embed="rId3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8" name="Oval 47">
            <a:extLst>
              <a:ext uri="{FF2B5EF4-FFF2-40B4-BE49-F238E27FC236}">
                <a16:creationId xmlns:a16="http://schemas.microsoft.com/office/drawing/2014/main" id="{DBFD8FB5-ACAF-46BA-A329-5837397EB77E}"/>
              </a:ext>
            </a:extLst>
          </p:cNvPr>
          <p:cNvSpPr/>
          <p:nvPr>
            <p:custDataLst>
              <p:tags r:id="rId11"/>
            </p:custDataLst>
          </p:nvPr>
        </p:nvSpPr>
        <p:spPr>
          <a:xfrm>
            <a:off x="6971351" y="3864329"/>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a:t>
            </a:r>
            <a:br>
              <a:rPr lang="fr" sz="2000" b="1" i="0" u="none" strike="noStrike">
                <a:solidFill>
                  <a:srgbClr val="FFFFFF"/>
                </a:solidFill>
                <a:highlight>
                  <a:srgbClr val="000000">
                    <a:alpha val="0"/>
                  </a:srgbClr>
                </a:highlight>
                <a:latin typeface="Calibri"/>
              </a:rPr>
            </a:br>
            <a:r>
              <a:rPr lang="fr" sz="2000" b="1" i="0" u="none" strike="noStrike">
                <a:solidFill>
                  <a:srgbClr val="FFFFFF"/>
                </a:solidFill>
                <a:highlight>
                  <a:srgbClr val="000000">
                    <a:alpha val="0"/>
                  </a:srgbClr>
                </a:highlight>
                <a:latin typeface="Calibri"/>
              </a:rPr>
              <a:t>POUR VOIR</a:t>
            </a:r>
          </a:p>
        </p:txBody>
      </p:sp>
    </p:spTree>
    <p:extLst>
      <p:ext uri="{BB962C8B-B14F-4D97-AF65-F5344CB8AC3E}">
        <p14:creationId xmlns:p14="http://schemas.microsoft.com/office/powerpoint/2010/main" val="22017223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custDataLst>
              <p:tags r:id="rId1"/>
            </p:custDataLst>
          </p:nvPr>
        </p:nvSpPr>
        <p:spPr>
          <a:xfrm>
            <a:off x="348683" y="313980"/>
            <a:ext cx="10594620" cy="1083096"/>
          </a:xfrm>
        </p:spPr>
        <p:txBody>
          <a:bodyPr>
            <a:noAutofit/>
          </a:bodyPr>
          <a:lstStyle/>
          <a:p>
            <a:pPr rtl="0"/>
            <a:r>
              <a:rPr lang="fr" sz="3600" b="1" i="0" u="none" strike="noStrike">
                <a:solidFill>
                  <a:srgbClr val="4D2B65"/>
                </a:solidFill>
                <a:highlight>
                  <a:srgbClr val="000000">
                    <a:alpha val="0"/>
                  </a:srgbClr>
                </a:highlight>
                <a:latin typeface="Calibri"/>
              </a:rPr>
              <a:t>Compte Instagram :</a:t>
            </a:r>
            <a:r>
              <a:rPr lang="fr" sz="3600" b="0" i="0" u="none" strike="noStrike">
                <a:solidFill>
                  <a:srgbClr val="4D2B65"/>
                </a:solidFill>
                <a:highlight>
                  <a:srgbClr val="000000">
                    <a:alpha val="0"/>
                  </a:srgbClr>
                </a:highlight>
                <a:latin typeface="Calibri"/>
              </a:rPr>
              <a:t> Magazine multiculturel Outside</a:t>
            </a:r>
            <a:endParaRPr lang="en-US" b="0">
              <a:solidFill>
                <a:srgbClr val="4D2B65"/>
              </a:solidFill>
            </a:endParaRPr>
          </a:p>
        </p:txBody>
      </p:sp>
      <p:sp>
        <p:nvSpPr>
          <p:cNvPr id="5" name="TextBox 4">
            <a:extLst>
              <a:ext uri="{FF2B5EF4-FFF2-40B4-BE49-F238E27FC236}">
                <a16:creationId xmlns:a16="http://schemas.microsoft.com/office/drawing/2014/main" id="{8FFB6C20-1DB2-4753-8F7D-06F43C78436B}"/>
              </a:ext>
            </a:extLst>
          </p:cNvPr>
          <p:cNvSpPr txBox="1"/>
          <p:nvPr>
            <p:custDataLst>
              <p:tags r:id="rId2"/>
            </p:custDataLst>
          </p:nvPr>
        </p:nvSpPr>
        <p:spPr>
          <a:xfrm>
            <a:off x="305128" y="1222018"/>
            <a:ext cx="3785418" cy="4893647"/>
          </a:xfrm>
          <a:prstGeom prst="rect">
            <a:avLst/>
          </a:prstGeom>
          <a:noFill/>
        </p:spPr>
        <p:txBody>
          <a:bodyPr wrap="square" rtlCol="0">
            <a:noAutofit/>
          </a:bodyPr>
          <a:lstStyle/>
          <a:p>
            <a:pPr marL="342900" indent="-342900" rtl="0">
              <a:buFont typeface="Wingdings" panose="05000000000000000000" pitchFamily="2" charset="2"/>
              <a:buChar char="ü"/>
            </a:pPr>
            <a:r>
              <a:rPr lang="fr" sz="2400" b="0" i="0" u="none" strike="noStrike">
                <a:solidFill>
                  <a:srgbClr val="FFC000"/>
                </a:solidFill>
                <a:highlight>
                  <a:srgbClr val="000000">
                    <a:alpha val="0"/>
                  </a:srgbClr>
                </a:highlight>
                <a:latin typeface="Calibri"/>
              </a:rPr>
              <a:t>Le magazine multiculturel Outside donne la parole à de nouvelles communautés</a:t>
            </a:r>
          </a:p>
          <a:p>
            <a:endParaRPr lang="hr-BA" sz="2400"/>
          </a:p>
          <a:p>
            <a:pPr marL="342900" indent="-342900" rtl="0">
              <a:buFont typeface="Wingdings" panose="05000000000000000000" pitchFamily="2" charset="2"/>
              <a:buChar char="ü"/>
            </a:pPr>
            <a:r>
              <a:rPr lang="fr" sz="2400" b="0" i="0" u="none" strike="noStrike">
                <a:solidFill>
                  <a:srgbClr val="76C6D2"/>
                </a:solidFill>
                <a:highlight>
                  <a:srgbClr val="000000">
                    <a:alpha val="0"/>
                  </a:srgbClr>
                </a:highlight>
                <a:latin typeface="Calibri"/>
              </a:rPr>
              <a:t>Ils combattent le discours négatif en communiquant des faits positifs sur la diversité et l'inclusion.</a:t>
            </a:r>
          </a:p>
          <a:p>
            <a:endParaRPr lang="hr-BA" sz="2400"/>
          </a:p>
          <a:p>
            <a:pPr marL="342900" indent="-342900" rtl="0">
              <a:buFont typeface="Wingdings" panose="05000000000000000000" pitchFamily="2" charset="2"/>
              <a:buChar char="ü"/>
            </a:pPr>
            <a:r>
              <a:rPr lang="fr" sz="2400" b="0" i="0" u="none" strike="noStrike">
                <a:solidFill>
                  <a:srgbClr val="A6377D"/>
                </a:solidFill>
                <a:highlight>
                  <a:srgbClr val="000000">
                    <a:alpha val="0"/>
                  </a:srgbClr>
                </a:highlight>
                <a:latin typeface="Calibri"/>
              </a:rPr>
              <a:t>Vous pouvez suivre leur compte et échanger des idées et des commentaires.</a:t>
            </a:r>
            <a:endParaRPr lang="en-US" sz="2400">
              <a:solidFill>
                <a:srgbClr val="A6377D"/>
              </a:solidFill>
            </a:endParaRPr>
          </a:p>
        </p:txBody>
      </p:sp>
      <p:pic>
        <p:nvPicPr>
          <p:cNvPr id="7" name="Picture 6" descr="Graphical user interface, text, application&#10;&#10;Description automatically generated">
            <a:hlinkClick r:id="rId6"/>
            <a:extLst>
              <a:ext uri="{FF2B5EF4-FFF2-40B4-BE49-F238E27FC236}">
                <a16:creationId xmlns:a16="http://schemas.microsoft.com/office/drawing/2014/main" id="{91EC79C2-4D47-45F5-A404-BEEFF9BC22BF}"/>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4636220" y="1397076"/>
            <a:ext cx="7425109" cy="5196365"/>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9E698F-00A5-427C-A7BE-70F411AA0AAB}"/>
              </a:ext>
            </a:extLst>
          </p:cNvPr>
          <p:cNvSpPr/>
          <p:nvPr>
            <p:custDataLst>
              <p:tags r:id="rId4"/>
            </p:custDataLst>
          </p:nvPr>
        </p:nvSpPr>
        <p:spPr>
          <a:xfrm>
            <a:off x="4262947" y="2323186"/>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POUR VOIR</a:t>
            </a:r>
          </a:p>
        </p:txBody>
      </p:sp>
    </p:spTree>
    <p:extLst>
      <p:ext uri="{BB962C8B-B14F-4D97-AF65-F5344CB8AC3E}">
        <p14:creationId xmlns:p14="http://schemas.microsoft.com/office/powerpoint/2010/main" val="117158569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64688E-F435-40BA-B813-2507B355BEE0}"/>
              </a:ext>
            </a:extLst>
          </p:cNvPr>
          <p:cNvSpPr>
            <a:spLocks noGrp="1"/>
          </p:cNvSpPr>
          <p:nvPr>
            <p:ph type="body" sz="quarter" idx="13"/>
            <p:custDataLst>
              <p:tags r:id="rId1"/>
            </p:custDataLst>
          </p:nvPr>
        </p:nvSpPr>
        <p:spPr>
          <a:xfrm>
            <a:off x="139156" y="234579"/>
            <a:ext cx="2258812" cy="614507"/>
          </a:xfrm>
        </p:spPr>
        <p:txBody>
          <a:bodyPr>
            <a:noAutofit/>
          </a:bodyPr>
          <a:lstStyle/>
          <a:p>
            <a:pPr rtl="0"/>
            <a:r>
              <a:rPr lang="fr" sz="3600" b="1" i="0" u="none" strike="noStrike">
                <a:solidFill>
                  <a:srgbClr val="FFC000"/>
                </a:solidFill>
                <a:highlight>
                  <a:srgbClr val="000000">
                    <a:alpha val="0"/>
                  </a:srgbClr>
                </a:highlight>
                <a:latin typeface="Calibri"/>
              </a:rPr>
              <a:t>Twitter</a:t>
            </a:r>
            <a:endParaRPr lang="en-US">
              <a:solidFill>
                <a:srgbClr val="FFC000"/>
              </a:solidFill>
            </a:endParaRPr>
          </a:p>
        </p:txBody>
      </p:sp>
      <p:sp>
        <p:nvSpPr>
          <p:cNvPr id="5" name="TextBox 4">
            <a:extLst>
              <a:ext uri="{FF2B5EF4-FFF2-40B4-BE49-F238E27FC236}">
                <a16:creationId xmlns:a16="http://schemas.microsoft.com/office/drawing/2014/main" id="{DD302D05-83F3-4724-B5D3-A13BB2EBB87C}"/>
              </a:ext>
            </a:extLst>
          </p:cNvPr>
          <p:cNvSpPr txBox="1"/>
          <p:nvPr>
            <p:custDataLst>
              <p:tags r:id="rId2"/>
            </p:custDataLst>
          </p:nvPr>
        </p:nvSpPr>
        <p:spPr>
          <a:xfrm>
            <a:off x="4149790" y="375260"/>
            <a:ext cx="7903054" cy="1015663"/>
          </a:xfrm>
          <a:prstGeom prst="rect">
            <a:avLst/>
          </a:prstGeom>
          <a:noFill/>
        </p:spPr>
        <p:txBody>
          <a:bodyPr wrap="square">
            <a:noAutofit/>
          </a:bodyPr>
          <a:lstStyle/>
          <a:p>
            <a:pPr rtl="0"/>
            <a:r>
              <a:rPr lang="fr" sz="2000" b="0" i="0" u="none" strike="noStrike">
                <a:highlight>
                  <a:srgbClr val="000000">
                    <a:alpha val="0"/>
                  </a:srgbClr>
                </a:highlight>
                <a:latin typeface="Calibri"/>
              </a:rPr>
              <a:t>Twitter est un outil fantastique qui vous donne la possibilité d'atteindre des personnes bien au-delà de votre cercle habituel.  C'est un excellent moyen d'atteindre les médias, les décideurs politiques, etc.</a:t>
            </a:r>
            <a:endParaRPr lang="en-US" sz="2000"/>
          </a:p>
        </p:txBody>
      </p:sp>
      <p:sp>
        <p:nvSpPr>
          <p:cNvPr id="7" name="TextBox 6">
            <a:extLst>
              <a:ext uri="{FF2B5EF4-FFF2-40B4-BE49-F238E27FC236}">
                <a16:creationId xmlns:a16="http://schemas.microsoft.com/office/drawing/2014/main" id="{B5C5F312-3048-4180-98AC-D8AC28B3BB11}"/>
              </a:ext>
            </a:extLst>
          </p:cNvPr>
          <p:cNvSpPr txBox="1"/>
          <p:nvPr>
            <p:custDataLst>
              <p:tags r:id="rId3"/>
            </p:custDataLst>
          </p:nvPr>
        </p:nvSpPr>
        <p:spPr>
          <a:xfrm>
            <a:off x="865471" y="1385406"/>
            <a:ext cx="5442023" cy="646331"/>
          </a:xfrm>
          <a:prstGeom prst="rect">
            <a:avLst/>
          </a:prstGeom>
          <a:noFill/>
        </p:spPr>
        <p:txBody>
          <a:bodyPr wrap="square">
            <a:noAutofit/>
          </a:bodyPr>
          <a:lstStyle/>
          <a:p>
            <a:pPr rtl="0"/>
            <a:r>
              <a:rPr lang="fr" sz="1800" b="1" i="0" u="none" strike="noStrike">
                <a:highlight>
                  <a:srgbClr val="000000">
                    <a:alpha val="0"/>
                  </a:srgbClr>
                </a:highlight>
                <a:latin typeface="Calibri"/>
              </a:rPr>
              <a:t>Un hashtag rendra votre contenu plus accessible et consultable par toute personne intéressée par le sujet.</a:t>
            </a:r>
          </a:p>
        </p:txBody>
      </p:sp>
      <p:grpSp>
        <p:nvGrpSpPr>
          <p:cNvPr id="13" name="Google Shape;813;p39">
            <a:extLst>
              <a:ext uri="{FF2B5EF4-FFF2-40B4-BE49-F238E27FC236}">
                <a16:creationId xmlns:a16="http://schemas.microsoft.com/office/drawing/2014/main" id="{11A96B17-55B6-4ADC-A36A-8A93F9A795EE}"/>
              </a:ext>
            </a:extLst>
          </p:cNvPr>
          <p:cNvGrpSpPr/>
          <p:nvPr>
            <p:custDataLst>
              <p:tags r:id="rId4"/>
            </p:custDataLst>
          </p:nvPr>
        </p:nvGrpSpPr>
        <p:grpSpPr>
          <a:xfrm>
            <a:off x="3663529" y="443682"/>
            <a:ext cx="390393" cy="581675"/>
            <a:chOff x="6718575" y="2318625"/>
            <a:chExt cx="256950" cy="407375"/>
          </a:xfrm>
          <a:solidFill>
            <a:srgbClr val="FFC000"/>
          </a:solidFill>
        </p:grpSpPr>
        <p:sp>
          <p:nvSpPr>
            <p:cNvPr id="14" name="Google Shape;814;p39">
              <a:extLst>
                <a:ext uri="{FF2B5EF4-FFF2-40B4-BE49-F238E27FC236}">
                  <a16:creationId xmlns:a16="http://schemas.microsoft.com/office/drawing/2014/main" id="{FC691B1E-175A-4A68-8C9E-B35320FC4FB8}"/>
                </a:ext>
              </a:extLst>
            </p:cNvPr>
            <p:cNvSpPr/>
            <p:nvPr>
              <p:custDataLst>
                <p:tags r:id="rId10"/>
              </p:custDataLst>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 name="Google Shape;815;p39">
              <a:extLst>
                <a:ext uri="{FF2B5EF4-FFF2-40B4-BE49-F238E27FC236}">
                  <a16:creationId xmlns:a16="http://schemas.microsoft.com/office/drawing/2014/main" id="{AB429D42-52FF-40E2-BDB6-7B66F917FD3C}"/>
                </a:ext>
              </a:extLst>
            </p:cNvPr>
            <p:cNvSpPr/>
            <p:nvPr>
              <p:custDataLst>
                <p:tags r:id="rId11"/>
              </p:custDataLst>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6" name="Google Shape;816;p39">
              <a:extLst>
                <a:ext uri="{FF2B5EF4-FFF2-40B4-BE49-F238E27FC236}">
                  <a16:creationId xmlns:a16="http://schemas.microsoft.com/office/drawing/2014/main" id="{A08205C7-6879-4DC7-9B2D-391ED318C51D}"/>
                </a:ext>
              </a:extLst>
            </p:cNvPr>
            <p:cNvSpPr/>
            <p:nvPr>
              <p:custDataLst>
                <p:tags r:id="rId12"/>
              </p:custDataLst>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7" name="Google Shape;817;p39">
              <a:extLst>
                <a:ext uri="{FF2B5EF4-FFF2-40B4-BE49-F238E27FC236}">
                  <a16:creationId xmlns:a16="http://schemas.microsoft.com/office/drawing/2014/main" id="{C8E30CB0-09AC-412B-A3AE-3F6621D866A0}"/>
                </a:ext>
              </a:extLst>
            </p:cNvPr>
            <p:cNvSpPr/>
            <p:nvPr>
              <p:custDataLst>
                <p:tags r:id="rId13"/>
              </p:custDataLst>
            </p:nvPr>
          </p:nvSpPr>
          <p:spPr>
            <a:xfrm>
              <a:off x="6784925" y="2459275"/>
              <a:ext cx="35350" cy="166875"/>
            </a:xfrm>
            <a:custGeom>
              <a:avLst/>
              <a:gdLst/>
              <a:ahLst/>
              <a:cxnLst/>
              <a:rect l="l" t="t" r="r" b="b"/>
              <a:pathLst>
                <a:path w="1414" h="6674" fill="none" extrusionOk="0">
                  <a:moveTo>
                    <a:pt x="1413" y="6674"/>
                  </a:moveTo>
                  <a:lnTo>
                    <a:pt x="1413" y="6674"/>
                  </a:lnTo>
                  <a:lnTo>
                    <a:pt x="585" y="2850"/>
                  </a:lnTo>
                  <a:lnTo>
                    <a:pt x="1"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8" name="Google Shape;818;p39">
              <a:extLst>
                <a:ext uri="{FF2B5EF4-FFF2-40B4-BE49-F238E27FC236}">
                  <a16:creationId xmlns:a16="http://schemas.microsoft.com/office/drawing/2014/main" id="{F0EBA7B2-D11F-4519-9B8C-8A423024E204}"/>
                </a:ext>
              </a:extLst>
            </p:cNvPr>
            <p:cNvSpPr/>
            <p:nvPr>
              <p:custDataLst>
                <p:tags r:id="rId14"/>
              </p:custDataLst>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9" name="Google Shape;819;p39">
              <a:extLst>
                <a:ext uri="{FF2B5EF4-FFF2-40B4-BE49-F238E27FC236}">
                  <a16:creationId xmlns:a16="http://schemas.microsoft.com/office/drawing/2014/main" id="{E22269EC-A0E3-4BBD-B29C-5808BE6A6C5D}"/>
                </a:ext>
              </a:extLst>
            </p:cNvPr>
            <p:cNvSpPr/>
            <p:nvPr>
              <p:custDataLst>
                <p:tags r:id="rId15"/>
              </p:custDataLst>
            </p:nvPr>
          </p:nvSpPr>
          <p:spPr>
            <a:xfrm>
              <a:off x="6873825" y="2459275"/>
              <a:ext cx="35350" cy="166875"/>
            </a:xfrm>
            <a:custGeom>
              <a:avLst/>
              <a:gdLst/>
              <a:ahLst/>
              <a:cxnLst/>
              <a:rect l="l" t="t" r="r" b="b"/>
              <a:pathLst>
                <a:path w="1414" h="6674" fill="none" extrusionOk="0">
                  <a:moveTo>
                    <a:pt x="1413" y="1"/>
                  </a:moveTo>
                  <a:lnTo>
                    <a:pt x="1413" y="1"/>
                  </a:lnTo>
                  <a:lnTo>
                    <a:pt x="829" y="2850"/>
                  </a:lnTo>
                  <a:lnTo>
                    <a:pt x="1" y="6674"/>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0" name="Google Shape;820;p39">
              <a:extLst>
                <a:ext uri="{FF2B5EF4-FFF2-40B4-BE49-F238E27FC236}">
                  <a16:creationId xmlns:a16="http://schemas.microsoft.com/office/drawing/2014/main" id="{5B0677AB-F462-4B0A-AE5A-8AB095AF56FF}"/>
                </a:ext>
              </a:extLst>
            </p:cNvPr>
            <p:cNvSpPr/>
            <p:nvPr>
              <p:custDataLst>
                <p:tags r:id="rId16"/>
              </p:custDataLst>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21" name="Google Shape;821;p39">
              <a:extLst>
                <a:ext uri="{FF2B5EF4-FFF2-40B4-BE49-F238E27FC236}">
                  <a16:creationId xmlns:a16="http://schemas.microsoft.com/office/drawing/2014/main" id="{E820D15D-3419-4983-AABE-45F2E7EA9260}"/>
                </a:ext>
              </a:extLst>
            </p:cNvPr>
            <p:cNvSpPr/>
            <p:nvPr>
              <p:custDataLst>
                <p:tags r:id="rId17"/>
              </p:custDataLst>
            </p:nvPr>
          </p:nvSpPr>
          <p:spPr>
            <a:xfrm>
              <a:off x="6795900" y="2628550"/>
              <a:ext cx="102300" cy="25"/>
            </a:xfrm>
            <a:custGeom>
              <a:avLst/>
              <a:gdLst/>
              <a:ahLst/>
              <a:cxnLst/>
              <a:rect l="l" t="t" r="r" b="b"/>
              <a:pathLst>
                <a:path w="4092" h="1" fill="none" extrusionOk="0">
                  <a:moveTo>
                    <a:pt x="0" y="1"/>
                  </a:moveTo>
                  <a:lnTo>
                    <a:pt x="4092" y="1"/>
                  </a:lnTo>
                </a:path>
              </a:pathLst>
            </a:custGeom>
            <a:grpFill/>
            <a:ln w="28575" cap="rnd" cmpd="sng">
              <a:solidFill>
                <a:srgbClr val="F6BC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grpSp>
      <p:sp>
        <p:nvSpPr>
          <p:cNvPr id="23" name="TextBox 22">
            <a:extLst>
              <a:ext uri="{FF2B5EF4-FFF2-40B4-BE49-F238E27FC236}">
                <a16:creationId xmlns:a16="http://schemas.microsoft.com/office/drawing/2014/main" id="{42DE9445-7A44-49C4-8683-0B05EFD95946}"/>
              </a:ext>
            </a:extLst>
          </p:cNvPr>
          <p:cNvSpPr txBox="1"/>
          <p:nvPr>
            <p:custDataLst>
              <p:tags r:id="rId5"/>
            </p:custDataLst>
          </p:nvPr>
        </p:nvSpPr>
        <p:spPr>
          <a:xfrm>
            <a:off x="650093" y="2955937"/>
            <a:ext cx="1962478" cy="2677656"/>
          </a:xfrm>
          <a:prstGeom prst="rect">
            <a:avLst/>
          </a:prstGeom>
          <a:noFill/>
        </p:spPr>
        <p:txBody>
          <a:bodyPr wrap="square">
            <a:noAutofit/>
          </a:bodyPr>
          <a:lstStyle/>
          <a:p>
            <a:pPr rtl="0"/>
            <a:r>
              <a:rPr lang="fr" sz="2800" b="0" i="1" u="none" strike="noStrike">
                <a:solidFill>
                  <a:srgbClr val="4D2B65"/>
                </a:solidFill>
                <a:highlight>
                  <a:srgbClr val="000000">
                    <a:alpha val="0"/>
                  </a:srgbClr>
                </a:highlight>
                <a:latin typeface="Calibri"/>
              </a:rPr>
              <a:t>Pouvez-vous penser à un bon hashtag pour votre nouveau message ?</a:t>
            </a:r>
          </a:p>
        </p:txBody>
      </p:sp>
      <p:sp>
        <p:nvSpPr>
          <p:cNvPr id="2" name="TextBox 1">
            <a:extLst>
              <a:ext uri="{FF2B5EF4-FFF2-40B4-BE49-F238E27FC236}">
                <a16:creationId xmlns:a16="http://schemas.microsoft.com/office/drawing/2014/main" id="{297036EA-F26B-45E2-9E7F-D7844ECA5C36}"/>
              </a:ext>
            </a:extLst>
          </p:cNvPr>
          <p:cNvSpPr txBox="1"/>
          <p:nvPr>
            <p:custDataLst>
              <p:tags r:id="rId6"/>
            </p:custDataLst>
          </p:nvPr>
        </p:nvSpPr>
        <p:spPr>
          <a:xfrm>
            <a:off x="367784" y="1222460"/>
            <a:ext cx="654686" cy="923330"/>
          </a:xfrm>
          <a:prstGeom prst="rect">
            <a:avLst/>
          </a:prstGeom>
          <a:noFill/>
        </p:spPr>
        <p:txBody>
          <a:bodyPr wrap="square" rtlCol="0">
            <a:noAutofit/>
          </a:bodyPr>
          <a:lstStyle/>
          <a:p>
            <a:pPr rtl="0"/>
            <a:r>
              <a:rPr lang="fr" sz="5400" b="0" i="0" u="none" strike="noStrike">
                <a:solidFill>
                  <a:srgbClr val="F6BC67"/>
                </a:solidFill>
                <a:highlight>
                  <a:srgbClr val="000000">
                    <a:alpha val="0"/>
                  </a:srgbClr>
                </a:highlight>
                <a:latin typeface="Calibri"/>
              </a:rPr>
              <a:t>#</a:t>
            </a:r>
            <a:endParaRPr lang="en-US" sz="5400">
              <a:solidFill>
                <a:srgbClr val="F6BC67"/>
              </a:solidFill>
            </a:endParaRPr>
          </a:p>
        </p:txBody>
      </p:sp>
      <p:sp>
        <p:nvSpPr>
          <p:cNvPr id="4" name="TextBox 3">
            <a:extLst>
              <a:ext uri="{FF2B5EF4-FFF2-40B4-BE49-F238E27FC236}">
                <a16:creationId xmlns:a16="http://schemas.microsoft.com/office/drawing/2014/main" id="{10E8EAD1-0575-48A8-9621-04114C189237}"/>
              </a:ext>
            </a:extLst>
          </p:cNvPr>
          <p:cNvSpPr txBox="1"/>
          <p:nvPr>
            <p:custDataLst>
              <p:tags r:id="rId7"/>
            </p:custDataLst>
          </p:nvPr>
        </p:nvSpPr>
        <p:spPr>
          <a:xfrm>
            <a:off x="46268" y="2809226"/>
            <a:ext cx="540533" cy="1015663"/>
          </a:xfrm>
          <a:prstGeom prst="rect">
            <a:avLst/>
          </a:prstGeom>
          <a:noFill/>
        </p:spPr>
        <p:txBody>
          <a:bodyPr wrap="none" rtlCol="0">
            <a:noAutofit/>
          </a:bodyPr>
          <a:lstStyle/>
          <a:p>
            <a:pPr rtl="0"/>
            <a:r>
              <a:rPr lang="fr" sz="6000" b="0" i="0" u="none" strike="noStrike">
                <a:solidFill>
                  <a:srgbClr val="F6BC67"/>
                </a:solidFill>
                <a:highlight>
                  <a:srgbClr val="000000">
                    <a:alpha val="0"/>
                  </a:srgbClr>
                </a:highlight>
                <a:latin typeface="Calibri"/>
              </a:rPr>
              <a:t>?</a:t>
            </a:r>
            <a:endParaRPr lang="en-US" sz="6000">
              <a:solidFill>
                <a:srgbClr val="F6BC67"/>
              </a:solidFill>
            </a:endParaRPr>
          </a:p>
        </p:txBody>
      </p:sp>
      <p:sp>
        <p:nvSpPr>
          <p:cNvPr id="34" name="Rectangle 33">
            <a:hlinkClick r:id="rId19"/>
            <a:extLst>
              <a:ext uri="{FF2B5EF4-FFF2-40B4-BE49-F238E27FC236}">
                <a16:creationId xmlns:a16="http://schemas.microsoft.com/office/drawing/2014/main" id="{21DA0822-0223-4EFF-A394-A448D93BD1A4}"/>
              </a:ext>
            </a:extLst>
          </p:cNvPr>
          <p:cNvSpPr/>
          <p:nvPr>
            <p:custDataLst>
              <p:tags r:id="rId8"/>
            </p:custDataLst>
          </p:nvPr>
        </p:nvSpPr>
        <p:spPr>
          <a:xfrm>
            <a:off x="3663529" y="2329211"/>
            <a:ext cx="4276822" cy="2811956"/>
          </a:xfrm>
          <a:prstGeom prst="rect">
            <a:avLst/>
          </a:prstGeom>
          <a:blipFill>
            <a:blip r:embed="rId20"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8" name="Oval 47">
            <a:extLst>
              <a:ext uri="{FF2B5EF4-FFF2-40B4-BE49-F238E27FC236}">
                <a16:creationId xmlns:a16="http://schemas.microsoft.com/office/drawing/2014/main" id="{DBFD8FB5-ACAF-46BA-A329-5837397EB77E}"/>
              </a:ext>
            </a:extLst>
          </p:cNvPr>
          <p:cNvSpPr/>
          <p:nvPr>
            <p:custDataLst>
              <p:tags r:id="rId9"/>
            </p:custDataLst>
          </p:nvPr>
        </p:nvSpPr>
        <p:spPr>
          <a:xfrm>
            <a:off x="4357396" y="4207444"/>
            <a:ext cx="1642187" cy="1613752"/>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POUR SUIVRE</a:t>
            </a:r>
            <a:endParaRPr lang="en-US" sz="2000" b="1">
              <a:solidFill>
                <a:schemeClr val="bg1"/>
              </a:solidFill>
            </a:endParaRPr>
          </a:p>
        </p:txBody>
      </p:sp>
    </p:spTree>
    <p:extLst>
      <p:ext uri="{BB962C8B-B14F-4D97-AF65-F5344CB8AC3E}">
        <p14:creationId xmlns:p14="http://schemas.microsoft.com/office/powerpoint/2010/main" val="427479883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82A6D2-4FD5-4C28-86F5-5B501E42CF19}"/>
              </a:ext>
            </a:extLst>
          </p:cNvPr>
          <p:cNvSpPr>
            <a:spLocks noGrp="1"/>
          </p:cNvSpPr>
          <p:nvPr>
            <p:ph type="body" sz="quarter" idx="15"/>
            <p:custDataLst>
              <p:tags r:id="rId1"/>
            </p:custDataLst>
          </p:nvPr>
        </p:nvSpPr>
        <p:spPr>
          <a:xfrm>
            <a:off x="3888296" y="43266"/>
            <a:ext cx="7061613" cy="639749"/>
          </a:xfrm>
        </p:spPr>
        <p:txBody>
          <a:bodyPr>
            <a:noAutofit/>
          </a:bodyPr>
          <a:lstStyle/>
          <a:p>
            <a:pPr rtl="0"/>
            <a:r>
              <a:rPr lang="fr" sz="3600" b="1" i="0" u="none" strike="noStrike">
                <a:solidFill>
                  <a:srgbClr val="4D2B65"/>
                </a:solidFill>
                <a:highlight>
                  <a:srgbClr val="000000">
                    <a:alpha val="0"/>
                  </a:srgbClr>
                </a:highlight>
                <a:latin typeface="Calibri"/>
              </a:rPr>
              <a:t>Compte Twitter :</a:t>
            </a:r>
            <a:r>
              <a:rPr lang="fr" sz="3600" b="0" i="0" u="none" strike="noStrike">
                <a:solidFill>
                  <a:srgbClr val="4D2B65"/>
                </a:solidFill>
                <a:highlight>
                  <a:srgbClr val="000000">
                    <a:alpha val="0"/>
                  </a:srgbClr>
                </a:highlight>
                <a:latin typeface="Calibri"/>
              </a:rPr>
              <a:t> Conseil des immigrés </a:t>
            </a:r>
            <a:endParaRPr lang="en-US" b="0">
              <a:solidFill>
                <a:srgbClr val="4D2B65"/>
              </a:solidFill>
            </a:endParaRPr>
          </a:p>
        </p:txBody>
      </p:sp>
      <p:pic>
        <p:nvPicPr>
          <p:cNvPr id="4" name="Picture 3" descr="Graphical user interface&#10;&#10;Description automatically generated">
            <a:hlinkClick r:id="rId6"/>
            <a:extLst>
              <a:ext uri="{FF2B5EF4-FFF2-40B4-BE49-F238E27FC236}">
                <a16:creationId xmlns:a16="http://schemas.microsoft.com/office/drawing/2014/main" id="{CFD561C4-B48C-4972-8C1C-D545A986756E}"/>
              </a:ext>
            </a:extLst>
          </p:cNvPr>
          <p:cNvPicPr>
            <a:picLocks noChangeAspect="1"/>
          </p:cNvPicPr>
          <p:nvPr>
            <p:custDataLst>
              <p:tags r:id="rId2"/>
            </p:custDataLst>
          </p:nvPr>
        </p:nvPicPr>
        <p:blipFill>
          <a:blip r:embed="rId7"/>
          <a:stretch>
            <a:fillRect/>
          </a:stretch>
        </p:blipFill>
        <p:spPr>
          <a:xfrm>
            <a:off x="4502713" y="1002890"/>
            <a:ext cx="7591425" cy="5781675"/>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15D9F1BA-0D57-49E6-BAE8-6A5C9C951AFF}"/>
              </a:ext>
            </a:extLst>
          </p:cNvPr>
          <p:cNvSpPr/>
          <p:nvPr>
            <p:custDataLst>
              <p:tags r:id="rId3"/>
            </p:custDataLst>
          </p:nvPr>
        </p:nvSpPr>
        <p:spPr>
          <a:xfrm>
            <a:off x="3967979" y="1743951"/>
            <a:ext cx="1383046" cy="1433184"/>
          </a:xfrm>
          <a:prstGeom prst="ellipse">
            <a:avLst/>
          </a:prstGeom>
          <a:solidFill>
            <a:srgbClr val="F6BC67"/>
          </a:solidFill>
          <a:ln>
            <a:solidFill>
              <a:srgbClr val="F6BC6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POUR VOIR</a:t>
            </a:r>
          </a:p>
        </p:txBody>
      </p:sp>
      <p:sp>
        <p:nvSpPr>
          <p:cNvPr id="6" name="TextBox 5">
            <a:extLst>
              <a:ext uri="{FF2B5EF4-FFF2-40B4-BE49-F238E27FC236}">
                <a16:creationId xmlns:a16="http://schemas.microsoft.com/office/drawing/2014/main" id="{1813414D-013D-4295-8A17-E31D6082AB31}"/>
              </a:ext>
            </a:extLst>
          </p:cNvPr>
          <p:cNvSpPr txBox="1"/>
          <p:nvPr>
            <p:custDataLst>
              <p:tags r:id="rId4"/>
            </p:custDataLst>
          </p:nvPr>
        </p:nvSpPr>
        <p:spPr>
          <a:xfrm>
            <a:off x="305128" y="894863"/>
            <a:ext cx="3785418" cy="5632311"/>
          </a:xfrm>
          <a:prstGeom prst="rect">
            <a:avLst/>
          </a:prstGeom>
          <a:noFill/>
        </p:spPr>
        <p:txBody>
          <a:bodyPr wrap="square" rtlCol="0">
            <a:noAutofit/>
          </a:bodyPr>
          <a:lstStyle/>
          <a:p>
            <a:pPr marL="342900" indent="-342900" rtl="0">
              <a:buFont typeface="Wingdings" panose="05000000000000000000" pitchFamily="2" charset="2"/>
              <a:buChar char="ü"/>
            </a:pPr>
            <a:r>
              <a:rPr lang="fr" sz="2400" b="0" i="0" u="none" strike="noStrike">
                <a:solidFill>
                  <a:srgbClr val="FFC000"/>
                </a:solidFill>
                <a:highlight>
                  <a:srgbClr val="000000">
                    <a:alpha val="0"/>
                  </a:srgbClr>
                </a:highlight>
                <a:latin typeface="Calibri"/>
              </a:rPr>
              <a:t>L'Immigrant Council of Ireland est une organisation non gouvernementale nationale et indépendante qui promeut les droits des migrants.</a:t>
            </a:r>
            <a:endParaRPr lang="hr-BA" sz="2400">
              <a:solidFill>
                <a:srgbClr val="FFC000"/>
              </a:solidFill>
            </a:endParaRPr>
          </a:p>
          <a:p>
            <a:endParaRPr lang="hr-BA" sz="2400"/>
          </a:p>
          <a:p>
            <a:pPr marL="342900" indent="-342900" rtl="0">
              <a:buFont typeface="Wingdings" panose="05000000000000000000" pitchFamily="2" charset="2"/>
              <a:buChar char="ü"/>
            </a:pPr>
            <a:r>
              <a:rPr lang="fr" sz="2400" b="0" i="0" u="none" strike="noStrike">
                <a:solidFill>
                  <a:srgbClr val="A6377D"/>
                </a:solidFill>
                <a:highlight>
                  <a:srgbClr val="000000">
                    <a:alpha val="0"/>
                  </a:srgbClr>
                </a:highlight>
                <a:latin typeface="Calibri"/>
              </a:rPr>
              <a:t>Il serait bon de suivre autant de comptes similaires que possible, de s'engager avec eux et de suivre leur exemple en communiquant via Twitter.</a:t>
            </a:r>
            <a:endParaRPr lang="en-US" sz="2400">
              <a:solidFill>
                <a:srgbClr val="A6377D"/>
              </a:solidFill>
            </a:endParaRPr>
          </a:p>
        </p:txBody>
      </p:sp>
    </p:spTree>
    <p:extLst>
      <p:ext uri="{BB962C8B-B14F-4D97-AF65-F5344CB8AC3E}">
        <p14:creationId xmlns:p14="http://schemas.microsoft.com/office/powerpoint/2010/main" val="307969125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FBF08-5F90-4753-B7A1-8F264877E507}"/>
              </a:ext>
            </a:extLst>
          </p:cNvPr>
          <p:cNvSpPr>
            <a:spLocks noGrp="1"/>
          </p:cNvSpPr>
          <p:nvPr>
            <p:ph type="body" sz="quarter" idx="13"/>
            <p:custDataLst>
              <p:tags r:id="rId1"/>
            </p:custDataLst>
          </p:nvPr>
        </p:nvSpPr>
        <p:spPr/>
        <p:txBody>
          <a:bodyPr>
            <a:noAutofit/>
          </a:bodyPr>
          <a:lstStyle/>
          <a:p>
            <a:pPr rtl="0"/>
            <a:r>
              <a:rPr lang="fr" sz="3600" b="1" i="0" u="none" strike="noStrike">
                <a:highlight>
                  <a:srgbClr val="000000">
                    <a:alpha val="0"/>
                  </a:srgbClr>
                </a:highlight>
                <a:latin typeface="Calibri"/>
              </a:rPr>
              <a:t>Ne vous sentez pas stressé et contraint d'entrer dans les médias !</a:t>
            </a:r>
            <a:endParaRPr lang="en-US"/>
          </a:p>
        </p:txBody>
      </p:sp>
      <p:sp>
        <p:nvSpPr>
          <p:cNvPr id="3" name="Text Placeholder 2">
            <a:extLst>
              <a:ext uri="{FF2B5EF4-FFF2-40B4-BE49-F238E27FC236}">
                <a16:creationId xmlns:a16="http://schemas.microsoft.com/office/drawing/2014/main" id="{76C059F4-FFBD-4BA8-AA26-705C1810826C}"/>
              </a:ext>
            </a:extLst>
          </p:cNvPr>
          <p:cNvSpPr>
            <a:spLocks noGrp="1"/>
          </p:cNvSpPr>
          <p:nvPr>
            <p:ph type="body" sz="quarter" idx="14"/>
            <p:custDataLst>
              <p:tags r:id="rId2"/>
            </p:custDataLst>
          </p:nvPr>
        </p:nvSpPr>
        <p:spPr/>
        <p:txBody>
          <a:bodyPr>
            <a:noAutofit/>
          </a:bodyPr>
          <a:lstStyle/>
          <a:p>
            <a:pPr algn="ctr" rtl="0"/>
            <a:r>
              <a:rPr lang="fr" sz="4000" b="0" i="0" u="none" strike="noStrike">
                <a:solidFill>
                  <a:srgbClr val="A6377D"/>
                </a:solidFill>
                <a:highlight>
                  <a:srgbClr val="000000">
                    <a:alpha val="0"/>
                  </a:srgbClr>
                </a:highlight>
                <a:latin typeface="Calibri"/>
              </a:rPr>
              <a:t>N'oubliez pas que vous êtes un médiateur même si vous aidez une seule personne !</a:t>
            </a:r>
            <a:endParaRPr lang="en-US" sz="4000">
              <a:solidFill>
                <a:srgbClr val="A6377D"/>
              </a:solidFill>
            </a:endParaRPr>
          </a:p>
        </p:txBody>
      </p:sp>
      <p:pic>
        <p:nvPicPr>
          <p:cNvPr id="6" name="Picture Placeholder 5" descr="Graphical user interface&#10;&#10;Description automatically generated with low confidence">
            <a:hlinkClick r:id="rId8"/>
            <a:extLst>
              <a:ext uri="{FF2B5EF4-FFF2-40B4-BE49-F238E27FC236}">
                <a16:creationId xmlns:a16="http://schemas.microsoft.com/office/drawing/2014/main" id="{003D5832-8294-4097-9574-716BB86A2535}"/>
              </a:ext>
            </a:extLst>
          </p:cNvPr>
          <p:cNvPicPr>
            <a:picLocks noGrp="1" noChangeAspect="1"/>
          </p:cNvPicPr>
          <p:nvPr>
            <p:ph type="pic" sz="quarter" idx="19"/>
            <p:custDataLst>
              <p:tags r:id="rId3"/>
            </p:custDataLst>
          </p:nvPr>
        </p:nvPicPr>
        <p: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a:xfrm>
            <a:off x="3636370" y="354563"/>
            <a:ext cx="8555630" cy="4234376"/>
          </a:xfrm>
        </p:spPr>
      </p:pic>
      <p:sp>
        <p:nvSpPr>
          <p:cNvPr id="7" name="Oval 6">
            <a:hlinkClick r:id="rId8"/>
            <a:extLst>
              <a:ext uri="{FF2B5EF4-FFF2-40B4-BE49-F238E27FC236}">
                <a16:creationId xmlns:a16="http://schemas.microsoft.com/office/drawing/2014/main" id="{56F75C3E-3827-4373-BFB8-ECFF424C800E}"/>
              </a:ext>
            </a:extLst>
          </p:cNvPr>
          <p:cNvSpPr/>
          <p:nvPr>
            <p:custDataLst>
              <p:tags r:id="rId4"/>
            </p:custDataLst>
          </p:nvPr>
        </p:nvSpPr>
        <p:spPr>
          <a:xfrm>
            <a:off x="4148147" y="1664875"/>
            <a:ext cx="1698171" cy="1613752"/>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POUR VOUS INSPIRER</a:t>
            </a:r>
            <a:endParaRPr lang="en-US" sz="2000" b="1">
              <a:solidFill>
                <a:schemeClr val="bg1"/>
              </a:solidFill>
            </a:endParaRPr>
          </a:p>
        </p:txBody>
      </p:sp>
      <p:pic>
        <p:nvPicPr>
          <p:cNvPr id="8" name="Graphic 7" descr="Right pointing backhand index with solid fill">
            <a:extLst>
              <a:ext uri="{FF2B5EF4-FFF2-40B4-BE49-F238E27FC236}">
                <a16:creationId xmlns:a16="http://schemas.microsoft.com/office/drawing/2014/main" id="{B39FE9FC-ED53-430B-A2D7-D54CD5377CD5}"/>
              </a:ext>
            </a:extLst>
          </p:cNvPr>
          <p:cNvPicPr>
            <a:picLocks noChangeAspect="1"/>
          </p:cNvPicPr>
          <p:nvPr>
            <p:custDataLst>
              <p:tags r:id="rId5"/>
            </p:custDataLst>
          </p:nvPr>
        </p:nvPicPr>
        <p:blipFill>
          <a:blip r:embed="rId10">
            <a:extLst>
              <a:ext uri="{96DAC541-7B7A-43D3-8B79-37D633B846F1}">
                <asvg:svgBlip xmlns:asvg="http://schemas.microsoft.com/office/drawing/2016/SVG/main" r:embed="rId11"/>
              </a:ext>
            </a:extLst>
          </a:blip>
          <a:stretch>
            <a:fillRect/>
          </a:stretch>
        </p:blipFill>
        <p:spPr>
          <a:xfrm rot="18364068">
            <a:off x="3683205" y="3119881"/>
            <a:ext cx="929883" cy="929883"/>
          </a:xfrm>
          <a:prstGeom prst="rect">
            <a:avLst/>
          </a:prstGeom>
        </p:spPr>
      </p:pic>
      <p:sp>
        <p:nvSpPr>
          <p:cNvPr id="9" name="Text Placeholder 3">
            <a:extLst>
              <a:ext uri="{FF2B5EF4-FFF2-40B4-BE49-F238E27FC236}">
                <a16:creationId xmlns:a16="http://schemas.microsoft.com/office/drawing/2014/main" id="{9D8B28D4-C8A5-4FC3-9255-8E00E1B7090C}"/>
              </a:ext>
            </a:extLst>
          </p:cNvPr>
          <p:cNvSpPr txBox="1"/>
          <p:nvPr>
            <p:custDataLst>
              <p:tags r:id="rId6"/>
            </p:custDataLst>
          </p:nvPr>
        </p:nvSpPr>
        <p:spPr>
          <a:xfrm>
            <a:off x="6482896" y="1552105"/>
            <a:ext cx="2889704" cy="2591036"/>
          </a:xfrm>
          <a:prstGeom prst="rect">
            <a:avLst/>
          </a:prstGeom>
          <a:solidFill>
            <a:srgbClr val="E4C067"/>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rtl="0"/>
            <a:r>
              <a:rPr lang="fr" sz="3600" b="1" i="0" u="none" strike="noStrike" dirty="0">
                <a:highlight>
                  <a:srgbClr val="000000">
                    <a:alpha val="0"/>
                  </a:srgbClr>
                </a:highlight>
                <a:latin typeface="Arial"/>
                <a:cs typeface="Arial"/>
              </a:rPr>
              <a:t>RESTEZ </a:t>
            </a:r>
            <a:br>
              <a:rPr lang="fr" sz="3600" b="1" i="0" u="none" strike="noStrike" dirty="0">
                <a:highlight>
                  <a:srgbClr val="000000">
                    <a:alpha val="0"/>
                  </a:srgbClr>
                </a:highlight>
                <a:latin typeface="Arial"/>
                <a:cs typeface="Arial"/>
              </a:rPr>
            </a:br>
            <a:r>
              <a:rPr lang="fr" sz="3600" b="1" i="0" u="none" strike="noStrike" dirty="0">
                <a:highlight>
                  <a:srgbClr val="000000">
                    <a:alpha val="0"/>
                  </a:srgbClr>
                </a:highlight>
                <a:latin typeface="Arial"/>
                <a:cs typeface="Arial"/>
              </a:rPr>
              <a:t>CALME</a:t>
            </a:r>
            <a:br>
              <a:rPr lang="fr" sz="3600" b="1" i="0" u="none" strike="noStrike" dirty="0">
                <a:highlight>
                  <a:srgbClr val="000000">
                    <a:alpha val="0"/>
                  </a:srgbClr>
                </a:highlight>
                <a:latin typeface="Arial"/>
                <a:cs typeface="Arial"/>
              </a:rPr>
            </a:br>
            <a:r>
              <a:rPr lang="fr" sz="2000" b="1" i="0" u="none" strike="noStrike" dirty="0">
                <a:highlight>
                  <a:srgbClr val="000000">
                    <a:alpha val="0"/>
                  </a:srgbClr>
                </a:highlight>
                <a:latin typeface="Arial"/>
                <a:cs typeface="Arial"/>
              </a:rPr>
              <a:t> ET</a:t>
            </a:r>
            <a:br>
              <a:rPr lang="fr" sz="3600" b="1" i="0" u="none" strike="noStrike" dirty="0">
                <a:highlight>
                  <a:srgbClr val="000000">
                    <a:alpha val="0"/>
                  </a:srgbClr>
                </a:highlight>
                <a:latin typeface="Arial"/>
                <a:cs typeface="Arial"/>
              </a:rPr>
            </a:br>
            <a:r>
              <a:rPr lang="fr" sz="3600" b="1" i="0" u="none" strike="noStrike" dirty="0">
                <a:highlight>
                  <a:srgbClr val="000000">
                    <a:alpha val="0"/>
                  </a:srgbClr>
                </a:highlight>
                <a:latin typeface="Arial"/>
                <a:cs typeface="Arial"/>
              </a:rPr>
              <a:t> CONTINUEZ</a:t>
            </a:r>
            <a:br>
              <a:rPr lang="fr" sz="3600" b="1" i="0" u="none" strike="noStrike" dirty="0">
                <a:highlight>
                  <a:srgbClr val="000000">
                    <a:alpha val="0"/>
                  </a:srgbClr>
                </a:highlight>
                <a:latin typeface="Arial"/>
                <a:cs typeface="Arial"/>
              </a:rPr>
            </a:br>
            <a:endParaRPr lang="fr" sz="3600" b="1" i="0" u="none" strike="noStrike" dirty="0">
              <a:highlight>
                <a:srgbClr val="000000">
                  <a:alpha val="0"/>
                </a:srgbClr>
              </a:highlight>
              <a:latin typeface="Arial"/>
              <a:cs typeface="Arial"/>
            </a:endParaRPr>
          </a:p>
        </p:txBody>
      </p:sp>
    </p:spTree>
    <p:extLst>
      <p:ext uri="{BB962C8B-B14F-4D97-AF65-F5344CB8AC3E}">
        <p14:creationId xmlns:p14="http://schemas.microsoft.com/office/powerpoint/2010/main" val="27576695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D00B0-B494-1649-A5F5-08E45EA9FDF5}"/>
              </a:ext>
            </a:extLst>
          </p:cNvPr>
          <p:cNvPicPr>
            <a:picLocks noChangeAspect="1"/>
          </p:cNvPicPr>
          <p:nvPr>
            <p:custDataLst>
              <p:tags r:id="rId1"/>
            </p:custDataLst>
          </p:nvPr>
        </p:nvPicPr>
        <p:blipFill>
          <a:blip r:embed="rId4"/>
          <a:stretch>
            <a:fillRect/>
          </a:stretch>
        </p:blipFill>
        <p:spPr>
          <a:xfrm>
            <a:off x="675585" y="3308592"/>
            <a:ext cx="5089111" cy="3344273"/>
          </a:xfrm>
          <a:prstGeom prst="rect">
            <a:avLst/>
          </a:prstGeom>
        </p:spPr>
      </p:pic>
      <p:sp>
        <p:nvSpPr>
          <p:cNvPr id="4" name="Text Placeholder 3">
            <a:extLst>
              <a:ext uri="{FF2B5EF4-FFF2-40B4-BE49-F238E27FC236}">
                <a16:creationId xmlns:a16="http://schemas.microsoft.com/office/drawing/2014/main" id="{E161A7C7-A038-9043-AB20-454C750AEF17}"/>
              </a:ext>
            </a:extLst>
          </p:cNvPr>
          <p:cNvSpPr>
            <a:spLocks noGrp="1"/>
          </p:cNvSpPr>
          <p:nvPr>
            <p:ph type="body" sz="quarter" idx="13"/>
            <p:custDataLst>
              <p:tags r:id="rId2"/>
            </p:custDataLst>
          </p:nvPr>
        </p:nvSpPr>
        <p:spPr/>
        <p:txBody>
          <a:bodyPr>
            <a:noAutofit/>
          </a:bodyPr>
          <a:lstStyle/>
          <a:p>
            <a:pPr rtl="0"/>
            <a:r>
              <a:rPr lang="fr" sz="3600" b="1" i="0" u="none" strike="noStrike">
                <a:highlight>
                  <a:srgbClr val="000000">
                    <a:alpha val="0"/>
                  </a:srgbClr>
                </a:highlight>
                <a:latin typeface="Calibri"/>
              </a:rPr>
              <a:t>Des moyens innovants pour informer</a:t>
            </a:r>
          </a:p>
          <a:p>
            <a:endParaRPr lang="en-US"/>
          </a:p>
          <a:p>
            <a:pPr marL="742950" indent="-742950" rtl="0">
              <a:buAutoNum type="arabicPeriod"/>
            </a:pPr>
            <a:r>
              <a:rPr lang="fr" sz="3600" b="1" i="0" u="none" strike="noStrike">
                <a:highlight>
                  <a:srgbClr val="000000">
                    <a:alpha val="0"/>
                  </a:srgbClr>
                </a:highlight>
                <a:latin typeface="Calibri"/>
              </a:rPr>
              <a:t>Le pouvoir de l'art</a:t>
            </a:r>
          </a:p>
          <a:p>
            <a:pPr marL="742950" indent="-742950" rtl="0">
              <a:buFont typeface="Arial"/>
              <a:buAutoNum type="arabicPeriod"/>
            </a:pPr>
            <a:r>
              <a:rPr lang="fr" sz="3600" b="1" i="0" u="none" strike="noStrike">
                <a:highlight>
                  <a:srgbClr val="000000">
                    <a:alpha val="0"/>
                  </a:srgbClr>
                </a:highlight>
                <a:latin typeface="Calibri"/>
              </a:rPr>
              <a:t>La performance comme moyen de diffusion du message</a:t>
            </a:r>
            <a:endParaRPr lang="en-US"/>
          </a:p>
          <a:p>
            <a:r>
              <a:rPr lang="en-US"/>
              <a:t> </a:t>
            </a:r>
          </a:p>
          <a:p>
            <a:endParaRPr lang="en-US"/>
          </a:p>
        </p:txBody>
      </p:sp>
    </p:spTree>
    <p:extLst>
      <p:ext uri="{BB962C8B-B14F-4D97-AF65-F5344CB8AC3E}">
        <p14:creationId xmlns:p14="http://schemas.microsoft.com/office/powerpoint/2010/main" val="34177335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0F9AB-E7FE-45A1-82D5-E9B0741724C6}"/>
              </a:ext>
            </a:extLst>
          </p:cNvPr>
          <p:cNvSpPr>
            <a:spLocks noGrp="1"/>
          </p:cNvSpPr>
          <p:nvPr>
            <p:ph type="body" sz="quarter" idx="13"/>
          </p:nvPr>
        </p:nvSpPr>
        <p:spPr>
          <a:xfrm>
            <a:off x="783176" y="682678"/>
            <a:ext cx="11160008" cy="1342065"/>
          </a:xfrm>
        </p:spPr>
        <p:txBody>
          <a:bodyPr>
            <a:noAutofit/>
          </a:bodyPr>
          <a:lstStyle/>
          <a:p>
            <a:pPr algn="ctr" rtl="0"/>
            <a:r>
              <a:rPr lang="fr" sz="3600" b="0" i="0" u="none" strike="noStrike">
                <a:highlight>
                  <a:srgbClr val="000000">
                    <a:alpha val="0"/>
                  </a:srgbClr>
                </a:highlight>
                <a:latin typeface="Calibri"/>
              </a:rPr>
              <a:t>CRÉER UN MESSAGE DE MÉDIATEUR EFFICACE </a:t>
            </a:r>
            <a:br>
              <a:rPr lang="fr" sz="3600" b="0" i="0" u="none" strike="noStrike">
                <a:highlight>
                  <a:srgbClr val="000000">
                    <a:alpha val="0"/>
                  </a:srgbClr>
                </a:highlight>
                <a:latin typeface="Calibri"/>
              </a:rPr>
            </a:br>
            <a:r>
              <a:rPr lang="fr" sz="3600" b="0" i="1" u="none" strike="noStrike">
                <a:solidFill>
                  <a:srgbClr val="76C6D2"/>
                </a:solidFill>
                <a:highlight>
                  <a:srgbClr val="000000">
                    <a:alpha val="0"/>
                  </a:srgbClr>
                </a:highlight>
                <a:latin typeface="Calibri"/>
              </a:rPr>
              <a:t>en 6 étapes</a:t>
            </a:r>
            <a:endParaRPr lang="en-US" i="1">
              <a:solidFill>
                <a:srgbClr val="76C6D2"/>
              </a:solidFill>
            </a:endParaRPr>
          </a:p>
        </p:txBody>
      </p:sp>
      <p:graphicFrame>
        <p:nvGraphicFramePr>
          <p:cNvPr id="6" name="Diagram 5">
            <a:extLst>
              <a:ext uri="{FF2B5EF4-FFF2-40B4-BE49-F238E27FC236}">
                <a16:creationId xmlns:a16="http://schemas.microsoft.com/office/drawing/2014/main" id="{79F49BF3-8492-4999-A13D-654751C9DB64}"/>
              </a:ext>
            </a:extLst>
          </p:cNvPr>
          <p:cNvGraphicFramePr/>
          <p:nvPr>
            <p:extLst>
              <p:ext uri="{D42A27DB-BD31-4B8C-83A1-F6EECF244321}">
                <p14:modId xmlns:p14="http://schemas.microsoft.com/office/powerpoint/2010/main" val="1773117921"/>
              </p:ext>
            </p:extLst>
          </p:nvPr>
        </p:nvGraphicFramePr>
        <p:xfrm>
          <a:off x="849086" y="2304661"/>
          <a:ext cx="10590245" cy="383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A518C86-44CA-4A61-AFDE-8F7433793D39}"/>
              </a:ext>
            </a:extLst>
          </p:cNvPr>
          <p:cNvSpPr txBox="1"/>
          <p:nvPr/>
        </p:nvSpPr>
        <p:spPr>
          <a:xfrm>
            <a:off x="1017036" y="2593910"/>
            <a:ext cx="810799"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ÉTAPE 4</a:t>
            </a:r>
            <a:endParaRPr lang="en-US" b="1">
              <a:solidFill>
                <a:schemeClr val="bg1"/>
              </a:solidFill>
            </a:endParaRPr>
          </a:p>
        </p:txBody>
      </p:sp>
      <p:sp>
        <p:nvSpPr>
          <p:cNvPr id="8" name="TextBox 7">
            <a:extLst>
              <a:ext uri="{FF2B5EF4-FFF2-40B4-BE49-F238E27FC236}">
                <a16:creationId xmlns:a16="http://schemas.microsoft.com/office/drawing/2014/main" id="{87DB02E3-0564-467C-BCC0-DA2AE006BFD0}"/>
              </a:ext>
            </a:extLst>
          </p:cNvPr>
          <p:cNvSpPr txBox="1"/>
          <p:nvPr/>
        </p:nvSpPr>
        <p:spPr>
          <a:xfrm>
            <a:off x="4631093" y="2746310"/>
            <a:ext cx="810799"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ÉTAPE 5</a:t>
            </a:r>
            <a:endParaRPr lang="en-US" b="1">
              <a:solidFill>
                <a:schemeClr val="bg1"/>
              </a:solidFill>
            </a:endParaRPr>
          </a:p>
        </p:txBody>
      </p:sp>
      <p:sp>
        <p:nvSpPr>
          <p:cNvPr id="9" name="TextBox 8">
            <a:extLst>
              <a:ext uri="{FF2B5EF4-FFF2-40B4-BE49-F238E27FC236}">
                <a16:creationId xmlns:a16="http://schemas.microsoft.com/office/drawing/2014/main" id="{ABE311AD-8B4C-4BC4-A52F-03A1336B1E5A}"/>
              </a:ext>
            </a:extLst>
          </p:cNvPr>
          <p:cNvSpPr txBox="1"/>
          <p:nvPr/>
        </p:nvSpPr>
        <p:spPr>
          <a:xfrm>
            <a:off x="8245150" y="2714044"/>
            <a:ext cx="810799" cy="369332"/>
          </a:xfrm>
          <a:prstGeom prst="rect">
            <a:avLst/>
          </a:prstGeom>
          <a:noFill/>
        </p:spPr>
        <p:txBody>
          <a:bodyPr wrap="none" rtlCol="0">
            <a:noAutofit/>
          </a:bodyPr>
          <a:lstStyle/>
          <a:p>
            <a:pPr rtl="0"/>
            <a:r>
              <a:rPr lang="fr" sz="1800" b="1" i="0" u="none" strike="noStrike">
                <a:solidFill>
                  <a:srgbClr val="FFFFFF"/>
                </a:solidFill>
                <a:highlight>
                  <a:srgbClr val="000000">
                    <a:alpha val="0"/>
                  </a:srgbClr>
                </a:highlight>
                <a:latin typeface="Calibri"/>
              </a:rPr>
              <a:t>ÉTAPE 6</a:t>
            </a:r>
            <a:endParaRPr lang="en-US" b="1">
              <a:solidFill>
                <a:schemeClr val="bg1"/>
              </a:solidFill>
            </a:endParaRPr>
          </a:p>
        </p:txBody>
      </p:sp>
    </p:spTree>
    <p:extLst>
      <p:ext uri="{BB962C8B-B14F-4D97-AF65-F5344CB8AC3E}">
        <p14:creationId xmlns:p14="http://schemas.microsoft.com/office/powerpoint/2010/main" val="419246878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of a person full of colored paint">
            <a:extLst>
              <a:ext uri="{FF2B5EF4-FFF2-40B4-BE49-F238E27FC236}">
                <a16:creationId xmlns:a16="http://schemas.microsoft.com/office/drawing/2014/main" id="{3C7B06F3-7D9D-4D6D-8A7D-B78447F5C9F1}"/>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a:ext>
            </a:extLst>
          </a:blip>
          <a:stretch>
            <a:fillRect/>
          </a:stretch>
        </p:blipFill>
        <p:spPr>
          <a:xfrm>
            <a:off x="-39329" y="0"/>
            <a:ext cx="12231329" cy="6858000"/>
          </a:xfrm>
          <a:prstGeom prst="rect">
            <a:avLst/>
          </a:prstGeom>
        </p:spPr>
      </p:pic>
      <p:sp>
        <p:nvSpPr>
          <p:cNvPr id="2" name="Text Placeholder 1">
            <a:extLst>
              <a:ext uri="{FF2B5EF4-FFF2-40B4-BE49-F238E27FC236}">
                <a16:creationId xmlns:a16="http://schemas.microsoft.com/office/drawing/2014/main" id="{852D22E3-5E66-475F-99B7-8EA7BE07ED2F}"/>
              </a:ext>
            </a:extLst>
          </p:cNvPr>
          <p:cNvSpPr>
            <a:spLocks noGrp="1"/>
          </p:cNvSpPr>
          <p:nvPr>
            <p:ph type="body" sz="quarter" idx="15"/>
            <p:custDataLst>
              <p:tags r:id="rId2"/>
            </p:custDataLst>
          </p:nvPr>
        </p:nvSpPr>
        <p:spPr>
          <a:xfrm>
            <a:off x="111968" y="200014"/>
            <a:ext cx="5889171" cy="1083096"/>
          </a:xfrm>
        </p:spPr>
        <p:txBody>
          <a:bodyPr>
            <a:noAutofit/>
          </a:bodyPr>
          <a:lstStyle/>
          <a:p>
            <a:pPr rtl="0"/>
            <a:r>
              <a:rPr lang="fr" sz="3600" b="1" i="0" u="none" strike="noStrike">
                <a:highlight>
                  <a:srgbClr val="000000">
                    <a:alpha val="0"/>
                  </a:srgbClr>
                </a:highlight>
                <a:latin typeface="Calibri"/>
              </a:rPr>
              <a:t>1. Le pouvoir de l'art dans la médiation interculturelle</a:t>
            </a:r>
            <a:endParaRPr lang="en-US"/>
          </a:p>
        </p:txBody>
      </p:sp>
      <p:sp>
        <p:nvSpPr>
          <p:cNvPr id="6" name="Rectangle 5">
            <a:extLst>
              <a:ext uri="{FF2B5EF4-FFF2-40B4-BE49-F238E27FC236}">
                <a16:creationId xmlns:a16="http://schemas.microsoft.com/office/drawing/2014/main" id="{C1AA5D14-9C87-4BA9-9D86-1D6842141873}"/>
              </a:ext>
            </a:extLst>
          </p:cNvPr>
          <p:cNvSpPr/>
          <p:nvPr>
            <p:custDataLst>
              <p:tags r:id="rId3"/>
            </p:custDataLst>
          </p:nvPr>
        </p:nvSpPr>
        <p:spPr>
          <a:xfrm>
            <a:off x="0" y="2566219"/>
            <a:ext cx="11670889" cy="4178710"/>
          </a:xfrm>
          <a:prstGeom prst="rect">
            <a:avLst/>
          </a:prstGeom>
          <a:solidFill>
            <a:schemeClr val="accent1">
              <a:lumMod val="50000"/>
              <a:alpha val="72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 Placeholder 2">
            <a:extLst>
              <a:ext uri="{FF2B5EF4-FFF2-40B4-BE49-F238E27FC236}">
                <a16:creationId xmlns:a16="http://schemas.microsoft.com/office/drawing/2014/main" id="{7911CD9A-4990-4851-BF53-A71BC4AADE89}"/>
              </a:ext>
            </a:extLst>
          </p:cNvPr>
          <p:cNvSpPr>
            <a:spLocks noGrp="1"/>
          </p:cNvSpPr>
          <p:nvPr>
            <p:ph type="body" sz="quarter" idx="16"/>
            <p:custDataLst>
              <p:tags r:id="rId4"/>
            </p:custDataLst>
          </p:nvPr>
        </p:nvSpPr>
        <p:spPr>
          <a:xfrm>
            <a:off x="202162" y="2654711"/>
            <a:ext cx="11655541" cy="3821792"/>
          </a:xfrm>
        </p:spPr>
        <p:txBody>
          <a:bodyPr>
            <a:noAutofit/>
          </a:bodyPr>
          <a:lstStyle/>
          <a:p>
            <a:pPr marL="342900" indent="-342900" rtl="0">
              <a:buFont typeface="Wingdings" panose="05000000000000000000" pitchFamily="2" charset="2"/>
              <a:buChar char="ü"/>
            </a:pPr>
            <a:r>
              <a:rPr lang="fr" sz="2200" b="0" i="0" u="none" strike="noStrike">
                <a:solidFill>
                  <a:srgbClr val="FFFFFF"/>
                </a:solidFill>
                <a:highlight>
                  <a:srgbClr val="000000">
                    <a:alpha val="0"/>
                  </a:srgbClr>
                </a:highlight>
                <a:latin typeface="Calibri"/>
              </a:rPr>
              <a:t>L'art et le dialogue interculturel Les festivals, les expositions, le théâtre, la littérature ou le cinéma comptent parmi les moyens les plus puissants dont disposent les gens pour exprimer leur vision du monde, leurs émotions et leurs opinions. </a:t>
            </a:r>
            <a:endParaRPr lang="hr-BA" sz="2200">
              <a:solidFill>
                <a:schemeClr val="bg1"/>
              </a:solidFill>
            </a:endParaRPr>
          </a:p>
          <a:p>
            <a:pPr marL="342900" indent="-342900" rtl="0">
              <a:buFont typeface="Wingdings" panose="05000000000000000000" pitchFamily="2" charset="2"/>
              <a:buChar char="ü"/>
            </a:pPr>
            <a:r>
              <a:rPr lang="fr" sz="2200" b="0" i="0" u="none" strike="noStrike">
                <a:solidFill>
                  <a:srgbClr val="FFFFFF"/>
                </a:solidFill>
                <a:highlight>
                  <a:srgbClr val="000000">
                    <a:alpha val="0"/>
                  </a:srgbClr>
                </a:highlight>
                <a:latin typeface="Calibri"/>
              </a:rPr>
              <a:t>L'art est l'instrument le plus utilisé (et sous les formes les plus variées), pour se souvenir et célébrer des événements importants, pour préserver les identités collectives, pour honorer les personnes.  </a:t>
            </a:r>
            <a:endParaRPr lang="hr-BA" sz="2200">
              <a:solidFill>
                <a:schemeClr val="bg1"/>
              </a:solidFill>
            </a:endParaRPr>
          </a:p>
          <a:p>
            <a:pPr marL="342900" indent="-342900" rtl="0">
              <a:buFont typeface="Wingdings" panose="05000000000000000000" pitchFamily="2" charset="2"/>
              <a:buChar char="ü"/>
            </a:pPr>
            <a:r>
              <a:rPr lang="fr" sz="2200" b="0" i="0" u="none" strike="noStrike">
                <a:solidFill>
                  <a:srgbClr val="FFFFFF"/>
                </a:solidFill>
                <a:highlight>
                  <a:srgbClr val="000000">
                    <a:alpha val="0"/>
                  </a:srgbClr>
                </a:highlight>
                <a:latin typeface="Calibri"/>
              </a:rPr>
              <a:t>Grâce à l'art, les individus et les groupes exercent aussi activement leur citoyenneté et propagent leurs opinions : ils revendiquent des droits, dénoncent des atrocités, influencent l'opinion publique et encouragent l'action de leurs pairs.  </a:t>
            </a:r>
            <a:endParaRPr lang="hr-BA" sz="2200">
              <a:solidFill>
                <a:schemeClr val="bg1"/>
              </a:solidFill>
            </a:endParaRPr>
          </a:p>
          <a:p>
            <a:pPr marL="342900" indent="-342900" rtl="0">
              <a:buFont typeface="Wingdings" panose="05000000000000000000" pitchFamily="2" charset="2"/>
              <a:buChar char="ü"/>
            </a:pPr>
            <a:r>
              <a:rPr lang="fr" sz="2200" b="0" i="0" u="none" strike="noStrike">
                <a:solidFill>
                  <a:srgbClr val="FFFFFF"/>
                </a:solidFill>
                <a:highlight>
                  <a:srgbClr val="000000">
                    <a:alpha val="0"/>
                  </a:srgbClr>
                </a:highlight>
                <a:latin typeface="Calibri"/>
              </a:rPr>
              <a:t>L'art est utilisé pour éduquer les jeunes, animer des groupes, stimuler la solidarité et les liens collectifs et favoriser le bien-être de la communauté, ou uniquement pour toucher le monde intérieur de la spiritualité et du culte, du plaisir et de l'extase*.</a:t>
            </a:r>
          </a:p>
          <a:p>
            <a:endParaRPr lang="hr-BA" sz="1000">
              <a:solidFill>
                <a:schemeClr val="bg1"/>
              </a:solidFill>
            </a:endParaRPr>
          </a:p>
          <a:p>
            <a:pPr rtl="0"/>
            <a:r>
              <a:rPr lang="fr" sz="1000" b="0" i="0" u="none" strike="noStrike">
                <a:solidFill>
                  <a:srgbClr val="FFFFFF"/>
                </a:solidFill>
                <a:highlight>
                  <a:srgbClr val="000000">
                    <a:alpha val="0"/>
                  </a:srgbClr>
                </a:highlight>
                <a:latin typeface="Calibri"/>
              </a:rPr>
              <a:t>*SOURCE : Art et dialogue interculturel, ÉDUCATION COMPARATIVE ET INTERNATIONALE : une diversité de voix, Allan PitmanUniversité de Western Ontario, CanadaMiguel A. PereyraUniversité de Grenade, Espagne</a:t>
            </a:r>
          </a:p>
          <a:p>
            <a:endParaRPr lang="en-US" sz="2200">
              <a:solidFill>
                <a:schemeClr val="bg1"/>
              </a:solidFill>
            </a:endParaRPr>
          </a:p>
        </p:txBody>
      </p:sp>
    </p:spTree>
    <p:extLst>
      <p:ext uri="{BB962C8B-B14F-4D97-AF65-F5344CB8AC3E}">
        <p14:creationId xmlns:p14="http://schemas.microsoft.com/office/powerpoint/2010/main" val="93224349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D8C984-038D-4F6C-910F-98CD1FBC9A4F}"/>
              </a:ext>
            </a:extLst>
          </p:cNvPr>
          <p:cNvSpPr>
            <a:spLocks noGrp="1"/>
          </p:cNvSpPr>
          <p:nvPr>
            <p:ph type="body" sz="quarter" idx="15"/>
            <p:custDataLst>
              <p:tags r:id="rId1"/>
            </p:custDataLst>
          </p:nvPr>
        </p:nvSpPr>
        <p:spPr>
          <a:xfrm>
            <a:off x="128862" y="212330"/>
            <a:ext cx="6960196" cy="1083096"/>
          </a:xfrm>
        </p:spPr>
        <p:txBody>
          <a:bodyPr>
            <a:noAutofit/>
          </a:bodyPr>
          <a:lstStyle/>
          <a:p>
            <a:pPr rtl="0"/>
            <a:r>
              <a:rPr lang="fr" sz="3000" b="1" i="0" u="none" strike="noStrike">
                <a:highlight>
                  <a:srgbClr val="000000">
                    <a:alpha val="0"/>
                  </a:srgbClr>
                </a:highlight>
                <a:latin typeface="Calibri"/>
              </a:rPr>
              <a:t>Regardez la vidéo : </a:t>
            </a:r>
          </a:p>
          <a:p>
            <a:pPr rtl="0"/>
            <a:r>
              <a:rPr lang="fr" sz="3000" b="1" i="0" u="none" strike="noStrike">
                <a:highlight>
                  <a:srgbClr val="000000">
                    <a:alpha val="0"/>
                  </a:srgbClr>
                </a:highlight>
                <a:latin typeface="Calibri"/>
              </a:rPr>
              <a:t>Exposition « Fuir l’obscurité ».</a:t>
            </a:r>
            <a:endParaRPr lang="en-US" sz="3000"/>
          </a:p>
          <a:p>
            <a:endParaRPr lang="en-US"/>
          </a:p>
        </p:txBody>
      </p:sp>
      <p:sp>
        <p:nvSpPr>
          <p:cNvPr id="3" name="Text Placeholder 2">
            <a:extLst>
              <a:ext uri="{FF2B5EF4-FFF2-40B4-BE49-F238E27FC236}">
                <a16:creationId xmlns:a16="http://schemas.microsoft.com/office/drawing/2014/main" id="{50005974-C669-4D8E-9BEC-272088614527}"/>
              </a:ext>
            </a:extLst>
          </p:cNvPr>
          <p:cNvSpPr>
            <a:spLocks noGrp="1"/>
          </p:cNvSpPr>
          <p:nvPr>
            <p:ph type="body" sz="quarter" idx="16"/>
            <p:custDataLst>
              <p:tags r:id="rId2"/>
            </p:custDataLst>
          </p:nvPr>
        </p:nvSpPr>
        <p:spPr>
          <a:xfrm>
            <a:off x="128862" y="4944877"/>
            <a:ext cx="11464413" cy="1346544"/>
          </a:xfrm>
        </p:spPr>
        <p:txBody>
          <a:bodyPr>
            <a:noAutofit/>
          </a:bodyPr>
          <a:lstStyle/>
          <a:p>
            <a:pPr rtl="0"/>
            <a:r>
              <a:rPr lang="fr" sz="2000" b="0" i="0" u="none" strike="noStrike">
                <a:highlight>
                  <a:srgbClr val="000000">
                    <a:alpha val="0"/>
                  </a:srgbClr>
                </a:highlight>
                <a:latin typeface="Calibri"/>
              </a:rPr>
              <a:t>Le Musée national néerlandais des cultures du monde a invité l'artiste d'origine syrienne Issam Kourbaj à organiser une intervention au Tropenmuseum Lichthal, où il associe ses propres œuvres à des objets de la collection qui l'inspirent. Cette intervention marque le dixième anniversaire du début de la crise en Syrie. Des milliers de bateaux miniatures, un rare herbier du XVIe siècle et bien d'autres choses encore forment Fuyant l'obscurité, une exposition sur la migration, la croissance et l'espoir.</a:t>
            </a:r>
          </a:p>
        </p:txBody>
      </p:sp>
      <p:pic>
        <p:nvPicPr>
          <p:cNvPr id="4" name="Picture 3">
            <a:extLst>
              <a:ext uri="{FF2B5EF4-FFF2-40B4-BE49-F238E27FC236}">
                <a16:creationId xmlns:a16="http://schemas.microsoft.com/office/drawing/2014/main" id="{2A3DF3C4-6172-4308-9AFE-7AC76D924B6E}"/>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rcRect/>
          <a:stretch>
            <a:fillRect/>
          </a:stretch>
        </p:blipFill>
        <p:spPr>
          <a:xfrm>
            <a:off x="6786091" y="-1"/>
            <a:ext cx="5405909" cy="4622983"/>
          </a:xfrm>
          <a:prstGeom prst="rect">
            <a:avLst/>
          </a:prstGeom>
          <a:ln>
            <a:noFill/>
          </a:ln>
          <a:effectLst>
            <a:outerShdw blurRad="292100" dist="139700" dir="2700000" algn="tl" rotWithShape="0">
              <a:srgbClr val="333333">
                <a:alpha val="65000"/>
              </a:srgbClr>
            </a:outerShdw>
          </a:effectLst>
        </p:spPr>
      </p:pic>
      <p:pic>
        <p:nvPicPr>
          <p:cNvPr id="5" name="Online Media 4" title="Opening | De duisternis ontvluchten">
            <a:hlinkClick r:id="" action="ppaction://media"/>
            <a:extLst>
              <a:ext uri="{FF2B5EF4-FFF2-40B4-BE49-F238E27FC236}">
                <a16:creationId xmlns:a16="http://schemas.microsoft.com/office/drawing/2014/main" id="{1EED05F9-EDC1-4DEF-A3D9-FF88315A8FC8}"/>
              </a:ext>
            </a:extLst>
          </p:cNvPr>
          <p:cNvPicPr>
            <a:picLocks noRot="1" noChangeAspect="1"/>
          </p:cNvPicPr>
          <p:nvPr>
            <a:videoFile r:link="rId4"/>
            <p:custDataLst>
              <p:tags r:id="rId5"/>
            </p:custDataLst>
          </p:nvPr>
        </p:nvPicPr>
        <p:blipFill>
          <a:blip r:embed="rId8"/>
          <a:stretch>
            <a:fillRect/>
          </a:stretch>
        </p:blipFill>
        <p:spPr>
          <a:xfrm>
            <a:off x="0" y="1239851"/>
            <a:ext cx="5987845" cy="3383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30179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4EC714-C8A7-4DED-B8D8-829B54680265}"/>
              </a:ext>
            </a:extLst>
          </p:cNvPr>
          <p:cNvSpPr>
            <a:spLocks noGrp="1"/>
          </p:cNvSpPr>
          <p:nvPr>
            <p:ph type="body" sz="quarter" idx="13"/>
            <p:custDataLst>
              <p:tags r:id="rId1"/>
            </p:custDataLst>
          </p:nvPr>
        </p:nvSpPr>
        <p:spPr/>
        <p:txBody>
          <a:bodyPr>
            <a:noAutofit/>
          </a:bodyPr>
          <a:lstStyle/>
          <a:p>
            <a:pPr rtl="0"/>
            <a:r>
              <a:rPr lang="fr" sz="3600" b="0" i="0" u="none" strike="noStrike">
                <a:highlight>
                  <a:srgbClr val="000000">
                    <a:alpha val="0"/>
                  </a:srgbClr>
                </a:highlight>
                <a:latin typeface="Calibri"/>
              </a:rPr>
              <a:t>2. La performance comme moyen de diffusion du message</a:t>
            </a:r>
            <a:endParaRPr lang="en-US"/>
          </a:p>
        </p:txBody>
      </p:sp>
      <p:sp>
        <p:nvSpPr>
          <p:cNvPr id="3" name="Text Placeholder 2">
            <a:extLst>
              <a:ext uri="{FF2B5EF4-FFF2-40B4-BE49-F238E27FC236}">
                <a16:creationId xmlns:a16="http://schemas.microsoft.com/office/drawing/2014/main" id="{88A2049C-B720-42EA-9D1B-82B173D8A06E}"/>
              </a:ext>
            </a:extLst>
          </p:cNvPr>
          <p:cNvSpPr>
            <a:spLocks noGrp="1"/>
          </p:cNvSpPr>
          <p:nvPr>
            <p:ph type="body" sz="quarter" idx="14"/>
            <p:custDataLst>
              <p:tags r:id="rId2"/>
            </p:custDataLst>
          </p:nvPr>
        </p:nvSpPr>
        <p:spPr>
          <a:xfrm>
            <a:off x="1553496" y="2458065"/>
            <a:ext cx="9901531" cy="3245241"/>
          </a:xfrm>
        </p:spPr>
        <p:txBody>
          <a:bodyPr>
            <a:noAutofit/>
          </a:bodyPr>
          <a:lstStyle/>
          <a:p>
            <a:pPr rtl="0"/>
            <a:r>
              <a:rPr lang="fr" sz="2000" b="0" i="0" u="none" strike="noStrike" dirty="0">
                <a:highlight>
                  <a:srgbClr val="000000">
                    <a:alpha val="0"/>
                  </a:srgbClr>
                </a:highlight>
                <a:latin typeface="Calibri"/>
              </a:rPr>
              <a:t>Les représentations comprennent des pièces de théâtre, des danses, des marionnettes, des poèmes, des chansons et d'autres formats qui fournissent des informations pertinentes sur les décisions importantes en suspens, les possibilités de participer au processus décisionnel ou l'importance de la participation du public. Les outils de performance utilisent la narration comme base pour créer et communiquer des informations. </a:t>
            </a:r>
            <a:endParaRPr lang="hr-BA" sz="2000" dirty="0"/>
          </a:p>
          <a:p>
            <a:pPr rtl="0"/>
            <a:r>
              <a:rPr lang="fr" sz="2000" b="0" i="0" u="none" strike="noStrike" dirty="0">
                <a:highlight>
                  <a:srgbClr val="000000">
                    <a:alpha val="0"/>
                  </a:srgbClr>
                </a:highlight>
                <a:latin typeface="Calibri"/>
              </a:rPr>
              <a:t>Contrairement à de nombreux outils conventionnels de participation du public, la performance implique souvent une dimension affective ou émotionnelle au partage de l'information. En tant que tel, il communique en faisant appel à l'intuition et aux sentiments plutôt qu'à une stricte persuasion logique. Le spectacle est souvent efficace dans la mesure où il apporte des informations directement à la communauté, où il divertit tout en communiquant et où il implique souvent les gens directement dans le processus.</a:t>
            </a:r>
          </a:p>
        </p:txBody>
      </p:sp>
      <p:pic>
        <p:nvPicPr>
          <p:cNvPr id="5" name="Graphic 4" descr="Drama outline">
            <a:extLst>
              <a:ext uri="{FF2B5EF4-FFF2-40B4-BE49-F238E27FC236}">
                <a16:creationId xmlns:a16="http://schemas.microsoft.com/office/drawing/2014/main" id="{0072F6BF-35DC-4794-A89E-6AF78E2DC6D4}"/>
              </a:ext>
            </a:extLst>
          </p:cNvPr>
          <p:cNvPicPr>
            <a:picLocks noChangeAspect="1"/>
          </p:cNvPicPr>
          <p:nvPr>
            <p:custDataLst>
              <p:tags r:id="rId3"/>
            </p:custDataLst>
          </p:nvPr>
        </p:nvPicPr>
        <p:blipFill>
          <a:blip r:embed="rId5">
            <a:extLst>
              <a:ext uri="{96DAC541-7B7A-43D3-8B79-37D633B846F1}">
                <asvg:svgBlip xmlns:asvg="http://schemas.microsoft.com/office/drawing/2016/SVG/main" r:embed="rId6"/>
              </a:ext>
            </a:extLst>
          </a:blip>
          <a:stretch>
            <a:fillRect/>
          </a:stretch>
        </p:blipFill>
        <p:spPr>
          <a:xfrm>
            <a:off x="387927" y="2458065"/>
            <a:ext cx="1063707" cy="1063707"/>
          </a:xfrm>
          <a:prstGeom prst="rect">
            <a:avLst/>
          </a:prstGeom>
        </p:spPr>
      </p:pic>
    </p:spTree>
    <p:extLst>
      <p:ext uri="{BB962C8B-B14F-4D97-AF65-F5344CB8AC3E}">
        <p14:creationId xmlns:p14="http://schemas.microsoft.com/office/powerpoint/2010/main" val="314191908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245450-4472-4123-8CEE-74E80133B7C7}"/>
              </a:ext>
            </a:extLst>
          </p:cNvPr>
          <p:cNvSpPr>
            <a:spLocks noGrp="1"/>
          </p:cNvSpPr>
          <p:nvPr>
            <p:ph type="body" sz="quarter" idx="13"/>
            <p:custDataLst>
              <p:tags r:id="rId1"/>
            </p:custDataLst>
          </p:nvPr>
        </p:nvSpPr>
        <p:spPr>
          <a:xfrm>
            <a:off x="139959" y="936395"/>
            <a:ext cx="3306626" cy="3297980"/>
          </a:xfrm>
        </p:spPr>
        <p:txBody>
          <a:bodyPr>
            <a:noAutofit/>
          </a:bodyPr>
          <a:lstStyle/>
          <a:p>
            <a:pPr rtl="0"/>
            <a:r>
              <a:rPr lang="fr" sz="2400" b="1" i="0" u="none" strike="noStrike" dirty="0">
                <a:highlight>
                  <a:srgbClr val="000000">
                    <a:alpha val="0"/>
                  </a:srgbClr>
                </a:highlight>
                <a:latin typeface="Calibri"/>
              </a:rPr>
              <a:t>Activité </a:t>
            </a:r>
            <a:endParaRPr lang="hr-BA" sz="2400" dirty="0"/>
          </a:p>
          <a:p>
            <a:pPr rtl="0"/>
            <a:r>
              <a:rPr lang="fr" sz="1600" b="1" i="0" u="none" strike="noStrike" dirty="0">
                <a:highlight>
                  <a:srgbClr val="000000">
                    <a:alpha val="0"/>
                  </a:srgbClr>
                </a:highlight>
                <a:latin typeface="Calibri"/>
              </a:rPr>
              <a:t>FLASH MOB Voir la vidéo </a:t>
            </a:r>
            <a:endParaRPr lang="hr-BA" sz="1600" dirty="0"/>
          </a:p>
          <a:p>
            <a:endParaRPr lang="hr-BA" sz="1600" b="0" dirty="0"/>
          </a:p>
          <a:p>
            <a:pPr rtl="0">
              <a:lnSpc>
                <a:spcPct val="120000"/>
              </a:lnSpc>
            </a:pPr>
            <a:r>
              <a:rPr lang="fr" sz="1400" b="1" i="0" u="none" strike="noStrike" dirty="0">
                <a:highlight>
                  <a:srgbClr val="000000">
                    <a:alpha val="0"/>
                  </a:srgbClr>
                </a:highlight>
                <a:latin typeface="Calibri"/>
              </a:rPr>
              <a:t>À l'heure où l'Espagne connaît un taux de chômage de 26 %, Carne Cruda 2.0, un programme de la chaîne espagnole Cadena SER, a envoyé un petit orchestre faire un flash mob dans la salle d'attente d'un bureau de chômage madrilène très fréquenté. </a:t>
            </a:r>
          </a:p>
        </p:txBody>
      </p:sp>
      <p:sp>
        <p:nvSpPr>
          <p:cNvPr id="3" name="Text Placeholder 2">
            <a:extLst>
              <a:ext uri="{FF2B5EF4-FFF2-40B4-BE49-F238E27FC236}">
                <a16:creationId xmlns:a16="http://schemas.microsoft.com/office/drawing/2014/main" id="{ECF73AB9-D982-444F-BF50-E2287A5388CA}"/>
              </a:ext>
            </a:extLst>
          </p:cNvPr>
          <p:cNvSpPr>
            <a:spLocks noGrp="1"/>
          </p:cNvSpPr>
          <p:nvPr>
            <p:ph type="body" sz="quarter" idx="14"/>
            <p:custDataLst>
              <p:tags r:id="rId2"/>
            </p:custDataLst>
          </p:nvPr>
        </p:nvSpPr>
        <p:spPr>
          <a:xfrm>
            <a:off x="497155" y="5114135"/>
            <a:ext cx="9962461" cy="469184"/>
          </a:xfrm>
        </p:spPr>
        <p:txBody>
          <a:bodyPr>
            <a:noAutofit/>
          </a:bodyPr>
          <a:lstStyle/>
          <a:p>
            <a:pPr rtl="0"/>
            <a:r>
              <a:rPr lang="fr" sz="2000" b="0" i="0" u="none" strike="noStrike">
                <a:highlight>
                  <a:srgbClr val="000000">
                    <a:alpha val="0"/>
                  </a:srgbClr>
                </a:highlight>
                <a:latin typeface="Calibri"/>
              </a:rPr>
              <a:t>Leur émouvante interprétation de la chanson « Here Comes The Sun » des Beatles  est devenue instantanément virale dans le monde entier et a attiré l’attention  internationale sur la crise économique croissante de l’Espagne. </a:t>
            </a:r>
          </a:p>
          <a:p>
            <a:pPr rtl="0"/>
            <a:r>
              <a:rPr lang="fr" sz="1400" b="0" i="0" u="none" strike="noStrike">
                <a:highlight>
                  <a:srgbClr val="000000">
                    <a:alpha val="0"/>
                  </a:srgbClr>
                </a:highlight>
                <a:latin typeface="Calibri"/>
                <a:hlinkClick r:id="rId6"/>
              </a:rPr>
              <a:t>SOURCE : https://www.youtube.com/watch?v=kS709ZyZ_YU&amp;feature=youtu.be</a:t>
            </a:r>
            <a:r>
              <a:rPr lang="fr" sz="1400" b="0" i="0" u="none" strike="noStrike">
                <a:highlight>
                  <a:srgbClr val="000000">
                    <a:alpha val="0"/>
                  </a:srgbClr>
                </a:highlight>
                <a:latin typeface="Calibri"/>
              </a:rPr>
              <a:t> </a:t>
            </a:r>
            <a:endParaRPr lang="en-US" sz="1400"/>
          </a:p>
          <a:p>
            <a:endParaRPr lang="en-US"/>
          </a:p>
        </p:txBody>
      </p:sp>
      <p:pic>
        <p:nvPicPr>
          <p:cNvPr id="5" name="Online Media 4" title="Flashmob oficina paro (Carne Cruda 2.0)">
            <a:hlinkClick r:id="" action="ppaction://media"/>
            <a:extLst>
              <a:ext uri="{FF2B5EF4-FFF2-40B4-BE49-F238E27FC236}">
                <a16:creationId xmlns:a16="http://schemas.microsoft.com/office/drawing/2014/main" id="{143B86A1-C698-44C2-8B4B-C02FDE3DF12E}"/>
              </a:ext>
            </a:extLst>
          </p:cNvPr>
          <p:cNvPicPr>
            <a:picLocks noRot="1" noChangeAspect="1"/>
          </p:cNvPicPr>
          <p:nvPr>
            <a:videoFile r:link="rId3"/>
            <p:custDataLst>
              <p:tags r:id="rId4"/>
            </p:custDataLst>
          </p:nvPr>
        </p:nvPicPr>
        <p:blipFill>
          <a:blip r:embed="rId7"/>
          <a:stretch>
            <a:fillRect/>
          </a:stretch>
        </p:blipFill>
        <p:spPr>
          <a:xfrm>
            <a:off x="3427601" y="0"/>
            <a:ext cx="8624440" cy="4872809"/>
          </a:xfrm>
          <a:prstGeom prst="rect">
            <a:avLst/>
          </a:prstGeom>
        </p:spPr>
      </p:pic>
    </p:spTree>
    <p:extLst>
      <p:ext uri="{BB962C8B-B14F-4D97-AF65-F5344CB8AC3E}">
        <p14:creationId xmlns:p14="http://schemas.microsoft.com/office/powerpoint/2010/main" val="1365585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F2C6052-B325-B44A-ACDA-85B25345A44A}"/>
              </a:ext>
            </a:extLst>
          </p:cNvPr>
          <p:cNvSpPr>
            <a:spLocks noGrp="1"/>
          </p:cNvSpPr>
          <p:nvPr>
            <p:ph type="body" sz="quarter" idx="13"/>
            <p:custDataLst>
              <p:tags r:id="rId1"/>
            </p:custDataLst>
          </p:nvPr>
        </p:nvSpPr>
        <p:spPr/>
        <p:txBody>
          <a:bodyPr>
            <a:noAutofit/>
          </a:bodyPr>
          <a:lstStyle/>
          <a:p>
            <a:pPr rtl="0"/>
            <a:r>
              <a:rPr lang="fr" sz="2800" b="1" i="0" u="none" strike="noStrike" dirty="0">
                <a:highlight>
                  <a:srgbClr val="000000">
                    <a:alpha val="0"/>
                  </a:srgbClr>
                </a:highlight>
                <a:latin typeface="Calibri"/>
              </a:rPr>
              <a:t>Faites un double clic sur l'image pour la lire : </a:t>
            </a:r>
          </a:p>
          <a:p>
            <a:pPr rtl="0"/>
            <a:r>
              <a:rPr lang="fr" sz="2800" b="0" i="0" u="none" strike="noStrike" dirty="0">
                <a:highlight>
                  <a:srgbClr val="000000">
                    <a:alpha val="0"/>
                  </a:srgbClr>
                </a:highlight>
                <a:latin typeface="Calibri"/>
              </a:rPr>
              <a:t>Ce jeu vidéo vous permet de vous glisser dans la peau d'un réfugié.</a:t>
            </a:r>
          </a:p>
          <a:p>
            <a:endParaRPr lang="en-US" sz="2800" dirty="0"/>
          </a:p>
        </p:txBody>
      </p:sp>
      <p:sp>
        <p:nvSpPr>
          <p:cNvPr id="9" name="Text Placeholder 8">
            <a:extLst>
              <a:ext uri="{FF2B5EF4-FFF2-40B4-BE49-F238E27FC236}">
                <a16:creationId xmlns:a16="http://schemas.microsoft.com/office/drawing/2014/main" id="{EC6FA8AF-3D5B-AF41-8E46-CFB61991EFB2}"/>
              </a:ext>
            </a:extLst>
          </p:cNvPr>
          <p:cNvSpPr>
            <a:spLocks noGrp="1"/>
          </p:cNvSpPr>
          <p:nvPr>
            <p:ph type="body" sz="quarter" idx="14"/>
            <p:custDataLst>
              <p:tags r:id="rId2"/>
            </p:custDataLst>
          </p:nvPr>
        </p:nvSpPr>
        <p:spPr>
          <a:xfrm>
            <a:off x="624975" y="5209891"/>
            <a:ext cx="9993864" cy="469184"/>
          </a:xfrm>
        </p:spPr>
        <p:txBody>
          <a:bodyPr>
            <a:noAutofit/>
          </a:bodyPr>
          <a:lstStyle/>
          <a:p>
            <a:pPr rtl="0"/>
            <a:r>
              <a:rPr lang="fr" sz="2400" b="0" i="0" u="none" strike="noStrike">
                <a:highlight>
                  <a:srgbClr val="000000">
                    <a:alpha val="0"/>
                  </a:srgbClr>
                </a:highlight>
                <a:latin typeface="Calibri"/>
              </a:rPr>
              <a:t>Le but du jeu vidéo de Lual Mayen est de survivre à l'horrible épreuve d'un réfugié, une expérience que sa famille connaît bien, mais l'ambition du développeur de 25 ans est de changer le monde. </a:t>
            </a:r>
          </a:p>
        </p:txBody>
      </p:sp>
      <p:pic>
        <p:nvPicPr>
          <p:cNvPr id="4" name="Picture 3">
            <a:hlinkClick r:id="rId7"/>
            <a:extLst>
              <a:ext uri="{FF2B5EF4-FFF2-40B4-BE49-F238E27FC236}">
                <a16:creationId xmlns:a16="http://schemas.microsoft.com/office/drawing/2014/main" id="{C936EF7B-EEEE-4A19-A857-C9466A408C21}"/>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a:xfrm>
            <a:off x="3608439" y="1"/>
            <a:ext cx="8583561" cy="4636388"/>
          </a:xfrm>
          <a:prstGeom prst="rect">
            <a:avLst/>
          </a:prstGeom>
        </p:spPr>
      </p:pic>
      <p:pic>
        <p:nvPicPr>
          <p:cNvPr id="11" name="Graphic 10" descr="Right pointing backhand index with solid fill">
            <a:extLst>
              <a:ext uri="{FF2B5EF4-FFF2-40B4-BE49-F238E27FC236}">
                <a16:creationId xmlns:a16="http://schemas.microsoft.com/office/drawing/2014/main" id="{684ABA2A-DC2B-459D-A1DB-7774C2852337}"/>
              </a:ext>
            </a:extLst>
          </p:cNvPr>
          <p:cNvPicPr>
            <a:picLocks noChangeAspect="1"/>
          </p:cNvPicPr>
          <p:nvPr>
            <p:custDataLst>
              <p:tags r:id="rId4"/>
            </p:custDataLst>
          </p:nvPr>
        </p:nvPicPr>
        <p:blipFill>
          <a:blip r:embed="rId9">
            <a:extLst>
              <a:ext uri="{96DAC541-7B7A-43D3-8B79-37D633B846F1}">
                <asvg:svgBlip xmlns:asvg="http://schemas.microsoft.com/office/drawing/2016/SVG/main" r:embed="rId10"/>
              </a:ext>
            </a:extLst>
          </a:blip>
          <a:stretch>
            <a:fillRect/>
          </a:stretch>
        </p:blipFill>
        <p:spPr>
          <a:xfrm rot="18454504">
            <a:off x="5911585" y="2653198"/>
            <a:ext cx="929883" cy="929883"/>
          </a:xfrm>
          <a:prstGeom prst="rect">
            <a:avLst/>
          </a:prstGeom>
        </p:spPr>
      </p:pic>
      <p:sp>
        <p:nvSpPr>
          <p:cNvPr id="12" name="Oval 11">
            <a:hlinkClick r:id="rId11"/>
            <a:extLst>
              <a:ext uri="{FF2B5EF4-FFF2-40B4-BE49-F238E27FC236}">
                <a16:creationId xmlns:a16="http://schemas.microsoft.com/office/drawing/2014/main" id="{542418C9-81BD-4006-87DA-172879A6BE49}"/>
              </a:ext>
            </a:extLst>
          </p:cNvPr>
          <p:cNvSpPr/>
          <p:nvPr>
            <p:custDataLst>
              <p:tags r:id="rId5"/>
            </p:custDataLst>
          </p:nvPr>
        </p:nvSpPr>
        <p:spPr>
          <a:xfrm>
            <a:off x="4862770" y="3500383"/>
            <a:ext cx="1698171" cy="1613752"/>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POUR VOUS INSPIRER</a:t>
            </a:r>
            <a:endParaRPr lang="en-US" sz="2000" b="1">
              <a:solidFill>
                <a:schemeClr val="bg1"/>
              </a:solidFill>
            </a:endParaRPr>
          </a:p>
        </p:txBody>
      </p:sp>
    </p:spTree>
    <p:extLst>
      <p:ext uri="{BB962C8B-B14F-4D97-AF65-F5344CB8AC3E}">
        <p14:creationId xmlns:p14="http://schemas.microsoft.com/office/powerpoint/2010/main" val="319069387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DF690-AF64-41CF-9141-B06C061E1CF4}"/>
              </a:ext>
            </a:extLst>
          </p:cNvPr>
          <p:cNvSpPr>
            <a:spLocks noGrp="1"/>
          </p:cNvSpPr>
          <p:nvPr>
            <p:ph type="body" sz="quarter" idx="13"/>
            <p:custDataLst>
              <p:tags r:id="rId1"/>
            </p:custDataLst>
          </p:nvPr>
        </p:nvSpPr>
        <p:spPr>
          <a:xfrm>
            <a:off x="540774" y="568111"/>
            <a:ext cx="10532417" cy="1663812"/>
          </a:xfrm>
        </p:spPr>
        <p:txBody>
          <a:bodyPr>
            <a:noAutofit/>
          </a:bodyPr>
          <a:lstStyle/>
          <a:p>
            <a:pPr algn="l" rtl="0"/>
            <a:r>
              <a:rPr lang="fr" sz="3600" b="1" i="0" u="none" strike="noStrike">
                <a:highlight>
                  <a:srgbClr val="000000">
                    <a:alpha val="0"/>
                  </a:srgbClr>
                </a:highlight>
                <a:latin typeface="Calibri"/>
              </a:rPr>
              <a:t>Lual Mayen, un créateur de jeux vidéo qui a vécu une expérience de réfugié dans sa vie</a:t>
            </a:r>
          </a:p>
        </p:txBody>
      </p:sp>
      <p:pic>
        <p:nvPicPr>
          <p:cNvPr id="3" name="Online Media 2" title="Salaam - Reveal Trailer | TGA 2019">
            <a:hlinkClick r:id="" action="ppaction://media"/>
            <a:extLst>
              <a:ext uri="{FF2B5EF4-FFF2-40B4-BE49-F238E27FC236}">
                <a16:creationId xmlns:a16="http://schemas.microsoft.com/office/drawing/2014/main" id="{8BBDB5E6-0C2E-421F-B0DD-C02B652B64FB}"/>
              </a:ext>
            </a:extLst>
          </p:cNvPr>
          <p:cNvPicPr>
            <a:picLocks noRot="1" noChangeAspect="1"/>
          </p:cNvPicPr>
          <p:nvPr>
            <a:videoFile r:link="rId2"/>
            <p:custDataLst>
              <p:tags r:id="rId3"/>
            </p:custDataLst>
          </p:nvPr>
        </p:nvPicPr>
        <p:blipFill>
          <a:blip r:embed="rId6"/>
          <a:stretch>
            <a:fillRect/>
          </a:stretch>
        </p:blipFill>
        <p:spPr>
          <a:xfrm>
            <a:off x="172194" y="2035278"/>
            <a:ext cx="8391701" cy="474131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FA7E2BF-1523-46B2-96E2-DCC62E6DDA8F}"/>
              </a:ext>
            </a:extLst>
          </p:cNvPr>
          <p:cNvSpPr txBox="1"/>
          <p:nvPr>
            <p:custDataLst>
              <p:tags r:id="rId4"/>
            </p:custDataLst>
          </p:nvPr>
        </p:nvSpPr>
        <p:spPr>
          <a:xfrm>
            <a:off x="8622889" y="2073051"/>
            <a:ext cx="2871020" cy="3970318"/>
          </a:xfrm>
          <a:prstGeom prst="rect">
            <a:avLst/>
          </a:prstGeom>
          <a:noFill/>
        </p:spPr>
        <p:txBody>
          <a:bodyPr wrap="square">
            <a:noAutofit/>
          </a:bodyPr>
          <a:lstStyle/>
          <a:p>
            <a:pPr algn="ctr" rtl="0"/>
            <a:r>
              <a:rPr lang="fr" sz="3600" b="0" i="0" u="none" strike="noStrike">
                <a:solidFill>
                  <a:srgbClr val="F2F2F2"/>
                </a:solidFill>
                <a:highlight>
                  <a:srgbClr val="000000">
                    <a:alpha val="0"/>
                  </a:srgbClr>
                </a:highlight>
                <a:latin typeface="Calibri"/>
              </a:rPr>
              <a:t>« Salaam », qui signifie « paix », un jeu qui est en fait un message de paix.</a:t>
            </a:r>
            <a:endParaRPr lang="en-US" sz="3600">
              <a:solidFill>
                <a:schemeClr val="bg1">
                  <a:lumMod val="95000"/>
                </a:schemeClr>
              </a:solidFill>
            </a:endParaRPr>
          </a:p>
        </p:txBody>
      </p:sp>
    </p:spTree>
    <p:extLst>
      <p:ext uri="{BB962C8B-B14F-4D97-AF65-F5344CB8AC3E}">
        <p14:creationId xmlns:p14="http://schemas.microsoft.com/office/powerpoint/2010/main" val="1891299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D8C1C5-74F3-4DCF-8A07-27CB49D0147D}"/>
              </a:ext>
            </a:extLst>
          </p:cNvPr>
          <p:cNvSpPr>
            <a:spLocks noGrp="1"/>
          </p:cNvSpPr>
          <p:nvPr>
            <p:ph type="body" sz="quarter" idx="13"/>
            <p:custDataLst>
              <p:tags r:id="rId1"/>
            </p:custDataLst>
          </p:nvPr>
        </p:nvSpPr>
        <p:spPr>
          <a:xfrm>
            <a:off x="792891" y="83103"/>
            <a:ext cx="4369392" cy="2955065"/>
          </a:xfrm>
        </p:spPr>
        <p:txBody>
          <a:bodyPr>
            <a:noAutofit/>
          </a:bodyPr>
          <a:lstStyle/>
          <a:p>
            <a:pPr rtl="0"/>
            <a:r>
              <a:rPr lang="fr" sz="3600" b="0" i="1" u="none" strike="noStrike">
                <a:highlight>
                  <a:srgbClr val="000000">
                    <a:alpha val="0"/>
                  </a:srgbClr>
                </a:highlight>
                <a:latin typeface="Calibri"/>
              </a:rPr>
              <a:t>La messagerie consiste à utiliser des mécanismes pour atteindre les gens « là où  ils se trouvent ». </a:t>
            </a:r>
          </a:p>
        </p:txBody>
      </p:sp>
      <p:sp>
        <p:nvSpPr>
          <p:cNvPr id="7" name="TextBox 6">
            <a:extLst>
              <a:ext uri="{FF2B5EF4-FFF2-40B4-BE49-F238E27FC236}">
                <a16:creationId xmlns:a16="http://schemas.microsoft.com/office/drawing/2014/main" id="{9AB44B14-A887-4474-9087-0B3DF5345F1D}"/>
              </a:ext>
            </a:extLst>
          </p:cNvPr>
          <p:cNvSpPr txBox="1"/>
          <p:nvPr>
            <p:custDataLst>
              <p:tags r:id="rId2"/>
            </p:custDataLst>
          </p:nvPr>
        </p:nvSpPr>
        <p:spPr>
          <a:xfrm>
            <a:off x="682854" y="2836682"/>
            <a:ext cx="3705503" cy="3046988"/>
          </a:xfrm>
          <a:prstGeom prst="rect">
            <a:avLst/>
          </a:prstGeom>
          <a:noFill/>
        </p:spPr>
        <p:txBody>
          <a:bodyPr wrap="square">
            <a:noAutofit/>
          </a:bodyPr>
          <a:lstStyle/>
          <a:p>
            <a:pPr rtl="0"/>
            <a:r>
              <a:rPr lang="fr" sz="2000" b="1" i="0" u="none" strike="noStrike" dirty="0">
                <a:solidFill>
                  <a:srgbClr val="F2F2F2"/>
                </a:solidFill>
                <a:highlight>
                  <a:srgbClr val="000000">
                    <a:alpha val="0"/>
                  </a:srgbClr>
                </a:highlight>
                <a:latin typeface="Calibri"/>
              </a:rPr>
              <a:t>UN SUJET DE RECHERCHE SUR GOOGLE :</a:t>
            </a:r>
          </a:p>
          <a:p>
            <a:endParaRPr lang="hr-BA" sz="2000" b="1" dirty="0">
              <a:solidFill>
                <a:schemeClr val="bg1">
                  <a:lumMod val="95000"/>
                </a:schemeClr>
              </a:solidFill>
            </a:endParaRPr>
          </a:p>
          <a:p>
            <a:pPr rtl="0"/>
            <a:r>
              <a:rPr lang="fr" sz="2000" b="1" i="0" u="none" strike="noStrike" dirty="0">
                <a:solidFill>
                  <a:srgbClr val="F2F2F2"/>
                </a:solidFill>
                <a:highlight>
                  <a:srgbClr val="000000">
                    <a:alpha val="0"/>
                  </a:srgbClr>
                </a:highlight>
                <a:latin typeface="Calibri"/>
              </a:rPr>
              <a:t>Un partenariat pour l'inclusion sociale à travers l'art de la rue</a:t>
            </a:r>
            <a:br>
              <a:rPr lang="fr" sz="2000" b="1" i="0" u="none" strike="noStrike" dirty="0">
                <a:solidFill>
                  <a:srgbClr val="F2F2F2"/>
                </a:solidFill>
                <a:highlight>
                  <a:srgbClr val="000000">
                    <a:alpha val="0"/>
                  </a:srgbClr>
                </a:highlight>
                <a:latin typeface="Calibri"/>
              </a:rPr>
            </a:br>
            <a:r>
              <a:rPr lang="fr" sz="2000" b="1" i="0" u="none" strike="noStrike" dirty="0">
                <a:solidFill>
                  <a:srgbClr val="F2F2F2"/>
                </a:solidFill>
                <a:highlight>
                  <a:srgbClr val="000000">
                    <a:alpha val="0"/>
                  </a:srgbClr>
                </a:highlight>
                <a:latin typeface="Calibri"/>
              </a:rPr>
              <a:t> Sensibilisation aux groupes marginalisés grâce à des peintures murales photoréalistes à Stavanger, en Norvège.</a:t>
            </a:r>
          </a:p>
        </p:txBody>
      </p:sp>
      <p:pic>
        <p:nvPicPr>
          <p:cNvPr id="11" name="Picture 10">
            <a:hlinkClick r:id="rId8"/>
            <a:extLst>
              <a:ext uri="{FF2B5EF4-FFF2-40B4-BE49-F238E27FC236}">
                <a16:creationId xmlns:a16="http://schemas.microsoft.com/office/drawing/2014/main" id="{273FA132-3540-4532-8448-0184AF1F9D6F}"/>
              </a:ext>
            </a:extLst>
          </p:cNvPr>
          <p:cNvPicPr>
            <a:picLocks noChangeAspect="1"/>
          </p:cNvPicPr>
          <p:nvPr>
            <p:custDataLst>
              <p:tags r:id="rId3"/>
            </p:custDataLst>
          </p:nvPr>
        </p:nvPicPr>
        <p:blipFill>
          <a:blip r:embed="rId9"/>
          <a:stretch>
            <a:fillRect/>
          </a:stretch>
        </p:blipFill>
        <p:spPr>
          <a:xfrm>
            <a:off x="5658007" y="-33490"/>
            <a:ext cx="6533993" cy="6984896"/>
          </a:xfrm>
          <a:prstGeom prst="rect">
            <a:avLst/>
          </a:prstGeom>
        </p:spPr>
      </p:pic>
      <p:sp>
        <p:nvSpPr>
          <p:cNvPr id="9" name="Arrow: Right 8">
            <a:extLst>
              <a:ext uri="{FF2B5EF4-FFF2-40B4-BE49-F238E27FC236}">
                <a16:creationId xmlns:a16="http://schemas.microsoft.com/office/drawing/2014/main" id="{8034A223-050E-4384-8656-B7ADD6E8B0F7}"/>
              </a:ext>
            </a:extLst>
          </p:cNvPr>
          <p:cNvSpPr/>
          <p:nvPr>
            <p:custDataLst>
              <p:tags r:id="rId4"/>
            </p:custDataLst>
          </p:nvPr>
        </p:nvSpPr>
        <p:spPr>
          <a:xfrm>
            <a:off x="4365522" y="3861705"/>
            <a:ext cx="1840651" cy="481780"/>
          </a:xfrm>
          <a:prstGeom prst="rightArrow">
            <a:avLst/>
          </a:prstGeom>
          <a:solidFill>
            <a:srgbClr val="A6377D"/>
          </a:solidFill>
          <a:ln>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2" name="Graphic 11" descr="Right pointing backhand index with solid fill">
            <a:extLst>
              <a:ext uri="{FF2B5EF4-FFF2-40B4-BE49-F238E27FC236}">
                <a16:creationId xmlns:a16="http://schemas.microsoft.com/office/drawing/2014/main" id="{C6AC6D1F-7634-4F4F-AEBD-045AC4575CD6}"/>
              </a:ext>
            </a:extLst>
          </p:cNvPr>
          <p:cNvPicPr>
            <a:picLocks noChangeAspect="1"/>
          </p:cNvPicPr>
          <p:nvPr>
            <p:custDataLst>
              <p:tags r:id="rId5"/>
            </p:custDataLst>
          </p:nvPr>
        </p:nvPicPr>
        <p:blipFill>
          <a:blip r:embed="rId10">
            <a:extLst>
              <a:ext uri="{96DAC541-7B7A-43D3-8B79-37D633B846F1}">
                <asvg:svgBlip xmlns:asvg="http://schemas.microsoft.com/office/drawing/2016/SVG/main" r:embed="rId11"/>
              </a:ext>
            </a:extLst>
          </a:blip>
          <a:stretch>
            <a:fillRect/>
          </a:stretch>
        </p:blipFill>
        <p:spPr>
          <a:xfrm rot="18454504">
            <a:off x="7337656" y="4131260"/>
            <a:ext cx="929883" cy="929883"/>
          </a:xfrm>
          <a:prstGeom prst="rect">
            <a:avLst/>
          </a:prstGeom>
        </p:spPr>
      </p:pic>
      <p:sp>
        <p:nvSpPr>
          <p:cNvPr id="13" name="Oval 12">
            <a:hlinkClick r:id="rId12"/>
            <a:extLst>
              <a:ext uri="{FF2B5EF4-FFF2-40B4-BE49-F238E27FC236}">
                <a16:creationId xmlns:a16="http://schemas.microsoft.com/office/drawing/2014/main" id="{FA6C1F33-25CD-4F65-AB7F-09F001882120}"/>
              </a:ext>
            </a:extLst>
          </p:cNvPr>
          <p:cNvSpPr/>
          <p:nvPr>
            <p:custDataLst>
              <p:tags r:id="rId6"/>
            </p:custDataLst>
          </p:nvPr>
        </p:nvSpPr>
        <p:spPr>
          <a:xfrm>
            <a:off x="5983647" y="4848915"/>
            <a:ext cx="1698171" cy="1613752"/>
          </a:xfrm>
          <a:prstGeom prst="ellipse">
            <a:avLst/>
          </a:prstGeom>
          <a:solidFill>
            <a:srgbClr val="A6377D"/>
          </a:solidFill>
          <a:ln>
            <a:solidFill>
              <a:srgbClr val="A6377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rtl="0"/>
            <a:r>
              <a:rPr lang="fr" sz="2000" b="1" i="0" u="none" strike="noStrike">
                <a:solidFill>
                  <a:srgbClr val="FFFFFF"/>
                </a:solidFill>
                <a:highlight>
                  <a:srgbClr val="000000">
                    <a:alpha val="0"/>
                  </a:srgbClr>
                </a:highlight>
                <a:latin typeface="Calibri"/>
              </a:rPr>
              <a:t>CLIQUEZ POUR VOUS INSPIRER</a:t>
            </a:r>
            <a:endParaRPr lang="en-US" sz="2000" b="1">
              <a:solidFill>
                <a:schemeClr val="bg1"/>
              </a:solidFill>
            </a:endParaRPr>
          </a:p>
        </p:txBody>
      </p:sp>
    </p:spTree>
    <p:extLst>
      <p:ext uri="{BB962C8B-B14F-4D97-AF65-F5344CB8AC3E}">
        <p14:creationId xmlns:p14="http://schemas.microsoft.com/office/powerpoint/2010/main" val="21744346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387D19-C9C9-456E-A20B-6DF81F66FF16}"/>
              </a:ext>
            </a:extLst>
          </p:cNvPr>
          <p:cNvSpPr>
            <a:spLocks noGrp="1"/>
          </p:cNvSpPr>
          <p:nvPr>
            <p:ph type="body" sz="quarter" idx="13"/>
            <p:custDataLst>
              <p:tags r:id="rId1"/>
            </p:custDataLst>
          </p:nvPr>
        </p:nvSpPr>
        <p:spPr>
          <a:xfrm>
            <a:off x="1315616" y="695930"/>
            <a:ext cx="10032879" cy="3664001"/>
          </a:xfrm>
        </p:spPr>
        <p:txBody>
          <a:bodyPr>
            <a:noAutofit/>
          </a:bodyPr>
          <a:lstStyle/>
          <a:p>
            <a:pPr rtl="0"/>
            <a:r>
              <a:rPr lang="fr" sz="3600" b="1" i="0" u="none" strike="noStrike">
                <a:highlight>
                  <a:srgbClr val="000000">
                    <a:alpha val="0"/>
                  </a:srgbClr>
                </a:highlight>
                <a:latin typeface="Calibri"/>
              </a:rPr>
              <a:t>Prochain module 5 : Modèles de ressources - tirer parti des investissements publics et communautaires, attirer les ressources</a:t>
            </a:r>
            <a:endParaRPr lang="en-GB"/>
          </a:p>
          <a:p>
            <a:endParaRPr lang="en-GB"/>
          </a:p>
        </p:txBody>
      </p:sp>
      <p:sp>
        <p:nvSpPr>
          <p:cNvPr id="4" name="TextBox 3">
            <a:extLst>
              <a:ext uri="{FF2B5EF4-FFF2-40B4-BE49-F238E27FC236}">
                <a16:creationId xmlns:a16="http://schemas.microsoft.com/office/drawing/2014/main" id="{AE45D16D-FEB1-48B9-A032-91474D2BFF85}"/>
              </a:ext>
            </a:extLst>
          </p:cNvPr>
          <p:cNvSpPr txBox="1"/>
          <p:nvPr>
            <p:custDataLst>
              <p:tags r:id="rId2"/>
            </p:custDataLst>
          </p:nvPr>
        </p:nvSpPr>
        <p:spPr>
          <a:xfrm>
            <a:off x="951722" y="3268414"/>
            <a:ext cx="10396773" cy="1200329"/>
          </a:xfrm>
          <a:prstGeom prst="rect">
            <a:avLst/>
          </a:prstGeom>
          <a:noFill/>
        </p:spPr>
        <p:txBody>
          <a:bodyPr wrap="square">
            <a:noAutofit/>
          </a:bodyPr>
          <a:lstStyle/>
          <a:p>
            <a:pPr marL="0" marR="0" lvl="0" indent="0" algn="just" defTabSz="914400" rtl="0" eaLnBrk="1" fontAlgn="auto" latinLnBrk="0" hangingPunct="1">
              <a:lnSpc>
                <a:spcPct val="100000"/>
              </a:lnSpc>
              <a:spcBef>
                <a:spcPct val="0"/>
              </a:spcBef>
              <a:spcAft>
                <a:spcPct val="0"/>
              </a:spcAft>
              <a:buClrTx/>
              <a:buSzTx/>
              <a:buFontTx/>
              <a:buNone/>
              <a:defRPr/>
            </a:pPr>
            <a:r>
              <a:rPr kumimoji="0" lang="fr" sz="2400" b="0" i="0" u="none" strike="noStrike" kern="1200" cap="none" spc="0" normalizeH="0" baseline="0" noProof="0">
                <a:solidFill>
                  <a:srgbClr val="FFFFFF"/>
                </a:solidFill>
                <a:highlight>
                  <a:srgbClr val="000000">
                    <a:alpha val="0"/>
                  </a:srgbClr>
                </a:highlight>
                <a:uLnTx/>
                <a:uFillTx/>
                <a:latin typeface="Calibri"/>
                <a:ea typeface="Times New Roman"/>
                <a:cs typeface="+mn-cs"/>
              </a:rPr>
              <a:t>La recherche de financements est cruciale pour la plupart des initiatives communautaires. Dans le module 5, nous montrons quelles sont les étapes exactes pour réussir la recherche de financement, de l'analyse interne à l'identification des opportunités de financement et à l'engagement de la communauté dans le processus.</a:t>
            </a:r>
            <a:endParaRPr kumimoji="0" lang="en-GB" sz="2400" b="0"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62479576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custDataLst>
              <p:tags r:id="rId1"/>
            </p:custDataLst>
          </p:nvPr>
        </p:nvSpPr>
        <p:spPr/>
        <p:txBody>
          <a:bodyPr>
            <a:noAutofit/>
          </a:bodyPr>
          <a:lstStyle/>
          <a:p>
            <a:r>
              <a:rPr lang="en-US" dirty="0"/>
              <a:t>Merci</a:t>
            </a:r>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custDataLst>
              <p:tags r:id="rId2"/>
            </p:custDataLst>
          </p:nvPr>
        </p:nvSpPr>
        <p:spPr>
          <a:xfrm>
            <a:off x="7862046" y="4986134"/>
            <a:ext cx="3364754" cy="323455"/>
          </a:xfrm>
        </p:spPr>
        <p:txBody>
          <a:bodyPr>
            <a:noAutofit/>
          </a:bodyPr>
          <a:lstStyle/>
          <a:p>
            <a:pPr rtl="0"/>
            <a:r>
              <a:rPr lang="fr" sz="1800" b="0" i="0" u="none" strike="noStrike" dirty="0">
                <a:solidFill>
                  <a:srgbClr val="F3A839"/>
                </a:solidFill>
                <a:highlight>
                  <a:srgbClr val="000000">
                    <a:alpha val="0"/>
                  </a:srgbClr>
                </a:highlight>
                <a:latin typeface="Calibri"/>
              </a:rPr>
              <a:t>Site Internet : </a:t>
            </a:r>
            <a:r>
              <a:rPr lang="fr" sz="1600" b="0" i="0" u="none" strike="noStrike" dirty="0">
                <a:highlight>
                  <a:srgbClr val="000000">
                    <a:alpha val="0"/>
                  </a:srgbClr>
                </a:highlight>
                <a:latin typeface="Calibri"/>
              </a:rPr>
              <a:t>www.mcmproject.eu</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custDataLst>
              <p:tags r:id="rId3"/>
            </p:custDataLst>
          </p:nvPr>
        </p:nvSpPr>
        <p:spPr>
          <a:xfrm>
            <a:off x="7862046" y="5594954"/>
            <a:ext cx="2812464" cy="323455"/>
          </a:xfrm>
        </p:spPr>
        <p:txBody>
          <a:bodyPr>
            <a:noAutofit/>
          </a:bodyPr>
          <a:lstStyle/>
          <a:p>
            <a:pPr rtl="0"/>
            <a:r>
              <a:rPr lang="fr" sz="1800" b="0" i="0" u="none" strike="noStrike" dirty="0">
                <a:solidFill>
                  <a:srgbClr val="F3A839"/>
                </a:solidFill>
                <a:highlight>
                  <a:srgbClr val="000000">
                    <a:alpha val="0"/>
                  </a:srgbClr>
                </a:highlight>
                <a:latin typeface="Calibri"/>
              </a:rPr>
              <a:t>Facebook : </a:t>
            </a:r>
            <a:r>
              <a:rPr lang="fr" sz="1800" b="0" i="0" u="none" strike="noStrike" dirty="0">
                <a:highlight>
                  <a:srgbClr val="000000">
                    <a:alpha val="0"/>
                  </a:srgbClr>
                </a:highlight>
                <a:latin typeface="Calibri"/>
              </a:rPr>
              <a:t>@mcmproject</a:t>
            </a:r>
          </a:p>
          <a:p>
            <a:r>
              <a:rPr lang="en-US" sz="1800" dirty="0"/>
              <a:t> </a:t>
            </a:r>
          </a:p>
        </p:txBody>
      </p:sp>
    </p:spTree>
    <p:extLst>
      <p:ext uri="{BB962C8B-B14F-4D97-AF65-F5344CB8AC3E}">
        <p14:creationId xmlns:p14="http://schemas.microsoft.com/office/powerpoint/2010/main" val="32379273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8CCA79-9620-4A13-B7FD-FF2D44337AC2}"/>
              </a:ext>
            </a:extLst>
          </p:cNvPr>
          <p:cNvSpPr>
            <a:spLocks noGrp="1"/>
          </p:cNvSpPr>
          <p:nvPr>
            <p:ph type="body" sz="quarter" idx="15"/>
          </p:nvPr>
        </p:nvSpPr>
        <p:spPr>
          <a:xfrm>
            <a:off x="3904047" y="75561"/>
            <a:ext cx="8184080" cy="1132513"/>
          </a:xfrm>
        </p:spPr>
        <p:txBody>
          <a:bodyPr>
            <a:noAutofit/>
          </a:bodyPr>
          <a:lstStyle/>
          <a:p>
            <a:pPr algn="r" rtl="0"/>
            <a:r>
              <a:rPr lang="fr" sz="3400" b="1" i="0" u="none" strike="noStrike" dirty="0">
                <a:solidFill>
                  <a:srgbClr val="F6BC67"/>
                </a:solidFill>
                <a:highlight>
                  <a:srgbClr val="000000">
                    <a:alpha val="0"/>
                  </a:srgbClr>
                </a:highlight>
                <a:latin typeface="Calibri"/>
              </a:rPr>
              <a:t>FAISONS UNE VISUALISATION :</a:t>
            </a:r>
            <a:r>
              <a:rPr lang="fr" sz="3400" b="0" i="1" u="none" strike="noStrike" dirty="0">
                <a:solidFill>
                  <a:srgbClr val="F6BC67"/>
                </a:solidFill>
                <a:highlight>
                  <a:srgbClr val="000000">
                    <a:alpha val="0"/>
                  </a:srgbClr>
                </a:highlight>
                <a:latin typeface="Calibri"/>
              </a:rPr>
              <a:t> CLIQUEZ SUR CHAQUE IMAGE pour suivre le lien vers le MESSAGE</a:t>
            </a:r>
          </a:p>
          <a:p>
            <a:endParaRPr lang="en-US" sz="3400" b="0" dirty="0"/>
          </a:p>
        </p:txBody>
      </p:sp>
      <p:grpSp>
        <p:nvGrpSpPr>
          <p:cNvPr id="34" name="Group 33">
            <a:extLst>
              <a:ext uri="{FF2B5EF4-FFF2-40B4-BE49-F238E27FC236}">
                <a16:creationId xmlns:a16="http://schemas.microsoft.com/office/drawing/2014/main" id="{0EEA6234-04D7-46EB-B8EB-B931B3FBFA81}"/>
              </a:ext>
            </a:extLst>
          </p:cNvPr>
          <p:cNvGrpSpPr/>
          <p:nvPr/>
        </p:nvGrpSpPr>
        <p:grpSpPr>
          <a:xfrm>
            <a:off x="154168" y="1221157"/>
            <a:ext cx="8808964" cy="5504590"/>
            <a:chOff x="682988" y="1219972"/>
            <a:chExt cx="8170170" cy="5068282"/>
          </a:xfrm>
        </p:grpSpPr>
        <p:grpSp>
          <p:nvGrpSpPr>
            <p:cNvPr id="18" name="Group 17">
              <a:extLst>
                <a:ext uri="{FF2B5EF4-FFF2-40B4-BE49-F238E27FC236}">
                  <a16:creationId xmlns:a16="http://schemas.microsoft.com/office/drawing/2014/main" id="{94C9BFC1-E3CF-4CFD-88BA-9B6C09921D44}"/>
                </a:ext>
              </a:extLst>
            </p:cNvPr>
            <p:cNvGrpSpPr/>
            <p:nvPr/>
          </p:nvGrpSpPr>
          <p:grpSpPr>
            <a:xfrm>
              <a:off x="682988" y="1558526"/>
              <a:ext cx="8170170" cy="4729728"/>
              <a:chOff x="310196" y="1287985"/>
              <a:chExt cx="9900604" cy="4993074"/>
            </a:xfrm>
          </p:grpSpPr>
          <p:sp>
            <p:nvSpPr>
              <p:cNvPr id="12" name="Rectangle 11">
                <a:hlinkClick r:id="rId2"/>
                <a:extLst>
                  <a:ext uri="{FF2B5EF4-FFF2-40B4-BE49-F238E27FC236}">
                    <a16:creationId xmlns:a16="http://schemas.microsoft.com/office/drawing/2014/main" id="{ED0D7470-F8A9-4BAC-BABB-725B1EF3DD00}"/>
                  </a:ext>
                </a:extLst>
              </p:cNvPr>
              <p:cNvSpPr/>
              <p:nvPr/>
            </p:nvSpPr>
            <p:spPr>
              <a:xfrm>
                <a:off x="310196" y="1287985"/>
                <a:ext cx="2928257" cy="2151901"/>
              </a:xfrm>
              <a:prstGeom prst="rect">
                <a:avLst/>
              </a:prstGeom>
              <a:blipFill>
                <a:blip r:embed="rId3" cstate="screen">
                  <a:extLst>
                    <a:ext uri="{28A0092B-C50C-407E-A947-70E740481C1C}">
                      <a14:useLocalDpi xmlns:a14="http://schemas.microsoft.com/office/drawing/2010/main"/>
                    </a:ext>
                  </a:extLst>
                </a:blip>
                <a:stretch>
                  <a:fillRect l="3186" r="3186"/>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hlinkClick r:id="rId4"/>
                <a:extLst>
                  <a:ext uri="{FF2B5EF4-FFF2-40B4-BE49-F238E27FC236}">
                    <a16:creationId xmlns:a16="http://schemas.microsoft.com/office/drawing/2014/main" id="{7414BB7C-FAF5-448D-9EE6-EA5D7FE46520}"/>
                  </a:ext>
                </a:extLst>
              </p:cNvPr>
              <p:cNvSpPr/>
              <p:nvPr/>
            </p:nvSpPr>
            <p:spPr>
              <a:xfrm>
                <a:off x="3799114" y="1306286"/>
                <a:ext cx="2928258" cy="2122714"/>
              </a:xfrm>
              <a:prstGeom prst="rect">
                <a:avLst/>
              </a:prstGeom>
              <a:blipFill>
                <a:blip r:embed="rId5" cstate="screen">
                  <a:extLst>
                    <a:ext uri="{28A0092B-C50C-407E-A947-70E740481C1C}">
                      <a14:useLocalDpi xmlns:a14="http://schemas.microsoft.com/office/drawing/2010/main"/>
                    </a:ext>
                  </a:extLst>
                </a:blip>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Rectangle 13">
                <a:hlinkClick r:id="rId6"/>
                <a:extLst>
                  <a:ext uri="{FF2B5EF4-FFF2-40B4-BE49-F238E27FC236}">
                    <a16:creationId xmlns:a16="http://schemas.microsoft.com/office/drawing/2014/main" id="{7301519B-1008-44CD-AB78-7FD5D80BFE36}"/>
                  </a:ext>
                </a:extLst>
              </p:cNvPr>
              <p:cNvSpPr/>
              <p:nvPr/>
            </p:nvSpPr>
            <p:spPr>
              <a:xfrm>
                <a:off x="7282542" y="1317172"/>
                <a:ext cx="2928258" cy="2122714"/>
              </a:xfrm>
              <a:prstGeom prst="rect">
                <a:avLst/>
              </a:prstGeom>
              <a:blipFill>
                <a:blip r:embed="rId7" cstate="screen">
                  <a:extLst>
                    <a:ext uri="{28A0092B-C50C-407E-A947-70E740481C1C}">
                      <a14:useLocalDpi xmlns:a14="http://schemas.microsoft.com/office/drawing/2010/main"/>
                    </a:ext>
                  </a:extLst>
                </a:blip>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Rectangle 14">
                <a:hlinkClick r:id="rId8"/>
                <a:extLst>
                  <a:ext uri="{FF2B5EF4-FFF2-40B4-BE49-F238E27FC236}">
                    <a16:creationId xmlns:a16="http://schemas.microsoft.com/office/drawing/2014/main" id="{CD9E52E0-74BF-4241-A0C1-53AF1666FE2F}"/>
                  </a:ext>
                </a:extLst>
              </p:cNvPr>
              <p:cNvSpPr/>
              <p:nvPr/>
            </p:nvSpPr>
            <p:spPr>
              <a:xfrm>
                <a:off x="315686" y="4158345"/>
                <a:ext cx="2928258" cy="2122714"/>
              </a:xfrm>
              <a:prstGeom prst="rect">
                <a:avLst/>
              </a:prstGeom>
              <a:blipFill>
                <a:blip r:embed="rId9" cstate="screen">
                  <a:extLst>
                    <a:ext uri="{28A0092B-C50C-407E-A947-70E740481C1C}">
                      <a14:useLocalDpi xmlns:a14="http://schemas.microsoft.com/office/drawing/2010/main"/>
                    </a:ext>
                  </a:extLst>
                </a:blip>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Rectangle 15">
                <a:hlinkClick r:id="rId10"/>
                <a:extLst>
                  <a:ext uri="{FF2B5EF4-FFF2-40B4-BE49-F238E27FC236}">
                    <a16:creationId xmlns:a16="http://schemas.microsoft.com/office/drawing/2014/main" id="{A14DE41D-88E5-4A09-9B73-B51B70514F3A}"/>
                  </a:ext>
                </a:extLst>
              </p:cNvPr>
              <p:cNvSpPr/>
              <p:nvPr/>
            </p:nvSpPr>
            <p:spPr>
              <a:xfrm>
                <a:off x="3799114" y="4158345"/>
                <a:ext cx="2928258" cy="2122714"/>
              </a:xfrm>
              <a:prstGeom prst="rect">
                <a:avLst/>
              </a:prstGeom>
              <a:blipFill>
                <a:blip r:embed="rId11" cstate="screen">
                  <a:extLst>
                    <a:ext uri="{28A0092B-C50C-407E-A947-70E740481C1C}">
                      <a14:useLocalDpi xmlns:a14="http://schemas.microsoft.com/office/drawing/2010/main"/>
                    </a:ext>
                  </a:extLst>
                </a:blip>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Rectangle 16">
                <a:hlinkClick r:id="rId12"/>
                <a:extLst>
                  <a:ext uri="{FF2B5EF4-FFF2-40B4-BE49-F238E27FC236}">
                    <a16:creationId xmlns:a16="http://schemas.microsoft.com/office/drawing/2014/main" id="{90795CDE-DC62-4713-9637-5E0FB10948F5}"/>
                  </a:ext>
                </a:extLst>
              </p:cNvPr>
              <p:cNvSpPr/>
              <p:nvPr/>
            </p:nvSpPr>
            <p:spPr>
              <a:xfrm>
                <a:off x="7282542" y="4158345"/>
                <a:ext cx="2928258" cy="2122714"/>
              </a:xfrm>
              <a:prstGeom prst="rect">
                <a:avLst/>
              </a:prstGeom>
              <a:blipFill>
                <a:blip r:embed="rId13" cstate="screen">
                  <a:extLst>
                    <a:ext uri="{28A0092B-C50C-407E-A947-70E740481C1C}">
                      <a14:useLocalDpi xmlns:a14="http://schemas.microsoft.com/office/drawing/2010/main"/>
                    </a:ext>
                  </a:extLst>
                </a:blip>
                <a:stretch>
                  <a:fillRect/>
                </a:stretch>
              </a:blipFill>
              <a:ln w="28575">
                <a:solidFill>
                  <a:srgbClr val="F6B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9" name="TextBox 18">
              <a:extLst>
                <a:ext uri="{FF2B5EF4-FFF2-40B4-BE49-F238E27FC236}">
                  <a16:creationId xmlns:a16="http://schemas.microsoft.com/office/drawing/2014/main" id="{FEA7A5F4-52BC-4456-B8BB-CD4F90B68D0C}"/>
                </a:ext>
              </a:extLst>
            </p:cNvPr>
            <p:cNvSpPr txBox="1"/>
            <p:nvPr/>
          </p:nvSpPr>
          <p:spPr>
            <a:xfrm>
              <a:off x="1481884" y="1247620"/>
              <a:ext cx="1475277" cy="338554"/>
            </a:xfrm>
            <a:prstGeom prst="rect">
              <a:avLst/>
            </a:prstGeom>
            <a:noFill/>
          </p:spPr>
          <p:txBody>
            <a:bodyPr wrap="square" rtlCol="0">
              <a:noAutofit/>
            </a:bodyPr>
            <a:lstStyle/>
            <a:p>
              <a:pPr rtl="0"/>
              <a:r>
                <a:rPr lang="fr" sz="1600" b="1" i="0" u="none" strike="noStrike" dirty="0">
                  <a:solidFill>
                    <a:srgbClr val="A6377D"/>
                  </a:solidFill>
                  <a:highlight>
                    <a:srgbClr val="000000">
                      <a:alpha val="0"/>
                    </a:srgbClr>
                  </a:highlight>
                  <a:latin typeface="Calibri"/>
                </a:rPr>
                <a:t>ENGAGEZ-VOUS</a:t>
              </a:r>
              <a:endParaRPr lang="en-US" sz="1600" b="1" dirty="0">
                <a:solidFill>
                  <a:srgbClr val="A6377D"/>
                </a:solidFill>
              </a:endParaRPr>
            </a:p>
          </p:txBody>
        </p:sp>
        <p:sp>
          <p:nvSpPr>
            <p:cNvPr id="20" name="TextBox 19">
              <a:extLst>
                <a:ext uri="{FF2B5EF4-FFF2-40B4-BE49-F238E27FC236}">
                  <a16:creationId xmlns:a16="http://schemas.microsoft.com/office/drawing/2014/main" id="{788ED60F-A303-450C-ADF3-137E41DE5137}"/>
                </a:ext>
              </a:extLst>
            </p:cNvPr>
            <p:cNvSpPr txBox="1"/>
            <p:nvPr/>
          </p:nvSpPr>
          <p:spPr>
            <a:xfrm>
              <a:off x="3826835" y="1219972"/>
              <a:ext cx="2712409" cy="338554"/>
            </a:xfrm>
            <a:prstGeom prst="rect">
              <a:avLst/>
            </a:prstGeom>
            <a:noFill/>
          </p:spPr>
          <p:txBody>
            <a:bodyPr wrap="square" rtlCol="0">
              <a:noAutofit/>
            </a:bodyPr>
            <a:lstStyle/>
            <a:p>
              <a:pPr rtl="0"/>
              <a:r>
                <a:rPr lang="fr" sz="1600" b="1" i="0" u="none" strike="noStrike">
                  <a:solidFill>
                    <a:srgbClr val="A6377D"/>
                  </a:solidFill>
                  <a:highlight>
                    <a:srgbClr val="000000">
                      <a:alpha val="0"/>
                    </a:srgbClr>
                  </a:highlight>
                  <a:latin typeface="Calibri"/>
                </a:rPr>
                <a:t>PRÉSENTEZ LE PROBLÈME</a:t>
              </a:r>
            </a:p>
          </p:txBody>
        </p:sp>
        <p:sp>
          <p:nvSpPr>
            <p:cNvPr id="21" name="TextBox 20">
              <a:extLst>
                <a:ext uri="{FF2B5EF4-FFF2-40B4-BE49-F238E27FC236}">
                  <a16:creationId xmlns:a16="http://schemas.microsoft.com/office/drawing/2014/main" id="{A4F04844-71A8-4152-AFFA-6C212F2BB616}"/>
                </a:ext>
              </a:extLst>
            </p:cNvPr>
            <p:cNvSpPr txBox="1"/>
            <p:nvPr/>
          </p:nvSpPr>
          <p:spPr>
            <a:xfrm>
              <a:off x="7342395" y="1239233"/>
              <a:ext cx="1089563" cy="338554"/>
            </a:xfrm>
            <a:prstGeom prst="rect">
              <a:avLst/>
            </a:prstGeom>
            <a:noFill/>
          </p:spPr>
          <p:txBody>
            <a:bodyPr wrap="square" rtlCol="0">
              <a:noAutofit/>
            </a:bodyPr>
            <a:lstStyle/>
            <a:p>
              <a:pPr rtl="0"/>
              <a:r>
                <a:rPr lang="fr" sz="1600" b="1" i="0" u="none" strike="noStrike" dirty="0">
                  <a:solidFill>
                    <a:srgbClr val="A6377D"/>
                  </a:solidFill>
                  <a:highlight>
                    <a:srgbClr val="000000">
                      <a:alpha val="0"/>
                    </a:srgbClr>
                  </a:highlight>
                  <a:latin typeface="Calibri"/>
                </a:rPr>
                <a:t>LES FAITS</a:t>
              </a:r>
              <a:endParaRPr lang="en-US" sz="1600" b="1" dirty="0">
                <a:solidFill>
                  <a:srgbClr val="A6377D"/>
                </a:solidFill>
              </a:endParaRPr>
            </a:p>
          </p:txBody>
        </p:sp>
        <p:sp>
          <p:nvSpPr>
            <p:cNvPr id="22" name="TextBox 21">
              <a:extLst>
                <a:ext uri="{FF2B5EF4-FFF2-40B4-BE49-F238E27FC236}">
                  <a16:creationId xmlns:a16="http://schemas.microsoft.com/office/drawing/2014/main" id="{D169B9B0-3209-44AF-BBA9-D0B0E6D414FA}"/>
                </a:ext>
              </a:extLst>
            </p:cNvPr>
            <p:cNvSpPr txBox="1"/>
            <p:nvPr/>
          </p:nvSpPr>
          <p:spPr>
            <a:xfrm>
              <a:off x="945392" y="3914430"/>
              <a:ext cx="2011770" cy="338554"/>
            </a:xfrm>
            <a:prstGeom prst="rect">
              <a:avLst/>
            </a:prstGeom>
            <a:noFill/>
          </p:spPr>
          <p:txBody>
            <a:bodyPr wrap="square" rtlCol="0">
              <a:noAutofit/>
            </a:bodyPr>
            <a:lstStyle/>
            <a:p>
              <a:pPr rtl="0"/>
              <a:r>
                <a:rPr lang="fr" sz="1600" b="1" i="0" u="none" strike="noStrike" dirty="0">
                  <a:solidFill>
                    <a:srgbClr val="A6377D"/>
                  </a:solidFill>
                  <a:highlight>
                    <a:srgbClr val="000000">
                      <a:alpha val="0"/>
                    </a:srgbClr>
                  </a:highlight>
                  <a:latin typeface="Calibri"/>
                </a:rPr>
                <a:t>RACONTEZ L'HISTOIRE</a:t>
              </a:r>
              <a:endParaRPr lang="en-US" sz="1600" b="1" dirty="0">
                <a:solidFill>
                  <a:srgbClr val="A6377D"/>
                </a:solidFill>
              </a:endParaRPr>
            </a:p>
          </p:txBody>
        </p:sp>
        <p:sp>
          <p:nvSpPr>
            <p:cNvPr id="23" name="TextBox 22">
              <a:extLst>
                <a:ext uri="{FF2B5EF4-FFF2-40B4-BE49-F238E27FC236}">
                  <a16:creationId xmlns:a16="http://schemas.microsoft.com/office/drawing/2014/main" id="{8DC84179-278C-46DA-94FE-D28A6D7B47C7}"/>
                </a:ext>
              </a:extLst>
            </p:cNvPr>
            <p:cNvSpPr txBox="1"/>
            <p:nvPr/>
          </p:nvSpPr>
          <p:spPr>
            <a:xfrm>
              <a:off x="3435959" y="3900514"/>
              <a:ext cx="3494162" cy="338554"/>
            </a:xfrm>
            <a:prstGeom prst="rect">
              <a:avLst/>
            </a:prstGeom>
            <a:noFill/>
          </p:spPr>
          <p:txBody>
            <a:bodyPr wrap="square" rtlCol="0">
              <a:noAutofit/>
            </a:bodyPr>
            <a:lstStyle/>
            <a:p>
              <a:pPr rtl="0"/>
              <a:r>
                <a:rPr lang="fr" sz="1600" b="1" i="0" u="none" strike="noStrike">
                  <a:solidFill>
                    <a:srgbClr val="A6377D"/>
                  </a:solidFill>
                  <a:highlight>
                    <a:srgbClr val="000000">
                      <a:alpha val="0"/>
                    </a:srgbClr>
                  </a:highlight>
                  <a:latin typeface="Calibri"/>
                </a:rPr>
                <a:t>ÉTABLIR UN LIEN AVEC LE PUBLIC</a:t>
              </a:r>
              <a:endParaRPr lang="en-US" sz="1600" b="1">
                <a:solidFill>
                  <a:srgbClr val="A6377D"/>
                </a:solidFill>
              </a:endParaRPr>
            </a:p>
          </p:txBody>
        </p:sp>
        <p:sp>
          <p:nvSpPr>
            <p:cNvPr id="24" name="TextBox 23">
              <a:extLst>
                <a:ext uri="{FF2B5EF4-FFF2-40B4-BE49-F238E27FC236}">
                  <a16:creationId xmlns:a16="http://schemas.microsoft.com/office/drawing/2014/main" id="{DB6F06C3-4F27-4785-AC48-4CABDFB86DEB}"/>
                </a:ext>
              </a:extLst>
            </p:cNvPr>
            <p:cNvSpPr txBox="1"/>
            <p:nvPr/>
          </p:nvSpPr>
          <p:spPr>
            <a:xfrm>
              <a:off x="6930121" y="3900872"/>
              <a:ext cx="1125963" cy="338554"/>
            </a:xfrm>
            <a:prstGeom prst="rect">
              <a:avLst/>
            </a:prstGeom>
            <a:noFill/>
          </p:spPr>
          <p:txBody>
            <a:bodyPr wrap="square" rtlCol="0">
              <a:noAutofit/>
            </a:bodyPr>
            <a:lstStyle/>
            <a:p>
              <a:pPr rtl="0"/>
              <a:r>
                <a:rPr lang="fr" sz="1600" b="1" i="0" u="none" strike="noStrike" dirty="0">
                  <a:solidFill>
                    <a:srgbClr val="A6377D"/>
                  </a:solidFill>
                  <a:highlight>
                    <a:srgbClr val="000000">
                      <a:alpha val="0"/>
                    </a:srgbClr>
                  </a:highlight>
                  <a:latin typeface="Calibri"/>
                </a:rPr>
                <a:t>DEMANDER</a:t>
              </a:r>
              <a:endParaRPr lang="en-US" sz="1600" b="1" dirty="0">
                <a:solidFill>
                  <a:srgbClr val="A6377D"/>
                </a:solidFill>
              </a:endParaRPr>
            </a:p>
          </p:txBody>
        </p:sp>
      </p:grpSp>
      <p:sp>
        <p:nvSpPr>
          <p:cNvPr id="32" name="TextBox 31">
            <a:extLst>
              <a:ext uri="{FF2B5EF4-FFF2-40B4-BE49-F238E27FC236}">
                <a16:creationId xmlns:a16="http://schemas.microsoft.com/office/drawing/2014/main" id="{E4899FDF-5BFF-41C6-B8C2-31D22835ED64}"/>
              </a:ext>
            </a:extLst>
          </p:cNvPr>
          <p:cNvSpPr txBox="1"/>
          <p:nvPr/>
        </p:nvSpPr>
        <p:spPr>
          <a:xfrm>
            <a:off x="9318551" y="2635766"/>
            <a:ext cx="2764809" cy="2812534"/>
          </a:xfrm>
          <a:prstGeom prst="rect">
            <a:avLst/>
          </a:prstGeom>
          <a:noFill/>
          <a:ln>
            <a:solidFill>
              <a:srgbClr val="F6BC67"/>
            </a:solidFill>
          </a:ln>
        </p:spPr>
        <p:txBody>
          <a:bodyPr wrap="square">
            <a:noAutofit/>
          </a:bodyPr>
          <a:lstStyle/>
          <a:p>
            <a:pPr algn="r" rtl="0"/>
            <a:r>
              <a:rPr lang="fr" sz="3600" b="1" i="0" u="none" strike="noStrike" dirty="0">
                <a:solidFill>
                  <a:srgbClr val="76C6D2"/>
                </a:solidFill>
                <a:highlight>
                  <a:srgbClr val="000000">
                    <a:alpha val="0"/>
                  </a:srgbClr>
                </a:highlight>
                <a:latin typeface="Calibri"/>
              </a:rPr>
              <a:t>CTRL + CLICK</a:t>
            </a:r>
            <a:r>
              <a:rPr lang="fr" sz="3600" b="1" i="0" u="none" strike="noStrike" dirty="0">
                <a:solidFill>
                  <a:srgbClr val="F6BC67"/>
                </a:solidFill>
                <a:highlight>
                  <a:srgbClr val="000000">
                    <a:alpha val="0"/>
                  </a:srgbClr>
                </a:highlight>
                <a:latin typeface="Calibri"/>
              </a:rPr>
              <a:t> sur </a:t>
            </a:r>
            <a:r>
              <a:rPr lang="fr" sz="3600" b="1" i="0" u="none" strike="noStrike" dirty="0">
                <a:solidFill>
                  <a:srgbClr val="A6377D"/>
                </a:solidFill>
                <a:highlight>
                  <a:srgbClr val="000000">
                    <a:alpha val="0"/>
                  </a:srgbClr>
                </a:highlight>
                <a:latin typeface="Calibri"/>
              </a:rPr>
              <a:t>chaque</a:t>
            </a:r>
            <a:r>
              <a:rPr lang="fr" sz="3600" b="1" i="0" u="none" strike="noStrike" dirty="0">
                <a:solidFill>
                  <a:srgbClr val="F6BC67"/>
                </a:solidFill>
                <a:highlight>
                  <a:srgbClr val="000000">
                    <a:alpha val="0"/>
                  </a:srgbClr>
                </a:highlight>
                <a:latin typeface="Calibri"/>
              </a:rPr>
              <a:t> image pour voir </a:t>
            </a:r>
            <a:r>
              <a:rPr lang="fr" sz="3600" b="1" i="0" u="none" strike="noStrike" dirty="0">
                <a:solidFill>
                  <a:srgbClr val="A6377D"/>
                </a:solidFill>
                <a:highlight>
                  <a:srgbClr val="000000">
                    <a:alpha val="0"/>
                  </a:srgbClr>
                </a:highlight>
                <a:latin typeface="Calibri"/>
              </a:rPr>
              <a:t>l'exemple</a:t>
            </a:r>
            <a:endParaRPr lang="en-US" sz="3600" b="1" dirty="0">
              <a:solidFill>
                <a:srgbClr val="A6377D"/>
              </a:solidFill>
            </a:endParaRPr>
          </a:p>
        </p:txBody>
      </p:sp>
      <p:pic>
        <p:nvPicPr>
          <p:cNvPr id="33" name="Graphic 32" descr="Right pointing backhand index with solid fill">
            <a:extLst>
              <a:ext uri="{FF2B5EF4-FFF2-40B4-BE49-F238E27FC236}">
                <a16:creationId xmlns:a16="http://schemas.microsoft.com/office/drawing/2014/main" id="{354FE898-329E-43C1-9189-2FB9F9AE812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8167041" y="3202409"/>
            <a:ext cx="1231024" cy="1231024"/>
          </a:xfrm>
          <a:prstGeom prst="rect">
            <a:avLst/>
          </a:prstGeom>
        </p:spPr>
      </p:pic>
    </p:spTree>
    <p:extLst>
      <p:ext uri="{BB962C8B-B14F-4D97-AF65-F5344CB8AC3E}">
        <p14:creationId xmlns:p14="http://schemas.microsoft.com/office/powerpoint/2010/main" val="754068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789783" y="389542"/>
            <a:ext cx="4329405" cy="1083096"/>
          </a:xfrm>
        </p:spPr>
        <p:txBody>
          <a:bodyPr>
            <a:noAutofit/>
          </a:bodyPr>
          <a:lstStyle/>
          <a:p>
            <a:pPr algn="ctr" rtl="0"/>
            <a:r>
              <a:rPr lang="fr" sz="3600" b="1" i="0" u="none" strike="noStrike">
                <a:solidFill>
                  <a:srgbClr val="A6377D"/>
                </a:solidFill>
                <a:highlight>
                  <a:srgbClr val="000000">
                    <a:alpha val="0"/>
                  </a:srgbClr>
                </a:highlight>
                <a:latin typeface="Calibri"/>
              </a:rPr>
              <a:t>Importance de la voix et du ton de la voix</a:t>
            </a: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1555383"/>
            <a:ext cx="6447453" cy="4038015"/>
          </a:xfrm>
        </p:spPr>
        <p:txBody>
          <a:bodyPr>
            <a:noAutofit/>
          </a:bodyPr>
          <a:lstStyle/>
          <a:p>
            <a:pPr algn="ctr" rtl="0"/>
            <a:r>
              <a:rPr lang="fr" sz="2400" b="0" i="0" u="none" strike="noStrike">
                <a:highlight>
                  <a:srgbClr val="000000">
                    <a:alpha val="0"/>
                  </a:srgbClr>
                </a:highlight>
                <a:latin typeface="Calibri"/>
              </a:rPr>
              <a:t>L'une des façons d'écrire un contenu qui donne du pouvoir est de prendre conscience de notre voix et de notre ton.</a:t>
            </a:r>
          </a:p>
          <a:p>
            <a:pPr algn="ctr" rtl="0"/>
            <a:r>
              <a:rPr lang="fr" sz="2400" b="0" i="0" u="none" strike="noStrike">
                <a:highlight>
                  <a:srgbClr val="000000">
                    <a:alpha val="0"/>
                  </a:srgbClr>
                </a:highlight>
                <a:latin typeface="Calibri"/>
              </a:rPr>
              <a:t>Quelle est la différence entre la voix et le ton ? Pensez-y de cette façon : Vous avez la même voix tout le temps, mais votre ton change. Vous pouvez utiliser un ton différent lorsque vous êtes en train de dîner avec vos amis les plus proches, et un autre lorsque vous êtes en réunion avec votre patron.</a:t>
            </a:r>
          </a:p>
          <a:p>
            <a:pPr algn="ctr" rtl="0"/>
            <a:r>
              <a:rPr lang="fr" sz="2400" b="0" i="0" u="none" strike="noStrike">
                <a:highlight>
                  <a:srgbClr val="000000">
                    <a:alpha val="0"/>
                  </a:srgbClr>
                </a:highlight>
                <a:latin typeface="Calibri"/>
              </a:rPr>
              <a:t>Votre ton change également en fonction de l'état émotionnel de la personne à laquelle vous vous adressez. Vous ne voudriez pas utiliser le même ton de voix avec quelqu'un qui a peur ou qui est bouleversé qu'avec quelqu'un qui rit.</a:t>
            </a:r>
          </a:p>
        </p:txBody>
      </p:sp>
    </p:spTree>
    <p:extLst>
      <p:ext uri="{BB962C8B-B14F-4D97-AF65-F5344CB8AC3E}">
        <p14:creationId xmlns:p14="http://schemas.microsoft.com/office/powerpoint/2010/main" val="102761482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C5CB7C-B43D-4135-9C35-CF77F168322C}"/>
              </a:ext>
            </a:extLst>
          </p:cNvPr>
          <p:cNvSpPr/>
          <p:nvPr/>
        </p:nvSpPr>
        <p:spPr>
          <a:xfrm>
            <a:off x="2253342" y="391886"/>
            <a:ext cx="7576457" cy="636501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ext Placeholder 1">
            <a:extLst>
              <a:ext uri="{FF2B5EF4-FFF2-40B4-BE49-F238E27FC236}">
                <a16:creationId xmlns:a16="http://schemas.microsoft.com/office/drawing/2014/main" id="{909333F2-5E13-1B40-BB35-9546F1142519}"/>
              </a:ext>
            </a:extLst>
          </p:cNvPr>
          <p:cNvSpPr>
            <a:spLocks noGrp="1"/>
          </p:cNvSpPr>
          <p:nvPr>
            <p:ph type="body" sz="quarter" idx="15"/>
          </p:nvPr>
        </p:nvSpPr>
        <p:spPr>
          <a:xfrm>
            <a:off x="3789783" y="629563"/>
            <a:ext cx="4329405" cy="666372"/>
          </a:xfrm>
        </p:spPr>
        <p:txBody>
          <a:bodyPr>
            <a:noAutofit/>
          </a:bodyPr>
          <a:lstStyle/>
          <a:p>
            <a:pPr algn="ctr" rtl="0"/>
            <a:r>
              <a:rPr lang="fr" sz="3600" b="1" i="0" u="none" strike="noStrike">
                <a:solidFill>
                  <a:srgbClr val="A6377D"/>
                </a:solidFill>
                <a:highlight>
                  <a:srgbClr val="000000">
                    <a:alpha val="0"/>
                  </a:srgbClr>
                </a:highlight>
                <a:latin typeface="Calibri"/>
              </a:rPr>
              <a:t>VOIX - essayez ceci :</a:t>
            </a:r>
            <a:endParaRPr lang="en-US">
              <a:solidFill>
                <a:srgbClr val="A6377D"/>
              </a:solidFill>
            </a:endParaRPr>
          </a:p>
        </p:txBody>
      </p:sp>
      <p:sp>
        <p:nvSpPr>
          <p:cNvPr id="3" name="Text Placeholder 2">
            <a:extLst>
              <a:ext uri="{FF2B5EF4-FFF2-40B4-BE49-F238E27FC236}">
                <a16:creationId xmlns:a16="http://schemas.microsoft.com/office/drawing/2014/main" id="{C23D19CA-204F-A441-8206-47EC0616DF70}"/>
              </a:ext>
            </a:extLst>
          </p:cNvPr>
          <p:cNvSpPr>
            <a:spLocks noGrp="1"/>
          </p:cNvSpPr>
          <p:nvPr>
            <p:ph type="body" sz="quarter" idx="16"/>
          </p:nvPr>
        </p:nvSpPr>
        <p:spPr>
          <a:xfrm>
            <a:off x="2817843" y="1555383"/>
            <a:ext cx="6447453" cy="4038015"/>
          </a:xfrm>
        </p:spPr>
        <p:txBody>
          <a:bodyPr>
            <a:noAutofit/>
          </a:bodyPr>
          <a:lstStyle/>
          <a:p>
            <a:pPr marL="342900" indent="-342900" rtl="0">
              <a:buFont typeface="Arial" panose="020B0604020202020204" pitchFamily="34" charset="0"/>
              <a:buChar char="•"/>
            </a:pPr>
            <a:r>
              <a:rPr lang="fr" sz="2800" b="1" i="0" u="none" strike="noStrike">
                <a:solidFill>
                  <a:srgbClr val="A6377D"/>
                </a:solidFill>
                <a:highlight>
                  <a:srgbClr val="000000">
                    <a:alpha val="0"/>
                  </a:srgbClr>
                </a:highlight>
                <a:latin typeface="Calibri"/>
              </a:rPr>
              <a:t>Soyez franc :</a:t>
            </a:r>
            <a:r>
              <a:rPr lang="fr" sz="2800" b="0" i="0" u="none" strike="noStrike">
                <a:highlight>
                  <a:srgbClr val="000000">
                    <a:alpha val="0"/>
                  </a:srgbClr>
                </a:highlight>
                <a:latin typeface="Calibri"/>
              </a:rPr>
              <a:t> mettez-vous à la place de votre public, que voulez-vous qu'il entende ? De la clarté, peut-être ?</a:t>
            </a:r>
          </a:p>
          <a:p>
            <a:pPr marL="342900" indent="-342900" rtl="0">
              <a:buFont typeface="Arial" panose="020B0604020202020204" pitchFamily="34" charset="0"/>
              <a:buChar char="•"/>
            </a:pPr>
            <a:r>
              <a:rPr lang="fr" sz="2800" b="1" i="0" u="none" strike="noStrike">
                <a:solidFill>
                  <a:srgbClr val="A6377D"/>
                </a:solidFill>
                <a:highlight>
                  <a:srgbClr val="000000">
                    <a:alpha val="0"/>
                  </a:srgbClr>
                </a:highlight>
                <a:latin typeface="Calibri"/>
              </a:rPr>
              <a:t>Soyez authentique :</a:t>
            </a:r>
            <a:r>
              <a:rPr lang="fr" sz="2800" b="0" i="0" u="none" strike="noStrike">
                <a:highlight>
                  <a:srgbClr val="000000">
                    <a:alpha val="0"/>
                  </a:srgbClr>
                </a:highlight>
                <a:latin typeface="Calibri"/>
              </a:rPr>
              <a:t> passionné, réel, accessible, humain, pas parfait.</a:t>
            </a:r>
          </a:p>
          <a:p>
            <a:pPr marL="342900" indent="-342900" rtl="0">
              <a:buFont typeface="Arial" panose="020B0604020202020204" pitchFamily="34" charset="0"/>
              <a:buChar char="•"/>
            </a:pPr>
            <a:r>
              <a:rPr lang="fr" sz="2800" b="1" i="0" u="none" strike="noStrike">
                <a:solidFill>
                  <a:srgbClr val="A6377D"/>
                </a:solidFill>
                <a:highlight>
                  <a:srgbClr val="000000">
                    <a:alpha val="0"/>
                  </a:srgbClr>
                </a:highlight>
                <a:latin typeface="Calibri"/>
              </a:rPr>
              <a:t>Soyez plein d'espoir :</a:t>
            </a:r>
            <a:r>
              <a:rPr lang="fr" sz="2800" b="0" i="0" u="none" strike="noStrike">
                <a:highlight>
                  <a:srgbClr val="000000">
                    <a:alpha val="0"/>
                  </a:srgbClr>
                </a:highlight>
                <a:latin typeface="Calibri"/>
              </a:rPr>
              <a:t> montrez que vous vous attendez à ce que tout se passe bien, cela laisse de la place pour le progrès.</a:t>
            </a:r>
          </a:p>
          <a:p>
            <a:pPr marL="342900" indent="-342900" rtl="0">
              <a:buFont typeface="Arial" panose="020B0604020202020204" pitchFamily="34" charset="0"/>
              <a:buChar char="•"/>
            </a:pPr>
            <a:r>
              <a:rPr lang="fr" sz="2800" b="1" i="0" u="none" strike="noStrike">
                <a:solidFill>
                  <a:srgbClr val="A6377D"/>
                </a:solidFill>
                <a:highlight>
                  <a:srgbClr val="000000">
                    <a:alpha val="0"/>
                  </a:srgbClr>
                </a:highlight>
                <a:latin typeface="Calibri"/>
              </a:rPr>
              <a:t>Équilibrer le sérieux et l'humour :</a:t>
            </a:r>
            <a:r>
              <a:rPr lang="fr" sz="2800" b="0" i="0" u="none" strike="noStrike">
                <a:highlight>
                  <a:srgbClr val="000000">
                    <a:alpha val="0"/>
                  </a:srgbClr>
                </a:highlight>
                <a:latin typeface="Calibri"/>
              </a:rPr>
              <a:t> nous avons besoin des deux pour être écoutés et désintéressés.</a:t>
            </a:r>
            <a:endParaRPr lang="en-US" sz="2800"/>
          </a:p>
        </p:txBody>
      </p:sp>
    </p:spTree>
    <p:extLst>
      <p:ext uri="{BB962C8B-B14F-4D97-AF65-F5344CB8AC3E}">
        <p14:creationId xmlns:p14="http://schemas.microsoft.com/office/powerpoint/2010/main" val="228179812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4.14.225.169"/>
  <p:tag name="AS_RELEASE_DATE" val="2020.03.14"/>
  <p:tag name="AS_TITLE" val="Aspose.Slides for .NET Standard 2.0"/>
  <p:tag name="AS_VERSION" val="20.3"/>
</p:tagLst>
</file>

<file path=ppt/tags/tag10.xml><?xml version="1.0" encoding="utf-8"?>
<p:tagLst xmlns:a="http://schemas.openxmlformats.org/drawingml/2006/main" xmlns:r="http://schemas.openxmlformats.org/officeDocument/2006/relationships" xmlns:p="http://schemas.openxmlformats.org/presentationml/2006/main">
  <p:tag name="AS_UNIQUEID" val="13"/>
</p:tagLst>
</file>

<file path=ppt/tags/tag100.xml><?xml version="1.0" encoding="utf-8"?>
<p:tagLst xmlns:a="http://schemas.openxmlformats.org/drawingml/2006/main" xmlns:r="http://schemas.openxmlformats.org/officeDocument/2006/relationships" xmlns:p="http://schemas.openxmlformats.org/presentationml/2006/main">
  <p:tag name="AS_UNIQUEID" val="106"/>
</p:tagLst>
</file>

<file path=ppt/tags/tag101.xml><?xml version="1.0" encoding="utf-8"?>
<p:tagLst xmlns:a="http://schemas.openxmlformats.org/drawingml/2006/main" xmlns:r="http://schemas.openxmlformats.org/officeDocument/2006/relationships" xmlns:p="http://schemas.openxmlformats.org/presentationml/2006/main">
  <p:tag name="AS_UNIQUEID" val="107"/>
</p:tagLst>
</file>

<file path=ppt/tags/tag102.xml><?xml version="1.0" encoding="utf-8"?>
<p:tagLst xmlns:a="http://schemas.openxmlformats.org/drawingml/2006/main" xmlns:r="http://schemas.openxmlformats.org/officeDocument/2006/relationships" xmlns:p="http://schemas.openxmlformats.org/presentationml/2006/main">
  <p:tag name="AS_UNIQUEID" val="108"/>
</p:tagLst>
</file>

<file path=ppt/tags/tag103.xml><?xml version="1.0" encoding="utf-8"?>
<p:tagLst xmlns:a="http://schemas.openxmlformats.org/drawingml/2006/main" xmlns:r="http://schemas.openxmlformats.org/officeDocument/2006/relationships" xmlns:p="http://schemas.openxmlformats.org/presentationml/2006/main">
  <p:tag name="AS_UNIQUEID" val="109"/>
</p:tagLst>
</file>

<file path=ppt/tags/tag104.xml><?xml version="1.0" encoding="utf-8"?>
<p:tagLst xmlns:a="http://schemas.openxmlformats.org/drawingml/2006/main" xmlns:r="http://schemas.openxmlformats.org/officeDocument/2006/relationships" xmlns:p="http://schemas.openxmlformats.org/presentationml/2006/main">
  <p:tag name="AS_UNIQUEID" val="110"/>
</p:tagLst>
</file>

<file path=ppt/tags/tag105.xml><?xml version="1.0" encoding="utf-8"?>
<p:tagLst xmlns:a="http://schemas.openxmlformats.org/drawingml/2006/main" xmlns:r="http://schemas.openxmlformats.org/officeDocument/2006/relationships" xmlns:p="http://schemas.openxmlformats.org/presentationml/2006/main">
  <p:tag name="AS_UNIQUEID" val="98"/>
</p:tagLst>
</file>

<file path=ppt/tags/tag106.xml><?xml version="1.0" encoding="utf-8"?>
<p:tagLst xmlns:a="http://schemas.openxmlformats.org/drawingml/2006/main" xmlns:r="http://schemas.openxmlformats.org/officeDocument/2006/relationships" xmlns:p="http://schemas.openxmlformats.org/presentationml/2006/main">
  <p:tag name="AS_UNIQUEID" val="99"/>
</p:tagLst>
</file>

<file path=ppt/tags/tag107.xml><?xml version="1.0" encoding="utf-8"?>
<p:tagLst xmlns:a="http://schemas.openxmlformats.org/drawingml/2006/main" xmlns:r="http://schemas.openxmlformats.org/officeDocument/2006/relationships" xmlns:p="http://schemas.openxmlformats.org/presentationml/2006/main">
  <p:tag name="AS_UNIQUEID" val="100"/>
</p:tagLst>
</file>

<file path=ppt/tags/tag108.xml><?xml version="1.0" encoding="utf-8"?>
<p:tagLst xmlns:a="http://schemas.openxmlformats.org/drawingml/2006/main" xmlns:r="http://schemas.openxmlformats.org/officeDocument/2006/relationships" xmlns:p="http://schemas.openxmlformats.org/presentationml/2006/main">
  <p:tag name="AS_UNIQUEID" val="101"/>
</p:tagLst>
</file>

<file path=ppt/tags/tag109.xml><?xml version="1.0" encoding="utf-8"?>
<p:tagLst xmlns:a="http://schemas.openxmlformats.org/drawingml/2006/main" xmlns:r="http://schemas.openxmlformats.org/officeDocument/2006/relationships" xmlns:p="http://schemas.openxmlformats.org/presentationml/2006/main">
  <p:tag name="AS_UNIQUEID" val="122"/>
</p:tagLst>
</file>

<file path=ppt/tags/tag11.xml><?xml version="1.0" encoding="utf-8"?>
<p:tagLst xmlns:a="http://schemas.openxmlformats.org/drawingml/2006/main" xmlns:r="http://schemas.openxmlformats.org/officeDocument/2006/relationships" xmlns:p="http://schemas.openxmlformats.org/presentationml/2006/main">
  <p:tag name="AS_UNIQUEID" val="14"/>
</p:tagLst>
</file>

<file path=ppt/tags/tag110.xml><?xml version="1.0" encoding="utf-8"?>
<p:tagLst xmlns:a="http://schemas.openxmlformats.org/drawingml/2006/main" xmlns:r="http://schemas.openxmlformats.org/officeDocument/2006/relationships" xmlns:p="http://schemas.openxmlformats.org/presentationml/2006/main">
  <p:tag name="AS_UNIQUEID" val="123"/>
</p:tagLst>
</file>

<file path=ppt/tags/tag111.xml><?xml version="1.0" encoding="utf-8"?>
<p:tagLst xmlns:a="http://schemas.openxmlformats.org/drawingml/2006/main" xmlns:r="http://schemas.openxmlformats.org/officeDocument/2006/relationships" xmlns:p="http://schemas.openxmlformats.org/presentationml/2006/main">
  <p:tag name="AS_UNIQUEID" val="124"/>
</p:tagLst>
</file>

<file path=ppt/tags/tag112.xml><?xml version="1.0" encoding="utf-8"?>
<p:tagLst xmlns:a="http://schemas.openxmlformats.org/drawingml/2006/main" xmlns:r="http://schemas.openxmlformats.org/officeDocument/2006/relationships" xmlns:p="http://schemas.openxmlformats.org/presentationml/2006/main">
  <p:tag name="AS_UNIQUEID" val="125"/>
</p:tagLst>
</file>

<file path=ppt/tags/tag113.xml><?xml version="1.0" encoding="utf-8"?>
<p:tagLst xmlns:a="http://schemas.openxmlformats.org/drawingml/2006/main" xmlns:r="http://schemas.openxmlformats.org/officeDocument/2006/relationships" xmlns:p="http://schemas.openxmlformats.org/presentationml/2006/main">
  <p:tag name="AS_UNIQUEID" val="127"/>
</p:tagLst>
</file>

<file path=ppt/tags/tag114.xml><?xml version="1.0" encoding="utf-8"?>
<p:tagLst xmlns:a="http://schemas.openxmlformats.org/drawingml/2006/main" xmlns:r="http://schemas.openxmlformats.org/officeDocument/2006/relationships" xmlns:p="http://schemas.openxmlformats.org/presentationml/2006/main">
  <p:tag name="AS_UNIQUEID" val="128"/>
</p:tagLst>
</file>

<file path=ppt/tags/tag115.xml><?xml version="1.0" encoding="utf-8"?>
<p:tagLst xmlns:a="http://schemas.openxmlformats.org/drawingml/2006/main" xmlns:r="http://schemas.openxmlformats.org/officeDocument/2006/relationships" xmlns:p="http://schemas.openxmlformats.org/presentationml/2006/main">
  <p:tag name="AS_UNIQUEID" val="129"/>
</p:tagLst>
</file>

<file path=ppt/tags/tag116.xml><?xml version="1.0" encoding="utf-8"?>
<p:tagLst xmlns:a="http://schemas.openxmlformats.org/drawingml/2006/main" xmlns:r="http://schemas.openxmlformats.org/officeDocument/2006/relationships" xmlns:p="http://schemas.openxmlformats.org/presentationml/2006/main">
  <p:tag name="AS_UNIQUEID" val="130"/>
</p:tagLst>
</file>

<file path=ppt/tags/tag117.xml><?xml version="1.0" encoding="utf-8"?>
<p:tagLst xmlns:a="http://schemas.openxmlformats.org/drawingml/2006/main" xmlns:r="http://schemas.openxmlformats.org/officeDocument/2006/relationships" xmlns:p="http://schemas.openxmlformats.org/presentationml/2006/main">
  <p:tag name="AS_UNIQUEID" val="139"/>
</p:tagLst>
</file>

<file path=ppt/tags/tag118.xml><?xml version="1.0" encoding="utf-8"?>
<p:tagLst xmlns:a="http://schemas.openxmlformats.org/drawingml/2006/main" xmlns:r="http://schemas.openxmlformats.org/officeDocument/2006/relationships" xmlns:p="http://schemas.openxmlformats.org/presentationml/2006/main">
  <p:tag name="AS_UNIQUEID" val="140"/>
</p:tagLst>
</file>

<file path=ppt/tags/tag119.xml><?xml version="1.0" encoding="utf-8"?>
<p:tagLst xmlns:a="http://schemas.openxmlformats.org/drawingml/2006/main" xmlns:r="http://schemas.openxmlformats.org/officeDocument/2006/relationships" xmlns:p="http://schemas.openxmlformats.org/presentationml/2006/main">
  <p:tag name="AS_UNIQUEID" val="141"/>
</p:tagLst>
</file>

<file path=ppt/tags/tag12.xml><?xml version="1.0" encoding="utf-8"?>
<p:tagLst xmlns:a="http://schemas.openxmlformats.org/drawingml/2006/main" xmlns:r="http://schemas.openxmlformats.org/officeDocument/2006/relationships" xmlns:p="http://schemas.openxmlformats.org/presentationml/2006/main">
  <p:tag name="AS_UNIQUEID" val="16"/>
</p:tagLst>
</file>

<file path=ppt/tags/tag120.xml><?xml version="1.0" encoding="utf-8"?>
<p:tagLst xmlns:a="http://schemas.openxmlformats.org/drawingml/2006/main" xmlns:r="http://schemas.openxmlformats.org/officeDocument/2006/relationships" xmlns:p="http://schemas.openxmlformats.org/presentationml/2006/main">
  <p:tag name="AS_UNIQUEID" val="142"/>
</p:tagLst>
</file>

<file path=ppt/tags/tag121.xml><?xml version="1.0" encoding="utf-8"?>
<p:tagLst xmlns:a="http://schemas.openxmlformats.org/drawingml/2006/main" xmlns:r="http://schemas.openxmlformats.org/officeDocument/2006/relationships" xmlns:p="http://schemas.openxmlformats.org/presentationml/2006/main">
  <p:tag name="AS_UNIQUEID" val="143"/>
</p:tagLst>
</file>

<file path=ppt/tags/tag122.xml><?xml version="1.0" encoding="utf-8"?>
<p:tagLst xmlns:a="http://schemas.openxmlformats.org/drawingml/2006/main" xmlns:r="http://schemas.openxmlformats.org/officeDocument/2006/relationships" xmlns:p="http://schemas.openxmlformats.org/presentationml/2006/main">
  <p:tag name="AS_UNIQUEID" val="131"/>
</p:tagLst>
</file>

<file path=ppt/tags/tag123.xml><?xml version="1.0" encoding="utf-8"?>
<p:tagLst xmlns:a="http://schemas.openxmlformats.org/drawingml/2006/main" xmlns:r="http://schemas.openxmlformats.org/officeDocument/2006/relationships" xmlns:p="http://schemas.openxmlformats.org/presentationml/2006/main">
  <p:tag name="AS_UNIQUEID" val="132"/>
</p:tagLst>
</file>

<file path=ppt/tags/tag124.xml><?xml version="1.0" encoding="utf-8"?>
<p:tagLst xmlns:a="http://schemas.openxmlformats.org/drawingml/2006/main" xmlns:r="http://schemas.openxmlformats.org/officeDocument/2006/relationships" xmlns:p="http://schemas.openxmlformats.org/presentationml/2006/main">
  <p:tag name="AS_UNIQUEID" val="133"/>
</p:tagLst>
</file>

<file path=ppt/tags/tag125.xml><?xml version="1.0" encoding="utf-8"?>
<p:tagLst xmlns:a="http://schemas.openxmlformats.org/drawingml/2006/main" xmlns:r="http://schemas.openxmlformats.org/officeDocument/2006/relationships" xmlns:p="http://schemas.openxmlformats.org/presentationml/2006/main">
  <p:tag name="AS_UNIQUEID" val="134"/>
</p:tagLst>
</file>

<file path=ppt/tags/tag126.xml><?xml version="1.0" encoding="utf-8"?>
<p:tagLst xmlns:a="http://schemas.openxmlformats.org/drawingml/2006/main" xmlns:r="http://schemas.openxmlformats.org/officeDocument/2006/relationships" xmlns:p="http://schemas.openxmlformats.org/presentationml/2006/main">
  <p:tag name="AS_UNIQUEID" val="135"/>
</p:tagLst>
</file>

<file path=ppt/tags/tag127.xml><?xml version="1.0" encoding="utf-8"?>
<p:tagLst xmlns:a="http://schemas.openxmlformats.org/drawingml/2006/main" xmlns:r="http://schemas.openxmlformats.org/officeDocument/2006/relationships" xmlns:p="http://schemas.openxmlformats.org/presentationml/2006/main">
  <p:tag name="AS_UNIQUEID" val="136"/>
</p:tagLst>
</file>

<file path=ppt/tags/tag128.xml><?xml version="1.0" encoding="utf-8"?>
<p:tagLst xmlns:a="http://schemas.openxmlformats.org/drawingml/2006/main" xmlns:r="http://schemas.openxmlformats.org/officeDocument/2006/relationships" xmlns:p="http://schemas.openxmlformats.org/presentationml/2006/main">
  <p:tag name="AS_UNIQUEID" val="137"/>
</p:tagLst>
</file>

<file path=ppt/tags/tag129.xml><?xml version="1.0" encoding="utf-8"?>
<p:tagLst xmlns:a="http://schemas.openxmlformats.org/drawingml/2006/main" xmlns:r="http://schemas.openxmlformats.org/officeDocument/2006/relationships" xmlns:p="http://schemas.openxmlformats.org/presentationml/2006/main">
  <p:tag name="AS_UNIQUEID" val="138"/>
</p:tagLst>
</file>

<file path=ppt/tags/tag13.xml><?xml version="1.0" encoding="utf-8"?>
<p:tagLst xmlns:a="http://schemas.openxmlformats.org/drawingml/2006/main" xmlns:r="http://schemas.openxmlformats.org/officeDocument/2006/relationships" xmlns:p="http://schemas.openxmlformats.org/presentationml/2006/main">
  <p:tag name="AS_UNIQUEID" val="17"/>
</p:tagLst>
</file>

<file path=ppt/tags/tag130.xml><?xml version="1.0" encoding="utf-8"?>
<p:tagLst xmlns:a="http://schemas.openxmlformats.org/drawingml/2006/main" xmlns:r="http://schemas.openxmlformats.org/officeDocument/2006/relationships" xmlns:p="http://schemas.openxmlformats.org/presentationml/2006/main">
  <p:tag name="AS_UNIQUEID" val="145"/>
</p:tagLst>
</file>

<file path=ppt/tags/tag131.xml><?xml version="1.0" encoding="utf-8"?>
<p:tagLst xmlns:a="http://schemas.openxmlformats.org/drawingml/2006/main" xmlns:r="http://schemas.openxmlformats.org/officeDocument/2006/relationships" xmlns:p="http://schemas.openxmlformats.org/presentationml/2006/main">
  <p:tag name="AS_UNIQUEID" val="146"/>
</p:tagLst>
</file>

<file path=ppt/tags/tag132.xml><?xml version="1.0" encoding="utf-8"?>
<p:tagLst xmlns:a="http://schemas.openxmlformats.org/drawingml/2006/main" xmlns:r="http://schemas.openxmlformats.org/officeDocument/2006/relationships" xmlns:p="http://schemas.openxmlformats.org/presentationml/2006/main">
  <p:tag name="AS_UNIQUEID" val="147"/>
</p:tagLst>
</file>

<file path=ppt/tags/tag133.xml><?xml version="1.0" encoding="utf-8"?>
<p:tagLst xmlns:a="http://schemas.openxmlformats.org/drawingml/2006/main" xmlns:r="http://schemas.openxmlformats.org/officeDocument/2006/relationships" xmlns:p="http://schemas.openxmlformats.org/presentationml/2006/main">
  <p:tag name="AS_UNIQUEID" val="148"/>
</p:tagLst>
</file>

<file path=ppt/tags/tag134.xml><?xml version="1.0" encoding="utf-8"?>
<p:tagLst xmlns:a="http://schemas.openxmlformats.org/drawingml/2006/main" xmlns:r="http://schemas.openxmlformats.org/officeDocument/2006/relationships" xmlns:p="http://schemas.openxmlformats.org/presentationml/2006/main">
  <p:tag name="AS_UNIQUEID" val="150"/>
</p:tagLst>
</file>

<file path=ppt/tags/tag135.xml><?xml version="1.0" encoding="utf-8"?>
<p:tagLst xmlns:a="http://schemas.openxmlformats.org/drawingml/2006/main" xmlns:r="http://schemas.openxmlformats.org/officeDocument/2006/relationships" xmlns:p="http://schemas.openxmlformats.org/presentationml/2006/main">
  <p:tag name="AS_UNIQUEID" val="151"/>
</p:tagLst>
</file>

<file path=ppt/tags/tag136.xml><?xml version="1.0" encoding="utf-8"?>
<p:tagLst xmlns:a="http://schemas.openxmlformats.org/drawingml/2006/main" xmlns:r="http://schemas.openxmlformats.org/officeDocument/2006/relationships" xmlns:p="http://schemas.openxmlformats.org/presentationml/2006/main">
  <p:tag name="AS_UNIQUEID" val="152"/>
</p:tagLst>
</file>

<file path=ppt/tags/tag137.xml><?xml version="1.0" encoding="utf-8"?>
<p:tagLst xmlns:a="http://schemas.openxmlformats.org/drawingml/2006/main" xmlns:r="http://schemas.openxmlformats.org/officeDocument/2006/relationships" xmlns:p="http://schemas.openxmlformats.org/presentationml/2006/main">
  <p:tag name="AS_UNIQUEID" val="153"/>
</p:tagLst>
</file>

<file path=ppt/tags/tag138.xml><?xml version="1.0" encoding="utf-8"?>
<p:tagLst xmlns:a="http://schemas.openxmlformats.org/drawingml/2006/main" xmlns:r="http://schemas.openxmlformats.org/officeDocument/2006/relationships" xmlns:p="http://schemas.openxmlformats.org/presentationml/2006/main">
  <p:tag name="AS_UNIQUEID" val="154"/>
</p:tagLst>
</file>

<file path=ppt/tags/tag139.xml><?xml version="1.0" encoding="utf-8"?>
<p:tagLst xmlns:a="http://schemas.openxmlformats.org/drawingml/2006/main" xmlns:r="http://schemas.openxmlformats.org/officeDocument/2006/relationships" xmlns:p="http://schemas.openxmlformats.org/presentationml/2006/main">
  <p:tag name="AS_UNIQUEID" val="155"/>
</p:tagLst>
</file>

<file path=ppt/tags/tag14.xml><?xml version="1.0" encoding="utf-8"?>
<p:tagLst xmlns:a="http://schemas.openxmlformats.org/drawingml/2006/main" xmlns:r="http://schemas.openxmlformats.org/officeDocument/2006/relationships" xmlns:p="http://schemas.openxmlformats.org/presentationml/2006/main">
  <p:tag name="AS_UNIQUEID" val="18"/>
</p:tagLst>
</file>

<file path=ppt/tags/tag140.xml><?xml version="1.0" encoding="utf-8"?>
<p:tagLst xmlns:a="http://schemas.openxmlformats.org/drawingml/2006/main" xmlns:r="http://schemas.openxmlformats.org/officeDocument/2006/relationships" xmlns:p="http://schemas.openxmlformats.org/presentationml/2006/main">
  <p:tag name="AS_UNIQUEID" val="157"/>
</p:tagLst>
</file>

<file path=ppt/tags/tag141.xml><?xml version="1.0" encoding="utf-8"?>
<p:tagLst xmlns:a="http://schemas.openxmlformats.org/drawingml/2006/main" xmlns:r="http://schemas.openxmlformats.org/officeDocument/2006/relationships" xmlns:p="http://schemas.openxmlformats.org/presentationml/2006/main">
  <p:tag name="AS_UNIQUEID" val="158"/>
</p:tagLst>
</file>

<file path=ppt/tags/tag142.xml><?xml version="1.0" encoding="utf-8"?>
<p:tagLst xmlns:a="http://schemas.openxmlformats.org/drawingml/2006/main" xmlns:r="http://schemas.openxmlformats.org/officeDocument/2006/relationships" xmlns:p="http://schemas.openxmlformats.org/presentationml/2006/main">
  <p:tag name="AS_UNIQUEID" val="164"/>
</p:tagLst>
</file>

<file path=ppt/tags/tag143.xml><?xml version="1.0" encoding="utf-8"?>
<p:tagLst xmlns:a="http://schemas.openxmlformats.org/drawingml/2006/main" xmlns:r="http://schemas.openxmlformats.org/officeDocument/2006/relationships" xmlns:p="http://schemas.openxmlformats.org/presentationml/2006/main">
  <p:tag name="AS_UNIQUEID" val="165"/>
</p:tagLst>
</file>

<file path=ppt/tags/tag144.xml><?xml version="1.0" encoding="utf-8"?>
<p:tagLst xmlns:a="http://schemas.openxmlformats.org/drawingml/2006/main" xmlns:r="http://schemas.openxmlformats.org/officeDocument/2006/relationships" xmlns:p="http://schemas.openxmlformats.org/presentationml/2006/main">
  <p:tag name="AS_UNIQUEID" val="166"/>
</p:tagLst>
</file>

<file path=ppt/tags/tag145.xml><?xml version="1.0" encoding="utf-8"?>
<p:tagLst xmlns:a="http://schemas.openxmlformats.org/drawingml/2006/main" xmlns:r="http://schemas.openxmlformats.org/officeDocument/2006/relationships" xmlns:p="http://schemas.openxmlformats.org/presentationml/2006/main">
  <p:tag name="AS_UNIQUEID" val="167"/>
</p:tagLst>
</file>

<file path=ppt/tags/tag146.xml><?xml version="1.0" encoding="utf-8"?>
<p:tagLst xmlns:a="http://schemas.openxmlformats.org/drawingml/2006/main" xmlns:r="http://schemas.openxmlformats.org/officeDocument/2006/relationships" xmlns:p="http://schemas.openxmlformats.org/presentationml/2006/main">
  <p:tag name="AS_UNIQUEID" val="160"/>
</p:tagLst>
</file>

<file path=ppt/tags/tag147.xml><?xml version="1.0" encoding="utf-8"?>
<p:tagLst xmlns:a="http://schemas.openxmlformats.org/drawingml/2006/main" xmlns:r="http://schemas.openxmlformats.org/officeDocument/2006/relationships" xmlns:p="http://schemas.openxmlformats.org/presentationml/2006/main">
  <p:tag name="AS_UNIQUEID" val="161"/>
</p:tagLst>
</file>

<file path=ppt/tags/tag148.xml><?xml version="1.0" encoding="utf-8"?>
<p:tagLst xmlns:a="http://schemas.openxmlformats.org/drawingml/2006/main" xmlns:r="http://schemas.openxmlformats.org/officeDocument/2006/relationships" xmlns:p="http://schemas.openxmlformats.org/presentationml/2006/main">
  <p:tag name="AS_UNIQUEID" val="162"/>
</p:tagLst>
</file>

<file path=ppt/tags/tag149.xml><?xml version="1.0" encoding="utf-8"?>
<p:tagLst xmlns:a="http://schemas.openxmlformats.org/drawingml/2006/main" xmlns:r="http://schemas.openxmlformats.org/officeDocument/2006/relationships" xmlns:p="http://schemas.openxmlformats.org/presentationml/2006/main">
  <p:tag name="AS_UNIQUEID" val="169"/>
</p:tagLst>
</file>

<file path=ppt/tags/tag15.xml><?xml version="1.0" encoding="utf-8"?>
<p:tagLst xmlns:a="http://schemas.openxmlformats.org/drawingml/2006/main" xmlns:r="http://schemas.openxmlformats.org/officeDocument/2006/relationships" xmlns:p="http://schemas.openxmlformats.org/presentationml/2006/main">
  <p:tag name="AS_UNIQUEID" val="20"/>
</p:tagLst>
</file>

<file path=ppt/tags/tag150.xml><?xml version="1.0" encoding="utf-8"?>
<p:tagLst xmlns:a="http://schemas.openxmlformats.org/drawingml/2006/main" xmlns:r="http://schemas.openxmlformats.org/officeDocument/2006/relationships" xmlns:p="http://schemas.openxmlformats.org/presentationml/2006/main">
  <p:tag name="AS_UNIQUEID" val="170"/>
</p:tagLst>
</file>

<file path=ppt/tags/tag151.xml><?xml version="1.0" encoding="utf-8"?>
<p:tagLst xmlns:a="http://schemas.openxmlformats.org/drawingml/2006/main" xmlns:r="http://schemas.openxmlformats.org/officeDocument/2006/relationships" xmlns:p="http://schemas.openxmlformats.org/presentationml/2006/main">
  <p:tag name="AS_UNIQUEID" val="171"/>
</p:tagLst>
</file>

<file path=ppt/tags/tag152.xml><?xml version="1.0" encoding="utf-8"?>
<p:tagLst xmlns:a="http://schemas.openxmlformats.org/drawingml/2006/main" xmlns:r="http://schemas.openxmlformats.org/officeDocument/2006/relationships" xmlns:p="http://schemas.openxmlformats.org/presentationml/2006/main">
  <p:tag name="AS_UNIQUEID" val="172"/>
</p:tagLst>
</file>

<file path=ppt/tags/tag153.xml><?xml version="1.0" encoding="utf-8"?>
<p:tagLst xmlns:a="http://schemas.openxmlformats.org/drawingml/2006/main" xmlns:r="http://schemas.openxmlformats.org/officeDocument/2006/relationships" xmlns:p="http://schemas.openxmlformats.org/presentationml/2006/main">
  <p:tag name="AS_UNIQUEID" val="174"/>
</p:tagLst>
</file>

<file path=ppt/tags/tag154.xml><?xml version="1.0" encoding="utf-8"?>
<p:tagLst xmlns:a="http://schemas.openxmlformats.org/drawingml/2006/main" xmlns:r="http://schemas.openxmlformats.org/officeDocument/2006/relationships" xmlns:p="http://schemas.openxmlformats.org/presentationml/2006/main">
  <p:tag name="AS_UNIQUEID" val="175"/>
</p:tagLst>
</file>

<file path=ppt/tags/tag155.xml><?xml version="1.0" encoding="utf-8"?>
<p:tagLst xmlns:a="http://schemas.openxmlformats.org/drawingml/2006/main" xmlns:r="http://schemas.openxmlformats.org/officeDocument/2006/relationships" xmlns:p="http://schemas.openxmlformats.org/presentationml/2006/main">
  <p:tag name="AS_UNIQUEID" val="176"/>
</p:tagLst>
</file>

<file path=ppt/tags/tag156.xml><?xml version="1.0" encoding="utf-8"?>
<p:tagLst xmlns:a="http://schemas.openxmlformats.org/drawingml/2006/main" xmlns:r="http://schemas.openxmlformats.org/officeDocument/2006/relationships" xmlns:p="http://schemas.openxmlformats.org/presentationml/2006/main">
  <p:tag name="AS_UNIQUEID" val="178"/>
</p:tagLst>
</file>

<file path=ppt/tags/tag157.xml><?xml version="1.0" encoding="utf-8"?>
<p:tagLst xmlns:a="http://schemas.openxmlformats.org/drawingml/2006/main" xmlns:r="http://schemas.openxmlformats.org/officeDocument/2006/relationships" xmlns:p="http://schemas.openxmlformats.org/presentationml/2006/main">
  <p:tag name="AS_UNIQUEID" val="179"/>
</p:tagLst>
</file>

<file path=ppt/tags/tag158.xml><?xml version="1.0" encoding="utf-8"?>
<p:tagLst xmlns:a="http://schemas.openxmlformats.org/drawingml/2006/main" xmlns:r="http://schemas.openxmlformats.org/officeDocument/2006/relationships" xmlns:p="http://schemas.openxmlformats.org/presentationml/2006/main">
  <p:tag name="AS_UNIQUEID" val="180"/>
</p:tagLst>
</file>

<file path=ppt/tags/tag159.xml><?xml version="1.0" encoding="utf-8"?>
<p:tagLst xmlns:a="http://schemas.openxmlformats.org/drawingml/2006/main" xmlns:r="http://schemas.openxmlformats.org/officeDocument/2006/relationships" xmlns:p="http://schemas.openxmlformats.org/presentationml/2006/main">
  <p:tag name="AS_UNIQUEID" val="182"/>
</p:tagLst>
</file>

<file path=ppt/tags/tag16.xml><?xml version="1.0" encoding="utf-8"?>
<p:tagLst xmlns:a="http://schemas.openxmlformats.org/drawingml/2006/main" xmlns:r="http://schemas.openxmlformats.org/officeDocument/2006/relationships" xmlns:p="http://schemas.openxmlformats.org/presentationml/2006/main">
  <p:tag name="AS_UNIQUEID" val="21"/>
</p:tagLst>
</file>

<file path=ppt/tags/tag160.xml><?xml version="1.0" encoding="utf-8"?>
<p:tagLst xmlns:a="http://schemas.openxmlformats.org/drawingml/2006/main" xmlns:r="http://schemas.openxmlformats.org/officeDocument/2006/relationships" xmlns:p="http://schemas.openxmlformats.org/presentationml/2006/main">
  <p:tag name="AS_UNIQUEID" val="183"/>
</p:tagLst>
</file>

<file path=ppt/tags/tag161.xml><?xml version="1.0" encoding="utf-8"?>
<p:tagLst xmlns:a="http://schemas.openxmlformats.org/drawingml/2006/main" xmlns:r="http://schemas.openxmlformats.org/officeDocument/2006/relationships" xmlns:p="http://schemas.openxmlformats.org/presentationml/2006/main">
  <p:tag name="AS_UNIQUEID" val="184"/>
</p:tagLst>
</file>

<file path=ppt/tags/tag162.xml><?xml version="1.0" encoding="utf-8"?>
<p:tagLst xmlns:a="http://schemas.openxmlformats.org/drawingml/2006/main" xmlns:r="http://schemas.openxmlformats.org/officeDocument/2006/relationships" xmlns:p="http://schemas.openxmlformats.org/presentationml/2006/main">
  <p:tag name="AS_UNIQUEID" val="185"/>
</p:tagLst>
</file>

<file path=ppt/tags/tag163.xml><?xml version="1.0" encoding="utf-8"?>
<p:tagLst xmlns:a="http://schemas.openxmlformats.org/drawingml/2006/main" xmlns:r="http://schemas.openxmlformats.org/officeDocument/2006/relationships" xmlns:p="http://schemas.openxmlformats.org/presentationml/2006/main">
  <p:tag name="AS_UNIQUEID" val="186"/>
</p:tagLst>
</file>

<file path=ppt/tags/tag164.xml><?xml version="1.0" encoding="utf-8"?>
<p:tagLst xmlns:a="http://schemas.openxmlformats.org/drawingml/2006/main" xmlns:r="http://schemas.openxmlformats.org/officeDocument/2006/relationships" xmlns:p="http://schemas.openxmlformats.org/presentationml/2006/main">
  <p:tag name="AS_UNIQUEID" val="188"/>
</p:tagLst>
</file>

<file path=ppt/tags/tag165.xml><?xml version="1.0" encoding="utf-8"?>
<p:tagLst xmlns:a="http://schemas.openxmlformats.org/drawingml/2006/main" xmlns:r="http://schemas.openxmlformats.org/officeDocument/2006/relationships" xmlns:p="http://schemas.openxmlformats.org/presentationml/2006/main">
  <p:tag name="AS_UNIQUEID" val="189"/>
</p:tagLst>
</file>

<file path=ppt/tags/tag166.xml><?xml version="1.0" encoding="utf-8"?>
<p:tagLst xmlns:a="http://schemas.openxmlformats.org/drawingml/2006/main" xmlns:r="http://schemas.openxmlformats.org/officeDocument/2006/relationships" xmlns:p="http://schemas.openxmlformats.org/presentationml/2006/main">
  <p:tag name="AS_UNIQUEID" val="190"/>
</p:tagLst>
</file>

<file path=ppt/tags/tag167.xml><?xml version="1.0" encoding="utf-8"?>
<p:tagLst xmlns:a="http://schemas.openxmlformats.org/drawingml/2006/main" xmlns:r="http://schemas.openxmlformats.org/officeDocument/2006/relationships" xmlns:p="http://schemas.openxmlformats.org/presentationml/2006/main">
  <p:tag name="AS_UNIQUEID" val="192"/>
</p:tagLst>
</file>

<file path=ppt/tags/tag168.xml><?xml version="1.0" encoding="utf-8"?>
<p:tagLst xmlns:a="http://schemas.openxmlformats.org/drawingml/2006/main" xmlns:r="http://schemas.openxmlformats.org/officeDocument/2006/relationships" xmlns:p="http://schemas.openxmlformats.org/presentationml/2006/main">
  <p:tag name="AS_UNIQUEID" val="193"/>
</p:tagLst>
</file>

<file path=ppt/tags/tag169.xml><?xml version="1.0" encoding="utf-8"?>
<p:tagLst xmlns:a="http://schemas.openxmlformats.org/drawingml/2006/main" xmlns:r="http://schemas.openxmlformats.org/officeDocument/2006/relationships" xmlns:p="http://schemas.openxmlformats.org/presentationml/2006/main">
  <p:tag name="AS_UNIQUEID" val="194"/>
</p:tagLst>
</file>

<file path=ppt/tags/tag17.xml><?xml version="1.0" encoding="utf-8"?>
<p:tagLst xmlns:a="http://schemas.openxmlformats.org/drawingml/2006/main" xmlns:r="http://schemas.openxmlformats.org/officeDocument/2006/relationships" xmlns:p="http://schemas.openxmlformats.org/presentationml/2006/main">
  <p:tag name="AS_UNIQUEID" val="22"/>
</p:tagLst>
</file>

<file path=ppt/tags/tag170.xml><?xml version="1.0" encoding="utf-8"?>
<p:tagLst xmlns:a="http://schemas.openxmlformats.org/drawingml/2006/main" xmlns:r="http://schemas.openxmlformats.org/officeDocument/2006/relationships" xmlns:p="http://schemas.openxmlformats.org/presentationml/2006/main">
  <p:tag name="AS_UNIQUEID" val="195"/>
</p:tagLst>
</file>

<file path=ppt/tags/tag171.xml><?xml version="1.0" encoding="utf-8"?>
<p:tagLst xmlns:a="http://schemas.openxmlformats.org/drawingml/2006/main" xmlns:r="http://schemas.openxmlformats.org/officeDocument/2006/relationships" xmlns:p="http://schemas.openxmlformats.org/presentationml/2006/main">
  <p:tag name="AS_UNIQUEID" val="196"/>
</p:tagLst>
</file>

<file path=ppt/tags/tag172.xml><?xml version="1.0" encoding="utf-8"?>
<p:tagLst xmlns:a="http://schemas.openxmlformats.org/drawingml/2006/main" xmlns:r="http://schemas.openxmlformats.org/officeDocument/2006/relationships" xmlns:p="http://schemas.openxmlformats.org/presentationml/2006/main">
  <p:tag name="AS_UNIQUEID" val="197"/>
</p:tagLst>
</file>

<file path=ppt/tags/tag173.xml><?xml version="1.0" encoding="utf-8"?>
<p:tagLst xmlns:a="http://schemas.openxmlformats.org/drawingml/2006/main" xmlns:r="http://schemas.openxmlformats.org/officeDocument/2006/relationships" xmlns:p="http://schemas.openxmlformats.org/presentationml/2006/main">
  <p:tag name="AS_UNIQUEID" val="199"/>
</p:tagLst>
</file>

<file path=ppt/tags/tag174.xml><?xml version="1.0" encoding="utf-8"?>
<p:tagLst xmlns:a="http://schemas.openxmlformats.org/drawingml/2006/main" xmlns:r="http://schemas.openxmlformats.org/officeDocument/2006/relationships" xmlns:p="http://schemas.openxmlformats.org/presentationml/2006/main">
  <p:tag name="AS_UNIQUEID" val="200"/>
</p:tagLst>
</file>

<file path=ppt/tags/tag175.xml><?xml version="1.0" encoding="utf-8"?>
<p:tagLst xmlns:a="http://schemas.openxmlformats.org/drawingml/2006/main" xmlns:r="http://schemas.openxmlformats.org/officeDocument/2006/relationships" xmlns:p="http://schemas.openxmlformats.org/presentationml/2006/main">
  <p:tag name="AS_UNIQUEID" val="202"/>
</p:tagLst>
</file>

<file path=ppt/tags/tag176.xml><?xml version="1.0" encoding="utf-8"?>
<p:tagLst xmlns:a="http://schemas.openxmlformats.org/drawingml/2006/main" xmlns:r="http://schemas.openxmlformats.org/officeDocument/2006/relationships" xmlns:p="http://schemas.openxmlformats.org/presentationml/2006/main">
  <p:tag name="AS_UNIQUEID" val="203"/>
</p:tagLst>
</file>

<file path=ppt/tags/tag177.xml><?xml version="1.0" encoding="utf-8"?>
<p:tagLst xmlns:a="http://schemas.openxmlformats.org/drawingml/2006/main" xmlns:r="http://schemas.openxmlformats.org/officeDocument/2006/relationships" xmlns:p="http://schemas.openxmlformats.org/presentationml/2006/main">
  <p:tag name="AS_UNIQUEID" val="204"/>
</p:tagLst>
</file>

<file path=ppt/tags/tag18.xml><?xml version="1.0" encoding="utf-8"?>
<p:tagLst xmlns:a="http://schemas.openxmlformats.org/drawingml/2006/main" xmlns:r="http://schemas.openxmlformats.org/officeDocument/2006/relationships" xmlns:p="http://schemas.openxmlformats.org/presentationml/2006/main">
  <p:tag name="AS_UNIQUEID" val="23"/>
</p:tagLst>
</file>

<file path=ppt/tags/tag19.xml><?xml version="1.0" encoding="utf-8"?>
<p:tagLst xmlns:a="http://schemas.openxmlformats.org/drawingml/2006/main" xmlns:r="http://schemas.openxmlformats.org/officeDocument/2006/relationships" xmlns:p="http://schemas.openxmlformats.org/presentationml/2006/main">
  <p:tag name="AS_UNIQUEID" val="24"/>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6"/>
</p:tagLst>
</file>

<file path=ppt/tags/tag21.xml><?xml version="1.0" encoding="utf-8"?>
<p:tagLst xmlns:a="http://schemas.openxmlformats.org/drawingml/2006/main" xmlns:r="http://schemas.openxmlformats.org/officeDocument/2006/relationships" xmlns:p="http://schemas.openxmlformats.org/presentationml/2006/main">
  <p:tag name="AS_UNIQUEID" val="27"/>
</p:tagLst>
</file>

<file path=ppt/tags/tag22.xml><?xml version="1.0" encoding="utf-8"?>
<p:tagLst xmlns:a="http://schemas.openxmlformats.org/drawingml/2006/main" xmlns:r="http://schemas.openxmlformats.org/officeDocument/2006/relationships" xmlns:p="http://schemas.openxmlformats.org/presentationml/2006/main">
  <p:tag name="AS_UNIQUEID" val="28"/>
</p:tagLst>
</file>

<file path=ppt/tags/tag23.xml><?xml version="1.0" encoding="utf-8"?>
<p:tagLst xmlns:a="http://schemas.openxmlformats.org/drawingml/2006/main" xmlns:r="http://schemas.openxmlformats.org/officeDocument/2006/relationships" xmlns:p="http://schemas.openxmlformats.org/presentationml/2006/main">
  <p:tag name="AS_UNIQUEID" val="29"/>
</p:tagLst>
</file>

<file path=ppt/tags/tag24.xml><?xml version="1.0" encoding="utf-8"?>
<p:tagLst xmlns:a="http://schemas.openxmlformats.org/drawingml/2006/main" xmlns:r="http://schemas.openxmlformats.org/officeDocument/2006/relationships" xmlns:p="http://schemas.openxmlformats.org/presentationml/2006/main">
  <p:tag name="AS_UNIQUEID" val="31"/>
</p:tagLst>
</file>

<file path=ppt/tags/tag25.xml><?xml version="1.0" encoding="utf-8"?>
<p:tagLst xmlns:a="http://schemas.openxmlformats.org/drawingml/2006/main" xmlns:r="http://schemas.openxmlformats.org/officeDocument/2006/relationships" xmlns:p="http://schemas.openxmlformats.org/presentationml/2006/main">
  <p:tag name="AS_UNIQUEID" val="32"/>
</p:tagLst>
</file>

<file path=ppt/tags/tag26.xml><?xml version="1.0" encoding="utf-8"?>
<p:tagLst xmlns:a="http://schemas.openxmlformats.org/drawingml/2006/main" xmlns:r="http://schemas.openxmlformats.org/officeDocument/2006/relationships" xmlns:p="http://schemas.openxmlformats.org/presentationml/2006/main">
  <p:tag name="AS_UNIQUEID" val="33"/>
</p:tagLst>
</file>

<file path=ppt/tags/tag27.xml><?xml version="1.0" encoding="utf-8"?>
<p:tagLst xmlns:a="http://schemas.openxmlformats.org/drawingml/2006/main" xmlns:r="http://schemas.openxmlformats.org/officeDocument/2006/relationships" xmlns:p="http://schemas.openxmlformats.org/presentationml/2006/main">
  <p:tag name="AS_UNIQUEID" val="35"/>
</p:tagLst>
</file>

<file path=ppt/tags/tag28.xml><?xml version="1.0" encoding="utf-8"?>
<p:tagLst xmlns:a="http://schemas.openxmlformats.org/drawingml/2006/main" xmlns:r="http://schemas.openxmlformats.org/officeDocument/2006/relationships" xmlns:p="http://schemas.openxmlformats.org/presentationml/2006/main">
  <p:tag name="AS_UNIQUEID" val="36"/>
</p:tagLst>
</file>

<file path=ppt/tags/tag29.xml><?xml version="1.0" encoding="utf-8"?>
<p:tagLst xmlns:a="http://schemas.openxmlformats.org/drawingml/2006/main" xmlns:r="http://schemas.openxmlformats.org/officeDocument/2006/relationships" xmlns:p="http://schemas.openxmlformats.org/presentationml/2006/main">
  <p:tag name="AS_UNIQUEID" val="37"/>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38"/>
</p:tagLst>
</file>

<file path=ppt/tags/tag31.xml><?xml version="1.0" encoding="utf-8"?>
<p:tagLst xmlns:a="http://schemas.openxmlformats.org/drawingml/2006/main" xmlns:r="http://schemas.openxmlformats.org/officeDocument/2006/relationships" xmlns:p="http://schemas.openxmlformats.org/presentationml/2006/main">
  <p:tag name="AS_UNIQUEID" val="39"/>
</p:tagLst>
</file>

<file path=ppt/tags/tag32.xml><?xml version="1.0" encoding="utf-8"?>
<p:tagLst xmlns:a="http://schemas.openxmlformats.org/drawingml/2006/main" xmlns:r="http://schemas.openxmlformats.org/officeDocument/2006/relationships" xmlns:p="http://schemas.openxmlformats.org/presentationml/2006/main">
  <p:tag name="AS_UNIQUEID" val="41"/>
</p:tagLst>
</file>

<file path=ppt/tags/tag33.xml><?xml version="1.0" encoding="utf-8"?>
<p:tagLst xmlns:a="http://schemas.openxmlformats.org/drawingml/2006/main" xmlns:r="http://schemas.openxmlformats.org/officeDocument/2006/relationships" xmlns:p="http://schemas.openxmlformats.org/presentationml/2006/main">
  <p:tag name="AS_UNIQUEID" val="42"/>
</p:tagLst>
</file>

<file path=ppt/tags/tag34.xml><?xml version="1.0" encoding="utf-8"?>
<p:tagLst xmlns:a="http://schemas.openxmlformats.org/drawingml/2006/main" xmlns:r="http://schemas.openxmlformats.org/officeDocument/2006/relationships" xmlns:p="http://schemas.openxmlformats.org/presentationml/2006/main">
  <p:tag name="AS_UNIQUEID" val="44"/>
</p:tagLst>
</file>

<file path=ppt/tags/tag35.xml><?xml version="1.0" encoding="utf-8"?>
<p:tagLst xmlns:a="http://schemas.openxmlformats.org/drawingml/2006/main" xmlns:r="http://schemas.openxmlformats.org/officeDocument/2006/relationships" xmlns:p="http://schemas.openxmlformats.org/presentationml/2006/main">
  <p:tag name="AS_UNIQUEID" val="45"/>
</p:tagLst>
</file>

<file path=ppt/tags/tag36.xml><?xml version="1.0" encoding="utf-8"?>
<p:tagLst xmlns:a="http://schemas.openxmlformats.org/drawingml/2006/main" xmlns:r="http://schemas.openxmlformats.org/officeDocument/2006/relationships" xmlns:p="http://schemas.openxmlformats.org/presentationml/2006/main">
  <p:tag name="AS_UNIQUEID" val="46"/>
</p:tagLst>
</file>

<file path=ppt/tags/tag37.xml><?xml version="1.0" encoding="utf-8"?>
<p:tagLst xmlns:a="http://schemas.openxmlformats.org/drawingml/2006/main" xmlns:r="http://schemas.openxmlformats.org/officeDocument/2006/relationships" xmlns:p="http://schemas.openxmlformats.org/presentationml/2006/main">
  <p:tag name="AS_UNIQUEID" val="47"/>
</p:tagLst>
</file>

<file path=ppt/tags/tag38.xml><?xml version="1.0" encoding="utf-8"?>
<p:tagLst xmlns:a="http://schemas.openxmlformats.org/drawingml/2006/main" xmlns:r="http://schemas.openxmlformats.org/officeDocument/2006/relationships" xmlns:p="http://schemas.openxmlformats.org/presentationml/2006/main">
  <p:tag name="AS_UNIQUEID" val="48"/>
</p:tagLst>
</file>

<file path=ppt/tags/tag39.xml><?xml version="1.0" encoding="utf-8"?>
<p:tagLst xmlns:a="http://schemas.openxmlformats.org/drawingml/2006/main" xmlns:r="http://schemas.openxmlformats.org/officeDocument/2006/relationships" xmlns:p="http://schemas.openxmlformats.org/presentationml/2006/main">
  <p:tag name="AS_UNIQUEID" val="53"/>
</p:tagLst>
</file>

<file path=ppt/tags/tag4.xml><?xml version="1.0" encoding="utf-8"?>
<p:tagLst xmlns:a="http://schemas.openxmlformats.org/drawingml/2006/main" xmlns:r="http://schemas.openxmlformats.org/officeDocument/2006/relationships" xmlns:p="http://schemas.openxmlformats.org/presentationml/2006/main">
  <p:tag name="AS_UNIQUEID" val="5"/>
</p:tagLst>
</file>

<file path=ppt/tags/tag40.xml><?xml version="1.0" encoding="utf-8"?>
<p:tagLst xmlns:a="http://schemas.openxmlformats.org/drawingml/2006/main" xmlns:r="http://schemas.openxmlformats.org/officeDocument/2006/relationships" xmlns:p="http://schemas.openxmlformats.org/presentationml/2006/main">
  <p:tag name="AS_UNIQUEID" val="62"/>
</p:tagLst>
</file>

<file path=ppt/tags/tag41.xml><?xml version="1.0" encoding="utf-8"?>
<p:tagLst xmlns:a="http://schemas.openxmlformats.org/drawingml/2006/main" xmlns:r="http://schemas.openxmlformats.org/officeDocument/2006/relationships" xmlns:p="http://schemas.openxmlformats.org/presentationml/2006/main">
  <p:tag name="AS_UNIQUEID" val="63"/>
</p:tagLst>
</file>

<file path=ppt/tags/tag42.xml><?xml version="1.0" encoding="utf-8"?>
<p:tagLst xmlns:a="http://schemas.openxmlformats.org/drawingml/2006/main" xmlns:r="http://schemas.openxmlformats.org/officeDocument/2006/relationships" xmlns:p="http://schemas.openxmlformats.org/presentationml/2006/main">
  <p:tag name="AS_UNIQUEID" val="69"/>
</p:tagLst>
</file>

<file path=ppt/tags/tag43.xml><?xml version="1.0" encoding="utf-8"?>
<p:tagLst xmlns:a="http://schemas.openxmlformats.org/drawingml/2006/main" xmlns:r="http://schemas.openxmlformats.org/officeDocument/2006/relationships" xmlns:p="http://schemas.openxmlformats.org/presentationml/2006/main">
  <p:tag name="AS_UNIQUEID" val="70"/>
</p:tagLst>
</file>

<file path=ppt/tags/tag44.xml><?xml version="1.0" encoding="utf-8"?>
<p:tagLst xmlns:a="http://schemas.openxmlformats.org/drawingml/2006/main" xmlns:r="http://schemas.openxmlformats.org/officeDocument/2006/relationships" xmlns:p="http://schemas.openxmlformats.org/presentationml/2006/main">
  <p:tag name="AS_UNIQUEID" val="85"/>
</p:tagLst>
</file>

<file path=ppt/tags/tag45.xml><?xml version="1.0" encoding="utf-8"?>
<p:tagLst xmlns:a="http://schemas.openxmlformats.org/drawingml/2006/main" xmlns:r="http://schemas.openxmlformats.org/officeDocument/2006/relationships" xmlns:p="http://schemas.openxmlformats.org/presentationml/2006/main">
  <p:tag name="AS_UNIQUEID" val="86"/>
</p:tagLst>
</file>

<file path=ppt/tags/tag46.xml><?xml version="1.0" encoding="utf-8"?>
<p:tagLst xmlns:a="http://schemas.openxmlformats.org/drawingml/2006/main" xmlns:r="http://schemas.openxmlformats.org/officeDocument/2006/relationships" xmlns:p="http://schemas.openxmlformats.org/presentationml/2006/main">
  <p:tag name="AS_UNIQUEID" val="71"/>
</p:tagLst>
</file>

<file path=ppt/tags/tag47.xml><?xml version="1.0" encoding="utf-8"?>
<p:tagLst xmlns:a="http://schemas.openxmlformats.org/drawingml/2006/main" xmlns:r="http://schemas.openxmlformats.org/officeDocument/2006/relationships" xmlns:p="http://schemas.openxmlformats.org/presentationml/2006/main">
  <p:tag name="AS_UNIQUEID" val="72"/>
</p:tagLst>
</file>

<file path=ppt/tags/tag48.xml><?xml version="1.0" encoding="utf-8"?>
<p:tagLst xmlns:a="http://schemas.openxmlformats.org/drawingml/2006/main" xmlns:r="http://schemas.openxmlformats.org/officeDocument/2006/relationships" xmlns:p="http://schemas.openxmlformats.org/presentationml/2006/main">
  <p:tag name="AS_UNIQUEID" val="73"/>
</p:tagLst>
</file>

<file path=ppt/tags/tag49.xml><?xml version="1.0" encoding="utf-8"?>
<p:tagLst xmlns:a="http://schemas.openxmlformats.org/drawingml/2006/main" xmlns:r="http://schemas.openxmlformats.org/officeDocument/2006/relationships" xmlns:p="http://schemas.openxmlformats.org/presentationml/2006/main">
  <p:tag name="AS_UNIQUEID" val="74"/>
</p:tagLst>
</file>

<file path=ppt/tags/tag5.xml><?xml version="1.0" encoding="utf-8"?>
<p:tagLst xmlns:a="http://schemas.openxmlformats.org/drawingml/2006/main" xmlns:r="http://schemas.openxmlformats.org/officeDocument/2006/relationships" xmlns:p="http://schemas.openxmlformats.org/presentationml/2006/main">
  <p:tag name="AS_UNIQUEID" val="6"/>
</p:tagLst>
</file>

<file path=ppt/tags/tag50.xml><?xml version="1.0" encoding="utf-8"?>
<p:tagLst xmlns:a="http://schemas.openxmlformats.org/drawingml/2006/main" xmlns:r="http://schemas.openxmlformats.org/officeDocument/2006/relationships" xmlns:p="http://schemas.openxmlformats.org/presentationml/2006/main">
  <p:tag name="AS_UNIQUEID" val="75"/>
</p:tagLst>
</file>

<file path=ppt/tags/tag51.xml><?xml version="1.0" encoding="utf-8"?>
<p:tagLst xmlns:a="http://schemas.openxmlformats.org/drawingml/2006/main" xmlns:r="http://schemas.openxmlformats.org/officeDocument/2006/relationships" xmlns:p="http://schemas.openxmlformats.org/presentationml/2006/main">
  <p:tag name="AS_UNIQUEID" val="76"/>
</p:tagLst>
</file>

<file path=ppt/tags/tag52.xml><?xml version="1.0" encoding="utf-8"?>
<p:tagLst xmlns:a="http://schemas.openxmlformats.org/drawingml/2006/main" xmlns:r="http://schemas.openxmlformats.org/officeDocument/2006/relationships" xmlns:p="http://schemas.openxmlformats.org/presentationml/2006/main">
  <p:tag name="AS_UNIQUEID" val="77"/>
</p:tagLst>
</file>

<file path=ppt/tags/tag53.xml><?xml version="1.0" encoding="utf-8"?>
<p:tagLst xmlns:a="http://schemas.openxmlformats.org/drawingml/2006/main" xmlns:r="http://schemas.openxmlformats.org/officeDocument/2006/relationships" xmlns:p="http://schemas.openxmlformats.org/presentationml/2006/main">
  <p:tag name="AS_UNIQUEID" val="78"/>
</p:tagLst>
</file>

<file path=ppt/tags/tag54.xml><?xml version="1.0" encoding="utf-8"?>
<p:tagLst xmlns:a="http://schemas.openxmlformats.org/drawingml/2006/main" xmlns:r="http://schemas.openxmlformats.org/officeDocument/2006/relationships" xmlns:p="http://schemas.openxmlformats.org/presentationml/2006/main">
  <p:tag name="AS_UNIQUEID" val="79"/>
</p:tagLst>
</file>

<file path=ppt/tags/tag55.xml><?xml version="1.0" encoding="utf-8"?>
<p:tagLst xmlns:a="http://schemas.openxmlformats.org/drawingml/2006/main" xmlns:r="http://schemas.openxmlformats.org/officeDocument/2006/relationships" xmlns:p="http://schemas.openxmlformats.org/presentationml/2006/main">
  <p:tag name="AS_UNIQUEID" val="80"/>
</p:tagLst>
</file>

<file path=ppt/tags/tag56.xml><?xml version="1.0" encoding="utf-8"?>
<p:tagLst xmlns:a="http://schemas.openxmlformats.org/drawingml/2006/main" xmlns:r="http://schemas.openxmlformats.org/officeDocument/2006/relationships" xmlns:p="http://schemas.openxmlformats.org/presentationml/2006/main">
  <p:tag name="AS_UNIQUEID" val="81"/>
</p:tagLst>
</file>

<file path=ppt/tags/tag57.xml><?xml version="1.0" encoding="utf-8"?>
<p:tagLst xmlns:a="http://schemas.openxmlformats.org/drawingml/2006/main" xmlns:r="http://schemas.openxmlformats.org/officeDocument/2006/relationships" xmlns:p="http://schemas.openxmlformats.org/presentationml/2006/main">
  <p:tag name="AS_UNIQUEID" val="82"/>
</p:tagLst>
</file>

<file path=ppt/tags/tag58.xml><?xml version="1.0" encoding="utf-8"?>
<p:tagLst xmlns:a="http://schemas.openxmlformats.org/drawingml/2006/main" xmlns:r="http://schemas.openxmlformats.org/officeDocument/2006/relationships" xmlns:p="http://schemas.openxmlformats.org/presentationml/2006/main">
  <p:tag name="AS_UNIQUEID" val="83"/>
</p:tagLst>
</file>

<file path=ppt/tags/tag59.xml><?xml version="1.0" encoding="utf-8"?>
<p:tagLst xmlns:a="http://schemas.openxmlformats.org/drawingml/2006/main" xmlns:r="http://schemas.openxmlformats.org/officeDocument/2006/relationships" xmlns:p="http://schemas.openxmlformats.org/presentationml/2006/main">
  <p:tag name="AS_UNIQUEID" val="84"/>
</p:tagLst>
</file>

<file path=ppt/tags/tag6.xml><?xml version="1.0" encoding="utf-8"?>
<p:tagLst xmlns:a="http://schemas.openxmlformats.org/drawingml/2006/main" xmlns:r="http://schemas.openxmlformats.org/officeDocument/2006/relationships" xmlns:p="http://schemas.openxmlformats.org/presentationml/2006/main">
  <p:tag name="AS_UNIQUEID" val="8"/>
</p:tagLst>
</file>

<file path=ppt/tags/tag60.xml><?xml version="1.0" encoding="utf-8"?>
<p:tagLst xmlns:a="http://schemas.openxmlformats.org/drawingml/2006/main" xmlns:r="http://schemas.openxmlformats.org/officeDocument/2006/relationships" xmlns:p="http://schemas.openxmlformats.org/presentationml/2006/main">
  <p:tag name="AS_UNIQUEID" val="64"/>
</p:tagLst>
</file>

<file path=ppt/tags/tag61.xml><?xml version="1.0" encoding="utf-8"?>
<p:tagLst xmlns:a="http://schemas.openxmlformats.org/drawingml/2006/main" xmlns:r="http://schemas.openxmlformats.org/officeDocument/2006/relationships" xmlns:p="http://schemas.openxmlformats.org/presentationml/2006/main">
  <p:tag name="AS_UNIQUEID" val="65"/>
</p:tagLst>
</file>

<file path=ppt/tags/tag62.xml><?xml version="1.0" encoding="utf-8"?>
<p:tagLst xmlns:a="http://schemas.openxmlformats.org/drawingml/2006/main" xmlns:r="http://schemas.openxmlformats.org/officeDocument/2006/relationships" xmlns:p="http://schemas.openxmlformats.org/presentationml/2006/main">
  <p:tag name="AS_UNIQUEID" val="66"/>
</p:tagLst>
</file>

<file path=ppt/tags/tag63.xml><?xml version="1.0" encoding="utf-8"?>
<p:tagLst xmlns:a="http://schemas.openxmlformats.org/drawingml/2006/main" xmlns:r="http://schemas.openxmlformats.org/officeDocument/2006/relationships" xmlns:p="http://schemas.openxmlformats.org/presentationml/2006/main">
  <p:tag name="AS_UNIQUEID" val="67"/>
</p:tagLst>
</file>

<file path=ppt/tags/tag64.xml><?xml version="1.0" encoding="utf-8"?>
<p:tagLst xmlns:a="http://schemas.openxmlformats.org/drawingml/2006/main" xmlns:r="http://schemas.openxmlformats.org/officeDocument/2006/relationships" xmlns:p="http://schemas.openxmlformats.org/presentationml/2006/main">
  <p:tag name="AS_UNIQUEID" val="68"/>
</p:tagLst>
</file>

<file path=ppt/tags/tag65.xml><?xml version="1.0" encoding="utf-8"?>
<p:tagLst xmlns:a="http://schemas.openxmlformats.org/drawingml/2006/main" xmlns:r="http://schemas.openxmlformats.org/officeDocument/2006/relationships" xmlns:p="http://schemas.openxmlformats.org/presentationml/2006/main">
  <p:tag name="AS_UNIQUEID" val="54"/>
</p:tagLst>
</file>

<file path=ppt/tags/tag66.xml><?xml version="1.0" encoding="utf-8"?>
<p:tagLst xmlns:a="http://schemas.openxmlformats.org/drawingml/2006/main" xmlns:r="http://schemas.openxmlformats.org/officeDocument/2006/relationships" xmlns:p="http://schemas.openxmlformats.org/presentationml/2006/main">
  <p:tag name="AS_UNIQUEID" val="55"/>
</p:tagLst>
</file>

<file path=ppt/tags/tag67.xml><?xml version="1.0" encoding="utf-8"?>
<p:tagLst xmlns:a="http://schemas.openxmlformats.org/drawingml/2006/main" xmlns:r="http://schemas.openxmlformats.org/officeDocument/2006/relationships" xmlns:p="http://schemas.openxmlformats.org/presentationml/2006/main">
  <p:tag name="AS_UNIQUEID" val="56"/>
</p:tagLst>
</file>

<file path=ppt/tags/tag68.xml><?xml version="1.0" encoding="utf-8"?>
<p:tagLst xmlns:a="http://schemas.openxmlformats.org/drawingml/2006/main" xmlns:r="http://schemas.openxmlformats.org/officeDocument/2006/relationships" xmlns:p="http://schemas.openxmlformats.org/presentationml/2006/main">
  <p:tag name="AS_UNIQUEID" val="57"/>
</p:tagLst>
</file>

<file path=ppt/tags/tag69.xml><?xml version="1.0" encoding="utf-8"?>
<p:tagLst xmlns:a="http://schemas.openxmlformats.org/drawingml/2006/main" xmlns:r="http://schemas.openxmlformats.org/officeDocument/2006/relationships" xmlns:p="http://schemas.openxmlformats.org/presentationml/2006/main">
  <p:tag name="AS_UNIQUEID" val="58"/>
</p:tagLst>
</file>

<file path=ppt/tags/tag7.xml><?xml version="1.0" encoding="utf-8"?>
<p:tagLst xmlns:a="http://schemas.openxmlformats.org/drawingml/2006/main" xmlns:r="http://schemas.openxmlformats.org/officeDocument/2006/relationships" xmlns:p="http://schemas.openxmlformats.org/presentationml/2006/main">
  <p:tag name="AS_UNIQUEID" val="9"/>
</p:tagLst>
</file>

<file path=ppt/tags/tag70.xml><?xml version="1.0" encoding="utf-8"?>
<p:tagLst xmlns:a="http://schemas.openxmlformats.org/drawingml/2006/main" xmlns:r="http://schemas.openxmlformats.org/officeDocument/2006/relationships" xmlns:p="http://schemas.openxmlformats.org/presentationml/2006/main">
  <p:tag name="AS_UNIQUEID" val="59"/>
</p:tagLst>
</file>

<file path=ppt/tags/tag71.xml><?xml version="1.0" encoding="utf-8"?>
<p:tagLst xmlns:a="http://schemas.openxmlformats.org/drawingml/2006/main" xmlns:r="http://schemas.openxmlformats.org/officeDocument/2006/relationships" xmlns:p="http://schemas.openxmlformats.org/presentationml/2006/main">
  <p:tag name="AS_UNIQUEID" val="60"/>
</p:tagLst>
</file>

<file path=ppt/tags/tag72.xml><?xml version="1.0" encoding="utf-8"?>
<p:tagLst xmlns:a="http://schemas.openxmlformats.org/drawingml/2006/main" xmlns:r="http://schemas.openxmlformats.org/officeDocument/2006/relationships" xmlns:p="http://schemas.openxmlformats.org/presentationml/2006/main">
  <p:tag name="AS_UNIQUEID" val="61"/>
</p:tagLst>
</file>

<file path=ppt/tags/tag73.xml><?xml version="1.0" encoding="utf-8"?>
<p:tagLst xmlns:a="http://schemas.openxmlformats.org/drawingml/2006/main" xmlns:r="http://schemas.openxmlformats.org/officeDocument/2006/relationships" xmlns:p="http://schemas.openxmlformats.org/presentationml/2006/main">
  <p:tag name="AS_UNIQUEID" val="49"/>
</p:tagLst>
</file>

<file path=ppt/tags/tag74.xml><?xml version="1.0" encoding="utf-8"?>
<p:tagLst xmlns:a="http://schemas.openxmlformats.org/drawingml/2006/main" xmlns:r="http://schemas.openxmlformats.org/officeDocument/2006/relationships" xmlns:p="http://schemas.openxmlformats.org/presentationml/2006/main">
  <p:tag name="AS_UNIQUEID" val="50"/>
</p:tagLst>
</file>

<file path=ppt/tags/tag75.xml><?xml version="1.0" encoding="utf-8"?>
<p:tagLst xmlns:a="http://schemas.openxmlformats.org/drawingml/2006/main" xmlns:r="http://schemas.openxmlformats.org/officeDocument/2006/relationships" xmlns:p="http://schemas.openxmlformats.org/presentationml/2006/main">
  <p:tag name="AS_UNIQUEID" val="51"/>
</p:tagLst>
</file>

<file path=ppt/tags/tag76.xml><?xml version="1.0" encoding="utf-8"?>
<p:tagLst xmlns:a="http://schemas.openxmlformats.org/drawingml/2006/main" xmlns:r="http://schemas.openxmlformats.org/officeDocument/2006/relationships" xmlns:p="http://schemas.openxmlformats.org/presentationml/2006/main">
  <p:tag name="AS_UNIQUEID" val="52"/>
</p:tagLst>
</file>

<file path=ppt/tags/tag77.xml><?xml version="1.0" encoding="utf-8"?>
<p:tagLst xmlns:a="http://schemas.openxmlformats.org/drawingml/2006/main" xmlns:r="http://schemas.openxmlformats.org/officeDocument/2006/relationships" xmlns:p="http://schemas.openxmlformats.org/presentationml/2006/main">
  <p:tag name="AS_UNIQUEID" val="88"/>
</p:tagLst>
</file>

<file path=ppt/tags/tag78.xml><?xml version="1.0" encoding="utf-8"?>
<p:tagLst xmlns:a="http://schemas.openxmlformats.org/drawingml/2006/main" xmlns:r="http://schemas.openxmlformats.org/officeDocument/2006/relationships" xmlns:p="http://schemas.openxmlformats.org/presentationml/2006/main">
  <p:tag name="AS_UNIQUEID" val="89"/>
</p:tagLst>
</file>

<file path=ppt/tags/tag79.xml><?xml version="1.0" encoding="utf-8"?>
<p:tagLst xmlns:a="http://schemas.openxmlformats.org/drawingml/2006/main" xmlns:r="http://schemas.openxmlformats.org/officeDocument/2006/relationships" xmlns:p="http://schemas.openxmlformats.org/presentationml/2006/main">
  <p:tag name="AS_UNIQUEID" val="90"/>
</p:tagLst>
</file>

<file path=ppt/tags/tag8.xml><?xml version="1.0" encoding="utf-8"?>
<p:tagLst xmlns:a="http://schemas.openxmlformats.org/drawingml/2006/main" xmlns:r="http://schemas.openxmlformats.org/officeDocument/2006/relationships" xmlns:p="http://schemas.openxmlformats.org/presentationml/2006/main">
  <p:tag name="AS_UNIQUEID" val="10"/>
</p:tagLst>
</file>

<file path=ppt/tags/tag80.xml><?xml version="1.0" encoding="utf-8"?>
<p:tagLst xmlns:a="http://schemas.openxmlformats.org/drawingml/2006/main" xmlns:r="http://schemas.openxmlformats.org/officeDocument/2006/relationships" xmlns:p="http://schemas.openxmlformats.org/presentationml/2006/main">
  <p:tag name="AS_UNIQUEID" val="91"/>
</p:tagLst>
</file>

<file path=ppt/tags/tag81.xml><?xml version="1.0" encoding="utf-8"?>
<p:tagLst xmlns:a="http://schemas.openxmlformats.org/drawingml/2006/main" xmlns:r="http://schemas.openxmlformats.org/officeDocument/2006/relationships" xmlns:p="http://schemas.openxmlformats.org/presentationml/2006/main">
  <p:tag name="AS_UNIQUEID" val="93"/>
</p:tagLst>
</file>

<file path=ppt/tags/tag82.xml><?xml version="1.0" encoding="utf-8"?>
<p:tagLst xmlns:a="http://schemas.openxmlformats.org/drawingml/2006/main" xmlns:r="http://schemas.openxmlformats.org/officeDocument/2006/relationships" xmlns:p="http://schemas.openxmlformats.org/presentationml/2006/main">
  <p:tag name="AS_UNIQUEID" val="94"/>
</p:tagLst>
</file>

<file path=ppt/tags/tag83.xml><?xml version="1.0" encoding="utf-8"?>
<p:tagLst xmlns:a="http://schemas.openxmlformats.org/drawingml/2006/main" xmlns:r="http://schemas.openxmlformats.org/officeDocument/2006/relationships" xmlns:p="http://schemas.openxmlformats.org/presentationml/2006/main">
  <p:tag name="AS_UNIQUEID" val="95"/>
</p:tagLst>
</file>

<file path=ppt/tags/tag84.xml><?xml version="1.0" encoding="utf-8"?>
<p:tagLst xmlns:a="http://schemas.openxmlformats.org/drawingml/2006/main" xmlns:r="http://schemas.openxmlformats.org/officeDocument/2006/relationships" xmlns:p="http://schemas.openxmlformats.org/presentationml/2006/main">
  <p:tag name="AS_UNIQUEID" val="96"/>
</p:tagLst>
</file>

<file path=ppt/tags/tag85.xml><?xml version="1.0" encoding="utf-8"?>
<p:tagLst xmlns:a="http://schemas.openxmlformats.org/drawingml/2006/main" xmlns:r="http://schemas.openxmlformats.org/officeDocument/2006/relationships" xmlns:p="http://schemas.openxmlformats.org/presentationml/2006/main">
  <p:tag name="AS_UNIQUEID" val="97"/>
</p:tagLst>
</file>

<file path=ppt/tags/tag86.xml><?xml version="1.0" encoding="utf-8"?>
<p:tagLst xmlns:a="http://schemas.openxmlformats.org/drawingml/2006/main" xmlns:r="http://schemas.openxmlformats.org/officeDocument/2006/relationships" xmlns:p="http://schemas.openxmlformats.org/presentationml/2006/main">
  <p:tag name="AS_UNIQUEID" val="102"/>
</p:tagLst>
</file>

<file path=ppt/tags/tag87.xml><?xml version="1.0" encoding="utf-8"?>
<p:tagLst xmlns:a="http://schemas.openxmlformats.org/drawingml/2006/main" xmlns:r="http://schemas.openxmlformats.org/officeDocument/2006/relationships" xmlns:p="http://schemas.openxmlformats.org/presentationml/2006/main">
  <p:tag name="AS_UNIQUEID" val="111"/>
</p:tagLst>
</file>

<file path=ppt/tags/tag88.xml><?xml version="1.0" encoding="utf-8"?>
<p:tagLst xmlns:a="http://schemas.openxmlformats.org/drawingml/2006/main" xmlns:r="http://schemas.openxmlformats.org/officeDocument/2006/relationships" xmlns:p="http://schemas.openxmlformats.org/presentationml/2006/main">
  <p:tag name="AS_UNIQUEID" val="112"/>
</p:tagLst>
</file>

<file path=ppt/tags/tag89.xml><?xml version="1.0" encoding="utf-8"?>
<p:tagLst xmlns:a="http://schemas.openxmlformats.org/drawingml/2006/main" xmlns:r="http://schemas.openxmlformats.org/officeDocument/2006/relationships" xmlns:p="http://schemas.openxmlformats.org/presentationml/2006/main">
  <p:tag name="AS_UNIQUEID" val="118"/>
</p:tagLst>
</file>

<file path=ppt/tags/tag9.xml><?xml version="1.0" encoding="utf-8"?>
<p:tagLst xmlns:a="http://schemas.openxmlformats.org/drawingml/2006/main" xmlns:r="http://schemas.openxmlformats.org/officeDocument/2006/relationships" xmlns:p="http://schemas.openxmlformats.org/presentationml/2006/main">
  <p:tag name="AS_UNIQUEID" val="12"/>
</p:tagLst>
</file>

<file path=ppt/tags/tag90.xml><?xml version="1.0" encoding="utf-8"?>
<p:tagLst xmlns:a="http://schemas.openxmlformats.org/drawingml/2006/main" xmlns:r="http://schemas.openxmlformats.org/officeDocument/2006/relationships" xmlns:p="http://schemas.openxmlformats.org/presentationml/2006/main">
  <p:tag name="AS_UNIQUEID" val="119"/>
</p:tagLst>
</file>

<file path=ppt/tags/tag91.xml><?xml version="1.0" encoding="utf-8"?>
<p:tagLst xmlns:a="http://schemas.openxmlformats.org/drawingml/2006/main" xmlns:r="http://schemas.openxmlformats.org/officeDocument/2006/relationships" xmlns:p="http://schemas.openxmlformats.org/presentationml/2006/main">
  <p:tag name="AS_UNIQUEID" val="120"/>
</p:tagLst>
</file>

<file path=ppt/tags/tag92.xml><?xml version="1.0" encoding="utf-8"?>
<p:tagLst xmlns:a="http://schemas.openxmlformats.org/drawingml/2006/main" xmlns:r="http://schemas.openxmlformats.org/officeDocument/2006/relationships" xmlns:p="http://schemas.openxmlformats.org/presentationml/2006/main">
  <p:tag name="AS_UNIQUEID" val="113"/>
</p:tagLst>
</file>

<file path=ppt/tags/tag93.xml><?xml version="1.0" encoding="utf-8"?>
<p:tagLst xmlns:a="http://schemas.openxmlformats.org/drawingml/2006/main" xmlns:r="http://schemas.openxmlformats.org/officeDocument/2006/relationships" xmlns:p="http://schemas.openxmlformats.org/presentationml/2006/main">
  <p:tag name="AS_UNIQUEID" val="114"/>
</p:tagLst>
</file>

<file path=ppt/tags/tag94.xml><?xml version="1.0" encoding="utf-8"?>
<p:tagLst xmlns:a="http://schemas.openxmlformats.org/drawingml/2006/main" xmlns:r="http://schemas.openxmlformats.org/officeDocument/2006/relationships" xmlns:p="http://schemas.openxmlformats.org/presentationml/2006/main">
  <p:tag name="AS_UNIQUEID" val="115"/>
</p:tagLst>
</file>

<file path=ppt/tags/tag95.xml><?xml version="1.0" encoding="utf-8"?>
<p:tagLst xmlns:a="http://schemas.openxmlformats.org/drawingml/2006/main" xmlns:r="http://schemas.openxmlformats.org/officeDocument/2006/relationships" xmlns:p="http://schemas.openxmlformats.org/presentationml/2006/main">
  <p:tag name="AS_UNIQUEID" val="116"/>
</p:tagLst>
</file>

<file path=ppt/tags/tag96.xml><?xml version="1.0" encoding="utf-8"?>
<p:tagLst xmlns:a="http://schemas.openxmlformats.org/drawingml/2006/main" xmlns:r="http://schemas.openxmlformats.org/officeDocument/2006/relationships" xmlns:p="http://schemas.openxmlformats.org/presentationml/2006/main">
  <p:tag name="AS_UNIQUEID" val="117"/>
</p:tagLst>
</file>

<file path=ppt/tags/tag97.xml><?xml version="1.0" encoding="utf-8"?>
<p:tagLst xmlns:a="http://schemas.openxmlformats.org/drawingml/2006/main" xmlns:r="http://schemas.openxmlformats.org/officeDocument/2006/relationships" xmlns:p="http://schemas.openxmlformats.org/presentationml/2006/main">
  <p:tag name="AS_UNIQUEID" val="103"/>
</p:tagLst>
</file>

<file path=ppt/tags/tag98.xml><?xml version="1.0" encoding="utf-8"?>
<p:tagLst xmlns:a="http://schemas.openxmlformats.org/drawingml/2006/main" xmlns:r="http://schemas.openxmlformats.org/officeDocument/2006/relationships" xmlns:p="http://schemas.openxmlformats.org/presentationml/2006/main">
  <p:tag name="AS_UNIQUEID" val="104"/>
</p:tagLst>
</file>

<file path=ppt/tags/tag99.xml><?xml version="1.0" encoding="utf-8"?>
<p:tagLst xmlns:a="http://schemas.openxmlformats.org/drawingml/2006/main" xmlns:r="http://schemas.openxmlformats.org/officeDocument/2006/relationships" xmlns:p="http://schemas.openxmlformats.org/presentationml/2006/main">
  <p:tag name="AS_UNIQUEID" val="1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8690</TotalTime>
  <Words>5468</Words>
  <Application>Microsoft Macintosh PowerPoint</Application>
  <PresentationFormat>Widescreen</PresentationFormat>
  <Paragraphs>370</Paragraphs>
  <Slides>68</Slides>
  <Notes>1</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BritishCouncilSans-Bold</vt:lpstr>
      <vt:lpstr>Calibri</vt:lpstr>
      <vt:lpstr>Calibri Light</vt:lpstr>
      <vt:lpstr>Quattrocento 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221</cp:revision>
  <dcterms:created xsi:type="dcterms:W3CDTF">2019-11-20T14:08:21Z</dcterms:created>
  <dcterms:modified xsi:type="dcterms:W3CDTF">2022-05-12T18:57:21Z</dcterms:modified>
</cp:coreProperties>
</file>