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8"/>
  </p:notesMasterIdLst>
  <p:handoutMasterIdLst>
    <p:handoutMasterId r:id="rId39"/>
  </p:handoutMasterIdLst>
  <p:sldIdLst>
    <p:sldId id="282" r:id="rId5"/>
    <p:sldId id="288" r:id="rId6"/>
    <p:sldId id="292" r:id="rId7"/>
    <p:sldId id="273" r:id="rId8"/>
    <p:sldId id="289" r:id="rId9"/>
    <p:sldId id="274" r:id="rId10"/>
    <p:sldId id="277" r:id="rId11"/>
    <p:sldId id="293" r:id="rId12"/>
    <p:sldId id="290" r:id="rId13"/>
    <p:sldId id="271" r:id="rId14"/>
    <p:sldId id="275" r:id="rId15"/>
    <p:sldId id="287" r:id="rId16"/>
    <p:sldId id="291" r:id="rId17"/>
    <p:sldId id="294" r:id="rId18"/>
    <p:sldId id="281" r:id="rId19"/>
    <p:sldId id="284" r:id="rId20"/>
    <p:sldId id="307" r:id="rId21"/>
    <p:sldId id="308" r:id="rId22"/>
    <p:sldId id="309" r:id="rId23"/>
    <p:sldId id="299" r:id="rId24"/>
    <p:sldId id="278" r:id="rId25"/>
    <p:sldId id="283" r:id="rId26"/>
    <p:sldId id="300" r:id="rId27"/>
    <p:sldId id="279" r:id="rId28"/>
    <p:sldId id="276" r:id="rId29"/>
    <p:sldId id="301" r:id="rId30"/>
    <p:sldId id="302" r:id="rId31"/>
    <p:sldId id="303" r:id="rId32"/>
    <p:sldId id="304" r:id="rId33"/>
    <p:sldId id="306" r:id="rId34"/>
    <p:sldId id="285" r:id="rId35"/>
    <p:sldId id="305" r:id="rId36"/>
    <p:sldId id="286" r:id="rId37"/>
  </p:sldIdLst>
  <p:sldSz cx="7559675" cy="10691813"/>
  <p:notesSz cx="6858000" cy="9144000"/>
  <p:custDataLst>
    <p:tags r:id="rId40"/>
  </p:custDataLst>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2" userDrawn="1">
          <p15:clr>
            <a:srgbClr val="A4A3A4"/>
          </p15:clr>
        </p15:guide>
        <p15:guide id="2" pos="235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rla Casey" initials="OC" lastIdx="0" clrIdx="0">
    <p:extLst>
      <p:ext uri="{19B8F6BF-5375-455C-9EA6-DF929625EA0E}">
        <p15:presenceInfo xmlns:p15="http://schemas.microsoft.com/office/powerpoint/2012/main" userId="S::orla@momentumconsulting.ie::ee9f56f0-43a2-47ae-a5b8-d4a7d2f5ce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C5D2"/>
    <a:srgbClr val="A7377D"/>
    <a:srgbClr val="F7BD67"/>
    <a:srgbClr val="76C7D3"/>
    <a:srgbClr val="414141"/>
    <a:srgbClr val="ECECEC"/>
    <a:srgbClr val="723B73"/>
    <a:srgbClr val="CC4398"/>
    <a:srgbClr val="6BB4BF"/>
    <a:srgbClr val="2972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31" autoAdjust="0"/>
    <p:restoredTop sz="95281" autoAdjust="0"/>
  </p:normalViewPr>
  <p:slideViewPr>
    <p:cSldViewPr snapToGrid="0" snapToObjects="1">
      <p:cViewPr varScale="1">
        <p:scale>
          <a:sx n="107" d="100"/>
          <a:sy n="107" d="100"/>
        </p:scale>
        <p:origin x="3464" y="200"/>
      </p:cViewPr>
      <p:guideLst>
        <p:guide orient="horz" pos="3342"/>
        <p:guide pos="2358"/>
      </p:guideLst>
    </p:cSldViewPr>
  </p:slideViewPr>
  <p:outlineViewPr>
    <p:cViewPr>
      <p:scale>
        <a:sx n="33" d="100"/>
        <a:sy n="33" d="100"/>
      </p:scale>
      <p:origin x="0" y="0"/>
    </p:cViewPr>
  </p:outlineViewPr>
  <p:notesTextViewPr>
    <p:cViewPr>
      <p:scale>
        <a:sx n="1" d="1"/>
        <a:sy n="1" d="1"/>
      </p:scale>
      <p:origin x="0" y="0"/>
    </p:cViewPr>
  </p:notesTextViewPr>
  <p:sorterViewPr>
    <p:cViewPr>
      <p:scale>
        <a:sx n="79" d="100"/>
        <a:sy n="79" d="100"/>
      </p:scale>
      <p:origin x="0" y="-1224"/>
    </p:cViewPr>
  </p:sorterViewPr>
  <p:notesViewPr>
    <p:cSldViewPr snapToGrid="0" snapToObjects="1" showGuides="1">
      <p:cViewPr varScale="1">
        <p:scale>
          <a:sx n="75" d="100"/>
          <a:sy n="75" d="100"/>
        </p:scale>
        <p:origin x="2936"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1/13/22</a:t>
            </a:fld>
            <a:endParaRPr lang="en-US"/>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1/13/22</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810" name="Graphic 4">
            <a:extLst>
              <a:ext uri="{FF2B5EF4-FFF2-40B4-BE49-F238E27FC236}">
                <a16:creationId xmlns:a16="http://schemas.microsoft.com/office/drawing/2014/main" id="{216F1FF0-F50C-A646-929D-03371F178819}"/>
              </a:ext>
            </a:extLst>
          </p:cNvPr>
          <p:cNvSpPr/>
          <p:nvPr userDrawn="1"/>
        </p:nvSpPr>
        <p:spPr>
          <a:xfrm rot="2403345">
            <a:off x="-680463" y="3665326"/>
            <a:ext cx="5703743" cy="588100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5" h="461237">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A7377D"/>
          </a:solidFill>
          <a:ln w="2960" cap="flat">
            <a:noFill/>
            <a:prstDash val="solid"/>
            <a:miter/>
          </a:ln>
        </p:spPr>
        <p:txBody>
          <a:bodyPr rtlCol="0" anchor="ctr"/>
          <a:lstStyle/>
          <a:p>
            <a:endParaRPr lang="en-US"/>
          </a:p>
        </p:txBody>
      </p:sp>
      <p:pic>
        <p:nvPicPr>
          <p:cNvPr id="328" name="Picture 327" descr="A close up of a sign&#10;&#10;Description automatically generated">
            <a:extLst>
              <a:ext uri="{FF2B5EF4-FFF2-40B4-BE49-F238E27FC236}">
                <a16:creationId xmlns:a16="http://schemas.microsoft.com/office/drawing/2014/main" id="{B3A53025-E2BA-B442-ABE4-BD9AC74341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3022" y="492320"/>
            <a:ext cx="2805825" cy="2027519"/>
          </a:xfrm>
          <a:prstGeom prst="rect">
            <a:avLst/>
          </a:prstGeom>
        </p:spPr>
      </p:pic>
      <p:pic>
        <p:nvPicPr>
          <p:cNvPr id="800" name="Picture 799">
            <a:extLst>
              <a:ext uri="{FF2B5EF4-FFF2-40B4-BE49-F238E27FC236}">
                <a16:creationId xmlns:a16="http://schemas.microsoft.com/office/drawing/2014/main" id="{5F3DADDA-0A6C-D946-9501-98837868476E}"/>
              </a:ext>
            </a:extLst>
          </p:cNvPr>
          <p:cNvPicPr/>
          <p:nvPr userDrawn="1"/>
        </p:nvPicPr>
        <p:blipFill>
          <a:blip r:embed="rId3" cstate="screen">
            <a:extLst>
              <a:ext uri="{28A0092B-C50C-407E-A947-70E740481C1C}">
                <a14:useLocalDpi xmlns:a14="http://schemas.microsoft.com/office/drawing/2010/main"/>
              </a:ext>
            </a:extLst>
          </a:blip>
          <a:srcRect r="44449"/>
          <a:stretch>
            <a:fillRect/>
          </a:stretch>
        </p:blipFill>
        <p:spPr bwMode="auto">
          <a:xfrm>
            <a:off x="6027303" y="10083012"/>
            <a:ext cx="1280061" cy="293943"/>
          </a:xfrm>
          <a:prstGeom prst="rect">
            <a:avLst/>
          </a:prstGeom>
          <a:ln>
            <a:noFill/>
          </a:ln>
          <a:extLst>
            <a:ext uri="{53640926-AAD7-44D8-BBD7-CCE9431645EC}">
              <a14:shadowObscured xmlns:a14="http://schemas.microsoft.com/office/drawing/2010/main"/>
            </a:ext>
          </a:extLst>
        </p:spPr>
      </p:pic>
      <p:sp>
        <p:nvSpPr>
          <p:cNvPr id="802" name="Text Placeholder 32">
            <a:extLst>
              <a:ext uri="{FF2B5EF4-FFF2-40B4-BE49-F238E27FC236}">
                <a16:creationId xmlns:a16="http://schemas.microsoft.com/office/drawing/2014/main" id="{887B6D7F-2B63-2F4C-B604-DFB19AA1CDFA}"/>
              </a:ext>
            </a:extLst>
          </p:cNvPr>
          <p:cNvSpPr>
            <a:spLocks noGrp="1"/>
          </p:cNvSpPr>
          <p:nvPr>
            <p:ph type="body" sz="quarter" idx="10" hasCustomPrompt="1"/>
          </p:nvPr>
        </p:nvSpPr>
        <p:spPr>
          <a:xfrm>
            <a:off x="483022" y="6026394"/>
            <a:ext cx="3870325" cy="698760"/>
          </a:xfrm>
        </p:spPr>
        <p:txBody>
          <a:bodyPr>
            <a:noAutofit/>
          </a:bodyPr>
          <a:lstStyle>
            <a:lvl1pPr marL="0" indent="0">
              <a:lnSpc>
                <a:spcPct val="100000"/>
              </a:lnSpc>
              <a:spcBef>
                <a:spcPct val="0"/>
              </a:spcBef>
              <a:buNone/>
              <a:defRPr sz="32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OUR PROJECT</a:t>
            </a:r>
            <a:endParaRPr lang="en-US"/>
          </a:p>
        </p:txBody>
      </p:sp>
      <p:sp>
        <p:nvSpPr>
          <p:cNvPr id="803" name="Text Placeholder 32">
            <a:extLst>
              <a:ext uri="{FF2B5EF4-FFF2-40B4-BE49-F238E27FC236}">
                <a16:creationId xmlns:a16="http://schemas.microsoft.com/office/drawing/2014/main" id="{27095A6F-919A-DB41-A5C3-D6D583C0AE04}"/>
              </a:ext>
            </a:extLst>
          </p:cNvPr>
          <p:cNvSpPr>
            <a:spLocks noGrp="1"/>
          </p:cNvSpPr>
          <p:nvPr>
            <p:ph type="body" sz="quarter" idx="16" hasCustomPrompt="1"/>
          </p:nvPr>
        </p:nvSpPr>
        <p:spPr>
          <a:xfrm>
            <a:off x="483022" y="6736160"/>
            <a:ext cx="3908229" cy="751695"/>
          </a:xfrm>
        </p:spPr>
        <p:txBody>
          <a:bodyPr anchor="t">
            <a:noAutofit/>
          </a:bodyPr>
          <a:lstStyle>
            <a:lvl1pPr marL="0" indent="0" algn="just">
              <a:lnSpc>
                <a:spcPct val="100000"/>
              </a:lnSpc>
              <a:spcBef>
                <a:spcPct val="0"/>
              </a:spcBef>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Your short description</a:t>
            </a:r>
            <a:endParaRPr lang="en-US"/>
          </a:p>
        </p:txBody>
      </p:sp>
      <p:sp>
        <p:nvSpPr>
          <p:cNvPr id="806" name="Graphic 4">
            <a:extLst>
              <a:ext uri="{FF2B5EF4-FFF2-40B4-BE49-F238E27FC236}">
                <a16:creationId xmlns:a16="http://schemas.microsoft.com/office/drawing/2014/main" id="{F9327479-DC00-5142-BCB6-3D4EED8A3D38}"/>
              </a:ext>
            </a:extLst>
          </p:cNvPr>
          <p:cNvSpPr/>
          <p:nvPr userDrawn="1"/>
        </p:nvSpPr>
        <p:spPr>
          <a:xfrm rot="3727499">
            <a:off x="-896093" y="3269325"/>
            <a:ext cx="6370124" cy="6278500"/>
          </a:xfrm>
          <a:custGeom>
            <a:avLst/>
            <a:gdLst>
              <a:gd name="connsiteX0" fmla="*/ 187073 w 494176"/>
              <a:gd name="connsiteY0" fmla="*/ 486712 h 487068"/>
              <a:gd name="connsiteX1" fmla="*/ 319436 w 494176"/>
              <a:gd name="connsiteY1" fmla="*/ 400839 h 487068"/>
              <a:gd name="connsiteX2" fmla="*/ 491182 w 494176"/>
              <a:gd name="connsiteY2" fmla="*/ 225540 h 487068"/>
              <a:gd name="connsiteX3" fmla="*/ 296932 w 494176"/>
              <a:gd name="connsiteY3" fmla="*/ 6416 h 487068"/>
              <a:gd name="connsiteX4" fmla="*/ 6444 w 494176"/>
              <a:gd name="connsiteY4" fmla="*/ 228501 h 487068"/>
              <a:gd name="connsiteX5" fmla="*/ 187073 w 494176"/>
              <a:gd name="connsiteY5" fmla="*/ 486712 h 48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176" h="487068">
                <a:moveTo>
                  <a:pt x="187073" y="486712"/>
                </a:moveTo>
                <a:cubicBezTo>
                  <a:pt x="239782" y="479902"/>
                  <a:pt x="272354" y="422752"/>
                  <a:pt x="319436" y="400839"/>
                </a:cubicBezTo>
                <a:cubicBezTo>
                  <a:pt x="404717" y="360864"/>
                  <a:pt x="513687" y="343097"/>
                  <a:pt x="491182" y="225540"/>
                </a:cubicBezTo>
                <a:cubicBezTo>
                  <a:pt x="474008" y="135225"/>
                  <a:pt x="385173" y="27144"/>
                  <a:pt x="296932" y="6416"/>
                </a:cubicBezTo>
                <a:cubicBezTo>
                  <a:pt x="141768" y="-30007"/>
                  <a:pt x="66851" y="94657"/>
                  <a:pt x="6444" y="228501"/>
                </a:cubicBezTo>
                <a:cubicBezTo>
                  <a:pt x="-32347" y="314374"/>
                  <a:pt x="113637" y="496188"/>
                  <a:pt x="187073" y="486712"/>
                </a:cubicBezTo>
                <a:close/>
              </a:path>
            </a:pathLst>
          </a:custGeom>
          <a:noFill/>
          <a:ln w="28575" cap="flat">
            <a:solidFill>
              <a:srgbClr val="414141"/>
            </a:solidFill>
            <a:prstDash val="solid"/>
            <a:miter/>
          </a:ln>
        </p:spPr>
        <p:txBody>
          <a:bodyPr rtlCol="0" anchor="ctr"/>
          <a:lstStyle/>
          <a:p>
            <a:endParaRPr lang="en-US"/>
          </a:p>
        </p:txBody>
      </p:sp>
      <p:cxnSp>
        <p:nvCxnSpPr>
          <p:cNvPr id="809" name="Straight Connector 808">
            <a:extLst>
              <a:ext uri="{FF2B5EF4-FFF2-40B4-BE49-F238E27FC236}">
                <a16:creationId xmlns:a16="http://schemas.microsoft.com/office/drawing/2014/main" id="{7D5BB649-E561-4348-A7C4-50167A3BE999}"/>
              </a:ext>
            </a:extLst>
          </p:cNvPr>
          <p:cNvCxnSpPr/>
          <p:nvPr userDrawn="1"/>
        </p:nvCxnSpPr>
        <p:spPr>
          <a:xfrm>
            <a:off x="363887" y="6736160"/>
            <a:ext cx="3295656" cy="0"/>
          </a:xfrm>
          <a:prstGeom prst="line">
            <a:avLst/>
          </a:prstGeom>
          <a:ln w="28575">
            <a:solidFill>
              <a:srgbClr val="76C7D3"/>
            </a:solidFill>
          </a:ln>
        </p:spPr>
        <p:style>
          <a:lnRef idx="1">
            <a:schemeClr val="accent1"/>
          </a:lnRef>
          <a:fillRef idx="0">
            <a:schemeClr val="accent1"/>
          </a:fillRef>
          <a:effectRef idx="0">
            <a:schemeClr val="accent1"/>
          </a:effectRef>
          <a:fontRef idx="minor">
            <a:schemeClr val="tx1"/>
          </a:fontRef>
        </p:style>
      </p:cxnSp>
      <p:sp>
        <p:nvSpPr>
          <p:cNvPr id="811" name="Rectangle 810">
            <a:extLst>
              <a:ext uri="{FF2B5EF4-FFF2-40B4-BE49-F238E27FC236}">
                <a16:creationId xmlns:a16="http://schemas.microsoft.com/office/drawing/2014/main" id="{B4ABBA39-A3CF-7F46-8A2D-25508BEB5579}"/>
              </a:ext>
            </a:extLst>
          </p:cNvPr>
          <p:cNvSpPr/>
          <p:nvPr userDrawn="1"/>
        </p:nvSpPr>
        <p:spPr>
          <a:xfrm>
            <a:off x="-4348400" y="-264737"/>
            <a:ext cx="435654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812" name="Rectangle 811">
            <a:extLst>
              <a:ext uri="{FF2B5EF4-FFF2-40B4-BE49-F238E27FC236}">
                <a16:creationId xmlns:a16="http://schemas.microsoft.com/office/drawing/2014/main" id="{204A2C3C-77B8-5B4B-A854-42673906BE82}"/>
              </a:ext>
            </a:extLst>
          </p:cNvPr>
          <p:cNvSpPr/>
          <p:nvPr userDrawn="1"/>
        </p:nvSpPr>
        <p:spPr>
          <a:xfrm>
            <a:off x="-780207" y="-1990253"/>
            <a:ext cx="9020739" cy="166625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819" name="Picture Placeholder 818">
            <a:extLst>
              <a:ext uri="{FF2B5EF4-FFF2-40B4-BE49-F238E27FC236}">
                <a16:creationId xmlns:a16="http://schemas.microsoft.com/office/drawing/2014/main" id="{A89789FC-E674-044D-98FF-E1CF1EBC8D85}"/>
              </a:ext>
            </a:extLst>
          </p:cNvPr>
          <p:cNvSpPr>
            <a:spLocks noGrp="1"/>
          </p:cNvSpPr>
          <p:nvPr>
            <p:ph type="pic" sz="quarter" idx="17"/>
          </p:nvPr>
        </p:nvSpPr>
        <p:spPr>
          <a:xfrm>
            <a:off x="3399182" y="1185033"/>
            <a:ext cx="4167104" cy="5861575"/>
          </a:xfrm>
          <a:custGeom>
            <a:avLst/>
            <a:gdLst>
              <a:gd name="connsiteX0" fmla="*/ 3770091 w 4167104"/>
              <a:gd name="connsiteY0" fmla="*/ 5 h 5861575"/>
              <a:gd name="connsiteX1" fmla="*/ 4036245 w 4167104"/>
              <a:gd name="connsiteY1" fmla="*/ 21665 h 5861575"/>
              <a:gd name="connsiteX2" fmla="*/ 4167104 w 4167104"/>
              <a:gd name="connsiteY2" fmla="*/ 53707 h 5861575"/>
              <a:gd name="connsiteX3" fmla="*/ 4167104 w 4167104"/>
              <a:gd name="connsiteY3" fmla="*/ 5784825 h 5861575"/>
              <a:gd name="connsiteX4" fmla="*/ 3953627 w 4167104"/>
              <a:gd name="connsiteY4" fmla="*/ 5833133 h 5861575"/>
              <a:gd name="connsiteX5" fmla="*/ 3474072 w 4167104"/>
              <a:gd name="connsiteY5" fmla="*/ 5855647 h 5861575"/>
              <a:gd name="connsiteX6" fmla="*/ 3252830 w 4167104"/>
              <a:gd name="connsiteY6" fmla="*/ 5831202 h 5861575"/>
              <a:gd name="connsiteX7" fmla="*/ 3259543 w 4167104"/>
              <a:gd name="connsiteY7" fmla="*/ 5799091 h 5861575"/>
              <a:gd name="connsiteX8" fmla="*/ 3223945 w 4167104"/>
              <a:gd name="connsiteY8" fmla="*/ 5230888 h 5861575"/>
              <a:gd name="connsiteX9" fmla="*/ 2859992 w 4167104"/>
              <a:gd name="connsiteY9" fmla="*/ 4906387 h 5861575"/>
              <a:gd name="connsiteX10" fmla="*/ 2518949 w 4167104"/>
              <a:gd name="connsiteY10" fmla="*/ 4766408 h 5861575"/>
              <a:gd name="connsiteX11" fmla="*/ 1792321 w 4167104"/>
              <a:gd name="connsiteY11" fmla="*/ 4916567 h 5861575"/>
              <a:gd name="connsiteX12" fmla="*/ 1648024 w 4167104"/>
              <a:gd name="connsiteY12" fmla="*/ 5105065 h 5861575"/>
              <a:gd name="connsiteX13" fmla="*/ 1555032 w 4167104"/>
              <a:gd name="connsiteY13" fmla="*/ 5265345 h 5861575"/>
              <a:gd name="connsiteX14" fmla="*/ 1491199 w 4167104"/>
              <a:gd name="connsiteY14" fmla="*/ 5230577 h 5861575"/>
              <a:gd name="connsiteX15" fmla="*/ 97931 w 4167104"/>
              <a:gd name="connsiteY15" fmla="*/ 3663610 h 5861575"/>
              <a:gd name="connsiteX16" fmla="*/ 78356 w 4167104"/>
              <a:gd name="connsiteY16" fmla="*/ 2561060 h 5861575"/>
              <a:gd name="connsiteX17" fmla="*/ 613323 w 4167104"/>
              <a:gd name="connsiteY17" fmla="*/ 1197552 h 5861575"/>
              <a:gd name="connsiteX18" fmla="*/ 2224732 w 4167104"/>
              <a:gd name="connsiteY18" fmla="*/ 46080 h 5861575"/>
              <a:gd name="connsiteX19" fmla="*/ 3226159 w 4167104"/>
              <a:gd name="connsiteY19" fmla="*/ 39559 h 5861575"/>
              <a:gd name="connsiteX20" fmla="*/ 3770091 w 4167104"/>
              <a:gd name="connsiteY20" fmla="*/ 5 h 586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67104" h="5861575">
                <a:moveTo>
                  <a:pt x="3770091" y="5"/>
                </a:moveTo>
                <a:cubicBezTo>
                  <a:pt x="3859387" y="-200"/>
                  <a:pt x="3948071" y="5610"/>
                  <a:pt x="4036245" y="21665"/>
                </a:cubicBezTo>
                <a:lnTo>
                  <a:pt x="4167104" y="53707"/>
                </a:lnTo>
                <a:lnTo>
                  <a:pt x="4167104" y="5784825"/>
                </a:lnTo>
                <a:lnTo>
                  <a:pt x="3953627" y="5833133"/>
                </a:lnTo>
                <a:cubicBezTo>
                  <a:pt x="3792572" y="5860233"/>
                  <a:pt x="3631258" y="5868491"/>
                  <a:pt x="3474072" y="5855647"/>
                </a:cubicBezTo>
                <a:lnTo>
                  <a:pt x="3252830" y="5831202"/>
                </a:lnTo>
                <a:lnTo>
                  <a:pt x="3259543" y="5799091"/>
                </a:lnTo>
                <a:cubicBezTo>
                  <a:pt x="3291250" y="5606268"/>
                  <a:pt x="3281209" y="5407455"/>
                  <a:pt x="3223945" y="5230888"/>
                </a:cubicBezTo>
                <a:cubicBezTo>
                  <a:pt x="3169224" y="5060367"/>
                  <a:pt x="3010156" y="4980196"/>
                  <a:pt x="2859992" y="4906387"/>
                </a:cubicBezTo>
                <a:cubicBezTo>
                  <a:pt x="2751828" y="4852938"/>
                  <a:pt x="2637295" y="4802039"/>
                  <a:pt x="2518949" y="4766408"/>
                </a:cubicBezTo>
                <a:cubicBezTo>
                  <a:pt x="2263165" y="4690054"/>
                  <a:pt x="1995929" y="4687510"/>
                  <a:pt x="1792321" y="4916567"/>
                </a:cubicBezTo>
                <a:cubicBezTo>
                  <a:pt x="1743009" y="4971924"/>
                  <a:pt x="1694174" y="5035790"/>
                  <a:pt x="1648024" y="5105065"/>
                </a:cubicBezTo>
                <a:lnTo>
                  <a:pt x="1555032" y="5265345"/>
                </a:lnTo>
                <a:lnTo>
                  <a:pt x="1491199" y="5230577"/>
                </a:lnTo>
                <a:cubicBezTo>
                  <a:pt x="868570" y="4865644"/>
                  <a:pt x="344209" y="4343728"/>
                  <a:pt x="97931" y="3663610"/>
                </a:cubicBezTo>
                <a:cubicBezTo>
                  <a:pt x="-32552" y="3311311"/>
                  <a:pt x="-26030" y="2919881"/>
                  <a:pt x="78356" y="2561060"/>
                </a:cubicBezTo>
                <a:cubicBezTo>
                  <a:pt x="205569" y="2130480"/>
                  <a:pt x="378453" y="1579211"/>
                  <a:pt x="613323" y="1197552"/>
                </a:cubicBezTo>
                <a:cubicBezTo>
                  <a:pt x="978656" y="607142"/>
                  <a:pt x="1556033" y="153728"/>
                  <a:pt x="2224732" y="46080"/>
                </a:cubicBezTo>
                <a:cubicBezTo>
                  <a:pt x="2554186" y="-6114"/>
                  <a:pt x="2906487" y="65656"/>
                  <a:pt x="3226159" y="39559"/>
                </a:cubicBezTo>
                <a:cubicBezTo>
                  <a:pt x="3410461" y="24880"/>
                  <a:pt x="3591499" y="414"/>
                  <a:pt x="3770091" y="5"/>
                </a:cubicBezTo>
                <a:close/>
              </a:path>
            </a:pathLst>
          </a:custGeom>
          <a:noFill/>
        </p:spPr>
        <p:txBody>
          <a:bodyPr wrap="square">
            <a:noAutofit/>
          </a:bodyPr>
          <a:lstStyle>
            <a:lvl1pPr marL="0" indent="0" algn="ctr">
              <a:buNone/>
              <a:defRPr sz="1400"/>
            </a:lvl1pPr>
          </a:lstStyle>
          <a:p>
            <a:endParaRPr lang="en-US"/>
          </a:p>
        </p:txBody>
      </p:sp>
      <p:sp>
        <p:nvSpPr>
          <p:cNvPr id="820" name="Graphic 4">
            <a:extLst>
              <a:ext uri="{FF2B5EF4-FFF2-40B4-BE49-F238E27FC236}">
                <a16:creationId xmlns:a16="http://schemas.microsoft.com/office/drawing/2014/main" id="{B93200D7-00E2-954F-840A-EAC90B7C5D6F}"/>
              </a:ext>
            </a:extLst>
          </p:cNvPr>
          <p:cNvSpPr/>
          <p:nvPr userDrawn="1"/>
        </p:nvSpPr>
        <p:spPr>
          <a:xfrm>
            <a:off x="4754058" y="5904993"/>
            <a:ext cx="1922435" cy="1982179"/>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5" h="461237">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76C7D3"/>
          </a:solidFill>
          <a:ln w="2960" cap="flat">
            <a:noFill/>
            <a:prstDash val="solid"/>
            <a:miter/>
          </a:ln>
        </p:spPr>
        <p:txBody>
          <a:bodyPr rtlCol="0" anchor="ctr"/>
          <a:lstStyle/>
          <a:p>
            <a:endParaRPr lang="en-US"/>
          </a:p>
        </p:txBody>
      </p:sp>
      <p:sp>
        <p:nvSpPr>
          <p:cNvPr id="821" name="Rectangle 820">
            <a:extLst>
              <a:ext uri="{FF2B5EF4-FFF2-40B4-BE49-F238E27FC236}">
                <a16:creationId xmlns:a16="http://schemas.microsoft.com/office/drawing/2014/main" id="{857E2EC6-EE07-694D-A848-0318E9849B53}"/>
              </a:ext>
            </a:extLst>
          </p:cNvPr>
          <p:cNvSpPr/>
          <p:nvPr userDrawn="1"/>
        </p:nvSpPr>
        <p:spPr>
          <a:xfrm>
            <a:off x="4098047" y="8989821"/>
            <a:ext cx="3173496" cy="369332"/>
          </a:xfrm>
          <a:prstGeom prst="rect">
            <a:avLst/>
          </a:prstGeom>
        </p:spPr>
        <p:txBody>
          <a:bodyPr wrap="square">
            <a:spAutoFit/>
          </a:bodyPr>
          <a:lstStyle/>
          <a:p>
            <a:pPr algn="r"/>
            <a:r>
              <a:rPr lang="en-IE" sz="1800" b="0" i="0" u="none" strike="noStrike" kern="1200" spc="0" err="1">
                <a:solidFill>
                  <a:srgbClr val="A7377D"/>
                </a:solidFill>
                <a:effectLst/>
                <a:latin typeface="Open Sans" panose="020B0606030504020204" pitchFamily="34" charset="0"/>
                <a:ea typeface="Open Sans" panose="020B0606030504020204" pitchFamily="34" charset="0"/>
                <a:cs typeface="Open Sans" panose="020B0606030504020204" pitchFamily="34" charset="0"/>
              </a:rPr>
              <a:t>www.</a:t>
            </a:r>
            <a:r>
              <a:rPr lang="en-IE" sz="1800" b="1" i="0" u="none" strike="noStrike" kern="1200" spc="0" err="1">
                <a:solidFill>
                  <a:srgbClr val="A7377D"/>
                </a:solidFill>
                <a:effectLst/>
                <a:latin typeface="Open Sans" panose="020B0606030504020204" pitchFamily="34" charset="0"/>
                <a:ea typeface="Open Sans" panose="020B0606030504020204" pitchFamily="34" charset="0"/>
                <a:cs typeface="Open Sans" panose="020B0606030504020204" pitchFamily="34" charset="0"/>
              </a:rPr>
              <a:t>mcmprojec</a:t>
            </a:r>
            <a:r>
              <a:rPr lang="en-IE" sz="1800" b="0" i="0" u="none" strike="noStrike" kern="1200" spc="0" err="1">
                <a:solidFill>
                  <a:srgbClr val="A7377D"/>
                </a:solidFill>
                <a:effectLst/>
                <a:latin typeface="Open Sans" panose="020B0606030504020204" pitchFamily="34" charset="0"/>
                <a:ea typeface="Open Sans" panose="020B0606030504020204" pitchFamily="34" charset="0"/>
                <a:cs typeface="Open Sans" panose="020B0606030504020204" pitchFamily="34" charset="0"/>
              </a:rPr>
              <a:t>t.eu</a:t>
            </a:r>
            <a:endParaRPr lang="en-US" sz="1800" spc="0">
              <a:solidFill>
                <a:srgbClr val="A7377D"/>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5554104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4">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4A6987FB-316E-6D4A-9A58-7E0CBE1D2A70}"/>
              </a:ext>
            </a:extLst>
          </p:cNvPr>
          <p:cNvSpPr/>
          <p:nvPr userDrawn="1"/>
        </p:nvSpPr>
        <p:spPr>
          <a:xfrm>
            <a:off x="-32821" y="3423018"/>
            <a:ext cx="7592496" cy="3066407"/>
          </a:xfrm>
          <a:prstGeom prst="rect">
            <a:avLst/>
          </a:prstGeom>
          <a:solidFill>
            <a:srgbClr val="A7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 Placeholder 32">
            <a:extLst>
              <a:ext uri="{FF2B5EF4-FFF2-40B4-BE49-F238E27FC236}">
                <a16:creationId xmlns:a16="http://schemas.microsoft.com/office/drawing/2014/main" id="{73AE6A75-0A84-3644-85A4-4E9C16137426}"/>
              </a:ext>
            </a:extLst>
          </p:cNvPr>
          <p:cNvSpPr>
            <a:spLocks noGrp="1"/>
          </p:cNvSpPr>
          <p:nvPr>
            <p:ph type="body" sz="quarter" idx="33" hasCustomPrompt="1"/>
          </p:nvPr>
        </p:nvSpPr>
        <p:spPr>
          <a:xfrm>
            <a:off x="781544" y="855406"/>
            <a:ext cx="2967203" cy="2251963"/>
          </a:xfrm>
        </p:spPr>
        <p:txBody>
          <a:bodyPr numCol="1" spcCol="288000" anchor="t">
            <a:noAutofit/>
          </a:bodyPr>
          <a:lstStyle>
            <a:lvl1pPr marL="0" indent="0" algn="just">
              <a:lnSpc>
                <a:spcPct val="100000"/>
              </a:lnSpc>
              <a:spcBef>
                <a:spcPct val="0"/>
              </a:spcBef>
              <a:buNone/>
              <a:defRPr sz="105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93" name="Text Placeholder 32">
            <a:extLst>
              <a:ext uri="{FF2B5EF4-FFF2-40B4-BE49-F238E27FC236}">
                <a16:creationId xmlns:a16="http://schemas.microsoft.com/office/drawing/2014/main" id="{965A28C1-3CC8-684B-89D6-7632DCDE4E32}"/>
              </a:ext>
            </a:extLst>
          </p:cNvPr>
          <p:cNvSpPr>
            <a:spLocks noGrp="1"/>
          </p:cNvSpPr>
          <p:nvPr>
            <p:ph type="body" sz="quarter" idx="34" hasCustomPrompt="1"/>
          </p:nvPr>
        </p:nvSpPr>
        <p:spPr>
          <a:xfrm>
            <a:off x="685545" y="6886262"/>
            <a:ext cx="2967203" cy="3066407"/>
          </a:xfrm>
        </p:spPr>
        <p:txBody>
          <a:bodyPr numCol="1" spcCol="288000" anchor="t">
            <a:noAutofit/>
          </a:bodyPr>
          <a:lstStyle>
            <a:lvl1pPr marL="0" indent="0" algn="just">
              <a:lnSpc>
                <a:spcPct val="100000"/>
              </a:lnSpc>
              <a:spcBef>
                <a:spcPct val="0"/>
              </a:spcBef>
              <a:buNone/>
              <a:defRPr sz="105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97" name="Text Placeholder 23">
            <a:extLst>
              <a:ext uri="{FF2B5EF4-FFF2-40B4-BE49-F238E27FC236}">
                <a16:creationId xmlns:a16="http://schemas.microsoft.com/office/drawing/2014/main" id="{6CEA932F-E390-2346-93A1-3A07A905C6E6}"/>
              </a:ext>
            </a:extLst>
          </p:cNvPr>
          <p:cNvSpPr>
            <a:spLocks noGrp="1"/>
          </p:cNvSpPr>
          <p:nvPr>
            <p:ph type="body" sz="quarter" idx="13" hasCustomPrompt="1"/>
          </p:nvPr>
        </p:nvSpPr>
        <p:spPr>
          <a:xfrm>
            <a:off x="802255" y="4490720"/>
            <a:ext cx="2973212" cy="776448"/>
          </a:xfrm>
        </p:spPr>
        <p:txBody>
          <a:bodyPr anchor="ctr">
            <a:normAutofit/>
          </a:bodyPr>
          <a:lstStyle>
            <a:lvl1pPr marL="0" indent="0" algn="ctr">
              <a:lnSpc>
                <a:spcPts val="1960"/>
              </a:lnSpc>
              <a:spcBef>
                <a:spcPct val="0"/>
              </a:spcBef>
              <a:buNone/>
              <a:defRPr sz="1800" b="1" i="1"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Quote</a:t>
            </a:r>
          </a:p>
        </p:txBody>
      </p:sp>
      <p:sp>
        <p:nvSpPr>
          <p:cNvPr id="5" name="Picture Placeholder 4">
            <a:extLst>
              <a:ext uri="{FF2B5EF4-FFF2-40B4-BE49-F238E27FC236}">
                <a16:creationId xmlns:a16="http://schemas.microsoft.com/office/drawing/2014/main" id="{01C807E6-D660-1A42-892A-C9F2E88BA5CC}"/>
              </a:ext>
            </a:extLst>
          </p:cNvPr>
          <p:cNvSpPr>
            <a:spLocks noGrp="1"/>
          </p:cNvSpPr>
          <p:nvPr>
            <p:ph type="pic" sz="quarter" idx="35"/>
          </p:nvPr>
        </p:nvSpPr>
        <p:spPr>
          <a:xfrm>
            <a:off x="4187626" y="-1"/>
            <a:ext cx="3379760" cy="10691813"/>
          </a:xfrm>
        </p:spPr>
        <p:txBody>
          <a:bodyPr>
            <a:normAutofit/>
          </a:bodyPr>
          <a:lstStyle>
            <a:lvl1pPr marL="0" indent="0">
              <a:buNone/>
              <a:defRPr sz="1400"/>
            </a:lvl1pPr>
          </a:lstStyle>
          <a:p>
            <a:endParaRPr lang="en-US"/>
          </a:p>
        </p:txBody>
      </p:sp>
      <p:sp>
        <p:nvSpPr>
          <p:cNvPr id="88" name="Freeform 87">
            <a:extLst>
              <a:ext uri="{FF2B5EF4-FFF2-40B4-BE49-F238E27FC236}">
                <a16:creationId xmlns:a16="http://schemas.microsoft.com/office/drawing/2014/main" id="{59C2CF63-FDA9-8F49-9EDB-C34777735FB7}"/>
              </a:ext>
            </a:extLst>
          </p:cNvPr>
          <p:cNvSpPr/>
          <p:nvPr userDrawn="1"/>
        </p:nvSpPr>
        <p:spPr>
          <a:xfrm>
            <a:off x="808264" y="3903655"/>
            <a:ext cx="2920664" cy="487467"/>
          </a:xfrm>
          <a:custGeom>
            <a:avLst/>
            <a:gdLst>
              <a:gd name="connsiteX0" fmla="*/ 11502 w 476859"/>
              <a:gd name="connsiteY0" fmla="*/ 79590 h 79589"/>
              <a:gd name="connsiteX1" fmla="*/ 0 w 476859"/>
              <a:gd name="connsiteY1" fmla="*/ 79401 h 79589"/>
              <a:gd name="connsiteX2" fmla="*/ 17913 w 476859"/>
              <a:gd name="connsiteY2" fmla="*/ 46207 h 79589"/>
              <a:gd name="connsiteX3" fmla="*/ 93712 w 476859"/>
              <a:gd name="connsiteY3" fmla="*/ 35645 h 79589"/>
              <a:gd name="connsiteX4" fmla="*/ 124070 w 476859"/>
              <a:gd name="connsiteY4" fmla="*/ 35645 h 79589"/>
              <a:gd name="connsiteX5" fmla="*/ 152731 w 476859"/>
              <a:gd name="connsiteY5" fmla="*/ 35645 h 79589"/>
              <a:gd name="connsiteX6" fmla="*/ 191385 w 476859"/>
              <a:gd name="connsiteY6" fmla="*/ 33005 h 79589"/>
              <a:gd name="connsiteX7" fmla="*/ 215331 w 476859"/>
              <a:gd name="connsiteY7" fmla="*/ 25272 h 79589"/>
              <a:gd name="connsiteX8" fmla="*/ 226833 w 476859"/>
              <a:gd name="connsiteY8" fmla="*/ 15277 h 79589"/>
              <a:gd name="connsiteX9" fmla="*/ 232301 w 476859"/>
              <a:gd name="connsiteY9" fmla="*/ 0 h 79589"/>
              <a:gd name="connsiteX10" fmla="*/ 244181 w 476859"/>
              <a:gd name="connsiteY10" fmla="*/ 0 h 79589"/>
              <a:gd name="connsiteX11" fmla="*/ 248329 w 476859"/>
              <a:gd name="connsiteY11" fmla="*/ 15088 h 79589"/>
              <a:gd name="connsiteX12" fmla="*/ 259265 w 476859"/>
              <a:gd name="connsiteY12" fmla="*/ 24707 h 79589"/>
              <a:gd name="connsiteX13" fmla="*/ 283023 w 476859"/>
              <a:gd name="connsiteY13" fmla="*/ 32628 h 79589"/>
              <a:gd name="connsiteX14" fmla="*/ 321300 w 476859"/>
              <a:gd name="connsiteY14" fmla="*/ 35457 h 79589"/>
              <a:gd name="connsiteX15" fmla="*/ 352977 w 476859"/>
              <a:gd name="connsiteY15" fmla="*/ 35457 h 79589"/>
              <a:gd name="connsiteX16" fmla="*/ 383146 w 476859"/>
              <a:gd name="connsiteY16" fmla="*/ 35457 h 79589"/>
              <a:gd name="connsiteX17" fmla="*/ 455929 w 476859"/>
              <a:gd name="connsiteY17" fmla="*/ 45641 h 79589"/>
              <a:gd name="connsiteX18" fmla="*/ 476859 w 476859"/>
              <a:gd name="connsiteY18" fmla="*/ 79024 h 79589"/>
              <a:gd name="connsiteX19" fmla="*/ 464980 w 476859"/>
              <a:gd name="connsiteY19" fmla="*/ 79213 h 79589"/>
              <a:gd name="connsiteX20" fmla="*/ 448198 w 476859"/>
              <a:gd name="connsiteY20" fmla="*/ 54317 h 79589"/>
              <a:gd name="connsiteX21" fmla="*/ 387483 w 476859"/>
              <a:gd name="connsiteY21" fmla="*/ 46396 h 79589"/>
              <a:gd name="connsiteX22" fmla="*/ 354675 w 476859"/>
              <a:gd name="connsiteY22" fmla="*/ 46396 h 79589"/>
              <a:gd name="connsiteX23" fmla="*/ 320357 w 476859"/>
              <a:gd name="connsiteY23" fmla="*/ 46396 h 79589"/>
              <a:gd name="connsiteX24" fmla="*/ 266619 w 476859"/>
              <a:gd name="connsiteY24" fmla="*/ 39983 h 79589"/>
              <a:gd name="connsiteX25" fmla="*/ 239089 w 476859"/>
              <a:gd name="connsiteY25" fmla="*/ 21500 h 79589"/>
              <a:gd name="connsiteX26" fmla="*/ 237958 w 476859"/>
              <a:gd name="connsiteY26" fmla="*/ 21500 h 79589"/>
              <a:gd name="connsiteX27" fmla="*/ 210995 w 476859"/>
              <a:gd name="connsiteY27" fmla="*/ 39795 h 79589"/>
              <a:gd name="connsiteX28" fmla="*/ 156502 w 476859"/>
              <a:gd name="connsiteY28" fmla="*/ 46396 h 79589"/>
              <a:gd name="connsiteX29" fmla="*/ 122562 w 476859"/>
              <a:gd name="connsiteY29" fmla="*/ 46396 h 79589"/>
              <a:gd name="connsiteX30" fmla="*/ 89564 w 476859"/>
              <a:gd name="connsiteY30" fmla="*/ 46396 h 79589"/>
              <a:gd name="connsiteX31" fmla="*/ 27718 w 476859"/>
              <a:gd name="connsiteY31" fmla="*/ 54317 h 79589"/>
              <a:gd name="connsiteX32" fmla="*/ 11502 w 476859"/>
              <a:gd name="connsiteY32" fmla="*/ 79590 h 7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6859" h="79589">
                <a:moveTo>
                  <a:pt x="11502" y="79590"/>
                </a:moveTo>
                <a:lnTo>
                  <a:pt x="0" y="79401"/>
                </a:lnTo>
                <a:cubicBezTo>
                  <a:pt x="0" y="64313"/>
                  <a:pt x="6034" y="53186"/>
                  <a:pt x="17913" y="46207"/>
                </a:cubicBezTo>
                <a:cubicBezTo>
                  <a:pt x="29792" y="39229"/>
                  <a:pt x="55058" y="35645"/>
                  <a:pt x="93712" y="35645"/>
                </a:cubicBezTo>
                <a:cubicBezTo>
                  <a:pt x="103895" y="35645"/>
                  <a:pt x="113888" y="35645"/>
                  <a:pt x="124070" y="35645"/>
                </a:cubicBezTo>
                <a:cubicBezTo>
                  <a:pt x="134064" y="35645"/>
                  <a:pt x="143680" y="35645"/>
                  <a:pt x="152731" y="35645"/>
                </a:cubicBezTo>
                <a:cubicBezTo>
                  <a:pt x="168004" y="35645"/>
                  <a:pt x="180826" y="34702"/>
                  <a:pt x="191385" y="33005"/>
                </a:cubicBezTo>
                <a:cubicBezTo>
                  <a:pt x="201944" y="31308"/>
                  <a:pt x="209863" y="28667"/>
                  <a:pt x="215331" y="25272"/>
                </a:cubicBezTo>
                <a:cubicBezTo>
                  <a:pt x="220045" y="22443"/>
                  <a:pt x="223816" y="19049"/>
                  <a:pt x="226833" y="15277"/>
                </a:cubicBezTo>
                <a:cubicBezTo>
                  <a:pt x="229662" y="11505"/>
                  <a:pt x="231547" y="6412"/>
                  <a:pt x="232301" y="0"/>
                </a:cubicBezTo>
                <a:lnTo>
                  <a:pt x="244181" y="0"/>
                </a:lnTo>
                <a:cubicBezTo>
                  <a:pt x="244181" y="6412"/>
                  <a:pt x="245500" y="11505"/>
                  <a:pt x="248329" y="15088"/>
                </a:cubicBezTo>
                <a:cubicBezTo>
                  <a:pt x="250968" y="18671"/>
                  <a:pt x="254740" y="21878"/>
                  <a:pt x="259265" y="24707"/>
                </a:cubicBezTo>
                <a:cubicBezTo>
                  <a:pt x="265110" y="28101"/>
                  <a:pt x="273030" y="30742"/>
                  <a:pt x="283023" y="32628"/>
                </a:cubicBezTo>
                <a:cubicBezTo>
                  <a:pt x="293017" y="34514"/>
                  <a:pt x="305838" y="35457"/>
                  <a:pt x="321300" y="35457"/>
                </a:cubicBezTo>
                <a:cubicBezTo>
                  <a:pt x="331482" y="35457"/>
                  <a:pt x="342041" y="35457"/>
                  <a:pt x="352977" y="35457"/>
                </a:cubicBezTo>
                <a:cubicBezTo>
                  <a:pt x="363914" y="35457"/>
                  <a:pt x="374096" y="35457"/>
                  <a:pt x="383146" y="35457"/>
                </a:cubicBezTo>
                <a:cubicBezTo>
                  <a:pt x="417652" y="35457"/>
                  <a:pt x="441787" y="38852"/>
                  <a:pt x="455929" y="45641"/>
                </a:cubicBezTo>
                <a:cubicBezTo>
                  <a:pt x="469882" y="52431"/>
                  <a:pt x="476859" y="63559"/>
                  <a:pt x="476859" y="79024"/>
                </a:cubicBezTo>
                <a:lnTo>
                  <a:pt x="464980" y="79213"/>
                </a:lnTo>
                <a:cubicBezTo>
                  <a:pt x="464980" y="67708"/>
                  <a:pt x="459323" y="59409"/>
                  <a:pt x="448198" y="54317"/>
                </a:cubicBezTo>
                <a:cubicBezTo>
                  <a:pt x="437074" y="49036"/>
                  <a:pt x="416710" y="46396"/>
                  <a:pt x="387483" y="46396"/>
                </a:cubicBezTo>
                <a:cubicBezTo>
                  <a:pt x="376358" y="46396"/>
                  <a:pt x="365422" y="46396"/>
                  <a:pt x="354675" y="46396"/>
                </a:cubicBezTo>
                <a:cubicBezTo>
                  <a:pt x="343927" y="46396"/>
                  <a:pt x="332614" y="46396"/>
                  <a:pt x="320357" y="46396"/>
                </a:cubicBezTo>
                <a:cubicBezTo>
                  <a:pt x="297731" y="46396"/>
                  <a:pt x="279818" y="44321"/>
                  <a:pt x="266619" y="39983"/>
                </a:cubicBezTo>
                <a:cubicBezTo>
                  <a:pt x="253231" y="35834"/>
                  <a:pt x="244181" y="29610"/>
                  <a:pt x="239089" y="21500"/>
                </a:cubicBezTo>
                <a:lnTo>
                  <a:pt x="237958" y="21500"/>
                </a:lnTo>
                <a:cubicBezTo>
                  <a:pt x="232867" y="29233"/>
                  <a:pt x="224005" y="35268"/>
                  <a:pt x="210995" y="39795"/>
                </a:cubicBezTo>
                <a:cubicBezTo>
                  <a:pt x="198173" y="44133"/>
                  <a:pt x="179883" y="46396"/>
                  <a:pt x="156502" y="46396"/>
                </a:cubicBezTo>
                <a:cubicBezTo>
                  <a:pt x="145377" y="46396"/>
                  <a:pt x="134064" y="46396"/>
                  <a:pt x="122562" y="46396"/>
                </a:cubicBezTo>
                <a:cubicBezTo>
                  <a:pt x="111060" y="46396"/>
                  <a:pt x="100123" y="46396"/>
                  <a:pt x="89564" y="46396"/>
                </a:cubicBezTo>
                <a:cubicBezTo>
                  <a:pt x="59018" y="46396"/>
                  <a:pt x="38277" y="49036"/>
                  <a:pt x="27718" y="54317"/>
                </a:cubicBezTo>
                <a:cubicBezTo>
                  <a:pt x="16970" y="59975"/>
                  <a:pt x="11502" y="68274"/>
                  <a:pt x="11502" y="79590"/>
                </a:cubicBezTo>
                <a:close/>
              </a:path>
            </a:pathLst>
          </a:custGeom>
          <a:solidFill>
            <a:srgbClr val="76C7D3"/>
          </a:solidFill>
          <a:ln w="188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773F30E6-1971-0944-92A5-0960D0005247}"/>
              </a:ext>
            </a:extLst>
          </p:cNvPr>
          <p:cNvSpPr/>
          <p:nvPr userDrawn="1"/>
        </p:nvSpPr>
        <p:spPr>
          <a:xfrm rot="10800000">
            <a:off x="808264" y="5461969"/>
            <a:ext cx="2920664" cy="487467"/>
          </a:xfrm>
          <a:custGeom>
            <a:avLst/>
            <a:gdLst>
              <a:gd name="connsiteX0" fmla="*/ 11502 w 476859"/>
              <a:gd name="connsiteY0" fmla="*/ 79590 h 79589"/>
              <a:gd name="connsiteX1" fmla="*/ 0 w 476859"/>
              <a:gd name="connsiteY1" fmla="*/ 79401 h 79589"/>
              <a:gd name="connsiteX2" fmla="*/ 17913 w 476859"/>
              <a:gd name="connsiteY2" fmla="*/ 46207 h 79589"/>
              <a:gd name="connsiteX3" fmla="*/ 93712 w 476859"/>
              <a:gd name="connsiteY3" fmla="*/ 35645 h 79589"/>
              <a:gd name="connsiteX4" fmla="*/ 124070 w 476859"/>
              <a:gd name="connsiteY4" fmla="*/ 35645 h 79589"/>
              <a:gd name="connsiteX5" fmla="*/ 152731 w 476859"/>
              <a:gd name="connsiteY5" fmla="*/ 35645 h 79589"/>
              <a:gd name="connsiteX6" fmla="*/ 191385 w 476859"/>
              <a:gd name="connsiteY6" fmla="*/ 33005 h 79589"/>
              <a:gd name="connsiteX7" fmla="*/ 215331 w 476859"/>
              <a:gd name="connsiteY7" fmla="*/ 25272 h 79589"/>
              <a:gd name="connsiteX8" fmla="*/ 226833 w 476859"/>
              <a:gd name="connsiteY8" fmla="*/ 15277 h 79589"/>
              <a:gd name="connsiteX9" fmla="*/ 232301 w 476859"/>
              <a:gd name="connsiteY9" fmla="*/ 0 h 79589"/>
              <a:gd name="connsiteX10" fmla="*/ 244181 w 476859"/>
              <a:gd name="connsiteY10" fmla="*/ 0 h 79589"/>
              <a:gd name="connsiteX11" fmla="*/ 248329 w 476859"/>
              <a:gd name="connsiteY11" fmla="*/ 15088 h 79589"/>
              <a:gd name="connsiteX12" fmla="*/ 259265 w 476859"/>
              <a:gd name="connsiteY12" fmla="*/ 24707 h 79589"/>
              <a:gd name="connsiteX13" fmla="*/ 283023 w 476859"/>
              <a:gd name="connsiteY13" fmla="*/ 32628 h 79589"/>
              <a:gd name="connsiteX14" fmla="*/ 321300 w 476859"/>
              <a:gd name="connsiteY14" fmla="*/ 35457 h 79589"/>
              <a:gd name="connsiteX15" fmla="*/ 352977 w 476859"/>
              <a:gd name="connsiteY15" fmla="*/ 35457 h 79589"/>
              <a:gd name="connsiteX16" fmla="*/ 383146 w 476859"/>
              <a:gd name="connsiteY16" fmla="*/ 35457 h 79589"/>
              <a:gd name="connsiteX17" fmla="*/ 455929 w 476859"/>
              <a:gd name="connsiteY17" fmla="*/ 45641 h 79589"/>
              <a:gd name="connsiteX18" fmla="*/ 476859 w 476859"/>
              <a:gd name="connsiteY18" fmla="*/ 79024 h 79589"/>
              <a:gd name="connsiteX19" fmla="*/ 464980 w 476859"/>
              <a:gd name="connsiteY19" fmla="*/ 79213 h 79589"/>
              <a:gd name="connsiteX20" fmla="*/ 448198 w 476859"/>
              <a:gd name="connsiteY20" fmla="*/ 54317 h 79589"/>
              <a:gd name="connsiteX21" fmla="*/ 387483 w 476859"/>
              <a:gd name="connsiteY21" fmla="*/ 46396 h 79589"/>
              <a:gd name="connsiteX22" fmla="*/ 354675 w 476859"/>
              <a:gd name="connsiteY22" fmla="*/ 46396 h 79589"/>
              <a:gd name="connsiteX23" fmla="*/ 320357 w 476859"/>
              <a:gd name="connsiteY23" fmla="*/ 46396 h 79589"/>
              <a:gd name="connsiteX24" fmla="*/ 266619 w 476859"/>
              <a:gd name="connsiteY24" fmla="*/ 39983 h 79589"/>
              <a:gd name="connsiteX25" fmla="*/ 239089 w 476859"/>
              <a:gd name="connsiteY25" fmla="*/ 21500 h 79589"/>
              <a:gd name="connsiteX26" fmla="*/ 237958 w 476859"/>
              <a:gd name="connsiteY26" fmla="*/ 21500 h 79589"/>
              <a:gd name="connsiteX27" fmla="*/ 210995 w 476859"/>
              <a:gd name="connsiteY27" fmla="*/ 39795 h 79589"/>
              <a:gd name="connsiteX28" fmla="*/ 156502 w 476859"/>
              <a:gd name="connsiteY28" fmla="*/ 46396 h 79589"/>
              <a:gd name="connsiteX29" fmla="*/ 122562 w 476859"/>
              <a:gd name="connsiteY29" fmla="*/ 46396 h 79589"/>
              <a:gd name="connsiteX30" fmla="*/ 89564 w 476859"/>
              <a:gd name="connsiteY30" fmla="*/ 46396 h 79589"/>
              <a:gd name="connsiteX31" fmla="*/ 27718 w 476859"/>
              <a:gd name="connsiteY31" fmla="*/ 54317 h 79589"/>
              <a:gd name="connsiteX32" fmla="*/ 11502 w 476859"/>
              <a:gd name="connsiteY32" fmla="*/ 79590 h 7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6859" h="79589">
                <a:moveTo>
                  <a:pt x="11502" y="79590"/>
                </a:moveTo>
                <a:lnTo>
                  <a:pt x="0" y="79401"/>
                </a:lnTo>
                <a:cubicBezTo>
                  <a:pt x="0" y="64313"/>
                  <a:pt x="6034" y="53186"/>
                  <a:pt x="17913" y="46207"/>
                </a:cubicBezTo>
                <a:cubicBezTo>
                  <a:pt x="29792" y="39229"/>
                  <a:pt x="55058" y="35645"/>
                  <a:pt x="93712" y="35645"/>
                </a:cubicBezTo>
                <a:cubicBezTo>
                  <a:pt x="103895" y="35645"/>
                  <a:pt x="113888" y="35645"/>
                  <a:pt x="124070" y="35645"/>
                </a:cubicBezTo>
                <a:cubicBezTo>
                  <a:pt x="134064" y="35645"/>
                  <a:pt x="143680" y="35645"/>
                  <a:pt x="152731" y="35645"/>
                </a:cubicBezTo>
                <a:cubicBezTo>
                  <a:pt x="168004" y="35645"/>
                  <a:pt x="180826" y="34702"/>
                  <a:pt x="191385" y="33005"/>
                </a:cubicBezTo>
                <a:cubicBezTo>
                  <a:pt x="201944" y="31308"/>
                  <a:pt x="209863" y="28667"/>
                  <a:pt x="215331" y="25272"/>
                </a:cubicBezTo>
                <a:cubicBezTo>
                  <a:pt x="220045" y="22443"/>
                  <a:pt x="223816" y="19049"/>
                  <a:pt x="226833" y="15277"/>
                </a:cubicBezTo>
                <a:cubicBezTo>
                  <a:pt x="229662" y="11505"/>
                  <a:pt x="231547" y="6412"/>
                  <a:pt x="232301" y="0"/>
                </a:cubicBezTo>
                <a:lnTo>
                  <a:pt x="244181" y="0"/>
                </a:lnTo>
                <a:cubicBezTo>
                  <a:pt x="244181" y="6412"/>
                  <a:pt x="245500" y="11505"/>
                  <a:pt x="248329" y="15088"/>
                </a:cubicBezTo>
                <a:cubicBezTo>
                  <a:pt x="250968" y="18671"/>
                  <a:pt x="254740" y="21878"/>
                  <a:pt x="259265" y="24707"/>
                </a:cubicBezTo>
                <a:cubicBezTo>
                  <a:pt x="265110" y="28101"/>
                  <a:pt x="273030" y="30742"/>
                  <a:pt x="283023" y="32628"/>
                </a:cubicBezTo>
                <a:cubicBezTo>
                  <a:pt x="293017" y="34514"/>
                  <a:pt x="305838" y="35457"/>
                  <a:pt x="321300" y="35457"/>
                </a:cubicBezTo>
                <a:cubicBezTo>
                  <a:pt x="331482" y="35457"/>
                  <a:pt x="342041" y="35457"/>
                  <a:pt x="352977" y="35457"/>
                </a:cubicBezTo>
                <a:cubicBezTo>
                  <a:pt x="363914" y="35457"/>
                  <a:pt x="374096" y="35457"/>
                  <a:pt x="383146" y="35457"/>
                </a:cubicBezTo>
                <a:cubicBezTo>
                  <a:pt x="417652" y="35457"/>
                  <a:pt x="441787" y="38852"/>
                  <a:pt x="455929" y="45641"/>
                </a:cubicBezTo>
                <a:cubicBezTo>
                  <a:pt x="469882" y="52431"/>
                  <a:pt x="476859" y="63559"/>
                  <a:pt x="476859" y="79024"/>
                </a:cubicBezTo>
                <a:lnTo>
                  <a:pt x="464980" y="79213"/>
                </a:lnTo>
                <a:cubicBezTo>
                  <a:pt x="464980" y="67708"/>
                  <a:pt x="459323" y="59409"/>
                  <a:pt x="448198" y="54317"/>
                </a:cubicBezTo>
                <a:cubicBezTo>
                  <a:pt x="437074" y="49036"/>
                  <a:pt x="416710" y="46396"/>
                  <a:pt x="387483" y="46396"/>
                </a:cubicBezTo>
                <a:cubicBezTo>
                  <a:pt x="376358" y="46396"/>
                  <a:pt x="365422" y="46396"/>
                  <a:pt x="354675" y="46396"/>
                </a:cubicBezTo>
                <a:cubicBezTo>
                  <a:pt x="343927" y="46396"/>
                  <a:pt x="332614" y="46396"/>
                  <a:pt x="320357" y="46396"/>
                </a:cubicBezTo>
                <a:cubicBezTo>
                  <a:pt x="297731" y="46396"/>
                  <a:pt x="279818" y="44321"/>
                  <a:pt x="266619" y="39983"/>
                </a:cubicBezTo>
                <a:cubicBezTo>
                  <a:pt x="253231" y="35834"/>
                  <a:pt x="244181" y="29610"/>
                  <a:pt x="239089" y="21500"/>
                </a:cubicBezTo>
                <a:lnTo>
                  <a:pt x="237958" y="21500"/>
                </a:lnTo>
                <a:cubicBezTo>
                  <a:pt x="232867" y="29233"/>
                  <a:pt x="224005" y="35268"/>
                  <a:pt x="210995" y="39795"/>
                </a:cubicBezTo>
                <a:cubicBezTo>
                  <a:pt x="198173" y="44133"/>
                  <a:pt x="179883" y="46396"/>
                  <a:pt x="156502" y="46396"/>
                </a:cubicBezTo>
                <a:cubicBezTo>
                  <a:pt x="145377" y="46396"/>
                  <a:pt x="134064" y="46396"/>
                  <a:pt x="122562" y="46396"/>
                </a:cubicBezTo>
                <a:cubicBezTo>
                  <a:pt x="111060" y="46396"/>
                  <a:pt x="100123" y="46396"/>
                  <a:pt x="89564" y="46396"/>
                </a:cubicBezTo>
                <a:cubicBezTo>
                  <a:pt x="59018" y="46396"/>
                  <a:pt x="38277" y="49036"/>
                  <a:pt x="27718" y="54317"/>
                </a:cubicBezTo>
                <a:cubicBezTo>
                  <a:pt x="16970" y="59975"/>
                  <a:pt x="11502" y="68274"/>
                  <a:pt x="11502" y="79590"/>
                </a:cubicBezTo>
                <a:close/>
              </a:path>
            </a:pathLst>
          </a:custGeom>
          <a:solidFill>
            <a:srgbClr val="76C7D3"/>
          </a:solidFill>
          <a:ln w="1882" cap="flat">
            <a:noFill/>
            <a:prstDash val="solid"/>
            <a:miter/>
          </a:ln>
        </p:spPr>
        <p:txBody>
          <a:bodyPr rtlCol="0" anchor="ctr"/>
          <a:lstStyle/>
          <a:p>
            <a:endParaRPr lang="en-US"/>
          </a:p>
        </p:txBody>
      </p:sp>
      <p:sp>
        <p:nvSpPr>
          <p:cNvPr id="101" name="Slide Number Placeholder 5">
            <a:extLst>
              <a:ext uri="{FF2B5EF4-FFF2-40B4-BE49-F238E27FC236}">
                <a16:creationId xmlns:a16="http://schemas.microsoft.com/office/drawing/2014/main" id="{678431BA-85DC-524F-B70D-2CD7397431B5}"/>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414141"/>
                </a:solidFill>
                <a:latin typeface="Avenir" panose="02000503020000020003" pitchFamily="2" charset="0"/>
              </a:defRPr>
            </a:lvl1pPr>
          </a:lstStyle>
          <a:p>
            <a:fld id="{CB2079F2-58AF-ED44-82D7-E04B2F6FD686}" type="slidenum">
              <a:rPr lang="en-US" smtClean="0"/>
              <a:t>‹#›</a:t>
            </a:fld>
            <a:endParaRPr lang="en-US"/>
          </a:p>
        </p:txBody>
      </p:sp>
      <p:cxnSp>
        <p:nvCxnSpPr>
          <p:cNvPr id="180" name="Straight Connector 179">
            <a:extLst>
              <a:ext uri="{FF2B5EF4-FFF2-40B4-BE49-F238E27FC236}">
                <a16:creationId xmlns:a16="http://schemas.microsoft.com/office/drawing/2014/main" id="{99E19C50-2125-5343-9551-4E1363736F47}"/>
              </a:ext>
            </a:extLst>
          </p:cNvPr>
          <p:cNvCxnSpPr/>
          <p:nvPr userDrawn="1"/>
        </p:nvCxnSpPr>
        <p:spPr>
          <a:xfrm rot="5400000" flipH="1">
            <a:off x="7257742" y="10076667"/>
            <a:ext cx="0" cy="178217"/>
          </a:xfrm>
          <a:prstGeom prst="line">
            <a:avLst/>
          </a:prstGeom>
          <a:ln>
            <a:solidFill>
              <a:srgbClr val="76C7D3"/>
            </a:solidFill>
          </a:ln>
        </p:spPr>
        <p:style>
          <a:lnRef idx="1">
            <a:schemeClr val="accent1"/>
          </a:lnRef>
          <a:fillRef idx="0">
            <a:schemeClr val="accent1"/>
          </a:fillRef>
          <a:effectRef idx="0">
            <a:schemeClr val="accent1"/>
          </a:effectRef>
          <a:fontRef idx="minor">
            <a:schemeClr val="tx1"/>
          </a:fontRef>
        </p:style>
      </p:cxnSp>
      <p:sp>
        <p:nvSpPr>
          <p:cNvPr id="181" name="Rectangle 180">
            <a:extLst>
              <a:ext uri="{FF2B5EF4-FFF2-40B4-BE49-F238E27FC236}">
                <a16:creationId xmlns:a16="http://schemas.microsoft.com/office/drawing/2014/main" id="{950C6C77-4901-0849-A4DA-74D27F4DD25C}"/>
              </a:ext>
            </a:extLst>
          </p:cNvPr>
          <p:cNvSpPr/>
          <p:nvPr userDrawn="1"/>
        </p:nvSpPr>
        <p:spPr>
          <a:xfrm rot="16200000">
            <a:off x="5677889" y="8236536"/>
            <a:ext cx="3173496" cy="200055"/>
          </a:xfrm>
          <a:prstGeom prst="rect">
            <a:avLst/>
          </a:prstGeom>
        </p:spPr>
        <p:txBody>
          <a:bodyPr wrap="square">
            <a:spAutoFit/>
          </a:bodyPr>
          <a:lstStyle/>
          <a:p>
            <a:pPr algn="l"/>
            <a:r>
              <a:rPr lang="en-IE" sz="700" b="0" i="0" u="none" strike="noStrike" kern="1200" spc="300">
                <a:solidFill>
                  <a:srgbClr val="414141"/>
                </a:solidFill>
                <a:effectLst/>
                <a:latin typeface="Open Sans" panose="020B0606030504020204" pitchFamily="34" charset="0"/>
                <a:ea typeface="Open Sans" panose="020B0606030504020204" pitchFamily="34" charset="0"/>
                <a:cs typeface="Open Sans" panose="020B0606030504020204" pitchFamily="34" charset="0"/>
              </a:rPr>
              <a:t>Migrant Community Mediators</a:t>
            </a:r>
            <a:endParaRPr lang="en-US" sz="700" spc="300">
              <a:solidFill>
                <a:srgbClr val="41414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9174632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with Photo) 1">
    <p:spTree>
      <p:nvGrpSpPr>
        <p:cNvPr id="1" name=""/>
        <p:cNvGrpSpPr/>
        <p:nvPr/>
      </p:nvGrpSpPr>
      <p:grpSpPr>
        <a:xfrm>
          <a:off x="0" y="0"/>
          <a:ext cx="0" cy="0"/>
          <a:chOff x="0" y="0"/>
          <a:chExt cx="0" cy="0"/>
        </a:xfrm>
      </p:grpSpPr>
      <p:sp>
        <p:nvSpPr>
          <p:cNvPr id="190" name="Graphic 4">
            <a:extLst>
              <a:ext uri="{FF2B5EF4-FFF2-40B4-BE49-F238E27FC236}">
                <a16:creationId xmlns:a16="http://schemas.microsoft.com/office/drawing/2014/main" id="{54E1CC04-80FF-2E40-96CC-EA0377A04CD6}"/>
              </a:ext>
            </a:extLst>
          </p:cNvPr>
          <p:cNvSpPr/>
          <p:nvPr userDrawn="1"/>
        </p:nvSpPr>
        <p:spPr>
          <a:xfrm>
            <a:off x="-593414" y="4620478"/>
            <a:ext cx="4715830" cy="486238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5" h="461237">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76C7D3"/>
          </a:solidFill>
          <a:ln w="2960" cap="flat">
            <a:noFill/>
            <a:prstDash val="solid"/>
            <a:miter/>
          </a:ln>
        </p:spPr>
        <p:txBody>
          <a:bodyPr rtlCol="0" anchor="ctr"/>
          <a:lstStyle/>
          <a:p>
            <a:endParaRPr lang="en-US"/>
          </a:p>
        </p:txBody>
      </p:sp>
      <p:sp>
        <p:nvSpPr>
          <p:cNvPr id="183" name="Graphic 4">
            <a:extLst>
              <a:ext uri="{FF2B5EF4-FFF2-40B4-BE49-F238E27FC236}">
                <a16:creationId xmlns:a16="http://schemas.microsoft.com/office/drawing/2014/main" id="{00D40EC9-69B1-354B-8F24-33C807F5FB96}"/>
              </a:ext>
            </a:extLst>
          </p:cNvPr>
          <p:cNvSpPr/>
          <p:nvPr userDrawn="1"/>
        </p:nvSpPr>
        <p:spPr>
          <a:xfrm rot="3727499">
            <a:off x="-955185" y="4695656"/>
            <a:ext cx="5209619" cy="5134686"/>
          </a:xfrm>
          <a:custGeom>
            <a:avLst/>
            <a:gdLst>
              <a:gd name="connsiteX0" fmla="*/ 187073 w 494176"/>
              <a:gd name="connsiteY0" fmla="*/ 486712 h 487068"/>
              <a:gd name="connsiteX1" fmla="*/ 319436 w 494176"/>
              <a:gd name="connsiteY1" fmla="*/ 400839 h 487068"/>
              <a:gd name="connsiteX2" fmla="*/ 491182 w 494176"/>
              <a:gd name="connsiteY2" fmla="*/ 225540 h 487068"/>
              <a:gd name="connsiteX3" fmla="*/ 296932 w 494176"/>
              <a:gd name="connsiteY3" fmla="*/ 6416 h 487068"/>
              <a:gd name="connsiteX4" fmla="*/ 6444 w 494176"/>
              <a:gd name="connsiteY4" fmla="*/ 228501 h 487068"/>
              <a:gd name="connsiteX5" fmla="*/ 187073 w 494176"/>
              <a:gd name="connsiteY5" fmla="*/ 486712 h 48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176" h="487068">
                <a:moveTo>
                  <a:pt x="187073" y="486712"/>
                </a:moveTo>
                <a:cubicBezTo>
                  <a:pt x="239782" y="479902"/>
                  <a:pt x="272354" y="422752"/>
                  <a:pt x="319436" y="400839"/>
                </a:cubicBezTo>
                <a:cubicBezTo>
                  <a:pt x="404717" y="360864"/>
                  <a:pt x="513687" y="343097"/>
                  <a:pt x="491182" y="225540"/>
                </a:cubicBezTo>
                <a:cubicBezTo>
                  <a:pt x="474008" y="135225"/>
                  <a:pt x="385173" y="27144"/>
                  <a:pt x="296932" y="6416"/>
                </a:cubicBezTo>
                <a:cubicBezTo>
                  <a:pt x="141768" y="-30007"/>
                  <a:pt x="66851" y="94657"/>
                  <a:pt x="6444" y="228501"/>
                </a:cubicBezTo>
                <a:cubicBezTo>
                  <a:pt x="-32347" y="314374"/>
                  <a:pt x="113637" y="496188"/>
                  <a:pt x="187073" y="486712"/>
                </a:cubicBezTo>
                <a:close/>
              </a:path>
            </a:pathLst>
          </a:custGeom>
          <a:noFill/>
          <a:ln w="28575" cap="flat">
            <a:solidFill>
              <a:srgbClr val="414141"/>
            </a:solidFill>
            <a:prstDash val="solid"/>
            <a:miter/>
          </a:ln>
        </p:spPr>
        <p:txBody>
          <a:bodyPr rtlCol="0" anchor="ctr"/>
          <a:lstStyle/>
          <a:p>
            <a:endParaRPr lang="en-US"/>
          </a:p>
        </p:txBody>
      </p:sp>
      <p:sp>
        <p:nvSpPr>
          <p:cNvPr id="92" name="Text Placeholder 32">
            <a:extLst>
              <a:ext uri="{FF2B5EF4-FFF2-40B4-BE49-F238E27FC236}">
                <a16:creationId xmlns:a16="http://schemas.microsoft.com/office/drawing/2014/main" id="{2C5CA6BB-DEF0-B24D-BF0C-8A05B71EC5D7}"/>
              </a:ext>
            </a:extLst>
          </p:cNvPr>
          <p:cNvSpPr>
            <a:spLocks noGrp="1"/>
          </p:cNvSpPr>
          <p:nvPr>
            <p:ph type="body" sz="quarter" idx="52" hasCustomPrompt="1"/>
          </p:nvPr>
        </p:nvSpPr>
        <p:spPr>
          <a:xfrm>
            <a:off x="321361" y="8347546"/>
            <a:ext cx="3098165" cy="238796"/>
          </a:xfrm>
        </p:spPr>
        <p:txBody>
          <a:bodyPr numCol="1" spcCol="288000" anchor="t">
            <a:noAutofit/>
          </a:bodyPr>
          <a:lstStyle>
            <a:lvl1pPr marL="0" indent="0" algn="ctr">
              <a:lnSpc>
                <a:spcPct val="100000"/>
              </a:lnSpc>
              <a:spcBef>
                <a:spcPct val="0"/>
              </a:spcBef>
              <a:buNone/>
              <a:defRPr sz="105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Name, Company</a:t>
            </a:r>
            <a:endParaRPr lang="en-US"/>
          </a:p>
        </p:txBody>
      </p:sp>
      <p:cxnSp>
        <p:nvCxnSpPr>
          <p:cNvPr id="93" name="Straight Connector 92">
            <a:extLst>
              <a:ext uri="{FF2B5EF4-FFF2-40B4-BE49-F238E27FC236}">
                <a16:creationId xmlns:a16="http://schemas.microsoft.com/office/drawing/2014/main" id="{5C1CD3FD-FB4C-8B4A-B75A-A77BA45B32D6}"/>
              </a:ext>
            </a:extLst>
          </p:cNvPr>
          <p:cNvCxnSpPr/>
          <p:nvPr userDrawn="1"/>
        </p:nvCxnSpPr>
        <p:spPr>
          <a:xfrm>
            <a:off x="1571610" y="8205876"/>
            <a:ext cx="532210" cy="0"/>
          </a:xfrm>
          <a:prstGeom prst="line">
            <a:avLst/>
          </a:prstGeom>
          <a:ln w="28575">
            <a:solidFill>
              <a:srgbClr val="76C7D3"/>
            </a:solidFill>
          </a:ln>
        </p:spPr>
        <p:style>
          <a:lnRef idx="1">
            <a:schemeClr val="accent1"/>
          </a:lnRef>
          <a:fillRef idx="0">
            <a:schemeClr val="accent1"/>
          </a:fillRef>
          <a:effectRef idx="0">
            <a:schemeClr val="accent1"/>
          </a:effectRef>
          <a:fontRef idx="minor">
            <a:schemeClr val="tx1"/>
          </a:fontRef>
        </p:style>
      </p:cxnSp>
      <p:sp>
        <p:nvSpPr>
          <p:cNvPr id="174" name="Text Placeholder 23">
            <a:extLst>
              <a:ext uri="{FF2B5EF4-FFF2-40B4-BE49-F238E27FC236}">
                <a16:creationId xmlns:a16="http://schemas.microsoft.com/office/drawing/2014/main" id="{7BC6E697-CA67-0347-8ADF-3F6A354FCDCE}"/>
              </a:ext>
            </a:extLst>
          </p:cNvPr>
          <p:cNvSpPr>
            <a:spLocks noGrp="1"/>
          </p:cNvSpPr>
          <p:nvPr>
            <p:ph type="body" sz="quarter" idx="13" hasCustomPrompt="1"/>
          </p:nvPr>
        </p:nvSpPr>
        <p:spPr>
          <a:xfrm>
            <a:off x="321361" y="6216049"/>
            <a:ext cx="3023471" cy="1848158"/>
          </a:xfrm>
        </p:spPr>
        <p:txBody>
          <a:bodyPr anchor="ctr">
            <a:normAutofit/>
          </a:bodyPr>
          <a:lstStyle>
            <a:lvl1pPr marL="0" indent="0" algn="ctr">
              <a:lnSpc>
                <a:spcPts val="2060"/>
              </a:lnSpc>
              <a:spcBef>
                <a:spcPct val="0"/>
              </a:spcBef>
              <a:buNone/>
              <a:defRPr sz="1800" b="1" i="1"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Quote</a:t>
            </a:r>
          </a:p>
        </p:txBody>
      </p:sp>
      <p:pic>
        <p:nvPicPr>
          <p:cNvPr id="184" name="Graphic 183">
            <a:extLst>
              <a:ext uri="{FF2B5EF4-FFF2-40B4-BE49-F238E27FC236}">
                <a16:creationId xmlns:a16="http://schemas.microsoft.com/office/drawing/2014/main" id="{EC4079B3-EB18-4B4E-A449-D5134EB071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453449" y="5303592"/>
            <a:ext cx="770787" cy="770787"/>
          </a:xfrm>
          <a:prstGeom prst="rect">
            <a:avLst/>
          </a:prstGeom>
        </p:spPr>
      </p:pic>
      <p:sp>
        <p:nvSpPr>
          <p:cNvPr id="198" name="Rectangle 197">
            <a:extLst>
              <a:ext uri="{FF2B5EF4-FFF2-40B4-BE49-F238E27FC236}">
                <a16:creationId xmlns:a16="http://schemas.microsoft.com/office/drawing/2014/main" id="{D707D8F5-2C0F-2849-977B-EBDBCCFD2ABE}"/>
              </a:ext>
            </a:extLst>
          </p:cNvPr>
          <p:cNvSpPr/>
          <p:nvPr userDrawn="1"/>
        </p:nvSpPr>
        <p:spPr>
          <a:xfrm>
            <a:off x="-1223682" y="0"/>
            <a:ext cx="1239716" cy="1082039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Picture Placeholder 198">
            <a:extLst>
              <a:ext uri="{FF2B5EF4-FFF2-40B4-BE49-F238E27FC236}">
                <a16:creationId xmlns:a16="http://schemas.microsoft.com/office/drawing/2014/main" id="{49572BB1-0774-D146-9FE4-7E7E0DF0DF1C}"/>
              </a:ext>
            </a:extLst>
          </p:cNvPr>
          <p:cNvSpPr>
            <a:spLocks noGrp="1"/>
          </p:cNvSpPr>
          <p:nvPr>
            <p:ph type="pic" sz="quarter" idx="53"/>
          </p:nvPr>
        </p:nvSpPr>
        <p:spPr>
          <a:xfrm>
            <a:off x="761984" y="0"/>
            <a:ext cx="6797691" cy="8006752"/>
          </a:xfrm>
          <a:custGeom>
            <a:avLst/>
            <a:gdLst>
              <a:gd name="connsiteX0" fmla="*/ 1329401 w 6797691"/>
              <a:gd name="connsiteY0" fmla="*/ 0 h 8006752"/>
              <a:gd name="connsiteX1" fmla="*/ 6797691 w 6797691"/>
              <a:gd name="connsiteY1" fmla="*/ 1 h 8006752"/>
              <a:gd name="connsiteX2" fmla="*/ 6797691 w 6797691"/>
              <a:gd name="connsiteY2" fmla="*/ 6829294 h 8006752"/>
              <a:gd name="connsiteX3" fmla="*/ 6705850 w 6797691"/>
              <a:gd name="connsiteY3" fmla="*/ 6910101 h 8006752"/>
              <a:gd name="connsiteX4" fmla="*/ 3224292 w 6797691"/>
              <a:gd name="connsiteY4" fmla="*/ 7910884 h 8006752"/>
              <a:gd name="connsiteX5" fmla="*/ 3149267 w 6797691"/>
              <a:gd name="connsiteY5" fmla="*/ 7888459 h 8006752"/>
              <a:gd name="connsiteX6" fmla="*/ 3175215 w 6797691"/>
              <a:gd name="connsiteY6" fmla="*/ 7823765 h 8006752"/>
              <a:gd name="connsiteX7" fmla="*/ 3229522 w 6797691"/>
              <a:gd name="connsiteY7" fmla="*/ 5873810 h 8006752"/>
              <a:gd name="connsiteX8" fmla="*/ 2336728 w 6797691"/>
              <a:gd name="connsiteY8" fmla="*/ 5077792 h 8006752"/>
              <a:gd name="connsiteX9" fmla="*/ 1500134 w 6797691"/>
              <a:gd name="connsiteY9" fmla="*/ 4734417 h 8006752"/>
              <a:gd name="connsiteX10" fmla="*/ 447422 w 6797691"/>
              <a:gd name="connsiteY10" fmla="*/ 4659104 h 8006752"/>
              <a:gd name="connsiteX11" fmla="*/ 418294 w 6797691"/>
              <a:gd name="connsiteY11" fmla="*/ 4667135 h 8006752"/>
              <a:gd name="connsiteX12" fmla="*/ 373164 w 6797691"/>
              <a:gd name="connsiteY12" fmla="*/ 4526195 h 8006752"/>
              <a:gd name="connsiteX13" fmla="*/ 1551 w 6797691"/>
              <a:gd name="connsiteY13" fmla="*/ 2378250 h 8006752"/>
              <a:gd name="connsiteX14" fmla="*/ 1312230 w 6797691"/>
              <a:gd name="connsiteY14" fmla="*/ 10983 h 800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97690" h="8006751">
                <a:moveTo>
                  <a:pt x="1329401" y="0"/>
                </a:moveTo>
                <a:lnTo>
                  <a:pt x="6797691" y="1"/>
                </a:lnTo>
                <a:lnTo>
                  <a:pt x="6797691" y="6829294"/>
                </a:lnTo>
                <a:lnTo>
                  <a:pt x="6705850" y="6910101"/>
                </a:lnTo>
                <a:cubicBezTo>
                  <a:pt x="5654006" y="7782941"/>
                  <a:pt x="4388090" y="8212150"/>
                  <a:pt x="3224292" y="7910884"/>
                </a:cubicBezTo>
                <a:lnTo>
                  <a:pt x="3149267" y="7888459"/>
                </a:lnTo>
                <a:lnTo>
                  <a:pt x="3175215" y="7823765"/>
                </a:lnTo>
                <a:cubicBezTo>
                  <a:pt x="3395796" y="7193524"/>
                  <a:pt x="3426185" y="6480191"/>
                  <a:pt x="3229522" y="5873810"/>
                </a:cubicBezTo>
                <a:cubicBezTo>
                  <a:pt x="3095291" y="5455512"/>
                  <a:pt x="2705088" y="5258851"/>
                  <a:pt x="2336728" y="5077792"/>
                </a:cubicBezTo>
                <a:cubicBezTo>
                  <a:pt x="2071396" y="4946681"/>
                  <a:pt x="1790441" y="4821821"/>
                  <a:pt x="1500134" y="4734417"/>
                </a:cubicBezTo>
                <a:cubicBezTo>
                  <a:pt x="1147192" y="4629060"/>
                  <a:pt x="785362" y="4580992"/>
                  <a:pt x="447422" y="4659104"/>
                </a:cubicBezTo>
                <a:lnTo>
                  <a:pt x="418294" y="4667135"/>
                </a:lnTo>
                <a:lnTo>
                  <a:pt x="373164" y="4526195"/>
                </a:lnTo>
                <a:cubicBezTo>
                  <a:pt x="151939" y="3795627"/>
                  <a:pt x="21786" y="3035092"/>
                  <a:pt x="1551" y="2378250"/>
                </a:cubicBezTo>
                <a:cubicBezTo>
                  <a:pt x="-33609" y="1275178"/>
                  <a:pt x="532477" y="535926"/>
                  <a:pt x="1312230" y="10983"/>
                </a:cubicBezTo>
                <a:close/>
              </a:path>
            </a:pathLst>
          </a:custGeom>
        </p:spPr>
        <p:txBody>
          <a:bodyPr wrap="square">
            <a:noAutofit/>
          </a:bodyPr>
          <a:lstStyle>
            <a:lvl1pPr marL="0" indent="0" algn="ctr">
              <a:buNone/>
              <a:defRPr sz="1100"/>
            </a:lvl1pPr>
          </a:lstStyle>
          <a:p>
            <a:endParaRPr lang="en-US"/>
          </a:p>
        </p:txBody>
      </p:sp>
      <p:sp>
        <p:nvSpPr>
          <p:cNvPr id="203" name="Slide Number Placeholder 5">
            <a:extLst>
              <a:ext uri="{FF2B5EF4-FFF2-40B4-BE49-F238E27FC236}">
                <a16:creationId xmlns:a16="http://schemas.microsoft.com/office/drawing/2014/main" id="{3FB4EBA7-7C7F-4F44-B29B-D9CB7C6288EB}"/>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414141"/>
                </a:solidFill>
                <a:latin typeface="Avenir" panose="02000503020000020003" pitchFamily="2" charset="0"/>
              </a:defRPr>
            </a:lvl1pPr>
          </a:lstStyle>
          <a:p>
            <a:fld id="{CB2079F2-58AF-ED44-82D7-E04B2F6FD686}" type="slidenum">
              <a:rPr lang="en-US" smtClean="0"/>
              <a:t>‹#›</a:t>
            </a:fld>
            <a:endParaRPr lang="en-US"/>
          </a:p>
        </p:txBody>
      </p:sp>
      <p:cxnSp>
        <p:nvCxnSpPr>
          <p:cNvPr id="204" name="Straight Connector 203">
            <a:extLst>
              <a:ext uri="{FF2B5EF4-FFF2-40B4-BE49-F238E27FC236}">
                <a16:creationId xmlns:a16="http://schemas.microsoft.com/office/drawing/2014/main" id="{73EC2E4E-3ED1-464C-BBD4-3E034233A5C9}"/>
              </a:ext>
            </a:extLst>
          </p:cNvPr>
          <p:cNvCxnSpPr/>
          <p:nvPr userDrawn="1"/>
        </p:nvCxnSpPr>
        <p:spPr>
          <a:xfrm rot="5400000" flipH="1">
            <a:off x="7257742" y="10076667"/>
            <a:ext cx="0" cy="178217"/>
          </a:xfrm>
          <a:prstGeom prst="line">
            <a:avLst/>
          </a:prstGeom>
          <a:ln>
            <a:solidFill>
              <a:srgbClr val="76C7D3"/>
            </a:solidFill>
          </a:ln>
        </p:spPr>
        <p:style>
          <a:lnRef idx="1">
            <a:schemeClr val="accent1"/>
          </a:lnRef>
          <a:fillRef idx="0">
            <a:schemeClr val="accent1"/>
          </a:fillRef>
          <a:effectRef idx="0">
            <a:schemeClr val="accent1"/>
          </a:effectRef>
          <a:fontRef idx="minor">
            <a:schemeClr val="tx1"/>
          </a:fontRef>
        </p:style>
      </p:cxnSp>
      <p:sp>
        <p:nvSpPr>
          <p:cNvPr id="205" name="Rectangle 204">
            <a:extLst>
              <a:ext uri="{FF2B5EF4-FFF2-40B4-BE49-F238E27FC236}">
                <a16:creationId xmlns:a16="http://schemas.microsoft.com/office/drawing/2014/main" id="{78BF9C4A-2ACD-6042-9323-825DCB8B861E}"/>
              </a:ext>
            </a:extLst>
          </p:cNvPr>
          <p:cNvSpPr/>
          <p:nvPr userDrawn="1"/>
        </p:nvSpPr>
        <p:spPr>
          <a:xfrm rot="16200000">
            <a:off x="5677889" y="8236536"/>
            <a:ext cx="3173496" cy="200055"/>
          </a:xfrm>
          <a:prstGeom prst="rect">
            <a:avLst/>
          </a:prstGeom>
        </p:spPr>
        <p:txBody>
          <a:bodyPr wrap="square">
            <a:spAutoFit/>
          </a:bodyPr>
          <a:lstStyle/>
          <a:p>
            <a:pPr algn="l"/>
            <a:r>
              <a:rPr lang="en-IE" sz="700" b="0" i="0" u="none" strike="noStrike" kern="1200" spc="300">
                <a:solidFill>
                  <a:srgbClr val="414141"/>
                </a:solidFill>
                <a:effectLst/>
                <a:latin typeface="Open Sans" panose="020B0606030504020204" pitchFamily="34" charset="0"/>
                <a:ea typeface="Open Sans" panose="020B0606030504020204" pitchFamily="34" charset="0"/>
                <a:cs typeface="Open Sans" panose="020B0606030504020204" pitchFamily="34" charset="0"/>
              </a:rPr>
              <a:t>Migrant Community Mediators</a:t>
            </a:r>
            <a:endParaRPr lang="en-US" sz="700" spc="300">
              <a:solidFill>
                <a:srgbClr val="41414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4765467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with Photo) 2">
    <p:spTree>
      <p:nvGrpSpPr>
        <p:cNvPr id="1" name=""/>
        <p:cNvGrpSpPr/>
        <p:nvPr/>
      </p:nvGrpSpPr>
      <p:grpSpPr>
        <a:xfrm>
          <a:off x="0" y="0"/>
          <a:ext cx="0" cy="0"/>
          <a:chOff x="0" y="0"/>
          <a:chExt cx="0" cy="0"/>
        </a:xfrm>
      </p:grpSpPr>
      <p:sp>
        <p:nvSpPr>
          <p:cNvPr id="96" name="Graphic 4">
            <a:extLst>
              <a:ext uri="{FF2B5EF4-FFF2-40B4-BE49-F238E27FC236}">
                <a16:creationId xmlns:a16="http://schemas.microsoft.com/office/drawing/2014/main" id="{CE279138-94B4-C245-ADC5-3B8C1867A938}"/>
              </a:ext>
            </a:extLst>
          </p:cNvPr>
          <p:cNvSpPr/>
          <p:nvPr userDrawn="1"/>
        </p:nvSpPr>
        <p:spPr>
          <a:xfrm>
            <a:off x="5515399" y="250178"/>
            <a:ext cx="2670119" cy="275309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5" h="461237">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76C7D3"/>
          </a:solidFill>
          <a:ln w="2960" cap="flat">
            <a:noFill/>
            <a:prstDash val="solid"/>
            <a:miter/>
          </a:ln>
        </p:spPr>
        <p:txBody>
          <a:bodyPr rtlCol="0" anchor="ctr"/>
          <a:lstStyle/>
          <a:p>
            <a:endParaRPr lang="en-US"/>
          </a:p>
        </p:txBody>
      </p:sp>
      <p:sp>
        <p:nvSpPr>
          <p:cNvPr id="97" name="Graphic 4">
            <a:extLst>
              <a:ext uri="{FF2B5EF4-FFF2-40B4-BE49-F238E27FC236}">
                <a16:creationId xmlns:a16="http://schemas.microsoft.com/office/drawing/2014/main" id="{03B08364-0C5D-8A4B-8C20-ECB3A882CC68}"/>
              </a:ext>
            </a:extLst>
          </p:cNvPr>
          <p:cNvSpPr/>
          <p:nvPr userDrawn="1"/>
        </p:nvSpPr>
        <p:spPr>
          <a:xfrm>
            <a:off x="5720477" y="439025"/>
            <a:ext cx="2892066" cy="2850467"/>
          </a:xfrm>
          <a:custGeom>
            <a:avLst/>
            <a:gdLst>
              <a:gd name="connsiteX0" fmla="*/ 187073 w 494176"/>
              <a:gd name="connsiteY0" fmla="*/ 486712 h 487068"/>
              <a:gd name="connsiteX1" fmla="*/ 319436 w 494176"/>
              <a:gd name="connsiteY1" fmla="*/ 400839 h 487068"/>
              <a:gd name="connsiteX2" fmla="*/ 491182 w 494176"/>
              <a:gd name="connsiteY2" fmla="*/ 225540 h 487068"/>
              <a:gd name="connsiteX3" fmla="*/ 296932 w 494176"/>
              <a:gd name="connsiteY3" fmla="*/ 6416 h 487068"/>
              <a:gd name="connsiteX4" fmla="*/ 6444 w 494176"/>
              <a:gd name="connsiteY4" fmla="*/ 228501 h 487068"/>
              <a:gd name="connsiteX5" fmla="*/ 187073 w 494176"/>
              <a:gd name="connsiteY5" fmla="*/ 486712 h 48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176" h="487068">
                <a:moveTo>
                  <a:pt x="187073" y="486712"/>
                </a:moveTo>
                <a:cubicBezTo>
                  <a:pt x="239782" y="479902"/>
                  <a:pt x="272354" y="422752"/>
                  <a:pt x="319436" y="400839"/>
                </a:cubicBezTo>
                <a:cubicBezTo>
                  <a:pt x="404717" y="360864"/>
                  <a:pt x="513687" y="343097"/>
                  <a:pt x="491182" y="225540"/>
                </a:cubicBezTo>
                <a:cubicBezTo>
                  <a:pt x="474008" y="135225"/>
                  <a:pt x="385173" y="27144"/>
                  <a:pt x="296932" y="6416"/>
                </a:cubicBezTo>
                <a:cubicBezTo>
                  <a:pt x="141768" y="-30007"/>
                  <a:pt x="66851" y="94657"/>
                  <a:pt x="6444" y="228501"/>
                </a:cubicBezTo>
                <a:cubicBezTo>
                  <a:pt x="-32347" y="314374"/>
                  <a:pt x="113637" y="496188"/>
                  <a:pt x="187073" y="486712"/>
                </a:cubicBezTo>
                <a:close/>
              </a:path>
            </a:pathLst>
          </a:custGeom>
          <a:noFill/>
          <a:ln w="28575" cap="flat">
            <a:solidFill>
              <a:srgbClr val="414141"/>
            </a:solidFill>
            <a:prstDash val="solid"/>
            <a:miter/>
          </a:ln>
        </p:spPr>
        <p:txBody>
          <a:bodyPr rtlCol="0" anchor="ctr"/>
          <a:lstStyle/>
          <a:p>
            <a:endParaRPr lang="en-US"/>
          </a:p>
        </p:txBody>
      </p:sp>
      <p:pic>
        <p:nvPicPr>
          <p:cNvPr id="6" name="Graphic 5">
            <a:extLst>
              <a:ext uri="{FF2B5EF4-FFF2-40B4-BE49-F238E27FC236}">
                <a16:creationId xmlns:a16="http://schemas.microsoft.com/office/drawing/2014/main" id="{8EB95ABB-B170-B140-9EB9-26FB81F0DC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3315492" y="3746957"/>
            <a:ext cx="901700" cy="901700"/>
          </a:xfrm>
          <a:prstGeom prst="rect">
            <a:avLst/>
          </a:prstGeom>
        </p:spPr>
      </p:pic>
      <p:sp>
        <p:nvSpPr>
          <p:cNvPr id="101" name="Rectangle 100">
            <a:extLst>
              <a:ext uri="{FF2B5EF4-FFF2-40B4-BE49-F238E27FC236}">
                <a16:creationId xmlns:a16="http://schemas.microsoft.com/office/drawing/2014/main" id="{C8F77DD4-9C81-994C-844E-328FF56C75F4}"/>
              </a:ext>
            </a:extLst>
          </p:cNvPr>
          <p:cNvSpPr/>
          <p:nvPr userDrawn="1"/>
        </p:nvSpPr>
        <p:spPr>
          <a:xfrm>
            <a:off x="7579825" y="0"/>
            <a:ext cx="1223682" cy="451821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 Placeholder 23">
            <a:extLst>
              <a:ext uri="{FF2B5EF4-FFF2-40B4-BE49-F238E27FC236}">
                <a16:creationId xmlns:a16="http://schemas.microsoft.com/office/drawing/2014/main" id="{B30A05CC-7ADA-114D-8C84-315DFF836BBD}"/>
              </a:ext>
            </a:extLst>
          </p:cNvPr>
          <p:cNvSpPr>
            <a:spLocks noGrp="1"/>
          </p:cNvSpPr>
          <p:nvPr>
            <p:ph type="body" sz="quarter" idx="13" hasCustomPrompt="1"/>
          </p:nvPr>
        </p:nvSpPr>
        <p:spPr>
          <a:xfrm>
            <a:off x="706715" y="4807981"/>
            <a:ext cx="6119252" cy="3917750"/>
          </a:xfrm>
        </p:spPr>
        <p:txBody>
          <a:bodyPr anchor="t">
            <a:normAutofit/>
          </a:bodyPr>
          <a:lstStyle>
            <a:lvl1pPr marL="0" indent="0" algn="ctr">
              <a:lnSpc>
                <a:spcPts val="2460"/>
              </a:lnSpc>
              <a:spcBef>
                <a:spcPct val="0"/>
              </a:spcBef>
              <a:buNone/>
              <a:defRPr sz="2800" b="1" i="1" baseline="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Quote</a:t>
            </a:r>
          </a:p>
        </p:txBody>
      </p:sp>
      <p:sp>
        <p:nvSpPr>
          <p:cNvPr id="185" name="Text Placeholder 32">
            <a:extLst>
              <a:ext uri="{FF2B5EF4-FFF2-40B4-BE49-F238E27FC236}">
                <a16:creationId xmlns:a16="http://schemas.microsoft.com/office/drawing/2014/main" id="{DF7DCBBC-DAEC-AD47-929E-2B80DCDF8C89}"/>
              </a:ext>
            </a:extLst>
          </p:cNvPr>
          <p:cNvSpPr>
            <a:spLocks noGrp="1"/>
          </p:cNvSpPr>
          <p:nvPr>
            <p:ph type="body" sz="quarter" idx="52" hasCustomPrompt="1"/>
          </p:nvPr>
        </p:nvSpPr>
        <p:spPr>
          <a:xfrm>
            <a:off x="706715" y="9181647"/>
            <a:ext cx="6119252" cy="622254"/>
          </a:xfrm>
        </p:spPr>
        <p:txBody>
          <a:bodyPr numCol="1" spcCol="288000" anchor="t">
            <a:noAutofit/>
          </a:bodyPr>
          <a:lstStyle>
            <a:lvl1pPr marL="0" indent="0" algn="ctr">
              <a:lnSpc>
                <a:spcPct val="100000"/>
              </a:lnSpc>
              <a:spcBef>
                <a:spcPct val="0"/>
              </a:spcBef>
              <a:buNone/>
              <a:defRPr sz="1400" b="1"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Name, Company</a:t>
            </a:r>
            <a:endParaRPr lang="en-US"/>
          </a:p>
        </p:txBody>
      </p:sp>
      <p:cxnSp>
        <p:nvCxnSpPr>
          <p:cNvPr id="188" name="Straight Connector 187">
            <a:extLst>
              <a:ext uri="{FF2B5EF4-FFF2-40B4-BE49-F238E27FC236}">
                <a16:creationId xmlns:a16="http://schemas.microsoft.com/office/drawing/2014/main" id="{FA2D41C1-368D-8249-8723-9D1B9566E3E2}"/>
              </a:ext>
            </a:extLst>
          </p:cNvPr>
          <p:cNvCxnSpPr/>
          <p:nvPr userDrawn="1"/>
        </p:nvCxnSpPr>
        <p:spPr>
          <a:xfrm>
            <a:off x="3500236" y="8862998"/>
            <a:ext cx="532210" cy="0"/>
          </a:xfrm>
          <a:prstGeom prst="line">
            <a:avLst/>
          </a:prstGeom>
          <a:ln w="28575">
            <a:solidFill>
              <a:srgbClr val="76C7D3"/>
            </a:solidFill>
          </a:ln>
        </p:spPr>
        <p:style>
          <a:lnRef idx="1">
            <a:schemeClr val="accent1"/>
          </a:lnRef>
          <a:fillRef idx="0">
            <a:schemeClr val="accent1"/>
          </a:fillRef>
          <a:effectRef idx="0">
            <a:schemeClr val="accent1"/>
          </a:effectRef>
          <a:fontRef idx="minor">
            <a:schemeClr val="tx1"/>
          </a:fontRef>
        </p:style>
      </p:cxnSp>
      <p:sp>
        <p:nvSpPr>
          <p:cNvPr id="189" name="Picture Placeholder 188">
            <a:extLst>
              <a:ext uri="{FF2B5EF4-FFF2-40B4-BE49-F238E27FC236}">
                <a16:creationId xmlns:a16="http://schemas.microsoft.com/office/drawing/2014/main" id="{6584B484-8EEA-084F-91BC-28EFB6FBD057}"/>
              </a:ext>
            </a:extLst>
          </p:cNvPr>
          <p:cNvSpPr>
            <a:spLocks noGrp="1"/>
          </p:cNvSpPr>
          <p:nvPr>
            <p:ph type="pic" sz="quarter" idx="53"/>
          </p:nvPr>
        </p:nvSpPr>
        <p:spPr>
          <a:xfrm>
            <a:off x="4574576" y="1032677"/>
            <a:ext cx="2215905" cy="2289676"/>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p:spPr>
        <p:txBody>
          <a:bodyPr wrap="square">
            <a:noAutofit/>
          </a:bodyPr>
          <a:lstStyle>
            <a:lvl1pPr marL="0" indent="0" algn="ctr">
              <a:buNone/>
              <a:defRPr sz="1050"/>
            </a:lvl1pPr>
          </a:lstStyle>
          <a:p>
            <a:endParaRPr lang="en-US"/>
          </a:p>
        </p:txBody>
      </p:sp>
      <p:sp>
        <p:nvSpPr>
          <p:cNvPr id="276" name="Slide Number Placeholder 5">
            <a:extLst>
              <a:ext uri="{FF2B5EF4-FFF2-40B4-BE49-F238E27FC236}">
                <a16:creationId xmlns:a16="http://schemas.microsoft.com/office/drawing/2014/main" id="{5E3C4930-5963-5B4A-A9E8-A69657224904}"/>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414141"/>
                </a:solidFill>
                <a:latin typeface="Avenir" panose="02000503020000020003" pitchFamily="2" charset="0"/>
              </a:defRPr>
            </a:lvl1pPr>
          </a:lstStyle>
          <a:p>
            <a:fld id="{CB2079F2-58AF-ED44-82D7-E04B2F6FD686}" type="slidenum">
              <a:rPr lang="en-US" smtClean="0"/>
              <a:t>‹#›</a:t>
            </a:fld>
            <a:endParaRPr lang="en-US"/>
          </a:p>
        </p:txBody>
      </p:sp>
      <p:cxnSp>
        <p:nvCxnSpPr>
          <p:cNvPr id="277" name="Straight Connector 276">
            <a:extLst>
              <a:ext uri="{FF2B5EF4-FFF2-40B4-BE49-F238E27FC236}">
                <a16:creationId xmlns:a16="http://schemas.microsoft.com/office/drawing/2014/main" id="{D61DA7BD-1FBC-2448-8535-EBE4068BEC74}"/>
              </a:ext>
            </a:extLst>
          </p:cNvPr>
          <p:cNvCxnSpPr/>
          <p:nvPr userDrawn="1"/>
        </p:nvCxnSpPr>
        <p:spPr>
          <a:xfrm rot="5400000" flipH="1">
            <a:off x="7257742" y="10076667"/>
            <a:ext cx="0" cy="178217"/>
          </a:xfrm>
          <a:prstGeom prst="line">
            <a:avLst/>
          </a:prstGeom>
          <a:ln>
            <a:solidFill>
              <a:srgbClr val="76C7D3"/>
            </a:solidFill>
          </a:ln>
        </p:spPr>
        <p:style>
          <a:lnRef idx="1">
            <a:schemeClr val="accent1"/>
          </a:lnRef>
          <a:fillRef idx="0">
            <a:schemeClr val="accent1"/>
          </a:fillRef>
          <a:effectRef idx="0">
            <a:schemeClr val="accent1"/>
          </a:effectRef>
          <a:fontRef idx="minor">
            <a:schemeClr val="tx1"/>
          </a:fontRef>
        </p:style>
      </p:cxnSp>
      <p:sp>
        <p:nvSpPr>
          <p:cNvPr id="278" name="Rectangle 277">
            <a:extLst>
              <a:ext uri="{FF2B5EF4-FFF2-40B4-BE49-F238E27FC236}">
                <a16:creationId xmlns:a16="http://schemas.microsoft.com/office/drawing/2014/main" id="{EC0A1E67-6D0A-F243-92E0-B51F09B52941}"/>
              </a:ext>
            </a:extLst>
          </p:cNvPr>
          <p:cNvSpPr/>
          <p:nvPr userDrawn="1"/>
        </p:nvSpPr>
        <p:spPr>
          <a:xfrm rot="16200000">
            <a:off x="5677889" y="8236536"/>
            <a:ext cx="3173496" cy="200055"/>
          </a:xfrm>
          <a:prstGeom prst="rect">
            <a:avLst/>
          </a:prstGeom>
        </p:spPr>
        <p:txBody>
          <a:bodyPr wrap="square">
            <a:spAutoFit/>
          </a:bodyPr>
          <a:lstStyle/>
          <a:p>
            <a:pPr algn="l"/>
            <a:r>
              <a:rPr lang="en-IE" sz="700" b="0" i="0" u="none" strike="noStrike" kern="1200" spc="300">
                <a:solidFill>
                  <a:srgbClr val="414141"/>
                </a:solidFill>
                <a:effectLst/>
                <a:latin typeface="Open Sans" panose="020B0606030504020204" pitchFamily="34" charset="0"/>
                <a:ea typeface="Open Sans" panose="020B0606030504020204" pitchFamily="34" charset="0"/>
                <a:cs typeface="Open Sans" panose="020B0606030504020204" pitchFamily="34" charset="0"/>
              </a:rPr>
              <a:t>Migrant Community Mediators</a:t>
            </a:r>
            <a:endParaRPr lang="en-US" sz="700" spc="300">
              <a:solidFill>
                <a:srgbClr val="41414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900575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with Photo) 3">
    <p:spTree>
      <p:nvGrpSpPr>
        <p:cNvPr id="1" name=""/>
        <p:cNvGrpSpPr/>
        <p:nvPr/>
      </p:nvGrpSpPr>
      <p:grpSpPr>
        <a:xfrm>
          <a:off x="0" y="0"/>
          <a:ext cx="0" cy="0"/>
          <a:chOff x="0" y="0"/>
          <a:chExt cx="0" cy="0"/>
        </a:xfrm>
      </p:grpSpPr>
      <p:sp>
        <p:nvSpPr>
          <p:cNvPr id="212" name="Picture Placeholder 211">
            <a:extLst>
              <a:ext uri="{FF2B5EF4-FFF2-40B4-BE49-F238E27FC236}">
                <a16:creationId xmlns:a16="http://schemas.microsoft.com/office/drawing/2014/main" id="{4642B09C-C825-114E-B45A-6D965A3EBF5C}"/>
              </a:ext>
            </a:extLst>
          </p:cNvPr>
          <p:cNvSpPr>
            <a:spLocks noGrp="1"/>
          </p:cNvSpPr>
          <p:nvPr>
            <p:ph type="pic" sz="quarter" idx="16"/>
          </p:nvPr>
        </p:nvSpPr>
        <p:spPr>
          <a:xfrm>
            <a:off x="8495" y="333936"/>
            <a:ext cx="7551179" cy="10357875"/>
          </a:xfrm>
          <a:custGeom>
            <a:avLst/>
            <a:gdLst>
              <a:gd name="connsiteX0" fmla="*/ 0 w 7551179"/>
              <a:gd name="connsiteY0" fmla="*/ 0 h 10357875"/>
              <a:gd name="connsiteX1" fmla="*/ 1 w 7551179"/>
              <a:gd name="connsiteY1" fmla="*/ 0 h 10357875"/>
              <a:gd name="connsiteX2" fmla="*/ 1 w 7551179"/>
              <a:gd name="connsiteY2" fmla="*/ 3368619 h 10357875"/>
              <a:gd name="connsiteX3" fmla="*/ 75625 w 7551179"/>
              <a:gd name="connsiteY3" fmla="*/ 3431903 h 10357875"/>
              <a:gd name="connsiteX4" fmla="*/ 608418 w 7551179"/>
              <a:gd name="connsiteY4" fmla="*/ 3717810 h 10357875"/>
              <a:gd name="connsiteX5" fmla="*/ 1562447 w 7551179"/>
              <a:gd name="connsiteY5" fmla="*/ 4546160 h 10357875"/>
              <a:gd name="connsiteX6" fmla="*/ 1642423 w 7551179"/>
              <a:gd name="connsiteY6" fmla="*/ 4717533 h 10357875"/>
              <a:gd name="connsiteX7" fmla="*/ 2025171 w 7551179"/>
              <a:gd name="connsiteY7" fmla="*/ 4768947 h 10357875"/>
              <a:gd name="connsiteX8" fmla="*/ 2430771 w 7551179"/>
              <a:gd name="connsiteY8" fmla="*/ 4326219 h 10357875"/>
              <a:gd name="connsiteX9" fmla="*/ 3093449 w 7551179"/>
              <a:gd name="connsiteY9" fmla="*/ 4060575 h 10357875"/>
              <a:gd name="connsiteX10" fmla="*/ 3144863 w 7551179"/>
              <a:gd name="connsiteY10" fmla="*/ 4057720 h 10357875"/>
              <a:gd name="connsiteX11" fmla="*/ 6358253 w 7551179"/>
              <a:gd name="connsiteY11" fmla="*/ 3683538 h 10357875"/>
              <a:gd name="connsiteX12" fmla="*/ 7453729 w 7551179"/>
              <a:gd name="connsiteY12" fmla="*/ 3001527 h 10357875"/>
              <a:gd name="connsiteX13" fmla="*/ 7551179 w 7551179"/>
              <a:gd name="connsiteY13" fmla="*/ 2903718 h 10357875"/>
              <a:gd name="connsiteX14" fmla="*/ 7551179 w 7551179"/>
              <a:gd name="connsiteY14" fmla="*/ 10357875 h 10357875"/>
              <a:gd name="connsiteX15" fmla="*/ 0 w 7551179"/>
              <a:gd name="connsiteY15" fmla="*/ 10357875 h 1035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51179" h="10357875">
                <a:moveTo>
                  <a:pt x="0" y="0"/>
                </a:moveTo>
                <a:lnTo>
                  <a:pt x="1" y="0"/>
                </a:lnTo>
                <a:lnTo>
                  <a:pt x="1" y="3368619"/>
                </a:lnTo>
                <a:lnTo>
                  <a:pt x="75625" y="3431903"/>
                </a:lnTo>
                <a:cubicBezTo>
                  <a:pt x="225221" y="3547323"/>
                  <a:pt x="401333" y="3644974"/>
                  <a:pt x="608418" y="3717810"/>
                </a:cubicBezTo>
                <a:cubicBezTo>
                  <a:pt x="1036869" y="3866341"/>
                  <a:pt x="1382489" y="4163403"/>
                  <a:pt x="1562447" y="4546160"/>
                </a:cubicBezTo>
                <a:lnTo>
                  <a:pt x="1642423" y="4717533"/>
                </a:lnTo>
                <a:cubicBezTo>
                  <a:pt x="1708113" y="4857498"/>
                  <a:pt x="1916633" y="4886060"/>
                  <a:pt x="2025171" y="4768947"/>
                </a:cubicBezTo>
                <a:lnTo>
                  <a:pt x="2430771" y="4326219"/>
                </a:lnTo>
                <a:cubicBezTo>
                  <a:pt x="2430771" y="4326219"/>
                  <a:pt x="2585012" y="4146271"/>
                  <a:pt x="3093449" y="4060575"/>
                </a:cubicBezTo>
                <a:cubicBezTo>
                  <a:pt x="3110580" y="4057720"/>
                  <a:pt x="3127722" y="4057720"/>
                  <a:pt x="3144863" y="4057720"/>
                </a:cubicBezTo>
                <a:cubicBezTo>
                  <a:pt x="3384790" y="4066286"/>
                  <a:pt x="5304261" y="4129130"/>
                  <a:pt x="6358253" y="3683538"/>
                </a:cubicBezTo>
                <a:cubicBezTo>
                  <a:pt x="6850617" y="3474846"/>
                  <a:pt x="7206845" y="3234992"/>
                  <a:pt x="7453729" y="3001527"/>
                </a:cubicBezTo>
                <a:lnTo>
                  <a:pt x="7551179" y="2903718"/>
                </a:lnTo>
                <a:lnTo>
                  <a:pt x="7551179" y="10357875"/>
                </a:lnTo>
                <a:lnTo>
                  <a:pt x="0" y="10357875"/>
                </a:lnTo>
                <a:close/>
              </a:path>
            </a:pathLst>
          </a:custGeom>
        </p:spPr>
        <p:txBody>
          <a:bodyPr wrap="square">
            <a:noAutofit/>
          </a:bodyPr>
          <a:lstStyle>
            <a:lvl1pPr marL="0" indent="0" algn="ctr">
              <a:buNone/>
              <a:defRPr sz="1100">
                <a:latin typeface="Times" pitchFamily="2" charset="0"/>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211" name="Freeform 210">
            <a:extLst>
              <a:ext uri="{FF2B5EF4-FFF2-40B4-BE49-F238E27FC236}">
                <a16:creationId xmlns:a16="http://schemas.microsoft.com/office/drawing/2014/main" id="{92AEF0CE-387B-C244-9B7A-6940CB040EA4}"/>
              </a:ext>
            </a:extLst>
          </p:cNvPr>
          <p:cNvSpPr/>
          <p:nvPr userDrawn="1"/>
        </p:nvSpPr>
        <p:spPr>
          <a:xfrm>
            <a:off x="8496" y="1"/>
            <a:ext cx="7603008" cy="5175895"/>
          </a:xfrm>
          <a:custGeom>
            <a:avLst/>
            <a:gdLst>
              <a:gd name="connsiteX0" fmla="*/ 0 w 7603008"/>
              <a:gd name="connsiteY0" fmla="*/ 0 h 5175895"/>
              <a:gd name="connsiteX1" fmla="*/ 7603008 w 7603008"/>
              <a:gd name="connsiteY1" fmla="*/ 0 h 5175895"/>
              <a:gd name="connsiteX2" fmla="*/ 7603008 w 7603008"/>
              <a:gd name="connsiteY2" fmla="*/ 3178938 h 5175895"/>
              <a:gd name="connsiteX3" fmla="*/ 7552918 w 7603008"/>
              <a:gd name="connsiteY3" fmla="*/ 3235906 h 5175895"/>
              <a:gd name="connsiteX4" fmla="*/ 6358252 w 7603008"/>
              <a:gd name="connsiteY4" fmla="*/ 4017473 h 5175895"/>
              <a:gd name="connsiteX5" fmla="*/ 3144862 w 7603008"/>
              <a:gd name="connsiteY5" fmla="*/ 4391655 h 5175895"/>
              <a:gd name="connsiteX6" fmla="*/ 3093448 w 7603008"/>
              <a:gd name="connsiteY6" fmla="*/ 4394510 h 5175895"/>
              <a:gd name="connsiteX7" fmla="*/ 2430770 w 7603008"/>
              <a:gd name="connsiteY7" fmla="*/ 4660154 h 5175895"/>
              <a:gd name="connsiteX8" fmla="*/ 2025170 w 7603008"/>
              <a:gd name="connsiteY8" fmla="*/ 5102882 h 5175895"/>
              <a:gd name="connsiteX9" fmla="*/ 1642422 w 7603008"/>
              <a:gd name="connsiteY9" fmla="*/ 5051468 h 5175895"/>
              <a:gd name="connsiteX10" fmla="*/ 1562446 w 7603008"/>
              <a:gd name="connsiteY10" fmla="*/ 4880095 h 5175895"/>
              <a:gd name="connsiteX11" fmla="*/ 608417 w 7603008"/>
              <a:gd name="connsiteY11" fmla="*/ 4051745 h 5175895"/>
              <a:gd name="connsiteX12" fmla="*/ 75624 w 7603008"/>
              <a:gd name="connsiteY12" fmla="*/ 3765838 h 5175895"/>
              <a:gd name="connsiteX13" fmla="*/ 0 w 7603008"/>
              <a:gd name="connsiteY13" fmla="*/ 3702554 h 5175895"/>
              <a:gd name="connsiteX14" fmla="*/ 0 w 7603008"/>
              <a:gd name="connsiteY14" fmla="*/ 0 h 5175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03008" h="5175895">
                <a:moveTo>
                  <a:pt x="0" y="0"/>
                </a:moveTo>
                <a:lnTo>
                  <a:pt x="7603008" y="0"/>
                </a:lnTo>
                <a:lnTo>
                  <a:pt x="7603008" y="3178938"/>
                </a:lnTo>
                <a:lnTo>
                  <a:pt x="7552918" y="3235906"/>
                </a:lnTo>
                <a:cubicBezTo>
                  <a:pt x="7305845" y="3499761"/>
                  <a:pt x="6920953" y="3778968"/>
                  <a:pt x="6358252" y="4017473"/>
                </a:cubicBezTo>
                <a:cubicBezTo>
                  <a:pt x="5304260" y="4463065"/>
                  <a:pt x="3384789" y="4400221"/>
                  <a:pt x="3144862" y="4391655"/>
                </a:cubicBezTo>
                <a:cubicBezTo>
                  <a:pt x="3127721" y="4391655"/>
                  <a:pt x="3110579" y="4391655"/>
                  <a:pt x="3093448" y="4394510"/>
                </a:cubicBezTo>
                <a:cubicBezTo>
                  <a:pt x="2585011" y="4480206"/>
                  <a:pt x="2430770" y="4660154"/>
                  <a:pt x="2430770" y="4660154"/>
                </a:cubicBezTo>
                <a:lnTo>
                  <a:pt x="2025170" y="5102882"/>
                </a:lnTo>
                <a:cubicBezTo>
                  <a:pt x="1916632" y="5219995"/>
                  <a:pt x="1708112" y="5191433"/>
                  <a:pt x="1642422" y="5051468"/>
                </a:cubicBezTo>
                <a:lnTo>
                  <a:pt x="1562446" y="4880095"/>
                </a:lnTo>
                <a:cubicBezTo>
                  <a:pt x="1382488" y="4497338"/>
                  <a:pt x="1036868" y="4200276"/>
                  <a:pt x="608417" y="4051745"/>
                </a:cubicBezTo>
                <a:cubicBezTo>
                  <a:pt x="401332" y="3978909"/>
                  <a:pt x="225220" y="3881258"/>
                  <a:pt x="75624" y="3765838"/>
                </a:cubicBezTo>
                <a:lnTo>
                  <a:pt x="0" y="3702554"/>
                </a:lnTo>
                <a:lnTo>
                  <a:pt x="0" y="0"/>
                </a:lnTo>
                <a:close/>
              </a:path>
            </a:pathLst>
          </a:custGeom>
          <a:solidFill>
            <a:srgbClr val="A737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83"/>
          </a:p>
        </p:txBody>
      </p:sp>
      <p:grpSp>
        <p:nvGrpSpPr>
          <p:cNvPr id="48" name="Graphic 374">
            <a:extLst>
              <a:ext uri="{FF2B5EF4-FFF2-40B4-BE49-F238E27FC236}">
                <a16:creationId xmlns:a16="http://schemas.microsoft.com/office/drawing/2014/main" id="{2EBA7B5D-6337-9549-B663-3FEAF9E7E2DE}"/>
              </a:ext>
            </a:extLst>
          </p:cNvPr>
          <p:cNvGrpSpPr/>
          <p:nvPr userDrawn="1"/>
        </p:nvGrpSpPr>
        <p:grpSpPr>
          <a:xfrm>
            <a:off x="2287677" y="1143888"/>
            <a:ext cx="692018" cy="14509"/>
            <a:chOff x="2287677" y="1143888"/>
            <a:chExt cx="692018" cy="14509"/>
          </a:xfrm>
          <a:solidFill>
            <a:srgbClr val="414141"/>
          </a:solidFill>
        </p:grpSpPr>
        <p:sp>
          <p:nvSpPr>
            <p:cNvPr id="49" name="Freeform 48">
              <a:extLst>
                <a:ext uri="{FF2B5EF4-FFF2-40B4-BE49-F238E27FC236}">
                  <a16:creationId xmlns:a16="http://schemas.microsoft.com/office/drawing/2014/main" id="{7823F48B-0007-504C-A3A5-1950063F4DC7}"/>
                </a:ext>
              </a:extLst>
            </p:cNvPr>
            <p:cNvSpPr/>
            <p:nvPr/>
          </p:nvSpPr>
          <p:spPr>
            <a:xfrm>
              <a:off x="2287677" y="1144480"/>
              <a:ext cx="9179" cy="10660"/>
            </a:xfrm>
            <a:custGeom>
              <a:avLst/>
              <a:gdLst>
                <a:gd name="connsiteX0" fmla="*/ 4738 w 9179"/>
                <a:gd name="connsiteY0" fmla="*/ 4442 h 10660"/>
                <a:gd name="connsiteX1" fmla="*/ 9179 w 9179"/>
                <a:gd name="connsiteY1" fmla="*/ 4442 h 10660"/>
                <a:gd name="connsiteX2" fmla="*/ 9179 w 9179"/>
                <a:gd name="connsiteY2" fmla="*/ 10068 h 10660"/>
                <a:gd name="connsiteX3" fmla="*/ 5034 w 9179"/>
                <a:gd name="connsiteY3" fmla="*/ 10660 h 10660"/>
                <a:gd name="connsiteX4" fmla="*/ 1184 w 9179"/>
                <a:gd name="connsiteY4" fmla="*/ 9180 h 10660"/>
                <a:gd name="connsiteX5" fmla="*/ 0 w 9179"/>
                <a:gd name="connsiteY5" fmla="*/ 5330 h 10660"/>
                <a:gd name="connsiteX6" fmla="*/ 1481 w 9179"/>
                <a:gd name="connsiteY6" fmla="*/ 1481 h 10660"/>
                <a:gd name="connsiteX7" fmla="*/ 5626 w 9179"/>
                <a:gd name="connsiteY7" fmla="*/ 0 h 10660"/>
                <a:gd name="connsiteX8" fmla="*/ 7403 w 9179"/>
                <a:gd name="connsiteY8" fmla="*/ 296 h 10660"/>
                <a:gd name="connsiteX9" fmla="*/ 8883 w 9179"/>
                <a:gd name="connsiteY9" fmla="*/ 888 h 10660"/>
                <a:gd name="connsiteX10" fmla="*/ 7995 w 9179"/>
                <a:gd name="connsiteY10" fmla="*/ 2961 h 10660"/>
                <a:gd name="connsiteX11" fmla="*/ 5626 w 9179"/>
                <a:gd name="connsiteY11" fmla="*/ 2369 h 10660"/>
                <a:gd name="connsiteX12" fmla="*/ 3849 w 9179"/>
                <a:gd name="connsiteY12" fmla="*/ 3257 h 10660"/>
                <a:gd name="connsiteX13" fmla="*/ 3257 w 9179"/>
                <a:gd name="connsiteY13" fmla="*/ 5626 h 10660"/>
                <a:gd name="connsiteX14" fmla="*/ 3849 w 9179"/>
                <a:gd name="connsiteY14" fmla="*/ 7995 h 10660"/>
                <a:gd name="connsiteX15" fmla="*/ 5626 w 9179"/>
                <a:gd name="connsiteY15" fmla="*/ 8883 h 10660"/>
                <a:gd name="connsiteX16" fmla="*/ 6811 w 9179"/>
                <a:gd name="connsiteY16" fmla="*/ 8883 h 10660"/>
                <a:gd name="connsiteX17" fmla="*/ 6811 w 9179"/>
                <a:gd name="connsiteY17" fmla="*/ 7403 h 10660"/>
                <a:gd name="connsiteX18" fmla="*/ 5034 w 9179"/>
                <a:gd name="connsiteY18" fmla="*/ 7403 h 10660"/>
                <a:gd name="connsiteX19" fmla="*/ 5034 w 9179"/>
                <a:gd name="connsiteY19" fmla="*/ 4442 h 1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79" h="10660">
                  <a:moveTo>
                    <a:pt x="4738" y="4442"/>
                  </a:moveTo>
                  <a:lnTo>
                    <a:pt x="9179" y="4442"/>
                  </a:lnTo>
                  <a:lnTo>
                    <a:pt x="9179" y="10068"/>
                  </a:lnTo>
                  <a:cubicBezTo>
                    <a:pt x="7995" y="10364"/>
                    <a:pt x="6514" y="10660"/>
                    <a:pt x="5034" y="10660"/>
                  </a:cubicBezTo>
                  <a:cubicBezTo>
                    <a:pt x="3553" y="10660"/>
                    <a:pt x="2073" y="10068"/>
                    <a:pt x="1184" y="9180"/>
                  </a:cubicBezTo>
                  <a:cubicBezTo>
                    <a:pt x="296" y="8291"/>
                    <a:pt x="0" y="6811"/>
                    <a:pt x="0" y="5330"/>
                  </a:cubicBezTo>
                  <a:cubicBezTo>
                    <a:pt x="0" y="3553"/>
                    <a:pt x="592" y="2369"/>
                    <a:pt x="1481" y="1481"/>
                  </a:cubicBezTo>
                  <a:cubicBezTo>
                    <a:pt x="2369" y="592"/>
                    <a:pt x="3849" y="0"/>
                    <a:pt x="5626" y="0"/>
                  </a:cubicBezTo>
                  <a:cubicBezTo>
                    <a:pt x="6218" y="0"/>
                    <a:pt x="6811" y="0"/>
                    <a:pt x="7403" y="296"/>
                  </a:cubicBezTo>
                  <a:cubicBezTo>
                    <a:pt x="7995" y="296"/>
                    <a:pt x="8587" y="592"/>
                    <a:pt x="8883" y="888"/>
                  </a:cubicBezTo>
                  <a:lnTo>
                    <a:pt x="7995" y="2961"/>
                  </a:lnTo>
                  <a:cubicBezTo>
                    <a:pt x="7107" y="2665"/>
                    <a:pt x="6514" y="2369"/>
                    <a:pt x="5626" y="2369"/>
                  </a:cubicBezTo>
                  <a:cubicBezTo>
                    <a:pt x="4738" y="2369"/>
                    <a:pt x="4145" y="2665"/>
                    <a:pt x="3849" y="3257"/>
                  </a:cubicBezTo>
                  <a:cubicBezTo>
                    <a:pt x="3257" y="3849"/>
                    <a:pt x="3257" y="4442"/>
                    <a:pt x="3257" y="5626"/>
                  </a:cubicBezTo>
                  <a:cubicBezTo>
                    <a:pt x="3257" y="6515"/>
                    <a:pt x="3553" y="7403"/>
                    <a:pt x="3849" y="7995"/>
                  </a:cubicBezTo>
                  <a:cubicBezTo>
                    <a:pt x="4145" y="8587"/>
                    <a:pt x="4738" y="8883"/>
                    <a:pt x="5626" y="8883"/>
                  </a:cubicBezTo>
                  <a:cubicBezTo>
                    <a:pt x="5922" y="8883"/>
                    <a:pt x="6514" y="8883"/>
                    <a:pt x="6811" y="8883"/>
                  </a:cubicBezTo>
                  <a:lnTo>
                    <a:pt x="6811" y="7403"/>
                  </a:lnTo>
                  <a:lnTo>
                    <a:pt x="5034" y="7403"/>
                  </a:lnTo>
                  <a:lnTo>
                    <a:pt x="5034" y="4442"/>
                  </a:lnTo>
                  <a:close/>
                </a:path>
              </a:pathLst>
            </a:custGeom>
            <a:solidFill>
              <a:srgbClr val="414141"/>
            </a:solidFill>
            <a:ln w="29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1DC8A2EF-7D55-9040-8E9B-8AECFED9BCBE}"/>
                </a:ext>
              </a:extLst>
            </p:cNvPr>
            <p:cNvSpPr/>
            <p:nvPr/>
          </p:nvSpPr>
          <p:spPr>
            <a:xfrm>
              <a:off x="2298929" y="1144776"/>
              <a:ext cx="8883" cy="10660"/>
            </a:xfrm>
            <a:custGeom>
              <a:avLst/>
              <a:gdLst>
                <a:gd name="connsiteX0" fmla="*/ 8883 w 8883"/>
                <a:gd name="connsiteY0" fmla="*/ 0 h 10660"/>
                <a:gd name="connsiteX1" fmla="*/ 8883 w 8883"/>
                <a:gd name="connsiteY1" fmla="*/ 6218 h 10660"/>
                <a:gd name="connsiteX2" fmla="*/ 7699 w 8883"/>
                <a:gd name="connsiteY2" fmla="*/ 9476 h 10660"/>
                <a:gd name="connsiteX3" fmla="*/ 4442 w 8883"/>
                <a:gd name="connsiteY3" fmla="*/ 10660 h 10660"/>
                <a:gd name="connsiteX4" fmla="*/ 1184 w 8883"/>
                <a:gd name="connsiteY4" fmla="*/ 9476 h 10660"/>
                <a:gd name="connsiteX5" fmla="*/ 0 w 8883"/>
                <a:gd name="connsiteY5" fmla="*/ 6218 h 10660"/>
                <a:gd name="connsiteX6" fmla="*/ 0 w 8883"/>
                <a:gd name="connsiteY6" fmla="*/ 0 h 10660"/>
                <a:gd name="connsiteX7" fmla="*/ 2961 w 8883"/>
                <a:gd name="connsiteY7" fmla="*/ 0 h 10660"/>
                <a:gd name="connsiteX8" fmla="*/ 2961 w 8883"/>
                <a:gd name="connsiteY8" fmla="*/ 6218 h 10660"/>
                <a:gd name="connsiteX9" fmla="*/ 3257 w 8883"/>
                <a:gd name="connsiteY9" fmla="*/ 7699 h 10660"/>
                <a:gd name="connsiteX10" fmla="*/ 4442 w 8883"/>
                <a:gd name="connsiteY10" fmla="*/ 8291 h 10660"/>
                <a:gd name="connsiteX11" fmla="*/ 5626 w 8883"/>
                <a:gd name="connsiteY11" fmla="*/ 7699 h 10660"/>
                <a:gd name="connsiteX12" fmla="*/ 5922 w 8883"/>
                <a:gd name="connsiteY12" fmla="*/ 6218 h 10660"/>
                <a:gd name="connsiteX13" fmla="*/ 5922 w 8883"/>
                <a:gd name="connsiteY13" fmla="*/ 0 h 10660"/>
                <a:gd name="connsiteX14" fmla="*/ 8883 w 8883"/>
                <a:gd name="connsiteY14" fmla="*/ 0 h 1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83" h="10660">
                  <a:moveTo>
                    <a:pt x="8883" y="0"/>
                  </a:moveTo>
                  <a:lnTo>
                    <a:pt x="8883" y="6218"/>
                  </a:lnTo>
                  <a:cubicBezTo>
                    <a:pt x="8883" y="7699"/>
                    <a:pt x="8587" y="8587"/>
                    <a:pt x="7699" y="9476"/>
                  </a:cubicBezTo>
                  <a:cubicBezTo>
                    <a:pt x="6811" y="10364"/>
                    <a:pt x="5922" y="10660"/>
                    <a:pt x="4442" y="10660"/>
                  </a:cubicBezTo>
                  <a:cubicBezTo>
                    <a:pt x="2961" y="10660"/>
                    <a:pt x="2073" y="10364"/>
                    <a:pt x="1184" y="9476"/>
                  </a:cubicBezTo>
                  <a:cubicBezTo>
                    <a:pt x="296" y="8883"/>
                    <a:pt x="0" y="7699"/>
                    <a:pt x="0" y="6218"/>
                  </a:cubicBezTo>
                  <a:lnTo>
                    <a:pt x="0" y="0"/>
                  </a:lnTo>
                  <a:lnTo>
                    <a:pt x="2961" y="0"/>
                  </a:lnTo>
                  <a:lnTo>
                    <a:pt x="2961" y="6218"/>
                  </a:lnTo>
                  <a:cubicBezTo>
                    <a:pt x="2961" y="6811"/>
                    <a:pt x="2961" y="7403"/>
                    <a:pt x="3257" y="7699"/>
                  </a:cubicBezTo>
                  <a:cubicBezTo>
                    <a:pt x="3553" y="7995"/>
                    <a:pt x="3849" y="8291"/>
                    <a:pt x="4442" y="8291"/>
                  </a:cubicBezTo>
                  <a:cubicBezTo>
                    <a:pt x="5034" y="8291"/>
                    <a:pt x="5330" y="7995"/>
                    <a:pt x="5626" y="7699"/>
                  </a:cubicBezTo>
                  <a:cubicBezTo>
                    <a:pt x="5922" y="7403"/>
                    <a:pt x="5922" y="6811"/>
                    <a:pt x="5922" y="6218"/>
                  </a:cubicBezTo>
                  <a:lnTo>
                    <a:pt x="5922" y="0"/>
                  </a:lnTo>
                  <a:lnTo>
                    <a:pt x="8883" y="0"/>
                  </a:lnTo>
                  <a:close/>
                </a:path>
              </a:pathLst>
            </a:custGeom>
            <a:solidFill>
              <a:srgbClr val="414141"/>
            </a:solidFill>
            <a:ln w="29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CFB65FBE-DED4-2B4D-AD58-6F91CA2F4591}"/>
                </a:ext>
              </a:extLst>
            </p:cNvPr>
            <p:cNvSpPr/>
            <p:nvPr/>
          </p:nvSpPr>
          <p:spPr>
            <a:xfrm>
              <a:off x="2309885" y="1144776"/>
              <a:ext cx="2961" cy="10363"/>
            </a:xfrm>
            <a:custGeom>
              <a:avLst/>
              <a:gdLst>
                <a:gd name="connsiteX0" fmla="*/ 0 w 2961"/>
                <a:gd name="connsiteY0" fmla="*/ 10364 h 10363"/>
                <a:gd name="connsiteX1" fmla="*/ 0 w 2961"/>
                <a:gd name="connsiteY1" fmla="*/ 0 h 10363"/>
                <a:gd name="connsiteX2" fmla="*/ 2961 w 2961"/>
                <a:gd name="connsiteY2" fmla="*/ 0 h 10363"/>
                <a:gd name="connsiteX3" fmla="*/ 2961 w 2961"/>
                <a:gd name="connsiteY3" fmla="*/ 10364 h 10363"/>
                <a:gd name="connsiteX4" fmla="*/ 0 w 2961"/>
                <a:gd name="connsiteY4" fmla="*/ 10364 h 10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 h="10363">
                  <a:moveTo>
                    <a:pt x="0" y="10364"/>
                  </a:moveTo>
                  <a:lnTo>
                    <a:pt x="0" y="0"/>
                  </a:lnTo>
                  <a:lnTo>
                    <a:pt x="2961" y="0"/>
                  </a:lnTo>
                  <a:lnTo>
                    <a:pt x="2961" y="10364"/>
                  </a:lnTo>
                  <a:lnTo>
                    <a:pt x="0" y="10364"/>
                  </a:lnTo>
                  <a:close/>
                </a:path>
              </a:pathLst>
            </a:custGeom>
            <a:solidFill>
              <a:srgbClr val="414141"/>
            </a:solidFill>
            <a:ln w="29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A2E455E1-3D57-844C-8072-7C541073F7BC}"/>
                </a:ext>
              </a:extLst>
            </p:cNvPr>
            <p:cNvSpPr/>
            <p:nvPr/>
          </p:nvSpPr>
          <p:spPr>
            <a:xfrm>
              <a:off x="2314919" y="1145072"/>
              <a:ext cx="8883" cy="10363"/>
            </a:xfrm>
            <a:custGeom>
              <a:avLst/>
              <a:gdLst>
                <a:gd name="connsiteX0" fmla="*/ 8883 w 8883"/>
                <a:gd name="connsiteY0" fmla="*/ 4738 h 10363"/>
                <a:gd name="connsiteX1" fmla="*/ 7403 w 8883"/>
                <a:gd name="connsiteY1" fmla="*/ 8883 h 10363"/>
                <a:gd name="connsiteX2" fmla="*/ 3257 w 8883"/>
                <a:gd name="connsiteY2" fmla="*/ 10364 h 10363"/>
                <a:gd name="connsiteX3" fmla="*/ 0 w 8883"/>
                <a:gd name="connsiteY3" fmla="*/ 10364 h 10363"/>
                <a:gd name="connsiteX4" fmla="*/ 0 w 8883"/>
                <a:gd name="connsiteY4" fmla="*/ 0 h 10363"/>
                <a:gd name="connsiteX5" fmla="*/ 3553 w 8883"/>
                <a:gd name="connsiteY5" fmla="*/ 0 h 10363"/>
                <a:gd name="connsiteX6" fmla="*/ 7403 w 8883"/>
                <a:gd name="connsiteY6" fmla="*/ 1184 h 10363"/>
                <a:gd name="connsiteX7" fmla="*/ 8883 w 8883"/>
                <a:gd name="connsiteY7" fmla="*/ 4738 h 10363"/>
                <a:gd name="connsiteX8" fmla="*/ 5922 w 8883"/>
                <a:gd name="connsiteY8" fmla="*/ 4738 h 10363"/>
                <a:gd name="connsiteX9" fmla="*/ 5330 w 8883"/>
                <a:gd name="connsiteY9" fmla="*/ 2665 h 10363"/>
                <a:gd name="connsiteX10" fmla="*/ 3553 w 8883"/>
                <a:gd name="connsiteY10" fmla="*/ 2073 h 10363"/>
                <a:gd name="connsiteX11" fmla="*/ 2665 w 8883"/>
                <a:gd name="connsiteY11" fmla="*/ 2073 h 10363"/>
                <a:gd name="connsiteX12" fmla="*/ 2665 w 8883"/>
                <a:gd name="connsiteY12" fmla="*/ 7995 h 10363"/>
                <a:gd name="connsiteX13" fmla="*/ 3257 w 8883"/>
                <a:gd name="connsiteY13" fmla="*/ 7995 h 10363"/>
                <a:gd name="connsiteX14" fmla="*/ 5034 w 8883"/>
                <a:gd name="connsiteY14" fmla="*/ 7107 h 10363"/>
                <a:gd name="connsiteX15" fmla="*/ 5922 w 8883"/>
                <a:gd name="connsiteY15" fmla="*/ 4738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83" h="10363">
                  <a:moveTo>
                    <a:pt x="8883" y="4738"/>
                  </a:moveTo>
                  <a:cubicBezTo>
                    <a:pt x="8883" y="6514"/>
                    <a:pt x="8291" y="7699"/>
                    <a:pt x="7403" y="8883"/>
                  </a:cubicBezTo>
                  <a:cubicBezTo>
                    <a:pt x="6515" y="9772"/>
                    <a:pt x="5034" y="10364"/>
                    <a:pt x="3257" y="10364"/>
                  </a:cubicBezTo>
                  <a:lnTo>
                    <a:pt x="0" y="10364"/>
                  </a:lnTo>
                  <a:lnTo>
                    <a:pt x="0" y="0"/>
                  </a:lnTo>
                  <a:lnTo>
                    <a:pt x="3553" y="0"/>
                  </a:lnTo>
                  <a:cubicBezTo>
                    <a:pt x="5330" y="0"/>
                    <a:pt x="6515" y="296"/>
                    <a:pt x="7403" y="1184"/>
                  </a:cubicBezTo>
                  <a:cubicBezTo>
                    <a:pt x="8291" y="1777"/>
                    <a:pt x="8883" y="2961"/>
                    <a:pt x="8883" y="4738"/>
                  </a:cubicBezTo>
                  <a:close/>
                  <a:moveTo>
                    <a:pt x="5922" y="4738"/>
                  </a:moveTo>
                  <a:cubicBezTo>
                    <a:pt x="5922" y="3849"/>
                    <a:pt x="5626" y="2961"/>
                    <a:pt x="5330" y="2665"/>
                  </a:cubicBezTo>
                  <a:cubicBezTo>
                    <a:pt x="5034" y="2369"/>
                    <a:pt x="4442" y="2073"/>
                    <a:pt x="3553" y="2073"/>
                  </a:cubicBezTo>
                  <a:lnTo>
                    <a:pt x="2665" y="2073"/>
                  </a:lnTo>
                  <a:lnTo>
                    <a:pt x="2665" y="7995"/>
                  </a:lnTo>
                  <a:lnTo>
                    <a:pt x="3257" y="7995"/>
                  </a:lnTo>
                  <a:cubicBezTo>
                    <a:pt x="4146" y="7995"/>
                    <a:pt x="4738" y="7699"/>
                    <a:pt x="5034" y="7107"/>
                  </a:cubicBezTo>
                  <a:cubicBezTo>
                    <a:pt x="5626" y="6514"/>
                    <a:pt x="5922" y="5626"/>
                    <a:pt x="5922" y="4738"/>
                  </a:cubicBezTo>
                  <a:close/>
                </a:path>
              </a:pathLst>
            </a:custGeom>
            <a:solidFill>
              <a:srgbClr val="414141"/>
            </a:solidFill>
            <a:ln w="29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D4E453DB-9618-6446-B984-80812F455FFC}"/>
                </a:ext>
              </a:extLst>
            </p:cNvPr>
            <p:cNvSpPr/>
            <p:nvPr/>
          </p:nvSpPr>
          <p:spPr>
            <a:xfrm>
              <a:off x="2325579" y="1144776"/>
              <a:ext cx="6218" cy="10363"/>
            </a:xfrm>
            <a:custGeom>
              <a:avLst/>
              <a:gdLst>
                <a:gd name="connsiteX0" fmla="*/ 6218 w 6218"/>
                <a:gd name="connsiteY0" fmla="*/ 10364 h 10363"/>
                <a:gd name="connsiteX1" fmla="*/ 0 w 6218"/>
                <a:gd name="connsiteY1" fmla="*/ 10364 h 10363"/>
                <a:gd name="connsiteX2" fmla="*/ 0 w 6218"/>
                <a:gd name="connsiteY2" fmla="*/ 0 h 10363"/>
                <a:gd name="connsiteX3" fmla="*/ 6218 w 6218"/>
                <a:gd name="connsiteY3" fmla="*/ 0 h 10363"/>
                <a:gd name="connsiteX4" fmla="*/ 6218 w 6218"/>
                <a:gd name="connsiteY4" fmla="*/ 2369 h 10363"/>
                <a:gd name="connsiteX5" fmla="*/ 2961 w 6218"/>
                <a:gd name="connsiteY5" fmla="*/ 2369 h 10363"/>
                <a:gd name="connsiteX6" fmla="*/ 2961 w 6218"/>
                <a:gd name="connsiteY6" fmla="*/ 4146 h 10363"/>
                <a:gd name="connsiteX7" fmla="*/ 6218 w 6218"/>
                <a:gd name="connsiteY7" fmla="*/ 4146 h 10363"/>
                <a:gd name="connsiteX8" fmla="*/ 6218 w 6218"/>
                <a:gd name="connsiteY8" fmla="*/ 6514 h 10363"/>
                <a:gd name="connsiteX9" fmla="*/ 2961 w 6218"/>
                <a:gd name="connsiteY9" fmla="*/ 6514 h 10363"/>
                <a:gd name="connsiteX10" fmla="*/ 2961 w 6218"/>
                <a:gd name="connsiteY10" fmla="*/ 8587 h 10363"/>
                <a:gd name="connsiteX11" fmla="*/ 6218 w 6218"/>
                <a:gd name="connsiteY11" fmla="*/ 8587 h 10363"/>
                <a:gd name="connsiteX12" fmla="*/ 6218 w 6218"/>
                <a:gd name="connsiteY12"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18" h="10363">
                  <a:moveTo>
                    <a:pt x="6218" y="10364"/>
                  </a:moveTo>
                  <a:lnTo>
                    <a:pt x="0" y="10364"/>
                  </a:lnTo>
                  <a:lnTo>
                    <a:pt x="0" y="0"/>
                  </a:lnTo>
                  <a:lnTo>
                    <a:pt x="6218" y="0"/>
                  </a:lnTo>
                  <a:lnTo>
                    <a:pt x="6218" y="2369"/>
                  </a:lnTo>
                  <a:lnTo>
                    <a:pt x="2961" y="2369"/>
                  </a:lnTo>
                  <a:lnTo>
                    <a:pt x="2961" y="4146"/>
                  </a:lnTo>
                  <a:lnTo>
                    <a:pt x="6218" y="4146"/>
                  </a:lnTo>
                  <a:lnTo>
                    <a:pt x="6218" y="6514"/>
                  </a:lnTo>
                  <a:lnTo>
                    <a:pt x="2961" y="6514"/>
                  </a:lnTo>
                  <a:lnTo>
                    <a:pt x="2961" y="8587"/>
                  </a:lnTo>
                  <a:lnTo>
                    <a:pt x="6218" y="8587"/>
                  </a:lnTo>
                  <a:lnTo>
                    <a:pt x="6218" y="10364"/>
                  </a:lnTo>
                  <a:close/>
                </a:path>
              </a:pathLst>
            </a:custGeom>
            <a:solidFill>
              <a:srgbClr val="414141"/>
            </a:solidFill>
            <a:ln w="29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D74CD0DC-2B36-B54E-A773-37D5C9C1706E}"/>
                </a:ext>
              </a:extLst>
            </p:cNvPr>
            <p:cNvSpPr/>
            <p:nvPr/>
          </p:nvSpPr>
          <p:spPr>
            <a:xfrm>
              <a:off x="2337424" y="1144776"/>
              <a:ext cx="6218" cy="10363"/>
            </a:xfrm>
            <a:custGeom>
              <a:avLst/>
              <a:gdLst>
                <a:gd name="connsiteX0" fmla="*/ 2665 w 6218"/>
                <a:gd name="connsiteY0" fmla="*/ 10364 h 10363"/>
                <a:gd name="connsiteX1" fmla="*/ 0 w 6218"/>
                <a:gd name="connsiteY1" fmla="*/ 10364 h 10363"/>
                <a:gd name="connsiteX2" fmla="*/ 0 w 6218"/>
                <a:gd name="connsiteY2" fmla="*/ 0 h 10363"/>
                <a:gd name="connsiteX3" fmla="*/ 6218 w 6218"/>
                <a:gd name="connsiteY3" fmla="*/ 0 h 10363"/>
                <a:gd name="connsiteX4" fmla="*/ 6218 w 6218"/>
                <a:gd name="connsiteY4" fmla="*/ 2369 h 10363"/>
                <a:gd name="connsiteX5" fmla="*/ 2961 w 6218"/>
                <a:gd name="connsiteY5" fmla="*/ 2369 h 10363"/>
                <a:gd name="connsiteX6" fmla="*/ 2961 w 6218"/>
                <a:gd name="connsiteY6" fmla="*/ 4442 h 10363"/>
                <a:gd name="connsiteX7" fmla="*/ 6218 w 6218"/>
                <a:gd name="connsiteY7" fmla="*/ 4442 h 10363"/>
                <a:gd name="connsiteX8" fmla="*/ 6218 w 6218"/>
                <a:gd name="connsiteY8" fmla="*/ 6811 h 10363"/>
                <a:gd name="connsiteX9" fmla="*/ 2961 w 6218"/>
                <a:gd name="connsiteY9" fmla="*/ 6811 h 10363"/>
                <a:gd name="connsiteX10" fmla="*/ 2961 w 6218"/>
                <a:gd name="connsiteY10"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18" h="10363">
                  <a:moveTo>
                    <a:pt x="2665" y="10364"/>
                  </a:moveTo>
                  <a:lnTo>
                    <a:pt x="0" y="10364"/>
                  </a:lnTo>
                  <a:lnTo>
                    <a:pt x="0" y="0"/>
                  </a:lnTo>
                  <a:lnTo>
                    <a:pt x="6218" y="0"/>
                  </a:lnTo>
                  <a:lnTo>
                    <a:pt x="6218" y="2369"/>
                  </a:lnTo>
                  <a:lnTo>
                    <a:pt x="2961" y="2369"/>
                  </a:lnTo>
                  <a:lnTo>
                    <a:pt x="2961" y="4442"/>
                  </a:lnTo>
                  <a:lnTo>
                    <a:pt x="6218" y="4442"/>
                  </a:lnTo>
                  <a:lnTo>
                    <a:pt x="6218" y="6811"/>
                  </a:lnTo>
                  <a:lnTo>
                    <a:pt x="2961" y="6811"/>
                  </a:lnTo>
                  <a:lnTo>
                    <a:pt x="2961" y="10364"/>
                  </a:lnTo>
                  <a:close/>
                </a:path>
              </a:pathLst>
            </a:custGeom>
            <a:solidFill>
              <a:srgbClr val="414141"/>
            </a:solidFill>
            <a:ln w="29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3FDCB47D-CEEC-F64C-A6B2-098F3F70ED0D}"/>
                </a:ext>
              </a:extLst>
            </p:cNvPr>
            <p:cNvSpPr/>
            <p:nvPr/>
          </p:nvSpPr>
          <p:spPr>
            <a:xfrm>
              <a:off x="2344827" y="1144480"/>
              <a:ext cx="10067" cy="10660"/>
            </a:xfrm>
            <a:custGeom>
              <a:avLst/>
              <a:gdLst>
                <a:gd name="connsiteX0" fmla="*/ 10068 w 10067"/>
                <a:gd name="connsiteY0" fmla="*/ 5330 h 10660"/>
                <a:gd name="connsiteX1" fmla="*/ 8883 w 10067"/>
                <a:gd name="connsiteY1" fmla="*/ 9180 h 10660"/>
                <a:gd name="connsiteX2" fmla="*/ 5034 w 10067"/>
                <a:gd name="connsiteY2" fmla="*/ 10660 h 10660"/>
                <a:gd name="connsiteX3" fmla="*/ 1184 w 10067"/>
                <a:gd name="connsiteY3" fmla="*/ 9180 h 10660"/>
                <a:gd name="connsiteX4" fmla="*/ 0 w 10067"/>
                <a:gd name="connsiteY4" fmla="*/ 5330 h 10660"/>
                <a:gd name="connsiteX5" fmla="*/ 1184 w 10067"/>
                <a:gd name="connsiteY5" fmla="*/ 1481 h 10660"/>
                <a:gd name="connsiteX6" fmla="*/ 5034 w 10067"/>
                <a:gd name="connsiteY6" fmla="*/ 0 h 10660"/>
                <a:gd name="connsiteX7" fmla="*/ 8883 w 10067"/>
                <a:gd name="connsiteY7" fmla="*/ 1481 h 10660"/>
                <a:gd name="connsiteX8" fmla="*/ 10068 w 10067"/>
                <a:gd name="connsiteY8" fmla="*/ 5330 h 10660"/>
                <a:gd name="connsiteX9" fmla="*/ 2961 w 10067"/>
                <a:gd name="connsiteY9" fmla="*/ 5330 h 10660"/>
                <a:gd name="connsiteX10" fmla="*/ 5034 w 10067"/>
                <a:gd name="connsiteY10" fmla="*/ 8291 h 10660"/>
                <a:gd name="connsiteX11" fmla="*/ 6515 w 10067"/>
                <a:gd name="connsiteY11" fmla="*/ 7699 h 10660"/>
                <a:gd name="connsiteX12" fmla="*/ 7107 w 10067"/>
                <a:gd name="connsiteY12" fmla="*/ 5330 h 10660"/>
                <a:gd name="connsiteX13" fmla="*/ 6515 w 10067"/>
                <a:gd name="connsiteY13" fmla="*/ 2961 h 10660"/>
                <a:gd name="connsiteX14" fmla="*/ 5034 w 10067"/>
                <a:gd name="connsiteY14" fmla="*/ 2073 h 10660"/>
                <a:gd name="connsiteX15" fmla="*/ 2961 w 10067"/>
                <a:gd name="connsiteY15" fmla="*/ 5330 h 1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67" h="10660">
                  <a:moveTo>
                    <a:pt x="10068" y="5330"/>
                  </a:moveTo>
                  <a:cubicBezTo>
                    <a:pt x="10068" y="7107"/>
                    <a:pt x="9772" y="8291"/>
                    <a:pt x="8883" y="9180"/>
                  </a:cubicBezTo>
                  <a:cubicBezTo>
                    <a:pt x="7995" y="10068"/>
                    <a:pt x="6811" y="10660"/>
                    <a:pt x="5034" y="10660"/>
                  </a:cubicBezTo>
                  <a:cubicBezTo>
                    <a:pt x="3257" y="10660"/>
                    <a:pt x="2073" y="10068"/>
                    <a:pt x="1184" y="9180"/>
                  </a:cubicBezTo>
                  <a:cubicBezTo>
                    <a:pt x="296" y="8291"/>
                    <a:pt x="0" y="6811"/>
                    <a:pt x="0" y="5330"/>
                  </a:cubicBezTo>
                  <a:cubicBezTo>
                    <a:pt x="0" y="3553"/>
                    <a:pt x="296" y="2369"/>
                    <a:pt x="1184" y="1481"/>
                  </a:cubicBezTo>
                  <a:cubicBezTo>
                    <a:pt x="2073" y="592"/>
                    <a:pt x="3257" y="0"/>
                    <a:pt x="5034" y="0"/>
                  </a:cubicBezTo>
                  <a:cubicBezTo>
                    <a:pt x="6811" y="0"/>
                    <a:pt x="7995" y="592"/>
                    <a:pt x="8883" y="1481"/>
                  </a:cubicBezTo>
                  <a:cubicBezTo>
                    <a:pt x="9772" y="2369"/>
                    <a:pt x="10068" y="3553"/>
                    <a:pt x="10068" y="5330"/>
                  </a:cubicBezTo>
                  <a:close/>
                  <a:moveTo>
                    <a:pt x="2961" y="5330"/>
                  </a:moveTo>
                  <a:cubicBezTo>
                    <a:pt x="2961" y="7403"/>
                    <a:pt x="3553" y="8291"/>
                    <a:pt x="5034" y="8291"/>
                  </a:cubicBezTo>
                  <a:cubicBezTo>
                    <a:pt x="5626" y="8291"/>
                    <a:pt x="6218" y="7995"/>
                    <a:pt x="6515" y="7699"/>
                  </a:cubicBezTo>
                  <a:cubicBezTo>
                    <a:pt x="6811" y="7403"/>
                    <a:pt x="7107" y="6515"/>
                    <a:pt x="7107" y="5330"/>
                  </a:cubicBezTo>
                  <a:cubicBezTo>
                    <a:pt x="7107" y="4442"/>
                    <a:pt x="6811" y="3553"/>
                    <a:pt x="6515" y="2961"/>
                  </a:cubicBezTo>
                  <a:cubicBezTo>
                    <a:pt x="6218" y="2369"/>
                    <a:pt x="5626" y="2073"/>
                    <a:pt x="5034" y="2073"/>
                  </a:cubicBezTo>
                  <a:cubicBezTo>
                    <a:pt x="3553" y="2369"/>
                    <a:pt x="2961" y="3553"/>
                    <a:pt x="2961" y="5330"/>
                  </a:cubicBezTo>
                  <a:close/>
                </a:path>
              </a:pathLst>
            </a:custGeom>
            <a:solidFill>
              <a:srgbClr val="414141"/>
            </a:solidFill>
            <a:ln w="29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012D75CF-D4C5-0049-9B0C-C4CBC246BF00}"/>
                </a:ext>
              </a:extLst>
            </p:cNvPr>
            <p:cNvSpPr/>
            <p:nvPr/>
          </p:nvSpPr>
          <p:spPr>
            <a:xfrm>
              <a:off x="2356967" y="1144776"/>
              <a:ext cx="8587" cy="10363"/>
            </a:xfrm>
            <a:custGeom>
              <a:avLst/>
              <a:gdLst>
                <a:gd name="connsiteX0" fmla="*/ 2665 w 8587"/>
                <a:gd name="connsiteY0" fmla="*/ 6514 h 10363"/>
                <a:gd name="connsiteX1" fmla="*/ 2665 w 8587"/>
                <a:gd name="connsiteY1" fmla="*/ 10364 h 10363"/>
                <a:gd name="connsiteX2" fmla="*/ 0 w 8587"/>
                <a:gd name="connsiteY2" fmla="*/ 10364 h 10363"/>
                <a:gd name="connsiteX3" fmla="*/ 0 w 8587"/>
                <a:gd name="connsiteY3" fmla="*/ 0 h 10363"/>
                <a:gd name="connsiteX4" fmla="*/ 3257 w 8587"/>
                <a:gd name="connsiteY4" fmla="*/ 0 h 10363"/>
                <a:gd name="connsiteX5" fmla="*/ 7403 w 8587"/>
                <a:gd name="connsiteY5" fmla="*/ 2961 h 10363"/>
                <a:gd name="connsiteX6" fmla="*/ 5626 w 8587"/>
                <a:gd name="connsiteY6" fmla="*/ 5626 h 10363"/>
                <a:gd name="connsiteX7" fmla="*/ 8587 w 8587"/>
                <a:gd name="connsiteY7" fmla="*/ 10068 h 10363"/>
                <a:gd name="connsiteX8" fmla="*/ 5330 w 8587"/>
                <a:gd name="connsiteY8" fmla="*/ 10068 h 10363"/>
                <a:gd name="connsiteX9" fmla="*/ 3257 w 8587"/>
                <a:gd name="connsiteY9" fmla="*/ 6218 h 10363"/>
                <a:gd name="connsiteX10" fmla="*/ 2665 w 8587"/>
                <a:gd name="connsiteY10" fmla="*/ 6218 h 10363"/>
                <a:gd name="connsiteX11" fmla="*/ 2665 w 8587"/>
                <a:gd name="connsiteY11" fmla="*/ 4442 h 10363"/>
                <a:gd name="connsiteX12" fmla="*/ 3257 w 8587"/>
                <a:gd name="connsiteY12" fmla="*/ 4442 h 10363"/>
                <a:gd name="connsiteX13" fmla="*/ 4738 w 8587"/>
                <a:gd name="connsiteY13" fmla="*/ 3257 h 10363"/>
                <a:gd name="connsiteX14" fmla="*/ 3257 w 8587"/>
                <a:gd name="connsiteY14" fmla="*/ 2073 h 10363"/>
                <a:gd name="connsiteX15" fmla="*/ 2665 w 8587"/>
                <a:gd name="connsiteY15" fmla="*/ 2073 h 10363"/>
                <a:gd name="connsiteX16" fmla="*/ 2665 w 8587"/>
                <a:gd name="connsiteY16" fmla="*/ 4442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87" h="10363">
                  <a:moveTo>
                    <a:pt x="2665" y="6514"/>
                  </a:moveTo>
                  <a:lnTo>
                    <a:pt x="2665" y="10364"/>
                  </a:lnTo>
                  <a:lnTo>
                    <a:pt x="0" y="10364"/>
                  </a:lnTo>
                  <a:lnTo>
                    <a:pt x="0" y="0"/>
                  </a:lnTo>
                  <a:lnTo>
                    <a:pt x="3257" y="0"/>
                  </a:lnTo>
                  <a:cubicBezTo>
                    <a:pt x="6219" y="0"/>
                    <a:pt x="7403" y="888"/>
                    <a:pt x="7403" y="2961"/>
                  </a:cubicBezTo>
                  <a:cubicBezTo>
                    <a:pt x="7403" y="4146"/>
                    <a:pt x="6811" y="5034"/>
                    <a:pt x="5626" y="5626"/>
                  </a:cubicBezTo>
                  <a:lnTo>
                    <a:pt x="8587" y="10068"/>
                  </a:lnTo>
                  <a:lnTo>
                    <a:pt x="5330" y="10068"/>
                  </a:lnTo>
                  <a:lnTo>
                    <a:pt x="3257" y="6218"/>
                  </a:lnTo>
                  <a:lnTo>
                    <a:pt x="2665" y="6218"/>
                  </a:lnTo>
                  <a:close/>
                  <a:moveTo>
                    <a:pt x="2665" y="4442"/>
                  </a:moveTo>
                  <a:lnTo>
                    <a:pt x="3257" y="4442"/>
                  </a:lnTo>
                  <a:cubicBezTo>
                    <a:pt x="4146" y="4442"/>
                    <a:pt x="4738" y="4146"/>
                    <a:pt x="4738" y="3257"/>
                  </a:cubicBezTo>
                  <a:cubicBezTo>
                    <a:pt x="4738" y="2665"/>
                    <a:pt x="4146" y="2073"/>
                    <a:pt x="3257" y="2073"/>
                  </a:cubicBezTo>
                  <a:lnTo>
                    <a:pt x="2665" y="2073"/>
                  </a:lnTo>
                  <a:lnTo>
                    <a:pt x="2665" y="4442"/>
                  </a:lnTo>
                  <a:close/>
                </a:path>
              </a:pathLst>
            </a:custGeom>
            <a:solidFill>
              <a:srgbClr val="414141"/>
            </a:solidFill>
            <a:ln w="29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65D57C58-4DF4-3A44-B617-9906D11DB0B6}"/>
                </a:ext>
              </a:extLst>
            </p:cNvPr>
            <p:cNvSpPr/>
            <p:nvPr/>
          </p:nvSpPr>
          <p:spPr>
            <a:xfrm>
              <a:off x="2369404" y="1144776"/>
              <a:ext cx="7698" cy="10363"/>
            </a:xfrm>
            <a:custGeom>
              <a:avLst/>
              <a:gdLst>
                <a:gd name="connsiteX0" fmla="*/ 4738 w 7698"/>
                <a:gd name="connsiteY0" fmla="*/ 10364 h 10363"/>
                <a:gd name="connsiteX1" fmla="*/ 2961 w 7698"/>
                <a:gd name="connsiteY1" fmla="*/ 10364 h 10363"/>
                <a:gd name="connsiteX2" fmla="*/ 2961 w 7698"/>
                <a:gd name="connsiteY2" fmla="*/ 1481 h 10363"/>
                <a:gd name="connsiteX3" fmla="*/ 0 w 7698"/>
                <a:gd name="connsiteY3" fmla="*/ 1481 h 10363"/>
                <a:gd name="connsiteX4" fmla="*/ 0 w 7698"/>
                <a:gd name="connsiteY4" fmla="*/ 0 h 10363"/>
                <a:gd name="connsiteX5" fmla="*/ 7699 w 7698"/>
                <a:gd name="connsiteY5" fmla="*/ 0 h 10363"/>
                <a:gd name="connsiteX6" fmla="*/ 7699 w 7698"/>
                <a:gd name="connsiteY6" fmla="*/ 1481 h 10363"/>
                <a:gd name="connsiteX7" fmla="*/ 4738 w 7698"/>
                <a:gd name="connsiteY7" fmla="*/ 1481 h 10363"/>
                <a:gd name="connsiteX8" fmla="*/ 4738 w 7698"/>
                <a:gd name="connsiteY8"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8" h="10363">
                  <a:moveTo>
                    <a:pt x="4738" y="10364"/>
                  </a:moveTo>
                  <a:lnTo>
                    <a:pt x="2961" y="10364"/>
                  </a:lnTo>
                  <a:lnTo>
                    <a:pt x="2961" y="1481"/>
                  </a:lnTo>
                  <a:lnTo>
                    <a:pt x="0" y="1481"/>
                  </a:lnTo>
                  <a:lnTo>
                    <a:pt x="0" y="0"/>
                  </a:lnTo>
                  <a:lnTo>
                    <a:pt x="7699" y="0"/>
                  </a:lnTo>
                  <a:lnTo>
                    <a:pt x="7699" y="1481"/>
                  </a:lnTo>
                  <a:lnTo>
                    <a:pt x="4738" y="1481"/>
                  </a:lnTo>
                  <a:lnTo>
                    <a:pt x="4738" y="10364"/>
                  </a:lnTo>
                  <a:close/>
                </a:path>
              </a:pathLst>
            </a:custGeom>
            <a:solidFill>
              <a:srgbClr val="414141"/>
            </a:solidFill>
            <a:ln w="29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DCAE1B3D-318E-FA4C-972B-1D40296CF416}"/>
                </a:ext>
              </a:extLst>
            </p:cNvPr>
            <p:cNvSpPr/>
            <p:nvPr/>
          </p:nvSpPr>
          <p:spPr>
            <a:xfrm>
              <a:off x="2378880" y="1144776"/>
              <a:ext cx="8291" cy="10363"/>
            </a:xfrm>
            <a:custGeom>
              <a:avLst/>
              <a:gdLst>
                <a:gd name="connsiteX0" fmla="*/ 8291 w 8291"/>
                <a:gd name="connsiteY0" fmla="*/ 10364 h 10363"/>
                <a:gd name="connsiteX1" fmla="*/ 6515 w 8291"/>
                <a:gd name="connsiteY1" fmla="*/ 10364 h 10363"/>
                <a:gd name="connsiteX2" fmla="*/ 6515 w 8291"/>
                <a:gd name="connsiteY2" fmla="*/ 5626 h 10363"/>
                <a:gd name="connsiteX3" fmla="*/ 1777 w 8291"/>
                <a:gd name="connsiteY3" fmla="*/ 5626 h 10363"/>
                <a:gd name="connsiteX4" fmla="*/ 1777 w 8291"/>
                <a:gd name="connsiteY4" fmla="*/ 10364 h 10363"/>
                <a:gd name="connsiteX5" fmla="*/ 0 w 8291"/>
                <a:gd name="connsiteY5" fmla="*/ 10364 h 10363"/>
                <a:gd name="connsiteX6" fmla="*/ 0 w 8291"/>
                <a:gd name="connsiteY6" fmla="*/ 0 h 10363"/>
                <a:gd name="connsiteX7" fmla="*/ 1777 w 8291"/>
                <a:gd name="connsiteY7" fmla="*/ 0 h 10363"/>
                <a:gd name="connsiteX8" fmla="*/ 1777 w 8291"/>
                <a:gd name="connsiteY8" fmla="*/ 4146 h 10363"/>
                <a:gd name="connsiteX9" fmla="*/ 6515 w 8291"/>
                <a:gd name="connsiteY9" fmla="*/ 4146 h 10363"/>
                <a:gd name="connsiteX10" fmla="*/ 6515 w 8291"/>
                <a:gd name="connsiteY10" fmla="*/ 0 h 10363"/>
                <a:gd name="connsiteX11" fmla="*/ 8291 w 8291"/>
                <a:gd name="connsiteY11" fmla="*/ 0 h 10363"/>
                <a:gd name="connsiteX12" fmla="*/ 8291 w 8291"/>
                <a:gd name="connsiteY12"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91" h="10363">
                  <a:moveTo>
                    <a:pt x="8291" y="10364"/>
                  </a:moveTo>
                  <a:lnTo>
                    <a:pt x="6515" y="10364"/>
                  </a:lnTo>
                  <a:lnTo>
                    <a:pt x="6515" y="5626"/>
                  </a:lnTo>
                  <a:lnTo>
                    <a:pt x="1777" y="5626"/>
                  </a:lnTo>
                  <a:lnTo>
                    <a:pt x="1777" y="10364"/>
                  </a:lnTo>
                  <a:lnTo>
                    <a:pt x="0" y="10364"/>
                  </a:lnTo>
                  <a:lnTo>
                    <a:pt x="0" y="0"/>
                  </a:lnTo>
                  <a:lnTo>
                    <a:pt x="1777" y="0"/>
                  </a:lnTo>
                  <a:lnTo>
                    <a:pt x="1777" y="4146"/>
                  </a:lnTo>
                  <a:lnTo>
                    <a:pt x="6515" y="4146"/>
                  </a:lnTo>
                  <a:lnTo>
                    <a:pt x="6515" y="0"/>
                  </a:lnTo>
                  <a:lnTo>
                    <a:pt x="8291" y="0"/>
                  </a:lnTo>
                  <a:lnTo>
                    <a:pt x="8291" y="10364"/>
                  </a:lnTo>
                  <a:close/>
                </a:path>
              </a:pathLst>
            </a:custGeom>
            <a:solidFill>
              <a:srgbClr val="414141"/>
            </a:solidFill>
            <a:ln w="29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82802179-6072-CA42-9687-F89886795270}"/>
                </a:ext>
              </a:extLst>
            </p:cNvPr>
            <p:cNvSpPr/>
            <p:nvPr/>
          </p:nvSpPr>
          <p:spPr>
            <a:xfrm>
              <a:off x="2389836" y="1144776"/>
              <a:ext cx="5922" cy="10363"/>
            </a:xfrm>
            <a:custGeom>
              <a:avLst/>
              <a:gdLst>
                <a:gd name="connsiteX0" fmla="*/ 5922 w 5922"/>
                <a:gd name="connsiteY0" fmla="*/ 10364 h 10363"/>
                <a:gd name="connsiteX1" fmla="*/ 0 w 5922"/>
                <a:gd name="connsiteY1" fmla="*/ 10364 h 10363"/>
                <a:gd name="connsiteX2" fmla="*/ 0 w 5922"/>
                <a:gd name="connsiteY2" fmla="*/ 0 h 10363"/>
                <a:gd name="connsiteX3" fmla="*/ 5922 w 5922"/>
                <a:gd name="connsiteY3" fmla="*/ 0 h 10363"/>
                <a:gd name="connsiteX4" fmla="*/ 5922 w 5922"/>
                <a:gd name="connsiteY4" fmla="*/ 1481 h 10363"/>
                <a:gd name="connsiteX5" fmla="*/ 1777 w 5922"/>
                <a:gd name="connsiteY5" fmla="*/ 1481 h 10363"/>
                <a:gd name="connsiteX6" fmla="*/ 1777 w 5922"/>
                <a:gd name="connsiteY6" fmla="*/ 4442 h 10363"/>
                <a:gd name="connsiteX7" fmla="*/ 5626 w 5922"/>
                <a:gd name="connsiteY7" fmla="*/ 4442 h 10363"/>
                <a:gd name="connsiteX8" fmla="*/ 5626 w 5922"/>
                <a:gd name="connsiteY8" fmla="*/ 5922 h 10363"/>
                <a:gd name="connsiteX9" fmla="*/ 1777 w 5922"/>
                <a:gd name="connsiteY9" fmla="*/ 5922 h 10363"/>
                <a:gd name="connsiteX10" fmla="*/ 1777 w 5922"/>
                <a:gd name="connsiteY10" fmla="*/ 9180 h 10363"/>
                <a:gd name="connsiteX11" fmla="*/ 5922 w 5922"/>
                <a:gd name="connsiteY11" fmla="*/ 9180 h 10363"/>
                <a:gd name="connsiteX12" fmla="*/ 5922 w 5922"/>
                <a:gd name="connsiteY12"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22" h="10363">
                  <a:moveTo>
                    <a:pt x="5922" y="10364"/>
                  </a:moveTo>
                  <a:lnTo>
                    <a:pt x="0" y="10364"/>
                  </a:lnTo>
                  <a:lnTo>
                    <a:pt x="0" y="0"/>
                  </a:lnTo>
                  <a:lnTo>
                    <a:pt x="5922" y="0"/>
                  </a:lnTo>
                  <a:lnTo>
                    <a:pt x="5922" y="1481"/>
                  </a:lnTo>
                  <a:lnTo>
                    <a:pt x="1777" y="1481"/>
                  </a:lnTo>
                  <a:lnTo>
                    <a:pt x="1777" y="4442"/>
                  </a:lnTo>
                  <a:lnTo>
                    <a:pt x="5626" y="4442"/>
                  </a:lnTo>
                  <a:lnTo>
                    <a:pt x="5626" y="5922"/>
                  </a:lnTo>
                  <a:lnTo>
                    <a:pt x="1777" y="5922"/>
                  </a:lnTo>
                  <a:lnTo>
                    <a:pt x="1777" y="9180"/>
                  </a:lnTo>
                  <a:lnTo>
                    <a:pt x="5922" y="9180"/>
                  </a:lnTo>
                  <a:lnTo>
                    <a:pt x="5922" y="10364"/>
                  </a:lnTo>
                  <a:close/>
                </a:path>
              </a:pathLst>
            </a:custGeom>
            <a:solidFill>
              <a:srgbClr val="414141"/>
            </a:solidFill>
            <a:ln w="29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38053EB-BC4D-234B-A9D3-9958953A2DCC}"/>
                </a:ext>
              </a:extLst>
            </p:cNvPr>
            <p:cNvSpPr/>
            <p:nvPr/>
          </p:nvSpPr>
          <p:spPr>
            <a:xfrm>
              <a:off x="2401089" y="1145072"/>
              <a:ext cx="7995" cy="10660"/>
            </a:xfrm>
            <a:custGeom>
              <a:avLst/>
              <a:gdLst>
                <a:gd name="connsiteX0" fmla="*/ 5034 w 7995"/>
                <a:gd name="connsiteY0" fmla="*/ 888 h 10660"/>
                <a:gd name="connsiteX1" fmla="*/ 2665 w 7995"/>
                <a:gd name="connsiteY1" fmla="*/ 2073 h 10660"/>
                <a:gd name="connsiteX2" fmla="*/ 1777 w 7995"/>
                <a:gd name="connsiteY2" fmla="*/ 5034 h 10660"/>
                <a:gd name="connsiteX3" fmla="*/ 2665 w 7995"/>
                <a:gd name="connsiteY3" fmla="*/ 7995 h 10660"/>
                <a:gd name="connsiteX4" fmla="*/ 5034 w 7995"/>
                <a:gd name="connsiteY4" fmla="*/ 8883 h 10660"/>
                <a:gd name="connsiteX5" fmla="*/ 6218 w 7995"/>
                <a:gd name="connsiteY5" fmla="*/ 8883 h 10660"/>
                <a:gd name="connsiteX6" fmla="*/ 7403 w 7995"/>
                <a:gd name="connsiteY6" fmla="*/ 8587 h 10660"/>
                <a:gd name="connsiteX7" fmla="*/ 7403 w 7995"/>
                <a:gd name="connsiteY7" fmla="*/ 10068 h 10660"/>
                <a:gd name="connsiteX8" fmla="*/ 4738 w 7995"/>
                <a:gd name="connsiteY8" fmla="*/ 10660 h 10660"/>
                <a:gd name="connsiteX9" fmla="*/ 1184 w 7995"/>
                <a:gd name="connsiteY9" fmla="*/ 9179 h 10660"/>
                <a:gd name="connsiteX10" fmla="*/ 0 w 7995"/>
                <a:gd name="connsiteY10" fmla="*/ 5330 h 10660"/>
                <a:gd name="connsiteX11" fmla="*/ 592 w 7995"/>
                <a:gd name="connsiteY11" fmla="*/ 2369 h 10660"/>
                <a:gd name="connsiteX12" fmla="*/ 2369 w 7995"/>
                <a:gd name="connsiteY12" fmla="*/ 592 h 10660"/>
                <a:gd name="connsiteX13" fmla="*/ 5034 w 7995"/>
                <a:gd name="connsiteY13" fmla="*/ 0 h 10660"/>
                <a:gd name="connsiteX14" fmla="*/ 7995 w 7995"/>
                <a:gd name="connsiteY14" fmla="*/ 592 h 10660"/>
                <a:gd name="connsiteX15" fmla="*/ 7403 w 7995"/>
                <a:gd name="connsiteY15" fmla="*/ 2073 h 10660"/>
                <a:gd name="connsiteX16" fmla="*/ 6218 w 7995"/>
                <a:gd name="connsiteY16" fmla="*/ 1777 h 10660"/>
                <a:gd name="connsiteX17" fmla="*/ 5034 w 7995"/>
                <a:gd name="connsiteY17" fmla="*/ 888 h 1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5" h="10660">
                  <a:moveTo>
                    <a:pt x="5034" y="888"/>
                  </a:moveTo>
                  <a:cubicBezTo>
                    <a:pt x="4145" y="888"/>
                    <a:pt x="3257" y="1184"/>
                    <a:pt x="2665" y="2073"/>
                  </a:cubicBezTo>
                  <a:cubicBezTo>
                    <a:pt x="2073" y="2665"/>
                    <a:pt x="1777" y="3849"/>
                    <a:pt x="1777" y="5034"/>
                  </a:cubicBezTo>
                  <a:cubicBezTo>
                    <a:pt x="1777" y="6218"/>
                    <a:pt x="2073" y="7403"/>
                    <a:pt x="2665" y="7995"/>
                  </a:cubicBezTo>
                  <a:cubicBezTo>
                    <a:pt x="3257" y="8587"/>
                    <a:pt x="3849" y="8883"/>
                    <a:pt x="5034" y="8883"/>
                  </a:cubicBezTo>
                  <a:cubicBezTo>
                    <a:pt x="5330" y="8883"/>
                    <a:pt x="5922" y="8883"/>
                    <a:pt x="6218" y="8883"/>
                  </a:cubicBezTo>
                  <a:cubicBezTo>
                    <a:pt x="6515" y="8883"/>
                    <a:pt x="7107" y="8587"/>
                    <a:pt x="7403" y="8587"/>
                  </a:cubicBezTo>
                  <a:lnTo>
                    <a:pt x="7403" y="10068"/>
                  </a:lnTo>
                  <a:cubicBezTo>
                    <a:pt x="6515" y="10364"/>
                    <a:pt x="5626" y="10660"/>
                    <a:pt x="4738" y="10660"/>
                  </a:cubicBezTo>
                  <a:cubicBezTo>
                    <a:pt x="3257" y="10660"/>
                    <a:pt x="2073" y="10068"/>
                    <a:pt x="1184" y="9179"/>
                  </a:cubicBezTo>
                  <a:cubicBezTo>
                    <a:pt x="296" y="8291"/>
                    <a:pt x="0" y="6811"/>
                    <a:pt x="0" y="5330"/>
                  </a:cubicBezTo>
                  <a:cubicBezTo>
                    <a:pt x="0" y="4146"/>
                    <a:pt x="296" y="3257"/>
                    <a:pt x="592" y="2369"/>
                  </a:cubicBezTo>
                  <a:cubicBezTo>
                    <a:pt x="888" y="1481"/>
                    <a:pt x="1481" y="888"/>
                    <a:pt x="2369" y="592"/>
                  </a:cubicBezTo>
                  <a:cubicBezTo>
                    <a:pt x="3257" y="296"/>
                    <a:pt x="3849" y="0"/>
                    <a:pt x="5034" y="0"/>
                  </a:cubicBezTo>
                  <a:cubicBezTo>
                    <a:pt x="6218" y="0"/>
                    <a:pt x="7107" y="296"/>
                    <a:pt x="7995" y="592"/>
                  </a:cubicBezTo>
                  <a:lnTo>
                    <a:pt x="7403" y="2073"/>
                  </a:lnTo>
                  <a:cubicBezTo>
                    <a:pt x="7107" y="1777"/>
                    <a:pt x="6811" y="1777"/>
                    <a:pt x="6218" y="1777"/>
                  </a:cubicBezTo>
                  <a:cubicBezTo>
                    <a:pt x="5626" y="1777"/>
                    <a:pt x="5626" y="888"/>
                    <a:pt x="5034" y="888"/>
                  </a:cubicBezTo>
                  <a:close/>
                </a:path>
              </a:pathLst>
            </a:custGeom>
            <a:solidFill>
              <a:srgbClr val="414141"/>
            </a:solidFill>
            <a:ln w="29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F9BDAD1C-E3C4-AF42-9060-71AA3526646D}"/>
                </a:ext>
              </a:extLst>
            </p:cNvPr>
            <p:cNvSpPr/>
            <p:nvPr/>
          </p:nvSpPr>
          <p:spPr>
            <a:xfrm>
              <a:off x="2410860" y="1144776"/>
              <a:ext cx="7698" cy="10660"/>
            </a:xfrm>
            <a:custGeom>
              <a:avLst/>
              <a:gdLst>
                <a:gd name="connsiteX0" fmla="*/ 1777 w 7698"/>
                <a:gd name="connsiteY0" fmla="*/ 6218 h 10660"/>
                <a:gd name="connsiteX1" fmla="*/ 1777 w 7698"/>
                <a:gd name="connsiteY1" fmla="*/ 10364 h 10660"/>
                <a:gd name="connsiteX2" fmla="*/ 0 w 7698"/>
                <a:gd name="connsiteY2" fmla="*/ 10364 h 10660"/>
                <a:gd name="connsiteX3" fmla="*/ 0 w 7698"/>
                <a:gd name="connsiteY3" fmla="*/ 0 h 10660"/>
                <a:gd name="connsiteX4" fmla="*/ 2961 w 7698"/>
                <a:gd name="connsiteY4" fmla="*/ 0 h 10660"/>
                <a:gd name="connsiteX5" fmla="*/ 5922 w 7698"/>
                <a:gd name="connsiteY5" fmla="*/ 888 h 10660"/>
                <a:gd name="connsiteX6" fmla="*/ 6811 w 7698"/>
                <a:gd name="connsiteY6" fmla="*/ 3257 h 10660"/>
                <a:gd name="connsiteX7" fmla="*/ 4738 w 7698"/>
                <a:gd name="connsiteY7" fmla="*/ 5922 h 10660"/>
                <a:gd name="connsiteX8" fmla="*/ 7699 w 7698"/>
                <a:gd name="connsiteY8" fmla="*/ 10660 h 10660"/>
                <a:gd name="connsiteX9" fmla="*/ 5626 w 7698"/>
                <a:gd name="connsiteY9" fmla="*/ 10660 h 10660"/>
                <a:gd name="connsiteX10" fmla="*/ 3257 w 7698"/>
                <a:gd name="connsiteY10" fmla="*/ 6514 h 10660"/>
                <a:gd name="connsiteX11" fmla="*/ 1777 w 7698"/>
                <a:gd name="connsiteY11" fmla="*/ 6514 h 10660"/>
                <a:gd name="connsiteX12" fmla="*/ 1777 w 7698"/>
                <a:gd name="connsiteY12" fmla="*/ 4738 h 10660"/>
                <a:gd name="connsiteX13" fmla="*/ 2961 w 7698"/>
                <a:gd name="connsiteY13" fmla="*/ 4738 h 10660"/>
                <a:gd name="connsiteX14" fmla="*/ 4738 w 7698"/>
                <a:gd name="connsiteY14" fmla="*/ 4442 h 10660"/>
                <a:gd name="connsiteX15" fmla="*/ 5330 w 7698"/>
                <a:gd name="connsiteY15" fmla="*/ 3257 h 10660"/>
                <a:gd name="connsiteX16" fmla="*/ 4738 w 7698"/>
                <a:gd name="connsiteY16" fmla="*/ 2073 h 10660"/>
                <a:gd name="connsiteX17" fmla="*/ 2961 w 7698"/>
                <a:gd name="connsiteY17" fmla="*/ 1777 h 10660"/>
                <a:gd name="connsiteX18" fmla="*/ 1777 w 7698"/>
                <a:gd name="connsiteY18" fmla="*/ 1777 h 10660"/>
                <a:gd name="connsiteX19" fmla="*/ 1777 w 7698"/>
                <a:gd name="connsiteY19" fmla="*/ 4738 h 1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98" h="10660">
                  <a:moveTo>
                    <a:pt x="1777" y="6218"/>
                  </a:moveTo>
                  <a:lnTo>
                    <a:pt x="1777" y="10364"/>
                  </a:lnTo>
                  <a:lnTo>
                    <a:pt x="0" y="10364"/>
                  </a:lnTo>
                  <a:lnTo>
                    <a:pt x="0" y="0"/>
                  </a:lnTo>
                  <a:lnTo>
                    <a:pt x="2961" y="0"/>
                  </a:lnTo>
                  <a:cubicBezTo>
                    <a:pt x="4442" y="0"/>
                    <a:pt x="5330" y="296"/>
                    <a:pt x="5922" y="888"/>
                  </a:cubicBezTo>
                  <a:cubicBezTo>
                    <a:pt x="6515" y="1481"/>
                    <a:pt x="6811" y="2073"/>
                    <a:pt x="6811" y="3257"/>
                  </a:cubicBezTo>
                  <a:cubicBezTo>
                    <a:pt x="6811" y="4442"/>
                    <a:pt x="6218" y="5330"/>
                    <a:pt x="4738" y="5922"/>
                  </a:cubicBezTo>
                  <a:lnTo>
                    <a:pt x="7699" y="10660"/>
                  </a:lnTo>
                  <a:lnTo>
                    <a:pt x="5626" y="10660"/>
                  </a:lnTo>
                  <a:lnTo>
                    <a:pt x="3257" y="6514"/>
                  </a:lnTo>
                  <a:lnTo>
                    <a:pt x="1777" y="6514"/>
                  </a:lnTo>
                  <a:close/>
                  <a:moveTo>
                    <a:pt x="1777" y="4738"/>
                  </a:moveTo>
                  <a:lnTo>
                    <a:pt x="2961" y="4738"/>
                  </a:lnTo>
                  <a:cubicBezTo>
                    <a:pt x="3849" y="4738"/>
                    <a:pt x="4442" y="4738"/>
                    <a:pt x="4738" y="4442"/>
                  </a:cubicBezTo>
                  <a:cubicBezTo>
                    <a:pt x="5034" y="4146"/>
                    <a:pt x="5330" y="3849"/>
                    <a:pt x="5330" y="3257"/>
                  </a:cubicBezTo>
                  <a:cubicBezTo>
                    <a:pt x="5330" y="2665"/>
                    <a:pt x="5034" y="2369"/>
                    <a:pt x="4738" y="2073"/>
                  </a:cubicBezTo>
                  <a:cubicBezTo>
                    <a:pt x="4442" y="1777"/>
                    <a:pt x="3849" y="1777"/>
                    <a:pt x="2961" y="1777"/>
                  </a:cubicBezTo>
                  <a:lnTo>
                    <a:pt x="1777" y="1777"/>
                  </a:lnTo>
                  <a:lnTo>
                    <a:pt x="1777" y="4738"/>
                  </a:lnTo>
                  <a:close/>
                </a:path>
              </a:pathLst>
            </a:custGeom>
            <a:solidFill>
              <a:srgbClr val="414141"/>
            </a:solidFill>
            <a:ln w="29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3CE3A9F1-AA8C-0943-AC68-7DE93AD7783A}"/>
                </a:ext>
              </a:extLst>
            </p:cNvPr>
            <p:cNvSpPr/>
            <p:nvPr/>
          </p:nvSpPr>
          <p:spPr>
            <a:xfrm>
              <a:off x="2420336" y="1144776"/>
              <a:ext cx="5922" cy="10363"/>
            </a:xfrm>
            <a:custGeom>
              <a:avLst/>
              <a:gdLst>
                <a:gd name="connsiteX0" fmla="*/ 5922 w 5922"/>
                <a:gd name="connsiteY0" fmla="*/ 10364 h 10363"/>
                <a:gd name="connsiteX1" fmla="*/ 0 w 5922"/>
                <a:gd name="connsiteY1" fmla="*/ 10364 h 10363"/>
                <a:gd name="connsiteX2" fmla="*/ 0 w 5922"/>
                <a:gd name="connsiteY2" fmla="*/ 0 h 10363"/>
                <a:gd name="connsiteX3" fmla="*/ 5922 w 5922"/>
                <a:gd name="connsiteY3" fmla="*/ 0 h 10363"/>
                <a:gd name="connsiteX4" fmla="*/ 5922 w 5922"/>
                <a:gd name="connsiteY4" fmla="*/ 1481 h 10363"/>
                <a:gd name="connsiteX5" fmla="*/ 1777 w 5922"/>
                <a:gd name="connsiteY5" fmla="*/ 1481 h 10363"/>
                <a:gd name="connsiteX6" fmla="*/ 1777 w 5922"/>
                <a:gd name="connsiteY6" fmla="*/ 4442 h 10363"/>
                <a:gd name="connsiteX7" fmla="*/ 5626 w 5922"/>
                <a:gd name="connsiteY7" fmla="*/ 4442 h 10363"/>
                <a:gd name="connsiteX8" fmla="*/ 5626 w 5922"/>
                <a:gd name="connsiteY8" fmla="*/ 5922 h 10363"/>
                <a:gd name="connsiteX9" fmla="*/ 1777 w 5922"/>
                <a:gd name="connsiteY9" fmla="*/ 5922 h 10363"/>
                <a:gd name="connsiteX10" fmla="*/ 1777 w 5922"/>
                <a:gd name="connsiteY10" fmla="*/ 9180 h 10363"/>
                <a:gd name="connsiteX11" fmla="*/ 5922 w 5922"/>
                <a:gd name="connsiteY11" fmla="*/ 9180 h 10363"/>
                <a:gd name="connsiteX12" fmla="*/ 5922 w 5922"/>
                <a:gd name="connsiteY12"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22" h="10363">
                  <a:moveTo>
                    <a:pt x="5922" y="10364"/>
                  </a:moveTo>
                  <a:lnTo>
                    <a:pt x="0" y="10364"/>
                  </a:lnTo>
                  <a:lnTo>
                    <a:pt x="0" y="0"/>
                  </a:lnTo>
                  <a:lnTo>
                    <a:pt x="5922" y="0"/>
                  </a:lnTo>
                  <a:lnTo>
                    <a:pt x="5922" y="1481"/>
                  </a:lnTo>
                  <a:lnTo>
                    <a:pt x="1777" y="1481"/>
                  </a:lnTo>
                  <a:lnTo>
                    <a:pt x="1777" y="4442"/>
                  </a:lnTo>
                  <a:lnTo>
                    <a:pt x="5626" y="4442"/>
                  </a:lnTo>
                  <a:lnTo>
                    <a:pt x="5626" y="5922"/>
                  </a:lnTo>
                  <a:lnTo>
                    <a:pt x="1777" y="5922"/>
                  </a:lnTo>
                  <a:lnTo>
                    <a:pt x="1777" y="9180"/>
                  </a:lnTo>
                  <a:lnTo>
                    <a:pt x="5922" y="9180"/>
                  </a:lnTo>
                  <a:lnTo>
                    <a:pt x="5922" y="10364"/>
                  </a:lnTo>
                  <a:close/>
                </a:path>
              </a:pathLst>
            </a:custGeom>
            <a:solidFill>
              <a:srgbClr val="414141"/>
            </a:solidFill>
            <a:ln w="29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B2B15A13-C0F2-7649-8B6A-A3E71B2352B8}"/>
                </a:ext>
              </a:extLst>
            </p:cNvPr>
            <p:cNvSpPr/>
            <p:nvPr/>
          </p:nvSpPr>
          <p:spPr>
            <a:xfrm>
              <a:off x="2427147" y="1144776"/>
              <a:ext cx="9475" cy="10363"/>
            </a:xfrm>
            <a:custGeom>
              <a:avLst/>
              <a:gdLst>
                <a:gd name="connsiteX0" fmla="*/ 7699 w 9475"/>
                <a:gd name="connsiteY0" fmla="*/ 10364 h 10363"/>
                <a:gd name="connsiteX1" fmla="*/ 6515 w 9475"/>
                <a:gd name="connsiteY1" fmla="*/ 7403 h 10363"/>
                <a:gd name="connsiteX2" fmla="*/ 2665 w 9475"/>
                <a:gd name="connsiteY2" fmla="*/ 7403 h 10363"/>
                <a:gd name="connsiteX3" fmla="*/ 1777 w 9475"/>
                <a:gd name="connsiteY3" fmla="*/ 10364 h 10363"/>
                <a:gd name="connsiteX4" fmla="*/ 0 w 9475"/>
                <a:gd name="connsiteY4" fmla="*/ 10364 h 10363"/>
                <a:gd name="connsiteX5" fmla="*/ 3849 w 9475"/>
                <a:gd name="connsiteY5" fmla="*/ 0 h 10363"/>
                <a:gd name="connsiteX6" fmla="*/ 5626 w 9475"/>
                <a:gd name="connsiteY6" fmla="*/ 0 h 10363"/>
                <a:gd name="connsiteX7" fmla="*/ 9476 w 9475"/>
                <a:gd name="connsiteY7" fmla="*/ 10364 h 10363"/>
                <a:gd name="connsiteX8" fmla="*/ 7699 w 9475"/>
                <a:gd name="connsiteY8" fmla="*/ 10364 h 10363"/>
                <a:gd name="connsiteX9" fmla="*/ 6218 w 9475"/>
                <a:gd name="connsiteY9" fmla="*/ 5922 h 10363"/>
                <a:gd name="connsiteX10" fmla="*/ 5330 w 9475"/>
                <a:gd name="connsiteY10" fmla="*/ 2961 h 10363"/>
                <a:gd name="connsiteX11" fmla="*/ 5034 w 9475"/>
                <a:gd name="connsiteY11" fmla="*/ 2073 h 10363"/>
                <a:gd name="connsiteX12" fmla="*/ 4738 w 9475"/>
                <a:gd name="connsiteY12" fmla="*/ 1184 h 10363"/>
                <a:gd name="connsiteX13" fmla="*/ 4146 w 9475"/>
                <a:gd name="connsiteY13" fmla="*/ 2961 h 10363"/>
                <a:gd name="connsiteX14" fmla="*/ 3257 w 9475"/>
                <a:gd name="connsiteY14" fmla="*/ 5626 h 10363"/>
                <a:gd name="connsiteX15" fmla="*/ 6218 w 9475"/>
                <a:gd name="connsiteY15" fmla="*/ 5626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75" h="10363">
                  <a:moveTo>
                    <a:pt x="7699" y="10364"/>
                  </a:moveTo>
                  <a:lnTo>
                    <a:pt x="6515" y="7403"/>
                  </a:lnTo>
                  <a:lnTo>
                    <a:pt x="2665" y="7403"/>
                  </a:lnTo>
                  <a:lnTo>
                    <a:pt x="1777" y="10364"/>
                  </a:lnTo>
                  <a:lnTo>
                    <a:pt x="0" y="10364"/>
                  </a:lnTo>
                  <a:lnTo>
                    <a:pt x="3849" y="0"/>
                  </a:lnTo>
                  <a:lnTo>
                    <a:pt x="5626" y="0"/>
                  </a:lnTo>
                  <a:lnTo>
                    <a:pt x="9476" y="10364"/>
                  </a:lnTo>
                  <a:lnTo>
                    <a:pt x="7699" y="10364"/>
                  </a:lnTo>
                  <a:close/>
                  <a:moveTo>
                    <a:pt x="6218" y="5922"/>
                  </a:moveTo>
                  <a:lnTo>
                    <a:pt x="5330" y="2961"/>
                  </a:lnTo>
                  <a:cubicBezTo>
                    <a:pt x="5330" y="2665"/>
                    <a:pt x="5034" y="2369"/>
                    <a:pt x="5034" y="2073"/>
                  </a:cubicBezTo>
                  <a:cubicBezTo>
                    <a:pt x="5034" y="1777"/>
                    <a:pt x="4738" y="1481"/>
                    <a:pt x="4738" y="1184"/>
                  </a:cubicBezTo>
                  <a:cubicBezTo>
                    <a:pt x="4738" y="1777"/>
                    <a:pt x="4442" y="2369"/>
                    <a:pt x="4146" y="2961"/>
                  </a:cubicBezTo>
                  <a:lnTo>
                    <a:pt x="3257" y="5626"/>
                  </a:lnTo>
                  <a:lnTo>
                    <a:pt x="6218" y="5626"/>
                  </a:lnTo>
                  <a:close/>
                </a:path>
              </a:pathLst>
            </a:custGeom>
            <a:solidFill>
              <a:srgbClr val="414141"/>
            </a:solidFill>
            <a:ln w="2960"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0458E268-D3CC-9446-ACD9-0006F9629DFE}"/>
                </a:ext>
              </a:extLst>
            </p:cNvPr>
            <p:cNvSpPr/>
            <p:nvPr/>
          </p:nvSpPr>
          <p:spPr>
            <a:xfrm>
              <a:off x="2436918" y="1144776"/>
              <a:ext cx="7699" cy="10363"/>
            </a:xfrm>
            <a:custGeom>
              <a:avLst/>
              <a:gdLst>
                <a:gd name="connsiteX0" fmla="*/ 4738 w 7699"/>
                <a:gd name="connsiteY0" fmla="*/ 10364 h 10363"/>
                <a:gd name="connsiteX1" fmla="*/ 2961 w 7699"/>
                <a:gd name="connsiteY1" fmla="*/ 10364 h 10363"/>
                <a:gd name="connsiteX2" fmla="*/ 2961 w 7699"/>
                <a:gd name="connsiteY2" fmla="*/ 1481 h 10363"/>
                <a:gd name="connsiteX3" fmla="*/ 0 w 7699"/>
                <a:gd name="connsiteY3" fmla="*/ 1481 h 10363"/>
                <a:gd name="connsiteX4" fmla="*/ 0 w 7699"/>
                <a:gd name="connsiteY4" fmla="*/ 0 h 10363"/>
                <a:gd name="connsiteX5" fmla="*/ 7699 w 7699"/>
                <a:gd name="connsiteY5" fmla="*/ 0 h 10363"/>
                <a:gd name="connsiteX6" fmla="*/ 7699 w 7699"/>
                <a:gd name="connsiteY6" fmla="*/ 1481 h 10363"/>
                <a:gd name="connsiteX7" fmla="*/ 4738 w 7699"/>
                <a:gd name="connsiteY7" fmla="*/ 1481 h 10363"/>
                <a:gd name="connsiteX8" fmla="*/ 4738 w 7699"/>
                <a:gd name="connsiteY8"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9" h="10363">
                  <a:moveTo>
                    <a:pt x="4738" y="10364"/>
                  </a:moveTo>
                  <a:lnTo>
                    <a:pt x="2961" y="10364"/>
                  </a:lnTo>
                  <a:lnTo>
                    <a:pt x="2961" y="1481"/>
                  </a:lnTo>
                  <a:lnTo>
                    <a:pt x="0" y="1481"/>
                  </a:lnTo>
                  <a:lnTo>
                    <a:pt x="0" y="0"/>
                  </a:lnTo>
                  <a:lnTo>
                    <a:pt x="7699" y="0"/>
                  </a:lnTo>
                  <a:lnTo>
                    <a:pt x="7699" y="1481"/>
                  </a:lnTo>
                  <a:lnTo>
                    <a:pt x="4738" y="1481"/>
                  </a:lnTo>
                  <a:lnTo>
                    <a:pt x="4738" y="10364"/>
                  </a:lnTo>
                  <a:close/>
                </a:path>
              </a:pathLst>
            </a:custGeom>
            <a:solidFill>
              <a:srgbClr val="414141"/>
            </a:solidFill>
            <a:ln w="2960"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9AF1530C-40EC-8A47-A8BE-E0CDFD18FB35}"/>
                </a:ext>
              </a:extLst>
            </p:cNvPr>
            <p:cNvSpPr/>
            <p:nvPr/>
          </p:nvSpPr>
          <p:spPr>
            <a:xfrm>
              <a:off x="2446098" y="1144776"/>
              <a:ext cx="1776" cy="10363"/>
            </a:xfrm>
            <a:custGeom>
              <a:avLst/>
              <a:gdLst>
                <a:gd name="connsiteX0" fmla="*/ 0 w 1776"/>
                <a:gd name="connsiteY0" fmla="*/ 10364 h 10363"/>
                <a:gd name="connsiteX1" fmla="*/ 0 w 1776"/>
                <a:gd name="connsiteY1" fmla="*/ 0 h 10363"/>
                <a:gd name="connsiteX2" fmla="*/ 1777 w 1776"/>
                <a:gd name="connsiteY2" fmla="*/ 0 h 10363"/>
                <a:gd name="connsiteX3" fmla="*/ 1777 w 1776"/>
                <a:gd name="connsiteY3" fmla="*/ 10364 h 10363"/>
                <a:gd name="connsiteX4" fmla="*/ 0 w 1776"/>
                <a:gd name="connsiteY4" fmla="*/ 10364 h 10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5" h="10363">
                  <a:moveTo>
                    <a:pt x="0" y="10364"/>
                  </a:moveTo>
                  <a:lnTo>
                    <a:pt x="0" y="0"/>
                  </a:lnTo>
                  <a:lnTo>
                    <a:pt x="1777" y="0"/>
                  </a:lnTo>
                  <a:lnTo>
                    <a:pt x="1777" y="10364"/>
                  </a:lnTo>
                  <a:lnTo>
                    <a:pt x="0" y="10364"/>
                  </a:lnTo>
                  <a:close/>
                </a:path>
              </a:pathLst>
            </a:custGeom>
            <a:solidFill>
              <a:srgbClr val="414141"/>
            </a:solidFill>
            <a:ln w="2960"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A9BB6E48-87B1-524C-BA92-F6F33F270E47}"/>
                </a:ext>
              </a:extLst>
            </p:cNvPr>
            <p:cNvSpPr/>
            <p:nvPr/>
          </p:nvSpPr>
          <p:spPr>
            <a:xfrm>
              <a:off x="2450540" y="1144480"/>
              <a:ext cx="9475" cy="10660"/>
            </a:xfrm>
            <a:custGeom>
              <a:avLst/>
              <a:gdLst>
                <a:gd name="connsiteX0" fmla="*/ 9476 w 9475"/>
                <a:gd name="connsiteY0" fmla="*/ 5330 h 10660"/>
                <a:gd name="connsiteX1" fmla="*/ 8291 w 9475"/>
                <a:gd name="connsiteY1" fmla="*/ 9180 h 10660"/>
                <a:gd name="connsiteX2" fmla="*/ 4738 w 9475"/>
                <a:gd name="connsiteY2" fmla="*/ 10660 h 10660"/>
                <a:gd name="connsiteX3" fmla="*/ 1184 w 9475"/>
                <a:gd name="connsiteY3" fmla="*/ 9180 h 10660"/>
                <a:gd name="connsiteX4" fmla="*/ 0 w 9475"/>
                <a:gd name="connsiteY4" fmla="*/ 5330 h 10660"/>
                <a:gd name="connsiteX5" fmla="*/ 1184 w 9475"/>
                <a:gd name="connsiteY5" fmla="*/ 1481 h 10660"/>
                <a:gd name="connsiteX6" fmla="*/ 4738 w 9475"/>
                <a:gd name="connsiteY6" fmla="*/ 0 h 10660"/>
                <a:gd name="connsiteX7" fmla="*/ 8291 w 9475"/>
                <a:gd name="connsiteY7" fmla="*/ 1481 h 10660"/>
                <a:gd name="connsiteX8" fmla="*/ 9476 w 9475"/>
                <a:gd name="connsiteY8" fmla="*/ 5330 h 10660"/>
                <a:gd name="connsiteX9" fmla="*/ 1481 w 9475"/>
                <a:gd name="connsiteY9" fmla="*/ 5330 h 10660"/>
                <a:gd name="connsiteX10" fmla="*/ 2369 w 9475"/>
                <a:gd name="connsiteY10" fmla="*/ 8291 h 10660"/>
                <a:gd name="connsiteX11" fmla="*/ 4738 w 9475"/>
                <a:gd name="connsiteY11" fmla="*/ 9180 h 10660"/>
                <a:gd name="connsiteX12" fmla="*/ 7107 w 9475"/>
                <a:gd name="connsiteY12" fmla="*/ 8291 h 10660"/>
                <a:gd name="connsiteX13" fmla="*/ 7995 w 9475"/>
                <a:gd name="connsiteY13" fmla="*/ 5330 h 10660"/>
                <a:gd name="connsiteX14" fmla="*/ 7107 w 9475"/>
                <a:gd name="connsiteY14" fmla="*/ 2369 h 10660"/>
                <a:gd name="connsiteX15" fmla="*/ 4738 w 9475"/>
                <a:gd name="connsiteY15" fmla="*/ 1481 h 10660"/>
                <a:gd name="connsiteX16" fmla="*/ 2369 w 9475"/>
                <a:gd name="connsiteY16" fmla="*/ 2369 h 10660"/>
                <a:gd name="connsiteX17" fmla="*/ 1481 w 9475"/>
                <a:gd name="connsiteY17" fmla="*/ 5330 h 1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75" h="10660">
                  <a:moveTo>
                    <a:pt x="9476" y="5330"/>
                  </a:moveTo>
                  <a:cubicBezTo>
                    <a:pt x="9476" y="7107"/>
                    <a:pt x="9179" y="8291"/>
                    <a:pt x="8291" y="9180"/>
                  </a:cubicBezTo>
                  <a:cubicBezTo>
                    <a:pt x="7403" y="10068"/>
                    <a:pt x="6218" y="10660"/>
                    <a:pt x="4738" y="10660"/>
                  </a:cubicBezTo>
                  <a:cubicBezTo>
                    <a:pt x="3257" y="10660"/>
                    <a:pt x="2073" y="10068"/>
                    <a:pt x="1184" y="9180"/>
                  </a:cubicBezTo>
                  <a:cubicBezTo>
                    <a:pt x="296" y="8291"/>
                    <a:pt x="0" y="6811"/>
                    <a:pt x="0" y="5330"/>
                  </a:cubicBezTo>
                  <a:cubicBezTo>
                    <a:pt x="0" y="3553"/>
                    <a:pt x="296" y="2369"/>
                    <a:pt x="1184" y="1481"/>
                  </a:cubicBezTo>
                  <a:cubicBezTo>
                    <a:pt x="2073" y="592"/>
                    <a:pt x="3257" y="0"/>
                    <a:pt x="4738" y="0"/>
                  </a:cubicBezTo>
                  <a:cubicBezTo>
                    <a:pt x="6218" y="0"/>
                    <a:pt x="7403" y="592"/>
                    <a:pt x="8291" y="1481"/>
                  </a:cubicBezTo>
                  <a:cubicBezTo>
                    <a:pt x="8883" y="2369"/>
                    <a:pt x="9476" y="3849"/>
                    <a:pt x="9476" y="5330"/>
                  </a:cubicBezTo>
                  <a:close/>
                  <a:moveTo>
                    <a:pt x="1481" y="5330"/>
                  </a:moveTo>
                  <a:cubicBezTo>
                    <a:pt x="1481" y="6515"/>
                    <a:pt x="1777" y="7699"/>
                    <a:pt x="2369" y="8291"/>
                  </a:cubicBezTo>
                  <a:cubicBezTo>
                    <a:pt x="2961" y="8883"/>
                    <a:pt x="3553" y="9180"/>
                    <a:pt x="4738" y="9180"/>
                  </a:cubicBezTo>
                  <a:cubicBezTo>
                    <a:pt x="5626" y="9180"/>
                    <a:pt x="6514" y="8883"/>
                    <a:pt x="7107" y="8291"/>
                  </a:cubicBezTo>
                  <a:cubicBezTo>
                    <a:pt x="7699" y="7699"/>
                    <a:pt x="7995" y="6811"/>
                    <a:pt x="7995" y="5330"/>
                  </a:cubicBezTo>
                  <a:cubicBezTo>
                    <a:pt x="7995" y="4146"/>
                    <a:pt x="7699" y="2961"/>
                    <a:pt x="7107" y="2369"/>
                  </a:cubicBezTo>
                  <a:cubicBezTo>
                    <a:pt x="6514" y="1777"/>
                    <a:pt x="5922" y="1481"/>
                    <a:pt x="4738" y="1481"/>
                  </a:cubicBezTo>
                  <a:cubicBezTo>
                    <a:pt x="3849" y="1481"/>
                    <a:pt x="2961" y="1777"/>
                    <a:pt x="2369" y="2369"/>
                  </a:cubicBezTo>
                  <a:cubicBezTo>
                    <a:pt x="1777" y="3257"/>
                    <a:pt x="1481" y="4146"/>
                    <a:pt x="1481" y="5330"/>
                  </a:cubicBezTo>
                  <a:close/>
                </a:path>
              </a:pathLst>
            </a:custGeom>
            <a:solidFill>
              <a:srgbClr val="414141"/>
            </a:solidFill>
            <a:ln w="2960"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334A0F32-71F1-4B49-B518-745075D01EEC}"/>
                </a:ext>
              </a:extLst>
            </p:cNvPr>
            <p:cNvSpPr/>
            <p:nvPr/>
          </p:nvSpPr>
          <p:spPr>
            <a:xfrm>
              <a:off x="2462088" y="1144776"/>
              <a:ext cx="8587" cy="10363"/>
            </a:xfrm>
            <a:custGeom>
              <a:avLst/>
              <a:gdLst>
                <a:gd name="connsiteX0" fmla="*/ 8587 w 8587"/>
                <a:gd name="connsiteY0" fmla="*/ 10364 h 10363"/>
                <a:gd name="connsiteX1" fmla="*/ 6515 w 8587"/>
                <a:gd name="connsiteY1" fmla="*/ 10364 h 10363"/>
                <a:gd name="connsiteX2" fmla="*/ 1481 w 8587"/>
                <a:gd name="connsiteY2" fmla="*/ 2073 h 10363"/>
                <a:gd name="connsiteX3" fmla="*/ 1481 w 8587"/>
                <a:gd name="connsiteY3" fmla="*/ 2073 h 10363"/>
                <a:gd name="connsiteX4" fmla="*/ 1481 w 8587"/>
                <a:gd name="connsiteY4" fmla="*/ 2665 h 10363"/>
                <a:gd name="connsiteX5" fmla="*/ 1481 w 8587"/>
                <a:gd name="connsiteY5" fmla="*/ 5034 h 10363"/>
                <a:gd name="connsiteX6" fmla="*/ 1481 w 8587"/>
                <a:gd name="connsiteY6" fmla="*/ 10364 h 10363"/>
                <a:gd name="connsiteX7" fmla="*/ 0 w 8587"/>
                <a:gd name="connsiteY7" fmla="*/ 10364 h 10363"/>
                <a:gd name="connsiteX8" fmla="*/ 0 w 8587"/>
                <a:gd name="connsiteY8" fmla="*/ 0 h 10363"/>
                <a:gd name="connsiteX9" fmla="*/ 2073 w 8587"/>
                <a:gd name="connsiteY9" fmla="*/ 0 h 10363"/>
                <a:gd name="connsiteX10" fmla="*/ 7107 w 8587"/>
                <a:gd name="connsiteY10" fmla="*/ 8291 h 10363"/>
                <a:gd name="connsiteX11" fmla="*/ 7107 w 8587"/>
                <a:gd name="connsiteY11" fmla="*/ 8291 h 10363"/>
                <a:gd name="connsiteX12" fmla="*/ 7107 w 8587"/>
                <a:gd name="connsiteY12" fmla="*/ 7107 h 10363"/>
                <a:gd name="connsiteX13" fmla="*/ 7107 w 8587"/>
                <a:gd name="connsiteY13" fmla="*/ 5626 h 10363"/>
                <a:gd name="connsiteX14" fmla="*/ 7107 w 8587"/>
                <a:gd name="connsiteY14" fmla="*/ 296 h 10363"/>
                <a:gd name="connsiteX15" fmla="*/ 8587 w 8587"/>
                <a:gd name="connsiteY15" fmla="*/ 296 h 10363"/>
                <a:gd name="connsiteX16" fmla="*/ 8587 w 8587"/>
                <a:gd name="connsiteY1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87" h="10363">
                  <a:moveTo>
                    <a:pt x="8587" y="10364"/>
                  </a:moveTo>
                  <a:lnTo>
                    <a:pt x="6515" y="10364"/>
                  </a:lnTo>
                  <a:lnTo>
                    <a:pt x="1481" y="2073"/>
                  </a:lnTo>
                  <a:lnTo>
                    <a:pt x="1481" y="2073"/>
                  </a:lnTo>
                  <a:lnTo>
                    <a:pt x="1481" y="2665"/>
                  </a:lnTo>
                  <a:cubicBezTo>
                    <a:pt x="1481" y="3553"/>
                    <a:pt x="1481" y="4442"/>
                    <a:pt x="1481" y="5034"/>
                  </a:cubicBezTo>
                  <a:lnTo>
                    <a:pt x="1481" y="10364"/>
                  </a:lnTo>
                  <a:lnTo>
                    <a:pt x="0" y="10364"/>
                  </a:lnTo>
                  <a:lnTo>
                    <a:pt x="0" y="0"/>
                  </a:lnTo>
                  <a:lnTo>
                    <a:pt x="2073" y="0"/>
                  </a:lnTo>
                  <a:lnTo>
                    <a:pt x="7107" y="8291"/>
                  </a:lnTo>
                  <a:lnTo>
                    <a:pt x="7107" y="8291"/>
                  </a:lnTo>
                  <a:cubicBezTo>
                    <a:pt x="7107" y="8291"/>
                    <a:pt x="7107" y="7699"/>
                    <a:pt x="7107" y="7107"/>
                  </a:cubicBezTo>
                  <a:cubicBezTo>
                    <a:pt x="7107" y="6514"/>
                    <a:pt x="7107" y="5922"/>
                    <a:pt x="7107" y="5626"/>
                  </a:cubicBezTo>
                  <a:lnTo>
                    <a:pt x="7107" y="296"/>
                  </a:lnTo>
                  <a:lnTo>
                    <a:pt x="8587" y="296"/>
                  </a:lnTo>
                  <a:lnTo>
                    <a:pt x="8587" y="10364"/>
                  </a:lnTo>
                  <a:close/>
                </a:path>
              </a:pathLst>
            </a:custGeom>
            <a:solidFill>
              <a:srgbClr val="414141"/>
            </a:solidFill>
            <a:ln w="2960"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D58138FC-F0CB-6C43-8F58-15879E52DD8C}"/>
                </a:ext>
              </a:extLst>
            </p:cNvPr>
            <p:cNvSpPr/>
            <p:nvPr/>
          </p:nvSpPr>
          <p:spPr>
            <a:xfrm>
              <a:off x="2476894" y="1144480"/>
              <a:ext cx="9475" cy="10660"/>
            </a:xfrm>
            <a:custGeom>
              <a:avLst/>
              <a:gdLst>
                <a:gd name="connsiteX0" fmla="*/ 9476 w 9475"/>
                <a:gd name="connsiteY0" fmla="*/ 5330 h 10660"/>
                <a:gd name="connsiteX1" fmla="*/ 8291 w 9475"/>
                <a:gd name="connsiteY1" fmla="*/ 9180 h 10660"/>
                <a:gd name="connsiteX2" fmla="*/ 4738 w 9475"/>
                <a:gd name="connsiteY2" fmla="*/ 10660 h 10660"/>
                <a:gd name="connsiteX3" fmla="*/ 1185 w 9475"/>
                <a:gd name="connsiteY3" fmla="*/ 9180 h 10660"/>
                <a:gd name="connsiteX4" fmla="*/ 0 w 9475"/>
                <a:gd name="connsiteY4" fmla="*/ 5330 h 10660"/>
                <a:gd name="connsiteX5" fmla="*/ 1185 w 9475"/>
                <a:gd name="connsiteY5" fmla="*/ 1481 h 10660"/>
                <a:gd name="connsiteX6" fmla="*/ 4738 w 9475"/>
                <a:gd name="connsiteY6" fmla="*/ 0 h 10660"/>
                <a:gd name="connsiteX7" fmla="*/ 8291 w 9475"/>
                <a:gd name="connsiteY7" fmla="*/ 1481 h 10660"/>
                <a:gd name="connsiteX8" fmla="*/ 9476 w 9475"/>
                <a:gd name="connsiteY8" fmla="*/ 5330 h 10660"/>
                <a:gd name="connsiteX9" fmla="*/ 1777 w 9475"/>
                <a:gd name="connsiteY9" fmla="*/ 5330 h 10660"/>
                <a:gd name="connsiteX10" fmla="*/ 2665 w 9475"/>
                <a:gd name="connsiteY10" fmla="*/ 8291 h 10660"/>
                <a:gd name="connsiteX11" fmla="*/ 5034 w 9475"/>
                <a:gd name="connsiteY11" fmla="*/ 9180 h 10660"/>
                <a:gd name="connsiteX12" fmla="*/ 7403 w 9475"/>
                <a:gd name="connsiteY12" fmla="*/ 8291 h 10660"/>
                <a:gd name="connsiteX13" fmla="*/ 8291 w 9475"/>
                <a:gd name="connsiteY13" fmla="*/ 5330 h 10660"/>
                <a:gd name="connsiteX14" fmla="*/ 7403 w 9475"/>
                <a:gd name="connsiteY14" fmla="*/ 2369 h 10660"/>
                <a:gd name="connsiteX15" fmla="*/ 5034 w 9475"/>
                <a:gd name="connsiteY15" fmla="*/ 1481 h 10660"/>
                <a:gd name="connsiteX16" fmla="*/ 2665 w 9475"/>
                <a:gd name="connsiteY16" fmla="*/ 2369 h 10660"/>
                <a:gd name="connsiteX17" fmla="*/ 1777 w 9475"/>
                <a:gd name="connsiteY17" fmla="*/ 5330 h 1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75" h="10660">
                  <a:moveTo>
                    <a:pt x="9476" y="5330"/>
                  </a:moveTo>
                  <a:cubicBezTo>
                    <a:pt x="9476" y="7107"/>
                    <a:pt x="9180" y="8291"/>
                    <a:pt x="8291" y="9180"/>
                  </a:cubicBezTo>
                  <a:cubicBezTo>
                    <a:pt x="7403" y="10068"/>
                    <a:pt x="6219" y="10660"/>
                    <a:pt x="4738" y="10660"/>
                  </a:cubicBezTo>
                  <a:cubicBezTo>
                    <a:pt x="3257" y="10660"/>
                    <a:pt x="2073" y="10068"/>
                    <a:pt x="1185" y="9180"/>
                  </a:cubicBezTo>
                  <a:cubicBezTo>
                    <a:pt x="296" y="8291"/>
                    <a:pt x="0" y="6811"/>
                    <a:pt x="0" y="5330"/>
                  </a:cubicBezTo>
                  <a:cubicBezTo>
                    <a:pt x="0" y="3553"/>
                    <a:pt x="296" y="2369"/>
                    <a:pt x="1185" y="1481"/>
                  </a:cubicBezTo>
                  <a:cubicBezTo>
                    <a:pt x="2073" y="592"/>
                    <a:pt x="3257" y="0"/>
                    <a:pt x="4738" y="0"/>
                  </a:cubicBezTo>
                  <a:cubicBezTo>
                    <a:pt x="6219" y="0"/>
                    <a:pt x="7403" y="592"/>
                    <a:pt x="8291" y="1481"/>
                  </a:cubicBezTo>
                  <a:cubicBezTo>
                    <a:pt x="9180" y="2369"/>
                    <a:pt x="9476" y="3849"/>
                    <a:pt x="9476" y="5330"/>
                  </a:cubicBezTo>
                  <a:close/>
                  <a:moveTo>
                    <a:pt x="1777" y="5330"/>
                  </a:moveTo>
                  <a:cubicBezTo>
                    <a:pt x="1777" y="6515"/>
                    <a:pt x="2073" y="7699"/>
                    <a:pt x="2665" y="8291"/>
                  </a:cubicBezTo>
                  <a:cubicBezTo>
                    <a:pt x="3257" y="8883"/>
                    <a:pt x="3849" y="9180"/>
                    <a:pt x="5034" y="9180"/>
                  </a:cubicBezTo>
                  <a:cubicBezTo>
                    <a:pt x="5922" y="9180"/>
                    <a:pt x="6811" y="8883"/>
                    <a:pt x="7403" y="8291"/>
                  </a:cubicBezTo>
                  <a:cubicBezTo>
                    <a:pt x="7995" y="7699"/>
                    <a:pt x="8291" y="6811"/>
                    <a:pt x="8291" y="5330"/>
                  </a:cubicBezTo>
                  <a:cubicBezTo>
                    <a:pt x="8291" y="4146"/>
                    <a:pt x="7995" y="2961"/>
                    <a:pt x="7403" y="2369"/>
                  </a:cubicBezTo>
                  <a:cubicBezTo>
                    <a:pt x="6811" y="1777"/>
                    <a:pt x="6219" y="1481"/>
                    <a:pt x="5034" y="1481"/>
                  </a:cubicBezTo>
                  <a:cubicBezTo>
                    <a:pt x="4146" y="1481"/>
                    <a:pt x="3257" y="1777"/>
                    <a:pt x="2665" y="2369"/>
                  </a:cubicBezTo>
                  <a:cubicBezTo>
                    <a:pt x="2073" y="3257"/>
                    <a:pt x="1777" y="4146"/>
                    <a:pt x="1777" y="5330"/>
                  </a:cubicBezTo>
                  <a:close/>
                </a:path>
              </a:pathLst>
            </a:custGeom>
            <a:solidFill>
              <a:srgbClr val="414141"/>
            </a:solidFill>
            <a:ln w="2960"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36510A63-D205-3145-B70F-A6A5FB56AF12}"/>
                </a:ext>
              </a:extLst>
            </p:cNvPr>
            <p:cNvSpPr/>
            <p:nvPr/>
          </p:nvSpPr>
          <p:spPr>
            <a:xfrm>
              <a:off x="2488738" y="1144776"/>
              <a:ext cx="5922" cy="10363"/>
            </a:xfrm>
            <a:custGeom>
              <a:avLst/>
              <a:gdLst>
                <a:gd name="connsiteX0" fmla="*/ 1777 w 5922"/>
                <a:gd name="connsiteY0" fmla="*/ 10364 h 10363"/>
                <a:gd name="connsiteX1" fmla="*/ 0 w 5922"/>
                <a:gd name="connsiteY1" fmla="*/ 10364 h 10363"/>
                <a:gd name="connsiteX2" fmla="*/ 0 w 5922"/>
                <a:gd name="connsiteY2" fmla="*/ 0 h 10363"/>
                <a:gd name="connsiteX3" fmla="*/ 5922 w 5922"/>
                <a:gd name="connsiteY3" fmla="*/ 0 h 10363"/>
                <a:gd name="connsiteX4" fmla="*/ 5922 w 5922"/>
                <a:gd name="connsiteY4" fmla="*/ 1481 h 10363"/>
                <a:gd name="connsiteX5" fmla="*/ 1777 w 5922"/>
                <a:gd name="connsiteY5" fmla="*/ 1481 h 10363"/>
                <a:gd name="connsiteX6" fmla="*/ 1777 w 5922"/>
                <a:gd name="connsiteY6" fmla="*/ 4738 h 10363"/>
                <a:gd name="connsiteX7" fmla="*/ 5626 w 5922"/>
                <a:gd name="connsiteY7" fmla="*/ 4738 h 10363"/>
                <a:gd name="connsiteX8" fmla="*/ 5626 w 5922"/>
                <a:gd name="connsiteY8" fmla="*/ 6218 h 10363"/>
                <a:gd name="connsiteX9" fmla="*/ 1777 w 5922"/>
                <a:gd name="connsiteY9" fmla="*/ 6218 h 10363"/>
                <a:gd name="connsiteX10" fmla="*/ 1777 w 5922"/>
                <a:gd name="connsiteY10"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 h="10363">
                  <a:moveTo>
                    <a:pt x="1777" y="10364"/>
                  </a:moveTo>
                  <a:lnTo>
                    <a:pt x="0" y="10364"/>
                  </a:lnTo>
                  <a:lnTo>
                    <a:pt x="0" y="0"/>
                  </a:lnTo>
                  <a:lnTo>
                    <a:pt x="5922" y="0"/>
                  </a:lnTo>
                  <a:lnTo>
                    <a:pt x="5922" y="1481"/>
                  </a:lnTo>
                  <a:lnTo>
                    <a:pt x="1777" y="1481"/>
                  </a:lnTo>
                  <a:lnTo>
                    <a:pt x="1777" y="4738"/>
                  </a:lnTo>
                  <a:lnTo>
                    <a:pt x="5626" y="4738"/>
                  </a:lnTo>
                  <a:lnTo>
                    <a:pt x="5626" y="6218"/>
                  </a:lnTo>
                  <a:lnTo>
                    <a:pt x="1777" y="6218"/>
                  </a:lnTo>
                  <a:lnTo>
                    <a:pt x="1777" y="10364"/>
                  </a:lnTo>
                  <a:close/>
                </a:path>
              </a:pathLst>
            </a:custGeom>
            <a:solidFill>
              <a:srgbClr val="414141"/>
            </a:solidFill>
            <a:ln w="2960"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7750D6DC-62DD-FA47-882C-4F3C7970B0FF}"/>
                </a:ext>
              </a:extLst>
            </p:cNvPr>
            <p:cNvSpPr/>
            <p:nvPr/>
          </p:nvSpPr>
          <p:spPr>
            <a:xfrm>
              <a:off x="2499102" y="1144776"/>
              <a:ext cx="9475" cy="10363"/>
            </a:xfrm>
            <a:custGeom>
              <a:avLst/>
              <a:gdLst>
                <a:gd name="connsiteX0" fmla="*/ 7699 w 9475"/>
                <a:gd name="connsiteY0" fmla="*/ 10364 h 10363"/>
                <a:gd name="connsiteX1" fmla="*/ 6515 w 9475"/>
                <a:gd name="connsiteY1" fmla="*/ 7403 h 10363"/>
                <a:gd name="connsiteX2" fmla="*/ 2665 w 9475"/>
                <a:gd name="connsiteY2" fmla="*/ 7403 h 10363"/>
                <a:gd name="connsiteX3" fmla="*/ 1777 w 9475"/>
                <a:gd name="connsiteY3" fmla="*/ 10364 h 10363"/>
                <a:gd name="connsiteX4" fmla="*/ 0 w 9475"/>
                <a:gd name="connsiteY4" fmla="*/ 10364 h 10363"/>
                <a:gd name="connsiteX5" fmla="*/ 3849 w 9475"/>
                <a:gd name="connsiteY5" fmla="*/ 0 h 10363"/>
                <a:gd name="connsiteX6" fmla="*/ 5626 w 9475"/>
                <a:gd name="connsiteY6" fmla="*/ 0 h 10363"/>
                <a:gd name="connsiteX7" fmla="*/ 9476 w 9475"/>
                <a:gd name="connsiteY7" fmla="*/ 10364 h 10363"/>
                <a:gd name="connsiteX8" fmla="*/ 7699 w 9475"/>
                <a:gd name="connsiteY8" fmla="*/ 10364 h 10363"/>
                <a:gd name="connsiteX9" fmla="*/ 6219 w 9475"/>
                <a:gd name="connsiteY9" fmla="*/ 5922 h 10363"/>
                <a:gd name="connsiteX10" fmla="*/ 5330 w 9475"/>
                <a:gd name="connsiteY10" fmla="*/ 2961 h 10363"/>
                <a:gd name="connsiteX11" fmla="*/ 5034 w 9475"/>
                <a:gd name="connsiteY11" fmla="*/ 2073 h 10363"/>
                <a:gd name="connsiteX12" fmla="*/ 4738 w 9475"/>
                <a:gd name="connsiteY12" fmla="*/ 1184 h 10363"/>
                <a:gd name="connsiteX13" fmla="*/ 4146 w 9475"/>
                <a:gd name="connsiteY13" fmla="*/ 2961 h 10363"/>
                <a:gd name="connsiteX14" fmla="*/ 3257 w 9475"/>
                <a:gd name="connsiteY14" fmla="*/ 5626 h 10363"/>
                <a:gd name="connsiteX15" fmla="*/ 6219 w 9475"/>
                <a:gd name="connsiteY15" fmla="*/ 5626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75" h="10363">
                  <a:moveTo>
                    <a:pt x="7699" y="10364"/>
                  </a:moveTo>
                  <a:lnTo>
                    <a:pt x="6515" y="7403"/>
                  </a:lnTo>
                  <a:lnTo>
                    <a:pt x="2665" y="7403"/>
                  </a:lnTo>
                  <a:lnTo>
                    <a:pt x="1777" y="10364"/>
                  </a:lnTo>
                  <a:lnTo>
                    <a:pt x="0" y="10364"/>
                  </a:lnTo>
                  <a:lnTo>
                    <a:pt x="3849" y="0"/>
                  </a:lnTo>
                  <a:lnTo>
                    <a:pt x="5626" y="0"/>
                  </a:lnTo>
                  <a:lnTo>
                    <a:pt x="9476" y="10364"/>
                  </a:lnTo>
                  <a:lnTo>
                    <a:pt x="7699" y="10364"/>
                  </a:lnTo>
                  <a:close/>
                  <a:moveTo>
                    <a:pt x="6219" y="5922"/>
                  </a:moveTo>
                  <a:lnTo>
                    <a:pt x="5330" y="2961"/>
                  </a:lnTo>
                  <a:cubicBezTo>
                    <a:pt x="5330" y="2665"/>
                    <a:pt x="5034" y="2369"/>
                    <a:pt x="5034" y="2073"/>
                  </a:cubicBezTo>
                  <a:cubicBezTo>
                    <a:pt x="5034" y="1777"/>
                    <a:pt x="4738" y="1481"/>
                    <a:pt x="4738" y="1184"/>
                  </a:cubicBezTo>
                  <a:cubicBezTo>
                    <a:pt x="4738" y="1777"/>
                    <a:pt x="4442" y="2369"/>
                    <a:pt x="4146" y="2961"/>
                  </a:cubicBezTo>
                  <a:lnTo>
                    <a:pt x="3257" y="5626"/>
                  </a:lnTo>
                  <a:lnTo>
                    <a:pt x="6219" y="5626"/>
                  </a:lnTo>
                  <a:close/>
                </a:path>
              </a:pathLst>
            </a:custGeom>
            <a:solidFill>
              <a:srgbClr val="414141"/>
            </a:solidFill>
            <a:ln w="2960"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226B767B-0EE2-974E-A11A-8E2FA5D12BFF}"/>
                </a:ext>
              </a:extLst>
            </p:cNvPr>
            <p:cNvSpPr/>
            <p:nvPr/>
          </p:nvSpPr>
          <p:spPr>
            <a:xfrm>
              <a:off x="2513612" y="1144776"/>
              <a:ext cx="7698" cy="10660"/>
            </a:xfrm>
            <a:custGeom>
              <a:avLst/>
              <a:gdLst>
                <a:gd name="connsiteX0" fmla="*/ 1777 w 7698"/>
                <a:gd name="connsiteY0" fmla="*/ 6218 h 10660"/>
                <a:gd name="connsiteX1" fmla="*/ 1777 w 7698"/>
                <a:gd name="connsiteY1" fmla="*/ 10364 h 10660"/>
                <a:gd name="connsiteX2" fmla="*/ 0 w 7698"/>
                <a:gd name="connsiteY2" fmla="*/ 10364 h 10660"/>
                <a:gd name="connsiteX3" fmla="*/ 0 w 7698"/>
                <a:gd name="connsiteY3" fmla="*/ 0 h 10660"/>
                <a:gd name="connsiteX4" fmla="*/ 2961 w 7698"/>
                <a:gd name="connsiteY4" fmla="*/ 0 h 10660"/>
                <a:gd name="connsiteX5" fmla="*/ 5922 w 7698"/>
                <a:gd name="connsiteY5" fmla="*/ 888 h 10660"/>
                <a:gd name="connsiteX6" fmla="*/ 6811 w 7698"/>
                <a:gd name="connsiteY6" fmla="*/ 3257 h 10660"/>
                <a:gd name="connsiteX7" fmla="*/ 4738 w 7698"/>
                <a:gd name="connsiteY7" fmla="*/ 5922 h 10660"/>
                <a:gd name="connsiteX8" fmla="*/ 7699 w 7698"/>
                <a:gd name="connsiteY8" fmla="*/ 10660 h 10660"/>
                <a:gd name="connsiteX9" fmla="*/ 5626 w 7698"/>
                <a:gd name="connsiteY9" fmla="*/ 10660 h 10660"/>
                <a:gd name="connsiteX10" fmla="*/ 3257 w 7698"/>
                <a:gd name="connsiteY10" fmla="*/ 6514 h 10660"/>
                <a:gd name="connsiteX11" fmla="*/ 1777 w 7698"/>
                <a:gd name="connsiteY11" fmla="*/ 6514 h 10660"/>
                <a:gd name="connsiteX12" fmla="*/ 1777 w 7698"/>
                <a:gd name="connsiteY12" fmla="*/ 4738 h 10660"/>
                <a:gd name="connsiteX13" fmla="*/ 2961 w 7698"/>
                <a:gd name="connsiteY13" fmla="*/ 4738 h 10660"/>
                <a:gd name="connsiteX14" fmla="*/ 4738 w 7698"/>
                <a:gd name="connsiteY14" fmla="*/ 4442 h 10660"/>
                <a:gd name="connsiteX15" fmla="*/ 5330 w 7698"/>
                <a:gd name="connsiteY15" fmla="*/ 3257 h 10660"/>
                <a:gd name="connsiteX16" fmla="*/ 4738 w 7698"/>
                <a:gd name="connsiteY16" fmla="*/ 2073 h 10660"/>
                <a:gd name="connsiteX17" fmla="*/ 2961 w 7698"/>
                <a:gd name="connsiteY17" fmla="*/ 1777 h 10660"/>
                <a:gd name="connsiteX18" fmla="*/ 1777 w 7698"/>
                <a:gd name="connsiteY18" fmla="*/ 1777 h 10660"/>
                <a:gd name="connsiteX19" fmla="*/ 1777 w 7698"/>
                <a:gd name="connsiteY19" fmla="*/ 4738 h 1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98" h="10660">
                  <a:moveTo>
                    <a:pt x="1777" y="6218"/>
                  </a:moveTo>
                  <a:lnTo>
                    <a:pt x="1777" y="10364"/>
                  </a:lnTo>
                  <a:lnTo>
                    <a:pt x="0" y="10364"/>
                  </a:lnTo>
                  <a:lnTo>
                    <a:pt x="0" y="0"/>
                  </a:lnTo>
                  <a:lnTo>
                    <a:pt x="2961" y="0"/>
                  </a:lnTo>
                  <a:cubicBezTo>
                    <a:pt x="4442" y="0"/>
                    <a:pt x="5330" y="296"/>
                    <a:pt x="5922" y="888"/>
                  </a:cubicBezTo>
                  <a:cubicBezTo>
                    <a:pt x="6515" y="1481"/>
                    <a:pt x="6811" y="2073"/>
                    <a:pt x="6811" y="3257"/>
                  </a:cubicBezTo>
                  <a:cubicBezTo>
                    <a:pt x="6811" y="4442"/>
                    <a:pt x="6218" y="5330"/>
                    <a:pt x="4738" y="5922"/>
                  </a:cubicBezTo>
                  <a:lnTo>
                    <a:pt x="7699" y="10660"/>
                  </a:lnTo>
                  <a:lnTo>
                    <a:pt x="5626" y="10660"/>
                  </a:lnTo>
                  <a:lnTo>
                    <a:pt x="3257" y="6514"/>
                  </a:lnTo>
                  <a:lnTo>
                    <a:pt x="1777" y="6514"/>
                  </a:lnTo>
                  <a:close/>
                  <a:moveTo>
                    <a:pt x="1777" y="4738"/>
                  </a:moveTo>
                  <a:lnTo>
                    <a:pt x="2961" y="4738"/>
                  </a:lnTo>
                  <a:cubicBezTo>
                    <a:pt x="3849" y="4738"/>
                    <a:pt x="4442" y="4738"/>
                    <a:pt x="4738" y="4442"/>
                  </a:cubicBezTo>
                  <a:cubicBezTo>
                    <a:pt x="5034" y="4146"/>
                    <a:pt x="5330" y="3849"/>
                    <a:pt x="5330" y="3257"/>
                  </a:cubicBezTo>
                  <a:cubicBezTo>
                    <a:pt x="5330" y="2665"/>
                    <a:pt x="5034" y="2369"/>
                    <a:pt x="4738" y="2073"/>
                  </a:cubicBezTo>
                  <a:cubicBezTo>
                    <a:pt x="4442" y="1777"/>
                    <a:pt x="3849" y="1777"/>
                    <a:pt x="2961" y="1777"/>
                  </a:cubicBezTo>
                  <a:lnTo>
                    <a:pt x="1777" y="1777"/>
                  </a:lnTo>
                  <a:lnTo>
                    <a:pt x="1777" y="4738"/>
                  </a:lnTo>
                  <a:close/>
                </a:path>
              </a:pathLst>
            </a:custGeom>
            <a:solidFill>
              <a:srgbClr val="414141"/>
            </a:solidFill>
            <a:ln w="2960"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EFA0DA1B-57BA-8649-95C6-E64B69D301D1}"/>
                </a:ext>
              </a:extLst>
            </p:cNvPr>
            <p:cNvSpPr/>
            <p:nvPr/>
          </p:nvSpPr>
          <p:spPr>
            <a:xfrm>
              <a:off x="2522791" y="1144776"/>
              <a:ext cx="5922" cy="10363"/>
            </a:xfrm>
            <a:custGeom>
              <a:avLst/>
              <a:gdLst>
                <a:gd name="connsiteX0" fmla="*/ 5922 w 5922"/>
                <a:gd name="connsiteY0" fmla="*/ 10364 h 10363"/>
                <a:gd name="connsiteX1" fmla="*/ 0 w 5922"/>
                <a:gd name="connsiteY1" fmla="*/ 10364 h 10363"/>
                <a:gd name="connsiteX2" fmla="*/ 0 w 5922"/>
                <a:gd name="connsiteY2" fmla="*/ 0 h 10363"/>
                <a:gd name="connsiteX3" fmla="*/ 5922 w 5922"/>
                <a:gd name="connsiteY3" fmla="*/ 0 h 10363"/>
                <a:gd name="connsiteX4" fmla="*/ 5922 w 5922"/>
                <a:gd name="connsiteY4" fmla="*/ 1481 h 10363"/>
                <a:gd name="connsiteX5" fmla="*/ 1777 w 5922"/>
                <a:gd name="connsiteY5" fmla="*/ 1481 h 10363"/>
                <a:gd name="connsiteX6" fmla="*/ 1777 w 5922"/>
                <a:gd name="connsiteY6" fmla="*/ 4442 h 10363"/>
                <a:gd name="connsiteX7" fmla="*/ 5626 w 5922"/>
                <a:gd name="connsiteY7" fmla="*/ 4442 h 10363"/>
                <a:gd name="connsiteX8" fmla="*/ 5626 w 5922"/>
                <a:gd name="connsiteY8" fmla="*/ 5922 h 10363"/>
                <a:gd name="connsiteX9" fmla="*/ 1777 w 5922"/>
                <a:gd name="connsiteY9" fmla="*/ 5922 h 10363"/>
                <a:gd name="connsiteX10" fmla="*/ 1777 w 5922"/>
                <a:gd name="connsiteY10" fmla="*/ 9180 h 10363"/>
                <a:gd name="connsiteX11" fmla="*/ 5922 w 5922"/>
                <a:gd name="connsiteY11" fmla="*/ 9180 h 10363"/>
                <a:gd name="connsiteX12" fmla="*/ 5922 w 5922"/>
                <a:gd name="connsiteY12"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22" h="10363">
                  <a:moveTo>
                    <a:pt x="5922" y="10364"/>
                  </a:moveTo>
                  <a:lnTo>
                    <a:pt x="0" y="10364"/>
                  </a:lnTo>
                  <a:lnTo>
                    <a:pt x="0" y="0"/>
                  </a:lnTo>
                  <a:lnTo>
                    <a:pt x="5922" y="0"/>
                  </a:lnTo>
                  <a:lnTo>
                    <a:pt x="5922" y="1481"/>
                  </a:lnTo>
                  <a:lnTo>
                    <a:pt x="1777" y="1481"/>
                  </a:lnTo>
                  <a:lnTo>
                    <a:pt x="1777" y="4442"/>
                  </a:lnTo>
                  <a:lnTo>
                    <a:pt x="5626" y="4442"/>
                  </a:lnTo>
                  <a:lnTo>
                    <a:pt x="5626" y="5922"/>
                  </a:lnTo>
                  <a:lnTo>
                    <a:pt x="1777" y="5922"/>
                  </a:lnTo>
                  <a:lnTo>
                    <a:pt x="1777" y="9180"/>
                  </a:lnTo>
                  <a:lnTo>
                    <a:pt x="5922" y="9180"/>
                  </a:lnTo>
                  <a:lnTo>
                    <a:pt x="5922" y="10364"/>
                  </a:lnTo>
                  <a:close/>
                </a:path>
              </a:pathLst>
            </a:custGeom>
            <a:solidFill>
              <a:srgbClr val="414141"/>
            </a:solidFill>
            <a:ln w="2960"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A57B4FC0-D40F-104E-9D40-4D636DBD099C}"/>
                </a:ext>
              </a:extLst>
            </p:cNvPr>
            <p:cNvSpPr/>
            <p:nvPr/>
          </p:nvSpPr>
          <p:spPr>
            <a:xfrm>
              <a:off x="2530786" y="1144480"/>
              <a:ext cx="8291" cy="10660"/>
            </a:xfrm>
            <a:custGeom>
              <a:avLst/>
              <a:gdLst>
                <a:gd name="connsiteX0" fmla="*/ 4442 w 8291"/>
                <a:gd name="connsiteY0" fmla="*/ 5034 h 10660"/>
                <a:gd name="connsiteX1" fmla="*/ 8291 w 8291"/>
                <a:gd name="connsiteY1" fmla="*/ 5034 h 10660"/>
                <a:gd name="connsiteX2" fmla="*/ 8291 w 8291"/>
                <a:gd name="connsiteY2" fmla="*/ 10364 h 10660"/>
                <a:gd name="connsiteX3" fmla="*/ 6515 w 8291"/>
                <a:gd name="connsiteY3" fmla="*/ 10660 h 10660"/>
                <a:gd name="connsiteX4" fmla="*/ 4738 w 8291"/>
                <a:gd name="connsiteY4" fmla="*/ 10660 h 10660"/>
                <a:gd name="connsiteX5" fmla="*/ 1185 w 8291"/>
                <a:gd name="connsiteY5" fmla="*/ 9180 h 10660"/>
                <a:gd name="connsiteX6" fmla="*/ 0 w 8291"/>
                <a:gd name="connsiteY6" fmla="*/ 5330 h 10660"/>
                <a:gd name="connsiteX7" fmla="*/ 1481 w 8291"/>
                <a:gd name="connsiteY7" fmla="*/ 1481 h 10660"/>
                <a:gd name="connsiteX8" fmla="*/ 5330 w 8291"/>
                <a:gd name="connsiteY8" fmla="*/ 0 h 10660"/>
                <a:gd name="connsiteX9" fmla="*/ 8291 w 8291"/>
                <a:gd name="connsiteY9" fmla="*/ 592 h 10660"/>
                <a:gd name="connsiteX10" fmla="*/ 7699 w 8291"/>
                <a:gd name="connsiteY10" fmla="*/ 2073 h 10660"/>
                <a:gd name="connsiteX11" fmla="*/ 5034 w 8291"/>
                <a:gd name="connsiteY11" fmla="*/ 1481 h 10660"/>
                <a:gd name="connsiteX12" fmla="*/ 2369 w 8291"/>
                <a:gd name="connsiteY12" fmla="*/ 2665 h 10660"/>
                <a:gd name="connsiteX13" fmla="*/ 1481 w 8291"/>
                <a:gd name="connsiteY13" fmla="*/ 5626 h 10660"/>
                <a:gd name="connsiteX14" fmla="*/ 2369 w 8291"/>
                <a:gd name="connsiteY14" fmla="*/ 8587 h 10660"/>
                <a:gd name="connsiteX15" fmla="*/ 4738 w 8291"/>
                <a:gd name="connsiteY15" fmla="*/ 9476 h 10660"/>
                <a:gd name="connsiteX16" fmla="*/ 6515 w 8291"/>
                <a:gd name="connsiteY16" fmla="*/ 9180 h 10660"/>
                <a:gd name="connsiteX17" fmla="*/ 6515 w 8291"/>
                <a:gd name="connsiteY17" fmla="*/ 6515 h 10660"/>
                <a:gd name="connsiteX18" fmla="*/ 4442 w 8291"/>
                <a:gd name="connsiteY18" fmla="*/ 6515 h 10660"/>
                <a:gd name="connsiteX19" fmla="*/ 4442 w 8291"/>
                <a:gd name="connsiteY19" fmla="*/ 5034 h 1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91" h="10660">
                  <a:moveTo>
                    <a:pt x="4442" y="5034"/>
                  </a:moveTo>
                  <a:lnTo>
                    <a:pt x="8291" y="5034"/>
                  </a:lnTo>
                  <a:lnTo>
                    <a:pt x="8291" y="10364"/>
                  </a:lnTo>
                  <a:cubicBezTo>
                    <a:pt x="7699" y="10660"/>
                    <a:pt x="7107" y="10660"/>
                    <a:pt x="6515" y="10660"/>
                  </a:cubicBezTo>
                  <a:cubicBezTo>
                    <a:pt x="5922" y="10660"/>
                    <a:pt x="5330" y="10660"/>
                    <a:pt x="4738" y="10660"/>
                  </a:cubicBezTo>
                  <a:cubicBezTo>
                    <a:pt x="3257" y="10660"/>
                    <a:pt x="2073" y="10068"/>
                    <a:pt x="1185" y="9180"/>
                  </a:cubicBezTo>
                  <a:cubicBezTo>
                    <a:pt x="296" y="8291"/>
                    <a:pt x="0" y="6811"/>
                    <a:pt x="0" y="5330"/>
                  </a:cubicBezTo>
                  <a:cubicBezTo>
                    <a:pt x="0" y="3553"/>
                    <a:pt x="592" y="2369"/>
                    <a:pt x="1481" y="1481"/>
                  </a:cubicBezTo>
                  <a:cubicBezTo>
                    <a:pt x="2369" y="592"/>
                    <a:pt x="3849" y="0"/>
                    <a:pt x="5330" y="0"/>
                  </a:cubicBezTo>
                  <a:cubicBezTo>
                    <a:pt x="6515" y="0"/>
                    <a:pt x="7403" y="296"/>
                    <a:pt x="8291" y="592"/>
                  </a:cubicBezTo>
                  <a:lnTo>
                    <a:pt x="7699" y="2073"/>
                  </a:lnTo>
                  <a:cubicBezTo>
                    <a:pt x="6811" y="1777"/>
                    <a:pt x="5922" y="1481"/>
                    <a:pt x="5034" y="1481"/>
                  </a:cubicBezTo>
                  <a:cubicBezTo>
                    <a:pt x="3849" y="1481"/>
                    <a:pt x="2961" y="1777"/>
                    <a:pt x="2369" y="2665"/>
                  </a:cubicBezTo>
                  <a:cubicBezTo>
                    <a:pt x="1777" y="3257"/>
                    <a:pt x="1481" y="4442"/>
                    <a:pt x="1481" y="5626"/>
                  </a:cubicBezTo>
                  <a:cubicBezTo>
                    <a:pt x="1481" y="6811"/>
                    <a:pt x="1777" y="7995"/>
                    <a:pt x="2369" y="8587"/>
                  </a:cubicBezTo>
                  <a:cubicBezTo>
                    <a:pt x="2961" y="9180"/>
                    <a:pt x="3849" y="9476"/>
                    <a:pt x="4738" y="9476"/>
                  </a:cubicBezTo>
                  <a:cubicBezTo>
                    <a:pt x="5330" y="9476"/>
                    <a:pt x="5922" y="9476"/>
                    <a:pt x="6515" y="9180"/>
                  </a:cubicBezTo>
                  <a:lnTo>
                    <a:pt x="6515" y="6515"/>
                  </a:lnTo>
                  <a:lnTo>
                    <a:pt x="4442" y="6515"/>
                  </a:lnTo>
                  <a:lnTo>
                    <a:pt x="4442" y="5034"/>
                  </a:lnTo>
                  <a:close/>
                </a:path>
              </a:pathLst>
            </a:custGeom>
            <a:solidFill>
              <a:srgbClr val="414141"/>
            </a:solidFill>
            <a:ln w="2960"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1A1FF87B-182D-6642-AB62-5BDAAC2F51AD}"/>
                </a:ext>
              </a:extLst>
            </p:cNvPr>
            <p:cNvSpPr/>
            <p:nvPr/>
          </p:nvSpPr>
          <p:spPr>
            <a:xfrm>
              <a:off x="2541743" y="1144776"/>
              <a:ext cx="1776" cy="10363"/>
            </a:xfrm>
            <a:custGeom>
              <a:avLst/>
              <a:gdLst>
                <a:gd name="connsiteX0" fmla="*/ 0 w 1776"/>
                <a:gd name="connsiteY0" fmla="*/ 10364 h 10363"/>
                <a:gd name="connsiteX1" fmla="*/ 0 w 1776"/>
                <a:gd name="connsiteY1" fmla="*/ 0 h 10363"/>
                <a:gd name="connsiteX2" fmla="*/ 1777 w 1776"/>
                <a:gd name="connsiteY2" fmla="*/ 0 h 10363"/>
                <a:gd name="connsiteX3" fmla="*/ 1777 w 1776"/>
                <a:gd name="connsiteY3" fmla="*/ 10364 h 10363"/>
                <a:gd name="connsiteX4" fmla="*/ 0 w 1776"/>
                <a:gd name="connsiteY4" fmla="*/ 10364 h 10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5" h="10363">
                  <a:moveTo>
                    <a:pt x="0" y="10364"/>
                  </a:moveTo>
                  <a:lnTo>
                    <a:pt x="0" y="0"/>
                  </a:lnTo>
                  <a:lnTo>
                    <a:pt x="1777" y="0"/>
                  </a:lnTo>
                  <a:lnTo>
                    <a:pt x="1777" y="10364"/>
                  </a:lnTo>
                  <a:lnTo>
                    <a:pt x="0" y="10364"/>
                  </a:lnTo>
                  <a:close/>
                </a:path>
              </a:pathLst>
            </a:custGeom>
            <a:solidFill>
              <a:srgbClr val="414141"/>
            </a:solidFill>
            <a:ln w="2960"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25B15DD6-E185-8A4A-97B7-DF9954BEFFCF}"/>
                </a:ext>
              </a:extLst>
            </p:cNvPr>
            <p:cNvSpPr/>
            <p:nvPr/>
          </p:nvSpPr>
          <p:spPr>
            <a:xfrm>
              <a:off x="2545888" y="1144480"/>
              <a:ext cx="9475" cy="10660"/>
            </a:xfrm>
            <a:custGeom>
              <a:avLst/>
              <a:gdLst>
                <a:gd name="connsiteX0" fmla="*/ 9476 w 9475"/>
                <a:gd name="connsiteY0" fmla="*/ 5330 h 10660"/>
                <a:gd name="connsiteX1" fmla="*/ 8291 w 9475"/>
                <a:gd name="connsiteY1" fmla="*/ 9180 h 10660"/>
                <a:gd name="connsiteX2" fmla="*/ 4738 w 9475"/>
                <a:gd name="connsiteY2" fmla="*/ 10660 h 10660"/>
                <a:gd name="connsiteX3" fmla="*/ 1185 w 9475"/>
                <a:gd name="connsiteY3" fmla="*/ 9180 h 10660"/>
                <a:gd name="connsiteX4" fmla="*/ 0 w 9475"/>
                <a:gd name="connsiteY4" fmla="*/ 5330 h 10660"/>
                <a:gd name="connsiteX5" fmla="*/ 1185 w 9475"/>
                <a:gd name="connsiteY5" fmla="*/ 1481 h 10660"/>
                <a:gd name="connsiteX6" fmla="*/ 4738 w 9475"/>
                <a:gd name="connsiteY6" fmla="*/ 0 h 10660"/>
                <a:gd name="connsiteX7" fmla="*/ 8291 w 9475"/>
                <a:gd name="connsiteY7" fmla="*/ 1481 h 10660"/>
                <a:gd name="connsiteX8" fmla="*/ 9476 w 9475"/>
                <a:gd name="connsiteY8" fmla="*/ 5330 h 10660"/>
                <a:gd name="connsiteX9" fmla="*/ 1481 w 9475"/>
                <a:gd name="connsiteY9" fmla="*/ 5330 h 10660"/>
                <a:gd name="connsiteX10" fmla="*/ 2369 w 9475"/>
                <a:gd name="connsiteY10" fmla="*/ 8291 h 10660"/>
                <a:gd name="connsiteX11" fmla="*/ 4738 w 9475"/>
                <a:gd name="connsiteY11" fmla="*/ 9180 h 10660"/>
                <a:gd name="connsiteX12" fmla="*/ 7107 w 9475"/>
                <a:gd name="connsiteY12" fmla="*/ 8291 h 10660"/>
                <a:gd name="connsiteX13" fmla="*/ 7995 w 9475"/>
                <a:gd name="connsiteY13" fmla="*/ 5330 h 10660"/>
                <a:gd name="connsiteX14" fmla="*/ 7107 w 9475"/>
                <a:gd name="connsiteY14" fmla="*/ 2369 h 10660"/>
                <a:gd name="connsiteX15" fmla="*/ 4738 w 9475"/>
                <a:gd name="connsiteY15" fmla="*/ 1481 h 10660"/>
                <a:gd name="connsiteX16" fmla="*/ 2369 w 9475"/>
                <a:gd name="connsiteY16" fmla="*/ 2369 h 10660"/>
                <a:gd name="connsiteX17" fmla="*/ 1481 w 9475"/>
                <a:gd name="connsiteY17" fmla="*/ 5330 h 1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75" h="10660">
                  <a:moveTo>
                    <a:pt x="9476" y="5330"/>
                  </a:moveTo>
                  <a:cubicBezTo>
                    <a:pt x="9476" y="7107"/>
                    <a:pt x="9180" y="8291"/>
                    <a:pt x="8291" y="9180"/>
                  </a:cubicBezTo>
                  <a:cubicBezTo>
                    <a:pt x="7403" y="10068"/>
                    <a:pt x="6219" y="10660"/>
                    <a:pt x="4738" y="10660"/>
                  </a:cubicBezTo>
                  <a:cubicBezTo>
                    <a:pt x="3257" y="10660"/>
                    <a:pt x="2073" y="10068"/>
                    <a:pt x="1185" y="9180"/>
                  </a:cubicBezTo>
                  <a:cubicBezTo>
                    <a:pt x="296" y="8291"/>
                    <a:pt x="0" y="6811"/>
                    <a:pt x="0" y="5330"/>
                  </a:cubicBezTo>
                  <a:cubicBezTo>
                    <a:pt x="0" y="3553"/>
                    <a:pt x="296" y="2369"/>
                    <a:pt x="1185" y="1481"/>
                  </a:cubicBezTo>
                  <a:cubicBezTo>
                    <a:pt x="2073" y="592"/>
                    <a:pt x="3257" y="0"/>
                    <a:pt x="4738" y="0"/>
                  </a:cubicBezTo>
                  <a:cubicBezTo>
                    <a:pt x="6219" y="0"/>
                    <a:pt x="7403" y="592"/>
                    <a:pt x="8291" y="1481"/>
                  </a:cubicBezTo>
                  <a:cubicBezTo>
                    <a:pt x="8883" y="2369"/>
                    <a:pt x="9476" y="3849"/>
                    <a:pt x="9476" y="5330"/>
                  </a:cubicBezTo>
                  <a:close/>
                  <a:moveTo>
                    <a:pt x="1481" y="5330"/>
                  </a:moveTo>
                  <a:cubicBezTo>
                    <a:pt x="1481" y="6515"/>
                    <a:pt x="1777" y="7699"/>
                    <a:pt x="2369" y="8291"/>
                  </a:cubicBezTo>
                  <a:cubicBezTo>
                    <a:pt x="2961" y="8883"/>
                    <a:pt x="3553" y="9180"/>
                    <a:pt x="4738" y="9180"/>
                  </a:cubicBezTo>
                  <a:cubicBezTo>
                    <a:pt x="5626" y="9180"/>
                    <a:pt x="6515" y="8883"/>
                    <a:pt x="7107" y="8291"/>
                  </a:cubicBezTo>
                  <a:cubicBezTo>
                    <a:pt x="7699" y="7699"/>
                    <a:pt x="7995" y="6811"/>
                    <a:pt x="7995" y="5330"/>
                  </a:cubicBezTo>
                  <a:cubicBezTo>
                    <a:pt x="7995" y="4146"/>
                    <a:pt x="7699" y="2961"/>
                    <a:pt x="7107" y="2369"/>
                  </a:cubicBezTo>
                  <a:cubicBezTo>
                    <a:pt x="6515" y="1777"/>
                    <a:pt x="5922" y="1481"/>
                    <a:pt x="4738" y="1481"/>
                  </a:cubicBezTo>
                  <a:cubicBezTo>
                    <a:pt x="3850" y="1481"/>
                    <a:pt x="2961" y="1777"/>
                    <a:pt x="2369" y="2369"/>
                  </a:cubicBezTo>
                  <a:cubicBezTo>
                    <a:pt x="1777" y="3257"/>
                    <a:pt x="1481" y="4146"/>
                    <a:pt x="1481" y="5330"/>
                  </a:cubicBezTo>
                  <a:close/>
                </a:path>
              </a:pathLst>
            </a:custGeom>
            <a:solidFill>
              <a:srgbClr val="414141"/>
            </a:solidFill>
            <a:ln w="2960"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F2E5AEA7-8AD2-854B-B42D-8F3B09FEB32F}"/>
                </a:ext>
              </a:extLst>
            </p:cNvPr>
            <p:cNvSpPr/>
            <p:nvPr/>
          </p:nvSpPr>
          <p:spPr>
            <a:xfrm>
              <a:off x="2557437" y="1144776"/>
              <a:ext cx="8587" cy="10363"/>
            </a:xfrm>
            <a:custGeom>
              <a:avLst/>
              <a:gdLst>
                <a:gd name="connsiteX0" fmla="*/ 8587 w 8587"/>
                <a:gd name="connsiteY0" fmla="*/ 10364 h 10363"/>
                <a:gd name="connsiteX1" fmla="*/ 6515 w 8587"/>
                <a:gd name="connsiteY1" fmla="*/ 10364 h 10363"/>
                <a:gd name="connsiteX2" fmla="*/ 1481 w 8587"/>
                <a:gd name="connsiteY2" fmla="*/ 2073 h 10363"/>
                <a:gd name="connsiteX3" fmla="*/ 1481 w 8587"/>
                <a:gd name="connsiteY3" fmla="*/ 2073 h 10363"/>
                <a:gd name="connsiteX4" fmla="*/ 1481 w 8587"/>
                <a:gd name="connsiteY4" fmla="*/ 2665 h 10363"/>
                <a:gd name="connsiteX5" fmla="*/ 1481 w 8587"/>
                <a:gd name="connsiteY5" fmla="*/ 5034 h 10363"/>
                <a:gd name="connsiteX6" fmla="*/ 1481 w 8587"/>
                <a:gd name="connsiteY6" fmla="*/ 10364 h 10363"/>
                <a:gd name="connsiteX7" fmla="*/ 0 w 8587"/>
                <a:gd name="connsiteY7" fmla="*/ 10364 h 10363"/>
                <a:gd name="connsiteX8" fmla="*/ 0 w 8587"/>
                <a:gd name="connsiteY8" fmla="*/ 0 h 10363"/>
                <a:gd name="connsiteX9" fmla="*/ 2073 w 8587"/>
                <a:gd name="connsiteY9" fmla="*/ 0 h 10363"/>
                <a:gd name="connsiteX10" fmla="*/ 7107 w 8587"/>
                <a:gd name="connsiteY10" fmla="*/ 8291 h 10363"/>
                <a:gd name="connsiteX11" fmla="*/ 7107 w 8587"/>
                <a:gd name="connsiteY11" fmla="*/ 8291 h 10363"/>
                <a:gd name="connsiteX12" fmla="*/ 7107 w 8587"/>
                <a:gd name="connsiteY12" fmla="*/ 7107 h 10363"/>
                <a:gd name="connsiteX13" fmla="*/ 7107 w 8587"/>
                <a:gd name="connsiteY13" fmla="*/ 5626 h 10363"/>
                <a:gd name="connsiteX14" fmla="*/ 7107 w 8587"/>
                <a:gd name="connsiteY14" fmla="*/ 296 h 10363"/>
                <a:gd name="connsiteX15" fmla="*/ 8587 w 8587"/>
                <a:gd name="connsiteY15" fmla="*/ 296 h 10363"/>
                <a:gd name="connsiteX16" fmla="*/ 8587 w 8587"/>
                <a:gd name="connsiteY1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87" h="10363">
                  <a:moveTo>
                    <a:pt x="8587" y="10364"/>
                  </a:moveTo>
                  <a:lnTo>
                    <a:pt x="6515" y="10364"/>
                  </a:lnTo>
                  <a:lnTo>
                    <a:pt x="1481" y="2073"/>
                  </a:lnTo>
                  <a:lnTo>
                    <a:pt x="1481" y="2073"/>
                  </a:lnTo>
                  <a:lnTo>
                    <a:pt x="1481" y="2665"/>
                  </a:lnTo>
                  <a:cubicBezTo>
                    <a:pt x="1481" y="3553"/>
                    <a:pt x="1481" y="4442"/>
                    <a:pt x="1481" y="5034"/>
                  </a:cubicBezTo>
                  <a:lnTo>
                    <a:pt x="1481" y="10364"/>
                  </a:lnTo>
                  <a:lnTo>
                    <a:pt x="0" y="10364"/>
                  </a:lnTo>
                  <a:lnTo>
                    <a:pt x="0" y="0"/>
                  </a:lnTo>
                  <a:lnTo>
                    <a:pt x="2073" y="0"/>
                  </a:lnTo>
                  <a:lnTo>
                    <a:pt x="7107" y="8291"/>
                  </a:lnTo>
                  <a:lnTo>
                    <a:pt x="7107" y="8291"/>
                  </a:lnTo>
                  <a:cubicBezTo>
                    <a:pt x="7107" y="8291"/>
                    <a:pt x="7107" y="7699"/>
                    <a:pt x="7107" y="7107"/>
                  </a:cubicBezTo>
                  <a:cubicBezTo>
                    <a:pt x="7107" y="6514"/>
                    <a:pt x="7107" y="5922"/>
                    <a:pt x="7107" y="5626"/>
                  </a:cubicBezTo>
                  <a:lnTo>
                    <a:pt x="7107" y="296"/>
                  </a:lnTo>
                  <a:lnTo>
                    <a:pt x="8587" y="296"/>
                  </a:lnTo>
                  <a:lnTo>
                    <a:pt x="8587" y="10364"/>
                  </a:lnTo>
                  <a:close/>
                </a:path>
              </a:pathLst>
            </a:custGeom>
            <a:solidFill>
              <a:srgbClr val="414141"/>
            </a:solidFill>
            <a:ln w="2960"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6E628981-E4B7-634F-9CFC-EC6B54784BC0}"/>
                </a:ext>
              </a:extLst>
            </p:cNvPr>
            <p:cNvSpPr/>
            <p:nvPr/>
          </p:nvSpPr>
          <p:spPr>
            <a:xfrm>
              <a:off x="2567505" y="1144776"/>
              <a:ext cx="9475" cy="10363"/>
            </a:xfrm>
            <a:custGeom>
              <a:avLst/>
              <a:gdLst>
                <a:gd name="connsiteX0" fmla="*/ 7699 w 9475"/>
                <a:gd name="connsiteY0" fmla="*/ 10364 h 10363"/>
                <a:gd name="connsiteX1" fmla="*/ 6514 w 9475"/>
                <a:gd name="connsiteY1" fmla="*/ 7403 h 10363"/>
                <a:gd name="connsiteX2" fmla="*/ 2665 w 9475"/>
                <a:gd name="connsiteY2" fmla="*/ 7403 h 10363"/>
                <a:gd name="connsiteX3" fmla="*/ 1777 w 9475"/>
                <a:gd name="connsiteY3" fmla="*/ 10364 h 10363"/>
                <a:gd name="connsiteX4" fmla="*/ 0 w 9475"/>
                <a:gd name="connsiteY4" fmla="*/ 10364 h 10363"/>
                <a:gd name="connsiteX5" fmla="*/ 3849 w 9475"/>
                <a:gd name="connsiteY5" fmla="*/ 0 h 10363"/>
                <a:gd name="connsiteX6" fmla="*/ 5626 w 9475"/>
                <a:gd name="connsiteY6" fmla="*/ 0 h 10363"/>
                <a:gd name="connsiteX7" fmla="*/ 9476 w 9475"/>
                <a:gd name="connsiteY7" fmla="*/ 10364 h 10363"/>
                <a:gd name="connsiteX8" fmla="*/ 7699 w 9475"/>
                <a:gd name="connsiteY8" fmla="*/ 10364 h 10363"/>
                <a:gd name="connsiteX9" fmla="*/ 6218 w 9475"/>
                <a:gd name="connsiteY9" fmla="*/ 5922 h 10363"/>
                <a:gd name="connsiteX10" fmla="*/ 5330 w 9475"/>
                <a:gd name="connsiteY10" fmla="*/ 2961 h 10363"/>
                <a:gd name="connsiteX11" fmla="*/ 5034 w 9475"/>
                <a:gd name="connsiteY11" fmla="*/ 2073 h 10363"/>
                <a:gd name="connsiteX12" fmla="*/ 4738 w 9475"/>
                <a:gd name="connsiteY12" fmla="*/ 1184 h 10363"/>
                <a:gd name="connsiteX13" fmla="*/ 4145 w 9475"/>
                <a:gd name="connsiteY13" fmla="*/ 2961 h 10363"/>
                <a:gd name="connsiteX14" fmla="*/ 3257 w 9475"/>
                <a:gd name="connsiteY14" fmla="*/ 5626 h 10363"/>
                <a:gd name="connsiteX15" fmla="*/ 6218 w 9475"/>
                <a:gd name="connsiteY15" fmla="*/ 5626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75" h="10363">
                  <a:moveTo>
                    <a:pt x="7699" y="10364"/>
                  </a:moveTo>
                  <a:lnTo>
                    <a:pt x="6514" y="7403"/>
                  </a:lnTo>
                  <a:lnTo>
                    <a:pt x="2665" y="7403"/>
                  </a:lnTo>
                  <a:lnTo>
                    <a:pt x="1777" y="10364"/>
                  </a:lnTo>
                  <a:lnTo>
                    <a:pt x="0" y="10364"/>
                  </a:lnTo>
                  <a:lnTo>
                    <a:pt x="3849" y="0"/>
                  </a:lnTo>
                  <a:lnTo>
                    <a:pt x="5626" y="0"/>
                  </a:lnTo>
                  <a:lnTo>
                    <a:pt x="9476" y="10364"/>
                  </a:lnTo>
                  <a:lnTo>
                    <a:pt x="7699" y="10364"/>
                  </a:lnTo>
                  <a:close/>
                  <a:moveTo>
                    <a:pt x="6218" y="5922"/>
                  </a:moveTo>
                  <a:lnTo>
                    <a:pt x="5330" y="2961"/>
                  </a:lnTo>
                  <a:cubicBezTo>
                    <a:pt x="5330" y="2665"/>
                    <a:pt x="5034" y="2369"/>
                    <a:pt x="5034" y="2073"/>
                  </a:cubicBezTo>
                  <a:cubicBezTo>
                    <a:pt x="5034" y="1777"/>
                    <a:pt x="4738" y="1481"/>
                    <a:pt x="4738" y="1184"/>
                  </a:cubicBezTo>
                  <a:cubicBezTo>
                    <a:pt x="4738" y="1777"/>
                    <a:pt x="4442" y="2369"/>
                    <a:pt x="4145" y="2961"/>
                  </a:cubicBezTo>
                  <a:lnTo>
                    <a:pt x="3257" y="5626"/>
                  </a:lnTo>
                  <a:lnTo>
                    <a:pt x="6218" y="5626"/>
                  </a:lnTo>
                  <a:close/>
                </a:path>
              </a:pathLst>
            </a:custGeom>
            <a:solidFill>
              <a:srgbClr val="414141"/>
            </a:solidFill>
            <a:ln w="2960"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599B0651-8859-844E-8895-5B2852CBBE88}"/>
                </a:ext>
              </a:extLst>
            </p:cNvPr>
            <p:cNvSpPr/>
            <p:nvPr/>
          </p:nvSpPr>
          <p:spPr>
            <a:xfrm>
              <a:off x="2578461" y="1144776"/>
              <a:ext cx="6218" cy="10363"/>
            </a:xfrm>
            <a:custGeom>
              <a:avLst/>
              <a:gdLst>
                <a:gd name="connsiteX0" fmla="*/ 0 w 6218"/>
                <a:gd name="connsiteY0" fmla="*/ 10364 h 10363"/>
                <a:gd name="connsiteX1" fmla="*/ 0 w 6218"/>
                <a:gd name="connsiteY1" fmla="*/ 0 h 10363"/>
                <a:gd name="connsiteX2" fmla="*/ 1777 w 6218"/>
                <a:gd name="connsiteY2" fmla="*/ 0 h 10363"/>
                <a:gd name="connsiteX3" fmla="*/ 1777 w 6218"/>
                <a:gd name="connsiteY3" fmla="*/ 8883 h 10363"/>
                <a:gd name="connsiteX4" fmla="*/ 6219 w 6218"/>
                <a:gd name="connsiteY4" fmla="*/ 8883 h 10363"/>
                <a:gd name="connsiteX5" fmla="*/ 6219 w 6218"/>
                <a:gd name="connsiteY5" fmla="*/ 10364 h 10363"/>
                <a:gd name="connsiteX6" fmla="*/ 0 w 6218"/>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8" h="10363">
                  <a:moveTo>
                    <a:pt x="0" y="10364"/>
                  </a:moveTo>
                  <a:lnTo>
                    <a:pt x="0" y="0"/>
                  </a:lnTo>
                  <a:lnTo>
                    <a:pt x="1777" y="0"/>
                  </a:lnTo>
                  <a:lnTo>
                    <a:pt x="1777" y="8883"/>
                  </a:lnTo>
                  <a:lnTo>
                    <a:pt x="6219" y="8883"/>
                  </a:lnTo>
                  <a:lnTo>
                    <a:pt x="6219" y="10364"/>
                  </a:lnTo>
                  <a:lnTo>
                    <a:pt x="0" y="10364"/>
                  </a:lnTo>
                  <a:close/>
                </a:path>
              </a:pathLst>
            </a:custGeom>
            <a:solidFill>
              <a:srgbClr val="414141"/>
            </a:solidFill>
            <a:ln w="2960"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87EA4912-88F9-3D45-8906-D8982C76E0CE}"/>
                </a:ext>
              </a:extLst>
            </p:cNvPr>
            <p:cNvSpPr/>
            <p:nvPr/>
          </p:nvSpPr>
          <p:spPr>
            <a:xfrm>
              <a:off x="2588825" y="1144776"/>
              <a:ext cx="9475" cy="10363"/>
            </a:xfrm>
            <a:custGeom>
              <a:avLst/>
              <a:gdLst>
                <a:gd name="connsiteX0" fmla="*/ 7699 w 9475"/>
                <a:gd name="connsiteY0" fmla="*/ 10364 h 10363"/>
                <a:gd name="connsiteX1" fmla="*/ 6515 w 9475"/>
                <a:gd name="connsiteY1" fmla="*/ 7403 h 10363"/>
                <a:gd name="connsiteX2" fmla="*/ 2665 w 9475"/>
                <a:gd name="connsiteY2" fmla="*/ 7403 h 10363"/>
                <a:gd name="connsiteX3" fmla="*/ 1777 w 9475"/>
                <a:gd name="connsiteY3" fmla="*/ 10364 h 10363"/>
                <a:gd name="connsiteX4" fmla="*/ 0 w 9475"/>
                <a:gd name="connsiteY4" fmla="*/ 10364 h 10363"/>
                <a:gd name="connsiteX5" fmla="*/ 3850 w 9475"/>
                <a:gd name="connsiteY5" fmla="*/ 0 h 10363"/>
                <a:gd name="connsiteX6" fmla="*/ 5626 w 9475"/>
                <a:gd name="connsiteY6" fmla="*/ 0 h 10363"/>
                <a:gd name="connsiteX7" fmla="*/ 9476 w 9475"/>
                <a:gd name="connsiteY7" fmla="*/ 10364 h 10363"/>
                <a:gd name="connsiteX8" fmla="*/ 7699 w 9475"/>
                <a:gd name="connsiteY8" fmla="*/ 10364 h 10363"/>
                <a:gd name="connsiteX9" fmla="*/ 6219 w 9475"/>
                <a:gd name="connsiteY9" fmla="*/ 5922 h 10363"/>
                <a:gd name="connsiteX10" fmla="*/ 5330 w 9475"/>
                <a:gd name="connsiteY10" fmla="*/ 2961 h 10363"/>
                <a:gd name="connsiteX11" fmla="*/ 5034 w 9475"/>
                <a:gd name="connsiteY11" fmla="*/ 2073 h 10363"/>
                <a:gd name="connsiteX12" fmla="*/ 4738 w 9475"/>
                <a:gd name="connsiteY12" fmla="*/ 1184 h 10363"/>
                <a:gd name="connsiteX13" fmla="*/ 4146 w 9475"/>
                <a:gd name="connsiteY13" fmla="*/ 2961 h 10363"/>
                <a:gd name="connsiteX14" fmla="*/ 3257 w 9475"/>
                <a:gd name="connsiteY14" fmla="*/ 5626 h 10363"/>
                <a:gd name="connsiteX15" fmla="*/ 6219 w 9475"/>
                <a:gd name="connsiteY15" fmla="*/ 5626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75" h="10363">
                  <a:moveTo>
                    <a:pt x="7699" y="10364"/>
                  </a:moveTo>
                  <a:lnTo>
                    <a:pt x="6515" y="7403"/>
                  </a:lnTo>
                  <a:lnTo>
                    <a:pt x="2665" y="7403"/>
                  </a:lnTo>
                  <a:lnTo>
                    <a:pt x="1777" y="10364"/>
                  </a:lnTo>
                  <a:lnTo>
                    <a:pt x="0" y="10364"/>
                  </a:lnTo>
                  <a:lnTo>
                    <a:pt x="3850" y="0"/>
                  </a:lnTo>
                  <a:lnTo>
                    <a:pt x="5626" y="0"/>
                  </a:lnTo>
                  <a:lnTo>
                    <a:pt x="9476" y="10364"/>
                  </a:lnTo>
                  <a:lnTo>
                    <a:pt x="7699" y="10364"/>
                  </a:lnTo>
                  <a:close/>
                  <a:moveTo>
                    <a:pt x="6219" y="5922"/>
                  </a:moveTo>
                  <a:lnTo>
                    <a:pt x="5330" y="2961"/>
                  </a:lnTo>
                  <a:cubicBezTo>
                    <a:pt x="5330" y="2665"/>
                    <a:pt x="5034" y="2369"/>
                    <a:pt x="5034" y="2073"/>
                  </a:cubicBezTo>
                  <a:cubicBezTo>
                    <a:pt x="5034" y="1777"/>
                    <a:pt x="4738" y="1481"/>
                    <a:pt x="4738" y="1184"/>
                  </a:cubicBezTo>
                  <a:cubicBezTo>
                    <a:pt x="4738" y="1777"/>
                    <a:pt x="4442" y="2369"/>
                    <a:pt x="4146" y="2961"/>
                  </a:cubicBezTo>
                  <a:lnTo>
                    <a:pt x="3257" y="5626"/>
                  </a:lnTo>
                  <a:lnTo>
                    <a:pt x="6219" y="5626"/>
                  </a:lnTo>
                  <a:close/>
                </a:path>
              </a:pathLst>
            </a:custGeom>
            <a:solidFill>
              <a:srgbClr val="414141"/>
            </a:solidFill>
            <a:ln w="2960"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E9A38461-D0E7-DF43-9039-E2A56DDB25D0}"/>
                </a:ext>
              </a:extLst>
            </p:cNvPr>
            <p:cNvSpPr/>
            <p:nvPr/>
          </p:nvSpPr>
          <p:spPr>
            <a:xfrm>
              <a:off x="2599781" y="1144776"/>
              <a:ext cx="6218" cy="10363"/>
            </a:xfrm>
            <a:custGeom>
              <a:avLst/>
              <a:gdLst>
                <a:gd name="connsiteX0" fmla="*/ 0 w 6218"/>
                <a:gd name="connsiteY0" fmla="*/ 10364 h 10363"/>
                <a:gd name="connsiteX1" fmla="*/ 0 w 6218"/>
                <a:gd name="connsiteY1" fmla="*/ 0 h 10363"/>
                <a:gd name="connsiteX2" fmla="*/ 1777 w 6218"/>
                <a:gd name="connsiteY2" fmla="*/ 0 h 10363"/>
                <a:gd name="connsiteX3" fmla="*/ 1777 w 6218"/>
                <a:gd name="connsiteY3" fmla="*/ 8883 h 10363"/>
                <a:gd name="connsiteX4" fmla="*/ 6219 w 6218"/>
                <a:gd name="connsiteY4" fmla="*/ 8883 h 10363"/>
                <a:gd name="connsiteX5" fmla="*/ 6219 w 6218"/>
                <a:gd name="connsiteY5" fmla="*/ 10364 h 10363"/>
                <a:gd name="connsiteX6" fmla="*/ 0 w 6218"/>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8" h="10363">
                  <a:moveTo>
                    <a:pt x="0" y="10364"/>
                  </a:moveTo>
                  <a:lnTo>
                    <a:pt x="0" y="0"/>
                  </a:lnTo>
                  <a:lnTo>
                    <a:pt x="1777" y="0"/>
                  </a:lnTo>
                  <a:lnTo>
                    <a:pt x="1777" y="8883"/>
                  </a:lnTo>
                  <a:lnTo>
                    <a:pt x="6219" y="8883"/>
                  </a:lnTo>
                  <a:lnTo>
                    <a:pt x="6219" y="10364"/>
                  </a:lnTo>
                  <a:lnTo>
                    <a:pt x="0" y="10364"/>
                  </a:lnTo>
                  <a:close/>
                </a:path>
              </a:pathLst>
            </a:custGeom>
            <a:solidFill>
              <a:srgbClr val="414141"/>
            </a:solidFill>
            <a:ln w="2960"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E55B27C6-0D1D-CC4D-A5AB-071AA2B714EA}"/>
                </a:ext>
              </a:extLst>
            </p:cNvPr>
            <p:cNvSpPr/>
            <p:nvPr/>
          </p:nvSpPr>
          <p:spPr>
            <a:xfrm>
              <a:off x="2607776" y="1144776"/>
              <a:ext cx="6218" cy="10363"/>
            </a:xfrm>
            <a:custGeom>
              <a:avLst/>
              <a:gdLst>
                <a:gd name="connsiteX0" fmla="*/ 0 w 6218"/>
                <a:gd name="connsiteY0" fmla="*/ 10364 h 10363"/>
                <a:gd name="connsiteX1" fmla="*/ 0 w 6218"/>
                <a:gd name="connsiteY1" fmla="*/ 0 h 10363"/>
                <a:gd name="connsiteX2" fmla="*/ 1777 w 6218"/>
                <a:gd name="connsiteY2" fmla="*/ 0 h 10363"/>
                <a:gd name="connsiteX3" fmla="*/ 1777 w 6218"/>
                <a:gd name="connsiteY3" fmla="*/ 8883 h 10363"/>
                <a:gd name="connsiteX4" fmla="*/ 6218 w 6218"/>
                <a:gd name="connsiteY4" fmla="*/ 8883 h 10363"/>
                <a:gd name="connsiteX5" fmla="*/ 6218 w 6218"/>
                <a:gd name="connsiteY5" fmla="*/ 10364 h 10363"/>
                <a:gd name="connsiteX6" fmla="*/ 0 w 6218"/>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8" h="10363">
                  <a:moveTo>
                    <a:pt x="0" y="10364"/>
                  </a:moveTo>
                  <a:lnTo>
                    <a:pt x="0" y="0"/>
                  </a:lnTo>
                  <a:lnTo>
                    <a:pt x="1777" y="0"/>
                  </a:lnTo>
                  <a:lnTo>
                    <a:pt x="1777" y="8883"/>
                  </a:lnTo>
                  <a:lnTo>
                    <a:pt x="6218" y="8883"/>
                  </a:lnTo>
                  <a:lnTo>
                    <a:pt x="6218" y="10364"/>
                  </a:lnTo>
                  <a:lnTo>
                    <a:pt x="0" y="10364"/>
                  </a:lnTo>
                  <a:close/>
                </a:path>
              </a:pathLst>
            </a:custGeom>
            <a:solidFill>
              <a:srgbClr val="414141"/>
            </a:solidFill>
            <a:ln w="2960"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A79DD3C-96F8-3349-8396-5C91A18672B9}"/>
                </a:ext>
              </a:extLst>
            </p:cNvPr>
            <p:cNvSpPr/>
            <p:nvPr/>
          </p:nvSpPr>
          <p:spPr>
            <a:xfrm>
              <a:off x="2615475" y="1144776"/>
              <a:ext cx="1776" cy="10363"/>
            </a:xfrm>
            <a:custGeom>
              <a:avLst/>
              <a:gdLst>
                <a:gd name="connsiteX0" fmla="*/ 0 w 1776"/>
                <a:gd name="connsiteY0" fmla="*/ 10364 h 10363"/>
                <a:gd name="connsiteX1" fmla="*/ 0 w 1776"/>
                <a:gd name="connsiteY1" fmla="*/ 0 h 10363"/>
                <a:gd name="connsiteX2" fmla="*/ 1777 w 1776"/>
                <a:gd name="connsiteY2" fmla="*/ 0 h 10363"/>
                <a:gd name="connsiteX3" fmla="*/ 1777 w 1776"/>
                <a:gd name="connsiteY3" fmla="*/ 10364 h 10363"/>
                <a:gd name="connsiteX4" fmla="*/ 0 w 1776"/>
                <a:gd name="connsiteY4" fmla="*/ 10364 h 10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5" h="10363">
                  <a:moveTo>
                    <a:pt x="0" y="10364"/>
                  </a:moveTo>
                  <a:lnTo>
                    <a:pt x="0" y="0"/>
                  </a:lnTo>
                  <a:lnTo>
                    <a:pt x="1777" y="0"/>
                  </a:lnTo>
                  <a:lnTo>
                    <a:pt x="1777" y="10364"/>
                  </a:lnTo>
                  <a:lnTo>
                    <a:pt x="0" y="10364"/>
                  </a:lnTo>
                  <a:close/>
                </a:path>
              </a:pathLst>
            </a:custGeom>
            <a:solidFill>
              <a:srgbClr val="414141"/>
            </a:solidFill>
            <a:ln w="2960"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866143D-4993-034F-942F-0BED94E45DDD}"/>
                </a:ext>
              </a:extLst>
            </p:cNvPr>
            <p:cNvSpPr/>
            <p:nvPr/>
          </p:nvSpPr>
          <p:spPr>
            <a:xfrm>
              <a:off x="2618732" y="1144776"/>
              <a:ext cx="9475" cy="10363"/>
            </a:xfrm>
            <a:custGeom>
              <a:avLst/>
              <a:gdLst>
                <a:gd name="connsiteX0" fmla="*/ 7699 w 9475"/>
                <a:gd name="connsiteY0" fmla="*/ 10364 h 10363"/>
                <a:gd name="connsiteX1" fmla="*/ 6515 w 9475"/>
                <a:gd name="connsiteY1" fmla="*/ 7403 h 10363"/>
                <a:gd name="connsiteX2" fmla="*/ 2665 w 9475"/>
                <a:gd name="connsiteY2" fmla="*/ 7403 h 10363"/>
                <a:gd name="connsiteX3" fmla="*/ 1777 w 9475"/>
                <a:gd name="connsiteY3" fmla="*/ 10364 h 10363"/>
                <a:gd name="connsiteX4" fmla="*/ 0 w 9475"/>
                <a:gd name="connsiteY4" fmla="*/ 10364 h 10363"/>
                <a:gd name="connsiteX5" fmla="*/ 3849 w 9475"/>
                <a:gd name="connsiteY5" fmla="*/ 0 h 10363"/>
                <a:gd name="connsiteX6" fmla="*/ 5626 w 9475"/>
                <a:gd name="connsiteY6" fmla="*/ 0 h 10363"/>
                <a:gd name="connsiteX7" fmla="*/ 9476 w 9475"/>
                <a:gd name="connsiteY7" fmla="*/ 10364 h 10363"/>
                <a:gd name="connsiteX8" fmla="*/ 7699 w 9475"/>
                <a:gd name="connsiteY8" fmla="*/ 10364 h 10363"/>
                <a:gd name="connsiteX9" fmla="*/ 6218 w 9475"/>
                <a:gd name="connsiteY9" fmla="*/ 5922 h 10363"/>
                <a:gd name="connsiteX10" fmla="*/ 5330 w 9475"/>
                <a:gd name="connsiteY10" fmla="*/ 2961 h 10363"/>
                <a:gd name="connsiteX11" fmla="*/ 5034 w 9475"/>
                <a:gd name="connsiteY11" fmla="*/ 2073 h 10363"/>
                <a:gd name="connsiteX12" fmla="*/ 4738 w 9475"/>
                <a:gd name="connsiteY12" fmla="*/ 1184 h 10363"/>
                <a:gd name="connsiteX13" fmla="*/ 4145 w 9475"/>
                <a:gd name="connsiteY13" fmla="*/ 2961 h 10363"/>
                <a:gd name="connsiteX14" fmla="*/ 3257 w 9475"/>
                <a:gd name="connsiteY14" fmla="*/ 5626 h 10363"/>
                <a:gd name="connsiteX15" fmla="*/ 6218 w 9475"/>
                <a:gd name="connsiteY15" fmla="*/ 5626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75" h="10363">
                  <a:moveTo>
                    <a:pt x="7699" y="10364"/>
                  </a:moveTo>
                  <a:lnTo>
                    <a:pt x="6515" y="7403"/>
                  </a:lnTo>
                  <a:lnTo>
                    <a:pt x="2665" y="7403"/>
                  </a:lnTo>
                  <a:lnTo>
                    <a:pt x="1777" y="10364"/>
                  </a:lnTo>
                  <a:lnTo>
                    <a:pt x="0" y="10364"/>
                  </a:lnTo>
                  <a:lnTo>
                    <a:pt x="3849" y="0"/>
                  </a:lnTo>
                  <a:lnTo>
                    <a:pt x="5626" y="0"/>
                  </a:lnTo>
                  <a:lnTo>
                    <a:pt x="9476" y="10364"/>
                  </a:lnTo>
                  <a:lnTo>
                    <a:pt x="7699" y="10364"/>
                  </a:lnTo>
                  <a:close/>
                  <a:moveTo>
                    <a:pt x="6218" y="5922"/>
                  </a:moveTo>
                  <a:lnTo>
                    <a:pt x="5330" y="2961"/>
                  </a:lnTo>
                  <a:cubicBezTo>
                    <a:pt x="5330" y="2665"/>
                    <a:pt x="5034" y="2369"/>
                    <a:pt x="5034" y="2073"/>
                  </a:cubicBezTo>
                  <a:cubicBezTo>
                    <a:pt x="5034" y="1777"/>
                    <a:pt x="4738" y="1481"/>
                    <a:pt x="4738" y="1184"/>
                  </a:cubicBezTo>
                  <a:cubicBezTo>
                    <a:pt x="4738" y="1777"/>
                    <a:pt x="4442" y="2369"/>
                    <a:pt x="4145" y="2961"/>
                  </a:cubicBezTo>
                  <a:lnTo>
                    <a:pt x="3257" y="5626"/>
                  </a:lnTo>
                  <a:lnTo>
                    <a:pt x="6218" y="5626"/>
                  </a:lnTo>
                  <a:close/>
                </a:path>
              </a:pathLst>
            </a:custGeom>
            <a:solidFill>
              <a:srgbClr val="414141"/>
            </a:solidFill>
            <a:ln w="2960"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ACAA673C-0DBA-C645-B9FC-9502A7F55A1F}"/>
                </a:ext>
              </a:extLst>
            </p:cNvPr>
            <p:cNvSpPr/>
            <p:nvPr/>
          </p:nvSpPr>
          <p:spPr>
            <a:xfrm>
              <a:off x="2629689" y="1144776"/>
              <a:ext cx="8587" cy="10363"/>
            </a:xfrm>
            <a:custGeom>
              <a:avLst/>
              <a:gdLst>
                <a:gd name="connsiteX0" fmla="*/ 8587 w 8587"/>
                <a:gd name="connsiteY0" fmla="*/ 10364 h 10363"/>
                <a:gd name="connsiteX1" fmla="*/ 6514 w 8587"/>
                <a:gd name="connsiteY1" fmla="*/ 10364 h 10363"/>
                <a:gd name="connsiteX2" fmla="*/ 1481 w 8587"/>
                <a:gd name="connsiteY2" fmla="*/ 2073 h 10363"/>
                <a:gd name="connsiteX3" fmla="*/ 1481 w 8587"/>
                <a:gd name="connsiteY3" fmla="*/ 2073 h 10363"/>
                <a:gd name="connsiteX4" fmla="*/ 1481 w 8587"/>
                <a:gd name="connsiteY4" fmla="*/ 2665 h 10363"/>
                <a:gd name="connsiteX5" fmla="*/ 1481 w 8587"/>
                <a:gd name="connsiteY5" fmla="*/ 5034 h 10363"/>
                <a:gd name="connsiteX6" fmla="*/ 1481 w 8587"/>
                <a:gd name="connsiteY6" fmla="*/ 10364 h 10363"/>
                <a:gd name="connsiteX7" fmla="*/ 0 w 8587"/>
                <a:gd name="connsiteY7" fmla="*/ 10364 h 10363"/>
                <a:gd name="connsiteX8" fmla="*/ 0 w 8587"/>
                <a:gd name="connsiteY8" fmla="*/ 0 h 10363"/>
                <a:gd name="connsiteX9" fmla="*/ 2073 w 8587"/>
                <a:gd name="connsiteY9" fmla="*/ 0 h 10363"/>
                <a:gd name="connsiteX10" fmla="*/ 7107 w 8587"/>
                <a:gd name="connsiteY10" fmla="*/ 8291 h 10363"/>
                <a:gd name="connsiteX11" fmla="*/ 7107 w 8587"/>
                <a:gd name="connsiteY11" fmla="*/ 8291 h 10363"/>
                <a:gd name="connsiteX12" fmla="*/ 7107 w 8587"/>
                <a:gd name="connsiteY12" fmla="*/ 7107 h 10363"/>
                <a:gd name="connsiteX13" fmla="*/ 7107 w 8587"/>
                <a:gd name="connsiteY13" fmla="*/ 5626 h 10363"/>
                <a:gd name="connsiteX14" fmla="*/ 7107 w 8587"/>
                <a:gd name="connsiteY14" fmla="*/ 296 h 10363"/>
                <a:gd name="connsiteX15" fmla="*/ 8587 w 8587"/>
                <a:gd name="connsiteY15" fmla="*/ 296 h 10363"/>
                <a:gd name="connsiteX16" fmla="*/ 8587 w 8587"/>
                <a:gd name="connsiteY1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87" h="10363">
                  <a:moveTo>
                    <a:pt x="8587" y="10364"/>
                  </a:moveTo>
                  <a:lnTo>
                    <a:pt x="6514" y="10364"/>
                  </a:lnTo>
                  <a:lnTo>
                    <a:pt x="1481" y="2073"/>
                  </a:lnTo>
                  <a:lnTo>
                    <a:pt x="1481" y="2073"/>
                  </a:lnTo>
                  <a:lnTo>
                    <a:pt x="1481" y="2665"/>
                  </a:lnTo>
                  <a:cubicBezTo>
                    <a:pt x="1481" y="3553"/>
                    <a:pt x="1481" y="4442"/>
                    <a:pt x="1481" y="5034"/>
                  </a:cubicBezTo>
                  <a:lnTo>
                    <a:pt x="1481" y="10364"/>
                  </a:lnTo>
                  <a:lnTo>
                    <a:pt x="0" y="10364"/>
                  </a:lnTo>
                  <a:lnTo>
                    <a:pt x="0" y="0"/>
                  </a:lnTo>
                  <a:lnTo>
                    <a:pt x="2073" y="0"/>
                  </a:lnTo>
                  <a:lnTo>
                    <a:pt x="7107" y="8291"/>
                  </a:lnTo>
                  <a:lnTo>
                    <a:pt x="7107" y="8291"/>
                  </a:lnTo>
                  <a:cubicBezTo>
                    <a:pt x="7107" y="8291"/>
                    <a:pt x="7107" y="7699"/>
                    <a:pt x="7107" y="7107"/>
                  </a:cubicBezTo>
                  <a:cubicBezTo>
                    <a:pt x="7107" y="6514"/>
                    <a:pt x="7107" y="5922"/>
                    <a:pt x="7107" y="5626"/>
                  </a:cubicBezTo>
                  <a:lnTo>
                    <a:pt x="7107" y="296"/>
                  </a:lnTo>
                  <a:lnTo>
                    <a:pt x="8587" y="296"/>
                  </a:lnTo>
                  <a:lnTo>
                    <a:pt x="8587" y="10364"/>
                  </a:lnTo>
                  <a:close/>
                </a:path>
              </a:pathLst>
            </a:custGeom>
            <a:solidFill>
              <a:srgbClr val="414141"/>
            </a:solidFill>
            <a:ln w="2960"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61F0FBE3-B64C-F44E-8CC8-DABF6D1907A4}"/>
                </a:ext>
              </a:extLst>
            </p:cNvPr>
            <p:cNvSpPr/>
            <p:nvPr/>
          </p:nvSpPr>
          <p:spPr>
            <a:xfrm>
              <a:off x="2640349" y="1145072"/>
              <a:ext cx="7995" cy="10660"/>
            </a:xfrm>
            <a:custGeom>
              <a:avLst/>
              <a:gdLst>
                <a:gd name="connsiteX0" fmla="*/ 5034 w 7995"/>
                <a:gd name="connsiteY0" fmla="*/ 888 h 10660"/>
                <a:gd name="connsiteX1" fmla="*/ 2665 w 7995"/>
                <a:gd name="connsiteY1" fmla="*/ 2073 h 10660"/>
                <a:gd name="connsiteX2" fmla="*/ 1777 w 7995"/>
                <a:gd name="connsiteY2" fmla="*/ 5034 h 10660"/>
                <a:gd name="connsiteX3" fmla="*/ 2665 w 7995"/>
                <a:gd name="connsiteY3" fmla="*/ 7995 h 10660"/>
                <a:gd name="connsiteX4" fmla="*/ 5034 w 7995"/>
                <a:gd name="connsiteY4" fmla="*/ 8883 h 10660"/>
                <a:gd name="connsiteX5" fmla="*/ 6218 w 7995"/>
                <a:gd name="connsiteY5" fmla="*/ 8883 h 10660"/>
                <a:gd name="connsiteX6" fmla="*/ 7403 w 7995"/>
                <a:gd name="connsiteY6" fmla="*/ 8587 h 10660"/>
                <a:gd name="connsiteX7" fmla="*/ 7403 w 7995"/>
                <a:gd name="connsiteY7" fmla="*/ 10068 h 10660"/>
                <a:gd name="connsiteX8" fmla="*/ 4738 w 7995"/>
                <a:gd name="connsiteY8" fmla="*/ 10660 h 10660"/>
                <a:gd name="connsiteX9" fmla="*/ 1185 w 7995"/>
                <a:gd name="connsiteY9" fmla="*/ 9179 h 10660"/>
                <a:gd name="connsiteX10" fmla="*/ 0 w 7995"/>
                <a:gd name="connsiteY10" fmla="*/ 5330 h 10660"/>
                <a:gd name="connsiteX11" fmla="*/ 592 w 7995"/>
                <a:gd name="connsiteY11" fmla="*/ 2369 h 10660"/>
                <a:gd name="connsiteX12" fmla="*/ 2369 w 7995"/>
                <a:gd name="connsiteY12" fmla="*/ 592 h 10660"/>
                <a:gd name="connsiteX13" fmla="*/ 5034 w 7995"/>
                <a:gd name="connsiteY13" fmla="*/ 0 h 10660"/>
                <a:gd name="connsiteX14" fmla="*/ 7995 w 7995"/>
                <a:gd name="connsiteY14" fmla="*/ 592 h 10660"/>
                <a:gd name="connsiteX15" fmla="*/ 7403 w 7995"/>
                <a:gd name="connsiteY15" fmla="*/ 2073 h 10660"/>
                <a:gd name="connsiteX16" fmla="*/ 6218 w 7995"/>
                <a:gd name="connsiteY16" fmla="*/ 1777 h 10660"/>
                <a:gd name="connsiteX17" fmla="*/ 5034 w 7995"/>
                <a:gd name="connsiteY17" fmla="*/ 888 h 1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5" h="10660">
                  <a:moveTo>
                    <a:pt x="5034" y="888"/>
                  </a:moveTo>
                  <a:cubicBezTo>
                    <a:pt x="4146" y="888"/>
                    <a:pt x="3257" y="1184"/>
                    <a:pt x="2665" y="2073"/>
                  </a:cubicBezTo>
                  <a:cubicBezTo>
                    <a:pt x="2073" y="2665"/>
                    <a:pt x="1777" y="3849"/>
                    <a:pt x="1777" y="5034"/>
                  </a:cubicBezTo>
                  <a:cubicBezTo>
                    <a:pt x="1777" y="6218"/>
                    <a:pt x="2073" y="7403"/>
                    <a:pt x="2665" y="7995"/>
                  </a:cubicBezTo>
                  <a:cubicBezTo>
                    <a:pt x="3257" y="8587"/>
                    <a:pt x="3849" y="8883"/>
                    <a:pt x="5034" y="8883"/>
                  </a:cubicBezTo>
                  <a:cubicBezTo>
                    <a:pt x="5330" y="8883"/>
                    <a:pt x="5922" y="8883"/>
                    <a:pt x="6218" y="8883"/>
                  </a:cubicBezTo>
                  <a:cubicBezTo>
                    <a:pt x="6515" y="8883"/>
                    <a:pt x="7107" y="8587"/>
                    <a:pt x="7403" y="8587"/>
                  </a:cubicBezTo>
                  <a:lnTo>
                    <a:pt x="7403" y="10068"/>
                  </a:lnTo>
                  <a:cubicBezTo>
                    <a:pt x="6515" y="10364"/>
                    <a:pt x="5626" y="10660"/>
                    <a:pt x="4738" y="10660"/>
                  </a:cubicBezTo>
                  <a:cubicBezTo>
                    <a:pt x="3257" y="10660"/>
                    <a:pt x="2073" y="10068"/>
                    <a:pt x="1185" y="9179"/>
                  </a:cubicBezTo>
                  <a:cubicBezTo>
                    <a:pt x="296" y="8291"/>
                    <a:pt x="0" y="6811"/>
                    <a:pt x="0" y="5330"/>
                  </a:cubicBezTo>
                  <a:cubicBezTo>
                    <a:pt x="0" y="4146"/>
                    <a:pt x="296" y="3257"/>
                    <a:pt x="592" y="2369"/>
                  </a:cubicBezTo>
                  <a:cubicBezTo>
                    <a:pt x="888" y="1481"/>
                    <a:pt x="1481" y="888"/>
                    <a:pt x="2369" y="592"/>
                  </a:cubicBezTo>
                  <a:cubicBezTo>
                    <a:pt x="3257" y="296"/>
                    <a:pt x="3849" y="0"/>
                    <a:pt x="5034" y="0"/>
                  </a:cubicBezTo>
                  <a:cubicBezTo>
                    <a:pt x="6218" y="0"/>
                    <a:pt x="7107" y="296"/>
                    <a:pt x="7995" y="592"/>
                  </a:cubicBezTo>
                  <a:lnTo>
                    <a:pt x="7403" y="2073"/>
                  </a:lnTo>
                  <a:cubicBezTo>
                    <a:pt x="7107" y="1777"/>
                    <a:pt x="6811" y="1777"/>
                    <a:pt x="6218" y="1777"/>
                  </a:cubicBezTo>
                  <a:cubicBezTo>
                    <a:pt x="5626" y="1777"/>
                    <a:pt x="5626" y="888"/>
                    <a:pt x="5034" y="888"/>
                  </a:cubicBezTo>
                  <a:close/>
                </a:path>
              </a:pathLst>
            </a:custGeom>
            <a:solidFill>
              <a:srgbClr val="414141"/>
            </a:solidFill>
            <a:ln w="2960"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9CCC3B0D-224F-ED42-9B9F-41F8FD7CB2BC}"/>
                </a:ext>
              </a:extLst>
            </p:cNvPr>
            <p:cNvSpPr/>
            <p:nvPr/>
          </p:nvSpPr>
          <p:spPr>
            <a:xfrm>
              <a:off x="2650120" y="1144776"/>
              <a:ext cx="5922" cy="10363"/>
            </a:xfrm>
            <a:custGeom>
              <a:avLst/>
              <a:gdLst>
                <a:gd name="connsiteX0" fmla="*/ 5922 w 5922"/>
                <a:gd name="connsiteY0" fmla="*/ 10364 h 10363"/>
                <a:gd name="connsiteX1" fmla="*/ 0 w 5922"/>
                <a:gd name="connsiteY1" fmla="*/ 10364 h 10363"/>
                <a:gd name="connsiteX2" fmla="*/ 0 w 5922"/>
                <a:gd name="connsiteY2" fmla="*/ 0 h 10363"/>
                <a:gd name="connsiteX3" fmla="*/ 5922 w 5922"/>
                <a:gd name="connsiteY3" fmla="*/ 0 h 10363"/>
                <a:gd name="connsiteX4" fmla="*/ 5922 w 5922"/>
                <a:gd name="connsiteY4" fmla="*/ 1481 h 10363"/>
                <a:gd name="connsiteX5" fmla="*/ 1777 w 5922"/>
                <a:gd name="connsiteY5" fmla="*/ 1481 h 10363"/>
                <a:gd name="connsiteX6" fmla="*/ 1777 w 5922"/>
                <a:gd name="connsiteY6" fmla="*/ 4442 h 10363"/>
                <a:gd name="connsiteX7" fmla="*/ 5626 w 5922"/>
                <a:gd name="connsiteY7" fmla="*/ 4442 h 10363"/>
                <a:gd name="connsiteX8" fmla="*/ 5626 w 5922"/>
                <a:gd name="connsiteY8" fmla="*/ 5922 h 10363"/>
                <a:gd name="connsiteX9" fmla="*/ 1777 w 5922"/>
                <a:gd name="connsiteY9" fmla="*/ 5922 h 10363"/>
                <a:gd name="connsiteX10" fmla="*/ 1777 w 5922"/>
                <a:gd name="connsiteY10" fmla="*/ 9180 h 10363"/>
                <a:gd name="connsiteX11" fmla="*/ 5922 w 5922"/>
                <a:gd name="connsiteY11" fmla="*/ 9180 h 10363"/>
                <a:gd name="connsiteX12" fmla="*/ 5922 w 5922"/>
                <a:gd name="connsiteY12"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22" h="10363">
                  <a:moveTo>
                    <a:pt x="5922" y="10364"/>
                  </a:moveTo>
                  <a:lnTo>
                    <a:pt x="0" y="10364"/>
                  </a:lnTo>
                  <a:lnTo>
                    <a:pt x="0" y="0"/>
                  </a:lnTo>
                  <a:lnTo>
                    <a:pt x="5922" y="0"/>
                  </a:lnTo>
                  <a:lnTo>
                    <a:pt x="5922" y="1481"/>
                  </a:lnTo>
                  <a:lnTo>
                    <a:pt x="1777" y="1481"/>
                  </a:lnTo>
                  <a:lnTo>
                    <a:pt x="1777" y="4442"/>
                  </a:lnTo>
                  <a:lnTo>
                    <a:pt x="5626" y="4442"/>
                  </a:lnTo>
                  <a:lnTo>
                    <a:pt x="5626" y="5922"/>
                  </a:lnTo>
                  <a:lnTo>
                    <a:pt x="1777" y="5922"/>
                  </a:lnTo>
                  <a:lnTo>
                    <a:pt x="1777" y="9180"/>
                  </a:lnTo>
                  <a:lnTo>
                    <a:pt x="5922" y="9180"/>
                  </a:lnTo>
                  <a:lnTo>
                    <a:pt x="5922" y="10364"/>
                  </a:lnTo>
                  <a:close/>
                </a:path>
              </a:pathLst>
            </a:custGeom>
            <a:solidFill>
              <a:srgbClr val="414141"/>
            </a:solidFill>
            <a:ln w="2960"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B284D9D9-784C-704B-A59F-E34F86C137BF}"/>
                </a:ext>
              </a:extLst>
            </p:cNvPr>
            <p:cNvSpPr/>
            <p:nvPr/>
          </p:nvSpPr>
          <p:spPr>
            <a:xfrm>
              <a:off x="2662261" y="1144776"/>
              <a:ext cx="1776" cy="10363"/>
            </a:xfrm>
            <a:custGeom>
              <a:avLst/>
              <a:gdLst>
                <a:gd name="connsiteX0" fmla="*/ 0 w 1776"/>
                <a:gd name="connsiteY0" fmla="*/ 10364 h 10363"/>
                <a:gd name="connsiteX1" fmla="*/ 0 w 1776"/>
                <a:gd name="connsiteY1" fmla="*/ 0 h 10363"/>
                <a:gd name="connsiteX2" fmla="*/ 1777 w 1776"/>
                <a:gd name="connsiteY2" fmla="*/ 0 h 10363"/>
                <a:gd name="connsiteX3" fmla="*/ 1777 w 1776"/>
                <a:gd name="connsiteY3" fmla="*/ 10364 h 10363"/>
                <a:gd name="connsiteX4" fmla="*/ 0 w 1776"/>
                <a:gd name="connsiteY4" fmla="*/ 10364 h 10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5" h="10363">
                  <a:moveTo>
                    <a:pt x="0" y="10364"/>
                  </a:moveTo>
                  <a:lnTo>
                    <a:pt x="0" y="0"/>
                  </a:lnTo>
                  <a:lnTo>
                    <a:pt x="1777" y="0"/>
                  </a:lnTo>
                  <a:lnTo>
                    <a:pt x="1777" y="10364"/>
                  </a:lnTo>
                  <a:lnTo>
                    <a:pt x="0" y="10364"/>
                  </a:lnTo>
                  <a:close/>
                </a:path>
              </a:pathLst>
            </a:custGeom>
            <a:solidFill>
              <a:srgbClr val="414141"/>
            </a:solidFill>
            <a:ln w="2960"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A14046D6-33F8-8245-839A-BB2C11AD3F5A}"/>
                </a:ext>
              </a:extLst>
            </p:cNvPr>
            <p:cNvSpPr/>
            <p:nvPr/>
          </p:nvSpPr>
          <p:spPr>
            <a:xfrm>
              <a:off x="2666703" y="1144776"/>
              <a:ext cx="8587" cy="10363"/>
            </a:xfrm>
            <a:custGeom>
              <a:avLst/>
              <a:gdLst>
                <a:gd name="connsiteX0" fmla="*/ 8587 w 8587"/>
                <a:gd name="connsiteY0" fmla="*/ 10364 h 10363"/>
                <a:gd name="connsiteX1" fmla="*/ 6514 w 8587"/>
                <a:gd name="connsiteY1" fmla="*/ 10364 h 10363"/>
                <a:gd name="connsiteX2" fmla="*/ 1481 w 8587"/>
                <a:gd name="connsiteY2" fmla="*/ 2073 h 10363"/>
                <a:gd name="connsiteX3" fmla="*/ 1481 w 8587"/>
                <a:gd name="connsiteY3" fmla="*/ 2073 h 10363"/>
                <a:gd name="connsiteX4" fmla="*/ 1481 w 8587"/>
                <a:gd name="connsiteY4" fmla="*/ 2665 h 10363"/>
                <a:gd name="connsiteX5" fmla="*/ 1481 w 8587"/>
                <a:gd name="connsiteY5" fmla="*/ 5034 h 10363"/>
                <a:gd name="connsiteX6" fmla="*/ 1481 w 8587"/>
                <a:gd name="connsiteY6" fmla="*/ 10364 h 10363"/>
                <a:gd name="connsiteX7" fmla="*/ 0 w 8587"/>
                <a:gd name="connsiteY7" fmla="*/ 10364 h 10363"/>
                <a:gd name="connsiteX8" fmla="*/ 0 w 8587"/>
                <a:gd name="connsiteY8" fmla="*/ 0 h 10363"/>
                <a:gd name="connsiteX9" fmla="*/ 2073 w 8587"/>
                <a:gd name="connsiteY9" fmla="*/ 0 h 10363"/>
                <a:gd name="connsiteX10" fmla="*/ 7107 w 8587"/>
                <a:gd name="connsiteY10" fmla="*/ 8291 h 10363"/>
                <a:gd name="connsiteX11" fmla="*/ 7107 w 8587"/>
                <a:gd name="connsiteY11" fmla="*/ 8291 h 10363"/>
                <a:gd name="connsiteX12" fmla="*/ 7107 w 8587"/>
                <a:gd name="connsiteY12" fmla="*/ 7107 h 10363"/>
                <a:gd name="connsiteX13" fmla="*/ 7107 w 8587"/>
                <a:gd name="connsiteY13" fmla="*/ 5626 h 10363"/>
                <a:gd name="connsiteX14" fmla="*/ 7107 w 8587"/>
                <a:gd name="connsiteY14" fmla="*/ 296 h 10363"/>
                <a:gd name="connsiteX15" fmla="*/ 8587 w 8587"/>
                <a:gd name="connsiteY15" fmla="*/ 296 h 10363"/>
                <a:gd name="connsiteX16" fmla="*/ 8587 w 8587"/>
                <a:gd name="connsiteY1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87" h="10363">
                  <a:moveTo>
                    <a:pt x="8587" y="10364"/>
                  </a:moveTo>
                  <a:lnTo>
                    <a:pt x="6514" y="10364"/>
                  </a:lnTo>
                  <a:lnTo>
                    <a:pt x="1481" y="2073"/>
                  </a:lnTo>
                  <a:lnTo>
                    <a:pt x="1481" y="2073"/>
                  </a:lnTo>
                  <a:lnTo>
                    <a:pt x="1481" y="2665"/>
                  </a:lnTo>
                  <a:cubicBezTo>
                    <a:pt x="1481" y="3553"/>
                    <a:pt x="1481" y="4442"/>
                    <a:pt x="1481" y="5034"/>
                  </a:cubicBezTo>
                  <a:lnTo>
                    <a:pt x="1481" y="10364"/>
                  </a:lnTo>
                  <a:lnTo>
                    <a:pt x="0" y="10364"/>
                  </a:lnTo>
                  <a:lnTo>
                    <a:pt x="0" y="0"/>
                  </a:lnTo>
                  <a:lnTo>
                    <a:pt x="2073" y="0"/>
                  </a:lnTo>
                  <a:lnTo>
                    <a:pt x="7107" y="8291"/>
                  </a:lnTo>
                  <a:lnTo>
                    <a:pt x="7107" y="8291"/>
                  </a:lnTo>
                  <a:cubicBezTo>
                    <a:pt x="7107" y="8291"/>
                    <a:pt x="7107" y="7699"/>
                    <a:pt x="7107" y="7107"/>
                  </a:cubicBezTo>
                  <a:cubicBezTo>
                    <a:pt x="7107" y="6514"/>
                    <a:pt x="7107" y="5922"/>
                    <a:pt x="7107" y="5626"/>
                  </a:cubicBezTo>
                  <a:lnTo>
                    <a:pt x="7107" y="296"/>
                  </a:lnTo>
                  <a:lnTo>
                    <a:pt x="8587" y="296"/>
                  </a:lnTo>
                  <a:lnTo>
                    <a:pt x="8587" y="10364"/>
                  </a:lnTo>
                  <a:close/>
                </a:path>
              </a:pathLst>
            </a:custGeom>
            <a:solidFill>
              <a:srgbClr val="414141"/>
            </a:solidFill>
            <a:ln w="2960"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70DB4FE-FC7F-D944-9677-FF9499592A0A}"/>
                </a:ext>
              </a:extLst>
            </p:cNvPr>
            <p:cNvSpPr/>
            <p:nvPr/>
          </p:nvSpPr>
          <p:spPr>
            <a:xfrm>
              <a:off x="2680620" y="1144776"/>
              <a:ext cx="7699" cy="10363"/>
            </a:xfrm>
            <a:custGeom>
              <a:avLst/>
              <a:gdLst>
                <a:gd name="connsiteX0" fmla="*/ 4738 w 7699"/>
                <a:gd name="connsiteY0" fmla="*/ 10364 h 10363"/>
                <a:gd name="connsiteX1" fmla="*/ 2961 w 7699"/>
                <a:gd name="connsiteY1" fmla="*/ 10364 h 10363"/>
                <a:gd name="connsiteX2" fmla="*/ 2961 w 7699"/>
                <a:gd name="connsiteY2" fmla="*/ 1481 h 10363"/>
                <a:gd name="connsiteX3" fmla="*/ 0 w 7699"/>
                <a:gd name="connsiteY3" fmla="*/ 1481 h 10363"/>
                <a:gd name="connsiteX4" fmla="*/ 0 w 7699"/>
                <a:gd name="connsiteY4" fmla="*/ 0 h 10363"/>
                <a:gd name="connsiteX5" fmla="*/ 7699 w 7699"/>
                <a:gd name="connsiteY5" fmla="*/ 0 h 10363"/>
                <a:gd name="connsiteX6" fmla="*/ 7699 w 7699"/>
                <a:gd name="connsiteY6" fmla="*/ 1481 h 10363"/>
                <a:gd name="connsiteX7" fmla="*/ 4738 w 7699"/>
                <a:gd name="connsiteY7" fmla="*/ 1481 h 10363"/>
                <a:gd name="connsiteX8" fmla="*/ 4738 w 7699"/>
                <a:gd name="connsiteY8"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9" h="10363">
                  <a:moveTo>
                    <a:pt x="4738" y="10364"/>
                  </a:moveTo>
                  <a:lnTo>
                    <a:pt x="2961" y="10364"/>
                  </a:lnTo>
                  <a:lnTo>
                    <a:pt x="2961" y="1481"/>
                  </a:lnTo>
                  <a:lnTo>
                    <a:pt x="0" y="1481"/>
                  </a:lnTo>
                  <a:lnTo>
                    <a:pt x="0" y="0"/>
                  </a:lnTo>
                  <a:lnTo>
                    <a:pt x="7699" y="0"/>
                  </a:lnTo>
                  <a:lnTo>
                    <a:pt x="7699" y="1481"/>
                  </a:lnTo>
                  <a:lnTo>
                    <a:pt x="4738" y="1481"/>
                  </a:lnTo>
                  <a:lnTo>
                    <a:pt x="4738" y="10364"/>
                  </a:lnTo>
                  <a:close/>
                </a:path>
              </a:pathLst>
            </a:custGeom>
            <a:solidFill>
              <a:srgbClr val="414141"/>
            </a:solidFill>
            <a:ln w="2960"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196AD9B5-C3FC-8A43-9121-28F00A8F6044}"/>
                </a:ext>
              </a:extLst>
            </p:cNvPr>
            <p:cNvSpPr/>
            <p:nvPr/>
          </p:nvSpPr>
          <p:spPr>
            <a:xfrm>
              <a:off x="2689800" y="1144776"/>
              <a:ext cx="8291" cy="10363"/>
            </a:xfrm>
            <a:custGeom>
              <a:avLst/>
              <a:gdLst>
                <a:gd name="connsiteX0" fmla="*/ 8291 w 8291"/>
                <a:gd name="connsiteY0" fmla="*/ 10364 h 10363"/>
                <a:gd name="connsiteX1" fmla="*/ 6515 w 8291"/>
                <a:gd name="connsiteY1" fmla="*/ 10364 h 10363"/>
                <a:gd name="connsiteX2" fmla="*/ 6515 w 8291"/>
                <a:gd name="connsiteY2" fmla="*/ 5626 h 10363"/>
                <a:gd name="connsiteX3" fmla="*/ 1777 w 8291"/>
                <a:gd name="connsiteY3" fmla="*/ 5626 h 10363"/>
                <a:gd name="connsiteX4" fmla="*/ 1777 w 8291"/>
                <a:gd name="connsiteY4" fmla="*/ 10364 h 10363"/>
                <a:gd name="connsiteX5" fmla="*/ 0 w 8291"/>
                <a:gd name="connsiteY5" fmla="*/ 10364 h 10363"/>
                <a:gd name="connsiteX6" fmla="*/ 0 w 8291"/>
                <a:gd name="connsiteY6" fmla="*/ 0 h 10363"/>
                <a:gd name="connsiteX7" fmla="*/ 1777 w 8291"/>
                <a:gd name="connsiteY7" fmla="*/ 0 h 10363"/>
                <a:gd name="connsiteX8" fmla="*/ 1777 w 8291"/>
                <a:gd name="connsiteY8" fmla="*/ 4146 h 10363"/>
                <a:gd name="connsiteX9" fmla="*/ 6515 w 8291"/>
                <a:gd name="connsiteY9" fmla="*/ 4146 h 10363"/>
                <a:gd name="connsiteX10" fmla="*/ 6515 w 8291"/>
                <a:gd name="connsiteY10" fmla="*/ 0 h 10363"/>
                <a:gd name="connsiteX11" fmla="*/ 8291 w 8291"/>
                <a:gd name="connsiteY11" fmla="*/ 0 h 10363"/>
                <a:gd name="connsiteX12" fmla="*/ 8291 w 8291"/>
                <a:gd name="connsiteY12"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91" h="10363">
                  <a:moveTo>
                    <a:pt x="8291" y="10364"/>
                  </a:moveTo>
                  <a:lnTo>
                    <a:pt x="6515" y="10364"/>
                  </a:lnTo>
                  <a:lnTo>
                    <a:pt x="6515" y="5626"/>
                  </a:lnTo>
                  <a:lnTo>
                    <a:pt x="1777" y="5626"/>
                  </a:lnTo>
                  <a:lnTo>
                    <a:pt x="1777" y="10364"/>
                  </a:lnTo>
                  <a:lnTo>
                    <a:pt x="0" y="10364"/>
                  </a:lnTo>
                  <a:lnTo>
                    <a:pt x="0" y="0"/>
                  </a:lnTo>
                  <a:lnTo>
                    <a:pt x="1777" y="0"/>
                  </a:lnTo>
                  <a:lnTo>
                    <a:pt x="1777" y="4146"/>
                  </a:lnTo>
                  <a:lnTo>
                    <a:pt x="6515" y="4146"/>
                  </a:lnTo>
                  <a:lnTo>
                    <a:pt x="6515" y="0"/>
                  </a:lnTo>
                  <a:lnTo>
                    <a:pt x="8291" y="0"/>
                  </a:lnTo>
                  <a:lnTo>
                    <a:pt x="8291" y="10364"/>
                  </a:lnTo>
                  <a:close/>
                </a:path>
              </a:pathLst>
            </a:custGeom>
            <a:solidFill>
              <a:srgbClr val="414141"/>
            </a:solidFill>
            <a:ln w="2960"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FA9F624-7EAC-1044-A611-D51C0EAF36F1}"/>
                </a:ext>
              </a:extLst>
            </p:cNvPr>
            <p:cNvSpPr/>
            <p:nvPr/>
          </p:nvSpPr>
          <p:spPr>
            <a:xfrm>
              <a:off x="2700756" y="1144776"/>
              <a:ext cx="5922" cy="10363"/>
            </a:xfrm>
            <a:custGeom>
              <a:avLst/>
              <a:gdLst>
                <a:gd name="connsiteX0" fmla="*/ 5922 w 5922"/>
                <a:gd name="connsiteY0" fmla="*/ 10364 h 10363"/>
                <a:gd name="connsiteX1" fmla="*/ 0 w 5922"/>
                <a:gd name="connsiteY1" fmla="*/ 10364 h 10363"/>
                <a:gd name="connsiteX2" fmla="*/ 0 w 5922"/>
                <a:gd name="connsiteY2" fmla="*/ 0 h 10363"/>
                <a:gd name="connsiteX3" fmla="*/ 5922 w 5922"/>
                <a:gd name="connsiteY3" fmla="*/ 0 h 10363"/>
                <a:gd name="connsiteX4" fmla="*/ 5922 w 5922"/>
                <a:gd name="connsiteY4" fmla="*/ 1481 h 10363"/>
                <a:gd name="connsiteX5" fmla="*/ 1777 w 5922"/>
                <a:gd name="connsiteY5" fmla="*/ 1481 h 10363"/>
                <a:gd name="connsiteX6" fmla="*/ 1777 w 5922"/>
                <a:gd name="connsiteY6" fmla="*/ 4442 h 10363"/>
                <a:gd name="connsiteX7" fmla="*/ 5626 w 5922"/>
                <a:gd name="connsiteY7" fmla="*/ 4442 h 10363"/>
                <a:gd name="connsiteX8" fmla="*/ 5626 w 5922"/>
                <a:gd name="connsiteY8" fmla="*/ 5922 h 10363"/>
                <a:gd name="connsiteX9" fmla="*/ 1777 w 5922"/>
                <a:gd name="connsiteY9" fmla="*/ 5922 h 10363"/>
                <a:gd name="connsiteX10" fmla="*/ 1777 w 5922"/>
                <a:gd name="connsiteY10" fmla="*/ 9180 h 10363"/>
                <a:gd name="connsiteX11" fmla="*/ 5922 w 5922"/>
                <a:gd name="connsiteY11" fmla="*/ 9180 h 10363"/>
                <a:gd name="connsiteX12" fmla="*/ 5922 w 5922"/>
                <a:gd name="connsiteY12"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22" h="10363">
                  <a:moveTo>
                    <a:pt x="5922" y="10364"/>
                  </a:moveTo>
                  <a:lnTo>
                    <a:pt x="0" y="10364"/>
                  </a:lnTo>
                  <a:lnTo>
                    <a:pt x="0" y="0"/>
                  </a:lnTo>
                  <a:lnTo>
                    <a:pt x="5922" y="0"/>
                  </a:lnTo>
                  <a:lnTo>
                    <a:pt x="5922" y="1481"/>
                  </a:lnTo>
                  <a:lnTo>
                    <a:pt x="1777" y="1481"/>
                  </a:lnTo>
                  <a:lnTo>
                    <a:pt x="1777" y="4442"/>
                  </a:lnTo>
                  <a:lnTo>
                    <a:pt x="5626" y="4442"/>
                  </a:lnTo>
                  <a:lnTo>
                    <a:pt x="5626" y="5922"/>
                  </a:lnTo>
                  <a:lnTo>
                    <a:pt x="1777" y="5922"/>
                  </a:lnTo>
                  <a:lnTo>
                    <a:pt x="1777" y="9180"/>
                  </a:lnTo>
                  <a:lnTo>
                    <a:pt x="5922" y="9180"/>
                  </a:lnTo>
                  <a:lnTo>
                    <a:pt x="5922" y="10364"/>
                  </a:lnTo>
                  <a:close/>
                </a:path>
              </a:pathLst>
            </a:custGeom>
            <a:solidFill>
              <a:srgbClr val="414141"/>
            </a:solidFill>
            <a:ln w="2960"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E1D7FE24-B326-524B-B924-0083B92A2317}"/>
                </a:ext>
              </a:extLst>
            </p:cNvPr>
            <p:cNvSpPr/>
            <p:nvPr/>
          </p:nvSpPr>
          <p:spPr>
            <a:xfrm>
              <a:off x="2712600" y="1144776"/>
              <a:ext cx="5922" cy="10363"/>
            </a:xfrm>
            <a:custGeom>
              <a:avLst/>
              <a:gdLst>
                <a:gd name="connsiteX0" fmla="*/ 1777 w 5922"/>
                <a:gd name="connsiteY0" fmla="*/ 10364 h 10363"/>
                <a:gd name="connsiteX1" fmla="*/ 0 w 5922"/>
                <a:gd name="connsiteY1" fmla="*/ 10364 h 10363"/>
                <a:gd name="connsiteX2" fmla="*/ 0 w 5922"/>
                <a:gd name="connsiteY2" fmla="*/ 0 h 10363"/>
                <a:gd name="connsiteX3" fmla="*/ 5922 w 5922"/>
                <a:gd name="connsiteY3" fmla="*/ 0 h 10363"/>
                <a:gd name="connsiteX4" fmla="*/ 5922 w 5922"/>
                <a:gd name="connsiteY4" fmla="*/ 1481 h 10363"/>
                <a:gd name="connsiteX5" fmla="*/ 1777 w 5922"/>
                <a:gd name="connsiteY5" fmla="*/ 1481 h 10363"/>
                <a:gd name="connsiteX6" fmla="*/ 1777 w 5922"/>
                <a:gd name="connsiteY6" fmla="*/ 4738 h 10363"/>
                <a:gd name="connsiteX7" fmla="*/ 5626 w 5922"/>
                <a:gd name="connsiteY7" fmla="*/ 4738 h 10363"/>
                <a:gd name="connsiteX8" fmla="*/ 5626 w 5922"/>
                <a:gd name="connsiteY8" fmla="*/ 6218 h 10363"/>
                <a:gd name="connsiteX9" fmla="*/ 1777 w 5922"/>
                <a:gd name="connsiteY9" fmla="*/ 6218 h 10363"/>
                <a:gd name="connsiteX10" fmla="*/ 1777 w 5922"/>
                <a:gd name="connsiteY10"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 h="10363">
                  <a:moveTo>
                    <a:pt x="1777" y="10364"/>
                  </a:moveTo>
                  <a:lnTo>
                    <a:pt x="0" y="10364"/>
                  </a:lnTo>
                  <a:lnTo>
                    <a:pt x="0" y="0"/>
                  </a:lnTo>
                  <a:lnTo>
                    <a:pt x="5922" y="0"/>
                  </a:lnTo>
                  <a:lnTo>
                    <a:pt x="5922" y="1481"/>
                  </a:lnTo>
                  <a:lnTo>
                    <a:pt x="1777" y="1481"/>
                  </a:lnTo>
                  <a:lnTo>
                    <a:pt x="1777" y="4738"/>
                  </a:lnTo>
                  <a:lnTo>
                    <a:pt x="5626" y="4738"/>
                  </a:lnTo>
                  <a:lnTo>
                    <a:pt x="5626" y="6218"/>
                  </a:lnTo>
                  <a:lnTo>
                    <a:pt x="1777" y="6218"/>
                  </a:lnTo>
                  <a:lnTo>
                    <a:pt x="1777" y="10364"/>
                  </a:lnTo>
                  <a:close/>
                </a:path>
              </a:pathLst>
            </a:custGeom>
            <a:solidFill>
              <a:srgbClr val="414141"/>
            </a:solidFill>
            <a:ln w="2960"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21353E66-1335-2344-8244-62FE9E763F60}"/>
                </a:ext>
              </a:extLst>
            </p:cNvPr>
            <p:cNvSpPr/>
            <p:nvPr/>
          </p:nvSpPr>
          <p:spPr>
            <a:xfrm>
              <a:off x="2720595" y="1144776"/>
              <a:ext cx="1776" cy="10363"/>
            </a:xfrm>
            <a:custGeom>
              <a:avLst/>
              <a:gdLst>
                <a:gd name="connsiteX0" fmla="*/ 0 w 1776"/>
                <a:gd name="connsiteY0" fmla="*/ 10364 h 10363"/>
                <a:gd name="connsiteX1" fmla="*/ 0 w 1776"/>
                <a:gd name="connsiteY1" fmla="*/ 0 h 10363"/>
                <a:gd name="connsiteX2" fmla="*/ 1777 w 1776"/>
                <a:gd name="connsiteY2" fmla="*/ 0 h 10363"/>
                <a:gd name="connsiteX3" fmla="*/ 1777 w 1776"/>
                <a:gd name="connsiteY3" fmla="*/ 10364 h 10363"/>
                <a:gd name="connsiteX4" fmla="*/ 0 w 1776"/>
                <a:gd name="connsiteY4" fmla="*/ 10364 h 10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5" h="10363">
                  <a:moveTo>
                    <a:pt x="0" y="10364"/>
                  </a:moveTo>
                  <a:lnTo>
                    <a:pt x="0" y="0"/>
                  </a:lnTo>
                  <a:lnTo>
                    <a:pt x="1777" y="0"/>
                  </a:lnTo>
                  <a:lnTo>
                    <a:pt x="1777" y="10364"/>
                  </a:lnTo>
                  <a:lnTo>
                    <a:pt x="0" y="10364"/>
                  </a:lnTo>
                  <a:close/>
                </a:path>
              </a:pathLst>
            </a:custGeom>
            <a:solidFill>
              <a:srgbClr val="414141"/>
            </a:solidFill>
            <a:ln w="2960"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1C276656-AC7F-C947-8625-3841D1A2E9F2}"/>
                </a:ext>
              </a:extLst>
            </p:cNvPr>
            <p:cNvSpPr/>
            <p:nvPr/>
          </p:nvSpPr>
          <p:spPr>
            <a:xfrm>
              <a:off x="2725037" y="1144776"/>
              <a:ext cx="5922" cy="10363"/>
            </a:xfrm>
            <a:custGeom>
              <a:avLst/>
              <a:gdLst>
                <a:gd name="connsiteX0" fmla="*/ 5922 w 5922"/>
                <a:gd name="connsiteY0" fmla="*/ 10364 h 10363"/>
                <a:gd name="connsiteX1" fmla="*/ 0 w 5922"/>
                <a:gd name="connsiteY1" fmla="*/ 10364 h 10363"/>
                <a:gd name="connsiteX2" fmla="*/ 0 w 5922"/>
                <a:gd name="connsiteY2" fmla="*/ 0 h 10363"/>
                <a:gd name="connsiteX3" fmla="*/ 5922 w 5922"/>
                <a:gd name="connsiteY3" fmla="*/ 0 h 10363"/>
                <a:gd name="connsiteX4" fmla="*/ 5922 w 5922"/>
                <a:gd name="connsiteY4" fmla="*/ 1481 h 10363"/>
                <a:gd name="connsiteX5" fmla="*/ 1777 w 5922"/>
                <a:gd name="connsiteY5" fmla="*/ 1481 h 10363"/>
                <a:gd name="connsiteX6" fmla="*/ 1777 w 5922"/>
                <a:gd name="connsiteY6" fmla="*/ 4442 h 10363"/>
                <a:gd name="connsiteX7" fmla="*/ 5626 w 5922"/>
                <a:gd name="connsiteY7" fmla="*/ 4442 h 10363"/>
                <a:gd name="connsiteX8" fmla="*/ 5626 w 5922"/>
                <a:gd name="connsiteY8" fmla="*/ 5922 h 10363"/>
                <a:gd name="connsiteX9" fmla="*/ 1777 w 5922"/>
                <a:gd name="connsiteY9" fmla="*/ 5922 h 10363"/>
                <a:gd name="connsiteX10" fmla="*/ 1777 w 5922"/>
                <a:gd name="connsiteY10" fmla="*/ 9180 h 10363"/>
                <a:gd name="connsiteX11" fmla="*/ 5922 w 5922"/>
                <a:gd name="connsiteY11" fmla="*/ 9180 h 10363"/>
                <a:gd name="connsiteX12" fmla="*/ 5922 w 5922"/>
                <a:gd name="connsiteY12"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22" h="10363">
                  <a:moveTo>
                    <a:pt x="5922" y="10364"/>
                  </a:moveTo>
                  <a:lnTo>
                    <a:pt x="0" y="10364"/>
                  </a:lnTo>
                  <a:lnTo>
                    <a:pt x="0" y="0"/>
                  </a:lnTo>
                  <a:lnTo>
                    <a:pt x="5922" y="0"/>
                  </a:lnTo>
                  <a:lnTo>
                    <a:pt x="5922" y="1481"/>
                  </a:lnTo>
                  <a:lnTo>
                    <a:pt x="1777" y="1481"/>
                  </a:lnTo>
                  <a:lnTo>
                    <a:pt x="1777" y="4442"/>
                  </a:lnTo>
                  <a:lnTo>
                    <a:pt x="5626" y="4442"/>
                  </a:lnTo>
                  <a:lnTo>
                    <a:pt x="5626" y="5922"/>
                  </a:lnTo>
                  <a:lnTo>
                    <a:pt x="1777" y="5922"/>
                  </a:lnTo>
                  <a:lnTo>
                    <a:pt x="1777" y="9180"/>
                  </a:lnTo>
                  <a:lnTo>
                    <a:pt x="5922" y="9180"/>
                  </a:lnTo>
                  <a:lnTo>
                    <a:pt x="5922" y="10364"/>
                  </a:lnTo>
                  <a:close/>
                </a:path>
              </a:pathLst>
            </a:custGeom>
            <a:solidFill>
              <a:srgbClr val="414141"/>
            </a:solidFill>
            <a:ln w="2960"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5576C8F9-E5FE-9347-8C1E-B526FD1BB866}"/>
                </a:ext>
              </a:extLst>
            </p:cNvPr>
            <p:cNvSpPr/>
            <p:nvPr/>
          </p:nvSpPr>
          <p:spPr>
            <a:xfrm>
              <a:off x="2733032" y="1144776"/>
              <a:ext cx="6218" cy="10363"/>
            </a:xfrm>
            <a:custGeom>
              <a:avLst/>
              <a:gdLst>
                <a:gd name="connsiteX0" fmla="*/ 0 w 6218"/>
                <a:gd name="connsiteY0" fmla="*/ 10364 h 10363"/>
                <a:gd name="connsiteX1" fmla="*/ 0 w 6218"/>
                <a:gd name="connsiteY1" fmla="*/ 0 h 10363"/>
                <a:gd name="connsiteX2" fmla="*/ 1777 w 6218"/>
                <a:gd name="connsiteY2" fmla="*/ 0 h 10363"/>
                <a:gd name="connsiteX3" fmla="*/ 1777 w 6218"/>
                <a:gd name="connsiteY3" fmla="*/ 8883 h 10363"/>
                <a:gd name="connsiteX4" fmla="*/ 6219 w 6218"/>
                <a:gd name="connsiteY4" fmla="*/ 8883 h 10363"/>
                <a:gd name="connsiteX5" fmla="*/ 6219 w 6218"/>
                <a:gd name="connsiteY5" fmla="*/ 10364 h 10363"/>
                <a:gd name="connsiteX6" fmla="*/ 0 w 6218"/>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8" h="10363">
                  <a:moveTo>
                    <a:pt x="0" y="10364"/>
                  </a:moveTo>
                  <a:lnTo>
                    <a:pt x="0" y="0"/>
                  </a:lnTo>
                  <a:lnTo>
                    <a:pt x="1777" y="0"/>
                  </a:lnTo>
                  <a:lnTo>
                    <a:pt x="1777" y="8883"/>
                  </a:lnTo>
                  <a:lnTo>
                    <a:pt x="6219" y="8883"/>
                  </a:lnTo>
                  <a:lnTo>
                    <a:pt x="6219" y="10364"/>
                  </a:lnTo>
                  <a:lnTo>
                    <a:pt x="0" y="10364"/>
                  </a:lnTo>
                  <a:close/>
                </a:path>
              </a:pathLst>
            </a:custGeom>
            <a:solidFill>
              <a:srgbClr val="414141"/>
            </a:solidFill>
            <a:ln w="2960"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59C36BAC-C35D-DE4D-B1BA-EA50BBFBC2F7}"/>
                </a:ext>
              </a:extLst>
            </p:cNvPr>
            <p:cNvSpPr/>
            <p:nvPr/>
          </p:nvSpPr>
          <p:spPr>
            <a:xfrm>
              <a:off x="2740731" y="1144776"/>
              <a:ext cx="8587" cy="10363"/>
            </a:xfrm>
            <a:custGeom>
              <a:avLst/>
              <a:gdLst>
                <a:gd name="connsiteX0" fmla="*/ 8587 w 8587"/>
                <a:gd name="connsiteY0" fmla="*/ 5034 h 10363"/>
                <a:gd name="connsiteX1" fmla="*/ 7107 w 8587"/>
                <a:gd name="connsiteY1" fmla="*/ 8883 h 10363"/>
                <a:gd name="connsiteX2" fmla="*/ 2961 w 8587"/>
                <a:gd name="connsiteY2" fmla="*/ 10364 h 10363"/>
                <a:gd name="connsiteX3" fmla="*/ 0 w 8587"/>
                <a:gd name="connsiteY3" fmla="*/ 10364 h 10363"/>
                <a:gd name="connsiteX4" fmla="*/ 0 w 8587"/>
                <a:gd name="connsiteY4" fmla="*/ 0 h 10363"/>
                <a:gd name="connsiteX5" fmla="*/ 3257 w 8587"/>
                <a:gd name="connsiteY5" fmla="*/ 0 h 10363"/>
                <a:gd name="connsiteX6" fmla="*/ 7107 w 8587"/>
                <a:gd name="connsiteY6" fmla="*/ 1481 h 10363"/>
                <a:gd name="connsiteX7" fmla="*/ 8587 w 8587"/>
                <a:gd name="connsiteY7" fmla="*/ 5034 h 10363"/>
                <a:gd name="connsiteX8" fmla="*/ 6811 w 8587"/>
                <a:gd name="connsiteY8" fmla="*/ 5034 h 10363"/>
                <a:gd name="connsiteX9" fmla="*/ 3257 w 8587"/>
                <a:gd name="connsiteY9" fmla="*/ 1184 h 10363"/>
                <a:gd name="connsiteX10" fmla="*/ 1777 w 8587"/>
                <a:gd name="connsiteY10" fmla="*/ 1184 h 10363"/>
                <a:gd name="connsiteX11" fmla="*/ 1777 w 8587"/>
                <a:gd name="connsiteY11" fmla="*/ 8587 h 10363"/>
                <a:gd name="connsiteX12" fmla="*/ 2961 w 8587"/>
                <a:gd name="connsiteY12" fmla="*/ 8587 h 10363"/>
                <a:gd name="connsiteX13" fmla="*/ 6811 w 8587"/>
                <a:gd name="connsiteY13" fmla="*/ 503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87" h="10363">
                  <a:moveTo>
                    <a:pt x="8587" y="5034"/>
                  </a:moveTo>
                  <a:cubicBezTo>
                    <a:pt x="8587" y="6811"/>
                    <a:pt x="7995" y="7995"/>
                    <a:pt x="7107" y="8883"/>
                  </a:cubicBezTo>
                  <a:cubicBezTo>
                    <a:pt x="6218" y="9772"/>
                    <a:pt x="4738" y="10364"/>
                    <a:pt x="2961" y="10364"/>
                  </a:cubicBezTo>
                  <a:lnTo>
                    <a:pt x="0" y="10364"/>
                  </a:lnTo>
                  <a:lnTo>
                    <a:pt x="0" y="0"/>
                  </a:lnTo>
                  <a:lnTo>
                    <a:pt x="3257" y="0"/>
                  </a:lnTo>
                  <a:cubicBezTo>
                    <a:pt x="5034" y="0"/>
                    <a:pt x="6218" y="592"/>
                    <a:pt x="7107" y="1481"/>
                  </a:cubicBezTo>
                  <a:cubicBezTo>
                    <a:pt x="8291" y="2073"/>
                    <a:pt x="8587" y="3553"/>
                    <a:pt x="8587" y="5034"/>
                  </a:cubicBezTo>
                  <a:close/>
                  <a:moveTo>
                    <a:pt x="6811" y="5034"/>
                  </a:moveTo>
                  <a:cubicBezTo>
                    <a:pt x="6811" y="2665"/>
                    <a:pt x="5626" y="1184"/>
                    <a:pt x="3257" y="1184"/>
                  </a:cubicBezTo>
                  <a:lnTo>
                    <a:pt x="1777" y="1184"/>
                  </a:lnTo>
                  <a:lnTo>
                    <a:pt x="1777" y="8587"/>
                  </a:lnTo>
                  <a:lnTo>
                    <a:pt x="2961" y="8587"/>
                  </a:lnTo>
                  <a:cubicBezTo>
                    <a:pt x="5626" y="8883"/>
                    <a:pt x="6811" y="7699"/>
                    <a:pt x="6811" y="5034"/>
                  </a:cubicBezTo>
                  <a:close/>
                </a:path>
              </a:pathLst>
            </a:custGeom>
            <a:solidFill>
              <a:srgbClr val="414141"/>
            </a:solidFill>
            <a:ln w="2960"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0B15E149-23B8-3849-8FA6-D951B6DE1664}"/>
                </a:ext>
              </a:extLst>
            </p:cNvPr>
            <p:cNvSpPr/>
            <p:nvPr/>
          </p:nvSpPr>
          <p:spPr>
            <a:xfrm>
              <a:off x="2755241" y="1144480"/>
              <a:ext cx="9475" cy="10660"/>
            </a:xfrm>
            <a:custGeom>
              <a:avLst/>
              <a:gdLst>
                <a:gd name="connsiteX0" fmla="*/ 9476 w 9475"/>
                <a:gd name="connsiteY0" fmla="*/ 5330 h 10660"/>
                <a:gd name="connsiteX1" fmla="*/ 8291 w 9475"/>
                <a:gd name="connsiteY1" fmla="*/ 9180 h 10660"/>
                <a:gd name="connsiteX2" fmla="*/ 4738 w 9475"/>
                <a:gd name="connsiteY2" fmla="*/ 10660 h 10660"/>
                <a:gd name="connsiteX3" fmla="*/ 1185 w 9475"/>
                <a:gd name="connsiteY3" fmla="*/ 9180 h 10660"/>
                <a:gd name="connsiteX4" fmla="*/ 0 w 9475"/>
                <a:gd name="connsiteY4" fmla="*/ 5330 h 10660"/>
                <a:gd name="connsiteX5" fmla="*/ 1185 w 9475"/>
                <a:gd name="connsiteY5" fmla="*/ 1481 h 10660"/>
                <a:gd name="connsiteX6" fmla="*/ 4738 w 9475"/>
                <a:gd name="connsiteY6" fmla="*/ 0 h 10660"/>
                <a:gd name="connsiteX7" fmla="*/ 8291 w 9475"/>
                <a:gd name="connsiteY7" fmla="*/ 1481 h 10660"/>
                <a:gd name="connsiteX8" fmla="*/ 9476 w 9475"/>
                <a:gd name="connsiteY8" fmla="*/ 5330 h 10660"/>
                <a:gd name="connsiteX9" fmla="*/ 1481 w 9475"/>
                <a:gd name="connsiteY9" fmla="*/ 5330 h 10660"/>
                <a:gd name="connsiteX10" fmla="*/ 2369 w 9475"/>
                <a:gd name="connsiteY10" fmla="*/ 8291 h 10660"/>
                <a:gd name="connsiteX11" fmla="*/ 4738 w 9475"/>
                <a:gd name="connsiteY11" fmla="*/ 9180 h 10660"/>
                <a:gd name="connsiteX12" fmla="*/ 7107 w 9475"/>
                <a:gd name="connsiteY12" fmla="*/ 8291 h 10660"/>
                <a:gd name="connsiteX13" fmla="*/ 7995 w 9475"/>
                <a:gd name="connsiteY13" fmla="*/ 5330 h 10660"/>
                <a:gd name="connsiteX14" fmla="*/ 7107 w 9475"/>
                <a:gd name="connsiteY14" fmla="*/ 2369 h 10660"/>
                <a:gd name="connsiteX15" fmla="*/ 4738 w 9475"/>
                <a:gd name="connsiteY15" fmla="*/ 1481 h 10660"/>
                <a:gd name="connsiteX16" fmla="*/ 2369 w 9475"/>
                <a:gd name="connsiteY16" fmla="*/ 2369 h 10660"/>
                <a:gd name="connsiteX17" fmla="*/ 1481 w 9475"/>
                <a:gd name="connsiteY17" fmla="*/ 5330 h 1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75" h="10660">
                  <a:moveTo>
                    <a:pt x="9476" y="5330"/>
                  </a:moveTo>
                  <a:cubicBezTo>
                    <a:pt x="9476" y="7107"/>
                    <a:pt x="9180" y="8291"/>
                    <a:pt x="8291" y="9180"/>
                  </a:cubicBezTo>
                  <a:cubicBezTo>
                    <a:pt x="7403" y="10068"/>
                    <a:pt x="6219" y="10660"/>
                    <a:pt x="4738" y="10660"/>
                  </a:cubicBezTo>
                  <a:cubicBezTo>
                    <a:pt x="3257" y="10660"/>
                    <a:pt x="2073" y="10068"/>
                    <a:pt x="1185" y="9180"/>
                  </a:cubicBezTo>
                  <a:cubicBezTo>
                    <a:pt x="296" y="8291"/>
                    <a:pt x="0" y="6811"/>
                    <a:pt x="0" y="5330"/>
                  </a:cubicBezTo>
                  <a:cubicBezTo>
                    <a:pt x="0" y="3553"/>
                    <a:pt x="296" y="2369"/>
                    <a:pt x="1185" y="1481"/>
                  </a:cubicBezTo>
                  <a:cubicBezTo>
                    <a:pt x="2073" y="592"/>
                    <a:pt x="3257" y="0"/>
                    <a:pt x="4738" y="0"/>
                  </a:cubicBezTo>
                  <a:cubicBezTo>
                    <a:pt x="6219" y="0"/>
                    <a:pt x="7403" y="592"/>
                    <a:pt x="8291" y="1481"/>
                  </a:cubicBezTo>
                  <a:cubicBezTo>
                    <a:pt x="8883" y="2369"/>
                    <a:pt x="9476" y="3849"/>
                    <a:pt x="9476" y="5330"/>
                  </a:cubicBezTo>
                  <a:close/>
                  <a:moveTo>
                    <a:pt x="1481" y="5330"/>
                  </a:moveTo>
                  <a:cubicBezTo>
                    <a:pt x="1481" y="6515"/>
                    <a:pt x="1777" y="7699"/>
                    <a:pt x="2369" y="8291"/>
                  </a:cubicBezTo>
                  <a:cubicBezTo>
                    <a:pt x="2961" y="8883"/>
                    <a:pt x="3553" y="9180"/>
                    <a:pt x="4738" y="9180"/>
                  </a:cubicBezTo>
                  <a:cubicBezTo>
                    <a:pt x="5626" y="9180"/>
                    <a:pt x="6515" y="8883"/>
                    <a:pt x="7107" y="8291"/>
                  </a:cubicBezTo>
                  <a:cubicBezTo>
                    <a:pt x="7699" y="7699"/>
                    <a:pt x="7995" y="6811"/>
                    <a:pt x="7995" y="5330"/>
                  </a:cubicBezTo>
                  <a:cubicBezTo>
                    <a:pt x="7995" y="4146"/>
                    <a:pt x="7699" y="2961"/>
                    <a:pt x="7107" y="2369"/>
                  </a:cubicBezTo>
                  <a:cubicBezTo>
                    <a:pt x="6515" y="1777"/>
                    <a:pt x="5922" y="1481"/>
                    <a:pt x="4738" y="1481"/>
                  </a:cubicBezTo>
                  <a:cubicBezTo>
                    <a:pt x="3849" y="1481"/>
                    <a:pt x="2961" y="1777"/>
                    <a:pt x="2369" y="2369"/>
                  </a:cubicBezTo>
                  <a:cubicBezTo>
                    <a:pt x="1777" y="3257"/>
                    <a:pt x="1481" y="4146"/>
                    <a:pt x="1481" y="5330"/>
                  </a:cubicBezTo>
                  <a:close/>
                </a:path>
              </a:pathLst>
            </a:custGeom>
            <a:solidFill>
              <a:srgbClr val="414141"/>
            </a:solidFill>
            <a:ln w="2960"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4D119158-EE54-4746-8347-475D5324A5AE}"/>
                </a:ext>
              </a:extLst>
            </p:cNvPr>
            <p:cNvSpPr/>
            <p:nvPr/>
          </p:nvSpPr>
          <p:spPr>
            <a:xfrm>
              <a:off x="2766789" y="1144776"/>
              <a:ext cx="5922" cy="10363"/>
            </a:xfrm>
            <a:custGeom>
              <a:avLst/>
              <a:gdLst>
                <a:gd name="connsiteX0" fmla="*/ 1777 w 5922"/>
                <a:gd name="connsiteY0" fmla="*/ 10364 h 10363"/>
                <a:gd name="connsiteX1" fmla="*/ 0 w 5922"/>
                <a:gd name="connsiteY1" fmla="*/ 10364 h 10363"/>
                <a:gd name="connsiteX2" fmla="*/ 0 w 5922"/>
                <a:gd name="connsiteY2" fmla="*/ 0 h 10363"/>
                <a:gd name="connsiteX3" fmla="*/ 5922 w 5922"/>
                <a:gd name="connsiteY3" fmla="*/ 0 h 10363"/>
                <a:gd name="connsiteX4" fmla="*/ 5922 w 5922"/>
                <a:gd name="connsiteY4" fmla="*/ 1481 h 10363"/>
                <a:gd name="connsiteX5" fmla="*/ 1777 w 5922"/>
                <a:gd name="connsiteY5" fmla="*/ 1481 h 10363"/>
                <a:gd name="connsiteX6" fmla="*/ 1777 w 5922"/>
                <a:gd name="connsiteY6" fmla="*/ 4738 h 10363"/>
                <a:gd name="connsiteX7" fmla="*/ 5626 w 5922"/>
                <a:gd name="connsiteY7" fmla="*/ 4738 h 10363"/>
                <a:gd name="connsiteX8" fmla="*/ 5626 w 5922"/>
                <a:gd name="connsiteY8" fmla="*/ 6218 h 10363"/>
                <a:gd name="connsiteX9" fmla="*/ 1777 w 5922"/>
                <a:gd name="connsiteY9" fmla="*/ 6218 h 10363"/>
                <a:gd name="connsiteX10" fmla="*/ 1777 w 5922"/>
                <a:gd name="connsiteY10"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 h="10363">
                  <a:moveTo>
                    <a:pt x="1777" y="10364"/>
                  </a:moveTo>
                  <a:lnTo>
                    <a:pt x="0" y="10364"/>
                  </a:lnTo>
                  <a:lnTo>
                    <a:pt x="0" y="0"/>
                  </a:lnTo>
                  <a:lnTo>
                    <a:pt x="5922" y="0"/>
                  </a:lnTo>
                  <a:lnTo>
                    <a:pt x="5922" y="1481"/>
                  </a:lnTo>
                  <a:lnTo>
                    <a:pt x="1777" y="1481"/>
                  </a:lnTo>
                  <a:lnTo>
                    <a:pt x="1777" y="4738"/>
                  </a:lnTo>
                  <a:lnTo>
                    <a:pt x="5626" y="4738"/>
                  </a:lnTo>
                  <a:lnTo>
                    <a:pt x="5626" y="6218"/>
                  </a:lnTo>
                  <a:lnTo>
                    <a:pt x="1777" y="6218"/>
                  </a:lnTo>
                  <a:lnTo>
                    <a:pt x="1777" y="10364"/>
                  </a:lnTo>
                  <a:close/>
                </a:path>
              </a:pathLst>
            </a:custGeom>
            <a:solidFill>
              <a:srgbClr val="414141"/>
            </a:solidFill>
            <a:ln w="2960"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B640B93D-A874-D44B-997D-D946EAA70D75}"/>
                </a:ext>
              </a:extLst>
            </p:cNvPr>
            <p:cNvSpPr/>
            <p:nvPr/>
          </p:nvSpPr>
          <p:spPr>
            <a:xfrm>
              <a:off x="2777746" y="1144776"/>
              <a:ext cx="12140" cy="10363"/>
            </a:xfrm>
            <a:custGeom>
              <a:avLst/>
              <a:gdLst>
                <a:gd name="connsiteX0" fmla="*/ 3849 w 12140"/>
                <a:gd name="connsiteY0" fmla="*/ 10364 h 10363"/>
                <a:gd name="connsiteX1" fmla="*/ 2961 w 12140"/>
                <a:gd name="connsiteY1" fmla="*/ 1777 h 10363"/>
                <a:gd name="connsiteX2" fmla="*/ 2961 w 12140"/>
                <a:gd name="connsiteY2" fmla="*/ 1777 h 10363"/>
                <a:gd name="connsiteX3" fmla="*/ 2665 w 12140"/>
                <a:gd name="connsiteY3" fmla="*/ 4146 h 10363"/>
                <a:gd name="connsiteX4" fmla="*/ 1481 w 12140"/>
                <a:gd name="connsiteY4" fmla="*/ 10364 h 10363"/>
                <a:gd name="connsiteX5" fmla="*/ 0 w 12140"/>
                <a:gd name="connsiteY5" fmla="*/ 10364 h 10363"/>
                <a:gd name="connsiteX6" fmla="*/ 2073 w 12140"/>
                <a:gd name="connsiteY6" fmla="*/ 0 h 10363"/>
                <a:gd name="connsiteX7" fmla="*/ 4442 w 12140"/>
                <a:gd name="connsiteY7" fmla="*/ 0 h 10363"/>
                <a:gd name="connsiteX8" fmla="*/ 5330 w 12140"/>
                <a:gd name="connsiteY8" fmla="*/ 8291 h 10363"/>
                <a:gd name="connsiteX9" fmla="*/ 5330 w 12140"/>
                <a:gd name="connsiteY9" fmla="*/ 8291 h 10363"/>
                <a:gd name="connsiteX10" fmla="*/ 9772 w 12140"/>
                <a:gd name="connsiteY10" fmla="*/ 0 h 10363"/>
                <a:gd name="connsiteX11" fmla="*/ 12141 w 12140"/>
                <a:gd name="connsiteY11" fmla="*/ 0 h 10363"/>
                <a:gd name="connsiteX12" fmla="*/ 10068 w 12140"/>
                <a:gd name="connsiteY12" fmla="*/ 10364 h 10363"/>
                <a:gd name="connsiteX13" fmla="*/ 8587 w 12140"/>
                <a:gd name="connsiteY13" fmla="*/ 10364 h 10363"/>
                <a:gd name="connsiteX14" fmla="*/ 9772 w 12140"/>
                <a:gd name="connsiteY14" fmla="*/ 4146 h 10363"/>
                <a:gd name="connsiteX15" fmla="*/ 10364 w 12140"/>
                <a:gd name="connsiteY15" fmla="*/ 1777 h 10363"/>
                <a:gd name="connsiteX16" fmla="*/ 10364 w 12140"/>
                <a:gd name="connsiteY16" fmla="*/ 1777 h 10363"/>
                <a:gd name="connsiteX17" fmla="*/ 5922 w 12140"/>
                <a:gd name="connsiteY17" fmla="*/ 10364 h 10363"/>
                <a:gd name="connsiteX18" fmla="*/ 3849 w 12140"/>
                <a:gd name="connsiteY18"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40" h="10363">
                  <a:moveTo>
                    <a:pt x="3849" y="10364"/>
                  </a:moveTo>
                  <a:lnTo>
                    <a:pt x="2961" y="1777"/>
                  </a:lnTo>
                  <a:lnTo>
                    <a:pt x="2961" y="1777"/>
                  </a:lnTo>
                  <a:cubicBezTo>
                    <a:pt x="2961" y="2369"/>
                    <a:pt x="2665" y="3257"/>
                    <a:pt x="2665" y="4146"/>
                  </a:cubicBezTo>
                  <a:lnTo>
                    <a:pt x="1481" y="10364"/>
                  </a:lnTo>
                  <a:lnTo>
                    <a:pt x="0" y="10364"/>
                  </a:lnTo>
                  <a:lnTo>
                    <a:pt x="2073" y="0"/>
                  </a:lnTo>
                  <a:lnTo>
                    <a:pt x="4442" y="0"/>
                  </a:lnTo>
                  <a:lnTo>
                    <a:pt x="5330" y="8291"/>
                  </a:lnTo>
                  <a:lnTo>
                    <a:pt x="5330" y="8291"/>
                  </a:lnTo>
                  <a:lnTo>
                    <a:pt x="9772" y="0"/>
                  </a:lnTo>
                  <a:lnTo>
                    <a:pt x="12141" y="0"/>
                  </a:lnTo>
                  <a:lnTo>
                    <a:pt x="10068" y="10364"/>
                  </a:lnTo>
                  <a:lnTo>
                    <a:pt x="8587" y="10364"/>
                  </a:lnTo>
                  <a:lnTo>
                    <a:pt x="9772" y="4146"/>
                  </a:lnTo>
                  <a:cubicBezTo>
                    <a:pt x="10068" y="3257"/>
                    <a:pt x="10068" y="2369"/>
                    <a:pt x="10364" y="1777"/>
                  </a:cubicBezTo>
                  <a:lnTo>
                    <a:pt x="10364" y="1777"/>
                  </a:lnTo>
                  <a:lnTo>
                    <a:pt x="5922" y="10364"/>
                  </a:lnTo>
                  <a:lnTo>
                    <a:pt x="3849" y="10364"/>
                  </a:lnTo>
                  <a:close/>
                </a:path>
              </a:pathLst>
            </a:custGeom>
            <a:solidFill>
              <a:srgbClr val="414141"/>
            </a:solidFill>
            <a:ln w="2960"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696A2296-A9AF-2A4C-8253-8E79D54EFE41}"/>
                </a:ext>
              </a:extLst>
            </p:cNvPr>
            <p:cNvSpPr/>
            <p:nvPr/>
          </p:nvSpPr>
          <p:spPr>
            <a:xfrm>
              <a:off x="2789590" y="1144184"/>
              <a:ext cx="4441" cy="10956"/>
            </a:xfrm>
            <a:custGeom>
              <a:avLst/>
              <a:gdLst>
                <a:gd name="connsiteX0" fmla="*/ 1777 w 4441"/>
                <a:gd name="connsiteY0" fmla="*/ 10956 h 10956"/>
                <a:gd name="connsiteX1" fmla="*/ 0 w 4441"/>
                <a:gd name="connsiteY1" fmla="*/ 10956 h 10956"/>
                <a:gd name="connsiteX2" fmla="*/ 1777 w 4441"/>
                <a:gd name="connsiteY2" fmla="*/ 2961 h 10956"/>
                <a:gd name="connsiteX3" fmla="*/ 3553 w 4441"/>
                <a:gd name="connsiteY3" fmla="*/ 2961 h 10956"/>
                <a:gd name="connsiteX4" fmla="*/ 1777 w 4441"/>
                <a:gd name="connsiteY4" fmla="*/ 10956 h 10956"/>
                <a:gd name="connsiteX5" fmla="*/ 2369 w 4441"/>
                <a:gd name="connsiteY5" fmla="*/ 1184 h 10956"/>
                <a:gd name="connsiteX6" fmla="*/ 2665 w 4441"/>
                <a:gd name="connsiteY6" fmla="*/ 296 h 10956"/>
                <a:gd name="connsiteX7" fmla="*/ 3553 w 4441"/>
                <a:gd name="connsiteY7" fmla="*/ 0 h 10956"/>
                <a:gd name="connsiteX8" fmla="*/ 4145 w 4441"/>
                <a:gd name="connsiteY8" fmla="*/ 296 h 10956"/>
                <a:gd name="connsiteX9" fmla="*/ 4442 w 4441"/>
                <a:gd name="connsiteY9" fmla="*/ 888 h 10956"/>
                <a:gd name="connsiteX10" fmla="*/ 4145 w 4441"/>
                <a:gd name="connsiteY10" fmla="*/ 1777 h 10956"/>
                <a:gd name="connsiteX11" fmla="*/ 3257 w 4441"/>
                <a:gd name="connsiteY11" fmla="*/ 2073 h 10956"/>
                <a:gd name="connsiteX12" fmla="*/ 2665 w 4441"/>
                <a:gd name="connsiteY12" fmla="*/ 1777 h 10956"/>
                <a:gd name="connsiteX13" fmla="*/ 2369 w 4441"/>
                <a:gd name="connsiteY13" fmla="*/ 1184 h 1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1" h="10956">
                  <a:moveTo>
                    <a:pt x="1777" y="10956"/>
                  </a:moveTo>
                  <a:lnTo>
                    <a:pt x="0" y="10956"/>
                  </a:lnTo>
                  <a:lnTo>
                    <a:pt x="1777" y="2961"/>
                  </a:lnTo>
                  <a:lnTo>
                    <a:pt x="3553" y="2961"/>
                  </a:lnTo>
                  <a:lnTo>
                    <a:pt x="1777" y="10956"/>
                  </a:lnTo>
                  <a:close/>
                  <a:moveTo>
                    <a:pt x="2369" y="1184"/>
                  </a:moveTo>
                  <a:cubicBezTo>
                    <a:pt x="2369" y="888"/>
                    <a:pt x="2369" y="592"/>
                    <a:pt x="2665" y="296"/>
                  </a:cubicBezTo>
                  <a:cubicBezTo>
                    <a:pt x="2961" y="0"/>
                    <a:pt x="3257" y="0"/>
                    <a:pt x="3553" y="0"/>
                  </a:cubicBezTo>
                  <a:cubicBezTo>
                    <a:pt x="3849" y="0"/>
                    <a:pt x="4145" y="0"/>
                    <a:pt x="4145" y="296"/>
                  </a:cubicBezTo>
                  <a:cubicBezTo>
                    <a:pt x="4442" y="296"/>
                    <a:pt x="4442" y="592"/>
                    <a:pt x="4442" y="888"/>
                  </a:cubicBezTo>
                  <a:cubicBezTo>
                    <a:pt x="4442" y="1184"/>
                    <a:pt x="4442" y="1481"/>
                    <a:pt x="4145" y="1777"/>
                  </a:cubicBezTo>
                  <a:cubicBezTo>
                    <a:pt x="3849" y="2073"/>
                    <a:pt x="3849" y="2073"/>
                    <a:pt x="3257" y="2073"/>
                  </a:cubicBezTo>
                  <a:cubicBezTo>
                    <a:pt x="2961" y="2073"/>
                    <a:pt x="2665" y="2073"/>
                    <a:pt x="2665" y="1777"/>
                  </a:cubicBezTo>
                  <a:cubicBezTo>
                    <a:pt x="2369" y="1481"/>
                    <a:pt x="2369" y="1481"/>
                    <a:pt x="2369" y="1184"/>
                  </a:cubicBezTo>
                  <a:close/>
                </a:path>
              </a:pathLst>
            </a:custGeom>
            <a:solidFill>
              <a:srgbClr val="414141"/>
            </a:solidFill>
            <a:ln w="2960"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C6E92AAF-D19F-5045-9159-21564CB36276}"/>
                </a:ext>
              </a:extLst>
            </p:cNvPr>
            <p:cNvSpPr/>
            <p:nvPr/>
          </p:nvSpPr>
          <p:spPr>
            <a:xfrm>
              <a:off x="2792255" y="1146553"/>
              <a:ext cx="9475" cy="11548"/>
            </a:xfrm>
            <a:custGeom>
              <a:avLst/>
              <a:gdLst>
                <a:gd name="connsiteX0" fmla="*/ 9476 w 9475"/>
                <a:gd name="connsiteY0" fmla="*/ 592 h 11548"/>
                <a:gd name="connsiteX1" fmla="*/ 9180 w 9475"/>
                <a:gd name="connsiteY1" fmla="*/ 1481 h 11548"/>
                <a:gd name="connsiteX2" fmla="*/ 7699 w 9475"/>
                <a:gd name="connsiteY2" fmla="*/ 1777 h 11548"/>
                <a:gd name="connsiteX3" fmla="*/ 7995 w 9475"/>
                <a:gd name="connsiteY3" fmla="*/ 2665 h 11548"/>
                <a:gd name="connsiteX4" fmla="*/ 7107 w 9475"/>
                <a:gd name="connsiteY4" fmla="*/ 4738 h 11548"/>
                <a:gd name="connsiteX5" fmla="*/ 4738 w 9475"/>
                <a:gd name="connsiteY5" fmla="*/ 5626 h 11548"/>
                <a:gd name="connsiteX6" fmla="*/ 4146 w 9475"/>
                <a:gd name="connsiteY6" fmla="*/ 5626 h 11548"/>
                <a:gd name="connsiteX7" fmla="*/ 3257 w 9475"/>
                <a:gd name="connsiteY7" fmla="*/ 6218 h 11548"/>
                <a:gd name="connsiteX8" fmla="*/ 3553 w 9475"/>
                <a:gd name="connsiteY8" fmla="*/ 6514 h 11548"/>
                <a:gd name="connsiteX9" fmla="*/ 4146 w 9475"/>
                <a:gd name="connsiteY9" fmla="*/ 6811 h 11548"/>
                <a:gd name="connsiteX10" fmla="*/ 5034 w 9475"/>
                <a:gd name="connsiteY10" fmla="*/ 6811 h 11548"/>
                <a:gd name="connsiteX11" fmla="*/ 6811 w 9475"/>
                <a:gd name="connsiteY11" fmla="*/ 7403 h 11548"/>
                <a:gd name="connsiteX12" fmla="*/ 7403 w 9475"/>
                <a:gd name="connsiteY12" fmla="*/ 8587 h 11548"/>
                <a:gd name="connsiteX13" fmla="*/ 6219 w 9475"/>
                <a:gd name="connsiteY13" fmla="*/ 10660 h 11548"/>
                <a:gd name="connsiteX14" fmla="*/ 3257 w 9475"/>
                <a:gd name="connsiteY14" fmla="*/ 11548 h 11548"/>
                <a:gd name="connsiteX15" fmla="*/ 888 w 9475"/>
                <a:gd name="connsiteY15" fmla="*/ 10956 h 11548"/>
                <a:gd name="connsiteX16" fmla="*/ 0 w 9475"/>
                <a:gd name="connsiteY16" fmla="*/ 9476 h 11548"/>
                <a:gd name="connsiteX17" fmla="*/ 592 w 9475"/>
                <a:gd name="connsiteY17" fmla="*/ 8291 h 11548"/>
                <a:gd name="connsiteX18" fmla="*/ 2073 w 9475"/>
                <a:gd name="connsiteY18" fmla="*/ 7403 h 11548"/>
                <a:gd name="connsiteX19" fmla="*/ 1481 w 9475"/>
                <a:gd name="connsiteY19" fmla="*/ 6514 h 11548"/>
                <a:gd name="connsiteX20" fmla="*/ 1777 w 9475"/>
                <a:gd name="connsiteY20" fmla="*/ 5626 h 11548"/>
                <a:gd name="connsiteX21" fmla="*/ 2961 w 9475"/>
                <a:gd name="connsiteY21" fmla="*/ 5034 h 11548"/>
                <a:gd name="connsiteX22" fmla="*/ 2073 w 9475"/>
                <a:gd name="connsiteY22" fmla="*/ 3257 h 11548"/>
                <a:gd name="connsiteX23" fmla="*/ 2961 w 9475"/>
                <a:gd name="connsiteY23" fmla="*/ 888 h 11548"/>
                <a:gd name="connsiteX24" fmla="*/ 5330 w 9475"/>
                <a:gd name="connsiteY24" fmla="*/ 0 h 11548"/>
                <a:gd name="connsiteX25" fmla="*/ 6515 w 9475"/>
                <a:gd name="connsiteY25" fmla="*/ 0 h 11548"/>
                <a:gd name="connsiteX26" fmla="*/ 9476 w 9475"/>
                <a:gd name="connsiteY26" fmla="*/ 0 h 11548"/>
                <a:gd name="connsiteX27" fmla="*/ 3553 w 9475"/>
                <a:gd name="connsiteY27" fmla="*/ 8587 h 11548"/>
                <a:gd name="connsiteX28" fmla="*/ 2369 w 9475"/>
                <a:gd name="connsiteY28" fmla="*/ 9179 h 11548"/>
                <a:gd name="connsiteX29" fmla="*/ 2073 w 9475"/>
                <a:gd name="connsiteY29" fmla="*/ 10068 h 11548"/>
                <a:gd name="connsiteX30" fmla="*/ 2369 w 9475"/>
                <a:gd name="connsiteY30" fmla="*/ 10660 h 11548"/>
                <a:gd name="connsiteX31" fmla="*/ 3553 w 9475"/>
                <a:gd name="connsiteY31" fmla="*/ 10956 h 11548"/>
                <a:gd name="connsiteX32" fmla="*/ 5330 w 9475"/>
                <a:gd name="connsiteY32" fmla="*/ 10660 h 11548"/>
                <a:gd name="connsiteX33" fmla="*/ 5922 w 9475"/>
                <a:gd name="connsiteY33" fmla="*/ 9476 h 11548"/>
                <a:gd name="connsiteX34" fmla="*/ 5626 w 9475"/>
                <a:gd name="connsiteY34" fmla="*/ 8883 h 11548"/>
                <a:gd name="connsiteX35" fmla="*/ 4442 w 9475"/>
                <a:gd name="connsiteY35" fmla="*/ 8587 h 11548"/>
                <a:gd name="connsiteX36" fmla="*/ 3553 w 9475"/>
                <a:gd name="connsiteY36" fmla="*/ 8587 h 11548"/>
                <a:gd name="connsiteX37" fmla="*/ 5330 w 9475"/>
                <a:gd name="connsiteY37" fmla="*/ 1777 h 11548"/>
                <a:gd name="connsiteX38" fmla="*/ 4442 w 9475"/>
                <a:gd name="connsiteY38" fmla="*/ 2073 h 11548"/>
                <a:gd name="connsiteX39" fmla="*/ 3849 w 9475"/>
                <a:gd name="connsiteY39" fmla="*/ 2961 h 11548"/>
                <a:gd name="connsiteX40" fmla="*/ 3553 w 9475"/>
                <a:gd name="connsiteY40" fmla="*/ 3849 h 11548"/>
                <a:gd name="connsiteX41" fmla="*/ 3849 w 9475"/>
                <a:gd name="connsiteY41" fmla="*/ 4738 h 11548"/>
                <a:gd name="connsiteX42" fmla="*/ 4442 w 9475"/>
                <a:gd name="connsiteY42" fmla="*/ 5034 h 11548"/>
                <a:gd name="connsiteX43" fmla="*/ 5330 w 9475"/>
                <a:gd name="connsiteY43" fmla="*/ 4738 h 11548"/>
                <a:gd name="connsiteX44" fmla="*/ 5922 w 9475"/>
                <a:gd name="connsiteY44" fmla="*/ 3849 h 11548"/>
                <a:gd name="connsiteX45" fmla="*/ 6219 w 9475"/>
                <a:gd name="connsiteY45" fmla="*/ 2665 h 11548"/>
                <a:gd name="connsiteX46" fmla="*/ 5330 w 9475"/>
                <a:gd name="connsiteY46" fmla="*/ 1777 h 1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475" h="11548">
                  <a:moveTo>
                    <a:pt x="9476" y="592"/>
                  </a:moveTo>
                  <a:lnTo>
                    <a:pt x="9180" y="1481"/>
                  </a:lnTo>
                  <a:lnTo>
                    <a:pt x="7699" y="1777"/>
                  </a:lnTo>
                  <a:cubicBezTo>
                    <a:pt x="7699" y="2073"/>
                    <a:pt x="7995" y="2369"/>
                    <a:pt x="7995" y="2665"/>
                  </a:cubicBezTo>
                  <a:cubicBezTo>
                    <a:pt x="7995" y="3553"/>
                    <a:pt x="7699" y="4442"/>
                    <a:pt x="7107" y="4738"/>
                  </a:cubicBezTo>
                  <a:cubicBezTo>
                    <a:pt x="6515" y="5034"/>
                    <a:pt x="5922" y="5626"/>
                    <a:pt x="4738" y="5626"/>
                  </a:cubicBezTo>
                  <a:cubicBezTo>
                    <a:pt x="4442" y="5626"/>
                    <a:pt x="4146" y="5626"/>
                    <a:pt x="4146" y="5626"/>
                  </a:cubicBezTo>
                  <a:cubicBezTo>
                    <a:pt x="3553" y="5922"/>
                    <a:pt x="3257" y="5922"/>
                    <a:pt x="3257" y="6218"/>
                  </a:cubicBezTo>
                  <a:cubicBezTo>
                    <a:pt x="3257" y="6514"/>
                    <a:pt x="3257" y="6514"/>
                    <a:pt x="3553" y="6514"/>
                  </a:cubicBezTo>
                  <a:cubicBezTo>
                    <a:pt x="3849" y="6514"/>
                    <a:pt x="3849" y="6514"/>
                    <a:pt x="4146" y="6811"/>
                  </a:cubicBezTo>
                  <a:lnTo>
                    <a:pt x="5034" y="6811"/>
                  </a:lnTo>
                  <a:cubicBezTo>
                    <a:pt x="5922" y="6811"/>
                    <a:pt x="6515" y="7107"/>
                    <a:pt x="6811" y="7403"/>
                  </a:cubicBezTo>
                  <a:cubicBezTo>
                    <a:pt x="7107" y="7699"/>
                    <a:pt x="7403" y="8291"/>
                    <a:pt x="7403" y="8587"/>
                  </a:cubicBezTo>
                  <a:cubicBezTo>
                    <a:pt x="7403" y="9476"/>
                    <a:pt x="7107" y="10364"/>
                    <a:pt x="6219" y="10660"/>
                  </a:cubicBezTo>
                  <a:cubicBezTo>
                    <a:pt x="5626" y="11252"/>
                    <a:pt x="4442" y="11548"/>
                    <a:pt x="3257" y="11548"/>
                  </a:cubicBezTo>
                  <a:cubicBezTo>
                    <a:pt x="2369" y="11548"/>
                    <a:pt x="1481" y="11252"/>
                    <a:pt x="888" y="10956"/>
                  </a:cubicBezTo>
                  <a:cubicBezTo>
                    <a:pt x="296" y="10660"/>
                    <a:pt x="0" y="10068"/>
                    <a:pt x="0" y="9476"/>
                  </a:cubicBezTo>
                  <a:cubicBezTo>
                    <a:pt x="0" y="8883"/>
                    <a:pt x="296" y="8587"/>
                    <a:pt x="592" y="8291"/>
                  </a:cubicBezTo>
                  <a:cubicBezTo>
                    <a:pt x="888" y="7995"/>
                    <a:pt x="1481" y="7699"/>
                    <a:pt x="2073" y="7403"/>
                  </a:cubicBezTo>
                  <a:cubicBezTo>
                    <a:pt x="1777" y="7107"/>
                    <a:pt x="1481" y="6811"/>
                    <a:pt x="1481" y="6514"/>
                  </a:cubicBezTo>
                  <a:cubicBezTo>
                    <a:pt x="1481" y="6218"/>
                    <a:pt x="1481" y="5922"/>
                    <a:pt x="1777" y="5626"/>
                  </a:cubicBezTo>
                  <a:cubicBezTo>
                    <a:pt x="2073" y="5330"/>
                    <a:pt x="2369" y="5034"/>
                    <a:pt x="2961" y="5034"/>
                  </a:cubicBezTo>
                  <a:cubicBezTo>
                    <a:pt x="2369" y="4738"/>
                    <a:pt x="2073" y="4146"/>
                    <a:pt x="2073" y="3257"/>
                  </a:cubicBezTo>
                  <a:cubicBezTo>
                    <a:pt x="2073" y="2369"/>
                    <a:pt x="2369" y="1481"/>
                    <a:pt x="2961" y="888"/>
                  </a:cubicBezTo>
                  <a:cubicBezTo>
                    <a:pt x="3553" y="296"/>
                    <a:pt x="4442" y="0"/>
                    <a:pt x="5330" y="0"/>
                  </a:cubicBezTo>
                  <a:cubicBezTo>
                    <a:pt x="5626" y="0"/>
                    <a:pt x="6219" y="0"/>
                    <a:pt x="6515" y="0"/>
                  </a:cubicBezTo>
                  <a:lnTo>
                    <a:pt x="9476" y="0"/>
                  </a:lnTo>
                  <a:close/>
                  <a:moveTo>
                    <a:pt x="3553" y="8587"/>
                  </a:moveTo>
                  <a:cubicBezTo>
                    <a:pt x="2961" y="8587"/>
                    <a:pt x="2665" y="8883"/>
                    <a:pt x="2369" y="9179"/>
                  </a:cubicBezTo>
                  <a:cubicBezTo>
                    <a:pt x="2073" y="9476"/>
                    <a:pt x="2073" y="9772"/>
                    <a:pt x="2073" y="10068"/>
                  </a:cubicBezTo>
                  <a:cubicBezTo>
                    <a:pt x="2073" y="10364"/>
                    <a:pt x="2073" y="10660"/>
                    <a:pt x="2369" y="10660"/>
                  </a:cubicBezTo>
                  <a:cubicBezTo>
                    <a:pt x="2665" y="10660"/>
                    <a:pt x="2961" y="10956"/>
                    <a:pt x="3553" y="10956"/>
                  </a:cubicBezTo>
                  <a:cubicBezTo>
                    <a:pt x="4442" y="10956"/>
                    <a:pt x="5034" y="10956"/>
                    <a:pt x="5330" y="10660"/>
                  </a:cubicBezTo>
                  <a:cubicBezTo>
                    <a:pt x="5626" y="10364"/>
                    <a:pt x="5922" y="10068"/>
                    <a:pt x="5922" y="9476"/>
                  </a:cubicBezTo>
                  <a:cubicBezTo>
                    <a:pt x="5922" y="9179"/>
                    <a:pt x="5922" y="9179"/>
                    <a:pt x="5626" y="8883"/>
                  </a:cubicBezTo>
                  <a:cubicBezTo>
                    <a:pt x="5330" y="8883"/>
                    <a:pt x="5034" y="8587"/>
                    <a:pt x="4442" y="8587"/>
                  </a:cubicBezTo>
                  <a:lnTo>
                    <a:pt x="3553" y="8587"/>
                  </a:lnTo>
                  <a:close/>
                  <a:moveTo>
                    <a:pt x="5330" y="1777"/>
                  </a:moveTo>
                  <a:cubicBezTo>
                    <a:pt x="5034" y="1777"/>
                    <a:pt x="4738" y="1777"/>
                    <a:pt x="4442" y="2073"/>
                  </a:cubicBezTo>
                  <a:cubicBezTo>
                    <a:pt x="4146" y="2369"/>
                    <a:pt x="4146" y="2369"/>
                    <a:pt x="3849" y="2961"/>
                  </a:cubicBezTo>
                  <a:cubicBezTo>
                    <a:pt x="3553" y="3553"/>
                    <a:pt x="3553" y="3553"/>
                    <a:pt x="3553" y="3849"/>
                  </a:cubicBezTo>
                  <a:cubicBezTo>
                    <a:pt x="3553" y="4146"/>
                    <a:pt x="3553" y="4442"/>
                    <a:pt x="3849" y="4738"/>
                  </a:cubicBezTo>
                  <a:cubicBezTo>
                    <a:pt x="4146" y="5034"/>
                    <a:pt x="4146" y="5034"/>
                    <a:pt x="4442" y="5034"/>
                  </a:cubicBezTo>
                  <a:cubicBezTo>
                    <a:pt x="4738" y="5034"/>
                    <a:pt x="5034" y="5034"/>
                    <a:pt x="5330" y="4738"/>
                  </a:cubicBezTo>
                  <a:cubicBezTo>
                    <a:pt x="5626" y="4442"/>
                    <a:pt x="5626" y="4442"/>
                    <a:pt x="5922" y="3849"/>
                  </a:cubicBezTo>
                  <a:cubicBezTo>
                    <a:pt x="5922" y="3553"/>
                    <a:pt x="6219" y="3257"/>
                    <a:pt x="6219" y="2665"/>
                  </a:cubicBezTo>
                  <a:cubicBezTo>
                    <a:pt x="6515" y="2073"/>
                    <a:pt x="6219" y="1777"/>
                    <a:pt x="5330" y="1777"/>
                  </a:cubicBezTo>
                  <a:close/>
                </a:path>
              </a:pathLst>
            </a:custGeom>
            <a:solidFill>
              <a:srgbClr val="414141"/>
            </a:solidFill>
            <a:ln w="2960"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C263DD08-BA9F-1443-8A6B-03D161E3E326}"/>
                </a:ext>
              </a:extLst>
            </p:cNvPr>
            <p:cNvSpPr/>
            <p:nvPr/>
          </p:nvSpPr>
          <p:spPr>
            <a:xfrm>
              <a:off x="2801731" y="1147145"/>
              <a:ext cx="5922" cy="7995"/>
            </a:xfrm>
            <a:custGeom>
              <a:avLst/>
              <a:gdLst>
                <a:gd name="connsiteX0" fmla="*/ 5034 w 5922"/>
                <a:gd name="connsiteY0" fmla="*/ 0 h 7995"/>
                <a:gd name="connsiteX1" fmla="*/ 5922 w 5922"/>
                <a:gd name="connsiteY1" fmla="*/ 0 h 7995"/>
                <a:gd name="connsiteX2" fmla="*/ 5626 w 5922"/>
                <a:gd name="connsiteY2" fmla="*/ 1481 h 7995"/>
                <a:gd name="connsiteX3" fmla="*/ 5034 w 5922"/>
                <a:gd name="connsiteY3" fmla="*/ 1481 h 7995"/>
                <a:gd name="connsiteX4" fmla="*/ 3553 w 5922"/>
                <a:gd name="connsiteY4" fmla="*/ 2369 h 7995"/>
                <a:gd name="connsiteX5" fmla="*/ 2665 w 5922"/>
                <a:gd name="connsiteY5" fmla="*/ 4442 h 7995"/>
                <a:gd name="connsiteX6" fmla="*/ 1777 w 5922"/>
                <a:gd name="connsiteY6" fmla="*/ 7995 h 7995"/>
                <a:gd name="connsiteX7" fmla="*/ 0 w 5922"/>
                <a:gd name="connsiteY7" fmla="*/ 7995 h 7995"/>
                <a:gd name="connsiteX8" fmla="*/ 1777 w 5922"/>
                <a:gd name="connsiteY8" fmla="*/ 0 h 7995"/>
                <a:gd name="connsiteX9" fmla="*/ 2961 w 5922"/>
                <a:gd name="connsiteY9" fmla="*/ 0 h 7995"/>
                <a:gd name="connsiteX10" fmla="*/ 2665 w 5922"/>
                <a:gd name="connsiteY10" fmla="*/ 1481 h 7995"/>
                <a:gd name="connsiteX11" fmla="*/ 2665 w 5922"/>
                <a:gd name="connsiteY11" fmla="*/ 1481 h 7995"/>
                <a:gd name="connsiteX12" fmla="*/ 3849 w 5922"/>
                <a:gd name="connsiteY12" fmla="*/ 296 h 7995"/>
                <a:gd name="connsiteX13" fmla="*/ 5034 w 5922"/>
                <a:gd name="connsiteY13" fmla="*/ 0 h 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22" h="7995">
                  <a:moveTo>
                    <a:pt x="5034" y="0"/>
                  </a:moveTo>
                  <a:cubicBezTo>
                    <a:pt x="5330" y="0"/>
                    <a:pt x="5626" y="0"/>
                    <a:pt x="5922" y="0"/>
                  </a:cubicBezTo>
                  <a:lnTo>
                    <a:pt x="5626" y="1481"/>
                  </a:lnTo>
                  <a:cubicBezTo>
                    <a:pt x="5330" y="1481"/>
                    <a:pt x="5034" y="1481"/>
                    <a:pt x="5034" y="1481"/>
                  </a:cubicBezTo>
                  <a:cubicBezTo>
                    <a:pt x="4442" y="1481"/>
                    <a:pt x="3849" y="1777"/>
                    <a:pt x="3553" y="2369"/>
                  </a:cubicBezTo>
                  <a:cubicBezTo>
                    <a:pt x="3257" y="2961"/>
                    <a:pt x="2665" y="3553"/>
                    <a:pt x="2665" y="4442"/>
                  </a:cubicBezTo>
                  <a:lnTo>
                    <a:pt x="1777" y="7995"/>
                  </a:lnTo>
                  <a:lnTo>
                    <a:pt x="0" y="7995"/>
                  </a:lnTo>
                  <a:lnTo>
                    <a:pt x="1777" y="0"/>
                  </a:lnTo>
                  <a:lnTo>
                    <a:pt x="2961" y="0"/>
                  </a:lnTo>
                  <a:lnTo>
                    <a:pt x="2665" y="1481"/>
                  </a:lnTo>
                  <a:lnTo>
                    <a:pt x="2665" y="1481"/>
                  </a:lnTo>
                  <a:cubicBezTo>
                    <a:pt x="2961" y="888"/>
                    <a:pt x="3553" y="592"/>
                    <a:pt x="3849" y="296"/>
                  </a:cubicBezTo>
                  <a:cubicBezTo>
                    <a:pt x="4146" y="0"/>
                    <a:pt x="4442" y="0"/>
                    <a:pt x="5034" y="0"/>
                  </a:cubicBezTo>
                  <a:close/>
                </a:path>
              </a:pathLst>
            </a:custGeom>
            <a:solidFill>
              <a:srgbClr val="414141"/>
            </a:solidFill>
            <a:ln w="2960"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553ACB8A-0492-EC4D-825C-F8154745CD27}"/>
                </a:ext>
              </a:extLst>
            </p:cNvPr>
            <p:cNvSpPr/>
            <p:nvPr/>
          </p:nvSpPr>
          <p:spPr>
            <a:xfrm>
              <a:off x="2807653" y="1147145"/>
              <a:ext cx="7402" cy="7995"/>
            </a:xfrm>
            <a:custGeom>
              <a:avLst/>
              <a:gdLst>
                <a:gd name="connsiteX0" fmla="*/ 2073 w 7402"/>
                <a:gd name="connsiteY0" fmla="*/ 7995 h 7995"/>
                <a:gd name="connsiteX1" fmla="*/ 592 w 7402"/>
                <a:gd name="connsiteY1" fmla="*/ 7403 h 7995"/>
                <a:gd name="connsiteX2" fmla="*/ 0 w 7402"/>
                <a:gd name="connsiteY2" fmla="*/ 5330 h 7995"/>
                <a:gd name="connsiteX3" fmla="*/ 592 w 7402"/>
                <a:gd name="connsiteY3" fmla="*/ 2665 h 7995"/>
                <a:gd name="connsiteX4" fmla="*/ 2073 w 7402"/>
                <a:gd name="connsiteY4" fmla="*/ 592 h 7995"/>
                <a:gd name="connsiteX5" fmla="*/ 3849 w 7402"/>
                <a:gd name="connsiteY5" fmla="*/ 0 h 7995"/>
                <a:gd name="connsiteX6" fmla="*/ 5034 w 7402"/>
                <a:gd name="connsiteY6" fmla="*/ 296 h 7995"/>
                <a:gd name="connsiteX7" fmla="*/ 5922 w 7402"/>
                <a:gd name="connsiteY7" fmla="*/ 1184 h 7995"/>
                <a:gd name="connsiteX8" fmla="*/ 5922 w 7402"/>
                <a:gd name="connsiteY8" fmla="*/ 1184 h 7995"/>
                <a:gd name="connsiteX9" fmla="*/ 6218 w 7402"/>
                <a:gd name="connsiteY9" fmla="*/ 0 h 7995"/>
                <a:gd name="connsiteX10" fmla="*/ 7403 w 7402"/>
                <a:gd name="connsiteY10" fmla="*/ 0 h 7995"/>
                <a:gd name="connsiteX11" fmla="*/ 5626 w 7402"/>
                <a:gd name="connsiteY11" fmla="*/ 7995 h 7995"/>
                <a:gd name="connsiteX12" fmla="*/ 4442 w 7402"/>
                <a:gd name="connsiteY12" fmla="*/ 7995 h 7995"/>
                <a:gd name="connsiteX13" fmla="*/ 4738 w 7402"/>
                <a:gd name="connsiteY13" fmla="*/ 6811 h 7995"/>
                <a:gd name="connsiteX14" fmla="*/ 4738 w 7402"/>
                <a:gd name="connsiteY14" fmla="*/ 6811 h 7995"/>
                <a:gd name="connsiteX15" fmla="*/ 2073 w 7402"/>
                <a:gd name="connsiteY15" fmla="*/ 7995 h 7995"/>
                <a:gd name="connsiteX16" fmla="*/ 2665 w 7402"/>
                <a:gd name="connsiteY16" fmla="*/ 6811 h 7995"/>
                <a:gd name="connsiteX17" fmla="*/ 3849 w 7402"/>
                <a:gd name="connsiteY17" fmla="*/ 6218 h 7995"/>
                <a:gd name="connsiteX18" fmla="*/ 4738 w 7402"/>
                <a:gd name="connsiteY18" fmla="*/ 4738 h 7995"/>
                <a:gd name="connsiteX19" fmla="*/ 5034 w 7402"/>
                <a:gd name="connsiteY19" fmla="*/ 2665 h 7995"/>
                <a:gd name="connsiteX20" fmla="*/ 4738 w 7402"/>
                <a:gd name="connsiteY20" fmla="*/ 1777 h 7995"/>
                <a:gd name="connsiteX21" fmla="*/ 3849 w 7402"/>
                <a:gd name="connsiteY21" fmla="*/ 1481 h 7995"/>
                <a:gd name="connsiteX22" fmla="*/ 2665 w 7402"/>
                <a:gd name="connsiteY22" fmla="*/ 2073 h 7995"/>
                <a:gd name="connsiteX23" fmla="*/ 1777 w 7402"/>
                <a:gd name="connsiteY23" fmla="*/ 3553 h 7995"/>
                <a:gd name="connsiteX24" fmla="*/ 1481 w 7402"/>
                <a:gd name="connsiteY24" fmla="*/ 5626 h 7995"/>
                <a:gd name="connsiteX25" fmla="*/ 1777 w 7402"/>
                <a:gd name="connsiteY25" fmla="*/ 6811 h 7995"/>
                <a:gd name="connsiteX26" fmla="*/ 2665 w 7402"/>
                <a:gd name="connsiteY26" fmla="*/ 6811 h 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02" h="7995">
                  <a:moveTo>
                    <a:pt x="2073" y="7995"/>
                  </a:moveTo>
                  <a:cubicBezTo>
                    <a:pt x="1481" y="7995"/>
                    <a:pt x="888" y="7699"/>
                    <a:pt x="592" y="7403"/>
                  </a:cubicBezTo>
                  <a:cubicBezTo>
                    <a:pt x="296" y="6811"/>
                    <a:pt x="0" y="6218"/>
                    <a:pt x="0" y="5330"/>
                  </a:cubicBezTo>
                  <a:cubicBezTo>
                    <a:pt x="0" y="4442"/>
                    <a:pt x="296" y="3553"/>
                    <a:pt x="592" y="2665"/>
                  </a:cubicBezTo>
                  <a:cubicBezTo>
                    <a:pt x="888" y="1777"/>
                    <a:pt x="1481" y="1184"/>
                    <a:pt x="2073" y="592"/>
                  </a:cubicBezTo>
                  <a:cubicBezTo>
                    <a:pt x="2665" y="0"/>
                    <a:pt x="3257" y="0"/>
                    <a:pt x="3849" y="0"/>
                  </a:cubicBezTo>
                  <a:cubicBezTo>
                    <a:pt x="4442" y="0"/>
                    <a:pt x="4738" y="0"/>
                    <a:pt x="5034" y="296"/>
                  </a:cubicBezTo>
                  <a:cubicBezTo>
                    <a:pt x="5330" y="592"/>
                    <a:pt x="5626" y="888"/>
                    <a:pt x="5922" y="1184"/>
                  </a:cubicBezTo>
                  <a:lnTo>
                    <a:pt x="5922" y="1184"/>
                  </a:lnTo>
                  <a:lnTo>
                    <a:pt x="6218" y="0"/>
                  </a:lnTo>
                  <a:lnTo>
                    <a:pt x="7403" y="0"/>
                  </a:lnTo>
                  <a:lnTo>
                    <a:pt x="5626" y="7995"/>
                  </a:lnTo>
                  <a:lnTo>
                    <a:pt x="4442" y="7995"/>
                  </a:lnTo>
                  <a:lnTo>
                    <a:pt x="4738" y="6811"/>
                  </a:lnTo>
                  <a:lnTo>
                    <a:pt x="4738" y="6811"/>
                  </a:lnTo>
                  <a:cubicBezTo>
                    <a:pt x="3849" y="7699"/>
                    <a:pt x="2961" y="7995"/>
                    <a:pt x="2073" y="7995"/>
                  </a:cubicBezTo>
                  <a:close/>
                  <a:moveTo>
                    <a:pt x="2665" y="6811"/>
                  </a:moveTo>
                  <a:cubicBezTo>
                    <a:pt x="2961" y="6811"/>
                    <a:pt x="3553" y="6515"/>
                    <a:pt x="3849" y="6218"/>
                  </a:cubicBezTo>
                  <a:cubicBezTo>
                    <a:pt x="4146" y="5922"/>
                    <a:pt x="4442" y="5330"/>
                    <a:pt x="4738" y="4738"/>
                  </a:cubicBezTo>
                  <a:cubicBezTo>
                    <a:pt x="5034" y="4146"/>
                    <a:pt x="5034" y="3553"/>
                    <a:pt x="5034" y="2665"/>
                  </a:cubicBezTo>
                  <a:cubicBezTo>
                    <a:pt x="5034" y="2369"/>
                    <a:pt x="5034" y="1777"/>
                    <a:pt x="4738" y="1777"/>
                  </a:cubicBezTo>
                  <a:cubicBezTo>
                    <a:pt x="4442" y="1481"/>
                    <a:pt x="4146" y="1481"/>
                    <a:pt x="3849" y="1481"/>
                  </a:cubicBezTo>
                  <a:cubicBezTo>
                    <a:pt x="3553" y="1481"/>
                    <a:pt x="2961" y="1777"/>
                    <a:pt x="2665" y="2073"/>
                  </a:cubicBezTo>
                  <a:cubicBezTo>
                    <a:pt x="2369" y="2369"/>
                    <a:pt x="2073" y="2961"/>
                    <a:pt x="1777" y="3553"/>
                  </a:cubicBezTo>
                  <a:cubicBezTo>
                    <a:pt x="1481" y="4146"/>
                    <a:pt x="1481" y="4738"/>
                    <a:pt x="1481" y="5626"/>
                  </a:cubicBezTo>
                  <a:cubicBezTo>
                    <a:pt x="1481" y="6218"/>
                    <a:pt x="1481" y="6515"/>
                    <a:pt x="1777" y="6811"/>
                  </a:cubicBezTo>
                  <a:cubicBezTo>
                    <a:pt x="2073" y="6515"/>
                    <a:pt x="2369" y="6811"/>
                    <a:pt x="2665" y="6811"/>
                  </a:cubicBezTo>
                  <a:close/>
                </a:path>
              </a:pathLst>
            </a:custGeom>
            <a:solidFill>
              <a:srgbClr val="414141"/>
            </a:solidFill>
            <a:ln w="2960"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2F711BD7-6A2D-A244-924B-64EB681F7F12}"/>
                </a:ext>
              </a:extLst>
            </p:cNvPr>
            <p:cNvSpPr/>
            <p:nvPr/>
          </p:nvSpPr>
          <p:spPr>
            <a:xfrm>
              <a:off x="2815648" y="1147145"/>
              <a:ext cx="7402" cy="7995"/>
            </a:xfrm>
            <a:custGeom>
              <a:avLst/>
              <a:gdLst>
                <a:gd name="connsiteX0" fmla="*/ 4738 w 7402"/>
                <a:gd name="connsiteY0" fmla="*/ 7995 h 7995"/>
                <a:gd name="connsiteX1" fmla="*/ 5626 w 7402"/>
                <a:gd name="connsiteY1" fmla="*/ 3257 h 7995"/>
                <a:gd name="connsiteX2" fmla="*/ 5626 w 7402"/>
                <a:gd name="connsiteY2" fmla="*/ 2369 h 7995"/>
                <a:gd name="connsiteX3" fmla="*/ 4738 w 7402"/>
                <a:gd name="connsiteY3" fmla="*/ 1481 h 7995"/>
                <a:gd name="connsiteX4" fmla="*/ 3849 w 7402"/>
                <a:gd name="connsiteY4" fmla="*/ 1777 h 7995"/>
                <a:gd name="connsiteX5" fmla="*/ 2961 w 7402"/>
                <a:gd name="connsiteY5" fmla="*/ 2961 h 7995"/>
                <a:gd name="connsiteX6" fmla="*/ 2369 w 7402"/>
                <a:gd name="connsiteY6" fmla="*/ 4738 h 7995"/>
                <a:gd name="connsiteX7" fmla="*/ 1777 w 7402"/>
                <a:gd name="connsiteY7" fmla="*/ 7995 h 7995"/>
                <a:gd name="connsiteX8" fmla="*/ 0 w 7402"/>
                <a:gd name="connsiteY8" fmla="*/ 7995 h 7995"/>
                <a:gd name="connsiteX9" fmla="*/ 1777 w 7402"/>
                <a:gd name="connsiteY9" fmla="*/ 0 h 7995"/>
                <a:gd name="connsiteX10" fmla="*/ 2961 w 7402"/>
                <a:gd name="connsiteY10" fmla="*/ 0 h 7995"/>
                <a:gd name="connsiteX11" fmla="*/ 2665 w 7402"/>
                <a:gd name="connsiteY11" fmla="*/ 1481 h 7995"/>
                <a:gd name="connsiteX12" fmla="*/ 2665 w 7402"/>
                <a:gd name="connsiteY12" fmla="*/ 1481 h 7995"/>
                <a:gd name="connsiteX13" fmla="*/ 3849 w 7402"/>
                <a:gd name="connsiteY13" fmla="*/ 296 h 7995"/>
                <a:gd name="connsiteX14" fmla="*/ 5330 w 7402"/>
                <a:gd name="connsiteY14" fmla="*/ 0 h 7995"/>
                <a:gd name="connsiteX15" fmla="*/ 6811 w 7402"/>
                <a:gd name="connsiteY15" fmla="*/ 592 h 7995"/>
                <a:gd name="connsiteX16" fmla="*/ 7403 w 7402"/>
                <a:gd name="connsiteY16" fmla="*/ 2073 h 7995"/>
                <a:gd name="connsiteX17" fmla="*/ 7107 w 7402"/>
                <a:gd name="connsiteY17" fmla="*/ 3257 h 7995"/>
                <a:gd name="connsiteX18" fmla="*/ 6218 w 7402"/>
                <a:gd name="connsiteY18" fmla="*/ 7995 h 7995"/>
                <a:gd name="connsiteX19" fmla="*/ 4738 w 7402"/>
                <a:gd name="connsiteY19" fmla="*/ 7995 h 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02" h="7995">
                  <a:moveTo>
                    <a:pt x="4738" y="7995"/>
                  </a:moveTo>
                  <a:lnTo>
                    <a:pt x="5626" y="3257"/>
                  </a:lnTo>
                  <a:cubicBezTo>
                    <a:pt x="5626" y="2961"/>
                    <a:pt x="5626" y="2665"/>
                    <a:pt x="5626" y="2369"/>
                  </a:cubicBezTo>
                  <a:cubicBezTo>
                    <a:pt x="5626" y="1777"/>
                    <a:pt x="5330" y="1481"/>
                    <a:pt x="4738" y="1481"/>
                  </a:cubicBezTo>
                  <a:cubicBezTo>
                    <a:pt x="4442" y="1481"/>
                    <a:pt x="4145" y="1481"/>
                    <a:pt x="3849" y="1777"/>
                  </a:cubicBezTo>
                  <a:cubicBezTo>
                    <a:pt x="3553" y="2073"/>
                    <a:pt x="3257" y="2369"/>
                    <a:pt x="2961" y="2961"/>
                  </a:cubicBezTo>
                  <a:cubicBezTo>
                    <a:pt x="2665" y="3553"/>
                    <a:pt x="2369" y="4146"/>
                    <a:pt x="2369" y="4738"/>
                  </a:cubicBezTo>
                  <a:lnTo>
                    <a:pt x="1777" y="7995"/>
                  </a:lnTo>
                  <a:lnTo>
                    <a:pt x="0" y="7995"/>
                  </a:lnTo>
                  <a:lnTo>
                    <a:pt x="1777" y="0"/>
                  </a:lnTo>
                  <a:lnTo>
                    <a:pt x="2961" y="0"/>
                  </a:lnTo>
                  <a:lnTo>
                    <a:pt x="2665" y="1481"/>
                  </a:lnTo>
                  <a:lnTo>
                    <a:pt x="2665" y="1481"/>
                  </a:lnTo>
                  <a:cubicBezTo>
                    <a:pt x="2961" y="888"/>
                    <a:pt x="3553" y="592"/>
                    <a:pt x="3849" y="296"/>
                  </a:cubicBezTo>
                  <a:cubicBezTo>
                    <a:pt x="4145" y="0"/>
                    <a:pt x="4738" y="0"/>
                    <a:pt x="5330" y="0"/>
                  </a:cubicBezTo>
                  <a:cubicBezTo>
                    <a:pt x="5922" y="0"/>
                    <a:pt x="6515" y="296"/>
                    <a:pt x="6811" y="592"/>
                  </a:cubicBezTo>
                  <a:cubicBezTo>
                    <a:pt x="7107" y="888"/>
                    <a:pt x="7403" y="1481"/>
                    <a:pt x="7403" y="2073"/>
                  </a:cubicBezTo>
                  <a:cubicBezTo>
                    <a:pt x="7403" y="2369"/>
                    <a:pt x="7403" y="2961"/>
                    <a:pt x="7107" y="3257"/>
                  </a:cubicBezTo>
                  <a:lnTo>
                    <a:pt x="6218" y="7995"/>
                  </a:lnTo>
                  <a:lnTo>
                    <a:pt x="4738" y="7995"/>
                  </a:lnTo>
                  <a:close/>
                </a:path>
              </a:pathLst>
            </a:custGeom>
            <a:solidFill>
              <a:srgbClr val="414141"/>
            </a:solidFill>
            <a:ln w="2960"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8B84F5EF-BA20-FD46-9E01-54B904A910C6}"/>
                </a:ext>
              </a:extLst>
            </p:cNvPr>
            <p:cNvSpPr/>
            <p:nvPr/>
          </p:nvSpPr>
          <p:spPr>
            <a:xfrm>
              <a:off x="2824532" y="1145072"/>
              <a:ext cx="5626" cy="10067"/>
            </a:xfrm>
            <a:custGeom>
              <a:avLst/>
              <a:gdLst>
                <a:gd name="connsiteX0" fmla="*/ 2665 w 5626"/>
                <a:gd name="connsiteY0" fmla="*/ 8883 h 10067"/>
                <a:gd name="connsiteX1" fmla="*/ 3849 w 5626"/>
                <a:gd name="connsiteY1" fmla="*/ 8587 h 10067"/>
                <a:gd name="connsiteX2" fmla="*/ 3849 w 5626"/>
                <a:gd name="connsiteY2" fmla="*/ 9772 h 10067"/>
                <a:gd name="connsiteX3" fmla="*/ 3257 w 5626"/>
                <a:gd name="connsiteY3" fmla="*/ 10068 h 10067"/>
                <a:gd name="connsiteX4" fmla="*/ 2369 w 5626"/>
                <a:gd name="connsiteY4" fmla="*/ 10068 h 10067"/>
                <a:gd name="connsiteX5" fmla="*/ 296 w 5626"/>
                <a:gd name="connsiteY5" fmla="*/ 8291 h 10067"/>
                <a:gd name="connsiteX6" fmla="*/ 296 w 5626"/>
                <a:gd name="connsiteY6" fmla="*/ 7403 h 10067"/>
                <a:gd name="connsiteX7" fmla="*/ 1184 w 5626"/>
                <a:gd name="connsiteY7" fmla="*/ 3257 h 10067"/>
                <a:gd name="connsiteX8" fmla="*/ 0 w 5626"/>
                <a:gd name="connsiteY8" fmla="*/ 3257 h 10067"/>
                <a:gd name="connsiteX9" fmla="*/ 296 w 5626"/>
                <a:gd name="connsiteY9" fmla="*/ 2369 h 10067"/>
                <a:gd name="connsiteX10" fmla="*/ 1777 w 5626"/>
                <a:gd name="connsiteY10" fmla="*/ 1777 h 10067"/>
                <a:gd name="connsiteX11" fmla="*/ 2665 w 5626"/>
                <a:gd name="connsiteY11" fmla="*/ 0 h 10067"/>
                <a:gd name="connsiteX12" fmla="*/ 3849 w 5626"/>
                <a:gd name="connsiteY12" fmla="*/ 0 h 10067"/>
                <a:gd name="connsiteX13" fmla="*/ 3553 w 5626"/>
                <a:gd name="connsiteY13" fmla="*/ 1777 h 10067"/>
                <a:gd name="connsiteX14" fmla="*/ 5626 w 5626"/>
                <a:gd name="connsiteY14" fmla="*/ 1777 h 10067"/>
                <a:gd name="connsiteX15" fmla="*/ 5330 w 5626"/>
                <a:gd name="connsiteY15" fmla="*/ 2961 h 10067"/>
                <a:gd name="connsiteX16" fmla="*/ 3257 w 5626"/>
                <a:gd name="connsiteY16" fmla="*/ 2961 h 10067"/>
                <a:gd name="connsiteX17" fmla="*/ 2369 w 5626"/>
                <a:gd name="connsiteY17" fmla="*/ 7107 h 10067"/>
                <a:gd name="connsiteX18" fmla="*/ 2369 w 5626"/>
                <a:gd name="connsiteY18" fmla="*/ 7699 h 10067"/>
                <a:gd name="connsiteX19" fmla="*/ 2665 w 5626"/>
                <a:gd name="connsiteY19" fmla="*/ 8291 h 10067"/>
                <a:gd name="connsiteX20" fmla="*/ 2665 w 5626"/>
                <a:gd name="connsiteY20" fmla="*/ 8883 h 1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26" h="10067">
                  <a:moveTo>
                    <a:pt x="2665" y="8883"/>
                  </a:moveTo>
                  <a:cubicBezTo>
                    <a:pt x="2961" y="8883"/>
                    <a:pt x="3257" y="8883"/>
                    <a:pt x="3849" y="8587"/>
                  </a:cubicBezTo>
                  <a:lnTo>
                    <a:pt x="3849" y="9772"/>
                  </a:lnTo>
                  <a:cubicBezTo>
                    <a:pt x="3553" y="9772"/>
                    <a:pt x="3553" y="10068"/>
                    <a:pt x="3257" y="10068"/>
                  </a:cubicBezTo>
                  <a:cubicBezTo>
                    <a:pt x="2961" y="10068"/>
                    <a:pt x="2665" y="10068"/>
                    <a:pt x="2369" y="10068"/>
                  </a:cubicBezTo>
                  <a:cubicBezTo>
                    <a:pt x="1184" y="10068"/>
                    <a:pt x="296" y="9476"/>
                    <a:pt x="296" y="8291"/>
                  </a:cubicBezTo>
                  <a:cubicBezTo>
                    <a:pt x="296" y="7995"/>
                    <a:pt x="296" y="7699"/>
                    <a:pt x="296" y="7403"/>
                  </a:cubicBezTo>
                  <a:lnTo>
                    <a:pt x="1184" y="3257"/>
                  </a:lnTo>
                  <a:lnTo>
                    <a:pt x="0" y="3257"/>
                  </a:lnTo>
                  <a:lnTo>
                    <a:pt x="296" y="2369"/>
                  </a:lnTo>
                  <a:lnTo>
                    <a:pt x="1777" y="1777"/>
                  </a:lnTo>
                  <a:lnTo>
                    <a:pt x="2665" y="0"/>
                  </a:lnTo>
                  <a:lnTo>
                    <a:pt x="3849" y="0"/>
                  </a:lnTo>
                  <a:lnTo>
                    <a:pt x="3553" y="1777"/>
                  </a:lnTo>
                  <a:lnTo>
                    <a:pt x="5626" y="1777"/>
                  </a:lnTo>
                  <a:lnTo>
                    <a:pt x="5330" y="2961"/>
                  </a:lnTo>
                  <a:lnTo>
                    <a:pt x="3257" y="2961"/>
                  </a:lnTo>
                  <a:lnTo>
                    <a:pt x="2369" y="7107"/>
                  </a:lnTo>
                  <a:cubicBezTo>
                    <a:pt x="2369" y="7403"/>
                    <a:pt x="2369" y="7699"/>
                    <a:pt x="2369" y="7699"/>
                  </a:cubicBezTo>
                  <a:cubicBezTo>
                    <a:pt x="2369" y="7995"/>
                    <a:pt x="2369" y="7995"/>
                    <a:pt x="2665" y="8291"/>
                  </a:cubicBezTo>
                  <a:cubicBezTo>
                    <a:pt x="2369" y="8883"/>
                    <a:pt x="2369" y="8883"/>
                    <a:pt x="2665" y="8883"/>
                  </a:cubicBezTo>
                  <a:close/>
                </a:path>
              </a:pathLst>
            </a:custGeom>
            <a:solidFill>
              <a:srgbClr val="414141"/>
            </a:solidFill>
            <a:ln w="2960"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8A6EB6D1-B26C-0B4D-992B-118CE2B93E3A}"/>
                </a:ext>
              </a:extLst>
            </p:cNvPr>
            <p:cNvSpPr/>
            <p:nvPr/>
          </p:nvSpPr>
          <p:spPr>
            <a:xfrm>
              <a:off x="2834007" y="1144184"/>
              <a:ext cx="8587" cy="10956"/>
            </a:xfrm>
            <a:custGeom>
              <a:avLst/>
              <a:gdLst>
                <a:gd name="connsiteX0" fmla="*/ 5626 w 8587"/>
                <a:gd name="connsiteY0" fmla="*/ 1777 h 10956"/>
                <a:gd name="connsiteX1" fmla="*/ 3553 w 8587"/>
                <a:gd name="connsiteY1" fmla="*/ 2369 h 10956"/>
                <a:gd name="connsiteX2" fmla="*/ 2073 w 8587"/>
                <a:gd name="connsiteY2" fmla="*/ 4146 h 10956"/>
                <a:gd name="connsiteX3" fmla="*/ 1481 w 8587"/>
                <a:gd name="connsiteY3" fmla="*/ 6811 h 10956"/>
                <a:gd name="connsiteX4" fmla="*/ 2073 w 8587"/>
                <a:gd name="connsiteY4" fmla="*/ 8883 h 10956"/>
                <a:gd name="connsiteX5" fmla="*/ 3849 w 8587"/>
                <a:gd name="connsiteY5" fmla="*/ 9476 h 10956"/>
                <a:gd name="connsiteX6" fmla="*/ 6218 w 8587"/>
                <a:gd name="connsiteY6" fmla="*/ 8883 h 10956"/>
                <a:gd name="connsiteX7" fmla="*/ 6218 w 8587"/>
                <a:gd name="connsiteY7" fmla="*/ 10364 h 10956"/>
                <a:gd name="connsiteX8" fmla="*/ 3553 w 8587"/>
                <a:gd name="connsiteY8" fmla="*/ 10956 h 10956"/>
                <a:gd name="connsiteX9" fmla="*/ 888 w 8587"/>
                <a:gd name="connsiteY9" fmla="*/ 9772 h 10956"/>
                <a:gd name="connsiteX10" fmla="*/ 0 w 8587"/>
                <a:gd name="connsiteY10" fmla="*/ 6811 h 10956"/>
                <a:gd name="connsiteX11" fmla="*/ 888 w 8587"/>
                <a:gd name="connsiteY11" fmla="*/ 3257 h 10956"/>
                <a:gd name="connsiteX12" fmla="*/ 2961 w 8587"/>
                <a:gd name="connsiteY12" fmla="*/ 888 h 10956"/>
                <a:gd name="connsiteX13" fmla="*/ 5922 w 8587"/>
                <a:gd name="connsiteY13" fmla="*/ 0 h 10956"/>
                <a:gd name="connsiteX14" fmla="*/ 8587 w 8587"/>
                <a:gd name="connsiteY14" fmla="*/ 592 h 10956"/>
                <a:gd name="connsiteX15" fmla="*/ 7995 w 8587"/>
                <a:gd name="connsiteY15" fmla="*/ 2073 h 10956"/>
                <a:gd name="connsiteX16" fmla="*/ 7107 w 8587"/>
                <a:gd name="connsiteY16" fmla="*/ 1777 h 10956"/>
                <a:gd name="connsiteX17" fmla="*/ 5626 w 8587"/>
                <a:gd name="connsiteY17" fmla="*/ 1777 h 1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87" h="10956">
                  <a:moveTo>
                    <a:pt x="5626" y="1777"/>
                  </a:moveTo>
                  <a:cubicBezTo>
                    <a:pt x="5034" y="1777"/>
                    <a:pt x="4145" y="2073"/>
                    <a:pt x="3553" y="2369"/>
                  </a:cubicBezTo>
                  <a:cubicBezTo>
                    <a:pt x="2961" y="2665"/>
                    <a:pt x="2665" y="3257"/>
                    <a:pt x="2073" y="4146"/>
                  </a:cubicBezTo>
                  <a:cubicBezTo>
                    <a:pt x="1777" y="5034"/>
                    <a:pt x="1481" y="5922"/>
                    <a:pt x="1481" y="6811"/>
                  </a:cubicBezTo>
                  <a:cubicBezTo>
                    <a:pt x="1481" y="7699"/>
                    <a:pt x="1777" y="8291"/>
                    <a:pt x="2073" y="8883"/>
                  </a:cubicBezTo>
                  <a:cubicBezTo>
                    <a:pt x="2369" y="9476"/>
                    <a:pt x="2961" y="9476"/>
                    <a:pt x="3849" y="9476"/>
                  </a:cubicBezTo>
                  <a:cubicBezTo>
                    <a:pt x="4442" y="9476"/>
                    <a:pt x="5330" y="9180"/>
                    <a:pt x="6218" y="8883"/>
                  </a:cubicBezTo>
                  <a:lnTo>
                    <a:pt x="6218" y="10364"/>
                  </a:lnTo>
                  <a:cubicBezTo>
                    <a:pt x="5330" y="10660"/>
                    <a:pt x="4442" y="10956"/>
                    <a:pt x="3553" y="10956"/>
                  </a:cubicBezTo>
                  <a:cubicBezTo>
                    <a:pt x="2369" y="10956"/>
                    <a:pt x="1481" y="10660"/>
                    <a:pt x="888" y="9772"/>
                  </a:cubicBezTo>
                  <a:cubicBezTo>
                    <a:pt x="296" y="8883"/>
                    <a:pt x="0" y="7995"/>
                    <a:pt x="0" y="6811"/>
                  </a:cubicBezTo>
                  <a:cubicBezTo>
                    <a:pt x="0" y="5626"/>
                    <a:pt x="296" y="4442"/>
                    <a:pt x="888" y="3257"/>
                  </a:cubicBezTo>
                  <a:cubicBezTo>
                    <a:pt x="1481" y="2073"/>
                    <a:pt x="2073" y="1481"/>
                    <a:pt x="2961" y="888"/>
                  </a:cubicBezTo>
                  <a:cubicBezTo>
                    <a:pt x="3849" y="296"/>
                    <a:pt x="4738" y="0"/>
                    <a:pt x="5922" y="0"/>
                  </a:cubicBezTo>
                  <a:cubicBezTo>
                    <a:pt x="6811" y="0"/>
                    <a:pt x="7995" y="296"/>
                    <a:pt x="8587" y="592"/>
                  </a:cubicBezTo>
                  <a:lnTo>
                    <a:pt x="7995" y="2073"/>
                  </a:lnTo>
                  <a:cubicBezTo>
                    <a:pt x="7699" y="1777"/>
                    <a:pt x="7403" y="1777"/>
                    <a:pt x="7107" y="1777"/>
                  </a:cubicBezTo>
                  <a:cubicBezTo>
                    <a:pt x="6811" y="1777"/>
                    <a:pt x="6218" y="1777"/>
                    <a:pt x="5626" y="1777"/>
                  </a:cubicBezTo>
                  <a:close/>
                </a:path>
              </a:pathLst>
            </a:custGeom>
            <a:solidFill>
              <a:srgbClr val="414141"/>
            </a:solidFill>
            <a:ln w="2960"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0E355BBE-7B37-2B41-8CAC-33000FB6EB6D}"/>
                </a:ext>
              </a:extLst>
            </p:cNvPr>
            <p:cNvSpPr/>
            <p:nvPr/>
          </p:nvSpPr>
          <p:spPr>
            <a:xfrm>
              <a:off x="2842298" y="1147145"/>
              <a:ext cx="7106" cy="7995"/>
            </a:xfrm>
            <a:custGeom>
              <a:avLst/>
              <a:gdLst>
                <a:gd name="connsiteX0" fmla="*/ 7107 w 7106"/>
                <a:gd name="connsiteY0" fmla="*/ 2961 h 7995"/>
                <a:gd name="connsiteX1" fmla="*/ 6515 w 7106"/>
                <a:gd name="connsiteY1" fmla="*/ 5626 h 7995"/>
                <a:gd name="connsiteX2" fmla="*/ 5034 w 7106"/>
                <a:gd name="connsiteY2" fmla="*/ 7403 h 7995"/>
                <a:gd name="connsiteX3" fmla="*/ 2961 w 7106"/>
                <a:gd name="connsiteY3" fmla="*/ 7995 h 7995"/>
                <a:gd name="connsiteX4" fmla="*/ 888 w 7106"/>
                <a:gd name="connsiteY4" fmla="*/ 7107 h 7995"/>
                <a:gd name="connsiteX5" fmla="*/ 0 w 7106"/>
                <a:gd name="connsiteY5" fmla="*/ 5034 h 7995"/>
                <a:gd name="connsiteX6" fmla="*/ 592 w 7106"/>
                <a:gd name="connsiteY6" fmla="*/ 2369 h 7995"/>
                <a:gd name="connsiteX7" fmla="*/ 2073 w 7106"/>
                <a:gd name="connsiteY7" fmla="*/ 592 h 7995"/>
                <a:gd name="connsiteX8" fmla="*/ 4145 w 7106"/>
                <a:gd name="connsiteY8" fmla="*/ 0 h 7995"/>
                <a:gd name="connsiteX9" fmla="*/ 6218 w 7106"/>
                <a:gd name="connsiteY9" fmla="*/ 888 h 7995"/>
                <a:gd name="connsiteX10" fmla="*/ 7107 w 7106"/>
                <a:gd name="connsiteY10" fmla="*/ 2961 h 7995"/>
                <a:gd name="connsiteX11" fmla="*/ 5626 w 7106"/>
                <a:gd name="connsiteY11" fmla="*/ 2961 h 7995"/>
                <a:gd name="connsiteX12" fmla="*/ 5330 w 7106"/>
                <a:gd name="connsiteY12" fmla="*/ 1777 h 7995"/>
                <a:gd name="connsiteX13" fmla="*/ 4442 w 7106"/>
                <a:gd name="connsiteY13" fmla="*/ 1481 h 7995"/>
                <a:gd name="connsiteX14" fmla="*/ 3257 w 7106"/>
                <a:gd name="connsiteY14" fmla="*/ 2073 h 7995"/>
                <a:gd name="connsiteX15" fmla="*/ 2369 w 7106"/>
                <a:gd name="connsiteY15" fmla="*/ 3553 h 7995"/>
                <a:gd name="connsiteX16" fmla="*/ 2073 w 7106"/>
                <a:gd name="connsiteY16" fmla="*/ 5330 h 7995"/>
                <a:gd name="connsiteX17" fmla="*/ 2369 w 7106"/>
                <a:gd name="connsiteY17" fmla="*/ 6515 h 7995"/>
                <a:gd name="connsiteX18" fmla="*/ 3553 w 7106"/>
                <a:gd name="connsiteY18" fmla="*/ 6811 h 7995"/>
                <a:gd name="connsiteX19" fmla="*/ 4738 w 7106"/>
                <a:gd name="connsiteY19" fmla="*/ 6218 h 7995"/>
                <a:gd name="connsiteX20" fmla="*/ 5626 w 7106"/>
                <a:gd name="connsiteY20" fmla="*/ 4738 h 7995"/>
                <a:gd name="connsiteX21" fmla="*/ 5626 w 7106"/>
                <a:gd name="connsiteY21" fmla="*/ 2961 h 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06" h="7995">
                  <a:moveTo>
                    <a:pt x="7107" y="2961"/>
                  </a:moveTo>
                  <a:cubicBezTo>
                    <a:pt x="7107" y="3850"/>
                    <a:pt x="6811" y="4738"/>
                    <a:pt x="6515" y="5626"/>
                  </a:cubicBezTo>
                  <a:cubicBezTo>
                    <a:pt x="6218" y="6515"/>
                    <a:pt x="5626" y="7107"/>
                    <a:pt x="5034" y="7403"/>
                  </a:cubicBezTo>
                  <a:cubicBezTo>
                    <a:pt x="4442" y="7699"/>
                    <a:pt x="3849" y="7995"/>
                    <a:pt x="2961" y="7995"/>
                  </a:cubicBezTo>
                  <a:cubicBezTo>
                    <a:pt x="2073" y="7995"/>
                    <a:pt x="1184" y="7699"/>
                    <a:pt x="888" y="7107"/>
                  </a:cubicBezTo>
                  <a:cubicBezTo>
                    <a:pt x="296" y="6515"/>
                    <a:pt x="0" y="5922"/>
                    <a:pt x="0" y="5034"/>
                  </a:cubicBezTo>
                  <a:cubicBezTo>
                    <a:pt x="0" y="4146"/>
                    <a:pt x="296" y="3257"/>
                    <a:pt x="592" y="2369"/>
                  </a:cubicBezTo>
                  <a:cubicBezTo>
                    <a:pt x="888" y="1481"/>
                    <a:pt x="1481" y="888"/>
                    <a:pt x="2073" y="592"/>
                  </a:cubicBezTo>
                  <a:cubicBezTo>
                    <a:pt x="2665" y="296"/>
                    <a:pt x="3257" y="0"/>
                    <a:pt x="4145" y="0"/>
                  </a:cubicBezTo>
                  <a:cubicBezTo>
                    <a:pt x="5034" y="0"/>
                    <a:pt x="5922" y="296"/>
                    <a:pt x="6218" y="888"/>
                  </a:cubicBezTo>
                  <a:cubicBezTo>
                    <a:pt x="6515" y="1481"/>
                    <a:pt x="7107" y="2073"/>
                    <a:pt x="7107" y="2961"/>
                  </a:cubicBezTo>
                  <a:close/>
                  <a:moveTo>
                    <a:pt x="5626" y="2961"/>
                  </a:moveTo>
                  <a:cubicBezTo>
                    <a:pt x="5626" y="2369"/>
                    <a:pt x="5626" y="2073"/>
                    <a:pt x="5330" y="1777"/>
                  </a:cubicBezTo>
                  <a:cubicBezTo>
                    <a:pt x="5034" y="1481"/>
                    <a:pt x="4738" y="1481"/>
                    <a:pt x="4442" y="1481"/>
                  </a:cubicBezTo>
                  <a:cubicBezTo>
                    <a:pt x="4145" y="1481"/>
                    <a:pt x="3553" y="1777"/>
                    <a:pt x="3257" y="2073"/>
                  </a:cubicBezTo>
                  <a:cubicBezTo>
                    <a:pt x="2961" y="2369"/>
                    <a:pt x="2665" y="2961"/>
                    <a:pt x="2369" y="3553"/>
                  </a:cubicBezTo>
                  <a:cubicBezTo>
                    <a:pt x="2073" y="4146"/>
                    <a:pt x="2073" y="4738"/>
                    <a:pt x="2073" y="5330"/>
                  </a:cubicBezTo>
                  <a:cubicBezTo>
                    <a:pt x="2073" y="5922"/>
                    <a:pt x="2073" y="6218"/>
                    <a:pt x="2369" y="6515"/>
                  </a:cubicBezTo>
                  <a:cubicBezTo>
                    <a:pt x="2665" y="6811"/>
                    <a:pt x="2961" y="6811"/>
                    <a:pt x="3553" y="6811"/>
                  </a:cubicBezTo>
                  <a:cubicBezTo>
                    <a:pt x="3849" y="6811"/>
                    <a:pt x="4442" y="6515"/>
                    <a:pt x="4738" y="6218"/>
                  </a:cubicBezTo>
                  <a:cubicBezTo>
                    <a:pt x="5034" y="5922"/>
                    <a:pt x="5330" y="5330"/>
                    <a:pt x="5626" y="4738"/>
                  </a:cubicBezTo>
                  <a:cubicBezTo>
                    <a:pt x="5330" y="4442"/>
                    <a:pt x="5626" y="3553"/>
                    <a:pt x="5626" y="2961"/>
                  </a:cubicBezTo>
                  <a:close/>
                </a:path>
              </a:pathLst>
            </a:custGeom>
            <a:solidFill>
              <a:srgbClr val="414141"/>
            </a:solidFill>
            <a:ln w="2960"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05685E6F-590F-CB45-B69A-EB5B50F716B6}"/>
                </a:ext>
              </a:extLst>
            </p:cNvPr>
            <p:cNvSpPr/>
            <p:nvPr/>
          </p:nvSpPr>
          <p:spPr>
            <a:xfrm>
              <a:off x="2850590" y="1147145"/>
              <a:ext cx="11844" cy="8587"/>
            </a:xfrm>
            <a:custGeom>
              <a:avLst/>
              <a:gdLst>
                <a:gd name="connsiteX0" fmla="*/ 5330 w 11844"/>
                <a:gd name="connsiteY0" fmla="*/ 0 h 8587"/>
                <a:gd name="connsiteX1" fmla="*/ 7107 w 11844"/>
                <a:gd name="connsiteY1" fmla="*/ 1777 h 8587"/>
                <a:gd name="connsiteX2" fmla="*/ 7107 w 11844"/>
                <a:gd name="connsiteY2" fmla="*/ 1777 h 8587"/>
                <a:gd name="connsiteX3" fmla="*/ 8291 w 11844"/>
                <a:gd name="connsiteY3" fmla="*/ 592 h 8587"/>
                <a:gd name="connsiteX4" fmla="*/ 9772 w 11844"/>
                <a:gd name="connsiteY4" fmla="*/ 296 h 8587"/>
                <a:gd name="connsiteX5" fmla="*/ 11252 w 11844"/>
                <a:gd name="connsiteY5" fmla="*/ 888 h 8587"/>
                <a:gd name="connsiteX6" fmla="*/ 11845 w 11844"/>
                <a:gd name="connsiteY6" fmla="*/ 2369 h 8587"/>
                <a:gd name="connsiteX7" fmla="*/ 11549 w 11844"/>
                <a:gd name="connsiteY7" fmla="*/ 3553 h 8587"/>
                <a:gd name="connsiteX8" fmla="*/ 10660 w 11844"/>
                <a:gd name="connsiteY8" fmla="*/ 8291 h 8587"/>
                <a:gd name="connsiteX9" fmla="*/ 8883 w 11844"/>
                <a:gd name="connsiteY9" fmla="*/ 8291 h 8587"/>
                <a:gd name="connsiteX10" fmla="*/ 9772 w 11844"/>
                <a:gd name="connsiteY10" fmla="*/ 3553 h 8587"/>
                <a:gd name="connsiteX11" fmla="*/ 9772 w 11844"/>
                <a:gd name="connsiteY11" fmla="*/ 2665 h 8587"/>
                <a:gd name="connsiteX12" fmla="*/ 8883 w 11844"/>
                <a:gd name="connsiteY12" fmla="*/ 1777 h 8587"/>
                <a:gd name="connsiteX13" fmla="*/ 7403 w 11844"/>
                <a:gd name="connsiteY13" fmla="*/ 2665 h 8587"/>
                <a:gd name="connsiteX14" fmla="*/ 6515 w 11844"/>
                <a:gd name="connsiteY14" fmla="*/ 5034 h 8587"/>
                <a:gd name="connsiteX15" fmla="*/ 5922 w 11844"/>
                <a:gd name="connsiteY15" fmla="*/ 8587 h 8587"/>
                <a:gd name="connsiteX16" fmla="*/ 4146 w 11844"/>
                <a:gd name="connsiteY16" fmla="*/ 8587 h 8587"/>
                <a:gd name="connsiteX17" fmla="*/ 5034 w 11844"/>
                <a:gd name="connsiteY17" fmla="*/ 3850 h 8587"/>
                <a:gd name="connsiteX18" fmla="*/ 5034 w 11844"/>
                <a:gd name="connsiteY18" fmla="*/ 2961 h 8587"/>
                <a:gd name="connsiteX19" fmla="*/ 4146 w 11844"/>
                <a:gd name="connsiteY19" fmla="*/ 2073 h 8587"/>
                <a:gd name="connsiteX20" fmla="*/ 2665 w 11844"/>
                <a:gd name="connsiteY20" fmla="*/ 2961 h 8587"/>
                <a:gd name="connsiteX21" fmla="*/ 1777 w 11844"/>
                <a:gd name="connsiteY21" fmla="*/ 5330 h 8587"/>
                <a:gd name="connsiteX22" fmla="*/ 1185 w 11844"/>
                <a:gd name="connsiteY22" fmla="*/ 8587 h 8587"/>
                <a:gd name="connsiteX23" fmla="*/ 0 w 11844"/>
                <a:gd name="connsiteY23" fmla="*/ 8587 h 8587"/>
                <a:gd name="connsiteX24" fmla="*/ 1777 w 11844"/>
                <a:gd name="connsiteY24" fmla="*/ 592 h 8587"/>
                <a:gd name="connsiteX25" fmla="*/ 2961 w 11844"/>
                <a:gd name="connsiteY25" fmla="*/ 592 h 8587"/>
                <a:gd name="connsiteX26" fmla="*/ 2665 w 11844"/>
                <a:gd name="connsiteY26" fmla="*/ 2073 h 8587"/>
                <a:gd name="connsiteX27" fmla="*/ 2665 w 11844"/>
                <a:gd name="connsiteY27" fmla="*/ 2073 h 8587"/>
                <a:gd name="connsiteX28" fmla="*/ 5330 w 11844"/>
                <a:gd name="connsiteY28" fmla="*/ 0 h 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844" h="8587">
                  <a:moveTo>
                    <a:pt x="5330" y="0"/>
                  </a:moveTo>
                  <a:cubicBezTo>
                    <a:pt x="6515" y="0"/>
                    <a:pt x="7107" y="592"/>
                    <a:pt x="7107" y="1777"/>
                  </a:cubicBezTo>
                  <a:lnTo>
                    <a:pt x="7107" y="1777"/>
                  </a:lnTo>
                  <a:cubicBezTo>
                    <a:pt x="7403" y="1184"/>
                    <a:pt x="7995" y="888"/>
                    <a:pt x="8291" y="592"/>
                  </a:cubicBezTo>
                  <a:cubicBezTo>
                    <a:pt x="8883" y="296"/>
                    <a:pt x="9179" y="296"/>
                    <a:pt x="9772" y="296"/>
                  </a:cubicBezTo>
                  <a:cubicBezTo>
                    <a:pt x="10364" y="296"/>
                    <a:pt x="10956" y="592"/>
                    <a:pt x="11252" y="888"/>
                  </a:cubicBezTo>
                  <a:cubicBezTo>
                    <a:pt x="11549" y="1184"/>
                    <a:pt x="11845" y="1777"/>
                    <a:pt x="11845" y="2369"/>
                  </a:cubicBezTo>
                  <a:cubicBezTo>
                    <a:pt x="11845" y="2665"/>
                    <a:pt x="11845" y="2961"/>
                    <a:pt x="11549" y="3553"/>
                  </a:cubicBezTo>
                  <a:lnTo>
                    <a:pt x="10660" y="8291"/>
                  </a:lnTo>
                  <a:lnTo>
                    <a:pt x="8883" y="8291"/>
                  </a:lnTo>
                  <a:lnTo>
                    <a:pt x="9772" y="3553"/>
                  </a:lnTo>
                  <a:cubicBezTo>
                    <a:pt x="9772" y="2961"/>
                    <a:pt x="9772" y="2665"/>
                    <a:pt x="9772" y="2665"/>
                  </a:cubicBezTo>
                  <a:cubicBezTo>
                    <a:pt x="9772" y="2073"/>
                    <a:pt x="9476" y="1777"/>
                    <a:pt x="8883" y="1777"/>
                  </a:cubicBezTo>
                  <a:cubicBezTo>
                    <a:pt x="8291" y="1777"/>
                    <a:pt x="7995" y="2073"/>
                    <a:pt x="7403" y="2665"/>
                  </a:cubicBezTo>
                  <a:cubicBezTo>
                    <a:pt x="6811" y="3257"/>
                    <a:pt x="6515" y="4146"/>
                    <a:pt x="6515" y="5034"/>
                  </a:cubicBezTo>
                  <a:lnTo>
                    <a:pt x="5922" y="8587"/>
                  </a:lnTo>
                  <a:lnTo>
                    <a:pt x="4146" y="8587"/>
                  </a:lnTo>
                  <a:lnTo>
                    <a:pt x="5034" y="3850"/>
                  </a:lnTo>
                  <a:cubicBezTo>
                    <a:pt x="5034" y="3553"/>
                    <a:pt x="5034" y="3257"/>
                    <a:pt x="5034" y="2961"/>
                  </a:cubicBezTo>
                  <a:cubicBezTo>
                    <a:pt x="5034" y="2369"/>
                    <a:pt x="4738" y="2073"/>
                    <a:pt x="4146" y="2073"/>
                  </a:cubicBezTo>
                  <a:cubicBezTo>
                    <a:pt x="3553" y="2073"/>
                    <a:pt x="3257" y="2369"/>
                    <a:pt x="2665" y="2961"/>
                  </a:cubicBezTo>
                  <a:cubicBezTo>
                    <a:pt x="2073" y="3553"/>
                    <a:pt x="1777" y="4442"/>
                    <a:pt x="1777" y="5330"/>
                  </a:cubicBezTo>
                  <a:lnTo>
                    <a:pt x="1185" y="8587"/>
                  </a:lnTo>
                  <a:lnTo>
                    <a:pt x="0" y="8587"/>
                  </a:lnTo>
                  <a:lnTo>
                    <a:pt x="1777" y="592"/>
                  </a:lnTo>
                  <a:lnTo>
                    <a:pt x="2961" y="592"/>
                  </a:lnTo>
                  <a:lnTo>
                    <a:pt x="2665" y="2073"/>
                  </a:lnTo>
                  <a:lnTo>
                    <a:pt x="2665" y="2073"/>
                  </a:lnTo>
                  <a:cubicBezTo>
                    <a:pt x="3553" y="592"/>
                    <a:pt x="4442" y="0"/>
                    <a:pt x="5330" y="0"/>
                  </a:cubicBezTo>
                  <a:close/>
                </a:path>
              </a:pathLst>
            </a:custGeom>
            <a:solidFill>
              <a:srgbClr val="414141"/>
            </a:solidFill>
            <a:ln w="2960"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37B1C288-A838-6141-9F6E-1B664231BB7C}"/>
                </a:ext>
              </a:extLst>
            </p:cNvPr>
            <p:cNvSpPr/>
            <p:nvPr/>
          </p:nvSpPr>
          <p:spPr>
            <a:xfrm>
              <a:off x="2863026" y="1147145"/>
              <a:ext cx="12436" cy="8587"/>
            </a:xfrm>
            <a:custGeom>
              <a:avLst/>
              <a:gdLst>
                <a:gd name="connsiteX0" fmla="*/ 5922 w 12436"/>
                <a:gd name="connsiteY0" fmla="*/ 0 h 8587"/>
                <a:gd name="connsiteX1" fmla="*/ 7699 w 12436"/>
                <a:gd name="connsiteY1" fmla="*/ 1777 h 8587"/>
                <a:gd name="connsiteX2" fmla="*/ 7699 w 12436"/>
                <a:gd name="connsiteY2" fmla="*/ 1777 h 8587"/>
                <a:gd name="connsiteX3" fmla="*/ 8883 w 12436"/>
                <a:gd name="connsiteY3" fmla="*/ 592 h 8587"/>
                <a:gd name="connsiteX4" fmla="*/ 10364 w 12436"/>
                <a:gd name="connsiteY4" fmla="*/ 296 h 8587"/>
                <a:gd name="connsiteX5" fmla="*/ 11845 w 12436"/>
                <a:gd name="connsiteY5" fmla="*/ 888 h 8587"/>
                <a:gd name="connsiteX6" fmla="*/ 12437 w 12436"/>
                <a:gd name="connsiteY6" fmla="*/ 2369 h 8587"/>
                <a:gd name="connsiteX7" fmla="*/ 12141 w 12436"/>
                <a:gd name="connsiteY7" fmla="*/ 3553 h 8587"/>
                <a:gd name="connsiteX8" fmla="*/ 11252 w 12436"/>
                <a:gd name="connsiteY8" fmla="*/ 8291 h 8587"/>
                <a:gd name="connsiteX9" fmla="*/ 9476 w 12436"/>
                <a:gd name="connsiteY9" fmla="*/ 8291 h 8587"/>
                <a:gd name="connsiteX10" fmla="*/ 10364 w 12436"/>
                <a:gd name="connsiteY10" fmla="*/ 3553 h 8587"/>
                <a:gd name="connsiteX11" fmla="*/ 10364 w 12436"/>
                <a:gd name="connsiteY11" fmla="*/ 2665 h 8587"/>
                <a:gd name="connsiteX12" fmla="*/ 9476 w 12436"/>
                <a:gd name="connsiteY12" fmla="*/ 1777 h 8587"/>
                <a:gd name="connsiteX13" fmla="*/ 7995 w 12436"/>
                <a:gd name="connsiteY13" fmla="*/ 2665 h 8587"/>
                <a:gd name="connsiteX14" fmla="*/ 7107 w 12436"/>
                <a:gd name="connsiteY14" fmla="*/ 5034 h 8587"/>
                <a:gd name="connsiteX15" fmla="*/ 6515 w 12436"/>
                <a:gd name="connsiteY15" fmla="*/ 8587 h 8587"/>
                <a:gd name="connsiteX16" fmla="*/ 4738 w 12436"/>
                <a:gd name="connsiteY16" fmla="*/ 8587 h 8587"/>
                <a:gd name="connsiteX17" fmla="*/ 5626 w 12436"/>
                <a:gd name="connsiteY17" fmla="*/ 3850 h 8587"/>
                <a:gd name="connsiteX18" fmla="*/ 5626 w 12436"/>
                <a:gd name="connsiteY18" fmla="*/ 2961 h 8587"/>
                <a:gd name="connsiteX19" fmla="*/ 4738 w 12436"/>
                <a:gd name="connsiteY19" fmla="*/ 2073 h 8587"/>
                <a:gd name="connsiteX20" fmla="*/ 3257 w 12436"/>
                <a:gd name="connsiteY20" fmla="*/ 2961 h 8587"/>
                <a:gd name="connsiteX21" fmla="*/ 2369 w 12436"/>
                <a:gd name="connsiteY21" fmla="*/ 5330 h 8587"/>
                <a:gd name="connsiteX22" fmla="*/ 1777 w 12436"/>
                <a:gd name="connsiteY22" fmla="*/ 8587 h 8587"/>
                <a:gd name="connsiteX23" fmla="*/ 0 w 12436"/>
                <a:gd name="connsiteY23" fmla="*/ 8587 h 8587"/>
                <a:gd name="connsiteX24" fmla="*/ 1777 w 12436"/>
                <a:gd name="connsiteY24" fmla="*/ 592 h 8587"/>
                <a:gd name="connsiteX25" fmla="*/ 2961 w 12436"/>
                <a:gd name="connsiteY25" fmla="*/ 592 h 8587"/>
                <a:gd name="connsiteX26" fmla="*/ 2665 w 12436"/>
                <a:gd name="connsiteY26" fmla="*/ 2073 h 8587"/>
                <a:gd name="connsiteX27" fmla="*/ 2665 w 12436"/>
                <a:gd name="connsiteY27" fmla="*/ 2073 h 8587"/>
                <a:gd name="connsiteX28" fmla="*/ 5922 w 12436"/>
                <a:gd name="connsiteY28" fmla="*/ 0 h 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436" h="8587">
                  <a:moveTo>
                    <a:pt x="5922" y="0"/>
                  </a:moveTo>
                  <a:cubicBezTo>
                    <a:pt x="7107" y="0"/>
                    <a:pt x="7699" y="592"/>
                    <a:pt x="7699" y="1777"/>
                  </a:cubicBezTo>
                  <a:lnTo>
                    <a:pt x="7699" y="1777"/>
                  </a:lnTo>
                  <a:cubicBezTo>
                    <a:pt x="7995" y="1184"/>
                    <a:pt x="8587" y="888"/>
                    <a:pt x="8883" y="592"/>
                  </a:cubicBezTo>
                  <a:cubicBezTo>
                    <a:pt x="9476" y="296"/>
                    <a:pt x="9772" y="296"/>
                    <a:pt x="10364" y="296"/>
                  </a:cubicBezTo>
                  <a:cubicBezTo>
                    <a:pt x="10956" y="296"/>
                    <a:pt x="11548" y="592"/>
                    <a:pt x="11845" y="888"/>
                  </a:cubicBezTo>
                  <a:cubicBezTo>
                    <a:pt x="12141" y="1184"/>
                    <a:pt x="12437" y="1777"/>
                    <a:pt x="12437" y="2369"/>
                  </a:cubicBezTo>
                  <a:cubicBezTo>
                    <a:pt x="12437" y="2665"/>
                    <a:pt x="12437" y="2961"/>
                    <a:pt x="12141" y="3553"/>
                  </a:cubicBezTo>
                  <a:lnTo>
                    <a:pt x="11252" y="8291"/>
                  </a:lnTo>
                  <a:lnTo>
                    <a:pt x="9476" y="8291"/>
                  </a:lnTo>
                  <a:lnTo>
                    <a:pt x="10364" y="3553"/>
                  </a:lnTo>
                  <a:cubicBezTo>
                    <a:pt x="10364" y="2961"/>
                    <a:pt x="10364" y="2665"/>
                    <a:pt x="10364" y="2665"/>
                  </a:cubicBezTo>
                  <a:cubicBezTo>
                    <a:pt x="10364" y="2073"/>
                    <a:pt x="10068" y="1777"/>
                    <a:pt x="9476" y="1777"/>
                  </a:cubicBezTo>
                  <a:cubicBezTo>
                    <a:pt x="8883" y="1777"/>
                    <a:pt x="8587" y="2073"/>
                    <a:pt x="7995" y="2665"/>
                  </a:cubicBezTo>
                  <a:cubicBezTo>
                    <a:pt x="7403" y="3257"/>
                    <a:pt x="7107" y="4146"/>
                    <a:pt x="7107" y="5034"/>
                  </a:cubicBezTo>
                  <a:lnTo>
                    <a:pt x="6515" y="8587"/>
                  </a:lnTo>
                  <a:lnTo>
                    <a:pt x="4738" y="8587"/>
                  </a:lnTo>
                  <a:lnTo>
                    <a:pt x="5626" y="3850"/>
                  </a:lnTo>
                  <a:cubicBezTo>
                    <a:pt x="5626" y="3553"/>
                    <a:pt x="5626" y="3257"/>
                    <a:pt x="5626" y="2961"/>
                  </a:cubicBezTo>
                  <a:cubicBezTo>
                    <a:pt x="5626" y="2369"/>
                    <a:pt x="5330" y="2073"/>
                    <a:pt x="4738" y="2073"/>
                  </a:cubicBezTo>
                  <a:cubicBezTo>
                    <a:pt x="4145" y="2073"/>
                    <a:pt x="3849" y="2369"/>
                    <a:pt x="3257" y="2961"/>
                  </a:cubicBezTo>
                  <a:cubicBezTo>
                    <a:pt x="2665" y="3553"/>
                    <a:pt x="2369" y="4442"/>
                    <a:pt x="2369" y="5330"/>
                  </a:cubicBezTo>
                  <a:lnTo>
                    <a:pt x="1777" y="8587"/>
                  </a:lnTo>
                  <a:lnTo>
                    <a:pt x="0" y="8587"/>
                  </a:lnTo>
                  <a:lnTo>
                    <a:pt x="1777" y="592"/>
                  </a:lnTo>
                  <a:lnTo>
                    <a:pt x="2961" y="592"/>
                  </a:lnTo>
                  <a:lnTo>
                    <a:pt x="2665" y="2073"/>
                  </a:lnTo>
                  <a:lnTo>
                    <a:pt x="2665" y="2073"/>
                  </a:lnTo>
                  <a:cubicBezTo>
                    <a:pt x="3849" y="592"/>
                    <a:pt x="4738" y="0"/>
                    <a:pt x="5922" y="0"/>
                  </a:cubicBezTo>
                  <a:close/>
                </a:path>
              </a:pathLst>
            </a:custGeom>
            <a:solidFill>
              <a:srgbClr val="414141"/>
            </a:solidFill>
            <a:ln w="2960"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79F06FB-D3CF-6B45-8864-CA90ABE67AFE}"/>
                </a:ext>
              </a:extLst>
            </p:cNvPr>
            <p:cNvSpPr/>
            <p:nvPr/>
          </p:nvSpPr>
          <p:spPr>
            <a:xfrm>
              <a:off x="2876352" y="1147145"/>
              <a:ext cx="7698" cy="8291"/>
            </a:xfrm>
            <a:custGeom>
              <a:avLst/>
              <a:gdLst>
                <a:gd name="connsiteX0" fmla="*/ 3257 w 7698"/>
                <a:gd name="connsiteY0" fmla="*/ 0 h 8291"/>
                <a:gd name="connsiteX1" fmla="*/ 2369 w 7698"/>
                <a:gd name="connsiteY1" fmla="*/ 4442 h 8291"/>
                <a:gd name="connsiteX2" fmla="*/ 2073 w 7698"/>
                <a:gd name="connsiteY2" fmla="*/ 5922 h 8291"/>
                <a:gd name="connsiteX3" fmla="*/ 2961 w 7698"/>
                <a:gd name="connsiteY3" fmla="*/ 6811 h 8291"/>
                <a:gd name="connsiteX4" fmla="*/ 3849 w 7698"/>
                <a:gd name="connsiteY4" fmla="*/ 6515 h 8291"/>
                <a:gd name="connsiteX5" fmla="*/ 4738 w 7698"/>
                <a:gd name="connsiteY5" fmla="*/ 5330 h 8291"/>
                <a:gd name="connsiteX6" fmla="*/ 5330 w 7698"/>
                <a:gd name="connsiteY6" fmla="*/ 3553 h 8291"/>
                <a:gd name="connsiteX7" fmla="*/ 5922 w 7698"/>
                <a:gd name="connsiteY7" fmla="*/ 296 h 8291"/>
                <a:gd name="connsiteX8" fmla="*/ 7699 w 7698"/>
                <a:gd name="connsiteY8" fmla="*/ 296 h 8291"/>
                <a:gd name="connsiteX9" fmla="*/ 5922 w 7698"/>
                <a:gd name="connsiteY9" fmla="*/ 8291 h 8291"/>
                <a:gd name="connsiteX10" fmla="*/ 4738 w 7698"/>
                <a:gd name="connsiteY10" fmla="*/ 8291 h 8291"/>
                <a:gd name="connsiteX11" fmla="*/ 4738 w 7698"/>
                <a:gd name="connsiteY11" fmla="*/ 6811 h 8291"/>
                <a:gd name="connsiteX12" fmla="*/ 4738 w 7698"/>
                <a:gd name="connsiteY12" fmla="*/ 6811 h 8291"/>
                <a:gd name="connsiteX13" fmla="*/ 3553 w 7698"/>
                <a:gd name="connsiteY13" fmla="*/ 7995 h 8291"/>
                <a:gd name="connsiteX14" fmla="*/ 2073 w 7698"/>
                <a:gd name="connsiteY14" fmla="*/ 8291 h 8291"/>
                <a:gd name="connsiteX15" fmla="*/ 592 w 7698"/>
                <a:gd name="connsiteY15" fmla="*/ 7699 h 8291"/>
                <a:gd name="connsiteX16" fmla="*/ 0 w 7698"/>
                <a:gd name="connsiteY16" fmla="*/ 6218 h 8291"/>
                <a:gd name="connsiteX17" fmla="*/ 0 w 7698"/>
                <a:gd name="connsiteY17" fmla="*/ 5330 h 8291"/>
                <a:gd name="connsiteX18" fmla="*/ 296 w 7698"/>
                <a:gd name="connsiteY18" fmla="*/ 4442 h 8291"/>
                <a:gd name="connsiteX19" fmla="*/ 1184 w 7698"/>
                <a:gd name="connsiteY19" fmla="*/ 296 h 8291"/>
                <a:gd name="connsiteX20" fmla="*/ 3257 w 7698"/>
                <a:gd name="connsiteY20" fmla="*/ 296 h 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98" h="8291">
                  <a:moveTo>
                    <a:pt x="3257" y="0"/>
                  </a:moveTo>
                  <a:lnTo>
                    <a:pt x="2369" y="4442"/>
                  </a:lnTo>
                  <a:cubicBezTo>
                    <a:pt x="2369" y="5034"/>
                    <a:pt x="2073" y="5626"/>
                    <a:pt x="2073" y="5922"/>
                  </a:cubicBezTo>
                  <a:cubicBezTo>
                    <a:pt x="2073" y="6515"/>
                    <a:pt x="2369" y="6811"/>
                    <a:pt x="2961" y="6811"/>
                  </a:cubicBezTo>
                  <a:cubicBezTo>
                    <a:pt x="3257" y="6811"/>
                    <a:pt x="3553" y="6811"/>
                    <a:pt x="3849" y="6515"/>
                  </a:cubicBezTo>
                  <a:cubicBezTo>
                    <a:pt x="4145" y="6218"/>
                    <a:pt x="4442" y="5922"/>
                    <a:pt x="4738" y="5330"/>
                  </a:cubicBezTo>
                  <a:cubicBezTo>
                    <a:pt x="5034" y="4738"/>
                    <a:pt x="5330" y="4146"/>
                    <a:pt x="5330" y="3553"/>
                  </a:cubicBezTo>
                  <a:lnTo>
                    <a:pt x="5922" y="296"/>
                  </a:lnTo>
                  <a:lnTo>
                    <a:pt x="7699" y="296"/>
                  </a:lnTo>
                  <a:lnTo>
                    <a:pt x="5922" y="8291"/>
                  </a:lnTo>
                  <a:lnTo>
                    <a:pt x="4738" y="8291"/>
                  </a:lnTo>
                  <a:lnTo>
                    <a:pt x="4738" y="6811"/>
                  </a:lnTo>
                  <a:lnTo>
                    <a:pt x="4738" y="6811"/>
                  </a:lnTo>
                  <a:cubicBezTo>
                    <a:pt x="4442" y="7403"/>
                    <a:pt x="3849" y="7699"/>
                    <a:pt x="3553" y="7995"/>
                  </a:cubicBezTo>
                  <a:cubicBezTo>
                    <a:pt x="3257" y="8291"/>
                    <a:pt x="2665" y="8291"/>
                    <a:pt x="2073" y="8291"/>
                  </a:cubicBezTo>
                  <a:cubicBezTo>
                    <a:pt x="1481" y="8291"/>
                    <a:pt x="888" y="7995"/>
                    <a:pt x="592" y="7699"/>
                  </a:cubicBezTo>
                  <a:cubicBezTo>
                    <a:pt x="296" y="7403"/>
                    <a:pt x="0" y="6811"/>
                    <a:pt x="0" y="6218"/>
                  </a:cubicBezTo>
                  <a:cubicBezTo>
                    <a:pt x="0" y="5922"/>
                    <a:pt x="0" y="5626"/>
                    <a:pt x="0" y="5330"/>
                  </a:cubicBezTo>
                  <a:cubicBezTo>
                    <a:pt x="0" y="5034"/>
                    <a:pt x="0" y="4738"/>
                    <a:pt x="296" y="4442"/>
                  </a:cubicBezTo>
                  <a:lnTo>
                    <a:pt x="1184" y="296"/>
                  </a:lnTo>
                  <a:lnTo>
                    <a:pt x="3257" y="296"/>
                  </a:lnTo>
                  <a:close/>
                </a:path>
              </a:pathLst>
            </a:custGeom>
            <a:solidFill>
              <a:srgbClr val="414141"/>
            </a:solidFill>
            <a:ln w="2960"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675A0813-000A-344E-81BB-A66F897D57AB}"/>
                </a:ext>
              </a:extLst>
            </p:cNvPr>
            <p:cNvSpPr/>
            <p:nvPr/>
          </p:nvSpPr>
          <p:spPr>
            <a:xfrm>
              <a:off x="2884939" y="1147145"/>
              <a:ext cx="7402" cy="7995"/>
            </a:xfrm>
            <a:custGeom>
              <a:avLst/>
              <a:gdLst>
                <a:gd name="connsiteX0" fmla="*/ 4738 w 7402"/>
                <a:gd name="connsiteY0" fmla="*/ 7995 h 7995"/>
                <a:gd name="connsiteX1" fmla="*/ 5626 w 7402"/>
                <a:gd name="connsiteY1" fmla="*/ 3257 h 7995"/>
                <a:gd name="connsiteX2" fmla="*/ 5626 w 7402"/>
                <a:gd name="connsiteY2" fmla="*/ 2369 h 7995"/>
                <a:gd name="connsiteX3" fmla="*/ 4738 w 7402"/>
                <a:gd name="connsiteY3" fmla="*/ 1481 h 7995"/>
                <a:gd name="connsiteX4" fmla="*/ 3850 w 7402"/>
                <a:gd name="connsiteY4" fmla="*/ 1777 h 7995"/>
                <a:gd name="connsiteX5" fmla="*/ 2961 w 7402"/>
                <a:gd name="connsiteY5" fmla="*/ 2961 h 7995"/>
                <a:gd name="connsiteX6" fmla="*/ 2369 w 7402"/>
                <a:gd name="connsiteY6" fmla="*/ 4738 h 7995"/>
                <a:gd name="connsiteX7" fmla="*/ 1777 w 7402"/>
                <a:gd name="connsiteY7" fmla="*/ 7995 h 7995"/>
                <a:gd name="connsiteX8" fmla="*/ 0 w 7402"/>
                <a:gd name="connsiteY8" fmla="*/ 7995 h 7995"/>
                <a:gd name="connsiteX9" fmla="*/ 1777 w 7402"/>
                <a:gd name="connsiteY9" fmla="*/ 0 h 7995"/>
                <a:gd name="connsiteX10" fmla="*/ 2961 w 7402"/>
                <a:gd name="connsiteY10" fmla="*/ 0 h 7995"/>
                <a:gd name="connsiteX11" fmla="*/ 2665 w 7402"/>
                <a:gd name="connsiteY11" fmla="*/ 1481 h 7995"/>
                <a:gd name="connsiteX12" fmla="*/ 2665 w 7402"/>
                <a:gd name="connsiteY12" fmla="*/ 1481 h 7995"/>
                <a:gd name="connsiteX13" fmla="*/ 3850 w 7402"/>
                <a:gd name="connsiteY13" fmla="*/ 296 h 7995"/>
                <a:gd name="connsiteX14" fmla="*/ 5330 w 7402"/>
                <a:gd name="connsiteY14" fmla="*/ 0 h 7995"/>
                <a:gd name="connsiteX15" fmla="*/ 6811 w 7402"/>
                <a:gd name="connsiteY15" fmla="*/ 592 h 7995"/>
                <a:gd name="connsiteX16" fmla="*/ 7403 w 7402"/>
                <a:gd name="connsiteY16" fmla="*/ 2073 h 7995"/>
                <a:gd name="connsiteX17" fmla="*/ 7107 w 7402"/>
                <a:gd name="connsiteY17" fmla="*/ 3257 h 7995"/>
                <a:gd name="connsiteX18" fmla="*/ 6219 w 7402"/>
                <a:gd name="connsiteY18" fmla="*/ 7995 h 7995"/>
                <a:gd name="connsiteX19" fmla="*/ 4738 w 7402"/>
                <a:gd name="connsiteY19" fmla="*/ 7995 h 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02" h="7995">
                  <a:moveTo>
                    <a:pt x="4738" y="7995"/>
                  </a:moveTo>
                  <a:lnTo>
                    <a:pt x="5626" y="3257"/>
                  </a:lnTo>
                  <a:cubicBezTo>
                    <a:pt x="5626" y="2961"/>
                    <a:pt x="5626" y="2665"/>
                    <a:pt x="5626" y="2369"/>
                  </a:cubicBezTo>
                  <a:cubicBezTo>
                    <a:pt x="5626" y="1777"/>
                    <a:pt x="5330" y="1481"/>
                    <a:pt x="4738" y="1481"/>
                  </a:cubicBezTo>
                  <a:cubicBezTo>
                    <a:pt x="4442" y="1481"/>
                    <a:pt x="4146" y="1481"/>
                    <a:pt x="3850" y="1777"/>
                  </a:cubicBezTo>
                  <a:cubicBezTo>
                    <a:pt x="3553" y="2073"/>
                    <a:pt x="3257" y="2369"/>
                    <a:pt x="2961" y="2961"/>
                  </a:cubicBezTo>
                  <a:cubicBezTo>
                    <a:pt x="2665" y="3553"/>
                    <a:pt x="2369" y="4146"/>
                    <a:pt x="2369" y="4738"/>
                  </a:cubicBezTo>
                  <a:lnTo>
                    <a:pt x="1777" y="7995"/>
                  </a:lnTo>
                  <a:lnTo>
                    <a:pt x="0" y="7995"/>
                  </a:lnTo>
                  <a:lnTo>
                    <a:pt x="1777" y="0"/>
                  </a:lnTo>
                  <a:lnTo>
                    <a:pt x="2961" y="0"/>
                  </a:lnTo>
                  <a:lnTo>
                    <a:pt x="2665" y="1481"/>
                  </a:lnTo>
                  <a:lnTo>
                    <a:pt x="2665" y="1481"/>
                  </a:lnTo>
                  <a:cubicBezTo>
                    <a:pt x="2961" y="888"/>
                    <a:pt x="3553" y="592"/>
                    <a:pt x="3850" y="296"/>
                  </a:cubicBezTo>
                  <a:cubicBezTo>
                    <a:pt x="4146" y="0"/>
                    <a:pt x="4738" y="0"/>
                    <a:pt x="5330" y="0"/>
                  </a:cubicBezTo>
                  <a:cubicBezTo>
                    <a:pt x="5922" y="0"/>
                    <a:pt x="6515" y="296"/>
                    <a:pt x="6811" y="592"/>
                  </a:cubicBezTo>
                  <a:cubicBezTo>
                    <a:pt x="7107" y="888"/>
                    <a:pt x="7403" y="1481"/>
                    <a:pt x="7403" y="2073"/>
                  </a:cubicBezTo>
                  <a:cubicBezTo>
                    <a:pt x="7403" y="2369"/>
                    <a:pt x="7403" y="2961"/>
                    <a:pt x="7107" y="3257"/>
                  </a:cubicBezTo>
                  <a:lnTo>
                    <a:pt x="6219" y="7995"/>
                  </a:lnTo>
                  <a:lnTo>
                    <a:pt x="4738" y="7995"/>
                  </a:lnTo>
                  <a:close/>
                </a:path>
              </a:pathLst>
            </a:custGeom>
            <a:solidFill>
              <a:srgbClr val="414141"/>
            </a:solidFill>
            <a:ln w="2960"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2ADFA86F-0583-D04A-BE38-7E878539F3D1}"/>
                </a:ext>
              </a:extLst>
            </p:cNvPr>
            <p:cNvSpPr/>
            <p:nvPr/>
          </p:nvSpPr>
          <p:spPr>
            <a:xfrm>
              <a:off x="2893526" y="1144184"/>
              <a:ext cx="4145" cy="10956"/>
            </a:xfrm>
            <a:custGeom>
              <a:avLst/>
              <a:gdLst>
                <a:gd name="connsiteX0" fmla="*/ 1777 w 4145"/>
                <a:gd name="connsiteY0" fmla="*/ 10956 h 10956"/>
                <a:gd name="connsiteX1" fmla="*/ 0 w 4145"/>
                <a:gd name="connsiteY1" fmla="*/ 10956 h 10956"/>
                <a:gd name="connsiteX2" fmla="*/ 1777 w 4145"/>
                <a:gd name="connsiteY2" fmla="*/ 2961 h 10956"/>
                <a:gd name="connsiteX3" fmla="*/ 3553 w 4145"/>
                <a:gd name="connsiteY3" fmla="*/ 2961 h 10956"/>
                <a:gd name="connsiteX4" fmla="*/ 1777 w 4145"/>
                <a:gd name="connsiteY4" fmla="*/ 10956 h 10956"/>
                <a:gd name="connsiteX5" fmla="*/ 2073 w 4145"/>
                <a:gd name="connsiteY5" fmla="*/ 1184 h 10956"/>
                <a:gd name="connsiteX6" fmla="*/ 2369 w 4145"/>
                <a:gd name="connsiteY6" fmla="*/ 296 h 10956"/>
                <a:gd name="connsiteX7" fmla="*/ 3257 w 4145"/>
                <a:gd name="connsiteY7" fmla="*/ 0 h 10956"/>
                <a:gd name="connsiteX8" fmla="*/ 3849 w 4145"/>
                <a:gd name="connsiteY8" fmla="*/ 296 h 10956"/>
                <a:gd name="connsiteX9" fmla="*/ 4146 w 4145"/>
                <a:gd name="connsiteY9" fmla="*/ 888 h 10956"/>
                <a:gd name="connsiteX10" fmla="*/ 3849 w 4145"/>
                <a:gd name="connsiteY10" fmla="*/ 1777 h 10956"/>
                <a:gd name="connsiteX11" fmla="*/ 2961 w 4145"/>
                <a:gd name="connsiteY11" fmla="*/ 2073 h 10956"/>
                <a:gd name="connsiteX12" fmla="*/ 2369 w 4145"/>
                <a:gd name="connsiteY12" fmla="*/ 1777 h 10956"/>
                <a:gd name="connsiteX13" fmla="*/ 2073 w 4145"/>
                <a:gd name="connsiteY13" fmla="*/ 1184 h 1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45" h="10956">
                  <a:moveTo>
                    <a:pt x="1777" y="10956"/>
                  </a:moveTo>
                  <a:lnTo>
                    <a:pt x="0" y="10956"/>
                  </a:lnTo>
                  <a:lnTo>
                    <a:pt x="1777" y="2961"/>
                  </a:lnTo>
                  <a:lnTo>
                    <a:pt x="3553" y="2961"/>
                  </a:lnTo>
                  <a:lnTo>
                    <a:pt x="1777" y="10956"/>
                  </a:lnTo>
                  <a:close/>
                  <a:moveTo>
                    <a:pt x="2073" y="1184"/>
                  </a:moveTo>
                  <a:cubicBezTo>
                    <a:pt x="2073" y="888"/>
                    <a:pt x="2073" y="592"/>
                    <a:pt x="2369" y="296"/>
                  </a:cubicBezTo>
                  <a:cubicBezTo>
                    <a:pt x="2665" y="0"/>
                    <a:pt x="2961" y="0"/>
                    <a:pt x="3257" y="0"/>
                  </a:cubicBezTo>
                  <a:cubicBezTo>
                    <a:pt x="3553" y="0"/>
                    <a:pt x="3849" y="0"/>
                    <a:pt x="3849" y="296"/>
                  </a:cubicBezTo>
                  <a:cubicBezTo>
                    <a:pt x="4146" y="296"/>
                    <a:pt x="4146" y="592"/>
                    <a:pt x="4146" y="888"/>
                  </a:cubicBezTo>
                  <a:cubicBezTo>
                    <a:pt x="4146" y="1184"/>
                    <a:pt x="4146" y="1481"/>
                    <a:pt x="3849" y="1777"/>
                  </a:cubicBezTo>
                  <a:cubicBezTo>
                    <a:pt x="3553" y="2073"/>
                    <a:pt x="3553" y="2073"/>
                    <a:pt x="2961" y="2073"/>
                  </a:cubicBezTo>
                  <a:cubicBezTo>
                    <a:pt x="2665" y="2073"/>
                    <a:pt x="2369" y="2073"/>
                    <a:pt x="2369" y="1777"/>
                  </a:cubicBezTo>
                  <a:cubicBezTo>
                    <a:pt x="2073" y="1481"/>
                    <a:pt x="2073" y="1481"/>
                    <a:pt x="2073" y="1184"/>
                  </a:cubicBezTo>
                  <a:close/>
                </a:path>
              </a:pathLst>
            </a:custGeom>
            <a:solidFill>
              <a:srgbClr val="414141"/>
            </a:solidFill>
            <a:ln w="2960"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43F1E49B-BAA7-8843-AD6C-7726180AFBA0}"/>
                </a:ext>
              </a:extLst>
            </p:cNvPr>
            <p:cNvSpPr/>
            <p:nvPr/>
          </p:nvSpPr>
          <p:spPr>
            <a:xfrm>
              <a:off x="2897672" y="1145072"/>
              <a:ext cx="5626" cy="10067"/>
            </a:xfrm>
            <a:custGeom>
              <a:avLst/>
              <a:gdLst>
                <a:gd name="connsiteX0" fmla="*/ 2665 w 5626"/>
                <a:gd name="connsiteY0" fmla="*/ 8883 h 10067"/>
                <a:gd name="connsiteX1" fmla="*/ 3849 w 5626"/>
                <a:gd name="connsiteY1" fmla="*/ 8587 h 10067"/>
                <a:gd name="connsiteX2" fmla="*/ 3849 w 5626"/>
                <a:gd name="connsiteY2" fmla="*/ 9772 h 10067"/>
                <a:gd name="connsiteX3" fmla="*/ 3257 w 5626"/>
                <a:gd name="connsiteY3" fmla="*/ 10068 h 10067"/>
                <a:gd name="connsiteX4" fmla="*/ 2369 w 5626"/>
                <a:gd name="connsiteY4" fmla="*/ 10068 h 10067"/>
                <a:gd name="connsiteX5" fmla="*/ 296 w 5626"/>
                <a:gd name="connsiteY5" fmla="*/ 8291 h 10067"/>
                <a:gd name="connsiteX6" fmla="*/ 296 w 5626"/>
                <a:gd name="connsiteY6" fmla="*/ 7403 h 10067"/>
                <a:gd name="connsiteX7" fmla="*/ 1184 w 5626"/>
                <a:gd name="connsiteY7" fmla="*/ 3257 h 10067"/>
                <a:gd name="connsiteX8" fmla="*/ 0 w 5626"/>
                <a:gd name="connsiteY8" fmla="*/ 3257 h 10067"/>
                <a:gd name="connsiteX9" fmla="*/ 296 w 5626"/>
                <a:gd name="connsiteY9" fmla="*/ 2369 h 10067"/>
                <a:gd name="connsiteX10" fmla="*/ 1777 w 5626"/>
                <a:gd name="connsiteY10" fmla="*/ 1777 h 10067"/>
                <a:gd name="connsiteX11" fmla="*/ 2665 w 5626"/>
                <a:gd name="connsiteY11" fmla="*/ 0 h 10067"/>
                <a:gd name="connsiteX12" fmla="*/ 3849 w 5626"/>
                <a:gd name="connsiteY12" fmla="*/ 0 h 10067"/>
                <a:gd name="connsiteX13" fmla="*/ 3553 w 5626"/>
                <a:gd name="connsiteY13" fmla="*/ 1777 h 10067"/>
                <a:gd name="connsiteX14" fmla="*/ 5626 w 5626"/>
                <a:gd name="connsiteY14" fmla="*/ 1777 h 10067"/>
                <a:gd name="connsiteX15" fmla="*/ 5330 w 5626"/>
                <a:gd name="connsiteY15" fmla="*/ 2961 h 10067"/>
                <a:gd name="connsiteX16" fmla="*/ 3257 w 5626"/>
                <a:gd name="connsiteY16" fmla="*/ 2961 h 10067"/>
                <a:gd name="connsiteX17" fmla="*/ 2369 w 5626"/>
                <a:gd name="connsiteY17" fmla="*/ 7107 h 10067"/>
                <a:gd name="connsiteX18" fmla="*/ 2369 w 5626"/>
                <a:gd name="connsiteY18" fmla="*/ 7699 h 10067"/>
                <a:gd name="connsiteX19" fmla="*/ 2665 w 5626"/>
                <a:gd name="connsiteY19" fmla="*/ 8291 h 10067"/>
                <a:gd name="connsiteX20" fmla="*/ 2665 w 5626"/>
                <a:gd name="connsiteY20" fmla="*/ 8883 h 1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26" h="10067">
                  <a:moveTo>
                    <a:pt x="2665" y="8883"/>
                  </a:moveTo>
                  <a:cubicBezTo>
                    <a:pt x="2961" y="8883"/>
                    <a:pt x="3257" y="8883"/>
                    <a:pt x="3849" y="8587"/>
                  </a:cubicBezTo>
                  <a:lnTo>
                    <a:pt x="3849" y="9772"/>
                  </a:lnTo>
                  <a:cubicBezTo>
                    <a:pt x="3553" y="9772"/>
                    <a:pt x="3553" y="10068"/>
                    <a:pt x="3257" y="10068"/>
                  </a:cubicBezTo>
                  <a:cubicBezTo>
                    <a:pt x="2961" y="10068"/>
                    <a:pt x="2665" y="10068"/>
                    <a:pt x="2369" y="10068"/>
                  </a:cubicBezTo>
                  <a:cubicBezTo>
                    <a:pt x="1184" y="10068"/>
                    <a:pt x="296" y="9476"/>
                    <a:pt x="296" y="8291"/>
                  </a:cubicBezTo>
                  <a:cubicBezTo>
                    <a:pt x="296" y="7995"/>
                    <a:pt x="296" y="7699"/>
                    <a:pt x="296" y="7403"/>
                  </a:cubicBezTo>
                  <a:lnTo>
                    <a:pt x="1184" y="3257"/>
                  </a:lnTo>
                  <a:lnTo>
                    <a:pt x="0" y="3257"/>
                  </a:lnTo>
                  <a:lnTo>
                    <a:pt x="296" y="2369"/>
                  </a:lnTo>
                  <a:lnTo>
                    <a:pt x="1777" y="1777"/>
                  </a:lnTo>
                  <a:lnTo>
                    <a:pt x="2665" y="0"/>
                  </a:lnTo>
                  <a:lnTo>
                    <a:pt x="3849" y="0"/>
                  </a:lnTo>
                  <a:lnTo>
                    <a:pt x="3553" y="1777"/>
                  </a:lnTo>
                  <a:lnTo>
                    <a:pt x="5626" y="1777"/>
                  </a:lnTo>
                  <a:lnTo>
                    <a:pt x="5330" y="2961"/>
                  </a:lnTo>
                  <a:lnTo>
                    <a:pt x="3257" y="2961"/>
                  </a:lnTo>
                  <a:lnTo>
                    <a:pt x="2369" y="7107"/>
                  </a:lnTo>
                  <a:cubicBezTo>
                    <a:pt x="2369" y="7403"/>
                    <a:pt x="2369" y="7699"/>
                    <a:pt x="2369" y="7699"/>
                  </a:cubicBezTo>
                  <a:cubicBezTo>
                    <a:pt x="2369" y="7995"/>
                    <a:pt x="2369" y="7995"/>
                    <a:pt x="2665" y="8291"/>
                  </a:cubicBezTo>
                  <a:cubicBezTo>
                    <a:pt x="2369" y="8883"/>
                    <a:pt x="2369" y="8883"/>
                    <a:pt x="2665" y="8883"/>
                  </a:cubicBezTo>
                  <a:close/>
                </a:path>
              </a:pathLst>
            </a:custGeom>
            <a:solidFill>
              <a:srgbClr val="414141"/>
            </a:solidFill>
            <a:ln w="2960"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0B6CEF29-32D3-4B4E-9D89-428D560535C7}"/>
                </a:ext>
              </a:extLst>
            </p:cNvPr>
            <p:cNvSpPr/>
            <p:nvPr/>
          </p:nvSpPr>
          <p:spPr>
            <a:xfrm>
              <a:off x="2901521" y="1146849"/>
              <a:ext cx="8883" cy="11548"/>
            </a:xfrm>
            <a:custGeom>
              <a:avLst/>
              <a:gdLst>
                <a:gd name="connsiteX0" fmla="*/ 1777 w 8883"/>
                <a:gd name="connsiteY0" fmla="*/ 296 h 11548"/>
                <a:gd name="connsiteX1" fmla="*/ 3553 w 8883"/>
                <a:gd name="connsiteY1" fmla="*/ 296 h 11548"/>
                <a:gd name="connsiteX2" fmla="*/ 4145 w 8883"/>
                <a:gd name="connsiteY2" fmla="*/ 4146 h 11548"/>
                <a:gd name="connsiteX3" fmla="*/ 4145 w 8883"/>
                <a:gd name="connsiteY3" fmla="*/ 5330 h 11548"/>
                <a:gd name="connsiteX4" fmla="*/ 4145 w 8883"/>
                <a:gd name="connsiteY4" fmla="*/ 6515 h 11548"/>
                <a:gd name="connsiteX5" fmla="*/ 4145 w 8883"/>
                <a:gd name="connsiteY5" fmla="*/ 6515 h 11548"/>
                <a:gd name="connsiteX6" fmla="*/ 5034 w 8883"/>
                <a:gd name="connsiteY6" fmla="*/ 4146 h 11548"/>
                <a:gd name="connsiteX7" fmla="*/ 7107 w 8883"/>
                <a:gd name="connsiteY7" fmla="*/ 0 h 11548"/>
                <a:gd name="connsiteX8" fmla="*/ 8883 w 8883"/>
                <a:gd name="connsiteY8" fmla="*/ 0 h 11548"/>
                <a:gd name="connsiteX9" fmla="*/ 4145 w 8883"/>
                <a:gd name="connsiteY9" fmla="*/ 9180 h 11548"/>
                <a:gd name="connsiteX10" fmla="*/ 2665 w 8883"/>
                <a:gd name="connsiteY10" fmla="*/ 10956 h 11548"/>
                <a:gd name="connsiteX11" fmla="*/ 888 w 8883"/>
                <a:gd name="connsiteY11" fmla="*/ 11549 h 11548"/>
                <a:gd name="connsiteX12" fmla="*/ 0 w 8883"/>
                <a:gd name="connsiteY12" fmla="*/ 11549 h 11548"/>
                <a:gd name="connsiteX13" fmla="*/ 0 w 8883"/>
                <a:gd name="connsiteY13" fmla="*/ 10068 h 11548"/>
                <a:gd name="connsiteX14" fmla="*/ 888 w 8883"/>
                <a:gd name="connsiteY14" fmla="*/ 10068 h 11548"/>
                <a:gd name="connsiteX15" fmla="*/ 1777 w 8883"/>
                <a:gd name="connsiteY15" fmla="*/ 9772 h 11548"/>
                <a:gd name="connsiteX16" fmla="*/ 2665 w 8883"/>
                <a:gd name="connsiteY16" fmla="*/ 8587 h 11548"/>
                <a:gd name="connsiteX17" fmla="*/ 2961 w 8883"/>
                <a:gd name="connsiteY17" fmla="*/ 7995 h 11548"/>
                <a:gd name="connsiteX18" fmla="*/ 1777 w 8883"/>
                <a:gd name="connsiteY18" fmla="*/ 296 h 1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83" h="11548">
                  <a:moveTo>
                    <a:pt x="1777" y="296"/>
                  </a:moveTo>
                  <a:lnTo>
                    <a:pt x="3553" y="296"/>
                  </a:lnTo>
                  <a:lnTo>
                    <a:pt x="4145" y="4146"/>
                  </a:lnTo>
                  <a:cubicBezTo>
                    <a:pt x="4145" y="4442"/>
                    <a:pt x="4145" y="4738"/>
                    <a:pt x="4145" y="5330"/>
                  </a:cubicBezTo>
                  <a:cubicBezTo>
                    <a:pt x="4145" y="5922"/>
                    <a:pt x="4145" y="6218"/>
                    <a:pt x="4145" y="6515"/>
                  </a:cubicBezTo>
                  <a:lnTo>
                    <a:pt x="4145" y="6515"/>
                  </a:lnTo>
                  <a:cubicBezTo>
                    <a:pt x="4442" y="5626"/>
                    <a:pt x="4738" y="4738"/>
                    <a:pt x="5034" y="4146"/>
                  </a:cubicBezTo>
                  <a:lnTo>
                    <a:pt x="7107" y="0"/>
                  </a:lnTo>
                  <a:lnTo>
                    <a:pt x="8883" y="0"/>
                  </a:lnTo>
                  <a:lnTo>
                    <a:pt x="4145" y="9180"/>
                  </a:lnTo>
                  <a:cubicBezTo>
                    <a:pt x="3849" y="10068"/>
                    <a:pt x="3257" y="10660"/>
                    <a:pt x="2665" y="10956"/>
                  </a:cubicBezTo>
                  <a:cubicBezTo>
                    <a:pt x="2073" y="11252"/>
                    <a:pt x="1481" y="11549"/>
                    <a:pt x="888" y="11549"/>
                  </a:cubicBezTo>
                  <a:cubicBezTo>
                    <a:pt x="592" y="11549"/>
                    <a:pt x="296" y="11549"/>
                    <a:pt x="0" y="11549"/>
                  </a:cubicBezTo>
                  <a:lnTo>
                    <a:pt x="0" y="10068"/>
                  </a:lnTo>
                  <a:cubicBezTo>
                    <a:pt x="296" y="10068"/>
                    <a:pt x="592" y="10068"/>
                    <a:pt x="888" y="10068"/>
                  </a:cubicBezTo>
                  <a:cubicBezTo>
                    <a:pt x="1184" y="10068"/>
                    <a:pt x="1481" y="10068"/>
                    <a:pt x="1777" y="9772"/>
                  </a:cubicBezTo>
                  <a:cubicBezTo>
                    <a:pt x="2073" y="9476"/>
                    <a:pt x="2369" y="9180"/>
                    <a:pt x="2665" y="8587"/>
                  </a:cubicBezTo>
                  <a:lnTo>
                    <a:pt x="2961" y="7995"/>
                  </a:lnTo>
                  <a:lnTo>
                    <a:pt x="1777" y="296"/>
                  </a:lnTo>
                  <a:close/>
                </a:path>
              </a:pathLst>
            </a:custGeom>
            <a:solidFill>
              <a:srgbClr val="414141"/>
            </a:solidFill>
            <a:ln w="2960"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F0A3AE8C-657F-604C-9C22-12DD1A6E7ADB}"/>
                </a:ext>
              </a:extLst>
            </p:cNvPr>
            <p:cNvSpPr/>
            <p:nvPr/>
          </p:nvSpPr>
          <p:spPr>
            <a:xfrm>
              <a:off x="2914254" y="1144776"/>
              <a:ext cx="12140" cy="10363"/>
            </a:xfrm>
            <a:custGeom>
              <a:avLst/>
              <a:gdLst>
                <a:gd name="connsiteX0" fmla="*/ 3849 w 12140"/>
                <a:gd name="connsiteY0" fmla="*/ 10364 h 10363"/>
                <a:gd name="connsiteX1" fmla="*/ 2961 w 12140"/>
                <a:gd name="connsiteY1" fmla="*/ 1777 h 10363"/>
                <a:gd name="connsiteX2" fmla="*/ 2961 w 12140"/>
                <a:gd name="connsiteY2" fmla="*/ 1777 h 10363"/>
                <a:gd name="connsiteX3" fmla="*/ 2665 w 12140"/>
                <a:gd name="connsiteY3" fmla="*/ 4146 h 10363"/>
                <a:gd name="connsiteX4" fmla="*/ 1481 w 12140"/>
                <a:gd name="connsiteY4" fmla="*/ 10364 h 10363"/>
                <a:gd name="connsiteX5" fmla="*/ 0 w 12140"/>
                <a:gd name="connsiteY5" fmla="*/ 10364 h 10363"/>
                <a:gd name="connsiteX6" fmla="*/ 2073 w 12140"/>
                <a:gd name="connsiteY6" fmla="*/ 0 h 10363"/>
                <a:gd name="connsiteX7" fmla="*/ 4442 w 12140"/>
                <a:gd name="connsiteY7" fmla="*/ 0 h 10363"/>
                <a:gd name="connsiteX8" fmla="*/ 5330 w 12140"/>
                <a:gd name="connsiteY8" fmla="*/ 8291 h 10363"/>
                <a:gd name="connsiteX9" fmla="*/ 5330 w 12140"/>
                <a:gd name="connsiteY9" fmla="*/ 8291 h 10363"/>
                <a:gd name="connsiteX10" fmla="*/ 9772 w 12140"/>
                <a:gd name="connsiteY10" fmla="*/ 0 h 10363"/>
                <a:gd name="connsiteX11" fmla="*/ 12141 w 12140"/>
                <a:gd name="connsiteY11" fmla="*/ 0 h 10363"/>
                <a:gd name="connsiteX12" fmla="*/ 10068 w 12140"/>
                <a:gd name="connsiteY12" fmla="*/ 10364 h 10363"/>
                <a:gd name="connsiteX13" fmla="*/ 8587 w 12140"/>
                <a:gd name="connsiteY13" fmla="*/ 10364 h 10363"/>
                <a:gd name="connsiteX14" fmla="*/ 9772 w 12140"/>
                <a:gd name="connsiteY14" fmla="*/ 4146 h 10363"/>
                <a:gd name="connsiteX15" fmla="*/ 10364 w 12140"/>
                <a:gd name="connsiteY15" fmla="*/ 1777 h 10363"/>
                <a:gd name="connsiteX16" fmla="*/ 10364 w 12140"/>
                <a:gd name="connsiteY16" fmla="*/ 1777 h 10363"/>
                <a:gd name="connsiteX17" fmla="*/ 5922 w 12140"/>
                <a:gd name="connsiteY17" fmla="*/ 10364 h 10363"/>
                <a:gd name="connsiteX18" fmla="*/ 3849 w 12140"/>
                <a:gd name="connsiteY18"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40" h="10363">
                  <a:moveTo>
                    <a:pt x="3849" y="10364"/>
                  </a:moveTo>
                  <a:lnTo>
                    <a:pt x="2961" y="1777"/>
                  </a:lnTo>
                  <a:lnTo>
                    <a:pt x="2961" y="1777"/>
                  </a:lnTo>
                  <a:cubicBezTo>
                    <a:pt x="2961" y="2369"/>
                    <a:pt x="2665" y="3257"/>
                    <a:pt x="2665" y="4146"/>
                  </a:cubicBezTo>
                  <a:lnTo>
                    <a:pt x="1481" y="10364"/>
                  </a:lnTo>
                  <a:lnTo>
                    <a:pt x="0" y="10364"/>
                  </a:lnTo>
                  <a:lnTo>
                    <a:pt x="2073" y="0"/>
                  </a:lnTo>
                  <a:lnTo>
                    <a:pt x="4442" y="0"/>
                  </a:lnTo>
                  <a:lnTo>
                    <a:pt x="5330" y="8291"/>
                  </a:lnTo>
                  <a:lnTo>
                    <a:pt x="5330" y="8291"/>
                  </a:lnTo>
                  <a:lnTo>
                    <a:pt x="9772" y="0"/>
                  </a:lnTo>
                  <a:lnTo>
                    <a:pt x="12141" y="0"/>
                  </a:lnTo>
                  <a:lnTo>
                    <a:pt x="10068" y="10364"/>
                  </a:lnTo>
                  <a:lnTo>
                    <a:pt x="8587" y="10364"/>
                  </a:lnTo>
                  <a:lnTo>
                    <a:pt x="9772" y="4146"/>
                  </a:lnTo>
                  <a:cubicBezTo>
                    <a:pt x="10068" y="3257"/>
                    <a:pt x="10068" y="2369"/>
                    <a:pt x="10364" y="1777"/>
                  </a:cubicBezTo>
                  <a:lnTo>
                    <a:pt x="10364" y="1777"/>
                  </a:lnTo>
                  <a:lnTo>
                    <a:pt x="5922" y="10364"/>
                  </a:lnTo>
                  <a:lnTo>
                    <a:pt x="3849" y="10364"/>
                  </a:lnTo>
                  <a:close/>
                </a:path>
              </a:pathLst>
            </a:custGeom>
            <a:solidFill>
              <a:srgbClr val="414141"/>
            </a:solidFill>
            <a:ln w="2960"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D89E1A1E-3697-0C4C-91AE-A9B134A70DEE}"/>
                </a:ext>
              </a:extLst>
            </p:cNvPr>
            <p:cNvSpPr/>
            <p:nvPr/>
          </p:nvSpPr>
          <p:spPr>
            <a:xfrm>
              <a:off x="2926691" y="1147145"/>
              <a:ext cx="6514" cy="7995"/>
            </a:xfrm>
            <a:custGeom>
              <a:avLst/>
              <a:gdLst>
                <a:gd name="connsiteX0" fmla="*/ 2961 w 6514"/>
                <a:gd name="connsiteY0" fmla="*/ 7995 h 7995"/>
                <a:gd name="connsiteX1" fmla="*/ 888 w 6514"/>
                <a:gd name="connsiteY1" fmla="*/ 7107 h 7995"/>
                <a:gd name="connsiteX2" fmla="*/ 0 w 6514"/>
                <a:gd name="connsiteY2" fmla="*/ 5034 h 7995"/>
                <a:gd name="connsiteX3" fmla="*/ 592 w 6514"/>
                <a:gd name="connsiteY3" fmla="*/ 2369 h 7995"/>
                <a:gd name="connsiteX4" fmla="*/ 2073 w 6514"/>
                <a:gd name="connsiteY4" fmla="*/ 592 h 7995"/>
                <a:gd name="connsiteX5" fmla="*/ 4145 w 6514"/>
                <a:gd name="connsiteY5" fmla="*/ 0 h 7995"/>
                <a:gd name="connsiteX6" fmla="*/ 5922 w 6514"/>
                <a:gd name="connsiteY6" fmla="*/ 592 h 7995"/>
                <a:gd name="connsiteX7" fmla="*/ 6515 w 6514"/>
                <a:gd name="connsiteY7" fmla="*/ 2073 h 7995"/>
                <a:gd name="connsiteX8" fmla="*/ 5330 w 6514"/>
                <a:gd name="connsiteY8" fmla="*/ 4146 h 7995"/>
                <a:gd name="connsiteX9" fmla="*/ 2073 w 6514"/>
                <a:gd name="connsiteY9" fmla="*/ 4738 h 7995"/>
                <a:gd name="connsiteX10" fmla="*/ 1777 w 6514"/>
                <a:gd name="connsiteY10" fmla="*/ 4738 h 7995"/>
                <a:gd name="connsiteX11" fmla="*/ 1777 w 6514"/>
                <a:gd name="connsiteY11" fmla="*/ 5034 h 7995"/>
                <a:gd name="connsiteX12" fmla="*/ 1777 w 6514"/>
                <a:gd name="connsiteY12" fmla="*/ 5330 h 7995"/>
                <a:gd name="connsiteX13" fmla="*/ 2073 w 6514"/>
                <a:gd name="connsiteY13" fmla="*/ 6515 h 7995"/>
                <a:gd name="connsiteX14" fmla="*/ 3257 w 6514"/>
                <a:gd name="connsiteY14" fmla="*/ 7107 h 7995"/>
                <a:gd name="connsiteX15" fmla="*/ 4145 w 6514"/>
                <a:gd name="connsiteY15" fmla="*/ 7107 h 7995"/>
                <a:gd name="connsiteX16" fmla="*/ 5330 w 6514"/>
                <a:gd name="connsiteY16" fmla="*/ 6515 h 7995"/>
                <a:gd name="connsiteX17" fmla="*/ 5330 w 6514"/>
                <a:gd name="connsiteY17" fmla="*/ 7699 h 7995"/>
                <a:gd name="connsiteX18" fmla="*/ 4145 w 6514"/>
                <a:gd name="connsiteY18" fmla="*/ 7995 h 7995"/>
                <a:gd name="connsiteX19" fmla="*/ 2961 w 6514"/>
                <a:gd name="connsiteY19" fmla="*/ 7995 h 7995"/>
                <a:gd name="connsiteX20" fmla="*/ 3849 w 6514"/>
                <a:gd name="connsiteY20" fmla="*/ 1184 h 7995"/>
                <a:gd name="connsiteX21" fmla="*/ 2665 w 6514"/>
                <a:gd name="connsiteY21" fmla="*/ 1777 h 7995"/>
                <a:gd name="connsiteX22" fmla="*/ 1777 w 6514"/>
                <a:gd name="connsiteY22" fmla="*/ 3257 h 7995"/>
                <a:gd name="connsiteX23" fmla="*/ 2073 w 6514"/>
                <a:gd name="connsiteY23" fmla="*/ 3257 h 7995"/>
                <a:gd name="connsiteX24" fmla="*/ 4145 w 6514"/>
                <a:gd name="connsiteY24" fmla="*/ 2961 h 7995"/>
                <a:gd name="connsiteX25" fmla="*/ 5034 w 6514"/>
                <a:gd name="connsiteY25" fmla="*/ 1777 h 7995"/>
                <a:gd name="connsiteX26" fmla="*/ 4738 w 6514"/>
                <a:gd name="connsiteY26" fmla="*/ 1184 h 7995"/>
                <a:gd name="connsiteX27" fmla="*/ 3849 w 6514"/>
                <a:gd name="connsiteY27" fmla="*/ 1184 h 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14" h="7995">
                  <a:moveTo>
                    <a:pt x="2961" y="7995"/>
                  </a:moveTo>
                  <a:cubicBezTo>
                    <a:pt x="2073" y="7995"/>
                    <a:pt x="1184" y="7699"/>
                    <a:pt x="888" y="7107"/>
                  </a:cubicBezTo>
                  <a:cubicBezTo>
                    <a:pt x="296" y="6515"/>
                    <a:pt x="0" y="5922"/>
                    <a:pt x="0" y="5034"/>
                  </a:cubicBezTo>
                  <a:cubicBezTo>
                    <a:pt x="0" y="4146"/>
                    <a:pt x="296" y="3257"/>
                    <a:pt x="592" y="2369"/>
                  </a:cubicBezTo>
                  <a:cubicBezTo>
                    <a:pt x="888" y="1481"/>
                    <a:pt x="1481" y="888"/>
                    <a:pt x="2073" y="592"/>
                  </a:cubicBezTo>
                  <a:cubicBezTo>
                    <a:pt x="2665" y="296"/>
                    <a:pt x="3257" y="0"/>
                    <a:pt x="4145" y="0"/>
                  </a:cubicBezTo>
                  <a:cubicBezTo>
                    <a:pt x="5034" y="0"/>
                    <a:pt x="5626" y="296"/>
                    <a:pt x="5922" y="592"/>
                  </a:cubicBezTo>
                  <a:cubicBezTo>
                    <a:pt x="6218" y="888"/>
                    <a:pt x="6515" y="1481"/>
                    <a:pt x="6515" y="2073"/>
                  </a:cubicBezTo>
                  <a:cubicBezTo>
                    <a:pt x="6515" y="2961"/>
                    <a:pt x="6218" y="3553"/>
                    <a:pt x="5330" y="4146"/>
                  </a:cubicBezTo>
                  <a:cubicBezTo>
                    <a:pt x="4442" y="4738"/>
                    <a:pt x="3553" y="4738"/>
                    <a:pt x="2073" y="4738"/>
                  </a:cubicBezTo>
                  <a:lnTo>
                    <a:pt x="1777" y="4738"/>
                  </a:lnTo>
                  <a:lnTo>
                    <a:pt x="1777" y="5034"/>
                  </a:lnTo>
                  <a:lnTo>
                    <a:pt x="1777" y="5330"/>
                  </a:lnTo>
                  <a:cubicBezTo>
                    <a:pt x="1777" y="5922"/>
                    <a:pt x="1777" y="6218"/>
                    <a:pt x="2073" y="6515"/>
                  </a:cubicBezTo>
                  <a:cubicBezTo>
                    <a:pt x="2369" y="6811"/>
                    <a:pt x="2665" y="7107"/>
                    <a:pt x="3257" y="7107"/>
                  </a:cubicBezTo>
                  <a:cubicBezTo>
                    <a:pt x="3553" y="7107"/>
                    <a:pt x="3849" y="7107"/>
                    <a:pt x="4145" y="7107"/>
                  </a:cubicBezTo>
                  <a:cubicBezTo>
                    <a:pt x="4442" y="7107"/>
                    <a:pt x="4738" y="6811"/>
                    <a:pt x="5330" y="6515"/>
                  </a:cubicBezTo>
                  <a:lnTo>
                    <a:pt x="5330" y="7699"/>
                  </a:lnTo>
                  <a:cubicBezTo>
                    <a:pt x="4738" y="7995"/>
                    <a:pt x="4442" y="7995"/>
                    <a:pt x="4145" y="7995"/>
                  </a:cubicBezTo>
                  <a:cubicBezTo>
                    <a:pt x="3849" y="7995"/>
                    <a:pt x="3257" y="7995"/>
                    <a:pt x="2961" y="7995"/>
                  </a:cubicBezTo>
                  <a:close/>
                  <a:moveTo>
                    <a:pt x="3849" y="1184"/>
                  </a:moveTo>
                  <a:cubicBezTo>
                    <a:pt x="3257" y="1184"/>
                    <a:pt x="2961" y="1481"/>
                    <a:pt x="2665" y="1777"/>
                  </a:cubicBezTo>
                  <a:cubicBezTo>
                    <a:pt x="2369" y="2073"/>
                    <a:pt x="2073" y="2665"/>
                    <a:pt x="1777" y="3257"/>
                  </a:cubicBezTo>
                  <a:lnTo>
                    <a:pt x="2073" y="3257"/>
                  </a:lnTo>
                  <a:cubicBezTo>
                    <a:pt x="2961" y="3257"/>
                    <a:pt x="3553" y="3257"/>
                    <a:pt x="4145" y="2961"/>
                  </a:cubicBezTo>
                  <a:cubicBezTo>
                    <a:pt x="4738" y="2665"/>
                    <a:pt x="5034" y="2369"/>
                    <a:pt x="5034" y="1777"/>
                  </a:cubicBezTo>
                  <a:cubicBezTo>
                    <a:pt x="5034" y="1481"/>
                    <a:pt x="5034" y="1481"/>
                    <a:pt x="4738" y="1184"/>
                  </a:cubicBezTo>
                  <a:cubicBezTo>
                    <a:pt x="4442" y="1184"/>
                    <a:pt x="4145" y="1184"/>
                    <a:pt x="3849" y="1184"/>
                  </a:cubicBezTo>
                  <a:close/>
                </a:path>
              </a:pathLst>
            </a:custGeom>
            <a:solidFill>
              <a:srgbClr val="414141"/>
            </a:solidFill>
            <a:ln w="2960"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7365B6FF-0858-2545-AFD3-A3BF4943AB57}"/>
                </a:ext>
              </a:extLst>
            </p:cNvPr>
            <p:cNvSpPr/>
            <p:nvPr/>
          </p:nvSpPr>
          <p:spPr>
            <a:xfrm>
              <a:off x="2934390" y="1143888"/>
              <a:ext cx="7995" cy="11252"/>
            </a:xfrm>
            <a:custGeom>
              <a:avLst/>
              <a:gdLst>
                <a:gd name="connsiteX0" fmla="*/ 3553 w 7995"/>
                <a:gd name="connsiteY0" fmla="*/ 3257 h 11252"/>
                <a:gd name="connsiteX1" fmla="*/ 5330 w 7995"/>
                <a:gd name="connsiteY1" fmla="*/ 4442 h 11252"/>
                <a:gd name="connsiteX2" fmla="*/ 5330 w 7995"/>
                <a:gd name="connsiteY2" fmla="*/ 4442 h 11252"/>
                <a:gd name="connsiteX3" fmla="*/ 5626 w 7995"/>
                <a:gd name="connsiteY3" fmla="*/ 2665 h 11252"/>
                <a:gd name="connsiteX4" fmla="*/ 6219 w 7995"/>
                <a:gd name="connsiteY4" fmla="*/ 0 h 11252"/>
                <a:gd name="connsiteX5" fmla="*/ 7995 w 7995"/>
                <a:gd name="connsiteY5" fmla="*/ 0 h 11252"/>
                <a:gd name="connsiteX6" fmla="*/ 5626 w 7995"/>
                <a:gd name="connsiteY6" fmla="*/ 10956 h 11252"/>
                <a:gd name="connsiteX7" fmla="*/ 4442 w 7995"/>
                <a:gd name="connsiteY7" fmla="*/ 10956 h 11252"/>
                <a:gd name="connsiteX8" fmla="*/ 4442 w 7995"/>
                <a:gd name="connsiteY8" fmla="*/ 9772 h 11252"/>
                <a:gd name="connsiteX9" fmla="*/ 4442 w 7995"/>
                <a:gd name="connsiteY9" fmla="*/ 9772 h 11252"/>
                <a:gd name="connsiteX10" fmla="*/ 3257 w 7995"/>
                <a:gd name="connsiteY10" fmla="*/ 10956 h 11252"/>
                <a:gd name="connsiteX11" fmla="*/ 2073 w 7995"/>
                <a:gd name="connsiteY11" fmla="*/ 11252 h 11252"/>
                <a:gd name="connsiteX12" fmla="*/ 592 w 7995"/>
                <a:gd name="connsiteY12" fmla="*/ 10660 h 11252"/>
                <a:gd name="connsiteX13" fmla="*/ 0 w 7995"/>
                <a:gd name="connsiteY13" fmla="*/ 8587 h 11252"/>
                <a:gd name="connsiteX14" fmla="*/ 592 w 7995"/>
                <a:gd name="connsiteY14" fmla="*/ 5922 h 11252"/>
                <a:gd name="connsiteX15" fmla="*/ 2073 w 7995"/>
                <a:gd name="connsiteY15" fmla="*/ 3850 h 11252"/>
                <a:gd name="connsiteX16" fmla="*/ 3553 w 7995"/>
                <a:gd name="connsiteY16" fmla="*/ 3257 h 11252"/>
                <a:gd name="connsiteX17" fmla="*/ 2665 w 7995"/>
                <a:gd name="connsiteY17" fmla="*/ 10068 h 11252"/>
                <a:gd name="connsiteX18" fmla="*/ 3849 w 7995"/>
                <a:gd name="connsiteY18" fmla="*/ 9476 h 11252"/>
                <a:gd name="connsiteX19" fmla="*/ 4738 w 7995"/>
                <a:gd name="connsiteY19" fmla="*/ 7995 h 11252"/>
                <a:gd name="connsiteX20" fmla="*/ 5034 w 7995"/>
                <a:gd name="connsiteY20" fmla="*/ 6218 h 11252"/>
                <a:gd name="connsiteX21" fmla="*/ 4738 w 7995"/>
                <a:gd name="connsiteY21" fmla="*/ 5330 h 11252"/>
                <a:gd name="connsiteX22" fmla="*/ 3849 w 7995"/>
                <a:gd name="connsiteY22" fmla="*/ 5034 h 11252"/>
                <a:gd name="connsiteX23" fmla="*/ 2665 w 7995"/>
                <a:gd name="connsiteY23" fmla="*/ 5626 h 11252"/>
                <a:gd name="connsiteX24" fmla="*/ 1777 w 7995"/>
                <a:gd name="connsiteY24" fmla="*/ 7107 h 11252"/>
                <a:gd name="connsiteX25" fmla="*/ 1481 w 7995"/>
                <a:gd name="connsiteY25" fmla="*/ 9180 h 11252"/>
                <a:gd name="connsiteX26" fmla="*/ 2665 w 7995"/>
                <a:gd name="connsiteY26" fmla="*/ 10068 h 1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995" h="11252">
                  <a:moveTo>
                    <a:pt x="3553" y="3257"/>
                  </a:moveTo>
                  <a:cubicBezTo>
                    <a:pt x="4442" y="3257"/>
                    <a:pt x="5034" y="3553"/>
                    <a:pt x="5330" y="4442"/>
                  </a:cubicBezTo>
                  <a:lnTo>
                    <a:pt x="5330" y="4442"/>
                  </a:lnTo>
                  <a:cubicBezTo>
                    <a:pt x="5330" y="3850"/>
                    <a:pt x="5626" y="3257"/>
                    <a:pt x="5626" y="2665"/>
                  </a:cubicBezTo>
                  <a:lnTo>
                    <a:pt x="6219" y="0"/>
                  </a:lnTo>
                  <a:lnTo>
                    <a:pt x="7995" y="0"/>
                  </a:lnTo>
                  <a:lnTo>
                    <a:pt x="5626" y="10956"/>
                  </a:lnTo>
                  <a:lnTo>
                    <a:pt x="4442" y="10956"/>
                  </a:lnTo>
                  <a:lnTo>
                    <a:pt x="4442" y="9772"/>
                  </a:lnTo>
                  <a:lnTo>
                    <a:pt x="4442" y="9772"/>
                  </a:lnTo>
                  <a:cubicBezTo>
                    <a:pt x="4146" y="10364"/>
                    <a:pt x="3553" y="10660"/>
                    <a:pt x="3257" y="10956"/>
                  </a:cubicBezTo>
                  <a:cubicBezTo>
                    <a:pt x="2961" y="11252"/>
                    <a:pt x="2369" y="11252"/>
                    <a:pt x="2073" y="11252"/>
                  </a:cubicBezTo>
                  <a:cubicBezTo>
                    <a:pt x="1481" y="11252"/>
                    <a:pt x="888" y="10956"/>
                    <a:pt x="592" y="10660"/>
                  </a:cubicBezTo>
                  <a:cubicBezTo>
                    <a:pt x="296" y="10068"/>
                    <a:pt x="0" y="9476"/>
                    <a:pt x="0" y="8587"/>
                  </a:cubicBezTo>
                  <a:cubicBezTo>
                    <a:pt x="0" y="7699"/>
                    <a:pt x="296" y="6811"/>
                    <a:pt x="592" y="5922"/>
                  </a:cubicBezTo>
                  <a:cubicBezTo>
                    <a:pt x="888" y="5034"/>
                    <a:pt x="1481" y="4442"/>
                    <a:pt x="2073" y="3850"/>
                  </a:cubicBezTo>
                  <a:cubicBezTo>
                    <a:pt x="2369" y="3553"/>
                    <a:pt x="2961" y="3257"/>
                    <a:pt x="3553" y="3257"/>
                  </a:cubicBezTo>
                  <a:close/>
                  <a:moveTo>
                    <a:pt x="2665" y="10068"/>
                  </a:moveTo>
                  <a:cubicBezTo>
                    <a:pt x="2961" y="10068"/>
                    <a:pt x="3553" y="9772"/>
                    <a:pt x="3849" y="9476"/>
                  </a:cubicBezTo>
                  <a:cubicBezTo>
                    <a:pt x="4146" y="9180"/>
                    <a:pt x="4442" y="8587"/>
                    <a:pt x="4738" y="7995"/>
                  </a:cubicBezTo>
                  <a:cubicBezTo>
                    <a:pt x="5034" y="7403"/>
                    <a:pt x="5034" y="6811"/>
                    <a:pt x="5034" y="6218"/>
                  </a:cubicBezTo>
                  <a:cubicBezTo>
                    <a:pt x="5034" y="5922"/>
                    <a:pt x="5034" y="5330"/>
                    <a:pt x="4738" y="5330"/>
                  </a:cubicBezTo>
                  <a:cubicBezTo>
                    <a:pt x="4442" y="5330"/>
                    <a:pt x="4146" y="5034"/>
                    <a:pt x="3849" y="5034"/>
                  </a:cubicBezTo>
                  <a:cubicBezTo>
                    <a:pt x="3553" y="5034"/>
                    <a:pt x="2961" y="5330"/>
                    <a:pt x="2665" y="5626"/>
                  </a:cubicBezTo>
                  <a:cubicBezTo>
                    <a:pt x="2369" y="5922"/>
                    <a:pt x="2073" y="6515"/>
                    <a:pt x="1777" y="7107"/>
                  </a:cubicBezTo>
                  <a:cubicBezTo>
                    <a:pt x="1481" y="7699"/>
                    <a:pt x="1481" y="8291"/>
                    <a:pt x="1481" y="9180"/>
                  </a:cubicBezTo>
                  <a:cubicBezTo>
                    <a:pt x="1481" y="9476"/>
                    <a:pt x="1777" y="10068"/>
                    <a:pt x="2665" y="10068"/>
                  </a:cubicBezTo>
                  <a:close/>
                </a:path>
              </a:pathLst>
            </a:custGeom>
            <a:solidFill>
              <a:srgbClr val="414141"/>
            </a:solidFill>
            <a:ln w="2960"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89BD094D-2C26-4743-A58D-E51928A12669}"/>
                </a:ext>
              </a:extLst>
            </p:cNvPr>
            <p:cNvSpPr/>
            <p:nvPr/>
          </p:nvSpPr>
          <p:spPr>
            <a:xfrm>
              <a:off x="2942385" y="1144184"/>
              <a:ext cx="4145" cy="10956"/>
            </a:xfrm>
            <a:custGeom>
              <a:avLst/>
              <a:gdLst>
                <a:gd name="connsiteX0" fmla="*/ 1777 w 4145"/>
                <a:gd name="connsiteY0" fmla="*/ 10956 h 10956"/>
                <a:gd name="connsiteX1" fmla="*/ 0 w 4145"/>
                <a:gd name="connsiteY1" fmla="*/ 10956 h 10956"/>
                <a:gd name="connsiteX2" fmla="*/ 1777 w 4145"/>
                <a:gd name="connsiteY2" fmla="*/ 2961 h 10956"/>
                <a:gd name="connsiteX3" fmla="*/ 3553 w 4145"/>
                <a:gd name="connsiteY3" fmla="*/ 2961 h 10956"/>
                <a:gd name="connsiteX4" fmla="*/ 1777 w 4145"/>
                <a:gd name="connsiteY4" fmla="*/ 10956 h 10956"/>
                <a:gd name="connsiteX5" fmla="*/ 2073 w 4145"/>
                <a:gd name="connsiteY5" fmla="*/ 1184 h 10956"/>
                <a:gd name="connsiteX6" fmla="*/ 2369 w 4145"/>
                <a:gd name="connsiteY6" fmla="*/ 296 h 10956"/>
                <a:gd name="connsiteX7" fmla="*/ 3257 w 4145"/>
                <a:gd name="connsiteY7" fmla="*/ 0 h 10956"/>
                <a:gd name="connsiteX8" fmla="*/ 3849 w 4145"/>
                <a:gd name="connsiteY8" fmla="*/ 296 h 10956"/>
                <a:gd name="connsiteX9" fmla="*/ 4146 w 4145"/>
                <a:gd name="connsiteY9" fmla="*/ 888 h 10956"/>
                <a:gd name="connsiteX10" fmla="*/ 3849 w 4145"/>
                <a:gd name="connsiteY10" fmla="*/ 1777 h 10956"/>
                <a:gd name="connsiteX11" fmla="*/ 2961 w 4145"/>
                <a:gd name="connsiteY11" fmla="*/ 2073 h 10956"/>
                <a:gd name="connsiteX12" fmla="*/ 2369 w 4145"/>
                <a:gd name="connsiteY12" fmla="*/ 1777 h 10956"/>
                <a:gd name="connsiteX13" fmla="*/ 2073 w 4145"/>
                <a:gd name="connsiteY13" fmla="*/ 1184 h 1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45" h="10956">
                  <a:moveTo>
                    <a:pt x="1777" y="10956"/>
                  </a:moveTo>
                  <a:lnTo>
                    <a:pt x="0" y="10956"/>
                  </a:lnTo>
                  <a:lnTo>
                    <a:pt x="1777" y="2961"/>
                  </a:lnTo>
                  <a:lnTo>
                    <a:pt x="3553" y="2961"/>
                  </a:lnTo>
                  <a:lnTo>
                    <a:pt x="1777" y="10956"/>
                  </a:lnTo>
                  <a:close/>
                  <a:moveTo>
                    <a:pt x="2073" y="1184"/>
                  </a:moveTo>
                  <a:cubicBezTo>
                    <a:pt x="2073" y="888"/>
                    <a:pt x="2073" y="592"/>
                    <a:pt x="2369" y="296"/>
                  </a:cubicBezTo>
                  <a:cubicBezTo>
                    <a:pt x="2665" y="0"/>
                    <a:pt x="2961" y="0"/>
                    <a:pt x="3257" y="0"/>
                  </a:cubicBezTo>
                  <a:cubicBezTo>
                    <a:pt x="3553" y="0"/>
                    <a:pt x="3849" y="0"/>
                    <a:pt x="3849" y="296"/>
                  </a:cubicBezTo>
                  <a:cubicBezTo>
                    <a:pt x="4146" y="296"/>
                    <a:pt x="4146" y="592"/>
                    <a:pt x="4146" y="888"/>
                  </a:cubicBezTo>
                  <a:cubicBezTo>
                    <a:pt x="4146" y="1184"/>
                    <a:pt x="4146" y="1481"/>
                    <a:pt x="3849" y="1777"/>
                  </a:cubicBezTo>
                  <a:cubicBezTo>
                    <a:pt x="3553" y="2073"/>
                    <a:pt x="3553" y="2073"/>
                    <a:pt x="2961" y="2073"/>
                  </a:cubicBezTo>
                  <a:cubicBezTo>
                    <a:pt x="2665" y="2073"/>
                    <a:pt x="2369" y="2073"/>
                    <a:pt x="2369" y="1777"/>
                  </a:cubicBezTo>
                  <a:cubicBezTo>
                    <a:pt x="2073" y="1481"/>
                    <a:pt x="2073" y="1481"/>
                    <a:pt x="2073" y="1184"/>
                  </a:cubicBezTo>
                  <a:close/>
                </a:path>
              </a:pathLst>
            </a:custGeom>
            <a:solidFill>
              <a:srgbClr val="414141"/>
            </a:solidFill>
            <a:ln w="2960"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93B34917-9551-1943-AE7C-5C9860E1F6D3}"/>
                </a:ext>
              </a:extLst>
            </p:cNvPr>
            <p:cNvSpPr/>
            <p:nvPr/>
          </p:nvSpPr>
          <p:spPr>
            <a:xfrm>
              <a:off x="2946827" y="1147145"/>
              <a:ext cx="7402" cy="7995"/>
            </a:xfrm>
            <a:custGeom>
              <a:avLst/>
              <a:gdLst>
                <a:gd name="connsiteX0" fmla="*/ 2073 w 7402"/>
                <a:gd name="connsiteY0" fmla="*/ 7995 h 7995"/>
                <a:gd name="connsiteX1" fmla="*/ 592 w 7402"/>
                <a:gd name="connsiteY1" fmla="*/ 7403 h 7995"/>
                <a:gd name="connsiteX2" fmla="*/ 0 w 7402"/>
                <a:gd name="connsiteY2" fmla="*/ 5330 h 7995"/>
                <a:gd name="connsiteX3" fmla="*/ 592 w 7402"/>
                <a:gd name="connsiteY3" fmla="*/ 2665 h 7995"/>
                <a:gd name="connsiteX4" fmla="*/ 2073 w 7402"/>
                <a:gd name="connsiteY4" fmla="*/ 592 h 7995"/>
                <a:gd name="connsiteX5" fmla="*/ 3849 w 7402"/>
                <a:gd name="connsiteY5" fmla="*/ 0 h 7995"/>
                <a:gd name="connsiteX6" fmla="*/ 5034 w 7402"/>
                <a:gd name="connsiteY6" fmla="*/ 296 h 7995"/>
                <a:gd name="connsiteX7" fmla="*/ 5922 w 7402"/>
                <a:gd name="connsiteY7" fmla="*/ 1184 h 7995"/>
                <a:gd name="connsiteX8" fmla="*/ 5922 w 7402"/>
                <a:gd name="connsiteY8" fmla="*/ 1184 h 7995"/>
                <a:gd name="connsiteX9" fmla="*/ 6218 w 7402"/>
                <a:gd name="connsiteY9" fmla="*/ 0 h 7995"/>
                <a:gd name="connsiteX10" fmla="*/ 7403 w 7402"/>
                <a:gd name="connsiteY10" fmla="*/ 0 h 7995"/>
                <a:gd name="connsiteX11" fmla="*/ 5626 w 7402"/>
                <a:gd name="connsiteY11" fmla="*/ 7995 h 7995"/>
                <a:gd name="connsiteX12" fmla="*/ 4442 w 7402"/>
                <a:gd name="connsiteY12" fmla="*/ 7995 h 7995"/>
                <a:gd name="connsiteX13" fmla="*/ 4738 w 7402"/>
                <a:gd name="connsiteY13" fmla="*/ 6811 h 7995"/>
                <a:gd name="connsiteX14" fmla="*/ 4738 w 7402"/>
                <a:gd name="connsiteY14" fmla="*/ 6811 h 7995"/>
                <a:gd name="connsiteX15" fmla="*/ 2073 w 7402"/>
                <a:gd name="connsiteY15" fmla="*/ 7995 h 7995"/>
                <a:gd name="connsiteX16" fmla="*/ 2665 w 7402"/>
                <a:gd name="connsiteY16" fmla="*/ 6811 h 7995"/>
                <a:gd name="connsiteX17" fmla="*/ 3849 w 7402"/>
                <a:gd name="connsiteY17" fmla="*/ 6218 h 7995"/>
                <a:gd name="connsiteX18" fmla="*/ 4738 w 7402"/>
                <a:gd name="connsiteY18" fmla="*/ 4738 h 7995"/>
                <a:gd name="connsiteX19" fmla="*/ 5034 w 7402"/>
                <a:gd name="connsiteY19" fmla="*/ 2665 h 7995"/>
                <a:gd name="connsiteX20" fmla="*/ 4738 w 7402"/>
                <a:gd name="connsiteY20" fmla="*/ 1777 h 7995"/>
                <a:gd name="connsiteX21" fmla="*/ 3849 w 7402"/>
                <a:gd name="connsiteY21" fmla="*/ 1481 h 7995"/>
                <a:gd name="connsiteX22" fmla="*/ 2665 w 7402"/>
                <a:gd name="connsiteY22" fmla="*/ 2073 h 7995"/>
                <a:gd name="connsiteX23" fmla="*/ 1777 w 7402"/>
                <a:gd name="connsiteY23" fmla="*/ 3553 h 7995"/>
                <a:gd name="connsiteX24" fmla="*/ 1481 w 7402"/>
                <a:gd name="connsiteY24" fmla="*/ 5626 h 7995"/>
                <a:gd name="connsiteX25" fmla="*/ 1777 w 7402"/>
                <a:gd name="connsiteY25" fmla="*/ 6811 h 7995"/>
                <a:gd name="connsiteX26" fmla="*/ 2665 w 7402"/>
                <a:gd name="connsiteY26" fmla="*/ 6811 h 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02" h="7995">
                  <a:moveTo>
                    <a:pt x="2073" y="7995"/>
                  </a:moveTo>
                  <a:cubicBezTo>
                    <a:pt x="1481" y="7995"/>
                    <a:pt x="888" y="7699"/>
                    <a:pt x="592" y="7403"/>
                  </a:cubicBezTo>
                  <a:cubicBezTo>
                    <a:pt x="296" y="6811"/>
                    <a:pt x="0" y="6218"/>
                    <a:pt x="0" y="5330"/>
                  </a:cubicBezTo>
                  <a:cubicBezTo>
                    <a:pt x="0" y="4442"/>
                    <a:pt x="296" y="3553"/>
                    <a:pt x="592" y="2665"/>
                  </a:cubicBezTo>
                  <a:cubicBezTo>
                    <a:pt x="888" y="1777"/>
                    <a:pt x="1481" y="1184"/>
                    <a:pt x="2073" y="592"/>
                  </a:cubicBezTo>
                  <a:cubicBezTo>
                    <a:pt x="2665" y="0"/>
                    <a:pt x="3257" y="0"/>
                    <a:pt x="3849" y="0"/>
                  </a:cubicBezTo>
                  <a:cubicBezTo>
                    <a:pt x="4442" y="0"/>
                    <a:pt x="4738" y="0"/>
                    <a:pt x="5034" y="296"/>
                  </a:cubicBezTo>
                  <a:cubicBezTo>
                    <a:pt x="5330" y="592"/>
                    <a:pt x="5626" y="888"/>
                    <a:pt x="5922" y="1184"/>
                  </a:cubicBezTo>
                  <a:lnTo>
                    <a:pt x="5922" y="1184"/>
                  </a:lnTo>
                  <a:lnTo>
                    <a:pt x="6218" y="0"/>
                  </a:lnTo>
                  <a:lnTo>
                    <a:pt x="7403" y="0"/>
                  </a:lnTo>
                  <a:lnTo>
                    <a:pt x="5626" y="7995"/>
                  </a:lnTo>
                  <a:lnTo>
                    <a:pt x="4442" y="7995"/>
                  </a:lnTo>
                  <a:lnTo>
                    <a:pt x="4738" y="6811"/>
                  </a:lnTo>
                  <a:lnTo>
                    <a:pt x="4738" y="6811"/>
                  </a:lnTo>
                  <a:cubicBezTo>
                    <a:pt x="3849" y="7699"/>
                    <a:pt x="2961" y="7995"/>
                    <a:pt x="2073" y="7995"/>
                  </a:cubicBezTo>
                  <a:close/>
                  <a:moveTo>
                    <a:pt x="2665" y="6811"/>
                  </a:moveTo>
                  <a:cubicBezTo>
                    <a:pt x="2961" y="6811"/>
                    <a:pt x="3553" y="6515"/>
                    <a:pt x="3849" y="6218"/>
                  </a:cubicBezTo>
                  <a:cubicBezTo>
                    <a:pt x="4146" y="5922"/>
                    <a:pt x="4442" y="5330"/>
                    <a:pt x="4738" y="4738"/>
                  </a:cubicBezTo>
                  <a:cubicBezTo>
                    <a:pt x="5034" y="4146"/>
                    <a:pt x="5034" y="3553"/>
                    <a:pt x="5034" y="2665"/>
                  </a:cubicBezTo>
                  <a:cubicBezTo>
                    <a:pt x="5034" y="2369"/>
                    <a:pt x="5034" y="1777"/>
                    <a:pt x="4738" y="1777"/>
                  </a:cubicBezTo>
                  <a:cubicBezTo>
                    <a:pt x="4442" y="1481"/>
                    <a:pt x="4146" y="1481"/>
                    <a:pt x="3849" y="1481"/>
                  </a:cubicBezTo>
                  <a:cubicBezTo>
                    <a:pt x="3553" y="1481"/>
                    <a:pt x="2961" y="1777"/>
                    <a:pt x="2665" y="2073"/>
                  </a:cubicBezTo>
                  <a:cubicBezTo>
                    <a:pt x="2369" y="2369"/>
                    <a:pt x="2073" y="2961"/>
                    <a:pt x="1777" y="3553"/>
                  </a:cubicBezTo>
                  <a:cubicBezTo>
                    <a:pt x="1481" y="4146"/>
                    <a:pt x="1481" y="4738"/>
                    <a:pt x="1481" y="5626"/>
                  </a:cubicBezTo>
                  <a:cubicBezTo>
                    <a:pt x="1481" y="6218"/>
                    <a:pt x="1481" y="6515"/>
                    <a:pt x="1777" y="6811"/>
                  </a:cubicBezTo>
                  <a:cubicBezTo>
                    <a:pt x="2073" y="6515"/>
                    <a:pt x="2369" y="6811"/>
                    <a:pt x="2665" y="6811"/>
                  </a:cubicBezTo>
                  <a:close/>
                </a:path>
              </a:pathLst>
            </a:custGeom>
            <a:solidFill>
              <a:srgbClr val="414141"/>
            </a:solidFill>
            <a:ln w="2960"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A03AB73-7473-B544-803C-799F750FBEC4}"/>
                </a:ext>
              </a:extLst>
            </p:cNvPr>
            <p:cNvSpPr/>
            <p:nvPr/>
          </p:nvSpPr>
          <p:spPr>
            <a:xfrm>
              <a:off x="2955118" y="1145072"/>
              <a:ext cx="5626" cy="10067"/>
            </a:xfrm>
            <a:custGeom>
              <a:avLst/>
              <a:gdLst>
                <a:gd name="connsiteX0" fmla="*/ 2665 w 5626"/>
                <a:gd name="connsiteY0" fmla="*/ 8883 h 10067"/>
                <a:gd name="connsiteX1" fmla="*/ 3849 w 5626"/>
                <a:gd name="connsiteY1" fmla="*/ 8587 h 10067"/>
                <a:gd name="connsiteX2" fmla="*/ 3849 w 5626"/>
                <a:gd name="connsiteY2" fmla="*/ 9772 h 10067"/>
                <a:gd name="connsiteX3" fmla="*/ 3257 w 5626"/>
                <a:gd name="connsiteY3" fmla="*/ 10068 h 10067"/>
                <a:gd name="connsiteX4" fmla="*/ 2369 w 5626"/>
                <a:gd name="connsiteY4" fmla="*/ 10068 h 10067"/>
                <a:gd name="connsiteX5" fmla="*/ 296 w 5626"/>
                <a:gd name="connsiteY5" fmla="*/ 8291 h 10067"/>
                <a:gd name="connsiteX6" fmla="*/ 296 w 5626"/>
                <a:gd name="connsiteY6" fmla="*/ 7403 h 10067"/>
                <a:gd name="connsiteX7" fmla="*/ 1185 w 5626"/>
                <a:gd name="connsiteY7" fmla="*/ 3257 h 10067"/>
                <a:gd name="connsiteX8" fmla="*/ 0 w 5626"/>
                <a:gd name="connsiteY8" fmla="*/ 3257 h 10067"/>
                <a:gd name="connsiteX9" fmla="*/ 296 w 5626"/>
                <a:gd name="connsiteY9" fmla="*/ 2369 h 10067"/>
                <a:gd name="connsiteX10" fmla="*/ 1777 w 5626"/>
                <a:gd name="connsiteY10" fmla="*/ 1777 h 10067"/>
                <a:gd name="connsiteX11" fmla="*/ 2665 w 5626"/>
                <a:gd name="connsiteY11" fmla="*/ 0 h 10067"/>
                <a:gd name="connsiteX12" fmla="*/ 3849 w 5626"/>
                <a:gd name="connsiteY12" fmla="*/ 0 h 10067"/>
                <a:gd name="connsiteX13" fmla="*/ 3553 w 5626"/>
                <a:gd name="connsiteY13" fmla="*/ 1777 h 10067"/>
                <a:gd name="connsiteX14" fmla="*/ 5626 w 5626"/>
                <a:gd name="connsiteY14" fmla="*/ 1777 h 10067"/>
                <a:gd name="connsiteX15" fmla="*/ 5330 w 5626"/>
                <a:gd name="connsiteY15" fmla="*/ 2961 h 10067"/>
                <a:gd name="connsiteX16" fmla="*/ 3257 w 5626"/>
                <a:gd name="connsiteY16" fmla="*/ 2961 h 10067"/>
                <a:gd name="connsiteX17" fmla="*/ 2369 w 5626"/>
                <a:gd name="connsiteY17" fmla="*/ 7107 h 10067"/>
                <a:gd name="connsiteX18" fmla="*/ 2369 w 5626"/>
                <a:gd name="connsiteY18" fmla="*/ 7699 h 10067"/>
                <a:gd name="connsiteX19" fmla="*/ 2665 w 5626"/>
                <a:gd name="connsiteY19" fmla="*/ 8291 h 10067"/>
                <a:gd name="connsiteX20" fmla="*/ 2665 w 5626"/>
                <a:gd name="connsiteY20" fmla="*/ 8883 h 1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26" h="10067">
                  <a:moveTo>
                    <a:pt x="2665" y="8883"/>
                  </a:moveTo>
                  <a:cubicBezTo>
                    <a:pt x="2961" y="8883"/>
                    <a:pt x="3257" y="8883"/>
                    <a:pt x="3849" y="8587"/>
                  </a:cubicBezTo>
                  <a:lnTo>
                    <a:pt x="3849" y="9772"/>
                  </a:lnTo>
                  <a:cubicBezTo>
                    <a:pt x="3553" y="9772"/>
                    <a:pt x="3553" y="10068"/>
                    <a:pt x="3257" y="10068"/>
                  </a:cubicBezTo>
                  <a:cubicBezTo>
                    <a:pt x="2961" y="10068"/>
                    <a:pt x="2665" y="10068"/>
                    <a:pt x="2369" y="10068"/>
                  </a:cubicBezTo>
                  <a:cubicBezTo>
                    <a:pt x="1185" y="10068"/>
                    <a:pt x="296" y="9476"/>
                    <a:pt x="296" y="8291"/>
                  </a:cubicBezTo>
                  <a:cubicBezTo>
                    <a:pt x="296" y="7995"/>
                    <a:pt x="296" y="7699"/>
                    <a:pt x="296" y="7403"/>
                  </a:cubicBezTo>
                  <a:lnTo>
                    <a:pt x="1185" y="3257"/>
                  </a:lnTo>
                  <a:lnTo>
                    <a:pt x="0" y="3257"/>
                  </a:lnTo>
                  <a:lnTo>
                    <a:pt x="296" y="2369"/>
                  </a:lnTo>
                  <a:lnTo>
                    <a:pt x="1777" y="1777"/>
                  </a:lnTo>
                  <a:lnTo>
                    <a:pt x="2665" y="0"/>
                  </a:lnTo>
                  <a:lnTo>
                    <a:pt x="3849" y="0"/>
                  </a:lnTo>
                  <a:lnTo>
                    <a:pt x="3553" y="1777"/>
                  </a:lnTo>
                  <a:lnTo>
                    <a:pt x="5626" y="1777"/>
                  </a:lnTo>
                  <a:lnTo>
                    <a:pt x="5330" y="2961"/>
                  </a:lnTo>
                  <a:lnTo>
                    <a:pt x="3257" y="2961"/>
                  </a:lnTo>
                  <a:lnTo>
                    <a:pt x="2369" y="7107"/>
                  </a:lnTo>
                  <a:cubicBezTo>
                    <a:pt x="2369" y="7403"/>
                    <a:pt x="2369" y="7699"/>
                    <a:pt x="2369" y="7699"/>
                  </a:cubicBezTo>
                  <a:cubicBezTo>
                    <a:pt x="2369" y="7995"/>
                    <a:pt x="2369" y="7995"/>
                    <a:pt x="2665" y="8291"/>
                  </a:cubicBezTo>
                  <a:cubicBezTo>
                    <a:pt x="2073" y="8883"/>
                    <a:pt x="2369" y="8883"/>
                    <a:pt x="2665" y="8883"/>
                  </a:cubicBezTo>
                  <a:close/>
                </a:path>
              </a:pathLst>
            </a:custGeom>
            <a:solidFill>
              <a:srgbClr val="414141"/>
            </a:solidFill>
            <a:ln w="2960"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0FB749C6-9E3B-2649-AFE2-24220D49BD99}"/>
                </a:ext>
              </a:extLst>
            </p:cNvPr>
            <p:cNvSpPr/>
            <p:nvPr/>
          </p:nvSpPr>
          <p:spPr>
            <a:xfrm>
              <a:off x="2960152" y="1144184"/>
              <a:ext cx="4145" cy="10956"/>
            </a:xfrm>
            <a:custGeom>
              <a:avLst/>
              <a:gdLst>
                <a:gd name="connsiteX0" fmla="*/ 1777 w 4145"/>
                <a:gd name="connsiteY0" fmla="*/ 10956 h 10956"/>
                <a:gd name="connsiteX1" fmla="*/ 0 w 4145"/>
                <a:gd name="connsiteY1" fmla="*/ 10956 h 10956"/>
                <a:gd name="connsiteX2" fmla="*/ 1777 w 4145"/>
                <a:gd name="connsiteY2" fmla="*/ 2961 h 10956"/>
                <a:gd name="connsiteX3" fmla="*/ 3553 w 4145"/>
                <a:gd name="connsiteY3" fmla="*/ 2961 h 10956"/>
                <a:gd name="connsiteX4" fmla="*/ 1777 w 4145"/>
                <a:gd name="connsiteY4" fmla="*/ 10956 h 10956"/>
                <a:gd name="connsiteX5" fmla="*/ 2073 w 4145"/>
                <a:gd name="connsiteY5" fmla="*/ 1184 h 10956"/>
                <a:gd name="connsiteX6" fmla="*/ 2369 w 4145"/>
                <a:gd name="connsiteY6" fmla="*/ 296 h 10956"/>
                <a:gd name="connsiteX7" fmla="*/ 3257 w 4145"/>
                <a:gd name="connsiteY7" fmla="*/ 0 h 10956"/>
                <a:gd name="connsiteX8" fmla="*/ 3849 w 4145"/>
                <a:gd name="connsiteY8" fmla="*/ 296 h 10956"/>
                <a:gd name="connsiteX9" fmla="*/ 4146 w 4145"/>
                <a:gd name="connsiteY9" fmla="*/ 888 h 10956"/>
                <a:gd name="connsiteX10" fmla="*/ 3849 w 4145"/>
                <a:gd name="connsiteY10" fmla="*/ 1777 h 10956"/>
                <a:gd name="connsiteX11" fmla="*/ 2961 w 4145"/>
                <a:gd name="connsiteY11" fmla="*/ 2073 h 10956"/>
                <a:gd name="connsiteX12" fmla="*/ 2369 w 4145"/>
                <a:gd name="connsiteY12" fmla="*/ 1777 h 10956"/>
                <a:gd name="connsiteX13" fmla="*/ 2073 w 4145"/>
                <a:gd name="connsiteY13" fmla="*/ 1184 h 1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45" h="10956">
                  <a:moveTo>
                    <a:pt x="1777" y="10956"/>
                  </a:moveTo>
                  <a:lnTo>
                    <a:pt x="0" y="10956"/>
                  </a:lnTo>
                  <a:lnTo>
                    <a:pt x="1777" y="2961"/>
                  </a:lnTo>
                  <a:lnTo>
                    <a:pt x="3553" y="2961"/>
                  </a:lnTo>
                  <a:lnTo>
                    <a:pt x="1777" y="10956"/>
                  </a:lnTo>
                  <a:close/>
                  <a:moveTo>
                    <a:pt x="2073" y="1184"/>
                  </a:moveTo>
                  <a:cubicBezTo>
                    <a:pt x="2073" y="888"/>
                    <a:pt x="2073" y="592"/>
                    <a:pt x="2369" y="296"/>
                  </a:cubicBezTo>
                  <a:cubicBezTo>
                    <a:pt x="2665" y="0"/>
                    <a:pt x="2961" y="0"/>
                    <a:pt x="3257" y="0"/>
                  </a:cubicBezTo>
                  <a:cubicBezTo>
                    <a:pt x="3553" y="0"/>
                    <a:pt x="3849" y="0"/>
                    <a:pt x="3849" y="296"/>
                  </a:cubicBezTo>
                  <a:cubicBezTo>
                    <a:pt x="4146" y="296"/>
                    <a:pt x="4146" y="592"/>
                    <a:pt x="4146" y="888"/>
                  </a:cubicBezTo>
                  <a:cubicBezTo>
                    <a:pt x="4146" y="1184"/>
                    <a:pt x="4146" y="1481"/>
                    <a:pt x="3849" y="1777"/>
                  </a:cubicBezTo>
                  <a:cubicBezTo>
                    <a:pt x="3553" y="2073"/>
                    <a:pt x="3553" y="2073"/>
                    <a:pt x="2961" y="2073"/>
                  </a:cubicBezTo>
                  <a:cubicBezTo>
                    <a:pt x="2665" y="2073"/>
                    <a:pt x="2369" y="2073"/>
                    <a:pt x="2369" y="1777"/>
                  </a:cubicBezTo>
                  <a:cubicBezTo>
                    <a:pt x="2073" y="1481"/>
                    <a:pt x="2073" y="1481"/>
                    <a:pt x="2073" y="1184"/>
                  </a:cubicBezTo>
                  <a:close/>
                </a:path>
              </a:pathLst>
            </a:custGeom>
            <a:solidFill>
              <a:srgbClr val="414141"/>
            </a:solidFill>
            <a:ln w="2960"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64EFF93E-6373-B14A-9A88-C865502E5FE5}"/>
                </a:ext>
              </a:extLst>
            </p:cNvPr>
            <p:cNvSpPr/>
            <p:nvPr/>
          </p:nvSpPr>
          <p:spPr>
            <a:xfrm>
              <a:off x="2964297" y="1147145"/>
              <a:ext cx="7106" cy="7995"/>
            </a:xfrm>
            <a:custGeom>
              <a:avLst/>
              <a:gdLst>
                <a:gd name="connsiteX0" fmla="*/ 7107 w 7106"/>
                <a:gd name="connsiteY0" fmla="*/ 2961 h 7995"/>
                <a:gd name="connsiteX1" fmla="*/ 6514 w 7106"/>
                <a:gd name="connsiteY1" fmla="*/ 5626 h 7995"/>
                <a:gd name="connsiteX2" fmla="*/ 5034 w 7106"/>
                <a:gd name="connsiteY2" fmla="*/ 7403 h 7995"/>
                <a:gd name="connsiteX3" fmla="*/ 2961 w 7106"/>
                <a:gd name="connsiteY3" fmla="*/ 7995 h 7995"/>
                <a:gd name="connsiteX4" fmla="*/ 888 w 7106"/>
                <a:gd name="connsiteY4" fmla="*/ 7107 h 7995"/>
                <a:gd name="connsiteX5" fmla="*/ 0 w 7106"/>
                <a:gd name="connsiteY5" fmla="*/ 5034 h 7995"/>
                <a:gd name="connsiteX6" fmla="*/ 592 w 7106"/>
                <a:gd name="connsiteY6" fmla="*/ 2369 h 7995"/>
                <a:gd name="connsiteX7" fmla="*/ 2073 w 7106"/>
                <a:gd name="connsiteY7" fmla="*/ 592 h 7995"/>
                <a:gd name="connsiteX8" fmla="*/ 4145 w 7106"/>
                <a:gd name="connsiteY8" fmla="*/ 0 h 7995"/>
                <a:gd name="connsiteX9" fmla="*/ 6218 w 7106"/>
                <a:gd name="connsiteY9" fmla="*/ 888 h 7995"/>
                <a:gd name="connsiteX10" fmla="*/ 7107 w 7106"/>
                <a:gd name="connsiteY10" fmla="*/ 2961 h 7995"/>
                <a:gd name="connsiteX11" fmla="*/ 5330 w 7106"/>
                <a:gd name="connsiteY11" fmla="*/ 2961 h 7995"/>
                <a:gd name="connsiteX12" fmla="*/ 5034 w 7106"/>
                <a:gd name="connsiteY12" fmla="*/ 1777 h 7995"/>
                <a:gd name="connsiteX13" fmla="*/ 4145 w 7106"/>
                <a:gd name="connsiteY13" fmla="*/ 1481 h 7995"/>
                <a:gd name="connsiteX14" fmla="*/ 2961 w 7106"/>
                <a:gd name="connsiteY14" fmla="*/ 2073 h 7995"/>
                <a:gd name="connsiteX15" fmla="*/ 2073 w 7106"/>
                <a:gd name="connsiteY15" fmla="*/ 3553 h 7995"/>
                <a:gd name="connsiteX16" fmla="*/ 1777 w 7106"/>
                <a:gd name="connsiteY16" fmla="*/ 5330 h 7995"/>
                <a:gd name="connsiteX17" fmla="*/ 2073 w 7106"/>
                <a:gd name="connsiteY17" fmla="*/ 6515 h 7995"/>
                <a:gd name="connsiteX18" fmla="*/ 3257 w 7106"/>
                <a:gd name="connsiteY18" fmla="*/ 6811 h 7995"/>
                <a:gd name="connsiteX19" fmla="*/ 4442 w 7106"/>
                <a:gd name="connsiteY19" fmla="*/ 6218 h 7995"/>
                <a:gd name="connsiteX20" fmla="*/ 5330 w 7106"/>
                <a:gd name="connsiteY20" fmla="*/ 4738 h 7995"/>
                <a:gd name="connsiteX21" fmla="*/ 5330 w 7106"/>
                <a:gd name="connsiteY21" fmla="*/ 2961 h 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06" h="7995">
                  <a:moveTo>
                    <a:pt x="7107" y="2961"/>
                  </a:moveTo>
                  <a:cubicBezTo>
                    <a:pt x="7107" y="3850"/>
                    <a:pt x="6811" y="4738"/>
                    <a:pt x="6514" y="5626"/>
                  </a:cubicBezTo>
                  <a:cubicBezTo>
                    <a:pt x="6218" y="6515"/>
                    <a:pt x="5626" y="7107"/>
                    <a:pt x="5034" y="7403"/>
                  </a:cubicBezTo>
                  <a:cubicBezTo>
                    <a:pt x="4442" y="7699"/>
                    <a:pt x="3849" y="7995"/>
                    <a:pt x="2961" y="7995"/>
                  </a:cubicBezTo>
                  <a:cubicBezTo>
                    <a:pt x="2073" y="7995"/>
                    <a:pt x="1184" y="7699"/>
                    <a:pt x="888" y="7107"/>
                  </a:cubicBezTo>
                  <a:cubicBezTo>
                    <a:pt x="296" y="6515"/>
                    <a:pt x="0" y="5922"/>
                    <a:pt x="0" y="5034"/>
                  </a:cubicBezTo>
                  <a:cubicBezTo>
                    <a:pt x="0" y="4146"/>
                    <a:pt x="296" y="3257"/>
                    <a:pt x="592" y="2369"/>
                  </a:cubicBezTo>
                  <a:cubicBezTo>
                    <a:pt x="888" y="1481"/>
                    <a:pt x="1481" y="888"/>
                    <a:pt x="2073" y="592"/>
                  </a:cubicBezTo>
                  <a:cubicBezTo>
                    <a:pt x="2665" y="296"/>
                    <a:pt x="3257" y="0"/>
                    <a:pt x="4145" y="0"/>
                  </a:cubicBezTo>
                  <a:cubicBezTo>
                    <a:pt x="5034" y="0"/>
                    <a:pt x="5922" y="296"/>
                    <a:pt x="6218" y="888"/>
                  </a:cubicBezTo>
                  <a:cubicBezTo>
                    <a:pt x="6514" y="1481"/>
                    <a:pt x="7107" y="2073"/>
                    <a:pt x="7107" y="2961"/>
                  </a:cubicBezTo>
                  <a:close/>
                  <a:moveTo>
                    <a:pt x="5330" y="2961"/>
                  </a:moveTo>
                  <a:cubicBezTo>
                    <a:pt x="5330" y="2369"/>
                    <a:pt x="5330" y="2073"/>
                    <a:pt x="5034" y="1777"/>
                  </a:cubicBezTo>
                  <a:cubicBezTo>
                    <a:pt x="4738" y="1481"/>
                    <a:pt x="4442" y="1481"/>
                    <a:pt x="4145" y="1481"/>
                  </a:cubicBezTo>
                  <a:cubicBezTo>
                    <a:pt x="3849" y="1481"/>
                    <a:pt x="3257" y="1777"/>
                    <a:pt x="2961" y="2073"/>
                  </a:cubicBezTo>
                  <a:cubicBezTo>
                    <a:pt x="2665" y="2369"/>
                    <a:pt x="2369" y="2961"/>
                    <a:pt x="2073" y="3553"/>
                  </a:cubicBezTo>
                  <a:cubicBezTo>
                    <a:pt x="1777" y="4146"/>
                    <a:pt x="1777" y="4738"/>
                    <a:pt x="1777" y="5330"/>
                  </a:cubicBezTo>
                  <a:cubicBezTo>
                    <a:pt x="1777" y="5922"/>
                    <a:pt x="1777" y="6218"/>
                    <a:pt x="2073" y="6515"/>
                  </a:cubicBezTo>
                  <a:cubicBezTo>
                    <a:pt x="2369" y="6811"/>
                    <a:pt x="2665" y="6811"/>
                    <a:pt x="3257" y="6811"/>
                  </a:cubicBezTo>
                  <a:cubicBezTo>
                    <a:pt x="3553" y="6811"/>
                    <a:pt x="4145" y="6515"/>
                    <a:pt x="4442" y="6218"/>
                  </a:cubicBezTo>
                  <a:cubicBezTo>
                    <a:pt x="4738" y="5922"/>
                    <a:pt x="5034" y="5330"/>
                    <a:pt x="5330" y="4738"/>
                  </a:cubicBezTo>
                  <a:cubicBezTo>
                    <a:pt x="5330" y="4442"/>
                    <a:pt x="5330" y="3553"/>
                    <a:pt x="5330" y="2961"/>
                  </a:cubicBezTo>
                  <a:close/>
                </a:path>
              </a:pathLst>
            </a:custGeom>
            <a:solidFill>
              <a:srgbClr val="414141"/>
            </a:solidFill>
            <a:ln w="2960"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AC9084C2-F142-5A45-A4BB-F4EC3DE32C94}"/>
                </a:ext>
              </a:extLst>
            </p:cNvPr>
            <p:cNvSpPr/>
            <p:nvPr/>
          </p:nvSpPr>
          <p:spPr>
            <a:xfrm>
              <a:off x="2972292" y="1147145"/>
              <a:ext cx="7402" cy="7995"/>
            </a:xfrm>
            <a:custGeom>
              <a:avLst/>
              <a:gdLst>
                <a:gd name="connsiteX0" fmla="*/ 4738 w 7402"/>
                <a:gd name="connsiteY0" fmla="*/ 7995 h 7995"/>
                <a:gd name="connsiteX1" fmla="*/ 5626 w 7402"/>
                <a:gd name="connsiteY1" fmla="*/ 3257 h 7995"/>
                <a:gd name="connsiteX2" fmla="*/ 5626 w 7402"/>
                <a:gd name="connsiteY2" fmla="*/ 2369 h 7995"/>
                <a:gd name="connsiteX3" fmla="*/ 4738 w 7402"/>
                <a:gd name="connsiteY3" fmla="*/ 1481 h 7995"/>
                <a:gd name="connsiteX4" fmla="*/ 3850 w 7402"/>
                <a:gd name="connsiteY4" fmla="*/ 1777 h 7995"/>
                <a:gd name="connsiteX5" fmla="*/ 2961 w 7402"/>
                <a:gd name="connsiteY5" fmla="*/ 2961 h 7995"/>
                <a:gd name="connsiteX6" fmla="*/ 2369 w 7402"/>
                <a:gd name="connsiteY6" fmla="*/ 4738 h 7995"/>
                <a:gd name="connsiteX7" fmla="*/ 1777 w 7402"/>
                <a:gd name="connsiteY7" fmla="*/ 7995 h 7995"/>
                <a:gd name="connsiteX8" fmla="*/ 0 w 7402"/>
                <a:gd name="connsiteY8" fmla="*/ 7995 h 7995"/>
                <a:gd name="connsiteX9" fmla="*/ 1777 w 7402"/>
                <a:gd name="connsiteY9" fmla="*/ 0 h 7995"/>
                <a:gd name="connsiteX10" fmla="*/ 2961 w 7402"/>
                <a:gd name="connsiteY10" fmla="*/ 0 h 7995"/>
                <a:gd name="connsiteX11" fmla="*/ 2665 w 7402"/>
                <a:gd name="connsiteY11" fmla="*/ 1481 h 7995"/>
                <a:gd name="connsiteX12" fmla="*/ 2665 w 7402"/>
                <a:gd name="connsiteY12" fmla="*/ 1481 h 7995"/>
                <a:gd name="connsiteX13" fmla="*/ 3850 w 7402"/>
                <a:gd name="connsiteY13" fmla="*/ 296 h 7995"/>
                <a:gd name="connsiteX14" fmla="*/ 5330 w 7402"/>
                <a:gd name="connsiteY14" fmla="*/ 0 h 7995"/>
                <a:gd name="connsiteX15" fmla="*/ 6811 w 7402"/>
                <a:gd name="connsiteY15" fmla="*/ 592 h 7995"/>
                <a:gd name="connsiteX16" fmla="*/ 7403 w 7402"/>
                <a:gd name="connsiteY16" fmla="*/ 2073 h 7995"/>
                <a:gd name="connsiteX17" fmla="*/ 7107 w 7402"/>
                <a:gd name="connsiteY17" fmla="*/ 3257 h 7995"/>
                <a:gd name="connsiteX18" fmla="*/ 6219 w 7402"/>
                <a:gd name="connsiteY18" fmla="*/ 7995 h 7995"/>
                <a:gd name="connsiteX19" fmla="*/ 4738 w 7402"/>
                <a:gd name="connsiteY19" fmla="*/ 7995 h 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02" h="7995">
                  <a:moveTo>
                    <a:pt x="4738" y="7995"/>
                  </a:moveTo>
                  <a:lnTo>
                    <a:pt x="5626" y="3257"/>
                  </a:lnTo>
                  <a:cubicBezTo>
                    <a:pt x="5626" y="2961"/>
                    <a:pt x="5626" y="2665"/>
                    <a:pt x="5626" y="2369"/>
                  </a:cubicBezTo>
                  <a:cubicBezTo>
                    <a:pt x="5626" y="1777"/>
                    <a:pt x="5330" y="1481"/>
                    <a:pt x="4738" y="1481"/>
                  </a:cubicBezTo>
                  <a:cubicBezTo>
                    <a:pt x="4442" y="1481"/>
                    <a:pt x="4146" y="1481"/>
                    <a:pt x="3850" y="1777"/>
                  </a:cubicBezTo>
                  <a:cubicBezTo>
                    <a:pt x="3553" y="2073"/>
                    <a:pt x="3257" y="2369"/>
                    <a:pt x="2961" y="2961"/>
                  </a:cubicBezTo>
                  <a:cubicBezTo>
                    <a:pt x="2665" y="3553"/>
                    <a:pt x="2369" y="4146"/>
                    <a:pt x="2369" y="4738"/>
                  </a:cubicBezTo>
                  <a:lnTo>
                    <a:pt x="1777" y="7995"/>
                  </a:lnTo>
                  <a:lnTo>
                    <a:pt x="0" y="7995"/>
                  </a:lnTo>
                  <a:lnTo>
                    <a:pt x="1777" y="0"/>
                  </a:lnTo>
                  <a:lnTo>
                    <a:pt x="2961" y="0"/>
                  </a:lnTo>
                  <a:lnTo>
                    <a:pt x="2665" y="1481"/>
                  </a:lnTo>
                  <a:lnTo>
                    <a:pt x="2665" y="1481"/>
                  </a:lnTo>
                  <a:cubicBezTo>
                    <a:pt x="2961" y="888"/>
                    <a:pt x="3553" y="592"/>
                    <a:pt x="3850" y="296"/>
                  </a:cubicBezTo>
                  <a:cubicBezTo>
                    <a:pt x="4146" y="0"/>
                    <a:pt x="4738" y="0"/>
                    <a:pt x="5330" y="0"/>
                  </a:cubicBezTo>
                  <a:cubicBezTo>
                    <a:pt x="5922" y="0"/>
                    <a:pt x="6515" y="296"/>
                    <a:pt x="6811" y="592"/>
                  </a:cubicBezTo>
                  <a:cubicBezTo>
                    <a:pt x="7107" y="888"/>
                    <a:pt x="7403" y="1481"/>
                    <a:pt x="7403" y="2073"/>
                  </a:cubicBezTo>
                  <a:cubicBezTo>
                    <a:pt x="7403" y="2369"/>
                    <a:pt x="7403" y="2961"/>
                    <a:pt x="7107" y="3257"/>
                  </a:cubicBezTo>
                  <a:lnTo>
                    <a:pt x="6219" y="7995"/>
                  </a:lnTo>
                  <a:lnTo>
                    <a:pt x="4738" y="7995"/>
                  </a:lnTo>
                  <a:close/>
                </a:path>
              </a:pathLst>
            </a:custGeom>
            <a:solidFill>
              <a:srgbClr val="414141"/>
            </a:solidFill>
            <a:ln w="2960" cap="flat">
              <a:noFill/>
              <a:prstDash val="solid"/>
              <a:miter/>
            </a:ln>
          </p:spPr>
          <p:txBody>
            <a:bodyPr rtlCol="0" anchor="ctr"/>
            <a:lstStyle/>
            <a:p>
              <a:endParaRPr lang="en-US"/>
            </a:p>
          </p:txBody>
        </p:sp>
      </p:grpSp>
      <p:sp>
        <p:nvSpPr>
          <p:cNvPr id="214" name="Text Placeholder 23">
            <a:extLst>
              <a:ext uri="{FF2B5EF4-FFF2-40B4-BE49-F238E27FC236}">
                <a16:creationId xmlns:a16="http://schemas.microsoft.com/office/drawing/2014/main" id="{13946F40-9F6E-4141-9ABB-C94F0B90EA10}"/>
              </a:ext>
            </a:extLst>
          </p:cNvPr>
          <p:cNvSpPr>
            <a:spLocks noGrp="1"/>
          </p:cNvSpPr>
          <p:nvPr>
            <p:ph type="body" sz="quarter" idx="13" hasCustomPrompt="1"/>
          </p:nvPr>
        </p:nvSpPr>
        <p:spPr>
          <a:xfrm>
            <a:off x="932220" y="514429"/>
            <a:ext cx="5695234" cy="2565158"/>
          </a:xfrm>
        </p:spPr>
        <p:txBody>
          <a:bodyPr anchor="ctr">
            <a:normAutofit/>
          </a:bodyPr>
          <a:lstStyle>
            <a:lvl1pPr marL="0" indent="0" algn="ctr">
              <a:lnSpc>
                <a:spcPts val="2160"/>
              </a:lnSpc>
              <a:spcBef>
                <a:spcPct val="0"/>
              </a:spcBef>
              <a:buNone/>
              <a:defRPr sz="1800" b="1" i="1" baseline="0">
                <a:solidFill>
                  <a:schemeClr val="bg1"/>
                </a:solidFill>
                <a:latin typeface="Poppins" pitchFamily="2" charset="77"/>
                <a:cs typeface="Poppins" pitchFamily="2" charset="77"/>
              </a:defRPr>
            </a:lvl1pPr>
          </a:lstStyle>
          <a:p>
            <a:pPr lvl="0"/>
            <a:r>
              <a:rPr lang="en-US"/>
              <a:t>Quote Slide</a:t>
            </a:r>
          </a:p>
        </p:txBody>
      </p:sp>
      <p:sp>
        <p:nvSpPr>
          <p:cNvPr id="215" name="Text Placeholder 23">
            <a:extLst>
              <a:ext uri="{FF2B5EF4-FFF2-40B4-BE49-F238E27FC236}">
                <a16:creationId xmlns:a16="http://schemas.microsoft.com/office/drawing/2014/main" id="{3C745F8A-212D-5C46-9B01-0EA2D73F6AEE}"/>
              </a:ext>
            </a:extLst>
          </p:cNvPr>
          <p:cNvSpPr>
            <a:spLocks noGrp="1"/>
          </p:cNvSpPr>
          <p:nvPr>
            <p:ph type="body" sz="quarter" idx="15" hasCustomPrompt="1"/>
          </p:nvPr>
        </p:nvSpPr>
        <p:spPr>
          <a:xfrm>
            <a:off x="923312" y="488408"/>
            <a:ext cx="2003444" cy="936605"/>
          </a:xfrm>
        </p:spPr>
        <p:txBody>
          <a:bodyPr anchor="t">
            <a:normAutofit/>
          </a:bodyPr>
          <a:lstStyle>
            <a:lvl1pPr marL="0" indent="0" algn="l">
              <a:buNone/>
              <a:defRPr sz="9600" b="1" i="0" baseline="0">
                <a:solidFill>
                  <a:srgbClr val="76C7D3"/>
                </a:solidFill>
                <a:latin typeface="Times" pitchFamily="2" charset="0"/>
                <a:ea typeface="Times" pitchFamily="2" charset="0"/>
                <a:cs typeface="Times New Roman" charset="0"/>
              </a:defRPr>
            </a:lvl1pPr>
          </a:lstStyle>
          <a:p>
            <a:pPr lvl="0"/>
            <a:r>
              <a:rPr lang="en-US"/>
              <a:t>“</a:t>
            </a:r>
          </a:p>
        </p:txBody>
      </p:sp>
      <p:sp>
        <p:nvSpPr>
          <p:cNvPr id="216" name="Text Placeholder 23">
            <a:extLst>
              <a:ext uri="{FF2B5EF4-FFF2-40B4-BE49-F238E27FC236}">
                <a16:creationId xmlns:a16="http://schemas.microsoft.com/office/drawing/2014/main" id="{BB17CA85-199F-1C48-89FE-E57EB89219AA}"/>
              </a:ext>
            </a:extLst>
          </p:cNvPr>
          <p:cNvSpPr>
            <a:spLocks noGrp="1"/>
          </p:cNvSpPr>
          <p:nvPr>
            <p:ph type="body" sz="quarter" idx="14" hasCustomPrompt="1"/>
          </p:nvPr>
        </p:nvSpPr>
        <p:spPr>
          <a:xfrm>
            <a:off x="5830708" y="2294152"/>
            <a:ext cx="841904" cy="1119370"/>
          </a:xfrm>
        </p:spPr>
        <p:txBody>
          <a:bodyPr anchor="t">
            <a:normAutofit/>
          </a:bodyPr>
          <a:lstStyle>
            <a:lvl1pPr marL="0" indent="0" algn="r">
              <a:buNone/>
              <a:defRPr sz="9600" b="1" i="0" baseline="0">
                <a:solidFill>
                  <a:srgbClr val="76C7D3"/>
                </a:solidFill>
                <a:latin typeface="Times" pitchFamily="2" charset="0"/>
                <a:ea typeface="Times" pitchFamily="2" charset="0"/>
                <a:cs typeface="Times New Roman" charset="0"/>
              </a:defRPr>
            </a:lvl1pPr>
          </a:lstStyle>
          <a:p>
            <a:pPr lvl="0"/>
            <a:r>
              <a:rPr lang="en-US"/>
              <a:t>”</a:t>
            </a:r>
          </a:p>
        </p:txBody>
      </p:sp>
      <p:sp>
        <p:nvSpPr>
          <p:cNvPr id="237" name="Graphic 4">
            <a:extLst>
              <a:ext uri="{FF2B5EF4-FFF2-40B4-BE49-F238E27FC236}">
                <a16:creationId xmlns:a16="http://schemas.microsoft.com/office/drawing/2014/main" id="{DA3F17F5-453C-544B-87D7-A98C4D452F33}"/>
              </a:ext>
            </a:extLst>
          </p:cNvPr>
          <p:cNvSpPr/>
          <p:nvPr userDrawn="1"/>
        </p:nvSpPr>
        <p:spPr>
          <a:xfrm rot="3173608">
            <a:off x="455825" y="-2729720"/>
            <a:ext cx="7223152" cy="7119258"/>
          </a:xfrm>
          <a:custGeom>
            <a:avLst/>
            <a:gdLst>
              <a:gd name="connsiteX0" fmla="*/ 187073 w 494176"/>
              <a:gd name="connsiteY0" fmla="*/ 486712 h 487068"/>
              <a:gd name="connsiteX1" fmla="*/ 319436 w 494176"/>
              <a:gd name="connsiteY1" fmla="*/ 400839 h 487068"/>
              <a:gd name="connsiteX2" fmla="*/ 491182 w 494176"/>
              <a:gd name="connsiteY2" fmla="*/ 225540 h 487068"/>
              <a:gd name="connsiteX3" fmla="*/ 296932 w 494176"/>
              <a:gd name="connsiteY3" fmla="*/ 6416 h 487068"/>
              <a:gd name="connsiteX4" fmla="*/ 6444 w 494176"/>
              <a:gd name="connsiteY4" fmla="*/ 228501 h 487068"/>
              <a:gd name="connsiteX5" fmla="*/ 187073 w 494176"/>
              <a:gd name="connsiteY5" fmla="*/ 486712 h 48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176" h="487068">
                <a:moveTo>
                  <a:pt x="187073" y="486712"/>
                </a:moveTo>
                <a:cubicBezTo>
                  <a:pt x="239782" y="479902"/>
                  <a:pt x="272354" y="422752"/>
                  <a:pt x="319436" y="400839"/>
                </a:cubicBezTo>
                <a:cubicBezTo>
                  <a:pt x="404717" y="360864"/>
                  <a:pt x="513687" y="343097"/>
                  <a:pt x="491182" y="225540"/>
                </a:cubicBezTo>
                <a:cubicBezTo>
                  <a:pt x="474008" y="135225"/>
                  <a:pt x="385173" y="27144"/>
                  <a:pt x="296932" y="6416"/>
                </a:cubicBezTo>
                <a:cubicBezTo>
                  <a:pt x="141768" y="-30007"/>
                  <a:pt x="66851" y="94657"/>
                  <a:pt x="6444" y="228501"/>
                </a:cubicBezTo>
                <a:cubicBezTo>
                  <a:pt x="-32347" y="314374"/>
                  <a:pt x="113637" y="496188"/>
                  <a:pt x="187073" y="486712"/>
                </a:cubicBezTo>
                <a:close/>
              </a:path>
            </a:pathLst>
          </a:custGeom>
          <a:noFill/>
          <a:ln w="28575" cap="flat">
            <a:solidFill>
              <a:srgbClr val="414141"/>
            </a:solidFill>
            <a:prstDash val="solid"/>
            <a:miter/>
          </a:ln>
        </p:spPr>
        <p:txBody>
          <a:bodyPr rtlCol="0" anchor="ctr"/>
          <a:lstStyle/>
          <a:p>
            <a:endParaRPr lang="en-US"/>
          </a:p>
        </p:txBody>
      </p:sp>
      <p:sp>
        <p:nvSpPr>
          <p:cNvPr id="7" name="Rectangle 6">
            <a:extLst>
              <a:ext uri="{FF2B5EF4-FFF2-40B4-BE49-F238E27FC236}">
                <a16:creationId xmlns:a16="http://schemas.microsoft.com/office/drawing/2014/main" id="{F54983E2-4217-1C43-8D78-A04D3FD157E8}"/>
              </a:ext>
            </a:extLst>
          </p:cNvPr>
          <p:cNvSpPr/>
          <p:nvPr userDrawn="1"/>
        </p:nvSpPr>
        <p:spPr>
          <a:xfrm>
            <a:off x="-195943" y="-2808514"/>
            <a:ext cx="8278586" cy="280851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ext Placeholder 32">
            <a:extLst>
              <a:ext uri="{FF2B5EF4-FFF2-40B4-BE49-F238E27FC236}">
                <a16:creationId xmlns:a16="http://schemas.microsoft.com/office/drawing/2014/main" id="{FCB8AB79-E509-0B4A-9BB0-BFA130CDD350}"/>
              </a:ext>
            </a:extLst>
          </p:cNvPr>
          <p:cNvSpPr>
            <a:spLocks noGrp="1"/>
          </p:cNvSpPr>
          <p:nvPr>
            <p:ph type="body" sz="quarter" idx="52" hasCustomPrompt="1"/>
          </p:nvPr>
        </p:nvSpPr>
        <p:spPr>
          <a:xfrm>
            <a:off x="921958" y="3155436"/>
            <a:ext cx="5810800" cy="575570"/>
          </a:xfrm>
        </p:spPr>
        <p:txBody>
          <a:bodyPr numCol="1" spcCol="288000" anchor="t">
            <a:noAutofit/>
          </a:bodyPr>
          <a:lstStyle>
            <a:lvl1pPr marL="0" indent="0" algn="ctr">
              <a:lnSpc>
                <a:spcPct val="100000"/>
              </a:lnSpc>
              <a:spcBef>
                <a:spcPct val="0"/>
              </a:spcBef>
              <a:buNone/>
              <a:defRPr sz="105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Name, Company</a:t>
            </a:r>
            <a:endParaRPr lang="en-US"/>
          </a:p>
        </p:txBody>
      </p:sp>
      <p:sp>
        <p:nvSpPr>
          <p:cNvPr id="242" name="Slide Number Placeholder 5">
            <a:extLst>
              <a:ext uri="{FF2B5EF4-FFF2-40B4-BE49-F238E27FC236}">
                <a16:creationId xmlns:a16="http://schemas.microsoft.com/office/drawing/2014/main" id="{53A331CC-7902-154A-B276-EB21FDDF5A8D}"/>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chemeClr val="bg1"/>
                </a:solidFill>
                <a:latin typeface="Avenir" panose="02000503020000020003" pitchFamily="2" charset="0"/>
              </a:defRPr>
            </a:lvl1pPr>
          </a:lstStyle>
          <a:p>
            <a:fld id="{CB2079F2-58AF-ED44-82D7-E04B2F6FD686}" type="slidenum">
              <a:rPr lang="en-US" smtClean="0"/>
              <a:t>‹#›</a:t>
            </a:fld>
            <a:endParaRPr lang="en-US"/>
          </a:p>
        </p:txBody>
      </p:sp>
      <p:cxnSp>
        <p:nvCxnSpPr>
          <p:cNvPr id="243" name="Straight Connector 242">
            <a:extLst>
              <a:ext uri="{FF2B5EF4-FFF2-40B4-BE49-F238E27FC236}">
                <a16:creationId xmlns:a16="http://schemas.microsoft.com/office/drawing/2014/main" id="{E081E564-05CF-2E4E-9E05-3810F0AFB4AA}"/>
              </a:ext>
            </a:extLst>
          </p:cNvPr>
          <p:cNvCxnSpPr/>
          <p:nvPr userDrawn="1"/>
        </p:nvCxnSpPr>
        <p:spPr>
          <a:xfrm rot="5400000" flipH="1">
            <a:off x="7257742" y="10076667"/>
            <a:ext cx="0" cy="178217"/>
          </a:xfrm>
          <a:prstGeom prst="line">
            <a:avLst/>
          </a:prstGeom>
          <a:ln>
            <a:solidFill>
              <a:srgbClr val="76C7D3"/>
            </a:solidFill>
          </a:ln>
        </p:spPr>
        <p:style>
          <a:lnRef idx="1">
            <a:schemeClr val="accent1"/>
          </a:lnRef>
          <a:fillRef idx="0">
            <a:schemeClr val="accent1"/>
          </a:fillRef>
          <a:effectRef idx="0">
            <a:schemeClr val="accent1"/>
          </a:effectRef>
          <a:fontRef idx="minor">
            <a:schemeClr val="tx1"/>
          </a:fontRef>
        </p:style>
      </p:cxnSp>
      <p:sp>
        <p:nvSpPr>
          <p:cNvPr id="244" name="Rectangle 243">
            <a:extLst>
              <a:ext uri="{FF2B5EF4-FFF2-40B4-BE49-F238E27FC236}">
                <a16:creationId xmlns:a16="http://schemas.microsoft.com/office/drawing/2014/main" id="{9656F921-EF4B-2F48-B5E3-54AC8CE73513}"/>
              </a:ext>
            </a:extLst>
          </p:cNvPr>
          <p:cNvSpPr/>
          <p:nvPr userDrawn="1"/>
        </p:nvSpPr>
        <p:spPr>
          <a:xfrm rot="16200000">
            <a:off x="5677889" y="8236536"/>
            <a:ext cx="3173496" cy="200055"/>
          </a:xfrm>
          <a:prstGeom prst="rect">
            <a:avLst/>
          </a:prstGeom>
        </p:spPr>
        <p:txBody>
          <a:bodyPr wrap="square">
            <a:spAutoFit/>
          </a:bodyPr>
          <a:lstStyle/>
          <a:p>
            <a:pPr algn="l"/>
            <a:r>
              <a:rPr lang="en-IE" sz="700" b="0" i="0" u="none" strike="noStrike" kern="1200" spc="3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Migrant Community Mediators</a:t>
            </a:r>
            <a:endParaRPr lang="en-US" sz="700" spc="3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91560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with Photo) 4">
    <p:spTree>
      <p:nvGrpSpPr>
        <p:cNvPr id="1" name=""/>
        <p:cNvGrpSpPr/>
        <p:nvPr/>
      </p:nvGrpSpPr>
      <p:grpSpPr>
        <a:xfrm>
          <a:off x="0" y="0"/>
          <a:ext cx="0" cy="0"/>
          <a:chOff x="0" y="0"/>
          <a:chExt cx="0" cy="0"/>
        </a:xfrm>
      </p:grpSpPr>
      <p:sp>
        <p:nvSpPr>
          <p:cNvPr id="456" name="Graphic 4">
            <a:extLst>
              <a:ext uri="{FF2B5EF4-FFF2-40B4-BE49-F238E27FC236}">
                <a16:creationId xmlns:a16="http://schemas.microsoft.com/office/drawing/2014/main" id="{8DFA39D8-9A90-594F-8FC0-29953B164069}"/>
              </a:ext>
            </a:extLst>
          </p:cNvPr>
          <p:cNvSpPr/>
          <p:nvPr userDrawn="1"/>
        </p:nvSpPr>
        <p:spPr>
          <a:xfrm>
            <a:off x="-619573" y="636858"/>
            <a:ext cx="4715830" cy="486238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5" h="461237">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A7377D"/>
          </a:solidFill>
          <a:ln w="2960" cap="flat">
            <a:noFill/>
            <a:prstDash val="solid"/>
            <a:miter/>
          </a:ln>
        </p:spPr>
        <p:txBody>
          <a:bodyPr rtlCol="0" anchor="ctr"/>
          <a:lstStyle/>
          <a:p>
            <a:endParaRPr lang="en-US"/>
          </a:p>
        </p:txBody>
      </p:sp>
      <p:sp>
        <p:nvSpPr>
          <p:cNvPr id="457" name="Graphic 4">
            <a:extLst>
              <a:ext uri="{FF2B5EF4-FFF2-40B4-BE49-F238E27FC236}">
                <a16:creationId xmlns:a16="http://schemas.microsoft.com/office/drawing/2014/main" id="{4FEC4D02-E5BD-254A-8395-59EE0D8B9D95}"/>
              </a:ext>
            </a:extLst>
          </p:cNvPr>
          <p:cNvSpPr/>
          <p:nvPr userDrawn="1"/>
        </p:nvSpPr>
        <p:spPr>
          <a:xfrm rot="3727499">
            <a:off x="-981344" y="712036"/>
            <a:ext cx="5209619" cy="5134686"/>
          </a:xfrm>
          <a:custGeom>
            <a:avLst/>
            <a:gdLst>
              <a:gd name="connsiteX0" fmla="*/ 187073 w 494176"/>
              <a:gd name="connsiteY0" fmla="*/ 486712 h 487068"/>
              <a:gd name="connsiteX1" fmla="*/ 319436 w 494176"/>
              <a:gd name="connsiteY1" fmla="*/ 400839 h 487068"/>
              <a:gd name="connsiteX2" fmla="*/ 491182 w 494176"/>
              <a:gd name="connsiteY2" fmla="*/ 225540 h 487068"/>
              <a:gd name="connsiteX3" fmla="*/ 296932 w 494176"/>
              <a:gd name="connsiteY3" fmla="*/ 6416 h 487068"/>
              <a:gd name="connsiteX4" fmla="*/ 6444 w 494176"/>
              <a:gd name="connsiteY4" fmla="*/ 228501 h 487068"/>
              <a:gd name="connsiteX5" fmla="*/ 187073 w 494176"/>
              <a:gd name="connsiteY5" fmla="*/ 486712 h 48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176" h="487068">
                <a:moveTo>
                  <a:pt x="187073" y="486712"/>
                </a:moveTo>
                <a:cubicBezTo>
                  <a:pt x="239782" y="479902"/>
                  <a:pt x="272354" y="422752"/>
                  <a:pt x="319436" y="400839"/>
                </a:cubicBezTo>
                <a:cubicBezTo>
                  <a:pt x="404717" y="360864"/>
                  <a:pt x="513687" y="343097"/>
                  <a:pt x="491182" y="225540"/>
                </a:cubicBezTo>
                <a:cubicBezTo>
                  <a:pt x="474008" y="135225"/>
                  <a:pt x="385173" y="27144"/>
                  <a:pt x="296932" y="6416"/>
                </a:cubicBezTo>
                <a:cubicBezTo>
                  <a:pt x="141768" y="-30007"/>
                  <a:pt x="66851" y="94657"/>
                  <a:pt x="6444" y="228501"/>
                </a:cubicBezTo>
                <a:cubicBezTo>
                  <a:pt x="-32347" y="314374"/>
                  <a:pt x="113637" y="496188"/>
                  <a:pt x="187073" y="486712"/>
                </a:cubicBezTo>
                <a:close/>
              </a:path>
            </a:pathLst>
          </a:custGeom>
          <a:noFill/>
          <a:ln w="28575" cap="flat">
            <a:solidFill>
              <a:srgbClr val="414141"/>
            </a:solidFill>
            <a:prstDash val="solid"/>
            <a:miter/>
          </a:ln>
        </p:spPr>
        <p:txBody>
          <a:bodyPr rtlCol="0" anchor="ctr"/>
          <a:lstStyle/>
          <a:p>
            <a:endParaRPr lang="en-US"/>
          </a:p>
        </p:txBody>
      </p:sp>
      <p:sp>
        <p:nvSpPr>
          <p:cNvPr id="13" name="Rectangle 12">
            <a:extLst>
              <a:ext uri="{FF2B5EF4-FFF2-40B4-BE49-F238E27FC236}">
                <a16:creationId xmlns:a16="http://schemas.microsoft.com/office/drawing/2014/main" id="{43E38A10-75D8-DC43-8ED1-BCEB0BA9B3F4}"/>
              </a:ext>
            </a:extLst>
          </p:cNvPr>
          <p:cNvSpPr/>
          <p:nvPr userDrawn="1"/>
        </p:nvSpPr>
        <p:spPr>
          <a:xfrm>
            <a:off x="-1223682" y="961302"/>
            <a:ext cx="1223682" cy="985908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Text Placeholder 32">
            <a:extLst>
              <a:ext uri="{FF2B5EF4-FFF2-40B4-BE49-F238E27FC236}">
                <a16:creationId xmlns:a16="http://schemas.microsoft.com/office/drawing/2014/main" id="{A63C532D-4DF4-C840-B9E8-3D191B7B9336}"/>
              </a:ext>
            </a:extLst>
          </p:cNvPr>
          <p:cNvSpPr>
            <a:spLocks noGrp="1"/>
          </p:cNvSpPr>
          <p:nvPr>
            <p:ph type="body" sz="quarter" idx="52" hasCustomPrompt="1"/>
          </p:nvPr>
        </p:nvSpPr>
        <p:spPr>
          <a:xfrm>
            <a:off x="445350" y="4523399"/>
            <a:ext cx="3098165" cy="238796"/>
          </a:xfrm>
        </p:spPr>
        <p:txBody>
          <a:bodyPr numCol="1" spcCol="288000" anchor="t">
            <a:noAutofit/>
          </a:bodyPr>
          <a:lstStyle>
            <a:lvl1pPr marL="0" indent="0" algn="ctr">
              <a:lnSpc>
                <a:spcPct val="100000"/>
              </a:lnSpc>
              <a:spcBef>
                <a:spcPct val="0"/>
              </a:spcBef>
              <a:buNone/>
              <a:defRPr sz="105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Name, Company</a:t>
            </a:r>
            <a:endParaRPr lang="en-US"/>
          </a:p>
        </p:txBody>
      </p:sp>
      <p:cxnSp>
        <p:nvCxnSpPr>
          <p:cNvPr id="552" name="Straight Connector 551">
            <a:extLst>
              <a:ext uri="{FF2B5EF4-FFF2-40B4-BE49-F238E27FC236}">
                <a16:creationId xmlns:a16="http://schemas.microsoft.com/office/drawing/2014/main" id="{C5DB7B74-376F-9149-87D9-4D7C802BEA43}"/>
              </a:ext>
            </a:extLst>
          </p:cNvPr>
          <p:cNvCxnSpPr/>
          <p:nvPr userDrawn="1"/>
        </p:nvCxnSpPr>
        <p:spPr>
          <a:xfrm>
            <a:off x="1695599" y="4381729"/>
            <a:ext cx="532210" cy="0"/>
          </a:xfrm>
          <a:prstGeom prst="line">
            <a:avLst/>
          </a:prstGeom>
          <a:ln w="28575">
            <a:solidFill>
              <a:srgbClr val="76C7D3"/>
            </a:solidFill>
          </a:ln>
        </p:spPr>
        <p:style>
          <a:lnRef idx="1">
            <a:schemeClr val="accent1"/>
          </a:lnRef>
          <a:fillRef idx="0">
            <a:schemeClr val="accent1"/>
          </a:fillRef>
          <a:effectRef idx="0">
            <a:schemeClr val="accent1"/>
          </a:effectRef>
          <a:fontRef idx="minor">
            <a:schemeClr val="tx1"/>
          </a:fontRef>
        </p:style>
      </p:cxnSp>
      <p:sp>
        <p:nvSpPr>
          <p:cNvPr id="553" name="Text Placeholder 23">
            <a:extLst>
              <a:ext uri="{FF2B5EF4-FFF2-40B4-BE49-F238E27FC236}">
                <a16:creationId xmlns:a16="http://schemas.microsoft.com/office/drawing/2014/main" id="{1C72079A-E11C-D44D-9FE7-B20B2E2CDF61}"/>
              </a:ext>
            </a:extLst>
          </p:cNvPr>
          <p:cNvSpPr>
            <a:spLocks noGrp="1"/>
          </p:cNvSpPr>
          <p:nvPr>
            <p:ph type="body" sz="quarter" idx="13" hasCustomPrompt="1"/>
          </p:nvPr>
        </p:nvSpPr>
        <p:spPr>
          <a:xfrm>
            <a:off x="454459" y="2356703"/>
            <a:ext cx="3023471" cy="1883356"/>
          </a:xfrm>
        </p:spPr>
        <p:txBody>
          <a:bodyPr anchor="ctr">
            <a:normAutofit/>
          </a:bodyPr>
          <a:lstStyle>
            <a:lvl1pPr marL="0" indent="0" algn="ctr">
              <a:lnSpc>
                <a:spcPts val="2060"/>
              </a:lnSpc>
              <a:spcBef>
                <a:spcPct val="0"/>
              </a:spcBef>
              <a:buNone/>
              <a:defRPr sz="1800" b="1" i="1"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Quote</a:t>
            </a:r>
          </a:p>
        </p:txBody>
      </p:sp>
      <p:pic>
        <p:nvPicPr>
          <p:cNvPr id="554" name="Graphic 553">
            <a:extLst>
              <a:ext uri="{FF2B5EF4-FFF2-40B4-BE49-F238E27FC236}">
                <a16:creationId xmlns:a16="http://schemas.microsoft.com/office/drawing/2014/main" id="{6B5A916D-AD07-5843-A203-08C8324F9C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567360" y="1234262"/>
            <a:ext cx="770787" cy="770787"/>
          </a:xfrm>
          <a:prstGeom prst="rect">
            <a:avLst/>
          </a:prstGeom>
        </p:spPr>
      </p:pic>
      <p:sp>
        <p:nvSpPr>
          <p:cNvPr id="558" name="Slide Number Placeholder 5">
            <a:extLst>
              <a:ext uri="{FF2B5EF4-FFF2-40B4-BE49-F238E27FC236}">
                <a16:creationId xmlns:a16="http://schemas.microsoft.com/office/drawing/2014/main" id="{A587D727-C84E-104C-B53B-B7BF2FE055E1}"/>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414141"/>
                </a:solidFill>
                <a:latin typeface="Avenir" panose="02000503020000020003" pitchFamily="2" charset="0"/>
              </a:defRPr>
            </a:lvl1pPr>
          </a:lstStyle>
          <a:p>
            <a:fld id="{CB2079F2-58AF-ED44-82D7-E04B2F6FD686}" type="slidenum">
              <a:rPr lang="en-US" smtClean="0"/>
              <a:t>‹#›</a:t>
            </a:fld>
            <a:endParaRPr lang="en-US"/>
          </a:p>
        </p:txBody>
      </p:sp>
      <p:cxnSp>
        <p:nvCxnSpPr>
          <p:cNvPr id="559" name="Straight Connector 558">
            <a:extLst>
              <a:ext uri="{FF2B5EF4-FFF2-40B4-BE49-F238E27FC236}">
                <a16:creationId xmlns:a16="http://schemas.microsoft.com/office/drawing/2014/main" id="{003E9CD7-245B-8241-B4C4-779349AF6647}"/>
              </a:ext>
            </a:extLst>
          </p:cNvPr>
          <p:cNvCxnSpPr/>
          <p:nvPr userDrawn="1"/>
        </p:nvCxnSpPr>
        <p:spPr>
          <a:xfrm rot="5400000" flipH="1">
            <a:off x="7257742" y="10076667"/>
            <a:ext cx="0" cy="178217"/>
          </a:xfrm>
          <a:prstGeom prst="line">
            <a:avLst/>
          </a:prstGeom>
          <a:ln>
            <a:solidFill>
              <a:srgbClr val="76C7D3"/>
            </a:solidFill>
          </a:ln>
        </p:spPr>
        <p:style>
          <a:lnRef idx="1">
            <a:schemeClr val="accent1"/>
          </a:lnRef>
          <a:fillRef idx="0">
            <a:schemeClr val="accent1"/>
          </a:fillRef>
          <a:effectRef idx="0">
            <a:schemeClr val="accent1"/>
          </a:effectRef>
          <a:fontRef idx="minor">
            <a:schemeClr val="tx1"/>
          </a:fontRef>
        </p:style>
      </p:cxnSp>
      <p:sp>
        <p:nvSpPr>
          <p:cNvPr id="560" name="Rectangle 559">
            <a:extLst>
              <a:ext uri="{FF2B5EF4-FFF2-40B4-BE49-F238E27FC236}">
                <a16:creationId xmlns:a16="http://schemas.microsoft.com/office/drawing/2014/main" id="{9F1ADC6E-8D5E-2347-A2C2-F37E0B275D8C}"/>
              </a:ext>
            </a:extLst>
          </p:cNvPr>
          <p:cNvSpPr/>
          <p:nvPr userDrawn="1"/>
        </p:nvSpPr>
        <p:spPr>
          <a:xfrm rot="16200000">
            <a:off x="5677889" y="8236536"/>
            <a:ext cx="3173496" cy="200055"/>
          </a:xfrm>
          <a:prstGeom prst="rect">
            <a:avLst/>
          </a:prstGeom>
        </p:spPr>
        <p:txBody>
          <a:bodyPr wrap="square">
            <a:spAutoFit/>
          </a:bodyPr>
          <a:lstStyle/>
          <a:p>
            <a:pPr algn="l"/>
            <a:r>
              <a:rPr lang="en-IE" sz="700" b="0" i="0" u="none" strike="noStrike" kern="1200" spc="300">
                <a:solidFill>
                  <a:srgbClr val="414141"/>
                </a:solidFill>
                <a:effectLst/>
                <a:latin typeface="Open Sans" panose="020B0606030504020204" pitchFamily="34" charset="0"/>
                <a:ea typeface="Open Sans" panose="020B0606030504020204" pitchFamily="34" charset="0"/>
                <a:cs typeface="Open Sans" panose="020B0606030504020204" pitchFamily="34" charset="0"/>
              </a:rPr>
              <a:t>Migrant Community Mediators</a:t>
            </a:r>
            <a:endParaRPr lang="en-US" sz="700" spc="300">
              <a:solidFill>
                <a:srgbClr val="41414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4201057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8044B3-C7C2-2B4B-BCB6-58A35DF05FB6}"/>
              </a:ext>
            </a:extLst>
          </p:cNvPr>
          <p:cNvSpPr/>
          <p:nvPr userDrawn="1"/>
        </p:nvSpPr>
        <p:spPr>
          <a:xfrm>
            <a:off x="-16330" y="-387082"/>
            <a:ext cx="7563136" cy="11084670"/>
          </a:xfrm>
          <a:prstGeom prst="rect">
            <a:avLst/>
          </a:prstGeom>
          <a:solidFill>
            <a:srgbClr val="A7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Graphic 4">
            <a:extLst>
              <a:ext uri="{FF2B5EF4-FFF2-40B4-BE49-F238E27FC236}">
                <a16:creationId xmlns:a16="http://schemas.microsoft.com/office/drawing/2014/main" id="{C87B1ED9-9D30-7645-81C3-3FCA4AFE6858}"/>
              </a:ext>
            </a:extLst>
          </p:cNvPr>
          <p:cNvSpPr/>
          <p:nvPr userDrawn="1"/>
        </p:nvSpPr>
        <p:spPr>
          <a:xfrm rot="4220027">
            <a:off x="1639035" y="-1228260"/>
            <a:ext cx="8601649" cy="886896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5" h="461237">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76C7D3"/>
          </a:solidFill>
          <a:ln w="2960" cap="flat">
            <a:noFill/>
            <a:prstDash val="solid"/>
            <a:miter/>
          </a:ln>
        </p:spPr>
        <p:txBody>
          <a:bodyPr rtlCol="0" anchor="ctr"/>
          <a:lstStyle/>
          <a:p>
            <a:endParaRPr lang="en-US"/>
          </a:p>
        </p:txBody>
      </p:sp>
      <p:sp>
        <p:nvSpPr>
          <p:cNvPr id="90" name="Graphic 4">
            <a:extLst>
              <a:ext uri="{FF2B5EF4-FFF2-40B4-BE49-F238E27FC236}">
                <a16:creationId xmlns:a16="http://schemas.microsoft.com/office/drawing/2014/main" id="{4EAA4A32-DE7C-944A-9086-FFB138D2063D}"/>
              </a:ext>
            </a:extLst>
          </p:cNvPr>
          <p:cNvSpPr/>
          <p:nvPr userDrawn="1"/>
        </p:nvSpPr>
        <p:spPr>
          <a:xfrm rot="4220027">
            <a:off x="566620" y="-1088596"/>
            <a:ext cx="9055790" cy="8925533"/>
          </a:xfrm>
          <a:custGeom>
            <a:avLst/>
            <a:gdLst>
              <a:gd name="connsiteX0" fmla="*/ 187073 w 494176"/>
              <a:gd name="connsiteY0" fmla="*/ 486712 h 487068"/>
              <a:gd name="connsiteX1" fmla="*/ 319436 w 494176"/>
              <a:gd name="connsiteY1" fmla="*/ 400839 h 487068"/>
              <a:gd name="connsiteX2" fmla="*/ 491182 w 494176"/>
              <a:gd name="connsiteY2" fmla="*/ 225540 h 487068"/>
              <a:gd name="connsiteX3" fmla="*/ 296932 w 494176"/>
              <a:gd name="connsiteY3" fmla="*/ 6416 h 487068"/>
              <a:gd name="connsiteX4" fmla="*/ 6444 w 494176"/>
              <a:gd name="connsiteY4" fmla="*/ 228501 h 487068"/>
              <a:gd name="connsiteX5" fmla="*/ 187073 w 494176"/>
              <a:gd name="connsiteY5" fmla="*/ 486712 h 48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176" h="487068">
                <a:moveTo>
                  <a:pt x="187073" y="486712"/>
                </a:moveTo>
                <a:cubicBezTo>
                  <a:pt x="239782" y="479902"/>
                  <a:pt x="272354" y="422752"/>
                  <a:pt x="319436" y="400839"/>
                </a:cubicBezTo>
                <a:cubicBezTo>
                  <a:pt x="404717" y="360864"/>
                  <a:pt x="513687" y="343097"/>
                  <a:pt x="491182" y="225540"/>
                </a:cubicBezTo>
                <a:cubicBezTo>
                  <a:pt x="474008" y="135225"/>
                  <a:pt x="385173" y="27144"/>
                  <a:pt x="296932" y="6416"/>
                </a:cubicBezTo>
                <a:cubicBezTo>
                  <a:pt x="141768" y="-30007"/>
                  <a:pt x="66851" y="94657"/>
                  <a:pt x="6444" y="228501"/>
                </a:cubicBezTo>
                <a:cubicBezTo>
                  <a:pt x="-32347" y="314374"/>
                  <a:pt x="113637" y="496188"/>
                  <a:pt x="187073" y="486712"/>
                </a:cubicBezTo>
                <a:close/>
              </a:path>
            </a:pathLst>
          </a:custGeom>
          <a:noFill/>
          <a:ln w="28575" cap="flat">
            <a:solidFill>
              <a:srgbClr val="414141"/>
            </a:solidFill>
            <a:prstDash val="solid"/>
            <a:miter/>
          </a:ln>
        </p:spPr>
        <p:txBody>
          <a:bodyPr rtlCol="0" anchor="ctr"/>
          <a:lstStyle/>
          <a:p>
            <a:endParaRPr lang="en-US"/>
          </a:p>
        </p:txBody>
      </p:sp>
      <p:sp>
        <p:nvSpPr>
          <p:cNvPr id="4" name="Text Placeholder 3">
            <a:extLst>
              <a:ext uri="{FF2B5EF4-FFF2-40B4-BE49-F238E27FC236}">
                <a16:creationId xmlns:a16="http://schemas.microsoft.com/office/drawing/2014/main" id="{76BAFA2F-AD18-CD4D-BF0F-C4293B9DE05B}"/>
              </a:ext>
            </a:extLst>
          </p:cNvPr>
          <p:cNvSpPr>
            <a:spLocks noGrp="1"/>
          </p:cNvSpPr>
          <p:nvPr userDrawn="1">
            <p:ph type="body" sz="quarter" idx="14" hasCustomPrompt="1"/>
          </p:nvPr>
        </p:nvSpPr>
        <p:spPr>
          <a:xfrm>
            <a:off x="1906658" y="1362926"/>
            <a:ext cx="5783274" cy="3217862"/>
          </a:xfrm>
          <a:effectLst>
            <a:glow rad="127000">
              <a:srgbClr val="414141"/>
            </a:glow>
          </a:effectLst>
        </p:spPr>
        <p:txBody>
          <a:bodyPr>
            <a:noAutofit/>
          </a:bodyPr>
          <a:lstStyle>
            <a:lvl1pPr marL="0" indent="0" algn="ctr">
              <a:buNone/>
              <a:defRPr sz="23000" b="1">
                <a:solidFill>
                  <a:srgbClr val="6BB4BF"/>
                </a:solidFill>
                <a:latin typeface="Times" pitchFamily="2" charset="0"/>
                <a:cs typeface="Calibri" panose="020F0502020204030204" pitchFamily="34" charset="0"/>
              </a:defRPr>
            </a:lvl1pPr>
          </a:lstStyle>
          <a:p>
            <a:pPr lvl="0"/>
            <a:r>
              <a:rPr lang="en-GB"/>
              <a:t>1</a:t>
            </a:r>
            <a:endParaRPr lang="en-US"/>
          </a:p>
        </p:txBody>
      </p:sp>
      <p:sp>
        <p:nvSpPr>
          <p:cNvPr id="101" name="Text Placeholder 3">
            <a:extLst>
              <a:ext uri="{FF2B5EF4-FFF2-40B4-BE49-F238E27FC236}">
                <a16:creationId xmlns:a16="http://schemas.microsoft.com/office/drawing/2014/main" id="{E77814B4-B312-BE46-8F13-45316A931D29}"/>
              </a:ext>
            </a:extLst>
          </p:cNvPr>
          <p:cNvSpPr>
            <a:spLocks noGrp="1"/>
          </p:cNvSpPr>
          <p:nvPr userDrawn="1">
            <p:ph type="body" sz="quarter" idx="15" hasCustomPrompt="1"/>
          </p:nvPr>
        </p:nvSpPr>
        <p:spPr>
          <a:xfrm>
            <a:off x="1947987" y="2605939"/>
            <a:ext cx="5783274" cy="3217862"/>
          </a:xfrm>
        </p:spPr>
        <p:txBody>
          <a:bodyPr>
            <a:noAutofit/>
          </a:bodyPr>
          <a:lstStyle>
            <a:lvl1pPr marL="0" indent="0" algn="ctr">
              <a:buNone/>
              <a:defRPr sz="36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a:t>CHAPTER</a:t>
            </a:r>
            <a:endParaRPr lang="en-US"/>
          </a:p>
        </p:txBody>
      </p:sp>
      <p:sp>
        <p:nvSpPr>
          <p:cNvPr id="180" name="Rectangle 179">
            <a:extLst>
              <a:ext uri="{FF2B5EF4-FFF2-40B4-BE49-F238E27FC236}">
                <a16:creationId xmlns:a16="http://schemas.microsoft.com/office/drawing/2014/main" id="{04D4FAD9-997B-9840-8372-D53E982FA975}"/>
              </a:ext>
            </a:extLst>
          </p:cNvPr>
          <p:cNvSpPr/>
          <p:nvPr userDrawn="1"/>
        </p:nvSpPr>
        <p:spPr>
          <a:xfrm>
            <a:off x="7567470" y="-906114"/>
            <a:ext cx="3590266" cy="1186351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D8066B28-B252-D347-8692-09151970BE14}"/>
              </a:ext>
            </a:extLst>
          </p:cNvPr>
          <p:cNvSpPr/>
          <p:nvPr userDrawn="1"/>
        </p:nvSpPr>
        <p:spPr>
          <a:xfrm>
            <a:off x="-1217160" y="-175117"/>
            <a:ext cx="1223682"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E3A9FB88-DB09-544D-B156-72833EF9E5CE}"/>
              </a:ext>
            </a:extLst>
          </p:cNvPr>
          <p:cNvSpPr/>
          <p:nvPr userDrawn="1"/>
        </p:nvSpPr>
        <p:spPr>
          <a:xfrm rot="16200000">
            <a:off x="3265469" y="-6166285"/>
            <a:ext cx="1223682" cy="1105900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Slide Number Placeholder 5">
            <a:extLst>
              <a:ext uri="{FF2B5EF4-FFF2-40B4-BE49-F238E27FC236}">
                <a16:creationId xmlns:a16="http://schemas.microsoft.com/office/drawing/2014/main" id="{D84EA6AD-6001-584C-B661-19EA6831DE2F}"/>
              </a:ext>
            </a:extLst>
          </p:cNvPr>
          <p:cNvSpPr>
            <a:spLocks noGrp="1"/>
          </p:cNvSpPr>
          <p:nvPr userDrawn="1">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chemeClr val="bg1"/>
                </a:solidFill>
                <a:latin typeface="Avenir" panose="02000503020000020003" pitchFamily="2" charset="0"/>
              </a:defRPr>
            </a:lvl1pPr>
          </a:lstStyle>
          <a:p>
            <a:fld id="{CB2079F2-58AF-ED44-82D7-E04B2F6FD686}" type="slidenum">
              <a:rPr lang="en-US" smtClean="0"/>
              <a:t>‹#›</a:t>
            </a:fld>
            <a:endParaRPr lang="en-US"/>
          </a:p>
        </p:txBody>
      </p:sp>
      <p:cxnSp>
        <p:nvCxnSpPr>
          <p:cNvPr id="184" name="Straight Connector 183">
            <a:extLst>
              <a:ext uri="{FF2B5EF4-FFF2-40B4-BE49-F238E27FC236}">
                <a16:creationId xmlns:a16="http://schemas.microsoft.com/office/drawing/2014/main" id="{9A7CD8DE-9536-544E-8E8A-8CDC58637AB1}"/>
              </a:ext>
            </a:extLst>
          </p:cNvPr>
          <p:cNvCxnSpPr/>
          <p:nvPr userDrawn="1"/>
        </p:nvCxnSpPr>
        <p:spPr>
          <a:xfrm rot="5400000" flipH="1">
            <a:off x="7257742" y="10076667"/>
            <a:ext cx="0" cy="178217"/>
          </a:xfrm>
          <a:prstGeom prst="line">
            <a:avLst/>
          </a:prstGeom>
          <a:ln>
            <a:solidFill>
              <a:srgbClr val="76C7D3"/>
            </a:solidFill>
          </a:ln>
        </p:spPr>
        <p:style>
          <a:lnRef idx="1">
            <a:schemeClr val="accent1"/>
          </a:lnRef>
          <a:fillRef idx="0">
            <a:schemeClr val="accent1"/>
          </a:fillRef>
          <a:effectRef idx="0">
            <a:schemeClr val="accent1"/>
          </a:effectRef>
          <a:fontRef idx="minor">
            <a:schemeClr val="tx1"/>
          </a:fontRef>
        </p:style>
      </p:cxnSp>
      <p:sp>
        <p:nvSpPr>
          <p:cNvPr id="185" name="Rectangle 184">
            <a:extLst>
              <a:ext uri="{FF2B5EF4-FFF2-40B4-BE49-F238E27FC236}">
                <a16:creationId xmlns:a16="http://schemas.microsoft.com/office/drawing/2014/main" id="{B1DB7615-357B-8C4D-948D-27FCA623951D}"/>
              </a:ext>
            </a:extLst>
          </p:cNvPr>
          <p:cNvSpPr/>
          <p:nvPr userDrawn="1"/>
        </p:nvSpPr>
        <p:spPr>
          <a:xfrm rot="16200000">
            <a:off x="5677889" y="8236536"/>
            <a:ext cx="3173496" cy="200055"/>
          </a:xfrm>
          <a:prstGeom prst="rect">
            <a:avLst/>
          </a:prstGeom>
        </p:spPr>
        <p:txBody>
          <a:bodyPr wrap="square">
            <a:spAutoFit/>
          </a:bodyPr>
          <a:lstStyle/>
          <a:p>
            <a:pPr algn="l"/>
            <a:r>
              <a:rPr lang="en-IE" sz="700" b="0" i="0" u="none" strike="noStrike" kern="1200" spc="3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Migrant Community Mediators</a:t>
            </a:r>
            <a:endParaRPr lang="en-US" sz="700" spc="3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9403300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8044B3-C7C2-2B4B-BCB6-58A35DF05FB6}"/>
              </a:ext>
            </a:extLst>
          </p:cNvPr>
          <p:cNvSpPr/>
          <p:nvPr userDrawn="1"/>
        </p:nvSpPr>
        <p:spPr>
          <a:xfrm>
            <a:off x="-17816" y="-392857"/>
            <a:ext cx="7563136" cy="11084670"/>
          </a:xfrm>
          <a:prstGeom prst="rect">
            <a:avLst/>
          </a:prstGeom>
          <a:solidFill>
            <a:srgbClr val="76C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7BD67"/>
              </a:solidFill>
            </a:endParaRPr>
          </a:p>
        </p:txBody>
      </p:sp>
      <p:sp>
        <p:nvSpPr>
          <p:cNvPr id="89" name="Graphic 4">
            <a:extLst>
              <a:ext uri="{FF2B5EF4-FFF2-40B4-BE49-F238E27FC236}">
                <a16:creationId xmlns:a16="http://schemas.microsoft.com/office/drawing/2014/main" id="{C87B1ED9-9D30-7645-81C3-3FCA4AFE6858}"/>
              </a:ext>
            </a:extLst>
          </p:cNvPr>
          <p:cNvSpPr/>
          <p:nvPr userDrawn="1"/>
        </p:nvSpPr>
        <p:spPr>
          <a:xfrm rot="4220027">
            <a:off x="1639035" y="-1228260"/>
            <a:ext cx="8601649" cy="886896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5" h="461237">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A7377D"/>
          </a:solidFill>
          <a:ln w="2960" cap="flat">
            <a:noFill/>
            <a:prstDash val="solid"/>
            <a:miter/>
          </a:ln>
        </p:spPr>
        <p:txBody>
          <a:bodyPr rtlCol="0" anchor="ctr"/>
          <a:lstStyle/>
          <a:p>
            <a:endParaRPr lang="en-US"/>
          </a:p>
        </p:txBody>
      </p:sp>
      <p:sp>
        <p:nvSpPr>
          <p:cNvPr id="92" name="Graphic 4">
            <a:extLst>
              <a:ext uri="{FF2B5EF4-FFF2-40B4-BE49-F238E27FC236}">
                <a16:creationId xmlns:a16="http://schemas.microsoft.com/office/drawing/2014/main" id="{53F0DA50-43A4-A242-870A-0543DC4A491D}"/>
              </a:ext>
            </a:extLst>
          </p:cNvPr>
          <p:cNvSpPr/>
          <p:nvPr userDrawn="1"/>
        </p:nvSpPr>
        <p:spPr>
          <a:xfrm rot="4220027">
            <a:off x="566620" y="-1088596"/>
            <a:ext cx="9055790" cy="8925533"/>
          </a:xfrm>
          <a:custGeom>
            <a:avLst/>
            <a:gdLst>
              <a:gd name="connsiteX0" fmla="*/ 187073 w 494176"/>
              <a:gd name="connsiteY0" fmla="*/ 486712 h 487068"/>
              <a:gd name="connsiteX1" fmla="*/ 319436 w 494176"/>
              <a:gd name="connsiteY1" fmla="*/ 400839 h 487068"/>
              <a:gd name="connsiteX2" fmla="*/ 491182 w 494176"/>
              <a:gd name="connsiteY2" fmla="*/ 225540 h 487068"/>
              <a:gd name="connsiteX3" fmla="*/ 296932 w 494176"/>
              <a:gd name="connsiteY3" fmla="*/ 6416 h 487068"/>
              <a:gd name="connsiteX4" fmla="*/ 6444 w 494176"/>
              <a:gd name="connsiteY4" fmla="*/ 228501 h 487068"/>
              <a:gd name="connsiteX5" fmla="*/ 187073 w 494176"/>
              <a:gd name="connsiteY5" fmla="*/ 486712 h 48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176" h="487068">
                <a:moveTo>
                  <a:pt x="187073" y="486712"/>
                </a:moveTo>
                <a:cubicBezTo>
                  <a:pt x="239782" y="479902"/>
                  <a:pt x="272354" y="422752"/>
                  <a:pt x="319436" y="400839"/>
                </a:cubicBezTo>
                <a:cubicBezTo>
                  <a:pt x="404717" y="360864"/>
                  <a:pt x="513687" y="343097"/>
                  <a:pt x="491182" y="225540"/>
                </a:cubicBezTo>
                <a:cubicBezTo>
                  <a:pt x="474008" y="135225"/>
                  <a:pt x="385173" y="27144"/>
                  <a:pt x="296932" y="6416"/>
                </a:cubicBezTo>
                <a:cubicBezTo>
                  <a:pt x="141768" y="-30007"/>
                  <a:pt x="66851" y="94657"/>
                  <a:pt x="6444" y="228501"/>
                </a:cubicBezTo>
                <a:cubicBezTo>
                  <a:pt x="-32347" y="314374"/>
                  <a:pt x="113637" y="496188"/>
                  <a:pt x="187073" y="486712"/>
                </a:cubicBezTo>
                <a:close/>
              </a:path>
            </a:pathLst>
          </a:custGeom>
          <a:noFill/>
          <a:ln w="28575" cap="flat">
            <a:solidFill>
              <a:srgbClr val="414141"/>
            </a:solidFill>
            <a:prstDash val="solid"/>
            <a:miter/>
          </a:ln>
        </p:spPr>
        <p:txBody>
          <a:bodyPr rtlCol="0" anchor="ctr"/>
          <a:lstStyle/>
          <a:p>
            <a:endParaRPr lang="en-US"/>
          </a:p>
        </p:txBody>
      </p:sp>
      <p:sp>
        <p:nvSpPr>
          <p:cNvPr id="93" name="Slide Number Placeholder 5">
            <a:extLst>
              <a:ext uri="{FF2B5EF4-FFF2-40B4-BE49-F238E27FC236}">
                <a16:creationId xmlns:a16="http://schemas.microsoft.com/office/drawing/2014/main" id="{BD56A152-F992-0E4D-9E4A-66F1F789CA12}"/>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chemeClr val="bg1"/>
                </a:solidFill>
                <a:latin typeface="Avenir" panose="02000503020000020003" pitchFamily="2" charset="0"/>
              </a:defRPr>
            </a:lvl1pPr>
          </a:lstStyle>
          <a:p>
            <a:fld id="{CB2079F2-58AF-ED44-82D7-E04B2F6FD686}" type="slidenum">
              <a:rPr lang="en-US" smtClean="0"/>
              <a:t>‹#›</a:t>
            </a:fld>
            <a:endParaRPr lang="en-US"/>
          </a:p>
        </p:txBody>
      </p:sp>
      <p:cxnSp>
        <p:nvCxnSpPr>
          <p:cNvPr id="94" name="Straight Connector 93">
            <a:extLst>
              <a:ext uri="{FF2B5EF4-FFF2-40B4-BE49-F238E27FC236}">
                <a16:creationId xmlns:a16="http://schemas.microsoft.com/office/drawing/2014/main" id="{E5214239-C03D-D142-BCD3-C427DA5B12B3}"/>
              </a:ext>
            </a:extLst>
          </p:cNvPr>
          <p:cNvCxnSpPr/>
          <p:nvPr userDrawn="1"/>
        </p:nvCxnSpPr>
        <p:spPr>
          <a:xfrm rot="5400000" flipH="1">
            <a:off x="7257742" y="10076667"/>
            <a:ext cx="0" cy="178217"/>
          </a:xfrm>
          <a:prstGeom prst="line">
            <a:avLst/>
          </a:prstGeom>
          <a:ln>
            <a:solidFill>
              <a:srgbClr val="76C7D3"/>
            </a:solidFill>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D52D98CA-D329-714F-BE9A-187529FCCDB6}"/>
              </a:ext>
            </a:extLst>
          </p:cNvPr>
          <p:cNvSpPr/>
          <p:nvPr userDrawn="1"/>
        </p:nvSpPr>
        <p:spPr>
          <a:xfrm rot="16200000">
            <a:off x="5677889" y="8236536"/>
            <a:ext cx="3173496" cy="200055"/>
          </a:xfrm>
          <a:prstGeom prst="rect">
            <a:avLst/>
          </a:prstGeom>
        </p:spPr>
        <p:txBody>
          <a:bodyPr wrap="square">
            <a:spAutoFit/>
          </a:bodyPr>
          <a:lstStyle/>
          <a:p>
            <a:pPr algn="l"/>
            <a:r>
              <a:rPr lang="en-IE" sz="700" b="0" i="0" u="none" strike="noStrike" kern="1200" spc="3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Migrant Community Mediators</a:t>
            </a:r>
            <a:endParaRPr lang="en-US" sz="700" spc="3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 Placeholder 3">
            <a:extLst>
              <a:ext uri="{FF2B5EF4-FFF2-40B4-BE49-F238E27FC236}">
                <a16:creationId xmlns:a16="http://schemas.microsoft.com/office/drawing/2014/main" id="{76BAFA2F-AD18-CD4D-BF0F-C4293B9DE05B}"/>
              </a:ext>
            </a:extLst>
          </p:cNvPr>
          <p:cNvSpPr>
            <a:spLocks noGrp="1"/>
          </p:cNvSpPr>
          <p:nvPr userDrawn="1">
            <p:ph type="body" sz="quarter" idx="14" hasCustomPrompt="1"/>
          </p:nvPr>
        </p:nvSpPr>
        <p:spPr>
          <a:xfrm>
            <a:off x="1906658" y="1362926"/>
            <a:ext cx="5783274" cy="3217862"/>
          </a:xfrm>
          <a:effectLst>
            <a:glow rad="127000">
              <a:srgbClr val="414141"/>
            </a:glow>
          </a:effectLst>
        </p:spPr>
        <p:txBody>
          <a:bodyPr>
            <a:noAutofit/>
          </a:bodyPr>
          <a:lstStyle>
            <a:lvl1pPr marL="0" indent="0" algn="ctr">
              <a:buNone/>
              <a:defRPr sz="23000" b="1">
                <a:solidFill>
                  <a:srgbClr val="CC4398"/>
                </a:solidFill>
                <a:latin typeface="Times" pitchFamily="2" charset="0"/>
                <a:cs typeface="Calibri" panose="020F0502020204030204" pitchFamily="34" charset="0"/>
              </a:defRPr>
            </a:lvl1pPr>
          </a:lstStyle>
          <a:p>
            <a:pPr lvl="0"/>
            <a:r>
              <a:rPr lang="en-GB"/>
              <a:t>1</a:t>
            </a:r>
            <a:endParaRPr lang="en-US"/>
          </a:p>
        </p:txBody>
      </p:sp>
      <p:sp>
        <p:nvSpPr>
          <p:cNvPr id="180" name="Rectangle 179">
            <a:extLst>
              <a:ext uri="{FF2B5EF4-FFF2-40B4-BE49-F238E27FC236}">
                <a16:creationId xmlns:a16="http://schemas.microsoft.com/office/drawing/2014/main" id="{04D4FAD9-997B-9840-8372-D53E982FA975}"/>
              </a:ext>
            </a:extLst>
          </p:cNvPr>
          <p:cNvSpPr/>
          <p:nvPr userDrawn="1"/>
        </p:nvSpPr>
        <p:spPr>
          <a:xfrm>
            <a:off x="7566384" y="-585853"/>
            <a:ext cx="3590266" cy="1186351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D8066B28-B252-D347-8692-09151970BE14}"/>
              </a:ext>
            </a:extLst>
          </p:cNvPr>
          <p:cNvSpPr/>
          <p:nvPr userDrawn="1"/>
        </p:nvSpPr>
        <p:spPr>
          <a:xfrm>
            <a:off x="-1217160" y="-175117"/>
            <a:ext cx="1223682"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E3A9FB88-DB09-544D-B156-72833EF9E5CE}"/>
              </a:ext>
            </a:extLst>
          </p:cNvPr>
          <p:cNvSpPr/>
          <p:nvPr userDrawn="1"/>
        </p:nvSpPr>
        <p:spPr>
          <a:xfrm rot="16200000">
            <a:off x="3265469" y="-6166285"/>
            <a:ext cx="1223682" cy="1105900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Placeholder 3">
            <a:extLst>
              <a:ext uri="{FF2B5EF4-FFF2-40B4-BE49-F238E27FC236}">
                <a16:creationId xmlns:a16="http://schemas.microsoft.com/office/drawing/2014/main" id="{76DE76A2-63AE-8640-ACB4-CA84D717D807}"/>
              </a:ext>
            </a:extLst>
          </p:cNvPr>
          <p:cNvSpPr>
            <a:spLocks noGrp="1"/>
          </p:cNvSpPr>
          <p:nvPr userDrawn="1">
            <p:ph type="body" sz="quarter" idx="15" hasCustomPrompt="1"/>
          </p:nvPr>
        </p:nvSpPr>
        <p:spPr>
          <a:xfrm>
            <a:off x="1947987" y="2605939"/>
            <a:ext cx="5783274" cy="3217862"/>
          </a:xfrm>
        </p:spPr>
        <p:txBody>
          <a:bodyPr>
            <a:noAutofit/>
          </a:bodyPr>
          <a:lstStyle>
            <a:lvl1pPr marL="0" indent="0" algn="ctr">
              <a:buNone/>
              <a:defRPr sz="36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a:t>CHAPTER</a:t>
            </a:r>
            <a:endParaRPr lang="en-US"/>
          </a:p>
        </p:txBody>
      </p:sp>
    </p:spTree>
    <p:extLst>
      <p:ext uri="{BB962C8B-B14F-4D97-AF65-F5344CB8AC3E}">
        <p14:creationId xmlns:p14="http://schemas.microsoft.com/office/powerpoint/2010/main" val="173919542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8044B3-C7C2-2B4B-BCB6-58A35DF05FB6}"/>
              </a:ext>
            </a:extLst>
          </p:cNvPr>
          <p:cNvSpPr/>
          <p:nvPr userDrawn="1"/>
        </p:nvSpPr>
        <p:spPr>
          <a:xfrm>
            <a:off x="0" y="-392857"/>
            <a:ext cx="7563136" cy="11084670"/>
          </a:xfrm>
          <a:prstGeom prst="rect">
            <a:avLst/>
          </a:prstGeom>
          <a:solidFill>
            <a:srgbClr val="F7B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Graphic 4">
            <a:extLst>
              <a:ext uri="{FF2B5EF4-FFF2-40B4-BE49-F238E27FC236}">
                <a16:creationId xmlns:a16="http://schemas.microsoft.com/office/drawing/2014/main" id="{C87B1ED9-9D30-7645-81C3-3FCA4AFE6858}"/>
              </a:ext>
            </a:extLst>
          </p:cNvPr>
          <p:cNvSpPr/>
          <p:nvPr userDrawn="1"/>
        </p:nvSpPr>
        <p:spPr>
          <a:xfrm rot="4220027">
            <a:off x="1639035" y="-1228260"/>
            <a:ext cx="8601649" cy="886896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5" h="461237">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76C7D3"/>
          </a:solidFill>
          <a:ln w="2960" cap="flat">
            <a:noFill/>
            <a:prstDash val="solid"/>
            <a:miter/>
          </a:ln>
        </p:spPr>
        <p:txBody>
          <a:bodyPr rtlCol="0" anchor="ctr"/>
          <a:lstStyle/>
          <a:p>
            <a:endParaRPr lang="en-US"/>
          </a:p>
        </p:txBody>
      </p:sp>
      <p:sp>
        <p:nvSpPr>
          <p:cNvPr id="92" name="Graphic 4">
            <a:extLst>
              <a:ext uri="{FF2B5EF4-FFF2-40B4-BE49-F238E27FC236}">
                <a16:creationId xmlns:a16="http://schemas.microsoft.com/office/drawing/2014/main" id="{B890E255-B8EC-8342-94B9-EF6169133A2F}"/>
              </a:ext>
            </a:extLst>
          </p:cNvPr>
          <p:cNvSpPr/>
          <p:nvPr userDrawn="1"/>
        </p:nvSpPr>
        <p:spPr>
          <a:xfrm rot="4220027">
            <a:off x="566620" y="-1088596"/>
            <a:ext cx="9055790" cy="8925533"/>
          </a:xfrm>
          <a:custGeom>
            <a:avLst/>
            <a:gdLst>
              <a:gd name="connsiteX0" fmla="*/ 187073 w 494176"/>
              <a:gd name="connsiteY0" fmla="*/ 486712 h 487068"/>
              <a:gd name="connsiteX1" fmla="*/ 319436 w 494176"/>
              <a:gd name="connsiteY1" fmla="*/ 400839 h 487068"/>
              <a:gd name="connsiteX2" fmla="*/ 491182 w 494176"/>
              <a:gd name="connsiteY2" fmla="*/ 225540 h 487068"/>
              <a:gd name="connsiteX3" fmla="*/ 296932 w 494176"/>
              <a:gd name="connsiteY3" fmla="*/ 6416 h 487068"/>
              <a:gd name="connsiteX4" fmla="*/ 6444 w 494176"/>
              <a:gd name="connsiteY4" fmla="*/ 228501 h 487068"/>
              <a:gd name="connsiteX5" fmla="*/ 187073 w 494176"/>
              <a:gd name="connsiteY5" fmla="*/ 486712 h 48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176" h="487068">
                <a:moveTo>
                  <a:pt x="187073" y="486712"/>
                </a:moveTo>
                <a:cubicBezTo>
                  <a:pt x="239782" y="479902"/>
                  <a:pt x="272354" y="422752"/>
                  <a:pt x="319436" y="400839"/>
                </a:cubicBezTo>
                <a:cubicBezTo>
                  <a:pt x="404717" y="360864"/>
                  <a:pt x="513687" y="343097"/>
                  <a:pt x="491182" y="225540"/>
                </a:cubicBezTo>
                <a:cubicBezTo>
                  <a:pt x="474008" y="135225"/>
                  <a:pt x="385173" y="27144"/>
                  <a:pt x="296932" y="6416"/>
                </a:cubicBezTo>
                <a:cubicBezTo>
                  <a:pt x="141768" y="-30007"/>
                  <a:pt x="66851" y="94657"/>
                  <a:pt x="6444" y="228501"/>
                </a:cubicBezTo>
                <a:cubicBezTo>
                  <a:pt x="-32347" y="314374"/>
                  <a:pt x="113637" y="496188"/>
                  <a:pt x="187073" y="486712"/>
                </a:cubicBezTo>
                <a:close/>
              </a:path>
            </a:pathLst>
          </a:custGeom>
          <a:noFill/>
          <a:ln w="28575" cap="flat">
            <a:solidFill>
              <a:srgbClr val="414141"/>
            </a:solidFill>
            <a:prstDash val="solid"/>
            <a:miter/>
          </a:ln>
        </p:spPr>
        <p:txBody>
          <a:bodyPr rtlCol="0" anchor="ctr"/>
          <a:lstStyle/>
          <a:p>
            <a:endParaRPr lang="en-US"/>
          </a:p>
        </p:txBody>
      </p:sp>
      <p:sp>
        <p:nvSpPr>
          <p:cNvPr id="93" name="Slide Number Placeholder 5">
            <a:extLst>
              <a:ext uri="{FF2B5EF4-FFF2-40B4-BE49-F238E27FC236}">
                <a16:creationId xmlns:a16="http://schemas.microsoft.com/office/drawing/2014/main" id="{4B0D1FD4-35FB-9B4E-81FF-BDFAF9F8AE7A}"/>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chemeClr val="bg1"/>
                </a:solidFill>
                <a:latin typeface="Avenir" panose="02000503020000020003" pitchFamily="2" charset="0"/>
              </a:defRPr>
            </a:lvl1pPr>
          </a:lstStyle>
          <a:p>
            <a:fld id="{CB2079F2-58AF-ED44-82D7-E04B2F6FD686}" type="slidenum">
              <a:rPr lang="en-US" smtClean="0"/>
              <a:t>‹#›</a:t>
            </a:fld>
            <a:endParaRPr lang="en-US"/>
          </a:p>
        </p:txBody>
      </p:sp>
      <p:cxnSp>
        <p:nvCxnSpPr>
          <p:cNvPr id="94" name="Straight Connector 93">
            <a:extLst>
              <a:ext uri="{FF2B5EF4-FFF2-40B4-BE49-F238E27FC236}">
                <a16:creationId xmlns:a16="http://schemas.microsoft.com/office/drawing/2014/main" id="{0D6E99EE-2901-824A-B5BE-A87F08EFFC75}"/>
              </a:ext>
            </a:extLst>
          </p:cNvPr>
          <p:cNvCxnSpPr/>
          <p:nvPr userDrawn="1"/>
        </p:nvCxnSpPr>
        <p:spPr>
          <a:xfrm rot="5400000" flipH="1">
            <a:off x="7257742" y="10076667"/>
            <a:ext cx="0" cy="178217"/>
          </a:xfrm>
          <a:prstGeom prst="line">
            <a:avLst/>
          </a:prstGeom>
          <a:ln>
            <a:solidFill>
              <a:srgbClr val="76C7D3"/>
            </a:solidFill>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5F2125F8-CEF8-E946-B13F-06F2FEF3427C}"/>
              </a:ext>
            </a:extLst>
          </p:cNvPr>
          <p:cNvSpPr/>
          <p:nvPr userDrawn="1"/>
        </p:nvSpPr>
        <p:spPr>
          <a:xfrm rot="16200000">
            <a:off x="5677889" y="8236536"/>
            <a:ext cx="3173496" cy="200055"/>
          </a:xfrm>
          <a:prstGeom prst="rect">
            <a:avLst/>
          </a:prstGeom>
        </p:spPr>
        <p:txBody>
          <a:bodyPr wrap="square">
            <a:spAutoFit/>
          </a:bodyPr>
          <a:lstStyle/>
          <a:p>
            <a:pPr algn="l"/>
            <a:r>
              <a:rPr lang="en-IE" sz="700" b="0" i="0" u="none" strike="noStrike" kern="1200" spc="3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Migrant Community Mediators</a:t>
            </a:r>
            <a:endParaRPr lang="en-US" sz="700" spc="3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 Placeholder 3">
            <a:extLst>
              <a:ext uri="{FF2B5EF4-FFF2-40B4-BE49-F238E27FC236}">
                <a16:creationId xmlns:a16="http://schemas.microsoft.com/office/drawing/2014/main" id="{76BAFA2F-AD18-CD4D-BF0F-C4293B9DE05B}"/>
              </a:ext>
            </a:extLst>
          </p:cNvPr>
          <p:cNvSpPr>
            <a:spLocks noGrp="1"/>
          </p:cNvSpPr>
          <p:nvPr userDrawn="1">
            <p:ph type="body" sz="quarter" idx="14" hasCustomPrompt="1"/>
          </p:nvPr>
        </p:nvSpPr>
        <p:spPr>
          <a:xfrm>
            <a:off x="1906658" y="1362926"/>
            <a:ext cx="5783274" cy="3217862"/>
          </a:xfrm>
          <a:effectLst>
            <a:glow rad="127000">
              <a:srgbClr val="414141"/>
            </a:glow>
          </a:effectLst>
        </p:spPr>
        <p:txBody>
          <a:bodyPr>
            <a:noAutofit/>
          </a:bodyPr>
          <a:lstStyle>
            <a:lvl1pPr marL="0" indent="0" algn="ctr">
              <a:buNone/>
              <a:defRPr sz="23000" b="1">
                <a:solidFill>
                  <a:srgbClr val="6BB4BF"/>
                </a:solidFill>
                <a:latin typeface="Times" pitchFamily="2" charset="0"/>
                <a:cs typeface="Calibri" panose="020F0502020204030204" pitchFamily="34" charset="0"/>
              </a:defRPr>
            </a:lvl1pPr>
          </a:lstStyle>
          <a:p>
            <a:pPr lvl="0"/>
            <a:r>
              <a:rPr lang="en-GB"/>
              <a:t>1</a:t>
            </a:r>
            <a:endParaRPr lang="en-US"/>
          </a:p>
        </p:txBody>
      </p:sp>
      <p:sp>
        <p:nvSpPr>
          <p:cNvPr id="180" name="Rectangle 179">
            <a:extLst>
              <a:ext uri="{FF2B5EF4-FFF2-40B4-BE49-F238E27FC236}">
                <a16:creationId xmlns:a16="http://schemas.microsoft.com/office/drawing/2014/main" id="{04D4FAD9-997B-9840-8372-D53E982FA975}"/>
              </a:ext>
            </a:extLst>
          </p:cNvPr>
          <p:cNvSpPr/>
          <p:nvPr userDrawn="1"/>
        </p:nvSpPr>
        <p:spPr>
          <a:xfrm>
            <a:off x="7579825" y="-804514"/>
            <a:ext cx="3590266" cy="1186351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D8066B28-B252-D347-8692-09151970BE14}"/>
              </a:ext>
            </a:extLst>
          </p:cNvPr>
          <p:cNvSpPr/>
          <p:nvPr userDrawn="1"/>
        </p:nvSpPr>
        <p:spPr>
          <a:xfrm>
            <a:off x="-1217160" y="-175117"/>
            <a:ext cx="1223682"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E3A9FB88-DB09-544D-B156-72833EF9E5CE}"/>
              </a:ext>
            </a:extLst>
          </p:cNvPr>
          <p:cNvSpPr/>
          <p:nvPr userDrawn="1"/>
        </p:nvSpPr>
        <p:spPr>
          <a:xfrm rot="16200000">
            <a:off x="3265469" y="-6166285"/>
            <a:ext cx="1223682" cy="1105900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Placeholder 3">
            <a:extLst>
              <a:ext uri="{FF2B5EF4-FFF2-40B4-BE49-F238E27FC236}">
                <a16:creationId xmlns:a16="http://schemas.microsoft.com/office/drawing/2014/main" id="{0DD4631F-7FEC-A34B-A5BF-ECEED9F51FD2}"/>
              </a:ext>
            </a:extLst>
          </p:cNvPr>
          <p:cNvSpPr>
            <a:spLocks noGrp="1"/>
          </p:cNvSpPr>
          <p:nvPr userDrawn="1">
            <p:ph type="body" sz="quarter" idx="15" hasCustomPrompt="1"/>
          </p:nvPr>
        </p:nvSpPr>
        <p:spPr>
          <a:xfrm>
            <a:off x="1947987" y="2605939"/>
            <a:ext cx="5783274" cy="3217862"/>
          </a:xfrm>
        </p:spPr>
        <p:txBody>
          <a:bodyPr>
            <a:noAutofit/>
          </a:bodyPr>
          <a:lstStyle>
            <a:lvl1pPr marL="0" indent="0" algn="ctr">
              <a:buNone/>
              <a:defRPr sz="36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a:t>CHAPTER</a:t>
            </a:r>
            <a:endParaRPr lang="en-US"/>
          </a:p>
        </p:txBody>
      </p:sp>
    </p:spTree>
    <p:extLst>
      <p:ext uri="{BB962C8B-B14F-4D97-AF65-F5344CB8AC3E}">
        <p14:creationId xmlns:p14="http://schemas.microsoft.com/office/powerpoint/2010/main" val="191844122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ne Slide ">
    <p:spTree>
      <p:nvGrpSpPr>
        <p:cNvPr id="1" name=""/>
        <p:cNvGrpSpPr/>
        <p:nvPr/>
      </p:nvGrpSpPr>
      <p:grpSpPr>
        <a:xfrm>
          <a:off x="0" y="0"/>
          <a:ext cx="0" cy="0"/>
          <a:chOff x="0" y="0"/>
          <a:chExt cx="0" cy="0"/>
        </a:xfrm>
      </p:grpSpPr>
      <p:grpSp>
        <p:nvGrpSpPr>
          <p:cNvPr id="17" name="Graphic 2">
            <a:extLst>
              <a:ext uri="{FF2B5EF4-FFF2-40B4-BE49-F238E27FC236}">
                <a16:creationId xmlns:a16="http://schemas.microsoft.com/office/drawing/2014/main" id="{19E67029-0604-D142-A695-ED967FF1B342}"/>
              </a:ext>
            </a:extLst>
          </p:cNvPr>
          <p:cNvGrpSpPr/>
          <p:nvPr userDrawn="1"/>
        </p:nvGrpSpPr>
        <p:grpSpPr>
          <a:xfrm>
            <a:off x="1037179" y="8729073"/>
            <a:ext cx="5596441" cy="1962740"/>
            <a:chOff x="4341691" y="6150422"/>
            <a:chExt cx="1587779" cy="552324"/>
          </a:xfrm>
          <a:solidFill>
            <a:srgbClr val="FFFFFF"/>
          </a:solidFill>
        </p:grpSpPr>
        <p:sp>
          <p:nvSpPr>
            <p:cNvPr id="18" name="Graphic 2">
              <a:extLst>
                <a:ext uri="{FF2B5EF4-FFF2-40B4-BE49-F238E27FC236}">
                  <a16:creationId xmlns:a16="http://schemas.microsoft.com/office/drawing/2014/main" id="{A56A0715-0E1F-5243-88FF-8096FA2239D7}"/>
                </a:ext>
              </a:extLst>
            </p:cNvPr>
            <p:cNvSpPr/>
            <p:nvPr/>
          </p:nvSpPr>
          <p:spPr>
            <a:xfrm>
              <a:off x="4599786" y="6331015"/>
              <a:ext cx="1071829" cy="371732"/>
            </a:xfrm>
            <a:custGeom>
              <a:avLst/>
              <a:gdLst>
                <a:gd name="connsiteX0" fmla="*/ 543881 w 1071829"/>
                <a:gd name="connsiteY0" fmla="*/ 2221 h 371732"/>
                <a:gd name="connsiteX1" fmla="*/ 540858 w 1071829"/>
                <a:gd name="connsiteY1" fmla="*/ 949 h 371732"/>
                <a:gd name="connsiteX2" fmla="*/ 538674 w 1071829"/>
                <a:gd name="connsiteY2" fmla="*/ 109 h 371732"/>
                <a:gd name="connsiteX3" fmla="*/ 535891 w 1071829"/>
                <a:gd name="connsiteY3" fmla="*/ 37 h 371732"/>
                <a:gd name="connsiteX4" fmla="*/ 533179 w 1071829"/>
                <a:gd name="connsiteY4" fmla="*/ 109 h 371732"/>
                <a:gd name="connsiteX5" fmla="*/ 530948 w 1071829"/>
                <a:gd name="connsiteY5" fmla="*/ 997 h 371732"/>
                <a:gd name="connsiteX6" fmla="*/ 527996 w 1071829"/>
                <a:gd name="connsiteY6" fmla="*/ 2245 h 371732"/>
                <a:gd name="connsiteX7" fmla="*/ 527636 w 1071829"/>
                <a:gd name="connsiteY7" fmla="*/ 2388 h 371732"/>
                <a:gd name="connsiteX8" fmla="*/ 0 w 1071829"/>
                <a:gd name="connsiteY8" fmla="*/ 371732 h 371732"/>
                <a:gd name="connsiteX9" fmla="*/ 4895 w 1071829"/>
                <a:gd name="connsiteY9" fmla="*/ 371732 h 371732"/>
                <a:gd name="connsiteX10" fmla="*/ 50342 w 1071829"/>
                <a:gd name="connsiteY10" fmla="*/ 371732 h 371732"/>
                <a:gd name="connsiteX11" fmla="*/ 535891 w 1071829"/>
                <a:gd name="connsiteY11" fmla="*/ 31807 h 371732"/>
                <a:gd name="connsiteX12" fmla="*/ 1021559 w 1071829"/>
                <a:gd name="connsiteY12" fmla="*/ 371732 h 371732"/>
                <a:gd name="connsiteX13" fmla="*/ 1071829 w 1071829"/>
                <a:gd name="connsiteY13" fmla="*/ 371732 h 371732"/>
                <a:gd name="connsiteX14" fmla="*/ 544217 w 1071829"/>
                <a:gd name="connsiteY14" fmla="*/ 2388 h 371732"/>
                <a:gd name="connsiteX15" fmla="*/ 543881 w 1071829"/>
                <a:gd name="connsiteY15" fmla="*/ 2221 h 37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71829" h="371732">
                  <a:moveTo>
                    <a:pt x="543881" y="2221"/>
                  </a:moveTo>
                  <a:cubicBezTo>
                    <a:pt x="542969" y="1597"/>
                    <a:pt x="541866" y="1357"/>
                    <a:pt x="540858" y="949"/>
                  </a:cubicBezTo>
                  <a:cubicBezTo>
                    <a:pt x="540138" y="661"/>
                    <a:pt x="539442" y="229"/>
                    <a:pt x="538674" y="109"/>
                  </a:cubicBezTo>
                  <a:cubicBezTo>
                    <a:pt x="537786" y="-83"/>
                    <a:pt x="536850" y="37"/>
                    <a:pt x="535891" y="37"/>
                  </a:cubicBezTo>
                  <a:cubicBezTo>
                    <a:pt x="534979" y="37"/>
                    <a:pt x="534067" y="-83"/>
                    <a:pt x="533179" y="109"/>
                  </a:cubicBezTo>
                  <a:cubicBezTo>
                    <a:pt x="532411" y="229"/>
                    <a:pt x="531692" y="685"/>
                    <a:pt x="530948" y="997"/>
                  </a:cubicBezTo>
                  <a:cubicBezTo>
                    <a:pt x="529892" y="1357"/>
                    <a:pt x="528860" y="1621"/>
                    <a:pt x="527996" y="2245"/>
                  </a:cubicBezTo>
                  <a:cubicBezTo>
                    <a:pt x="527852" y="2365"/>
                    <a:pt x="527732" y="2365"/>
                    <a:pt x="527636" y="2388"/>
                  </a:cubicBezTo>
                  <a:lnTo>
                    <a:pt x="0" y="371732"/>
                  </a:lnTo>
                  <a:lnTo>
                    <a:pt x="4895" y="371732"/>
                  </a:lnTo>
                  <a:lnTo>
                    <a:pt x="50342" y="371732"/>
                  </a:lnTo>
                  <a:lnTo>
                    <a:pt x="535891" y="31807"/>
                  </a:lnTo>
                  <a:lnTo>
                    <a:pt x="1021559" y="371732"/>
                  </a:lnTo>
                  <a:lnTo>
                    <a:pt x="1071829" y="371732"/>
                  </a:lnTo>
                  <a:lnTo>
                    <a:pt x="544217" y="2388"/>
                  </a:lnTo>
                  <a:cubicBezTo>
                    <a:pt x="544097" y="2341"/>
                    <a:pt x="543953" y="2341"/>
                    <a:pt x="543881" y="2221"/>
                  </a:cubicBezTo>
                </a:path>
              </a:pathLst>
            </a:custGeom>
            <a:solidFill>
              <a:srgbClr val="FFFFFF"/>
            </a:solidFill>
            <a:ln w="2400" cap="flat">
              <a:noFill/>
              <a:prstDash val="solid"/>
              <a:miter/>
            </a:ln>
          </p:spPr>
          <p:txBody>
            <a:bodyPr rtlCol="0" anchor="ctr"/>
            <a:lstStyle/>
            <a:p>
              <a:endParaRPr lang="en-US" sz="1750"/>
            </a:p>
          </p:txBody>
        </p:sp>
        <p:sp>
          <p:nvSpPr>
            <p:cNvPr id="19" name="Graphic 2">
              <a:extLst>
                <a:ext uri="{FF2B5EF4-FFF2-40B4-BE49-F238E27FC236}">
                  <a16:creationId xmlns:a16="http://schemas.microsoft.com/office/drawing/2014/main" id="{8C728282-F170-9749-8765-FBA18AF3C98D}"/>
                </a:ext>
              </a:extLst>
            </p:cNvPr>
            <p:cNvSpPr/>
            <p:nvPr/>
          </p:nvSpPr>
          <p:spPr>
            <a:xfrm>
              <a:off x="4341691" y="6150422"/>
              <a:ext cx="1587779" cy="552300"/>
            </a:xfrm>
            <a:custGeom>
              <a:avLst/>
              <a:gdLst>
                <a:gd name="connsiteX0" fmla="*/ 801976 w 1587779"/>
                <a:gd name="connsiteY0" fmla="*/ 2269 h 552300"/>
                <a:gd name="connsiteX1" fmla="*/ 798953 w 1587779"/>
                <a:gd name="connsiteY1" fmla="*/ 997 h 552300"/>
                <a:gd name="connsiteX2" fmla="*/ 796769 w 1587779"/>
                <a:gd name="connsiteY2" fmla="*/ 109 h 552300"/>
                <a:gd name="connsiteX3" fmla="*/ 793986 w 1587779"/>
                <a:gd name="connsiteY3" fmla="*/ 37 h 552300"/>
                <a:gd name="connsiteX4" fmla="*/ 791274 w 1587779"/>
                <a:gd name="connsiteY4" fmla="*/ 109 h 552300"/>
                <a:gd name="connsiteX5" fmla="*/ 789043 w 1587779"/>
                <a:gd name="connsiteY5" fmla="*/ 997 h 552300"/>
                <a:gd name="connsiteX6" fmla="*/ 786091 w 1587779"/>
                <a:gd name="connsiteY6" fmla="*/ 2269 h 552300"/>
                <a:gd name="connsiteX7" fmla="*/ 785731 w 1587779"/>
                <a:gd name="connsiteY7" fmla="*/ 2412 h 552300"/>
                <a:gd name="connsiteX8" fmla="*/ 0 w 1587779"/>
                <a:gd name="connsiteY8" fmla="*/ 552301 h 552300"/>
                <a:gd name="connsiteX9" fmla="*/ 9526 w 1587779"/>
                <a:gd name="connsiteY9" fmla="*/ 552301 h 552300"/>
                <a:gd name="connsiteX10" fmla="*/ 50294 w 1587779"/>
                <a:gd name="connsiteY10" fmla="*/ 552301 h 552300"/>
                <a:gd name="connsiteX11" fmla="*/ 793962 w 1587779"/>
                <a:gd name="connsiteY11" fmla="*/ 31879 h 552300"/>
                <a:gd name="connsiteX12" fmla="*/ 1537557 w 1587779"/>
                <a:gd name="connsiteY12" fmla="*/ 552301 h 552300"/>
                <a:gd name="connsiteX13" fmla="*/ 1587780 w 1587779"/>
                <a:gd name="connsiteY13" fmla="*/ 552301 h 552300"/>
                <a:gd name="connsiteX14" fmla="*/ 802288 w 1587779"/>
                <a:gd name="connsiteY14" fmla="*/ 2412 h 552300"/>
                <a:gd name="connsiteX15" fmla="*/ 801976 w 1587779"/>
                <a:gd name="connsiteY15" fmla="*/ 2269 h 55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7779" h="552300">
                  <a:moveTo>
                    <a:pt x="801976" y="2269"/>
                  </a:moveTo>
                  <a:cubicBezTo>
                    <a:pt x="801064" y="1693"/>
                    <a:pt x="799961" y="1357"/>
                    <a:pt x="798953" y="997"/>
                  </a:cubicBezTo>
                  <a:cubicBezTo>
                    <a:pt x="798233" y="709"/>
                    <a:pt x="797537" y="277"/>
                    <a:pt x="796769" y="109"/>
                  </a:cubicBezTo>
                  <a:cubicBezTo>
                    <a:pt x="795881" y="-83"/>
                    <a:pt x="794945" y="37"/>
                    <a:pt x="793986" y="37"/>
                  </a:cubicBezTo>
                  <a:cubicBezTo>
                    <a:pt x="793074" y="37"/>
                    <a:pt x="792162" y="-83"/>
                    <a:pt x="791274" y="109"/>
                  </a:cubicBezTo>
                  <a:cubicBezTo>
                    <a:pt x="790506" y="253"/>
                    <a:pt x="789787" y="733"/>
                    <a:pt x="789043" y="997"/>
                  </a:cubicBezTo>
                  <a:cubicBezTo>
                    <a:pt x="787987" y="1357"/>
                    <a:pt x="786955" y="1693"/>
                    <a:pt x="786091" y="2269"/>
                  </a:cubicBezTo>
                  <a:cubicBezTo>
                    <a:pt x="785947" y="2341"/>
                    <a:pt x="785827" y="2341"/>
                    <a:pt x="785731" y="2412"/>
                  </a:cubicBezTo>
                  <a:lnTo>
                    <a:pt x="0" y="552301"/>
                  </a:lnTo>
                  <a:lnTo>
                    <a:pt x="9526" y="552301"/>
                  </a:lnTo>
                  <a:lnTo>
                    <a:pt x="50294" y="552301"/>
                  </a:lnTo>
                  <a:lnTo>
                    <a:pt x="793962" y="31879"/>
                  </a:lnTo>
                  <a:lnTo>
                    <a:pt x="1537557" y="552301"/>
                  </a:lnTo>
                  <a:lnTo>
                    <a:pt x="1587780" y="552301"/>
                  </a:lnTo>
                  <a:lnTo>
                    <a:pt x="802288" y="2412"/>
                  </a:lnTo>
                  <a:cubicBezTo>
                    <a:pt x="802192" y="2341"/>
                    <a:pt x="802048" y="2341"/>
                    <a:pt x="801976" y="2269"/>
                  </a:cubicBezTo>
                </a:path>
              </a:pathLst>
            </a:custGeom>
            <a:solidFill>
              <a:srgbClr val="FFFFFF"/>
            </a:solidFill>
            <a:ln w="2400" cap="flat">
              <a:noFill/>
              <a:prstDash val="solid"/>
              <a:miter/>
            </a:ln>
          </p:spPr>
          <p:txBody>
            <a:bodyPr rtlCol="0" anchor="ctr"/>
            <a:lstStyle/>
            <a:p>
              <a:endParaRPr lang="en-US" sz="1750"/>
            </a:p>
          </p:txBody>
        </p:sp>
        <p:sp>
          <p:nvSpPr>
            <p:cNvPr id="20" name="Graphic 2">
              <a:extLst>
                <a:ext uri="{FF2B5EF4-FFF2-40B4-BE49-F238E27FC236}">
                  <a16:creationId xmlns:a16="http://schemas.microsoft.com/office/drawing/2014/main" id="{ABC47994-1A5A-504C-BCED-6D08EF0308FF}"/>
                </a:ext>
              </a:extLst>
            </p:cNvPr>
            <p:cNvSpPr/>
            <p:nvPr/>
          </p:nvSpPr>
          <p:spPr>
            <a:xfrm>
              <a:off x="4863473" y="6515629"/>
              <a:ext cx="544457" cy="187118"/>
            </a:xfrm>
            <a:custGeom>
              <a:avLst/>
              <a:gdLst>
                <a:gd name="connsiteX0" fmla="*/ 280531 w 544457"/>
                <a:gd name="connsiteY0" fmla="*/ 2375 h 187118"/>
                <a:gd name="connsiteX1" fmla="*/ 280195 w 544457"/>
                <a:gd name="connsiteY1" fmla="*/ 2230 h 187118"/>
                <a:gd name="connsiteX2" fmla="*/ 277196 w 544457"/>
                <a:gd name="connsiteY2" fmla="*/ 959 h 187118"/>
                <a:gd name="connsiteX3" fmla="*/ 275012 w 544457"/>
                <a:gd name="connsiteY3" fmla="*/ 119 h 187118"/>
                <a:gd name="connsiteX4" fmla="*/ 272205 w 544457"/>
                <a:gd name="connsiteY4" fmla="*/ 47 h 187118"/>
                <a:gd name="connsiteX5" fmla="*/ 269493 w 544457"/>
                <a:gd name="connsiteY5" fmla="*/ 119 h 187118"/>
                <a:gd name="connsiteX6" fmla="*/ 267261 w 544457"/>
                <a:gd name="connsiteY6" fmla="*/ 959 h 187118"/>
                <a:gd name="connsiteX7" fmla="*/ 264310 w 544457"/>
                <a:gd name="connsiteY7" fmla="*/ 2230 h 187118"/>
                <a:gd name="connsiteX8" fmla="*/ 263950 w 544457"/>
                <a:gd name="connsiteY8" fmla="*/ 2375 h 187118"/>
                <a:gd name="connsiteX9" fmla="*/ 0 w 544457"/>
                <a:gd name="connsiteY9" fmla="*/ 187118 h 187118"/>
                <a:gd name="connsiteX10" fmla="*/ 50295 w 544457"/>
                <a:gd name="connsiteY10" fmla="*/ 187118 h 187118"/>
                <a:gd name="connsiteX11" fmla="*/ 272205 w 544457"/>
                <a:gd name="connsiteY11" fmla="*/ 31793 h 187118"/>
                <a:gd name="connsiteX12" fmla="*/ 494187 w 544457"/>
                <a:gd name="connsiteY12" fmla="*/ 187118 h 187118"/>
                <a:gd name="connsiteX13" fmla="*/ 544457 w 544457"/>
                <a:gd name="connsiteY13" fmla="*/ 187118 h 187118"/>
                <a:gd name="connsiteX14" fmla="*/ 280531 w 544457"/>
                <a:gd name="connsiteY14" fmla="*/ 2375 h 18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4457" h="187118">
                  <a:moveTo>
                    <a:pt x="280531" y="2375"/>
                  </a:moveTo>
                  <a:cubicBezTo>
                    <a:pt x="280411" y="2303"/>
                    <a:pt x="280315" y="2303"/>
                    <a:pt x="280195" y="2230"/>
                  </a:cubicBezTo>
                  <a:cubicBezTo>
                    <a:pt x="279283" y="1607"/>
                    <a:pt x="278228" y="1319"/>
                    <a:pt x="277196" y="959"/>
                  </a:cubicBezTo>
                  <a:cubicBezTo>
                    <a:pt x="276428" y="671"/>
                    <a:pt x="275780" y="239"/>
                    <a:pt x="275012" y="119"/>
                  </a:cubicBezTo>
                  <a:cubicBezTo>
                    <a:pt x="274100" y="-97"/>
                    <a:pt x="273141" y="47"/>
                    <a:pt x="272205" y="47"/>
                  </a:cubicBezTo>
                  <a:cubicBezTo>
                    <a:pt x="271341" y="47"/>
                    <a:pt x="270405" y="-97"/>
                    <a:pt x="269493" y="119"/>
                  </a:cubicBezTo>
                  <a:cubicBezTo>
                    <a:pt x="268725" y="239"/>
                    <a:pt x="268005" y="671"/>
                    <a:pt x="267261" y="959"/>
                  </a:cubicBezTo>
                  <a:cubicBezTo>
                    <a:pt x="266206" y="1319"/>
                    <a:pt x="265222" y="1607"/>
                    <a:pt x="264310" y="2230"/>
                  </a:cubicBezTo>
                  <a:cubicBezTo>
                    <a:pt x="264166" y="2279"/>
                    <a:pt x="264046" y="2303"/>
                    <a:pt x="263950" y="2375"/>
                  </a:cubicBezTo>
                  <a:lnTo>
                    <a:pt x="0" y="187118"/>
                  </a:lnTo>
                  <a:lnTo>
                    <a:pt x="50295" y="187118"/>
                  </a:lnTo>
                  <a:lnTo>
                    <a:pt x="272205" y="31793"/>
                  </a:lnTo>
                  <a:lnTo>
                    <a:pt x="494187" y="187118"/>
                  </a:lnTo>
                  <a:lnTo>
                    <a:pt x="544457" y="187118"/>
                  </a:lnTo>
                  <a:lnTo>
                    <a:pt x="280531" y="2375"/>
                  </a:lnTo>
                  <a:close/>
                </a:path>
              </a:pathLst>
            </a:custGeom>
            <a:solidFill>
              <a:srgbClr val="FFFFFF"/>
            </a:solidFill>
            <a:ln w="2400" cap="flat">
              <a:noFill/>
              <a:prstDash val="solid"/>
              <a:miter/>
            </a:ln>
          </p:spPr>
          <p:txBody>
            <a:bodyPr rtlCol="0" anchor="ctr"/>
            <a:lstStyle/>
            <a:p>
              <a:endParaRPr lang="en-US" sz="1750"/>
            </a:p>
          </p:txBody>
        </p:sp>
      </p:grpSp>
      <p:sp>
        <p:nvSpPr>
          <p:cNvPr id="14" name="Rectangle 13">
            <a:extLst>
              <a:ext uri="{FF2B5EF4-FFF2-40B4-BE49-F238E27FC236}">
                <a16:creationId xmlns:a16="http://schemas.microsoft.com/office/drawing/2014/main" id="{62376BB3-EC3E-434F-BC79-077AFCBD000F}"/>
              </a:ext>
            </a:extLst>
          </p:cNvPr>
          <p:cNvSpPr/>
          <p:nvPr userDrawn="1"/>
        </p:nvSpPr>
        <p:spPr>
          <a:xfrm>
            <a:off x="5299" y="3761"/>
            <a:ext cx="2021855" cy="10667270"/>
          </a:xfrm>
          <a:prstGeom prst="rect">
            <a:avLst/>
          </a:prstGeom>
          <a:solidFill>
            <a:srgbClr val="A7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15" name="Text Placeholder 32">
            <a:extLst>
              <a:ext uri="{FF2B5EF4-FFF2-40B4-BE49-F238E27FC236}">
                <a16:creationId xmlns:a16="http://schemas.microsoft.com/office/drawing/2014/main" id="{79CFF874-C223-BB45-A1EA-4E80C3973CCA}"/>
              </a:ext>
            </a:extLst>
          </p:cNvPr>
          <p:cNvSpPr>
            <a:spLocks noGrp="1"/>
          </p:cNvSpPr>
          <p:nvPr>
            <p:ph type="body" sz="quarter" idx="47" hasCustomPrompt="1"/>
          </p:nvPr>
        </p:nvSpPr>
        <p:spPr>
          <a:xfrm rot="16200000">
            <a:off x="-1430758" y="2418711"/>
            <a:ext cx="4746695" cy="1070954"/>
          </a:xfrm>
        </p:spPr>
        <p:txBody>
          <a:bodyPr anchor="ctr">
            <a:noAutofit/>
          </a:bodyPr>
          <a:lstStyle>
            <a:lvl1pPr marL="0" indent="0" algn="r">
              <a:buNone/>
              <a:defRPr sz="30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PHONE PREVIEW</a:t>
            </a:r>
            <a:endParaRPr lang="en-US"/>
          </a:p>
        </p:txBody>
      </p:sp>
      <p:sp>
        <p:nvSpPr>
          <p:cNvPr id="21" name="Graphic 4">
            <a:extLst>
              <a:ext uri="{FF2B5EF4-FFF2-40B4-BE49-F238E27FC236}">
                <a16:creationId xmlns:a16="http://schemas.microsoft.com/office/drawing/2014/main" id="{09DDF84D-DFC3-5046-8FA7-D9B67899185E}"/>
              </a:ext>
            </a:extLst>
          </p:cNvPr>
          <p:cNvSpPr/>
          <p:nvPr userDrawn="1"/>
        </p:nvSpPr>
        <p:spPr>
          <a:xfrm>
            <a:off x="3473542" y="6979751"/>
            <a:ext cx="2945636" cy="303717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5" h="461237">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76C7D3"/>
          </a:solidFill>
          <a:ln w="2960" cap="flat">
            <a:noFill/>
            <a:prstDash val="solid"/>
            <a:miter/>
          </a:ln>
        </p:spPr>
        <p:txBody>
          <a:bodyPr rtlCol="0" anchor="ctr"/>
          <a:lstStyle/>
          <a:p>
            <a:endParaRPr lang="en-US"/>
          </a:p>
        </p:txBody>
      </p:sp>
      <p:sp>
        <p:nvSpPr>
          <p:cNvPr id="27" name="Graphic 4">
            <a:extLst>
              <a:ext uri="{FF2B5EF4-FFF2-40B4-BE49-F238E27FC236}">
                <a16:creationId xmlns:a16="http://schemas.microsoft.com/office/drawing/2014/main" id="{3D946A68-65B9-284A-919A-56AF630AEC9B}"/>
              </a:ext>
            </a:extLst>
          </p:cNvPr>
          <p:cNvSpPr/>
          <p:nvPr userDrawn="1"/>
        </p:nvSpPr>
        <p:spPr>
          <a:xfrm rot="3727499">
            <a:off x="3677459" y="6592255"/>
            <a:ext cx="3254071" cy="3207266"/>
          </a:xfrm>
          <a:custGeom>
            <a:avLst/>
            <a:gdLst>
              <a:gd name="connsiteX0" fmla="*/ 187073 w 494176"/>
              <a:gd name="connsiteY0" fmla="*/ 486712 h 487068"/>
              <a:gd name="connsiteX1" fmla="*/ 319436 w 494176"/>
              <a:gd name="connsiteY1" fmla="*/ 400839 h 487068"/>
              <a:gd name="connsiteX2" fmla="*/ 491182 w 494176"/>
              <a:gd name="connsiteY2" fmla="*/ 225540 h 487068"/>
              <a:gd name="connsiteX3" fmla="*/ 296932 w 494176"/>
              <a:gd name="connsiteY3" fmla="*/ 6416 h 487068"/>
              <a:gd name="connsiteX4" fmla="*/ 6444 w 494176"/>
              <a:gd name="connsiteY4" fmla="*/ 228501 h 487068"/>
              <a:gd name="connsiteX5" fmla="*/ 187073 w 494176"/>
              <a:gd name="connsiteY5" fmla="*/ 486712 h 48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176" h="487068">
                <a:moveTo>
                  <a:pt x="187073" y="486712"/>
                </a:moveTo>
                <a:cubicBezTo>
                  <a:pt x="239782" y="479902"/>
                  <a:pt x="272354" y="422752"/>
                  <a:pt x="319436" y="400839"/>
                </a:cubicBezTo>
                <a:cubicBezTo>
                  <a:pt x="404717" y="360864"/>
                  <a:pt x="513687" y="343097"/>
                  <a:pt x="491182" y="225540"/>
                </a:cubicBezTo>
                <a:cubicBezTo>
                  <a:pt x="474008" y="135225"/>
                  <a:pt x="385173" y="27144"/>
                  <a:pt x="296932" y="6416"/>
                </a:cubicBezTo>
                <a:cubicBezTo>
                  <a:pt x="141768" y="-30007"/>
                  <a:pt x="66851" y="94657"/>
                  <a:pt x="6444" y="228501"/>
                </a:cubicBezTo>
                <a:cubicBezTo>
                  <a:pt x="-32347" y="314374"/>
                  <a:pt x="113637" y="496188"/>
                  <a:pt x="187073" y="486712"/>
                </a:cubicBezTo>
                <a:close/>
              </a:path>
            </a:pathLst>
          </a:custGeom>
          <a:noFill/>
          <a:ln w="28575" cap="flat">
            <a:solidFill>
              <a:srgbClr val="414141"/>
            </a:solidFill>
            <a:prstDash val="solid"/>
            <a:miter/>
          </a:ln>
        </p:spPr>
        <p:txBody>
          <a:bodyPr rtlCol="0" anchor="ctr"/>
          <a:lstStyle/>
          <a:p>
            <a:endParaRPr lang="en-US"/>
          </a:p>
        </p:txBody>
      </p:sp>
      <p:pic>
        <p:nvPicPr>
          <p:cNvPr id="30" name="Picture 29">
            <a:extLst>
              <a:ext uri="{FF2B5EF4-FFF2-40B4-BE49-F238E27FC236}">
                <a16:creationId xmlns:a16="http://schemas.microsoft.com/office/drawing/2014/main" id="{8CFA054D-2D4B-9447-A9F7-FD9A9214B7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025" y="6254810"/>
            <a:ext cx="3885694" cy="4437003"/>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31" name="Picture Placeholder 9">
            <a:extLst>
              <a:ext uri="{FF2B5EF4-FFF2-40B4-BE49-F238E27FC236}">
                <a16:creationId xmlns:a16="http://schemas.microsoft.com/office/drawing/2014/main" id="{34B00FC3-5246-874F-9991-48FF5517AC20}"/>
              </a:ext>
            </a:extLst>
          </p:cNvPr>
          <p:cNvSpPr>
            <a:spLocks noGrp="1"/>
          </p:cNvSpPr>
          <p:nvPr>
            <p:ph type="pic" sz="quarter" idx="13"/>
          </p:nvPr>
        </p:nvSpPr>
        <p:spPr>
          <a:xfrm>
            <a:off x="1478067" y="7499244"/>
            <a:ext cx="3064876" cy="3192572"/>
          </a:xfrm>
          <a:solidFill>
            <a:schemeClr val="bg1">
              <a:lumMod val="75000"/>
            </a:schemeClr>
          </a:solidFill>
        </p:spPr>
        <p:txBody>
          <a:bodyPr>
            <a:normAutofit/>
          </a:bodyPr>
          <a:lstStyle>
            <a:lvl1pPr marL="0" indent="0">
              <a:buNone/>
              <a:defRPr sz="1000"/>
            </a:lvl1pPr>
          </a:lstStyle>
          <a:p>
            <a:endParaRPr lang="fr-CA"/>
          </a:p>
        </p:txBody>
      </p:sp>
      <p:sp>
        <p:nvSpPr>
          <p:cNvPr id="32" name="Text Placeholder 32">
            <a:extLst>
              <a:ext uri="{FF2B5EF4-FFF2-40B4-BE49-F238E27FC236}">
                <a16:creationId xmlns:a16="http://schemas.microsoft.com/office/drawing/2014/main" id="{56AD9C8B-6A0B-1D4C-9E4B-9DF21E975A0C}"/>
              </a:ext>
            </a:extLst>
          </p:cNvPr>
          <p:cNvSpPr>
            <a:spLocks noGrp="1"/>
          </p:cNvSpPr>
          <p:nvPr>
            <p:ph type="body" sz="quarter" idx="32" hasCustomPrompt="1"/>
          </p:nvPr>
        </p:nvSpPr>
        <p:spPr>
          <a:xfrm>
            <a:off x="2595277" y="3586697"/>
            <a:ext cx="4404847" cy="2434501"/>
          </a:xfrm>
        </p:spPr>
        <p:txBody>
          <a:bodyPr numCol="1" spcCol="288000" anchor="t">
            <a:noAutofit/>
          </a:bodyPr>
          <a:lstStyle>
            <a:lvl1pPr marL="0" indent="0" algn="just">
              <a:lnSpc>
                <a:spcPct val="100000"/>
              </a:lnSpc>
              <a:spcBef>
                <a:spcPct val="0"/>
              </a:spcBef>
              <a:buNone/>
              <a:defRPr sz="105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33" name="Text Placeholder 32">
            <a:extLst>
              <a:ext uri="{FF2B5EF4-FFF2-40B4-BE49-F238E27FC236}">
                <a16:creationId xmlns:a16="http://schemas.microsoft.com/office/drawing/2014/main" id="{E61F6F3A-F664-A343-95EE-8C836A71F834}"/>
              </a:ext>
            </a:extLst>
          </p:cNvPr>
          <p:cNvSpPr>
            <a:spLocks noGrp="1"/>
          </p:cNvSpPr>
          <p:nvPr>
            <p:ph type="body" sz="quarter" idx="30" hasCustomPrompt="1"/>
          </p:nvPr>
        </p:nvSpPr>
        <p:spPr>
          <a:xfrm>
            <a:off x="2595277" y="580840"/>
            <a:ext cx="4438395" cy="1051694"/>
          </a:xfrm>
        </p:spPr>
        <p:txBody>
          <a:bodyPr>
            <a:noAutofit/>
          </a:bodyPr>
          <a:lstStyle>
            <a:lvl1pPr marL="0" indent="0" algn="l">
              <a:lnSpc>
                <a:spcPts val="2580"/>
              </a:lnSpc>
              <a:spcBef>
                <a:spcPct val="0"/>
              </a:spcBef>
              <a:buNone/>
              <a:defRPr sz="2400" b="1" i="0">
                <a:solidFill>
                  <a:srgbClr val="A7377D"/>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YOUR</a:t>
            </a:r>
          </a:p>
          <a:p>
            <a:pPr lvl="0"/>
            <a:r>
              <a:rPr lang="en-GB"/>
              <a:t>HEADING</a:t>
            </a:r>
            <a:endParaRPr lang="en-US"/>
          </a:p>
        </p:txBody>
      </p:sp>
      <p:cxnSp>
        <p:nvCxnSpPr>
          <p:cNvPr id="34" name="Straight Connector 33">
            <a:extLst>
              <a:ext uri="{FF2B5EF4-FFF2-40B4-BE49-F238E27FC236}">
                <a16:creationId xmlns:a16="http://schemas.microsoft.com/office/drawing/2014/main" id="{42B09CB1-6B51-ED43-8D0F-F29412B82A6B}"/>
              </a:ext>
            </a:extLst>
          </p:cNvPr>
          <p:cNvCxnSpPr/>
          <p:nvPr userDrawn="1"/>
        </p:nvCxnSpPr>
        <p:spPr>
          <a:xfrm>
            <a:off x="2367342" y="1847328"/>
            <a:ext cx="2975288" cy="0"/>
          </a:xfrm>
          <a:prstGeom prst="line">
            <a:avLst/>
          </a:prstGeom>
          <a:ln w="28575">
            <a:solidFill>
              <a:srgbClr val="76C7D3"/>
            </a:solidFill>
          </a:ln>
        </p:spPr>
        <p:style>
          <a:lnRef idx="1">
            <a:schemeClr val="accent1"/>
          </a:lnRef>
          <a:fillRef idx="0">
            <a:schemeClr val="accent1"/>
          </a:fillRef>
          <a:effectRef idx="0">
            <a:schemeClr val="accent1"/>
          </a:effectRef>
          <a:fontRef idx="minor">
            <a:schemeClr val="tx1"/>
          </a:fontRef>
        </p:style>
      </p:cxnSp>
      <p:sp>
        <p:nvSpPr>
          <p:cNvPr id="35" name="Text Placeholder 32">
            <a:extLst>
              <a:ext uri="{FF2B5EF4-FFF2-40B4-BE49-F238E27FC236}">
                <a16:creationId xmlns:a16="http://schemas.microsoft.com/office/drawing/2014/main" id="{918850F8-404A-BF44-8663-652968ADE543}"/>
              </a:ext>
            </a:extLst>
          </p:cNvPr>
          <p:cNvSpPr>
            <a:spLocks noGrp="1"/>
          </p:cNvSpPr>
          <p:nvPr>
            <p:ph type="body" sz="quarter" idx="46" hasCustomPrompt="1"/>
          </p:nvPr>
        </p:nvSpPr>
        <p:spPr>
          <a:xfrm>
            <a:off x="2595276" y="2087436"/>
            <a:ext cx="4438395" cy="1184082"/>
          </a:xfrm>
        </p:spPr>
        <p:txBody>
          <a:bodyPr numCol="1" spcCol="288000" anchor="t">
            <a:noAutofit/>
          </a:bodyPr>
          <a:lstStyle>
            <a:lvl1pPr marL="0" marR="0" indent="0" algn="just" defTabSz="2072941" rtl="0" eaLnBrk="1" fontAlgn="auto" latinLnBrk="0" hangingPunct="1">
              <a:lnSpc>
                <a:spcPct val="100000"/>
              </a:lnSpc>
              <a:spcBef>
                <a:spcPct val="0"/>
              </a:spcBef>
              <a:spcAft>
                <a:spcPct val="0"/>
              </a:spcAft>
              <a:buClrTx/>
              <a:buSzTx/>
              <a:buFont typeface="Arial" panose="020B0604020202020204" pitchFamily="34" charset="0"/>
              <a:buNone/>
              <a:defRPr sz="1200" b="1" i="1">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ct val="0"/>
              </a:spcBef>
              <a:spcAft>
                <a:spcPct val="0"/>
              </a:spcAft>
              <a:buClrTx/>
              <a:buSzTx/>
              <a:buFont typeface="Arial" panose="020B0604020202020204" pitchFamily="34" charset="0"/>
              <a:buNone/>
              <a:defRPr/>
            </a:pPr>
            <a:r>
              <a:rPr lang="en-IE"/>
              <a:t>Sub-Heading</a:t>
            </a:r>
            <a:endParaRPr lang="en-US"/>
          </a:p>
          <a:p>
            <a:pPr lvl="0"/>
            <a:endParaRPr lang="en-US"/>
          </a:p>
        </p:txBody>
      </p:sp>
      <p:sp>
        <p:nvSpPr>
          <p:cNvPr id="37" name="Slide Number Placeholder 5">
            <a:extLst>
              <a:ext uri="{FF2B5EF4-FFF2-40B4-BE49-F238E27FC236}">
                <a16:creationId xmlns:a16="http://schemas.microsoft.com/office/drawing/2014/main" id="{F2FB1AAE-9BC3-5D48-8486-7A706DB02322}"/>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414141"/>
                </a:solidFill>
                <a:latin typeface="Avenir" panose="02000503020000020003" pitchFamily="2" charset="0"/>
              </a:defRPr>
            </a:lvl1pPr>
          </a:lstStyle>
          <a:p>
            <a:fld id="{CB2079F2-58AF-ED44-82D7-E04B2F6FD686}" type="slidenum">
              <a:rPr lang="en-US" smtClean="0"/>
              <a:t>‹#›</a:t>
            </a:fld>
            <a:endParaRPr lang="en-US"/>
          </a:p>
        </p:txBody>
      </p:sp>
      <p:cxnSp>
        <p:nvCxnSpPr>
          <p:cNvPr id="38" name="Straight Connector 37">
            <a:extLst>
              <a:ext uri="{FF2B5EF4-FFF2-40B4-BE49-F238E27FC236}">
                <a16:creationId xmlns:a16="http://schemas.microsoft.com/office/drawing/2014/main" id="{7563BE0F-C62D-C34B-B568-E5AABFC18D1D}"/>
              </a:ext>
            </a:extLst>
          </p:cNvPr>
          <p:cNvCxnSpPr/>
          <p:nvPr userDrawn="1"/>
        </p:nvCxnSpPr>
        <p:spPr>
          <a:xfrm rot="5400000" flipH="1">
            <a:off x="7257742" y="10076667"/>
            <a:ext cx="0" cy="178217"/>
          </a:xfrm>
          <a:prstGeom prst="line">
            <a:avLst/>
          </a:prstGeom>
          <a:ln>
            <a:solidFill>
              <a:srgbClr val="76C7D3"/>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88D4A4F1-4A5D-B64C-9CC7-817F84EB9E6F}"/>
              </a:ext>
            </a:extLst>
          </p:cNvPr>
          <p:cNvSpPr/>
          <p:nvPr userDrawn="1"/>
        </p:nvSpPr>
        <p:spPr>
          <a:xfrm rot="16200000">
            <a:off x="5677889" y="8236536"/>
            <a:ext cx="3173496" cy="200055"/>
          </a:xfrm>
          <a:prstGeom prst="rect">
            <a:avLst/>
          </a:prstGeom>
        </p:spPr>
        <p:txBody>
          <a:bodyPr wrap="square">
            <a:spAutoFit/>
          </a:bodyPr>
          <a:lstStyle/>
          <a:p>
            <a:pPr algn="l"/>
            <a:r>
              <a:rPr lang="en-IE" sz="700" b="0" i="0" u="none" strike="noStrike" kern="1200" spc="300">
                <a:solidFill>
                  <a:srgbClr val="414141"/>
                </a:solidFill>
                <a:effectLst/>
                <a:latin typeface="Open Sans" panose="020B0606030504020204" pitchFamily="34" charset="0"/>
                <a:ea typeface="Open Sans" panose="020B0606030504020204" pitchFamily="34" charset="0"/>
                <a:cs typeface="Open Sans" panose="020B0606030504020204" pitchFamily="34" charset="0"/>
              </a:rPr>
              <a:t>Migrant Community Mediators</a:t>
            </a:r>
            <a:endParaRPr lang="en-US" sz="700" spc="300">
              <a:solidFill>
                <a:srgbClr val="41414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98434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creen Preview">
    <p:spTree>
      <p:nvGrpSpPr>
        <p:cNvPr id="1" name=""/>
        <p:cNvGrpSpPr/>
        <p:nvPr/>
      </p:nvGrpSpPr>
      <p:grpSpPr>
        <a:xfrm>
          <a:off x="0" y="0"/>
          <a:ext cx="0" cy="0"/>
          <a:chOff x="0" y="0"/>
          <a:chExt cx="0" cy="0"/>
        </a:xfrm>
      </p:grpSpPr>
      <p:sp>
        <p:nvSpPr>
          <p:cNvPr id="34" name="Graphic 4">
            <a:extLst>
              <a:ext uri="{FF2B5EF4-FFF2-40B4-BE49-F238E27FC236}">
                <a16:creationId xmlns:a16="http://schemas.microsoft.com/office/drawing/2014/main" id="{638B8F92-67C7-044F-B8B3-FF0FF9E5E364}"/>
              </a:ext>
            </a:extLst>
          </p:cNvPr>
          <p:cNvSpPr/>
          <p:nvPr userDrawn="1"/>
        </p:nvSpPr>
        <p:spPr>
          <a:xfrm>
            <a:off x="-1403532" y="-1249335"/>
            <a:ext cx="4621817" cy="476545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5" h="461237">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76C7D3"/>
          </a:solidFill>
          <a:ln w="2960" cap="flat">
            <a:noFill/>
            <a:prstDash val="solid"/>
            <a:miter/>
          </a:ln>
        </p:spPr>
        <p:txBody>
          <a:bodyPr rtlCol="0" anchor="ctr"/>
          <a:lstStyle/>
          <a:p>
            <a:endParaRPr lang="en-US"/>
          </a:p>
        </p:txBody>
      </p:sp>
      <p:sp>
        <p:nvSpPr>
          <p:cNvPr id="35" name="Graphic 4">
            <a:extLst>
              <a:ext uri="{FF2B5EF4-FFF2-40B4-BE49-F238E27FC236}">
                <a16:creationId xmlns:a16="http://schemas.microsoft.com/office/drawing/2014/main" id="{C36FC13F-0CF0-0A42-AFFF-F8663948FEC9}"/>
              </a:ext>
            </a:extLst>
          </p:cNvPr>
          <p:cNvSpPr/>
          <p:nvPr userDrawn="1"/>
        </p:nvSpPr>
        <p:spPr>
          <a:xfrm rot="3727499">
            <a:off x="-1722089" y="-603345"/>
            <a:ext cx="5105764" cy="5032325"/>
          </a:xfrm>
          <a:custGeom>
            <a:avLst/>
            <a:gdLst>
              <a:gd name="connsiteX0" fmla="*/ 187073 w 494176"/>
              <a:gd name="connsiteY0" fmla="*/ 486712 h 487068"/>
              <a:gd name="connsiteX1" fmla="*/ 319436 w 494176"/>
              <a:gd name="connsiteY1" fmla="*/ 400839 h 487068"/>
              <a:gd name="connsiteX2" fmla="*/ 491182 w 494176"/>
              <a:gd name="connsiteY2" fmla="*/ 225540 h 487068"/>
              <a:gd name="connsiteX3" fmla="*/ 296932 w 494176"/>
              <a:gd name="connsiteY3" fmla="*/ 6416 h 487068"/>
              <a:gd name="connsiteX4" fmla="*/ 6444 w 494176"/>
              <a:gd name="connsiteY4" fmla="*/ 228501 h 487068"/>
              <a:gd name="connsiteX5" fmla="*/ 187073 w 494176"/>
              <a:gd name="connsiteY5" fmla="*/ 486712 h 48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176" h="487068">
                <a:moveTo>
                  <a:pt x="187073" y="486712"/>
                </a:moveTo>
                <a:cubicBezTo>
                  <a:pt x="239782" y="479902"/>
                  <a:pt x="272354" y="422752"/>
                  <a:pt x="319436" y="400839"/>
                </a:cubicBezTo>
                <a:cubicBezTo>
                  <a:pt x="404717" y="360864"/>
                  <a:pt x="513687" y="343097"/>
                  <a:pt x="491182" y="225540"/>
                </a:cubicBezTo>
                <a:cubicBezTo>
                  <a:pt x="474008" y="135225"/>
                  <a:pt x="385173" y="27144"/>
                  <a:pt x="296932" y="6416"/>
                </a:cubicBezTo>
                <a:cubicBezTo>
                  <a:pt x="141768" y="-30007"/>
                  <a:pt x="66851" y="94657"/>
                  <a:pt x="6444" y="228501"/>
                </a:cubicBezTo>
                <a:cubicBezTo>
                  <a:pt x="-32347" y="314374"/>
                  <a:pt x="113637" y="496188"/>
                  <a:pt x="187073" y="486712"/>
                </a:cubicBezTo>
                <a:close/>
              </a:path>
            </a:pathLst>
          </a:custGeom>
          <a:noFill/>
          <a:ln w="28575" cap="flat">
            <a:solidFill>
              <a:srgbClr val="414141"/>
            </a:solidFill>
            <a:prstDash val="solid"/>
            <a:miter/>
          </a:ln>
        </p:spPr>
        <p:txBody>
          <a:bodyPr rtlCol="0" anchor="ctr"/>
          <a:lstStyle/>
          <a:p>
            <a:endParaRPr lang="en-US"/>
          </a:p>
        </p:txBody>
      </p:sp>
      <p:pic>
        <p:nvPicPr>
          <p:cNvPr id="15" name="Picture 14">
            <a:extLst>
              <a:ext uri="{FF2B5EF4-FFF2-40B4-BE49-F238E27FC236}">
                <a16:creationId xmlns:a16="http://schemas.microsoft.com/office/drawing/2014/main" id="{17B7ECF6-176A-044D-AEEB-4048F64E3A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28133" y="419008"/>
            <a:ext cx="5831542" cy="4239955"/>
          </a:xfrm>
          <a:prstGeom prst="rect">
            <a:avLst/>
          </a:prstGeom>
        </p:spPr>
      </p:pic>
      <p:sp>
        <p:nvSpPr>
          <p:cNvPr id="27" name="Picture Placeholder 9">
            <a:extLst>
              <a:ext uri="{FF2B5EF4-FFF2-40B4-BE49-F238E27FC236}">
                <a16:creationId xmlns:a16="http://schemas.microsoft.com/office/drawing/2014/main" id="{0883CE71-435F-954F-B6BC-29F66CF653CE}"/>
              </a:ext>
            </a:extLst>
          </p:cNvPr>
          <p:cNvSpPr>
            <a:spLocks noGrp="1"/>
          </p:cNvSpPr>
          <p:nvPr>
            <p:ph type="pic" sz="quarter" idx="13"/>
          </p:nvPr>
        </p:nvSpPr>
        <p:spPr>
          <a:xfrm>
            <a:off x="2602238" y="873305"/>
            <a:ext cx="4126644" cy="2610075"/>
          </a:xfrm>
          <a:solidFill>
            <a:schemeClr val="bg1">
              <a:lumMod val="75000"/>
            </a:schemeClr>
          </a:solidFill>
        </p:spPr>
        <p:txBody>
          <a:bodyPr>
            <a:normAutofit/>
          </a:bodyPr>
          <a:lstStyle>
            <a:lvl1pPr marL="0" indent="0" algn="ctr">
              <a:buNone/>
              <a:defRPr sz="1000"/>
            </a:lvl1pPr>
          </a:lstStyle>
          <a:p>
            <a:endParaRPr lang="fr-CA"/>
          </a:p>
        </p:txBody>
      </p:sp>
      <p:sp>
        <p:nvSpPr>
          <p:cNvPr id="28" name="Freeform 27">
            <a:extLst>
              <a:ext uri="{FF2B5EF4-FFF2-40B4-BE49-F238E27FC236}">
                <a16:creationId xmlns:a16="http://schemas.microsoft.com/office/drawing/2014/main" id="{4AD2562E-C49A-5648-B722-31A75688E034}"/>
              </a:ext>
            </a:extLst>
          </p:cNvPr>
          <p:cNvSpPr/>
          <p:nvPr userDrawn="1"/>
        </p:nvSpPr>
        <p:spPr>
          <a:xfrm>
            <a:off x="6517361" y="9337902"/>
            <a:ext cx="1353905" cy="65854"/>
          </a:xfrm>
          <a:custGeom>
            <a:avLst/>
            <a:gdLst>
              <a:gd name="connsiteX0" fmla="*/ 226252 w 472886"/>
              <a:gd name="connsiteY0" fmla="*/ 2794 h 22814"/>
              <a:gd name="connsiteX1" fmla="*/ 226252 w 472886"/>
              <a:gd name="connsiteY1" fmla="*/ 11226 h 22814"/>
              <a:gd name="connsiteX2" fmla="*/ 233597 w 472886"/>
              <a:gd name="connsiteY2" fmla="*/ 11226 h 22814"/>
              <a:gd name="connsiteX3" fmla="*/ 235305 w 472886"/>
              <a:gd name="connsiteY3" fmla="*/ 10605 h 22814"/>
              <a:gd name="connsiteX4" fmla="*/ 236649 w 472886"/>
              <a:gd name="connsiteY4" fmla="*/ 9002 h 22814"/>
              <a:gd name="connsiteX5" fmla="*/ 237167 w 472886"/>
              <a:gd name="connsiteY5" fmla="*/ 6674 h 22814"/>
              <a:gd name="connsiteX6" fmla="*/ 236132 w 472886"/>
              <a:gd name="connsiteY6" fmla="*/ 3880 h 22814"/>
              <a:gd name="connsiteX7" fmla="*/ 233442 w 472886"/>
              <a:gd name="connsiteY7" fmla="*/ 2794 h 22814"/>
              <a:gd name="connsiteX8" fmla="*/ 41588 w 472886"/>
              <a:gd name="connsiteY8" fmla="*/ 2794 h 22814"/>
              <a:gd name="connsiteX9" fmla="*/ 41588 w 472886"/>
              <a:gd name="connsiteY9" fmla="*/ 11226 h 22814"/>
              <a:gd name="connsiteX10" fmla="*/ 48933 w 472886"/>
              <a:gd name="connsiteY10" fmla="*/ 11226 h 22814"/>
              <a:gd name="connsiteX11" fmla="*/ 50640 w 472886"/>
              <a:gd name="connsiteY11" fmla="*/ 10605 h 22814"/>
              <a:gd name="connsiteX12" fmla="*/ 51985 w 472886"/>
              <a:gd name="connsiteY12" fmla="*/ 9002 h 22814"/>
              <a:gd name="connsiteX13" fmla="*/ 52502 w 472886"/>
              <a:gd name="connsiteY13" fmla="*/ 6674 h 22814"/>
              <a:gd name="connsiteX14" fmla="*/ 51468 w 472886"/>
              <a:gd name="connsiteY14" fmla="*/ 3880 h 22814"/>
              <a:gd name="connsiteX15" fmla="*/ 48778 w 472886"/>
              <a:gd name="connsiteY15" fmla="*/ 2794 h 22814"/>
              <a:gd name="connsiteX16" fmla="*/ 345483 w 472886"/>
              <a:gd name="connsiteY16" fmla="*/ 2225 h 22814"/>
              <a:gd name="connsiteX17" fmla="*/ 345483 w 472886"/>
              <a:gd name="connsiteY17" fmla="*/ 11278 h 22814"/>
              <a:gd name="connsiteX18" fmla="*/ 353087 w 472886"/>
              <a:gd name="connsiteY18" fmla="*/ 11278 h 22814"/>
              <a:gd name="connsiteX19" fmla="*/ 355052 w 472886"/>
              <a:gd name="connsiteY19" fmla="*/ 10605 h 22814"/>
              <a:gd name="connsiteX20" fmla="*/ 356604 w 472886"/>
              <a:gd name="connsiteY20" fmla="*/ 8898 h 22814"/>
              <a:gd name="connsiteX21" fmla="*/ 357173 w 472886"/>
              <a:gd name="connsiteY21" fmla="*/ 6415 h 22814"/>
              <a:gd name="connsiteX22" fmla="*/ 355983 w 472886"/>
              <a:gd name="connsiteY22" fmla="*/ 3414 h 22814"/>
              <a:gd name="connsiteX23" fmla="*/ 352828 w 472886"/>
              <a:gd name="connsiteY23" fmla="*/ 2225 h 22814"/>
              <a:gd name="connsiteX24" fmla="*/ 315688 w 472886"/>
              <a:gd name="connsiteY24" fmla="*/ 2225 h 22814"/>
              <a:gd name="connsiteX25" fmla="*/ 315688 w 472886"/>
              <a:gd name="connsiteY25" fmla="*/ 11278 h 22814"/>
              <a:gd name="connsiteX26" fmla="*/ 323292 w 472886"/>
              <a:gd name="connsiteY26" fmla="*/ 11278 h 22814"/>
              <a:gd name="connsiteX27" fmla="*/ 325258 w 472886"/>
              <a:gd name="connsiteY27" fmla="*/ 10605 h 22814"/>
              <a:gd name="connsiteX28" fmla="*/ 326809 w 472886"/>
              <a:gd name="connsiteY28" fmla="*/ 8898 h 22814"/>
              <a:gd name="connsiteX29" fmla="*/ 327378 w 472886"/>
              <a:gd name="connsiteY29" fmla="*/ 6415 h 22814"/>
              <a:gd name="connsiteX30" fmla="*/ 326189 w 472886"/>
              <a:gd name="connsiteY30" fmla="*/ 3414 h 22814"/>
              <a:gd name="connsiteX31" fmla="*/ 323034 w 472886"/>
              <a:gd name="connsiteY31" fmla="*/ 2225 h 22814"/>
              <a:gd name="connsiteX32" fmla="*/ 421573 w 472886"/>
              <a:gd name="connsiteY32" fmla="*/ 1914 h 22814"/>
              <a:gd name="connsiteX33" fmla="*/ 417125 w 472886"/>
              <a:gd name="connsiteY33" fmla="*/ 3104 h 22814"/>
              <a:gd name="connsiteX34" fmla="*/ 414073 w 472886"/>
              <a:gd name="connsiteY34" fmla="*/ 6415 h 22814"/>
              <a:gd name="connsiteX35" fmla="*/ 412986 w 472886"/>
              <a:gd name="connsiteY35" fmla="*/ 11381 h 22814"/>
              <a:gd name="connsiteX36" fmla="*/ 414073 w 472886"/>
              <a:gd name="connsiteY36" fmla="*/ 16347 h 22814"/>
              <a:gd name="connsiteX37" fmla="*/ 417125 w 472886"/>
              <a:gd name="connsiteY37" fmla="*/ 19658 h 22814"/>
              <a:gd name="connsiteX38" fmla="*/ 421573 w 472886"/>
              <a:gd name="connsiteY38" fmla="*/ 20848 h 22814"/>
              <a:gd name="connsiteX39" fmla="*/ 426022 w 472886"/>
              <a:gd name="connsiteY39" fmla="*/ 19658 h 22814"/>
              <a:gd name="connsiteX40" fmla="*/ 429022 w 472886"/>
              <a:gd name="connsiteY40" fmla="*/ 16347 h 22814"/>
              <a:gd name="connsiteX41" fmla="*/ 430108 w 472886"/>
              <a:gd name="connsiteY41" fmla="*/ 11381 h 22814"/>
              <a:gd name="connsiteX42" fmla="*/ 429022 w 472886"/>
              <a:gd name="connsiteY42" fmla="*/ 6415 h 22814"/>
              <a:gd name="connsiteX43" fmla="*/ 426022 w 472886"/>
              <a:gd name="connsiteY43" fmla="*/ 3104 h 22814"/>
              <a:gd name="connsiteX44" fmla="*/ 421573 w 472886"/>
              <a:gd name="connsiteY44" fmla="*/ 1914 h 22814"/>
              <a:gd name="connsiteX45" fmla="*/ 298670 w 472886"/>
              <a:gd name="connsiteY45" fmla="*/ 1914 h 22814"/>
              <a:gd name="connsiteX46" fmla="*/ 294222 w 472886"/>
              <a:gd name="connsiteY46" fmla="*/ 3104 h 22814"/>
              <a:gd name="connsiteX47" fmla="*/ 291170 w 472886"/>
              <a:gd name="connsiteY47" fmla="*/ 6415 h 22814"/>
              <a:gd name="connsiteX48" fmla="*/ 290084 w 472886"/>
              <a:gd name="connsiteY48" fmla="*/ 11381 h 22814"/>
              <a:gd name="connsiteX49" fmla="*/ 291170 w 472886"/>
              <a:gd name="connsiteY49" fmla="*/ 16347 h 22814"/>
              <a:gd name="connsiteX50" fmla="*/ 294222 w 472886"/>
              <a:gd name="connsiteY50" fmla="*/ 19658 h 22814"/>
              <a:gd name="connsiteX51" fmla="*/ 298670 w 472886"/>
              <a:gd name="connsiteY51" fmla="*/ 20848 h 22814"/>
              <a:gd name="connsiteX52" fmla="*/ 303119 w 472886"/>
              <a:gd name="connsiteY52" fmla="*/ 19658 h 22814"/>
              <a:gd name="connsiteX53" fmla="*/ 306119 w 472886"/>
              <a:gd name="connsiteY53" fmla="*/ 16347 h 22814"/>
              <a:gd name="connsiteX54" fmla="*/ 307205 w 472886"/>
              <a:gd name="connsiteY54" fmla="*/ 11381 h 22814"/>
              <a:gd name="connsiteX55" fmla="*/ 306119 w 472886"/>
              <a:gd name="connsiteY55" fmla="*/ 6415 h 22814"/>
              <a:gd name="connsiteX56" fmla="*/ 303119 w 472886"/>
              <a:gd name="connsiteY56" fmla="*/ 3104 h 22814"/>
              <a:gd name="connsiteX57" fmla="*/ 298670 w 472886"/>
              <a:gd name="connsiteY57" fmla="*/ 1914 h 22814"/>
              <a:gd name="connsiteX58" fmla="*/ 344448 w 472886"/>
              <a:gd name="connsiteY58" fmla="*/ 414 h 22814"/>
              <a:gd name="connsiteX59" fmla="*/ 352983 w 472886"/>
              <a:gd name="connsiteY59" fmla="*/ 414 h 22814"/>
              <a:gd name="connsiteX60" fmla="*/ 356190 w 472886"/>
              <a:gd name="connsiteY60" fmla="*/ 1190 h 22814"/>
              <a:gd name="connsiteX61" fmla="*/ 358414 w 472886"/>
              <a:gd name="connsiteY61" fmla="*/ 3311 h 22814"/>
              <a:gd name="connsiteX62" fmla="*/ 359242 w 472886"/>
              <a:gd name="connsiteY62" fmla="*/ 6363 h 22814"/>
              <a:gd name="connsiteX63" fmla="*/ 358725 w 472886"/>
              <a:gd name="connsiteY63" fmla="*/ 8898 h 22814"/>
              <a:gd name="connsiteX64" fmla="*/ 357328 w 472886"/>
              <a:gd name="connsiteY64" fmla="*/ 10864 h 22814"/>
              <a:gd name="connsiteX65" fmla="*/ 355414 w 472886"/>
              <a:gd name="connsiteY65" fmla="*/ 12002 h 22814"/>
              <a:gd name="connsiteX66" fmla="*/ 356345 w 472886"/>
              <a:gd name="connsiteY66" fmla="*/ 12467 h 22814"/>
              <a:gd name="connsiteX67" fmla="*/ 357949 w 472886"/>
              <a:gd name="connsiteY67" fmla="*/ 14226 h 22814"/>
              <a:gd name="connsiteX68" fmla="*/ 358621 w 472886"/>
              <a:gd name="connsiteY68" fmla="*/ 16916 h 22814"/>
              <a:gd name="connsiteX69" fmla="*/ 358776 w 472886"/>
              <a:gd name="connsiteY69" fmla="*/ 19037 h 22814"/>
              <a:gd name="connsiteX70" fmla="*/ 359087 w 472886"/>
              <a:gd name="connsiteY70" fmla="*/ 20175 h 22814"/>
              <a:gd name="connsiteX71" fmla="*/ 359656 w 472886"/>
              <a:gd name="connsiteY71" fmla="*/ 20796 h 22814"/>
              <a:gd name="connsiteX72" fmla="*/ 360121 w 472886"/>
              <a:gd name="connsiteY72" fmla="*/ 21365 h 22814"/>
              <a:gd name="connsiteX73" fmla="*/ 360018 w 472886"/>
              <a:gd name="connsiteY73" fmla="*/ 22038 h 22814"/>
              <a:gd name="connsiteX74" fmla="*/ 359656 w 472886"/>
              <a:gd name="connsiteY74" fmla="*/ 22400 h 22814"/>
              <a:gd name="connsiteX75" fmla="*/ 359190 w 472886"/>
              <a:gd name="connsiteY75" fmla="*/ 22503 h 22814"/>
              <a:gd name="connsiteX76" fmla="*/ 358673 w 472886"/>
              <a:gd name="connsiteY76" fmla="*/ 22400 h 22814"/>
              <a:gd name="connsiteX77" fmla="*/ 357794 w 472886"/>
              <a:gd name="connsiteY77" fmla="*/ 21624 h 22814"/>
              <a:gd name="connsiteX78" fmla="*/ 357018 w 472886"/>
              <a:gd name="connsiteY78" fmla="*/ 20020 h 22814"/>
              <a:gd name="connsiteX79" fmla="*/ 356708 w 472886"/>
              <a:gd name="connsiteY79" fmla="*/ 17123 h 22814"/>
              <a:gd name="connsiteX80" fmla="*/ 356294 w 472886"/>
              <a:gd name="connsiteY80" fmla="*/ 15106 h 22814"/>
              <a:gd name="connsiteX81" fmla="*/ 355259 w 472886"/>
              <a:gd name="connsiteY81" fmla="*/ 13864 h 22814"/>
              <a:gd name="connsiteX82" fmla="*/ 353914 w 472886"/>
              <a:gd name="connsiteY82" fmla="*/ 13243 h 22814"/>
              <a:gd name="connsiteX83" fmla="*/ 352517 w 472886"/>
              <a:gd name="connsiteY83" fmla="*/ 13088 h 22814"/>
              <a:gd name="connsiteX84" fmla="*/ 345534 w 472886"/>
              <a:gd name="connsiteY84" fmla="*/ 13088 h 22814"/>
              <a:gd name="connsiteX85" fmla="*/ 345534 w 472886"/>
              <a:gd name="connsiteY85" fmla="*/ 21572 h 22814"/>
              <a:gd name="connsiteX86" fmla="*/ 345276 w 472886"/>
              <a:gd name="connsiteY86" fmla="*/ 22245 h 22814"/>
              <a:gd name="connsiteX87" fmla="*/ 344603 w 472886"/>
              <a:gd name="connsiteY87" fmla="*/ 22555 h 22814"/>
              <a:gd name="connsiteX88" fmla="*/ 343827 w 472886"/>
              <a:gd name="connsiteY88" fmla="*/ 22245 h 22814"/>
              <a:gd name="connsiteX89" fmla="*/ 343517 w 472886"/>
              <a:gd name="connsiteY89" fmla="*/ 21572 h 22814"/>
              <a:gd name="connsiteX90" fmla="*/ 343517 w 472886"/>
              <a:gd name="connsiteY90" fmla="*/ 1345 h 22814"/>
              <a:gd name="connsiteX91" fmla="*/ 343776 w 472886"/>
              <a:gd name="connsiteY91" fmla="*/ 673 h 22814"/>
              <a:gd name="connsiteX92" fmla="*/ 344448 w 472886"/>
              <a:gd name="connsiteY92" fmla="*/ 414 h 22814"/>
              <a:gd name="connsiteX93" fmla="*/ 314654 w 472886"/>
              <a:gd name="connsiteY93" fmla="*/ 414 h 22814"/>
              <a:gd name="connsiteX94" fmla="*/ 323189 w 472886"/>
              <a:gd name="connsiteY94" fmla="*/ 414 h 22814"/>
              <a:gd name="connsiteX95" fmla="*/ 326396 w 472886"/>
              <a:gd name="connsiteY95" fmla="*/ 1190 h 22814"/>
              <a:gd name="connsiteX96" fmla="*/ 328620 w 472886"/>
              <a:gd name="connsiteY96" fmla="*/ 3311 h 22814"/>
              <a:gd name="connsiteX97" fmla="*/ 329448 w 472886"/>
              <a:gd name="connsiteY97" fmla="*/ 6363 h 22814"/>
              <a:gd name="connsiteX98" fmla="*/ 328930 w 472886"/>
              <a:gd name="connsiteY98" fmla="*/ 8898 h 22814"/>
              <a:gd name="connsiteX99" fmla="*/ 327534 w 472886"/>
              <a:gd name="connsiteY99" fmla="*/ 10864 h 22814"/>
              <a:gd name="connsiteX100" fmla="*/ 325620 w 472886"/>
              <a:gd name="connsiteY100" fmla="*/ 12002 h 22814"/>
              <a:gd name="connsiteX101" fmla="*/ 326551 w 472886"/>
              <a:gd name="connsiteY101" fmla="*/ 12467 h 22814"/>
              <a:gd name="connsiteX102" fmla="*/ 328154 w 472886"/>
              <a:gd name="connsiteY102" fmla="*/ 14226 h 22814"/>
              <a:gd name="connsiteX103" fmla="*/ 328827 w 472886"/>
              <a:gd name="connsiteY103" fmla="*/ 16916 h 22814"/>
              <a:gd name="connsiteX104" fmla="*/ 328982 w 472886"/>
              <a:gd name="connsiteY104" fmla="*/ 19037 h 22814"/>
              <a:gd name="connsiteX105" fmla="*/ 329292 w 472886"/>
              <a:gd name="connsiteY105" fmla="*/ 20175 h 22814"/>
              <a:gd name="connsiteX106" fmla="*/ 329862 w 472886"/>
              <a:gd name="connsiteY106" fmla="*/ 20796 h 22814"/>
              <a:gd name="connsiteX107" fmla="*/ 330327 w 472886"/>
              <a:gd name="connsiteY107" fmla="*/ 21365 h 22814"/>
              <a:gd name="connsiteX108" fmla="*/ 330223 w 472886"/>
              <a:gd name="connsiteY108" fmla="*/ 22038 h 22814"/>
              <a:gd name="connsiteX109" fmla="*/ 329862 w 472886"/>
              <a:gd name="connsiteY109" fmla="*/ 22400 h 22814"/>
              <a:gd name="connsiteX110" fmla="*/ 329396 w 472886"/>
              <a:gd name="connsiteY110" fmla="*/ 22503 h 22814"/>
              <a:gd name="connsiteX111" fmla="*/ 328879 w 472886"/>
              <a:gd name="connsiteY111" fmla="*/ 22400 h 22814"/>
              <a:gd name="connsiteX112" fmla="*/ 327999 w 472886"/>
              <a:gd name="connsiteY112" fmla="*/ 21624 h 22814"/>
              <a:gd name="connsiteX113" fmla="*/ 327223 w 472886"/>
              <a:gd name="connsiteY113" fmla="*/ 20020 h 22814"/>
              <a:gd name="connsiteX114" fmla="*/ 326913 w 472886"/>
              <a:gd name="connsiteY114" fmla="*/ 17123 h 22814"/>
              <a:gd name="connsiteX115" fmla="*/ 326499 w 472886"/>
              <a:gd name="connsiteY115" fmla="*/ 15106 h 22814"/>
              <a:gd name="connsiteX116" fmla="*/ 325465 w 472886"/>
              <a:gd name="connsiteY116" fmla="*/ 13864 h 22814"/>
              <a:gd name="connsiteX117" fmla="*/ 324120 w 472886"/>
              <a:gd name="connsiteY117" fmla="*/ 13243 h 22814"/>
              <a:gd name="connsiteX118" fmla="*/ 322723 w 472886"/>
              <a:gd name="connsiteY118" fmla="*/ 13088 h 22814"/>
              <a:gd name="connsiteX119" fmla="*/ 315688 w 472886"/>
              <a:gd name="connsiteY119" fmla="*/ 13088 h 22814"/>
              <a:gd name="connsiteX120" fmla="*/ 315688 w 472886"/>
              <a:gd name="connsiteY120" fmla="*/ 21572 h 22814"/>
              <a:gd name="connsiteX121" fmla="*/ 315430 w 472886"/>
              <a:gd name="connsiteY121" fmla="*/ 22245 h 22814"/>
              <a:gd name="connsiteX122" fmla="*/ 314757 w 472886"/>
              <a:gd name="connsiteY122" fmla="*/ 22555 h 22814"/>
              <a:gd name="connsiteX123" fmla="*/ 313981 w 472886"/>
              <a:gd name="connsiteY123" fmla="*/ 22245 h 22814"/>
              <a:gd name="connsiteX124" fmla="*/ 313671 w 472886"/>
              <a:gd name="connsiteY124" fmla="*/ 21572 h 22814"/>
              <a:gd name="connsiteX125" fmla="*/ 313671 w 472886"/>
              <a:gd name="connsiteY125" fmla="*/ 1345 h 22814"/>
              <a:gd name="connsiteX126" fmla="*/ 313981 w 472886"/>
              <a:gd name="connsiteY126" fmla="*/ 673 h 22814"/>
              <a:gd name="connsiteX127" fmla="*/ 314654 w 472886"/>
              <a:gd name="connsiteY127" fmla="*/ 414 h 22814"/>
              <a:gd name="connsiteX128" fmla="*/ 437556 w 472886"/>
              <a:gd name="connsiteY128" fmla="*/ 362 h 22814"/>
              <a:gd name="connsiteX129" fmla="*/ 437970 w 472886"/>
              <a:gd name="connsiteY129" fmla="*/ 465 h 22814"/>
              <a:gd name="connsiteX130" fmla="*/ 438332 w 472886"/>
              <a:gd name="connsiteY130" fmla="*/ 724 h 22814"/>
              <a:gd name="connsiteX131" fmla="*/ 451936 w 472886"/>
              <a:gd name="connsiteY131" fmla="*/ 19037 h 22814"/>
              <a:gd name="connsiteX132" fmla="*/ 451936 w 472886"/>
              <a:gd name="connsiteY132" fmla="*/ 1241 h 22814"/>
              <a:gd name="connsiteX133" fmla="*/ 452195 w 472886"/>
              <a:gd name="connsiteY133" fmla="*/ 621 h 22814"/>
              <a:gd name="connsiteX134" fmla="*/ 452816 w 472886"/>
              <a:gd name="connsiteY134" fmla="*/ 362 h 22814"/>
              <a:gd name="connsiteX135" fmla="*/ 453540 w 472886"/>
              <a:gd name="connsiteY135" fmla="*/ 724 h 22814"/>
              <a:gd name="connsiteX136" fmla="*/ 453799 w 472886"/>
              <a:gd name="connsiteY136" fmla="*/ 1345 h 22814"/>
              <a:gd name="connsiteX137" fmla="*/ 453799 w 472886"/>
              <a:gd name="connsiteY137" fmla="*/ 21572 h 22814"/>
              <a:gd name="connsiteX138" fmla="*/ 453488 w 472886"/>
              <a:gd name="connsiteY138" fmla="*/ 22296 h 22814"/>
              <a:gd name="connsiteX139" fmla="*/ 452816 w 472886"/>
              <a:gd name="connsiteY139" fmla="*/ 22555 h 22814"/>
              <a:gd name="connsiteX140" fmla="*/ 452402 w 472886"/>
              <a:gd name="connsiteY140" fmla="*/ 22451 h 22814"/>
              <a:gd name="connsiteX141" fmla="*/ 452040 w 472886"/>
              <a:gd name="connsiteY141" fmla="*/ 22193 h 22814"/>
              <a:gd name="connsiteX142" fmla="*/ 438488 w 472886"/>
              <a:gd name="connsiteY142" fmla="*/ 3931 h 22814"/>
              <a:gd name="connsiteX143" fmla="*/ 438488 w 472886"/>
              <a:gd name="connsiteY143" fmla="*/ 21675 h 22814"/>
              <a:gd name="connsiteX144" fmla="*/ 438229 w 472886"/>
              <a:gd name="connsiteY144" fmla="*/ 22296 h 22814"/>
              <a:gd name="connsiteX145" fmla="*/ 437608 w 472886"/>
              <a:gd name="connsiteY145" fmla="*/ 22555 h 22814"/>
              <a:gd name="connsiteX146" fmla="*/ 436936 w 472886"/>
              <a:gd name="connsiteY146" fmla="*/ 22296 h 22814"/>
              <a:gd name="connsiteX147" fmla="*/ 436677 w 472886"/>
              <a:gd name="connsiteY147" fmla="*/ 21675 h 22814"/>
              <a:gd name="connsiteX148" fmla="*/ 436677 w 472886"/>
              <a:gd name="connsiteY148" fmla="*/ 1345 h 22814"/>
              <a:gd name="connsiteX149" fmla="*/ 436936 w 472886"/>
              <a:gd name="connsiteY149" fmla="*/ 621 h 22814"/>
              <a:gd name="connsiteX150" fmla="*/ 437556 w 472886"/>
              <a:gd name="connsiteY150" fmla="*/ 362 h 22814"/>
              <a:gd name="connsiteX151" fmla="*/ 405538 w 472886"/>
              <a:gd name="connsiteY151" fmla="*/ 362 h 22814"/>
              <a:gd name="connsiteX152" fmla="*/ 406210 w 472886"/>
              <a:gd name="connsiteY152" fmla="*/ 672 h 22814"/>
              <a:gd name="connsiteX153" fmla="*/ 406520 w 472886"/>
              <a:gd name="connsiteY153" fmla="*/ 1345 h 22814"/>
              <a:gd name="connsiteX154" fmla="*/ 406520 w 472886"/>
              <a:gd name="connsiteY154" fmla="*/ 21468 h 22814"/>
              <a:gd name="connsiteX155" fmla="*/ 406210 w 472886"/>
              <a:gd name="connsiteY155" fmla="*/ 22141 h 22814"/>
              <a:gd name="connsiteX156" fmla="*/ 405538 w 472886"/>
              <a:gd name="connsiteY156" fmla="*/ 22399 h 22814"/>
              <a:gd name="connsiteX157" fmla="*/ 404814 w 472886"/>
              <a:gd name="connsiteY157" fmla="*/ 22141 h 22814"/>
              <a:gd name="connsiteX158" fmla="*/ 404555 w 472886"/>
              <a:gd name="connsiteY158" fmla="*/ 21468 h 22814"/>
              <a:gd name="connsiteX159" fmla="*/ 404555 w 472886"/>
              <a:gd name="connsiteY159" fmla="*/ 1345 h 22814"/>
              <a:gd name="connsiteX160" fmla="*/ 404814 w 472886"/>
              <a:gd name="connsiteY160" fmla="*/ 672 h 22814"/>
              <a:gd name="connsiteX161" fmla="*/ 405538 w 472886"/>
              <a:gd name="connsiteY161" fmla="*/ 362 h 22814"/>
              <a:gd name="connsiteX162" fmla="*/ 365605 w 472886"/>
              <a:gd name="connsiteY162" fmla="*/ 362 h 22814"/>
              <a:gd name="connsiteX163" fmla="*/ 377192 w 472886"/>
              <a:gd name="connsiteY163" fmla="*/ 362 h 22814"/>
              <a:gd name="connsiteX164" fmla="*/ 377864 w 472886"/>
              <a:gd name="connsiteY164" fmla="*/ 621 h 22814"/>
              <a:gd name="connsiteX165" fmla="*/ 378123 w 472886"/>
              <a:gd name="connsiteY165" fmla="*/ 1293 h 22814"/>
              <a:gd name="connsiteX166" fmla="*/ 377864 w 472886"/>
              <a:gd name="connsiteY166" fmla="*/ 1966 h 22814"/>
              <a:gd name="connsiteX167" fmla="*/ 377192 w 472886"/>
              <a:gd name="connsiteY167" fmla="*/ 2224 h 22814"/>
              <a:gd name="connsiteX168" fmla="*/ 366640 w 472886"/>
              <a:gd name="connsiteY168" fmla="*/ 2224 h 22814"/>
              <a:gd name="connsiteX169" fmla="*/ 366640 w 472886"/>
              <a:gd name="connsiteY169" fmla="*/ 10139 h 22814"/>
              <a:gd name="connsiteX170" fmla="*/ 375744 w 472886"/>
              <a:gd name="connsiteY170" fmla="*/ 10139 h 22814"/>
              <a:gd name="connsiteX171" fmla="*/ 376416 w 472886"/>
              <a:gd name="connsiteY171" fmla="*/ 10398 h 22814"/>
              <a:gd name="connsiteX172" fmla="*/ 376675 w 472886"/>
              <a:gd name="connsiteY172" fmla="*/ 11070 h 22814"/>
              <a:gd name="connsiteX173" fmla="*/ 376416 w 472886"/>
              <a:gd name="connsiteY173" fmla="*/ 11743 h 22814"/>
              <a:gd name="connsiteX174" fmla="*/ 375744 w 472886"/>
              <a:gd name="connsiteY174" fmla="*/ 12001 h 22814"/>
              <a:gd name="connsiteX175" fmla="*/ 366640 w 472886"/>
              <a:gd name="connsiteY175" fmla="*/ 12001 h 22814"/>
              <a:gd name="connsiteX176" fmla="*/ 366640 w 472886"/>
              <a:gd name="connsiteY176" fmla="*/ 20589 h 22814"/>
              <a:gd name="connsiteX177" fmla="*/ 377192 w 472886"/>
              <a:gd name="connsiteY177" fmla="*/ 20589 h 22814"/>
              <a:gd name="connsiteX178" fmla="*/ 377864 w 472886"/>
              <a:gd name="connsiteY178" fmla="*/ 20847 h 22814"/>
              <a:gd name="connsiteX179" fmla="*/ 378123 w 472886"/>
              <a:gd name="connsiteY179" fmla="*/ 21520 h 22814"/>
              <a:gd name="connsiteX180" fmla="*/ 377864 w 472886"/>
              <a:gd name="connsiteY180" fmla="*/ 22193 h 22814"/>
              <a:gd name="connsiteX181" fmla="*/ 377192 w 472886"/>
              <a:gd name="connsiteY181" fmla="*/ 22451 h 22814"/>
              <a:gd name="connsiteX182" fmla="*/ 365605 w 472886"/>
              <a:gd name="connsiteY182" fmla="*/ 22451 h 22814"/>
              <a:gd name="connsiteX183" fmla="*/ 364933 w 472886"/>
              <a:gd name="connsiteY183" fmla="*/ 22193 h 22814"/>
              <a:gd name="connsiteX184" fmla="*/ 364674 w 472886"/>
              <a:gd name="connsiteY184" fmla="*/ 21520 h 22814"/>
              <a:gd name="connsiteX185" fmla="*/ 364674 w 472886"/>
              <a:gd name="connsiteY185" fmla="*/ 1293 h 22814"/>
              <a:gd name="connsiteX186" fmla="*/ 364933 w 472886"/>
              <a:gd name="connsiteY186" fmla="*/ 621 h 22814"/>
              <a:gd name="connsiteX187" fmla="*/ 365605 w 472886"/>
              <a:gd name="connsiteY187" fmla="*/ 362 h 22814"/>
              <a:gd name="connsiteX188" fmla="*/ 272910 w 472886"/>
              <a:gd name="connsiteY188" fmla="*/ 362 h 22814"/>
              <a:gd name="connsiteX189" fmla="*/ 284393 w 472886"/>
              <a:gd name="connsiteY189" fmla="*/ 362 h 22814"/>
              <a:gd name="connsiteX190" fmla="*/ 285014 w 472886"/>
              <a:gd name="connsiteY190" fmla="*/ 621 h 22814"/>
              <a:gd name="connsiteX191" fmla="*/ 285272 w 472886"/>
              <a:gd name="connsiteY191" fmla="*/ 1293 h 22814"/>
              <a:gd name="connsiteX192" fmla="*/ 285014 w 472886"/>
              <a:gd name="connsiteY192" fmla="*/ 1966 h 22814"/>
              <a:gd name="connsiteX193" fmla="*/ 284341 w 472886"/>
              <a:gd name="connsiteY193" fmla="*/ 2224 h 22814"/>
              <a:gd name="connsiteX194" fmla="*/ 273841 w 472886"/>
              <a:gd name="connsiteY194" fmla="*/ 2224 h 22814"/>
              <a:gd name="connsiteX195" fmla="*/ 273841 w 472886"/>
              <a:gd name="connsiteY195" fmla="*/ 10139 h 22814"/>
              <a:gd name="connsiteX196" fmla="*/ 282945 w 472886"/>
              <a:gd name="connsiteY196" fmla="*/ 10139 h 22814"/>
              <a:gd name="connsiteX197" fmla="*/ 283617 w 472886"/>
              <a:gd name="connsiteY197" fmla="*/ 10398 h 22814"/>
              <a:gd name="connsiteX198" fmla="*/ 283876 w 472886"/>
              <a:gd name="connsiteY198" fmla="*/ 11070 h 22814"/>
              <a:gd name="connsiteX199" fmla="*/ 283617 w 472886"/>
              <a:gd name="connsiteY199" fmla="*/ 11743 h 22814"/>
              <a:gd name="connsiteX200" fmla="*/ 282945 w 472886"/>
              <a:gd name="connsiteY200" fmla="*/ 12001 h 22814"/>
              <a:gd name="connsiteX201" fmla="*/ 273841 w 472886"/>
              <a:gd name="connsiteY201" fmla="*/ 12001 h 22814"/>
              <a:gd name="connsiteX202" fmla="*/ 273841 w 472886"/>
              <a:gd name="connsiteY202" fmla="*/ 21520 h 22814"/>
              <a:gd name="connsiteX203" fmla="*/ 273582 w 472886"/>
              <a:gd name="connsiteY203" fmla="*/ 22193 h 22814"/>
              <a:gd name="connsiteX204" fmla="*/ 272910 w 472886"/>
              <a:gd name="connsiteY204" fmla="*/ 22451 h 22814"/>
              <a:gd name="connsiteX205" fmla="*/ 272186 w 472886"/>
              <a:gd name="connsiteY205" fmla="*/ 22193 h 22814"/>
              <a:gd name="connsiteX206" fmla="*/ 271927 w 472886"/>
              <a:gd name="connsiteY206" fmla="*/ 21520 h 22814"/>
              <a:gd name="connsiteX207" fmla="*/ 271927 w 472886"/>
              <a:gd name="connsiteY207" fmla="*/ 1293 h 22814"/>
              <a:gd name="connsiteX208" fmla="*/ 272237 w 472886"/>
              <a:gd name="connsiteY208" fmla="*/ 621 h 22814"/>
              <a:gd name="connsiteX209" fmla="*/ 272910 w 472886"/>
              <a:gd name="connsiteY209" fmla="*/ 362 h 22814"/>
              <a:gd name="connsiteX210" fmla="*/ 246270 w 472886"/>
              <a:gd name="connsiteY210" fmla="*/ 362 h 22814"/>
              <a:gd name="connsiteX211" fmla="*/ 257495 w 472886"/>
              <a:gd name="connsiteY211" fmla="*/ 362 h 22814"/>
              <a:gd name="connsiteX212" fmla="*/ 258426 w 472886"/>
              <a:gd name="connsiteY212" fmla="*/ 724 h 22814"/>
              <a:gd name="connsiteX213" fmla="*/ 258788 w 472886"/>
              <a:gd name="connsiteY213" fmla="*/ 1604 h 22814"/>
              <a:gd name="connsiteX214" fmla="*/ 258426 w 472886"/>
              <a:gd name="connsiteY214" fmla="*/ 2483 h 22814"/>
              <a:gd name="connsiteX215" fmla="*/ 257495 w 472886"/>
              <a:gd name="connsiteY215" fmla="*/ 2793 h 22814"/>
              <a:gd name="connsiteX216" fmla="*/ 257495 w 472886"/>
              <a:gd name="connsiteY216" fmla="*/ 2845 h 22814"/>
              <a:gd name="connsiteX217" fmla="*/ 247615 w 472886"/>
              <a:gd name="connsiteY217" fmla="*/ 2845 h 22814"/>
              <a:gd name="connsiteX218" fmla="*/ 247615 w 472886"/>
              <a:gd name="connsiteY218" fmla="*/ 9932 h 22814"/>
              <a:gd name="connsiteX219" fmla="*/ 256099 w 472886"/>
              <a:gd name="connsiteY219" fmla="*/ 9932 h 22814"/>
              <a:gd name="connsiteX220" fmla="*/ 257030 w 472886"/>
              <a:gd name="connsiteY220" fmla="*/ 10294 h 22814"/>
              <a:gd name="connsiteX221" fmla="*/ 257392 w 472886"/>
              <a:gd name="connsiteY221" fmla="*/ 11174 h 22814"/>
              <a:gd name="connsiteX222" fmla="*/ 257030 w 472886"/>
              <a:gd name="connsiteY222" fmla="*/ 12053 h 22814"/>
              <a:gd name="connsiteX223" fmla="*/ 256099 w 472886"/>
              <a:gd name="connsiteY223" fmla="*/ 12364 h 22814"/>
              <a:gd name="connsiteX224" fmla="*/ 247615 w 472886"/>
              <a:gd name="connsiteY224" fmla="*/ 12364 h 22814"/>
              <a:gd name="connsiteX225" fmla="*/ 247615 w 472886"/>
              <a:gd name="connsiteY225" fmla="*/ 20020 h 22814"/>
              <a:gd name="connsiteX226" fmla="*/ 257495 w 472886"/>
              <a:gd name="connsiteY226" fmla="*/ 20020 h 22814"/>
              <a:gd name="connsiteX227" fmla="*/ 258426 w 472886"/>
              <a:gd name="connsiteY227" fmla="*/ 20382 h 22814"/>
              <a:gd name="connsiteX228" fmla="*/ 258788 w 472886"/>
              <a:gd name="connsiteY228" fmla="*/ 21210 h 22814"/>
              <a:gd name="connsiteX229" fmla="*/ 258426 w 472886"/>
              <a:gd name="connsiteY229" fmla="*/ 22089 h 22814"/>
              <a:gd name="connsiteX230" fmla="*/ 257495 w 472886"/>
              <a:gd name="connsiteY230" fmla="*/ 22451 h 22814"/>
              <a:gd name="connsiteX231" fmla="*/ 246270 w 472886"/>
              <a:gd name="connsiteY231" fmla="*/ 22451 h 22814"/>
              <a:gd name="connsiteX232" fmla="*/ 245391 w 472886"/>
              <a:gd name="connsiteY232" fmla="*/ 22089 h 22814"/>
              <a:gd name="connsiteX233" fmla="*/ 245029 w 472886"/>
              <a:gd name="connsiteY233" fmla="*/ 21158 h 22814"/>
              <a:gd name="connsiteX234" fmla="*/ 245029 w 472886"/>
              <a:gd name="connsiteY234" fmla="*/ 1604 h 22814"/>
              <a:gd name="connsiteX235" fmla="*/ 245391 w 472886"/>
              <a:gd name="connsiteY235" fmla="*/ 724 h 22814"/>
              <a:gd name="connsiteX236" fmla="*/ 246270 w 472886"/>
              <a:gd name="connsiteY236" fmla="*/ 362 h 22814"/>
              <a:gd name="connsiteX237" fmla="*/ 202665 w 472886"/>
              <a:gd name="connsiteY237" fmla="*/ 362 h 22814"/>
              <a:gd name="connsiteX238" fmla="*/ 203544 w 472886"/>
              <a:gd name="connsiteY238" fmla="*/ 724 h 22814"/>
              <a:gd name="connsiteX239" fmla="*/ 203958 w 472886"/>
              <a:gd name="connsiteY239" fmla="*/ 1655 h 22814"/>
              <a:gd name="connsiteX240" fmla="*/ 203958 w 472886"/>
              <a:gd name="connsiteY240" fmla="*/ 14174 h 22814"/>
              <a:gd name="connsiteX241" fmla="*/ 204734 w 472886"/>
              <a:gd name="connsiteY241" fmla="*/ 17278 h 22814"/>
              <a:gd name="connsiteX242" fmla="*/ 206855 w 472886"/>
              <a:gd name="connsiteY242" fmla="*/ 19399 h 22814"/>
              <a:gd name="connsiteX243" fmla="*/ 209751 w 472886"/>
              <a:gd name="connsiteY243" fmla="*/ 20175 h 22814"/>
              <a:gd name="connsiteX244" fmla="*/ 212700 w 472886"/>
              <a:gd name="connsiteY244" fmla="*/ 19399 h 22814"/>
              <a:gd name="connsiteX245" fmla="*/ 214872 w 472886"/>
              <a:gd name="connsiteY245" fmla="*/ 17278 h 22814"/>
              <a:gd name="connsiteX246" fmla="*/ 215700 w 472886"/>
              <a:gd name="connsiteY246" fmla="*/ 14174 h 22814"/>
              <a:gd name="connsiteX247" fmla="*/ 215700 w 472886"/>
              <a:gd name="connsiteY247" fmla="*/ 1655 h 22814"/>
              <a:gd name="connsiteX248" fmla="*/ 216011 w 472886"/>
              <a:gd name="connsiteY248" fmla="*/ 724 h 22814"/>
              <a:gd name="connsiteX249" fmla="*/ 216890 w 472886"/>
              <a:gd name="connsiteY249" fmla="*/ 362 h 22814"/>
              <a:gd name="connsiteX250" fmla="*/ 217821 w 472886"/>
              <a:gd name="connsiteY250" fmla="*/ 724 h 22814"/>
              <a:gd name="connsiteX251" fmla="*/ 218183 w 472886"/>
              <a:gd name="connsiteY251" fmla="*/ 1655 h 22814"/>
              <a:gd name="connsiteX252" fmla="*/ 218183 w 472886"/>
              <a:gd name="connsiteY252" fmla="*/ 14174 h 22814"/>
              <a:gd name="connsiteX253" fmla="*/ 217045 w 472886"/>
              <a:gd name="connsiteY253" fmla="*/ 18520 h 22814"/>
              <a:gd name="connsiteX254" fmla="*/ 214045 w 472886"/>
              <a:gd name="connsiteY254" fmla="*/ 21572 h 22814"/>
              <a:gd name="connsiteX255" fmla="*/ 209751 w 472886"/>
              <a:gd name="connsiteY255" fmla="*/ 22710 h 22814"/>
              <a:gd name="connsiteX256" fmla="*/ 205407 w 472886"/>
              <a:gd name="connsiteY256" fmla="*/ 21572 h 22814"/>
              <a:gd name="connsiteX257" fmla="*/ 202406 w 472886"/>
              <a:gd name="connsiteY257" fmla="*/ 18520 h 22814"/>
              <a:gd name="connsiteX258" fmla="*/ 201320 w 472886"/>
              <a:gd name="connsiteY258" fmla="*/ 14174 h 22814"/>
              <a:gd name="connsiteX259" fmla="*/ 201320 w 472886"/>
              <a:gd name="connsiteY259" fmla="*/ 1655 h 22814"/>
              <a:gd name="connsiteX260" fmla="*/ 201682 w 472886"/>
              <a:gd name="connsiteY260" fmla="*/ 724 h 22814"/>
              <a:gd name="connsiteX261" fmla="*/ 202665 w 472886"/>
              <a:gd name="connsiteY261" fmla="*/ 362 h 22814"/>
              <a:gd name="connsiteX262" fmla="*/ 181458 w 472886"/>
              <a:gd name="connsiteY262" fmla="*/ 362 h 22814"/>
              <a:gd name="connsiteX263" fmla="*/ 196148 w 472886"/>
              <a:gd name="connsiteY263" fmla="*/ 362 h 22814"/>
              <a:gd name="connsiteX264" fmla="*/ 197027 w 472886"/>
              <a:gd name="connsiteY264" fmla="*/ 672 h 22814"/>
              <a:gd name="connsiteX265" fmla="*/ 197389 w 472886"/>
              <a:gd name="connsiteY265" fmla="*/ 1552 h 22814"/>
              <a:gd name="connsiteX266" fmla="*/ 197027 w 472886"/>
              <a:gd name="connsiteY266" fmla="*/ 2431 h 22814"/>
              <a:gd name="connsiteX267" fmla="*/ 196096 w 472886"/>
              <a:gd name="connsiteY267" fmla="*/ 2742 h 22814"/>
              <a:gd name="connsiteX268" fmla="*/ 190096 w 472886"/>
              <a:gd name="connsiteY268" fmla="*/ 2742 h 22814"/>
              <a:gd name="connsiteX269" fmla="*/ 190096 w 472886"/>
              <a:gd name="connsiteY269" fmla="*/ 21158 h 22814"/>
              <a:gd name="connsiteX270" fmla="*/ 189734 w 472886"/>
              <a:gd name="connsiteY270" fmla="*/ 22089 h 22814"/>
              <a:gd name="connsiteX271" fmla="*/ 188751 w 472886"/>
              <a:gd name="connsiteY271" fmla="*/ 22451 h 22814"/>
              <a:gd name="connsiteX272" fmla="*/ 187820 w 472886"/>
              <a:gd name="connsiteY272" fmla="*/ 22089 h 22814"/>
              <a:gd name="connsiteX273" fmla="*/ 187458 w 472886"/>
              <a:gd name="connsiteY273" fmla="*/ 21158 h 22814"/>
              <a:gd name="connsiteX274" fmla="*/ 187458 w 472886"/>
              <a:gd name="connsiteY274" fmla="*/ 2742 h 22814"/>
              <a:gd name="connsiteX275" fmla="*/ 181458 w 472886"/>
              <a:gd name="connsiteY275" fmla="*/ 2742 h 22814"/>
              <a:gd name="connsiteX276" fmla="*/ 180578 w 472886"/>
              <a:gd name="connsiteY276" fmla="*/ 2431 h 22814"/>
              <a:gd name="connsiteX277" fmla="*/ 180216 w 472886"/>
              <a:gd name="connsiteY277" fmla="*/ 1552 h 22814"/>
              <a:gd name="connsiteX278" fmla="*/ 180578 w 472886"/>
              <a:gd name="connsiteY278" fmla="*/ 672 h 22814"/>
              <a:gd name="connsiteX279" fmla="*/ 181458 w 472886"/>
              <a:gd name="connsiteY279" fmla="*/ 362 h 22814"/>
              <a:gd name="connsiteX280" fmla="*/ 168422 w 472886"/>
              <a:gd name="connsiteY280" fmla="*/ 362 h 22814"/>
              <a:gd name="connsiteX281" fmla="*/ 169353 w 472886"/>
              <a:gd name="connsiteY281" fmla="*/ 724 h 22814"/>
              <a:gd name="connsiteX282" fmla="*/ 169715 w 472886"/>
              <a:gd name="connsiteY282" fmla="*/ 1604 h 22814"/>
              <a:gd name="connsiteX283" fmla="*/ 169715 w 472886"/>
              <a:gd name="connsiteY283" fmla="*/ 19968 h 22814"/>
              <a:gd name="connsiteX284" fmla="*/ 179285 w 472886"/>
              <a:gd name="connsiteY284" fmla="*/ 19968 h 22814"/>
              <a:gd name="connsiteX285" fmla="*/ 180216 w 472886"/>
              <a:gd name="connsiteY285" fmla="*/ 20330 h 22814"/>
              <a:gd name="connsiteX286" fmla="*/ 180578 w 472886"/>
              <a:gd name="connsiteY286" fmla="*/ 21210 h 22814"/>
              <a:gd name="connsiteX287" fmla="*/ 180216 w 472886"/>
              <a:gd name="connsiteY287" fmla="*/ 22089 h 22814"/>
              <a:gd name="connsiteX288" fmla="*/ 179285 w 472886"/>
              <a:gd name="connsiteY288" fmla="*/ 22451 h 22814"/>
              <a:gd name="connsiteX289" fmla="*/ 168370 w 472886"/>
              <a:gd name="connsiteY289" fmla="*/ 22451 h 22814"/>
              <a:gd name="connsiteX290" fmla="*/ 167491 w 472886"/>
              <a:gd name="connsiteY290" fmla="*/ 22089 h 22814"/>
              <a:gd name="connsiteX291" fmla="*/ 167129 w 472886"/>
              <a:gd name="connsiteY291" fmla="*/ 21158 h 22814"/>
              <a:gd name="connsiteX292" fmla="*/ 167129 w 472886"/>
              <a:gd name="connsiteY292" fmla="*/ 1604 h 22814"/>
              <a:gd name="connsiteX293" fmla="*/ 167491 w 472886"/>
              <a:gd name="connsiteY293" fmla="*/ 724 h 22814"/>
              <a:gd name="connsiteX294" fmla="*/ 168422 w 472886"/>
              <a:gd name="connsiteY294" fmla="*/ 362 h 22814"/>
              <a:gd name="connsiteX295" fmla="*/ 146024 w 472886"/>
              <a:gd name="connsiteY295" fmla="*/ 362 h 22814"/>
              <a:gd name="connsiteX296" fmla="*/ 146903 w 472886"/>
              <a:gd name="connsiteY296" fmla="*/ 724 h 22814"/>
              <a:gd name="connsiteX297" fmla="*/ 147317 w 472886"/>
              <a:gd name="connsiteY297" fmla="*/ 1655 h 22814"/>
              <a:gd name="connsiteX298" fmla="*/ 147317 w 472886"/>
              <a:gd name="connsiteY298" fmla="*/ 14174 h 22814"/>
              <a:gd name="connsiteX299" fmla="*/ 148093 w 472886"/>
              <a:gd name="connsiteY299" fmla="*/ 17278 h 22814"/>
              <a:gd name="connsiteX300" fmla="*/ 150214 w 472886"/>
              <a:gd name="connsiteY300" fmla="*/ 19399 h 22814"/>
              <a:gd name="connsiteX301" fmla="*/ 153162 w 472886"/>
              <a:gd name="connsiteY301" fmla="*/ 20175 h 22814"/>
              <a:gd name="connsiteX302" fmla="*/ 156111 w 472886"/>
              <a:gd name="connsiteY302" fmla="*/ 19399 h 22814"/>
              <a:gd name="connsiteX303" fmla="*/ 158283 w 472886"/>
              <a:gd name="connsiteY303" fmla="*/ 17278 h 22814"/>
              <a:gd name="connsiteX304" fmla="*/ 159111 w 472886"/>
              <a:gd name="connsiteY304" fmla="*/ 14174 h 22814"/>
              <a:gd name="connsiteX305" fmla="*/ 159111 w 472886"/>
              <a:gd name="connsiteY305" fmla="*/ 1655 h 22814"/>
              <a:gd name="connsiteX306" fmla="*/ 159421 w 472886"/>
              <a:gd name="connsiteY306" fmla="*/ 724 h 22814"/>
              <a:gd name="connsiteX307" fmla="*/ 160301 w 472886"/>
              <a:gd name="connsiteY307" fmla="*/ 362 h 22814"/>
              <a:gd name="connsiteX308" fmla="*/ 161180 w 472886"/>
              <a:gd name="connsiteY308" fmla="*/ 724 h 22814"/>
              <a:gd name="connsiteX309" fmla="*/ 161542 w 472886"/>
              <a:gd name="connsiteY309" fmla="*/ 1655 h 22814"/>
              <a:gd name="connsiteX310" fmla="*/ 161542 w 472886"/>
              <a:gd name="connsiteY310" fmla="*/ 14174 h 22814"/>
              <a:gd name="connsiteX311" fmla="*/ 160404 w 472886"/>
              <a:gd name="connsiteY311" fmla="*/ 18520 h 22814"/>
              <a:gd name="connsiteX312" fmla="*/ 157404 w 472886"/>
              <a:gd name="connsiteY312" fmla="*/ 21572 h 22814"/>
              <a:gd name="connsiteX313" fmla="*/ 153110 w 472886"/>
              <a:gd name="connsiteY313" fmla="*/ 22710 h 22814"/>
              <a:gd name="connsiteX314" fmla="*/ 148766 w 472886"/>
              <a:gd name="connsiteY314" fmla="*/ 21572 h 22814"/>
              <a:gd name="connsiteX315" fmla="*/ 145765 w 472886"/>
              <a:gd name="connsiteY315" fmla="*/ 18520 h 22814"/>
              <a:gd name="connsiteX316" fmla="*/ 144679 w 472886"/>
              <a:gd name="connsiteY316" fmla="*/ 14174 h 22814"/>
              <a:gd name="connsiteX317" fmla="*/ 144679 w 472886"/>
              <a:gd name="connsiteY317" fmla="*/ 1655 h 22814"/>
              <a:gd name="connsiteX318" fmla="*/ 145041 w 472886"/>
              <a:gd name="connsiteY318" fmla="*/ 724 h 22814"/>
              <a:gd name="connsiteX319" fmla="*/ 146024 w 472886"/>
              <a:gd name="connsiteY319" fmla="*/ 362 h 22814"/>
              <a:gd name="connsiteX320" fmla="*/ 95849 w 472886"/>
              <a:gd name="connsiteY320" fmla="*/ 362 h 22814"/>
              <a:gd name="connsiteX321" fmla="*/ 110540 w 472886"/>
              <a:gd name="connsiteY321" fmla="*/ 362 h 22814"/>
              <a:gd name="connsiteX322" fmla="*/ 111419 w 472886"/>
              <a:gd name="connsiteY322" fmla="*/ 672 h 22814"/>
              <a:gd name="connsiteX323" fmla="*/ 111781 w 472886"/>
              <a:gd name="connsiteY323" fmla="*/ 1552 h 22814"/>
              <a:gd name="connsiteX324" fmla="*/ 111419 w 472886"/>
              <a:gd name="connsiteY324" fmla="*/ 2431 h 22814"/>
              <a:gd name="connsiteX325" fmla="*/ 110488 w 472886"/>
              <a:gd name="connsiteY325" fmla="*/ 2742 h 22814"/>
              <a:gd name="connsiteX326" fmla="*/ 104488 w 472886"/>
              <a:gd name="connsiteY326" fmla="*/ 2742 h 22814"/>
              <a:gd name="connsiteX327" fmla="*/ 104488 w 472886"/>
              <a:gd name="connsiteY327" fmla="*/ 21158 h 22814"/>
              <a:gd name="connsiteX328" fmla="*/ 104126 w 472886"/>
              <a:gd name="connsiteY328" fmla="*/ 22089 h 22814"/>
              <a:gd name="connsiteX329" fmla="*/ 103143 w 472886"/>
              <a:gd name="connsiteY329" fmla="*/ 22451 h 22814"/>
              <a:gd name="connsiteX330" fmla="*/ 102212 w 472886"/>
              <a:gd name="connsiteY330" fmla="*/ 22089 h 22814"/>
              <a:gd name="connsiteX331" fmla="*/ 101850 w 472886"/>
              <a:gd name="connsiteY331" fmla="*/ 21158 h 22814"/>
              <a:gd name="connsiteX332" fmla="*/ 101850 w 472886"/>
              <a:gd name="connsiteY332" fmla="*/ 2742 h 22814"/>
              <a:gd name="connsiteX333" fmla="*/ 95849 w 472886"/>
              <a:gd name="connsiteY333" fmla="*/ 2742 h 22814"/>
              <a:gd name="connsiteX334" fmla="*/ 94970 w 472886"/>
              <a:gd name="connsiteY334" fmla="*/ 2431 h 22814"/>
              <a:gd name="connsiteX335" fmla="*/ 94608 w 472886"/>
              <a:gd name="connsiteY335" fmla="*/ 1552 h 22814"/>
              <a:gd name="connsiteX336" fmla="*/ 94970 w 472886"/>
              <a:gd name="connsiteY336" fmla="*/ 672 h 22814"/>
              <a:gd name="connsiteX337" fmla="*/ 95849 w 472886"/>
              <a:gd name="connsiteY337" fmla="*/ 362 h 22814"/>
              <a:gd name="connsiteX338" fmla="*/ 79608 w 472886"/>
              <a:gd name="connsiteY338" fmla="*/ 362 h 22814"/>
              <a:gd name="connsiteX339" fmla="*/ 90832 w 472886"/>
              <a:gd name="connsiteY339" fmla="*/ 362 h 22814"/>
              <a:gd name="connsiteX340" fmla="*/ 91763 w 472886"/>
              <a:gd name="connsiteY340" fmla="*/ 724 h 22814"/>
              <a:gd name="connsiteX341" fmla="*/ 92125 w 472886"/>
              <a:gd name="connsiteY341" fmla="*/ 1604 h 22814"/>
              <a:gd name="connsiteX342" fmla="*/ 91763 w 472886"/>
              <a:gd name="connsiteY342" fmla="*/ 2483 h 22814"/>
              <a:gd name="connsiteX343" fmla="*/ 90832 w 472886"/>
              <a:gd name="connsiteY343" fmla="*/ 2793 h 22814"/>
              <a:gd name="connsiteX344" fmla="*/ 90832 w 472886"/>
              <a:gd name="connsiteY344" fmla="*/ 2845 h 22814"/>
              <a:gd name="connsiteX345" fmla="*/ 80952 w 472886"/>
              <a:gd name="connsiteY345" fmla="*/ 2845 h 22814"/>
              <a:gd name="connsiteX346" fmla="*/ 80952 w 472886"/>
              <a:gd name="connsiteY346" fmla="*/ 9932 h 22814"/>
              <a:gd name="connsiteX347" fmla="*/ 89436 w 472886"/>
              <a:gd name="connsiteY347" fmla="*/ 9932 h 22814"/>
              <a:gd name="connsiteX348" fmla="*/ 90367 w 472886"/>
              <a:gd name="connsiteY348" fmla="*/ 10294 h 22814"/>
              <a:gd name="connsiteX349" fmla="*/ 90729 w 472886"/>
              <a:gd name="connsiteY349" fmla="*/ 11174 h 22814"/>
              <a:gd name="connsiteX350" fmla="*/ 90367 w 472886"/>
              <a:gd name="connsiteY350" fmla="*/ 12053 h 22814"/>
              <a:gd name="connsiteX351" fmla="*/ 89436 w 472886"/>
              <a:gd name="connsiteY351" fmla="*/ 12364 h 22814"/>
              <a:gd name="connsiteX352" fmla="*/ 80952 w 472886"/>
              <a:gd name="connsiteY352" fmla="*/ 12364 h 22814"/>
              <a:gd name="connsiteX353" fmla="*/ 80952 w 472886"/>
              <a:gd name="connsiteY353" fmla="*/ 20020 h 22814"/>
              <a:gd name="connsiteX354" fmla="*/ 90832 w 472886"/>
              <a:gd name="connsiteY354" fmla="*/ 20020 h 22814"/>
              <a:gd name="connsiteX355" fmla="*/ 91763 w 472886"/>
              <a:gd name="connsiteY355" fmla="*/ 20382 h 22814"/>
              <a:gd name="connsiteX356" fmla="*/ 92125 w 472886"/>
              <a:gd name="connsiteY356" fmla="*/ 21210 h 22814"/>
              <a:gd name="connsiteX357" fmla="*/ 91763 w 472886"/>
              <a:gd name="connsiteY357" fmla="*/ 22089 h 22814"/>
              <a:gd name="connsiteX358" fmla="*/ 90832 w 472886"/>
              <a:gd name="connsiteY358" fmla="*/ 22451 h 22814"/>
              <a:gd name="connsiteX359" fmla="*/ 79608 w 472886"/>
              <a:gd name="connsiteY359" fmla="*/ 22451 h 22814"/>
              <a:gd name="connsiteX360" fmla="*/ 78728 w 472886"/>
              <a:gd name="connsiteY360" fmla="*/ 22089 h 22814"/>
              <a:gd name="connsiteX361" fmla="*/ 78366 w 472886"/>
              <a:gd name="connsiteY361" fmla="*/ 21158 h 22814"/>
              <a:gd name="connsiteX362" fmla="*/ 78366 w 472886"/>
              <a:gd name="connsiteY362" fmla="*/ 1604 h 22814"/>
              <a:gd name="connsiteX363" fmla="*/ 78728 w 472886"/>
              <a:gd name="connsiteY363" fmla="*/ 724 h 22814"/>
              <a:gd name="connsiteX364" fmla="*/ 79608 w 472886"/>
              <a:gd name="connsiteY364" fmla="*/ 362 h 22814"/>
              <a:gd name="connsiteX365" fmla="*/ 61606 w 472886"/>
              <a:gd name="connsiteY365" fmla="*/ 362 h 22814"/>
              <a:gd name="connsiteX366" fmla="*/ 72831 w 472886"/>
              <a:gd name="connsiteY366" fmla="*/ 362 h 22814"/>
              <a:gd name="connsiteX367" fmla="*/ 73762 w 472886"/>
              <a:gd name="connsiteY367" fmla="*/ 724 h 22814"/>
              <a:gd name="connsiteX368" fmla="*/ 74124 w 472886"/>
              <a:gd name="connsiteY368" fmla="*/ 1604 h 22814"/>
              <a:gd name="connsiteX369" fmla="*/ 73762 w 472886"/>
              <a:gd name="connsiteY369" fmla="*/ 2483 h 22814"/>
              <a:gd name="connsiteX370" fmla="*/ 72831 w 472886"/>
              <a:gd name="connsiteY370" fmla="*/ 2793 h 22814"/>
              <a:gd name="connsiteX371" fmla="*/ 72831 w 472886"/>
              <a:gd name="connsiteY371" fmla="*/ 2845 h 22814"/>
              <a:gd name="connsiteX372" fmla="*/ 62951 w 472886"/>
              <a:gd name="connsiteY372" fmla="*/ 2845 h 22814"/>
              <a:gd name="connsiteX373" fmla="*/ 62951 w 472886"/>
              <a:gd name="connsiteY373" fmla="*/ 9932 h 22814"/>
              <a:gd name="connsiteX374" fmla="*/ 71435 w 472886"/>
              <a:gd name="connsiteY374" fmla="*/ 9932 h 22814"/>
              <a:gd name="connsiteX375" fmla="*/ 72366 w 472886"/>
              <a:gd name="connsiteY375" fmla="*/ 10294 h 22814"/>
              <a:gd name="connsiteX376" fmla="*/ 72728 w 472886"/>
              <a:gd name="connsiteY376" fmla="*/ 11174 h 22814"/>
              <a:gd name="connsiteX377" fmla="*/ 72366 w 472886"/>
              <a:gd name="connsiteY377" fmla="*/ 12053 h 22814"/>
              <a:gd name="connsiteX378" fmla="*/ 71435 w 472886"/>
              <a:gd name="connsiteY378" fmla="*/ 12364 h 22814"/>
              <a:gd name="connsiteX379" fmla="*/ 62951 w 472886"/>
              <a:gd name="connsiteY379" fmla="*/ 12364 h 22814"/>
              <a:gd name="connsiteX380" fmla="*/ 62951 w 472886"/>
              <a:gd name="connsiteY380" fmla="*/ 20020 h 22814"/>
              <a:gd name="connsiteX381" fmla="*/ 72831 w 472886"/>
              <a:gd name="connsiteY381" fmla="*/ 20020 h 22814"/>
              <a:gd name="connsiteX382" fmla="*/ 73762 w 472886"/>
              <a:gd name="connsiteY382" fmla="*/ 20382 h 22814"/>
              <a:gd name="connsiteX383" fmla="*/ 74124 w 472886"/>
              <a:gd name="connsiteY383" fmla="*/ 21210 h 22814"/>
              <a:gd name="connsiteX384" fmla="*/ 73762 w 472886"/>
              <a:gd name="connsiteY384" fmla="*/ 22089 h 22814"/>
              <a:gd name="connsiteX385" fmla="*/ 72831 w 472886"/>
              <a:gd name="connsiteY385" fmla="*/ 22451 h 22814"/>
              <a:gd name="connsiteX386" fmla="*/ 61606 w 472886"/>
              <a:gd name="connsiteY386" fmla="*/ 22451 h 22814"/>
              <a:gd name="connsiteX387" fmla="*/ 60727 w 472886"/>
              <a:gd name="connsiteY387" fmla="*/ 22089 h 22814"/>
              <a:gd name="connsiteX388" fmla="*/ 60365 w 472886"/>
              <a:gd name="connsiteY388" fmla="*/ 21158 h 22814"/>
              <a:gd name="connsiteX389" fmla="*/ 60365 w 472886"/>
              <a:gd name="connsiteY389" fmla="*/ 1604 h 22814"/>
              <a:gd name="connsiteX390" fmla="*/ 60727 w 472886"/>
              <a:gd name="connsiteY390" fmla="*/ 724 h 22814"/>
              <a:gd name="connsiteX391" fmla="*/ 61606 w 472886"/>
              <a:gd name="connsiteY391" fmla="*/ 362 h 22814"/>
              <a:gd name="connsiteX392" fmla="*/ 19191 w 472886"/>
              <a:gd name="connsiteY392" fmla="*/ 362 h 22814"/>
              <a:gd name="connsiteX393" fmla="*/ 33881 w 472886"/>
              <a:gd name="connsiteY393" fmla="*/ 362 h 22814"/>
              <a:gd name="connsiteX394" fmla="*/ 34760 w 472886"/>
              <a:gd name="connsiteY394" fmla="*/ 672 h 22814"/>
              <a:gd name="connsiteX395" fmla="*/ 35122 w 472886"/>
              <a:gd name="connsiteY395" fmla="*/ 1552 h 22814"/>
              <a:gd name="connsiteX396" fmla="*/ 34760 w 472886"/>
              <a:gd name="connsiteY396" fmla="*/ 2431 h 22814"/>
              <a:gd name="connsiteX397" fmla="*/ 33829 w 472886"/>
              <a:gd name="connsiteY397" fmla="*/ 2742 h 22814"/>
              <a:gd name="connsiteX398" fmla="*/ 27829 w 472886"/>
              <a:gd name="connsiteY398" fmla="*/ 2742 h 22814"/>
              <a:gd name="connsiteX399" fmla="*/ 27829 w 472886"/>
              <a:gd name="connsiteY399" fmla="*/ 21158 h 22814"/>
              <a:gd name="connsiteX400" fmla="*/ 27467 w 472886"/>
              <a:gd name="connsiteY400" fmla="*/ 22089 h 22814"/>
              <a:gd name="connsiteX401" fmla="*/ 26484 w 472886"/>
              <a:gd name="connsiteY401" fmla="*/ 22451 h 22814"/>
              <a:gd name="connsiteX402" fmla="*/ 25553 w 472886"/>
              <a:gd name="connsiteY402" fmla="*/ 22089 h 22814"/>
              <a:gd name="connsiteX403" fmla="*/ 25191 w 472886"/>
              <a:gd name="connsiteY403" fmla="*/ 21158 h 22814"/>
              <a:gd name="connsiteX404" fmla="*/ 25191 w 472886"/>
              <a:gd name="connsiteY404" fmla="*/ 2742 h 22814"/>
              <a:gd name="connsiteX405" fmla="*/ 19191 w 472886"/>
              <a:gd name="connsiteY405" fmla="*/ 2742 h 22814"/>
              <a:gd name="connsiteX406" fmla="*/ 18311 w 472886"/>
              <a:gd name="connsiteY406" fmla="*/ 2431 h 22814"/>
              <a:gd name="connsiteX407" fmla="*/ 17949 w 472886"/>
              <a:gd name="connsiteY407" fmla="*/ 1552 h 22814"/>
              <a:gd name="connsiteX408" fmla="*/ 18311 w 472886"/>
              <a:gd name="connsiteY408" fmla="*/ 672 h 22814"/>
              <a:gd name="connsiteX409" fmla="*/ 19191 w 472886"/>
              <a:gd name="connsiteY409" fmla="*/ 362 h 22814"/>
              <a:gd name="connsiteX410" fmla="*/ 224907 w 472886"/>
              <a:gd name="connsiteY410" fmla="*/ 259 h 22814"/>
              <a:gd name="connsiteX411" fmla="*/ 233649 w 472886"/>
              <a:gd name="connsiteY411" fmla="*/ 259 h 22814"/>
              <a:gd name="connsiteX412" fmla="*/ 236856 w 472886"/>
              <a:gd name="connsiteY412" fmla="*/ 1087 h 22814"/>
              <a:gd name="connsiteX413" fmla="*/ 239132 w 472886"/>
              <a:gd name="connsiteY413" fmla="*/ 3311 h 22814"/>
              <a:gd name="connsiteX414" fmla="*/ 239960 w 472886"/>
              <a:gd name="connsiteY414" fmla="*/ 6570 h 22814"/>
              <a:gd name="connsiteX415" fmla="*/ 239443 w 472886"/>
              <a:gd name="connsiteY415" fmla="*/ 9053 h 22814"/>
              <a:gd name="connsiteX416" fmla="*/ 238046 w 472886"/>
              <a:gd name="connsiteY416" fmla="*/ 11019 h 22814"/>
              <a:gd name="connsiteX417" fmla="*/ 236339 w 472886"/>
              <a:gd name="connsiteY417" fmla="*/ 12157 h 22814"/>
              <a:gd name="connsiteX418" fmla="*/ 237270 w 472886"/>
              <a:gd name="connsiteY418" fmla="*/ 12726 h 22814"/>
              <a:gd name="connsiteX419" fmla="*/ 238667 w 472886"/>
              <a:gd name="connsiteY419" fmla="*/ 14382 h 22814"/>
              <a:gd name="connsiteX420" fmla="*/ 239236 w 472886"/>
              <a:gd name="connsiteY420" fmla="*/ 16709 h 22814"/>
              <a:gd name="connsiteX421" fmla="*/ 239391 w 472886"/>
              <a:gd name="connsiteY421" fmla="*/ 18572 h 22814"/>
              <a:gd name="connsiteX422" fmla="*/ 239650 w 472886"/>
              <a:gd name="connsiteY422" fmla="*/ 19658 h 22814"/>
              <a:gd name="connsiteX423" fmla="*/ 240167 w 472886"/>
              <a:gd name="connsiteY423" fmla="*/ 20279 h 22814"/>
              <a:gd name="connsiteX424" fmla="*/ 240736 w 472886"/>
              <a:gd name="connsiteY424" fmla="*/ 21003 h 22814"/>
              <a:gd name="connsiteX425" fmla="*/ 240581 w 472886"/>
              <a:gd name="connsiteY425" fmla="*/ 21934 h 22814"/>
              <a:gd name="connsiteX426" fmla="*/ 240063 w 472886"/>
              <a:gd name="connsiteY426" fmla="*/ 22348 h 22814"/>
              <a:gd name="connsiteX427" fmla="*/ 239391 w 472886"/>
              <a:gd name="connsiteY427" fmla="*/ 22452 h 22814"/>
              <a:gd name="connsiteX428" fmla="*/ 238770 w 472886"/>
              <a:gd name="connsiteY428" fmla="*/ 22245 h 22814"/>
              <a:gd name="connsiteX429" fmla="*/ 237787 w 472886"/>
              <a:gd name="connsiteY429" fmla="*/ 21417 h 22814"/>
              <a:gd name="connsiteX430" fmla="*/ 237012 w 472886"/>
              <a:gd name="connsiteY430" fmla="*/ 19813 h 22814"/>
              <a:gd name="connsiteX431" fmla="*/ 236701 w 472886"/>
              <a:gd name="connsiteY431" fmla="*/ 16968 h 22814"/>
              <a:gd name="connsiteX432" fmla="*/ 236391 w 472886"/>
              <a:gd name="connsiteY432" fmla="*/ 15313 h 22814"/>
              <a:gd name="connsiteX433" fmla="*/ 235511 w 472886"/>
              <a:gd name="connsiteY433" fmla="*/ 14226 h 22814"/>
              <a:gd name="connsiteX434" fmla="*/ 234322 w 472886"/>
              <a:gd name="connsiteY434" fmla="*/ 13657 h 22814"/>
              <a:gd name="connsiteX435" fmla="*/ 232977 w 472886"/>
              <a:gd name="connsiteY435" fmla="*/ 13502 h 22814"/>
              <a:gd name="connsiteX436" fmla="*/ 226304 w 472886"/>
              <a:gd name="connsiteY436" fmla="*/ 13502 h 22814"/>
              <a:gd name="connsiteX437" fmla="*/ 226304 w 472886"/>
              <a:gd name="connsiteY437" fmla="*/ 21055 h 22814"/>
              <a:gd name="connsiteX438" fmla="*/ 225994 w 472886"/>
              <a:gd name="connsiteY438" fmla="*/ 21986 h 22814"/>
              <a:gd name="connsiteX439" fmla="*/ 225115 w 472886"/>
              <a:gd name="connsiteY439" fmla="*/ 22348 h 22814"/>
              <a:gd name="connsiteX440" fmla="*/ 224080 w 472886"/>
              <a:gd name="connsiteY440" fmla="*/ 21986 h 22814"/>
              <a:gd name="connsiteX441" fmla="*/ 223666 w 472886"/>
              <a:gd name="connsiteY441" fmla="*/ 21055 h 22814"/>
              <a:gd name="connsiteX442" fmla="*/ 223666 w 472886"/>
              <a:gd name="connsiteY442" fmla="*/ 1501 h 22814"/>
              <a:gd name="connsiteX443" fmla="*/ 224028 w 472886"/>
              <a:gd name="connsiteY443" fmla="*/ 621 h 22814"/>
              <a:gd name="connsiteX444" fmla="*/ 224907 w 472886"/>
              <a:gd name="connsiteY444" fmla="*/ 259 h 22814"/>
              <a:gd name="connsiteX445" fmla="*/ 40294 w 472886"/>
              <a:gd name="connsiteY445" fmla="*/ 259 h 22814"/>
              <a:gd name="connsiteX446" fmla="*/ 48984 w 472886"/>
              <a:gd name="connsiteY446" fmla="*/ 259 h 22814"/>
              <a:gd name="connsiteX447" fmla="*/ 52191 w 472886"/>
              <a:gd name="connsiteY447" fmla="*/ 1087 h 22814"/>
              <a:gd name="connsiteX448" fmla="*/ 54467 w 472886"/>
              <a:gd name="connsiteY448" fmla="*/ 3311 h 22814"/>
              <a:gd name="connsiteX449" fmla="*/ 55295 w 472886"/>
              <a:gd name="connsiteY449" fmla="*/ 6570 h 22814"/>
              <a:gd name="connsiteX450" fmla="*/ 54778 w 472886"/>
              <a:gd name="connsiteY450" fmla="*/ 9053 h 22814"/>
              <a:gd name="connsiteX451" fmla="*/ 53381 w 472886"/>
              <a:gd name="connsiteY451" fmla="*/ 11019 h 22814"/>
              <a:gd name="connsiteX452" fmla="*/ 51674 w 472886"/>
              <a:gd name="connsiteY452" fmla="*/ 12157 h 22814"/>
              <a:gd name="connsiteX453" fmla="*/ 52605 w 472886"/>
              <a:gd name="connsiteY453" fmla="*/ 12726 h 22814"/>
              <a:gd name="connsiteX454" fmla="*/ 54002 w 472886"/>
              <a:gd name="connsiteY454" fmla="*/ 14382 h 22814"/>
              <a:gd name="connsiteX455" fmla="*/ 54571 w 472886"/>
              <a:gd name="connsiteY455" fmla="*/ 16709 h 22814"/>
              <a:gd name="connsiteX456" fmla="*/ 54726 w 472886"/>
              <a:gd name="connsiteY456" fmla="*/ 18572 h 22814"/>
              <a:gd name="connsiteX457" fmla="*/ 54985 w 472886"/>
              <a:gd name="connsiteY457" fmla="*/ 19658 h 22814"/>
              <a:gd name="connsiteX458" fmla="*/ 55502 w 472886"/>
              <a:gd name="connsiteY458" fmla="*/ 20279 h 22814"/>
              <a:gd name="connsiteX459" fmla="*/ 56123 w 472886"/>
              <a:gd name="connsiteY459" fmla="*/ 21003 h 22814"/>
              <a:gd name="connsiteX460" fmla="*/ 55968 w 472886"/>
              <a:gd name="connsiteY460" fmla="*/ 21934 h 22814"/>
              <a:gd name="connsiteX461" fmla="*/ 55450 w 472886"/>
              <a:gd name="connsiteY461" fmla="*/ 22348 h 22814"/>
              <a:gd name="connsiteX462" fmla="*/ 54778 w 472886"/>
              <a:gd name="connsiteY462" fmla="*/ 22452 h 22814"/>
              <a:gd name="connsiteX463" fmla="*/ 54157 w 472886"/>
              <a:gd name="connsiteY463" fmla="*/ 22245 h 22814"/>
              <a:gd name="connsiteX464" fmla="*/ 53174 w 472886"/>
              <a:gd name="connsiteY464" fmla="*/ 21417 h 22814"/>
              <a:gd name="connsiteX465" fmla="*/ 52399 w 472886"/>
              <a:gd name="connsiteY465" fmla="*/ 19813 h 22814"/>
              <a:gd name="connsiteX466" fmla="*/ 52088 w 472886"/>
              <a:gd name="connsiteY466" fmla="*/ 16968 h 22814"/>
              <a:gd name="connsiteX467" fmla="*/ 51778 w 472886"/>
              <a:gd name="connsiteY467" fmla="*/ 15313 h 22814"/>
              <a:gd name="connsiteX468" fmla="*/ 50898 w 472886"/>
              <a:gd name="connsiteY468" fmla="*/ 14226 h 22814"/>
              <a:gd name="connsiteX469" fmla="*/ 49709 w 472886"/>
              <a:gd name="connsiteY469" fmla="*/ 13657 h 22814"/>
              <a:gd name="connsiteX470" fmla="*/ 48364 w 472886"/>
              <a:gd name="connsiteY470" fmla="*/ 13502 h 22814"/>
              <a:gd name="connsiteX471" fmla="*/ 41691 w 472886"/>
              <a:gd name="connsiteY471" fmla="*/ 13502 h 22814"/>
              <a:gd name="connsiteX472" fmla="*/ 41691 w 472886"/>
              <a:gd name="connsiteY472" fmla="*/ 21055 h 22814"/>
              <a:gd name="connsiteX473" fmla="*/ 41381 w 472886"/>
              <a:gd name="connsiteY473" fmla="*/ 21986 h 22814"/>
              <a:gd name="connsiteX474" fmla="*/ 40502 w 472886"/>
              <a:gd name="connsiteY474" fmla="*/ 22348 h 22814"/>
              <a:gd name="connsiteX475" fmla="*/ 39467 w 472886"/>
              <a:gd name="connsiteY475" fmla="*/ 21986 h 22814"/>
              <a:gd name="connsiteX476" fmla="*/ 39053 w 472886"/>
              <a:gd name="connsiteY476" fmla="*/ 21055 h 22814"/>
              <a:gd name="connsiteX477" fmla="*/ 39053 w 472886"/>
              <a:gd name="connsiteY477" fmla="*/ 1501 h 22814"/>
              <a:gd name="connsiteX478" fmla="*/ 39415 w 472886"/>
              <a:gd name="connsiteY478" fmla="*/ 621 h 22814"/>
              <a:gd name="connsiteX479" fmla="*/ 40294 w 472886"/>
              <a:gd name="connsiteY479" fmla="*/ 259 h 22814"/>
              <a:gd name="connsiteX480" fmla="*/ 465800 w 472886"/>
              <a:gd name="connsiteY480" fmla="*/ 104 h 22814"/>
              <a:gd name="connsiteX481" fmla="*/ 469369 w 472886"/>
              <a:gd name="connsiteY481" fmla="*/ 725 h 22814"/>
              <a:gd name="connsiteX482" fmla="*/ 472110 w 472886"/>
              <a:gd name="connsiteY482" fmla="*/ 2587 h 22814"/>
              <a:gd name="connsiteX483" fmla="*/ 472576 w 472886"/>
              <a:gd name="connsiteY483" fmla="*/ 3518 h 22814"/>
              <a:gd name="connsiteX484" fmla="*/ 472265 w 472886"/>
              <a:gd name="connsiteY484" fmla="*/ 4139 h 22814"/>
              <a:gd name="connsiteX485" fmla="*/ 471593 w 472886"/>
              <a:gd name="connsiteY485" fmla="*/ 4449 h 22814"/>
              <a:gd name="connsiteX486" fmla="*/ 471076 w 472886"/>
              <a:gd name="connsiteY486" fmla="*/ 4242 h 22814"/>
              <a:gd name="connsiteX487" fmla="*/ 469731 w 472886"/>
              <a:gd name="connsiteY487" fmla="*/ 3053 h 22814"/>
              <a:gd name="connsiteX488" fmla="*/ 467921 w 472886"/>
              <a:gd name="connsiteY488" fmla="*/ 2225 h 22814"/>
              <a:gd name="connsiteX489" fmla="*/ 465851 w 472886"/>
              <a:gd name="connsiteY489" fmla="*/ 1966 h 22814"/>
              <a:gd name="connsiteX490" fmla="*/ 463161 w 472886"/>
              <a:gd name="connsiteY490" fmla="*/ 2432 h 22814"/>
              <a:gd name="connsiteX491" fmla="*/ 461299 w 472886"/>
              <a:gd name="connsiteY491" fmla="*/ 3725 h 22814"/>
              <a:gd name="connsiteX492" fmla="*/ 460627 w 472886"/>
              <a:gd name="connsiteY492" fmla="*/ 5794 h 22814"/>
              <a:gd name="connsiteX493" fmla="*/ 461403 w 472886"/>
              <a:gd name="connsiteY493" fmla="*/ 7967 h 22814"/>
              <a:gd name="connsiteX494" fmla="*/ 463369 w 472886"/>
              <a:gd name="connsiteY494" fmla="*/ 9364 h 22814"/>
              <a:gd name="connsiteX495" fmla="*/ 466006 w 472886"/>
              <a:gd name="connsiteY495" fmla="*/ 10398 h 22814"/>
              <a:gd name="connsiteX496" fmla="*/ 468593 w 472886"/>
              <a:gd name="connsiteY496" fmla="*/ 11278 h 22814"/>
              <a:gd name="connsiteX497" fmla="*/ 470817 w 472886"/>
              <a:gd name="connsiteY497" fmla="*/ 12468 h 22814"/>
              <a:gd name="connsiteX498" fmla="*/ 472317 w 472886"/>
              <a:gd name="connsiteY498" fmla="*/ 14278 h 22814"/>
              <a:gd name="connsiteX499" fmla="*/ 472886 w 472886"/>
              <a:gd name="connsiteY499" fmla="*/ 17072 h 22814"/>
              <a:gd name="connsiteX500" fmla="*/ 471955 w 472886"/>
              <a:gd name="connsiteY500" fmla="*/ 19969 h 22814"/>
              <a:gd name="connsiteX501" fmla="*/ 469421 w 472886"/>
              <a:gd name="connsiteY501" fmla="*/ 22038 h 22814"/>
              <a:gd name="connsiteX502" fmla="*/ 465696 w 472886"/>
              <a:gd name="connsiteY502" fmla="*/ 22814 h 22814"/>
              <a:gd name="connsiteX503" fmla="*/ 461506 w 472886"/>
              <a:gd name="connsiteY503" fmla="*/ 22038 h 22814"/>
              <a:gd name="connsiteX504" fmla="*/ 458144 w 472886"/>
              <a:gd name="connsiteY504" fmla="*/ 19658 h 22814"/>
              <a:gd name="connsiteX505" fmla="*/ 457886 w 472886"/>
              <a:gd name="connsiteY505" fmla="*/ 19348 h 22814"/>
              <a:gd name="connsiteX506" fmla="*/ 457782 w 472886"/>
              <a:gd name="connsiteY506" fmla="*/ 18882 h 22814"/>
              <a:gd name="connsiteX507" fmla="*/ 458092 w 472886"/>
              <a:gd name="connsiteY507" fmla="*/ 18210 h 22814"/>
              <a:gd name="connsiteX508" fmla="*/ 458765 w 472886"/>
              <a:gd name="connsiteY508" fmla="*/ 17899 h 22814"/>
              <a:gd name="connsiteX509" fmla="*/ 459437 w 472886"/>
              <a:gd name="connsiteY509" fmla="*/ 18210 h 22814"/>
              <a:gd name="connsiteX510" fmla="*/ 462230 w 472886"/>
              <a:gd name="connsiteY510" fmla="*/ 20227 h 22814"/>
              <a:gd name="connsiteX511" fmla="*/ 465593 w 472886"/>
              <a:gd name="connsiteY511" fmla="*/ 20900 h 22814"/>
              <a:gd name="connsiteX512" fmla="*/ 468282 w 472886"/>
              <a:gd name="connsiteY512" fmla="*/ 20434 h 22814"/>
              <a:gd name="connsiteX513" fmla="*/ 470145 w 472886"/>
              <a:gd name="connsiteY513" fmla="*/ 19089 h 22814"/>
              <a:gd name="connsiteX514" fmla="*/ 470817 w 472886"/>
              <a:gd name="connsiteY514" fmla="*/ 17020 h 22814"/>
              <a:gd name="connsiteX515" fmla="*/ 470041 w 472886"/>
              <a:gd name="connsiteY515" fmla="*/ 14692 h 22814"/>
              <a:gd name="connsiteX516" fmla="*/ 467972 w 472886"/>
              <a:gd name="connsiteY516" fmla="*/ 13192 h 22814"/>
              <a:gd name="connsiteX517" fmla="*/ 465075 w 472886"/>
              <a:gd name="connsiteY517" fmla="*/ 12157 h 22814"/>
              <a:gd name="connsiteX518" fmla="*/ 462593 w 472886"/>
              <a:gd name="connsiteY518" fmla="*/ 11278 h 22814"/>
              <a:gd name="connsiteX519" fmla="*/ 460523 w 472886"/>
              <a:gd name="connsiteY519" fmla="*/ 10088 h 22814"/>
              <a:gd name="connsiteX520" fmla="*/ 459127 w 472886"/>
              <a:gd name="connsiteY520" fmla="*/ 8329 h 22814"/>
              <a:gd name="connsiteX521" fmla="*/ 458609 w 472886"/>
              <a:gd name="connsiteY521" fmla="*/ 5794 h 22814"/>
              <a:gd name="connsiteX522" fmla="*/ 459489 w 472886"/>
              <a:gd name="connsiteY522" fmla="*/ 2846 h 22814"/>
              <a:gd name="connsiteX523" fmla="*/ 462024 w 472886"/>
              <a:gd name="connsiteY523" fmla="*/ 828 h 22814"/>
              <a:gd name="connsiteX524" fmla="*/ 465800 w 472886"/>
              <a:gd name="connsiteY524" fmla="*/ 104 h 22814"/>
              <a:gd name="connsiteX525" fmla="*/ 392502 w 472886"/>
              <a:gd name="connsiteY525" fmla="*/ 104 h 22814"/>
              <a:gd name="connsiteX526" fmla="*/ 395761 w 472886"/>
              <a:gd name="connsiteY526" fmla="*/ 518 h 22814"/>
              <a:gd name="connsiteX527" fmla="*/ 398554 w 472886"/>
              <a:gd name="connsiteY527" fmla="*/ 1708 h 22814"/>
              <a:gd name="connsiteX528" fmla="*/ 398864 w 472886"/>
              <a:gd name="connsiteY528" fmla="*/ 2070 h 22814"/>
              <a:gd name="connsiteX529" fmla="*/ 398968 w 472886"/>
              <a:gd name="connsiteY529" fmla="*/ 2484 h 22814"/>
              <a:gd name="connsiteX530" fmla="*/ 398709 w 472886"/>
              <a:gd name="connsiteY530" fmla="*/ 3208 h 22814"/>
              <a:gd name="connsiteX531" fmla="*/ 398089 w 472886"/>
              <a:gd name="connsiteY531" fmla="*/ 3467 h 22814"/>
              <a:gd name="connsiteX532" fmla="*/ 397778 w 472886"/>
              <a:gd name="connsiteY532" fmla="*/ 3415 h 22814"/>
              <a:gd name="connsiteX533" fmla="*/ 397520 w 472886"/>
              <a:gd name="connsiteY533" fmla="*/ 3311 h 22814"/>
              <a:gd name="connsiteX534" fmla="*/ 395192 w 472886"/>
              <a:gd name="connsiteY534" fmla="*/ 2380 h 22814"/>
              <a:gd name="connsiteX535" fmla="*/ 392502 w 472886"/>
              <a:gd name="connsiteY535" fmla="*/ 2018 h 22814"/>
              <a:gd name="connsiteX536" fmla="*/ 387692 w 472886"/>
              <a:gd name="connsiteY536" fmla="*/ 3260 h 22814"/>
              <a:gd name="connsiteX537" fmla="*/ 384381 w 472886"/>
              <a:gd name="connsiteY537" fmla="*/ 6622 h 22814"/>
              <a:gd name="connsiteX538" fmla="*/ 383191 w 472886"/>
              <a:gd name="connsiteY538" fmla="*/ 11485 h 22814"/>
              <a:gd name="connsiteX539" fmla="*/ 384381 w 472886"/>
              <a:gd name="connsiteY539" fmla="*/ 16348 h 22814"/>
              <a:gd name="connsiteX540" fmla="*/ 387692 w 472886"/>
              <a:gd name="connsiteY540" fmla="*/ 19710 h 22814"/>
              <a:gd name="connsiteX541" fmla="*/ 392502 w 472886"/>
              <a:gd name="connsiteY541" fmla="*/ 20952 h 22814"/>
              <a:gd name="connsiteX542" fmla="*/ 395347 w 472886"/>
              <a:gd name="connsiteY542" fmla="*/ 20538 h 22814"/>
              <a:gd name="connsiteX543" fmla="*/ 397675 w 472886"/>
              <a:gd name="connsiteY543" fmla="*/ 19503 h 22814"/>
              <a:gd name="connsiteX544" fmla="*/ 397675 w 472886"/>
              <a:gd name="connsiteY544" fmla="*/ 13244 h 22814"/>
              <a:gd name="connsiteX545" fmla="*/ 392709 w 472886"/>
              <a:gd name="connsiteY545" fmla="*/ 13244 h 22814"/>
              <a:gd name="connsiteX546" fmla="*/ 392036 w 472886"/>
              <a:gd name="connsiteY546" fmla="*/ 12933 h 22814"/>
              <a:gd name="connsiteX547" fmla="*/ 391726 w 472886"/>
              <a:gd name="connsiteY547" fmla="*/ 12261 h 22814"/>
              <a:gd name="connsiteX548" fmla="*/ 392036 w 472886"/>
              <a:gd name="connsiteY548" fmla="*/ 11588 h 22814"/>
              <a:gd name="connsiteX549" fmla="*/ 392709 w 472886"/>
              <a:gd name="connsiteY549" fmla="*/ 11330 h 22814"/>
              <a:gd name="connsiteX550" fmla="*/ 398761 w 472886"/>
              <a:gd name="connsiteY550" fmla="*/ 11330 h 22814"/>
              <a:gd name="connsiteX551" fmla="*/ 399382 w 472886"/>
              <a:gd name="connsiteY551" fmla="*/ 11640 h 22814"/>
              <a:gd name="connsiteX552" fmla="*/ 399640 w 472886"/>
              <a:gd name="connsiteY552" fmla="*/ 12313 h 22814"/>
              <a:gd name="connsiteX553" fmla="*/ 399640 w 472886"/>
              <a:gd name="connsiteY553" fmla="*/ 19917 h 22814"/>
              <a:gd name="connsiteX554" fmla="*/ 399537 w 472886"/>
              <a:gd name="connsiteY554" fmla="*/ 20383 h 22814"/>
              <a:gd name="connsiteX555" fmla="*/ 399175 w 472886"/>
              <a:gd name="connsiteY555" fmla="*/ 20745 h 22814"/>
              <a:gd name="connsiteX556" fmla="*/ 396071 w 472886"/>
              <a:gd name="connsiteY556" fmla="*/ 22245 h 22814"/>
              <a:gd name="connsiteX557" fmla="*/ 392502 w 472886"/>
              <a:gd name="connsiteY557" fmla="*/ 22814 h 22814"/>
              <a:gd name="connsiteX558" fmla="*/ 388002 w 472886"/>
              <a:gd name="connsiteY558" fmla="*/ 21986 h 22814"/>
              <a:gd name="connsiteX559" fmla="*/ 384381 w 472886"/>
              <a:gd name="connsiteY559" fmla="*/ 19607 h 22814"/>
              <a:gd name="connsiteX560" fmla="*/ 382001 w 472886"/>
              <a:gd name="connsiteY560" fmla="*/ 15985 h 22814"/>
              <a:gd name="connsiteX561" fmla="*/ 381174 w 472886"/>
              <a:gd name="connsiteY561" fmla="*/ 11485 h 22814"/>
              <a:gd name="connsiteX562" fmla="*/ 382001 w 472886"/>
              <a:gd name="connsiteY562" fmla="*/ 6984 h 22814"/>
              <a:gd name="connsiteX563" fmla="*/ 384381 w 472886"/>
              <a:gd name="connsiteY563" fmla="*/ 3363 h 22814"/>
              <a:gd name="connsiteX564" fmla="*/ 388002 w 472886"/>
              <a:gd name="connsiteY564" fmla="*/ 983 h 22814"/>
              <a:gd name="connsiteX565" fmla="*/ 392502 w 472886"/>
              <a:gd name="connsiteY565" fmla="*/ 104 h 22814"/>
              <a:gd name="connsiteX566" fmla="*/ 134179 w 472886"/>
              <a:gd name="connsiteY566" fmla="*/ 104 h 22814"/>
              <a:gd name="connsiteX567" fmla="*/ 137386 w 472886"/>
              <a:gd name="connsiteY567" fmla="*/ 570 h 22814"/>
              <a:gd name="connsiteX568" fmla="*/ 140231 w 472886"/>
              <a:gd name="connsiteY568" fmla="*/ 1811 h 22814"/>
              <a:gd name="connsiteX569" fmla="*/ 140852 w 472886"/>
              <a:gd name="connsiteY569" fmla="*/ 2639 h 22814"/>
              <a:gd name="connsiteX570" fmla="*/ 140541 w 472886"/>
              <a:gd name="connsiteY570" fmla="*/ 3673 h 22814"/>
              <a:gd name="connsiteX571" fmla="*/ 139817 w 472886"/>
              <a:gd name="connsiteY571" fmla="*/ 4139 h 22814"/>
              <a:gd name="connsiteX572" fmla="*/ 138938 w 472886"/>
              <a:gd name="connsiteY572" fmla="*/ 3932 h 22814"/>
              <a:gd name="connsiteX573" fmla="*/ 136714 w 472886"/>
              <a:gd name="connsiteY573" fmla="*/ 2949 h 22814"/>
              <a:gd name="connsiteX574" fmla="*/ 134179 w 472886"/>
              <a:gd name="connsiteY574" fmla="*/ 2587 h 22814"/>
              <a:gd name="connsiteX575" fmla="*/ 130765 w 472886"/>
              <a:gd name="connsiteY575" fmla="*/ 3260 h 22814"/>
              <a:gd name="connsiteX576" fmla="*/ 128075 w 472886"/>
              <a:gd name="connsiteY576" fmla="*/ 5070 h 22814"/>
              <a:gd name="connsiteX577" fmla="*/ 126317 w 472886"/>
              <a:gd name="connsiteY577" fmla="*/ 7864 h 22814"/>
              <a:gd name="connsiteX578" fmla="*/ 125696 w 472886"/>
              <a:gd name="connsiteY578" fmla="*/ 11433 h 22814"/>
              <a:gd name="connsiteX579" fmla="*/ 126368 w 472886"/>
              <a:gd name="connsiteY579" fmla="*/ 15158 h 22814"/>
              <a:gd name="connsiteX580" fmla="*/ 128179 w 472886"/>
              <a:gd name="connsiteY580" fmla="*/ 17951 h 22814"/>
              <a:gd name="connsiteX581" fmla="*/ 130869 w 472886"/>
              <a:gd name="connsiteY581" fmla="*/ 19710 h 22814"/>
              <a:gd name="connsiteX582" fmla="*/ 134179 w 472886"/>
              <a:gd name="connsiteY582" fmla="*/ 20331 h 22814"/>
              <a:gd name="connsiteX583" fmla="*/ 136662 w 472886"/>
              <a:gd name="connsiteY583" fmla="*/ 19969 h 22814"/>
              <a:gd name="connsiteX584" fmla="*/ 138938 w 472886"/>
              <a:gd name="connsiteY584" fmla="*/ 18934 h 22814"/>
              <a:gd name="connsiteX585" fmla="*/ 139817 w 472886"/>
              <a:gd name="connsiteY585" fmla="*/ 18779 h 22814"/>
              <a:gd name="connsiteX586" fmla="*/ 140645 w 472886"/>
              <a:gd name="connsiteY586" fmla="*/ 19141 h 22814"/>
              <a:gd name="connsiteX587" fmla="*/ 140904 w 472886"/>
              <a:gd name="connsiteY587" fmla="*/ 20176 h 22814"/>
              <a:gd name="connsiteX588" fmla="*/ 140283 w 472886"/>
              <a:gd name="connsiteY588" fmla="*/ 21003 h 22814"/>
              <a:gd name="connsiteX589" fmla="*/ 138473 w 472886"/>
              <a:gd name="connsiteY589" fmla="*/ 21883 h 22814"/>
              <a:gd name="connsiteX590" fmla="*/ 136352 w 472886"/>
              <a:gd name="connsiteY590" fmla="*/ 22504 h 22814"/>
              <a:gd name="connsiteX591" fmla="*/ 134179 w 472886"/>
              <a:gd name="connsiteY591" fmla="*/ 22710 h 22814"/>
              <a:gd name="connsiteX592" fmla="*/ 129886 w 472886"/>
              <a:gd name="connsiteY592" fmla="*/ 21935 h 22814"/>
              <a:gd name="connsiteX593" fmla="*/ 126317 w 472886"/>
              <a:gd name="connsiteY593" fmla="*/ 19658 h 22814"/>
              <a:gd name="connsiteX594" fmla="*/ 123886 w 472886"/>
              <a:gd name="connsiteY594" fmla="*/ 16089 h 22814"/>
              <a:gd name="connsiteX595" fmla="*/ 123006 w 472886"/>
              <a:gd name="connsiteY595" fmla="*/ 11381 h 22814"/>
              <a:gd name="connsiteX596" fmla="*/ 123834 w 472886"/>
              <a:gd name="connsiteY596" fmla="*/ 6881 h 22814"/>
              <a:gd name="connsiteX597" fmla="*/ 126213 w 472886"/>
              <a:gd name="connsiteY597" fmla="*/ 3311 h 22814"/>
              <a:gd name="connsiteX598" fmla="*/ 129782 w 472886"/>
              <a:gd name="connsiteY598" fmla="*/ 932 h 22814"/>
              <a:gd name="connsiteX599" fmla="*/ 134179 w 472886"/>
              <a:gd name="connsiteY599" fmla="*/ 104 h 22814"/>
              <a:gd name="connsiteX600" fmla="*/ 421573 w 472886"/>
              <a:gd name="connsiteY600" fmla="*/ 52 h 22814"/>
              <a:gd name="connsiteX601" fmla="*/ 425815 w 472886"/>
              <a:gd name="connsiteY601" fmla="*/ 880 h 22814"/>
              <a:gd name="connsiteX602" fmla="*/ 429177 w 472886"/>
              <a:gd name="connsiteY602" fmla="*/ 3259 h 22814"/>
              <a:gd name="connsiteX603" fmla="*/ 431350 w 472886"/>
              <a:gd name="connsiteY603" fmla="*/ 6880 h 22814"/>
              <a:gd name="connsiteX604" fmla="*/ 432125 w 472886"/>
              <a:gd name="connsiteY604" fmla="*/ 11433 h 22814"/>
              <a:gd name="connsiteX605" fmla="*/ 431350 w 472886"/>
              <a:gd name="connsiteY605" fmla="*/ 15985 h 22814"/>
              <a:gd name="connsiteX606" fmla="*/ 429177 w 472886"/>
              <a:gd name="connsiteY606" fmla="*/ 19606 h 22814"/>
              <a:gd name="connsiteX607" fmla="*/ 425815 w 472886"/>
              <a:gd name="connsiteY607" fmla="*/ 21986 h 22814"/>
              <a:gd name="connsiteX608" fmla="*/ 421573 w 472886"/>
              <a:gd name="connsiteY608" fmla="*/ 22814 h 22814"/>
              <a:gd name="connsiteX609" fmla="*/ 417332 w 472886"/>
              <a:gd name="connsiteY609" fmla="*/ 21986 h 22814"/>
              <a:gd name="connsiteX610" fmla="*/ 413969 w 472886"/>
              <a:gd name="connsiteY610" fmla="*/ 19606 h 22814"/>
              <a:gd name="connsiteX611" fmla="*/ 411797 w 472886"/>
              <a:gd name="connsiteY611" fmla="*/ 15985 h 22814"/>
              <a:gd name="connsiteX612" fmla="*/ 411021 w 472886"/>
              <a:gd name="connsiteY612" fmla="*/ 11433 h 22814"/>
              <a:gd name="connsiteX613" fmla="*/ 411797 w 472886"/>
              <a:gd name="connsiteY613" fmla="*/ 6880 h 22814"/>
              <a:gd name="connsiteX614" fmla="*/ 413969 w 472886"/>
              <a:gd name="connsiteY614" fmla="*/ 3259 h 22814"/>
              <a:gd name="connsiteX615" fmla="*/ 417332 w 472886"/>
              <a:gd name="connsiteY615" fmla="*/ 880 h 22814"/>
              <a:gd name="connsiteX616" fmla="*/ 421573 w 472886"/>
              <a:gd name="connsiteY616" fmla="*/ 52 h 22814"/>
              <a:gd name="connsiteX617" fmla="*/ 298670 w 472886"/>
              <a:gd name="connsiteY617" fmla="*/ 52 h 22814"/>
              <a:gd name="connsiteX618" fmla="*/ 302912 w 472886"/>
              <a:gd name="connsiteY618" fmla="*/ 880 h 22814"/>
              <a:gd name="connsiteX619" fmla="*/ 306274 w 472886"/>
              <a:gd name="connsiteY619" fmla="*/ 3259 h 22814"/>
              <a:gd name="connsiteX620" fmla="*/ 308447 w 472886"/>
              <a:gd name="connsiteY620" fmla="*/ 6880 h 22814"/>
              <a:gd name="connsiteX621" fmla="*/ 309222 w 472886"/>
              <a:gd name="connsiteY621" fmla="*/ 11433 h 22814"/>
              <a:gd name="connsiteX622" fmla="*/ 308447 w 472886"/>
              <a:gd name="connsiteY622" fmla="*/ 15985 h 22814"/>
              <a:gd name="connsiteX623" fmla="*/ 306274 w 472886"/>
              <a:gd name="connsiteY623" fmla="*/ 19606 h 22814"/>
              <a:gd name="connsiteX624" fmla="*/ 302912 w 472886"/>
              <a:gd name="connsiteY624" fmla="*/ 21986 h 22814"/>
              <a:gd name="connsiteX625" fmla="*/ 298670 w 472886"/>
              <a:gd name="connsiteY625" fmla="*/ 22814 h 22814"/>
              <a:gd name="connsiteX626" fmla="*/ 294429 w 472886"/>
              <a:gd name="connsiteY626" fmla="*/ 21986 h 22814"/>
              <a:gd name="connsiteX627" fmla="*/ 291066 w 472886"/>
              <a:gd name="connsiteY627" fmla="*/ 19606 h 22814"/>
              <a:gd name="connsiteX628" fmla="*/ 288894 w 472886"/>
              <a:gd name="connsiteY628" fmla="*/ 15985 h 22814"/>
              <a:gd name="connsiteX629" fmla="*/ 288118 w 472886"/>
              <a:gd name="connsiteY629" fmla="*/ 11433 h 22814"/>
              <a:gd name="connsiteX630" fmla="*/ 288894 w 472886"/>
              <a:gd name="connsiteY630" fmla="*/ 6880 h 22814"/>
              <a:gd name="connsiteX631" fmla="*/ 291066 w 472886"/>
              <a:gd name="connsiteY631" fmla="*/ 3259 h 22814"/>
              <a:gd name="connsiteX632" fmla="*/ 294429 w 472886"/>
              <a:gd name="connsiteY632" fmla="*/ 880 h 22814"/>
              <a:gd name="connsiteX633" fmla="*/ 298670 w 472886"/>
              <a:gd name="connsiteY633" fmla="*/ 52 h 22814"/>
              <a:gd name="connsiteX634" fmla="*/ 8069 w 472886"/>
              <a:gd name="connsiteY634" fmla="*/ 0 h 22814"/>
              <a:gd name="connsiteX635" fmla="*/ 11742 w 472886"/>
              <a:gd name="connsiteY635" fmla="*/ 621 h 22814"/>
              <a:gd name="connsiteX636" fmla="*/ 14483 w 472886"/>
              <a:gd name="connsiteY636" fmla="*/ 2380 h 22814"/>
              <a:gd name="connsiteX637" fmla="*/ 15104 w 472886"/>
              <a:gd name="connsiteY637" fmla="*/ 3569 h 22814"/>
              <a:gd name="connsiteX638" fmla="*/ 14690 w 472886"/>
              <a:gd name="connsiteY638" fmla="*/ 4449 h 22814"/>
              <a:gd name="connsiteX639" fmla="*/ 13811 w 472886"/>
              <a:gd name="connsiteY639" fmla="*/ 4863 h 22814"/>
              <a:gd name="connsiteX640" fmla="*/ 13190 w 472886"/>
              <a:gd name="connsiteY640" fmla="*/ 4604 h 22814"/>
              <a:gd name="connsiteX641" fmla="*/ 11845 w 472886"/>
              <a:gd name="connsiteY641" fmla="*/ 3518 h 22814"/>
              <a:gd name="connsiteX642" fmla="*/ 10035 w 472886"/>
              <a:gd name="connsiteY642" fmla="*/ 2742 h 22814"/>
              <a:gd name="connsiteX643" fmla="*/ 8069 w 472886"/>
              <a:gd name="connsiteY643" fmla="*/ 2483 h 22814"/>
              <a:gd name="connsiteX644" fmla="*/ 5535 w 472886"/>
              <a:gd name="connsiteY644" fmla="*/ 2897 h 22814"/>
              <a:gd name="connsiteX645" fmla="*/ 3828 w 472886"/>
              <a:gd name="connsiteY645" fmla="*/ 4087 h 22814"/>
              <a:gd name="connsiteX646" fmla="*/ 3207 w 472886"/>
              <a:gd name="connsiteY646" fmla="*/ 5949 h 22814"/>
              <a:gd name="connsiteX647" fmla="*/ 3880 w 472886"/>
              <a:gd name="connsiteY647" fmla="*/ 7915 h 22814"/>
              <a:gd name="connsiteX648" fmla="*/ 5742 w 472886"/>
              <a:gd name="connsiteY648" fmla="*/ 9156 h 22814"/>
              <a:gd name="connsiteX649" fmla="*/ 8328 w 472886"/>
              <a:gd name="connsiteY649" fmla="*/ 10036 h 22814"/>
              <a:gd name="connsiteX650" fmla="*/ 11173 w 472886"/>
              <a:gd name="connsiteY650" fmla="*/ 10915 h 22814"/>
              <a:gd name="connsiteX651" fmla="*/ 13449 w 472886"/>
              <a:gd name="connsiteY651" fmla="*/ 12157 h 22814"/>
              <a:gd name="connsiteX652" fmla="*/ 15001 w 472886"/>
              <a:gd name="connsiteY652" fmla="*/ 13916 h 22814"/>
              <a:gd name="connsiteX653" fmla="*/ 15518 w 472886"/>
              <a:gd name="connsiteY653" fmla="*/ 16657 h 22814"/>
              <a:gd name="connsiteX654" fmla="*/ 14535 w 472886"/>
              <a:gd name="connsiteY654" fmla="*/ 19761 h 22814"/>
              <a:gd name="connsiteX655" fmla="*/ 11845 w 472886"/>
              <a:gd name="connsiteY655" fmla="*/ 21882 h 22814"/>
              <a:gd name="connsiteX656" fmla="*/ 8018 w 472886"/>
              <a:gd name="connsiteY656" fmla="*/ 22710 h 22814"/>
              <a:gd name="connsiteX657" fmla="*/ 3931 w 472886"/>
              <a:gd name="connsiteY657" fmla="*/ 22037 h 22814"/>
              <a:gd name="connsiteX658" fmla="*/ 517 w 472886"/>
              <a:gd name="connsiteY658" fmla="*/ 19813 h 22814"/>
              <a:gd name="connsiteX659" fmla="*/ 155 w 472886"/>
              <a:gd name="connsiteY659" fmla="*/ 19347 h 22814"/>
              <a:gd name="connsiteX660" fmla="*/ 0 w 472886"/>
              <a:gd name="connsiteY660" fmla="*/ 18778 h 22814"/>
              <a:gd name="connsiteX661" fmla="*/ 362 w 472886"/>
              <a:gd name="connsiteY661" fmla="*/ 17899 h 22814"/>
              <a:gd name="connsiteX662" fmla="*/ 1241 w 472886"/>
              <a:gd name="connsiteY662" fmla="*/ 17485 h 22814"/>
              <a:gd name="connsiteX663" fmla="*/ 2017 w 472886"/>
              <a:gd name="connsiteY663" fmla="*/ 17847 h 22814"/>
              <a:gd name="connsiteX664" fmla="*/ 4707 w 472886"/>
              <a:gd name="connsiteY664" fmla="*/ 19658 h 22814"/>
              <a:gd name="connsiteX665" fmla="*/ 7966 w 472886"/>
              <a:gd name="connsiteY665" fmla="*/ 20279 h 22814"/>
              <a:gd name="connsiteX666" fmla="*/ 10500 w 472886"/>
              <a:gd name="connsiteY666" fmla="*/ 19813 h 22814"/>
              <a:gd name="connsiteX667" fmla="*/ 12259 w 472886"/>
              <a:gd name="connsiteY667" fmla="*/ 18571 h 22814"/>
              <a:gd name="connsiteX668" fmla="*/ 12932 w 472886"/>
              <a:gd name="connsiteY668" fmla="*/ 16761 h 22814"/>
              <a:gd name="connsiteX669" fmla="*/ 12207 w 472886"/>
              <a:gd name="connsiteY669" fmla="*/ 14692 h 22814"/>
              <a:gd name="connsiteX670" fmla="*/ 10242 w 472886"/>
              <a:gd name="connsiteY670" fmla="*/ 13295 h 22814"/>
              <a:gd name="connsiteX671" fmla="*/ 7345 w 472886"/>
              <a:gd name="connsiteY671" fmla="*/ 12364 h 22814"/>
              <a:gd name="connsiteX672" fmla="*/ 4655 w 472886"/>
              <a:gd name="connsiteY672" fmla="*/ 11536 h 22814"/>
              <a:gd name="connsiteX673" fmla="*/ 2535 w 472886"/>
              <a:gd name="connsiteY673" fmla="*/ 10294 h 22814"/>
              <a:gd name="connsiteX674" fmla="*/ 1138 w 472886"/>
              <a:gd name="connsiteY674" fmla="*/ 8484 h 22814"/>
              <a:gd name="connsiteX675" fmla="*/ 672 w 472886"/>
              <a:gd name="connsiteY675" fmla="*/ 6001 h 22814"/>
              <a:gd name="connsiteX676" fmla="*/ 1604 w 472886"/>
              <a:gd name="connsiteY676" fmla="*/ 2845 h 22814"/>
              <a:gd name="connsiteX677" fmla="*/ 4242 w 472886"/>
              <a:gd name="connsiteY677" fmla="*/ 724 h 22814"/>
              <a:gd name="connsiteX678" fmla="*/ 8069 w 472886"/>
              <a:gd name="connsiteY678" fmla="*/ 0 h 2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Lst>
            <a:rect l="l" t="t" r="r" b="b"/>
            <a:pathLst>
              <a:path w="472886" h="22814">
                <a:moveTo>
                  <a:pt x="226252" y="2794"/>
                </a:moveTo>
                <a:lnTo>
                  <a:pt x="226252" y="11226"/>
                </a:lnTo>
                <a:lnTo>
                  <a:pt x="233597" y="11226"/>
                </a:lnTo>
                <a:cubicBezTo>
                  <a:pt x="234218" y="11174"/>
                  <a:pt x="234787" y="10967"/>
                  <a:pt x="235305" y="10605"/>
                </a:cubicBezTo>
                <a:cubicBezTo>
                  <a:pt x="235873" y="10243"/>
                  <a:pt x="236287" y="9674"/>
                  <a:pt x="236649" y="9002"/>
                </a:cubicBezTo>
                <a:cubicBezTo>
                  <a:pt x="237012" y="8329"/>
                  <a:pt x="237167" y="7553"/>
                  <a:pt x="237167" y="6674"/>
                </a:cubicBezTo>
                <a:cubicBezTo>
                  <a:pt x="237167" y="5536"/>
                  <a:pt x="236856" y="4604"/>
                  <a:pt x="236132" y="3880"/>
                </a:cubicBezTo>
                <a:cubicBezTo>
                  <a:pt x="235408" y="3156"/>
                  <a:pt x="234528" y="2794"/>
                  <a:pt x="233442" y="2794"/>
                </a:cubicBezTo>
                <a:close/>
                <a:moveTo>
                  <a:pt x="41588" y="2794"/>
                </a:moveTo>
                <a:lnTo>
                  <a:pt x="41588" y="11226"/>
                </a:lnTo>
                <a:lnTo>
                  <a:pt x="48933" y="11226"/>
                </a:lnTo>
                <a:cubicBezTo>
                  <a:pt x="49554" y="11174"/>
                  <a:pt x="50123" y="10967"/>
                  <a:pt x="50640" y="10605"/>
                </a:cubicBezTo>
                <a:cubicBezTo>
                  <a:pt x="51209" y="10243"/>
                  <a:pt x="51623" y="9674"/>
                  <a:pt x="51985" y="9002"/>
                </a:cubicBezTo>
                <a:cubicBezTo>
                  <a:pt x="52347" y="8329"/>
                  <a:pt x="52502" y="7553"/>
                  <a:pt x="52502" y="6674"/>
                </a:cubicBezTo>
                <a:cubicBezTo>
                  <a:pt x="52502" y="5536"/>
                  <a:pt x="52191" y="4604"/>
                  <a:pt x="51468" y="3880"/>
                </a:cubicBezTo>
                <a:cubicBezTo>
                  <a:pt x="50743" y="3156"/>
                  <a:pt x="49864" y="2794"/>
                  <a:pt x="48778" y="2794"/>
                </a:cubicBezTo>
                <a:close/>
                <a:moveTo>
                  <a:pt x="345483" y="2225"/>
                </a:moveTo>
                <a:lnTo>
                  <a:pt x="345483" y="11278"/>
                </a:lnTo>
                <a:lnTo>
                  <a:pt x="353087" y="11278"/>
                </a:lnTo>
                <a:cubicBezTo>
                  <a:pt x="353811" y="11226"/>
                  <a:pt x="354483" y="11019"/>
                  <a:pt x="355052" y="10605"/>
                </a:cubicBezTo>
                <a:cubicBezTo>
                  <a:pt x="355725" y="10191"/>
                  <a:pt x="356190" y="9622"/>
                  <a:pt x="356604" y="8898"/>
                </a:cubicBezTo>
                <a:cubicBezTo>
                  <a:pt x="356966" y="8174"/>
                  <a:pt x="357173" y="7346"/>
                  <a:pt x="357173" y="6415"/>
                </a:cubicBezTo>
                <a:cubicBezTo>
                  <a:pt x="357173" y="5173"/>
                  <a:pt x="356811" y="4190"/>
                  <a:pt x="355983" y="3414"/>
                </a:cubicBezTo>
                <a:cubicBezTo>
                  <a:pt x="355207" y="2638"/>
                  <a:pt x="354121" y="2225"/>
                  <a:pt x="352828" y="2225"/>
                </a:cubicBezTo>
                <a:close/>
                <a:moveTo>
                  <a:pt x="315688" y="2225"/>
                </a:moveTo>
                <a:lnTo>
                  <a:pt x="315688" y="11278"/>
                </a:lnTo>
                <a:lnTo>
                  <a:pt x="323292" y="11278"/>
                </a:lnTo>
                <a:cubicBezTo>
                  <a:pt x="324016" y="11226"/>
                  <a:pt x="324689" y="11019"/>
                  <a:pt x="325258" y="10605"/>
                </a:cubicBezTo>
                <a:cubicBezTo>
                  <a:pt x="325930" y="10191"/>
                  <a:pt x="326396" y="9622"/>
                  <a:pt x="326809" y="8898"/>
                </a:cubicBezTo>
                <a:cubicBezTo>
                  <a:pt x="327172" y="8174"/>
                  <a:pt x="327378" y="7346"/>
                  <a:pt x="327378" y="6415"/>
                </a:cubicBezTo>
                <a:cubicBezTo>
                  <a:pt x="327378" y="5173"/>
                  <a:pt x="327016" y="4190"/>
                  <a:pt x="326189" y="3414"/>
                </a:cubicBezTo>
                <a:cubicBezTo>
                  <a:pt x="325413" y="2638"/>
                  <a:pt x="324327" y="2225"/>
                  <a:pt x="323034" y="2225"/>
                </a:cubicBezTo>
                <a:close/>
                <a:moveTo>
                  <a:pt x="421573" y="1914"/>
                </a:moveTo>
                <a:cubicBezTo>
                  <a:pt x="419918" y="1914"/>
                  <a:pt x="418418" y="2328"/>
                  <a:pt x="417125" y="3104"/>
                </a:cubicBezTo>
                <a:cubicBezTo>
                  <a:pt x="415832" y="3880"/>
                  <a:pt x="414797" y="5018"/>
                  <a:pt x="414073" y="6415"/>
                </a:cubicBezTo>
                <a:cubicBezTo>
                  <a:pt x="413348" y="7863"/>
                  <a:pt x="412986" y="9519"/>
                  <a:pt x="412986" y="11381"/>
                </a:cubicBezTo>
                <a:cubicBezTo>
                  <a:pt x="412986" y="13295"/>
                  <a:pt x="413348" y="14951"/>
                  <a:pt x="414073" y="16347"/>
                </a:cubicBezTo>
                <a:cubicBezTo>
                  <a:pt x="414797" y="17744"/>
                  <a:pt x="415832" y="18882"/>
                  <a:pt x="417125" y="19658"/>
                </a:cubicBezTo>
                <a:cubicBezTo>
                  <a:pt x="418418" y="20434"/>
                  <a:pt x="419918" y="20848"/>
                  <a:pt x="421573" y="20848"/>
                </a:cubicBezTo>
                <a:cubicBezTo>
                  <a:pt x="423228" y="20848"/>
                  <a:pt x="424728" y="20434"/>
                  <a:pt x="426022" y="19658"/>
                </a:cubicBezTo>
                <a:cubicBezTo>
                  <a:pt x="427315" y="18882"/>
                  <a:pt x="428298" y="17744"/>
                  <a:pt x="429022" y="16347"/>
                </a:cubicBezTo>
                <a:cubicBezTo>
                  <a:pt x="429746" y="14951"/>
                  <a:pt x="430108" y="13295"/>
                  <a:pt x="430108" y="11381"/>
                </a:cubicBezTo>
                <a:cubicBezTo>
                  <a:pt x="430108" y="9467"/>
                  <a:pt x="429746" y="7812"/>
                  <a:pt x="429022" y="6415"/>
                </a:cubicBezTo>
                <a:cubicBezTo>
                  <a:pt x="428298" y="5018"/>
                  <a:pt x="427315" y="3880"/>
                  <a:pt x="426022" y="3104"/>
                </a:cubicBezTo>
                <a:cubicBezTo>
                  <a:pt x="424728" y="2328"/>
                  <a:pt x="423280" y="1914"/>
                  <a:pt x="421573" y="1914"/>
                </a:cubicBezTo>
                <a:close/>
                <a:moveTo>
                  <a:pt x="298670" y="1914"/>
                </a:moveTo>
                <a:cubicBezTo>
                  <a:pt x="297015" y="1914"/>
                  <a:pt x="295515" y="2328"/>
                  <a:pt x="294222" y="3104"/>
                </a:cubicBezTo>
                <a:cubicBezTo>
                  <a:pt x="292929" y="3880"/>
                  <a:pt x="291894" y="5018"/>
                  <a:pt x="291170" y="6415"/>
                </a:cubicBezTo>
                <a:cubicBezTo>
                  <a:pt x="290445" y="7863"/>
                  <a:pt x="290084" y="9519"/>
                  <a:pt x="290084" y="11381"/>
                </a:cubicBezTo>
                <a:cubicBezTo>
                  <a:pt x="290084" y="13295"/>
                  <a:pt x="290445" y="14951"/>
                  <a:pt x="291170" y="16347"/>
                </a:cubicBezTo>
                <a:cubicBezTo>
                  <a:pt x="291894" y="17744"/>
                  <a:pt x="292929" y="18882"/>
                  <a:pt x="294222" y="19658"/>
                </a:cubicBezTo>
                <a:cubicBezTo>
                  <a:pt x="295515" y="20434"/>
                  <a:pt x="297015" y="20848"/>
                  <a:pt x="298670" y="20848"/>
                </a:cubicBezTo>
                <a:cubicBezTo>
                  <a:pt x="300377" y="20848"/>
                  <a:pt x="301825" y="20434"/>
                  <a:pt x="303119" y="19658"/>
                </a:cubicBezTo>
                <a:cubicBezTo>
                  <a:pt x="304412" y="18882"/>
                  <a:pt x="305395" y="17744"/>
                  <a:pt x="306119" y="16347"/>
                </a:cubicBezTo>
                <a:cubicBezTo>
                  <a:pt x="306843" y="14951"/>
                  <a:pt x="307205" y="13295"/>
                  <a:pt x="307205" y="11381"/>
                </a:cubicBezTo>
                <a:cubicBezTo>
                  <a:pt x="307205" y="9467"/>
                  <a:pt x="306843" y="7812"/>
                  <a:pt x="306119" y="6415"/>
                </a:cubicBezTo>
                <a:cubicBezTo>
                  <a:pt x="305395" y="5018"/>
                  <a:pt x="304412" y="3880"/>
                  <a:pt x="303119" y="3104"/>
                </a:cubicBezTo>
                <a:cubicBezTo>
                  <a:pt x="301825" y="2328"/>
                  <a:pt x="300377" y="1914"/>
                  <a:pt x="298670" y="1914"/>
                </a:cubicBezTo>
                <a:close/>
                <a:moveTo>
                  <a:pt x="344448" y="414"/>
                </a:moveTo>
                <a:lnTo>
                  <a:pt x="352983" y="414"/>
                </a:lnTo>
                <a:cubicBezTo>
                  <a:pt x="354173" y="414"/>
                  <a:pt x="355259" y="673"/>
                  <a:pt x="356190" y="1190"/>
                </a:cubicBezTo>
                <a:cubicBezTo>
                  <a:pt x="357121" y="1707"/>
                  <a:pt x="357897" y="2432"/>
                  <a:pt x="358414" y="3311"/>
                </a:cubicBezTo>
                <a:cubicBezTo>
                  <a:pt x="358983" y="4190"/>
                  <a:pt x="359242" y="5225"/>
                  <a:pt x="359242" y="6363"/>
                </a:cubicBezTo>
                <a:cubicBezTo>
                  <a:pt x="359242" y="7242"/>
                  <a:pt x="359087" y="8122"/>
                  <a:pt x="358725" y="8898"/>
                </a:cubicBezTo>
                <a:cubicBezTo>
                  <a:pt x="358414" y="9674"/>
                  <a:pt x="357949" y="10346"/>
                  <a:pt x="357328" y="10864"/>
                </a:cubicBezTo>
                <a:cubicBezTo>
                  <a:pt x="356759" y="11381"/>
                  <a:pt x="356138" y="11743"/>
                  <a:pt x="355414" y="12002"/>
                </a:cubicBezTo>
                <a:cubicBezTo>
                  <a:pt x="355725" y="12105"/>
                  <a:pt x="356035" y="12260"/>
                  <a:pt x="356345" y="12467"/>
                </a:cubicBezTo>
                <a:cubicBezTo>
                  <a:pt x="357018" y="12881"/>
                  <a:pt x="357535" y="13502"/>
                  <a:pt x="357949" y="14226"/>
                </a:cubicBezTo>
                <a:cubicBezTo>
                  <a:pt x="358363" y="14950"/>
                  <a:pt x="358621" y="15882"/>
                  <a:pt x="358621" y="16916"/>
                </a:cubicBezTo>
                <a:cubicBezTo>
                  <a:pt x="358673" y="17847"/>
                  <a:pt x="358725" y="18520"/>
                  <a:pt x="358776" y="19037"/>
                </a:cubicBezTo>
                <a:cubicBezTo>
                  <a:pt x="358828" y="19555"/>
                  <a:pt x="358932" y="19917"/>
                  <a:pt x="359087" y="20175"/>
                </a:cubicBezTo>
                <a:cubicBezTo>
                  <a:pt x="359242" y="20434"/>
                  <a:pt x="359449" y="20641"/>
                  <a:pt x="359656" y="20796"/>
                </a:cubicBezTo>
                <a:cubicBezTo>
                  <a:pt x="359863" y="20900"/>
                  <a:pt x="360018" y="21055"/>
                  <a:pt x="360121" y="21365"/>
                </a:cubicBezTo>
                <a:cubicBezTo>
                  <a:pt x="360173" y="21624"/>
                  <a:pt x="360121" y="21831"/>
                  <a:pt x="360018" y="22038"/>
                </a:cubicBezTo>
                <a:cubicBezTo>
                  <a:pt x="359915" y="22193"/>
                  <a:pt x="359811" y="22348"/>
                  <a:pt x="359656" y="22400"/>
                </a:cubicBezTo>
                <a:cubicBezTo>
                  <a:pt x="359501" y="22451"/>
                  <a:pt x="359345" y="22503"/>
                  <a:pt x="359190" y="22503"/>
                </a:cubicBezTo>
                <a:cubicBezTo>
                  <a:pt x="359035" y="22503"/>
                  <a:pt x="358828" y="22503"/>
                  <a:pt x="358673" y="22400"/>
                </a:cubicBezTo>
                <a:cubicBezTo>
                  <a:pt x="358414" y="22245"/>
                  <a:pt x="358104" y="21986"/>
                  <a:pt x="357794" y="21624"/>
                </a:cubicBezTo>
                <a:cubicBezTo>
                  <a:pt x="357483" y="21262"/>
                  <a:pt x="357225" y="20693"/>
                  <a:pt x="357018" y="20020"/>
                </a:cubicBezTo>
                <a:cubicBezTo>
                  <a:pt x="356811" y="19348"/>
                  <a:pt x="356708" y="18365"/>
                  <a:pt x="356708" y="17123"/>
                </a:cubicBezTo>
                <a:cubicBezTo>
                  <a:pt x="356708" y="16295"/>
                  <a:pt x="356552" y="15623"/>
                  <a:pt x="356294" y="15106"/>
                </a:cubicBezTo>
                <a:cubicBezTo>
                  <a:pt x="355983" y="14537"/>
                  <a:pt x="355673" y="14123"/>
                  <a:pt x="355259" y="13864"/>
                </a:cubicBezTo>
                <a:cubicBezTo>
                  <a:pt x="354845" y="13554"/>
                  <a:pt x="354432" y="13347"/>
                  <a:pt x="353914" y="13243"/>
                </a:cubicBezTo>
                <a:cubicBezTo>
                  <a:pt x="353449" y="13140"/>
                  <a:pt x="352983" y="13088"/>
                  <a:pt x="352517" y="13088"/>
                </a:cubicBezTo>
                <a:lnTo>
                  <a:pt x="345534" y="13088"/>
                </a:lnTo>
                <a:lnTo>
                  <a:pt x="345534" y="21572"/>
                </a:lnTo>
                <a:cubicBezTo>
                  <a:pt x="345534" y="21831"/>
                  <a:pt x="345431" y="22038"/>
                  <a:pt x="345276" y="22245"/>
                </a:cubicBezTo>
                <a:cubicBezTo>
                  <a:pt x="345121" y="22451"/>
                  <a:pt x="344862" y="22555"/>
                  <a:pt x="344603" y="22555"/>
                </a:cubicBezTo>
                <a:cubicBezTo>
                  <a:pt x="344293" y="22555"/>
                  <a:pt x="344034" y="22451"/>
                  <a:pt x="343827" y="22245"/>
                </a:cubicBezTo>
                <a:cubicBezTo>
                  <a:pt x="343621" y="22038"/>
                  <a:pt x="343517" y="21831"/>
                  <a:pt x="343517" y="21572"/>
                </a:cubicBezTo>
                <a:lnTo>
                  <a:pt x="343517" y="1345"/>
                </a:lnTo>
                <a:cubicBezTo>
                  <a:pt x="343517" y="1087"/>
                  <a:pt x="343569" y="880"/>
                  <a:pt x="343776" y="673"/>
                </a:cubicBezTo>
                <a:cubicBezTo>
                  <a:pt x="343983" y="517"/>
                  <a:pt x="344189" y="414"/>
                  <a:pt x="344448" y="414"/>
                </a:cubicBezTo>
                <a:close/>
                <a:moveTo>
                  <a:pt x="314654" y="414"/>
                </a:moveTo>
                <a:lnTo>
                  <a:pt x="323189" y="414"/>
                </a:lnTo>
                <a:cubicBezTo>
                  <a:pt x="324378" y="414"/>
                  <a:pt x="325465" y="673"/>
                  <a:pt x="326396" y="1190"/>
                </a:cubicBezTo>
                <a:cubicBezTo>
                  <a:pt x="327327" y="1707"/>
                  <a:pt x="328103" y="2432"/>
                  <a:pt x="328620" y="3311"/>
                </a:cubicBezTo>
                <a:cubicBezTo>
                  <a:pt x="329189" y="4190"/>
                  <a:pt x="329448" y="5225"/>
                  <a:pt x="329448" y="6363"/>
                </a:cubicBezTo>
                <a:cubicBezTo>
                  <a:pt x="329448" y="7242"/>
                  <a:pt x="329240" y="8122"/>
                  <a:pt x="328930" y="8898"/>
                </a:cubicBezTo>
                <a:cubicBezTo>
                  <a:pt x="328620" y="9674"/>
                  <a:pt x="328154" y="10346"/>
                  <a:pt x="327534" y="10864"/>
                </a:cubicBezTo>
                <a:cubicBezTo>
                  <a:pt x="326965" y="11381"/>
                  <a:pt x="326344" y="11743"/>
                  <a:pt x="325620" y="12002"/>
                </a:cubicBezTo>
                <a:cubicBezTo>
                  <a:pt x="325930" y="12105"/>
                  <a:pt x="326241" y="12260"/>
                  <a:pt x="326551" y="12467"/>
                </a:cubicBezTo>
                <a:cubicBezTo>
                  <a:pt x="327223" y="12881"/>
                  <a:pt x="327741" y="13502"/>
                  <a:pt x="328154" y="14226"/>
                </a:cubicBezTo>
                <a:cubicBezTo>
                  <a:pt x="328568" y="14950"/>
                  <a:pt x="328827" y="15882"/>
                  <a:pt x="328827" y="16916"/>
                </a:cubicBezTo>
                <a:cubicBezTo>
                  <a:pt x="328879" y="17847"/>
                  <a:pt x="328930" y="18520"/>
                  <a:pt x="328982" y="19037"/>
                </a:cubicBezTo>
                <a:cubicBezTo>
                  <a:pt x="329034" y="19555"/>
                  <a:pt x="329137" y="19917"/>
                  <a:pt x="329292" y="20175"/>
                </a:cubicBezTo>
                <a:cubicBezTo>
                  <a:pt x="329448" y="20434"/>
                  <a:pt x="329654" y="20641"/>
                  <a:pt x="329862" y="20796"/>
                </a:cubicBezTo>
                <a:cubicBezTo>
                  <a:pt x="330068" y="20900"/>
                  <a:pt x="330223" y="21055"/>
                  <a:pt x="330327" y="21365"/>
                </a:cubicBezTo>
                <a:cubicBezTo>
                  <a:pt x="330379" y="21624"/>
                  <a:pt x="330327" y="21831"/>
                  <a:pt x="330223" y="22038"/>
                </a:cubicBezTo>
                <a:cubicBezTo>
                  <a:pt x="330120" y="22193"/>
                  <a:pt x="330017" y="22348"/>
                  <a:pt x="329862" y="22400"/>
                </a:cubicBezTo>
                <a:cubicBezTo>
                  <a:pt x="329706" y="22451"/>
                  <a:pt x="329551" y="22503"/>
                  <a:pt x="329396" y="22503"/>
                </a:cubicBezTo>
                <a:cubicBezTo>
                  <a:pt x="329189" y="22503"/>
                  <a:pt x="329034" y="22503"/>
                  <a:pt x="328879" y="22400"/>
                </a:cubicBezTo>
                <a:cubicBezTo>
                  <a:pt x="328620" y="22245"/>
                  <a:pt x="328309" y="21986"/>
                  <a:pt x="327999" y="21624"/>
                </a:cubicBezTo>
                <a:cubicBezTo>
                  <a:pt x="327689" y="21262"/>
                  <a:pt x="327430" y="20693"/>
                  <a:pt x="327223" y="20020"/>
                </a:cubicBezTo>
                <a:cubicBezTo>
                  <a:pt x="327016" y="19348"/>
                  <a:pt x="326913" y="18365"/>
                  <a:pt x="326913" y="17123"/>
                </a:cubicBezTo>
                <a:cubicBezTo>
                  <a:pt x="326913" y="16295"/>
                  <a:pt x="326758" y="15623"/>
                  <a:pt x="326499" y="15106"/>
                </a:cubicBezTo>
                <a:cubicBezTo>
                  <a:pt x="326189" y="14537"/>
                  <a:pt x="325878" y="14123"/>
                  <a:pt x="325465" y="13864"/>
                </a:cubicBezTo>
                <a:cubicBezTo>
                  <a:pt x="325051" y="13554"/>
                  <a:pt x="324637" y="13347"/>
                  <a:pt x="324120" y="13243"/>
                </a:cubicBezTo>
                <a:cubicBezTo>
                  <a:pt x="323654" y="13140"/>
                  <a:pt x="323189" y="13088"/>
                  <a:pt x="322723" y="13088"/>
                </a:cubicBezTo>
                <a:lnTo>
                  <a:pt x="315688" y="13088"/>
                </a:lnTo>
                <a:lnTo>
                  <a:pt x="315688" y="21572"/>
                </a:lnTo>
                <a:cubicBezTo>
                  <a:pt x="315688" y="21831"/>
                  <a:pt x="315585" y="22038"/>
                  <a:pt x="315430" y="22245"/>
                </a:cubicBezTo>
                <a:cubicBezTo>
                  <a:pt x="315275" y="22451"/>
                  <a:pt x="315016" y="22555"/>
                  <a:pt x="314757" y="22555"/>
                </a:cubicBezTo>
                <a:cubicBezTo>
                  <a:pt x="314447" y="22555"/>
                  <a:pt x="314188" y="22451"/>
                  <a:pt x="313981" y="22245"/>
                </a:cubicBezTo>
                <a:cubicBezTo>
                  <a:pt x="313774" y="22038"/>
                  <a:pt x="313671" y="21831"/>
                  <a:pt x="313671" y="21572"/>
                </a:cubicBezTo>
                <a:lnTo>
                  <a:pt x="313671" y="1345"/>
                </a:lnTo>
                <a:cubicBezTo>
                  <a:pt x="313671" y="1087"/>
                  <a:pt x="313774" y="880"/>
                  <a:pt x="313981" y="673"/>
                </a:cubicBezTo>
                <a:cubicBezTo>
                  <a:pt x="314188" y="517"/>
                  <a:pt x="314395" y="414"/>
                  <a:pt x="314654" y="414"/>
                </a:cubicBezTo>
                <a:close/>
                <a:moveTo>
                  <a:pt x="437556" y="362"/>
                </a:moveTo>
                <a:cubicBezTo>
                  <a:pt x="437712" y="362"/>
                  <a:pt x="437815" y="414"/>
                  <a:pt x="437970" y="465"/>
                </a:cubicBezTo>
                <a:cubicBezTo>
                  <a:pt x="438126" y="517"/>
                  <a:pt x="438229" y="621"/>
                  <a:pt x="438332" y="724"/>
                </a:cubicBezTo>
                <a:lnTo>
                  <a:pt x="451936" y="19037"/>
                </a:lnTo>
                <a:lnTo>
                  <a:pt x="451936" y="1241"/>
                </a:lnTo>
                <a:cubicBezTo>
                  <a:pt x="451936" y="983"/>
                  <a:pt x="452040" y="776"/>
                  <a:pt x="452195" y="621"/>
                </a:cubicBezTo>
                <a:cubicBezTo>
                  <a:pt x="452402" y="465"/>
                  <a:pt x="452609" y="362"/>
                  <a:pt x="452816" y="362"/>
                </a:cubicBezTo>
                <a:cubicBezTo>
                  <a:pt x="453074" y="362"/>
                  <a:pt x="453281" y="465"/>
                  <a:pt x="453540" y="724"/>
                </a:cubicBezTo>
                <a:cubicBezTo>
                  <a:pt x="453695" y="879"/>
                  <a:pt x="453799" y="1086"/>
                  <a:pt x="453799" y="1345"/>
                </a:cubicBezTo>
                <a:lnTo>
                  <a:pt x="453799" y="21572"/>
                </a:lnTo>
                <a:cubicBezTo>
                  <a:pt x="453799" y="21882"/>
                  <a:pt x="453695" y="22141"/>
                  <a:pt x="453488" y="22296"/>
                </a:cubicBezTo>
                <a:cubicBezTo>
                  <a:pt x="453281" y="22451"/>
                  <a:pt x="453074" y="22555"/>
                  <a:pt x="452816" y="22555"/>
                </a:cubicBezTo>
                <a:cubicBezTo>
                  <a:pt x="452661" y="22555"/>
                  <a:pt x="452557" y="22503"/>
                  <a:pt x="452402" y="22451"/>
                </a:cubicBezTo>
                <a:cubicBezTo>
                  <a:pt x="452247" y="22399"/>
                  <a:pt x="452143" y="22296"/>
                  <a:pt x="452040" y="22193"/>
                </a:cubicBezTo>
                <a:lnTo>
                  <a:pt x="438488" y="3931"/>
                </a:lnTo>
                <a:lnTo>
                  <a:pt x="438488" y="21675"/>
                </a:lnTo>
                <a:cubicBezTo>
                  <a:pt x="438488" y="21934"/>
                  <a:pt x="438384" y="22141"/>
                  <a:pt x="438229" y="22296"/>
                </a:cubicBezTo>
                <a:cubicBezTo>
                  <a:pt x="438074" y="22451"/>
                  <a:pt x="437867" y="22555"/>
                  <a:pt x="437608" y="22555"/>
                </a:cubicBezTo>
                <a:cubicBezTo>
                  <a:pt x="437298" y="22555"/>
                  <a:pt x="437091" y="22451"/>
                  <a:pt x="436936" y="22296"/>
                </a:cubicBezTo>
                <a:cubicBezTo>
                  <a:pt x="436781" y="22089"/>
                  <a:pt x="436677" y="21934"/>
                  <a:pt x="436677" y="21675"/>
                </a:cubicBezTo>
                <a:lnTo>
                  <a:pt x="436677" y="1345"/>
                </a:lnTo>
                <a:cubicBezTo>
                  <a:pt x="436677" y="1034"/>
                  <a:pt x="436729" y="776"/>
                  <a:pt x="436936" y="621"/>
                </a:cubicBezTo>
                <a:cubicBezTo>
                  <a:pt x="437091" y="465"/>
                  <a:pt x="437349" y="362"/>
                  <a:pt x="437556" y="362"/>
                </a:cubicBezTo>
                <a:close/>
                <a:moveTo>
                  <a:pt x="405538" y="362"/>
                </a:moveTo>
                <a:cubicBezTo>
                  <a:pt x="405796" y="362"/>
                  <a:pt x="406055" y="465"/>
                  <a:pt x="406210" y="672"/>
                </a:cubicBezTo>
                <a:cubicBezTo>
                  <a:pt x="406417" y="828"/>
                  <a:pt x="406520" y="1086"/>
                  <a:pt x="406520" y="1345"/>
                </a:cubicBezTo>
                <a:lnTo>
                  <a:pt x="406520" y="21468"/>
                </a:lnTo>
                <a:cubicBezTo>
                  <a:pt x="406520" y="21727"/>
                  <a:pt x="406417" y="21934"/>
                  <a:pt x="406210" y="22141"/>
                </a:cubicBezTo>
                <a:cubicBezTo>
                  <a:pt x="406003" y="22296"/>
                  <a:pt x="405796" y="22399"/>
                  <a:pt x="405538" y="22399"/>
                </a:cubicBezTo>
                <a:cubicBezTo>
                  <a:pt x="405227" y="22399"/>
                  <a:pt x="404969" y="22348"/>
                  <a:pt x="404814" y="22141"/>
                </a:cubicBezTo>
                <a:cubicBezTo>
                  <a:pt x="404658" y="21986"/>
                  <a:pt x="404555" y="21727"/>
                  <a:pt x="404555" y="21468"/>
                </a:cubicBezTo>
                <a:lnTo>
                  <a:pt x="404555" y="1345"/>
                </a:lnTo>
                <a:cubicBezTo>
                  <a:pt x="404555" y="1086"/>
                  <a:pt x="404606" y="879"/>
                  <a:pt x="404814" y="672"/>
                </a:cubicBezTo>
                <a:cubicBezTo>
                  <a:pt x="405020" y="465"/>
                  <a:pt x="405227" y="362"/>
                  <a:pt x="405538" y="362"/>
                </a:cubicBezTo>
                <a:close/>
                <a:moveTo>
                  <a:pt x="365605" y="362"/>
                </a:moveTo>
                <a:lnTo>
                  <a:pt x="377192" y="362"/>
                </a:lnTo>
                <a:cubicBezTo>
                  <a:pt x="377450" y="362"/>
                  <a:pt x="377657" y="465"/>
                  <a:pt x="377864" y="621"/>
                </a:cubicBezTo>
                <a:cubicBezTo>
                  <a:pt x="378020" y="776"/>
                  <a:pt x="378123" y="1034"/>
                  <a:pt x="378123" y="1293"/>
                </a:cubicBezTo>
                <a:cubicBezTo>
                  <a:pt x="378123" y="1552"/>
                  <a:pt x="378071" y="1810"/>
                  <a:pt x="377864" y="1966"/>
                </a:cubicBezTo>
                <a:cubicBezTo>
                  <a:pt x="377657" y="2121"/>
                  <a:pt x="377450" y="2224"/>
                  <a:pt x="377192" y="2224"/>
                </a:cubicBezTo>
                <a:lnTo>
                  <a:pt x="366640" y="2224"/>
                </a:lnTo>
                <a:lnTo>
                  <a:pt x="366640" y="10139"/>
                </a:lnTo>
                <a:lnTo>
                  <a:pt x="375744" y="10139"/>
                </a:lnTo>
                <a:cubicBezTo>
                  <a:pt x="376002" y="10139"/>
                  <a:pt x="376209" y="10191"/>
                  <a:pt x="376416" y="10398"/>
                </a:cubicBezTo>
                <a:cubicBezTo>
                  <a:pt x="376571" y="10605"/>
                  <a:pt x="376675" y="10812"/>
                  <a:pt x="376675" y="11070"/>
                </a:cubicBezTo>
                <a:cubicBezTo>
                  <a:pt x="376675" y="11329"/>
                  <a:pt x="376623" y="11588"/>
                  <a:pt x="376416" y="11743"/>
                </a:cubicBezTo>
                <a:cubicBezTo>
                  <a:pt x="376209" y="11898"/>
                  <a:pt x="376002" y="12001"/>
                  <a:pt x="375744" y="12001"/>
                </a:cubicBezTo>
                <a:lnTo>
                  <a:pt x="366640" y="12001"/>
                </a:lnTo>
                <a:lnTo>
                  <a:pt x="366640" y="20589"/>
                </a:lnTo>
                <a:lnTo>
                  <a:pt x="377192" y="20589"/>
                </a:lnTo>
                <a:cubicBezTo>
                  <a:pt x="377450" y="20589"/>
                  <a:pt x="377657" y="20641"/>
                  <a:pt x="377864" y="20847"/>
                </a:cubicBezTo>
                <a:cubicBezTo>
                  <a:pt x="378020" y="21054"/>
                  <a:pt x="378123" y="21261"/>
                  <a:pt x="378123" y="21520"/>
                </a:cubicBezTo>
                <a:cubicBezTo>
                  <a:pt x="378123" y="21779"/>
                  <a:pt x="378071" y="22037"/>
                  <a:pt x="377864" y="22193"/>
                </a:cubicBezTo>
                <a:cubicBezTo>
                  <a:pt x="377657" y="22348"/>
                  <a:pt x="377450" y="22451"/>
                  <a:pt x="377192" y="22451"/>
                </a:cubicBezTo>
                <a:lnTo>
                  <a:pt x="365605" y="22451"/>
                </a:lnTo>
                <a:cubicBezTo>
                  <a:pt x="365346" y="22451"/>
                  <a:pt x="365139" y="22399"/>
                  <a:pt x="364933" y="22193"/>
                </a:cubicBezTo>
                <a:cubicBezTo>
                  <a:pt x="364778" y="21986"/>
                  <a:pt x="364674" y="21779"/>
                  <a:pt x="364674" y="21520"/>
                </a:cubicBezTo>
                <a:lnTo>
                  <a:pt x="364674" y="1293"/>
                </a:lnTo>
                <a:cubicBezTo>
                  <a:pt x="364674" y="1034"/>
                  <a:pt x="364726" y="828"/>
                  <a:pt x="364933" y="621"/>
                </a:cubicBezTo>
                <a:cubicBezTo>
                  <a:pt x="365139" y="465"/>
                  <a:pt x="365346" y="362"/>
                  <a:pt x="365605" y="362"/>
                </a:cubicBezTo>
                <a:close/>
                <a:moveTo>
                  <a:pt x="272910" y="362"/>
                </a:moveTo>
                <a:lnTo>
                  <a:pt x="284393" y="362"/>
                </a:lnTo>
                <a:cubicBezTo>
                  <a:pt x="284652" y="362"/>
                  <a:pt x="284910" y="465"/>
                  <a:pt x="285014" y="621"/>
                </a:cubicBezTo>
                <a:cubicBezTo>
                  <a:pt x="285169" y="776"/>
                  <a:pt x="285272" y="1034"/>
                  <a:pt x="285272" y="1293"/>
                </a:cubicBezTo>
                <a:cubicBezTo>
                  <a:pt x="285272" y="1552"/>
                  <a:pt x="285169" y="1810"/>
                  <a:pt x="285014" y="1966"/>
                </a:cubicBezTo>
                <a:cubicBezTo>
                  <a:pt x="284859" y="2121"/>
                  <a:pt x="284600" y="2224"/>
                  <a:pt x="284341" y="2224"/>
                </a:cubicBezTo>
                <a:lnTo>
                  <a:pt x="273841" y="2224"/>
                </a:lnTo>
                <a:lnTo>
                  <a:pt x="273841" y="10139"/>
                </a:lnTo>
                <a:lnTo>
                  <a:pt x="282945" y="10139"/>
                </a:lnTo>
                <a:cubicBezTo>
                  <a:pt x="283203" y="10139"/>
                  <a:pt x="283462" y="10243"/>
                  <a:pt x="283617" y="10398"/>
                </a:cubicBezTo>
                <a:cubicBezTo>
                  <a:pt x="283772" y="10605"/>
                  <a:pt x="283876" y="10812"/>
                  <a:pt x="283876" y="11070"/>
                </a:cubicBezTo>
                <a:cubicBezTo>
                  <a:pt x="283876" y="11329"/>
                  <a:pt x="283772" y="11588"/>
                  <a:pt x="283617" y="11743"/>
                </a:cubicBezTo>
                <a:cubicBezTo>
                  <a:pt x="283462" y="11898"/>
                  <a:pt x="283203" y="12001"/>
                  <a:pt x="282945" y="12001"/>
                </a:cubicBezTo>
                <a:lnTo>
                  <a:pt x="273841" y="12001"/>
                </a:lnTo>
                <a:lnTo>
                  <a:pt x="273841" y="21520"/>
                </a:lnTo>
                <a:cubicBezTo>
                  <a:pt x="273841" y="21779"/>
                  <a:pt x="273737" y="21986"/>
                  <a:pt x="273582" y="22193"/>
                </a:cubicBezTo>
                <a:cubicBezTo>
                  <a:pt x="273427" y="22348"/>
                  <a:pt x="273168" y="22451"/>
                  <a:pt x="272910" y="22451"/>
                </a:cubicBezTo>
                <a:cubicBezTo>
                  <a:pt x="272599" y="22451"/>
                  <a:pt x="272341" y="22399"/>
                  <a:pt x="272186" y="22193"/>
                </a:cubicBezTo>
                <a:cubicBezTo>
                  <a:pt x="272030" y="21986"/>
                  <a:pt x="271927" y="21779"/>
                  <a:pt x="271927" y="21520"/>
                </a:cubicBezTo>
                <a:lnTo>
                  <a:pt x="271927" y="1293"/>
                </a:lnTo>
                <a:cubicBezTo>
                  <a:pt x="271927" y="1034"/>
                  <a:pt x="272030" y="828"/>
                  <a:pt x="272237" y="621"/>
                </a:cubicBezTo>
                <a:cubicBezTo>
                  <a:pt x="272444" y="465"/>
                  <a:pt x="272651" y="362"/>
                  <a:pt x="272910" y="362"/>
                </a:cubicBezTo>
                <a:close/>
                <a:moveTo>
                  <a:pt x="246270" y="362"/>
                </a:moveTo>
                <a:lnTo>
                  <a:pt x="257495" y="362"/>
                </a:lnTo>
                <a:cubicBezTo>
                  <a:pt x="257857" y="362"/>
                  <a:pt x="258167" y="517"/>
                  <a:pt x="258426" y="724"/>
                </a:cubicBezTo>
                <a:cubicBezTo>
                  <a:pt x="258685" y="931"/>
                  <a:pt x="258788" y="1241"/>
                  <a:pt x="258788" y="1604"/>
                </a:cubicBezTo>
                <a:cubicBezTo>
                  <a:pt x="258788" y="1966"/>
                  <a:pt x="258685" y="2276"/>
                  <a:pt x="258426" y="2483"/>
                </a:cubicBezTo>
                <a:cubicBezTo>
                  <a:pt x="258167" y="2690"/>
                  <a:pt x="257857" y="2793"/>
                  <a:pt x="257495" y="2793"/>
                </a:cubicBezTo>
                <a:lnTo>
                  <a:pt x="257495" y="2845"/>
                </a:lnTo>
                <a:lnTo>
                  <a:pt x="247615" y="2845"/>
                </a:lnTo>
                <a:lnTo>
                  <a:pt x="247615" y="9932"/>
                </a:lnTo>
                <a:lnTo>
                  <a:pt x="256099" y="9932"/>
                </a:lnTo>
                <a:cubicBezTo>
                  <a:pt x="256461" y="9932"/>
                  <a:pt x="256771" y="10087"/>
                  <a:pt x="257030" y="10294"/>
                </a:cubicBezTo>
                <a:cubicBezTo>
                  <a:pt x="257288" y="10501"/>
                  <a:pt x="257392" y="10812"/>
                  <a:pt x="257392" y="11174"/>
                </a:cubicBezTo>
                <a:cubicBezTo>
                  <a:pt x="257392" y="11536"/>
                  <a:pt x="257288" y="11846"/>
                  <a:pt x="257030" y="12053"/>
                </a:cubicBezTo>
                <a:cubicBezTo>
                  <a:pt x="256771" y="12260"/>
                  <a:pt x="256461" y="12364"/>
                  <a:pt x="256099" y="12364"/>
                </a:cubicBezTo>
                <a:lnTo>
                  <a:pt x="247615" y="12364"/>
                </a:lnTo>
                <a:lnTo>
                  <a:pt x="247615" y="20020"/>
                </a:lnTo>
                <a:lnTo>
                  <a:pt x="257495" y="20020"/>
                </a:lnTo>
                <a:cubicBezTo>
                  <a:pt x="257857" y="20020"/>
                  <a:pt x="258167" y="20123"/>
                  <a:pt x="258426" y="20382"/>
                </a:cubicBezTo>
                <a:cubicBezTo>
                  <a:pt x="258685" y="20589"/>
                  <a:pt x="258788" y="20899"/>
                  <a:pt x="258788" y="21210"/>
                </a:cubicBezTo>
                <a:cubicBezTo>
                  <a:pt x="258788" y="21572"/>
                  <a:pt x="258685" y="21882"/>
                  <a:pt x="258426" y="22089"/>
                </a:cubicBezTo>
                <a:cubicBezTo>
                  <a:pt x="258167" y="22348"/>
                  <a:pt x="257857" y="22451"/>
                  <a:pt x="257495" y="22451"/>
                </a:cubicBezTo>
                <a:lnTo>
                  <a:pt x="246270" y="22451"/>
                </a:lnTo>
                <a:cubicBezTo>
                  <a:pt x="245908" y="22451"/>
                  <a:pt x="245650" y="22348"/>
                  <a:pt x="245391" y="22089"/>
                </a:cubicBezTo>
                <a:cubicBezTo>
                  <a:pt x="245133" y="21830"/>
                  <a:pt x="245029" y="21520"/>
                  <a:pt x="245029" y="21158"/>
                </a:cubicBezTo>
                <a:lnTo>
                  <a:pt x="245029" y="1604"/>
                </a:lnTo>
                <a:cubicBezTo>
                  <a:pt x="245029" y="1241"/>
                  <a:pt x="245133" y="983"/>
                  <a:pt x="245391" y="724"/>
                </a:cubicBezTo>
                <a:cubicBezTo>
                  <a:pt x="245598" y="465"/>
                  <a:pt x="245908" y="362"/>
                  <a:pt x="246270" y="362"/>
                </a:cubicBezTo>
                <a:close/>
                <a:moveTo>
                  <a:pt x="202665" y="362"/>
                </a:moveTo>
                <a:cubicBezTo>
                  <a:pt x="202975" y="362"/>
                  <a:pt x="203286" y="465"/>
                  <a:pt x="203544" y="724"/>
                </a:cubicBezTo>
                <a:cubicBezTo>
                  <a:pt x="203803" y="983"/>
                  <a:pt x="203958" y="1293"/>
                  <a:pt x="203958" y="1655"/>
                </a:cubicBezTo>
                <a:lnTo>
                  <a:pt x="203958" y="14174"/>
                </a:lnTo>
                <a:cubicBezTo>
                  <a:pt x="203958" y="15364"/>
                  <a:pt x="204217" y="16399"/>
                  <a:pt x="204734" y="17278"/>
                </a:cubicBezTo>
                <a:cubicBezTo>
                  <a:pt x="205251" y="18157"/>
                  <a:pt x="205976" y="18882"/>
                  <a:pt x="206855" y="19399"/>
                </a:cubicBezTo>
                <a:cubicBezTo>
                  <a:pt x="207734" y="19916"/>
                  <a:pt x="208717" y="20175"/>
                  <a:pt x="209751" y="20175"/>
                </a:cubicBezTo>
                <a:cubicBezTo>
                  <a:pt x="210786" y="20175"/>
                  <a:pt x="211769" y="19916"/>
                  <a:pt x="212700" y="19399"/>
                </a:cubicBezTo>
                <a:cubicBezTo>
                  <a:pt x="213579" y="18882"/>
                  <a:pt x="214303" y="18209"/>
                  <a:pt x="214872" y="17278"/>
                </a:cubicBezTo>
                <a:cubicBezTo>
                  <a:pt x="215441" y="16347"/>
                  <a:pt x="215700" y="15312"/>
                  <a:pt x="215700" y="14174"/>
                </a:cubicBezTo>
                <a:lnTo>
                  <a:pt x="215700" y="1655"/>
                </a:lnTo>
                <a:cubicBezTo>
                  <a:pt x="215700" y="1293"/>
                  <a:pt x="215803" y="983"/>
                  <a:pt x="216011" y="724"/>
                </a:cubicBezTo>
                <a:cubicBezTo>
                  <a:pt x="216217" y="465"/>
                  <a:pt x="216528" y="362"/>
                  <a:pt x="216890" y="362"/>
                </a:cubicBezTo>
                <a:cubicBezTo>
                  <a:pt x="217252" y="362"/>
                  <a:pt x="217511" y="465"/>
                  <a:pt x="217821" y="724"/>
                </a:cubicBezTo>
                <a:cubicBezTo>
                  <a:pt x="218079" y="983"/>
                  <a:pt x="218183" y="1293"/>
                  <a:pt x="218183" y="1655"/>
                </a:cubicBezTo>
                <a:lnTo>
                  <a:pt x="218183" y="14174"/>
                </a:lnTo>
                <a:cubicBezTo>
                  <a:pt x="218183" y="15778"/>
                  <a:pt x="217769" y="17226"/>
                  <a:pt x="217045" y="18520"/>
                </a:cubicBezTo>
                <a:cubicBezTo>
                  <a:pt x="216321" y="19813"/>
                  <a:pt x="215286" y="20847"/>
                  <a:pt x="214045" y="21572"/>
                </a:cubicBezTo>
                <a:cubicBezTo>
                  <a:pt x="212804" y="22348"/>
                  <a:pt x="211355" y="22710"/>
                  <a:pt x="209751" y="22710"/>
                </a:cubicBezTo>
                <a:cubicBezTo>
                  <a:pt x="208148" y="22710"/>
                  <a:pt x="206700" y="22296"/>
                  <a:pt x="205407" y="21572"/>
                </a:cubicBezTo>
                <a:cubicBezTo>
                  <a:pt x="204165" y="20796"/>
                  <a:pt x="203131" y="19813"/>
                  <a:pt x="202406" y="18520"/>
                </a:cubicBezTo>
                <a:cubicBezTo>
                  <a:pt x="201682" y="17226"/>
                  <a:pt x="201320" y="15778"/>
                  <a:pt x="201320" y="14174"/>
                </a:cubicBezTo>
                <a:lnTo>
                  <a:pt x="201320" y="1655"/>
                </a:lnTo>
                <a:cubicBezTo>
                  <a:pt x="201320" y="1293"/>
                  <a:pt x="201424" y="983"/>
                  <a:pt x="201682" y="724"/>
                </a:cubicBezTo>
                <a:cubicBezTo>
                  <a:pt x="201941" y="465"/>
                  <a:pt x="202251" y="362"/>
                  <a:pt x="202665" y="362"/>
                </a:cubicBezTo>
                <a:close/>
                <a:moveTo>
                  <a:pt x="181458" y="362"/>
                </a:moveTo>
                <a:lnTo>
                  <a:pt x="196148" y="362"/>
                </a:lnTo>
                <a:cubicBezTo>
                  <a:pt x="196510" y="362"/>
                  <a:pt x="196820" y="465"/>
                  <a:pt x="197027" y="672"/>
                </a:cubicBezTo>
                <a:cubicBezTo>
                  <a:pt x="197286" y="879"/>
                  <a:pt x="197389" y="1190"/>
                  <a:pt x="197389" y="1552"/>
                </a:cubicBezTo>
                <a:cubicBezTo>
                  <a:pt x="197389" y="1914"/>
                  <a:pt x="197286" y="2224"/>
                  <a:pt x="197027" y="2431"/>
                </a:cubicBezTo>
                <a:cubicBezTo>
                  <a:pt x="196769" y="2638"/>
                  <a:pt x="196458" y="2742"/>
                  <a:pt x="196096" y="2742"/>
                </a:cubicBezTo>
                <a:lnTo>
                  <a:pt x="190096" y="2742"/>
                </a:lnTo>
                <a:lnTo>
                  <a:pt x="190096" y="21158"/>
                </a:lnTo>
                <a:cubicBezTo>
                  <a:pt x="190096" y="21520"/>
                  <a:pt x="189992" y="21830"/>
                  <a:pt x="189734" y="22089"/>
                </a:cubicBezTo>
                <a:cubicBezTo>
                  <a:pt x="189475" y="22348"/>
                  <a:pt x="189165" y="22451"/>
                  <a:pt x="188751" y="22451"/>
                </a:cubicBezTo>
                <a:cubicBezTo>
                  <a:pt x="188389" y="22451"/>
                  <a:pt x="188079" y="22348"/>
                  <a:pt x="187820" y="22089"/>
                </a:cubicBezTo>
                <a:cubicBezTo>
                  <a:pt x="187561" y="21830"/>
                  <a:pt x="187458" y="21520"/>
                  <a:pt x="187458" y="21158"/>
                </a:cubicBezTo>
                <a:lnTo>
                  <a:pt x="187458" y="2742"/>
                </a:lnTo>
                <a:lnTo>
                  <a:pt x="181458" y="2742"/>
                </a:lnTo>
                <a:cubicBezTo>
                  <a:pt x="181096" y="2742"/>
                  <a:pt x="180837" y="2638"/>
                  <a:pt x="180578" y="2431"/>
                </a:cubicBezTo>
                <a:cubicBezTo>
                  <a:pt x="180320" y="2173"/>
                  <a:pt x="180216" y="1914"/>
                  <a:pt x="180216" y="1552"/>
                </a:cubicBezTo>
                <a:cubicBezTo>
                  <a:pt x="180216" y="1190"/>
                  <a:pt x="180320" y="879"/>
                  <a:pt x="180578" y="672"/>
                </a:cubicBezTo>
                <a:cubicBezTo>
                  <a:pt x="180785" y="465"/>
                  <a:pt x="181096" y="362"/>
                  <a:pt x="181458" y="362"/>
                </a:cubicBezTo>
                <a:close/>
                <a:moveTo>
                  <a:pt x="168422" y="362"/>
                </a:moveTo>
                <a:cubicBezTo>
                  <a:pt x="168784" y="362"/>
                  <a:pt x="169095" y="465"/>
                  <a:pt x="169353" y="724"/>
                </a:cubicBezTo>
                <a:cubicBezTo>
                  <a:pt x="169612" y="931"/>
                  <a:pt x="169715" y="1241"/>
                  <a:pt x="169715" y="1604"/>
                </a:cubicBezTo>
                <a:lnTo>
                  <a:pt x="169715" y="19968"/>
                </a:lnTo>
                <a:lnTo>
                  <a:pt x="179285" y="19968"/>
                </a:lnTo>
                <a:cubicBezTo>
                  <a:pt x="179647" y="19968"/>
                  <a:pt x="179905" y="20123"/>
                  <a:pt x="180216" y="20330"/>
                </a:cubicBezTo>
                <a:cubicBezTo>
                  <a:pt x="180475" y="20537"/>
                  <a:pt x="180578" y="20847"/>
                  <a:pt x="180578" y="21210"/>
                </a:cubicBezTo>
                <a:cubicBezTo>
                  <a:pt x="180578" y="21572"/>
                  <a:pt x="180475" y="21882"/>
                  <a:pt x="180216" y="22089"/>
                </a:cubicBezTo>
                <a:cubicBezTo>
                  <a:pt x="179957" y="22348"/>
                  <a:pt x="179647" y="22451"/>
                  <a:pt x="179285" y="22451"/>
                </a:cubicBezTo>
                <a:lnTo>
                  <a:pt x="168370" y="22451"/>
                </a:lnTo>
                <a:cubicBezTo>
                  <a:pt x="168008" y="22451"/>
                  <a:pt x="167750" y="22348"/>
                  <a:pt x="167491" y="22089"/>
                </a:cubicBezTo>
                <a:cubicBezTo>
                  <a:pt x="167233" y="21830"/>
                  <a:pt x="167129" y="21520"/>
                  <a:pt x="167129" y="21158"/>
                </a:cubicBezTo>
                <a:lnTo>
                  <a:pt x="167129" y="1604"/>
                </a:lnTo>
                <a:cubicBezTo>
                  <a:pt x="167129" y="1241"/>
                  <a:pt x="167233" y="983"/>
                  <a:pt x="167491" y="724"/>
                </a:cubicBezTo>
                <a:cubicBezTo>
                  <a:pt x="167750" y="465"/>
                  <a:pt x="168060" y="362"/>
                  <a:pt x="168422" y="362"/>
                </a:cubicBezTo>
                <a:close/>
                <a:moveTo>
                  <a:pt x="146024" y="362"/>
                </a:moveTo>
                <a:cubicBezTo>
                  <a:pt x="146334" y="362"/>
                  <a:pt x="146645" y="465"/>
                  <a:pt x="146903" y="724"/>
                </a:cubicBezTo>
                <a:cubicBezTo>
                  <a:pt x="147162" y="983"/>
                  <a:pt x="147317" y="1293"/>
                  <a:pt x="147317" y="1655"/>
                </a:cubicBezTo>
                <a:lnTo>
                  <a:pt x="147317" y="14174"/>
                </a:lnTo>
                <a:cubicBezTo>
                  <a:pt x="147317" y="15364"/>
                  <a:pt x="147576" y="16399"/>
                  <a:pt x="148093" y="17278"/>
                </a:cubicBezTo>
                <a:cubicBezTo>
                  <a:pt x="148610" y="18157"/>
                  <a:pt x="149335" y="18882"/>
                  <a:pt x="150214" y="19399"/>
                </a:cubicBezTo>
                <a:cubicBezTo>
                  <a:pt x="151145" y="19916"/>
                  <a:pt x="152128" y="20175"/>
                  <a:pt x="153162" y="20175"/>
                </a:cubicBezTo>
                <a:cubicBezTo>
                  <a:pt x="154197" y="20175"/>
                  <a:pt x="155180" y="19916"/>
                  <a:pt x="156111" y="19399"/>
                </a:cubicBezTo>
                <a:cubicBezTo>
                  <a:pt x="156990" y="18882"/>
                  <a:pt x="157714" y="18209"/>
                  <a:pt x="158283" y="17278"/>
                </a:cubicBezTo>
                <a:cubicBezTo>
                  <a:pt x="158852" y="16347"/>
                  <a:pt x="159111" y="15312"/>
                  <a:pt x="159111" y="14174"/>
                </a:cubicBezTo>
                <a:lnTo>
                  <a:pt x="159111" y="1655"/>
                </a:lnTo>
                <a:cubicBezTo>
                  <a:pt x="159111" y="1293"/>
                  <a:pt x="159214" y="983"/>
                  <a:pt x="159421" y="724"/>
                </a:cubicBezTo>
                <a:cubicBezTo>
                  <a:pt x="159628" y="465"/>
                  <a:pt x="159938" y="362"/>
                  <a:pt x="160301" y="362"/>
                </a:cubicBezTo>
                <a:cubicBezTo>
                  <a:pt x="160663" y="362"/>
                  <a:pt x="160973" y="465"/>
                  <a:pt x="161180" y="724"/>
                </a:cubicBezTo>
                <a:cubicBezTo>
                  <a:pt x="161439" y="983"/>
                  <a:pt x="161542" y="1293"/>
                  <a:pt x="161542" y="1655"/>
                </a:cubicBezTo>
                <a:lnTo>
                  <a:pt x="161542" y="14174"/>
                </a:lnTo>
                <a:cubicBezTo>
                  <a:pt x="161542" y="15778"/>
                  <a:pt x="161128" y="17226"/>
                  <a:pt x="160404" y="18520"/>
                </a:cubicBezTo>
                <a:cubicBezTo>
                  <a:pt x="159680" y="19813"/>
                  <a:pt x="158645" y="20847"/>
                  <a:pt x="157404" y="21572"/>
                </a:cubicBezTo>
                <a:cubicBezTo>
                  <a:pt x="156163" y="22348"/>
                  <a:pt x="154714" y="22710"/>
                  <a:pt x="153110" y="22710"/>
                </a:cubicBezTo>
                <a:cubicBezTo>
                  <a:pt x="151507" y="22710"/>
                  <a:pt x="150059" y="22296"/>
                  <a:pt x="148766" y="21572"/>
                </a:cubicBezTo>
                <a:cubicBezTo>
                  <a:pt x="147524" y="20796"/>
                  <a:pt x="146490" y="19813"/>
                  <a:pt x="145765" y="18520"/>
                </a:cubicBezTo>
                <a:cubicBezTo>
                  <a:pt x="145041" y="17226"/>
                  <a:pt x="144679" y="15778"/>
                  <a:pt x="144679" y="14174"/>
                </a:cubicBezTo>
                <a:lnTo>
                  <a:pt x="144679" y="1655"/>
                </a:lnTo>
                <a:cubicBezTo>
                  <a:pt x="144679" y="1293"/>
                  <a:pt x="144783" y="983"/>
                  <a:pt x="145041" y="724"/>
                </a:cubicBezTo>
                <a:cubicBezTo>
                  <a:pt x="145300" y="465"/>
                  <a:pt x="145610" y="362"/>
                  <a:pt x="146024" y="362"/>
                </a:cubicBezTo>
                <a:close/>
                <a:moveTo>
                  <a:pt x="95849" y="362"/>
                </a:moveTo>
                <a:lnTo>
                  <a:pt x="110540" y="362"/>
                </a:lnTo>
                <a:cubicBezTo>
                  <a:pt x="110902" y="362"/>
                  <a:pt x="111212" y="465"/>
                  <a:pt x="111419" y="672"/>
                </a:cubicBezTo>
                <a:cubicBezTo>
                  <a:pt x="111678" y="879"/>
                  <a:pt x="111781" y="1190"/>
                  <a:pt x="111781" y="1552"/>
                </a:cubicBezTo>
                <a:cubicBezTo>
                  <a:pt x="111781" y="1914"/>
                  <a:pt x="111678" y="2224"/>
                  <a:pt x="111419" y="2431"/>
                </a:cubicBezTo>
                <a:cubicBezTo>
                  <a:pt x="111161" y="2638"/>
                  <a:pt x="110850" y="2742"/>
                  <a:pt x="110488" y="2742"/>
                </a:cubicBezTo>
                <a:lnTo>
                  <a:pt x="104488" y="2742"/>
                </a:lnTo>
                <a:lnTo>
                  <a:pt x="104488" y="21158"/>
                </a:lnTo>
                <a:cubicBezTo>
                  <a:pt x="104488" y="21520"/>
                  <a:pt x="104384" y="21830"/>
                  <a:pt x="104126" y="22089"/>
                </a:cubicBezTo>
                <a:cubicBezTo>
                  <a:pt x="103867" y="22348"/>
                  <a:pt x="103557" y="22451"/>
                  <a:pt x="103143" y="22451"/>
                </a:cubicBezTo>
                <a:cubicBezTo>
                  <a:pt x="102781" y="22451"/>
                  <a:pt x="102471" y="22348"/>
                  <a:pt x="102212" y="22089"/>
                </a:cubicBezTo>
                <a:cubicBezTo>
                  <a:pt x="101953" y="21830"/>
                  <a:pt x="101850" y="21520"/>
                  <a:pt x="101850" y="21158"/>
                </a:cubicBezTo>
                <a:lnTo>
                  <a:pt x="101850" y="2742"/>
                </a:lnTo>
                <a:lnTo>
                  <a:pt x="95849" y="2742"/>
                </a:lnTo>
                <a:cubicBezTo>
                  <a:pt x="95488" y="2742"/>
                  <a:pt x="95229" y="2638"/>
                  <a:pt x="94970" y="2431"/>
                </a:cubicBezTo>
                <a:cubicBezTo>
                  <a:pt x="94712" y="2173"/>
                  <a:pt x="94608" y="1914"/>
                  <a:pt x="94608" y="1552"/>
                </a:cubicBezTo>
                <a:cubicBezTo>
                  <a:pt x="94608" y="1190"/>
                  <a:pt x="94712" y="879"/>
                  <a:pt x="94970" y="672"/>
                </a:cubicBezTo>
                <a:cubicBezTo>
                  <a:pt x="95177" y="465"/>
                  <a:pt x="95488" y="362"/>
                  <a:pt x="95849" y="362"/>
                </a:cubicBezTo>
                <a:close/>
                <a:moveTo>
                  <a:pt x="79608" y="362"/>
                </a:moveTo>
                <a:lnTo>
                  <a:pt x="90832" y="362"/>
                </a:lnTo>
                <a:cubicBezTo>
                  <a:pt x="91194" y="362"/>
                  <a:pt x="91505" y="517"/>
                  <a:pt x="91763" y="724"/>
                </a:cubicBezTo>
                <a:cubicBezTo>
                  <a:pt x="92022" y="931"/>
                  <a:pt x="92125" y="1241"/>
                  <a:pt x="92125" y="1604"/>
                </a:cubicBezTo>
                <a:cubicBezTo>
                  <a:pt x="92125" y="1966"/>
                  <a:pt x="92022" y="2276"/>
                  <a:pt x="91763" y="2483"/>
                </a:cubicBezTo>
                <a:cubicBezTo>
                  <a:pt x="91505" y="2690"/>
                  <a:pt x="91194" y="2793"/>
                  <a:pt x="90832" y="2793"/>
                </a:cubicBezTo>
                <a:lnTo>
                  <a:pt x="90832" y="2845"/>
                </a:lnTo>
                <a:lnTo>
                  <a:pt x="80952" y="2845"/>
                </a:lnTo>
                <a:lnTo>
                  <a:pt x="80952" y="9932"/>
                </a:lnTo>
                <a:lnTo>
                  <a:pt x="89436" y="9932"/>
                </a:lnTo>
                <a:cubicBezTo>
                  <a:pt x="89798" y="9932"/>
                  <a:pt x="90108" y="10087"/>
                  <a:pt x="90367" y="10294"/>
                </a:cubicBezTo>
                <a:cubicBezTo>
                  <a:pt x="90626" y="10501"/>
                  <a:pt x="90729" y="10812"/>
                  <a:pt x="90729" y="11174"/>
                </a:cubicBezTo>
                <a:cubicBezTo>
                  <a:pt x="90729" y="11536"/>
                  <a:pt x="90626" y="11846"/>
                  <a:pt x="90367" y="12053"/>
                </a:cubicBezTo>
                <a:cubicBezTo>
                  <a:pt x="90108" y="12260"/>
                  <a:pt x="89798" y="12364"/>
                  <a:pt x="89436" y="12364"/>
                </a:cubicBezTo>
                <a:lnTo>
                  <a:pt x="80952" y="12364"/>
                </a:lnTo>
                <a:lnTo>
                  <a:pt x="80952" y="20020"/>
                </a:lnTo>
                <a:lnTo>
                  <a:pt x="90832" y="20020"/>
                </a:lnTo>
                <a:cubicBezTo>
                  <a:pt x="91194" y="20020"/>
                  <a:pt x="91505" y="20123"/>
                  <a:pt x="91763" y="20382"/>
                </a:cubicBezTo>
                <a:cubicBezTo>
                  <a:pt x="92022" y="20589"/>
                  <a:pt x="92125" y="20899"/>
                  <a:pt x="92125" y="21210"/>
                </a:cubicBezTo>
                <a:cubicBezTo>
                  <a:pt x="92125" y="21572"/>
                  <a:pt x="92022" y="21882"/>
                  <a:pt x="91763" y="22089"/>
                </a:cubicBezTo>
                <a:cubicBezTo>
                  <a:pt x="91505" y="22348"/>
                  <a:pt x="91194" y="22451"/>
                  <a:pt x="90832" y="22451"/>
                </a:cubicBezTo>
                <a:lnTo>
                  <a:pt x="79608" y="22451"/>
                </a:lnTo>
                <a:cubicBezTo>
                  <a:pt x="79246" y="22451"/>
                  <a:pt x="78987" y="22348"/>
                  <a:pt x="78728" y="22089"/>
                </a:cubicBezTo>
                <a:cubicBezTo>
                  <a:pt x="78470" y="21830"/>
                  <a:pt x="78366" y="21520"/>
                  <a:pt x="78366" y="21158"/>
                </a:cubicBezTo>
                <a:lnTo>
                  <a:pt x="78366" y="1604"/>
                </a:lnTo>
                <a:cubicBezTo>
                  <a:pt x="78366" y="1241"/>
                  <a:pt x="78470" y="983"/>
                  <a:pt x="78728" y="724"/>
                </a:cubicBezTo>
                <a:cubicBezTo>
                  <a:pt x="78935" y="465"/>
                  <a:pt x="79246" y="362"/>
                  <a:pt x="79608" y="362"/>
                </a:cubicBezTo>
                <a:close/>
                <a:moveTo>
                  <a:pt x="61606" y="362"/>
                </a:moveTo>
                <a:lnTo>
                  <a:pt x="72831" y="362"/>
                </a:lnTo>
                <a:cubicBezTo>
                  <a:pt x="73193" y="362"/>
                  <a:pt x="73504" y="517"/>
                  <a:pt x="73762" y="724"/>
                </a:cubicBezTo>
                <a:cubicBezTo>
                  <a:pt x="74021" y="931"/>
                  <a:pt x="74124" y="1241"/>
                  <a:pt x="74124" y="1604"/>
                </a:cubicBezTo>
                <a:cubicBezTo>
                  <a:pt x="74124" y="1966"/>
                  <a:pt x="74021" y="2276"/>
                  <a:pt x="73762" y="2483"/>
                </a:cubicBezTo>
                <a:cubicBezTo>
                  <a:pt x="73504" y="2690"/>
                  <a:pt x="73193" y="2793"/>
                  <a:pt x="72831" y="2793"/>
                </a:cubicBezTo>
                <a:lnTo>
                  <a:pt x="72831" y="2845"/>
                </a:lnTo>
                <a:lnTo>
                  <a:pt x="62951" y="2845"/>
                </a:lnTo>
                <a:lnTo>
                  <a:pt x="62951" y="9932"/>
                </a:lnTo>
                <a:lnTo>
                  <a:pt x="71435" y="9932"/>
                </a:lnTo>
                <a:cubicBezTo>
                  <a:pt x="71797" y="9932"/>
                  <a:pt x="72107" y="10087"/>
                  <a:pt x="72366" y="10294"/>
                </a:cubicBezTo>
                <a:cubicBezTo>
                  <a:pt x="72624" y="10501"/>
                  <a:pt x="72728" y="10812"/>
                  <a:pt x="72728" y="11174"/>
                </a:cubicBezTo>
                <a:cubicBezTo>
                  <a:pt x="72728" y="11536"/>
                  <a:pt x="72624" y="11846"/>
                  <a:pt x="72366" y="12053"/>
                </a:cubicBezTo>
                <a:cubicBezTo>
                  <a:pt x="72107" y="12260"/>
                  <a:pt x="71797" y="12364"/>
                  <a:pt x="71435" y="12364"/>
                </a:cubicBezTo>
                <a:lnTo>
                  <a:pt x="62951" y="12364"/>
                </a:lnTo>
                <a:lnTo>
                  <a:pt x="62951" y="20020"/>
                </a:lnTo>
                <a:lnTo>
                  <a:pt x="72831" y="20020"/>
                </a:lnTo>
                <a:cubicBezTo>
                  <a:pt x="73193" y="20020"/>
                  <a:pt x="73504" y="20123"/>
                  <a:pt x="73762" y="20382"/>
                </a:cubicBezTo>
                <a:cubicBezTo>
                  <a:pt x="74021" y="20589"/>
                  <a:pt x="74124" y="20899"/>
                  <a:pt x="74124" y="21210"/>
                </a:cubicBezTo>
                <a:cubicBezTo>
                  <a:pt x="74124" y="21572"/>
                  <a:pt x="74021" y="21882"/>
                  <a:pt x="73762" y="22089"/>
                </a:cubicBezTo>
                <a:cubicBezTo>
                  <a:pt x="73504" y="22348"/>
                  <a:pt x="73193" y="22451"/>
                  <a:pt x="72831" y="22451"/>
                </a:cubicBezTo>
                <a:lnTo>
                  <a:pt x="61606" y="22451"/>
                </a:lnTo>
                <a:cubicBezTo>
                  <a:pt x="61244" y="22451"/>
                  <a:pt x="60986" y="22348"/>
                  <a:pt x="60727" y="22089"/>
                </a:cubicBezTo>
                <a:cubicBezTo>
                  <a:pt x="60469" y="21830"/>
                  <a:pt x="60365" y="21520"/>
                  <a:pt x="60365" y="21158"/>
                </a:cubicBezTo>
                <a:lnTo>
                  <a:pt x="60365" y="1604"/>
                </a:lnTo>
                <a:cubicBezTo>
                  <a:pt x="60365" y="1241"/>
                  <a:pt x="60469" y="983"/>
                  <a:pt x="60727" y="724"/>
                </a:cubicBezTo>
                <a:cubicBezTo>
                  <a:pt x="60934" y="465"/>
                  <a:pt x="61244" y="362"/>
                  <a:pt x="61606" y="362"/>
                </a:cubicBezTo>
                <a:close/>
                <a:moveTo>
                  <a:pt x="19191" y="362"/>
                </a:moveTo>
                <a:lnTo>
                  <a:pt x="33881" y="362"/>
                </a:lnTo>
                <a:cubicBezTo>
                  <a:pt x="34243" y="362"/>
                  <a:pt x="34553" y="465"/>
                  <a:pt x="34760" y="672"/>
                </a:cubicBezTo>
                <a:cubicBezTo>
                  <a:pt x="35019" y="879"/>
                  <a:pt x="35122" y="1190"/>
                  <a:pt x="35122" y="1552"/>
                </a:cubicBezTo>
                <a:cubicBezTo>
                  <a:pt x="35122" y="1914"/>
                  <a:pt x="35019" y="2224"/>
                  <a:pt x="34760" y="2431"/>
                </a:cubicBezTo>
                <a:cubicBezTo>
                  <a:pt x="34502" y="2638"/>
                  <a:pt x="34191" y="2742"/>
                  <a:pt x="33829" y="2742"/>
                </a:cubicBezTo>
                <a:lnTo>
                  <a:pt x="27829" y="2742"/>
                </a:lnTo>
                <a:lnTo>
                  <a:pt x="27829" y="21158"/>
                </a:lnTo>
                <a:cubicBezTo>
                  <a:pt x="27829" y="21520"/>
                  <a:pt x="27725" y="21830"/>
                  <a:pt x="27467" y="22089"/>
                </a:cubicBezTo>
                <a:cubicBezTo>
                  <a:pt x="27208" y="22348"/>
                  <a:pt x="26898" y="22451"/>
                  <a:pt x="26484" y="22451"/>
                </a:cubicBezTo>
                <a:cubicBezTo>
                  <a:pt x="26122" y="22451"/>
                  <a:pt x="25812" y="22348"/>
                  <a:pt x="25553" y="22089"/>
                </a:cubicBezTo>
                <a:cubicBezTo>
                  <a:pt x="25294" y="21830"/>
                  <a:pt x="25191" y="21520"/>
                  <a:pt x="25191" y="21158"/>
                </a:cubicBezTo>
                <a:lnTo>
                  <a:pt x="25191" y="2742"/>
                </a:lnTo>
                <a:lnTo>
                  <a:pt x="19191" y="2742"/>
                </a:lnTo>
                <a:cubicBezTo>
                  <a:pt x="18829" y="2742"/>
                  <a:pt x="18570" y="2638"/>
                  <a:pt x="18311" y="2431"/>
                </a:cubicBezTo>
                <a:cubicBezTo>
                  <a:pt x="18053" y="2173"/>
                  <a:pt x="17949" y="1914"/>
                  <a:pt x="17949" y="1552"/>
                </a:cubicBezTo>
                <a:cubicBezTo>
                  <a:pt x="17949" y="1190"/>
                  <a:pt x="18053" y="879"/>
                  <a:pt x="18311" y="672"/>
                </a:cubicBezTo>
                <a:cubicBezTo>
                  <a:pt x="18518" y="465"/>
                  <a:pt x="18829" y="362"/>
                  <a:pt x="19191" y="362"/>
                </a:cubicBezTo>
                <a:close/>
                <a:moveTo>
                  <a:pt x="224907" y="259"/>
                </a:moveTo>
                <a:lnTo>
                  <a:pt x="233649" y="259"/>
                </a:lnTo>
                <a:cubicBezTo>
                  <a:pt x="234839" y="259"/>
                  <a:pt x="235925" y="569"/>
                  <a:pt x="236856" y="1087"/>
                </a:cubicBezTo>
                <a:cubicBezTo>
                  <a:pt x="237839" y="1656"/>
                  <a:pt x="238563" y="2380"/>
                  <a:pt x="239132" y="3311"/>
                </a:cubicBezTo>
                <a:cubicBezTo>
                  <a:pt x="239701" y="4294"/>
                  <a:pt x="239960" y="5329"/>
                  <a:pt x="239960" y="6570"/>
                </a:cubicBezTo>
                <a:cubicBezTo>
                  <a:pt x="239960" y="7450"/>
                  <a:pt x="239805" y="8277"/>
                  <a:pt x="239443" y="9053"/>
                </a:cubicBezTo>
                <a:cubicBezTo>
                  <a:pt x="239080" y="9778"/>
                  <a:pt x="238615" y="10450"/>
                  <a:pt x="238046" y="11019"/>
                </a:cubicBezTo>
                <a:cubicBezTo>
                  <a:pt x="237529" y="11536"/>
                  <a:pt x="236960" y="11898"/>
                  <a:pt x="236339" y="12157"/>
                </a:cubicBezTo>
                <a:cubicBezTo>
                  <a:pt x="236649" y="12312"/>
                  <a:pt x="236960" y="12519"/>
                  <a:pt x="237270" y="12726"/>
                </a:cubicBezTo>
                <a:cubicBezTo>
                  <a:pt x="237839" y="13192"/>
                  <a:pt x="238305" y="13709"/>
                  <a:pt x="238667" y="14382"/>
                </a:cubicBezTo>
                <a:cubicBezTo>
                  <a:pt x="239029" y="15054"/>
                  <a:pt x="239236" y="15830"/>
                  <a:pt x="239236" y="16709"/>
                </a:cubicBezTo>
                <a:cubicBezTo>
                  <a:pt x="239288" y="17485"/>
                  <a:pt x="239339" y="18106"/>
                  <a:pt x="239391" y="18572"/>
                </a:cubicBezTo>
                <a:cubicBezTo>
                  <a:pt x="239443" y="19037"/>
                  <a:pt x="239546" y="19400"/>
                  <a:pt x="239650" y="19658"/>
                </a:cubicBezTo>
                <a:cubicBezTo>
                  <a:pt x="239753" y="19917"/>
                  <a:pt x="239960" y="20124"/>
                  <a:pt x="240167" y="20279"/>
                </a:cubicBezTo>
                <a:cubicBezTo>
                  <a:pt x="240425" y="20486"/>
                  <a:pt x="240633" y="20744"/>
                  <a:pt x="240736" y="21003"/>
                </a:cubicBezTo>
                <a:cubicBezTo>
                  <a:pt x="240839" y="21314"/>
                  <a:pt x="240788" y="21624"/>
                  <a:pt x="240581" y="21934"/>
                </a:cubicBezTo>
                <a:cubicBezTo>
                  <a:pt x="240477" y="22141"/>
                  <a:pt x="240270" y="22296"/>
                  <a:pt x="240063" y="22348"/>
                </a:cubicBezTo>
                <a:cubicBezTo>
                  <a:pt x="239857" y="22452"/>
                  <a:pt x="239598" y="22452"/>
                  <a:pt x="239391" y="22452"/>
                </a:cubicBezTo>
                <a:cubicBezTo>
                  <a:pt x="239132" y="22400"/>
                  <a:pt x="238925" y="22348"/>
                  <a:pt x="238770" y="22245"/>
                </a:cubicBezTo>
                <a:cubicBezTo>
                  <a:pt x="238408" y="22090"/>
                  <a:pt x="238098" y="21779"/>
                  <a:pt x="237787" y="21417"/>
                </a:cubicBezTo>
                <a:cubicBezTo>
                  <a:pt x="237477" y="21055"/>
                  <a:pt x="237218" y="20486"/>
                  <a:pt x="237012" y="19813"/>
                </a:cubicBezTo>
                <a:cubicBezTo>
                  <a:pt x="236804" y="19141"/>
                  <a:pt x="236701" y="18158"/>
                  <a:pt x="236701" y="16968"/>
                </a:cubicBezTo>
                <a:cubicBezTo>
                  <a:pt x="236701" y="16296"/>
                  <a:pt x="236598" y="15778"/>
                  <a:pt x="236391" y="15313"/>
                </a:cubicBezTo>
                <a:cubicBezTo>
                  <a:pt x="236132" y="14847"/>
                  <a:pt x="235873" y="14485"/>
                  <a:pt x="235511" y="14226"/>
                </a:cubicBezTo>
                <a:cubicBezTo>
                  <a:pt x="235150" y="13968"/>
                  <a:pt x="234787" y="13761"/>
                  <a:pt x="234322" y="13657"/>
                </a:cubicBezTo>
                <a:cubicBezTo>
                  <a:pt x="233908" y="13554"/>
                  <a:pt x="233442" y="13502"/>
                  <a:pt x="232977" y="13502"/>
                </a:cubicBezTo>
                <a:lnTo>
                  <a:pt x="226304" y="13502"/>
                </a:lnTo>
                <a:lnTo>
                  <a:pt x="226304" y="21055"/>
                </a:lnTo>
                <a:cubicBezTo>
                  <a:pt x="226304" y="21417"/>
                  <a:pt x="226201" y="21727"/>
                  <a:pt x="225994" y="21986"/>
                </a:cubicBezTo>
                <a:cubicBezTo>
                  <a:pt x="225735" y="22245"/>
                  <a:pt x="225476" y="22348"/>
                  <a:pt x="225115" y="22348"/>
                </a:cubicBezTo>
                <a:cubicBezTo>
                  <a:pt x="224701" y="22348"/>
                  <a:pt x="224338" y="22245"/>
                  <a:pt x="224080" y="21986"/>
                </a:cubicBezTo>
                <a:cubicBezTo>
                  <a:pt x="223821" y="21727"/>
                  <a:pt x="223666" y="21417"/>
                  <a:pt x="223666" y="21055"/>
                </a:cubicBezTo>
                <a:lnTo>
                  <a:pt x="223666" y="1501"/>
                </a:lnTo>
                <a:cubicBezTo>
                  <a:pt x="223666" y="1138"/>
                  <a:pt x="223770" y="880"/>
                  <a:pt x="224028" y="621"/>
                </a:cubicBezTo>
                <a:cubicBezTo>
                  <a:pt x="224235" y="362"/>
                  <a:pt x="224545" y="259"/>
                  <a:pt x="224907" y="259"/>
                </a:cubicBezTo>
                <a:close/>
                <a:moveTo>
                  <a:pt x="40294" y="259"/>
                </a:moveTo>
                <a:lnTo>
                  <a:pt x="48984" y="259"/>
                </a:lnTo>
                <a:cubicBezTo>
                  <a:pt x="50174" y="259"/>
                  <a:pt x="51260" y="569"/>
                  <a:pt x="52191" y="1087"/>
                </a:cubicBezTo>
                <a:cubicBezTo>
                  <a:pt x="53174" y="1656"/>
                  <a:pt x="53899" y="2380"/>
                  <a:pt x="54467" y="3311"/>
                </a:cubicBezTo>
                <a:cubicBezTo>
                  <a:pt x="55037" y="4294"/>
                  <a:pt x="55295" y="5329"/>
                  <a:pt x="55295" y="6570"/>
                </a:cubicBezTo>
                <a:cubicBezTo>
                  <a:pt x="55295" y="7450"/>
                  <a:pt x="55140" y="8277"/>
                  <a:pt x="54778" y="9053"/>
                </a:cubicBezTo>
                <a:cubicBezTo>
                  <a:pt x="54416" y="9778"/>
                  <a:pt x="53950" y="10450"/>
                  <a:pt x="53381" y="11019"/>
                </a:cubicBezTo>
                <a:cubicBezTo>
                  <a:pt x="52864" y="11536"/>
                  <a:pt x="52295" y="11898"/>
                  <a:pt x="51674" y="12157"/>
                </a:cubicBezTo>
                <a:cubicBezTo>
                  <a:pt x="52036" y="12312"/>
                  <a:pt x="52295" y="12519"/>
                  <a:pt x="52605" y="12726"/>
                </a:cubicBezTo>
                <a:cubicBezTo>
                  <a:pt x="53174" y="13192"/>
                  <a:pt x="53640" y="13709"/>
                  <a:pt x="54002" y="14382"/>
                </a:cubicBezTo>
                <a:cubicBezTo>
                  <a:pt x="54364" y="15054"/>
                  <a:pt x="54571" y="15830"/>
                  <a:pt x="54571" y="16709"/>
                </a:cubicBezTo>
                <a:cubicBezTo>
                  <a:pt x="54623" y="17485"/>
                  <a:pt x="54675" y="18106"/>
                  <a:pt x="54726" y="18572"/>
                </a:cubicBezTo>
                <a:cubicBezTo>
                  <a:pt x="54778" y="19037"/>
                  <a:pt x="54881" y="19400"/>
                  <a:pt x="54985" y="19658"/>
                </a:cubicBezTo>
                <a:cubicBezTo>
                  <a:pt x="55088" y="19917"/>
                  <a:pt x="55295" y="20124"/>
                  <a:pt x="55502" y="20279"/>
                </a:cubicBezTo>
                <a:cubicBezTo>
                  <a:pt x="55761" y="20486"/>
                  <a:pt x="55968" y="20744"/>
                  <a:pt x="56123" y="21003"/>
                </a:cubicBezTo>
                <a:cubicBezTo>
                  <a:pt x="56226" y="21314"/>
                  <a:pt x="56175" y="21624"/>
                  <a:pt x="55968" y="21934"/>
                </a:cubicBezTo>
                <a:cubicBezTo>
                  <a:pt x="55864" y="22141"/>
                  <a:pt x="55657" y="22296"/>
                  <a:pt x="55450" y="22348"/>
                </a:cubicBezTo>
                <a:cubicBezTo>
                  <a:pt x="55244" y="22452"/>
                  <a:pt x="54985" y="22452"/>
                  <a:pt x="54778" y="22452"/>
                </a:cubicBezTo>
                <a:cubicBezTo>
                  <a:pt x="54519" y="22400"/>
                  <a:pt x="54312" y="22348"/>
                  <a:pt x="54157" y="22245"/>
                </a:cubicBezTo>
                <a:cubicBezTo>
                  <a:pt x="53795" y="22090"/>
                  <a:pt x="53485" y="21779"/>
                  <a:pt x="53174" y="21417"/>
                </a:cubicBezTo>
                <a:cubicBezTo>
                  <a:pt x="52864" y="21055"/>
                  <a:pt x="52605" y="20486"/>
                  <a:pt x="52399" y="19813"/>
                </a:cubicBezTo>
                <a:cubicBezTo>
                  <a:pt x="52191" y="19141"/>
                  <a:pt x="52088" y="18158"/>
                  <a:pt x="52088" y="16968"/>
                </a:cubicBezTo>
                <a:cubicBezTo>
                  <a:pt x="52088" y="16296"/>
                  <a:pt x="51985" y="15778"/>
                  <a:pt x="51778" y="15313"/>
                </a:cubicBezTo>
                <a:cubicBezTo>
                  <a:pt x="51519" y="14847"/>
                  <a:pt x="51260" y="14485"/>
                  <a:pt x="50898" y="14226"/>
                </a:cubicBezTo>
                <a:cubicBezTo>
                  <a:pt x="50537" y="13968"/>
                  <a:pt x="50174" y="13761"/>
                  <a:pt x="49709" y="13657"/>
                </a:cubicBezTo>
                <a:cubicBezTo>
                  <a:pt x="49295" y="13554"/>
                  <a:pt x="48829" y="13502"/>
                  <a:pt x="48364" y="13502"/>
                </a:cubicBezTo>
                <a:lnTo>
                  <a:pt x="41691" y="13502"/>
                </a:lnTo>
                <a:lnTo>
                  <a:pt x="41691" y="21055"/>
                </a:lnTo>
                <a:cubicBezTo>
                  <a:pt x="41691" y="21417"/>
                  <a:pt x="41588" y="21727"/>
                  <a:pt x="41381" y="21986"/>
                </a:cubicBezTo>
                <a:cubicBezTo>
                  <a:pt x="41122" y="22245"/>
                  <a:pt x="40863" y="22348"/>
                  <a:pt x="40502" y="22348"/>
                </a:cubicBezTo>
                <a:cubicBezTo>
                  <a:pt x="40088" y="22348"/>
                  <a:pt x="39777" y="22245"/>
                  <a:pt x="39467" y="21986"/>
                </a:cubicBezTo>
                <a:cubicBezTo>
                  <a:pt x="39208" y="21727"/>
                  <a:pt x="39053" y="21417"/>
                  <a:pt x="39053" y="21055"/>
                </a:cubicBezTo>
                <a:lnTo>
                  <a:pt x="39053" y="1501"/>
                </a:lnTo>
                <a:cubicBezTo>
                  <a:pt x="39053" y="1138"/>
                  <a:pt x="39157" y="880"/>
                  <a:pt x="39415" y="621"/>
                </a:cubicBezTo>
                <a:cubicBezTo>
                  <a:pt x="39622" y="362"/>
                  <a:pt x="39932" y="259"/>
                  <a:pt x="40294" y="259"/>
                </a:cubicBezTo>
                <a:close/>
                <a:moveTo>
                  <a:pt x="465800" y="104"/>
                </a:moveTo>
                <a:cubicBezTo>
                  <a:pt x="467041" y="104"/>
                  <a:pt x="468231" y="311"/>
                  <a:pt x="469369" y="725"/>
                </a:cubicBezTo>
                <a:cubicBezTo>
                  <a:pt x="470507" y="1139"/>
                  <a:pt x="471438" y="1759"/>
                  <a:pt x="472110" y="2587"/>
                </a:cubicBezTo>
                <a:cubicBezTo>
                  <a:pt x="472421" y="2949"/>
                  <a:pt x="472576" y="3260"/>
                  <a:pt x="472576" y="3518"/>
                </a:cubicBezTo>
                <a:cubicBezTo>
                  <a:pt x="472576" y="3725"/>
                  <a:pt x="472472" y="3932"/>
                  <a:pt x="472265" y="4139"/>
                </a:cubicBezTo>
                <a:cubicBezTo>
                  <a:pt x="472059" y="4346"/>
                  <a:pt x="471852" y="4449"/>
                  <a:pt x="471593" y="4449"/>
                </a:cubicBezTo>
                <a:cubicBezTo>
                  <a:pt x="471386" y="4449"/>
                  <a:pt x="471231" y="4398"/>
                  <a:pt x="471076" y="4242"/>
                </a:cubicBezTo>
                <a:cubicBezTo>
                  <a:pt x="470714" y="3777"/>
                  <a:pt x="470300" y="3415"/>
                  <a:pt x="469731" y="3053"/>
                </a:cubicBezTo>
                <a:cubicBezTo>
                  <a:pt x="469162" y="2691"/>
                  <a:pt x="468593" y="2432"/>
                  <a:pt x="467921" y="2225"/>
                </a:cubicBezTo>
                <a:cubicBezTo>
                  <a:pt x="467248" y="2070"/>
                  <a:pt x="466576" y="1966"/>
                  <a:pt x="465851" y="1966"/>
                </a:cubicBezTo>
                <a:cubicBezTo>
                  <a:pt x="464817" y="1966"/>
                  <a:pt x="463937" y="2122"/>
                  <a:pt x="463161" y="2432"/>
                </a:cubicBezTo>
                <a:cubicBezTo>
                  <a:pt x="462386" y="2742"/>
                  <a:pt x="461765" y="3156"/>
                  <a:pt x="461299" y="3725"/>
                </a:cubicBezTo>
                <a:cubicBezTo>
                  <a:pt x="460834" y="4294"/>
                  <a:pt x="460627" y="5018"/>
                  <a:pt x="460627" y="5794"/>
                </a:cubicBezTo>
                <a:cubicBezTo>
                  <a:pt x="460627" y="6674"/>
                  <a:pt x="460885" y="7398"/>
                  <a:pt x="461403" y="7967"/>
                </a:cubicBezTo>
                <a:cubicBezTo>
                  <a:pt x="461868" y="8536"/>
                  <a:pt x="462541" y="9002"/>
                  <a:pt x="463369" y="9364"/>
                </a:cubicBezTo>
                <a:cubicBezTo>
                  <a:pt x="464196" y="9726"/>
                  <a:pt x="465075" y="10088"/>
                  <a:pt x="466006" y="10398"/>
                </a:cubicBezTo>
                <a:cubicBezTo>
                  <a:pt x="466886" y="10657"/>
                  <a:pt x="467765" y="10968"/>
                  <a:pt x="468593" y="11278"/>
                </a:cubicBezTo>
                <a:cubicBezTo>
                  <a:pt x="469421" y="11588"/>
                  <a:pt x="470196" y="12002"/>
                  <a:pt x="470817" y="12468"/>
                </a:cubicBezTo>
                <a:cubicBezTo>
                  <a:pt x="471438" y="12933"/>
                  <a:pt x="471955" y="13554"/>
                  <a:pt x="472317" y="14278"/>
                </a:cubicBezTo>
                <a:cubicBezTo>
                  <a:pt x="472679" y="15003"/>
                  <a:pt x="472886" y="15934"/>
                  <a:pt x="472886" y="17072"/>
                </a:cubicBezTo>
                <a:cubicBezTo>
                  <a:pt x="472886" y="18158"/>
                  <a:pt x="472576" y="19089"/>
                  <a:pt x="471955" y="19969"/>
                </a:cubicBezTo>
                <a:cubicBezTo>
                  <a:pt x="471334" y="20848"/>
                  <a:pt x="470507" y="21521"/>
                  <a:pt x="469421" y="22038"/>
                </a:cubicBezTo>
                <a:cubicBezTo>
                  <a:pt x="468386" y="22555"/>
                  <a:pt x="467145" y="22814"/>
                  <a:pt x="465696" y="22814"/>
                </a:cubicBezTo>
                <a:cubicBezTo>
                  <a:pt x="464093" y="22814"/>
                  <a:pt x="462696" y="22555"/>
                  <a:pt x="461506" y="22038"/>
                </a:cubicBezTo>
                <a:cubicBezTo>
                  <a:pt x="460317" y="21521"/>
                  <a:pt x="459230" y="20693"/>
                  <a:pt x="458144" y="19658"/>
                </a:cubicBezTo>
                <a:cubicBezTo>
                  <a:pt x="458041" y="19555"/>
                  <a:pt x="457937" y="19451"/>
                  <a:pt x="457886" y="19348"/>
                </a:cubicBezTo>
                <a:cubicBezTo>
                  <a:pt x="457834" y="19193"/>
                  <a:pt x="457782" y="19038"/>
                  <a:pt x="457782" y="18882"/>
                </a:cubicBezTo>
                <a:cubicBezTo>
                  <a:pt x="457782" y="18675"/>
                  <a:pt x="457886" y="18417"/>
                  <a:pt x="458092" y="18210"/>
                </a:cubicBezTo>
                <a:cubicBezTo>
                  <a:pt x="458299" y="18003"/>
                  <a:pt x="458506" y="17899"/>
                  <a:pt x="458765" y="17899"/>
                </a:cubicBezTo>
                <a:cubicBezTo>
                  <a:pt x="458972" y="17899"/>
                  <a:pt x="459230" y="18003"/>
                  <a:pt x="459437" y="18210"/>
                </a:cubicBezTo>
                <a:cubicBezTo>
                  <a:pt x="460265" y="19089"/>
                  <a:pt x="461196" y="19762"/>
                  <a:pt x="462230" y="20227"/>
                </a:cubicBezTo>
                <a:cubicBezTo>
                  <a:pt x="463265" y="20693"/>
                  <a:pt x="464403" y="20900"/>
                  <a:pt x="465593" y="20900"/>
                </a:cubicBezTo>
                <a:cubicBezTo>
                  <a:pt x="466576" y="20900"/>
                  <a:pt x="467507" y="20745"/>
                  <a:pt x="468282" y="20434"/>
                </a:cubicBezTo>
                <a:cubicBezTo>
                  <a:pt x="469058" y="20124"/>
                  <a:pt x="469679" y="19658"/>
                  <a:pt x="470145" y="19089"/>
                </a:cubicBezTo>
                <a:cubicBezTo>
                  <a:pt x="470558" y="18469"/>
                  <a:pt x="470817" y="17796"/>
                  <a:pt x="470817" y="17020"/>
                </a:cubicBezTo>
                <a:cubicBezTo>
                  <a:pt x="470817" y="16089"/>
                  <a:pt x="470558" y="15313"/>
                  <a:pt x="470041" y="14692"/>
                </a:cubicBezTo>
                <a:cubicBezTo>
                  <a:pt x="469524" y="14071"/>
                  <a:pt x="468852" y="13606"/>
                  <a:pt x="467972" y="13192"/>
                </a:cubicBezTo>
                <a:cubicBezTo>
                  <a:pt x="467093" y="12830"/>
                  <a:pt x="466110" y="12468"/>
                  <a:pt x="465075" y="12157"/>
                </a:cubicBezTo>
                <a:cubicBezTo>
                  <a:pt x="464196" y="11899"/>
                  <a:pt x="463369" y="11588"/>
                  <a:pt x="462593" y="11278"/>
                </a:cubicBezTo>
                <a:cubicBezTo>
                  <a:pt x="461817" y="10968"/>
                  <a:pt x="461144" y="10554"/>
                  <a:pt x="460523" y="10088"/>
                </a:cubicBezTo>
                <a:cubicBezTo>
                  <a:pt x="459954" y="9623"/>
                  <a:pt x="459489" y="9002"/>
                  <a:pt x="459127" y="8329"/>
                </a:cubicBezTo>
                <a:cubicBezTo>
                  <a:pt x="458765" y="7605"/>
                  <a:pt x="458609" y="6777"/>
                  <a:pt x="458609" y="5794"/>
                </a:cubicBezTo>
                <a:cubicBezTo>
                  <a:pt x="458609" y="4708"/>
                  <a:pt x="458920" y="3725"/>
                  <a:pt x="459489" y="2846"/>
                </a:cubicBezTo>
                <a:cubicBezTo>
                  <a:pt x="460110" y="2018"/>
                  <a:pt x="460937" y="1346"/>
                  <a:pt x="462024" y="828"/>
                </a:cubicBezTo>
                <a:cubicBezTo>
                  <a:pt x="463110" y="363"/>
                  <a:pt x="464351" y="104"/>
                  <a:pt x="465800" y="104"/>
                </a:cubicBezTo>
                <a:close/>
                <a:moveTo>
                  <a:pt x="392502" y="104"/>
                </a:moveTo>
                <a:cubicBezTo>
                  <a:pt x="393640" y="104"/>
                  <a:pt x="394726" y="259"/>
                  <a:pt x="395761" y="518"/>
                </a:cubicBezTo>
                <a:cubicBezTo>
                  <a:pt x="396796" y="776"/>
                  <a:pt x="397727" y="1190"/>
                  <a:pt x="398554" y="1708"/>
                </a:cubicBezTo>
                <a:cubicBezTo>
                  <a:pt x="398658" y="1811"/>
                  <a:pt x="398813" y="1915"/>
                  <a:pt x="398864" y="2070"/>
                </a:cubicBezTo>
                <a:cubicBezTo>
                  <a:pt x="398916" y="2173"/>
                  <a:pt x="398968" y="2328"/>
                  <a:pt x="398968" y="2484"/>
                </a:cubicBezTo>
                <a:cubicBezTo>
                  <a:pt x="398968" y="2794"/>
                  <a:pt x="398916" y="3053"/>
                  <a:pt x="398709" y="3208"/>
                </a:cubicBezTo>
                <a:cubicBezTo>
                  <a:pt x="398502" y="3363"/>
                  <a:pt x="398296" y="3467"/>
                  <a:pt x="398089" y="3467"/>
                </a:cubicBezTo>
                <a:cubicBezTo>
                  <a:pt x="397985" y="3467"/>
                  <a:pt x="397882" y="3415"/>
                  <a:pt x="397778" y="3415"/>
                </a:cubicBezTo>
                <a:cubicBezTo>
                  <a:pt x="397675" y="3415"/>
                  <a:pt x="397623" y="3363"/>
                  <a:pt x="397520" y="3311"/>
                </a:cubicBezTo>
                <a:cubicBezTo>
                  <a:pt x="396796" y="2949"/>
                  <a:pt x="396020" y="2587"/>
                  <a:pt x="395192" y="2380"/>
                </a:cubicBezTo>
                <a:cubicBezTo>
                  <a:pt x="394364" y="2122"/>
                  <a:pt x="393433" y="2018"/>
                  <a:pt x="392502" y="2018"/>
                </a:cubicBezTo>
                <a:cubicBezTo>
                  <a:pt x="390692" y="2018"/>
                  <a:pt x="389088" y="2432"/>
                  <a:pt x="387692" y="3260"/>
                </a:cubicBezTo>
                <a:cubicBezTo>
                  <a:pt x="386295" y="4087"/>
                  <a:pt x="385157" y="5174"/>
                  <a:pt x="384381" y="6622"/>
                </a:cubicBezTo>
                <a:cubicBezTo>
                  <a:pt x="383605" y="8071"/>
                  <a:pt x="383191" y="9674"/>
                  <a:pt x="383191" y="11485"/>
                </a:cubicBezTo>
                <a:cubicBezTo>
                  <a:pt x="383191" y="13295"/>
                  <a:pt x="383605" y="14899"/>
                  <a:pt x="384381" y="16348"/>
                </a:cubicBezTo>
                <a:cubicBezTo>
                  <a:pt x="385157" y="17744"/>
                  <a:pt x="386295" y="18882"/>
                  <a:pt x="387692" y="19710"/>
                </a:cubicBezTo>
                <a:cubicBezTo>
                  <a:pt x="389088" y="20538"/>
                  <a:pt x="390692" y="20952"/>
                  <a:pt x="392502" y="20952"/>
                </a:cubicBezTo>
                <a:cubicBezTo>
                  <a:pt x="393433" y="20952"/>
                  <a:pt x="394364" y="20796"/>
                  <a:pt x="395347" y="20538"/>
                </a:cubicBezTo>
                <a:cubicBezTo>
                  <a:pt x="396226" y="20279"/>
                  <a:pt x="397002" y="19917"/>
                  <a:pt x="397675" y="19503"/>
                </a:cubicBezTo>
                <a:lnTo>
                  <a:pt x="397675" y="13244"/>
                </a:lnTo>
                <a:lnTo>
                  <a:pt x="392709" y="13244"/>
                </a:lnTo>
                <a:cubicBezTo>
                  <a:pt x="392450" y="13244"/>
                  <a:pt x="392244" y="13140"/>
                  <a:pt x="392036" y="12933"/>
                </a:cubicBezTo>
                <a:cubicBezTo>
                  <a:pt x="391830" y="12726"/>
                  <a:pt x="391726" y="12519"/>
                  <a:pt x="391726" y="12261"/>
                </a:cubicBezTo>
                <a:cubicBezTo>
                  <a:pt x="391726" y="12002"/>
                  <a:pt x="391830" y="11743"/>
                  <a:pt x="392036" y="11588"/>
                </a:cubicBezTo>
                <a:cubicBezTo>
                  <a:pt x="392192" y="11433"/>
                  <a:pt x="392450" y="11330"/>
                  <a:pt x="392709" y="11330"/>
                </a:cubicBezTo>
                <a:lnTo>
                  <a:pt x="398761" y="11330"/>
                </a:lnTo>
                <a:cubicBezTo>
                  <a:pt x="399020" y="11330"/>
                  <a:pt x="399227" y="11433"/>
                  <a:pt x="399382" y="11640"/>
                </a:cubicBezTo>
                <a:cubicBezTo>
                  <a:pt x="399537" y="11795"/>
                  <a:pt x="399640" y="12054"/>
                  <a:pt x="399640" y="12313"/>
                </a:cubicBezTo>
                <a:lnTo>
                  <a:pt x="399640" y="19917"/>
                </a:lnTo>
                <a:cubicBezTo>
                  <a:pt x="399640" y="20072"/>
                  <a:pt x="399640" y="20227"/>
                  <a:pt x="399537" y="20383"/>
                </a:cubicBezTo>
                <a:cubicBezTo>
                  <a:pt x="399433" y="20538"/>
                  <a:pt x="399330" y="20641"/>
                  <a:pt x="399175" y="20745"/>
                </a:cubicBezTo>
                <a:cubicBezTo>
                  <a:pt x="398244" y="21365"/>
                  <a:pt x="397209" y="21883"/>
                  <a:pt x="396071" y="22245"/>
                </a:cubicBezTo>
                <a:cubicBezTo>
                  <a:pt x="394933" y="22607"/>
                  <a:pt x="393744" y="22814"/>
                  <a:pt x="392502" y="22814"/>
                </a:cubicBezTo>
                <a:cubicBezTo>
                  <a:pt x="390899" y="22814"/>
                  <a:pt x="389398" y="22555"/>
                  <a:pt x="388002" y="21986"/>
                </a:cubicBezTo>
                <a:cubicBezTo>
                  <a:pt x="386605" y="21417"/>
                  <a:pt x="385416" y="20641"/>
                  <a:pt x="384381" y="19607"/>
                </a:cubicBezTo>
                <a:cubicBezTo>
                  <a:pt x="383346" y="18572"/>
                  <a:pt x="382571" y="17382"/>
                  <a:pt x="382001" y="15985"/>
                </a:cubicBezTo>
                <a:cubicBezTo>
                  <a:pt x="381433" y="14589"/>
                  <a:pt x="381174" y="13089"/>
                  <a:pt x="381174" y="11485"/>
                </a:cubicBezTo>
                <a:cubicBezTo>
                  <a:pt x="381174" y="9881"/>
                  <a:pt x="381433" y="8381"/>
                  <a:pt x="382001" y="6984"/>
                </a:cubicBezTo>
                <a:cubicBezTo>
                  <a:pt x="382571" y="5587"/>
                  <a:pt x="383346" y="4398"/>
                  <a:pt x="384381" y="3363"/>
                </a:cubicBezTo>
                <a:cubicBezTo>
                  <a:pt x="385416" y="2328"/>
                  <a:pt x="386605" y="1552"/>
                  <a:pt x="388002" y="983"/>
                </a:cubicBezTo>
                <a:cubicBezTo>
                  <a:pt x="389398" y="414"/>
                  <a:pt x="390899" y="104"/>
                  <a:pt x="392502" y="104"/>
                </a:cubicBezTo>
                <a:close/>
                <a:moveTo>
                  <a:pt x="134179" y="104"/>
                </a:moveTo>
                <a:cubicBezTo>
                  <a:pt x="135265" y="104"/>
                  <a:pt x="136352" y="259"/>
                  <a:pt x="137386" y="570"/>
                </a:cubicBezTo>
                <a:cubicBezTo>
                  <a:pt x="138421" y="828"/>
                  <a:pt x="139352" y="1242"/>
                  <a:pt x="140231" y="1811"/>
                </a:cubicBezTo>
                <a:cubicBezTo>
                  <a:pt x="140593" y="1966"/>
                  <a:pt x="140800" y="2277"/>
                  <a:pt x="140852" y="2639"/>
                </a:cubicBezTo>
                <a:cubicBezTo>
                  <a:pt x="140904" y="3001"/>
                  <a:pt x="140800" y="3363"/>
                  <a:pt x="140541" y="3673"/>
                </a:cubicBezTo>
                <a:cubicBezTo>
                  <a:pt x="140335" y="3984"/>
                  <a:pt x="140128" y="4139"/>
                  <a:pt x="139817" y="4139"/>
                </a:cubicBezTo>
                <a:cubicBezTo>
                  <a:pt x="139507" y="4139"/>
                  <a:pt x="139248" y="4087"/>
                  <a:pt x="138938" y="3932"/>
                </a:cubicBezTo>
                <a:cubicBezTo>
                  <a:pt x="138265" y="3518"/>
                  <a:pt x="137490" y="3208"/>
                  <a:pt x="136714" y="2949"/>
                </a:cubicBezTo>
                <a:cubicBezTo>
                  <a:pt x="135886" y="2691"/>
                  <a:pt x="135058" y="2587"/>
                  <a:pt x="134179" y="2587"/>
                </a:cubicBezTo>
                <a:cubicBezTo>
                  <a:pt x="132938" y="2587"/>
                  <a:pt x="131800" y="2846"/>
                  <a:pt x="130765" y="3260"/>
                </a:cubicBezTo>
                <a:cubicBezTo>
                  <a:pt x="129731" y="3673"/>
                  <a:pt x="128851" y="4294"/>
                  <a:pt x="128075" y="5070"/>
                </a:cubicBezTo>
                <a:cubicBezTo>
                  <a:pt x="127351" y="5846"/>
                  <a:pt x="126730" y="6777"/>
                  <a:pt x="126317" y="7864"/>
                </a:cubicBezTo>
                <a:cubicBezTo>
                  <a:pt x="125903" y="8950"/>
                  <a:pt x="125696" y="10140"/>
                  <a:pt x="125696" y="11433"/>
                </a:cubicBezTo>
                <a:cubicBezTo>
                  <a:pt x="125696" y="12830"/>
                  <a:pt x="125903" y="14071"/>
                  <a:pt x="126368" y="15158"/>
                </a:cubicBezTo>
                <a:cubicBezTo>
                  <a:pt x="126782" y="16244"/>
                  <a:pt x="127403" y="17175"/>
                  <a:pt x="128179" y="17951"/>
                </a:cubicBezTo>
                <a:cubicBezTo>
                  <a:pt x="128955" y="18727"/>
                  <a:pt x="129834" y="19296"/>
                  <a:pt x="130869" y="19710"/>
                </a:cubicBezTo>
                <a:cubicBezTo>
                  <a:pt x="131851" y="20124"/>
                  <a:pt x="132990" y="20331"/>
                  <a:pt x="134179" y="20331"/>
                </a:cubicBezTo>
                <a:cubicBezTo>
                  <a:pt x="135007" y="20331"/>
                  <a:pt x="135886" y="20227"/>
                  <a:pt x="136662" y="19969"/>
                </a:cubicBezTo>
                <a:cubicBezTo>
                  <a:pt x="137438" y="19710"/>
                  <a:pt x="138214" y="19400"/>
                  <a:pt x="138938" y="18934"/>
                </a:cubicBezTo>
                <a:cubicBezTo>
                  <a:pt x="139248" y="18779"/>
                  <a:pt x="139507" y="18727"/>
                  <a:pt x="139817" y="18779"/>
                </a:cubicBezTo>
                <a:cubicBezTo>
                  <a:pt x="140076" y="18831"/>
                  <a:pt x="140335" y="18986"/>
                  <a:pt x="140645" y="19141"/>
                </a:cubicBezTo>
                <a:cubicBezTo>
                  <a:pt x="140852" y="19451"/>
                  <a:pt x="140955" y="19814"/>
                  <a:pt x="140904" y="20176"/>
                </a:cubicBezTo>
                <a:cubicBezTo>
                  <a:pt x="140800" y="20589"/>
                  <a:pt x="140645" y="20848"/>
                  <a:pt x="140283" y="21003"/>
                </a:cubicBezTo>
                <a:cubicBezTo>
                  <a:pt x="139766" y="21314"/>
                  <a:pt x="139145" y="21624"/>
                  <a:pt x="138473" y="21883"/>
                </a:cubicBezTo>
                <a:cubicBezTo>
                  <a:pt x="137800" y="22141"/>
                  <a:pt x="137076" y="22348"/>
                  <a:pt x="136352" y="22504"/>
                </a:cubicBezTo>
                <a:cubicBezTo>
                  <a:pt x="135627" y="22659"/>
                  <a:pt x="134903" y="22710"/>
                  <a:pt x="134179" y="22710"/>
                </a:cubicBezTo>
                <a:cubicBezTo>
                  <a:pt x="132679" y="22710"/>
                  <a:pt x="131231" y="22452"/>
                  <a:pt x="129886" y="21935"/>
                </a:cubicBezTo>
                <a:cubicBezTo>
                  <a:pt x="128541" y="21417"/>
                  <a:pt x="127351" y="20641"/>
                  <a:pt x="126317" y="19658"/>
                </a:cubicBezTo>
                <a:cubicBezTo>
                  <a:pt x="125282" y="18675"/>
                  <a:pt x="124506" y="17486"/>
                  <a:pt x="123886" y="16089"/>
                </a:cubicBezTo>
                <a:cubicBezTo>
                  <a:pt x="123316" y="14692"/>
                  <a:pt x="123006" y="13140"/>
                  <a:pt x="123006" y="11381"/>
                </a:cubicBezTo>
                <a:cubicBezTo>
                  <a:pt x="123006" y="9778"/>
                  <a:pt x="123265" y="8226"/>
                  <a:pt x="123834" y="6881"/>
                </a:cubicBezTo>
                <a:cubicBezTo>
                  <a:pt x="124403" y="5536"/>
                  <a:pt x="125179" y="4346"/>
                  <a:pt x="126213" y="3311"/>
                </a:cubicBezTo>
                <a:cubicBezTo>
                  <a:pt x="127248" y="2277"/>
                  <a:pt x="128438" y="1501"/>
                  <a:pt x="129782" y="932"/>
                </a:cubicBezTo>
                <a:cubicBezTo>
                  <a:pt x="131127" y="363"/>
                  <a:pt x="132576" y="104"/>
                  <a:pt x="134179" y="104"/>
                </a:cubicBezTo>
                <a:close/>
                <a:moveTo>
                  <a:pt x="421573" y="52"/>
                </a:moveTo>
                <a:cubicBezTo>
                  <a:pt x="423125" y="52"/>
                  <a:pt x="424522" y="311"/>
                  <a:pt x="425815" y="880"/>
                </a:cubicBezTo>
                <a:cubicBezTo>
                  <a:pt x="427108" y="1449"/>
                  <a:pt x="428246" y="2225"/>
                  <a:pt x="429177" y="3259"/>
                </a:cubicBezTo>
                <a:cubicBezTo>
                  <a:pt x="430108" y="4294"/>
                  <a:pt x="430884" y="5484"/>
                  <a:pt x="431350" y="6880"/>
                </a:cubicBezTo>
                <a:cubicBezTo>
                  <a:pt x="431867" y="8226"/>
                  <a:pt x="432125" y="9777"/>
                  <a:pt x="432125" y="11433"/>
                </a:cubicBezTo>
                <a:cubicBezTo>
                  <a:pt x="432125" y="13088"/>
                  <a:pt x="431867" y="14588"/>
                  <a:pt x="431350" y="15985"/>
                </a:cubicBezTo>
                <a:cubicBezTo>
                  <a:pt x="430832" y="17382"/>
                  <a:pt x="430108" y="18572"/>
                  <a:pt x="429177" y="19606"/>
                </a:cubicBezTo>
                <a:cubicBezTo>
                  <a:pt x="428246" y="20641"/>
                  <a:pt x="427108" y="21417"/>
                  <a:pt x="425815" y="21986"/>
                </a:cubicBezTo>
                <a:cubicBezTo>
                  <a:pt x="424522" y="22555"/>
                  <a:pt x="423125" y="22814"/>
                  <a:pt x="421573" y="22814"/>
                </a:cubicBezTo>
                <a:cubicBezTo>
                  <a:pt x="420021" y="22814"/>
                  <a:pt x="418625" y="22555"/>
                  <a:pt x="417332" y="21986"/>
                </a:cubicBezTo>
                <a:cubicBezTo>
                  <a:pt x="416038" y="21417"/>
                  <a:pt x="414901" y="20641"/>
                  <a:pt x="413969" y="19606"/>
                </a:cubicBezTo>
                <a:cubicBezTo>
                  <a:pt x="413038" y="18572"/>
                  <a:pt x="412314" y="17330"/>
                  <a:pt x="411797" y="15985"/>
                </a:cubicBezTo>
                <a:cubicBezTo>
                  <a:pt x="411280" y="14640"/>
                  <a:pt x="411021" y="13088"/>
                  <a:pt x="411021" y="11433"/>
                </a:cubicBezTo>
                <a:cubicBezTo>
                  <a:pt x="411021" y="9777"/>
                  <a:pt x="411280" y="8277"/>
                  <a:pt x="411797" y="6880"/>
                </a:cubicBezTo>
                <a:cubicBezTo>
                  <a:pt x="412262" y="5484"/>
                  <a:pt x="413038" y="4294"/>
                  <a:pt x="413969" y="3259"/>
                </a:cubicBezTo>
                <a:cubicBezTo>
                  <a:pt x="414901" y="2225"/>
                  <a:pt x="416038" y="1449"/>
                  <a:pt x="417332" y="880"/>
                </a:cubicBezTo>
                <a:cubicBezTo>
                  <a:pt x="418625" y="311"/>
                  <a:pt x="420021" y="52"/>
                  <a:pt x="421573" y="52"/>
                </a:cubicBezTo>
                <a:close/>
                <a:moveTo>
                  <a:pt x="298670" y="52"/>
                </a:moveTo>
                <a:cubicBezTo>
                  <a:pt x="300222" y="52"/>
                  <a:pt x="301619" y="311"/>
                  <a:pt x="302912" y="880"/>
                </a:cubicBezTo>
                <a:cubicBezTo>
                  <a:pt x="304205" y="1449"/>
                  <a:pt x="305343" y="2225"/>
                  <a:pt x="306274" y="3259"/>
                </a:cubicBezTo>
                <a:cubicBezTo>
                  <a:pt x="307205" y="4294"/>
                  <a:pt x="307981" y="5484"/>
                  <a:pt x="308447" y="6880"/>
                </a:cubicBezTo>
                <a:cubicBezTo>
                  <a:pt x="308964" y="8226"/>
                  <a:pt x="309222" y="9777"/>
                  <a:pt x="309222" y="11433"/>
                </a:cubicBezTo>
                <a:cubicBezTo>
                  <a:pt x="309222" y="13088"/>
                  <a:pt x="308964" y="14588"/>
                  <a:pt x="308447" y="15985"/>
                </a:cubicBezTo>
                <a:cubicBezTo>
                  <a:pt x="307929" y="17382"/>
                  <a:pt x="307205" y="18572"/>
                  <a:pt x="306274" y="19606"/>
                </a:cubicBezTo>
                <a:cubicBezTo>
                  <a:pt x="305343" y="20641"/>
                  <a:pt x="304205" y="21417"/>
                  <a:pt x="302912" y="21986"/>
                </a:cubicBezTo>
                <a:cubicBezTo>
                  <a:pt x="301619" y="22555"/>
                  <a:pt x="300222" y="22814"/>
                  <a:pt x="298670" y="22814"/>
                </a:cubicBezTo>
                <a:cubicBezTo>
                  <a:pt x="297118" y="22814"/>
                  <a:pt x="295722" y="22555"/>
                  <a:pt x="294429" y="21986"/>
                </a:cubicBezTo>
                <a:cubicBezTo>
                  <a:pt x="293135" y="21417"/>
                  <a:pt x="291998" y="20641"/>
                  <a:pt x="291066" y="19606"/>
                </a:cubicBezTo>
                <a:cubicBezTo>
                  <a:pt x="290135" y="18572"/>
                  <a:pt x="289411" y="17382"/>
                  <a:pt x="288894" y="15985"/>
                </a:cubicBezTo>
                <a:cubicBezTo>
                  <a:pt x="288377" y="14640"/>
                  <a:pt x="288118" y="13088"/>
                  <a:pt x="288118" y="11433"/>
                </a:cubicBezTo>
                <a:cubicBezTo>
                  <a:pt x="288118" y="9777"/>
                  <a:pt x="288377" y="8277"/>
                  <a:pt x="288894" y="6880"/>
                </a:cubicBezTo>
                <a:cubicBezTo>
                  <a:pt x="289411" y="5484"/>
                  <a:pt x="290135" y="4294"/>
                  <a:pt x="291066" y="3259"/>
                </a:cubicBezTo>
                <a:cubicBezTo>
                  <a:pt x="291998" y="2225"/>
                  <a:pt x="293135" y="1449"/>
                  <a:pt x="294429" y="880"/>
                </a:cubicBezTo>
                <a:cubicBezTo>
                  <a:pt x="295722" y="311"/>
                  <a:pt x="297118" y="52"/>
                  <a:pt x="298670" y="52"/>
                </a:cubicBezTo>
                <a:close/>
                <a:moveTo>
                  <a:pt x="8069" y="0"/>
                </a:moveTo>
                <a:cubicBezTo>
                  <a:pt x="9363" y="0"/>
                  <a:pt x="10604" y="207"/>
                  <a:pt x="11742" y="621"/>
                </a:cubicBezTo>
                <a:cubicBezTo>
                  <a:pt x="12880" y="1086"/>
                  <a:pt x="13811" y="1655"/>
                  <a:pt x="14483" y="2380"/>
                </a:cubicBezTo>
                <a:cubicBezTo>
                  <a:pt x="14897" y="2793"/>
                  <a:pt x="15104" y="3207"/>
                  <a:pt x="15104" y="3569"/>
                </a:cubicBezTo>
                <a:cubicBezTo>
                  <a:pt x="15104" y="3880"/>
                  <a:pt x="14949" y="4190"/>
                  <a:pt x="14690" y="4449"/>
                </a:cubicBezTo>
                <a:cubicBezTo>
                  <a:pt x="14432" y="4708"/>
                  <a:pt x="14121" y="4863"/>
                  <a:pt x="13811" y="4863"/>
                </a:cubicBezTo>
                <a:cubicBezTo>
                  <a:pt x="13604" y="4863"/>
                  <a:pt x="13397" y="4759"/>
                  <a:pt x="13190" y="4604"/>
                </a:cubicBezTo>
                <a:cubicBezTo>
                  <a:pt x="12828" y="4190"/>
                  <a:pt x="12414" y="3828"/>
                  <a:pt x="11845" y="3518"/>
                </a:cubicBezTo>
                <a:cubicBezTo>
                  <a:pt x="11276" y="3207"/>
                  <a:pt x="10707" y="2949"/>
                  <a:pt x="10035" y="2742"/>
                </a:cubicBezTo>
                <a:cubicBezTo>
                  <a:pt x="9363" y="2587"/>
                  <a:pt x="8742" y="2483"/>
                  <a:pt x="8069" y="2483"/>
                </a:cubicBezTo>
                <a:cubicBezTo>
                  <a:pt x="7138" y="2483"/>
                  <a:pt x="6259" y="2638"/>
                  <a:pt x="5535" y="2897"/>
                </a:cubicBezTo>
                <a:cubicBezTo>
                  <a:pt x="4811" y="3156"/>
                  <a:pt x="4242" y="3569"/>
                  <a:pt x="3828" y="4087"/>
                </a:cubicBezTo>
                <a:cubicBezTo>
                  <a:pt x="3414" y="4604"/>
                  <a:pt x="3207" y="5225"/>
                  <a:pt x="3207" y="5949"/>
                </a:cubicBezTo>
                <a:cubicBezTo>
                  <a:pt x="3207" y="6725"/>
                  <a:pt x="3414" y="7398"/>
                  <a:pt x="3880" y="7915"/>
                </a:cubicBezTo>
                <a:cubicBezTo>
                  <a:pt x="4345" y="8432"/>
                  <a:pt x="4966" y="8846"/>
                  <a:pt x="5742" y="9156"/>
                </a:cubicBezTo>
                <a:cubicBezTo>
                  <a:pt x="6518" y="9518"/>
                  <a:pt x="7397" y="9777"/>
                  <a:pt x="8328" y="10036"/>
                </a:cubicBezTo>
                <a:cubicBezTo>
                  <a:pt x="9363" y="10294"/>
                  <a:pt x="10294" y="10605"/>
                  <a:pt x="11173" y="10915"/>
                </a:cubicBezTo>
                <a:cubicBezTo>
                  <a:pt x="12052" y="11277"/>
                  <a:pt x="12828" y="11691"/>
                  <a:pt x="13449" y="12157"/>
                </a:cubicBezTo>
                <a:cubicBezTo>
                  <a:pt x="14070" y="12622"/>
                  <a:pt x="14587" y="13243"/>
                  <a:pt x="15001" y="13916"/>
                </a:cubicBezTo>
                <a:cubicBezTo>
                  <a:pt x="15363" y="14640"/>
                  <a:pt x="15518" y="15571"/>
                  <a:pt x="15518" y="16657"/>
                </a:cubicBezTo>
                <a:cubicBezTo>
                  <a:pt x="15518" y="17847"/>
                  <a:pt x="15208" y="18882"/>
                  <a:pt x="14535" y="19761"/>
                </a:cubicBezTo>
                <a:cubicBezTo>
                  <a:pt x="13863" y="20641"/>
                  <a:pt x="12983" y="21365"/>
                  <a:pt x="11845" y="21882"/>
                </a:cubicBezTo>
                <a:cubicBezTo>
                  <a:pt x="10707" y="22400"/>
                  <a:pt x="9414" y="22710"/>
                  <a:pt x="8018" y="22710"/>
                </a:cubicBezTo>
                <a:cubicBezTo>
                  <a:pt x="6466" y="22710"/>
                  <a:pt x="5121" y="22503"/>
                  <a:pt x="3931" y="22037"/>
                </a:cubicBezTo>
                <a:cubicBezTo>
                  <a:pt x="2741" y="21572"/>
                  <a:pt x="1604" y="20848"/>
                  <a:pt x="517" y="19813"/>
                </a:cubicBezTo>
                <a:cubicBezTo>
                  <a:pt x="362" y="19710"/>
                  <a:pt x="259" y="19503"/>
                  <a:pt x="155" y="19347"/>
                </a:cubicBezTo>
                <a:cubicBezTo>
                  <a:pt x="52" y="19192"/>
                  <a:pt x="0" y="18985"/>
                  <a:pt x="0" y="18778"/>
                </a:cubicBezTo>
                <a:cubicBezTo>
                  <a:pt x="0" y="18468"/>
                  <a:pt x="104" y="18158"/>
                  <a:pt x="362" y="17899"/>
                </a:cubicBezTo>
                <a:cubicBezTo>
                  <a:pt x="569" y="17640"/>
                  <a:pt x="879" y="17485"/>
                  <a:pt x="1241" y="17485"/>
                </a:cubicBezTo>
                <a:cubicBezTo>
                  <a:pt x="1500" y="17485"/>
                  <a:pt x="1810" y="17640"/>
                  <a:pt x="2017" y="17847"/>
                </a:cubicBezTo>
                <a:cubicBezTo>
                  <a:pt x="2845" y="18623"/>
                  <a:pt x="3724" y="19244"/>
                  <a:pt x="4707" y="19658"/>
                </a:cubicBezTo>
                <a:cubicBezTo>
                  <a:pt x="5690" y="20072"/>
                  <a:pt x="6776" y="20279"/>
                  <a:pt x="7966" y="20279"/>
                </a:cubicBezTo>
                <a:cubicBezTo>
                  <a:pt x="8897" y="20279"/>
                  <a:pt x="9776" y="20123"/>
                  <a:pt x="10500" y="19813"/>
                </a:cubicBezTo>
                <a:cubicBezTo>
                  <a:pt x="11225" y="19503"/>
                  <a:pt x="11794" y="19089"/>
                  <a:pt x="12259" y="18571"/>
                </a:cubicBezTo>
                <a:cubicBezTo>
                  <a:pt x="12725" y="18054"/>
                  <a:pt x="12932" y="17433"/>
                  <a:pt x="12932" y="16761"/>
                </a:cubicBezTo>
                <a:cubicBezTo>
                  <a:pt x="12932" y="15933"/>
                  <a:pt x="12673" y="15261"/>
                  <a:pt x="12207" y="14692"/>
                </a:cubicBezTo>
                <a:cubicBezTo>
                  <a:pt x="11742" y="14123"/>
                  <a:pt x="11070" y="13657"/>
                  <a:pt x="10242" y="13295"/>
                </a:cubicBezTo>
                <a:cubicBezTo>
                  <a:pt x="9414" y="12933"/>
                  <a:pt x="8431" y="12622"/>
                  <a:pt x="7345" y="12364"/>
                </a:cubicBezTo>
                <a:cubicBezTo>
                  <a:pt x="6362" y="12157"/>
                  <a:pt x="5483" y="11898"/>
                  <a:pt x="4655" y="11536"/>
                </a:cubicBezTo>
                <a:cubicBezTo>
                  <a:pt x="3828" y="11226"/>
                  <a:pt x="3103" y="10812"/>
                  <a:pt x="2535" y="10294"/>
                </a:cubicBezTo>
                <a:cubicBezTo>
                  <a:pt x="1914" y="9777"/>
                  <a:pt x="1448" y="9208"/>
                  <a:pt x="1138" y="8484"/>
                </a:cubicBezTo>
                <a:cubicBezTo>
                  <a:pt x="827" y="7760"/>
                  <a:pt x="672" y="6932"/>
                  <a:pt x="672" y="6001"/>
                </a:cubicBezTo>
                <a:cubicBezTo>
                  <a:pt x="672" y="4811"/>
                  <a:pt x="983" y="3776"/>
                  <a:pt x="1604" y="2845"/>
                </a:cubicBezTo>
                <a:cubicBezTo>
                  <a:pt x="2276" y="1914"/>
                  <a:pt x="3103" y="1242"/>
                  <a:pt x="4242" y="724"/>
                </a:cubicBezTo>
                <a:cubicBezTo>
                  <a:pt x="5328" y="259"/>
                  <a:pt x="6621" y="0"/>
                  <a:pt x="8069" y="0"/>
                </a:cubicBezTo>
                <a:close/>
              </a:path>
            </a:pathLst>
          </a:custGeom>
          <a:solidFill>
            <a:schemeClr val="bg1"/>
          </a:solidFill>
          <a:ln w="5173" cap="flat">
            <a:noFill/>
            <a:prstDash val="solid"/>
            <a:miter/>
          </a:ln>
        </p:spPr>
        <p:txBody>
          <a:bodyPr rtlCol="0" anchor="ctr"/>
          <a:lstStyle/>
          <a:p>
            <a:endParaRPr lang="en-US" sz="1750"/>
          </a:p>
        </p:txBody>
      </p:sp>
      <p:sp>
        <p:nvSpPr>
          <p:cNvPr id="30" name="Text Placeholder 32">
            <a:extLst>
              <a:ext uri="{FF2B5EF4-FFF2-40B4-BE49-F238E27FC236}">
                <a16:creationId xmlns:a16="http://schemas.microsoft.com/office/drawing/2014/main" id="{8DFB8FBC-73FF-094B-B4A5-834AD038ECFF}"/>
              </a:ext>
            </a:extLst>
          </p:cNvPr>
          <p:cNvSpPr>
            <a:spLocks noGrp="1"/>
          </p:cNvSpPr>
          <p:nvPr>
            <p:ph type="body" sz="quarter" idx="30" hasCustomPrompt="1"/>
          </p:nvPr>
        </p:nvSpPr>
        <p:spPr>
          <a:xfrm>
            <a:off x="529897" y="5345906"/>
            <a:ext cx="6400840" cy="743603"/>
          </a:xfrm>
        </p:spPr>
        <p:txBody>
          <a:bodyPr>
            <a:noAutofit/>
          </a:bodyPr>
          <a:lstStyle>
            <a:lvl1pPr marL="0" indent="0" algn="ctr">
              <a:buNone/>
              <a:defRPr sz="2400" b="1" i="0">
                <a:solidFill>
                  <a:srgbClr val="A7377D"/>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YOUR HEADING</a:t>
            </a:r>
            <a:endParaRPr lang="en-US"/>
          </a:p>
        </p:txBody>
      </p:sp>
      <p:cxnSp>
        <p:nvCxnSpPr>
          <p:cNvPr id="31" name="Straight Connector 30">
            <a:extLst>
              <a:ext uri="{FF2B5EF4-FFF2-40B4-BE49-F238E27FC236}">
                <a16:creationId xmlns:a16="http://schemas.microsoft.com/office/drawing/2014/main" id="{005EEE1B-77BA-2941-A023-358F37BCAE08}"/>
              </a:ext>
            </a:extLst>
          </p:cNvPr>
          <p:cNvCxnSpPr/>
          <p:nvPr userDrawn="1"/>
        </p:nvCxnSpPr>
        <p:spPr>
          <a:xfrm>
            <a:off x="3477976" y="5860809"/>
            <a:ext cx="532210" cy="0"/>
          </a:xfrm>
          <a:prstGeom prst="line">
            <a:avLst/>
          </a:prstGeom>
          <a:ln w="28575">
            <a:solidFill>
              <a:srgbClr val="76C7D3"/>
            </a:solidFill>
          </a:ln>
        </p:spPr>
        <p:style>
          <a:lnRef idx="1">
            <a:schemeClr val="accent1"/>
          </a:lnRef>
          <a:fillRef idx="0">
            <a:schemeClr val="accent1"/>
          </a:fillRef>
          <a:effectRef idx="0">
            <a:schemeClr val="accent1"/>
          </a:effectRef>
          <a:fontRef idx="minor">
            <a:schemeClr val="tx1"/>
          </a:fontRef>
        </p:style>
      </p:cxnSp>
      <p:sp>
        <p:nvSpPr>
          <p:cNvPr id="32" name="Text Placeholder 32">
            <a:extLst>
              <a:ext uri="{FF2B5EF4-FFF2-40B4-BE49-F238E27FC236}">
                <a16:creationId xmlns:a16="http://schemas.microsoft.com/office/drawing/2014/main" id="{C57A6CB9-9197-824F-8108-494AE71AC754}"/>
              </a:ext>
            </a:extLst>
          </p:cNvPr>
          <p:cNvSpPr>
            <a:spLocks noGrp="1"/>
          </p:cNvSpPr>
          <p:nvPr>
            <p:ph type="body" sz="quarter" idx="47" hasCustomPrompt="1"/>
          </p:nvPr>
        </p:nvSpPr>
        <p:spPr>
          <a:xfrm>
            <a:off x="529897" y="6347473"/>
            <a:ext cx="6400839" cy="743603"/>
          </a:xfrm>
        </p:spPr>
        <p:txBody>
          <a:bodyPr>
            <a:noAutofit/>
          </a:bodyPr>
          <a:lstStyle>
            <a:lvl1pPr marL="0" indent="0" algn="ctr">
              <a:buNone/>
              <a:defRPr sz="1200" b="1" i="1">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a:t>Sub-Heading</a:t>
            </a:r>
          </a:p>
        </p:txBody>
      </p:sp>
      <p:sp>
        <p:nvSpPr>
          <p:cNvPr id="33" name="Text Placeholder 32">
            <a:extLst>
              <a:ext uri="{FF2B5EF4-FFF2-40B4-BE49-F238E27FC236}">
                <a16:creationId xmlns:a16="http://schemas.microsoft.com/office/drawing/2014/main" id="{6BB17252-8534-BD4D-9FD9-43EAFD3F8995}"/>
              </a:ext>
            </a:extLst>
          </p:cNvPr>
          <p:cNvSpPr>
            <a:spLocks noGrp="1"/>
          </p:cNvSpPr>
          <p:nvPr>
            <p:ph type="body" sz="quarter" idx="32" hasCustomPrompt="1"/>
          </p:nvPr>
        </p:nvSpPr>
        <p:spPr>
          <a:xfrm>
            <a:off x="529897" y="7349039"/>
            <a:ext cx="6400839" cy="2816711"/>
          </a:xfrm>
        </p:spPr>
        <p:txBody>
          <a:bodyPr numCol="2" spcCol="288000" anchor="t">
            <a:noAutofit/>
          </a:bodyPr>
          <a:lstStyle>
            <a:lvl1pPr marL="0" indent="0" algn="just">
              <a:lnSpc>
                <a:spcPct val="100000"/>
              </a:lnSpc>
              <a:spcBef>
                <a:spcPct val="0"/>
              </a:spcBef>
              <a:buNone/>
              <a:defRPr sz="105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colums)</a:t>
            </a:r>
            <a:endParaRPr lang="en-US"/>
          </a:p>
        </p:txBody>
      </p:sp>
      <p:sp>
        <p:nvSpPr>
          <p:cNvPr id="36" name="Rectangle 35">
            <a:extLst>
              <a:ext uri="{FF2B5EF4-FFF2-40B4-BE49-F238E27FC236}">
                <a16:creationId xmlns:a16="http://schemas.microsoft.com/office/drawing/2014/main" id="{837B9042-4AC6-0E4F-8D70-A0589053CBA5}"/>
              </a:ext>
            </a:extLst>
          </p:cNvPr>
          <p:cNvSpPr/>
          <p:nvPr userDrawn="1"/>
        </p:nvSpPr>
        <p:spPr>
          <a:xfrm>
            <a:off x="-2829007" y="-955040"/>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37" name="Rectangle 36">
            <a:extLst>
              <a:ext uri="{FF2B5EF4-FFF2-40B4-BE49-F238E27FC236}">
                <a16:creationId xmlns:a16="http://schemas.microsoft.com/office/drawing/2014/main" id="{DB392A52-5830-0140-B7B5-81732A7A285D}"/>
              </a:ext>
            </a:extLst>
          </p:cNvPr>
          <p:cNvSpPr/>
          <p:nvPr userDrawn="1"/>
        </p:nvSpPr>
        <p:spPr>
          <a:xfrm>
            <a:off x="-1107955" y="-1636437"/>
            <a:ext cx="10236282" cy="163643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38" name="Slide Number Placeholder 5">
            <a:extLst>
              <a:ext uri="{FF2B5EF4-FFF2-40B4-BE49-F238E27FC236}">
                <a16:creationId xmlns:a16="http://schemas.microsoft.com/office/drawing/2014/main" id="{E47C9F06-7E7F-B649-B969-B6811BCABDF5}"/>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414141"/>
                </a:solidFill>
                <a:latin typeface="Avenir" panose="02000503020000020003" pitchFamily="2" charset="0"/>
              </a:defRPr>
            </a:lvl1pPr>
          </a:lstStyle>
          <a:p>
            <a:fld id="{CB2079F2-58AF-ED44-82D7-E04B2F6FD686}" type="slidenum">
              <a:rPr lang="en-US" smtClean="0"/>
              <a:t>‹#›</a:t>
            </a:fld>
            <a:endParaRPr lang="en-US"/>
          </a:p>
        </p:txBody>
      </p:sp>
      <p:cxnSp>
        <p:nvCxnSpPr>
          <p:cNvPr id="39" name="Straight Connector 38">
            <a:extLst>
              <a:ext uri="{FF2B5EF4-FFF2-40B4-BE49-F238E27FC236}">
                <a16:creationId xmlns:a16="http://schemas.microsoft.com/office/drawing/2014/main" id="{5BF722FD-BED5-9749-9BCC-A63E489B9980}"/>
              </a:ext>
            </a:extLst>
          </p:cNvPr>
          <p:cNvCxnSpPr/>
          <p:nvPr userDrawn="1"/>
        </p:nvCxnSpPr>
        <p:spPr>
          <a:xfrm rot="5400000" flipH="1">
            <a:off x="7257742" y="10076667"/>
            <a:ext cx="0" cy="178217"/>
          </a:xfrm>
          <a:prstGeom prst="line">
            <a:avLst/>
          </a:prstGeom>
          <a:ln>
            <a:solidFill>
              <a:srgbClr val="76C7D3"/>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524B0D17-F7CB-014C-A31A-246919648BC8}"/>
              </a:ext>
            </a:extLst>
          </p:cNvPr>
          <p:cNvSpPr/>
          <p:nvPr userDrawn="1"/>
        </p:nvSpPr>
        <p:spPr>
          <a:xfrm rot="16200000">
            <a:off x="5677889" y="8236536"/>
            <a:ext cx="3173496" cy="200055"/>
          </a:xfrm>
          <a:prstGeom prst="rect">
            <a:avLst/>
          </a:prstGeom>
        </p:spPr>
        <p:txBody>
          <a:bodyPr wrap="square">
            <a:spAutoFit/>
          </a:bodyPr>
          <a:lstStyle/>
          <a:p>
            <a:pPr algn="l"/>
            <a:r>
              <a:rPr lang="en-IE" sz="700" b="0" i="0" u="none" strike="noStrike" kern="1200" spc="300">
                <a:solidFill>
                  <a:srgbClr val="414141"/>
                </a:solidFill>
                <a:effectLst/>
                <a:latin typeface="Open Sans" panose="020B0606030504020204" pitchFamily="34" charset="0"/>
                <a:ea typeface="Open Sans" panose="020B0606030504020204" pitchFamily="34" charset="0"/>
                <a:cs typeface="Open Sans" panose="020B0606030504020204" pitchFamily="34" charset="0"/>
              </a:rPr>
              <a:t>Migrant Community Mediators</a:t>
            </a:r>
            <a:endParaRPr lang="en-US" sz="700" spc="300">
              <a:solidFill>
                <a:srgbClr val="41414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580445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1552EB60-ADCA-604D-A377-CBB753F47ED9}"/>
              </a:ext>
            </a:extLst>
          </p:cNvPr>
          <p:cNvSpPr/>
          <p:nvPr userDrawn="1"/>
        </p:nvSpPr>
        <p:spPr>
          <a:xfrm>
            <a:off x="5299" y="24543"/>
            <a:ext cx="2149936" cy="10691814"/>
          </a:xfrm>
          <a:prstGeom prst="rect">
            <a:avLst/>
          </a:prstGeom>
          <a:solidFill>
            <a:srgbClr val="A7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81" name="Text Placeholder 32">
            <a:extLst>
              <a:ext uri="{FF2B5EF4-FFF2-40B4-BE49-F238E27FC236}">
                <a16:creationId xmlns:a16="http://schemas.microsoft.com/office/drawing/2014/main" id="{A59851DB-E5A2-A244-9977-EE5507DDE8EE}"/>
              </a:ext>
            </a:extLst>
          </p:cNvPr>
          <p:cNvSpPr>
            <a:spLocks noGrp="1"/>
          </p:cNvSpPr>
          <p:nvPr>
            <p:ph type="body" sz="quarter" idx="11" hasCustomPrompt="1"/>
          </p:nvPr>
        </p:nvSpPr>
        <p:spPr>
          <a:xfrm>
            <a:off x="2624876" y="1160871"/>
            <a:ext cx="648000" cy="348400"/>
          </a:xfrm>
        </p:spPr>
        <p:txBody>
          <a:bodyPr anchor="ctr">
            <a:noAutofit/>
          </a:bodyPr>
          <a:lstStyle>
            <a:lvl1pPr marL="0" indent="0" algn="ctr">
              <a:buNone/>
              <a:defRPr sz="1900" b="1" i="0">
                <a:solidFill>
                  <a:srgbClr val="76C7D3"/>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01</a:t>
            </a:r>
            <a:endParaRPr lang="en-US"/>
          </a:p>
        </p:txBody>
      </p:sp>
      <p:sp>
        <p:nvSpPr>
          <p:cNvPr id="82" name="Text Placeholder 32">
            <a:extLst>
              <a:ext uri="{FF2B5EF4-FFF2-40B4-BE49-F238E27FC236}">
                <a16:creationId xmlns:a16="http://schemas.microsoft.com/office/drawing/2014/main" id="{588B1F1F-B20D-1741-A1F0-B305FBF12732}"/>
              </a:ext>
            </a:extLst>
          </p:cNvPr>
          <p:cNvSpPr>
            <a:spLocks noGrp="1"/>
          </p:cNvSpPr>
          <p:nvPr>
            <p:ph type="body" sz="quarter" idx="12" hasCustomPrompt="1"/>
          </p:nvPr>
        </p:nvSpPr>
        <p:spPr>
          <a:xfrm>
            <a:off x="3340715" y="1160871"/>
            <a:ext cx="3228474" cy="348400"/>
          </a:xfrm>
        </p:spPr>
        <p:txBody>
          <a:bodyPr anchor="ctr">
            <a:noAutofit/>
          </a:bodyPr>
          <a:lstStyle>
            <a:lvl1pPr marL="0" indent="0" algn="l">
              <a:buNone/>
              <a:defRPr sz="160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Title</a:t>
            </a:r>
            <a:endParaRPr lang="en-US"/>
          </a:p>
        </p:txBody>
      </p:sp>
      <p:sp>
        <p:nvSpPr>
          <p:cNvPr id="87" name="Text Placeholder 32">
            <a:extLst>
              <a:ext uri="{FF2B5EF4-FFF2-40B4-BE49-F238E27FC236}">
                <a16:creationId xmlns:a16="http://schemas.microsoft.com/office/drawing/2014/main" id="{D2198099-9115-344D-B9E7-A9BA8B46D60F}"/>
              </a:ext>
            </a:extLst>
          </p:cNvPr>
          <p:cNvSpPr>
            <a:spLocks noGrp="1"/>
          </p:cNvSpPr>
          <p:nvPr>
            <p:ph type="body" sz="quarter" idx="13" hasCustomPrompt="1"/>
          </p:nvPr>
        </p:nvSpPr>
        <p:spPr>
          <a:xfrm>
            <a:off x="2624876" y="1636113"/>
            <a:ext cx="648000" cy="348400"/>
          </a:xfrm>
        </p:spPr>
        <p:txBody>
          <a:bodyPr anchor="ctr">
            <a:noAutofit/>
          </a:bodyPr>
          <a:lstStyle>
            <a:lvl1pPr marL="0" indent="0" algn="ctr">
              <a:buNone/>
              <a:defRPr sz="1900" b="1" i="0">
                <a:solidFill>
                  <a:srgbClr val="76C7D3"/>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02</a:t>
            </a:r>
            <a:endParaRPr lang="en-US"/>
          </a:p>
        </p:txBody>
      </p:sp>
      <p:sp>
        <p:nvSpPr>
          <p:cNvPr id="88" name="Text Placeholder 32">
            <a:extLst>
              <a:ext uri="{FF2B5EF4-FFF2-40B4-BE49-F238E27FC236}">
                <a16:creationId xmlns:a16="http://schemas.microsoft.com/office/drawing/2014/main" id="{B7D4A8B7-F6D8-6349-A361-F181BD504AC1}"/>
              </a:ext>
            </a:extLst>
          </p:cNvPr>
          <p:cNvSpPr>
            <a:spLocks noGrp="1"/>
          </p:cNvSpPr>
          <p:nvPr>
            <p:ph type="body" sz="quarter" idx="14" hasCustomPrompt="1"/>
          </p:nvPr>
        </p:nvSpPr>
        <p:spPr>
          <a:xfrm>
            <a:off x="3340715" y="1636113"/>
            <a:ext cx="3228474" cy="348400"/>
          </a:xfrm>
        </p:spPr>
        <p:txBody>
          <a:bodyPr anchor="ctr">
            <a:noAutofit/>
          </a:bodyPr>
          <a:lstStyle>
            <a:lvl1pPr marL="0" indent="0" algn="l">
              <a:buNone/>
              <a:defRPr sz="160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Title</a:t>
            </a:r>
            <a:endParaRPr lang="en-US"/>
          </a:p>
        </p:txBody>
      </p:sp>
      <p:sp>
        <p:nvSpPr>
          <p:cNvPr id="89" name="Text Placeholder 32">
            <a:extLst>
              <a:ext uri="{FF2B5EF4-FFF2-40B4-BE49-F238E27FC236}">
                <a16:creationId xmlns:a16="http://schemas.microsoft.com/office/drawing/2014/main" id="{EC15E688-1168-1C4E-A9CD-794E37AD04E8}"/>
              </a:ext>
            </a:extLst>
          </p:cNvPr>
          <p:cNvSpPr>
            <a:spLocks noGrp="1"/>
          </p:cNvSpPr>
          <p:nvPr>
            <p:ph type="body" sz="quarter" idx="15" hasCustomPrompt="1"/>
          </p:nvPr>
        </p:nvSpPr>
        <p:spPr>
          <a:xfrm>
            <a:off x="2624876" y="2152237"/>
            <a:ext cx="648000" cy="348400"/>
          </a:xfrm>
        </p:spPr>
        <p:txBody>
          <a:bodyPr anchor="ctr">
            <a:noAutofit/>
          </a:bodyPr>
          <a:lstStyle>
            <a:lvl1pPr marL="0" indent="0" algn="ctr">
              <a:buNone/>
              <a:defRPr sz="1900" b="1" i="0">
                <a:solidFill>
                  <a:srgbClr val="76C7D3"/>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03</a:t>
            </a:r>
            <a:endParaRPr lang="en-US"/>
          </a:p>
        </p:txBody>
      </p:sp>
      <p:sp>
        <p:nvSpPr>
          <p:cNvPr id="90" name="Text Placeholder 32">
            <a:extLst>
              <a:ext uri="{FF2B5EF4-FFF2-40B4-BE49-F238E27FC236}">
                <a16:creationId xmlns:a16="http://schemas.microsoft.com/office/drawing/2014/main" id="{F69C57A8-C898-294C-BDED-5566C088D833}"/>
              </a:ext>
            </a:extLst>
          </p:cNvPr>
          <p:cNvSpPr>
            <a:spLocks noGrp="1"/>
          </p:cNvSpPr>
          <p:nvPr>
            <p:ph type="body" sz="quarter" idx="19" hasCustomPrompt="1"/>
          </p:nvPr>
        </p:nvSpPr>
        <p:spPr>
          <a:xfrm>
            <a:off x="3340715" y="2152237"/>
            <a:ext cx="3228474" cy="348400"/>
          </a:xfrm>
        </p:spPr>
        <p:txBody>
          <a:bodyPr anchor="ctr">
            <a:noAutofit/>
          </a:bodyPr>
          <a:lstStyle>
            <a:lvl1pPr marL="0" indent="0" algn="l">
              <a:buNone/>
              <a:defRPr sz="160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Title</a:t>
            </a:r>
            <a:endParaRPr lang="en-US"/>
          </a:p>
        </p:txBody>
      </p:sp>
      <p:sp>
        <p:nvSpPr>
          <p:cNvPr id="91" name="Text Placeholder 32">
            <a:extLst>
              <a:ext uri="{FF2B5EF4-FFF2-40B4-BE49-F238E27FC236}">
                <a16:creationId xmlns:a16="http://schemas.microsoft.com/office/drawing/2014/main" id="{8D824305-1B9A-A042-8BAC-97522EB09867}"/>
              </a:ext>
            </a:extLst>
          </p:cNvPr>
          <p:cNvSpPr>
            <a:spLocks noGrp="1"/>
          </p:cNvSpPr>
          <p:nvPr>
            <p:ph type="body" sz="quarter" idx="17" hasCustomPrompt="1"/>
          </p:nvPr>
        </p:nvSpPr>
        <p:spPr>
          <a:xfrm>
            <a:off x="2624876" y="2638202"/>
            <a:ext cx="648000" cy="348400"/>
          </a:xfrm>
        </p:spPr>
        <p:txBody>
          <a:bodyPr anchor="ctr">
            <a:noAutofit/>
          </a:bodyPr>
          <a:lstStyle>
            <a:lvl1pPr marL="0" indent="0" algn="ctr">
              <a:buNone/>
              <a:defRPr sz="1900" b="1" i="0">
                <a:solidFill>
                  <a:srgbClr val="76C7D3"/>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04</a:t>
            </a:r>
            <a:endParaRPr lang="en-US"/>
          </a:p>
        </p:txBody>
      </p:sp>
      <p:sp>
        <p:nvSpPr>
          <p:cNvPr id="92" name="Text Placeholder 32">
            <a:extLst>
              <a:ext uri="{FF2B5EF4-FFF2-40B4-BE49-F238E27FC236}">
                <a16:creationId xmlns:a16="http://schemas.microsoft.com/office/drawing/2014/main" id="{B4BE590E-14F6-734B-95F9-FFC0E3202831}"/>
              </a:ext>
            </a:extLst>
          </p:cNvPr>
          <p:cNvSpPr>
            <a:spLocks noGrp="1"/>
          </p:cNvSpPr>
          <p:nvPr>
            <p:ph type="body" sz="quarter" idx="20" hasCustomPrompt="1"/>
          </p:nvPr>
        </p:nvSpPr>
        <p:spPr>
          <a:xfrm>
            <a:off x="3340715" y="2638202"/>
            <a:ext cx="3228474" cy="348400"/>
          </a:xfrm>
        </p:spPr>
        <p:txBody>
          <a:bodyPr anchor="ctr">
            <a:noAutofit/>
          </a:bodyPr>
          <a:lstStyle>
            <a:lvl1pPr marL="0" indent="0" algn="l">
              <a:buNone/>
              <a:defRPr sz="160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Title</a:t>
            </a:r>
            <a:endParaRPr lang="en-US"/>
          </a:p>
        </p:txBody>
      </p:sp>
      <p:sp>
        <p:nvSpPr>
          <p:cNvPr id="93" name="Text Placeholder 32">
            <a:extLst>
              <a:ext uri="{FF2B5EF4-FFF2-40B4-BE49-F238E27FC236}">
                <a16:creationId xmlns:a16="http://schemas.microsoft.com/office/drawing/2014/main" id="{0EF7FA5C-7B26-7C4A-AD3A-9B96EDB885D5}"/>
              </a:ext>
            </a:extLst>
          </p:cNvPr>
          <p:cNvSpPr>
            <a:spLocks noGrp="1"/>
          </p:cNvSpPr>
          <p:nvPr>
            <p:ph type="body" sz="quarter" idx="21" hasCustomPrompt="1"/>
          </p:nvPr>
        </p:nvSpPr>
        <p:spPr>
          <a:xfrm>
            <a:off x="2624876" y="3177467"/>
            <a:ext cx="648000" cy="348400"/>
          </a:xfrm>
        </p:spPr>
        <p:txBody>
          <a:bodyPr anchor="ctr">
            <a:noAutofit/>
          </a:bodyPr>
          <a:lstStyle>
            <a:lvl1pPr marL="0" indent="0" algn="ctr">
              <a:buNone/>
              <a:defRPr sz="1900" b="1" i="0">
                <a:solidFill>
                  <a:srgbClr val="76C7D3"/>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05</a:t>
            </a:r>
            <a:endParaRPr lang="en-US"/>
          </a:p>
        </p:txBody>
      </p:sp>
      <p:sp>
        <p:nvSpPr>
          <p:cNvPr id="94" name="Text Placeholder 32">
            <a:extLst>
              <a:ext uri="{FF2B5EF4-FFF2-40B4-BE49-F238E27FC236}">
                <a16:creationId xmlns:a16="http://schemas.microsoft.com/office/drawing/2014/main" id="{5D6A533B-0A1A-0B4C-83EE-FDD3E8B07B6F}"/>
              </a:ext>
            </a:extLst>
          </p:cNvPr>
          <p:cNvSpPr>
            <a:spLocks noGrp="1"/>
          </p:cNvSpPr>
          <p:nvPr>
            <p:ph type="body" sz="quarter" idx="22" hasCustomPrompt="1"/>
          </p:nvPr>
        </p:nvSpPr>
        <p:spPr>
          <a:xfrm>
            <a:off x="3340715" y="3177467"/>
            <a:ext cx="3228474" cy="348400"/>
          </a:xfrm>
        </p:spPr>
        <p:txBody>
          <a:bodyPr anchor="ctr">
            <a:noAutofit/>
          </a:bodyPr>
          <a:lstStyle>
            <a:lvl1pPr marL="0" indent="0" algn="l">
              <a:buNone/>
              <a:defRPr sz="160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Title</a:t>
            </a:r>
            <a:endParaRPr lang="en-US"/>
          </a:p>
        </p:txBody>
      </p:sp>
      <p:sp>
        <p:nvSpPr>
          <p:cNvPr id="95" name="Text Placeholder 32">
            <a:extLst>
              <a:ext uri="{FF2B5EF4-FFF2-40B4-BE49-F238E27FC236}">
                <a16:creationId xmlns:a16="http://schemas.microsoft.com/office/drawing/2014/main" id="{3F2C32D0-9D81-6149-B612-4FD7C486BC51}"/>
              </a:ext>
            </a:extLst>
          </p:cNvPr>
          <p:cNvSpPr>
            <a:spLocks noGrp="1"/>
          </p:cNvSpPr>
          <p:nvPr>
            <p:ph type="body" sz="quarter" idx="23" hasCustomPrompt="1"/>
          </p:nvPr>
        </p:nvSpPr>
        <p:spPr>
          <a:xfrm>
            <a:off x="2624876" y="3674154"/>
            <a:ext cx="648000" cy="348400"/>
          </a:xfrm>
        </p:spPr>
        <p:txBody>
          <a:bodyPr anchor="ctr">
            <a:noAutofit/>
          </a:bodyPr>
          <a:lstStyle>
            <a:lvl1pPr marL="0" indent="0" algn="ctr">
              <a:buNone/>
              <a:defRPr sz="1900" b="1" i="0">
                <a:solidFill>
                  <a:srgbClr val="76C7D3"/>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06</a:t>
            </a:r>
            <a:endParaRPr lang="en-US"/>
          </a:p>
        </p:txBody>
      </p:sp>
      <p:sp>
        <p:nvSpPr>
          <p:cNvPr id="96" name="Text Placeholder 32">
            <a:extLst>
              <a:ext uri="{FF2B5EF4-FFF2-40B4-BE49-F238E27FC236}">
                <a16:creationId xmlns:a16="http://schemas.microsoft.com/office/drawing/2014/main" id="{ABD7E210-26C9-064E-9F0A-44731309BA94}"/>
              </a:ext>
            </a:extLst>
          </p:cNvPr>
          <p:cNvSpPr>
            <a:spLocks noGrp="1"/>
          </p:cNvSpPr>
          <p:nvPr>
            <p:ph type="body" sz="quarter" idx="24" hasCustomPrompt="1"/>
          </p:nvPr>
        </p:nvSpPr>
        <p:spPr>
          <a:xfrm>
            <a:off x="3340715" y="3674154"/>
            <a:ext cx="3228474" cy="348400"/>
          </a:xfrm>
        </p:spPr>
        <p:txBody>
          <a:bodyPr anchor="ctr">
            <a:noAutofit/>
          </a:bodyPr>
          <a:lstStyle>
            <a:lvl1pPr marL="0" indent="0" algn="l">
              <a:buNone/>
              <a:defRPr sz="160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Title</a:t>
            </a:r>
            <a:endParaRPr lang="en-US"/>
          </a:p>
        </p:txBody>
      </p:sp>
      <p:sp>
        <p:nvSpPr>
          <p:cNvPr id="97" name="Text Placeholder 32">
            <a:extLst>
              <a:ext uri="{FF2B5EF4-FFF2-40B4-BE49-F238E27FC236}">
                <a16:creationId xmlns:a16="http://schemas.microsoft.com/office/drawing/2014/main" id="{D2E11612-63A9-9741-BB7B-0C52BFF1ACF5}"/>
              </a:ext>
            </a:extLst>
          </p:cNvPr>
          <p:cNvSpPr>
            <a:spLocks noGrp="1"/>
          </p:cNvSpPr>
          <p:nvPr>
            <p:ph type="body" sz="quarter" idx="25" hasCustomPrompt="1"/>
          </p:nvPr>
        </p:nvSpPr>
        <p:spPr>
          <a:xfrm>
            <a:off x="2624876" y="4170185"/>
            <a:ext cx="648000" cy="348400"/>
          </a:xfrm>
        </p:spPr>
        <p:txBody>
          <a:bodyPr anchor="ctr">
            <a:noAutofit/>
          </a:bodyPr>
          <a:lstStyle>
            <a:lvl1pPr marL="0" indent="0" algn="ctr">
              <a:buNone/>
              <a:defRPr sz="1900" b="1" i="0">
                <a:solidFill>
                  <a:srgbClr val="76C7D3"/>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07</a:t>
            </a:r>
            <a:endParaRPr lang="en-US"/>
          </a:p>
        </p:txBody>
      </p:sp>
      <p:sp>
        <p:nvSpPr>
          <p:cNvPr id="98" name="Text Placeholder 32">
            <a:extLst>
              <a:ext uri="{FF2B5EF4-FFF2-40B4-BE49-F238E27FC236}">
                <a16:creationId xmlns:a16="http://schemas.microsoft.com/office/drawing/2014/main" id="{E2A88B1F-CD9A-7741-B8DB-196E95F98E0B}"/>
              </a:ext>
            </a:extLst>
          </p:cNvPr>
          <p:cNvSpPr>
            <a:spLocks noGrp="1"/>
          </p:cNvSpPr>
          <p:nvPr>
            <p:ph type="body" sz="quarter" idx="26" hasCustomPrompt="1"/>
          </p:nvPr>
        </p:nvSpPr>
        <p:spPr>
          <a:xfrm>
            <a:off x="3340715" y="4170185"/>
            <a:ext cx="3228474" cy="348400"/>
          </a:xfrm>
        </p:spPr>
        <p:txBody>
          <a:bodyPr anchor="ctr">
            <a:noAutofit/>
          </a:bodyPr>
          <a:lstStyle>
            <a:lvl1pPr marL="0" indent="0" algn="l">
              <a:buNone/>
              <a:defRPr sz="160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Title</a:t>
            </a:r>
            <a:endParaRPr lang="en-US"/>
          </a:p>
        </p:txBody>
      </p:sp>
      <p:sp>
        <p:nvSpPr>
          <p:cNvPr id="99" name="Text Placeholder 32">
            <a:extLst>
              <a:ext uri="{FF2B5EF4-FFF2-40B4-BE49-F238E27FC236}">
                <a16:creationId xmlns:a16="http://schemas.microsoft.com/office/drawing/2014/main" id="{A0BAD99F-EFA9-A648-BF68-F6E2B8A13D75}"/>
              </a:ext>
            </a:extLst>
          </p:cNvPr>
          <p:cNvSpPr>
            <a:spLocks noGrp="1"/>
          </p:cNvSpPr>
          <p:nvPr>
            <p:ph type="body" sz="quarter" idx="27" hasCustomPrompt="1"/>
          </p:nvPr>
        </p:nvSpPr>
        <p:spPr>
          <a:xfrm>
            <a:off x="2624876" y="4666872"/>
            <a:ext cx="648000" cy="348400"/>
          </a:xfrm>
        </p:spPr>
        <p:txBody>
          <a:bodyPr anchor="ctr">
            <a:noAutofit/>
          </a:bodyPr>
          <a:lstStyle>
            <a:lvl1pPr marL="0" indent="0" algn="ctr">
              <a:buNone/>
              <a:defRPr sz="1900" b="1" i="0">
                <a:solidFill>
                  <a:srgbClr val="76C7D3"/>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08</a:t>
            </a:r>
            <a:endParaRPr lang="en-US"/>
          </a:p>
        </p:txBody>
      </p:sp>
      <p:sp>
        <p:nvSpPr>
          <p:cNvPr id="119" name="Text Placeholder 32">
            <a:extLst>
              <a:ext uri="{FF2B5EF4-FFF2-40B4-BE49-F238E27FC236}">
                <a16:creationId xmlns:a16="http://schemas.microsoft.com/office/drawing/2014/main" id="{DE316CDC-5319-DB45-8EB9-DE61D16C4CCD}"/>
              </a:ext>
            </a:extLst>
          </p:cNvPr>
          <p:cNvSpPr>
            <a:spLocks noGrp="1"/>
          </p:cNvSpPr>
          <p:nvPr>
            <p:ph type="body" sz="quarter" idx="28" hasCustomPrompt="1"/>
          </p:nvPr>
        </p:nvSpPr>
        <p:spPr>
          <a:xfrm>
            <a:off x="3340715" y="4666872"/>
            <a:ext cx="3228474" cy="348400"/>
          </a:xfrm>
        </p:spPr>
        <p:txBody>
          <a:bodyPr anchor="ctr">
            <a:noAutofit/>
          </a:bodyPr>
          <a:lstStyle>
            <a:lvl1pPr marL="0" indent="0" algn="l">
              <a:buNone/>
              <a:defRPr sz="160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Title</a:t>
            </a:r>
            <a:endParaRPr lang="en-US"/>
          </a:p>
        </p:txBody>
      </p:sp>
      <p:grpSp>
        <p:nvGrpSpPr>
          <p:cNvPr id="123" name="Group 122">
            <a:extLst>
              <a:ext uri="{FF2B5EF4-FFF2-40B4-BE49-F238E27FC236}">
                <a16:creationId xmlns:a16="http://schemas.microsoft.com/office/drawing/2014/main" id="{2974A8F4-8C45-6C42-AD3B-D522FADBD45F}"/>
              </a:ext>
            </a:extLst>
          </p:cNvPr>
          <p:cNvGrpSpPr/>
          <p:nvPr userDrawn="1"/>
        </p:nvGrpSpPr>
        <p:grpSpPr>
          <a:xfrm>
            <a:off x="2461432" y="1575153"/>
            <a:ext cx="4278713" cy="3004079"/>
            <a:chOff x="195319" y="2097486"/>
            <a:chExt cx="4278713" cy="3004079"/>
          </a:xfrm>
        </p:grpSpPr>
        <p:cxnSp>
          <p:nvCxnSpPr>
            <p:cNvPr id="124" name="Straight Connector 123">
              <a:extLst>
                <a:ext uri="{FF2B5EF4-FFF2-40B4-BE49-F238E27FC236}">
                  <a16:creationId xmlns:a16="http://schemas.microsoft.com/office/drawing/2014/main" id="{BEE9EF6E-13CB-B548-BD2F-AB006C3DC800}"/>
                </a:ext>
              </a:extLst>
            </p:cNvPr>
            <p:cNvCxnSpPr/>
            <p:nvPr userDrawn="1"/>
          </p:nvCxnSpPr>
          <p:spPr>
            <a:xfrm flipH="1">
              <a:off x="195319" y="2097486"/>
              <a:ext cx="4278713" cy="0"/>
            </a:xfrm>
            <a:prstGeom prst="line">
              <a:avLst/>
            </a:prstGeom>
            <a:ln w="9525">
              <a:solidFill>
                <a:srgbClr val="A7377D"/>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7498D56D-C854-1444-A529-D727D8FA8A77}"/>
                </a:ext>
              </a:extLst>
            </p:cNvPr>
            <p:cNvCxnSpPr/>
            <p:nvPr userDrawn="1"/>
          </p:nvCxnSpPr>
          <p:spPr>
            <a:xfrm flipH="1">
              <a:off x="195319" y="2592736"/>
              <a:ext cx="4278713" cy="0"/>
            </a:xfrm>
            <a:prstGeom prst="line">
              <a:avLst/>
            </a:prstGeom>
            <a:ln w="9525">
              <a:solidFill>
                <a:srgbClr val="A7377D"/>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233DDD2-A876-B442-9F45-C932FF5A265D}"/>
                </a:ext>
              </a:extLst>
            </p:cNvPr>
            <p:cNvCxnSpPr/>
            <p:nvPr userDrawn="1"/>
          </p:nvCxnSpPr>
          <p:spPr>
            <a:xfrm flipH="1">
              <a:off x="195319" y="3089885"/>
              <a:ext cx="4278713" cy="0"/>
            </a:xfrm>
            <a:prstGeom prst="line">
              <a:avLst/>
            </a:prstGeom>
            <a:ln w="9525">
              <a:solidFill>
                <a:srgbClr val="A7377D"/>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03CBD230-236C-5144-A38B-97FAF5CECBEC}"/>
                </a:ext>
              </a:extLst>
            </p:cNvPr>
            <p:cNvCxnSpPr/>
            <p:nvPr userDrawn="1"/>
          </p:nvCxnSpPr>
          <p:spPr>
            <a:xfrm flipH="1">
              <a:off x="195319" y="3585135"/>
              <a:ext cx="4278713" cy="0"/>
            </a:xfrm>
            <a:prstGeom prst="line">
              <a:avLst/>
            </a:prstGeom>
            <a:ln w="9525">
              <a:solidFill>
                <a:srgbClr val="A7377D"/>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FD54CE24-2062-2742-A79D-ACD57F7D39B7}"/>
                </a:ext>
              </a:extLst>
            </p:cNvPr>
            <p:cNvCxnSpPr/>
            <p:nvPr userDrawn="1"/>
          </p:nvCxnSpPr>
          <p:spPr>
            <a:xfrm flipH="1">
              <a:off x="195319" y="4109166"/>
              <a:ext cx="4278713" cy="0"/>
            </a:xfrm>
            <a:prstGeom prst="line">
              <a:avLst/>
            </a:prstGeom>
            <a:ln w="9525">
              <a:solidFill>
                <a:srgbClr val="A7377D"/>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6B124B75-2E34-6C47-9990-2B82D0BB13D4}"/>
                </a:ext>
              </a:extLst>
            </p:cNvPr>
            <p:cNvCxnSpPr/>
            <p:nvPr userDrawn="1"/>
          </p:nvCxnSpPr>
          <p:spPr>
            <a:xfrm flipH="1">
              <a:off x="195319" y="4604416"/>
              <a:ext cx="4278713" cy="0"/>
            </a:xfrm>
            <a:prstGeom prst="line">
              <a:avLst/>
            </a:prstGeom>
            <a:ln w="9525">
              <a:solidFill>
                <a:srgbClr val="A7377D"/>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F3D6C0F0-DDFB-794C-A7CB-E15919B52122}"/>
                </a:ext>
              </a:extLst>
            </p:cNvPr>
            <p:cNvCxnSpPr/>
            <p:nvPr userDrawn="1"/>
          </p:nvCxnSpPr>
          <p:spPr>
            <a:xfrm flipH="1">
              <a:off x="195319" y="5101565"/>
              <a:ext cx="4278713" cy="0"/>
            </a:xfrm>
            <a:prstGeom prst="line">
              <a:avLst/>
            </a:prstGeom>
            <a:ln w="9525">
              <a:solidFill>
                <a:srgbClr val="A7377D"/>
              </a:solidFill>
            </a:ln>
          </p:spPr>
          <p:style>
            <a:lnRef idx="1">
              <a:schemeClr val="accent1"/>
            </a:lnRef>
            <a:fillRef idx="0">
              <a:schemeClr val="accent1"/>
            </a:fillRef>
            <a:effectRef idx="0">
              <a:schemeClr val="accent1"/>
            </a:effectRef>
            <a:fontRef idx="minor">
              <a:schemeClr val="tx1"/>
            </a:fontRef>
          </p:style>
        </p:cxnSp>
      </p:grpSp>
      <p:sp>
        <p:nvSpPr>
          <p:cNvPr id="184" name="Text Placeholder 32">
            <a:extLst>
              <a:ext uri="{FF2B5EF4-FFF2-40B4-BE49-F238E27FC236}">
                <a16:creationId xmlns:a16="http://schemas.microsoft.com/office/drawing/2014/main" id="{E06027D6-8CE4-984C-B777-32D6AFC6B575}"/>
              </a:ext>
            </a:extLst>
          </p:cNvPr>
          <p:cNvSpPr>
            <a:spLocks noGrp="1"/>
          </p:cNvSpPr>
          <p:nvPr>
            <p:ph type="body" sz="quarter" idx="47" hasCustomPrompt="1"/>
          </p:nvPr>
        </p:nvSpPr>
        <p:spPr>
          <a:xfrm rot="16200000">
            <a:off x="-1247404" y="2881300"/>
            <a:ext cx="4746695" cy="1070954"/>
          </a:xfrm>
        </p:spPr>
        <p:txBody>
          <a:bodyPr>
            <a:noAutofit/>
          </a:bodyPr>
          <a:lstStyle>
            <a:lvl1pPr marL="0" indent="0" algn="r">
              <a:buNone/>
              <a:defRPr sz="60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CONTENT</a:t>
            </a:r>
            <a:endParaRPr lang="en-US"/>
          </a:p>
        </p:txBody>
      </p:sp>
      <p:sp>
        <p:nvSpPr>
          <p:cNvPr id="37" name="Graphic 4">
            <a:extLst>
              <a:ext uri="{FF2B5EF4-FFF2-40B4-BE49-F238E27FC236}">
                <a16:creationId xmlns:a16="http://schemas.microsoft.com/office/drawing/2014/main" id="{551C23E0-A4E4-274C-A6AB-7F2B55CC740E}"/>
              </a:ext>
            </a:extLst>
          </p:cNvPr>
          <p:cNvSpPr/>
          <p:nvPr userDrawn="1"/>
        </p:nvSpPr>
        <p:spPr>
          <a:xfrm>
            <a:off x="146851" y="8366527"/>
            <a:ext cx="2945636" cy="303717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5" h="461237">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76C7D3"/>
          </a:solidFill>
          <a:ln w="2960" cap="flat">
            <a:noFill/>
            <a:prstDash val="solid"/>
            <a:miter/>
          </a:ln>
        </p:spPr>
        <p:txBody>
          <a:bodyPr rtlCol="0" anchor="ctr"/>
          <a:lstStyle/>
          <a:p>
            <a:endParaRPr lang="en-US"/>
          </a:p>
        </p:txBody>
      </p:sp>
      <p:sp>
        <p:nvSpPr>
          <p:cNvPr id="38" name="Graphic 4">
            <a:extLst>
              <a:ext uri="{FF2B5EF4-FFF2-40B4-BE49-F238E27FC236}">
                <a16:creationId xmlns:a16="http://schemas.microsoft.com/office/drawing/2014/main" id="{0BFB9528-E2B6-2B4E-9F85-677C992E47CF}"/>
              </a:ext>
            </a:extLst>
          </p:cNvPr>
          <p:cNvSpPr/>
          <p:nvPr userDrawn="1"/>
        </p:nvSpPr>
        <p:spPr>
          <a:xfrm rot="3727499">
            <a:off x="205318" y="7918484"/>
            <a:ext cx="3254071" cy="3207266"/>
          </a:xfrm>
          <a:custGeom>
            <a:avLst/>
            <a:gdLst>
              <a:gd name="connsiteX0" fmla="*/ 187073 w 494176"/>
              <a:gd name="connsiteY0" fmla="*/ 486712 h 487068"/>
              <a:gd name="connsiteX1" fmla="*/ 319436 w 494176"/>
              <a:gd name="connsiteY1" fmla="*/ 400839 h 487068"/>
              <a:gd name="connsiteX2" fmla="*/ 491182 w 494176"/>
              <a:gd name="connsiteY2" fmla="*/ 225540 h 487068"/>
              <a:gd name="connsiteX3" fmla="*/ 296932 w 494176"/>
              <a:gd name="connsiteY3" fmla="*/ 6416 h 487068"/>
              <a:gd name="connsiteX4" fmla="*/ 6444 w 494176"/>
              <a:gd name="connsiteY4" fmla="*/ 228501 h 487068"/>
              <a:gd name="connsiteX5" fmla="*/ 187073 w 494176"/>
              <a:gd name="connsiteY5" fmla="*/ 486712 h 48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176" h="487068">
                <a:moveTo>
                  <a:pt x="187073" y="486712"/>
                </a:moveTo>
                <a:cubicBezTo>
                  <a:pt x="239782" y="479902"/>
                  <a:pt x="272354" y="422752"/>
                  <a:pt x="319436" y="400839"/>
                </a:cubicBezTo>
                <a:cubicBezTo>
                  <a:pt x="404717" y="360864"/>
                  <a:pt x="513687" y="343097"/>
                  <a:pt x="491182" y="225540"/>
                </a:cubicBezTo>
                <a:cubicBezTo>
                  <a:pt x="474008" y="135225"/>
                  <a:pt x="385173" y="27144"/>
                  <a:pt x="296932" y="6416"/>
                </a:cubicBezTo>
                <a:cubicBezTo>
                  <a:pt x="141768" y="-30007"/>
                  <a:pt x="66851" y="94657"/>
                  <a:pt x="6444" y="228501"/>
                </a:cubicBezTo>
                <a:cubicBezTo>
                  <a:pt x="-32347" y="314374"/>
                  <a:pt x="113637" y="496188"/>
                  <a:pt x="187073" y="486712"/>
                </a:cubicBezTo>
                <a:close/>
              </a:path>
            </a:pathLst>
          </a:custGeom>
          <a:noFill/>
          <a:ln w="28575" cap="flat">
            <a:solidFill>
              <a:srgbClr val="414141"/>
            </a:solidFill>
            <a:prstDash val="solid"/>
            <a:miter/>
          </a:ln>
        </p:spPr>
        <p:txBody>
          <a:bodyPr rtlCol="0" anchor="ctr"/>
          <a:lstStyle/>
          <a:p>
            <a:endParaRPr lang="en-US"/>
          </a:p>
        </p:txBody>
      </p:sp>
      <p:sp>
        <p:nvSpPr>
          <p:cNvPr id="39" name="Rectangle 38">
            <a:extLst>
              <a:ext uri="{FF2B5EF4-FFF2-40B4-BE49-F238E27FC236}">
                <a16:creationId xmlns:a16="http://schemas.microsoft.com/office/drawing/2014/main" id="{4D693438-15A6-2E46-98FA-4C5BF45EE3C5}"/>
              </a:ext>
            </a:extLst>
          </p:cNvPr>
          <p:cNvSpPr/>
          <p:nvPr userDrawn="1"/>
        </p:nvSpPr>
        <p:spPr>
          <a:xfrm>
            <a:off x="-345921" y="10667270"/>
            <a:ext cx="8251515" cy="235170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43" name="Rectangle 42">
            <a:extLst>
              <a:ext uri="{FF2B5EF4-FFF2-40B4-BE49-F238E27FC236}">
                <a16:creationId xmlns:a16="http://schemas.microsoft.com/office/drawing/2014/main" id="{D55AB6E8-D901-114B-8A51-F78E2EEF7912}"/>
              </a:ext>
            </a:extLst>
          </p:cNvPr>
          <p:cNvSpPr/>
          <p:nvPr userDrawn="1"/>
        </p:nvSpPr>
        <p:spPr>
          <a:xfrm>
            <a:off x="466472" y="9412165"/>
            <a:ext cx="3173496" cy="369332"/>
          </a:xfrm>
          <a:prstGeom prst="rect">
            <a:avLst/>
          </a:prstGeom>
        </p:spPr>
        <p:txBody>
          <a:bodyPr wrap="square">
            <a:spAutoFit/>
          </a:bodyPr>
          <a:lstStyle/>
          <a:p>
            <a:pPr algn="l"/>
            <a:r>
              <a:rPr lang="en-IE" sz="1800" b="0" i="0" u="none" strike="noStrike" kern="1200" spc="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www.</a:t>
            </a:r>
            <a:r>
              <a:rPr lang="en-IE" sz="1800" b="1" i="0" u="none" strike="noStrike" kern="1200" spc="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mcmprojec</a:t>
            </a:r>
            <a:r>
              <a:rPr lang="en-IE" sz="1800" b="0" i="0" u="none" strike="noStrike" kern="1200" spc="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t.eu</a:t>
            </a:r>
            <a:endParaRPr lang="en-US" sz="1800" spc="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 name="Text Box 5">
            <a:extLst>
              <a:ext uri="{FF2B5EF4-FFF2-40B4-BE49-F238E27FC236}">
                <a16:creationId xmlns:a16="http://schemas.microsoft.com/office/drawing/2014/main" id="{D80B18CE-9C5D-5646-BD8B-CF3AD44EAE54}"/>
              </a:ext>
            </a:extLst>
          </p:cNvPr>
          <p:cNvSpPr txBox="1"/>
          <p:nvPr userDrawn="1"/>
        </p:nvSpPr>
        <p:spPr>
          <a:xfrm>
            <a:off x="3531509" y="9835392"/>
            <a:ext cx="3228474" cy="88427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rtl="0"/>
            <a:r>
              <a:rPr lang="fr" sz="700" b="0" i="0" u="none" strike="noStrike" dirty="0">
                <a:solidFill>
                  <a:srgbClr val="414141"/>
                </a:solidFill>
                <a:highlight>
                  <a:srgbClr val="000000">
                    <a:alpha val="0"/>
                  </a:srgbClr>
                </a:highlight>
                <a:latin typeface="Avenir Book"/>
                <a:ea typeface="Times New Roman"/>
                <a:cs typeface="Times New Roman"/>
              </a:rPr>
              <a:t>Ce projet a été financé avec le soutien de la Commission européenne. Cette publication [communication] n'engage que son auteur et la Commission ne peut être tenue responsable de l'usage qui pourrait être fait des informations qu'elle contient.</a:t>
            </a:r>
            <a:endParaRPr lang="en-IE" sz="700" dirty="0">
              <a:solidFill>
                <a:srgbClr val="414141"/>
              </a:solidFill>
              <a:effectLst/>
              <a:latin typeface="Avenir Book" panose="02000503020000020003" pitchFamily="2" charset="0"/>
              <a:ea typeface="Calibri" panose="020F0502020204030204" pitchFamily="34" charset="0"/>
              <a:cs typeface="Times New Roman" panose="02020603050405020304" pitchFamily="18" charset="0"/>
            </a:endParaRPr>
          </a:p>
          <a:p>
            <a:pPr algn="ctr"/>
            <a:r>
              <a:rPr lang="en-US" sz="800" dirty="0">
                <a:solidFill>
                  <a:srgbClr val="414141"/>
                </a:solidFill>
                <a:effectLst/>
                <a:latin typeface="Avenir Book" panose="02000503020000020003" pitchFamily="2" charset="0"/>
                <a:ea typeface="Calibri" panose="020F0502020204030204" pitchFamily="34" charset="0"/>
                <a:cs typeface="Times New Roman" panose="02020603050405020304" pitchFamily="18" charset="0"/>
              </a:rPr>
              <a:t> </a:t>
            </a:r>
            <a:endParaRPr lang="en-IE" sz="1100" dirty="0">
              <a:solidFill>
                <a:srgbClr val="414141"/>
              </a:solidFill>
              <a:effectLst/>
              <a:latin typeface="Avenir Book" panose="02000503020000020003" pitchFamily="2" charset="0"/>
              <a:ea typeface="Calibri" panose="020F0502020204030204" pitchFamily="34" charset="0"/>
              <a:cs typeface="Times New Roman" panose="02020603050405020304" pitchFamily="18" charset="0"/>
            </a:endParaRPr>
          </a:p>
        </p:txBody>
      </p:sp>
      <p:sp>
        <p:nvSpPr>
          <p:cNvPr id="48" name="Slide Number Placeholder 5">
            <a:extLst>
              <a:ext uri="{FF2B5EF4-FFF2-40B4-BE49-F238E27FC236}">
                <a16:creationId xmlns:a16="http://schemas.microsoft.com/office/drawing/2014/main" id="{4BE1A288-BE90-F343-B52D-DA1F901B3B48}"/>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414141"/>
                </a:solidFill>
                <a:latin typeface="Avenir" panose="02000503020000020003" pitchFamily="2" charset="0"/>
              </a:defRPr>
            </a:lvl1pPr>
          </a:lstStyle>
          <a:p>
            <a:fld id="{CB2079F2-58AF-ED44-82D7-E04B2F6FD686}" type="slidenum">
              <a:rPr lang="en-US" smtClean="0"/>
              <a:t>‹#›</a:t>
            </a:fld>
            <a:endParaRPr lang="en-US"/>
          </a:p>
        </p:txBody>
      </p:sp>
      <p:cxnSp>
        <p:nvCxnSpPr>
          <p:cNvPr id="49" name="Straight Connector 48">
            <a:extLst>
              <a:ext uri="{FF2B5EF4-FFF2-40B4-BE49-F238E27FC236}">
                <a16:creationId xmlns:a16="http://schemas.microsoft.com/office/drawing/2014/main" id="{47CA7FA8-D2D3-E041-9285-F644EC6C6458}"/>
              </a:ext>
            </a:extLst>
          </p:cNvPr>
          <p:cNvCxnSpPr/>
          <p:nvPr userDrawn="1"/>
        </p:nvCxnSpPr>
        <p:spPr>
          <a:xfrm rot="5400000" flipH="1">
            <a:off x="7257742" y="10076667"/>
            <a:ext cx="0" cy="178217"/>
          </a:xfrm>
          <a:prstGeom prst="line">
            <a:avLst/>
          </a:prstGeom>
          <a:ln>
            <a:solidFill>
              <a:srgbClr val="76C7D3"/>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CB6C3675-DEEF-C64C-B347-C06F5097D420}"/>
              </a:ext>
            </a:extLst>
          </p:cNvPr>
          <p:cNvSpPr/>
          <p:nvPr userDrawn="1"/>
        </p:nvSpPr>
        <p:spPr>
          <a:xfrm rot="16200000">
            <a:off x="5677889" y="8236536"/>
            <a:ext cx="3173496" cy="200055"/>
          </a:xfrm>
          <a:prstGeom prst="rect">
            <a:avLst/>
          </a:prstGeom>
        </p:spPr>
        <p:txBody>
          <a:bodyPr wrap="square">
            <a:spAutoFit/>
          </a:bodyPr>
          <a:lstStyle/>
          <a:p>
            <a:pPr algn="l"/>
            <a:r>
              <a:rPr lang="en-IE" sz="700" b="0" i="0" u="none" strike="noStrike" kern="1200" spc="300">
                <a:solidFill>
                  <a:srgbClr val="414141"/>
                </a:solidFill>
                <a:effectLst/>
                <a:latin typeface="Open Sans" panose="020B0606030504020204" pitchFamily="34" charset="0"/>
                <a:ea typeface="Open Sans" panose="020B0606030504020204" pitchFamily="34" charset="0"/>
                <a:cs typeface="Open Sans" panose="020B0606030504020204" pitchFamily="34" charset="0"/>
              </a:rPr>
              <a:t>Migrant Community Mediators</a:t>
            </a:r>
            <a:endParaRPr lang="en-US" sz="700" spc="300">
              <a:solidFill>
                <a:srgbClr val="41414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4757213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t Slide">
    <p:spTree>
      <p:nvGrpSpPr>
        <p:cNvPr id="1" name=""/>
        <p:cNvGrpSpPr/>
        <p:nvPr/>
      </p:nvGrpSpPr>
      <p:grpSpPr>
        <a:xfrm>
          <a:off x="0" y="0"/>
          <a:ext cx="0" cy="0"/>
          <a:chOff x="0" y="0"/>
          <a:chExt cx="0" cy="0"/>
        </a:xfrm>
      </p:grpSpPr>
      <p:sp>
        <p:nvSpPr>
          <p:cNvPr id="19" name="Graphic 4">
            <a:extLst>
              <a:ext uri="{FF2B5EF4-FFF2-40B4-BE49-F238E27FC236}">
                <a16:creationId xmlns:a16="http://schemas.microsoft.com/office/drawing/2014/main" id="{5B72273F-6895-8C41-9F0C-2C46A694E00B}"/>
              </a:ext>
            </a:extLst>
          </p:cNvPr>
          <p:cNvSpPr/>
          <p:nvPr userDrawn="1"/>
        </p:nvSpPr>
        <p:spPr>
          <a:xfrm>
            <a:off x="-1401414" y="7043565"/>
            <a:ext cx="4621817" cy="476545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5" h="461237">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76C7D3"/>
          </a:solidFill>
          <a:ln w="2960"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F4435DC1-B885-D24E-98A7-310936647279}"/>
              </a:ext>
            </a:extLst>
          </p:cNvPr>
          <p:cNvSpPr/>
          <p:nvPr userDrawn="1"/>
        </p:nvSpPr>
        <p:spPr>
          <a:xfrm rot="3727499">
            <a:off x="-1719971" y="7689555"/>
            <a:ext cx="5105764" cy="5032325"/>
          </a:xfrm>
          <a:custGeom>
            <a:avLst/>
            <a:gdLst>
              <a:gd name="connsiteX0" fmla="*/ 187073 w 494176"/>
              <a:gd name="connsiteY0" fmla="*/ 486712 h 487068"/>
              <a:gd name="connsiteX1" fmla="*/ 319436 w 494176"/>
              <a:gd name="connsiteY1" fmla="*/ 400839 h 487068"/>
              <a:gd name="connsiteX2" fmla="*/ 491182 w 494176"/>
              <a:gd name="connsiteY2" fmla="*/ 225540 h 487068"/>
              <a:gd name="connsiteX3" fmla="*/ 296932 w 494176"/>
              <a:gd name="connsiteY3" fmla="*/ 6416 h 487068"/>
              <a:gd name="connsiteX4" fmla="*/ 6444 w 494176"/>
              <a:gd name="connsiteY4" fmla="*/ 228501 h 487068"/>
              <a:gd name="connsiteX5" fmla="*/ 187073 w 494176"/>
              <a:gd name="connsiteY5" fmla="*/ 486712 h 48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176" h="487068">
                <a:moveTo>
                  <a:pt x="187073" y="486712"/>
                </a:moveTo>
                <a:cubicBezTo>
                  <a:pt x="239782" y="479902"/>
                  <a:pt x="272354" y="422752"/>
                  <a:pt x="319436" y="400839"/>
                </a:cubicBezTo>
                <a:cubicBezTo>
                  <a:pt x="404717" y="360864"/>
                  <a:pt x="513687" y="343097"/>
                  <a:pt x="491182" y="225540"/>
                </a:cubicBezTo>
                <a:cubicBezTo>
                  <a:pt x="474008" y="135225"/>
                  <a:pt x="385173" y="27144"/>
                  <a:pt x="296932" y="6416"/>
                </a:cubicBezTo>
                <a:cubicBezTo>
                  <a:pt x="141768" y="-30007"/>
                  <a:pt x="66851" y="94657"/>
                  <a:pt x="6444" y="228501"/>
                </a:cubicBezTo>
                <a:cubicBezTo>
                  <a:pt x="-32347" y="314374"/>
                  <a:pt x="113637" y="496188"/>
                  <a:pt x="187073" y="486712"/>
                </a:cubicBezTo>
                <a:close/>
              </a:path>
            </a:pathLst>
          </a:custGeom>
          <a:noFill/>
          <a:ln w="28575" cap="flat">
            <a:solidFill>
              <a:srgbClr val="414141"/>
            </a:solid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4AD2562E-C49A-5648-B722-31A75688E034}"/>
              </a:ext>
            </a:extLst>
          </p:cNvPr>
          <p:cNvSpPr/>
          <p:nvPr userDrawn="1"/>
        </p:nvSpPr>
        <p:spPr>
          <a:xfrm>
            <a:off x="6517361" y="9337902"/>
            <a:ext cx="1353905" cy="65854"/>
          </a:xfrm>
          <a:custGeom>
            <a:avLst/>
            <a:gdLst>
              <a:gd name="connsiteX0" fmla="*/ 226252 w 472886"/>
              <a:gd name="connsiteY0" fmla="*/ 2794 h 22814"/>
              <a:gd name="connsiteX1" fmla="*/ 226252 w 472886"/>
              <a:gd name="connsiteY1" fmla="*/ 11226 h 22814"/>
              <a:gd name="connsiteX2" fmla="*/ 233597 w 472886"/>
              <a:gd name="connsiteY2" fmla="*/ 11226 h 22814"/>
              <a:gd name="connsiteX3" fmla="*/ 235305 w 472886"/>
              <a:gd name="connsiteY3" fmla="*/ 10605 h 22814"/>
              <a:gd name="connsiteX4" fmla="*/ 236649 w 472886"/>
              <a:gd name="connsiteY4" fmla="*/ 9002 h 22814"/>
              <a:gd name="connsiteX5" fmla="*/ 237167 w 472886"/>
              <a:gd name="connsiteY5" fmla="*/ 6674 h 22814"/>
              <a:gd name="connsiteX6" fmla="*/ 236132 w 472886"/>
              <a:gd name="connsiteY6" fmla="*/ 3880 h 22814"/>
              <a:gd name="connsiteX7" fmla="*/ 233442 w 472886"/>
              <a:gd name="connsiteY7" fmla="*/ 2794 h 22814"/>
              <a:gd name="connsiteX8" fmla="*/ 41588 w 472886"/>
              <a:gd name="connsiteY8" fmla="*/ 2794 h 22814"/>
              <a:gd name="connsiteX9" fmla="*/ 41588 w 472886"/>
              <a:gd name="connsiteY9" fmla="*/ 11226 h 22814"/>
              <a:gd name="connsiteX10" fmla="*/ 48933 w 472886"/>
              <a:gd name="connsiteY10" fmla="*/ 11226 h 22814"/>
              <a:gd name="connsiteX11" fmla="*/ 50640 w 472886"/>
              <a:gd name="connsiteY11" fmla="*/ 10605 h 22814"/>
              <a:gd name="connsiteX12" fmla="*/ 51985 w 472886"/>
              <a:gd name="connsiteY12" fmla="*/ 9002 h 22814"/>
              <a:gd name="connsiteX13" fmla="*/ 52502 w 472886"/>
              <a:gd name="connsiteY13" fmla="*/ 6674 h 22814"/>
              <a:gd name="connsiteX14" fmla="*/ 51468 w 472886"/>
              <a:gd name="connsiteY14" fmla="*/ 3880 h 22814"/>
              <a:gd name="connsiteX15" fmla="*/ 48778 w 472886"/>
              <a:gd name="connsiteY15" fmla="*/ 2794 h 22814"/>
              <a:gd name="connsiteX16" fmla="*/ 345483 w 472886"/>
              <a:gd name="connsiteY16" fmla="*/ 2225 h 22814"/>
              <a:gd name="connsiteX17" fmla="*/ 345483 w 472886"/>
              <a:gd name="connsiteY17" fmla="*/ 11278 h 22814"/>
              <a:gd name="connsiteX18" fmla="*/ 353087 w 472886"/>
              <a:gd name="connsiteY18" fmla="*/ 11278 h 22814"/>
              <a:gd name="connsiteX19" fmla="*/ 355052 w 472886"/>
              <a:gd name="connsiteY19" fmla="*/ 10605 h 22814"/>
              <a:gd name="connsiteX20" fmla="*/ 356604 w 472886"/>
              <a:gd name="connsiteY20" fmla="*/ 8898 h 22814"/>
              <a:gd name="connsiteX21" fmla="*/ 357173 w 472886"/>
              <a:gd name="connsiteY21" fmla="*/ 6415 h 22814"/>
              <a:gd name="connsiteX22" fmla="*/ 355983 w 472886"/>
              <a:gd name="connsiteY22" fmla="*/ 3414 h 22814"/>
              <a:gd name="connsiteX23" fmla="*/ 352828 w 472886"/>
              <a:gd name="connsiteY23" fmla="*/ 2225 h 22814"/>
              <a:gd name="connsiteX24" fmla="*/ 315688 w 472886"/>
              <a:gd name="connsiteY24" fmla="*/ 2225 h 22814"/>
              <a:gd name="connsiteX25" fmla="*/ 315688 w 472886"/>
              <a:gd name="connsiteY25" fmla="*/ 11278 h 22814"/>
              <a:gd name="connsiteX26" fmla="*/ 323292 w 472886"/>
              <a:gd name="connsiteY26" fmla="*/ 11278 h 22814"/>
              <a:gd name="connsiteX27" fmla="*/ 325258 w 472886"/>
              <a:gd name="connsiteY27" fmla="*/ 10605 h 22814"/>
              <a:gd name="connsiteX28" fmla="*/ 326809 w 472886"/>
              <a:gd name="connsiteY28" fmla="*/ 8898 h 22814"/>
              <a:gd name="connsiteX29" fmla="*/ 327378 w 472886"/>
              <a:gd name="connsiteY29" fmla="*/ 6415 h 22814"/>
              <a:gd name="connsiteX30" fmla="*/ 326189 w 472886"/>
              <a:gd name="connsiteY30" fmla="*/ 3414 h 22814"/>
              <a:gd name="connsiteX31" fmla="*/ 323034 w 472886"/>
              <a:gd name="connsiteY31" fmla="*/ 2225 h 22814"/>
              <a:gd name="connsiteX32" fmla="*/ 421573 w 472886"/>
              <a:gd name="connsiteY32" fmla="*/ 1914 h 22814"/>
              <a:gd name="connsiteX33" fmla="*/ 417125 w 472886"/>
              <a:gd name="connsiteY33" fmla="*/ 3104 h 22814"/>
              <a:gd name="connsiteX34" fmla="*/ 414073 w 472886"/>
              <a:gd name="connsiteY34" fmla="*/ 6415 h 22814"/>
              <a:gd name="connsiteX35" fmla="*/ 412986 w 472886"/>
              <a:gd name="connsiteY35" fmla="*/ 11381 h 22814"/>
              <a:gd name="connsiteX36" fmla="*/ 414073 w 472886"/>
              <a:gd name="connsiteY36" fmla="*/ 16347 h 22814"/>
              <a:gd name="connsiteX37" fmla="*/ 417125 w 472886"/>
              <a:gd name="connsiteY37" fmla="*/ 19658 h 22814"/>
              <a:gd name="connsiteX38" fmla="*/ 421573 w 472886"/>
              <a:gd name="connsiteY38" fmla="*/ 20848 h 22814"/>
              <a:gd name="connsiteX39" fmla="*/ 426022 w 472886"/>
              <a:gd name="connsiteY39" fmla="*/ 19658 h 22814"/>
              <a:gd name="connsiteX40" fmla="*/ 429022 w 472886"/>
              <a:gd name="connsiteY40" fmla="*/ 16347 h 22814"/>
              <a:gd name="connsiteX41" fmla="*/ 430108 w 472886"/>
              <a:gd name="connsiteY41" fmla="*/ 11381 h 22814"/>
              <a:gd name="connsiteX42" fmla="*/ 429022 w 472886"/>
              <a:gd name="connsiteY42" fmla="*/ 6415 h 22814"/>
              <a:gd name="connsiteX43" fmla="*/ 426022 w 472886"/>
              <a:gd name="connsiteY43" fmla="*/ 3104 h 22814"/>
              <a:gd name="connsiteX44" fmla="*/ 421573 w 472886"/>
              <a:gd name="connsiteY44" fmla="*/ 1914 h 22814"/>
              <a:gd name="connsiteX45" fmla="*/ 298670 w 472886"/>
              <a:gd name="connsiteY45" fmla="*/ 1914 h 22814"/>
              <a:gd name="connsiteX46" fmla="*/ 294222 w 472886"/>
              <a:gd name="connsiteY46" fmla="*/ 3104 h 22814"/>
              <a:gd name="connsiteX47" fmla="*/ 291170 w 472886"/>
              <a:gd name="connsiteY47" fmla="*/ 6415 h 22814"/>
              <a:gd name="connsiteX48" fmla="*/ 290084 w 472886"/>
              <a:gd name="connsiteY48" fmla="*/ 11381 h 22814"/>
              <a:gd name="connsiteX49" fmla="*/ 291170 w 472886"/>
              <a:gd name="connsiteY49" fmla="*/ 16347 h 22814"/>
              <a:gd name="connsiteX50" fmla="*/ 294222 w 472886"/>
              <a:gd name="connsiteY50" fmla="*/ 19658 h 22814"/>
              <a:gd name="connsiteX51" fmla="*/ 298670 w 472886"/>
              <a:gd name="connsiteY51" fmla="*/ 20848 h 22814"/>
              <a:gd name="connsiteX52" fmla="*/ 303119 w 472886"/>
              <a:gd name="connsiteY52" fmla="*/ 19658 h 22814"/>
              <a:gd name="connsiteX53" fmla="*/ 306119 w 472886"/>
              <a:gd name="connsiteY53" fmla="*/ 16347 h 22814"/>
              <a:gd name="connsiteX54" fmla="*/ 307205 w 472886"/>
              <a:gd name="connsiteY54" fmla="*/ 11381 h 22814"/>
              <a:gd name="connsiteX55" fmla="*/ 306119 w 472886"/>
              <a:gd name="connsiteY55" fmla="*/ 6415 h 22814"/>
              <a:gd name="connsiteX56" fmla="*/ 303119 w 472886"/>
              <a:gd name="connsiteY56" fmla="*/ 3104 h 22814"/>
              <a:gd name="connsiteX57" fmla="*/ 298670 w 472886"/>
              <a:gd name="connsiteY57" fmla="*/ 1914 h 22814"/>
              <a:gd name="connsiteX58" fmla="*/ 344448 w 472886"/>
              <a:gd name="connsiteY58" fmla="*/ 414 h 22814"/>
              <a:gd name="connsiteX59" fmla="*/ 352983 w 472886"/>
              <a:gd name="connsiteY59" fmla="*/ 414 h 22814"/>
              <a:gd name="connsiteX60" fmla="*/ 356190 w 472886"/>
              <a:gd name="connsiteY60" fmla="*/ 1190 h 22814"/>
              <a:gd name="connsiteX61" fmla="*/ 358414 w 472886"/>
              <a:gd name="connsiteY61" fmla="*/ 3311 h 22814"/>
              <a:gd name="connsiteX62" fmla="*/ 359242 w 472886"/>
              <a:gd name="connsiteY62" fmla="*/ 6363 h 22814"/>
              <a:gd name="connsiteX63" fmla="*/ 358725 w 472886"/>
              <a:gd name="connsiteY63" fmla="*/ 8898 h 22814"/>
              <a:gd name="connsiteX64" fmla="*/ 357328 w 472886"/>
              <a:gd name="connsiteY64" fmla="*/ 10864 h 22814"/>
              <a:gd name="connsiteX65" fmla="*/ 355414 w 472886"/>
              <a:gd name="connsiteY65" fmla="*/ 12002 h 22814"/>
              <a:gd name="connsiteX66" fmla="*/ 356345 w 472886"/>
              <a:gd name="connsiteY66" fmla="*/ 12467 h 22814"/>
              <a:gd name="connsiteX67" fmla="*/ 357949 w 472886"/>
              <a:gd name="connsiteY67" fmla="*/ 14226 h 22814"/>
              <a:gd name="connsiteX68" fmla="*/ 358621 w 472886"/>
              <a:gd name="connsiteY68" fmla="*/ 16916 h 22814"/>
              <a:gd name="connsiteX69" fmla="*/ 358776 w 472886"/>
              <a:gd name="connsiteY69" fmla="*/ 19037 h 22814"/>
              <a:gd name="connsiteX70" fmla="*/ 359087 w 472886"/>
              <a:gd name="connsiteY70" fmla="*/ 20175 h 22814"/>
              <a:gd name="connsiteX71" fmla="*/ 359656 w 472886"/>
              <a:gd name="connsiteY71" fmla="*/ 20796 h 22814"/>
              <a:gd name="connsiteX72" fmla="*/ 360121 w 472886"/>
              <a:gd name="connsiteY72" fmla="*/ 21365 h 22814"/>
              <a:gd name="connsiteX73" fmla="*/ 360018 w 472886"/>
              <a:gd name="connsiteY73" fmla="*/ 22038 h 22814"/>
              <a:gd name="connsiteX74" fmla="*/ 359656 w 472886"/>
              <a:gd name="connsiteY74" fmla="*/ 22400 h 22814"/>
              <a:gd name="connsiteX75" fmla="*/ 359190 w 472886"/>
              <a:gd name="connsiteY75" fmla="*/ 22503 h 22814"/>
              <a:gd name="connsiteX76" fmla="*/ 358673 w 472886"/>
              <a:gd name="connsiteY76" fmla="*/ 22400 h 22814"/>
              <a:gd name="connsiteX77" fmla="*/ 357794 w 472886"/>
              <a:gd name="connsiteY77" fmla="*/ 21624 h 22814"/>
              <a:gd name="connsiteX78" fmla="*/ 357018 w 472886"/>
              <a:gd name="connsiteY78" fmla="*/ 20020 h 22814"/>
              <a:gd name="connsiteX79" fmla="*/ 356708 w 472886"/>
              <a:gd name="connsiteY79" fmla="*/ 17123 h 22814"/>
              <a:gd name="connsiteX80" fmla="*/ 356294 w 472886"/>
              <a:gd name="connsiteY80" fmla="*/ 15106 h 22814"/>
              <a:gd name="connsiteX81" fmla="*/ 355259 w 472886"/>
              <a:gd name="connsiteY81" fmla="*/ 13864 h 22814"/>
              <a:gd name="connsiteX82" fmla="*/ 353914 w 472886"/>
              <a:gd name="connsiteY82" fmla="*/ 13243 h 22814"/>
              <a:gd name="connsiteX83" fmla="*/ 352517 w 472886"/>
              <a:gd name="connsiteY83" fmla="*/ 13088 h 22814"/>
              <a:gd name="connsiteX84" fmla="*/ 345534 w 472886"/>
              <a:gd name="connsiteY84" fmla="*/ 13088 h 22814"/>
              <a:gd name="connsiteX85" fmla="*/ 345534 w 472886"/>
              <a:gd name="connsiteY85" fmla="*/ 21572 h 22814"/>
              <a:gd name="connsiteX86" fmla="*/ 345276 w 472886"/>
              <a:gd name="connsiteY86" fmla="*/ 22245 h 22814"/>
              <a:gd name="connsiteX87" fmla="*/ 344603 w 472886"/>
              <a:gd name="connsiteY87" fmla="*/ 22555 h 22814"/>
              <a:gd name="connsiteX88" fmla="*/ 343827 w 472886"/>
              <a:gd name="connsiteY88" fmla="*/ 22245 h 22814"/>
              <a:gd name="connsiteX89" fmla="*/ 343517 w 472886"/>
              <a:gd name="connsiteY89" fmla="*/ 21572 h 22814"/>
              <a:gd name="connsiteX90" fmla="*/ 343517 w 472886"/>
              <a:gd name="connsiteY90" fmla="*/ 1345 h 22814"/>
              <a:gd name="connsiteX91" fmla="*/ 343776 w 472886"/>
              <a:gd name="connsiteY91" fmla="*/ 673 h 22814"/>
              <a:gd name="connsiteX92" fmla="*/ 344448 w 472886"/>
              <a:gd name="connsiteY92" fmla="*/ 414 h 22814"/>
              <a:gd name="connsiteX93" fmla="*/ 314654 w 472886"/>
              <a:gd name="connsiteY93" fmla="*/ 414 h 22814"/>
              <a:gd name="connsiteX94" fmla="*/ 323189 w 472886"/>
              <a:gd name="connsiteY94" fmla="*/ 414 h 22814"/>
              <a:gd name="connsiteX95" fmla="*/ 326396 w 472886"/>
              <a:gd name="connsiteY95" fmla="*/ 1190 h 22814"/>
              <a:gd name="connsiteX96" fmla="*/ 328620 w 472886"/>
              <a:gd name="connsiteY96" fmla="*/ 3311 h 22814"/>
              <a:gd name="connsiteX97" fmla="*/ 329448 w 472886"/>
              <a:gd name="connsiteY97" fmla="*/ 6363 h 22814"/>
              <a:gd name="connsiteX98" fmla="*/ 328930 w 472886"/>
              <a:gd name="connsiteY98" fmla="*/ 8898 h 22814"/>
              <a:gd name="connsiteX99" fmla="*/ 327534 w 472886"/>
              <a:gd name="connsiteY99" fmla="*/ 10864 h 22814"/>
              <a:gd name="connsiteX100" fmla="*/ 325620 w 472886"/>
              <a:gd name="connsiteY100" fmla="*/ 12002 h 22814"/>
              <a:gd name="connsiteX101" fmla="*/ 326551 w 472886"/>
              <a:gd name="connsiteY101" fmla="*/ 12467 h 22814"/>
              <a:gd name="connsiteX102" fmla="*/ 328154 w 472886"/>
              <a:gd name="connsiteY102" fmla="*/ 14226 h 22814"/>
              <a:gd name="connsiteX103" fmla="*/ 328827 w 472886"/>
              <a:gd name="connsiteY103" fmla="*/ 16916 h 22814"/>
              <a:gd name="connsiteX104" fmla="*/ 328982 w 472886"/>
              <a:gd name="connsiteY104" fmla="*/ 19037 h 22814"/>
              <a:gd name="connsiteX105" fmla="*/ 329292 w 472886"/>
              <a:gd name="connsiteY105" fmla="*/ 20175 h 22814"/>
              <a:gd name="connsiteX106" fmla="*/ 329862 w 472886"/>
              <a:gd name="connsiteY106" fmla="*/ 20796 h 22814"/>
              <a:gd name="connsiteX107" fmla="*/ 330327 w 472886"/>
              <a:gd name="connsiteY107" fmla="*/ 21365 h 22814"/>
              <a:gd name="connsiteX108" fmla="*/ 330223 w 472886"/>
              <a:gd name="connsiteY108" fmla="*/ 22038 h 22814"/>
              <a:gd name="connsiteX109" fmla="*/ 329862 w 472886"/>
              <a:gd name="connsiteY109" fmla="*/ 22400 h 22814"/>
              <a:gd name="connsiteX110" fmla="*/ 329396 w 472886"/>
              <a:gd name="connsiteY110" fmla="*/ 22503 h 22814"/>
              <a:gd name="connsiteX111" fmla="*/ 328879 w 472886"/>
              <a:gd name="connsiteY111" fmla="*/ 22400 h 22814"/>
              <a:gd name="connsiteX112" fmla="*/ 327999 w 472886"/>
              <a:gd name="connsiteY112" fmla="*/ 21624 h 22814"/>
              <a:gd name="connsiteX113" fmla="*/ 327223 w 472886"/>
              <a:gd name="connsiteY113" fmla="*/ 20020 h 22814"/>
              <a:gd name="connsiteX114" fmla="*/ 326913 w 472886"/>
              <a:gd name="connsiteY114" fmla="*/ 17123 h 22814"/>
              <a:gd name="connsiteX115" fmla="*/ 326499 w 472886"/>
              <a:gd name="connsiteY115" fmla="*/ 15106 h 22814"/>
              <a:gd name="connsiteX116" fmla="*/ 325465 w 472886"/>
              <a:gd name="connsiteY116" fmla="*/ 13864 h 22814"/>
              <a:gd name="connsiteX117" fmla="*/ 324120 w 472886"/>
              <a:gd name="connsiteY117" fmla="*/ 13243 h 22814"/>
              <a:gd name="connsiteX118" fmla="*/ 322723 w 472886"/>
              <a:gd name="connsiteY118" fmla="*/ 13088 h 22814"/>
              <a:gd name="connsiteX119" fmla="*/ 315688 w 472886"/>
              <a:gd name="connsiteY119" fmla="*/ 13088 h 22814"/>
              <a:gd name="connsiteX120" fmla="*/ 315688 w 472886"/>
              <a:gd name="connsiteY120" fmla="*/ 21572 h 22814"/>
              <a:gd name="connsiteX121" fmla="*/ 315430 w 472886"/>
              <a:gd name="connsiteY121" fmla="*/ 22245 h 22814"/>
              <a:gd name="connsiteX122" fmla="*/ 314757 w 472886"/>
              <a:gd name="connsiteY122" fmla="*/ 22555 h 22814"/>
              <a:gd name="connsiteX123" fmla="*/ 313981 w 472886"/>
              <a:gd name="connsiteY123" fmla="*/ 22245 h 22814"/>
              <a:gd name="connsiteX124" fmla="*/ 313671 w 472886"/>
              <a:gd name="connsiteY124" fmla="*/ 21572 h 22814"/>
              <a:gd name="connsiteX125" fmla="*/ 313671 w 472886"/>
              <a:gd name="connsiteY125" fmla="*/ 1345 h 22814"/>
              <a:gd name="connsiteX126" fmla="*/ 313981 w 472886"/>
              <a:gd name="connsiteY126" fmla="*/ 673 h 22814"/>
              <a:gd name="connsiteX127" fmla="*/ 314654 w 472886"/>
              <a:gd name="connsiteY127" fmla="*/ 414 h 22814"/>
              <a:gd name="connsiteX128" fmla="*/ 437556 w 472886"/>
              <a:gd name="connsiteY128" fmla="*/ 362 h 22814"/>
              <a:gd name="connsiteX129" fmla="*/ 437970 w 472886"/>
              <a:gd name="connsiteY129" fmla="*/ 465 h 22814"/>
              <a:gd name="connsiteX130" fmla="*/ 438332 w 472886"/>
              <a:gd name="connsiteY130" fmla="*/ 724 h 22814"/>
              <a:gd name="connsiteX131" fmla="*/ 451936 w 472886"/>
              <a:gd name="connsiteY131" fmla="*/ 19037 h 22814"/>
              <a:gd name="connsiteX132" fmla="*/ 451936 w 472886"/>
              <a:gd name="connsiteY132" fmla="*/ 1241 h 22814"/>
              <a:gd name="connsiteX133" fmla="*/ 452195 w 472886"/>
              <a:gd name="connsiteY133" fmla="*/ 621 h 22814"/>
              <a:gd name="connsiteX134" fmla="*/ 452816 w 472886"/>
              <a:gd name="connsiteY134" fmla="*/ 362 h 22814"/>
              <a:gd name="connsiteX135" fmla="*/ 453540 w 472886"/>
              <a:gd name="connsiteY135" fmla="*/ 724 h 22814"/>
              <a:gd name="connsiteX136" fmla="*/ 453799 w 472886"/>
              <a:gd name="connsiteY136" fmla="*/ 1345 h 22814"/>
              <a:gd name="connsiteX137" fmla="*/ 453799 w 472886"/>
              <a:gd name="connsiteY137" fmla="*/ 21572 h 22814"/>
              <a:gd name="connsiteX138" fmla="*/ 453488 w 472886"/>
              <a:gd name="connsiteY138" fmla="*/ 22296 h 22814"/>
              <a:gd name="connsiteX139" fmla="*/ 452816 w 472886"/>
              <a:gd name="connsiteY139" fmla="*/ 22555 h 22814"/>
              <a:gd name="connsiteX140" fmla="*/ 452402 w 472886"/>
              <a:gd name="connsiteY140" fmla="*/ 22451 h 22814"/>
              <a:gd name="connsiteX141" fmla="*/ 452040 w 472886"/>
              <a:gd name="connsiteY141" fmla="*/ 22193 h 22814"/>
              <a:gd name="connsiteX142" fmla="*/ 438488 w 472886"/>
              <a:gd name="connsiteY142" fmla="*/ 3931 h 22814"/>
              <a:gd name="connsiteX143" fmla="*/ 438488 w 472886"/>
              <a:gd name="connsiteY143" fmla="*/ 21675 h 22814"/>
              <a:gd name="connsiteX144" fmla="*/ 438229 w 472886"/>
              <a:gd name="connsiteY144" fmla="*/ 22296 h 22814"/>
              <a:gd name="connsiteX145" fmla="*/ 437608 w 472886"/>
              <a:gd name="connsiteY145" fmla="*/ 22555 h 22814"/>
              <a:gd name="connsiteX146" fmla="*/ 436936 w 472886"/>
              <a:gd name="connsiteY146" fmla="*/ 22296 h 22814"/>
              <a:gd name="connsiteX147" fmla="*/ 436677 w 472886"/>
              <a:gd name="connsiteY147" fmla="*/ 21675 h 22814"/>
              <a:gd name="connsiteX148" fmla="*/ 436677 w 472886"/>
              <a:gd name="connsiteY148" fmla="*/ 1345 h 22814"/>
              <a:gd name="connsiteX149" fmla="*/ 436936 w 472886"/>
              <a:gd name="connsiteY149" fmla="*/ 621 h 22814"/>
              <a:gd name="connsiteX150" fmla="*/ 437556 w 472886"/>
              <a:gd name="connsiteY150" fmla="*/ 362 h 22814"/>
              <a:gd name="connsiteX151" fmla="*/ 405538 w 472886"/>
              <a:gd name="connsiteY151" fmla="*/ 362 h 22814"/>
              <a:gd name="connsiteX152" fmla="*/ 406210 w 472886"/>
              <a:gd name="connsiteY152" fmla="*/ 672 h 22814"/>
              <a:gd name="connsiteX153" fmla="*/ 406520 w 472886"/>
              <a:gd name="connsiteY153" fmla="*/ 1345 h 22814"/>
              <a:gd name="connsiteX154" fmla="*/ 406520 w 472886"/>
              <a:gd name="connsiteY154" fmla="*/ 21468 h 22814"/>
              <a:gd name="connsiteX155" fmla="*/ 406210 w 472886"/>
              <a:gd name="connsiteY155" fmla="*/ 22141 h 22814"/>
              <a:gd name="connsiteX156" fmla="*/ 405538 w 472886"/>
              <a:gd name="connsiteY156" fmla="*/ 22399 h 22814"/>
              <a:gd name="connsiteX157" fmla="*/ 404814 w 472886"/>
              <a:gd name="connsiteY157" fmla="*/ 22141 h 22814"/>
              <a:gd name="connsiteX158" fmla="*/ 404555 w 472886"/>
              <a:gd name="connsiteY158" fmla="*/ 21468 h 22814"/>
              <a:gd name="connsiteX159" fmla="*/ 404555 w 472886"/>
              <a:gd name="connsiteY159" fmla="*/ 1345 h 22814"/>
              <a:gd name="connsiteX160" fmla="*/ 404814 w 472886"/>
              <a:gd name="connsiteY160" fmla="*/ 672 h 22814"/>
              <a:gd name="connsiteX161" fmla="*/ 405538 w 472886"/>
              <a:gd name="connsiteY161" fmla="*/ 362 h 22814"/>
              <a:gd name="connsiteX162" fmla="*/ 365605 w 472886"/>
              <a:gd name="connsiteY162" fmla="*/ 362 h 22814"/>
              <a:gd name="connsiteX163" fmla="*/ 377192 w 472886"/>
              <a:gd name="connsiteY163" fmla="*/ 362 h 22814"/>
              <a:gd name="connsiteX164" fmla="*/ 377864 w 472886"/>
              <a:gd name="connsiteY164" fmla="*/ 621 h 22814"/>
              <a:gd name="connsiteX165" fmla="*/ 378123 w 472886"/>
              <a:gd name="connsiteY165" fmla="*/ 1293 h 22814"/>
              <a:gd name="connsiteX166" fmla="*/ 377864 w 472886"/>
              <a:gd name="connsiteY166" fmla="*/ 1966 h 22814"/>
              <a:gd name="connsiteX167" fmla="*/ 377192 w 472886"/>
              <a:gd name="connsiteY167" fmla="*/ 2224 h 22814"/>
              <a:gd name="connsiteX168" fmla="*/ 366640 w 472886"/>
              <a:gd name="connsiteY168" fmla="*/ 2224 h 22814"/>
              <a:gd name="connsiteX169" fmla="*/ 366640 w 472886"/>
              <a:gd name="connsiteY169" fmla="*/ 10139 h 22814"/>
              <a:gd name="connsiteX170" fmla="*/ 375744 w 472886"/>
              <a:gd name="connsiteY170" fmla="*/ 10139 h 22814"/>
              <a:gd name="connsiteX171" fmla="*/ 376416 w 472886"/>
              <a:gd name="connsiteY171" fmla="*/ 10398 h 22814"/>
              <a:gd name="connsiteX172" fmla="*/ 376675 w 472886"/>
              <a:gd name="connsiteY172" fmla="*/ 11070 h 22814"/>
              <a:gd name="connsiteX173" fmla="*/ 376416 w 472886"/>
              <a:gd name="connsiteY173" fmla="*/ 11743 h 22814"/>
              <a:gd name="connsiteX174" fmla="*/ 375744 w 472886"/>
              <a:gd name="connsiteY174" fmla="*/ 12001 h 22814"/>
              <a:gd name="connsiteX175" fmla="*/ 366640 w 472886"/>
              <a:gd name="connsiteY175" fmla="*/ 12001 h 22814"/>
              <a:gd name="connsiteX176" fmla="*/ 366640 w 472886"/>
              <a:gd name="connsiteY176" fmla="*/ 20589 h 22814"/>
              <a:gd name="connsiteX177" fmla="*/ 377192 w 472886"/>
              <a:gd name="connsiteY177" fmla="*/ 20589 h 22814"/>
              <a:gd name="connsiteX178" fmla="*/ 377864 w 472886"/>
              <a:gd name="connsiteY178" fmla="*/ 20847 h 22814"/>
              <a:gd name="connsiteX179" fmla="*/ 378123 w 472886"/>
              <a:gd name="connsiteY179" fmla="*/ 21520 h 22814"/>
              <a:gd name="connsiteX180" fmla="*/ 377864 w 472886"/>
              <a:gd name="connsiteY180" fmla="*/ 22193 h 22814"/>
              <a:gd name="connsiteX181" fmla="*/ 377192 w 472886"/>
              <a:gd name="connsiteY181" fmla="*/ 22451 h 22814"/>
              <a:gd name="connsiteX182" fmla="*/ 365605 w 472886"/>
              <a:gd name="connsiteY182" fmla="*/ 22451 h 22814"/>
              <a:gd name="connsiteX183" fmla="*/ 364933 w 472886"/>
              <a:gd name="connsiteY183" fmla="*/ 22193 h 22814"/>
              <a:gd name="connsiteX184" fmla="*/ 364674 w 472886"/>
              <a:gd name="connsiteY184" fmla="*/ 21520 h 22814"/>
              <a:gd name="connsiteX185" fmla="*/ 364674 w 472886"/>
              <a:gd name="connsiteY185" fmla="*/ 1293 h 22814"/>
              <a:gd name="connsiteX186" fmla="*/ 364933 w 472886"/>
              <a:gd name="connsiteY186" fmla="*/ 621 h 22814"/>
              <a:gd name="connsiteX187" fmla="*/ 365605 w 472886"/>
              <a:gd name="connsiteY187" fmla="*/ 362 h 22814"/>
              <a:gd name="connsiteX188" fmla="*/ 272910 w 472886"/>
              <a:gd name="connsiteY188" fmla="*/ 362 h 22814"/>
              <a:gd name="connsiteX189" fmla="*/ 284393 w 472886"/>
              <a:gd name="connsiteY189" fmla="*/ 362 h 22814"/>
              <a:gd name="connsiteX190" fmla="*/ 285014 w 472886"/>
              <a:gd name="connsiteY190" fmla="*/ 621 h 22814"/>
              <a:gd name="connsiteX191" fmla="*/ 285272 w 472886"/>
              <a:gd name="connsiteY191" fmla="*/ 1293 h 22814"/>
              <a:gd name="connsiteX192" fmla="*/ 285014 w 472886"/>
              <a:gd name="connsiteY192" fmla="*/ 1966 h 22814"/>
              <a:gd name="connsiteX193" fmla="*/ 284341 w 472886"/>
              <a:gd name="connsiteY193" fmla="*/ 2224 h 22814"/>
              <a:gd name="connsiteX194" fmla="*/ 273841 w 472886"/>
              <a:gd name="connsiteY194" fmla="*/ 2224 h 22814"/>
              <a:gd name="connsiteX195" fmla="*/ 273841 w 472886"/>
              <a:gd name="connsiteY195" fmla="*/ 10139 h 22814"/>
              <a:gd name="connsiteX196" fmla="*/ 282945 w 472886"/>
              <a:gd name="connsiteY196" fmla="*/ 10139 h 22814"/>
              <a:gd name="connsiteX197" fmla="*/ 283617 w 472886"/>
              <a:gd name="connsiteY197" fmla="*/ 10398 h 22814"/>
              <a:gd name="connsiteX198" fmla="*/ 283876 w 472886"/>
              <a:gd name="connsiteY198" fmla="*/ 11070 h 22814"/>
              <a:gd name="connsiteX199" fmla="*/ 283617 w 472886"/>
              <a:gd name="connsiteY199" fmla="*/ 11743 h 22814"/>
              <a:gd name="connsiteX200" fmla="*/ 282945 w 472886"/>
              <a:gd name="connsiteY200" fmla="*/ 12001 h 22814"/>
              <a:gd name="connsiteX201" fmla="*/ 273841 w 472886"/>
              <a:gd name="connsiteY201" fmla="*/ 12001 h 22814"/>
              <a:gd name="connsiteX202" fmla="*/ 273841 w 472886"/>
              <a:gd name="connsiteY202" fmla="*/ 21520 h 22814"/>
              <a:gd name="connsiteX203" fmla="*/ 273582 w 472886"/>
              <a:gd name="connsiteY203" fmla="*/ 22193 h 22814"/>
              <a:gd name="connsiteX204" fmla="*/ 272910 w 472886"/>
              <a:gd name="connsiteY204" fmla="*/ 22451 h 22814"/>
              <a:gd name="connsiteX205" fmla="*/ 272186 w 472886"/>
              <a:gd name="connsiteY205" fmla="*/ 22193 h 22814"/>
              <a:gd name="connsiteX206" fmla="*/ 271927 w 472886"/>
              <a:gd name="connsiteY206" fmla="*/ 21520 h 22814"/>
              <a:gd name="connsiteX207" fmla="*/ 271927 w 472886"/>
              <a:gd name="connsiteY207" fmla="*/ 1293 h 22814"/>
              <a:gd name="connsiteX208" fmla="*/ 272237 w 472886"/>
              <a:gd name="connsiteY208" fmla="*/ 621 h 22814"/>
              <a:gd name="connsiteX209" fmla="*/ 272910 w 472886"/>
              <a:gd name="connsiteY209" fmla="*/ 362 h 22814"/>
              <a:gd name="connsiteX210" fmla="*/ 246270 w 472886"/>
              <a:gd name="connsiteY210" fmla="*/ 362 h 22814"/>
              <a:gd name="connsiteX211" fmla="*/ 257495 w 472886"/>
              <a:gd name="connsiteY211" fmla="*/ 362 h 22814"/>
              <a:gd name="connsiteX212" fmla="*/ 258426 w 472886"/>
              <a:gd name="connsiteY212" fmla="*/ 724 h 22814"/>
              <a:gd name="connsiteX213" fmla="*/ 258788 w 472886"/>
              <a:gd name="connsiteY213" fmla="*/ 1604 h 22814"/>
              <a:gd name="connsiteX214" fmla="*/ 258426 w 472886"/>
              <a:gd name="connsiteY214" fmla="*/ 2483 h 22814"/>
              <a:gd name="connsiteX215" fmla="*/ 257495 w 472886"/>
              <a:gd name="connsiteY215" fmla="*/ 2793 h 22814"/>
              <a:gd name="connsiteX216" fmla="*/ 257495 w 472886"/>
              <a:gd name="connsiteY216" fmla="*/ 2845 h 22814"/>
              <a:gd name="connsiteX217" fmla="*/ 247615 w 472886"/>
              <a:gd name="connsiteY217" fmla="*/ 2845 h 22814"/>
              <a:gd name="connsiteX218" fmla="*/ 247615 w 472886"/>
              <a:gd name="connsiteY218" fmla="*/ 9932 h 22814"/>
              <a:gd name="connsiteX219" fmla="*/ 256099 w 472886"/>
              <a:gd name="connsiteY219" fmla="*/ 9932 h 22814"/>
              <a:gd name="connsiteX220" fmla="*/ 257030 w 472886"/>
              <a:gd name="connsiteY220" fmla="*/ 10294 h 22814"/>
              <a:gd name="connsiteX221" fmla="*/ 257392 w 472886"/>
              <a:gd name="connsiteY221" fmla="*/ 11174 h 22814"/>
              <a:gd name="connsiteX222" fmla="*/ 257030 w 472886"/>
              <a:gd name="connsiteY222" fmla="*/ 12053 h 22814"/>
              <a:gd name="connsiteX223" fmla="*/ 256099 w 472886"/>
              <a:gd name="connsiteY223" fmla="*/ 12364 h 22814"/>
              <a:gd name="connsiteX224" fmla="*/ 247615 w 472886"/>
              <a:gd name="connsiteY224" fmla="*/ 12364 h 22814"/>
              <a:gd name="connsiteX225" fmla="*/ 247615 w 472886"/>
              <a:gd name="connsiteY225" fmla="*/ 20020 h 22814"/>
              <a:gd name="connsiteX226" fmla="*/ 257495 w 472886"/>
              <a:gd name="connsiteY226" fmla="*/ 20020 h 22814"/>
              <a:gd name="connsiteX227" fmla="*/ 258426 w 472886"/>
              <a:gd name="connsiteY227" fmla="*/ 20382 h 22814"/>
              <a:gd name="connsiteX228" fmla="*/ 258788 w 472886"/>
              <a:gd name="connsiteY228" fmla="*/ 21210 h 22814"/>
              <a:gd name="connsiteX229" fmla="*/ 258426 w 472886"/>
              <a:gd name="connsiteY229" fmla="*/ 22089 h 22814"/>
              <a:gd name="connsiteX230" fmla="*/ 257495 w 472886"/>
              <a:gd name="connsiteY230" fmla="*/ 22451 h 22814"/>
              <a:gd name="connsiteX231" fmla="*/ 246270 w 472886"/>
              <a:gd name="connsiteY231" fmla="*/ 22451 h 22814"/>
              <a:gd name="connsiteX232" fmla="*/ 245391 w 472886"/>
              <a:gd name="connsiteY232" fmla="*/ 22089 h 22814"/>
              <a:gd name="connsiteX233" fmla="*/ 245029 w 472886"/>
              <a:gd name="connsiteY233" fmla="*/ 21158 h 22814"/>
              <a:gd name="connsiteX234" fmla="*/ 245029 w 472886"/>
              <a:gd name="connsiteY234" fmla="*/ 1604 h 22814"/>
              <a:gd name="connsiteX235" fmla="*/ 245391 w 472886"/>
              <a:gd name="connsiteY235" fmla="*/ 724 h 22814"/>
              <a:gd name="connsiteX236" fmla="*/ 246270 w 472886"/>
              <a:gd name="connsiteY236" fmla="*/ 362 h 22814"/>
              <a:gd name="connsiteX237" fmla="*/ 202665 w 472886"/>
              <a:gd name="connsiteY237" fmla="*/ 362 h 22814"/>
              <a:gd name="connsiteX238" fmla="*/ 203544 w 472886"/>
              <a:gd name="connsiteY238" fmla="*/ 724 h 22814"/>
              <a:gd name="connsiteX239" fmla="*/ 203958 w 472886"/>
              <a:gd name="connsiteY239" fmla="*/ 1655 h 22814"/>
              <a:gd name="connsiteX240" fmla="*/ 203958 w 472886"/>
              <a:gd name="connsiteY240" fmla="*/ 14174 h 22814"/>
              <a:gd name="connsiteX241" fmla="*/ 204734 w 472886"/>
              <a:gd name="connsiteY241" fmla="*/ 17278 h 22814"/>
              <a:gd name="connsiteX242" fmla="*/ 206855 w 472886"/>
              <a:gd name="connsiteY242" fmla="*/ 19399 h 22814"/>
              <a:gd name="connsiteX243" fmla="*/ 209751 w 472886"/>
              <a:gd name="connsiteY243" fmla="*/ 20175 h 22814"/>
              <a:gd name="connsiteX244" fmla="*/ 212700 w 472886"/>
              <a:gd name="connsiteY244" fmla="*/ 19399 h 22814"/>
              <a:gd name="connsiteX245" fmla="*/ 214872 w 472886"/>
              <a:gd name="connsiteY245" fmla="*/ 17278 h 22814"/>
              <a:gd name="connsiteX246" fmla="*/ 215700 w 472886"/>
              <a:gd name="connsiteY246" fmla="*/ 14174 h 22814"/>
              <a:gd name="connsiteX247" fmla="*/ 215700 w 472886"/>
              <a:gd name="connsiteY247" fmla="*/ 1655 h 22814"/>
              <a:gd name="connsiteX248" fmla="*/ 216011 w 472886"/>
              <a:gd name="connsiteY248" fmla="*/ 724 h 22814"/>
              <a:gd name="connsiteX249" fmla="*/ 216890 w 472886"/>
              <a:gd name="connsiteY249" fmla="*/ 362 h 22814"/>
              <a:gd name="connsiteX250" fmla="*/ 217821 w 472886"/>
              <a:gd name="connsiteY250" fmla="*/ 724 h 22814"/>
              <a:gd name="connsiteX251" fmla="*/ 218183 w 472886"/>
              <a:gd name="connsiteY251" fmla="*/ 1655 h 22814"/>
              <a:gd name="connsiteX252" fmla="*/ 218183 w 472886"/>
              <a:gd name="connsiteY252" fmla="*/ 14174 h 22814"/>
              <a:gd name="connsiteX253" fmla="*/ 217045 w 472886"/>
              <a:gd name="connsiteY253" fmla="*/ 18520 h 22814"/>
              <a:gd name="connsiteX254" fmla="*/ 214045 w 472886"/>
              <a:gd name="connsiteY254" fmla="*/ 21572 h 22814"/>
              <a:gd name="connsiteX255" fmla="*/ 209751 w 472886"/>
              <a:gd name="connsiteY255" fmla="*/ 22710 h 22814"/>
              <a:gd name="connsiteX256" fmla="*/ 205407 w 472886"/>
              <a:gd name="connsiteY256" fmla="*/ 21572 h 22814"/>
              <a:gd name="connsiteX257" fmla="*/ 202406 w 472886"/>
              <a:gd name="connsiteY257" fmla="*/ 18520 h 22814"/>
              <a:gd name="connsiteX258" fmla="*/ 201320 w 472886"/>
              <a:gd name="connsiteY258" fmla="*/ 14174 h 22814"/>
              <a:gd name="connsiteX259" fmla="*/ 201320 w 472886"/>
              <a:gd name="connsiteY259" fmla="*/ 1655 h 22814"/>
              <a:gd name="connsiteX260" fmla="*/ 201682 w 472886"/>
              <a:gd name="connsiteY260" fmla="*/ 724 h 22814"/>
              <a:gd name="connsiteX261" fmla="*/ 202665 w 472886"/>
              <a:gd name="connsiteY261" fmla="*/ 362 h 22814"/>
              <a:gd name="connsiteX262" fmla="*/ 181458 w 472886"/>
              <a:gd name="connsiteY262" fmla="*/ 362 h 22814"/>
              <a:gd name="connsiteX263" fmla="*/ 196148 w 472886"/>
              <a:gd name="connsiteY263" fmla="*/ 362 h 22814"/>
              <a:gd name="connsiteX264" fmla="*/ 197027 w 472886"/>
              <a:gd name="connsiteY264" fmla="*/ 672 h 22814"/>
              <a:gd name="connsiteX265" fmla="*/ 197389 w 472886"/>
              <a:gd name="connsiteY265" fmla="*/ 1552 h 22814"/>
              <a:gd name="connsiteX266" fmla="*/ 197027 w 472886"/>
              <a:gd name="connsiteY266" fmla="*/ 2431 h 22814"/>
              <a:gd name="connsiteX267" fmla="*/ 196096 w 472886"/>
              <a:gd name="connsiteY267" fmla="*/ 2742 h 22814"/>
              <a:gd name="connsiteX268" fmla="*/ 190096 w 472886"/>
              <a:gd name="connsiteY268" fmla="*/ 2742 h 22814"/>
              <a:gd name="connsiteX269" fmla="*/ 190096 w 472886"/>
              <a:gd name="connsiteY269" fmla="*/ 21158 h 22814"/>
              <a:gd name="connsiteX270" fmla="*/ 189734 w 472886"/>
              <a:gd name="connsiteY270" fmla="*/ 22089 h 22814"/>
              <a:gd name="connsiteX271" fmla="*/ 188751 w 472886"/>
              <a:gd name="connsiteY271" fmla="*/ 22451 h 22814"/>
              <a:gd name="connsiteX272" fmla="*/ 187820 w 472886"/>
              <a:gd name="connsiteY272" fmla="*/ 22089 h 22814"/>
              <a:gd name="connsiteX273" fmla="*/ 187458 w 472886"/>
              <a:gd name="connsiteY273" fmla="*/ 21158 h 22814"/>
              <a:gd name="connsiteX274" fmla="*/ 187458 w 472886"/>
              <a:gd name="connsiteY274" fmla="*/ 2742 h 22814"/>
              <a:gd name="connsiteX275" fmla="*/ 181458 w 472886"/>
              <a:gd name="connsiteY275" fmla="*/ 2742 h 22814"/>
              <a:gd name="connsiteX276" fmla="*/ 180578 w 472886"/>
              <a:gd name="connsiteY276" fmla="*/ 2431 h 22814"/>
              <a:gd name="connsiteX277" fmla="*/ 180216 w 472886"/>
              <a:gd name="connsiteY277" fmla="*/ 1552 h 22814"/>
              <a:gd name="connsiteX278" fmla="*/ 180578 w 472886"/>
              <a:gd name="connsiteY278" fmla="*/ 672 h 22814"/>
              <a:gd name="connsiteX279" fmla="*/ 181458 w 472886"/>
              <a:gd name="connsiteY279" fmla="*/ 362 h 22814"/>
              <a:gd name="connsiteX280" fmla="*/ 168422 w 472886"/>
              <a:gd name="connsiteY280" fmla="*/ 362 h 22814"/>
              <a:gd name="connsiteX281" fmla="*/ 169353 w 472886"/>
              <a:gd name="connsiteY281" fmla="*/ 724 h 22814"/>
              <a:gd name="connsiteX282" fmla="*/ 169715 w 472886"/>
              <a:gd name="connsiteY282" fmla="*/ 1604 h 22814"/>
              <a:gd name="connsiteX283" fmla="*/ 169715 w 472886"/>
              <a:gd name="connsiteY283" fmla="*/ 19968 h 22814"/>
              <a:gd name="connsiteX284" fmla="*/ 179285 w 472886"/>
              <a:gd name="connsiteY284" fmla="*/ 19968 h 22814"/>
              <a:gd name="connsiteX285" fmla="*/ 180216 w 472886"/>
              <a:gd name="connsiteY285" fmla="*/ 20330 h 22814"/>
              <a:gd name="connsiteX286" fmla="*/ 180578 w 472886"/>
              <a:gd name="connsiteY286" fmla="*/ 21210 h 22814"/>
              <a:gd name="connsiteX287" fmla="*/ 180216 w 472886"/>
              <a:gd name="connsiteY287" fmla="*/ 22089 h 22814"/>
              <a:gd name="connsiteX288" fmla="*/ 179285 w 472886"/>
              <a:gd name="connsiteY288" fmla="*/ 22451 h 22814"/>
              <a:gd name="connsiteX289" fmla="*/ 168370 w 472886"/>
              <a:gd name="connsiteY289" fmla="*/ 22451 h 22814"/>
              <a:gd name="connsiteX290" fmla="*/ 167491 w 472886"/>
              <a:gd name="connsiteY290" fmla="*/ 22089 h 22814"/>
              <a:gd name="connsiteX291" fmla="*/ 167129 w 472886"/>
              <a:gd name="connsiteY291" fmla="*/ 21158 h 22814"/>
              <a:gd name="connsiteX292" fmla="*/ 167129 w 472886"/>
              <a:gd name="connsiteY292" fmla="*/ 1604 h 22814"/>
              <a:gd name="connsiteX293" fmla="*/ 167491 w 472886"/>
              <a:gd name="connsiteY293" fmla="*/ 724 h 22814"/>
              <a:gd name="connsiteX294" fmla="*/ 168422 w 472886"/>
              <a:gd name="connsiteY294" fmla="*/ 362 h 22814"/>
              <a:gd name="connsiteX295" fmla="*/ 146024 w 472886"/>
              <a:gd name="connsiteY295" fmla="*/ 362 h 22814"/>
              <a:gd name="connsiteX296" fmla="*/ 146903 w 472886"/>
              <a:gd name="connsiteY296" fmla="*/ 724 h 22814"/>
              <a:gd name="connsiteX297" fmla="*/ 147317 w 472886"/>
              <a:gd name="connsiteY297" fmla="*/ 1655 h 22814"/>
              <a:gd name="connsiteX298" fmla="*/ 147317 w 472886"/>
              <a:gd name="connsiteY298" fmla="*/ 14174 h 22814"/>
              <a:gd name="connsiteX299" fmla="*/ 148093 w 472886"/>
              <a:gd name="connsiteY299" fmla="*/ 17278 h 22814"/>
              <a:gd name="connsiteX300" fmla="*/ 150214 w 472886"/>
              <a:gd name="connsiteY300" fmla="*/ 19399 h 22814"/>
              <a:gd name="connsiteX301" fmla="*/ 153162 w 472886"/>
              <a:gd name="connsiteY301" fmla="*/ 20175 h 22814"/>
              <a:gd name="connsiteX302" fmla="*/ 156111 w 472886"/>
              <a:gd name="connsiteY302" fmla="*/ 19399 h 22814"/>
              <a:gd name="connsiteX303" fmla="*/ 158283 w 472886"/>
              <a:gd name="connsiteY303" fmla="*/ 17278 h 22814"/>
              <a:gd name="connsiteX304" fmla="*/ 159111 w 472886"/>
              <a:gd name="connsiteY304" fmla="*/ 14174 h 22814"/>
              <a:gd name="connsiteX305" fmla="*/ 159111 w 472886"/>
              <a:gd name="connsiteY305" fmla="*/ 1655 h 22814"/>
              <a:gd name="connsiteX306" fmla="*/ 159421 w 472886"/>
              <a:gd name="connsiteY306" fmla="*/ 724 h 22814"/>
              <a:gd name="connsiteX307" fmla="*/ 160301 w 472886"/>
              <a:gd name="connsiteY307" fmla="*/ 362 h 22814"/>
              <a:gd name="connsiteX308" fmla="*/ 161180 w 472886"/>
              <a:gd name="connsiteY308" fmla="*/ 724 h 22814"/>
              <a:gd name="connsiteX309" fmla="*/ 161542 w 472886"/>
              <a:gd name="connsiteY309" fmla="*/ 1655 h 22814"/>
              <a:gd name="connsiteX310" fmla="*/ 161542 w 472886"/>
              <a:gd name="connsiteY310" fmla="*/ 14174 h 22814"/>
              <a:gd name="connsiteX311" fmla="*/ 160404 w 472886"/>
              <a:gd name="connsiteY311" fmla="*/ 18520 h 22814"/>
              <a:gd name="connsiteX312" fmla="*/ 157404 w 472886"/>
              <a:gd name="connsiteY312" fmla="*/ 21572 h 22814"/>
              <a:gd name="connsiteX313" fmla="*/ 153110 w 472886"/>
              <a:gd name="connsiteY313" fmla="*/ 22710 h 22814"/>
              <a:gd name="connsiteX314" fmla="*/ 148766 w 472886"/>
              <a:gd name="connsiteY314" fmla="*/ 21572 h 22814"/>
              <a:gd name="connsiteX315" fmla="*/ 145765 w 472886"/>
              <a:gd name="connsiteY315" fmla="*/ 18520 h 22814"/>
              <a:gd name="connsiteX316" fmla="*/ 144679 w 472886"/>
              <a:gd name="connsiteY316" fmla="*/ 14174 h 22814"/>
              <a:gd name="connsiteX317" fmla="*/ 144679 w 472886"/>
              <a:gd name="connsiteY317" fmla="*/ 1655 h 22814"/>
              <a:gd name="connsiteX318" fmla="*/ 145041 w 472886"/>
              <a:gd name="connsiteY318" fmla="*/ 724 h 22814"/>
              <a:gd name="connsiteX319" fmla="*/ 146024 w 472886"/>
              <a:gd name="connsiteY319" fmla="*/ 362 h 22814"/>
              <a:gd name="connsiteX320" fmla="*/ 95849 w 472886"/>
              <a:gd name="connsiteY320" fmla="*/ 362 h 22814"/>
              <a:gd name="connsiteX321" fmla="*/ 110540 w 472886"/>
              <a:gd name="connsiteY321" fmla="*/ 362 h 22814"/>
              <a:gd name="connsiteX322" fmla="*/ 111419 w 472886"/>
              <a:gd name="connsiteY322" fmla="*/ 672 h 22814"/>
              <a:gd name="connsiteX323" fmla="*/ 111781 w 472886"/>
              <a:gd name="connsiteY323" fmla="*/ 1552 h 22814"/>
              <a:gd name="connsiteX324" fmla="*/ 111419 w 472886"/>
              <a:gd name="connsiteY324" fmla="*/ 2431 h 22814"/>
              <a:gd name="connsiteX325" fmla="*/ 110488 w 472886"/>
              <a:gd name="connsiteY325" fmla="*/ 2742 h 22814"/>
              <a:gd name="connsiteX326" fmla="*/ 104488 w 472886"/>
              <a:gd name="connsiteY326" fmla="*/ 2742 h 22814"/>
              <a:gd name="connsiteX327" fmla="*/ 104488 w 472886"/>
              <a:gd name="connsiteY327" fmla="*/ 21158 h 22814"/>
              <a:gd name="connsiteX328" fmla="*/ 104126 w 472886"/>
              <a:gd name="connsiteY328" fmla="*/ 22089 h 22814"/>
              <a:gd name="connsiteX329" fmla="*/ 103143 w 472886"/>
              <a:gd name="connsiteY329" fmla="*/ 22451 h 22814"/>
              <a:gd name="connsiteX330" fmla="*/ 102212 w 472886"/>
              <a:gd name="connsiteY330" fmla="*/ 22089 h 22814"/>
              <a:gd name="connsiteX331" fmla="*/ 101850 w 472886"/>
              <a:gd name="connsiteY331" fmla="*/ 21158 h 22814"/>
              <a:gd name="connsiteX332" fmla="*/ 101850 w 472886"/>
              <a:gd name="connsiteY332" fmla="*/ 2742 h 22814"/>
              <a:gd name="connsiteX333" fmla="*/ 95849 w 472886"/>
              <a:gd name="connsiteY333" fmla="*/ 2742 h 22814"/>
              <a:gd name="connsiteX334" fmla="*/ 94970 w 472886"/>
              <a:gd name="connsiteY334" fmla="*/ 2431 h 22814"/>
              <a:gd name="connsiteX335" fmla="*/ 94608 w 472886"/>
              <a:gd name="connsiteY335" fmla="*/ 1552 h 22814"/>
              <a:gd name="connsiteX336" fmla="*/ 94970 w 472886"/>
              <a:gd name="connsiteY336" fmla="*/ 672 h 22814"/>
              <a:gd name="connsiteX337" fmla="*/ 95849 w 472886"/>
              <a:gd name="connsiteY337" fmla="*/ 362 h 22814"/>
              <a:gd name="connsiteX338" fmla="*/ 79608 w 472886"/>
              <a:gd name="connsiteY338" fmla="*/ 362 h 22814"/>
              <a:gd name="connsiteX339" fmla="*/ 90832 w 472886"/>
              <a:gd name="connsiteY339" fmla="*/ 362 h 22814"/>
              <a:gd name="connsiteX340" fmla="*/ 91763 w 472886"/>
              <a:gd name="connsiteY340" fmla="*/ 724 h 22814"/>
              <a:gd name="connsiteX341" fmla="*/ 92125 w 472886"/>
              <a:gd name="connsiteY341" fmla="*/ 1604 h 22814"/>
              <a:gd name="connsiteX342" fmla="*/ 91763 w 472886"/>
              <a:gd name="connsiteY342" fmla="*/ 2483 h 22814"/>
              <a:gd name="connsiteX343" fmla="*/ 90832 w 472886"/>
              <a:gd name="connsiteY343" fmla="*/ 2793 h 22814"/>
              <a:gd name="connsiteX344" fmla="*/ 90832 w 472886"/>
              <a:gd name="connsiteY344" fmla="*/ 2845 h 22814"/>
              <a:gd name="connsiteX345" fmla="*/ 80952 w 472886"/>
              <a:gd name="connsiteY345" fmla="*/ 2845 h 22814"/>
              <a:gd name="connsiteX346" fmla="*/ 80952 w 472886"/>
              <a:gd name="connsiteY346" fmla="*/ 9932 h 22814"/>
              <a:gd name="connsiteX347" fmla="*/ 89436 w 472886"/>
              <a:gd name="connsiteY347" fmla="*/ 9932 h 22814"/>
              <a:gd name="connsiteX348" fmla="*/ 90367 w 472886"/>
              <a:gd name="connsiteY348" fmla="*/ 10294 h 22814"/>
              <a:gd name="connsiteX349" fmla="*/ 90729 w 472886"/>
              <a:gd name="connsiteY349" fmla="*/ 11174 h 22814"/>
              <a:gd name="connsiteX350" fmla="*/ 90367 w 472886"/>
              <a:gd name="connsiteY350" fmla="*/ 12053 h 22814"/>
              <a:gd name="connsiteX351" fmla="*/ 89436 w 472886"/>
              <a:gd name="connsiteY351" fmla="*/ 12364 h 22814"/>
              <a:gd name="connsiteX352" fmla="*/ 80952 w 472886"/>
              <a:gd name="connsiteY352" fmla="*/ 12364 h 22814"/>
              <a:gd name="connsiteX353" fmla="*/ 80952 w 472886"/>
              <a:gd name="connsiteY353" fmla="*/ 20020 h 22814"/>
              <a:gd name="connsiteX354" fmla="*/ 90832 w 472886"/>
              <a:gd name="connsiteY354" fmla="*/ 20020 h 22814"/>
              <a:gd name="connsiteX355" fmla="*/ 91763 w 472886"/>
              <a:gd name="connsiteY355" fmla="*/ 20382 h 22814"/>
              <a:gd name="connsiteX356" fmla="*/ 92125 w 472886"/>
              <a:gd name="connsiteY356" fmla="*/ 21210 h 22814"/>
              <a:gd name="connsiteX357" fmla="*/ 91763 w 472886"/>
              <a:gd name="connsiteY357" fmla="*/ 22089 h 22814"/>
              <a:gd name="connsiteX358" fmla="*/ 90832 w 472886"/>
              <a:gd name="connsiteY358" fmla="*/ 22451 h 22814"/>
              <a:gd name="connsiteX359" fmla="*/ 79608 w 472886"/>
              <a:gd name="connsiteY359" fmla="*/ 22451 h 22814"/>
              <a:gd name="connsiteX360" fmla="*/ 78728 w 472886"/>
              <a:gd name="connsiteY360" fmla="*/ 22089 h 22814"/>
              <a:gd name="connsiteX361" fmla="*/ 78366 w 472886"/>
              <a:gd name="connsiteY361" fmla="*/ 21158 h 22814"/>
              <a:gd name="connsiteX362" fmla="*/ 78366 w 472886"/>
              <a:gd name="connsiteY362" fmla="*/ 1604 h 22814"/>
              <a:gd name="connsiteX363" fmla="*/ 78728 w 472886"/>
              <a:gd name="connsiteY363" fmla="*/ 724 h 22814"/>
              <a:gd name="connsiteX364" fmla="*/ 79608 w 472886"/>
              <a:gd name="connsiteY364" fmla="*/ 362 h 22814"/>
              <a:gd name="connsiteX365" fmla="*/ 61606 w 472886"/>
              <a:gd name="connsiteY365" fmla="*/ 362 h 22814"/>
              <a:gd name="connsiteX366" fmla="*/ 72831 w 472886"/>
              <a:gd name="connsiteY366" fmla="*/ 362 h 22814"/>
              <a:gd name="connsiteX367" fmla="*/ 73762 w 472886"/>
              <a:gd name="connsiteY367" fmla="*/ 724 h 22814"/>
              <a:gd name="connsiteX368" fmla="*/ 74124 w 472886"/>
              <a:gd name="connsiteY368" fmla="*/ 1604 h 22814"/>
              <a:gd name="connsiteX369" fmla="*/ 73762 w 472886"/>
              <a:gd name="connsiteY369" fmla="*/ 2483 h 22814"/>
              <a:gd name="connsiteX370" fmla="*/ 72831 w 472886"/>
              <a:gd name="connsiteY370" fmla="*/ 2793 h 22814"/>
              <a:gd name="connsiteX371" fmla="*/ 72831 w 472886"/>
              <a:gd name="connsiteY371" fmla="*/ 2845 h 22814"/>
              <a:gd name="connsiteX372" fmla="*/ 62951 w 472886"/>
              <a:gd name="connsiteY372" fmla="*/ 2845 h 22814"/>
              <a:gd name="connsiteX373" fmla="*/ 62951 w 472886"/>
              <a:gd name="connsiteY373" fmla="*/ 9932 h 22814"/>
              <a:gd name="connsiteX374" fmla="*/ 71435 w 472886"/>
              <a:gd name="connsiteY374" fmla="*/ 9932 h 22814"/>
              <a:gd name="connsiteX375" fmla="*/ 72366 w 472886"/>
              <a:gd name="connsiteY375" fmla="*/ 10294 h 22814"/>
              <a:gd name="connsiteX376" fmla="*/ 72728 w 472886"/>
              <a:gd name="connsiteY376" fmla="*/ 11174 h 22814"/>
              <a:gd name="connsiteX377" fmla="*/ 72366 w 472886"/>
              <a:gd name="connsiteY377" fmla="*/ 12053 h 22814"/>
              <a:gd name="connsiteX378" fmla="*/ 71435 w 472886"/>
              <a:gd name="connsiteY378" fmla="*/ 12364 h 22814"/>
              <a:gd name="connsiteX379" fmla="*/ 62951 w 472886"/>
              <a:gd name="connsiteY379" fmla="*/ 12364 h 22814"/>
              <a:gd name="connsiteX380" fmla="*/ 62951 w 472886"/>
              <a:gd name="connsiteY380" fmla="*/ 20020 h 22814"/>
              <a:gd name="connsiteX381" fmla="*/ 72831 w 472886"/>
              <a:gd name="connsiteY381" fmla="*/ 20020 h 22814"/>
              <a:gd name="connsiteX382" fmla="*/ 73762 w 472886"/>
              <a:gd name="connsiteY382" fmla="*/ 20382 h 22814"/>
              <a:gd name="connsiteX383" fmla="*/ 74124 w 472886"/>
              <a:gd name="connsiteY383" fmla="*/ 21210 h 22814"/>
              <a:gd name="connsiteX384" fmla="*/ 73762 w 472886"/>
              <a:gd name="connsiteY384" fmla="*/ 22089 h 22814"/>
              <a:gd name="connsiteX385" fmla="*/ 72831 w 472886"/>
              <a:gd name="connsiteY385" fmla="*/ 22451 h 22814"/>
              <a:gd name="connsiteX386" fmla="*/ 61606 w 472886"/>
              <a:gd name="connsiteY386" fmla="*/ 22451 h 22814"/>
              <a:gd name="connsiteX387" fmla="*/ 60727 w 472886"/>
              <a:gd name="connsiteY387" fmla="*/ 22089 h 22814"/>
              <a:gd name="connsiteX388" fmla="*/ 60365 w 472886"/>
              <a:gd name="connsiteY388" fmla="*/ 21158 h 22814"/>
              <a:gd name="connsiteX389" fmla="*/ 60365 w 472886"/>
              <a:gd name="connsiteY389" fmla="*/ 1604 h 22814"/>
              <a:gd name="connsiteX390" fmla="*/ 60727 w 472886"/>
              <a:gd name="connsiteY390" fmla="*/ 724 h 22814"/>
              <a:gd name="connsiteX391" fmla="*/ 61606 w 472886"/>
              <a:gd name="connsiteY391" fmla="*/ 362 h 22814"/>
              <a:gd name="connsiteX392" fmla="*/ 19191 w 472886"/>
              <a:gd name="connsiteY392" fmla="*/ 362 h 22814"/>
              <a:gd name="connsiteX393" fmla="*/ 33881 w 472886"/>
              <a:gd name="connsiteY393" fmla="*/ 362 h 22814"/>
              <a:gd name="connsiteX394" fmla="*/ 34760 w 472886"/>
              <a:gd name="connsiteY394" fmla="*/ 672 h 22814"/>
              <a:gd name="connsiteX395" fmla="*/ 35122 w 472886"/>
              <a:gd name="connsiteY395" fmla="*/ 1552 h 22814"/>
              <a:gd name="connsiteX396" fmla="*/ 34760 w 472886"/>
              <a:gd name="connsiteY396" fmla="*/ 2431 h 22814"/>
              <a:gd name="connsiteX397" fmla="*/ 33829 w 472886"/>
              <a:gd name="connsiteY397" fmla="*/ 2742 h 22814"/>
              <a:gd name="connsiteX398" fmla="*/ 27829 w 472886"/>
              <a:gd name="connsiteY398" fmla="*/ 2742 h 22814"/>
              <a:gd name="connsiteX399" fmla="*/ 27829 w 472886"/>
              <a:gd name="connsiteY399" fmla="*/ 21158 h 22814"/>
              <a:gd name="connsiteX400" fmla="*/ 27467 w 472886"/>
              <a:gd name="connsiteY400" fmla="*/ 22089 h 22814"/>
              <a:gd name="connsiteX401" fmla="*/ 26484 w 472886"/>
              <a:gd name="connsiteY401" fmla="*/ 22451 h 22814"/>
              <a:gd name="connsiteX402" fmla="*/ 25553 w 472886"/>
              <a:gd name="connsiteY402" fmla="*/ 22089 h 22814"/>
              <a:gd name="connsiteX403" fmla="*/ 25191 w 472886"/>
              <a:gd name="connsiteY403" fmla="*/ 21158 h 22814"/>
              <a:gd name="connsiteX404" fmla="*/ 25191 w 472886"/>
              <a:gd name="connsiteY404" fmla="*/ 2742 h 22814"/>
              <a:gd name="connsiteX405" fmla="*/ 19191 w 472886"/>
              <a:gd name="connsiteY405" fmla="*/ 2742 h 22814"/>
              <a:gd name="connsiteX406" fmla="*/ 18311 w 472886"/>
              <a:gd name="connsiteY406" fmla="*/ 2431 h 22814"/>
              <a:gd name="connsiteX407" fmla="*/ 17949 w 472886"/>
              <a:gd name="connsiteY407" fmla="*/ 1552 h 22814"/>
              <a:gd name="connsiteX408" fmla="*/ 18311 w 472886"/>
              <a:gd name="connsiteY408" fmla="*/ 672 h 22814"/>
              <a:gd name="connsiteX409" fmla="*/ 19191 w 472886"/>
              <a:gd name="connsiteY409" fmla="*/ 362 h 22814"/>
              <a:gd name="connsiteX410" fmla="*/ 224907 w 472886"/>
              <a:gd name="connsiteY410" fmla="*/ 259 h 22814"/>
              <a:gd name="connsiteX411" fmla="*/ 233649 w 472886"/>
              <a:gd name="connsiteY411" fmla="*/ 259 h 22814"/>
              <a:gd name="connsiteX412" fmla="*/ 236856 w 472886"/>
              <a:gd name="connsiteY412" fmla="*/ 1087 h 22814"/>
              <a:gd name="connsiteX413" fmla="*/ 239132 w 472886"/>
              <a:gd name="connsiteY413" fmla="*/ 3311 h 22814"/>
              <a:gd name="connsiteX414" fmla="*/ 239960 w 472886"/>
              <a:gd name="connsiteY414" fmla="*/ 6570 h 22814"/>
              <a:gd name="connsiteX415" fmla="*/ 239443 w 472886"/>
              <a:gd name="connsiteY415" fmla="*/ 9053 h 22814"/>
              <a:gd name="connsiteX416" fmla="*/ 238046 w 472886"/>
              <a:gd name="connsiteY416" fmla="*/ 11019 h 22814"/>
              <a:gd name="connsiteX417" fmla="*/ 236339 w 472886"/>
              <a:gd name="connsiteY417" fmla="*/ 12157 h 22814"/>
              <a:gd name="connsiteX418" fmla="*/ 237270 w 472886"/>
              <a:gd name="connsiteY418" fmla="*/ 12726 h 22814"/>
              <a:gd name="connsiteX419" fmla="*/ 238667 w 472886"/>
              <a:gd name="connsiteY419" fmla="*/ 14382 h 22814"/>
              <a:gd name="connsiteX420" fmla="*/ 239236 w 472886"/>
              <a:gd name="connsiteY420" fmla="*/ 16709 h 22814"/>
              <a:gd name="connsiteX421" fmla="*/ 239391 w 472886"/>
              <a:gd name="connsiteY421" fmla="*/ 18572 h 22814"/>
              <a:gd name="connsiteX422" fmla="*/ 239650 w 472886"/>
              <a:gd name="connsiteY422" fmla="*/ 19658 h 22814"/>
              <a:gd name="connsiteX423" fmla="*/ 240167 w 472886"/>
              <a:gd name="connsiteY423" fmla="*/ 20279 h 22814"/>
              <a:gd name="connsiteX424" fmla="*/ 240736 w 472886"/>
              <a:gd name="connsiteY424" fmla="*/ 21003 h 22814"/>
              <a:gd name="connsiteX425" fmla="*/ 240581 w 472886"/>
              <a:gd name="connsiteY425" fmla="*/ 21934 h 22814"/>
              <a:gd name="connsiteX426" fmla="*/ 240063 w 472886"/>
              <a:gd name="connsiteY426" fmla="*/ 22348 h 22814"/>
              <a:gd name="connsiteX427" fmla="*/ 239391 w 472886"/>
              <a:gd name="connsiteY427" fmla="*/ 22452 h 22814"/>
              <a:gd name="connsiteX428" fmla="*/ 238770 w 472886"/>
              <a:gd name="connsiteY428" fmla="*/ 22245 h 22814"/>
              <a:gd name="connsiteX429" fmla="*/ 237787 w 472886"/>
              <a:gd name="connsiteY429" fmla="*/ 21417 h 22814"/>
              <a:gd name="connsiteX430" fmla="*/ 237012 w 472886"/>
              <a:gd name="connsiteY430" fmla="*/ 19813 h 22814"/>
              <a:gd name="connsiteX431" fmla="*/ 236701 w 472886"/>
              <a:gd name="connsiteY431" fmla="*/ 16968 h 22814"/>
              <a:gd name="connsiteX432" fmla="*/ 236391 w 472886"/>
              <a:gd name="connsiteY432" fmla="*/ 15313 h 22814"/>
              <a:gd name="connsiteX433" fmla="*/ 235511 w 472886"/>
              <a:gd name="connsiteY433" fmla="*/ 14226 h 22814"/>
              <a:gd name="connsiteX434" fmla="*/ 234322 w 472886"/>
              <a:gd name="connsiteY434" fmla="*/ 13657 h 22814"/>
              <a:gd name="connsiteX435" fmla="*/ 232977 w 472886"/>
              <a:gd name="connsiteY435" fmla="*/ 13502 h 22814"/>
              <a:gd name="connsiteX436" fmla="*/ 226304 w 472886"/>
              <a:gd name="connsiteY436" fmla="*/ 13502 h 22814"/>
              <a:gd name="connsiteX437" fmla="*/ 226304 w 472886"/>
              <a:gd name="connsiteY437" fmla="*/ 21055 h 22814"/>
              <a:gd name="connsiteX438" fmla="*/ 225994 w 472886"/>
              <a:gd name="connsiteY438" fmla="*/ 21986 h 22814"/>
              <a:gd name="connsiteX439" fmla="*/ 225115 w 472886"/>
              <a:gd name="connsiteY439" fmla="*/ 22348 h 22814"/>
              <a:gd name="connsiteX440" fmla="*/ 224080 w 472886"/>
              <a:gd name="connsiteY440" fmla="*/ 21986 h 22814"/>
              <a:gd name="connsiteX441" fmla="*/ 223666 w 472886"/>
              <a:gd name="connsiteY441" fmla="*/ 21055 h 22814"/>
              <a:gd name="connsiteX442" fmla="*/ 223666 w 472886"/>
              <a:gd name="connsiteY442" fmla="*/ 1501 h 22814"/>
              <a:gd name="connsiteX443" fmla="*/ 224028 w 472886"/>
              <a:gd name="connsiteY443" fmla="*/ 621 h 22814"/>
              <a:gd name="connsiteX444" fmla="*/ 224907 w 472886"/>
              <a:gd name="connsiteY444" fmla="*/ 259 h 22814"/>
              <a:gd name="connsiteX445" fmla="*/ 40294 w 472886"/>
              <a:gd name="connsiteY445" fmla="*/ 259 h 22814"/>
              <a:gd name="connsiteX446" fmla="*/ 48984 w 472886"/>
              <a:gd name="connsiteY446" fmla="*/ 259 h 22814"/>
              <a:gd name="connsiteX447" fmla="*/ 52191 w 472886"/>
              <a:gd name="connsiteY447" fmla="*/ 1087 h 22814"/>
              <a:gd name="connsiteX448" fmla="*/ 54467 w 472886"/>
              <a:gd name="connsiteY448" fmla="*/ 3311 h 22814"/>
              <a:gd name="connsiteX449" fmla="*/ 55295 w 472886"/>
              <a:gd name="connsiteY449" fmla="*/ 6570 h 22814"/>
              <a:gd name="connsiteX450" fmla="*/ 54778 w 472886"/>
              <a:gd name="connsiteY450" fmla="*/ 9053 h 22814"/>
              <a:gd name="connsiteX451" fmla="*/ 53381 w 472886"/>
              <a:gd name="connsiteY451" fmla="*/ 11019 h 22814"/>
              <a:gd name="connsiteX452" fmla="*/ 51674 w 472886"/>
              <a:gd name="connsiteY452" fmla="*/ 12157 h 22814"/>
              <a:gd name="connsiteX453" fmla="*/ 52605 w 472886"/>
              <a:gd name="connsiteY453" fmla="*/ 12726 h 22814"/>
              <a:gd name="connsiteX454" fmla="*/ 54002 w 472886"/>
              <a:gd name="connsiteY454" fmla="*/ 14382 h 22814"/>
              <a:gd name="connsiteX455" fmla="*/ 54571 w 472886"/>
              <a:gd name="connsiteY455" fmla="*/ 16709 h 22814"/>
              <a:gd name="connsiteX456" fmla="*/ 54726 w 472886"/>
              <a:gd name="connsiteY456" fmla="*/ 18572 h 22814"/>
              <a:gd name="connsiteX457" fmla="*/ 54985 w 472886"/>
              <a:gd name="connsiteY457" fmla="*/ 19658 h 22814"/>
              <a:gd name="connsiteX458" fmla="*/ 55502 w 472886"/>
              <a:gd name="connsiteY458" fmla="*/ 20279 h 22814"/>
              <a:gd name="connsiteX459" fmla="*/ 56123 w 472886"/>
              <a:gd name="connsiteY459" fmla="*/ 21003 h 22814"/>
              <a:gd name="connsiteX460" fmla="*/ 55968 w 472886"/>
              <a:gd name="connsiteY460" fmla="*/ 21934 h 22814"/>
              <a:gd name="connsiteX461" fmla="*/ 55450 w 472886"/>
              <a:gd name="connsiteY461" fmla="*/ 22348 h 22814"/>
              <a:gd name="connsiteX462" fmla="*/ 54778 w 472886"/>
              <a:gd name="connsiteY462" fmla="*/ 22452 h 22814"/>
              <a:gd name="connsiteX463" fmla="*/ 54157 w 472886"/>
              <a:gd name="connsiteY463" fmla="*/ 22245 h 22814"/>
              <a:gd name="connsiteX464" fmla="*/ 53174 w 472886"/>
              <a:gd name="connsiteY464" fmla="*/ 21417 h 22814"/>
              <a:gd name="connsiteX465" fmla="*/ 52399 w 472886"/>
              <a:gd name="connsiteY465" fmla="*/ 19813 h 22814"/>
              <a:gd name="connsiteX466" fmla="*/ 52088 w 472886"/>
              <a:gd name="connsiteY466" fmla="*/ 16968 h 22814"/>
              <a:gd name="connsiteX467" fmla="*/ 51778 w 472886"/>
              <a:gd name="connsiteY467" fmla="*/ 15313 h 22814"/>
              <a:gd name="connsiteX468" fmla="*/ 50898 w 472886"/>
              <a:gd name="connsiteY468" fmla="*/ 14226 h 22814"/>
              <a:gd name="connsiteX469" fmla="*/ 49709 w 472886"/>
              <a:gd name="connsiteY469" fmla="*/ 13657 h 22814"/>
              <a:gd name="connsiteX470" fmla="*/ 48364 w 472886"/>
              <a:gd name="connsiteY470" fmla="*/ 13502 h 22814"/>
              <a:gd name="connsiteX471" fmla="*/ 41691 w 472886"/>
              <a:gd name="connsiteY471" fmla="*/ 13502 h 22814"/>
              <a:gd name="connsiteX472" fmla="*/ 41691 w 472886"/>
              <a:gd name="connsiteY472" fmla="*/ 21055 h 22814"/>
              <a:gd name="connsiteX473" fmla="*/ 41381 w 472886"/>
              <a:gd name="connsiteY473" fmla="*/ 21986 h 22814"/>
              <a:gd name="connsiteX474" fmla="*/ 40502 w 472886"/>
              <a:gd name="connsiteY474" fmla="*/ 22348 h 22814"/>
              <a:gd name="connsiteX475" fmla="*/ 39467 w 472886"/>
              <a:gd name="connsiteY475" fmla="*/ 21986 h 22814"/>
              <a:gd name="connsiteX476" fmla="*/ 39053 w 472886"/>
              <a:gd name="connsiteY476" fmla="*/ 21055 h 22814"/>
              <a:gd name="connsiteX477" fmla="*/ 39053 w 472886"/>
              <a:gd name="connsiteY477" fmla="*/ 1501 h 22814"/>
              <a:gd name="connsiteX478" fmla="*/ 39415 w 472886"/>
              <a:gd name="connsiteY478" fmla="*/ 621 h 22814"/>
              <a:gd name="connsiteX479" fmla="*/ 40294 w 472886"/>
              <a:gd name="connsiteY479" fmla="*/ 259 h 22814"/>
              <a:gd name="connsiteX480" fmla="*/ 465800 w 472886"/>
              <a:gd name="connsiteY480" fmla="*/ 104 h 22814"/>
              <a:gd name="connsiteX481" fmla="*/ 469369 w 472886"/>
              <a:gd name="connsiteY481" fmla="*/ 725 h 22814"/>
              <a:gd name="connsiteX482" fmla="*/ 472110 w 472886"/>
              <a:gd name="connsiteY482" fmla="*/ 2587 h 22814"/>
              <a:gd name="connsiteX483" fmla="*/ 472576 w 472886"/>
              <a:gd name="connsiteY483" fmla="*/ 3518 h 22814"/>
              <a:gd name="connsiteX484" fmla="*/ 472265 w 472886"/>
              <a:gd name="connsiteY484" fmla="*/ 4139 h 22814"/>
              <a:gd name="connsiteX485" fmla="*/ 471593 w 472886"/>
              <a:gd name="connsiteY485" fmla="*/ 4449 h 22814"/>
              <a:gd name="connsiteX486" fmla="*/ 471076 w 472886"/>
              <a:gd name="connsiteY486" fmla="*/ 4242 h 22814"/>
              <a:gd name="connsiteX487" fmla="*/ 469731 w 472886"/>
              <a:gd name="connsiteY487" fmla="*/ 3053 h 22814"/>
              <a:gd name="connsiteX488" fmla="*/ 467921 w 472886"/>
              <a:gd name="connsiteY488" fmla="*/ 2225 h 22814"/>
              <a:gd name="connsiteX489" fmla="*/ 465851 w 472886"/>
              <a:gd name="connsiteY489" fmla="*/ 1966 h 22814"/>
              <a:gd name="connsiteX490" fmla="*/ 463161 w 472886"/>
              <a:gd name="connsiteY490" fmla="*/ 2432 h 22814"/>
              <a:gd name="connsiteX491" fmla="*/ 461299 w 472886"/>
              <a:gd name="connsiteY491" fmla="*/ 3725 h 22814"/>
              <a:gd name="connsiteX492" fmla="*/ 460627 w 472886"/>
              <a:gd name="connsiteY492" fmla="*/ 5794 h 22814"/>
              <a:gd name="connsiteX493" fmla="*/ 461403 w 472886"/>
              <a:gd name="connsiteY493" fmla="*/ 7967 h 22814"/>
              <a:gd name="connsiteX494" fmla="*/ 463369 w 472886"/>
              <a:gd name="connsiteY494" fmla="*/ 9364 h 22814"/>
              <a:gd name="connsiteX495" fmla="*/ 466006 w 472886"/>
              <a:gd name="connsiteY495" fmla="*/ 10398 h 22814"/>
              <a:gd name="connsiteX496" fmla="*/ 468593 w 472886"/>
              <a:gd name="connsiteY496" fmla="*/ 11278 h 22814"/>
              <a:gd name="connsiteX497" fmla="*/ 470817 w 472886"/>
              <a:gd name="connsiteY497" fmla="*/ 12468 h 22814"/>
              <a:gd name="connsiteX498" fmla="*/ 472317 w 472886"/>
              <a:gd name="connsiteY498" fmla="*/ 14278 h 22814"/>
              <a:gd name="connsiteX499" fmla="*/ 472886 w 472886"/>
              <a:gd name="connsiteY499" fmla="*/ 17072 h 22814"/>
              <a:gd name="connsiteX500" fmla="*/ 471955 w 472886"/>
              <a:gd name="connsiteY500" fmla="*/ 19969 h 22814"/>
              <a:gd name="connsiteX501" fmla="*/ 469421 w 472886"/>
              <a:gd name="connsiteY501" fmla="*/ 22038 h 22814"/>
              <a:gd name="connsiteX502" fmla="*/ 465696 w 472886"/>
              <a:gd name="connsiteY502" fmla="*/ 22814 h 22814"/>
              <a:gd name="connsiteX503" fmla="*/ 461506 w 472886"/>
              <a:gd name="connsiteY503" fmla="*/ 22038 h 22814"/>
              <a:gd name="connsiteX504" fmla="*/ 458144 w 472886"/>
              <a:gd name="connsiteY504" fmla="*/ 19658 h 22814"/>
              <a:gd name="connsiteX505" fmla="*/ 457886 w 472886"/>
              <a:gd name="connsiteY505" fmla="*/ 19348 h 22814"/>
              <a:gd name="connsiteX506" fmla="*/ 457782 w 472886"/>
              <a:gd name="connsiteY506" fmla="*/ 18882 h 22814"/>
              <a:gd name="connsiteX507" fmla="*/ 458092 w 472886"/>
              <a:gd name="connsiteY507" fmla="*/ 18210 h 22814"/>
              <a:gd name="connsiteX508" fmla="*/ 458765 w 472886"/>
              <a:gd name="connsiteY508" fmla="*/ 17899 h 22814"/>
              <a:gd name="connsiteX509" fmla="*/ 459437 w 472886"/>
              <a:gd name="connsiteY509" fmla="*/ 18210 h 22814"/>
              <a:gd name="connsiteX510" fmla="*/ 462230 w 472886"/>
              <a:gd name="connsiteY510" fmla="*/ 20227 h 22814"/>
              <a:gd name="connsiteX511" fmla="*/ 465593 w 472886"/>
              <a:gd name="connsiteY511" fmla="*/ 20900 h 22814"/>
              <a:gd name="connsiteX512" fmla="*/ 468282 w 472886"/>
              <a:gd name="connsiteY512" fmla="*/ 20434 h 22814"/>
              <a:gd name="connsiteX513" fmla="*/ 470145 w 472886"/>
              <a:gd name="connsiteY513" fmla="*/ 19089 h 22814"/>
              <a:gd name="connsiteX514" fmla="*/ 470817 w 472886"/>
              <a:gd name="connsiteY514" fmla="*/ 17020 h 22814"/>
              <a:gd name="connsiteX515" fmla="*/ 470041 w 472886"/>
              <a:gd name="connsiteY515" fmla="*/ 14692 h 22814"/>
              <a:gd name="connsiteX516" fmla="*/ 467972 w 472886"/>
              <a:gd name="connsiteY516" fmla="*/ 13192 h 22814"/>
              <a:gd name="connsiteX517" fmla="*/ 465075 w 472886"/>
              <a:gd name="connsiteY517" fmla="*/ 12157 h 22814"/>
              <a:gd name="connsiteX518" fmla="*/ 462593 w 472886"/>
              <a:gd name="connsiteY518" fmla="*/ 11278 h 22814"/>
              <a:gd name="connsiteX519" fmla="*/ 460523 w 472886"/>
              <a:gd name="connsiteY519" fmla="*/ 10088 h 22814"/>
              <a:gd name="connsiteX520" fmla="*/ 459127 w 472886"/>
              <a:gd name="connsiteY520" fmla="*/ 8329 h 22814"/>
              <a:gd name="connsiteX521" fmla="*/ 458609 w 472886"/>
              <a:gd name="connsiteY521" fmla="*/ 5794 h 22814"/>
              <a:gd name="connsiteX522" fmla="*/ 459489 w 472886"/>
              <a:gd name="connsiteY522" fmla="*/ 2846 h 22814"/>
              <a:gd name="connsiteX523" fmla="*/ 462024 w 472886"/>
              <a:gd name="connsiteY523" fmla="*/ 828 h 22814"/>
              <a:gd name="connsiteX524" fmla="*/ 465800 w 472886"/>
              <a:gd name="connsiteY524" fmla="*/ 104 h 22814"/>
              <a:gd name="connsiteX525" fmla="*/ 392502 w 472886"/>
              <a:gd name="connsiteY525" fmla="*/ 104 h 22814"/>
              <a:gd name="connsiteX526" fmla="*/ 395761 w 472886"/>
              <a:gd name="connsiteY526" fmla="*/ 518 h 22814"/>
              <a:gd name="connsiteX527" fmla="*/ 398554 w 472886"/>
              <a:gd name="connsiteY527" fmla="*/ 1708 h 22814"/>
              <a:gd name="connsiteX528" fmla="*/ 398864 w 472886"/>
              <a:gd name="connsiteY528" fmla="*/ 2070 h 22814"/>
              <a:gd name="connsiteX529" fmla="*/ 398968 w 472886"/>
              <a:gd name="connsiteY529" fmla="*/ 2484 h 22814"/>
              <a:gd name="connsiteX530" fmla="*/ 398709 w 472886"/>
              <a:gd name="connsiteY530" fmla="*/ 3208 h 22814"/>
              <a:gd name="connsiteX531" fmla="*/ 398089 w 472886"/>
              <a:gd name="connsiteY531" fmla="*/ 3467 h 22814"/>
              <a:gd name="connsiteX532" fmla="*/ 397778 w 472886"/>
              <a:gd name="connsiteY532" fmla="*/ 3415 h 22814"/>
              <a:gd name="connsiteX533" fmla="*/ 397520 w 472886"/>
              <a:gd name="connsiteY533" fmla="*/ 3311 h 22814"/>
              <a:gd name="connsiteX534" fmla="*/ 395192 w 472886"/>
              <a:gd name="connsiteY534" fmla="*/ 2380 h 22814"/>
              <a:gd name="connsiteX535" fmla="*/ 392502 w 472886"/>
              <a:gd name="connsiteY535" fmla="*/ 2018 h 22814"/>
              <a:gd name="connsiteX536" fmla="*/ 387692 w 472886"/>
              <a:gd name="connsiteY536" fmla="*/ 3260 h 22814"/>
              <a:gd name="connsiteX537" fmla="*/ 384381 w 472886"/>
              <a:gd name="connsiteY537" fmla="*/ 6622 h 22814"/>
              <a:gd name="connsiteX538" fmla="*/ 383191 w 472886"/>
              <a:gd name="connsiteY538" fmla="*/ 11485 h 22814"/>
              <a:gd name="connsiteX539" fmla="*/ 384381 w 472886"/>
              <a:gd name="connsiteY539" fmla="*/ 16348 h 22814"/>
              <a:gd name="connsiteX540" fmla="*/ 387692 w 472886"/>
              <a:gd name="connsiteY540" fmla="*/ 19710 h 22814"/>
              <a:gd name="connsiteX541" fmla="*/ 392502 w 472886"/>
              <a:gd name="connsiteY541" fmla="*/ 20952 h 22814"/>
              <a:gd name="connsiteX542" fmla="*/ 395347 w 472886"/>
              <a:gd name="connsiteY542" fmla="*/ 20538 h 22814"/>
              <a:gd name="connsiteX543" fmla="*/ 397675 w 472886"/>
              <a:gd name="connsiteY543" fmla="*/ 19503 h 22814"/>
              <a:gd name="connsiteX544" fmla="*/ 397675 w 472886"/>
              <a:gd name="connsiteY544" fmla="*/ 13244 h 22814"/>
              <a:gd name="connsiteX545" fmla="*/ 392709 w 472886"/>
              <a:gd name="connsiteY545" fmla="*/ 13244 h 22814"/>
              <a:gd name="connsiteX546" fmla="*/ 392036 w 472886"/>
              <a:gd name="connsiteY546" fmla="*/ 12933 h 22814"/>
              <a:gd name="connsiteX547" fmla="*/ 391726 w 472886"/>
              <a:gd name="connsiteY547" fmla="*/ 12261 h 22814"/>
              <a:gd name="connsiteX548" fmla="*/ 392036 w 472886"/>
              <a:gd name="connsiteY548" fmla="*/ 11588 h 22814"/>
              <a:gd name="connsiteX549" fmla="*/ 392709 w 472886"/>
              <a:gd name="connsiteY549" fmla="*/ 11330 h 22814"/>
              <a:gd name="connsiteX550" fmla="*/ 398761 w 472886"/>
              <a:gd name="connsiteY550" fmla="*/ 11330 h 22814"/>
              <a:gd name="connsiteX551" fmla="*/ 399382 w 472886"/>
              <a:gd name="connsiteY551" fmla="*/ 11640 h 22814"/>
              <a:gd name="connsiteX552" fmla="*/ 399640 w 472886"/>
              <a:gd name="connsiteY552" fmla="*/ 12313 h 22814"/>
              <a:gd name="connsiteX553" fmla="*/ 399640 w 472886"/>
              <a:gd name="connsiteY553" fmla="*/ 19917 h 22814"/>
              <a:gd name="connsiteX554" fmla="*/ 399537 w 472886"/>
              <a:gd name="connsiteY554" fmla="*/ 20383 h 22814"/>
              <a:gd name="connsiteX555" fmla="*/ 399175 w 472886"/>
              <a:gd name="connsiteY555" fmla="*/ 20745 h 22814"/>
              <a:gd name="connsiteX556" fmla="*/ 396071 w 472886"/>
              <a:gd name="connsiteY556" fmla="*/ 22245 h 22814"/>
              <a:gd name="connsiteX557" fmla="*/ 392502 w 472886"/>
              <a:gd name="connsiteY557" fmla="*/ 22814 h 22814"/>
              <a:gd name="connsiteX558" fmla="*/ 388002 w 472886"/>
              <a:gd name="connsiteY558" fmla="*/ 21986 h 22814"/>
              <a:gd name="connsiteX559" fmla="*/ 384381 w 472886"/>
              <a:gd name="connsiteY559" fmla="*/ 19607 h 22814"/>
              <a:gd name="connsiteX560" fmla="*/ 382001 w 472886"/>
              <a:gd name="connsiteY560" fmla="*/ 15985 h 22814"/>
              <a:gd name="connsiteX561" fmla="*/ 381174 w 472886"/>
              <a:gd name="connsiteY561" fmla="*/ 11485 h 22814"/>
              <a:gd name="connsiteX562" fmla="*/ 382001 w 472886"/>
              <a:gd name="connsiteY562" fmla="*/ 6984 h 22814"/>
              <a:gd name="connsiteX563" fmla="*/ 384381 w 472886"/>
              <a:gd name="connsiteY563" fmla="*/ 3363 h 22814"/>
              <a:gd name="connsiteX564" fmla="*/ 388002 w 472886"/>
              <a:gd name="connsiteY564" fmla="*/ 983 h 22814"/>
              <a:gd name="connsiteX565" fmla="*/ 392502 w 472886"/>
              <a:gd name="connsiteY565" fmla="*/ 104 h 22814"/>
              <a:gd name="connsiteX566" fmla="*/ 134179 w 472886"/>
              <a:gd name="connsiteY566" fmla="*/ 104 h 22814"/>
              <a:gd name="connsiteX567" fmla="*/ 137386 w 472886"/>
              <a:gd name="connsiteY567" fmla="*/ 570 h 22814"/>
              <a:gd name="connsiteX568" fmla="*/ 140231 w 472886"/>
              <a:gd name="connsiteY568" fmla="*/ 1811 h 22814"/>
              <a:gd name="connsiteX569" fmla="*/ 140852 w 472886"/>
              <a:gd name="connsiteY569" fmla="*/ 2639 h 22814"/>
              <a:gd name="connsiteX570" fmla="*/ 140541 w 472886"/>
              <a:gd name="connsiteY570" fmla="*/ 3673 h 22814"/>
              <a:gd name="connsiteX571" fmla="*/ 139817 w 472886"/>
              <a:gd name="connsiteY571" fmla="*/ 4139 h 22814"/>
              <a:gd name="connsiteX572" fmla="*/ 138938 w 472886"/>
              <a:gd name="connsiteY572" fmla="*/ 3932 h 22814"/>
              <a:gd name="connsiteX573" fmla="*/ 136714 w 472886"/>
              <a:gd name="connsiteY573" fmla="*/ 2949 h 22814"/>
              <a:gd name="connsiteX574" fmla="*/ 134179 w 472886"/>
              <a:gd name="connsiteY574" fmla="*/ 2587 h 22814"/>
              <a:gd name="connsiteX575" fmla="*/ 130765 w 472886"/>
              <a:gd name="connsiteY575" fmla="*/ 3260 h 22814"/>
              <a:gd name="connsiteX576" fmla="*/ 128075 w 472886"/>
              <a:gd name="connsiteY576" fmla="*/ 5070 h 22814"/>
              <a:gd name="connsiteX577" fmla="*/ 126317 w 472886"/>
              <a:gd name="connsiteY577" fmla="*/ 7864 h 22814"/>
              <a:gd name="connsiteX578" fmla="*/ 125696 w 472886"/>
              <a:gd name="connsiteY578" fmla="*/ 11433 h 22814"/>
              <a:gd name="connsiteX579" fmla="*/ 126368 w 472886"/>
              <a:gd name="connsiteY579" fmla="*/ 15158 h 22814"/>
              <a:gd name="connsiteX580" fmla="*/ 128179 w 472886"/>
              <a:gd name="connsiteY580" fmla="*/ 17951 h 22814"/>
              <a:gd name="connsiteX581" fmla="*/ 130869 w 472886"/>
              <a:gd name="connsiteY581" fmla="*/ 19710 h 22814"/>
              <a:gd name="connsiteX582" fmla="*/ 134179 w 472886"/>
              <a:gd name="connsiteY582" fmla="*/ 20331 h 22814"/>
              <a:gd name="connsiteX583" fmla="*/ 136662 w 472886"/>
              <a:gd name="connsiteY583" fmla="*/ 19969 h 22814"/>
              <a:gd name="connsiteX584" fmla="*/ 138938 w 472886"/>
              <a:gd name="connsiteY584" fmla="*/ 18934 h 22814"/>
              <a:gd name="connsiteX585" fmla="*/ 139817 w 472886"/>
              <a:gd name="connsiteY585" fmla="*/ 18779 h 22814"/>
              <a:gd name="connsiteX586" fmla="*/ 140645 w 472886"/>
              <a:gd name="connsiteY586" fmla="*/ 19141 h 22814"/>
              <a:gd name="connsiteX587" fmla="*/ 140904 w 472886"/>
              <a:gd name="connsiteY587" fmla="*/ 20176 h 22814"/>
              <a:gd name="connsiteX588" fmla="*/ 140283 w 472886"/>
              <a:gd name="connsiteY588" fmla="*/ 21003 h 22814"/>
              <a:gd name="connsiteX589" fmla="*/ 138473 w 472886"/>
              <a:gd name="connsiteY589" fmla="*/ 21883 h 22814"/>
              <a:gd name="connsiteX590" fmla="*/ 136352 w 472886"/>
              <a:gd name="connsiteY590" fmla="*/ 22504 h 22814"/>
              <a:gd name="connsiteX591" fmla="*/ 134179 w 472886"/>
              <a:gd name="connsiteY591" fmla="*/ 22710 h 22814"/>
              <a:gd name="connsiteX592" fmla="*/ 129886 w 472886"/>
              <a:gd name="connsiteY592" fmla="*/ 21935 h 22814"/>
              <a:gd name="connsiteX593" fmla="*/ 126317 w 472886"/>
              <a:gd name="connsiteY593" fmla="*/ 19658 h 22814"/>
              <a:gd name="connsiteX594" fmla="*/ 123886 w 472886"/>
              <a:gd name="connsiteY594" fmla="*/ 16089 h 22814"/>
              <a:gd name="connsiteX595" fmla="*/ 123006 w 472886"/>
              <a:gd name="connsiteY595" fmla="*/ 11381 h 22814"/>
              <a:gd name="connsiteX596" fmla="*/ 123834 w 472886"/>
              <a:gd name="connsiteY596" fmla="*/ 6881 h 22814"/>
              <a:gd name="connsiteX597" fmla="*/ 126213 w 472886"/>
              <a:gd name="connsiteY597" fmla="*/ 3311 h 22814"/>
              <a:gd name="connsiteX598" fmla="*/ 129782 w 472886"/>
              <a:gd name="connsiteY598" fmla="*/ 932 h 22814"/>
              <a:gd name="connsiteX599" fmla="*/ 134179 w 472886"/>
              <a:gd name="connsiteY599" fmla="*/ 104 h 22814"/>
              <a:gd name="connsiteX600" fmla="*/ 421573 w 472886"/>
              <a:gd name="connsiteY600" fmla="*/ 52 h 22814"/>
              <a:gd name="connsiteX601" fmla="*/ 425815 w 472886"/>
              <a:gd name="connsiteY601" fmla="*/ 880 h 22814"/>
              <a:gd name="connsiteX602" fmla="*/ 429177 w 472886"/>
              <a:gd name="connsiteY602" fmla="*/ 3259 h 22814"/>
              <a:gd name="connsiteX603" fmla="*/ 431350 w 472886"/>
              <a:gd name="connsiteY603" fmla="*/ 6880 h 22814"/>
              <a:gd name="connsiteX604" fmla="*/ 432125 w 472886"/>
              <a:gd name="connsiteY604" fmla="*/ 11433 h 22814"/>
              <a:gd name="connsiteX605" fmla="*/ 431350 w 472886"/>
              <a:gd name="connsiteY605" fmla="*/ 15985 h 22814"/>
              <a:gd name="connsiteX606" fmla="*/ 429177 w 472886"/>
              <a:gd name="connsiteY606" fmla="*/ 19606 h 22814"/>
              <a:gd name="connsiteX607" fmla="*/ 425815 w 472886"/>
              <a:gd name="connsiteY607" fmla="*/ 21986 h 22814"/>
              <a:gd name="connsiteX608" fmla="*/ 421573 w 472886"/>
              <a:gd name="connsiteY608" fmla="*/ 22814 h 22814"/>
              <a:gd name="connsiteX609" fmla="*/ 417332 w 472886"/>
              <a:gd name="connsiteY609" fmla="*/ 21986 h 22814"/>
              <a:gd name="connsiteX610" fmla="*/ 413969 w 472886"/>
              <a:gd name="connsiteY610" fmla="*/ 19606 h 22814"/>
              <a:gd name="connsiteX611" fmla="*/ 411797 w 472886"/>
              <a:gd name="connsiteY611" fmla="*/ 15985 h 22814"/>
              <a:gd name="connsiteX612" fmla="*/ 411021 w 472886"/>
              <a:gd name="connsiteY612" fmla="*/ 11433 h 22814"/>
              <a:gd name="connsiteX613" fmla="*/ 411797 w 472886"/>
              <a:gd name="connsiteY613" fmla="*/ 6880 h 22814"/>
              <a:gd name="connsiteX614" fmla="*/ 413969 w 472886"/>
              <a:gd name="connsiteY614" fmla="*/ 3259 h 22814"/>
              <a:gd name="connsiteX615" fmla="*/ 417332 w 472886"/>
              <a:gd name="connsiteY615" fmla="*/ 880 h 22814"/>
              <a:gd name="connsiteX616" fmla="*/ 421573 w 472886"/>
              <a:gd name="connsiteY616" fmla="*/ 52 h 22814"/>
              <a:gd name="connsiteX617" fmla="*/ 298670 w 472886"/>
              <a:gd name="connsiteY617" fmla="*/ 52 h 22814"/>
              <a:gd name="connsiteX618" fmla="*/ 302912 w 472886"/>
              <a:gd name="connsiteY618" fmla="*/ 880 h 22814"/>
              <a:gd name="connsiteX619" fmla="*/ 306274 w 472886"/>
              <a:gd name="connsiteY619" fmla="*/ 3259 h 22814"/>
              <a:gd name="connsiteX620" fmla="*/ 308447 w 472886"/>
              <a:gd name="connsiteY620" fmla="*/ 6880 h 22814"/>
              <a:gd name="connsiteX621" fmla="*/ 309222 w 472886"/>
              <a:gd name="connsiteY621" fmla="*/ 11433 h 22814"/>
              <a:gd name="connsiteX622" fmla="*/ 308447 w 472886"/>
              <a:gd name="connsiteY622" fmla="*/ 15985 h 22814"/>
              <a:gd name="connsiteX623" fmla="*/ 306274 w 472886"/>
              <a:gd name="connsiteY623" fmla="*/ 19606 h 22814"/>
              <a:gd name="connsiteX624" fmla="*/ 302912 w 472886"/>
              <a:gd name="connsiteY624" fmla="*/ 21986 h 22814"/>
              <a:gd name="connsiteX625" fmla="*/ 298670 w 472886"/>
              <a:gd name="connsiteY625" fmla="*/ 22814 h 22814"/>
              <a:gd name="connsiteX626" fmla="*/ 294429 w 472886"/>
              <a:gd name="connsiteY626" fmla="*/ 21986 h 22814"/>
              <a:gd name="connsiteX627" fmla="*/ 291066 w 472886"/>
              <a:gd name="connsiteY627" fmla="*/ 19606 h 22814"/>
              <a:gd name="connsiteX628" fmla="*/ 288894 w 472886"/>
              <a:gd name="connsiteY628" fmla="*/ 15985 h 22814"/>
              <a:gd name="connsiteX629" fmla="*/ 288118 w 472886"/>
              <a:gd name="connsiteY629" fmla="*/ 11433 h 22814"/>
              <a:gd name="connsiteX630" fmla="*/ 288894 w 472886"/>
              <a:gd name="connsiteY630" fmla="*/ 6880 h 22814"/>
              <a:gd name="connsiteX631" fmla="*/ 291066 w 472886"/>
              <a:gd name="connsiteY631" fmla="*/ 3259 h 22814"/>
              <a:gd name="connsiteX632" fmla="*/ 294429 w 472886"/>
              <a:gd name="connsiteY632" fmla="*/ 880 h 22814"/>
              <a:gd name="connsiteX633" fmla="*/ 298670 w 472886"/>
              <a:gd name="connsiteY633" fmla="*/ 52 h 22814"/>
              <a:gd name="connsiteX634" fmla="*/ 8069 w 472886"/>
              <a:gd name="connsiteY634" fmla="*/ 0 h 22814"/>
              <a:gd name="connsiteX635" fmla="*/ 11742 w 472886"/>
              <a:gd name="connsiteY635" fmla="*/ 621 h 22814"/>
              <a:gd name="connsiteX636" fmla="*/ 14483 w 472886"/>
              <a:gd name="connsiteY636" fmla="*/ 2380 h 22814"/>
              <a:gd name="connsiteX637" fmla="*/ 15104 w 472886"/>
              <a:gd name="connsiteY637" fmla="*/ 3569 h 22814"/>
              <a:gd name="connsiteX638" fmla="*/ 14690 w 472886"/>
              <a:gd name="connsiteY638" fmla="*/ 4449 h 22814"/>
              <a:gd name="connsiteX639" fmla="*/ 13811 w 472886"/>
              <a:gd name="connsiteY639" fmla="*/ 4863 h 22814"/>
              <a:gd name="connsiteX640" fmla="*/ 13190 w 472886"/>
              <a:gd name="connsiteY640" fmla="*/ 4604 h 22814"/>
              <a:gd name="connsiteX641" fmla="*/ 11845 w 472886"/>
              <a:gd name="connsiteY641" fmla="*/ 3518 h 22814"/>
              <a:gd name="connsiteX642" fmla="*/ 10035 w 472886"/>
              <a:gd name="connsiteY642" fmla="*/ 2742 h 22814"/>
              <a:gd name="connsiteX643" fmla="*/ 8069 w 472886"/>
              <a:gd name="connsiteY643" fmla="*/ 2483 h 22814"/>
              <a:gd name="connsiteX644" fmla="*/ 5535 w 472886"/>
              <a:gd name="connsiteY644" fmla="*/ 2897 h 22814"/>
              <a:gd name="connsiteX645" fmla="*/ 3828 w 472886"/>
              <a:gd name="connsiteY645" fmla="*/ 4087 h 22814"/>
              <a:gd name="connsiteX646" fmla="*/ 3207 w 472886"/>
              <a:gd name="connsiteY646" fmla="*/ 5949 h 22814"/>
              <a:gd name="connsiteX647" fmla="*/ 3880 w 472886"/>
              <a:gd name="connsiteY647" fmla="*/ 7915 h 22814"/>
              <a:gd name="connsiteX648" fmla="*/ 5742 w 472886"/>
              <a:gd name="connsiteY648" fmla="*/ 9156 h 22814"/>
              <a:gd name="connsiteX649" fmla="*/ 8328 w 472886"/>
              <a:gd name="connsiteY649" fmla="*/ 10036 h 22814"/>
              <a:gd name="connsiteX650" fmla="*/ 11173 w 472886"/>
              <a:gd name="connsiteY650" fmla="*/ 10915 h 22814"/>
              <a:gd name="connsiteX651" fmla="*/ 13449 w 472886"/>
              <a:gd name="connsiteY651" fmla="*/ 12157 h 22814"/>
              <a:gd name="connsiteX652" fmla="*/ 15001 w 472886"/>
              <a:gd name="connsiteY652" fmla="*/ 13916 h 22814"/>
              <a:gd name="connsiteX653" fmla="*/ 15518 w 472886"/>
              <a:gd name="connsiteY653" fmla="*/ 16657 h 22814"/>
              <a:gd name="connsiteX654" fmla="*/ 14535 w 472886"/>
              <a:gd name="connsiteY654" fmla="*/ 19761 h 22814"/>
              <a:gd name="connsiteX655" fmla="*/ 11845 w 472886"/>
              <a:gd name="connsiteY655" fmla="*/ 21882 h 22814"/>
              <a:gd name="connsiteX656" fmla="*/ 8018 w 472886"/>
              <a:gd name="connsiteY656" fmla="*/ 22710 h 22814"/>
              <a:gd name="connsiteX657" fmla="*/ 3931 w 472886"/>
              <a:gd name="connsiteY657" fmla="*/ 22037 h 22814"/>
              <a:gd name="connsiteX658" fmla="*/ 517 w 472886"/>
              <a:gd name="connsiteY658" fmla="*/ 19813 h 22814"/>
              <a:gd name="connsiteX659" fmla="*/ 155 w 472886"/>
              <a:gd name="connsiteY659" fmla="*/ 19347 h 22814"/>
              <a:gd name="connsiteX660" fmla="*/ 0 w 472886"/>
              <a:gd name="connsiteY660" fmla="*/ 18778 h 22814"/>
              <a:gd name="connsiteX661" fmla="*/ 362 w 472886"/>
              <a:gd name="connsiteY661" fmla="*/ 17899 h 22814"/>
              <a:gd name="connsiteX662" fmla="*/ 1241 w 472886"/>
              <a:gd name="connsiteY662" fmla="*/ 17485 h 22814"/>
              <a:gd name="connsiteX663" fmla="*/ 2017 w 472886"/>
              <a:gd name="connsiteY663" fmla="*/ 17847 h 22814"/>
              <a:gd name="connsiteX664" fmla="*/ 4707 w 472886"/>
              <a:gd name="connsiteY664" fmla="*/ 19658 h 22814"/>
              <a:gd name="connsiteX665" fmla="*/ 7966 w 472886"/>
              <a:gd name="connsiteY665" fmla="*/ 20279 h 22814"/>
              <a:gd name="connsiteX666" fmla="*/ 10500 w 472886"/>
              <a:gd name="connsiteY666" fmla="*/ 19813 h 22814"/>
              <a:gd name="connsiteX667" fmla="*/ 12259 w 472886"/>
              <a:gd name="connsiteY667" fmla="*/ 18571 h 22814"/>
              <a:gd name="connsiteX668" fmla="*/ 12932 w 472886"/>
              <a:gd name="connsiteY668" fmla="*/ 16761 h 22814"/>
              <a:gd name="connsiteX669" fmla="*/ 12207 w 472886"/>
              <a:gd name="connsiteY669" fmla="*/ 14692 h 22814"/>
              <a:gd name="connsiteX670" fmla="*/ 10242 w 472886"/>
              <a:gd name="connsiteY670" fmla="*/ 13295 h 22814"/>
              <a:gd name="connsiteX671" fmla="*/ 7345 w 472886"/>
              <a:gd name="connsiteY671" fmla="*/ 12364 h 22814"/>
              <a:gd name="connsiteX672" fmla="*/ 4655 w 472886"/>
              <a:gd name="connsiteY672" fmla="*/ 11536 h 22814"/>
              <a:gd name="connsiteX673" fmla="*/ 2535 w 472886"/>
              <a:gd name="connsiteY673" fmla="*/ 10294 h 22814"/>
              <a:gd name="connsiteX674" fmla="*/ 1138 w 472886"/>
              <a:gd name="connsiteY674" fmla="*/ 8484 h 22814"/>
              <a:gd name="connsiteX675" fmla="*/ 672 w 472886"/>
              <a:gd name="connsiteY675" fmla="*/ 6001 h 22814"/>
              <a:gd name="connsiteX676" fmla="*/ 1604 w 472886"/>
              <a:gd name="connsiteY676" fmla="*/ 2845 h 22814"/>
              <a:gd name="connsiteX677" fmla="*/ 4242 w 472886"/>
              <a:gd name="connsiteY677" fmla="*/ 724 h 22814"/>
              <a:gd name="connsiteX678" fmla="*/ 8069 w 472886"/>
              <a:gd name="connsiteY678" fmla="*/ 0 h 2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Lst>
            <a:rect l="l" t="t" r="r" b="b"/>
            <a:pathLst>
              <a:path w="472886" h="22814">
                <a:moveTo>
                  <a:pt x="226252" y="2794"/>
                </a:moveTo>
                <a:lnTo>
                  <a:pt x="226252" y="11226"/>
                </a:lnTo>
                <a:lnTo>
                  <a:pt x="233597" y="11226"/>
                </a:lnTo>
                <a:cubicBezTo>
                  <a:pt x="234218" y="11174"/>
                  <a:pt x="234787" y="10967"/>
                  <a:pt x="235305" y="10605"/>
                </a:cubicBezTo>
                <a:cubicBezTo>
                  <a:pt x="235873" y="10243"/>
                  <a:pt x="236287" y="9674"/>
                  <a:pt x="236649" y="9002"/>
                </a:cubicBezTo>
                <a:cubicBezTo>
                  <a:pt x="237012" y="8329"/>
                  <a:pt x="237167" y="7553"/>
                  <a:pt x="237167" y="6674"/>
                </a:cubicBezTo>
                <a:cubicBezTo>
                  <a:pt x="237167" y="5536"/>
                  <a:pt x="236856" y="4604"/>
                  <a:pt x="236132" y="3880"/>
                </a:cubicBezTo>
                <a:cubicBezTo>
                  <a:pt x="235408" y="3156"/>
                  <a:pt x="234528" y="2794"/>
                  <a:pt x="233442" y="2794"/>
                </a:cubicBezTo>
                <a:close/>
                <a:moveTo>
                  <a:pt x="41588" y="2794"/>
                </a:moveTo>
                <a:lnTo>
                  <a:pt x="41588" y="11226"/>
                </a:lnTo>
                <a:lnTo>
                  <a:pt x="48933" y="11226"/>
                </a:lnTo>
                <a:cubicBezTo>
                  <a:pt x="49554" y="11174"/>
                  <a:pt x="50123" y="10967"/>
                  <a:pt x="50640" y="10605"/>
                </a:cubicBezTo>
                <a:cubicBezTo>
                  <a:pt x="51209" y="10243"/>
                  <a:pt x="51623" y="9674"/>
                  <a:pt x="51985" y="9002"/>
                </a:cubicBezTo>
                <a:cubicBezTo>
                  <a:pt x="52347" y="8329"/>
                  <a:pt x="52502" y="7553"/>
                  <a:pt x="52502" y="6674"/>
                </a:cubicBezTo>
                <a:cubicBezTo>
                  <a:pt x="52502" y="5536"/>
                  <a:pt x="52191" y="4604"/>
                  <a:pt x="51468" y="3880"/>
                </a:cubicBezTo>
                <a:cubicBezTo>
                  <a:pt x="50743" y="3156"/>
                  <a:pt x="49864" y="2794"/>
                  <a:pt x="48778" y="2794"/>
                </a:cubicBezTo>
                <a:close/>
                <a:moveTo>
                  <a:pt x="345483" y="2225"/>
                </a:moveTo>
                <a:lnTo>
                  <a:pt x="345483" y="11278"/>
                </a:lnTo>
                <a:lnTo>
                  <a:pt x="353087" y="11278"/>
                </a:lnTo>
                <a:cubicBezTo>
                  <a:pt x="353811" y="11226"/>
                  <a:pt x="354483" y="11019"/>
                  <a:pt x="355052" y="10605"/>
                </a:cubicBezTo>
                <a:cubicBezTo>
                  <a:pt x="355725" y="10191"/>
                  <a:pt x="356190" y="9622"/>
                  <a:pt x="356604" y="8898"/>
                </a:cubicBezTo>
                <a:cubicBezTo>
                  <a:pt x="356966" y="8174"/>
                  <a:pt x="357173" y="7346"/>
                  <a:pt x="357173" y="6415"/>
                </a:cubicBezTo>
                <a:cubicBezTo>
                  <a:pt x="357173" y="5173"/>
                  <a:pt x="356811" y="4190"/>
                  <a:pt x="355983" y="3414"/>
                </a:cubicBezTo>
                <a:cubicBezTo>
                  <a:pt x="355207" y="2638"/>
                  <a:pt x="354121" y="2225"/>
                  <a:pt x="352828" y="2225"/>
                </a:cubicBezTo>
                <a:close/>
                <a:moveTo>
                  <a:pt x="315688" y="2225"/>
                </a:moveTo>
                <a:lnTo>
                  <a:pt x="315688" y="11278"/>
                </a:lnTo>
                <a:lnTo>
                  <a:pt x="323292" y="11278"/>
                </a:lnTo>
                <a:cubicBezTo>
                  <a:pt x="324016" y="11226"/>
                  <a:pt x="324689" y="11019"/>
                  <a:pt x="325258" y="10605"/>
                </a:cubicBezTo>
                <a:cubicBezTo>
                  <a:pt x="325930" y="10191"/>
                  <a:pt x="326396" y="9622"/>
                  <a:pt x="326809" y="8898"/>
                </a:cubicBezTo>
                <a:cubicBezTo>
                  <a:pt x="327172" y="8174"/>
                  <a:pt x="327378" y="7346"/>
                  <a:pt x="327378" y="6415"/>
                </a:cubicBezTo>
                <a:cubicBezTo>
                  <a:pt x="327378" y="5173"/>
                  <a:pt x="327016" y="4190"/>
                  <a:pt x="326189" y="3414"/>
                </a:cubicBezTo>
                <a:cubicBezTo>
                  <a:pt x="325413" y="2638"/>
                  <a:pt x="324327" y="2225"/>
                  <a:pt x="323034" y="2225"/>
                </a:cubicBezTo>
                <a:close/>
                <a:moveTo>
                  <a:pt x="421573" y="1914"/>
                </a:moveTo>
                <a:cubicBezTo>
                  <a:pt x="419918" y="1914"/>
                  <a:pt x="418418" y="2328"/>
                  <a:pt x="417125" y="3104"/>
                </a:cubicBezTo>
                <a:cubicBezTo>
                  <a:pt x="415832" y="3880"/>
                  <a:pt x="414797" y="5018"/>
                  <a:pt x="414073" y="6415"/>
                </a:cubicBezTo>
                <a:cubicBezTo>
                  <a:pt x="413348" y="7863"/>
                  <a:pt x="412986" y="9519"/>
                  <a:pt x="412986" y="11381"/>
                </a:cubicBezTo>
                <a:cubicBezTo>
                  <a:pt x="412986" y="13295"/>
                  <a:pt x="413348" y="14951"/>
                  <a:pt x="414073" y="16347"/>
                </a:cubicBezTo>
                <a:cubicBezTo>
                  <a:pt x="414797" y="17744"/>
                  <a:pt x="415832" y="18882"/>
                  <a:pt x="417125" y="19658"/>
                </a:cubicBezTo>
                <a:cubicBezTo>
                  <a:pt x="418418" y="20434"/>
                  <a:pt x="419918" y="20848"/>
                  <a:pt x="421573" y="20848"/>
                </a:cubicBezTo>
                <a:cubicBezTo>
                  <a:pt x="423228" y="20848"/>
                  <a:pt x="424728" y="20434"/>
                  <a:pt x="426022" y="19658"/>
                </a:cubicBezTo>
                <a:cubicBezTo>
                  <a:pt x="427315" y="18882"/>
                  <a:pt x="428298" y="17744"/>
                  <a:pt x="429022" y="16347"/>
                </a:cubicBezTo>
                <a:cubicBezTo>
                  <a:pt x="429746" y="14951"/>
                  <a:pt x="430108" y="13295"/>
                  <a:pt x="430108" y="11381"/>
                </a:cubicBezTo>
                <a:cubicBezTo>
                  <a:pt x="430108" y="9467"/>
                  <a:pt x="429746" y="7812"/>
                  <a:pt x="429022" y="6415"/>
                </a:cubicBezTo>
                <a:cubicBezTo>
                  <a:pt x="428298" y="5018"/>
                  <a:pt x="427315" y="3880"/>
                  <a:pt x="426022" y="3104"/>
                </a:cubicBezTo>
                <a:cubicBezTo>
                  <a:pt x="424728" y="2328"/>
                  <a:pt x="423280" y="1914"/>
                  <a:pt x="421573" y="1914"/>
                </a:cubicBezTo>
                <a:close/>
                <a:moveTo>
                  <a:pt x="298670" y="1914"/>
                </a:moveTo>
                <a:cubicBezTo>
                  <a:pt x="297015" y="1914"/>
                  <a:pt x="295515" y="2328"/>
                  <a:pt x="294222" y="3104"/>
                </a:cubicBezTo>
                <a:cubicBezTo>
                  <a:pt x="292929" y="3880"/>
                  <a:pt x="291894" y="5018"/>
                  <a:pt x="291170" y="6415"/>
                </a:cubicBezTo>
                <a:cubicBezTo>
                  <a:pt x="290445" y="7863"/>
                  <a:pt x="290084" y="9519"/>
                  <a:pt x="290084" y="11381"/>
                </a:cubicBezTo>
                <a:cubicBezTo>
                  <a:pt x="290084" y="13295"/>
                  <a:pt x="290445" y="14951"/>
                  <a:pt x="291170" y="16347"/>
                </a:cubicBezTo>
                <a:cubicBezTo>
                  <a:pt x="291894" y="17744"/>
                  <a:pt x="292929" y="18882"/>
                  <a:pt x="294222" y="19658"/>
                </a:cubicBezTo>
                <a:cubicBezTo>
                  <a:pt x="295515" y="20434"/>
                  <a:pt x="297015" y="20848"/>
                  <a:pt x="298670" y="20848"/>
                </a:cubicBezTo>
                <a:cubicBezTo>
                  <a:pt x="300377" y="20848"/>
                  <a:pt x="301825" y="20434"/>
                  <a:pt x="303119" y="19658"/>
                </a:cubicBezTo>
                <a:cubicBezTo>
                  <a:pt x="304412" y="18882"/>
                  <a:pt x="305395" y="17744"/>
                  <a:pt x="306119" y="16347"/>
                </a:cubicBezTo>
                <a:cubicBezTo>
                  <a:pt x="306843" y="14951"/>
                  <a:pt x="307205" y="13295"/>
                  <a:pt x="307205" y="11381"/>
                </a:cubicBezTo>
                <a:cubicBezTo>
                  <a:pt x="307205" y="9467"/>
                  <a:pt x="306843" y="7812"/>
                  <a:pt x="306119" y="6415"/>
                </a:cubicBezTo>
                <a:cubicBezTo>
                  <a:pt x="305395" y="5018"/>
                  <a:pt x="304412" y="3880"/>
                  <a:pt x="303119" y="3104"/>
                </a:cubicBezTo>
                <a:cubicBezTo>
                  <a:pt x="301825" y="2328"/>
                  <a:pt x="300377" y="1914"/>
                  <a:pt x="298670" y="1914"/>
                </a:cubicBezTo>
                <a:close/>
                <a:moveTo>
                  <a:pt x="344448" y="414"/>
                </a:moveTo>
                <a:lnTo>
                  <a:pt x="352983" y="414"/>
                </a:lnTo>
                <a:cubicBezTo>
                  <a:pt x="354173" y="414"/>
                  <a:pt x="355259" y="673"/>
                  <a:pt x="356190" y="1190"/>
                </a:cubicBezTo>
                <a:cubicBezTo>
                  <a:pt x="357121" y="1707"/>
                  <a:pt x="357897" y="2432"/>
                  <a:pt x="358414" y="3311"/>
                </a:cubicBezTo>
                <a:cubicBezTo>
                  <a:pt x="358983" y="4190"/>
                  <a:pt x="359242" y="5225"/>
                  <a:pt x="359242" y="6363"/>
                </a:cubicBezTo>
                <a:cubicBezTo>
                  <a:pt x="359242" y="7242"/>
                  <a:pt x="359087" y="8122"/>
                  <a:pt x="358725" y="8898"/>
                </a:cubicBezTo>
                <a:cubicBezTo>
                  <a:pt x="358414" y="9674"/>
                  <a:pt x="357949" y="10346"/>
                  <a:pt x="357328" y="10864"/>
                </a:cubicBezTo>
                <a:cubicBezTo>
                  <a:pt x="356759" y="11381"/>
                  <a:pt x="356138" y="11743"/>
                  <a:pt x="355414" y="12002"/>
                </a:cubicBezTo>
                <a:cubicBezTo>
                  <a:pt x="355725" y="12105"/>
                  <a:pt x="356035" y="12260"/>
                  <a:pt x="356345" y="12467"/>
                </a:cubicBezTo>
                <a:cubicBezTo>
                  <a:pt x="357018" y="12881"/>
                  <a:pt x="357535" y="13502"/>
                  <a:pt x="357949" y="14226"/>
                </a:cubicBezTo>
                <a:cubicBezTo>
                  <a:pt x="358363" y="14950"/>
                  <a:pt x="358621" y="15882"/>
                  <a:pt x="358621" y="16916"/>
                </a:cubicBezTo>
                <a:cubicBezTo>
                  <a:pt x="358673" y="17847"/>
                  <a:pt x="358725" y="18520"/>
                  <a:pt x="358776" y="19037"/>
                </a:cubicBezTo>
                <a:cubicBezTo>
                  <a:pt x="358828" y="19555"/>
                  <a:pt x="358932" y="19917"/>
                  <a:pt x="359087" y="20175"/>
                </a:cubicBezTo>
                <a:cubicBezTo>
                  <a:pt x="359242" y="20434"/>
                  <a:pt x="359449" y="20641"/>
                  <a:pt x="359656" y="20796"/>
                </a:cubicBezTo>
                <a:cubicBezTo>
                  <a:pt x="359863" y="20900"/>
                  <a:pt x="360018" y="21055"/>
                  <a:pt x="360121" y="21365"/>
                </a:cubicBezTo>
                <a:cubicBezTo>
                  <a:pt x="360173" y="21624"/>
                  <a:pt x="360121" y="21831"/>
                  <a:pt x="360018" y="22038"/>
                </a:cubicBezTo>
                <a:cubicBezTo>
                  <a:pt x="359915" y="22193"/>
                  <a:pt x="359811" y="22348"/>
                  <a:pt x="359656" y="22400"/>
                </a:cubicBezTo>
                <a:cubicBezTo>
                  <a:pt x="359501" y="22451"/>
                  <a:pt x="359345" y="22503"/>
                  <a:pt x="359190" y="22503"/>
                </a:cubicBezTo>
                <a:cubicBezTo>
                  <a:pt x="359035" y="22503"/>
                  <a:pt x="358828" y="22503"/>
                  <a:pt x="358673" y="22400"/>
                </a:cubicBezTo>
                <a:cubicBezTo>
                  <a:pt x="358414" y="22245"/>
                  <a:pt x="358104" y="21986"/>
                  <a:pt x="357794" y="21624"/>
                </a:cubicBezTo>
                <a:cubicBezTo>
                  <a:pt x="357483" y="21262"/>
                  <a:pt x="357225" y="20693"/>
                  <a:pt x="357018" y="20020"/>
                </a:cubicBezTo>
                <a:cubicBezTo>
                  <a:pt x="356811" y="19348"/>
                  <a:pt x="356708" y="18365"/>
                  <a:pt x="356708" y="17123"/>
                </a:cubicBezTo>
                <a:cubicBezTo>
                  <a:pt x="356708" y="16295"/>
                  <a:pt x="356552" y="15623"/>
                  <a:pt x="356294" y="15106"/>
                </a:cubicBezTo>
                <a:cubicBezTo>
                  <a:pt x="355983" y="14537"/>
                  <a:pt x="355673" y="14123"/>
                  <a:pt x="355259" y="13864"/>
                </a:cubicBezTo>
                <a:cubicBezTo>
                  <a:pt x="354845" y="13554"/>
                  <a:pt x="354432" y="13347"/>
                  <a:pt x="353914" y="13243"/>
                </a:cubicBezTo>
                <a:cubicBezTo>
                  <a:pt x="353449" y="13140"/>
                  <a:pt x="352983" y="13088"/>
                  <a:pt x="352517" y="13088"/>
                </a:cubicBezTo>
                <a:lnTo>
                  <a:pt x="345534" y="13088"/>
                </a:lnTo>
                <a:lnTo>
                  <a:pt x="345534" y="21572"/>
                </a:lnTo>
                <a:cubicBezTo>
                  <a:pt x="345534" y="21831"/>
                  <a:pt x="345431" y="22038"/>
                  <a:pt x="345276" y="22245"/>
                </a:cubicBezTo>
                <a:cubicBezTo>
                  <a:pt x="345121" y="22451"/>
                  <a:pt x="344862" y="22555"/>
                  <a:pt x="344603" y="22555"/>
                </a:cubicBezTo>
                <a:cubicBezTo>
                  <a:pt x="344293" y="22555"/>
                  <a:pt x="344034" y="22451"/>
                  <a:pt x="343827" y="22245"/>
                </a:cubicBezTo>
                <a:cubicBezTo>
                  <a:pt x="343621" y="22038"/>
                  <a:pt x="343517" y="21831"/>
                  <a:pt x="343517" y="21572"/>
                </a:cubicBezTo>
                <a:lnTo>
                  <a:pt x="343517" y="1345"/>
                </a:lnTo>
                <a:cubicBezTo>
                  <a:pt x="343517" y="1087"/>
                  <a:pt x="343569" y="880"/>
                  <a:pt x="343776" y="673"/>
                </a:cubicBezTo>
                <a:cubicBezTo>
                  <a:pt x="343983" y="517"/>
                  <a:pt x="344189" y="414"/>
                  <a:pt x="344448" y="414"/>
                </a:cubicBezTo>
                <a:close/>
                <a:moveTo>
                  <a:pt x="314654" y="414"/>
                </a:moveTo>
                <a:lnTo>
                  <a:pt x="323189" y="414"/>
                </a:lnTo>
                <a:cubicBezTo>
                  <a:pt x="324378" y="414"/>
                  <a:pt x="325465" y="673"/>
                  <a:pt x="326396" y="1190"/>
                </a:cubicBezTo>
                <a:cubicBezTo>
                  <a:pt x="327327" y="1707"/>
                  <a:pt x="328103" y="2432"/>
                  <a:pt x="328620" y="3311"/>
                </a:cubicBezTo>
                <a:cubicBezTo>
                  <a:pt x="329189" y="4190"/>
                  <a:pt x="329448" y="5225"/>
                  <a:pt x="329448" y="6363"/>
                </a:cubicBezTo>
                <a:cubicBezTo>
                  <a:pt x="329448" y="7242"/>
                  <a:pt x="329240" y="8122"/>
                  <a:pt x="328930" y="8898"/>
                </a:cubicBezTo>
                <a:cubicBezTo>
                  <a:pt x="328620" y="9674"/>
                  <a:pt x="328154" y="10346"/>
                  <a:pt x="327534" y="10864"/>
                </a:cubicBezTo>
                <a:cubicBezTo>
                  <a:pt x="326965" y="11381"/>
                  <a:pt x="326344" y="11743"/>
                  <a:pt x="325620" y="12002"/>
                </a:cubicBezTo>
                <a:cubicBezTo>
                  <a:pt x="325930" y="12105"/>
                  <a:pt x="326241" y="12260"/>
                  <a:pt x="326551" y="12467"/>
                </a:cubicBezTo>
                <a:cubicBezTo>
                  <a:pt x="327223" y="12881"/>
                  <a:pt x="327741" y="13502"/>
                  <a:pt x="328154" y="14226"/>
                </a:cubicBezTo>
                <a:cubicBezTo>
                  <a:pt x="328568" y="14950"/>
                  <a:pt x="328827" y="15882"/>
                  <a:pt x="328827" y="16916"/>
                </a:cubicBezTo>
                <a:cubicBezTo>
                  <a:pt x="328879" y="17847"/>
                  <a:pt x="328930" y="18520"/>
                  <a:pt x="328982" y="19037"/>
                </a:cubicBezTo>
                <a:cubicBezTo>
                  <a:pt x="329034" y="19555"/>
                  <a:pt x="329137" y="19917"/>
                  <a:pt x="329292" y="20175"/>
                </a:cubicBezTo>
                <a:cubicBezTo>
                  <a:pt x="329448" y="20434"/>
                  <a:pt x="329654" y="20641"/>
                  <a:pt x="329862" y="20796"/>
                </a:cubicBezTo>
                <a:cubicBezTo>
                  <a:pt x="330068" y="20900"/>
                  <a:pt x="330223" y="21055"/>
                  <a:pt x="330327" y="21365"/>
                </a:cubicBezTo>
                <a:cubicBezTo>
                  <a:pt x="330379" y="21624"/>
                  <a:pt x="330327" y="21831"/>
                  <a:pt x="330223" y="22038"/>
                </a:cubicBezTo>
                <a:cubicBezTo>
                  <a:pt x="330120" y="22193"/>
                  <a:pt x="330017" y="22348"/>
                  <a:pt x="329862" y="22400"/>
                </a:cubicBezTo>
                <a:cubicBezTo>
                  <a:pt x="329706" y="22451"/>
                  <a:pt x="329551" y="22503"/>
                  <a:pt x="329396" y="22503"/>
                </a:cubicBezTo>
                <a:cubicBezTo>
                  <a:pt x="329189" y="22503"/>
                  <a:pt x="329034" y="22503"/>
                  <a:pt x="328879" y="22400"/>
                </a:cubicBezTo>
                <a:cubicBezTo>
                  <a:pt x="328620" y="22245"/>
                  <a:pt x="328309" y="21986"/>
                  <a:pt x="327999" y="21624"/>
                </a:cubicBezTo>
                <a:cubicBezTo>
                  <a:pt x="327689" y="21262"/>
                  <a:pt x="327430" y="20693"/>
                  <a:pt x="327223" y="20020"/>
                </a:cubicBezTo>
                <a:cubicBezTo>
                  <a:pt x="327016" y="19348"/>
                  <a:pt x="326913" y="18365"/>
                  <a:pt x="326913" y="17123"/>
                </a:cubicBezTo>
                <a:cubicBezTo>
                  <a:pt x="326913" y="16295"/>
                  <a:pt x="326758" y="15623"/>
                  <a:pt x="326499" y="15106"/>
                </a:cubicBezTo>
                <a:cubicBezTo>
                  <a:pt x="326189" y="14537"/>
                  <a:pt x="325878" y="14123"/>
                  <a:pt x="325465" y="13864"/>
                </a:cubicBezTo>
                <a:cubicBezTo>
                  <a:pt x="325051" y="13554"/>
                  <a:pt x="324637" y="13347"/>
                  <a:pt x="324120" y="13243"/>
                </a:cubicBezTo>
                <a:cubicBezTo>
                  <a:pt x="323654" y="13140"/>
                  <a:pt x="323189" y="13088"/>
                  <a:pt x="322723" y="13088"/>
                </a:cubicBezTo>
                <a:lnTo>
                  <a:pt x="315688" y="13088"/>
                </a:lnTo>
                <a:lnTo>
                  <a:pt x="315688" y="21572"/>
                </a:lnTo>
                <a:cubicBezTo>
                  <a:pt x="315688" y="21831"/>
                  <a:pt x="315585" y="22038"/>
                  <a:pt x="315430" y="22245"/>
                </a:cubicBezTo>
                <a:cubicBezTo>
                  <a:pt x="315275" y="22451"/>
                  <a:pt x="315016" y="22555"/>
                  <a:pt x="314757" y="22555"/>
                </a:cubicBezTo>
                <a:cubicBezTo>
                  <a:pt x="314447" y="22555"/>
                  <a:pt x="314188" y="22451"/>
                  <a:pt x="313981" y="22245"/>
                </a:cubicBezTo>
                <a:cubicBezTo>
                  <a:pt x="313774" y="22038"/>
                  <a:pt x="313671" y="21831"/>
                  <a:pt x="313671" y="21572"/>
                </a:cubicBezTo>
                <a:lnTo>
                  <a:pt x="313671" y="1345"/>
                </a:lnTo>
                <a:cubicBezTo>
                  <a:pt x="313671" y="1087"/>
                  <a:pt x="313774" y="880"/>
                  <a:pt x="313981" y="673"/>
                </a:cubicBezTo>
                <a:cubicBezTo>
                  <a:pt x="314188" y="517"/>
                  <a:pt x="314395" y="414"/>
                  <a:pt x="314654" y="414"/>
                </a:cubicBezTo>
                <a:close/>
                <a:moveTo>
                  <a:pt x="437556" y="362"/>
                </a:moveTo>
                <a:cubicBezTo>
                  <a:pt x="437712" y="362"/>
                  <a:pt x="437815" y="414"/>
                  <a:pt x="437970" y="465"/>
                </a:cubicBezTo>
                <a:cubicBezTo>
                  <a:pt x="438126" y="517"/>
                  <a:pt x="438229" y="621"/>
                  <a:pt x="438332" y="724"/>
                </a:cubicBezTo>
                <a:lnTo>
                  <a:pt x="451936" y="19037"/>
                </a:lnTo>
                <a:lnTo>
                  <a:pt x="451936" y="1241"/>
                </a:lnTo>
                <a:cubicBezTo>
                  <a:pt x="451936" y="983"/>
                  <a:pt x="452040" y="776"/>
                  <a:pt x="452195" y="621"/>
                </a:cubicBezTo>
                <a:cubicBezTo>
                  <a:pt x="452402" y="465"/>
                  <a:pt x="452609" y="362"/>
                  <a:pt x="452816" y="362"/>
                </a:cubicBezTo>
                <a:cubicBezTo>
                  <a:pt x="453074" y="362"/>
                  <a:pt x="453281" y="465"/>
                  <a:pt x="453540" y="724"/>
                </a:cubicBezTo>
                <a:cubicBezTo>
                  <a:pt x="453695" y="879"/>
                  <a:pt x="453799" y="1086"/>
                  <a:pt x="453799" y="1345"/>
                </a:cubicBezTo>
                <a:lnTo>
                  <a:pt x="453799" y="21572"/>
                </a:lnTo>
                <a:cubicBezTo>
                  <a:pt x="453799" y="21882"/>
                  <a:pt x="453695" y="22141"/>
                  <a:pt x="453488" y="22296"/>
                </a:cubicBezTo>
                <a:cubicBezTo>
                  <a:pt x="453281" y="22451"/>
                  <a:pt x="453074" y="22555"/>
                  <a:pt x="452816" y="22555"/>
                </a:cubicBezTo>
                <a:cubicBezTo>
                  <a:pt x="452661" y="22555"/>
                  <a:pt x="452557" y="22503"/>
                  <a:pt x="452402" y="22451"/>
                </a:cubicBezTo>
                <a:cubicBezTo>
                  <a:pt x="452247" y="22399"/>
                  <a:pt x="452143" y="22296"/>
                  <a:pt x="452040" y="22193"/>
                </a:cubicBezTo>
                <a:lnTo>
                  <a:pt x="438488" y="3931"/>
                </a:lnTo>
                <a:lnTo>
                  <a:pt x="438488" y="21675"/>
                </a:lnTo>
                <a:cubicBezTo>
                  <a:pt x="438488" y="21934"/>
                  <a:pt x="438384" y="22141"/>
                  <a:pt x="438229" y="22296"/>
                </a:cubicBezTo>
                <a:cubicBezTo>
                  <a:pt x="438074" y="22451"/>
                  <a:pt x="437867" y="22555"/>
                  <a:pt x="437608" y="22555"/>
                </a:cubicBezTo>
                <a:cubicBezTo>
                  <a:pt x="437298" y="22555"/>
                  <a:pt x="437091" y="22451"/>
                  <a:pt x="436936" y="22296"/>
                </a:cubicBezTo>
                <a:cubicBezTo>
                  <a:pt x="436781" y="22089"/>
                  <a:pt x="436677" y="21934"/>
                  <a:pt x="436677" y="21675"/>
                </a:cubicBezTo>
                <a:lnTo>
                  <a:pt x="436677" y="1345"/>
                </a:lnTo>
                <a:cubicBezTo>
                  <a:pt x="436677" y="1034"/>
                  <a:pt x="436729" y="776"/>
                  <a:pt x="436936" y="621"/>
                </a:cubicBezTo>
                <a:cubicBezTo>
                  <a:pt x="437091" y="465"/>
                  <a:pt x="437349" y="362"/>
                  <a:pt x="437556" y="362"/>
                </a:cubicBezTo>
                <a:close/>
                <a:moveTo>
                  <a:pt x="405538" y="362"/>
                </a:moveTo>
                <a:cubicBezTo>
                  <a:pt x="405796" y="362"/>
                  <a:pt x="406055" y="465"/>
                  <a:pt x="406210" y="672"/>
                </a:cubicBezTo>
                <a:cubicBezTo>
                  <a:pt x="406417" y="828"/>
                  <a:pt x="406520" y="1086"/>
                  <a:pt x="406520" y="1345"/>
                </a:cubicBezTo>
                <a:lnTo>
                  <a:pt x="406520" y="21468"/>
                </a:lnTo>
                <a:cubicBezTo>
                  <a:pt x="406520" y="21727"/>
                  <a:pt x="406417" y="21934"/>
                  <a:pt x="406210" y="22141"/>
                </a:cubicBezTo>
                <a:cubicBezTo>
                  <a:pt x="406003" y="22296"/>
                  <a:pt x="405796" y="22399"/>
                  <a:pt x="405538" y="22399"/>
                </a:cubicBezTo>
                <a:cubicBezTo>
                  <a:pt x="405227" y="22399"/>
                  <a:pt x="404969" y="22348"/>
                  <a:pt x="404814" y="22141"/>
                </a:cubicBezTo>
                <a:cubicBezTo>
                  <a:pt x="404658" y="21986"/>
                  <a:pt x="404555" y="21727"/>
                  <a:pt x="404555" y="21468"/>
                </a:cubicBezTo>
                <a:lnTo>
                  <a:pt x="404555" y="1345"/>
                </a:lnTo>
                <a:cubicBezTo>
                  <a:pt x="404555" y="1086"/>
                  <a:pt x="404606" y="879"/>
                  <a:pt x="404814" y="672"/>
                </a:cubicBezTo>
                <a:cubicBezTo>
                  <a:pt x="405020" y="465"/>
                  <a:pt x="405227" y="362"/>
                  <a:pt x="405538" y="362"/>
                </a:cubicBezTo>
                <a:close/>
                <a:moveTo>
                  <a:pt x="365605" y="362"/>
                </a:moveTo>
                <a:lnTo>
                  <a:pt x="377192" y="362"/>
                </a:lnTo>
                <a:cubicBezTo>
                  <a:pt x="377450" y="362"/>
                  <a:pt x="377657" y="465"/>
                  <a:pt x="377864" y="621"/>
                </a:cubicBezTo>
                <a:cubicBezTo>
                  <a:pt x="378020" y="776"/>
                  <a:pt x="378123" y="1034"/>
                  <a:pt x="378123" y="1293"/>
                </a:cubicBezTo>
                <a:cubicBezTo>
                  <a:pt x="378123" y="1552"/>
                  <a:pt x="378071" y="1810"/>
                  <a:pt x="377864" y="1966"/>
                </a:cubicBezTo>
                <a:cubicBezTo>
                  <a:pt x="377657" y="2121"/>
                  <a:pt x="377450" y="2224"/>
                  <a:pt x="377192" y="2224"/>
                </a:cubicBezTo>
                <a:lnTo>
                  <a:pt x="366640" y="2224"/>
                </a:lnTo>
                <a:lnTo>
                  <a:pt x="366640" y="10139"/>
                </a:lnTo>
                <a:lnTo>
                  <a:pt x="375744" y="10139"/>
                </a:lnTo>
                <a:cubicBezTo>
                  <a:pt x="376002" y="10139"/>
                  <a:pt x="376209" y="10191"/>
                  <a:pt x="376416" y="10398"/>
                </a:cubicBezTo>
                <a:cubicBezTo>
                  <a:pt x="376571" y="10605"/>
                  <a:pt x="376675" y="10812"/>
                  <a:pt x="376675" y="11070"/>
                </a:cubicBezTo>
                <a:cubicBezTo>
                  <a:pt x="376675" y="11329"/>
                  <a:pt x="376623" y="11588"/>
                  <a:pt x="376416" y="11743"/>
                </a:cubicBezTo>
                <a:cubicBezTo>
                  <a:pt x="376209" y="11898"/>
                  <a:pt x="376002" y="12001"/>
                  <a:pt x="375744" y="12001"/>
                </a:cubicBezTo>
                <a:lnTo>
                  <a:pt x="366640" y="12001"/>
                </a:lnTo>
                <a:lnTo>
                  <a:pt x="366640" y="20589"/>
                </a:lnTo>
                <a:lnTo>
                  <a:pt x="377192" y="20589"/>
                </a:lnTo>
                <a:cubicBezTo>
                  <a:pt x="377450" y="20589"/>
                  <a:pt x="377657" y="20641"/>
                  <a:pt x="377864" y="20847"/>
                </a:cubicBezTo>
                <a:cubicBezTo>
                  <a:pt x="378020" y="21054"/>
                  <a:pt x="378123" y="21261"/>
                  <a:pt x="378123" y="21520"/>
                </a:cubicBezTo>
                <a:cubicBezTo>
                  <a:pt x="378123" y="21779"/>
                  <a:pt x="378071" y="22037"/>
                  <a:pt x="377864" y="22193"/>
                </a:cubicBezTo>
                <a:cubicBezTo>
                  <a:pt x="377657" y="22348"/>
                  <a:pt x="377450" y="22451"/>
                  <a:pt x="377192" y="22451"/>
                </a:cubicBezTo>
                <a:lnTo>
                  <a:pt x="365605" y="22451"/>
                </a:lnTo>
                <a:cubicBezTo>
                  <a:pt x="365346" y="22451"/>
                  <a:pt x="365139" y="22399"/>
                  <a:pt x="364933" y="22193"/>
                </a:cubicBezTo>
                <a:cubicBezTo>
                  <a:pt x="364778" y="21986"/>
                  <a:pt x="364674" y="21779"/>
                  <a:pt x="364674" y="21520"/>
                </a:cubicBezTo>
                <a:lnTo>
                  <a:pt x="364674" y="1293"/>
                </a:lnTo>
                <a:cubicBezTo>
                  <a:pt x="364674" y="1034"/>
                  <a:pt x="364726" y="828"/>
                  <a:pt x="364933" y="621"/>
                </a:cubicBezTo>
                <a:cubicBezTo>
                  <a:pt x="365139" y="465"/>
                  <a:pt x="365346" y="362"/>
                  <a:pt x="365605" y="362"/>
                </a:cubicBezTo>
                <a:close/>
                <a:moveTo>
                  <a:pt x="272910" y="362"/>
                </a:moveTo>
                <a:lnTo>
                  <a:pt x="284393" y="362"/>
                </a:lnTo>
                <a:cubicBezTo>
                  <a:pt x="284652" y="362"/>
                  <a:pt x="284910" y="465"/>
                  <a:pt x="285014" y="621"/>
                </a:cubicBezTo>
                <a:cubicBezTo>
                  <a:pt x="285169" y="776"/>
                  <a:pt x="285272" y="1034"/>
                  <a:pt x="285272" y="1293"/>
                </a:cubicBezTo>
                <a:cubicBezTo>
                  <a:pt x="285272" y="1552"/>
                  <a:pt x="285169" y="1810"/>
                  <a:pt x="285014" y="1966"/>
                </a:cubicBezTo>
                <a:cubicBezTo>
                  <a:pt x="284859" y="2121"/>
                  <a:pt x="284600" y="2224"/>
                  <a:pt x="284341" y="2224"/>
                </a:cubicBezTo>
                <a:lnTo>
                  <a:pt x="273841" y="2224"/>
                </a:lnTo>
                <a:lnTo>
                  <a:pt x="273841" y="10139"/>
                </a:lnTo>
                <a:lnTo>
                  <a:pt x="282945" y="10139"/>
                </a:lnTo>
                <a:cubicBezTo>
                  <a:pt x="283203" y="10139"/>
                  <a:pt x="283462" y="10243"/>
                  <a:pt x="283617" y="10398"/>
                </a:cubicBezTo>
                <a:cubicBezTo>
                  <a:pt x="283772" y="10605"/>
                  <a:pt x="283876" y="10812"/>
                  <a:pt x="283876" y="11070"/>
                </a:cubicBezTo>
                <a:cubicBezTo>
                  <a:pt x="283876" y="11329"/>
                  <a:pt x="283772" y="11588"/>
                  <a:pt x="283617" y="11743"/>
                </a:cubicBezTo>
                <a:cubicBezTo>
                  <a:pt x="283462" y="11898"/>
                  <a:pt x="283203" y="12001"/>
                  <a:pt x="282945" y="12001"/>
                </a:cubicBezTo>
                <a:lnTo>
                  <a:pt x="273841" y="12001"/>
                </a:lnTo>
                <a:lnTo>
                  <a:pt x="273841" y="21520"/>
                </a:lnTo>
                <a:cubicBezTo>
                  <a:pt x="273841" y="21779"/>
                  <a:pt x="273737" y="21986"/>
                  <a:pt x="273582" y="22193"/>
                </a:cubicBezTo>
                <a:cubicBezTo>
                  <a:pt x="273427" y="22348"/>
                  <a:pt x="273168" y="22451"/>
                  <a:pt x="272910" y="22451"/>
                </a:cubicBezTo>
                <a:cubicBezTo>
                  <a:pt x="272599" y="22451"/>
                  <a:pt x="272341" y="22399"/>
                  <a:pt x="272186" y="22193"/>
                </a:cubicBezTo>
                <a:cubicBezTo>
                  <a:pt x="272030" y="21986"/>
                  <a:pt x="271927" y="21779"/>
                  <a:pt x="271927" y="21520"/>
                </a:cubicBezTo>
                <a:lnTo>
                  <a:pt x="271927" y="1293"/>
                </a:lnTo>
                <a:cubicBezTo>
                  <a:pt x="271927" y="1034"/>
                  <a:pt x="272030" y="828"/>
                  <a:pt x="272237" y="621"/>
                </a:cubicBezTo>
                <a:cubicBezTo>
                  <a:pt x="272444" y="465"/>
                  <a:pt x="272651" y="362"/>
                  <a:pt x="272910" y="362"/>
                </a:cubicBezTo>
                <a:close/>
                <a:moveTo>
                  <a:pt x="246270" y="362"/>
                </a:moveTo>
                <a:lnTo>
                  <a:pt x="257495" y="362"/>
                </a:lnTo>
                <a:cubicBezTo>
                  <a:pt x="257857" y="362"/>
                  <a:pt x="258167" y="517"/>
                  <a:pt x="258426" y="724"/>
                </a:cubicBezTo>
                <a:cubicBezTo>
                  <a:pt x="258685" y="931"/>
                  <a:pt x="258788" y="1241"/>
                  <a:pt x="258788" y="1604"/>
                </a:cubicBezTo>
                <a:cubicBezTo>
                  <a:pt x="258788" y="1966"/>
                  <a:pt x="258685" y="2276"/>
                  <a:pt x="258426" y="2483"/>
                </a:cubicBezTo>
                <a:cubicBezTo>
                  <a:pt x="258167" y="2690"/>
                  <a:pt x="257857" y="2793"/>
                  <a:pt x="257495" y="2793"/>
                </a:cubicBezTo>
                <a:lnTo>
                  <a:pt x="257495" y="2845"/>
                </a:lnTo>
                <a:lnTo>
                  <a:pt x="247615" y="2845"/>
                </a:lnTo>
                <a:lnTo>
                  <a:pt x="247615" y="9932"/>
                </a:lnTo>
                <a:lnTo>
                  <a:pt x="256099" y="9932"/>
                </a:lnTo>
                <a:cubicBezTo>
                  <a:pt x="256461" y="9932"/>
                  <a:pt x="256771" y="10087"/>
                  <a:pt x="257030" y="10294"/>
                </a:cubicBezTo>
                <a:cubicBezTo>
                  <a:pt x="257288" y="10501"/>
                  <a:pt x="257392" y="10812"/>
                  <a:pt x="257392" y="11174"/>
                </a:cubicBezTo>
                <a:cubicBezTo>
                  <a:pt x="257392" y="11536"/>
                  <a:pt x="257288" y="11846"/>
                  <a:pt x="257030" y="12053"/>
                </a:cubicBezTo>
                <a:cubicBezTo>
                  <a:pt x="256771" y="12260"/>
                  <a:pt x="256461" y="12364"/>
                  <a:pt x="256099" y="12364"/>
                </a:cubicBezTo>
                <a:lnTo>
                  <a:pt x="247615" y="12364"/>
                </a:lnTo>
                <a:lnTo>
                  <a:pt x="247615" y="20020"/>
                </a:lnTo>
                <a:lnTo>
                  <a:pt x="257495" y="20020"/>
                </a:lnTo>
                <a:cubicBezTo>
                  <a:pt x="257857" y="20020"/>
                  <a:pt x="258167" y="20123"/>
                  <a:pt x="258426" y="20382"/>
                </a:cubicBezTo>
                <a:cubicBezTo>
                  <a:pt x="258685" y="20589"/>
                  <a:pt x="258788" y="20899"/>
                  <a:pt x="258788" y="21210"/>
                </a:cubicBezTo>
                <a:cubicBezTo>
                  <a:pt x="258788" y="21572"/>
                  <a:pt x="258685" y="21882"/>
                  <a:pt x="258426" y="22089"/>
                </a:cubicBezTo>
                <a:cubicBezTo>
                  <a:pt x="258167" y="22348"/>
                  <a:pt x="257857" y="22451"/>
                  <a:pt x="257495" y="22451"/>
                </a:cubicBezTo>
                <a:lnTo>
                  <a:pt x="246270" y="22451"/>
                </a:lnTo>
                <a:cubicBezTo>
                  <a:pt x="245908" y="22451"/>
                  <a:pt x="245650" y="22348"/>
                  <a:pt x="245391" y="22089"/>
                </a:cubicBezTo>
                <a:cubicBezTo>
                  <a:pt x="245133" y="21830"/>
                  <a:pt x="245029" y="21520"/>
                  <a:pt x="245029" y="21158"/>
                </a:cubicBezTo>
                <a:lnTo>
                  <a:pt x="245029" y="1604"/>
                </a:lnTo>
                <a:cubicBezTo>
                  <a:pt x="245029" y="1241"/>
                  <a:pt x="245133" y="983"/>
                  <a:pt x="245391" y="724"/>
                </a:cubicBezTo>
                <a:cubicBezTo>
                  <a:pt x="245598" y="465"/>
                  <a:pt x="245908" y="362"/>
                  <a:pt x="246270" y="362"/>
                </a:cubicBezTo>
                <a:close/>
                <a:moveTo>
                  <a:pt x="202665" y="362"/>
                </a:moveTo>
                <a:cubicBezTo>
                  <a:pt x="202975" y="362"/>
                  <a:pt x="203286" y="465"/>
                  <a:pt x="203544" y="724"/>
                </a:cubicBezTo>
                <a:cubicBezTo>
                  <a:pt x="203803" y="983"/>
                  <a:pt x="203958" y="1293"/>
                  <a:pt x="203958" y="1655"/>
                </a:cubicBezTo>
                <a:lnTo>
                  <a:pt x="203958" y="14174"/>
                </a:lnTo>
                <a:cubicBezTo>
                  <a:pt x="203958" y="15364"/>
                  <a:pt x="204217" y="16399"/>
                  <a:pt x="204734" y="17278"/>
                </a:cubicBezTo>
                <a:cubicBezTo>
                  <a:pt x="205251" y="18157"/>
                  <a:pt x="205976" y="18882"/>
                  <a:pt x="206855" y="19399"/>
                </a:cubicBezTo>
                <a:cubicBezTo>
                  <a:pt x="207734" y="19916"/>
                  <a:pt x="208717" y="20175"/>
                  <a:pt x="209751" y="20175"/>
                </a:cubicBezTo>
                <a:cubicBezTo>
                  <a:pt x="210786" y="20175"/>
                  <a:pt x="211769" y="19916"/>
                  <a:pt x="212700" y="19399"/>
                </a:cubicBezTo>
                <a:cubicBezTo>
                  <a:pt x="213579" y="18882"/>
                  <a:pt x="214303" y="18209"/>
                  <a:pt x="214872" y="17278"/>
                </a:cubicBezTo>
                <a:cubicBezTo>
                  <a:pt x="215441" y="16347"/>
                  <a:pt x="215700" y="15312"/>
                  <a:pt x="215700" y="14174"/>
                </a:cubicBezTo>
                <a:lnTo>
                  <a:pt x="215700" y="1655"/>
                </a:lnTo>
                <a:cubicBezTo>
                  <a:pt x="215700" y="1293"/>
                  <a:pt x="215803" y="983"/>
                  <a:pt x="216011" y="724"/>
                </a:cubicBezTo>
                <a:cubicBezTo>
                  <a:pt x="216217" y="465"/>
                  <a:pt x="216528" y="362"/>
                  <a:pt x="216890" y="362"/>
                </a:cubicBezTo>
                <a:cubicBezTo>
                  <a:pt x="217252" y="362"/>
                  <a:pt x="217511" y="465"/>
                  <a:pt x="217821" y="724"/>
                </a:cubicBezTo>
                <a:cubicBezTo>
                  <a:pt x="218079" y="983"/>
                  <a:pt x="218183" y="1293"/>
                  <a:pt x="218183" y="1655"/>
                </a:cubicBezTo>
                <a:lnTo>
                  <a:pt x="218183" y="14174"/>
                </a:lnTo>
                <a:cubicBezTo>
                  <a:pt x="218183" y="15778"/>
                  <a:pt x="217769" y="17226"/>
                  <a:pt x="217045" y="18520"/>
                </a:cubicBezTo>
                <a:cubicBezTo>
                  <a:pt x="216321" y="19813"/>
                  <a:pt x="215286" y="20847"/>
                  <a:pt x="214045" y="21572"/>
                </a:cubicBezTo>
                <a:cubicBezTo>
                  <a:pt x="212804" y="22348"/>
                  <a:pt x="211355" y="22710"/>
                  <a:pt x="209751" y="22710"/>
                </a:cubicBezTo>
                <a:cubicBezTo>
                  <a:pt x="208148" y="22710"/>
                  <a:pt x="206700" y="22296"/>
                  <a:pt x="205407" y="21572"/>
                </a:cubicBezTo>
                <a:cubicBezTo>
                  <a:pt x="204165" y="20796"/>
                  <a:pt x="203131" y="19813"/>
                  <a:pt x="202406" y="18520"/>
                </a:cubicBezTo>
                <a:cubicBezTo>
                  <a:pt x="201682" y="17226"/>
                  <a:pt x="201320" y="15778"/>
                  <a:pt x="201320" y="14174"/>
                </a:cubicBezTo>
                <a:lnTo>
                  <a:pt x="201320" y="1655"/>
                </a:lnTo>
                <a:cubicBezTo>
                  <a:pt x="201320" y="1293"/>
                  <a:pt x="201424" y="983"/>
                  <a:pt x="201682" y="724"/>
                </a:cubicBezTo>
                <a:cubicBezTo>
                  <a:pt x="201941" y="465"/>
                  <a:pt x="202251" y="362"/>
                  <a:pt x="202665" y="362"/>
                </a:cubicBezTo>
                <a:close/>
                <a:moveTo>
                  <a:pt x="181458" y="362"/>
                </a:moveTo>
                <a:lnTo>
                  <a:pt x="196148" y="362"/>
                </a:lnTo>
                <a:cubicBezTo>
                  <a:pt x="196510" y="362"/>
                  <a:pt x="196820" y="465"/>
                  <a:pt x="197027" y="672"/>
                </a:cubicBezTo>
                <a:cubicBezTo>
                  <a:pt x="197286" y="879"/>
                  <a:pt x="197389" y="1190"/>
                  <a:pt x="197389" y="1552"/>
                </a:cubicBezTo>
                <a:cubicBezTo>
                  <a:pt x="197389" y="1914"/>
                  <a:pt x="197286" y="2224"/>
                  <a:pt x="197027" y="2431"/>
                </a:cubicBezTo>
                <a:cubicBezTo>
                  <a:pt x="196769" y="2638"/>
                  <a:pt x="196458" y="2742"/>
                  <a:pt x="196096" y="2742"/>
                </a:cubicBezTo>
                <a:lnTo>
                  <a:pt x="190096" y="2742"/>
                </a:lnTo>
                <a:lnTo>
                  <a:pt x="190096" y="21158"/>
                </a:lnTo>
                <a:cubicBezTo>
                  <a:pt x="190096" y="21520"/>
                  <a:pt x="189992" y="21830"/>
                  <a:pt x="189734" y="22089"/>
                </a:cubicBezTo>
                <a:cubicBezTo>
                  <a:pt x="189475" y="22348"/>
                  <a:pt x="189165" y="22451"/>
                  <a:pt x="188751" y="22451"/>
                </a:cubicBezTo>
                <a:cubicBezTo>
                  <a:pt x="188389" y="22451"/>
                  <a:pt x="188079" y="22348"/>
                  <a:pt x="187820" y="22089"/>
                </a:cubicBezTo>
                <a:cubicBezTo>
                  <a:pt x="187561" y="21830"/>
                  <a:pt x="187458" y="21520"/>
                  <a:pt x="187458" y="21158"/>
                </a:cubicBezTo>
                <a:lnTo>
                  <a:pt x="187458" y="2742"/>
                </a:lnTo>
                <a:lnTo>
                  <a:pt x="181458" y="2742"/>
                </a:lnTo>
                <a:cubicBezTo>
                  <a:pt x="181096" y="2742"/>
                  <a:pt x="180837" y="2638"/>
                  <a:pt x="180578" y="2431"/>
                </a:cubicBezTo>
                <a:cubicBezTo>
                  <a:pt x="180320" y="2173"/>
                  <a:pt x="180216" y="1914"/>
                  <a:pt x="180216" y="1552"/>
                </a:cubicBezTo>
                <a:cubicBezTo>
                  <a:pt x="180216" y="1190"/>
                  <a:pt x="180320" y="879"/>
                  <a:pt x="180578" y="672"/>
                </a:cubicBezTo>
                <a:cubicBezTo>
                  <a:pt x="180785" y="465"/>
                  <a:pt x="181096" y="362"/>
                  <a:pt x="181458" y="362"/>
                </a:cubicBezTo>
                <a:close/>
                <a:moveTo>
                  <a:pt x="168422" y="362"/>
                </a:moveTo>
                <a:cubicBezTo>
                  <a:pt x="168784" y="362"/>
                  <a:pt x="169095" y="465"/>
                  <a:pt x="169353" y="724"/>
                </a:cubicBezTo>
                <a:cubicBezTo>
                  <a:pt x="169612" y="931"/>
                  <a:pt x="169715" y="1241"/>
                  <a:pt x="169715" y="1604"/>
                </a:cubicBezTo>
                <a:lnTo>
                  <a:pt x="169715" y="19968"/>
                </a:lnTo>
                <a:lnTo>
                  <a:pt x="179285" y="19968"/>
                </a:lnTo>
                <a:cubicBezTo>
                  <a:pt x="179647" y="19968"/>
                  <a:pt x="179905" y="20123"/>
                  <a:pt x="180216" y="20330"/>
                </a:cubicBezTo>
                <a:cubicBezTo>
                  <a:pt x="180475" y="20537"/>
                  <a:pt x="180578" y="20847"/>
                  <a:pt x="180578" y="21210"/>
                </a:cubicBezTo>
                <a:cubicBezTo>
                  <a:pt x="180578" y="21572"/>
                  <a:pt x="180475" y="21882"/>
                  <a:pt x="180216" y="22089"/>
                </a:cubicBezTo>
                <a:cubicBezTo>
                  <a:pt x="179957" y="22348"/>
                  <a:pt x="179647" y="22451"/>
                  <a:pt x="179285" y="22451"/>
                </a:cubicBezTo>
                <a:lnTo>
                  <a:pt x="168370" y="22451"/>
                </a:lnTo>
                <a:cubicBezTo>
                  <a:pt x="168008" y="22451"/>
                  <a:pt x="167750" y="22348"/>
                  <a:pt x="167491" y="22089"/>
                </a:cubicBezTo>
                <a:cubicBezTo>
                  <a:pt x="167233" y="21830"/>
                  <a:pt x="167129" y="21520"/>
                  <a:pt x="167129" y="21158"/>
                </a:cubicBezTo>
                <a:lnTo>
                  <a:pt x="167129" y="1604"/>
                </a:lnTo>
                <a:cubicBezTo>
                  <a:pt x="167129" y="1241"/>
                  <a:pt x="167233" y="983"/>
                  <a:pt x="167491" y="724"/>
                </a:cubicBezTo>
                <a:cubicBezTo>
                  <a:pt x="167750" y="465"/>
                  <a:pt x="168060" y="362"/>
                  <a:pt x="168422" y="362"/>
                </a:cubicBezTo>
                <a:close/>
                <a:moveTo>
                  <a:pt x="146024" y="362"/>
                </a:moveTo>
                <a:cubicBezTo>
                  <a:pt x="146334" y="362"/>
                  <a:pt x="146645" y="465"/>
                  <a:pt x="146903" y="724"/>
                </a:cubicBezTo>
                <a:cubicBezTo>
                  <a:pt x="147162" y="983"/>
                  <a:pt x="147317" y="1293"/>
                  <a:pt x="147317" y="1655"/>
                </a:cubicBezTo>
                <a:lnTo>
                  <a:pt x="147317" y="14174"/>
                </a:lnTo>
                <a:cubicBezTo>
                  <a:pt x="147317" y="15364"/>
                  <a:pt x="147576" y="16399"/>
                  <a:pt x="148093" y="17278"/>
                </a:cubicBezTo>
                <a:cubicBezTo>
                  <a:pt x="148610" y="18157"/>
                  <a:pt x="149335" y="18882"/>
                  <a:pt x="150214" y="19399"/>
                </a:cubicBezTo>
                <a:cubicBezTo>
                  <a:pt x="151145" y="19916"/>
                  <a:pt x="152128" y="20175"/>
                  <a:pt x="153162" y="20175"/>
                </a:cubicBezTo>
                <a:cubicBezTo>
                  <a:pt x="154197" y="20175"/>
                  <a:pt x="155180" y="19916"/>
                  <a:pt x="156111" y="19399"/>
                </a:cubicBezTo>
                <a:cubicBezTo>
                  <a:pt x="156990" y="18882"/>
                  <a:pt x="157714" y="18209"/>
                  <a:pt x="158283" y="17278"/>
                </a:cubicBezTo>
                <a:cubicBezTo>
                  <a:pt x="158852" y="16347"/>
                  <a:pt x="159111" y="15312"/>
                  <a:pt x="159111" y="14174"/>
                </a:cubicBezTo>
                <a:lnTo>
                  <a:pt x="159111" y="1655"/>
                </a:lnTo>
                <a:cubicBezTo>
                  <a:pt x="159111" y="1293"/>
                  <a:pt x="159214" y="983"/>
                  <a:pt x="159421" y="724"/>
                </a:cubicBezTo>
                <a:cubicBezTo>
                  <a:pt x="159628" y="465"/>
                  <a:pt x="159938" y="362"/>
                  <a:pt x="160301" y="362"/>
                </a:cubicBezTo>
                <a:cubicBezTo>
                  <a:pt x="160663" y="362"/>
                  <a:pt x="160973" y="465"/>
                  <a:pt x="161180" y="724"/>
                </a:cubicBezTo>
                <a:cubicBezTo>
                  <a:pt x="161439" y="983"/>
                  <a:pt x="161542" y="1293"/>
                  <a:pt x="161542" y="1655"/>
                </a:cubicBezTo>
                <a:lnTo>
                  <a:pt x="161542" y="14174"/>
                </a:lnTo>
                <a:cubicBezTo>
                  <a:pt x="161542" y="15778"/>
                  <a:pt x="161128" y="17226"/>
                  <a:pt x="160404" y="18520"/>
                </a:cubicBezTo>
                <a:cubicBezTo>
                  <a:pt x="159680" y="19813"/>
                  <a:pt x="158645" y="20847"/>
                  <a:pt x="157404" y="21572"/>
                </a:cubicBezTo>
                <a:cubicBezTo>
                  <a:pt x="156163" y="22348"/>
                  <a:pt x="154714" y="22710"/>
                  <a:pt x="153110" y="22710"/>
                </a:cubicBezTo>
                <a:cubicBezTo>
                  <a:pt x="151507" y="22710"/>
                  <a:pt x="150059" y="22296"/>
                  <a:pt x="148766" y="21572"/>
                </a:cubicBezTo>
                <a:cubicBezTo>
                  <a:pt x="147524" y="20796"/>
                  <a:pt x="146490" y="19813"/>
                  <a:pt x="145765" y="18520"/>
                </a:cubicBezTo>
                <a:cubicBezTo>
                  <a:pt x="145041" y="17226"/>
                  <a:pt x="144679" y="15778"/>
                  <a:pt x="144679" y="14174"/>
                </a:cubicBezTo>
                <a:lnTo>
                  <a:pt x="144679" y="1655"/>
                </a:lnTo>
                <a:cubicBezTo>
                  <a:pt x="144679" y="1293"/>
                  <a:pt x="144783" y="983"/>
                  <a:pt x="145041" y="724"/>
                </a:cubicBezTo>
                <a:cubicBezTo>
                  <a:pt x="145300" y="465"/>
                  <a:pt x="145610" y="362"/>
                  <a:pt x="146024" y="362"/>
                </a:cubicBezTo>
                <a:close/>
                <a:moveTo>
                  <a:pt x="95849" y="362"/>
                </a:moveTo>
                <a:lnTo>
                  <a:pt x="110540" y="362"/>
                </a:lnTo>
                <a:cubicBezTo>
                  <a:pt x="110902" y="362"/>
                  <a:pt x="111212" y="465"/>
                  <a:pt x="111419" y="672"/>
                </a:cubicBezTo>
                <a:cubicBezTo>
                  <a:pt x="111678" y="879"/>
                  <a:pt x="111781" y="1190"/>
                  <a:pt x="111781" y="1552"/>
                </a:cubicBezTo>
                <a:cubicBezTo>
                  <a:pt x="111781" y="1914"/>
                  <a:pt x="111678" y="2224"/>
                  <a:pt x="111419" y="2431"/>
                </a:cubicBezTo>
                <a:cubicBezTo>
                  <a:pt x="111161" y="2638"/>
                  <a:pt x="110850" y="2742"/>
                  <a:pt x="110488" y="2742"/>
                </a:cubicBezTo>
                <a:lnTo>
                  <a:pt x="104488" y="2742"/>
                </a:lnTo>
                <a:lnTo>
                  <a:pt x="104488" y="21158"/>
                </a:lnTo>
                <a:cubicBezTo>
                  <a:pt x="104488" y="21520"/>
                  <a:pt x="104384" y="21830"/>
                  <a:pt x="104126" y="22089"/>
                </a:cubicBezTo>
                <a:cubicBezTo>
                  <a:pt x="103867" y="22348"/>
                  <a:pt x="103557" y="22451"/>
                  <a:pt x="103143" y="22451"/>
                </a:cubicBezTo>
                <a:cubicBezTo>
                  <a:pt x="102781" y="22451"/>
                  <a:pt x="102471" y="22348"/>
                  <a:pt x="102212" y="22089"/>
                </a:cubicBezTo>
                <a:cubicBezTo>
                  <a:pt x="101953" y="21830"/>
                  <a:pt x="101850" y="21520"/>
                  <a:pt x="101850" y="21158"/>
                </a:cubicBezTo>
                <a:lnTo>
                  <a:pt x="101850" y="2742"/>
                </a:lnTo>
                <a:lnTo>
                  <a:pt x="95849" y="2742"/>
                </a:lnTo>
                <a:cubicBezTo>
                  <a:pt x="95488" y="2742"/>
                  <a:pt x="95229" y="2638"/>
                  <a:pt x="94970" y="2431"/>
                </a:cubicBezTo>
                <a:cubicBezTo>
                  <a:pt x="94712" y="2173"/>
                  <a:pt x="94608" y="1914"/>
                  <a:pt x="94608" y="1552"/>
                </a:cubicBezTo>
                <a:cubicBezTo>
                  <a:pt x="94608" y="1190"/>
                  <a:pt x="94712" y="879"/>
                  <a:pt x="94970" y="672"/>
                </a:cubicBezTo>
                <a:cubicBezTo>
                  <a:pt x="95177" y="465"/>
                  <a:pt x="95488" y="362"/>
                  <a:pt x="95849" y="362"/>
                </a:cubicBezTo>
                <a:close/>
                <a:moveTo>
                  <a:pt x="79608" y="362"/>
                </a:moveTo>
                <a:lnTo>
                  <a:pt x="90832" y="362"/>
                </a:lnTo>
                <a:cubicBezTo>
                  <a:pt x="91194" y="362"/>
                  <a:pt x="91505" y="517"/>
                  <a:pt x="91763" y="724"/>
                </a:cubicBezTo>
                <a:cubicBezTo>
                  <a:pt x="92022" y="931"/>
                  <a:pt x="92125" y="1241"/>
                  <a:pt x="92125" y="1604"/>
                </a:cubicBezTo>
                <a:cubicBezTo>
                  <a:pt x="92125" y="1966"/>
                  <a:pt x="92022" y="2276"/>
                  <a:pt x="91763" y="2483"/>
                </a:cubicBezTo>
                <a:cubicBezTo>
                  <a:pt x="91505" y="2690"/>
                  <a:pt x="91194" y="2793"/>
                  <a:pt x="90832" y="2793"/>
                </a:cubicBezTo>
                <a:lnTo>
                  <a:pt x="90832" y="2845"/>
                </a:lnTo>
                <a:lnTo>
                  <a:pt x="80952" y="2845"/>
                </a:lnTo>
                <a:lnTo>
                  <a:pt x="80952" y="9932"/>
                </a:lnTo>
                <a:lnTo>
                  <a:pt x="89436" y="9932"/>
                </a:lnTo>
                <a:cubicBezTo>
                  <a:pt x="89798" y="9932"/>
                  <a:pt x="90108" y="10087"/>
                  <a:pt x="90367" y="10294"/>
                </a:cubicBezTo>
                <a:cubicBezTo>
                  <a:pt x="90626" y="10501"/>
                  <a:pt x="90729" y="10812"/>
                  <a:pt x="90729" y="11174"/>
                </a:cubicBezTo>
                <a:cubicBezTo>
                  <a:pt x="90729" y="11536"/>
                  <a:pt x="90626" y="11846"/>
                  <a:pt x="90367" y="12053"/>
                </a:cubicBezTo>
                <a:cubicBezTo>
                  <a:pt x="90108" y="12260"/>
                  <a:pt x="89798" y="12364"/>
                  <a:pt x="89436" y="12364"/>
                </a:cubicBezTo>
                <a:lnTo>
                  <a:pt x="80952" y="12364"/>
                </a:lnTo>
                <a:lnTo>
                  <a:pt x="80952" y="20020"/>
                </a:lnTo>
                <a:lnTo>
                  <a:pt x="90832" y="20020"/>
                </a:lnTo>
                <a:cubicBezTo>
                  <a:pt x="91194" y="20020"/>
                  <a:pt x="91505" y="20123"/>
                  <a:pt x="91763" y="20382"/>
                </a:cubicBezTo>
                <a:cubicBezTo>
                  <a:pt x="92022" y="20589"/>
                  <a:pt x="92125" y="20899"/>
                  <a:pt x="92125" y="21210"/>
                </a:cubicBezTo>
                <a:cubicBezTo>
                  <a:pt x="92125" y="21572"/>
                  <a:pt x="92022" y="21882"/>
                  <a:pt x="91763" y="22089"/>
                </a:cubicBezTo>
                <a:cubicBezTo>
                  <a:pt x="91505" y="22348"/>
                  <a:pt x="91194" y="22451"/>
                  <a:pt x="90832" y="22451"/>
                </a:cubicBezTo>
                <a:lnTo>
                  <a:pt x="79608" y="22451"/>
                </a:lnTo>
                <a:cubicBezTo>
                  <a:pt x="79246" y="22451"/>
                  <a:pt x="78987" y="22348"/>
                  <a:pt x="78728" y="22089"/>
                </a:cubicBezTo>
                <a:cubicBezTo>
                  <a:pt x="78470" y="21830"/>
                  <a:pt x="78366" y="21520"/>
                  <a:pt x="78366" y="21158"/>
                </a:cubicBezTo>
                <a:lnTo>
                  <a:pt x="78366" y="1604"/>
                </a:lnTo>
                <a:cubicBezTo>
                  <a:pt x="78366" y="1241"/>
                  <a:pt x="78470" y="983"/>
                  <a:pt x="78728" y="724"/>
                </a:cubicBezTo>
                <a:cubicBezTo>
                  <a:pt x="78935" y="465"/>
                  <a:pt x="79246" y="362"/>
                  <a:pt x="79608" y="362"/>
                </a:cubicBezTo>
                <a:close/>
                <a:moveTo>
                  <a:pt x="61606" y="362"/>
                </a:moveTo>
                <a:lnTo>
                  <a:pt x="72831" y="362"/>
                </a:lnTo>
                <a:cubicBezTo>
                  <a:pt x="73193" y="362"/>
                  <a:pt x="73504" y="517"/>
                  <a:pt x="73762" y="724"/>
                </a:cubicBezTo>
                <a:cubicBezTo>
                  <a:pt x="74021" y="931"/>
                  <a:pt x="74124" y="1241"/>
                  <a:pt x="74124" y="1604"/>
                </a:cubicBezTo>
                <a:cubicBezTo>
                  <a:pt x="74124" y="1966"/>
                  <a:pt x="74021" y="2276"/>
                  <a:pt x="73762" y="2483"/>
                </a:cubicBezTo>
                <a:cubicBezTo>
                  <a:pt x="73504" y="2690"/>
                  <a:pt x="73193" y="2793"/>
                  <a:pt x="72831" y="2793"/>
                </a:cubicBezTo>
                <a:lnTo>
                  <a:pt x="72831" y="2845"/>
                </a:lnTo>
                <a:lnTo>
                  <a:pt x="62951" y="2845"/>
                </a:lnTo>
                <a:lnTo>
                  <a:pt x="62951" y="9932"/>
                </a:lnTo>
                <a:lnTo>
                  <a:pt x="71435" y="9932"/>
                </a:lnTo>
                <a:cubicBezTo>
                  <a:pt x="71797" y="9932"/>
                  <a:pt x="72107" y="10087"/>
                  <a:pt x="72366" y="10294"/>
                </a:cubicBezTo>
                <a:cubicBezTo>
                  <a:pt x="72624" y="10501"/>
                  <a:pt x="72728" y="10812"/>
                  <a:pt x="72728" y="11174"/>
                </a:cubicBezTo>
                <a:cubicBezTo>
                  <a:pt x="72728" y="11536"/>
                  <a:pt x="72624" y="11846"/>
                  <a:pt x="72366" y="12053"/>
                </a:cubicBezTo>
                <a:cubicBezTo>
                  <a:pt x="72107" y="12260"/>
                  <a:pt x="71797" y="12364"/>
                  <a:pt x="71435" y="12364"/>
                </a:cubicBezTo>
                <a:lnTo>
                  <a:pt x="62951" y="12364"/>
                </a:lnTo>
                <a:lnTo>
                  <a:pt x="62951" y="20020"/>
                </a:lnTo>
                <a:lnTo>
                  <a:pt x="72831" y="20020"/>
                </a:lnTo>
                <a:cubicBezTo>
                  <a:pt x="73193" y="20020"/>
                  <a:pt x="73504" y="20123"/>
                  <a:pt x="73762" y="20382"/>
                </a:cubicBezTo>
                <a:cubicBezTo>
                  <a:pt x="74021" y="20589"/>
                  <a:pt x="74124" y="20899"/>
                  <a:pt x="74124" y="21210"/>
                </a:cubicBezTo>
                <a:cubicBezTo>
                  <a:pt x="74124" y="21572"/>
                  <a:pt x="74021" y="21882"/>
                  <a:pt x="73762" y="22089"/>
                </a:cubicBezTo>
                <a:cubicBezTo>
                  <a:pt x="73504" y="22348"/>
                  <a:pt x="73193" y="22451"/>
                  <a:pt x="72831" y="22451"/>
                </a:cubicBezTo>
                <a:lnTo>
                  <a:pt x="61606" y="22451"/>
                </a:lnTo>
                <a:cubicBezTo>
                  <a:pt x="61244" y="22451"/>
                  <a:pt x="60986" y="22348"/>
                  <a:pt x="60727" y="22089"/>
                </a:cubicBezTo>
                <a:cubicBezTo>
                  <a:pt x="60469" y="21830"/>
                  <a:pt x="60365" y="21520"/>
                  <a:pt x="60365" y="21158"/>
                </a:cubicBezTo>
                <a:lnTo>
                  <a:pt x="60365" y="1604"/>
                </a:lnTo>
                <a:cubicBezTo>
                  <a:pt x="60365" y="1241"/>
                  <a:pt x="60469" y="983"/>
                  <a:pt x="60727" y="724"/>
                </a:cubicBezTo>
                <a:cubicBezTo>
                  <a:pt x="60934" y="465"/>
                  <a:pt x="61244" y="362"/>
                  <a:pt x="61606" y="362"/>
                </a:cubicBezTo>
                <a:close/>
                <a:moveTo>
                  <a:pt x="19191" y="362"/>
                </a:moveTo>
                <a:lnTo>
                  <a:pt x="33881" y="362"/>
                </a:lnTo>
                <a:cubicBezTo>
                  <a:pt x="34243" y="362"/>
                  <a:pt x="34553" y="465"/>
                  <a:pt x="34760" y="672"/>
                </a:cubicBezTo>
                <a:cubicBezTo>
                  <a:pt x="35019" y="879"/>
                  <a:pt x="35122" y="1190"/>
                  <a:pt x="35122" y="1552"/>
                </a:cubicBezTo>
                <a:cubicBezTo>
                  <a:pt x="35122" y="1914"/>
                  <a:pt x="35019" y="2224"/>
                  <a:pt x="34760" y="2431"/>
                </a:cubicBezTo>
                <a:cubicBezTo>
                  <a:pt x="34502" y="2638"/>
                  <a:pt x="34191" y="2742"/>
                  <a:pt x="33829" y="2742"/>
                </a:cubicBezTo>
                <a:lnTo>
                  <a:pt x="27829" y="2742"/>
                </a:lnTo>
                <a:lnTo>
                  <a:pt x="27829" y="21158"/>
                </a:lnTo>
                <a:cubicBezTo>
                  <a:pt x="27829" y="21520"/>
                  <a:pt x="27725" y="21830"/>
                  <a:pt x="27467" y="22089"/>
                </a:cubicBezTo>
                <a:cubicBezTo>
                  <a:pt x="27208" y="22348"/>
                  <a:pt x="26898" y="22451"/>
                  <a:pt x="26484" y="22451"/>
                </a:cubicBezTo>
                <a:cubicBezTo>
                  <a:pt x="26122" y="22451"/>
                  <a:pt x="25812" y="22348"/>
                  <a:pt x="25553" y="22089"/>
                </a:cubicBezTo>
                <a:cubicBezTo>
                  <a:pt x="25294" y="21830"/>
                  <a:pt x="25191" y="21520"/>
                  <a:pt x="25191" y="21158"/>
                </a:cubicBezTo>
                <a:lnTo>
                  <a:pt x="25191" y="2742"/>
                </a:lnTo>
                <a:lnTo>
                  <a:pt x="19191" y="2742"/>
                </a:lnTo>
                <a:cubicBezTo>
                  <a:pt x="18829" y="2742"/>
                  <a:pt x="18570" y="2638"/>
                  <a:pt x="18311" y="2431"/>
                </a:cubicBezTo>
                <a:cubicBezTo>
                  <a:pt x="18053" y="2173"/>
                  <a:pt x="17949" y="1914"/>
                  <a:pt x="17949" y="1552"/>
                </a:cubicBezTo>
                <a:cubicBezTo>
                  <a:pt x="17949" y="1190"/>
                  <a:pt x="18053" y="879"/>
                  <a:pt x="18311" y="672"/>
                </a:cubicBezTo>
                <a:cubicBezTo>
                  <a:pt x="18518" y="465"/>
                  <a:pt x="18829" y="362"/>
                  <a:pt x="19191" y="362"/>
                </a:cubicBezTo>
                <a:close/>
                <a:moveTo>
                  <a:pt x="224907" y="259"/>
                </a:moveTo>
                <a:lnTo>
                  <a:pt x="233649" y="259"/>
                </a:lnTo>
                <a:cubicBezTo>
                  <a:pt x="234839" y="259"/>
                  <a:pt x="235925" y="569"/>
                  <a:pt x="236856" y="1087"/>
                </a:cubicBezTo>
                <a:cubicBezTo>
                  <a:pt x="237839" y="1656"/>
                  <a:pt x="238563" y="2380"/>
                  <a:pt x="239132" y="3311"/>
                </a:cubicBezTo>
                <a:cubicBezTo>
                  <a:pt x="239701" y="4294"/>
                  <a:pt x="239960" y="5329"/>
                  <a:pt x="239960" y="6570"/>
                </a:cubicBezTo>
                <a:cubicBezTo>
                  <a:pt x="239960" y="7450"/>
                  <a:pt x="239805" y="8277"/>
                  <a:pt x="239443" y="9053"/>
                </a:cubicBezTo>
                <a:cubicBezTo>
                  <a:pt x="239080" y="9778"/>
                  <a:pt x="238615" y="10450"/>
                  <a:pt x="238046" y="11019"/>
                </a:cubicBezTo>
                <a:cubicBezTo>
                  <a:pt x="237529" y="11536"/>
                  <a:pt x="236960" y="11898"/>
                  <a:pt x="236339" y="12157"/>
                </a:cubicBezTo>
                <a:cubicBezTo>
                  <a:pt x="236649" y="12312"/>
                  <a:pt x="236960" y="12519"/>
                  <a:pt x="237270" y="12726"/>
                </a:cubicBezTo>
                <a:cubicBezTo>
                  <a:pt x="237839" y="13192"/>
                  <a:pt x="238305" y="13709"/>
                  <a:pt x="238667" y="14382"/>
                </a:cubicBezTo>
                <a:cubicBezTo>
                  <a:pt x="239029" y="15054"/>
                  <a:pt x="239236" y="15830"/>
                  <a:pt x="239236" y="16709"/>
                </a:cubicBezTo>
                <a:cubicBezTo>
                  <a:pt x="239288" y="17485"/>
                  <a:pt x="239339" y="18106"/>
                  <a:pt x="239391" y="18572"/>
                </a:cubicBezTo>
                <a:cubicBezTo>
                  <a:pt x="239443" y="19037"/>
                  <a:pt x="239546" y="19400"/>
                  <a:pt x="239650" y="19658"/>
                </a:cubicBezTo>
                <a:cubicBezTo>
                  <a:pt x="239753" y="19917"/>
                  <a:pt x="239960" y="20124"/>
                  <a:pt x="240167" y="20279"/>
                </a:cubicBezTo>
                <a:cubicBezTo>
                  <a:pt x="240425" y="20486"/>
                  <a:pt x="240633" y="20744"/>
                  <a:pt x="240736" y="21003"/>
                </a:cubicBezTo>
                <a:cubicBezTo>
                  <a:pt x="240839" y="21314"/>
                  <a:pt x="240788" y="21624"/>
                  <a:pt x="240581" y="21934"/>
                </a:cubicBezTo>
                <a:cubicBezTo>
                  <a:pt x="240477" y="22141"/>
                  <a:pt x="240270" y="22296"/>
                  <a:pt x="240063" y="22348"/>
                </a:cubicBezTo>
                <a:cubicBezTo>
                  <a:pt x="239857" y="22452"/>
                  <a:pt x="239598" y="22452"/>
                  <a:pt x="239391" y="22452"/>
                </a:cubicBezTo>
                <a:cubicBezTo>
                  <a:pt x="239132" y="22400"/>
                  <a:pt x="238925" y="22348"/>
                  <a:pt x="238770" y="22245"/>
                </a:cubicBezTo>
                <a:cubicBezTo>
                  <a:pt x="238408" y="22090"/>
                  <a:pt x="238098" y="21779"/>
                  <a:pt x="237787" y="21417"/>
                </a:cubicBezTo>
                <a:cubicBezTo>
                  <a:pt x="237477" y="21055"/>
                  <a:pt x="237218" y="20486"/>
                  <a:pt x="237012" y="19813"/>
                </a:cubicBezTo>
                <a:cubicBezTo>
                  <a:pt x="236804" y="19141"/>
                  <a:pt x="236701" y="18158"/>
                  <a:pt x="236701" y="16968"/>
                </a:cubicBezTo>
                <a:cubicBezTo>
                  <a:pt x="236701" y="16296"/>
                  <a:pt x="236598" y="15778"/>
                  <a:pt x="236391" y="15313"/>
                </a:cubicBezTo>
                <a:cubicBezTo>
                  <a:pt x="236132" y="14847"/>
                  <a:pt x="235873" y="14485"/>
                  <a:pt x="235511" y="14226"/>
                </a:cubicBezTo>
                <a:cubicBezTo>
                  <a:pt x="235150" y="13968"/>
                  <a:pt x="234787" y="13761"/>
                  <a:pt x="234322" y="13657"/>
                </a:cubicBezTo>
                <a:cubicBezTo>
                  <a:pt x="233908" y="13554"/>
                  <a:pt x="233442" y="13502"/>
                  <a:pt x="232977" y="13502"/>
                </a:cubicBezTo>
                <a:lnTo>
                  <a:pt x="226304" y="13502"/>
                </a:lnTo>
                <a:lnTo>
                  <a:pt x="226304" y="21055"/>
                </a:lnTo>
                <a:cubicBezTo>
                  <a:pt x="226304" y="21417"/>
                  <a:pt x="226201" y="21727"/>
                  <a:pt x="225994" y="21986"/>
                </a:cubicBezTo>
                <a:cubicBezTo>
                  <a:pt x="225735" y="22245"/>
                  <a:pt x="225476" y="22348"/>
                  <a:pt x="225115" y="22348"/>
                </a:cubicBezTo>
                <a:cubicBezTo>
                  <a:pt x="224701" y="22348"/>
                  <a:pt x="224338" y="22245"/>
                  <a:pt x="224080" y="21986"/>
                </a:cubicBezTo>
                <a:cubicBezTo>
                  <a:pt x="223821" y="21727"/>
                  <a:pt x="223666" y="21417"/>
                  <a:pt x="223666" y="21055"/>
                </a:cubicBezTo>
                <a:lnTo>
                  <a:pt x="223666" y="1501"/>
                </a:lnTo>
                <a:cubicBezTo>
                  <a:pt x="223666" y="1138"/>
                  <a:pt x="223770" y="880"/>
                  <a:pt x="224028" y="621"/>
                </a:cubicBezTo>
                <a:cubicBezTo>
                  <a:pt x="224235" y="362"/>
                  <a:pt x="224545" y="259"/>
                  <a:pt x="224907" y="259"/>
                </a:cubicBezTo>
                <a:close/>
                <a:moveTo>
                  <a:pt x="40294" y="259"/>
                </a:moveTo>
                <a:lnTo>
                  <a:pt x="48984" y="259"/>
                </a:lnTo>
                <a:cubicBezTo>
                  <a:pt x="50174" y="259"/>
                  <a:pt x="51260" y="569"/>
                  <a:pt x="52191" y="1087"/>
                </a:cubicBezTo>
                <a:cubicBezTo>
                  <a:pt x="53174" y="1656"/>
                  <a:pt x="53899" y="2380"/>
                  <a:pt x="54467" y="3311"/>
                </a:cubicBezTo>
                <a:cubicBezTo>
                  <a:pt x="55037" y="4294"/>
                  <a:pt x="55295" y="5329"/>
                  <a:pt x="55295" y="6570"/>
                </a:cubicBezTo>
                <a:cubicBezTo>
                  <a:pt x="55295" y="7450"/>
                  <a:pt x="55140" y="8277"/>
                  <a:pt x="54778" y="9053"/>
                </a:cubicBezTo>
                <a:cubicBezTo>
                  <a:pt x="54416" y="9778"/>
                  <a:pt x="53950" y="10450"/>
                  <a:pt x="53381" y="11019"/>
                </a:cubicBezTo>
                <a:cubicBezTo>
                  <a:pt x="52864" y="11536"/>
                  <a:pt x="52295" y="11898"/>
                  <a:pt x="51674" y="12157"/>
                </a:cubicBezTo>
                <a:cubicBezTo>
                  <a:pt x="52036" y="12312"/>
                  <a:pt x="52295" y="12519"/>
                  <a:pt x="52605" y="12726"/>
                </a:cubicBezTo>
                <a:cubicBezTo>
                  <a:pt x="53174" y="13192"/>
                  <a:pt x="53640" y="13709"/>
                  <a:pt x="54002" y="14382"/>
                </a:cubicBezTo>
                <a:cubicBezTo>
                  <a:pt x="54364" y="15054"/>
                  <a:pt x="54571" y="15830"/>
                  <a:pt x="54571" y="16709"/>
                </a:cubicBezTo>
                <a:cubicBezTo>
                  <a:pt x="54623" y="17485"/>
                  <a:pt x="54675" y="18106"/>
                  <a:pt x="54726" y="18572"/>
                </a:cubicBezTo>
                <a:cubicBezTo>
                  <a:pt x="54778" y="19037"/>
                  <a:pt x="54881" y="19400"/>
                  <a:pt x="54985" y="19658"/>
                </a:cubicBezTo>
                <a:cubicBezTo>
                  <a:pt x="55088" y="19917"/>
                  <a:pt x="55295" y="20124"/>
                  <a:pt x="55502" y="20279"/>
                </a:cubicBezTo>
                <a:cubicBezTo>
                  <a:pt x="55761" y="20486"/>
                  <a:pt x="55968" y="20744"/>
                  <a:pt x="56123" y="21003"/>
                </a:cubicBezTo>
                <a:cubicBezTo>
                  <a:pt x="56226" y="21314"/>
                  <a:pt x="56175" y="21624"/>
                  <a:pt x="55968" y="21934"/>
                </a:cubicBezTo>
                <a:cubicBezTo>
                  <a:pt x="55864" y="22141"/>
                  <a:pt x="55657" y="22296"/>
                  <a:pt x="55450" y="22348"/>
                </a:cubicBezTo>
                <a:cubicBezTo>
                  <a:pt x="55244" y="22452"/>
                  <a:pt x="54985" y="22452"/>
                  <a:pt x="54778" y="22452"/>
                </a:cubicBezTo>
                <a:cubicBezTo>
                  <a:pt x="54519" y="22400"/>
                  <a:pt x="54312" y="22348"/>
                  <a:pt x="54157" y="22245"/>
                </a:cubicBezTo>
                <a:cubicBezTo>
                  <a:pt x="53795" y="22090"/>
                  <a:pt x="53485" y="21779"/>
                  <a:pt x="53174" y="21417"/>
                </a:cubicBezTo>
                <a:cubicBezTo>
                  <a:pt x="52864" y="21055"/>
                  <a:pt x="52605" y="20486"/>
                  <a:pt x="52399" y="19813"/>
                </a:cubicBezTo>
                <a:cubicBezTo>
                  <a:pt x="52191" y="19141"/>
                  <a:pt x="52088" y="18158"/>
                  <a:pt x="52088" y="16968"/>
                </a:cubicBezTo>
                <a:cubicBezTo>
                  <a:pt x="52088" y="16296"/>
                  <a:pt x="51985" y="15778"/>
                  <a:pt x="51778" y="15313"/>
                </a:cubicBezTo>
                <a:cubicBezTo>
                  <a:pt x="51519" y="14847"/>
                  <a:pt x="51260" y="14485"/>
                  <a:pt x="50898" y="14226"/>
                </a:cubicBezTo>
                <a:cubicBezTo>
                  <a:pt x="50537" y="13968"/>
                  <a:pt x="50174" y="13761"/>
                  <a:pt x="49709" y="13657"/>
                </a:cubicBezTo>
                <a:cubicBezTo>
                  <a:pt x="49295" y="13554"/>
                  <a:pt x="48829" y="13502"/>
                  <a:pt x="48364" y="13502"/>
                </a:cubicBezTo>
                <a:lnTo>
                  <a:pt x="41691" y="13502"/>
                </a:lnTo>
                <a:lnTo>
                  <a:pt x="41691" y="21055"/>
                </a:lnTo>
                <a:cubicBezTo>
                  <a:pt x="41691" y="21417"/>
                  <a:pt x="41588" y="21727"/>
                  <a:pt x="41381" y="21986"/>
                </a:cubicBezTo>
                <a:cubicBezTo>
                  <a:pt x="41122" y="22245"/>
                  <a:pt x="40863" y="22348"/>
                  <a:pt x="40502" y="22348"/>
                </a:cubicBezTo>
                <a:cubicBezTo>
                  <a:pt x="40088" y="22348"/>
                  <a:pt x="39777" y="22245"/>
                  <a:pt x="39467" y="21986"/>
                </a:cubicBezTo>
                <a:cubicBezTo>
                  <a:pt x="39208" y="21727"/>
                  <a:pt x="39053" y="21417"/>
                  <a:pt x="39053" y="21055"/>
                </a:cubicBezTo>
                <a:lnTo>
                  <a:pt x="39053" y="1501"/>
                </a:lnTo>
                <a:cubicBezTo>
                  <a:pt x="39053" y="1138"/>
                  <a:pt x="39157" y="880"/>
                  <a:pt x="39415" y="621"/>
                </a:cubicBezTo>
                <a:cubicBezTo>
                  <a:pt x="39622" y="362"/>
                  <a:pt x="39932" y="259"/>
                  <a:pt x="40294" y="259"/>
                </a:cubicBezTo>
                <a:close/>
                <a:moveTo>
                  <a:pt x="465800" y="104"/>
                </a:moveTo>
                <a:cubicBezTo>
                  <a:pt x="467041" y="104"/>
                  <a:pt x="468231" y="311"/>
                  <a:pt x="469369" y="725"/>
                </a:cubicBezTo>
                <a:cubicBezTo>
                  <a:pt x="470507" y="1139"/>
                  <a:pt x="471438" y="1759"/>
                  <a:pt x="472110" y="2587"/>
                </a:cubicBezTo>
                <a:cubicBezTo>
                  <a:pt x="472421" y="2949"/>
                  <a:pt x="472576" y="3260"/>
                  <a:pt x="472576" y="3518"/>
                </a:cubicBezTo>
                <a:cubicBezTo>
                  <a:pt x="472576" y="3725"/>
                  <a:pt x="472472" y="3932"/>
                  <a:pt x="472265" y="4139"/>
                </a:cubicBezTo>
                <a:cubicBezTo>
                  <a:pt x="472059" y="4346"/>
                  <a:pt x="471852" y="4449"/>
                  <a:pt x="471593" y="4449"/>
                </a:cubicBezTo>
                <a:cubicBezTo>
                  <a:pt x="471386" y="4449"/>
                  <a:pt x="471231" y="4398"/>
                  <a:pt x="471076" y="4242"/>
                </a:cubicBezTo>
                <a:cubicBezTo>
                  <a:pt x="470714" y="3777"/>
                  <a:pt x="470300" y="3415"/>
                  <a:pt x="469731" y="3053"/>
                </a:cubicBezTo>
                <a:cubicBezTo>
                  <a:pt x="469162" y="2691"/>
                  <a:pt x="468593" y="2432"/>
                  <a:pt x="467921" y="2225"/>
                </a:cubicBezTo>
                <a:cubicBezTo>
                  <a:pt x="467248" y="2070"/>
                  <a:pt x="466576" y="1966"/>
                  <a:pt x="465851" y="1966"/>
                </a:cubicBezTo>
                <a:cubicBezTo>
                  <a:pt x="464817" y="1966"/>
                  <a:pt x="463937" y="2122"/>
                  <a:pt x="463161" y="2432"/>
                </a:cubicBezTo>
                <a:cubicBezTo>
                  <a:pt x="462386" y="2742"/>
                  <a:pt x="461765" y="3156"/>
                  <a:pt x="461299" y="3725"/>
                </a:cubicBezTo>
                <a:cubicBezTo>
                  <a:pt x="460834" y="4294"/>
                  <a:pt x="460627" y="5018"/>
                  <a:pt x="460627" y="5794"/>
                </a:cubicBezTo>
                <a:cubicBezTo>
                  <a:pt x="460627" y="6674"/>
                  <a:pt x="460885" y="7398"/>
                  <a:pt x="461403" y="7967"/>
                </a:cubicBezTo>
                <a:cubicBezTo>
                  <a:pt x="461868" y="8536"/>
                  <a:pt x="462541" y="9002"/>
                  <a:pt x="463369" y="9364"/>
                </a:cubicBezTo>
                <a:cubicBezTo>
                  <a:pt x="464196" y="9726"/>
                  <a:pt x="465075" y="10088"/>
                  <a:pt x="466006" y="10398"/>
                </a:cubicBezTo>
                <a:cubicBezTo>
                  <a:pt x="466886" y="10657"/>
                  <a:pt x="467765" y="10968"/>
                  <a:pt x="468593" y="11278"/>
                </a:cubicBezTo>
                <a:cubicBezTo>
                  <a:pt x="469421" y="11588"/>
                  <a:pt x="470196" y="12002"/>
                  <a:pt x="470817" y="12468"/>
                </a:cubicBezTo>
                <a:cubicBezTo>
                  <a:pt x="471438" y="12933"/>
                  <a:pt x="471955" y="13554"/>
                  <a:pt x="472317" y="14278"/>
                </a:cubicBezTo>
                <a:cubicBezTo>
                  <a:pt x="472679" y="15003"/>
                  <a:pt x="472886" y="15934"/>
                  <a:pt x="472886" y="17072"/>
                </a:cubicBezTo>
                <a:cubicBezTo>
                  <a:pt x="472886" y="18158"/>
                  <a:pt x="472576" y="19089"/>
                  <a:pt x="471955" y="19969"/>
                </a:cubicBezTo>
                <a:cubicBezTo>
                  <a:pt x="471334" y="20848"/>
                  <a:pt x="470507" y="21521"/>
                  <a:pt x="469421" y="22038"/>
                </a:cubicBezTo>
                <a:cubicBezTo>
                  <a:pt x="468386" y="22555"/>
                  <a:pt x="467145" y="22814"/>
                  <a:pt x="465696" y="22814"/>
                </a:cubicBezTo>
                <a:cubicBezTo>
                  <a:pt x="464093" y="22814"/>
                  <a:pt x="462696" y="22555"/>
                  <a:pt x="461506" y="22038"/>
                </a:cubicBezTo>
                <a:cubicBezTo>
                  <a:pt x="460317" y="21521"/>
                  <a:pt x="459230" y="20693"/>
                  <a:pt x="458144" y="19658"/>
                </a:cubicBezTo>
                <a:cubicBezTo>
                  <a:pt x="458041" y="19555"/>
                  <a:pt x="457937" y="19451"/>
                  <a:pt x="457886" y="19348"/>
                </a:cubicBezTo>
                <a:cubicBezTo>
                  <a:pt x="457834" y="19193"/>
                  <a:pt x="457782" y="19038"/>
                  <a:pt x="457782" y="18882"/>
                </a:cubicBezTo>
                <a:cubicBezTo>
                  <a:pt x="457782" y="18675"/>
                  <a:pt x="457886" y="18417"/>
                  <a:pt x="458092" y="18210"/>
                </a:cubicBezTo>
                <a:cubicBezTo>
                  <a:pt x="458299" y="18003"/>
                  <a:pt x="458506" y="17899"/>
                  <a:pt x="458765" y="17899"/>
                </a:cubicBezTo>
                <a:cubicBezTo>
                  <a:pt x="458972" y="17899"/>
                  <a:pt x="459230" y="18003"/>
                  <a:pt x="459437" y="18210"/>
                </a:cubicBezTo>
                <a:cubicBezTo>
                  <a:pt x="460265" y="19089"/>
                  <a:pt x="461196" y="19762"/>
                  <a:pt x="462230" y="20227"/>
                </a:cubicBezTo>
                <a:cubicBezTo>
                  <a:pt x="463265" y="20693"/>
                  <a:pt x="464403" y="20900"/>
                  <a:pt x="465593" y="20900"/>
                </a:cubicBezTo>
                <a:cubicBezTo>
                  <a:pt x="466576" y="20900"/>
                  <a:pt x="467507" y="20745"/>
                  <a:pt x="468282" y="20434"/>
                </a:cubicBezTo>
                <a:cubicBezTo>
                  <a:pt x="469058" y="20124"/>
                  <a:pt x="469679" y="19658"/>
                  <a:pt x="470145" y="19089"/>
                </a:cubicBezTo>
                <a:cubicBezTo>
                  <a:pt x="470558" y="18469"/>
                  <a:pt x="470817" y="17796"/>
                  <a:pt x="470817" y="17020"/>
                </a:cubicBezTo>
                <a:cubicBezTo>
                  <a:pt x="470817" y="16089"/>
                  <a:pt x="470558" y="15313"/>
                  <a:pt x="470041" y="14692"/>
                </a:cubicBezTo>
                <a:cubicBezTo>
                  <a:pt x="469524" y="14071"/>
                  <a:pt x="468852" y="13606"/>
                  <a:pt x="467972" y="13192"/>
                </a:cubicBezTo>
                <a:cubicBezTo>
                  <a:pt x="467093" y="12830"/>
                  <a:pt x="466110" y="12468"/>
                  <a:pt x="465075" y="12157"/>
                </a:cubicBezTo>
                <a:cubicBezTo>
                  <a:pt x="464196" y="11899"/>
                  <a:pt x="463369" y="11588"/>
                  <a:pt x="462593" y="11278"/>
                </a:cubicBezTo>
                <a:cubicBezTo>
                  <a:pt x="461817" y="10968"/>
                  <a:pt x="461144" y="10554"/>
                  <a:pt x="460523" y="10088"/>
                </a:cubicBezTo>
                <a:cubicBezTo>
                  <a:pt x="459954" y="9623"/>
                  <a:pt x="459489" y="9002"/>
                  <a:pt x="459127" y="8329"/>
                </a:cubicBezTo>
                <a:cubicBezTo>
                  <a:pt x="458765" y="7605"/>
                  <a:pt x="458609" y="6777"/>
                  <a:pt x="458609" y="5794"/>
                </a:cubicBezTo>
                <a:cubicBezTo>
                  <a:pt x="458609" y="4708"/>
                  <a:pt x="458920" y="3725"/>
                  <a:pt x="459489" y="2846"/>
                </a:cubicBezTo>
                <a:cubicBezTo>
                  <a:pt x="460110" y="2018"/>
                  <a:pt x="460937" y="1346"/>
                  <a:pt x="462024" y="828"/>
                </a:cubicBezTo>
                <a:cubicBezTo>
                  <a:pt x="463110" y="363"/>
                  <a:pt x="464351" y="104"/>
                  <a:pt x="465800" y="104"/>
                </a:cubicBezTo>
                <a:close/>
                <a:moveTo>
                  <a:pt x="392502" y="104"/>
                </a:moveTo>
                <a:cubicBezTo>
                  <a:pt x="393640" y="104"/>
                  <a:pt x="394726" y="259"/>
                  <a:pt x="395761" y="518"/>
                </a:cubicBezTo>
                <a:cubicBezTo>
                  <a:pt x="396796" y="776"/>
                  <a:pt x="397727" y="1190"/>
                  <a:pt x="398554" y="1708"/>
                </a:cubicBezTo>
                <a:cubicBezTo>
                  <a:pt x="398658" y="1811"/>
                  <a:pt x="398813" y="1915"/>
                  <a:pt x="398864" y="2070"/>
                </a:cubicBezTo>
                <a:cubicBezTo>
                  <a:pt x="398916" y="2173"/>
                  <a:pt x="398968" y="2328"/>
                  <a:pt x="398968" y="2484"/>
                </a:cubicBezTo>
                <a:cubicBezTo>
                  <a:pt x="398968" y="2794"/>
                  <a:pt x="398916" y="3053"/>
                  <a:pt x="398709" y="3208"/>
                </a:cubicBezTo>
                <a:cubicBezTo>
                  <a:pt x="398502" y="3363"/>
                  <a:pt x="398296" y="3467"/>
                  <a:pt x="398089" y="3467"/>
                </a:cubicBezTo>
                <a:cubicBezTo>
                  <a:pt x="397985" y="3467"/>
                  <a:pt x="397882" y="3415"/>
                  <a:pt x="397778" y="3415"/>
                </a:cubicBezTo>
                <a:cubicBezTo>
                  <a:pt x="397675" y="3415"/>
                  <a:pt x="397623" y="3363"/>
                  <a:pt x="397520" y="3311"/>
                </a:cubicBezTo>
                <a:cubicBezTo>
                  <a:pt x="396796" y="2949"/>
                  <a:pt x="396020" y="2587"/>
                  <a:pt x="395192" y="2380"/>
                </a:cubicBezTo>
                <a:cubicBezTo>
                  <a:pt x="394364" y="2122"/>
                  <a:pt x="393433" y="2018"/>
                  <a:pt x="392502" y="2018"/>
                </a:cubicBezTo>
                <a:cubicBezTo>
                  <a:pt x="390692" y="2018"/>
                  <a:pt x="389088" y="2432"/>
                  <a:pt x="387692" y="3260"/>
                </a:cubicBezTo>
                <a:cubicBezTo>
                  <a:pt x="386295" y="4087"/>
                  <a:pt x="385157" y="5174"/>
                  <a:pt x="384381" y="6622"/>
                </a:cubicBezTo>
                <a:cubicBezTo>
                  <a:pt x="383605" y="8071"/>
                  <a:pt x="383191" y="9674"/>
                  <a:pt x="383191" y="11485"/>
                </a:cubicBezTo>
                <a:cubicBezTo>
                  <a:pt x="383191" y="13295"/>
                  <a:pt x="383605" y="14899"/>
                  <a:pt x="384381" y="16348"/>
                </a:cubicBezTo>
                <a:cubicBezTo>
                  <a:pt x="385157" y="17744"/>
                  <a:pt x="386295" y="18882"/>
                  <a:pt x="387692" y="19710"/>
                </a:cubicBezTo>
                <a:cubicBezTo>
                  <a:pt x="389088" y="20538"/>
                  <a:pt x="390692" y="20952"/>
                  <a:pt x="392502" y="20952"/>
                </a:cubicBezTo>
                <a:cubicBezTo>
                  <a:pt x="393433" y="20952"/>
                  <a:pt x="394364" y="20796"/>
                  <a:pt x="395347" y="20538"/>
                </a:cubicBezTo>
                <a:cubicBezTo>
                  <a:pt x="396226" y="20279"/>
                  <a:pt x="397002" y="19917"/>
                  <a:pt x="397675" y="19503"/>
                </a:cubicBezTo>
                <a:lnTo>
                  <a:pt x="397675" y="13244"/>
                </a:lnTo>
                <a:lnTo>
                  <a:pt x="392709" y="13244"/>
                </a:lnTo>
                <a:cubicBezTo>
                  <a:pt x="392450" y="13244"/>
                  <a:pt x="392244" y="13140"/>
                  <a:pt x="392036" y="12933"/>
                </a:cubicBezTo>
                <a:cubicBezTo>
                  <a:pt x="391830" y="12726"/>
                  <a:pt x="391726" y="12519"/>
                  <a:pt x="391726" y="12261"/>
                </a:cubicBezTo>
                <a:cubicBezTo>
                  <a:pt x="391726" y="12002"/>
                  <a:pt x="391830" y="11743"/>
                  <a:pt x="392036" y="11588"/>
                </a:cubicBezTo>
                <a:cubicBezTo>
                  <a:pt x="392192" y="11433"/>
                  <a:pt x="392450" y="11330"/>
                  <a:pt x="392709" y="11330"/>
                </a:cubicBezTo>
                <a:lnTo>
                  <a:pt x="398761" y="11330"/>
                </a:lnTo>
                <a:cubicBezTo>
                  <a:pt x="399020" y="11330"/>
                  <a:pt x="399227" y="11433"/>
                  <a:pt x="399382" y="11640"/>
                </a:cubicBezTo>
                <a:cubicBezTo>
                  <a:pt x="399537" y="11795"/>
                  <a:pt x="399640" y="12054"/>
                  <a:pt x="399640" y="12313"/>
                </a:cubicBezTo>
                <a:lnTo>
                  <a:pt x="399640" y="19917"/>
                </a:lnTo>
                <a:cubicBezTo>
                  <a:pt x="399640" y="20072"/>
                  <a:pt x="399640" y="20227"/>
                  <a:pt x="399537" y="20383"/>
                </a:cubicBezTo>
                <a:cubicBezTo>
                  <a:pt x="399433" y="20538"/>
                  <a:pt x="399330" y="20641"/>
                  <a:pt x="399175" y="20745"/>
                </a:cubicBezTo>
                <a:cubicBezTo>
                  <a:pt x="398244" y="21365"/>
                  <a:pt x="397209" y="21883"/>
                  <a:pt x="396071" y="22245"/>
                </a:cubicBezTo>
                <a:cubicBezTo>
                  <a:pt x="394933" y="22607"/>
                  <a:pt x="393744" y="22814"/>
                  <a:pt x="392502" y="22814"/>
                </a:cubicBezTo>
                <a:cubicBezTo>
                  <a:pt x="390899" y="22814"/>
                  <a:pt x="389398" y="22555"/>
                  <a:pt x="388002" y="21986"/>
                </a:cubicBezTo>
                <a:cubicBezTo>
                  <a:pt x="386605" y="21417"/>
                  <a:pt x="385416" y="20641"/>
                  <a:pt x="384381" y="19607"/>
                </a:cubicBezTo>
                <a:cubicBezTo>
                  <a:pt x="383346" y="18572"/>
                  <a:pt x="382571" y="17382"/>
                  <a:pt x="382001" y="15985"/>
                </a:cubicBezTo>
                <a:cubicBezTo>
                  <a:pt x="381433" y="14589"/>
                  <a:pt x="381174" y="13089"/>
                  <a:pt x="381174" y="11485"/>
                </a:cubicBezTo>
                <a:cubicBezTo>
                  <a:pt x="381174" y="9881"/>
                  <a:pt x="381433" y="8381"/>
                  <a:pt x="382001" y="6984"/>
                </a:cubicBezTo>
                <a:cubicBezTo>
                  <a:pt x="382571" y="5587"/>
                  <a:pt x="383346" y="4398"/>
                  <a:pt x="384381" y="3363"/>
                </a:cubicBezTo>
                <a:cubicBezTo>
                  <a:pt x="385416" y="2328"/>
                  <a:pt x="386605" y="1552"/>
                  <a:pt x="388002" y="983"/>
                </a:cubicBezTo>
                <a:cubicBezTo>
                  <a:pt x="389398" y="414"/>
                  <a:pt x="390899" y="104"/>
                  <a:pt x="392502" y="104"/>
                </a:cubicBezTo>
                <a:close/>
                <a:moveTo>
                  <a:pt x="134179" y="104"/>
                </a:moveTo>
                <a:cubicBezTo>
                  <a:pt x="135265" y="104"/>
                  <a:pt x="136352" y="259"/>
                  <a:pt x="137386" y="570"/>
                </a:cubicBezTo>
                <a:cubicBezTo>
                  <a:pt x="138421" y="828"/>
                  <a:pt x="139352" y="1242"/>
                  <a:pt x="140231" y="1811"/>
                </a:cubicBezTo>
                <a:cubicBezTo>
                  <a:pt x="140593" y="1966"/>
                  <a:pt x="140800" y="2277"/>
                  <a:pt x="140852" y="2639"/>
                </a:cubicBezTo>
                <a:cubicBezTo>
                  <a:pt x="140904" y="3001"/>
                  <a:pt x="140800" y="3363"/>
                  <a:pt x="140541" y="3673"/>
                </a:cubicBezTo>
                <a:cubicBezTo>
                  <a:pt x="140335" y="3984"/>
                  <a:pt x="140128" y="4139"/>
                  <a:pt x="139817" y="4139"/>
                </a:cubicBezTo>
                <a:cubicBezTo>
                  <a:pt x="139507" y="4139"/>
                  <a:pt x="139248" y="4087"/>
                  <a:pt x="138938" y="3932"/>
                </a:cubicBezTo>
                <a:cubicBezTo>
                  <a:pt x="138265" y="3518"/>
                  <a:pt x="137490" y="3208"/>
                  <a:pt x="136714" y="2949"/>
                </a:cubicBezTo>
                <a:cubicBezTo>
                  <a:pt x="135886" y="2691"/>
                  <a:pt x="135058" y="2587"/>
                  <a:pt x="134179" y="2587"/>
                </a:cubicBezTo>
                <a:cubicBezTo>
                  <a:pt x="132938" y="2587"/>
                  <a:pt x="131800" y="2846"/>
                  <a:pt x="130765" y="3260"/>
                </a:cubicBezTo>
                <a:cubicBezTo>
                  <a:pt x="129731" y="3673"/>
                  <a:pt x="128851" y="4294"/>
                  <a:pt x="128075" y="5070"/>
                </a:cubicBezTo>
                <a:cubicBezTo>
                  <a:pt x="127351" y="5846"/>
                  <a:pt x="126730" y="6777"/>
                  <a:pt x="126317" y="7864"/>
                </a:cubicBezTo>
                <a:cubicBezTo>
                  <a:pt x="125903" y="8950"/>
                  <a:pt x="125696" y="10140"/>
                  <a:pt x="125696" y="11433"/>
                </a:cubicBezTo>
                <a:cubicBezTo>
                  <a:pt x="125696" y="12830"/>
                  <a:pt x="125903" y="14071"/>
                  <a:pt x="126368" y="15158"/>
                </a:cubicBezTo>
                <a:cubicBezTo>
                  <a:pt x="126782" y="16244"/>
                  <a:pt x="127403" y="17175"/>
                  <a:pt x="128179" y="17951"/>
                </a:cubicBezTo>
                <a:cubicBezTo>
                  <a:pt x="128955" y="18727"/>
                  <a:pt x="129834" y="19296"/>
                  <a:pt x="130869" y="19710"/>
                </a:cubicBezTo>
                <a:cubicBezTo>
                  <a:pt x="131851" y="20124"/>
                  <a:pt x="132990" y="20331"/>
                  <a:pt x="134179" y="20331"/>
                </a:cubicBezTo>
                <a:cubicBezTo>
                  <a:pt x="135007" y="20331"/>
                  <a:pt x="135886" y="20227"/>
                  <a:pt x="136662" y="19969"/>
                </a:cubicBezTo>
                <a:cubicBezTo>
                  <a:pt x="137438" y="19710"/>
                  <a:pt x="138214" y="19400"/>
                  <a:pt x="138938" y="18934"/>
                </a:cubicBezTo>
                <a:cubicBezTo>
                  <a:pt x="139248" y="18779"/>
                  <a:pt x="139507" y="18727"/>
                  <a:pt x="139817" y="18779"/>
                </a:cubicBezTo>
                <a:cubicBezTo>
                  <a:pt x="140076" y="18831"/>
                  <a:pt x="140335" y="18986"/>
                  <a:pt x="140645" y="19141"/>
                </a:cubicBezTo>
                <a:cubicBezTo>
                  <a:pt x="140852" y="19451"/>
                  <a:pt x="140955" y="19814"/>
                  <a:pt x="140904" y="20176"/>
                </a:cubicBezTo>
                <a:cubicBezTo>
                  <a:pt x="140800" y="20589"/>
                  <a:pt x="140645" y="20848"/>
                  <a:pt x="140283" y="21003"/>
                </a:cubicBezTo>
                <a:cubicBezTo>
                  <a:pt x="139766" y="21314"/>
                  <a:pt x="139145" y="21624"/>
                  <a:pt x="138473" y="21883"/>
                </a:cubicBezTo>
                <a:cubicBezTo>
                  <a:pt x="137800" y="22141"/>
                  <a:pt x="137076" y="22348"/>
                  <a:pt x="136352" y="22504"/>
                </a:cubicBezTo>
                <a:cubicBezTo>
                  <a:pt x="135627" y="22659"/>
                  <a:pt x="134903" y="22710"/>
                  <a:pt x="134179" y="22710"/>
                </a:cubicBezTo>
                <a:cubicBezTo>
                  <a:pt x="132679" y="22710"/>
                  <a:pt x="131231" y="22452"/>
                  <a:pt x="129886" y="21935"/>
                </a:cubicBezTo>
                <a:cubicBezTo>
                  <a:pt x="128541" y="21417"/>
                  <a:pt x="127351" y="20641"/>
                  <a:pt x="126317" y="19658"/>
                </a:cubicBezTo>
                <a:cubicBezTo>
                  <a:pt x="125282" y="18675"/>
                  <a:pt x="124506" y="17486"/>
                  <a:pt x="123886" y="16089"/>
                </a:cubicBezTo>
                <a:cubicBezTo>
                  <a:pt x="123316" y="14692"/>
                  <a:pt x="123006" y="13140"/>
                  <a:pt x="123006" y="11381"/>
                </a:cubicBezTo>
                <a:cubicBezTo>
                  <a:pt x="123006" y="9778"/>
                  <a:pt x="123265" y="8226"/>
                  <a:pt x="123834" y="6881"/>
                </a:cubicBezTo>
                <a:cubicBezTo>
                  <a:pt x="124403" y="5536"/>
                  <a:pt x="125179" y="4346"/>
                  <a:pt x="126213" y="3311"/>
                </a:cubicBezTo>
                <a:cubicBezTo>
                  <a:pt x="127248" y="2277"/>
                  <a:pt x="128438" y="1501"/>
                  <a:pt x="129782" y="932"/>
                </a:cubicBezTo>
                <a:cubicBezTo>
                  <a:pt x="131127" y="363"/>
                  <a:pt x="132576" y="104"/>
                  <a:pt x="134179" y="104"/>
                </a:cubicBezTo>
                <a:close/>
                <a:moveTo>
                  <a:pt x="421573" y="52"/>
                </a:moveTo>
                <a:cubicBezTo>
                  <a:pt x="423125" y="52"/>
                  <a:pt x="424522" y="311"/>
                  <a:pt x="425815" y="880"/>
                </a:cubicBezTo>
                <a:cubicBezTo>
                  <a:pt x="427108" y="1449"/>
                  <a:pt x="428246" y="2225"/>
                  <a:pt x="429177" y="3259"/>
                </a:cubicBezTo>
                <a:cubicBezTo>
                  <a:pt x="430108" y="4294"/>
                  <a:pt x="430884" y="5484"/>
                  <a:pt x="431350" y="6880"/>
                </a:cubicBezTo>
                <a:cubicBezTo>
                  <a:pt x="431867" y="8226"/>
                  <a:pt x="432125" y="9777"/>
                  <a:pt x="432125" y="11433"/>
                </a:cubicBezTo>
                <a:cubicBezTo>
                  <a:pt x="432125" y="13088"/>
                  <a:pt x="431867" y="14588"/>
                  <a:pt x="431350" y="15985"/>
                </a:cubicBezTo>
                <a:cubicBezTo>
                  <a:pt x="430832" y="17382"/>
                  <a:pt x="430108" y="18572"/>
                  <a:pt x="429177" y="19606"/>
                </a:cubicBezTo>
                <a:cubicBezTo>
                  <a:pt x="428246" y="20641"/>
                  <a:pt x="427108" y="21417"/>
                  <a:pt x="425815" y="21986"/>
                </a:cubicBezTo>
                <a:cubicBezTo>
                  <a:pt x="424522" y="22555"/>
                  <a:pt x="423125" y="22814"/>
                  <a:pt x="421573" y="22814"/>
                </a:cubicBezTo>
                <a:cubicBezTo>
                  <a:pt x="420021" y="22814"/>
                  <a:pt x="418625" y="22555"/>
                  <a:pt x="417332" y="21986"/>
                </a:cubicBezTo>
                <a:cubicBezTo>
                  <a:pt x="416038" y="21417"/>
                  <a:pt x="414901" y="20641"/>
                  <a:pt x="413969" y="19606"/>
                </a:cubicBezTo>
                <a:cubicBezTo>
                  <a:pt x="413038" y="18572"/>
                  <a:pt x="412314" y="17330"/>
                  <a:pt x="411797" y="15985"/>
                </a:cubicBezTo>
                <a:cubicBezTo>
                  <a:pt x="411280" y="14640"/>
                  <a:pt x="411021" y="13088"/>
                  <a:pt x="411021" y="11433"/>
                </a:cubicBezTo>
                <a:cubicBezTo>
                  <a:pt x="411021" y="9777"/>
                  <a:pt x="411280" y="8277"/>
                  <a:pt x="411797" y="6880"/>
                </a:cubicBezTo>
                <a:cubicBezTo>
                  <a:pt x="412262" y="5484"/>
                  <a:pt x="413038" y="4294"/>
                  <a:pt x="413969" y="3259"/>
                </a:cubicBezTo>
                <a:cubicBezTo>
                  <a:pt x="414901" y="2225"/>
                  <a:pt x="416038" y="1449"/>
                  <a:pt x="417332" y="880"/>
                </a:cubicBezTo>
                <a:cubicBezTo>
                  <a:pt x="418625" y="311"/>
                  <a:pt x="420021" y="52"/>
                  <a:pt x="421573" y="52"/>
                </a:cubicBezTo>
                <a:close/>
                <a:moveTo>
                  <a:pt x="298670" y="52"/>
                </a:moveTo>
                <a:cubicBezTo>
                  <a:pt x="300222" y="52"/>
                  <a:pt x="301619" y="311"/>
                  <a:pt x="302912" y="880"/>
                </a:cubicBezTo>
                <a:cubicBezTo>
                  <a:pt x="304205" y="1449"/>
                  <a:pt x="305343" y="2225"/>
                  <a:pt x="306274" y="3259"/>
                </a:cubicBezTo>
                <a:cubicBezTo>
                  <a:pt x="307205" y="4294"/>
                  <a:pt x="307981" y="5484"/>
                  <a:pt x="308447" y="6880"/>
                </a:cubicBezTo>
                <a:cubicBezTo>
                  <a:pt x="308964" y="8226"/>
                  <a:pt x="309222" y="9777"/>
                  <a:pt x="309222" y="11433"/>
                </a:cubicBezTo>
                <a:cubicBezTo>
                  <a:pt x="309222" y="13088"/>
                  <a:pt x="308964" y="14588"/>
                  <a:pt x="308447" y="15985"/>
                </a:cubicBezTo>
                <a:cubicBezTo>
                  <a:pt x="307929" y="17382"/>
                  <a:pt x="307205" y="18572"/>
                  <a:pt x="306274" y="19606"/>
                </a:cubicBezTo>
                <a:cubicBezTo>
                  <a:pt x="305343" y="20641"/>
                  <a:pt x="304205" y="21417"/>
                  <a:pt x="302912" y="21986"/>
                </a:cubicBezTo>
                <a:cubicBezTo>
                  <a:pt x="301619" y="22555"/>
                  <a:pt x="300222" y="22814"/>
                  <a:pt x="298670" y="22814"/>
                </a:cubicBezTo>
                <a:cubicBezTo>
                  <a:pt x="297118" y="22814"/>
                  <a:pt x="295722" y="22555"/>
                  <a:pt x="294429" y="21986"/>
                </a:cubicBezTo>
                <a:cubicBezTo>
                  <a:pt x="293135" y="21417"/>
                  <a:pt x="291998" y="20641"/>
                  <a:pt x="291066" y="19606"/>
                </a:cubicBezTo>
                <a:cubicBezTo>
                  <a:pt x="290135" y="18572"/>
                  <a:pt x="289411" y="17382"/>
                  <a:pt x="288894" y="15985"/>
                </a:cubicBezTo>
                <a:cubicBezTo>
                  <a:pt x="288377" y="14640"/>
                  <a:pt x="288118" y="13088"/>
                  <a:pt x="288118" y="11433"/>
                </a:cubicBezTo>
                <a:cubicBezTo>
                  <a:pt x="288118" y="9777"/>
                  <a:pt x="288377" y="8277"/>
                  <a:pt x="288894" y="6880"/>
                </a:cubicBezTo>
                <a:cubicBezTo>
                  <a:pt x="289411" y="5484"/>
                  <a:pt x="290135" y="4294"/>
                  <a:pt x="291066" y="3259"/>
                </a:cubicBezTo>
                <a:cubicBezTo>
                  <a:pt x="291998" y="2225"/>
                  <a:pt x="293135" y="1449"/>
                  <a:pt x="294429" y="880"/>
                </a:cubicBezTo>
                <a:cubicBezTo>
                  <a:pt x="295722" y="311"/>
                  <a:pt x="297118" y="52"/>
                  <a:pt x="298670" y="52"/>
                </a:cubicBezTo>
                <a:close/>
                <a:moveTo>
                  <a:pt x="8069" y="0"/>
                </a:moveTo>
                <a:cubicBezTo>
                  <a:pt x="9363" y="0"/>
                  <a:pt x="10604" y="207"/>
                  <a:pt x="11742" y="621"/>
                </a:cubicBezTo>
                <a:cubicBezTo>
                  <a:pt x="12880" y="1086"/>
                  <a:pt x="13811" y="1655"/>
                  <a:pt x="14483" y="2380"/>
                </a:cubicBezTo>
                <a:cubicBezTo>
                  <a:pt x="14897" y="2793"/>
                  <a:pt x="15104" y="3207"/>
                  <a:pt x="15104" y="3569"/>
                </a:cubicBezTo>
                <a:cubicBezTo>
                  <a:pt x="15104" y="3880"/>
                  <a:pt x="14949" y="4190"/>
                  <a:pt x="14690" y="4449"/>
                </a:cubicBezTo>
                <a:cubicBezTo>
                  <a:pt x="14432" y="4708"/>
                  <a:pt x="14121" y="4863"/>
                  <a:pt x="13811" y="4863"/>
                </a:cubicBezTo>
                <a:cubicBezTo>
                  <a:pt x="13604" y="4863"/>
                  <a:pt x="13397" y="4759"/>
                  <a:pt x="13190" y="4604"/>
                </a:cubicBezTo>
                <a:cubicBezTo>
                  <a:pt x="12828" y="4190"/>
                  <a:pt x="12414" y="3828"/>
                  <a:pt x="11845" y="3518"/>
                </a:cubicBezTo>
                <a:cubicBezTo>
                  <a:pt x="11276" y="3207"/>
                  <a:pt x="10707" y="2949"/>
                  <a:pt x="10035" y="2742"/>
                </a:cubicBezTo>
                <a:cubicBezTo>
                  <a:pt x="9363" y="2587"/>
                  <a:pt x="8742" y="2483"/>
                  <a:pt x="8069" y="2483"/>
                </a:cubicBezTo>
                <a:cubicBezTo>
                  <a:pt x="7138" y="2483"/>
                  <a:pt x="6259" y="2638"/>
                  <a:pt x="5535" y="2897"/>
                </a:cubicBezTo>
                <a:cubicBezTo>
                  <a:pt x="4811" y="3156"/>
                  <a:pt x="4242" y="3569"/>
                  <a:pt x="3828" y="4087"/>
                </a:cubicBezTo>
                <a:cubicBezTo>
                  <a:pt x="3414" y="4604"/>
                  <a:pt x="3207" y="5225"/>
                  <a:pt x="3207" y="5949"/>
                </a:cubicBezTo>
                <a:cubicBezTo>
                  <a:pt x="3207" y="6725"/>
                  <a:pt x="3414" y="7398"/>
                  <a:pt x="3880" y="7915"/>
                </a:cubicBezTo>
                <a:cubicBezTo>
                  <a:pt x="4345" y="8432"/>
                  <a:pt x="4966" y="8846"/>
                  <a:pt x="5742" y="9156"/>
                </a:cubicBezTo>
                <a:cubicBezTo>
                  <a:pt x="6518" y="9518"/>
                  <a:pt x="7397" y="9777"/>
                  <a:pt x="8328" y="10036"/>
                </a:cubicBezTo>
                <a:cubicBezTo>
                  <a:pt x="9363" y="10294"/>
                  <a:pt x="10294" y="10605"/>
                  <a:pt x="11173" y="10915"/>
                </a:cubicBezTo>
                <a:cubicBezTo>
                  <a:pt x="12052" y="11277"/>
                  <a:pt x="12828" y="11691"/>
                  <a:pt x="13449" y="12157"/>
                </a:cubicBezTo>
                <a:cubicBezTo>
                  <a:pt x="14070" y="12622"/>
                  <a:pt x="14587" y="13243"/>
                  <a:pt x="15001" y="13916"/>
                </a:cubicBezTo>
                <a:cubicBezTo>
                  <a:pt x="15363" y="14640"/>
                  <a:pt x="15518" y="15571"/>
                  <a:pt x="15518" y="16657"/>
                </a:cubicBezTo>
                <a:cubicBezTo>
                  <a:pt x="15518" y="17847"/>
                  <a:pt x="15208" y="18882"/>
                  <a:pt x="14535" y="19761"/>
                </a:cubicBezTo>
                <a:cubicBezTo>
                  <a:pt x="13863" y="20641"/>
                  <a:pt x="12983" y="21365"/>
                  <a:pt x="11845" y="21882"/>
                </a:cubicBezTo>
                <a:cubicBezTo>
                  <a:pt x="10707" y="22400"/>
                  <a:pt x="9414" y="22710"/>
                  <a:pt x="8018" y="22710"/>
                </a:cubicBezTo>
                <a:cubicBezTo>
                  <a:pt x="6466" y="22710"/>
                  <a:pt x="5121" y="22503"/>
                  <a:pt x="3931" y="22037"/>
                </a:cubicBezTo>
                <a:cubicBezTo>
                  <a:pt x="2741" y="21572"/>
                  <a:pt x="1604" y="20848"/>
                  <a:pt x="517" y="19813"/>
                </a:cubicBezTo>
                <a:cubicBezTo>
                  <a:pt x="362" y="19710"/>
                  <a:pt x="259" y="19503"/>
                  <a:pt x="155" y="19347"/>
                </a:cubicBezTo>
                <a:cubicBezTo>
                  <a:pt x="52" y="19192"/>
                  <a:pt x="0" y="18985"/>
                  <a:pt x="0" y="18778"/>
                </a:cubicBezTo>
                <a:cubicBezTo>
                  <a:pt x="0" y="18468"/>
                  <a:pt x="104" y="18158"/>
                  <a:pt x="362" y="17899"/>
                </a:cubicBezTo>
                <a:cubicBezTo>
                  <a:pt x="569" y="17640"/>
                  <a:pt x="879" y="17485"/>
                  <a:pt x="1241" y="17485"/>
                </a:cubicBezTo>
                <a:cubicBezTo>
                  <a:pt x="1500" y="17485"/>
                  <a:pt x="1810" y="17640"/>
                  <a:pt x="2017" y="17847"/>
                </a:cubicBezTo>
                <a:cubicBezTo>
                  <a:pt x="2845" y="18623"/>
                  <a:pt x="3724" y="19244"/>
                  <a:pt x="4707" y="19658"/>
                </a:cubicBezTo>
                <a:cubicBezTo>
                  <a:pt x="5690" y="20072"/>
                  <a:pt x="6776" y="20279"/>
                  <a:pt x="7966" y="20279"/>
                </a:cubicBezTo>
                <a:cubicBezTo>
                  <a:pt x="8897" y="20279"/>
                  <a:pt x="9776" y="20123"/>
                  <a:pt x="10500" y="19813"/>
                </a:cubicBezTo>
                <a:cubicBezTo>
                  <a:pt x="11225" y="19503"/>
                  <a:pt x="11794" y="19089"/>
                  <a:pt x="12259" y="18571"/>
                </a:cubicBezTo>
                <a:cubicBezTo>
                  <a:pt x="12725" y="18054"/>
                  <a:pt x="12932" y="17433"/>
                  <a:pt x="12932" y="16761"/>
                </a:cubicBezTo>
                <a:cubicBezTo>
                  <a:pt x="12932" y="15933"/>
                  <a:pt x="12673" y="15261"/>
                  <a:pt x="12207" y="14692"/>
                </a:cubicBezTo>
                <a:cubicBezTo>
                  <a:pt x="11742" y="14123"/>
                  <a:pt x="11070" y="13657"/>
                  <a:pt x="10242" y="13295"/>
                </a:cubicBezTo>
                <a:cubicBezTo>
                  <a:pt x="9414" y="12933"/>
                  <a:pt x="8431" y="12622"/>
                  <a:pt x="7345" y="12364"/>
                </a:cubicBezTo>
                <a:cubicBezTo>
                  <a:pt x="6362" y="12157"/>
                  <a:pt x="5483" y="11898"/>
                  <a:pt x="4655" y="11536"/>
                </a:cubicBezTo>
                <a:cubicBezTo>
                  <a:pt x="3828" y="11226"/>
                  <a:pt x="3103" y="10812"/>
                  <a:pt x="2535" y="10294"/>
                </a:cubicBezTo>
                <a:cubicBezTo>
                  <a:pt x="1914" y="9777"/>
                  <a:pt x="1448" y="9208"/>
                  <a:pt x="1138" y="8484"/>
                </a:cubicBezTo>
                <a:cubicBezTo>
                  <a:pt x="827" y="7760"/>
                  <a:pt x="672" y="6932"/>
                  <a:pt x="672" y="6001"/>
                </a:cubicBezTo>
                <a:cubicBezTo>
                  <a:pt x="672" y="4811"/>
                  <a:pt x="983" y="3776"/>
                  <a:pt x="1604" y="2845"/>
                </a:cubicBezTo>
                <a:cubicBezTo>
                  <a:pt x="2276" y="1914"/>
                  <a:pt x="3103" y="1242"/>
                  <a:pt x="4242" y="724"/>
                </a:cubicBezTo>
                <a:cubicBezTo>
                  <a:pt x="5328" y="259"/>
                  <a:pt x="6621" y="0"/>
                  <a:pt x="8069" y="0"/>
                </a:cubicBezTo>
                <a:close/>
              </a:path>
            </a:pathLst>
          </a:custGeom>
          <a:solidFill>
            <a:schemeClr val="bg1"/>
          </a:solidFill>
          <a:ln w="5173" cap="flat">
            <a:noFill/>
            <a:prstDash val="solid"/>
            <a:miter/>
          </a:ln>
        </p:spPr>
        <p:txBody>
          <a:bodyPr rtlCol="0" anchor="ctr"/>
          <a:lstStyle/>
          <a:p>
            <a:endParaRPr lang="en-US" sz="1750"/>
          </a:p>
        </p:txBody>
      </p:sp>
      <p:grpSp>
        <p:nvGrpSpPr>
          <p:cNvPr id="31" name="Graphic 2">
            <a:extLst>
              <a:ext uri="{FF2B5EF4-FFF2-40B4-BE49-F238E27FC236}">
                <a16:creationId xmlns:a16="http://schemas.microsoft.com/office/drawing/2014/main" id="{41D0ECC1-7ABA-0747-8D85-B9D1C68C0054}"/>
              </a:ext>
            </a:extLst>
          </p:cNvPr>
          <p:cNvGrpSpPr/>
          <p:nvPr userDrawn="1"/>
        </p:nvGrpSpPr>
        <p:grpSpPr>
          <a:xfrm rot="10800000" flipH="1">
            <a:off x="1153821" y="-1"/>
            <a:ext cx="5496359" cy="1927640"/>
            <a:chOff x="4341691" y="6150422"/>
            <a:chExt cx="1587779" cy="552324"/>
          </a:xfrm>
          <a:solidFill>
            <a:srgbClr val="FFFFFF"/>
          </a:solidFill>
        </p:grpSpPr>
        <p:sp>
          <p:nvSpPr>
            <p:cNvPr id="32" name="Graphic 2">
              <a:extLst>
                <a:ext uri="{FF2B5EF4-FFF2-40B4-BE49-F238E27FC236}">
                  <a16:creationId xmlns:a16="http://schemas.microsoft.com/office/drawing/2014/main" id="{3B1AB727-59EB-0241-8AFA-3AF3B6DE0EFE}"/>
                </a:ext>
              </a:extLst>
            </p:cNvPr>
            <p:cNvSpPr/>
            <p:nvPr/>
          </p:nvSpPr>
          <p:spPr>
            <a:xfrm>
              <a:off x="4599786" y="6331015"/>
              <a:ext cx="1071829" cy="371732"/>
            </a:xfrm>
            <a:custGeom>
              <a:avLst/>
              <a:gdLst>
                <a:gd name="connsiteX0" fmla="*/ 543881 w 1071829"/>
                <a:gd name="connsiteY0" fmla="*/ 2221 h 371732"/>
                <a:gd name="connsiteX1" fmla="*/ 540858 w 1071829"/>
                <a:gd name="connsiteY1" fmla="*/ 949 h 371732"/>
                <a:gd name="connsiteX2" fmla="*/ 538674 w 1071829"/>
                <a:gd name="connsiteY2" fmla="*/ 109 h 371732"/>
                <a:gd name="connsiteX3" fmla="*/ 535891 w 1071829"/>
                <a:gd name="connsiteY3" fmla="*/ 37 h 371732"/>
                <a:gd name="connsiteX4" fmla="*/ 533179 w 1071829"/>
                <a:gd name="connsiteY4" fmla="*/ 109 h 371732"/>
                <a:gd name="connsiteX5" fmla="*/ 530948 w 1071829"/>
                <a:gd name="connsiteY5" fmla="*/ 997 h 371732"/>
                <a:gd name="connsiteX6" fmla="*/ 527996 w 1071829"/>
                <a:gd name="connsiteY6" fmla="*/ 2245 h 371732"/>
                <a:gd name="connsiteX7" fmla="*/ 527636 w 1071829"/>
                <a:gd name="connsiteY7" fmla="*/ 2388 h 371732"/>
                <a:gd name="connsiteX8" fmla="*/ 0 w 1071829"/>
                <a:gd name="connsiteY8" fmla="*/ 371732 h 371732"/>
                <a:gd name="connsiteX9" fmla="*/ 4895 w 1071829"/>
                <a:gd name="connsiteY9" fmla="*/ 371732 h 371732"/>
                <a:gd name="connsiteX10" fmla="*/ 50342 w 1071829"/>
                <a:gd name="connsiteY10" fmla="*/ 371732 h 371732"/>
                <a:gd name="connsiteX11" fmla="*/ 535891 w 1071829"/>
                <a:gd name="connsiteY11" fmla="*/ 31807 h 371732"/>
                <a:gd name="connsiteX12" fmla="*/ 1021559 w 1071829"/>
                <a:gd name="connsiteY12" fmla="*/ 371732 h 371732"/>
                <a:gd name="connsiteX13" fmla="*/ 1071829 w 1071829"/>
                <a:gd name="connsiteY13" fmla="*/ 371732 h 371732"/>
                <a:gd name="connsiteX14" fmla="*/ 544217 w 1071829"/>
                <a:gd name="connsiteY14" fmla="*/ 2388 h 371732"/>
                <a:gd name="connsiteX15" fmla="*/ 543881 w 1071829"/>
                <a:gd name="connsiteY15" fmla="*/ 2221 h 37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71829" h="371732">
                  <a:moveTo>
                    <a:pt x="543881" y="2221"/>
                  </a:moveTo>
                  <a:cubicBezTo>
                    <a:pt x="542969" y="1597"/>
                    <a:pt x="541866" y="1357"/>
                    <a:pt x="540858" y="949"/>
                  </a:cubicBezTo>
                  <a:cubicBezTo>
                    <a:pt x="540138" y="661"/>
                    <a:pt x="539442" y="229"/>
                    <a:pt x="538674" y="109"/>
                  </a:cubicBezTo>
                  <a:cubicBezTo>
                    <a:pt x="537786" y="-83"/>
                    <a:pt x="536850" y="37"/>
                    <a:pt x="535891" y="37"/>
                  </a:cubicBezTo>
                  <a:cubicBezTo>
                    <a:pt x="534979" y="37"/>
                    <a:pt x="534067" y="-83"/>
                    <a:pt x="533179" y="109"/>
                  </a:cubicBezTo>
                  <a:cubicBezTo>
                    <a:pt x="532411" y="229"/>
                    <a:pt x="531692" y="685"/>
                    <a:pt x="530948" y="997"/>
                  </a:cubicBezTo>
                  <a:cubicBezTo>
                    <a:pt x="529892" y="1357"/>
                    <a:pt x="528860" y="1621"/>
                    <a:pt x="527996" y="2245"/>
                  </a:cubicBezTo>
                  <a:cubicBezTo>
                    <a:pt x="527852" y="2365"/>
                    <a:pt x="527732" y="2365"/>
                    <a:pt x="527636" y="2388"/>
                  </a:cubicBezTo>
                  <a:lnTo>
                    <a:pt x="0" y="371732"/>
                  </a:lnTo>
                  <a:lnTo>
                    <a:pt x="4895" y="371732"/>
                  </a:lnTo>
                  <a:lnTo>
                    <a:pt x="50342" y="371732"/>
                  </a:lnTo>
                  <a:lnTo>
                    <a:pt x="535891" y="31807"/>
                  </a:lnTo>
                  <a:lnTo>
                    <a:pt x="1021559" y="371732"/>
                  </a:lnTo>
                  <a:lnTo>
                    <a:pt x="1071829" y="371732"/>
                  </a:lnTo>
                  <a:lnTo>
                    <a:pt x="544217" y="2388"/>
                  </a:lnTo>
                  <a:cubicBezTo>
                    <a:pt x="544097" y="2341"/>
                    <a:pt x="543953" y="2341"/>
                    <a:pt x="543881" y="2221"/>
                  </a:cubicBezTo>
                </a:path>
              </a:pathLst>
            </a:custGeom>
            <a:solidFill>
              <a:srgbClr val="FFFFFF"/>
            </a:solidFill>
            <a:ln w="2400" cap="flat">
              <a:noFill/>
              <a:prstDash val="solid"/>
              <a:miter/>
            </a:ln>
          </p:spPr>
          <p:txBody>
            <a:bodyPr rtlCol="0" anchor="ctr"/>
            <a:lstStyle/>
            <a:p>
              <a:endParaRPr lang="en-US" sz="1750"/>
            </a:p>
          </p:txBody>
        </p:sp>
        <p:sp>
          <p:nvSpPr>
            <p:cNvPr id="33" name="Graphic 2">
              <a:extLst>
                <a:ext uri="{FF2B5EF4-FFF2-40B4-BE49-F238E27FC236}">
                  <a16:creationId xmlns:a16="http://schemas.microsoft.com/office/drawing/2014/main" id="{8059150E-7922-7140-8803-013F32F7CB7B}"/>
                </a:ext>
              </a:extLst>
            </p:cNvPr>
            <p:cNvSpPr/>
            <p:nvPr/>
          </p:nvSpPr>
          <p:spPr>
            <a:xfrm>
              <a:off x="4341691" y="6150422"/>
              <a:ext cx="1587779" cy="552300"/>
            </a:xfrm>
            <a:custGeom>
              <a:avLst/>
              <a:gdLst>
                <a:gd name="connsiteX0" fmla="*/ 801976 w 1587779"/>
                <a:gd name="connsiteY0" fmla="*/ 2269 h 552300"/>
                <a:gd name="connsiteX1" fmla="*/ 798953 w 1587779"/>
                <a:gd name="connsiteY1" fmla="*/ 997 h 552300"/>
                <a:gd name="connsiteX2" fmla="*/ 796769 w 1587779"/>
                <a:gd name="connsiteY2" fmla="*/ 109 h 552300"/>
                <a:gd name="connsiteX3" fmla="*/ 793986 w 1587779"/>
                <a:gd name="connsiteY3" fmla="*/ 37 h 552300"/>
                <a:gd name="connsiteX4" fmla="*/ 791274 w 1587779"/>
                <a:gd name="connsiteY4" fmla="*/ 109 h 552300"/>
                <a:gd name="connsiteX5" fmla="*/ 789043 w 1587779"/>
                <a:gd name="connsiteY5" fmla="*/ 997 h 552300"/>
                <a:gd name="connsiteX6" fmla="*/ 786091 w 1587779"/>
                <a:gd name="connsiteY6" fmla="*/ 2269 h 552300"/>
                <a:gd name="connsiteX7" fmla="*/ 785731 w 1587779"/>
                <a:gd name="connsiteY7" fmla="*/ 2412 h 552300"/>
                <a:gd name="connsiteX8" fmla="*/ 0 w 1587779"/>
                <a:gd name="connsiteY8" fmla="*/ 552301 h 552300"/>
                <a:gd name="connsiteX9" fmla="*/ 9526 w 1587779"/>
                <a:gd name="connsiteY9" fmla="*/ 552301 h 552300"/>
                <a:gd name="connsiteX10" fmla="*/ 50294 w 1587779"/>
                <a:gd name="connsiteY10" fmla="*/ 552301 h 552300"/>
                <a:gd name="connsiteX11" fmla="*/ 793962 w 1587779"/>
                <a:gd name="connsiteY11" fmla="*/ 31879 h 552300"/>
                <a:gd name="connsiteX12" fmla="*/ 1537557 w 1587779"/>
                <a:gd name="connsiteY12" fmla="*/ 552301 h 552300"/>
                <a:gd name="connsiteX13" fmla="*/ 1587780 w 1587779"/>
                <a:gd name="connsiteY13" fmla="*/ 552301 h 552300"/>
                <a:gd name="connsiteX14" fmla="*/ 802288 w 1587779"/>
                <a:gd name="connsiteY14" fmla="*/ 2412 h 552300"/>
                <a:gd name="connsiteX15" fmla="*/ 801976 w 1587779"/>
                <a:gd name="connsiteY15" fmla="*/ 2269 h 55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7779" h="552300">
                  <a:moveTo>
                    <a:pt x="801976" y="2269"/>
                  </a:moveTo>
                  <a:cubicBezTo>
                    <a:pt x="801064" y="1693"/>
                    <a:pt x="799961" y="1357"/>
                    <a:pt x="798953" y="997"/>
                  </a:cubicBezTo>
                  <a:cubicBezTo>
                    <a:pt x="798233" y="709"/>
                    <a:pt x="797537" y="277"/>
                    <a:pt x="796769" y="109"/>
                  </a:cubicBezTo>
                  <a:cubicBezTo>
                    <a:pt x="795881" y="-83"/>
                    <a:pt x="794945" y="37"/>
                    <a:pt x="793986" y="37"/>
                  </a:cubicBezTo>
                  <a:cubicBezTo>
                    <a:pt x="793074" y="37"/>
                    <a:pt x="792162" y="-83"/>
                    <a:pt x="791274" y="109"/>
                  </a:cubicBezTo>
                  <a:cubicBezTo>
                    <a:pt x="790506" y="253"/>
                    <a:pt x="789787" y="733"/>
                    <a:pt x="789043" y="997"/>
                  </a:cubicBezTo>
                  <a:cubicBezTo>
                    <a:pt x="787987" y="1357"/>
                    <a:pt x="786955" y="1693"/>
                    <a:pt x="786091" y="2269"/>
                  </a:cubicBezTo>
                  <a:cubicBezTo>
                    <a:pt x="785947" y="2341"/>
                    <a:pt x="785827" y="2341"/>
                    <a:pt x="785731" y="2412"/>
                  </a:cubicBezTo>
                  <a:lnTo>
                    <a:pt x="0" y="552301"/>
                  </a:lnTo>
                  <a:lnTo>
                    <a:pt x="9526" y="552301"/>
                  </a:lnTo>
                  <a:lnTo>
                    <a:pt x="50294" y="552301"/>
                  </a:lnTo>
                  <a:lnTo>
                    <a:pt x="793962" y="31879"/>
                  </a:lnTo>
                  <a:lnTo>
                    <a:pt x="1537557" y="552301"/>
                  </a:lnTo>
                  <a:lnTo>
                    <a:pt x="1587780" y="552301"/>
                  </a:lnTo>
                  <a:lnTo>
                    <a:pt x="802288" y="2412"/>
                  </a:lnTo>
                  <a:cubicBezTo>
                    <a:pt x="802192" y="2341"/>
                    <a:pt x="802048" y="2341"/>
                    <a:pt x="801976" y="2269"/>
                  </a:cubicBezTo>
                </a:path>
              </a:pathLst>
            </a:custGeom>
            <a:solidFill>
              <a:srgbClr val="FFFFFF"/>
            </a:solidFill>
            <a:ln w="2400" cap="flat">
              <a:noFill/>
              <a:prstDash val="solid"/>
              <a:miter/>
            </a:ln>
          </p:spPr>
          <p:txBody>
            <a:bodyPr rtlCol="0" anchor="ctr"/>
            <a:lstStyle/>
            <a:p>
              <a:endParaRPr lang="en-US" sz="1750"/>
            </a:p>
          </p:txBody>
        </p:sp>
        <p:sp>
          <p:nvSpPr>
            <p:cNvPr id="34" name="Graphic 2">
              <a:extLst>
                <a:ext uri="{FF2B5EF4-FFF2-40B4-BE49-F238E27FC236}">
                  <a16:creationId xmlns:a16="http://schemas.microsoft.com/office/drawing/2014/main" id="{C4A91F9A-3FBB-2848-8BC4-751951613125}"/>
                </a:ext>
              </a:extLst>
            </p:cNvPr>
            <p:cNvSpPr/>
            <p:nvPr/>
          </p:nvSpPr>
          <p:spPr>
            <a:xfrm>
              <a:off x="4863473" y="6515629"/>
              <a:ext cx="544457" cy="187118"/>
            </a:xfrm>
            <a:custGeom>
              <a:avLst/>
              <a:gdLst>
                <a:gd name="connsiteX0" fmla="*/ 280531 w 544457"/>
                <a:gd name="connsiteY0" fmla="*/ 2375 h 187118"/>
                <a:gd name="connsiteX1" fmla="*/ 280195 w 544457"/>
                <a:gd name="connsiteY1" fmla="*/ 2230 h 187118"/>
                <a:gd name="connsiteX2" fmla="*/ 277196 w 544457"/>
                <a:gd name="connsiteY2" fmla="*/ 959 h 187118"/>
                <a:gd name="connsiteX3" fmla="*/ 275012 w 544457"/>
                <a:gd name="connsiteY3" fmla="*/ 119 h 187118"/>
                <a:gd name="connsiteX4" fmla="*/ 272205 w 544457"/>
                <a:gd name="connsiteY4" fmla="*/ 47 h 187118"/>
                <a:gd name="connsiteX5" fmla="*/ 269493 w 544457"/>
                <a:gd name="connsiteY5" fmla="*/ 119 h 187118"/>
                <a:gd name="connsiteX6" fmla="*/ 267261 w 544457"/>
                <a:gd name="connsiteY6" fmla="*/ 959 h 187118"/>
                <a:gd name="connsiteX7" fmla="*/ 264310 w 544457"/>
                <a:gd name="connsiteY7" fmla="*/ 2230 h 187118"/>
                <a:gd name="connsiteX8" fmla="*/ 263950 w 544457"/>
                <a:gd name="connsiteY8" fmla="*/ 2375 h 187118"/>
                <a:gd name="connsiteX9" fmla="*/ 0 w 544457"/>
                <a:gd name="connsiteY9" fmla="*/ 187118 h 187118"/>
                <a:gd name="connsiteX10" fmla="*/ 50295 w 544457"/>
                <a:gd name="connsiteY10" fmla="*/ 187118 h 187118"/>
                <a:gd name="connsiteX11" fmla="*/ 272205 w 544457"/>
                <a:gd name="connsiteY11" fmla="*/ 31793 h 187118"/>
                <a:gd name="connsiteX12" fmla="*/ 494187 w 544457"/>
                <a:gd name="connsiteY12" fmla="*/ 187118 h 187118"/>
                <a:gd name="connsiteX13" fmla="*/ 544457 w 544457"/>
                <a:gd name="connsiteY13" fmla="*/ 187118 h 187118"/>
                <a:gd name="connsiteX14" fmla="*/ 280531 w 544457"/>
                <a:gd name="connsiteY14" fmla="*/ 2375 h 18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4457" h="187118">
                  <a:moveTo>
                    <a:pt x="280531" y="2375"/>
                  </a:moveTo>
                  <a:cubicBezTo>
                    <a:pt x="280411" y="2303"/>
                    <a:pt x="280315" y="2303"/>
                    <a:pt x="280195" y="2230"/>
                  </a:cubicBezTo>
                  <a:cubicBezTo>
                    <a:pt x="279283" y="1607"/>
                    <a:pt x="278228" y="1319"/>
                    <a:pt x="277196" y="959"/>
                  </a:cubicBezTo>
                  <a:cubicBezTo>
                    <a:pt x="276428" y="671"/>
                    <a:pt x="275780" y="239"/>
                    <a:pt x="275012" y="119"/>
                  </a:cubicBezTo>
                  <a:cubicBezTo>
                    <a:pt x="274100" y="-97"/>
                    <a:pt x="273141" y="47"/>
                    <a:pt x="272205" y="47"/>
                  </a:cubicBezTo>
                  <a:cubicBezTo>
                    <a:pt x="271341" y="47"/>
                    <a:pt x="270405" y="-97"/>
                    <a:pt x="269493" y="119"/>
                  </a:cubicBezTo>
                  <a:cubicBezTo>
                    <a:pt x="268725" y="239"/>
                    <a:pt x="268005" y="671"/>
                    <a:pt x="267261" y="959"/>
                  </a:cubicBezTo>
                  <a:cubicBezTo>
                    <a:pt x="266206" y="1319"/>
                    <a:pt x="265222" y="1607"/>
                    <a:pt x="264310" y="2230"/>
                  </a:cubicBezTo>
                  <a:cubicBezTo>
                    <a:pt x="264166" y="2279"/>
                    <a:pt x="264046" y="2303"/>
                    <a:pt x="263950" y="2375"/>
                  </a:cubicBezTo>
                  <a:lnTo>
                    <a:pt x="0" y="187118"/>
                  </a:lnTo>
                  <a:lnTo>
                    <a:pt x="50295" y="187118"/>
                  </a:lnTo>
                  <a:lnTo>
                    <a:pt x="272205" y="31793"/>
                  </a:lnTo>
                  <a:lnTo>
                    <a:pt x="494187" y="187118"/>
                  </a:lnTo>
                  <a:lnTo>
                    <a:pt x="544457" y="187118"/>
                  </a:lnTo>
                  <a:lnTo>
                    <a:pt x="280531" y="2375"/>
                  </a:lnTo>
                  <a:close/>
                </a:path>
              </a:pathLst>
            </a:custGeom>
            <a:solidFill>
              <a:srgbClr val="FFFFFF"/>
            </a:solidFill>
            <a:ln w="2400" cap="flat">
              <a:noFill/>
              <a:prstDash val="solid"/>
              <a:miter/>
            </a:ln>
          </p:spPr>
          <p:txBody>
            <a:bodyPr rtlCol="0" anchor="ctr"/>
            <a:lstStyle/>
            <a:p>
              <a:endParaRPr lang="en-US" sz="1750"/>
            </a:p>
          </p:txBody>
        </p:sp>
      </p:grpSp>
      <p:pic>
        <p:nvPicPr>
          <p:cNvPr id="35" name="Picture 34">
            <a:extLst>
              <a:ext uri="{FF2B5EF4-FFF2-40B4-BE49-F238E27FC236}">
                <a16:creationId xmlns:a16="http://schemas.microsoft.com/office/drawing/2014/main" id="{85BCE5AD-E044-E34B-9D35-8C47FC891E75}"/>
              </a:ext>
            </a:extLst>
          </p:cNvPr>
          <p:cNvPicPr>
            <a:picLocks noChangeAspect="1"/>
          </p:cNvPicPr>
          <p:nvPr userDrawn="1"/>
        </p:nvPicPr>
        <p:blipFill>
          <a:blip r:embed="rId2" cstate="screen">
            <a:extLst>
              <a:ext uri="{28A0092B-C50C-407E-A947-70E740481C1C}">
                <a14:useLocalDpi xmlns:a14="http://schemas.microsoft.com/office/drawing/2010/main"/>
              </a:ext>
            </a:extLst>
          </a:blip>
          <a:srcRect b="8549"/>
          <a:stretch>
            <a:fillRect/>
          </a:stretch>
        </p:blipFill>
        <p:spPr>
          <a:xfrm>
            <a:off x="2042797" y="5029984"/>
            <a:ext cx="4607383" cy="5661829"/>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36" name="Picture Placeholder 14">
            <a:extLst>
              <a:ext uri="{FF2B5EF4-FFF2-40B4-BE49-F238E27FC236}">
                <a16:creationId xmlns:a16="http://schemas.microsoft.com/office/drawing/2014/main" id="{53F14211-E87D-394E-A761-FAB3D2E31D58}"/>
              </a:ext>
            </a:extLst>
          </p:cNvPr>
          <p:cNvSpPr>
            <a:spLocks noGrp="1"/>
          </p:cNvSpPr>
          <p:nvPr>
            <p:ph type="pic" sz="quarter" idx="13"/>
          </p:nvPr>
        </p:nvSpPr>
        <p:spPr>
          <a:xfrm>
            <a:off x="2296678" y="5502756"/>
            <a:ext cx="3973385" cy="5168053"/>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75000"/>
            </a:schemeClr>
          </a:solidFill>
        </p:spPr>
        <p:txBody>
          <a:bodyPr wrap="square">
            <a:noAutofit/>
          </a:bodyPr>
          <a:lstStyle>
            <a:lvl1pPr marL="0" indent="0" algn="ctr">
              <a:buNone/>
              <a:defRPr lang="fr-CA" sz="1000"/>
            </a:lvl1pPr>
          </a:lstStyle>
          <a:p>
            <a:endParaRPr lang="fr-CA"/>
          </a:p>
        </p:txBody>
      </p:sp>
      <p:sp>
        <p:nvSpPr>
          <p:cNvPr id="37" name="Rectangle 36">
            <a:extLst>
              <a:ext uri="{FF2B5EF4-FFF2-40B4-BE49-F238E27FC236}">
                <a16:creationId xmlns:a16="http://schemas.microsoft.com/office/drawing/2014/main" id="{3B009728-2DA3-8E4D-9F2A-C1239AFF1B1A}"/>
              </a:ext>
            </a:extLst>
          </p:cNvPr>
          <p:cNvSpPr/>
          <p:nvPr userDrawn="1"/>
        </p:nvSpPr>
        <p:spPr bwMode="auto">
          <a:xfrm>
            <a:off x="3032934" y="9426290"/>
            <a:ext cx="2473903" cy="527935"/>
          </a:xfrm>
          <a:prstGeom prst="rect">
            <a:avLst/>
          </a:prstGeom>
          <a:solidFill>
            <a:srgbClr val="A7377D"/>
          </a:solidFill>
          <a:ln w="12700" cap="flat">
            <a:noFill/>
            <a:prstDash val="solid"/>
            <a:miter lim="800000"/>
          </a:ln>
        </p:spPr>
        <p:txBody>
          <a:bodyPr vert="horz" wrap="square" lIns="141398" tIns="70698" rIns="141398" bIns="70698" numCol="1" rtlCol="0" anchor="t" anchorCtr="0" compatLnSpc="1">
            <a:prstTxWarp prst="textNoShape">
              <a:avLst/>
            </a:prstTxWarp>
          </a:bodyPr>
          <a:lstStyle/>
          <a:p>
            <a:pPr algn="ctr"/>
            <a:endParaRPr lang="fr-CA" sz="4175"/>
          </a:p>
        </p:txBody>
      </p:sp>
      <p:sp>
        <p:nvSpPr>
          <p:cNvPr id="40" name="Text Placeholder 32">
            <a:extLst>
              <a:ext uri="{FF2B5EF4-FFF2-40B4-BE49-F238E27FC236}">
                <a16:creationId xmlns:a16="http://schemas.microsoft.com/office/drawing/2014/main" id="{5F052AE7-3A08-4247-874C-FB077814E0FD}"/>
              </a:ext>
            </a:extLst>
          </p:cNvPr>
          <p:cNvSpPr>
            <a:spLocks noGrp="1"/>
          </p:cNvSpPr>
          <p:nvPr>
            <p:ph type="body" sz="quarter" idx="19" hasCustomPrompt="1"/>
          </p:nvPr>
        </p:nvSpPr>
        <p:spPr>
          <a:xfrm>
            <a:off x="2296678" y="9519760"/>
            <a:ext cx="3973385" cy="434465"/>
          </a:xfrm>
        </p:spPr>
        <p:txBody>
          <a:bodyPr anchor="t">
            <a:noAutofit/>
          </a:bodyPr>
          <a:lstStyle>
            <a:lvl1pPr marL="0" indent="0" algn="ctr">
              <a:lnSpc>
                <a:spcPct val="100000"/>
              </a:lnSpc>
              <a:spcBef>
                <a:spcPct val="0"/>
              </a:spcBef>
              <a:buNone/>
              <a:defRPr sz="18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7460" indent="0">
              <a:buNone/>
              <a:defRPr sz="3111">
                <a:solidFill>
                  <a:srgbClr val="011E3B"/>
                </a:solidFill>
                <a:latin typeface="Montserrat" pitchFamily="2" charset="77"/>
              </a:defRPr>
            </a:lvl2pPr>
            <a:lvl3pPr marL="734919" indent="0">
              <a:buNone/>
              <a:defRPr sz="3111">
                <a:solidFill>
                  <a:srgbClr val="011E3B"/>
                </a:solidFill>
                <a:latin typeface="Montserrat" pitchFamily="2" charset="77"/>
              </a:defRPr>
            </a:lvl3pPr>
            <a:lvl4pPr marL="1102379" indent="0">
              <a:buNone/>
              <a:defRPr sz="3111">
                <a:solidFill>
                  <a:srgbClr val="011E3B"/>
                </a:solidFill>
                <a:latin typeface="Montserrat" pitchFamily="2" charset="77"/>
              </a:defRPr>
            </a:lvl4pPr>
            <a:lvl5pPr marL="1469839" indent="0">
              <a:buNone/>
              <a:defRPr sz="3111">
                <a:solidFill>
                  <a:srgbClr val="011E3B"/>
                </a:solidFill>
                <a:latin typeface="Montserrat" pitchFamily="2" charset="77"/>
              </a:defRPr>
            </a:lvl5pPr>
          </a:lstStyle>
          <a:p>
            <a:pPr lvl="0"/>
            <a:r>
              <a:rPr lang="en-GB"/>
              <a:t>LEARN MORE</a:t>
            </a:r>
            <a:endParaRPr lang="en-US"/>
          </a:p>
        </p:txBody>
      </p:sp>
      <p:sp>
        <p:nvSpPr>
          <p:cNvPr id="24" name="Rectangle 23">
            <a:extLst>
              <a:ext uri="{FF2B5EF4-FFF2-40B4-BE49-F238E27FC236}">
                <a16:creationId xmlns:a16="http://schemas.microsoft.com/office/drawing/2014/main" id="{51B48430-5ED6-E64E-AA6D-94582B22DDEC}"/>
              </a:ext>
            </a:extLst>
          </p:cNvPr>
          <p:cNvSpPr/>
          <p:nvPr userDrawn="1"/>
        </p:nvSpPr>
        <p:spPr>
          <a:xfrm>
            <a:off x="-2829007" y="-955040"/>
            <a:ext cx="2836862" cy="1276405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25" name="Rectangle 24">
            <a:extLst>
              <a:ext uri="{FF2B5EF4-FFF2-40B4-BE49-F238E27FC236}">
                <a16:creationId xmlns:a16="http://schemas.microsoft.com/office/drawing/2014/main" id="{A93BF0CB-BEF5-1844-9B81-00E2DC91806F}"/>
              </a:ext>
            </a:extLst>
          </p:cNvPr>
          <p:cNvSpPr/>
          <p:nvPr userDrawn="1"/>
        </p:nvSpPr>
        <p:spPr>
          <a:xfrm>
            <a:off x="-1511541" y="10670809"/>
            <a:ext cx="10236282" cy="208525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26" name="Text Placeholder 32">
            <a:extLst>
              <a:ext uri="{FF2B5EF4-FFF2-40B4-BE49-F238E27FC236}">
                <a16:creationId xmlns:a16="http://schemas.microsoft.com/office/drawing/2014/main" id="{5FD6E0C8-FBA3-0044-A2C3-77902C781F7E}"/>
              </a:ext>
            </a:extLst>
          </p:cNvPr>
          <p:cNvSpPr>
            <a:spLocks noGrp="1"/>
          </p:cNvSpPr>
          <p:nvPr>
            <p:ph type="body" sz="quarter" idx="32" hasCustomPrompt="1"/>
          </p:nvPr>
        </p:nvSpPr>
        <p:spPr>
          <a:xfrm>
            <a:off x="3626378" y="791212"/>
            <a:ext cx="3455353" cy="3732592"/>
          </a:xfrm>
        </p:spPr>
        <p:txBody>
          <a:bodyPr numCol="1" spcCol="288000" anchor="t">
            <a:noAutofit/>
          </a:bodyPr>
          <a:lstStyle>
            <a:lvl1pPr marL="0" indent="0" algn="just">
              <a:lnSpc>
                <a:spcPct val="100000"/>
              </a:lnSpc>
              <a:spcBef>
                <a:spcPct val="0"/>
              </a:spcBef>
              <a:buNone/>
              <a:defRPr sz="105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7" name="Text Placeholder 32">
            <a:extLst>
              <a:ext uri="{FF2B5EF4-FFF2-40B4-BE49-F238E27FC236}">
                <a16:creationId xmlns:a16="http://schemas.microsoft.com/office/drawing/2014/main" id="{CA447F33-6286-634A-8E46-7F8CD10CA9D1}"/>
              </a:ext>
            </a:extLst>
          </p:cNvPr>
          <p:cNvSpPr>
            <a:spLocks noGrp="1"/>
          </p:cNvSpPr>
          <p:nvPr>
            <p:ph type="body" sz="quarter" idx="30" hasCustomPrompt="1"/>
          </p:nvPr>
        </p:nvSpPr>
        <p:spPr>
          <a:xfrm>
            <a:off x="407511" y="776133"/>
            <a:ext cx="2552544" cy="1289281"/>
          </a:xfrm>
        </p:spPr>
        <p:txBody>
          <a:bodyPr>
            <a:noAutofit/>
          </a:bodyPr>
          <a:lstStyle>
            <a:lvl1pPr marL="0" indent="0" algn="l">
              <a:lnSpc>
                <a:spcPts val="2580"/>
              </a:lnSpc>
              <a:spcBef>
                <a:spcPct val="0"/>
              </a:spcBef>
              <a:buNone/>
              <a:defRPr sz="2400" b="1" i="0">
                <a:solidFill>
                  <a:srgbClr val="A7377D"/>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YOUR</a:t>
            </a:r>
          </a:p>
          <a:p>
            <a:pPr lvl="0"/>
            <a:r>
              <a:rPr lang="en-GB"/>
              <a:t>HEADING</a:t>
            </a:r>
            <a:endParaRPr lang="en-US"/>
          </a:p>
        </p:txBody>
      </p:sp>
      <p:cxnSp>
        <p:nvCxnSpPr>
          <p:cNvPr id="29" name="Straight Connector 28">
            <a:extLst>
              <a:ext uri="{FF2B5EF4-FFF2-40B4-BE49-F238E27FC236}">
                <a16:creationId xmlns:a16="http://schemas.microsoft.com/office/drawing/2014/main" id="{647E27C5-9A55-324F-A75D-2E489D51FCE5}"/>
              </a:ext>
            </a:extLst>
          </p:cNvPr>
          <p:cNvCxnSpPr/>
          <p:nvPr userDrawn="1"/>
        </p:nvCxnSpPr>
        <p:spPr>
          <a:xfrm>
            <a:off x="522538" y="1925836"/>
            <a:ext cx="532210" cy="0"/>
          </a:xfrm>
          <a:prstGeom prst="line">
            <a:avLst/>
          </a:prstGeom>
          <a:ln w="28575">
            <a:solidFill>
              <a:srgbClr val="76C7D3"/>
            </a:solidFill>
          </a:ln>
        </p:spPr>
        <p:style>
          <a:lnRef idx="1">
            <a:schemeClr val="accent1"/>
          </a:lnRef>
          <a:fillRef idx="0">
            <a:schemeClr val="accent1"/>
          </a:fillRef>
          <a:effectRef idx="0">
            <a:schemeClr val="accent1"/>
          </a:effectRef>
          <a:fontRef idx="minor">
            <a:schemeClr val="tx1"/>
          </a:fontRef>
        </p:style>
      </p:cxnSp>
      <p:sp>
        <p:nvSpPr>
          <p:cNvPr id="43" name="Text Placeholder 32">
            <a:extLst>
              <a:ext uri="{FF2B5EF4-FFF2-40B4-BE49-F238E27FC236}">
                <a16:creationId xmlns:a16="http://schemas.microsoft.com/office/drawing/2014/main" id="{841AE4CC-E9F5-4941-94AA-D07685294E47}"/>
              </a:ext>
            </a:extLst>
          </p:cNvPr>
          <p:cNvSpPr>
            <a:spLocks noGrp="1"/>
          </p:cNvSpPr>
          <p:nvPr>
            <p:ph type="body" sz="quarter" idx="46" hasCustomPrompt="1"/>
          </p:nvPr>
        </p:nvSpPr>
        <p:spPr>
          <a:xfrm>
            <a:off x="446692" y="2337797"/>
            <a:ext cx="2513363" cy="2211941"/>
          </a:xfrm>
        </p:spPr>
        <p:txBody>
          <a:bodyPr numCol="1" spcCol="288000" anchor="t">
            <a:noAutofit/>
          </a:bodyPr>
          <a:lstStyle>
            <a:lvl1pPr marL="0" marR="0" indent="0" algn="just" defTabSz="2072941" rtl="0" eaLnBrk="1" fontAlgn="auto" latinLnBrk="0" hangingPunct="1">
              <a:lnSpc>
                <a:spcPct val="100000"/>
              </a:lnSpc>
              <a:spcBef>
                <a:spcPct val="0"/>
              </a:spcBef>
              <a:spcAft>
                <a:spcPct val="0"/>
              </a:spcAft>
              <a:buClrTx/>
              <a:buSzTx/>
              <a:buFont typeface="Arial" panose="020B0604020202020204" pitchFamily="34" charset="0"/>
              <a:buNone/>
              <a:defRPr sz="1200" b="1" i="1">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ct val="0"/>
              </a:spcBef>
              <a:spcAft>
                <a:spcPct val="0"/>
              </a:spcAft>
              <a:buClrTx/>
              <a:buSzTx/>
              <a:buFont typeface="Arial" panose="020B0604020202020204" pitchFamily="34" charset="0"/>
              <a:buNone/>
              <a:defRPr/>
            </a:pPr>
            <a:r>
              <a:rPr lang="en-IE"/>
              <a:t>Sub-Heading</a:t>
            </a:r>
            <a:endParaRPr lang="en-US"/>
          </a:p>
          <a:p>
            <a:pPr lvl="0"/>
            <a:endParaRPr lang="en-US"/>
          </a:p>
        </p:txBody>
      </p:sp>
      <p:sp>
        <p:nvSpPr>
          <p:cNvPr id="44" name="Slide Number Placeholder 5">
            <a:extLst>
              <a:ext uri="{FF2B5EF4-FFF2-40B4-BE49-F238E27FC236}">
                <a16:creationId xmlns:a16="http://schemas.microsoft.com/office/drawing/2014/main" id="{F04AF683-D62A-ED47-94E4-75A55B7F878F}"/>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414141"/>
                </a:solidFill>
                <a:latin typeface="Avenir" panose="02000503020000020003" pitchFamily="2" charset="0"/>
              </a:defRPr>
            </a:lvl1pPr>
          </a:lstStyle>
          <a:p>
            <a:fld id="{CB2079F2-58AF-ED44-82D7-E04B2F6FD686}" type="slidenum">
              <a:rPr lang="en-US" smtClean="0"/>
              <a:t>‹#›</a:t>
            </a:fld>
            <a:endParaRPr lang="en-US"/>
          </a:p>
        </p:txBody>
      </p:sp>
      <p:cxnSp>
        <p:nvCxnSpPr>
          <p:cNvPr id="45" name="Straight Connector 44">
            <a:extLst>
              <a:ext uri="{FF2B5EF4-FFF2-40B4-BE49-F238E27FC236}">
                <a16:creationId xmlns:a16="http://schemas.microsoft.com/office/drawing/2014/main" id="{245C7014-278F-6641-AEFE-EB902172A1FC}"/>
              </a:ext>
            </a:extLst>
          </p:cNvPr>
          <p:cNvCxnSpPr/>
          <p:nvPr userDrawn="1"/>
        </p:nvCxnSpPr>
        <p:spPr>
          <a:xfrm rot="5400000" flipH="1">
            <a:off x="7257742" y="10076667"/>
            <a:ext cx="0" cy="178217"/>
          </a:xfrm>
          <a:prstGeom prst="line">
            <a:avLst/>
          </a:prstGeom>
          <a:ln>
            <a:solidFill>
              <a:srgbClr val="76C7D3"/>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DFF92B3F-5324-2B44-B94A-FA8514533510}"/>
              </a:ext>
            </a:extLst>
          </p:cNvPr>
          <p:cNvSpPr/>
          <p:nvPr userDrawn="1"/>
        </p:nvSpPr>
        <p:spPr>
          <a:xfrm rot="16200000">
            <a:off x="5677889" y="8236536"/>
            <a:ext cx="3173496" cy="200055"/>
          </a:xfrm>
          <a:prstGeom prst="rect">
            <a:avLst/>
          </a:prstGeom>
        </p:spPr>
        <p:txBody>
          <a:bodyPr wrap="square">
            <a:spAutoFit/>
          </a:bodyPr>
          <a:lstStyle/>
          <a:p>
            <a:pPr algn="l"/>
            <a:r>
              <a:rPr lang="en-IE" sz="700" b="0" i="0" u="none" strike="noStrike" kern="1200" spc="300">
                <a:solidFill>
                  <a:srgbClr val="414141"/>
                </a:solidFill>
                <a:effectLst/>
                <a:latin typeface="Open Sans" panose="020B0606030504020204" pitchFamily="34" charset="0"/>
                <a:ea typeface="Open Sans" panose="020B0606030504020204" pitchFamily="34" charset="0"/>
                <a:cs typeface="Open Sans" panose="020B0606030504020204" pitchFamily="34" charset="0"/>
              </a:rPr>
              <a:t>Migrant Community Mediators</a:t>
            </a:r>
            <a:endParaRPr lang="en-US" sz="700" spc="300">
              <a:solidFill>
                <a:srgbClr val="41414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12068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10" name="Graphic 4">
            <a:extLst>
              <a:ext uri="{FF2B5EF4-FFF2-40B4-BE49-F238E27FC236}">
                <a16:creationId xmlns:a16="http://schemas.microsoft.com/office/drawing/2014/main" id="{216F1FF0-F50C-A646-929D-03371F178819}"/>
              </a:ext>
            </a:extLst>
          </p:cNvPr>
          <p:cNvSpPr/>
          <p:nvPr userDrawn="1"/>
        </p:nvSpPr>
        <p:spPr>
          <a:xfrm rot="2403345">
            <a:off x="-1042935" y="1854846"/>
            <a:ext cx="5703743" cy="588100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5" h="461237">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A7377D"/>
          </a:solidFill>
          <a:ln w="2960" cap="flat">
            <a:noFill/>
            <a:prstDash val="solid"/>
            <a:miter/>
          </a:ln>
        </p:spPr>
        <p:txBody>
          <a:bodyPr rtlCol="0" anchor="ctr"/>
          <a:lstStyle/>
          <a:p>
            <a:endParaRPr lang="en-US"/>
          </a:p>
        </p:txBody>
      </p:sp>
      <p:sp>
        <p:nvSpPr>
          <p:cNvPr id="806" name="Graphic 4">
            <a:extLst>
              <a:ext uri="{FF2B5EF4-FFF2-40B4-BE49-F238E27FC236}">
                <a16:creationId xmlns:a16="http://schemas.microsoft.com/office/drawing/2014/main" id="{F9327479-DC00-5142-BCB6-3D4EED8A3D38}"/>
              </a:ext>
            </a:extLst>
          </p:cNvPr>
          <p:cNvSpPr/>
          <p:nvPr userDrawn="1"/>
        </p:nvSpPr>
        <p:spPr>
          <a:xfrm rot="3727499">
            <a:off x="-1258565" y="1458845"/>
            <a:ext cx="6370124" cy="6278500"/>
          </a:xfrm>
          <a:custGeom>
            <a:avLst/>
            <a:gdLst>
              <a:gd name="connsiteX0" fmla="*/ 187073 w 494176"/>
              <a:gd name="connsiteY0" fmla="*/ 486712 h 487068"/>
              <a:gd name="connsiteX1" fmla="*/ 319436 w 494176"/>
              <a:gd name="connsiteY1" fmla="*/ 400839 h 487068"/>
              <a:gd name="connsiteX2" fmla="*/ 491182 w 494176"/>
              <a:gd name="connsiteY2" fmla="*/ 225540 h 487068"/>
              <a:gd name="connsiteX3" fmla="*/ 296932 w 494176"/>
              <a:gd name="connsiteY3" fmla="*/ 6416 h 487068"/>
              <a:gd name="connsiteX4" fmla="*/ 6444 w 494176"/>
              <a:gd name="connsiteY4" fmla="*/ 228501 h 487068"/>
              <a:gd name="connsiteX5" fmla="*/ 187073 w 494176"/>
              <a:gd name="connsiteY5" fmla="*/ 486712 h 48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176" h="487068">
                <a:moveTo>
                  <a:pt x="187073" y="486712"/>
                </a:moveTo>
                <a:cubicBezTo>
                  <a:pt x="239782" y="479902"/>
                  <a:pt x="272354" y="422752"/>
                  <a:pt x="319436" y="400839"/>
                </a:cubicBezTo>
                <a:cubicBezTo>
                  <a:pt x="404717" y="360864"/>
                  <a:pt x="513687" y="343097"/>
                  <a:pt x="491182" y="225540"/>
                </a:cubicBezTo>
                <a:cubicBezTo>
                  <a:pt x="474008" y="135225"/>
                  <a:pt x="385173" y="27144"/>
                  <a:pt x="296932" y="6416"/>
                </a:cubicBezTo>
                <a:cubicBezTo>
                  <a:pt x="141768" y="-30007"/>
                  <a:pt x="66851" y="94657"/>
                  <a:pt x="6444" y="228501"/>
                </a:cubicBezTo>
                <a:cubicBezTo>
                  <a:pt x="-32347" y="314374"/>
                  <a:pt x="113637" y="496188"/>
                  <a:pt x="187073" y="486712"/>
                </a:cubicBezTo>
                <a:close/>
              </a:path>
            </a:pathLst>
          </a:custGeom>
          <a:noFill/>
          <a:ln w="28575" cap="flat">
            <a:solidFill>
              <a:srgbClr val="414141"/>
            </a:solidFill>
            <a:prstDash val="solid"/>
            <a:miter/>
          </a:ln>
        </p:spPr>
        <p:txBody>
          <a:bodyPr rtlCol="0" anchor="ctr"/>
          <a:lstStyle/>
          <a:p>
            <a:endParaRPr lang="en-US"/>
          </a:p>
        </p:txBody>
      </p:sp>
      <p:sp>
        <p:nvSpPr>
          <p:cNvPr id="812" name="Rectangle 811">
            <a:extLst>
              <a:ext uri="{FF2B5EF4-FFF2-40B4-BE49-F238E27FC236}">
                <a16:creationId xmlns:a16="http://schemas.microsoft.com/office/drawing/2014/main" id="{204A2C3C-77B8-5B4B-A854-42673906BE82}"/>
              </a:ext>
            </a:extLst>
          </p:cNvPr>
          <p:cNvSpPr/>
          <p:nvPr userDrawn="1"/>
        </p:nvSpPr>
        <p:spPr>
          <a:xfrm>
            <a:off x="-780207" y="-1990253"/>
            <a:ext cx="9020739" cy="166625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820" name="Graphic 4">
            <a:extLst>
              <a:ext uri="{FF2B5EF4-FFF2-40B4-BE49-F238E27FC236}">
                <a16:creationId xmlns:a16="http://schemas.microsoft.com/office/drawing/2014/main" id="{B93200D7-00E2-954F-840A-EAC90B7C5D6F}"/>
              </a:ext>
            </a:extLst>
          </p:cNvPr>
          <p:cNvSpPr/>
          <p:nvPr userDrawn="1"/>
        </p:nvSpPr>
        <p:spPr>
          <a:xfrm>
            <a:off x="3330006" y="5803004"/>
            <a:ext cx="1922435" cy="1982179"/>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5" h="461237">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76C7D3"/>
          </a:solidFill>
          <a:ln w="2960" cap="flat">
            <a:noFill/>
            <a:prstDash val="solid"/>
            <a:miter/>
          </a:ln>
        </p:spPr>
        <p:txBody>
          <a:bodyPr rtlCol="0" anchor="ctr"/>
          <a:lstStyle/>
          <a:p>
            <a:endParaRPr lang="en-US"/>
          </a:p>
        </p:txBody>
      </p:sp>
      <p:sp>
        <p:nvSpPr>
          <p:cNvPr id="15" name="Text Placeholder 32">
            <a:extLst>
              <a:ext uri="{FF2B5EF4-FFF2-40B4-BE49-F238E27FC236}">
                <a16:creationId xmlns:a16="http://schemas.microsoft.com/office/drawing/2014/main" id="{C75AB2AB-549C-C142-8B01-CB9DF8BA7252}"/>
              </a:ext>
            </a:extLst>
          </p:cNvPr>
          <p:cNvSpPr>
            <a:spLocks noGrp="1"/>
          </p:cNvSpPr>
          <p:nvPr>
            <p:ph type="body" sz="quarter" idx="19" hasCustomPrompt="1"/>
          </p:nvPr>
        </p:nvSpPr>
        <p:spPr>
          <a:xfrm>
            <a:off x="2503777" y="9336880"/>
            <a:ext cx="4745358" cy="423815"/>
          </a:xfrm>
        </p:spPr>
        <p:txBody>
          <a:bodyPr anchor="t">
            <a:noAutofit/>
          </a:bodyPr>
          <a:lstStyle>
            <a:lvl1pPr marL="0" indent="0" algn="r">
              <a:lnSpc>
                <a:spcPct val="100000"/>
              </a:lnSpc>
              <a:spcBef>
                <a:spcPct val="0"/>
              </a:spcBef>
              <a:buNone/>
              <a:defRPr sz="1800" b="1" i="0">
                <a:solidFill>
                  <a:srgbClr val="A7377D"/>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Follow our journey</a:t>
            </a:r>
            <a:endParaRPr lang="en-US"/>
          </a:p>
        </p:txBody>
      </p:sp>
      <p:pic>
        <p:nvPicPr>
          <p:cNvPr id="16" name="Picture 15">
            <a:extLst>
              <a:ext uri="{FF2B5EF4-FFF2-40B4-BE49-F238E27FC236}">
                <a16:creationId xmlns:a16="http://schemas.microsoft.com/office/drawing/2014/main" id="{F9A3283F-971A-5844-925C-6BC0EBB9F9CE}"/>
              </a:ext>
            </a:extLst>
          </p:cNvPr>
          <p:cNvPicPr/>
          <p:nvPr userDrawn="1"/>
        </p:nvPicPr>
        <p:blipFill>
          <a:blip r:embed="rId2" cstate="screen">
            <a:extLst>
              <a:ext uri="{28A0092B-C50C-407E-A947-70E740481C1C}">
                <a14:useLocalDpi xmlns:a14="http://schemas.microsoft.com/office/drawing/2010/main"/>
              </a:ext>
            </a:extLst>
          </a:blip>
          <a:srcRect r="44449"/>
          <a:stretch>
            <a:fillRect/>
          </a:stretch>
        </p:blipFill>
        <p:spPr bwMode="auto">
          <a:xfrm>
            <a:off x="6027302" y="8148181"/>
            <a:ext cx="1280061" cy="293943"/>
          </a:xfrm>
          <a:prstGeom prst="rect">
            <a:avLst/>
          </a:prstGeom>
          <a:ln>
            <a:noFill/>
          </a:ln>
          <a:extLst>
            <a:ext uri="{53640926-AAD7-44D8-BBD7-CCE9431645EC}">
              <a14:shadowObscured xmlns:a14="http://schemas.microsoft.com/office/drawing/2010/main"/>
            </a:ext>
          </a:extLst>
        </p:spPr>
      </p:pic>
      <p:sp>
        <p:nvSpPr>
          <p:cNvPr id="18" name="Text Placeholder 32">
            <a:extLst>
              <a:ext uri="{FF2B5EF4-FFF2-40B4-BE49-F238E27FC236}">
                <a16:creationId xmlns:a16="http://schemas.microsoft.com/office/drawing/2014/main" id="{D57B66A3-61FF-A643-878A-60AE204C3D2D}"/>
              </a:ext>
            </a:extLst>
          </p:cNvPr>
          <p:cNvSpPr>
            <a:spLocks noGrp="1"/>
          </p:cNvSpPr>
          <p:nvPr>
            <p:ph type="body" sz="quarter" idx="30" hasCustomPrompt="1"/>
          </p:nvPr>
        </p:nvSpPr>
        <p:spPr>
          <a:xfrm>
            <a:off x="393065" y="2932381"/>
            <a:ext cx="3120180" cy="1289281"/>
          </a:xfrm>
        </p:spPr>
        <p:txBody>
          <a:bodyPr>
            <a:noAutofit/>
          </a:bodyPr>
          <a:lstStyle>
            <a:lvl1pPr marL="0" indent="0" algn="l">
              <a:lnSpc>
                <a:spcPts val="2580"/>
              </a:lnSpc>
              <a:spcBef>
                <a:spcPct val="0"/>
              </a:spcBef>
              <a:buNone/>
              <a:defRPr sz="24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YOUR</a:t>
            </a:r>
          </a:p>
          <a:p>
            <a:pPr lvl="0"/>
            <a:r>
              <a:rPr lang="en-GB"/>
              <a:t>HEADING</a:t>
            </a:r>
            <a:endParaRPr lang="en-US"/>
          </a:p>
        </p:txBody>
      </p:sp>
      <p:cxnSp>
        <p:nvCxnSpPr>
          <p:cNvPr id="19" name="Straight Connector 18">
            <a:extLst>
              <a:ext uri="{FF2B5EF4-FFF2-40B4-BE49-F238E27FC236}">
                <a16:creationId xmlns:a16="http://schemas.microsoft.com/office/drawing/2014/main" id="{8FD991B6-A022-314F-94BD-B6CAC620E4D9}"/>
              </a:ext>
            </a:extLst>
          </p:cNvPr>
          <p:cNvCxnSpPr/>
          <p:nvPr userDrawn="1"/>
        </p:nvCxnSpPr>
        <p:spPr>
          <a:xfrm>
            <a:off x="508092" y="4082084"/>
            <a:ext cx="532210" cy="0"/>
          </a:xfrm>
          <a:prstGeom prst="line">
            <a:avLst/>
          </a:prstGeom>
          <a:ln w="28575">
            <a:solidFill>
              <a:srgbClr val="76C7D3"/>
            </a:solidFill>
          </a:ln>
        </p:spPr>
        <p:style>
          <a:lnRef idx="1">
            <a:schemeClr val="accent1"/>
          </a:lnRef>
          <a:fillRef idx="0">
            <a:schemeClr val="accent1"/>
          </a:fillRef>
          <a:effectRef idx="0">
            <a:schemeClr val="accent1"/>
          </a:effectRef>
          <a:fontRef idx="minor">
            <a:schemeClr val="tx1"/>
          </a:fontRef>
        </p:style>
      </p:cxnSp>
      <p:sp>
        <p:nvSpPr>
          <p:cNvPr id="20" name="Text Placeholder 32">
            <a:extLst>
              <a:ext uri="{FF2B5EF4-FFF2-40B4-BE49-F238E27FC236}">
                <a16:creationId xmlns:a16="http://schemas.microsoft.com/office/drawing/2014/main" id="{04DC9F62-5F0A-8E47-B71F-3167540AC7E9}"/>
              </a:ext>
            </a:extLst>
          </p:cNvPr>
          <p:cNvSpPr>
            <a:spLocks noGrp="1"/>
          </p:cNvSpPr>
          <p:nvPr>
            <p:ph type="body" sz="quarter" idx="46" hasCustomPrompt="1"/>
          </p:nvPr>
        </p:nvSpPr>
        <p:spPr>
          <a:xfrm>
            <a:off x="370333" y="4515954"/>
            <a:ext cx="3142911" cy="1719912"/>
          </a:xfrm>
        </p:spPr>
        <p:txBody>
          <a:bodyPr numCol="1" spcCol="288000" anchor="t">
            <a:noAutofit/>
          </a:bodyPr>
          <a:lstStyle>
            <a:lvl1pPr marL="0" marR="0" indent="0" algn="l" defTabSz="2072941" rtl="0" eaLnBrk="1" fontAlgn="auto" latinLnBrk="0" hangingPunct="1">
              <a:lnSpc>
                <a:spcPct val="100000"/>
              </a:lnSpc>
              <a:spcBef>
                <a:spcPct val="0"/>
              </a:spcBef>
              <a:spcAft>
                <a:spcPct val="0"/>
              </a:spcAft>
              <a:buClrTx/>
              <a:buSzTx/>
              <a:buFont typeface="Arial" panose="020B0604020202020204" pitchFamily="34" charset="0"/>
              <a:buNone/>
              <a:defRPr sz="1200" b="1" i="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ct val="0"/>
              </a:spcBef>
              <a:spcAft>
                <a:spcPct val="0"/>
              </a:spcAft>
              <a:buClrTx/>
              <a:buSzTx/>
              <a:buFont typeface="Arial" panose="020B0604020202020204" pitchFamily="34" charset="0"/>
              <a:buNone/>
              <a:defRPr/>
            </a:pPr>
            <a:r>
              <a:rPr lang="en-IE"/>
              <a:t>Sub-Heading</a:t>
            </a:r>
            <a:endParaRPr lang="en-US"/>
          </a:p>
          <a:p>
            <a:pPr lvl="0"/>
            <a:endParaRPr lang="en-US"/>
          </a:p>
        </p:txBody>
      </p:sp>
      <p:pic>
        <p:nvPicPr>
          <p:cNvPr id="21" name="Picture 20">
            <a:extLst>
              <a:ext uri="{FF2B5EF4-FFF2-40B4-BE49-F238E27FC236}">
                <a16:creationId xmlns:a16="http://schemas.microsoft.com/office/drawing/2014/main" id="{3AB27440-8FD6-014A-800D-EB0F3D0D38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0333" y="9279805"/>
            <a:ext cx="2782150" cy="955179"/>
          </a:xfrm>
          <a:prstGeom prst="rect">
            <a:avLst/>
          </a:prstGeom>
        </p:spPr>
      </p:pic>
      <p:cxnSp>
        <p:nvCxnSpPr>
          <p:cNvPr id="22" name="Straight Connector 21">
            <a:extLst>
              <a:ext uri="{FF2B5EF4-FFF2-40B4-BE49-F238E27FC236}">
                <a16:creationId xmlns:a16="http://schemas.microsoft.com/office/drawing/2014/main" id="{469B6276-DE7E-E344-9DFD-5F0923B38F8B}"/>
              </a:ext>
            </a:extLst>
          </p:cNvPr>
          <p:cNvCxnSpPr/>
          <p:nvPr userDrawn="1"/>
        </p:nvCxnSpPr>
        <p:spPr>
          <a:xfrm>
            <a:off x="-28099" y="8848645"/>
            <a:ext cx="7587774" cy="0"/>
          </a:xfrm>
          <a:prstGeom prst="line">
            <a:avLst/>
          </a:prstGeom>
          <a:ln w="28575">
            <a:solidFill>
              <a:srgbClr val="76C7D3"/>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44C74285-9F5B-2B44-A6F8-393E30870FCC}"/>
              </a:ext>
            </a:extLst>
          </p:cNvPr>
          <p:cNvSpPr/>
          <p:nvPr userDrawn="1"/>
        </p:nvSpPr>
        <p:spPr>
          <a:xfrm>
            <a:off x="-8707" y="8651393"/>
            <a:ext cx="3173496" cy="394501"/>
          </a:xfrm>
          <a:prstGeom prst="rect">
            <a:avLst/>
          </a:prstGeom>
          <a:solidFill>
            <a:srgbClr val="76C7D3"/>
          </a:solidFill>
          <a:ln>
            <a:solidFill>
              <a:srgbClr val="76C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16FDC7A-643E-4E47-A94F-1B2754F8E193}"/>
              </a:ext>
            </a:extLst>
          </p:cNvPr>
          <p:cNvSpPr/>
          <p:nvPr userDrawn="1"/>
        </p:nvSpPr>
        <p:spPr>
          <a:xfrm>
            <a:off x="382639" y="8651392"/>
            <a:ext cx="3173496" cy="369332"/>
          </a:xfrm>
          <a:prstGeom prst="rect">
            <a:avLst/>
          </a:prstGeom>
        </p:spPr>
        <p:txBody>
          <a:bodyPr wrap="square">
            <a:spAutoFit/>
          </a:bodyPr>
          <a:lstStyle/>
          <a:p>
            <a:pPr algn="l"/>
            <a:r>
              <a:rPr lang="en-IE" sz="1800" b="0" i="0" u="none" strike="noStrike" kern="1200" spc="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www.</a:t>
            </a:r>
            <a:r>
              <a:rPr lang="en-IE" sz="1800" b="1" i="0" u="none" strike="noStrike" kern="1200" spc="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mcmprojec</a:t>
            </a:r>
            <a:r>
              <a:rPr lang="en-IE" sz="1800" b="0" i="0" u="none" strike="noStrike" kern="1200" spc="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t.eu</a:t>
            </a:r>
            <a:endParaRPr lang="en-US" sz="1800" spc="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Rectangle 27">
            <a:extLst>
              <a:ext uri="{FF2B5EF4-FFF2-40B4-BE49-F238E27FC236}">
                <a16:creationId xmlns:a16="http://schemas.microsoft.com/office/drawing/2014/main" id="{166B2427-61EC-E54B-8AE2-24818D9F2DB4}"/>
              </a:ext>
            </a:extLst>
          </p:cNvPr>
          <p:cNvSpPr/>
          <p:nvPr userDrawn="1"/>
        </p:nvSpPr>
        <p:spPr>
          <a:xfrm>
            <a:off x="-4323891" y="314858"/>
            <a:ext cx="435654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Tree>
    <p:extLst>
      <p:ext uri="{BB962C8B-B14F-4D97-AF65-F5344CB8AC3E}">
        <p14:creationId xmlns:p14="http://schemas.microsoft.com/office/powerpoint/2010/main" val="173225531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3666F288-6924-0C4B-93E0-9F805C3CEC4F}"/>
              </a:ext>
            </a:extLst>
          </p:cNvPr>
          <p:cNvSpPr/>
          <p:nvPr userDrawn="1"/>
        </p:nvSpPr>
        <p:spPr>
          <a:xfrm>
            <a:off x="19366" y="-1"/>
            <a:ext cx="7581205" cy="5088835"/>
          </a:xfrm>
          <a:prstGeom prst="rect">
            <a:avLst/>
          </a:prstGeom>
          <a:solidFill>
            <a:srgbClr val="A7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186" name="Picture Placeholder 185">
            <a:extLst>
              <a:ext uri="{FF2B5EF4-FFF2-40B4-BE49-F238E27FC236}">
                <a16:creationId xmlns:a16="http://schemas.microsoft.com/office/drawing/2014/main" id="{EF4D0A08-296F-8A45-BC69-C8CB2E58590E}"/>
              </a:ext>
            </a:extLst>
          </p:cNvPr>
          <p:cNvSpPr>
            <a:spLocks noGrp="1"/>
          </p:cNvSpPr>
          <p:nvPr>
            <p:ph type="pic" sz="quarter" idx="10"/>
          </p:nvPr>
        </p:nvSpPr>
        <p:spPr>
          <a:xfrm>
            <a:off x="1648845" y="2822311"/>
            <a:ext cx="4219804" cy="4137950"/>
          </a:xfrm>
          <a:custGeom>
            <a:avLst/>
            <a:gdLst>
              <a:gd name="connsiteX0" fmla="*/ 2661477 w 4219804"/>
              <a:gd name="connsiteY0" fmla="*/ 3 h 4137950"/>
              <a:gd name="connsiteX1" fmla="*/ 3035099 w 4219804"/>
              <a:gd name="connsiteY1" fmla="*/ 73979 h 4137950"/>
              <a:gd name="connsiteX2" fmla="*/ 4217721 w 4219804"/>
              <a:gd name="connsiteY2" fmla="*/ 2394528 h 4137950"/>
              <a:gd name="connsiteX3" fmla="*/ 4214298 w 4219804"/>
              <a:gd name="connsiteY3" fmla="*/ 2433974 h 4137950"/>
              <a:gd name="connsiteX4" fmla="*/ 4180336 w 4219804"/>
              <a:gd name="connsiteY4" fmla="*/ 2428279 h 4137950"/>
              <a:gd name="connsiteX5" fmla="*/ 3626909 w 4219804"/>
              <a:gd name="connsiteY5" fmla="*/ 2627751 h 4137950"/>
              <a:gd name="connsiteX6" fmla="*/ 3182474 w 4219804"/>
              <a:gd name="connsiteY6" fmla="*/ 3535043 h 4137950"/>
              <a:gd name="connsiteX7" fmla="*/ 3199455 w 4219804"/>
              <a:gd name="connsiteY7" fmla="*/ 3894453 h 4137950"/>
              <a:gd name="connsiteX8" fmla="*/ 3228550 w 4219804"/>
              <a:gd name="connsiteY8" fmla="*/ 3978129 h 4137950"/>
              <a:gd name="connsiteX9" fmla="*/ 3128491 w 4219804"/>
              <a:gd name="connsiteY9" fmla="*/ 4022166 h 4137950"/>
              <a:gd name="connsiteX10" fmla="*/ 2452504 w 4219804"/>
              <a:gd name="connsiteY10" fmla="*/ 4133766 h 4137950"/>
              <a:gd name="connsiteX11" fmla="*/ 69134 w 4219804"/>
              <a:gd name="connsiteY11" fmla="*/ 2586308 h 4137950"/>
              <a:gd name="connsiteX12" fmla="*/ 55315 w 4219804"/>
              <a:gd name="connsiteY12" fmla="*/ 1807968 h 4137950"/>
              <a:gd name="connsiteX13" fmla="*/ 432972 w 4219804"/>
              <a:gd name="connsiteY13" fmla="*/ 845406 h 4137950"/>
              <a:gd name="connsiteX14" fmla="*/ 1570539 w 4219804"/>
              <a:gd name="connsiteY14" fmla="*/ 32530 h 4137950"/>
              <a:gd name="connsiteX15" fmla="*/ 2277491 w 4219804"/>
              <a:gd name="connsiteY15" fmla="*/ 27926 h 4137950"/>
              <a:gd name="connsiteX16" fmla="*/ 2661477 w 4219804"/>
              <a:gd name="connsiteY16" fmla="*/ 3 h 413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19804" h="4137950">
                <a:moveTo>
                  <a:pt x="2661477" y="3"/>
                </a:moveTo>
                <a:cubicBezTo>
                  <a:pt x="2787553" y="-286"/>
                  <a:pt x="2911902" y="16409"/>
                  <a:pt x="3035099" y="73979"/>
                </a:cubicBezTo>
                <a:cubicBezTo>
                  <a:pt x="3793292" y="429760"/>
                  <a:pt x="4254851" y="1470759"/>
                  <a:pt x="4217721" y="2394528"/>
                </a:cubicBezTo>
                <a:lnTo>
                  <a:pt x="4214298" y="2433974"/>
                </a:lnTo>
                <a:lnTo>
                  <a:pt x="4180336" y="2428279"/>
                </a:lnTo>
                <a:cubicBezTo>
                  <a:pt x="3980966" y="2405395"/>
                  <a:pt x="3785804" y="2449866"/>
                  <a:pt x="3626909" y="2627751"/>
                </a:cubicBezTo>
                <a:cubicBezTo>
                  <a:pt x="3421964" y="2858033"/>
                  <a:pt x="3226233" y="3228776"/>
                  <a:pt x="3182474" y="3535043"/>
                </a:cubicBezTo>
                <a:cubicBezTo>
                  <a:pt x="3163908" y="3668893"/>
                  <a:pt x="3171167" y="3788737"/>
                  <a:pt x="3199455" y="3894453"/>
                </a:cubicBezTo>
                <a:lnTo>
                  <a:pt x="3228550" y="3978129"/>
                </a:lnTo>
                <a:lnTo>
                  <a:pt x="3128491" y="4022166"/>
                </a:lnTo>
                <a:cubicBezTo>
                  <a:pt x="2908019" y="4110449"/>
                  <a:pt x="2674433" y="4151899"/>
                  <a:pt x="2452504" y="4133766"/>
                </a:cubicBezTo>
                <a:cubicBezTo>
                  <a:pt x="1549814" y="4060083"/>
                  <a:pt x="416851" y="3546560"/>
                  <a:pt x="69134" y="2586308"/>
                </a:cubicBezTo>
                <a:cubicBezTo>
                  <a:pt x="-22980" y="2337604"/>
                  <a:pt x="-18376" y="2061276"/>
                  <a:pt x="55315" y="1807968"/>
                </a:cubicBezTo>
                <a:cubicBezTo>
                  <a:pt x="145120" y="1504002"/>
                  <a:pt x="267167" y="1114836"/>
                  <a:pt x="432972" y="845406"/>
                </a:cubicBezTo>
                <a:cubicBezTo>
                  <a:pt x="690877" y="428609"/>
                  <a:pt x="1098474" y="108523"/>
                  <a:pt x="1570539" y="32530"/>
                </a:cubicBezTo>
                <a:cubicBezTo>
                  <a:pt x="1803115" y="-4316"/>
                  <a:pt x="2051820" y="46349"/>
                  <a:pt x="2277491" y="27926"/>
                </a:cubicBezTo>
                <a:cubicBezTo>
                  <a:pt x="2407598" y="17564"/>
                  <a:pt x="2535401" y="292"/>
                  <a:pt x="2661477" y="3"/>
                </a:cubicBezTo>
                <a:close/>
              </a:path>
            </a:pathLst>
          </a:custGeom>
        </p:spPr>
        <p:txBody>
          <a:bodyPr wrap="square">
            <a:noAutofit/>
          </a:bodyPr>
          <a:lstStyle>
            <a:lvl1pPr marL="0" indent="0" algn="ctr">
              <a:buNone/>
              <a:defRPr sz="1400"/>
            </a:lvl1pPr>
          </a:lstStyle>
          <a:p>
            <a:endParaRPr lang="en-US"/>
          </a:p>
        </p:txBody>
      </p:sp>
      <p:sp>
        <p:nvSpPr>
          <p:cNvPr id="102" name="Text Placeholder 32">
            <a:extLst>
              <a:ext uri="{FF2B5EF4-FFF2-40B4-BE49-F238E27FC236}">
                <a16:creationId xmlns:a16="http://schemas.microsoft.com/office/drawing/2014/main" id="{782A8DA5-A3D9-9445-98AA-60C710D19097}"/>
              </a:ext>
            </a:extLst>
          </p:cNvPr>
          <p:cNvSpPr>
            <a:spLocks noGrp="1"/>
          </p:cNvSpPr>
          <p:nvPr>
            <p:ph type="body" sz="quarter" idx="30" hasCustomPrompt="1"/>
          </p:nvPr>
        </p:nvSpPr>
        <p:spPr>
          <a:xfrm>
            <a:off x="395996" y="643386"/>
            <a:ext cx="6839193" cy="743603"/>
          </a:xfrm>
        </p:spPr>
        <p:txBody>
          <a:bodyPr>
            <a:noAutofit/>
          </a:bodyPr>
          <a:lstStyle>
            <a:lvl1pPr marL="0" indent="0" algn="ctr">
              <a:buNone/>
              <a:defRPr sz="24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YOUR HEADING</a:t>
            </a:r>
            <a:endParaRPr lang="en-US"/>
          </a:p>
        </p:txBody>
      </p:sp>
      <p:cxnSp>
        <p:nvCxnSpPr>
          <p:cNvPr id="103" name="Straight Connector 102">
            <a:extLst>
              <a:ext uri="{FF2B5EF4-FFF2-40B4-BE49-F238E27FC236}">
                <a16:creationId xmlns:a16="http://schemas.microsoft.com/office/drawing/2014/main" id="{BC51719B-7399-E143-B5A4-925843261C00}"/>
              </a:ext>
            </a:extLst>
          </p:cNvPr>
          <p:cNvCxnSpPr/>
          <p:nvPr userDrawn="1"/>
        </p:nvCxnSpPr>
        <p:spPr>
          <a:xfrm>
            <a:off x="3513732" y="1158289"/>
            <a:ext cx="532210" cy="0"/>
          </a:xfrm>
          <a:prstGeom prst="line">
            <a:avLst/>
          </a:prstGeom>
          <a:ln w="28575">
            <a:solidFill>
              <a:srgbClr val="76C7D3"/>
            </a:solidFill>
          </a:ln>
        </p:spPr>
        <p:style>
          <a:lnRef idx="1">
            <a:schemeClr val="accent1"/>
          </a:lnRef>
          <a:fillRef idx="0">
            <a:schemeClr val="accent1"/>
          </a:fillRef>
          <a:effectRef idx="0">
            <a:schemeClr val="accent1"/>
          </a:effectRef>
          <a:fontRef idx="minor">
            <a:schemeClr val="tx1"/>
          </a:fontRef>
        </p:style>
      </p:cxnSp>
      <p:sp>
        <p:nvSpPr>
          <p:cNvPr id="187" name="Graphic 4">
            <a:extLst>
              <a:ext uri="{FF2B5EF4-FFF2-40B4-BE49-F238E27FC236}">
                <a16:creationId xmlns:a16="http://schemas.microsoft.com/office/drawing/2014/main" id="{AFB49332-3EF9-CF49-9648-D499F3026A30}"/>
              </a:ext>
            </a:extLst>
          </p:cNvPr>
          <p:cNvSpPr/>
          <p:nvPr userDrawn="1"/>
        </p:nvSpPr>
        <p:spPr>
          <a:xfrm>
            <a:off x="4821077" y="5245046"/>
            <a:ext cx="1992492" cy="2058834"/>
          </a:xfrm>
          <a:custGeom>
            <a:avLst/>
            <a:gdLst>
              <a:gd name="connsiteX0" fmla="*/ 155297 w 256215"/>
              <a:gd name="connsiteY0" fmla="*/ 6228 h 264746"/>
              <a:gd name="connsiteX1" fmla="*/ 58467 w 256215"/>
              <a:gd name="connsiteY1" fmla="*/ 26363 h 264746"/>
              <a:gd name="connsiteX2" fmla="*/ 1317 w 256215"/>
              <a:gd name="connsiteY2" fmla="*/ 143032 h 264746"/>
              <a:gd name="connsiteX3" fmla="*/ 152928 w 256215"/>
              <a:gd name="connsiteY3" fmla="*/ 262366 h 264746"/>
              <a:gd name="connsiteX4" fmla="*/ 249165 w 256215"/>
              <a:gd name="connsiteY4" fmla="*/ 68412 h 264746"/>
              <a:gd name="connsiteX5" fmla="*/ 200602 w 256215"/>
              <a:gd name="connsiteY5" fmla="*/ 25179 h 264746"/>
              <a:gd name="connsiteX6" fmla="*/ 155297 w 256215"/>
              <a:gd name="connsiteY6" fmla="*/ 6228 h 26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215" h="264746">
                <a:moveTo>
                  <a:pt x="155297" y="6228"/>
                </a:moveTo>
                <a:cubicBezTo>
                  <a:pt x="121244" y="-4136"/>
                  <a:pt x="85710" y="-4136"/>
                  <a:pt x="58467" y="26363"/>
                </a:cubicBezTo>
                <a:cubicBezTo>
                  <a:pt x="32113" y="55975"/>
                  <a:pt x="6944" y="103649"/>
                  <a:pt x="1317" y="143032"/>
                </a:cubicBezTo>
                <a:cubicBezTo>
                  <a:pt x="-11416" y="234828"/>
                  <a:pt x="70312" y="275395"/>
                  <a:pt x="152928" y="262366"/>
                </a:cubicBezTo>
                <a:cubicBezTo>
                  <a:pt x="233471" y="249633"/>
                  <a:pt x="273446" y="143921"/>
                  <a:pt x="249165" y="68412"/>
                </a:cubicBezTo>
                <a:cubicBezTo>
                  <a:pt x="241762" y="45611"/>
                  <a:pt x="220738" y="34951"/>
                  <a:pt x="200602" y="25179"/>
                </a:cubicBezTo>
                <a:cubicBezTo>
                  <a:pt x="186389" y="17776"/>
                  <a:pt x="170991" y="10966"/>
                  <a:pt x="155297" y="6228"/>
                </a:cubicBezTo>
                <a:close/>
              </a:path>
            </a:pathLst>
          </a:custGeom>
          <a:solidFill>
            <a:srgbClr val="76C7D3"/>
          </a:solidFill>
          <a:ln w="2960" cap="flat">
            <a:noFill/>
            <a:prstDash val="solid"/>
            <a:miter/>
          </a:ln>
        </p:spPr>
        <p:txBody>
          <a:bodyPr rtlCol="0" anchor="ctr"/>
          <a:lstStyle/>
          <a:p>
            <a:endParaRPr lang="en-US"/>
          </a:p>
        </p:txBody>
      </p:sp>
      <p:sp>
        <p:nvSpPr>
          <p:cNvPr id="190" name="Text Placeholder 23">
            <a:extLst>
              <a:ext uri="{FF2B5EF4-FFF2-40B4-BE49-F238E27FC236}">
                <a16:creationId xmlns:a16="http://schemas.microsoft.com/office/drawing/2014/main" id="{5AD170E2-6893-0748-ACF8-74FB65AD1AF2}"/>
              </a:ext>
            </a:extLst>
          </p:cNvPr>
          <p:cNvSpPr>
            <a:spLocks noGrp="1"/>
          </p:cNvSpPr>
          <p:nvPr>
            <p:ph type="body" sz="quarter" idx="13" hasCustomPrompt="1"/>
          </p:nvPr>
        </p:nvSpPr>
        <p:spPr>
          <a:xfrm>
            <a:off x="4911269" y="5626507"/>
            <a:ext cx="1836246" cy="1425388"/>
          </a:xfrm>
        </p:spPr>
        <p:txBody>
          <a:bodyPr anchor="ctr">
            <a:normAutofit/>
          </a:bodyPr>
          <a:lstStyle>
            <a:lvl1pPr marL="0" indent="0" algn="ctr">
              <a:lnSpc>
                <a:spcPts val="1960"/>
              </a:lnSpc>
              <a:spcBef>
                <a:spcPct val="0"/>
              </a:spcBef>
              <a:buNone/>
              <a:defRPr sz="1800"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Quote</a:t>
            </a:r>
          </a:p>
        </p:txBody>
      </p:sp>
      <p:sp>
        <p:nvSpPr>
          <p:cNvPr id="191" name="Text Placeholder 32">
            <a:extLst>
              <a:ext uri="{FF2B5EF4-FFF2-40B4-BE49-F238E27FC236}">
                <a16:creationId xmlns:a16="http://schemas.microsoft.com/office/drawing/2014/main" id="{21E48B96-108A-804F-B856-3B6F8D51E4B1}"/>
              </a:ext>
            </a:extLst>
          </p:cNvPr>
          <p:cNvSpPr>
            <a:spLocks noGrp="1"/>
          </p:cNvSpPr>
          <p:nvPr>
            <p:ph type="body" sz="quarter" idx="47" hasCustomPrompt="1"/>
          </p:nvPr>
        </p:nvSpPr>
        <p:spPr>
          <a:xfrm>
            <a:off x="388443" y="1644953"/>
            <a:ext cx="6839193" cy="743603"/>
          </a:xfrm>
        </p:spPr>
        <p:txBody>
          <a:bodyPr>
            <a:noAutofit/>
          </a:bodyPr>
          <a:lstStyle>
            <a:lvl1pPr marL="0" indent="0" algn="ctr">
              <a:buNone/>
              <a:defRPr sz="1200" b="1" i="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a:t>Sub-Heading</a:t>
            </a:r>
          </a:p>
        </p:txBody>
      </p:sp>
      <p:sp>
        <p:nvSpPr>
          <p:cNvPr id="192" name="Text Placeholder 32">
            <a:extLst>
              <a:ext uri="{FF2B5EF4-FFF2-40B4-BE49-F238E27FC236}">
                <a16:creationId xmlns:a16="http://schemas.microsoft.com/office/drawing/2014/main" id="{95466D98-E0C6-6E4F-8ABE-5215EC83B16B}"/>
              </a:ext>
            </a:extLst>
          </p:cNvPr>
          <p:cNvSpPr>
            <a:spLocks noGrp="1"/>
          </p:cNvSpPr>
          <p:nvPr>
            <p:ph type="body" sz="quarter" idx="32" hasCustomPrompt="1"/>
          </p:nvPr>
        </p:nvSpPr>
        <p:spPr>
          <a:xfrm>
            <a:off x="436065" y="7773492"/>
            <a:ext cx="6311450" cy="2149820"/>
          </a:xfrm>
        </p:spPr>
        <p:txBody>
          <a:bodyPr numCol="2" spcCol="288000" anchor="t">
            <a:noAutofit/>
          </a:bodyPr>
          <a:lstStyle>
            <a:lvl1pPr marL="0" indent="0" algn="just">
              <a:lnSpc>
                <a:spcPct val="100000"/>
              </a:lnSpc>
              <a:spcBef>
                <a:spcPct val="0"/>
              </a:spcBef>
              <a:buNone/>
              <a:defRPr sz="105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Colum)</a:t>
            </a:r>
            <a:endParaRPr lang="en-US"/>
          </a:p>
        </p:txBody>
      </p:sp>
      <p:sp>
        <p:nvSpPr>
          <p:cNvPr id="193" name="Graphic 4">
            <a:extLst>
              <a:ext uri="{FF2B5EF4-FFF2-40B4-BE49-F238E27FC236}">
                <a16:creationId xmlns:a16="http://schemas.microsoft.com/office/drawing/2014/main" id="{F9408F54-E5EA-6544-B66A-D4E4A9C1CC1F}"/>
              </a:ext>
            </a:extLst>
          </p:cNvPr>
          <p:cNvSpPr/>
          <p:nvPr userDrawn="1"/>
        </p:nvSpPr>
        <p:spPr>
          <a:xfrm rot="3727499">
            <a:off x="5132135" y="5557593"/>
            <a:ext cx="1901728" cy="1874374"/>
          </a:xfrm>
          <a:custGeom>
            <a:avLst/>
            <a:gdLst>
              <a:gd name="connsiteX0" fmla="*/ 187073 w 494176"/>
              <a:gd name="connsiteY0" fmla="*/ 486712 h 487068"/>
              <a:gd name="connsiteX1" fmla="*/ 319436 w 494176"/>
              <a:gd name="connsiteY1" fmla="*/ 400839 h 487068"/>
              <a:gd name="connsiteX2" fmla="*/ 491182 w 494176"/>
              <a:gd name="connsiteY2" fmla="*/ 225540 h 487068"/>
              <a:gd name="connsiteX3" fmla="*/ 296932 w 494176"/>
              <a:gd name="connsiteY3" fmla="*/ 6416 h 487068"/>
              <a:gd name="connsiteX4" fmla="*/ 6444 w 494176"/>
              <a:gd name="connsiteY4" fmla="*/ 228501 h 487068"/>
              <a:gd name="connsiteX5" fmla="*/ 187073 w 494176"/>
              <a:gd name="connsiteY5" fmla="*/ 486712 h 48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176" h="487068">
                <a:moveTo>
                  <a:pt x="187073" y="486712"/>
                </a:moveTo>
                <a:cubicBezTo>
                  <a:pt x="239782" y="479902"/>
                  <a:pt x="272354" y="422752"/>
                  <a:pt x="319436" y="400839"/>
                </a:cubicBezTo>
                <a:cubicBezTo>
                  <a:pt x="404717" y="360864"/>
                  <a:pt x="513687" y="343097"/>
                  <a:pt x="491182" y="225540"/>
                </a:cubicBezTo>
                <a:cubicBezTo>
                  <a:pt x="474008" y="135225"/>
                  <a:pt x="385173" y="27144"/>
                  <a:pt x="296932" y="6416"/>
                </a:cubicBezTo>
                <a:cubicBezTo>
                  <a:pt x="141768" y="-30007"/>
                  <a:pt x="66851" y="94657"/>
                  <a:pt x="6444" y="228501"/>
                </a:cubicBezTo>
                <a:cubicBezTo>
                  <a:pt x="-32347" y="314374"/>
                  <a:pt x="113637" y="496188"/>
                  <a:pt x="187073" y="486712"/>
                </a:cubicBezTo>
                <a:close/>
              </a:path>
            </a:pathLst>
          </a:custGeom>
          <a:noFill/>
          <a:ln w="28575" cap="flat">
            <a:solidFill>
              <a:srgbClr val="414141"/>
            </a:solidFill>
            <a:prstDash val="solid"/>
            <a:miter/>
          </a:ln>
        </p:spPr>
        <p:txBody>
          <a:bodyPr rtlCol="0" anchor="ctr"/>
          <a:lstStyle/>
          <a:p>
            <a:endParaRPr lang="en-US"/>
          </a:p>
        </p:txBody>
      </p:sp>
      <p:sp>
        <p:nvSpPr>
          <p:cNvPr id="197" name="Slide Number Placeholder 5">
            <a:extLst>
              <a:ext uri="{FF2B5EF4-FFF2-40B4-BE49-F238E27FC236}">
                <a16:creationId xmlns:a16="http://schemas.microsoft.com/office/drawing/2014/main" id="{6CAA9B2A-5EA9-ED4A-ABCC-653A5DFD32DC}"/>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414141"/>
                </a:solidFill>
                <a:latin typeface="Avenir" panose="02000503020000020003" pitchFamily="2" charset="0"/>
              </a:defRPr>
            </a:lvl1pPr>
          </a:lstStyle>
          <a:p>
            <a:fld id="{CB2079F2-58AF-ED44-82D7-E04B2F6FD686}" type="slidenum">
              <a:rPr lang="en-US" smtClean="0"/>
              <a:t>‹#›</a:t>
            </a:fld>
            <a:endParaRPr lang="en-US"/>
          </a:p>
        </p:txBody>
      </p:sp>
      <p:cxnSp>
        <p:nvCxnSpPr>
          <p:cNvPr id="198" name="Straight Connector 197">
            <a:extLst>
              <a:ext uri="{FF2B5EF4-FFF2-40B4-BE49-F238E27FC236}">
                <a16:creationId xmlns:a16="http://schemas.microsoft.com/office/drawing/2014/main" id="{6149C903-9674-B240-B910-FE8A5A60280A}"/>
              </a:ext>
            </a:extLst>
          </p:cNvPr>
          <p:cNvCxnSpPr/>
          <p:nvPr userDrawn="1"/>
        </p:nvCxnSpPr>
        <p:spPr>
          <a:xfrm rot="5400000" flipH="1">
            <a:off x="7257742" y="10076667"/>
            <a:ext cx="0" cy="178217"/>
          </a:xfrm>
          <a:prstGeom prst="line">
            <a:avLst/>
          </a:prstGeom>
          <a:ln>
            <a:solidFill>
              <a:srgbClr val="76C7D3"/>
            </a:solidFill>
          </a:ln>
        </p:spPr>
        <p:style>
          <a:lnRef idx="1">
            <a:schemeClr val="accent1"/>
          </a:lnRef>
          <a:fillRef idx="0">
            <a:schemeClr val="accent1"/>
          </a:fillRef>
          <a:effectRef idx="0">
            <a:schemeClr val="accent1"/>
          </a:effectRef>
          <a:fontRef idx="minor">
            <a:schemeClr val="tx1"/>
          </a:fontRef>
        </p:style>
      </p:cxnSp>
      <p:sp>
        <p:nvSpPr>
          <p:cNvPr id="199" name="Rectangle 198">
            <a:extLst>
              <a:ext uri="{FF2B5EF4-FFF2-40B4-BE49-F238E27FC236}">
                <a16:creationId xmlns:a16="http://schemas.microsoft.com/office/drawing/2014/main" id="{E7E08FF8-57F0-ED4F-A042-A92A49EE2B88}"/>
              </a:ext>
            </a:extLst>
          </p:cNvPr>
          <p:cNvSpPr/>
          <p:nvPr userDrawn="1"/>
        </p:nvSpPr>
        <p:spPr>
          <a:xfrm rot="16200000">
            <a:off x="5677889" y="8236536"/>
            <a:ext cx="3173496" cy="200055"/>
          </a:xfrm>
          <a:prstGeom prst="rect">
            <a:avLst/>
          </a:prstGeom>
        </p:spPr>
        <p:txBody>
          <a:bodyPr wrap="square">
            <a:spAutoFit/>
          </a:bodyPr>
          <a:lstStyle/>
          <a:p>
            <a:pPr algn="l"/>
            <a:r>
              <a:rPr lang="en-IE" sz="700" b="0" i="0" u="none" strike="noStrike" kern="1200" spc="300">
                <a:solidFill>
                  <a:srgbClr val="414141"/>
                </a:solidFill>
                <a:effectLst/>
                <a:latin typeface="Open Sans" panose="020B0606030504020204" pitchFamily="34" charset="0"/>
                <a:ea typeface="Open Sans" panose="020B0606030504020204" pitchFamily="34" charset="0"/>
                <a:cs typeface="Open Sans" panose="020B0606030504020204" pitchFamily="34" charset="0"/>
              </a:rPr>
              <a:t>Migrant Community Mediators</a:t>
            </a:r>
            <a:endParaRPr lang="en-US" sz="700" spc="300">
              <a:solidFill>
                <a:srgbClr val="41414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8499592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Only 1">
    <p:spTree>
      <p:nvGrpSpPr>
        <p:cNvPr id="1" name=""/>
        <p:cNvGrpSpPr/>
        <p:nvPr/>
      </p:nvGrpSpPr>
      <p:grpSpPr>
        <a:xfrm>
          <a:off x="0" y="0"/>
          <a:ext cx="0" cy="0"/>
          <a:chOff x="0" y="0"/>
          <a:chExt cx="0" cy="0"/>
        </a:xfrm>
      </p:grpSpPr>
      <p:sp>
        <p:nvSpPr>
          <p:cNvPr id="92" name="Text Placeholder 32">
            <a:extLst>
              <a:ext uri="{FF2B5EF4-FFF2-40B4-BE49-F238E27FC236}">
                <a16:creationId xmlns:a16="http://schemas.microsoft.com/office/drawing/2014/main" id="{6B97ABBB-8D52-ED4F-92EB-A831C7F8C64A}"/>
              </a:ext>
            </a:extLst>
          </p:cNvPr>
          <p:cNvSpPr>
            <a:spLocks noGrp="1"/>
          </p:cNvSpPr>
          <p:nvPr>
            <p:ph type="body" sz="quarter" idx="32" hasCustomPrompt="1"/>
          </p:nvPr>
        </p:nvSpPr>
        <p:spPr>
          <a:xfrm>
            <a:off x="2662197" y="2905433"/>
            <a:ext cx="4102286" cy="7090615"/>
          </a:xfrm>
        </p:spPr>
        <p:txBody>
          <a:bodyPr numCol="1" spcCol="288000" anchor="t">
            <a:noAutofit/>
          </a:bodyPr>
          <a:lstStyle>
            <a:lvl1pPr marL="0" indent="0" algn="just">
              <a:lnSpc>
                <a:spcPct val="100000"/>
              </a:lnSpc>
              <a:spcBef>
                <a:spcPct val="0"/>
              </a:spcBef>
              <a:buNone/>
              <a:defRPr sz="105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93" name="Text Placeholder 32">
            <a:extLst>
              <a:ext uri="{FF2B5EF4-FFF2-40B4-BE49-F238E27FC236}">
                <a16:creationId xmlns:a16="http://schemas.microsoft.com/office/drawing/2014/main" id="{234560A7-A854-EB45-8870-48DD240C3262}"/>
              </a:ext>
            </a:extLst>
          </p:cNvPr>
          <p:cNvSpPr>
            <a:spLocks noGrp="1"/>
          </p:cNvSpPr>
          <p:nvPr>
            <p:ph type="body" sz="quarter" idx="30" hasCustomPrompt="1"/>
          </p:nvPr>
        </p:nvSpPr>
        <p:spPr>
          <a:xfrm>
            <a:off x="529896" y="1057325"/>
            <a:ext cx="6446091" cy="1051694"/>
          </a:xfrm>
        </p:spPr>
        <p:txBody>
          <a:bodyPr>
            <a:noAutofit/>
          </a:bodyPr>
          <a:lstStyle>
            <a:lvl1pPr marL="0" indent="0" algn="l">
              <a:lnSpc>
                <a:spcPts val="2580"/>
              </a:lnSpc>
              <a:spcBef>
                <a:spcPct val="0"/>
              </a:spcBef>
              <a:buNone/>
              <a:defRPr sz="2400" b="1" i="0">
                <a:solidFill>
                  <a:srgbClr val="A7377D"/>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YOUR</a:t>
            </a:r>
          </a:p>
          <a:p>
            <a:pPr lvl="0"/>
            <a:r>
              <a:rPr lang="en-GB"/>
              <a:t>HEADING</a:t>
            </a:r>
            <a:endParaRPr lang="en-US"/>
          </a:p>
        </p:txBody>
      </p:sp>
      <p:cxnSp>
        <p:nvCxnSpPr>
          <p:cNvPr id="94" name="Straight Connector 93">
            <a:extLst>
              <a:ext uri="{FF2B5EF4-FFF2-40B4-BE49-F238E27FC236}">
                <a16:creationId xmlns:a16="http://schemas.microsoft.com/office/drawing/2014/main" id="{E37429E3-40CF-D94F-A2B2-B055E67CA780}"/>
              </a:ext>
            </a:extLst>
          </p:cNvPr>
          <p:cNvCxnSpPr/>
          <p:nvPr userDrawn="1"/>
        </p:nvCxnSpPr>
        <p:spPr>
          <a:xfrm>
            <a:off x="301961" y="2323813"/>
            <a:ext cx="2975288" cy="0"/>
          </a:xfrm>
          <a:prstGeom prst="line">
            <a:avLst/>
          </a:prstGeom>
          <a:ln w="28575">
            <a:solidFill>
              <a:srgbClr val="76C7D3"/>
            </a:solidFill>
          </a:ln>
        </p:spPr>
        <p:style>
          <a:lnRef idx="1">
            <a:schemeClr val="accent1"/>
          </a:lnRef>
          <a:fillRef idx="0">
            <a:schemeClr val="accent1"/>
          </a:fillRef>
          <a:effectRef idx="0">
            <a:schemeClr val="accent1"/>
          </a:effectRef>
          <a:fontRef idx="minor">
            <a:schemeClr val="tx1"/>
          </a:fontRef>
        </p:style>
      </p:cxnSp>
      <p:sp>
        <p:nvSpPr>
          <p:cNvPr id="95" name="Text Placeholder 32">
            <a:extLst>
              <a:ext uri="{FF2B5EF4-FFF2-40B4-BE49-F238E27FC236}">
                <a16:creationId xmlns:a16="http://schemas.microsoft.com/office/drawing/2014/main" id="{D32D1D41-4D68-C24B-ACA7-D0EA62690E47}"/>
              </a:ext>
            </a:extLst>
          </p:cNvPr>
          <p:cNvSpPr>
            <a:spLocks noGrp="1"/>
          </p:cNvSpPr>
          <p:nvPr>
            <p:ph type="body" sz="quarter" idx="46" hasCustomPrompt="1"/>
          </p:nvPr>
        </p:nvSpPr>
        <p:spPr>
          <a:xfrm>
            <a:off x="529896" y="2905433"/>
            <a:ext cx="1927149" cy="7090609"/>
          </a:xfrm>
        </p:spPr>
        <p:txBody>
          <a:bodyPr numCol="1" spcCol="288000" anchor="t">
            <a:noAutofit/>
          </a:bodyPr>
          <a:lstStyle>
            <a:lvl1pPr marL="0" marR="0" indent="0" algn="just" defTabSz="2072941" rtl="0" eaLnBrk="1" fontAlgn="auto" latinLnBrk="0" hangingPunct="1">
              <a:lnSpc>
                <a:spcPct val="100000"/>
              </a:lnSpc>
              <a:spcBef>
                <a:spcPct val="0"/>
              </a:spcBef>
              <a:spcAft>
                <a:spcPct val="0"/>
              </a:spcAft>
              <a:buClrTx/>
              <a:buSzTx/>
              <a:buFont typeface="Arial" panose="020B0604020202020204" pitchFamily="34" charset="0"/>
              <a:buNone/>
              <a:defRPr sz="1200" b="1" i="1">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ct val="0"/>
              </a:spcBef>
              <a:spcAft>
                <a:spcPct val="0"/>
              </a:spcAft>
              <a:buClrTx/>
              <a:buSzTx/>
              <a:buFont typeface="Arial" panose="020B0604020202020204" pitchFamily="34" charset="0"/>
              <a:buNone/>
              <a:defRPr/>
            </a:pPr>
            <a:r>
              <a:rPr lang="en-IE"/>
              <a:t>Sub-Heading</a:t>
            </a:r>
            <a:endParaRPr lang="en-US"/>
          </a:p>
          <a:p>
            <a:pPr lvl="0"/>
            <a:endParaRPr lang="en-US"/>
          </a:p>
        </p:txBody>
      </p:sp>
      <p:sp>
        <p:nvSpPr>
          <p:cNvPr id="183" name="Slide Number Placeholder 5">
            <a:extLst>
              <a:ext uri="{FF2B5EF4-FFF2-40B4-BE49-F238E27FC236}">
                <a16:creationId xmlns:a16="http://schemas.microsoft.com/office/drawing/2014/main" id="{A32166EA-EDF9-C744-ACAE-41E637080CCB}"/>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414141"/>
                </a:solidFill>
                <a:latin typeface="Avenir" panose="02000503020000020003" pitchFamily="2" charset="0"/>
              </a:defRPr>
            </a:lvl1pPr>
          </a:lstStyle>
          <a:p>
            <a:fld id="{CB2079F2-58AF-ED44-82D7-E04B2F6FD686}" type="slidenum">
              <a:rPr lang="en-US" smtClean="0"/>
              <a:t>‹#›</a:t>
            </a:fld>
            <a:endParaRPr lang="en-US"/>
          </a:p>
        </p:txBody>
      </p:sp>
      <p:cxnSp>
        <p:nvCxnSpPr>
          <p:cNvPr id="184" name="Straight Connector 183">
            <a:extLst>
              <a:ext uri="{FF2B5EF4-FFF2-40B4-BE49-F238E27FC236}">
                <a16:creationId xmlns:a16="http://schemas.microsoft.com/office/drawing/2014/main" id="{6FBE8602-6316-E749-AF26-01A39CF7C6DC}"/>
              </a:ext>
            </a:extLst>
          </p:cNvPr>
          <p:cNvCxnSpPr/>
          <p:nvPr userDrawn="1"/>
        </p:nvCxnSpPr>
        <p:spPr>
          <a:xfrm rot="5400000" flipH="1">
            <a:off x="7257742" y="10076667"/>
            <a:ext cx="0" cy="178217"/>
          </a:xfrm>
          <a:prstGeom prst="line">
            <a:avLst/>
          </a:prstGeom>
          <a:ln>
            <a:solidFill>
              <a:srgbClr val="76C7D3"/>
            </a:solidFill>
          </a:ln>
        </p:spPr>
        <p:style>
          <a:lnRef idx="1">
            <a:schemeClr val="accent1"/>
          </a:lnRef>
          <a:fillRef idx="0">
            <a:schemeClr val="accent1"/>
          </a:fillRef>
          <a:effectRef idx="0">
            <a:schemeClr val="accent1"/>
          </a:effectRef>
          <a:fontRef idx="minor">
            <a:schemeClr val="tx1"/>
          </a:fontRef>
        </p:style>
      </p:cxnSp>
      <p:sp>
        <p:nvSpPr>
          <p:cNvPr id="185" name="Rectangle 184">
            <a:extLst>
              <a:ext uri="{FF2B5EF4-FFF2-40B4-BE49-F238E27FC236}">
                <a16:creationId xmlns:a16="http://schemas.microsoft.com/office/drawing/2014/main" id="{DACBE19E-998F-F24D-AE57-0A9A39343165}"/>
              </a:ext>
            </a:extLst>
          </p:cNvPr>
          <p:cNvSpPr/>
          <p:nvPr userDrawn="1"/>
        </p:nvSpPr>
        <p:spPr>
          <a:xfrm rot="16200000">
            <a:off x="5677889" y="8236536"/>
            <a:ext cx="3173496" cy="200055"/>
          </a:xfrm>
          <a:prstGeom prst="rect">
            <a:avLst/>
          </a:prstGeom>
        </p:spPr>
        <p:txBody>
          <a:bodyPr wrap="square">
            <a:spAutoFit/>
          </a:bodyPr>
          <a:lstStyle/>
          <a:p>
            <a:pPr algn="l"/>
            <a:r>
              <a:rPr lang="en-IE" sz="700" b="0" i="0" u="none" strike="noStrike" kern="1200" spc="300">
                <a:solidFill>
                  <a:srgbClr val="414141"/>
                </a:solidFill>
                <a:effectLst/>
                <a:latin typeface="Open Sans" panose="020B0606030504020204" pitchFamily="34" charset="0"/>
                <a:ea typeface="Open Sans" panose="020B0606030504020204" pitchFamily="34" charset="0"/>
                <a:cs typeface="Open Sans" panose="020B0606030504020204" pitchFamily="34" charset="0"/>
              </a:rPr>
              <a:t>Migrant Community Mediators</a:t>
            </a:r>
            <a:endParaRPr lang="en-US" sz="700" spc="300">
              <a:solidFill>
                <a:srgbClr val="41414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857749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Only 2">
    <p:spTree>
      <p:nvGrpSpPr>
        <p:cNvPr id="1" name=""/>
        <p:cNvGrpSpPr/>
        <p:nvPr/>
      </p:nvGrpSpPr>
      <p:grpSpPr>
        <a:xfrm>
          <a:off x="0" y="0"/>
          <a:ext cx="0" cy="0"/>
          <a:chOff x="0" y="0"/>
          <a:chExt cx="0" cy="0"/>
        </a:xfrm>
      </p:grpSpPr>
      <p:sp>
        <p:nvSpPr>
          <p:cNvPr id="90" name="Text Placeholder 32">
            <a:extLst>
              <a:ext uri="{FF2B5EF4-FFF2-40B4-BE49-F238E27FC236}">
                <a16:creationId xmlns:a16="http://schemas.microsoft.com/office/drawing/2014/main" id="{29201D8C-F347-B948-A3DA-76933132254B}"/>
              </a:ext>
            </a:extLst>
          </p:cNvPr>
          <p:cNvSpPr>
            <a:spLocks noGrp="1"/>
          </p:cNvSpPr>
          <p:nvPr>
            <p:ph type="body" sz="quarter" idx="30" hasCustomPrompt="1"/>
          </p:nvPr>
        </p:nvSpPr>
        <p:spPr>
          <a:xfrm>
            <a:off x="522227" y="643386"/>
            <a:ext cx="6329159" cy="921266"/>
          </a:xfrm>
        </p:spPr>
        <p:txBody>
          <a:bodyPr>
            <a:noAutofit/>
          </a:bodyPr>
          <a:lstStyle>
            <a:lvl1pPr marL="0" indent="0" algn="ctr">
              <a:buNone/>
              <a:defRPr sz="2400" b="1" i="0">
                <a:solidFill>
                  <a:srgbClr val="A7377D"/>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YOUR HEADING</a:t>
            </a:r>
            <a:endParaRPr lang="en-US"/>
          </a:p>
        </p:txBody>
      </p:sp>
      <p:cxnSp>
        <p:nvCxnSpPr>
          <p:cNvPr id="91" name="Straight Connector 90">
            <a:extLst>
              <a:ext uri="{FF2B5EF4-FFF2-40B4-BE49-F238E27FC236}">
                <a16:creationId xmlns:a16="http://schemas.microsoft.com/office/drawing/2014/main" id="{7329C98B-A30A-4942-98B2-953AAE49244A}"/>
              </a:ext>
            </a:extLst>
          </p:cNvPr>
          <p:cNvCxnSpPr/>
          <p:nvPr userDrawn="1"/>
        </p:nvCxnSpPr>
        <p:spPr>
          <a:xfrm>
            <a:off x="3420701" y="1231025"/>
            <a:ext cx="532210" cy="0"/>
          </a:xfrm>
          <a:prstGeom prst="line">
            <a:avLst/>
          </a:prstGeom>
          <a:ln w="28575">
            <a:solidFill>
              <a:srgbClr val="76C7D3"/>
            </a:solidFill>
          </a:ln>
        </p:spPr>
        <p:style>
          <a:lnRef idx="1">
            <a:schemeClr val="accent1"/>
          </a:lnRef>
          <a:fillRef idx="0">
            <a:schemeClr val="accent1"/>
          </a:fillRef>
          <a:effectRef idx="0">
            <a:schemeClr val="accent1"/>
          </a:effectRef>
          <a:fontRef idx="minor">
            <a:schemeClr val="tx1"/>
          </a:fontRef>
        </p:style>
      </p:cxnSp>
      <p:sp>
        <p:nvSpPr>
          <p:cNvPr id="96" name="Text Placeholder 32">
            <a:extLst>
              <a:ext uri="{FF2B5EF4-FFF2-40B4-BE49-F238E27FC236}">
                <a16:creationId xmlns:a16="http://schemas.microsoft.com/office/drawing/2014/main" id="{6988F70C-B8CE-4B43-8ADE-8C8726BA2B8E}"/>
              </a:ext>
            </a:extLst>
          </p:cNvPr>
          <p:cNvSpPr>
            <a:spLocks noGrp="1"/>
          </p:cNvSpPr>
          <p:nvPr>
            <p:ph type="body" sz="quarter" idx="47" hasCustomPrompt="1"/>
          </p:nvPr>
        </p:nvSpPr>
        <p:spPr>
          <a:xfrm>
            <a:off x="522227" y="1644953"/>
            <a:ext cx="6329159" cy="921266"/>
          </a:xfrm>
        </p:spPr>
        <p:txBody>
          <a:bodyPr>
            <a:noAutofit/>
          </a:bodyPr>
          <a:lstStyle>
            <a:lvl1pPr marL="0" indent="0" algn="ctr">
              <a:buNone/>
              <a:defRPr sz="1200" b="1" i="1">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a:t>Sub-Heading</a:t>
            </a:r>
          </a:p>
        </p:txBody>
      </p:sp>
      <p:sp>
        <p:nvSpPr>
          <p:cNvPr id="97" name="Text Placeholder 32">
            <a:extLst>
              <a:ext uri="{FF2B5EF4-FFF2-40B4-BE49-F238E27FC236}">
                <a16:creationId xmlns:a16="http://schemas.microsoft.com/office/drawing/2014/main" id="{EF72E3D2-14AC-7B42-9172-3B91B70CD6DE}"/>
              </a:ext>
            </a:extLst>
          </p:cNvPr>
          <p:cNvSpPr>
            <a:spLocks noGrp="1"/>
          </p:cNvSpPr>
          <p:nvPr>
            <p:ph type="body" sz="quarter" idx="48" hasCustomPrompt="1"/>
          </p:nvPr>
        </p:nvSpPr>
        <p:spPr>
          <a:xfrm>
            <a:off x="527797" y="3174442"/>
            <a:ext cx="6318018" cy="6634576"/>
          </a:xfrm>
        </p:spPr>
        <p:txBody>
          <a:bodyPr numCol="2" spcCol="288000" anchor="t">
            <a:noAutofit/>
          </a:bodyPr>
          <a:lstStyle>
            <a:lvl1pPr marL="0" indent="0" algn="just">
              <a:lnSpc>
                <a:spcPct val="100000"/>
              </a:lnSpc>
              <a:spcBef>
                <a:spcPct val="0"/>
              </a:spcBef>
              <a:buNone/>
              <a:defRPr sz="105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colums)</a:t>
            </a:r>
            <a:endParaRPr lang="en-US"/>
          </a:p>
        </p:txBody>
      </p:sp>
      <p:sp>
        <p:nvSpPr>
          <p:cNvPr id="9" name="Slide Number Placeholder 5">
            <a:extLst>
              <a:ext uri="{FF2B5EF4-FFF2-40B4-BE49-F238E27FC236}">
                <a16:creationId xmlns:a16="http://schemas.microsoft.com/office/drawing/2014/main" id="{7A3BDB26-9FA2-5148-AC0A-B97B5DAF04DA}"/>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414141"/>
                </a:solidFill>
                <a:latin typeface="Avenir" panose="02000503020000020003" pitchFamily="2" charset="0"/>
              </a:defRPr>
            </a:lvl1pPr>
          </a:lstStyle>
          <a:p>
            <a:fld id="{CB2079F2-58AF-ED44-82D7-E04B2F6FD686}" type="slidenum">
              <a:rPr lang="en-US" smtClean="0"/>
              <a:t>‹#›</a:t>
            </a:fld>
            <a:endParaRPr lang="en-US"/>
          </a:p>
        </p:txBody>
      </p:sp>
      <p:cxnSp>
        <p:nvCxnSpPr>
          <p:cNvPr id="10" name="Straight Connector 9">
            <a:extLst>
              <a:ext uri="{FF2B5EF4-FFF2-40B4-BE49-F238E27FC236}">
                <a16:creationId xmlns:a16="http://schemas.microsoft.com/office/drawing/2014/main" id="{8AB7254E-8CA4-A54F-A358-5C25BEE7E0A1}"/>
              </a:ext>
            </a:extLst>
          </p:cNvPr>
          <p:cNvCxnSpPr/>
          <p:nvPr userDrawn="1"/>
        </p:nvCxnSpPr>
        <p:spPr>
          <a:xfrm rot="5400000" flipH="1">
            <a:off x="7257742" y="10076667"/>
            <a:ext cx="0" cy="178217"/>
          </a:xfrm>
          <a:prstGeom prst="line">
            <a:avLst/>
          </a:prstGeom>
          <a:ln>
            <a:solidFill>
              <a:srgbClr val="76C7D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793EBF3-64AF-D848-B8E5-199E8CB8BC3B}"/>
              </a:ext>
            </a:extLst>
          </p:cNvPr>
          <p:cNvSpPr/>
          <p:nvPr userDrawn="1"/>
        </p:nvSpPr>
        <p:spPr>
          <a:xfrm rot="16200000">
            <a:off x="5677889" y="8236536"/>
            <a:ext cx="3173496" cy="200055"/>
          </a:xfrm>
          <a:prstGeom prst="rect">
            <a:avLst/>
          </a:prstGeom>
        </p:spPr>
        <p:txBody>
          <a:bodyPr wrap="square">
            <a:spAutoFit/>
          </a:bodyPr>
          <a:lstStyle/>
          <a:p>
            <a:pPr algn="l"/>
            <a:r>
              <a:rPr lang="en-IE" sz="700" b="0" i="0" u="none" strike="noStrike" kern="1200" spc="300">
                <a:solidFill>
                  <a:srgbClr val="414141"/>
                </a:solidFill>
                <a:effectLst/>
                <a:latin typeface="Open Sans" panose="020B0606030504020204" pitchFamily="34" charset="0"/>
                <a:ea typeface="Open Sans" panose="020B0606030504020204" pitchFamily="34" charset="0"/>
                <a:cs typeface="Open Sans" panose="020B0606030504020204" pitchFamily="34" charset="0"/>
              </a:rPr>
              <a:t>Migrant Community Mediators</a:t>
            </a:r>
            <a:endParaRPr lang="en-US" sz="700" spc="300">
              <a:solidFill>
                <a:srgbClr val="41414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0029274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with text">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B8C66B6C-960A-C340-BA7F-300380AAC3B0}"/>
              </a:ext>
            </a:extLst>
          </p:cNvPr>
          <p:cNvSpPr/>
          <p:nvPr userDrawn="1"/>
        </p:nvSpPr>
        <p:spPr>
          <a:xfrm>
            <a:off x="8496" y="1"/>
            <a:ext cx="7603008" cy="5175895"/>
          </a:xfrm>
          <a:custGeom>
            <a:avLst/>
            <a:gdLst>
              <a:gd name="connsiteX0" fmla="*/ 0 w 7603008"/>
              <a:gd name="connsiteY0" fmla="*/ 0 h 5175895"/>
              <a:gd name="connsiteX1" fmla="*/ 7603008 w 7603008"/>
              <a:gd name="connsiteY1" fmla="*/ 0 h 5175895"/>
              <a:gd name="connsiteX2" fmla="*/ 7603008 w 7603008"/>
              <a:gd name="connsiteY2" fmla="*/ 3178938 h 5175895"/>
              <a:gd name="connsiteX3" fmla="*/ 7552918 w 7603008"/>
              <a:gd name="connsiteY3" fmla="*/ 3235906 h 5175895"/>
              <a:gd name="connsiteX4" fmla="*/ 6358252 w 7603008"/>
              <a:gd name="connsiteY4" fmla="*/ 4017473 h 5175895"/>
              <a:gd name="connsiteX5" fmla="*/ 3144862 w 7603008"/>
              <a:gd name="connsiteY5" fmla="*/ 4391655 h 5175895"/>
              <a:gd name="connsiteX6" fmla="*/ 3093448 w 7603008"/>
              <a:gd name="connsiteY6" fmla="*/ 4394510 h 5175895"/>
              <a:gd name="connsiteX7" fmla="*/ 2430770 w 7603008"/>
              <a:gd name="connsiteY7" fmla="*/ 4660154 h 5175895"/>
              <a:gd name="connsiteX8" fmla="*/ 2025170 w 7603008"/>
              <a:gd name="connsiteY8" fmla="*/ 5102882 h 5175895"/>
              <a:gd name="connsiteX9" fmla="*/ 1642422 w 7603008"/>
              <a:gd name="connsiteY9" fmla="*/ 5051468 h 5175895"/>
              <a:gd name="connsiteX10" fmla="*/ 1562446 w 7603008"/>
              <a:gd name="connsiteY10" fmla="*/ 4880095 h 5175895"/>
              <a:gd name="connsiteX11" fmla="*/ 608417 w 7603008"/>
              <a:gd name="connsiteY11" fmla="*/ 4051745 h 5175895"/>
              <a:gd name="connsiteX12" fmla="*/ 75624 w 7603008"/>
              <a:gd name="connsiteY12" fmla="*/ 3765838 h 5175895"/>
              <a:gd name="connsiteX13" fmla="*/ 0 w 7603008"/>
              <a:gd name="connsiteY13" fmla="*/ 3702554 h 5175895"/>
              <a:gd name="connsiteX14" fmla="*/ 0 w 7603008"/>
              <a:gd name="connsiteY14" fmla="*/ 0 h 5175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03008" h="5175895">
                <a:moveTo>
                  <a:pt x="0" y="0"/>
                </a:moveTo>
                <a:lnTo>
                  <a:pt x="7603008" y="0"/>
                </a:lnTo>
                <a:lnTo>
                  <a:pt x="7603008" y="3178938"/>
                </a:lnTo>
                <a:lnTo>
                  <a:pt x="7552918" y="3235906"/>
                </a:lnTo>
                <a:cubicBezTo>
                  <a:pt x="7305845" y="3499761"/>
                  <a:pt x="6920953" y="3778968"/>
                  <a:pt x="6358252" y="4017473"/>
                </a:cubicBezTo>
                <a:cubicBezTo>
                  <a:pt x="5304260" y="4463065"/>
                  <a:pt x="3384789" y="4400221"/>
                  <a:pt x="3144862" y="4391655"/>
                </a:cubicBezTo>
                <a:cubicBezTo>
                  <a:pt x="3127721" y="4391655"/>
                  <a:pt x="3110579" y="4391655"/>
                  <a:pt x="3093448" y="4394510"/>
                </a:cubicBezTo>
                <a:cubicBezTo>
                  <a:pt x="2585011" y="4480206"/>
                  <a:pt x="2430770" y="4660154"/>
                  <a:pt x="2430770" y="4660154"/>
                </a:cubicBezTo>
                <a:lnTo>
                  <a:pt x="2025170" y="5102882"/>
                </a:lnTo>
                <a:cubicBezTo>
                  <a:pt x="1916632" y="5219995"/>
                  <a:pt x="1708112" y="5191433"/>
                  <a:pt x="1642422" y="5051468"/>
                </a:cubicBezTo>
                <a:lnTo>
                  <a:pt x="1562446" y="4880095"/>
                </a:lnTo>
                <a:cubicBezTo>
                  <a:pt x="1382488" y="4497338"/>
                  <a:pt x="1036868" y="4200276"/>
                  <a:pt x="608417" y="4051745"/>
                </a:cubicBezTo>
                <a:cubicBezTo>
                  <a:pt x="401332" y="3978909"/>
                  <a:pt x="225220" y="3881258"/>
                  <a:pt x="75624" y="3765838"/>
                </a:cubicBezTo>
                <a:lnTo>
                  <a:pt x="0" y="3702554"/>
                </a:lnTo>
                <a:lnTo>
                  <a:pt x="0" y="0"/>
                </a:lnTo>
                <a:close/>
              </a:path>
            </a:pathLst>
          </a:custGeom>
          <a:solidFill>
            <a:srgbClr val="F7BD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83"/>
          </a:p>
        </p:txBody>
      </p:sp>
      <p:sp>
        <p:nvSpPr>
          <p:cNvPr id="204" name="Text Placeholder 32">
            <a:extLst>
              <a:ext uri="{FF2B5EF4-FFF2-40B4-BE49-F238E27FC236}">
                <a16:creationId xmlns:a16="http://schemas.microsoft.com/office/drawing/2014/main" id="{75BB4A72-1B5B-4D49-BD94-55EE4A386722}"/>
              </a:ext>
            </a:extLst>
          </p:cNvPr>
          <p:cNvSpPr>
            <a:spLocks noGrp="1"/>
          </p:cNvSpPr>
          <p:nvPr>
            <p:ph type="body" sz="quarter" idx="32" hasCustomPrompt="1"/>
          </p:nvPr>
        </p:nvSpPr>
        <p:spPr>
          <a:xfrm>
            <a:off x="3345873" y="5786141"/>
            <a:ext cx="3386885" cy="4241086"/>
          </a:xfrm>
        </p:spPr>
        <p:txBody>
          <a:bodyPr numCol="1" spcCol="288000" anchor="t">
            <a:noAutofit/>
          </a:bodyPr>
          <a:lstStyle>
            <a:lvl1pPr marL="0" indent="0" algn="just">
              <a:lnSpc>
                <a:spcPct val="100000"/>
              </a:lnSpc>
              <a:spcBef>
                <a:spcPct val="0"/>
              </a:spcBef>
              <a:buNone/>
              <a:defRPr sz="105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05" name="Text Placeholder 32">
            <a:extLst>
              <a:ext uri="{FF2B5EF4-FFF2-40B4-BE49-F238E27FC236}">
                <a16:creationId xmlns:a16="http://schemas.microsoft.com/office/drawing/2014/main" id="{9A8DA396-B02F-6047-AA34-B09F477FE6EF}"/>
              </a:ext>
            </a:extLst>
          </p:cNvPr>
          <p:cNvSpPr>
            <a:spLocks noGrp="1"/>
          </p:cNvSpPr>
          <p:nvPr>
            <p:ph type="body" sz="quarter" idx="30" hasCustomPrompt="1"/>
          </p:nvPr>
        </p:nvSpPr>
        <p:spPr>
          <a:xfrm>
            <a:off x="427150" y="5771062"/>
            <a:ext cx="2552544" cy="1289281"/>
          </a:xfrm>
        </p:spPr>
        <p:txBody>
          <a:bodyPr>
            <a:noAutofit/>
          </a:bodyPr>
          <a:lstStyle>
            <a:lvl1pPr marL="0" indent="0" algn="l">
              <a:lnSpc>
                <a:spcPts val="2580"/>
              </a:lnSpc>
              <a:spcBef>
                <a:spcPct val="0"/>
              </a:spcBef>
              <a:buNone/>
              <a:defRPr sz="2400" b="1" i="0">
                <a:solidFill>
                  <a:srgbClr val="A7377D"/>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YOUR</a:t>
            </a:r>
          </a:p>
          <a:p>
            <a:pPr lvl="0"/>
            <a:r>
              <a:rPr lang="en-GB"/>
              <a:t>HEADING</a:t>
            </a:r>
            <a:endParaRPr lang="en-US"/>
          </a:p>
        </p:txBody>
      </p:sp>
      <p:cxnSp>
        <p:nvCxnSpPr>
          <p:cNvPr id="206" name="Straight Connector 205">
            <a:extLst>
              <a:ext uri="{FF2B5EF4-FFF2-40B4-BE49-F238E27FC236}">
                <a16:creationId xmlns:a16="http://schemas.microsoft.com/office/drawing/2014/main" id="{81A1A8DC-0434-CF4B-8AFE-4608F9A45643}"/>
              </a:ext>
            </a:extLst>
          </p:cNvPr>
          <p:cNvCxnSpPr/>
          <p:nvPr userDrawn="1"/>
        </p:nvCxnSpPr>
        <p:spPr>
          <a:xfrm>
            <a:off x="542177" y="6920765"/>
            <a:ext cx="532210" cy="0"/>
          </a:xfrm>
          <a:prstGeom prst="line">
            <a:avLst/>
          </a:prstGeom>
          <a:ln w="28575">
            <a:solidFill>
              <a:srgbClr val="76C7D3"/>
            </a:solidFill>
          </a:ln>
        </p:spPr>
        <p:style>
          <a:lnRef idx="1">
            <a:schemeClr val="accent1"/>
          </a:lnRef>
          <a:fillRef idx="0">
            <a:schemeClr val="accent1"/>
          </a:fillRef>
          <a:effectRef idx="0">
            <a:schemeClr val="accent1"/>
          </a:effectRef>
          <a:fontRef idx="minor">
            <a:schemeClr val="tx1"/>
          </a:fontRef>
        </p:style>
      </p:cxnSp>
      <p:sp>
        <p:nvSpPr>
          <p:cNvPr id="207" name="Text Placeholder 32">
            <a:extLst>
              <a:ext uri="{FF2B5EF4-FFF2-40B4-BE49-F238E27FC236}">
                <a16:creationId xmlns:a16="http://schemas.microsoft.com/office/drawing/2014/main" id="{DFA9D23B-9357-8247-9620-7B5B40432252}"/>
              </a:ext>
            </a:extLst>
          </p:cNvPr>
          <p:cNvSpPr>
            <a:spLocks noGrp="1"/>
          </p:cNvSpPr>
          <p:nvPr>
            <p:ph type="body" sz="quarter" idx="46" hasCustomPrompt="1"/>
          </p:nvPr>
        </p:nvSpPr>
        <p:spPr>
          <a:xfrm>
            <a:off x="466331" y="7332726"/>
            <a:ext cx="2513363" cy="2694501"/>
          </a:xfrm>
        </p:spPr>
        <p:txBody>
          <a:bodyPr numCol="1" spcCol="288000" anchor="t">
            <a:noAutofit/>
          </a:bodyPr>
          <a:lstStyle>
            <a:lvl1pPr marL="0" marR="0" indent="0" algn="just" defTabSz="2072941" rtl="0" eaLnBrk="1" fontAlgn="auto" latinLnBrk="0" hangingPunct="1">
              <a:lnSpc>
                <a:spcPct val="100000"/>
              </a:lnSpc>
              <a:spcBef>
                <a:spcPct val="0"/>
              </a:spcBef>
              <a:spcAft>
                <a:spcPct val="0"/>
              </a:spcAft>
              <a:buClrTx/>
              <a:buSzTx/>
              <a:buFont typeface="Arial" panose="020B0604020202020204" pitchFamily="34" charset="0"/>
              <a:buNone/>
              <a:defRPr sz="1200" b="1" i="1">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ct val="0"/>
              </a:spcBef>
              <a:spcAft>
                <a:spcPct val="0"/>
              </a:spcAft>
              <a:buClrTx/>
              <a:buSzTx/>
              <a:buFont typeface="Arial" panose="020B0604020202020204" pitchFamily="34" charset="0"/>
              <a:buNone/>
              <a:defRPr/>
            </a:pPr>
            <a:r>
              <a:rPr lang="en-IE"/>
              <a:t>Sub-Heading</a:t>
            </a:r>
            <a:endParaRPr lang="en-US"/>
          </a:p>
          <a:p>
            <a:pPr lvl="0"/>
            <a:endParaRPr lang="en-US"/>
          </a:p>
        </p:txBody>
      </p:sp>
      <p:sp>
        <p:nvSpPr>
          <p:cNvPr id="209" name="Text Placeholder 23">
            <a:extLst>
              <a:ext uri="{FF2B5EF4-FFF2-40B4-BE49-F238E27FC236}">
                <a16:creationId xmlns:a16="http://schemas.microsoft.com/office/drawing/2014/main" id="{D6E463B7-8C0F-C941-886A-1BDA5F0498B5}"/>
              </a:ext>
            </a:extLst>
          </p:cNvPr>
          <p:cNvSpPr>
            <a:spLocks noGrp="1"/>
          </p:cNvSpPr>
          <p:nvPr>
            <p:ph type="body" sz="quarter" idx="15" hasCustomPrompt="1"/>
          </p:nvPr>
        </p:nvSpPr>
        <p:spPr>
          <a:xfrm>
            <a:off x="923312" y="488408"/>
            <a:ext cx="2003444" cy="936605"/>
          </a:xfrm>
        </p:spPr>
        <p:txBody>
          <a:bodyPr anchor="t">
            <a:normAutofit/>
          </a:bodyPr>
          <a:lstStyle>
            <a:lvl1pPr marL="0" indent="0" algn="l">
              <a:buNone/>
              <a:defRPr sz="9600" b="1" i="0" baseline="0">
                <a:solidFill>
                  <a:schemeClr val="bg1"/>
                </a:solidFill>
                <a:latin typeface="Times" pitchFamily="2" charset="0"/>
                <a:ea typeface="Times" pitchFamily="2" charset="0"/>
                <a:cs typeface="Times New Roman" charset="0"/>
              </a:defRPr>
            </a:lvl1pPr>
          </a:lstStyle>
          <a:p>
            <a:pPr lvl="0"/>
            <a:r>
              <a:rPr lang="en-US"/>
              <a:t>“</a:t>
            </a:r>
          </a:p>
        </p:txBody>
      </p:sp>
      <p:sp>
        <p:nvSpPr>
          <p:cNvPr id="210" name="Text Placeholder 23">
            <a:extLst>
              <a:ext uri="{FF2B5EF4-FFF2-40B4-BE49-F238E27FC236}">
                <a16:creationId xmlns:a16="http://schemas.microsoft.com/office/drawing/2014/main" id="{784E58C9-00D1-7E44-840B-8FC91C314BC1}"/>
              </a:ext>
            </a:extLst>
          </p:cNvPr>
          <p:cNvSpPr>
            <a:spLocks noGrp="1"/>
          </p:cNvSpPr>
          <p:nvPr>
            <p:ph type="body" sz="quarter" idx="14" hasCustomPrompt="1"/>
          </p:nvPr>
        </p:nvSpPr>
        <p:spPr>
          <a:xfrm>
            <a:off x="5890854" y="2502687"/>
            <a:ext cx="841904" cy="1119370"/>
          </a:xfrm>
        </p:spPr>
        <p:txBody>
          <a:bodyPr anchor="t">
            <a:normAutofit/>
          </a:bodyPr>
          <a:lstStyle>
            <a:lvl1pPr marL="0" indent="0" algn="r">
              <a:buNone/>
              <a:defRPr sz="9600" b="1" i="0" baseline="0">
                <a:solidFill>
                  <a:schemeClr val="bg1"/>
                </a:solidFill>
                <a:latin typeface="Times" pitchFamily="2" charset="0"/>
                <a:ea typeface="Times" pitchFamily="2" charset="0"/>
                <a:cs typeface="Times New Roman" charset="0"/>
              </a:defRPr>
            </a:lvl1pPr>
          </a:lstStyle>
          <a:p>
            <a:pPr lvl="0"/>
            <a:r>
              <a:rPr lang="en-US"/>
              <a:t>”</a:t>
            </a:r>
          </a:p>
        </p:txBody>
      </p:sp>
      <p:sp>
        <p:nvSpPr>
          <p:cNvPr id="211" name="Text Placeholder 23">
            <a:extLst>
              <a:ext uri="{FF2B5EF4-FFF2-40B4-BE49-F238E27FC236}">
                <a16:creationId xmlns:a16="http://schemas.microsoft.com/office/drawing/2014/main" id="{C9D1CC33-BE30-E144-BEC1-688BBD7FD61B}"/>
              </a:ext>
            </a:extLst>
          </p:cNvPr>
          <p:cNvSpPr>
            <a:spLocks noGrp="1"/>
          </p:cNvSpPr>
          <p:nvPr>
            <p:ph type="body" sz="quarter" idx="13" hasCustomPrompt="1"/>
          </p:nvPr>
        </p:nvSpPr>
        <p:spPr>
          <a:xfrm>
            <a:off x="932220" y="514429"/>
            <a:ext cx="5695234" cy="2565158"/>
          </a:xfrm>
        </p:spPr>
        <p:txBody>
          <a:bodyPr anchor="ctr">
            <a:normAutofit/>
          </a:bodyPr>
          <a:lstStyle>
            <a:lvl1pPr marL="0" indent="0" algn="ctr">
              <a:lnSpc>
                <a:spcPts val="2160"/>
              </a:lnSpc>
              <a:spcBef>
                <a:spcPct val="0"/>
              </a:spcBef>
              <a:buNone/>
              <a:defRPr sz="1800" b="1" i="1" baseline="0">
                <a:solidFill>
                  <a:schemeClr val="bg1"/>
                </a:solidFill>
                <a:latin typeface="Poppins" pitchFamily="2" charset="77"/>
                <a:cs typeface="Poppins" pitchFamily="2" charset="77"/>
              </a:defRPr>
            </a:lvl1pPr>
          </a:lstStyle>
          <a:p>
            <a:pPr lvl="0"/>
            <a:r>
              <a:rPr lang="en-US"/>
              <a:t>Quote Slide</a:t>
            </a:r>
          </a:p>
        </p:txBody>
      </p:sp>
      <p:sp>
        <p:nvSpPr>
          <p:cNvPr id="212" name="Text Placeholder 32">
            <a:extLst>
              <a:ext uri="{FF2B5EF4-FFF2-40B4-BE49-F238E27FC236}">
                <a16:creationId xmlns:a16="http://schemas.microsoft.com/office/drawing/2014/main" id="{C94EF828-4192-294A-A310-62A948B4470A}"/>
              </a:ext>
            </a:extLst>
          </p:cNvPr>
          <p:cNvSpPr>
            <a:spLocks noGrp="1"/>
          </p:cNvSpPr>
          <p:nvPr>
            <p:ph type="body" sz="quarter" idx="52" hasCustomPrompt="1"/>
          </p:nvPr>
        </p:nvSpPr>
        <p:spPr>
          <a:xfrm>
            <a:off x="921958" y="3155436"/>
            <a:ext cx="5810800" cy="575570"/>
          </a:xfrm>
        </p:spPr>
        <p:txBody>
          <a:bodyPr numCol="1" spcCol="288000" anchor="t">
            <a:noAutofit/>
          </a:bodyPr>
          <a:lstStyle>
            <a:lvl1pPr marL="0" indent="0" algn="ctr">
              <a:lnSpc>
                <a:spcPct val="100000"/>
              </a:lnSpc>
              <a:spcBef>
                <a:spcPct val="0"/>
              </a:spcBef>
              <a:buNone/>
              <a:defRPr sz="105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Name, Company</a:t>
            </a:r>
            <a:endParaRPr lang="en-US"/>
          </a:p>
        </p:txBody>
      </p:sp>
      <p:sp>
        <p:nvSpPr>
          <p:cNvPr id="213" name="Graphic 4">
            <a:extLst>
              <a:ext uri="{FF2B5EF4-FFF2-40B4-BE49-F238E27FC236}">
                <a16:creationId xmlns:a16="http://schemas.microsoft.com/office/drawing/2014/main" id="{F6EB7DA0-DA95-384B-BB77-111792C8D2B7}"/>
              </a:ext>
            </a:extLst>
          </p:cNvPr>
          <p:cNvSpPr/>
          <p:nvPr userDrawn="1"/>
        </p:nvSpPr>
        <p:spPr>
          <a:xfrm rot="3173608">
            <a:off x="331773" y="-1641625"/>
            <a:ext cx="7223152" cy="7119258"/>
          </a:xfrm>
          <a:custGeom>
            <a:avLst/>
            <a:gdLst>
              <a:gd name="connsiteX0" fmla="*/ 187073 w 494176"/>
              <a:gd name="connsiteY0" fmla="*/ 486712 h 487068"/>
              <a:gd name="connsiteX1" fmla="*/ 319436 w 494176"/>
              <a:gd name="connsiteY1" fmla="*/ 400839 h 487068"/>
              <a:gd name="connsiteX2" fmla="*/ 491182 w 494176"/>
              <a:gd name="connsiteY2" fmla="*/ 225540 h 487068"/>
              <a:gd name="connsiteX3" fmla="*/ 296932 w 494176"/>
              <a:gd name="connsiteY3" fmla="*/ 6416 h 487068"/>
              <a:gd name="connsiteX4" fmla="*/ 6444 w 494176"/>
              <a:gd name="connsiteY4" fmla="*/ 228501 h 487068"/>
              <a:gd name="connsiteX5" fmla="*/ 187073 w 494176"/>
              <a:gd name="connsiteY5" fmla="*/ 486712 h 48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176" h="487068">
                <a:moveTo>
                  <a:pt x="187073" y="486712"/>
                </a:moveTo>
                <a:cubicBezTo>
                  <a:pt x="239782" y="479902"/>
                  <a:pt x="272354" y="422752"/>
                  <a:pt x="319436" y="400839"/>
                </a:cubicBezTo>
                <a:cubicBezTo>
                  <a:pt x="404717" y="360864"/>
                  <a:pt x="513687" y="343097"/>
                  <a:pt x="491182" y="225540"/>
                </a:cubicBezTo>
                <a:cubicBezTo>
                  <a:pt x="474008" y="135225"/>
                  <a:pt x="385173" y="27144"/>
                  <a:pt x="296932" y="6416"/>
                </a:cubicBezTo>
                <a:cubicBezTo>
                  <a:pt x="141768" y="-30007"/>
                  <a:pt x="66851" y="94657"/>
                  <a:pt x="6444" y="228501"/>
                </a:cubicBezTo>
                <a:cubicBezTo>
                  <a:pt x="-32347" y="314374"/>
                  <a:pt x="113637" y="496188"/>
                  <a:pt x="187073" y="486712"/>
                </a:cubicBezTo>
                <a:close/>
              </a:path>
            </a:pathLst>
          </a:custGeom>
          <a:noFill/>
          <a:ln w="28575" cap="flat">
            <a:solidFill>
              <a:srgbClr val="414141"/>
            </a:solidFill>
            <a:prstDash val="solid"/>
            <a:miter/>
          </a:ln>
        </p:spPr>
        <p:txBody>
          <a:bodyPr rtlCol="0" anchor="ctr"/>
          <a:lstStyle/>
          <a:p>
            <a:endParaRPr lang="en-US"/>
          </a:p>
        </p:txBody>
      </p:sp>
      <p:sp>
        <p:nvSpPr>
          <p:cNvPr id="214" name="Rectangle 213">
            <a:extLst>
              <a:ext uri="{FF2B5EF4-FFF2-40B4-BE49-F238E27FC236}">
                <a16:creationId xmlns:a16="http://schemas.microsoft.com/office/drawing/2014/main" id="{9BC92FB1-6760-3946-9817-296E5D8701BC}"/>
              </a:ext>
            </a:extLst>
          </p:cNvPr>
          <p:cNvSpPr/>
          <p:nvPr userDrawn="1"/>
        </p:nvSpPr>
        <p:spPr>
          <a:xfrm>
            <a:off x="-195943" y="-2808514"/>
            <a:ext cx="8278586" cy="280851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Slide Number Placeholder 5">
            <a:extLst>
              <a:ext uri="{FF2B5EF4-FFF2-40B4-BE49-F238E27FC236}">
                <a16:creationId xmlns:a16="http://schemas.microsoft.com/office/drawing/2014/main" id="{7B86950E-07C9-AD43-A77D-93D5976DB265}"/>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414141"/>
                </a:solidFill>
                <a:latin typeface="Avenir" panose="02000503020000020003" pitchFamily="2" charset="0"/>
              </a:defRPr>
            </a:lvl1pPr>
          </a:lstStyle>
          <a:p>
            <a:fld id="{CB2079F2-58AF-ED44-82D7-E04B2F6FD686}" type="slidenum">
              <a:rPr lang="en-US" smtClean="0"/>
              <a:t>‹#›</a:t>
            </a:fld>
            <a:endParaRPr lang="en-US"/>
          </a:p>
        </p:txBody>
      </p:sp>
      <p:cxnSp>
        <p:nvCxnSpPr>
          <p:cNvPr id="219" name="Straight Connector 218">
            <a:extLst>
              <a:ext uri="{FF2B5EF4-FFF2-40B4-BE49-F238E27FC236}">
                <a16:creationId xmlns:a16="http://schemas.microsoft.com/office/drawing/2014/main" id="{7005FC80-C26B-274D-AD2C-AEFEC8A0A9CF}"/>
              </a:ext>
            </a:extLst>
          </p:cNvPr>
          <p:cNvCxnSpPr/>
          <p:nvPr userDrawn="1"/>
        </p:nvCxnSpPr>
        <p:spPr>
          <a:xfrm rot="5400000" flipH="1">
            <a:off x="7257742" y="10076667"/>
            <a:ext cx="0" cy="178217"/>
          </a:xfrm>
          <a:prstGeom prst="line">
            <a:avLst/>
          </a:prstGeom>
          <a:ln>
            <a:solidFill>
              <a:srgbClr val="76C7D3"/>
            </a:solidFill>
          </a:ln>
        </p:spPr>
        <p:style>
          <a:lnRef idx="1">
            <a:schemeClr val="accent1"/>
          </a:lnRef>
          <a:fillRef idx="0">
            <a:schemeClr val="accent1"/>
          </a:fillRef>
          <a:effectRef idx="0">
            <a:schemeClr val="accent1"/>
          </a:effectRef>
          <a:fontRef idx="minor">
            <a:schemeClr val="tx1"/>
          </a:fontRef>
        </p:style>
      </p:cxnSp>
      <p:sp>
        <p:nvSpPr>
          <p:cNvPr id="220" name="Rectangle 219">
            <a:extLst>
              <a:ext uri="{FF2B5EF4-FFF2-40B4-BE49-F238E27FC236}">
                <a16:creationId xmlns:a16="http://schemas.microsoft.com/office/drawing/2014/main" id="{0BF4BB8E-FAC9-A840-9C5C-3E9EF8AAC07C}"/>
              </a:ext>
            </a:extLst>
          </p:cNvPr>
          <p:cNvSpPr/>
          <p:nvPr userDrawn="1"/>
        </p:nvSpPr>
        <p:spPr>
          <a:xfrm rot="16200000">
            <a:off x="5677889" y="8236536"/>
            <a:ext cx="3173496" cy="200055"/>
          </a:xfrm>
          <a:prstGeom prst="rect">
            <a:avLst/>
          </a:prstGeom>
        </p:spPr>
        <p:txBody>
          <a:bodyPr wrap="square">
            <a:spAutoFit/>
          </a:bodyPr>
          <a:lstStyle/>
          <a:p>
            <a:pPr algn="l"/>
            <a:r>
              <a:rPr lang="en-IE" sz="700" b="0" i="0" u="none" strike="noStrike" kern="1200" spc="300">
                <a:solidFill>
                  <a:srgbClr val="414141"/>
                </a:solidFill>
                <a:effectLst/>
                <a:latin typeface="Open Sans" panose="020B0606030504020204" pitchFamily="34" charset="0"/>
                <a:ea typeface="Open Sans" panose="020B0606030504020204" pitchFamily="34" charset="0"/>
                <a:cs typeface="Open Sans" panose="020B0606030504020204" pitchFamily="34" charset="0"/>
              </a:rPr>
              <a:t>Migrant Community Mediators</a:t>
            </a:r>
            <a:endParaRPr lang="en-US" sz="700" spc="300">
              <a:solidFill>
                <a:srgbClr val="41414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7178919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with photo) 1">
    <p:spTree>
      <p:nvGrpSpPr>
        <p:cNvPr id="1" name=""/>
        <p:cNvGrpSpPr/>
        <p:nvPr/>
      </p:nvGrpSpPr>
      <p:grpSpPr>
        <a:xfrm>
          <a:off x="0" y="0"/>
          <a:ext cx="0" cy="0"/>
          <a:chOff x="0" y="0"/>
          <a:chExt cx="0" cy="0"/>
        </a:xfrm>
      </p:grpSpPr>
      <p:sp>
        <p:nvSpPr>
          <p:cNvPr id="97" name="Graphic 4">
            <a:extLst>
              <a:ext uri="{FF2B5EF4-FFF2-40B4-BE49-F238E27FC236}">
                <a16:creationId xmlns:a16="http://schemas.microsoft.com/office/drawing/2014/main" id="{6BDA9FA2-1CF8-A542-9238-5897F94376AD}"/>
              </a:ext>
            </a:extLst>
          </p:cNvPr>
          <p:cNvSpPr/>
          <p:nvPr userDrawn="1"/>
        </p:nvSpPr>
        <p:spPr>
          <a:xfrm>
            <a:off x="5515399" y="250178"/>
            <a:ext cx="2670119" cy="275309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5" h="461237">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F7BD67"/>
          </a:solidFill>
          <a:ln w="2960" cap="flat">
            <a:noFill/>
            <a:prstDash val="solid"/>
            <a:miter/>
          </a:ln>
        </p:spPr>
        <p:txBody>
          <a:bodyPr rtlCol="0" anchor="ctr"/>
          <a:lstStyle/>
          <a:p>
            <a:endParaRPr lang="en-US"/>
          </a:p>
        </p:txBody>
      </p:sp>
      <p:sp>
        <p:nvSpPr>
          <p:cNvPr id="98" name="Graphic 4">
            <a:extLst>
              <a:ext uri="{FF2B5EF4-FFF2-40B4-BE49-F238E27FC236}">
                <a16:creationId xmlns:a16="http://schemas.microsoft.com/office/drawing/2014/main" id="{3277B1E2-33EA-C049-98BD-7379DA2EFB8C}"/>
              </a:ext>
            </a:extLst>
          </p:cNvPr>
          <p:cNvSpPr/>
          <p:nvPr userDrawn="1"/>
        </p:nvSpPr>
        <p:spPr>
          <a:xfrm>
            <a:off x="5720477" y="439025"/>
            <a:ext cx="2892066" cy="2850467"/>
          </a:xfrm>
          <a:custGeom>
            <a:avLst/>
            <a:gdLst>
              <a:gd name="connsiteX0" fmla="*/ 187073 w 494176"/>
              <a:gd name="connsiteY0" fmla="*/ 486712 h 487068"/>
              <a:gd name="connsiteX1" fmla="*/ 319436 w 494176"/>
              <a:gd name="connsiteY1" fmla="*/ 400839 h 487068"/>
              <a:gd name="connsiteX2" fmla="*/ 491182 w 494176"/>
              <a:gd name="connsiteY2" fmla="*/ 225540 h 487068"/>
              <a:gd name="connsiteX3" fmla="*/ 296932 w 494176"/>
              <a:gd name="connsiteY3" fmla="*/ 6416 h 487068"/>
              <a:gd name="connsiteX4" fmla="*/ 6444 w 494176"/>
              <a:gd name="connsiteY4" fmla="*/ 228501 h 487068"/>
              <a:gd name="connsiteX5" fmla="*/ 187073 w 494176"/>
              <a:gd name="connsiteY5" fmla="*/ 486712 h 48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176" h="487068">
                <a:moveTo>
                  <a:pt x="187073" y="486712"/>
                </a:moveTo>
                <a:cubicBezTo>
                  <a:pt x="239782" y="479902"/>
                  <a:pt x="272354" y="422752"/>
                  <a:pt x="319436" y="400839"/>
                </a:cubicBezTo>
                <a:cubicBezTo>
                  <a:pt x="404717" y="360864"/>
                  <a:pt x="513687" y="343097"/>
                  <a:pt x="491182" y="225540"/>
                </a:cubicBezTo>
                <a:cubicBezTo>
                  <a:pt x="474008" y="135225"/>
                  <a:pt x="385173" y="27144"/>
                  <a:pt x="296932" y="6416"/>
                </a:cubicBezTo>
                <a:cubicBezTo>
                  <a:pt x="141768" y="-30007"/>
                  <a:pt x="66851" y="94657"/>
                  <a:pt x="6444" y="228501"/>
                </a:cubicBezTo>
                <a:cubicBezTo>
                  <a:pt x="-32347" y="314374"/>
                  <a:pt x="113637" y="496188"/>
                  <a:pt x="187073" y="486712"/>
                </a:cubicBezTo>
                <a:close/>
              </a:path>
            </a:pathLst>
          </a:custGeom>
          <a:noFill/>
          <a:ln w="22225" cap="flat">
            <a:solidFill>
              <a:srgbClr val="414141"/>
            </a:solidFill>
            <a:prstDash val="solid"/>
            <a:miter/>
          </a:ln>
        </p:spPr>
        <p:txBody>
          <a:bodyPr rtlCol="0" anchor="ctr"/>
          <a:lstStyle/>
          <a:p>
            <a:endParaRPr lang="en-US"/>
          </a:p>
        </p:txBody>
      </p:sp>
      <p:sp>
        <p:nvSpPr>
          <p:cNvPr id="101" name="Rectangle 100">
            <a:extLst>
              <a:ext uri="{FF2B5EF4-FFF2-40B4-BE49-F238E27FC236}">
                <a16:creationId xmlns:a16="http://schemas.microsoft.com/office/drawing/2014/main" id="{4A9072D2-8343-3240-9321-66C76D7AC077}"/>
              </a:ext>
            </a:extLst>
          </p:cNvPr>
          <p:cNvSpPr/>
          <p:nvPr userDrawn="1"/>
        </p:nvSpPr>
        <p:spPr>
          <a:xfrm>
            <a:off x="7579825" y="0"/>
            <a:ext cx="1223682" cy="451821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Picture Placeholder 193">
            <a:extLst>
              <a:ext uri="{FF2B5EF4-FFF2-40B4-BE49-F238E27FC236}">
                <a16:creationId xmlns:a16="http://schemas.microsoft.com/office/drawing/2014/main" id="{82B87E10-C8D3-D345-9A4C-89E5084A84AD}"/>
              </a:ext>
            </a:extLst>
          </p:cNvPr>
          <p:cNvSpPr>
            <a:spLocks noGrp="1"/>
          </p:cNvSpPr>
          <p:nvPr>
            <p:ph type="pic" sz="quarter" idx="53"/>
          </p:nvPr>
        </p:nvSpPr>
        <p:spPr>
          <a:xfrm>
            <a:off x="4574576" y="1032677"/>
            <a:ext cx="2215905" cy="2289676"/>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p:spPr>
        <p:txBody>
          <a:bodyPr wrap="square">
            <a:noAutofit/>
          </a:bodyPr>
          <a:lstStyle>
            <a:lvl1pPr marL="0" indent="0" algn="ctr">
              <a:buNone/>
              <a:defRPr sz="1050"/>
            </a:lvl1pPr>
          </a:lstStyle>
          <a:p>
            <a:endParaRPr lang="en-US"/>
          </a:p>
        </p:txBody>
      </p:sp>
      <p:sp>
        <p:nvSpPr>
          <p:cNvPr id="275" name="Text Placeholder 32">
            <a:extLst>
              <a:ext uri="{FF2B5EF4-FFF2-40B4-BE49-F238E27FC236}">
                <a16:creationId xmlns:a16="http://schemas.microsoft.com/office/drawing/2014/main" id="{9E9DEFD2-79D4-F444-9BB9-029196F60BEE}"/>
              </a:ext>
            </a:extLst>
          </p:cNvPr>
          <p:cNvSpPr>
            <a:spLocks noGrp="1"/>
          </p:cNvSpPr>
          <p:nvPr>
            <p:ph type="body" sz="quarter" idx="32" hasCustomPrompt="1"/>
          </p:nvPr>
        </p:nvSpPr>
        <p:spPr>
          <a:xfrm>
            <a:off x="529898" y="5616757"/>
            <a:ext cx="6260584" cy="4306555"/>
          </a:xfrm>
        </p:spPr>
        <p:txBody>
          <a:bodyPr numCol="2" spcCol="288000" anchor="t">
            <a:noAutofit/>
          </a:bodyPr>
          <a:lstStyle>
            <a:lvl1pPr marL="0" indent="0" algn="just">
              <a:lnSpc>
                <a:spcPct val="100000"/>
              </a:lnSpc>
              <a:spcBef>
                <a:spcPct val="0"/>
              </a:spcBef>
              <a:buNone/>
              <a:defRPr sz="105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colums)</a:t>
            </a:r>
            <a:endParaRPr lang="en-US"/>
          </a:p>
        </p:txBody>
      </p:sp>
      <p:sp>
        <p:nvSpPr>
          <p:cNvPr id="276" name="Text Placeholder 32">
            <a:extLst>
              <a:ext uri="{FF2B5EF4-FFF2-40B4-BE49-F238E27FC236}">
                <a16:creationId xmlns:a16="http://schemas.microsoft.com/office/drawing/2014/main" id="{9D3E784E-5293-3B4F-AB12-8DC6EA8360D6}"/>
              </a:ext>
            </a:extLst>
          </p:cNvPr>
          <p:cNvSpPr>
            <a:spLocks noGrp="1"/>
          </p:cNvSpPr>
          <p:nvPr>
            <p:ph type="body" sz="quarter" idx="30" hasCustomPrompt="1"/>
          </p:nvPr>
        </p:nvSpPr>
        <p:spPr>
          <a:xfrm>
            <a:off x="484784" y="3785775"/>
            <a:ext cx="2552544" cy="1289281"/>
          </a:xfrm>
        </p:spPr>
        <p:txBody>
          <a:bodyPr>
            <a:noAutofit/>
          </a:bodyPr>
          <a:lstStyle>
            <a:lvl1pPr marL="0" indent="0" algn="l">
              <a:lnSpc>
                <a:spcPts val="2580"/>
              </a:lnSpc>
              <a:spcBef>
                <a:spcPct val="0"/>
              </a:spcBef>
              <a:buNone/>
              <a:defRPr sz="2400" b="1" i="0">
                <a:solidFill>
                  <a:srgbClr val="A7377D"/>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YOUR</a:t>
            </a:r>
          </a:p>
          <a:p>
            <a:pPr lvl="0"/>
            <a:r>
              <a:rPr lang="en-GB"/>
              <a:t>HEADING</a:t>
            </a:r>
            <a:endParaRPr lang="en-US"/>
          </a:p>
        </p:txBody>
      </p:sp>
      <p:cxnSp>
        <p:nvCxnSpPr>
          <p:cNvPr id="277" name="Straight Connector 276">
            <a:extLst>
              <a:ext uri="{FF2B5EF4-FFF2-40B4-BE49-F238E27FC236}">
                <a16:creationId xmlns:a16="http://schemas.microsoft.com/office/drawing/2014/main" id="{905B886C-9E37-2248-910D-D1724EFE35AA}"/>
              </a:ext>
            </a:extLst>
          </p:cNvPr>
          <p:cNvCxnSpPr/>
          <p:nvPr userDrawn="1"/>
        </p:nvCxnSpPr>
        <p:spPr>
          <a:xfrm flipH="1" flipV="1">
            <a:off x="3198920" y="3490809"/>
            <a:ext cx="7487" cy="1730120"/>
          </a:xfrm>
          <a:prstGeom prst="line">
            <a:avLst/>
          </a:prstGeom>
          <a:ln w="28575">
            <a:solidFill>
              <a:srgbClr val="76C7D3"/>
            </a:solidFill>
          </a:ln>
        </p:spPr>
        <p:style>
          <a:lnRef idx="1">
            <a:schemeClr val="accent1"/>
          </a:lnRef>
          <a:fillRef idx="0">
            <a:schemeClr val="accent1"/>
          </a:fillRef>
          <a:effectRef idx="0">
            <a:schemeClr val="accent1"/>
          </a:effectRef>
          <a:fontRef idx="minor">
            <a:schemeClr val="tx1"/>
          </a:fontRef>
        </p:style>
      </p:cxnSp>
      <p:sp>
        <p:nvSpPr>
          <p:cNvPr id="278" name="Text Placeholder 32">
            <a:extLst>
              <a:ext uri="{FF2B5EF4-FFF2-40B4-BE49-F238E27FC236}">
                <a16:creationId xmlns:a16="http://schemas.microsoft.com/office/drawing/2014/main" id="{5EB5DA62-A11E-2744-8FA6-9F0E18EA1720}"/>
              </a:ext>
            </a:extLst>
          </p:cNvPr>
          <p:cNvSpPr>
            <a:spLocks noGrp="1"/>
          </p:cNvSpPr>
          <p:nvPr>
            <p:ph type="body" sz="quarter" idx="46" hasCustomPrompt="1"/>
          </p:nvPr>
        </p:nvSpPr>
        <p:spPr>
          <a:xfrm>
            <a:off x="3380302" y="3785775"/>
            <a:ext cx="3402692" cy="1289281"/>
          </a:xfrm>
        </p:spPr>
        <p:txBody>
          <a:bodyPr numCol="1" spcCol="288000" anchor="t">
            <a:noAutofit/>
          </a:bodyPr>
          <a:lstStyle>
            <a:lvl1pPr marL="0" marR="0" indent="0" algn="just" defTabSz="2072941" rtl="0" eaLnBrk="1" fontAlgn="auto" latinLnBrk="0" hangingPunct="1">
              <a:lnSpc>
                <a:spcPct val="100000"/>
              </a:lnSpc>
              <a:spcBef>
                <a:spcPct val="0"/>
              </a:spcBef>
              <a:spcAft>
                <a:spcPct val="0"/>
              </a:spcAft>
              <a:buClrTx/>
              <a:buSzTx/>
              <a:buFont typeface="Arial" panose="020B0604020202020204" pitchFamily="34" charset="0"/>
              <a:buNone/>
              <a:defRPr sz="1200" b="1" i="1">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ct val="0"/>
              </a:spcBef>
              <a:spcAft>
                <a:spcPct val="0"/>
              </a:spcAft>
              <a:buClrTx/>
              <a:buSzTx/>
              <a:buFont typeface="Arial" panose="020B0604020202020204" pitchFamily="34" charset="0"/>
              <a:buNone/>
              <a:defRPr/>
            </a:pPr>
            <a:r>
              <a:rPr lang="en-IE"/>
              <a:t>Sub-Heading</a:t>
            </a:r>
            <a:endParaRPr lang="en-US"/>
          </a:p>
          <a:p>
            <a:pPr lvl="0"/>
            <a:endParaRPr lang="en-US"/>
          </a:p>
        </p:txBody>
      </p:sp>
      <p:sp>
        <p:nvSpPr>
          <p:cNvPr id="286" name="Slide Number Placeholder 5">
            <a:extLst>
              <a:ext uri="{FF2B5EF4-FFF2-40B4-BE49-F238E27FC236}">
                <a16:creationId xmlns:a16="http://schemas.microsoft.com/office/drawing/2014/main" id="{4B05E46C-5F95-A348-9B6A-D98F9BEF2EB4}"/>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414141"/>
                </a:solidFill>
                <a:latin typeface="Avenir" panose="02000503020000020003" pitchFamily="2" charset="0"/>
              </a:defRPr>
            </a:lvl1pPr>
          </a:lstStyle>
          <a:p>
            <a:fld id="{CB2079F2-58AF-ED44-82D7-E04B2F6FD686}" type="slidenum">
              <a:rPr lang="en-US" smtClean="0"/>
              <a:t>‹#›</a:t>
            </a:fld>
            <a:endParaRPr lang="en-US"/>
          </a:p>
        </p:txBody>
      </p:sp>
      <p:cxnSp>
        <p:nvCxnSpPr>
          <p:cNvPr id="287" name="Straight Connector 286">
            <a:extLst>
              <a:ext uri="{FF2B5EF4-FFF2-40B4-BE49-F238E27FC236}">
                <a16:creationId xmlns:a16="http://schemas.microsoft.com/office/drawing/2014/main" id="{7D2D6829-23DA-7943-8572-B5113F12F1FA}"/>
              </a:ext>
            </a:extLst>
          </p:cNvPr>
          <p:cNvCxnSpPr/>
          <p:nvPr userDrawn="1"/>
        </p:nvCxnSpPr>
        <p:spPr>
          <a:xfrm rot="5400000" flipH="1">
            <a:off x="7257742" y="10076667"/>
            <a:ext cx="0" cy="178217"/>
          </a:xfrm>
          <a:prstGeom prst="line">
            <a:avLst/>
          </a:prstGeom>
          <a:ln>
            <a:solidFill>
              <a:srgbClr val="76C7D3"/>
            </a:solidFill>
          </a:ln>
        </p:spPr>
        <p:style>
          <a:lnRef idx="1">
            <a:schemeClr val="accent1"/>
          </a:lnRef>
          <a:fillRef idx="0">
            <a:schemeClr val="accent1"/>
          </a:fillRef>
          <a:effectRef idx="0">
            <a:schemeClr val="accent1"/>
          </a:effectRef>
          <a:fontRef idx="minor">
            <a:schemeClr val="tx1"/>
          </a:fontRef>
        </p:style>
      </p:cxnSp>
      <p:sp>
        <p:nvSpPr>
          <p:cNvPr id="288" name="Rectangle 287">
            <a:extLst>
              <a:ext uri="{FF2B5EF4-FFF2-40B4-BE49-F238E27FC236}">
                <a16:creationId xmlns:a16="http://schemas.microsoft.com/office/drawing/2014/main" id="{DB71A18B-DF2A-5449-A1A5-48630CB46C0B}"/>
              </a:ext>
            </a:extLst>
          </p:cNvPr>
          <p:cNvSpPr/>
          <p:nvPr userDrawn="1"/>
        </p:nvSpPr>
        <p:spPr>
          <a:xfrm rot="16200000">
            <a:off x="5677889" y="8236536"/>
            <a:ext cx="3173496" cy="200055"/>
          </a:xfrm>
          <a:prstGeom prst="rect">
            <a:avLst/>
          </a:prstGeom>
        </p:spPr>
        <p:txBody>
          <a:bodyPr wrap="square">
            <a:spAutoFit/>
          </a:bodyPr>
          <a:lstStyle/>
          <a:p>
            <a:pPr algn="l"/>
            <a:r>
              <a:rPr lang="en-IE" sz="700" b="0" i="0" u="none" strike="noStrike" kern="1200" spc="300">
                <a:solidFill>
                  <a:srgbClr val="414141"/>
                </a:solidFill>
                <a:effectLst/>
                <a:latin typeface="Open Sans" panose="020B0606030504020204" pitchFamily="34" charset="0"/>
                <a:ea typeface="Open Sans" panose="020B0606030504020204" pitchFamily="34" charset="0"/>
                <a:cs typeface="Open Sans" panose="020B0606030504020204" pitchFamily="34" charset="0"/>
              </a:rPr>
              <a:t>Migrant Community Mediators</a:t>
            </a:r>
            <a:endParaRPr lang="en-US" sz="700" spc="300">
              <a:solidFill>
                <a:srgbClr val="41414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9973717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photo) 2">
    <p:spTree>
      <p:nvGrpSpPr>
        <p:cNvPr id="1" name=""/>
        <p:cNvGrpSpPr/>
        <p:nvPr/>
      </p:nvGrpSpPr>
      <p:grpSpPr>
        <a:xfrm>
          <a:off x="0" y="0"/>
          <a:ext cx="0" cy="0"/>
          <a:chOff x="0" y="0"/>
          <a:chExt cx="0" cy="0"/>
        </a:xfrm>
      </p:grpSpPr>
      <p:sp>
        <p:nvSpPr>
          <p:cNvPr id="190" name="Graphic 4">
            <a:extLst>
              <a:ext uri="{FF2B5EF4-FFF2-40B4-BE49-F238E27FC236}">
                <a16:creationId xmlns:a16="http://schemas.microsoft.com/office/drawing/2014/main" id="{8355AC8C-FBD2-A94C-8CC0-0EE26B1108A2}"/>
              </a:ext>
            </a:extLst>
          </p:cNvPr>
          <p:cNvSpPr/>
          <p:nvPr userDrawn="1"/>
        </p:nvSpPr>
        <p:spPr>
          <a:xfrm>
            <a:off x="5600950" y="1618588"/>
            <a:ext cx="2109106" cy="217465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5" h="461237">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76C7D3"/>
          </a:solidFill>
          <a:ln w="2960" cap="flat">
            <a:noFill/>
            <a:prstDash val="solid"/>
            <a:miter/>
          </a:ln>
        </p:spPr>
        <p:txBody>
          <a:bodyPr rtlCol="0" anchor="ctr"/>
          <a:lstStyle/>
          <a:p>
            <a:endParaRPr lang="en-US"/>
          </a:p>
        </p:txBody>
      </p:sp>
      <p:sp>
        <p:nvSpPr>
          <p:cNvPr id="189" name="Picture Placeholder 188">
            <a:extLst>
              <a:ext uri="{FF2B5EF4-FFF2-40B4-BE49-F238E27FC236}">
                <a16:creationId xmlns:a16="http://schemas.microsoft.com/office/drawing/2014/main" id="{B9C378F2-CB9C-5646-A7D7-E4D9DDE89935}"/>
              </a:ext>
            </a:extLst>
          </p:cNvPr>
          <p:cNvSpPr>
            <a:spLocks noGrp="1"/>
          </p:cNvSpPr>
          <p:nvPr>
            <p:ph type="pic" sz="quarter" idx="35"/>
          </p:nvPr>
        </p:nvSpPr>
        <p:spPr>
          <a:xfrm>
            <a:off x="0" y="-1"/>
            <a:ext cx="7559675" cy="3470559"/>
          </a:xfrm>
          <a:custGeom>
            <a:avLst/>
            <a:gdLst>
              <a:gd name="connsiteX0" fmla="*/ 7559675 w 7559675"/>
              <a:gd name="connsiteY0" fmla="*/ 3208703 h 3470559"/>
              <a:gd name="connsiteX1" fmla="*/ 7559675 w 7559675"/>
              <a:gd name="connsiteY1" fmla="*/ 3470559 h 3470559"/>
              <a:gd name="connsiteX2" fmla="*/ 7387185 w 7559675"/>
              <a:gd name="connsiteY2" fmla="*/ 3470559 h 3470559"/>
              <a:gd name="connsiteX3" fmla="*/ 7454808 w 7559675"/>
              <a:gd name="connsiteY3" fmla="*/ 3386461 h 3470559"/>
              <a:gd name="connsiteX4" fmla="*/ 7522214 w 7559675"/>
              <a:gd name="connsiteY4" fmla="*/ 3281744 h 3470559"/>
              <a:gd name="connsiteX5" fmla="*/ 0 w 7559675"/>
              <a:gd name="connsiteY5" fmla="*/ 0 h 3470559"/>
              <a:gd name="connsiteX6" fmla="*/ 7559675 w 7559675"/>
              <a:gd name="connsiteY6" fmla="*/ 0 h 3470559"/>
              <a:gd name="connsiteX7" fmla="*/ 7559675 w 7559675"/>
              <a:gd name="connsiteY7" fmla="*/ 2029023 h 3470559"/>
              <a:gd name="connsiteX8" fmla="*/ 7491128 w 7559675"/>
              <a:gd name="connsiteY8" fmla="*/ 1961335 h 3470559"/>
              <a:gd name="connsiteX9" fmla="*/ 7252215 w 7559675"/>
              <a:gd name="connsiteY9" fmla="*/ 1823118 h 3470559"/>
              <a:gd name="connsiteX10" fmla="*/ 6878057 w 7559675"/>
              <a:gd name="connsiteY10" fmla="*/ 1669547 h 3470559"/>
              <a:gd name="connsiteX11" fmla="*/ 6080871 w 7559675"/>
              <a:gd name="connsiteY11" fmla="*/ 1834287 h 3470559"/>
              <a:gd name="connsiteX12" fmla="*/ 5611771 w 7559675"/>
              <a:gd name="connsiteY12" fmla="*/ 2793426 h 3470559"/>
              <a:gd name="connsiteX13" fmla="*/ 5781402 w 7559675"/>
              <a:gd name="connsiteY13" fmla="*/ 3463790 h 3470559"/>
              <a:gd name="connsiteX14" fmla="*/ 5788019 w 7559675"/>
              <a:gd name="connsiteY14" fmla="*/ 3470559 h 3470559"/>
              <a:gd name="connsiteX15" fmla="*/ 0 w 7559675"/>
              <a:gd name="connsiteY15" fmla="*/ 3470559 h 347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59675" h="3470559">
                <a:moveTo>
                  <a:pt x="7559675" y="3208703"/>
                </a:moveTo>
                <a:lnTo>
                  <a:pt x="7559675" y="3470559"/>
                </a:lnTo>
                <a:lnTo>
                  <a:pt x="7387185" y="3470559"/>
                </a:lnTo>
                <a:lnTo>
                  <a:pt x="7454808" y="3386461"/>
                </a:lnTo>
                <a:cubicBezTo>
                  <a:pt x="7478884" y="3352974"/>
                  <a:pt x="7501369" y="3317986"/>
                  <a:pt x="7522214" y="3281744"/>
                </a:cubicBezTo>
                <a:close/>
                <a:moveTo>
                  <a:pt x="0" y="0"/>
                </a:moveTo>
                <a:lnTo>
                  <a:pt x="7559675" y="0"/>
                </a:lnTo>
                <a:lnTo>
                  <a:pt x="7559675" y="2029023"/>
                </a:lnTo>
                <a:lnTo>
                  <a:pt x="7491128" y="1961335"/>
                </a:lnTo>
                <a:cubicBezTo>
                  <a:pt x="7419402" y="1905839"/>
                  <a:pt x="7334587" y="1863606"/>
                  <a:pt x="7252215" y="1823118"/>
                </a:cubicBezTo>
                <a:cubicBezTo>
                  <a:pt x="7133548" y="1764479"/>
                  <a:pt x="7007893" y="1708637"/>
                  <a:pt x="6878057" y="1669547"/>
                </a:cubicBezTo>
                <a:cubicBezTo>
                  <a:pt x="6597436" y="1585779"/>
                  <a:pt x="6304250" y="1582988"/>
                  <a:pt x="6080871" y="1834287"/>
                </a:cubicBezTo>
                <a:cubicBezTo>
                  <a:pt x="5864471" y="2077213"/>
                  <a:pt x="5656448" y="2469523"/>
                  <a:pt x="5611771" y="2793426"/>
                </a:cubicBezTo>
                <a:cubicBezTo>
                  <a:pt x="5572506" y="3076663"/>
                  <a:pt x="5642596" y="3300412"/>
                  <a:pt x="5781402" y="3463790"/>
                </a:cubicBezTo>
                <a:lnTo>
                  <a:pt x="5788019" y="3470559"/>
                </a:lnTo>
                <a:lnTo>
                  <a:pt x="0" y="3470559"/>
                </a:lnTo>
                <a:close/>
              </a:path>
            </a:pathLst>
          </a:custGeom>
        </p:spPr>
        <p:txBody>
          <a:bodyPr wrap="square">
            <a:noAutofit/>
          </a:bodyPr>
          <a:lstStyle>
            <a:lvl1pPr marL="0" indent="0">
              <a:buNone/>
              <a:defRPr sz="1400"/>
            </a:lvl1pPr>
          </a:lstStyle>
          <a:p>
            <a:endParaRPr lang="en-US"/>
          </a:p>
        </p:txBody>
      </p:sp>
      <p:sp>
        <p:nvSpPr>
          <p:cNvPr id="182" name="Text Placeholder 32">
            <a:extLst>
              <a:ext uri="{FF2B5EF4-FFF2-40B4-BE49-F238E27FC236}">
                <a16:creationId xmlns:a16="http://schemas.microsoft.com/office/drawing/2014/main" id="{1BAF6192-42B5-674B-87A2-3ED4E0CC2D71}"/>
              </a:ext>
            </a:extLst>
          </p:cNvPr>
          <p:cNvSpPr>
            <a:spLocks noGrp="1"/>
          </p:cNvSpPr>
          <p:nvPr>
            <p:ph type="body" sz="quarter" idx="32" hasCustomPrompt="1"/>
          </p:nvPr>
        </p:nvSpPr>
        <p:spPr>
          <a:xfrm>
            <a:off x="3408218" y="4465257"/>
            <a:ext cx="3631270" cy="5558700"/>
          </a:xfrm>
        </p:spPr>
        <p:txBody>
          <a:bodyPr numCol="1" spcCol="288000" anchor="t">
            <a:noAutofit/>
          </a:bodyPr>
          <a:lstStyle>
            <a:lvl1pPr marL="0" indent="0" algn="just">
              <a:lnSpc>
                <a:spcPct val="100000"/>
              </a:lnSpc>
              <a:spcBef>
                <a:spcPct val="0"/>
              </a:spcBef>
              <a:buNone/>
              <a:defRPr sz="105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183" name="Text Placeholder 32">
            <a:extLst>
              <a:ext uri="{FF2B5EF4-FFF2-40B4-BE49-F238E27FC236}">
                <a16:creationId xmlns:a16="http://schemas.microsoft.com/office/drawing/2014/main" id="{B3C1DF1C-6A8A-2944-8B20-1DC890C41F17}"/>
              </a:ext>
            </a:extLst>
          </p:cNvPr>
          <p:cNvSpPr>
            <a:spLocks noGrp="1"/>
          </p:cNvSpPr>
          <p:nvPr>
            <p:ph type="body" sz="quarter" idx="30" hasCustomPrompt="1"/>
          </p:nvPr>
        </p:nvSpPr>
        <p:spPr>
          <a:xfrm>
            <a:off x="405161" y="4450179"/>
            <a:ext cx="2552544" cy="1289281"/>
          </a:xfrm>
        </p:spPr>
        <p:txBody>
          <a:bodyPr>
            <a:noAutofit/>
          </a:bodyPr>
          <a:lstStyle>
            <a:lvl1pPr marL="0" indent="0" algn="l">
              <a:lnSpc>
                <a:spcPts val="2580"/>
              </a:lnSpc>
              <a:spcBef>
                <a:spcPct val="0"/>
              </a:spcBef>
              <a:buNone/>
              <a:defRPr sz="2400" b="1" i="0">
                <a:solidFill>
                  <a:srgbClr val="A7377D"/>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YOUR</a:t>
            </a:r>
          </a:p>
          <a:p>
            <a:pPr lvl="0"/>
            <a:r>
              <a:rPr lang="en-GB"/>
              <a:t>HEADING</a:t>
            </a:r>
            <a:endParaRPr lang="en-US"/>
          </a:p>
        </p:txBody>
      </p:sp>
      <p:cxnSp>
        <p:nvCxnSpPr>
          <p:cNvPr id="184" name="Straight Connector 183">
            <a:extLst>
              <a:ext uri="{FF2B5EF4-FFF2-40B4-BE49-F238E27FC236}">
                <a16:creationId xmlns:a16="http://schemas.microsoft.com/office/drawing/2014/main" id="{0F3EF59A-5CAE-1F46-829A-0650CA7391FA}"/>
              </a:ext>
            </a:extLst>
          </p:cNvPr>
          <p:cNvCxnSpPr/>
          <p:nvPr userDrawn="1"/>
        </p:nvCxnSpPr>
        <p:spPr>
          <a:xfrm>
            <a:off x="520188" y="5599882"/>
            <a:ext cx="532210" cy="0"/>
          </a:xfrm>
          <a:prstGeom prst="line">
            <a:avLst/>
          </a:prstGeom>
          <a:ln w="28575">
            <a:solidFill>
              <a:srgbClr val="76C7D3"/>
            </a:solidFill>
          </a:ln>
        </p:spPr>
        <p:style>
          <a:lnRef idx="1">
            <a:schemeClr val="accent1"/>
          </a:lnRef>
          <a:fillRef idx="0">
            <a:schemeClr val="accent1"/>
          </a:fillRef>
          <a:effectRef idx="0">
            <a:schemeClr val="accent1"/>
          </a:effectRef>
          <a:fontRef idx="minor">
            <a:schemeClr val="tx1"/>
          </a:fontRef>
        </p:style>
      </p:cxnSp>
      <p:sp>
        <p:nvSpPr>
          <p:cNvPr id="185" name="Text Placeholder 32">
            <a:extLst>
              <a:ext uri="{FF2B5EF4-FFF2-40B4-BE49-F238E27FC236}">
                <a16:creationId xmlns:a16="http://schemas.microsoft.com/office/drawing/2014/main" id="{58F35B14-EDC5-3340-A5CC-B22FA9C8258C}"/>
              </a:ext>
            </a:extLst>
          </p:cNvPr>
          <p:cNvSpPr>
            <a:spLocks noGrp="1"/>
          </p:cNvSpPr>
          <p:nvPr>
            <p:ph type="body" sz="quarter" idx="46" hasCustomPrompt="1"/>
          </p:nvPr>
        </p:nvSpPr>
        <p:spPr>
          <a:xfrm>
            <a:off x="486765" y="6011842"/>
            <a:ext cx="2470940" cy="3911470"/>
          </a:xfrm>
        </p:spPr>
        <p:txBody>
          <a:bodyPr numCol="1" spcCol="288000" anchor="t">
            <a:noAutofit/>
          </a:bodyPr>
          <a:lstStyle>
            <a:lvl1pPr marL="0" marR="0" indent="0" algn="just" defTabSz="2072941" rtl="0" eaLnBrk="1" fontAlgn="auto" latinLnBrk="0" hangingPunct="1">
              <a:lnSpc>
                <a:spcPct val="100000"/>
              </a:lnSpc>
              <a:spcBef>
                <a:spcPct val="0"/>
              </a:spcBef>
              <a:spcAft>
                <a:spcPct val="0"/>
              </a:spcAft>
              <a:buClrTx/>
              <a:buSzTx/>
              <a:buFont typeface="Arial" panose="020B0604020202020204" pitchFamily="34" charset="0"/>
              <a:buNone/>
              <a:defRPr sz="1200" b="1" i="1">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ct val="0"/>
              </a:spcBef>
              <a:spcAft>
                <a:spcPct val="0"/>
              </a:spcAft>
              <a:buClrTx/>
              <a:buSzTx/>
              <a:buFont typeface="Arial" panose="020B0604020202020204" pitchFamily="34" charset="0"/>
              <a:buNone/>
              <a:defRPr/>
            </a:pPr>
            <a:r>
              <a:rPr lang="en-IE"/>
              <a:t>Sub-Heading</a:t>
            </a:r>
            <a:endParaRPr lang="en-US"/>
          </a:p>
          <a:p>
            <a:pPr lvl="0"/>
            <a:endParaRPr lang="en-US"/>
          </a:p>
        </p:txBody>
      </p:sp>
      <p:sp>
        <p:nvSpPr>
          <p:cNvPr id="187" name="Graphic 4">
            <a:extLst>
              <a:ext uri="{FF2B5EF4-FFF2-40B4-BE49-F238E27FC236}">
                <a16:creationId xmlns:a16="http://schemas.microsoft.com/office/drawing/2014/main" id="{4D8A6CDF-CD6F-1249-A96A-126764B42BFE}"/>
              </a:ext>
            </a:extLst>
          </p:cNvPr>
          <p:cNvSpPr/>
          <p:nvPr userDrawn="1"/>
        </p:nvSpPr>
        <p:spPr>
          <a:xfrm>
            <a:off x="5806027" y="1827893"/>
            <a:ext cx="2284420" cy="2251561"/>
          </a:xfrm>
          <a:custGeom>
            <a:avLst/>
            <a:gdLst>
              <a:gd name="connsiteX0" fmla="*/ 187073 w 494176"/>
              <a:gd name="connsiteY0" fmla="*/ 486712 h 487068"/>
              <a:gd name="connsiteX1" fmla="*/ 319436 w 494176"/>
              <a:gd name="connsiteY1" fmla="*/ 400839 h 487068"/>
              <a:gd name="connsiteX2" fmla="*/ 491182 w 494176"/>
              <a:gd name="connsiteY2" fmla="*/ 225540 h 487068"/>
              <a:gd name="connsiteX3" fmla="*/ 296932 w 494176"/>
              <a:gd name="connsiteY3" fmla="*/ 6416 h 487068"/>
              <a:gd name="connsiteX4" fmla="*/ 6444 w 494176"/>
              <a:gd name="connsiteY4" fmla="*/ 228501 h 487068"/>
              <a:gd name="connsiteX5" fmla="*/ 187073 w 494176"/>
              <a:gd name="connsiteY5" fmla="*/ 486712 h 48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176" h="487068">
                <a:moveTo>
                  <a:pt x="187073" y="486712"/>
                </a:moveTo>
                <a:cubicBezTo>
                  <a:pt x="239782" y="479902"/>
                  <a:pt x="272354" y="422752"/>
                  <a:pt x="319436" y="400839"/>
                </a:cubicBezTo>
                <a:cubicBezTo>
                  <a:pt x="404717" y="360864"/>
                  <a:pt x="513687" y="343097"/>
                  <a:pt x="491182" y="225540"/>
                </a:cubicBezTo>
                <a:cubicBezTo>
                  <a:pt x="474008" y="135225"/>
                  <a:pt x="385173" y="27144"/>
                  <a:pt x="296932" y="6416"/>
                </a:cubicBezTo>
                <a:cubicBezTo>
                  <a:pt x="141768" y="-30007"/>
                  <a:pt x="66851" y="94657"/>
                  <a:pt x="6444" y="228501"/>
                </a:cubicBezTo>
                <a:cubicBezTo>
                  <a:pt x="-32347" y="314374"/>
                  <a:pt x="113637" y="496188"/>
                  <a:pt x="187073" y="486712"/>
                </a:cubicBezTo>
                <a:close/>
              </a:path>
            </a:pathLst>
          </a:custGeom>
          <a:noFill/>
          <a:ln w="28575" cap="flat">
            <a:solidFill>
              <a:srgbClr val="414141"/>
            </a:solidFill>
            <a:prstDash val="solid"/>
            <a:miter/>
          </a:ln>
        </p:spPr>
        <p:txBody>
          <a:bodyPr rtlCol="0" anchor="ctr"/>
          <a:lstStyle/>
          <a:p>
            <a:endParaRPr lang="en-US"/>
          </a:p>
        </p:txBody>
      </p:sp>
      <p:sp>
        <p:nvSpPr>
          <p:cNvPr id="191" name="Rectangle 190">
            <a:extLst>
              <a:ext uri="{FF2B5EF4-FFF2-40B4-BE49-F238E27FC236}">
                <a16:creationId xmlns:a16="http://schemas.microsoft.com/office/drawing/2014/main" id="{C39589E8-BDB2-9743-A39D-AC1A8E395DA0}"/>
              </a:ext>
            </a:extLst>
          </p:cNvPr>
          <p:cNvSpPr/>
          <p:nvPr userDrawn="1"/>
        </p:nvSpPr>
        <p:spPr>
          <a:xfrm>
            <a:off x="7579825" y="0"/>
            <a:ext cx="1223682" cy="451821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Slide Number Placeholder 5">
            <a:extLst>
              <a:ext uri="{FF2B5EF4-FFF2-40B4-BE49-F238E27FC236}">
                <a16:creationId xmlns:a16="http://schemas.microsoft.com/office/drawing/2014/main" id="{45498EB1-AA92-004B-95FC-B451D57E51EC}"/>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414141"/>
                </a:solidFill>
                <a:latin typeface="Avenir" panose="02000503020000020003" pitchFamily="2" charset="0"/>
              </a:defRPr>
            </a:lvl1pPr>
          </a:lstStyle>
          <a:p>
            <a:fld id="{CB2079F2-58AF-ED44-82D7-E04B2F6FD686}" type="slidenum">
              <a:rPr lang="en-US" smtClean="0"/>
              <a:t>‹#›</a:t>
            </a:fld>
            <a:endParaRPr lang="en-US"/>
          </a:p>
        </p:txBody>
      </p:sp>
      <p:cxnSp>
        <p:nvCxnSpPr>
          <p:cNvPr id="193" name="Straight Connector 192">
            <a:extLst>
              <a:ext uri="{FF2B5EF4-FFF2-40B4-BE49-F238E27FC236}">
                <a16:creationId xmlns:a16="http://schemas.microsoft.com/office/drawing/2014/main" id="{AB14C7EA-C36A-9D4E-9CE6-0CEB0B32E27F}"/>
              </a:ext>
            </a:extLst>
          </p:cNvPr>
          <p:cNvCxnSpPr/>
          <p:nvPr userDrawn="1"/>
        </p:nvCxnSpPr>
        <p:spPr>
          <a:xfrm rot="5400000" flipH="1">
            <a:off x="7257742" y="10076667"/>
            <a:ext cx="0" cy="178217"/>
          </a:xfrm>
          <a:prstGeom prst="line">
            <a:avLst/>
          </a:prstGeom>
          <a:ln>
            <a:solidFill>
              <a:srgbClr val="76C7D3"/>
            </a:solidFill>
          </a:ln>
        </p:spPr>
        <p:style>
          <a:lnRef idx="1">
            <a:schemeClr val="accent1"/>
          </a:lnRef>
          <a:fillRef idx="0">
            <a:schemeClr val="accent1"/>
          </a:fillRef>
          <a:effectRef idx="0">
            <a:schemeClr val="accent1"/>
          </a:effectRef>
          <a:fontRef idx="minor">
            <a:schemeClr val="tx1"/>
          </a:fontRef>
        </p:style>
      </p:cxnSp>
      <p:sp>
        <p:nvSpPr>
          <p:cNvPr id="194" name="Rectangle 193">
            <a:extLst>
              <a:ext uri="{FF2B5EF4-FFF2-40B4-BE49-F238E27FC236}">
                <a16:creationId xmlns:a16="http://schemas.microsoft.com/office/drawing/2014/main" id="{4BBCA2D3-0494-0A4A-BD1A-344DBFF0D3F0}"/>
              </a:ext>
            </a:extLst>
          </p:cNvPr>
          <p:cNvSpPr/>
          <p:nvPr userDrawn="1"/>
        </p:nvSpPr>
        <p:spPr>
          <a:xfrm rot="16200000">
            <a:off x="5677889" y="8236536"/>
            <a:ext cx="3173496" cy="200055"/>
          </a:xfrm>
          <a:prstGeom prst="rect">
            <a:avLst/>
          </a:prstGeom>
        </p:spPr>
        <p:txBody>
          <a:bodyPr wrap="square">
            <a:spAutoFit/>
          </a:bodyPr>
          <a:lstStyle/>
          <a:p>
            <a:pPr algn="l"/>
            <a:r>
              <a:rPr lang="en-IE" sz="700" b="0" i="0" u="none" strike="noStrike" kern="1200" spc="300">
                <a:solidFill>
                  <a:srgbClr val="414141"/>
                </a:solidFill>
                <a:effectLst/>
                <a:latin typeface="Open Sans" panose="020B0606030504020204" pitchFamily="34" charset="0"/>
                <a:ea typeface="Open Sans" panose="020B0606030504020204" pitchFamily="34" charset="0"/>
                <a:cs typeface="Open Sans" panose="020B0606030504020204" pitchFamily="34" charset="0"/>
              </a:rPr>
              <a:t>Migrant Community Mediators</a:t>
            </a:r>
            <a:endParaRPr lang="en-US" sz="700" spc="300">
              <a:solidFill>
                <a:srgbClr val="41414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9472868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with photo) 3">
    <p:spTree>
      <p:nvGrpSpPr>
        <p:cNvPr id="1" name=""/>
        <p:cNvGrpSpPr/>
        <p:nvPr/>
      </p:nvGrpSpPr>
      <p:grpSpPr>
        <a:xfrm>
          <a:off x="0" y="0"/>
          <a:ext cx="0" cy="0"/>
          <a:chOff x="0" y="0"/>
          <a:chExt cx="0" cy="0"/>
        </a:xfrm>
      </p:grpSpPr>
      <p:sp>
        <p:nvSpPr>
          <p:cNvPr id="92" name="Text Placeholder 32">
            <a:extLst>
              <a:ext uri="{FF2B5EF4-FFF2-40B4-BE49-F238E27FC236}">
                <a16:creationId xmlns:a16="http://schemas.microsoft.com/office/drawing/2014/main" id="{73AE6A75-0A84-3644-85A4-4E9C16137426}"/>
              </a:ext>
            </a:extLst>
          </p:cNvPr>
          <p:cNvSpPr>
            <a:spLocks noGrp="1"/>
          </p:cNvSpPr>
          <p:nvPr>
            <p:ph type="body" sz="quarter" idx="33" hasCustomPrompt="1"/>
          </p:nvPr>
        </p:nvSpPr>
        <p:spPr>
          <a:xfrm>
            <a:off x="3967316" y="855406"/>
            <a:ext cx="2967203" cy="2521975"/>
          </a:xfrm>
        </p:spPr>
        <p:txBody>
          <a:bodyPr numCol="1" spcCol="288000" anchor="t">
            <a:noAutofit/>
          </a:bodyPr>
          <a:lstStyle>
            <a:lvl1pPr marL="0" indent="0" algn="just">
              <a:lnSpc>
                <a:spcPct val="100000"/>
              </a:lnSpc>
              <a:spcBef>
                <a:spcPct val="0"/>
              </a:spcBef>
              <a:buNone/>
              <a:defRPr sz="105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93" name="Text Placeholder 32">
            <a:extLst>
              <a:ext uri="{FF2B5EF4-FFF2-40B4-BE49-F238E27FC236}">
                <a16:creationId xmlns:a16="http://schemas.microsoft.com/office/drawing/2014/main" id="{965A28C1-3CC8-684B-89D6-7632DCDE4E32}"/>
              </a:ext>
            </a:extLst>
          </p:cNvPr>
          <p:cNvSpPr>
            <a:spLocks noGrp="1"/>
          </p:cNvSpPr>
          <p:nvPr>
            <p:ph type="body" sz="quarter" idx="34" hasCustomPrompt="1"/>
          </p:nvPr>
        </p:nvSpPr>
        <p:spPr>
          <a:xfrm>
            <a:off x="3871317" y="6886262"/>
            <a:ext cx="2967203" cy="3173497"/>
          </a:xfrm>
        </p:spPr>
        <p:txBody>
          <a:bodyPr numCol="1" spcCol="288000" anchor="t">
            <a:noAutofit/>
          </a:bodyPr>
          <a:lstStyle>
            <a:lvl1pPr marL="0" indent="0" algn="just">
              <a:lnSpc>
                <a:spcPct val="100000"/>
              </a:lnSpc>
              <a:spcBef>
                <a:spcPct val="0"/>
              </a:spcBef>
              <a:buNone/>
              <a:defRPr sz="105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94" name="Graphic 4">
            <a:extLst>
              <a:ext uri="{FF2B5EF4-FFF2-40B4-BE49-F238E27FC236}">
                <a16:creationId xmlns:a16="http://schemas.microsoft.com/office/drawing/2014/main" id="{28A8BE2B-870E-9042-96F9-C552AC2AEADD}"/>
              </a:ext>
            </a:extLst>
          </p:cNvPr>
          <p:cNvSpPr/>
          <p:nvPr userDrawn="1"/>
        </p:nvSpPr>
        <p:spPr>
          <a:xfrm>
            <a:off x="3837374" y="3612164"/>
            <a:ext cx="2670119" cy="275309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5" h="461237">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A7377D"/>
          </a:solidFill>
          <a:ln w="2960" cap="flat">
            <a:noFill/>
            <a:prstDash val="solid"/>
            <a:miter/>
          </a:ln>
        </p:spPr>
        <p:txBody>
          <a:bodyPr rtlCol="0" anchor="ctr"/>
          <a:lstStyle/>
          <a:p>
            <a:endParaRPr lang="en-US"/>
          </a:p>
        </p:txBody>
      </p:sp>
      <p:sp>
        <p:nvSpPr>
          <p:cNvPr id="95" name="Graphic 4">
            <a:extLst>
              <a:ext uri="{FF2B5EF4-FFF2-40B4-BE49-F238E27FC236}">
                <a16:creationId xmlns:a16="http://schemas.microsoft.com/office/drawing/2014/main" id="{6C0C5BD4-0A2B-7746-BA0F-DA0FE0213D1E}"/>
              </a:ext>
            </a:extLst>
          </p:cNvPr>
          <p:cNvSpPr/>
          <p:nvPr userDrawn="1"/>
        </p:nvSpPr>
        <p:spPr>
          <a:xfrm>
            <a:off x="4042452" y="3801011"/>
            <a:ext cx="2892066" cy="2850467"/>
          </a:xfrm>
          <a:custGeom>
            <a:avLst/>
            <a:gdLst>
              <a:gd name="connsiteX0" fmla="*/ 187073 w 494176"/>
              <a:gd name="connsiteY0" fmla="*/ 486712 h 487068"/>
              <a:gd name="connsiteX1" fmla="*/ 319436 w 494176"/>
              <a:gd name="connsiteY1" fmla="*/ 400839 h 487068"/>
              <a:gd name="connsiteX2" fmla="*/ 491182 w 494176"/>
              <a:gd name="connsiteY2" fmla="*/ 225540 h 487068"/>
              <a:gd name="connsiteX3" fmla="*/ 296932 w 494176"/>
              <a:gd name="connsiteY3" fmla="*/ 6416 h 487068"/>
              <a:gd name="connsiteX4" fmla="*/ 6444 w 494176"/>
              <a:gd name="connsiteY4" fmla="*/ 228501 h 487068"/>
              <a:gd name="connsiteX5" fmla="*/ 187073 w 494176"/>
              <a:gd name="connsiteY5" fmla="*/ 486712 h 48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176" h="487068">
                <a:moveTo>
                  <a:pt x="187073" y="486712"/>
                </a:moveTo>
                <a:cubicBezTo>
                  <a:pt x="239782" y="479902"/>
                  <a:pt x="272354" y="422752"/>
                  <a:pt x="319436" y="400839"/>
                </a:cubicBezTo>
                <a:cubicBezTo>
                  <a:pt x="404717" y="360864"/>
                  <a:pt x="513687" y="343097"/>
                  <a:pt x="491182" y="225540"/>
                </a:cubicBezTo>
                <a:cubicBezTo>
                  <a:pt x="474008" y="135225"/>
                  <a:pt x="385173" y="27144"/>
                  <a:pt x="296932" y="6416"/>
                </a:cubicBezTo>
                <a:cubicBezTo>
                  <a:pt x="141768" y="-30007"/>
                  <a:pt x="66851" y="94657"/>
                  <a:pt x="6444" y="228501"/>
                </a:cubicBezTo>
                <a:cubicBezTo>
                  <a:pt x="-32347" y="314374"/>
                  <a:pt x="113637" y="496188"/>
                  <a:pt x="187073" y="486712"/>
                </a:cubicBezTo>
                <a:close/>
              </a:path>
            </a:pathLst>
          </a:custGeom>
          <a:noFill/>
          <a:ln w="28575" cap="flat">
            <a:solidFill>
              <a:srgbClr val="414141"/>
            </a:solidFill>
            <a:prstDash val="solid"/>
            <a:miter/>
          </a:ln>
        </p:spPr>
        <p:txBody>
          <a:bodyPr rtlCol="0" anchor="ctr"/>
          <a:lstStyle/>
          <a:p>
            <a:endParaRPr lang="en-US"/>
          </a:p>
        </p:txBody>
      </p:sp>
      <p:sp>
        <p:nvSpPr>
          <p:cNvPr id="97" name="Text Placeholder 23">
            <a:extLst>
              <a:ext uri="{FF2B5EF4-FFF2-40B4-BE49-F238E27FC236}">
                <a16:creationId xmlns:a16="http://schemas.microsoft.com/office/drawing/2014/main" id="{6CEA932F-E390-2346-93A1-3A07A905C6E6}"/>
              </a:ext>
            </a:extLst>
          </p:cNvPr>
          <p:cNvSpPr>
            <a:spLocks noGrp="1"/>
          </p:cNvSpPr>
          <p:nvPr>
            <p:ph type="body" sz="quarter" idx="13" hasCustomPrompt="1"/>
          </p:nvPr>
        </p:nvSpPr>
        <p:spPr>
          <a:xfrm>
            <a:off x="4436795" y="4485229"/>
            <a:ext cx="1836246" cy="1425388"/>
          </a:xfrm>
        </p:spPr>
        <p:txBody>
          <a:bodyPr anchor="ctr">
            <a:normAutofit/>
          </a:bodyPr>
          <a:lstStyle>
            <a:lvl1pPr marL="0" indent="0" algn="ctr">
              <a:lnSpc>
                <a:spcPts val="1960"/>
              </a:lnSpc>
              <a:spcBef>
                <a:spcPct val="0"/>
              </a:spcBef>
              <a:buNone/>
              <a:defRPr sz="1800" b="1" i="1"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Quote</a:t>
            </a:r>
          </a:p>
        </p:txBody>
      </p:sp>
      <p:sp>
        <p:nvSpPr>
          <p:cNvPr id="5" name="Picture Placeholder 4">
            <a:extLst>
              <a:ext uri="{FF2B5EF4-FFF2-40B4-BE49-F238E27FC236}">
                <a16:creationId xmlns:a16="http://schemas.microsoft.com/office/drawing/2014/main" id="{01C807E6-D660-1A42-892A-C9F2E88BA5CC}"/>
              </a:ext>
            </a:extLst>
          </p:cNvPr>
          <p:cNvSpPr>
            <a:spLocks noGrp="1"/>
          </p:cNvSpPr>
          <p:nvPr>
            <p:ph type="pic" sz="quarter" idx="35"/>
          </p:nvPr>
        </p:nvSpPr>
        <p:spPr>
          <a:xfrm>
            <a:off x="0" y="0"/>
            <a:ext cx="3275865" cy="10691813"/>
          </a:xfrm>
        </p:spPr>
        <p:txBody>
          <a:bodyPr>
            <a:normAutofit/>
          </a:bodyPr>
          <a:lstStyle>
            <a:lvl1pPr marL="0" indent="0">
              <a:buNone/>
              <a:defRPr sz="1400"/>
            </a:lvl1pPr>
          </a:lstStyle>
          <a:p>
            <a:endParaRPr lang="en-US"/>
          </a:p>
        </p:txBody>
      </p:sp>
      <p:sp>
        <p:nvSpPr>
          <p:cNvPr id="182" name="Slide Number Placeholder 5">
            <a:extLst>
              <a:ext uri="{FF2B5EF4-FFF2-40B4-BE49-F238E27FC236}">
                <a16:creationId xmlns:a16="http://schemas.microsoft.com/office/drawing/2014/main" id="{F03C918B-C071-F246-8DF6-B10AF54141A0}"/>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414141"/>
                </a:solidFill>
                <a:latin typeface="Avenir" panose="02000503020000020003" pitchFamily="2" charset="0"/>
              </a:defRPr>
            </a:lvl1pPr>
          </a:lstStyle>
          <a:p>
            <a:fld id="{CB2079F2-58AF-ED44-82D7-E04B2F6FD686}" type="slidenum">
              <a:rPr lang="en-US" smtClean="0"/>
              <a:t>‹#›</a:t>
            </a:fld>
            <a:endParaRPr lang="en-US"/>
          </a:p>
        </p:txBody>
      </p:sp>
      <p:cxnSp>
        <p:nvCxnSpPr>
          <p:cNvPr id="183" name="Straight Connector 182">
            <a:extLst>
              <a:ext uri="{FF2B5EF4-FFF2-40B4-BE49-F238E27FC236}">
                <a16:creationId xmlns:a16="http://schemas.microsoft.com/office/drawing/2014/main" id="{5FCDF209-7BDA-4A4E-B78E-4AE7BBBFFE10}"/>
              </a:ext>
            </a:extLst>
          </p:cNvPr>
          <p:cNvCxnSpPr/>
          <p:nvPr userDrawn="1"/>
        </p:nvCxnSpPr>
        <p:spPr>
          <a:xfrm rot="5400000" flipH="1">
            <a:off x="7257742" y="10076667"/>
            <a:ext cx="0" cy="178217"/>
          </a:xfrm>
          <a:prstGeom prst="line">
            <a:avLst/>
          </a:prstGeom>
          <a:ln>
            <a:solidFill>
              <a:srgbClr val="76C7D3"/>
            </a:solidFill>
          </a:ln>
        </p:spPr>
        <p:style>
          <a:lnRef idx="1">
            <a:schemeClr val="accent1"/>
          </a:lnRef>
          <a:fillRef idx="0">
            <a:schemeClr val="accent1"/>
          </a:fillRef>
          <a:effectRef idx="0">
            <a:schemeClr val="accent1"/>
          </a:effectRef>
          <a:fontRef idx="minor">
            <a:schemeClr val="tx1"/>
          </a:fontRef>
        </p:style>
      </p:cxnSp>
      <p:sp>
        <p:nvSpPr>
          <p:cNvPr id="184" name="Rectangle 183">
            <a:extLst>
              <a:ext uri="{FF2B5EF4-FFF2-40B4-BE49-F238E27FC236}">
                <a16:creationId xmlns:a16="http://schemas.microsoft.com/office/drawing/2014/main" id="{5AE16C00-BAF9-B24E-A70A-CE059DCCD39B}"/>
              </a:ext>
            </a:extLst>
          </p:cNvPr>
          <p:cNvSpPr/>
          <p:nvPr userDrawn="1"/>
        </p:nvSpPr>
        <p:spPr>
          <a:xfrm rot="16200000">
            <a:off x="5677889" y="8236536"/>
            <a:ext cx="3173496" cy="200055"/>
          </a:xfrm>
          <a:prstGeom prst="rect">
            <a:avLst/>
          </a:prstGeom>
        </p:spPr>
        <p:txBody>
          <a:bodyPr wrap="square">
            <a:spAutoFit/>
          </a:bodyPr>
          <a:lstStyle/>
          <a:p>
            <a:pPr algn="l"/>
            <a:r>
              <a:rPr lang="en-IE" sz="700" b="0" i="0" u="none" strike="noStrike" kern="1200" spc="300">
                <a:solidFill>
                  <a:srgbClr val="414141"/>
                </a:solidFill>
                <a:effectLst/>
                <a:latin typeface="Open Sans" panose="020B0606030504020204" pitchFamily="34" charset="0"/>
                <a:ea typeface="Open Sans" panose="020B0606030504020204" pitchFamily="34" charset="0"/>
                <a:cs typeface="Open Sans" panose="020B0606030504020204" pitchFamily="34" charset="0"/>
              </a:rPr>
              <a:t>Migrant Community Mediators</a:t>
            </a:r>
            <a:endParaRPr lang="en-US" sz="700" spc="300">
              <a:solidFill>
                <a:srgbClr val="41414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2868586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5"/>
            <a:ext cx="6520220" cy="206658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36085465-E9D0-374D-A16F-5F9639866BB7}"/>
              </a:ext>
            </a:extLst>
          </p:cNvPr>
          <p:cNvSpPr>
            <a:spLocks noGrp="1"/>
          </p:cNvSpPr>
          <p:nvPr>
            <p:ph type="sldNum" sz="quarter" idx="4"/>
          </p:nvPr>
        </p:nvSpPr>
        <p:spPr>
          <a:xfrm>
            <a:off x="6996253" y="10245992"/>
            <a:ext cx="300672" cy="266594"/>
          </a:xfrm>
          <a:prstGeom prst="rect">
            <a:avLst/>
          </a:prstGeom>
        </p:spPr>
        <p:txBody>
          <a:bodyPr vert="horz" lIns="91440" tIns="45720" rIns="91440" bIns="45720" rtlCol="0" anchor="ctr"/>
          <a:lstStyle>
            <a:lvl1pPr algn="r">
              <a:defRPr sz="700" b="0" i="0">
                <a:solidFill>
                  <a:srgbClr val="414141"/>
                </a:solidFill>
                <a:latin typeface="Avenir" panose="02000503020000020003" pitchFamily="2" charset="0"/>
              </a:defRPr>
            </a:lvl1pPr>
          </a:lstStyle>
          <a:p>
            <a:fld id="{CB2079F2-58AF-ED44-82D7-E04B2F6FD686}" type="slidenum">
              <a:rPr lang="en-US" smtClean="0"/>
              <a:t>‹#›</a:t>
            </a:fld>
            <a:endParaRPr lang="en-US"/>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4" r:id="rId1"/>
    <p:sldLayoutId id="2147483683" r:id="rId2"/>
    <p:sldLayoutId id="2147483697" r:id="rId3"/>
    <p:sldLayoutId id="2147483700" r:id="rId4"/>
    <p:sldLayoutId id="2147483723" r:id="rId5"/>
    <p:sldLayoutId id="2147483695" r:id="rId6"/>
    <p:sldLayoutId id="2147483698" r:id="rId7"/>
    <p:sldLayoutId id="2147483701" r:id="rId8"/>
    <p:sldLayoutId id="2147483702" r:id="rId9"/>
    <p:sldLayoutId id="2147483706" r:id="rId10"/>
    <p:sldLayoutId id="2147483707" r:id="rId11"/>
    <p:sldLayoutId id="2147483699" r:id="rId12"/>
    <p:sldLayoutId id="2147483708" r:id="rId13"/>
    <p:sldLayoutId id="2147483696" r:id="rId14"/>
    <p:sldLayoutId id="2147483703" r:id="rId15"/>
    <p:sldLayoutId id="2147483704" r:id="rId16"/>
    <p:sldLayoutId id="2147483705" r:id="rId17"/>
    <p:sldLayoutId id="2147483720" r:id="rId18"/>
    <p:sldLayoutId id="2147483721" r:id="rId19"/>
    <p:sldLayoutId id="2147483722" r:id="rId20"/>
    <p:sldLayoutId id="2147483724" r:id="rId21"/>
  </p:sldLayoutIdLst>
  <p:transition/>
  <p:hf hdr="0"/>
  <p:txStyles>
    <p:titleStyle>
      <a:lvl1pPr algn="l" defTabSz="2072941"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mcmproject.eu/open-education-resources/" TargetMode="Externa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27.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hyperlink" Target="https://www.mcmproject.eu/" TargetMode="External"/><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8" Type="http://schemas.openxmlformats.org/officeDocument/2006/relationships/hyperlink" Target="https://twitter.com/MCM_Project" TargetMode="External"/><Relationship Id="rId3" Type="http://schemas.openxmlformats.org/officeDocument/2006/relationships/hyperlink" Target="https://www.mcmproject.eu/practical-guide-to-the-community-mediator/" TargetMode="External"/><Relationship Id="rId7" Type="http://schemas.openxmlformats.org/officeDocument/2006/relationships/hyperlink" Target="https://www.facebook.com/mcmproject" TargetMode="External"/><Relationship Id="rId2" Type="http://schemas.openxmlformats.org/officeDocument/2006/relationships/image" Target="../media/image33.jpeg"/><Relationship Id="rId1" Type="http://schemas.openxmlformats.org/officeDocument/2006/relationships/slideLayout" Target="../slideLayouts/slideLayout20.xml"/><Relationship Id="rId6" Type="http://schemas.openxmlformats.org/officeDocument/2006/relationships/hyperlink" Target="https://www.mcmproject.eu/" TargetMode="External"/><Relationship Id="rId5" Type="http://schemas.openxmlformats.org/officeDocument/2006/relationships/hyperlink" Target="https://www.mcmproject.eu/open-education-resources/" TargetMode="External"/><Relationship Id="rId4" Type="http://schemas.openxmlformats.org/officeDocument/2006/relationships/hyperlink" Target="https://www.mcmproject.eu/guide-for-the-creation-of-a-regional-alliance-in-the-field-en/" TargetMode="External"/><Relationship Id="rId9" Type="http://schemas.openxmlformats.org/officeDocument/2006/relationships/hyperlink" Target="https://www.linkedin.com/groups/13847322/"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1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hyperlink" Target="https://www.linkedin.com/groups/13847322/" TargetMode="External"/><Relationship Id="rId7" Type="http://schemas.openxmlformats.org/officeDocument/2006/relationships/image" Target="../media/image42.png"/><Relationship Id="rId2" Type="http://schemas.openxmlformats.org/officeDocument/2006/relationships/hyperlink" Target="https://www.facebook.com/mcmproject" TargetMode="External"/><Relationship Id="rId1" Type="http://schemas.openxmlformats.org/officeDocument/2006/relationships/slideLayout" Target="../slideLayouts/slideLayout2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hyperlink" Target="https://twitter.com/MCM_Projec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a:extLst>
              <a:ext uri="{FF2B5EF4-FFF2-40B4-BE49-F238E27FC236}">
                <a16:creationId xmlns:a16="http://schemas.microsoft.com/office/drawing/2014/main" id="{2D950CDB-BBC1-AC43-8340-66132FEBFF67}"/>
              </a:ext>
            </a:extLst>
          </p:cNvPr>
          <p:cNvSpPr>
            <a:spLocks noGrp="1"/>
          </p:cNvSpPr>
          <p:nvPr>
            <p:ph type="sldNum" sz="quarter" idx="4294967295"/>
          </p:nvPr>
        </p:nvSpPr>
        <p:spPr>
          <a:xfrm>
            <a:off x="7258050" y="10245725"/>
            <a:ext cx="301625" cy="266700"/>
          </a:xfrm>
          <a:prstGeom prst="rect">
            <a:avLst/>
          </a:prstGeom>
        </p:spPr>
        <p:txBody>
          <a:bodyPr>
            <a:noAutofit/>
          </a:bodyPr>
          <a:lstStyle/>
          <a:p>
            <a:pPr rtl="0"/>
            <a:r>
              <a:rPr lang="fr" sz="700" b="0" i="0" u="none" strike="noStrike">
                <a:highlight>
                  <a:srgbClr val="000000">
                    <a:alpha val="0"/>
                  </a:srgbClr>
                </a:highlight>
                <a:latin typeface="Avenir"/>
              </a:rPr>
              <a:t>1</a:t>
            </a:r>
            <a:endParaRPr lang="en-US"/>
          </a:p>
        </p:txBody>
      </p:sp>
      <p:pic>
        <p:nvPicPr>
          <p:cNvPr id="28" name="Picture Placeholder 27">
            <a:extLst>
              <a:ext uri="{FF2B5EF4-FFF2-40B4-BE49-F238E27FC236}">
                <a16:creationId xmlns:a16="http://schemas.microsoft.com/office/drawing/2014/main" id="{3713CDDA-7A1B-6E4F-BC87-C1442C402623}"/>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a:stretch>
            <a:fillRect/>
          </a:stretch>
        </p:blipFill>
        <p:spPr/>
      </p:pic>
      <p:sp>
        <p:nvSpPr>
          <p:cNvPr id="20" name="Text Placeholder 19">
            <a:extLst>
              <a:ext uri="{FF2B5EF4-FFF2-40B4-BE49-F238E27FC236}">
                <a16:creationId xmlns:a16="http://schemas.microsoft.com/office/drawing/2014/main" id="{B803DD9D-009D-DB43-9D58-EA1512030DE9}"/>
              </a:ext>
            </a:extLst>
          </p:cNvPr>
          <p:cNvSpPr>
            <a:spLocks noGrp="1"/>
          </p:cNvSpPr>
          <p:nvPr>
            <p:ph type="body" sz="quarter" idx="10"/>
          </p:nvPr>
        </p:nvSpPr>
        <p:spPr>
          <a:xfrm>
            <a:off x="292310" y="5246782"/>
            <a:ext cx="4289651" cy="563092"/>
          </a:xfrm>
        </p:spPr>
        <p:txBody>
          <a:bodyPr>
            <a:noAutofit/>
          </a:bodyPr>
          <a:lstStyle/>
          <a:p>
            <a:pPr rtl="0"/>
            <a:r>
              <a:rPr lang="fr" sz="3200" b="1" i="0" u="none" strike="noStrike" dirty="0">
                <a:highlight>
                  <a:srgbClr val="000000">
                    <a:alpha val="0"/>
                  </a:srgbClr>
                </a:highlight>
                <a:latin typeface="Open Sans"/>
              </a:rPr>
              <a:t>Guide de formation pour les éducateurs d'adultes </a:t>
            </a:r>
          </a:p>
          <a:p>
            <a:endParaRPr lang="en-US" sz="2400" dirty="0"/>
          </a:p>
          <a:p>
            <a:pPr rtl="0"/>
            <a:r>
              <a:rPr lang="fr" sz="2400" b="1" i="0" u="none" strike="noStrike" dirty="0">
                <a:highlight>
                  <a:srgbClr val="000000">
                    <a:alpha val="0"/>
                  </a:srgbClr>
                </a:highlight>
                <a:latin typeface="Open Sans"/>
              </a:rPr>
              <a:t>GUIDE DE TRANSFÉRABILITÉ</a:t>
            </a:r>
          </a:p>
        </p:txBody>
      </p:sp>
    </p:spTree>
    <p:extLst>
      <p:ext uri="{BB962C8B-B14F-4D97-AF65-F5344CB8AC3E}">
        <p14:creationId xmlns:p14="http://schemas.microsoft.com/office/powerpoint/2010/main" val="83284943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2F6B6418-334C-7545-9988-70749E973A92}"/>
              </a:ext>
            </a:extLst>
          </p:cNvPr>
          <p:cNvPicPr>
            <a:picLocks noGrp="1" noChangeAspect="1"/>
          </p:cNvPicPr>
          <p:nvPr>
            <p:ph type="pic" sz="quarter" idx="53"/>
          </p:nvPr>
        </p:nvPicPr>
        <p:blipFill>
          <a:blip r:embed="rId2" cstate="screen">
            <a:extLst>
              <a:ext uri="{28A0092B-C50C-407E-A947-70E740481C1C}">
                <a14:useLocalDpi xmlns:a14="http://schemas.microsoft.com/office/drawing/2010/main"/>
              </a:ext>
            </a:extLst>
          </a:blip>
          <a:srcRect/>
          <a:stretch>
            <a:fillRect/>
          </a:stretch>
        </p:blipFill>
        <p:spPr/>
      </p:pic>
      <p:sp>
        <p:nvSpPr>
          <p:cNvPr id="8" name="Text Placeholder 7">
            <a:extLst>
              <a:ext uri="{FF2B5EF4-FFF2-40B4-BE49-F238E27FC236}">
                <a16:creationId xmlns:a16="http://schemas.microsoft.com/office/drawing/2014/main" id="{9C0497FB-B53D-9143-929A-800B2AFF54B7}"/>
              </a:ext>
            </a:extLst>
          </p:cNvPr>
          <p:cNvSpPr>
            <a:spLocks noGrp="1"/>
          </p:cNvSpPr>
          <p:nvPr>
            <p:ph type="body" sz="quarter" idx="32"/>
          </p:nvPr>
        </p:nvSpPr>
        <p:spPr>
          <a:xfrm>
            <a:off x="484784" y="6385258"/>
            <a:ext cx="6260584" cy="4306555"/>
          </a:xfrm>
        </p:spPr>
        <p:txBody>
          <a:bodyPr>
            <a:noAutofit/>
          </a:bodyPr>
          <a:lstStyle/>
          <a:p>
            <a:pPr rtl="0"/>
            <a:r>
              <a:rPr lang="fr" sz="1000" b="1" i="0" u="none" strike="noStrike">
                <a:solidFill>
                  <a:srgbClr val="76C7D3"/>
                </a:solidFill>
                <a:highlight>
                  <a:srgbClr val="000000">
                    <a:alpha val="0"/>
                  </a:srgbClr>
                </a:highlight>
                <a:latin typeface="Open Sans"/>
              </a:rPr>
              <a:t>L'éducation des adultes est médiatisée par les relations personnelles. Il s'agit de la pratique par laquelle les adultes s'engagent dans des activités d'auto-éducation systématiques et durables afin d'acquérir de nouvelles formes de connaissances, de compétences, d'attitudes ou de valeurs. Elle englobe toute forme d'apprentissage dans lequel les adultes s'engagent au-delà de la scolarité traditionnelle, englobant l'apprentissage tout au long de la vie. </a:t>
            </a:r>
            <a:endParaRPr lang="hr-BA" b="1">
              <a:solidFill>
                <a:srgbClr val="76C7D3"/>
              </a:solidFill>
            </a:endParaRPr>
          </a:p>
          <a:p>
            <a:endParaRPr lang="hr-BA"/>
          </a:p>
          <a:p>
            <a:pPr rtl="0"/>
            <a:r>
              <a:rPr lang="fr" sz="1000" b="0" i="0" u="none" strike="noStrike">
                <a:highlight>
                  <a:srgbClr val="000000">
                    <a:alpha val="0"/>
                  </a:srgbClr>
                </a:highlight>
                <a:latin typeface="Open Sans"/>
              </a:rPr>
              <a:t>En particulier, l'éducation des adultes reflète une philosophie spécifique de l'apprentissage et de l'enseignement fondée sur l'hypothèse que les adultes peuvent et veulent apprendre, qu'ils sont capables et désireux d'assumer la responsabilité de l'apprentissage, et que l'apprentissage lui-même doit répondre à leurs besoins.  </a:t>
            </a:r>
          </a:p>
          <a:p>
            <a:endParaRPr lang="en-US"/>
          </a:p>
          <a:p>
            <a:pPr rtl="0"/>
            <a:r>
              <a:rPr lang="fr" sz="1000" b="0" i="0" u="none" strike="noStrike">
                <a:highlight>
                  <a:srgbClr val="000000">
                    <a:alpha val="0"/>
                  </a:srgbClr>
                </a:highlight>
                <a:latin typeface="Open Sans"/>
              </a:rPr>
              <a:t>Déterminé par les opportunités disponibles et la manière d'apprendre, l'apprentissage des adultes est influencé par la démographie, la mondialisation et la technologie. </a:t>
            </a:r>
            <a:endParaRPr lang="hr-BA"/>
          </a:p>
          <a:p>
            <a:endParaRPr lang="hr-BA"/>
          </a:p>
          <a:p>
            <a:endParaRPr lang="en-US"/>
          </a:p>
          <a:p>
            <a:endParaRPr lang="hr-BA"/>
          </a:p>
          <a:p>
            <a:endParaRPr lang="hr-BA"/>
          </a:p>
          <a:p>
            <a:endParaRPr lang="hr-BA"/>
          </a:p>
          <a:p>
            <a:endParaRPr lang="hr-BA"/>
          </a:p>
          <a:p>
            <a:pPr rtl="0"/>
            <a:r>
              <a:rPr lang="fr" sz="1000" b="1" i="0" u="none" strike="noStrike">
                <a:solidFill>
                  <a:srgbClr val="76C7D3"/>
                </a:solidFill>
                <a:highlight>
                  <a:srgbClr val="000000">
                    <a:alpha val="0"/>
                  </a:srgbClr>
                </a:highlight>
                <a:latin typeface="Open Sans"/>
              </a:rPr>
              <a:t>L'apprentissage se fait de différentes manières et dans de nombreux contextes, tout comme la vie de tous les adultes est différente. </a:t>
            </a:r>
          </a:p>
          <a:p>
            <a:endParaRPr lang="en-US" b="1">
              <a:solidFill>
                <a:srgbClr val="76C7D3"/>
              </a:solidFill>
            </a:endParaRPr>
          </a:p>
          <a:p>
            <a:pPr rtl="0"/>
            <a:r>
              <a:rPr lang="fr" sz="1000" b="0" i="0" u="none" strike="noStrike">
                <a:highlight>
                  <a:srgbClr val="000000">
                    <a:alpha val="0"/>
                  </a:srgbClr>
                </a:highlight>
                <a:latin typeface="Open Sans"/>
              </a:rPr>
              <a:t>L'apprentissage des adultes peut se faire dans n'importe lequel de ces trois contextes, dont deux sont pertinents pour MCM, à savoir :</a:t>
            </a:r>
          </a:p>
          <a:p>
            <a:endParaRPr lang="en-US"/>
          </a:p>
          <a:p>
            <a:pPr marL="228600" indent="-228600" rtl="0">
              <a:buFont typeface="+mj-lt"/>
              <a:buAutoNum type="arabicPeriod"/>
            </a:pPr>
            <a:r>
              <a:rPr lang="fr" sz="1000" b="1" i="0" u="none" strike="noStrike">
                <a:solidFill>
                  <a:srgbClr val="A7377D"/>
                </a:solidFill>
                <a:highlight>
                  <a:srgbClr val="000000">
                    <a:alpha val="0"/>
                  </a:srgbClr>
                </a:highlight>
                <a:latin typeface="Open Sans"/>
              </a:rPr>
              <a:t>Formel</a:t>
            </a:r>
            <a:r>
              <a:rPr lang="fr" sz="1000" b="0" i="0" u="none" strike="noStrike">
                <a:highlight>
                  <a:srgbClr val="000000">
                    <a:alpha val="0"/>
                  </a:srgbClr>
                </a:highlight>
                <a:latin typeface="Open Sans"/>
              </a:rPr>
              <a:t> - Apprentissage structuré qui se déroule généralement dans un établissement d'enseignement ou de formation, avec un programme d'études fixe et des diplômes ;</a:t>
            </a:r>
          </a:p>
          <a:p>
            <a:pPr marL="228600" indent="-228600" rtl="0">
              <a:buFont typeface="+mj-lt"/>
              <a:buAutoNum type="arabicPeriod"/>
            </a:pPr>
            <a:r>
              <a:rPr lang="fr" sz="1000" b="1" i="0" u="none" strike="noStrike">
                <a:solidFill>
                  <a:srgbClr val="A7377D"/>
                </a:solidFill>
                <a:highlight>
                  <a:srgbClr val="000000">
                    <a:alpha val="0"/>
                  </a:srgbClr>
                </a:highlight>
                <a:latin typeface="Open Sans"/>
              </a:rPr>
              <a:t>Non formel</a:t>
            </a:r>
            <a:r>
              <a:rPr lang="fr" sz="1000" b="0" i="0" u="none" strike="noStrike">
                <a:highlight>
                  <a:srgbClr val="000000">
                    <a:alpha val="0"/>
                  </a:srgbClr>
                </a:highlight>
                <a:latin typeface="Open Sans"/>
              </a:rPr>
              <a:t> - Apprentissage organisé par des établissements d'enseignement, mais non sanctionné par des diplômes. Des possibilités d'apprentissage non formel peuvent être offertes sur le lieu de travail et par le biais des activités des organisations et groupes de la société civile ;</a:t>
            </a:r>
          </a:p>
          <a:p>
            <a:pPr marL="228600" indent="-228600" rtl="0">
              <a:buFont typeface="+mj-lt"/>
              <a:buAutoNum type="arabicPeriod"/>
            </a:pPr>
            <a:r>
              <a:rPr lang="fr" sz="1000" b="1" i="0" u="none" strike="noStrike">
                <a:solidFill>
                  <a:srgbClr val="A7377D"/>
                </a:solidFill>
                <a:highlight>
                  <a:srgbClr val="000000">
                    <a:alpha val="0"/>
                  </a:srgbClr>
                </a:highlight>
                <a:latin typeface="Open Sans"/>
              </a:rPr>
              <a:t>Éducation informelle</a:t>
            </a:r>
            <a:r>
              <a:rPr lang="fr" sz="1000" b="0" i="0" u="none" strike="noStrike">
                <a:highlight>
                  <a:srgbClr val="000000">
                    <a:alpha val="0"/>
                  </a:srgbClr>
                </a:highlight>
                <a:latin typeface="Open Sans"/>
              </a:rPr>
              <a:t> - Apprentissage qui a lieu tout le temps, résultant des activités de la vie quotidienne liées au travail, à la famille, à la communauté ou aux loisirs. </a:t>
            </a:r>
          </a:p>
          <a:p>
            <a:endParaRPr lang="en-US"/>
          </a:p>
        </p:txBody>
      </p:sp>
      <p:sp>
        <p:nvSpPr>
          <p:cNvPr id="7" name="Text Placeholder 6">
            <a:extLst>
              <a:ext uri="{FF2B5EF4-FFF2-40B4-BE49-F238E27FC236}">
                <a16:creationId xmlns:a16="http://schemas.microsoft.com/office/drawing/2014/main" id="{E5612B9A-B91A-A145-9FF9-A46D7CD4D233}"/>
              </a:ext>
            </a:extLst>
          </p:cNvPr>
          <p:cNvSpPr>
            <a:spLocks noGrp="1"/>
          </p:cNvSpPr>
          <p:nvPr>
            <p:ph type="body" sz="quarter" idx="30"/>
          </p:nvPr>
        </p:nvSpPr>
        <p:spPr>
          <a:xfrm>
            <a:off x="484784" y="3470465"/>
            <a:ext cx="2552544" cy="1289281"/>
          </a:xfrm>
        </p:spPr>
        <p:txBody>
          <a:bodyPr>
            <a:noAutofit/>
          </a:bodyPr>
          <a:lstStyle/>
          <a:p>
            <a:pPr rtl="0"/>
            <a:r>
              <a:rPr lang="fr" sz="2400" b="1" i="0" u="none" strike="noStrike">
                <a:highlight>
                  <a:srgbClr val="000000">
                    <a:alpha val="0"/>
                  </a:srgbClr>
                </a:highlight>
                <a:latin typeface="Open Sans"/>
              </a:rPr>
              <a:t>OBJECTIFS DU CURRICULUM DES REL RELAIS DE MCM et CONTEXTE SPÉCIFIQUE DE L'ÉDUCATION DES ADULTES</a:t>
            </a:r>
          </a:p>
        </p:txBody>
      </p:sp>
      <p:sp>
        <p:nvSpPr>
          <p:cNvPr id="9" name="Text Placeholder 8">
            <a:extLst>
              <a:ext uri="{FF2B5EF4-FFF2-40B4-BE49-F238E27FC236}">
                <a16:creationId xmlns:a16="http://schemas.microsoft.com/office/drawing/2014/main" id="{95251DE4-C07E-F14A-95BE-B8B715185D3B}"/>
              </a:ext>
            </a:extLst>
          </p:cNvPr>
          <p:cNvSpPr>
            <a:spLocks noGrp="1"/>
          </p:cNvSpPr>
          <p:nvPr>
            <p:ph type="body" sz="quarter" idx="46"/>
          </p:nvPr>
        </p:nvSpPr>
        <p:spPr>
          <a:xfrm>
            <a:off x="3267075" y="3678201"/>
            <a:ext cx="3807815" cy="1289281"/>
          </a:xfrm>
        </p:spPr>
        <p:txBody>
          <a:bodyPr>
            <a:noAutofit/>
          </a:bodyPr>
          <a:lstStyle/>
          <a:p>
            <a:pPr marL="171450" indent="-171450" rtl="0">
              <a:buFont typeface="Arial" panose="020B0604020202020204" pitchFamily="34" charset="0"/>
              <a:buChar char="•"/>
            </a:pPr>
            <a:r>
              <a:rPr lang="fr" sz="1100" b="0" i="1" u="none" strike="noStrike" dirty="0">
                <a:highlight>
                  <a:srgbClr val="000000">
                    <a:alpha val="0"/>
                  </a:srgbClr>
                </a:highlight>
                <a:latin typeface="Open Sans"/>
              </a:rPr>
              <a:t>Créer une approche transformatrice et durable de l'éducation à la médiation communautaire</a:t>
            </a:r>
          </a:p>
          <a:p>
            <a:pPr marL="171450" indent="-171450" rtl="0">
              <a:buFont typeface="Arial" panose="020B0604020202020204" pitchFamily="34" charset="0"/>
              <a:buChar char="•"/>
            </a:pPr>
            <a:r>
              <a:rPr lang="fr" sz="1100" b="0" i="1" u="none" strike="noStrike" dirty="0">
                <a:highlight>
                  <a:srgbClr val="000000">
                    <a:alpha val="0"/>
                  </a:srgbClr>
                </a:highlight>
                <a:latin typeface="Open Sans"/>
              </a:rPr>
              <a:t>Fournir aux éducateurs de personnes adultes de nouvelles connaissances, de nouvelles compétences et un nouveau programme de formation qu'ils pourront proposer aux groupes de migrants avec lesquels ils travaillent.</a:t>
            </a:r>
          </a:p>
          <a:p>
            <a:pPr marL="171450" indent="-171450" rtl="0">
              <a:buFont typeface="Arial" panose="020B0604020202020204" pitchFamily="34" charset="0"/>
              <a:buChar char="•"/>
            </a:pPr>
            <a:r>
              <a:rPr lang="fr" sz="1100" b="0" i="1" u="none" strike="noStrike" dirty="0">
                <a:highlight>
                  <a:srgbClr val="000000">
                    <a:alpha val="0"/>
                  </a:srgbClr>
                </a:highlight>
                <a:latin typeface="Open Sans"/>
              </a:rPr>
              <a:t>Fournir un programme d'études complet et pertinent et des activités d'apprentissage de soutien qui motiveront et équiperont les formateurs pour qu'ils puissent dispenser des éléments du cours sur les REL de la GCM à de petits groupes de membres du groupe cible.</a:t>
            </a:r>
          </a:p>
          <a:p>
            <a:pPr marL="171450" indent="-171450" rtl="0">
              <a:buFont typeface="Arial" panose="020B0604020202020204" pitchFamily="34" charset="0"/>
              <a:buChar char="•"/>
            </a:pPr>
            <a:r>
              <a:rPr lang="fr" sz="1100" b="0" i="1" u="none" strike="noStrike" dirty="0">
                <a:highlight>
                  <a:srgbClr val="000000">
                    <a:alpha val="0"/>
                  </a:srgbClr>
                </a:highlight>
                <a:latin typeface="Open Sans"/>
              </a:rPr>
              <a:t>Apprendre aux participants à identifier et à éliminer les obstacles que rencontrent les migrants pour accéder et participer à l'éducation.</a:t>
            </a:r>
          </a:p>
          <a:p>
            <a:endParaRPr lang="en-US" sz="1100" dirty="0"/>
          </a:p>
        </p:txBody>
      </p:sp>
      <p:sp>
        <p:nvSpPr>
          <p:cNvPr id="2" name="Slide Number Placeholder 1">
            <a:extLst>
              <a:ext uri="{FF2B5EF4-FFF2-40B4-BE49-F238E27FC236}">
                <a16:creationId xmlns:a16="http://schemas.microsoft.com/office/drawing/2014/main" id="{0EF4CBEF-9E3D-E94B-BAC0-AD5B772D4508}"/>
              </a:ext>
            </a:extLst>
          </p:cNvPr>
          <p:cNvSpPr>
            <a:spLocks noGrp="1"/>
          </p:cNvSpPr>
          <p:nvPr>
            <p:ph type="sldNum" sz="quarter" idx="4"/>
          </p:nvPr>
        </p:nvSpPr>
        <p:spPr/>
        <p:txBody>
          <a:bodyPr>
            <a:noAutofit/>
          </a:bodyPr>
          <a:lstStyle/>
          <a:p>
            <a:pPr rtl="0"/>
            <a:r>
              <a:rPr lang="fr" sz="700" b="0" i="0" u="none" strike="noStrike">
                <a:highlight>
                  <a:srgbClr val="000000">
                    <a:alpha val="0"/>
                  </a:srgbClr>
                </a:highlight>
                <a:latin typeface="Avenir"/>
              </a:rPr>
              <a:t>10</a:t>
            </a:r>
            <a:endParaRPr lang="en-US"/>
          </a:p>
        </p:txBody>
      </p:sp>
    </p:spTree>
    <p:extLst>
      <p:ext uri="{BB962C8B-B14F-4D97-AF65-F5344CB8AC3E}">
        <p14:creationId xmlns:p14="http://schemas.microsoft.com/office/powerpoint/2010/main" val="364358386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E1D8E24-7ACB-F349-A8FD-457328909844}"/>
              </a:ext>
            </a:extLst>
          </p:cNvPr>
          <p:cNvSpPr>
            <a:spLocks noGrp="1"/>
          </p:cNvSpPr>
          <p:nvPr>
            <p:ph type="sldNum" sz="quarter" idx="4"/>
          </p:nvPr>
        </p:nvSpPr>
        <p:spPr/>
        <p:txBody>
          <a:bodyPr>
            <a:noAutofit/>
          </a:bodyPr>
          <a:lstStyle/>
          <a:p>
            <a:pPr rtl="0"/>
            <a:r>
              <a:rPr lang="fr" sz="700" b="0" i="0" u="none" strike="noStrike">
                <a:highlight>
                  <a:srgbClr val="000000">
                    <a:alpha val="0"/>
                  </a:srgbClr>
                </a:highlight>
                <a:latin typeface="Avenir"/>
              </a:rPr>
              <a:t>11</a:t>
            </a:r>
            <a:endParaRPr lang="en-US"/>
          </a:p>
        </p:txBody>
      </p:sp>
      <p:sp>
        <p:nvSpPr>
          <p:cNvPr id="7" name="Text Placeholder 6">
            <a:extLst>
              <a:ext uri="{FF2B5EF4-FFF2-40B4-BE49-F238E27FC236}">
                <a16:creationId xmlns:a16="http://schemas.microsoft.com/office/drawing/2014/main" id="{467BE76C-9B81-E14E-8E9B-43112B3F619E}"/>
              </a:ext>
            </a:extLst>
          </p:cNvPr>
          <p:cNvSpPr>
            <a:spLocks noGrp="1"/>
          </p:cNvSpPr>
          <p:nvPr>
            <p:ph type="body" sz="quarter" idx="14"/>
          </p:nvPr>
        </p:nvSpPr>
        <p:spPr/>
        <p:txBody>
          <a:bodyPr>
            <a:noAutofit/>
          </a:bodyPr>
          <a:lstStyle/>
          <a:p>
            <a:pPr rtl="0"/>
            <a:r>
              <a:rPr lang="fr" sz="23000" b="1" i="0" u="none" strike="noStrike">
                <a:highlight>
                  <a:srgbClr val="000000">
                    <a:alpha val="0"/>
                  </a:srgbClr>
                </a:highlight>
                <a:latin typeface="Times"/>
              </a:rPr>
              <a:t>3</a:t>
            </a:r>
          </a:p>
        </p:txBody>
      </p:sp>
      <p:sp>
        <p:nvSpPr>
          <p:cNvPr id="8" name="Text Placeholder 7">
            <a:extLst>
              <a:ext uri="{FF2B5EF4-FFF2-40B4-BE49-F238E27FC236}">
                <a16:creationId xmlns:a16="http://schemas.microsoft.com/office/drawing/2014/main" id="{8780144C-7FF5-1546-AFEB-A6A9CB1B0BC7}"/>
              </a:ext>
            </a:extLst>
          </p:cNvPr>
          <p:cNvSpPr>
            <a:spLocks noGrp="1"/>
          </p:cNvSpPr>
          <p:nvPr>
            <p:ph type="body" sz="quarter" idx="15"/>
          </p:nvPr>
        </p:nvSpPr>
        <p:spPr/>
        <p:txBody>
          <a:bodyPr>
            <a:noAutofit/>
          </a:bodyPr>
          <a:lstStyle/>
          <a:p>
            <a:pPr rtl="0"/>
            <a:r>
              <a:rPr lang="fr" sz="3600" b="1" i="0" u="none" strike="noStrike">
                <a:highlight>
                  <a:srgbClr val="000000">
                    <a:alpha val="0"/>
                  </a:srgbClr>
                </a:highlight>
                <a:latin typeface="Open Sans"/>
              </a:rPr>
              <a:t>APPRENANTS</a:t>
            </a:r>
          </a:p>
        </p:txBody>
      </p:sp>
    </p:spTree>
    <p:extLst>
      <p:ext uri="{BB962C8B-B14F-4D97-AF65-F5344CB8AC3E}">
        <p14:creationId xmlns:p14="http://schemas.microsoft.com/office/powerpoint/2010/main" val="362814698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A5990D-15C4-0C48-B063-471A2F53733F}"/>
              </a:ext>
            </a:extLst>
          </p:cNvPr>
          <p:cNvSpPr>
            <a:spLocks noGrp="1"/>
          </p:cNvSpPr>
          <p:nvPr>
            <p:ph type="sldNum" sz="quarter" idx="4"/>
          </p:nvPr>
        </p:nvSpPr>
        <p:spPr>
          <a:xfrm>
            <a:off x="7079381" y="10245992"/>
            <a:ext cx="300672" cy="266594"/>
          </a:xfrm>
        </p:spPr>
        <p:txBody>
          <a:bodyPr>
            <a:noAutofit/>
          </a:bodyPr>
          <a:lstStyle/>
          <a:p>
            <a:pPr rtl="0"/>
            <a:r>
              <a:rPr lang="fr" sz="700" b="0" i="0" u="none" strike="noStrike">
                <a:highlight>
                  <a:srgbClr val="000000">
                    <a:alpha val="0"/>
                  </a:srgbClr>
                </a:highlight>
                <a:latin typeface="Avenir"/>
              </a:rPr>
              <a:t>12</a:t>
            </a:r>
            <a:endParaRPr lang="en-US"/>
          </a:p>
        </p:txBody>
      </p:sp>
      <p:sp>
        <p:nvSpPr>
          <p:cNvPr id="8" name="Text Placeholder 7">
            <a:extLst>
              <a:ext uri="{FF2B5EF4-FFF2-40B4-BE49-F238E27FC236}">
                <a16:creationId xmlns:a16="http://schemas.microsoft.com/office/drawing/2014/main" id="{C731BCD2-68FD-6E47-B345-10FC3324E0A1}"/>
              </a:ext>
            </a:extLst>
          </p:cNvPr>
          <p:cNvSpPr>
            <a:spLocks noGrp="1"/>
          </p:cNvSpPr>
          <p:nvPr>
            <p:ph type="body" sz="quarter" idx="32"/>
          </p:nvPr>
        </p:nvSpPr>
        <p:spPr>
          <a:xfrm>
            <a:off x="3408218" y="4153745"/>
            <a:ext cx="3631270" cy="5558700"/>
          </a:xfrm>
        </p:spPr>
        <p:txBody>
          <a:bodyPr>
            <a:noAutofit/>
          </a:bodyPr>
          <a:lstStyle/>
          <a:p>
            <a:pPr rtl="0"/>
            <a:r>
              <a:rPr lang="fr" sz="1000" b="0" i="0" u="none" strike="noStrike" dirty="0">
                <a:highlight>
                  <a:srgbClr val="000000">
                    <a:alpha val="0"/>
                  </a:srgbClr>
                </a:highlight>
                <a:latin typeface="Open Sans"/>
              </a:rPr>
              <a:t>Le médiateur communautaire peut être :</a:t>
            </a:r>
            <a:endParaRPr lang="hr-BA" dirty="0"/>
          </a:p>
          <a:p>
            <a:endParaRPr lang="en-US" dirty="0"/>
          </a:p>
          <a:p>
            <a:pPr marL="171450" indent="-171450" rtl="0">
              <a:buFont typeface="Arial" panose="020B0604020202020204" pitchFamily="34" charset="0"/>
              <a:buChar char="•"/>
            </a:pPr>
            <a:r>
              <a:rPr lang="fr" sz="1000" b="0" i="0" u="none" strike="noStrike" dirty="0">
                <a:highlight>
                  <a:srgbClr val="000000">
                    <a:alpha val="0"/>
                  </a:srgbClr>
                </a:highlight>
                <a:latin typeface="Open Sans"/>
              </a:rPr>
              <a:t>Venant du (des) groupe(s) qui a (ont) besoin de médiation (médiateur interne)</a:t>
            </a:r>
          </a:p>
          <a:p>
            <a:pPr marL="171450" indent="-171450" rtl="0">
              <a:buFont typeface="Arial" panose="020B0604020202020204" pitchFamily="34" charset="0"/>
              <a:buChar char="•"/>
            </a:pPr>
            <a:r>
              <a:rPr lang="fr" sz="1000" b="0" i="0" u="none" strike="noStrike" dirty="0">
                <a:highlight>
                  <a:srgbClr val="000000">
                    <a:alpha val="0"/>
                  </a:srgbClr>
                </a:highlight>
                <a:latin typeface="Open Sans"/>
              </a:rPr>
              <a:t>Extérieur au(x) groupe(s) ayant besoin de médiation (médiateur externe)</a:t>
            </a:r>
          </a:p>
          <a:p>
            <a:pPr marL="171450" indent="-171450" rtl="0">
              <a:buFont typeface="Arial" panose="020B0604020202020204" pitchFamily="34" charset="0"/>
              <a:buChar char="•"/>
            </a:pPr>
            <a:r>
              <a:rPr lang="fr" sz="1000" b="0" i="0" u="none" strike="noStrike" dirty="0">
                <a:highlight>
                  <a:srgbClr val="000000">
                    <a:alpha val="0"/>
                  </a:srgbClr>
                </a:highlight>
                <a:latin typeface="Open Sans"/>
              </a:rPr>
              <a:t>Un médiateur communautaire est une personne en qui la communauté a confiance.</a:t>
            </a:r>
            <a:endParaRPr lang="hr-BA" dirty="0"/>
          </a:p>
          <a:p>
            <a:pPr marL="171450" indent="-171450">
              <a:buFont typeface="Arial" panose="020B0604020202020204" pitchFamily="34" charset="0"/>
              <a:buChar char="•"/>
            </a:pPr>
            <a:endParaRPr lang="hr-BA" sz="1200" b="1" dirty="0">
              <a:solidFill>
                <a:srgbClr val="76C7D3"/>
              </a:solidFill>
            </a:endParaRPr>
          </a:p>
          <a:p>
            <a:pPr rtl="0"/>
            <a:r>
              <a:rPr lang="fr" sz="1200" b="1" i="0" u="none" strike="noStrike" dirty="0">
                <a:solidFill>
                  <a:srgbClr val="76C7D3"/>
                </a:solidFill>
                <a:highlight>
                  <a:srgbClr val="000000">
                    <a:alpha val="0"/>
                  </a:srgbClr>
                </a:highlight>
                <a:latin typeface="Open Sans"/>
              </a:rPr>
              <a:t>Parcours de formation</a:t>
            </a:r>
          </a:p>
          <a:p>
            <a:endParaRPr lang="hr-BA" sz="1200" b="1" dirty="0">
              <a:solidFill>
                <a:srgbClr val="76C7D3"/>
              </a:solidFill>
            </a:endParaRPr>
          </a:p>
          <a:p>
            <a:pPr rtl="0"/>
            <a:r>
              <a:rPr lang="fr" sz="1000" b="0" i="0" u="none" strike="noStrike" dirty="0">
                <a:highlight>
                  <a:srgbClr val="000000">
                    <a:alpha val="0"/>
                  </a:srgbClr>
                </a:highlight>
                <a:latin typeface="Open Sans"/>
              </a:rPr>
              <a:t>Les REL MCM sont développés plus spécifiquement pour les enseignants et les éducateurs communautaires qui s'adressent aux migrants, aux réfugiés, aux membres de nouvelles communautés. Les éducateurs des personnes adultes devraient s'efforcer d'aider les apprenants à créer leur propre parcours d'apprentissage en utilisant les questions suivantes :</a:t>
            </a:r>
          </a:p>
          <a:p>
            <a:endParaRPr lang="en-US" dirty="0"/>
          </a:p>
          <a:p>
            <a:endParaRPr lang="en-US" dirty="0"/>
          </a:p>
          <a:p>
            <a:pPr marL="171450" indent="-171450" rtl="0">
              <a:buFont typeface="Arial" panose="020B0604020202020204" pitchFamily="34" charset="0"/>
              <a:buChar char="•"/>
            </a:pPr>
            <a:r>
              <a:rPr lang="fr" sz="1000" b="1" i="0" u="none" strike="noStrike" dirty="0">
                <a:highlight>
                  <a:srgbClr val="000000">
                    <a:alpha val="0"/>
                  </a:srgbClr>
                </a:highlight>
                <a:latin typeface="Open Sans"/>
              </a:rPr>
              <a:t>Progression basée sur les compétences :</a:t>
            </a:r>
            <a:r>
              <a:rPr lang="fr" sz="1000" b="0" i="0" u="none" strike="noStrike" dirty="0">
                <a:highlight>
                  <a:srgbClr val="000000">
                    <a:alpha val="0"/>
                  </a:srgbClr>
                </a:highlight>
                <a:latin typeface="Open Sans"/>
              </a:rPr>
              <a:t> (Comment les apprenants peuvent-ils s'auto-réfléchir sur leur résultat d'apprentissage ?) Ce que je vais apprendre...</a:t>
            </a:r>
          </a:p>
          <a:p>
            <a:pPr marL="171450" indent="-171450">
              <a:buFont typeface="Arial" panose="020B0604020202020204" pitchFamily="34" charset="0"/>
              <a:buChar char="•"/>
            </a:pPr>
            <a:endParaRPr lang="en-US" dirty="0"/>
          </a:p>
          <a:p>
            <a:pPr marL="171450" indent="-171450" rtl="0">
              <a:buFont typeface="Arial" panose="020B0604020202020204" pitchFamily="34" charset="0"/>
              <a:buChar char="•"/>
            </a:pPr>
            <a:r>
              <a:rPr lang="fr" sz="1000" b="1" i="0" u="none" strike="noStrike" dirty="0">
                <a:highlight>
                  <a:srgbClr val="000000">
                    <a:alpha val="0"/>
                  </a:srgbClr>
                </a:highlight>
                <a:latin typeface="Open Sans"/>
              </a:rPr>
              <a:t>Objectif d'apprentissage personnalisé :</a:t>
            </a:r>
            <a:r>
              <a:rPr lang="fr" sz="1000" b="0" i="0" u="none" strike="noStrike" dirty="0">
                <a:highlight>
                  <a:srgbClr val="000000">
                    <a:alpha val="0"/>
                  </a:srgbClr>
                </a:highlight>
                <a:latin typeface="Open Sans"/>
              </a:rPr>
              <a:t> (Comment les apprenants pourraient-ils fixer un objectif pour le résultat d'apprentissage ?) Comment je vais l'apprendre...</a:t>
            </a:r>
          </a:p>
          <a:p>
            <a:pPr marL="171450" indent="-171450">
              <a:buFont typeface="Arial" panose="020B0604020202020204" pitchFamily="34" charset="0"/>
              <a:buChar char="•"/>
            </a:pPr>
            <a:endParaRPr lang="hr-BA" dirty="0"/>
          </a:p>
          <a:p>
            <a:pPr marL="171450" indent="-171450" rtl="0">
              <a:buFont typeface="Arial" panose="020B0604020202020204" pitchFamily="34" charset="0"/>
              <a:buChar char="•"/>
            </a:pPr>
            <a:r>
              <a:rPr lang="fr" sz="1000" b="1" i="0" u="none" strike="noStrike" dirty="0">
                <a:highlight>
                  <a:srgbClr val="000000">
                    <a:alpha val="0"/>
                  </a:srgbClr>
                </a:highlight>
                <a:latin typeface="Open Sans"/>
              </a:rPr>
              <a:t>Parcours d'apprentissage personnalisé :</a:t>
            </a:r>
            <a:r>
              <a:rPr lang="fr" sz="1000" b="0" i="0" u="none" strike="noStrike" dirty="0">
                <a:highlight>
                  <a:srgbClr val="000000">
                    <a:alpha val="0"/>
                  </a:srgbClr>
                </a:highlight>
                <a:latin typeface="Open Sans"/>
              </a:rPr>
              <a:t> (Quelles possibilités ou quels choix d'apprentissage les apprenants pourraient-ils choisir ?) Comment je vais montrer ce que j'ai appris...</a:t>
            </a:r>
          </a:p>
          <a:p>
            <a:pPr marL="171450" indent="-171450">
              <a:buFont typeface="Arial" panose="020B0604020202020204" pitchFamily="34" charset="0"/>
              <a:buChar char="•"/>
            </a:pPr>
            <a:endParaRPr lang="en-US" dirty="0"/>
          </a:p>
          <a:p>
            <a:pPr marL="171450" indent="-171450" rtl="0">
              <a:buFont typeface="Arial" panose="020B0604020202020204" pitchFamily="34" charset="0"/>
              <a:buChar char="•"/>
            </a:pPr>
            <a:r>
              <a:rPr lang="fr" sz="1000" b="1" i="0" u="none" strike="noStrike" dirty="0">
                <a:highlight>
                  <a:srgbClr val="000000">
                    <a:alpha val="0"/>
                  </a:srgbClr>
                </a:highlight>
                <a:latin typeface="Open Sans"/>
              </a:rPr>
              <a:t>Progrès basés sur les compétences</a:t>
            </a:r>
            <a:r>
              <a:rPr lang="fr" sz="1000" b="0" i="0" u="none" strike="noStrike" dirty="0">
                <a:highlight>
                  <a:srgbClr val="000000">
                    <a:alpha val="0"/>
                  </a:srgbClr>
                </a:highlight>
                <a:latin typeface="Open Sans"/>
              </a:rPr>
              <a:t> (Comment les apprenants peuvent-ils choisir comment et quand ils montrent leurs compétences ?)</a:t>
            </a:r>
            <a:r>
              <a:rPr lang="fr" sz="1000" b="0" i="0" u="none" strike="noStrike" baseline="30000" dirty="0">
                <a:highlight>
                  <a:srgbClr val="000000">
                    <a:alpha val="0"/>
                  </a:srgbClr>
                </a:highlight>
                <a:latin typeface="Open Sans"/>
              </a:rPr>
              <a:t>2</a:t>
            </a:r>
            <a:endParaRPr lang="en-US" baseline="30000" dirty="0"/>
          </a:p>
          <a:p>
            <a:endParaRPr lang="en-US" dirty="0"/>
          </a:p>
          <a:p>
            <a:endParaRPr lang="en-US" dirty="0"/>
          </a:p>
        </p:txBody>
      </p:sp>
      <p:sp>
        <p:nvSpPr>
          <p:cNvPr id="7" name="Text Placeholder 6">
            <a:extLst>
              <a:ext uri="{FF2B5EF4-FFF2-40B4-BE49-F238E27FC236}">
                <a16:creationId xmlns:a16="http://schemas.microsoft.com/office/drawing/2014/main" id="{95748D17-9846-C342-AA23-DB66319C0721}"/>
              </a:ext>
            </a:extLst>
          </p:cNvPr>
          <p:cNvSpPr>
            <a:spLocks noGrp="1"/>
          </p:cNvSpPr>
          <p:nvPr>
            <p:ph type="body" sz="quarter" idx="30"/>
          </p:nvPr>
        </p:nvSpPr>
        <p:spPr>
          <a:xfrm>
            <a:off x="364359" y="3710514"/>
            <a:ext cx="2552544" cy="1289281"/>
          </a:xfrm>
        </p:spPr>
        <p:txBody>
          <a:bodyPr>
            <a:noAutofit/>
          </a:bodyPr>
          <a:lstStyle/>
          <a:p>
            <a:pPr rtl="0"/>
            <a:r>
              <a:rPr lang="fr" sz="2400" b="1" i="0" u="none" strike="noStrike">
                <a:highlight>
                  <a:srgbClr val="000000">
                    <a:alpha val="0"/>
                  </a:srgbClr>
                </a:highlight>
                <a:latin typeface="Open Sans"/>
              </a:rPr>
              <a:t>QUI SONT LES APPRENANTS QUI BÉNÉFICIENT DE CES OFFRES ?</a:t>
            </a:r>
            <a:endParaRPr lang="en-US"/>
          </a:p>
        </p:txBody>
      </p:sp>
      <p:sp>
        <p:nvSpPr>
          <p:cNvPr id="9" name="Text Placeholder 8">
            <a:extLst>
              <a:ext uri="{FF2B5EF4-FFF2-40B4-BE49-F238E27FC236}">
                <a16:creationId xmlns:a16="http://schemas.microsoft.com/office/drawing/2014/main" id="{C707AF04-0265-0444-9667-08B91A285649}"/>
              </a:ext>
            </a:extLst>
          </p:cNvPr>
          <p:cNvSpPr>
            <a:spLocks noGrp="1"/>
          </p:cNvSpPr>
          <p:nvPr>
            <p:ph type="body" sz="quarter" idx="46"/>
          </p:nvPr>
        </p:nvSpPr>
        <p:spPr>
          <a:xfrm>
            <a:off x="405161" y="6011842"/>
            <a:ext cx="2470940" cy="3911470"/>
          </a:xfrm>
        </p:spPr>
        <p:txBody>
          <a:bodyPr>
            <a:noAutofit/>
          </a:bodyPr>
          <a:lstStyle/>
          <a:p>
            <a:pPr rtl="0"/>
            <a:r>
              <a:rPr lang="fr" sz="1400" b="1" i="1" u="none" strike="noStrike" dirty="0">
                <a:solidFill>
                  <a:srgbClr val="76C7D3"/>
                </a:solidFill>
                <a:highlight>
                  <a:srgbClr val="000000">
                    <a:alpha val="0"/>
                  </a:srgbClr>
                </a:highlight>
                <a:latin typeface="Open Sans"/>
              </a:rPr>
              <a:t>Un médiateur communautaire </a:t>
            </a:r>
            <a:r>
              <a:rPr lang="fr" sz="1400" b="0" i="1" u="none" strike="noStrike" dirty="0">
                <a:solidFill>
                  <a:srgbClr val="76C7D3"/>
                </a:solidFill>
                <a:highlight>
                  <a:srgbClr val="000000">
                    <a:alpha val="0"/>
                  </a:srgbClr>
                </a:highlight>
                <a:latin typeface="Open Sans"/>
              </a:rPr>
              <a:t>est une personne qui s'identifie comme un migrant et qui sert de médiateur dans une situation, une relation ou une communication entre d'autres personnes qui s'identifient comme des migrants, ou entre des personnes migrantes et non migrantes, dans le but de trouver la meilleure solution possible pour les parties concernées. </a:t>
            </a:r>
          </a:p>
          <a:p>
            <a:endParaRPr lang="en-US" sz="1100" dirty="0"/>
          </a:p>
          <a:p>
            <a:endParaRPr lang="en-US" sz="1100" dirty="0"/>
          </a:p>
        </p:txBody>
      </p:sp>
      <p:pic>
        <p:nvPicPr>
          <p:cNvPr id="14" name="Picture Placeholder 13" descr="Group of friends">
            <a:extLst>
              <a:ext uri="{FF2B5EF4-FFF2-40B4-BE49-F238E27FC236}">
                <a16:creationId xmlns:a16="http://schemas.microsoft.com/office/drawing/2014/main" id="{CE7E9C6E-2BE8-F144-8764-37A7B681C3B2}"/>
              </a:ext>
            </a:extLst>
          </p:cNvPr>
          <p:cNvPicPr>
            <a:picLocks noGrp="1" noChangeAspect="1"/>
          </p:cNvPicPr>
          <p:nvPr>
            <p:ph type="pic" sz="quarter" idx="35"/>
          </p:nvPr>
        </p:nvPicPr>
        <p:blipFill>
          <a:blip r:embed="rId2" cstate="screen">
            <a:extLst>
              <a:ext uri="{28A0092B-C50C-407E-A947-70E740481C1C}">
                <a14:useLocalDpi xmlns:a14="http://schemas.microsoft.com/office/drawing/2010/main"/>
              </a:ext>
            </a:extLst>
          </a:blip>
          <a:srcRect/>
          <a:stretch>
            <a:fillRect/>
          </a:stretch>
        </p:blipFill>
        <p:spPr>
          <a:xfrm>
            <a:off x="0" y="-1"/>
            <a:ext cx="7559675" cy="3470559"/>
          </a:xfrm>
        </p:spPr>
      </p:pic>
      <p:sp>
        <p:nvSpPr>
          <p:cNvPr id="2" name="TextBox 1">
            <a:extLst>
              <a:ext uri="{FF2B5EF4-FFF2-40B4-BE49-F238E27FC236}">
                <a16:creationId xmlns:a16="http://schemas.microsoft.com/office/drawing/2014/main" id="{DC3D986C-464D-47C0-8689-322772016A10}"/>
              </a:ext>
            </a:extLst>
          </p:cNvPr>
          <p:cNvSpPr txBox="1"/>
          <p:nvPr/>
        </p:nvSpPr>
        <p:spPr>
          <a:xfrm>
            <a:off x="405161" y="9923312"/>
            <a:ext cx="3982180" cy="230832"/>
          </a:xfrm>
          <a:prstGeom prst="rect">
            <a:avLst/>
          </a:prstGeom>
          <a:noFill/>
        </p:spPr>
        <p:txBody>
          <a:bodyPr wrap="none" rtlCol="0">
            <a:noAutofit/>
          </a:bodyPr>
          <a:lstStyle/>
          <a:p>
            <a:pPr rtl="0"/>
            <a:r>
              <a:rPr lang="fr" sz="900" b="0" i="0" u="none" strike="noStrike" baseline="30000">
                <a:highlight>
                  <a:srgbClr val="000000">
                    <a:alpha val="0"/>
                  </a:srgbClr>
                </a:highlight>
                <a:latin typeface="Calibri"/>
                <a:cs typeface="Calibri"/>
              </a:rPr>
              <a:t>2</a:t>
            </a:r>
            <a:r>
              <a:rPr lang="fr" sz="900" b="0" i="0" u="none" strike="noStrike">
                <a:highlight>
                  <a:srgbClr val="000000">
                    <a:alpha val="0"/>
                  </a:srgbClr>
                </a:highlight>
                <a:latin typeface="Calibri"/>
                <a:cs typeface="Calibri"/>
              </a:rPr>
              <a:t> https://microcredentials.digitalpromise.org/explore/customized-learning-paths</a:t>
            </a:r>
            <a:endParaRPr lang="en-US" sz="9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459483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195ED5E3-CB03-2F4F-9353-3F5A520299E5}"/>
              </a:ext>
            </a:extLst>
          </p:cNvPr>
          <p:cNvPicPr>
            <a:picLocks noGrp="1" noChangeAspect="1"/>
          </p:cNvPicPr>
          <p:nvPr>
            <p:ph type="pic" sz="quarter" idx="16"/>
          </p:nvPr>
        </p:nvPicPr>
        <p:blipFill>
          <a:blip r:embed="rId2" cstate="screen">
            <a:extLst>
              <a:ext uri="{28A0092B-C50C-407E-A947-70E740481C1C}">
                <a14:useLocalDpi xmlns:a14="http://schemas.microsoft.com/office/drawing/2010/main"/>
              </a:ext>
            </a:extLst>
          </a:blip>
          <a:srcRect/>
          <a:stretch>
            <a:fillRect/>
          </a:stretch>
        </p:blipFill>
        <p:spPr/>
      </p:pic>
      <p:sp>
        <p:nvSpPr>
          <p:cNvPr id="7" name="Slide Number Placeholder 6">
            <a:extLst>
              <a:ext uri="{FF2B5EF4-FFF2-40B4-BE49-F238E27FC236}">
                <a16:creationId xmlns:a16="http://schemas.microsoft.com/office/drawing/2014/main" id="{8EA47A42-BA8C-3646-A609-5D9F91306B0E}"/>
              </a:ext>
            </a:extLst>
          </p:cNvPr>
          <p:cNvSpPr>
            <a:spLocks noGrp="1"/>
          </p:cNvSpPr>
          <p:nvPr>
            <p:ph type="sldNum" sz="quarter" idx="4"/>
          </p:nvPr>
        </p:nvSpPr>
        <p:spPr/>
        <p:txBody>
          <a:bodyPr>
            <a:noAutofit/>
          </a:bodyPr>
          <a:lstStyle/>
          <a:p>
            <a:pPr rtl="0"/>
            <a:r>
              <a:rPr lang="fr" sz="700" b="0" i="0" u="none" strike="noStrike">
                <a:highlight>
                  <a:srgbClr val="000000">
                    <a:alpha val="0"/>
                  </a:srgbClr>
                </a:highlight>
                <a:latin typeface="Avenir"/>
              </a:rPr>
              <a:t>13</a:t>
            </a:r>
            <a:endParaRPr lang="en-US"/>
          </a:p>
        </p:txBody>
      </p:sp>
      <p:sp>
        <p:nvSpPr>
          <p:cNvPr id="8" name="Text Placeholder 14">
            <a:extLst>
              <a:ext uri="{FF2B5EF4-FFF2-40B4-BE49-F238E27FC236}">
                <a16:creationId xmlns:a16="http://schemas.microsoft.com/office/drawing/2014/main" id="{B3BE4286-D6C5-4A4D-A5CB-25C323423D55}"/>
              </a:ext>
            </a:extLst>
          </p:cNvPr>
          <p:cNvSpPr>
            <a:spLocks noGrp="1"/>
          </p:cNvSpPr>
          <p:nvPr>
            <p:ph type="body" sz="quarter" idx="13"/>
          </p:nvPr>
        </p:nvSpPr>
        <p:spPr>
          <a:xfrm>
            <a:off x="1345045" y="147005"/>
            <a:ext cx="5389067" cy="2591179"/>
          </a:xfrm>
        </p:spPr>
        <p:txBody>
          <a:bodyPr>
            <a:noAutofit/>
          </a:bodyPr>
          <a:lstStyle/>
          <a:p>
            <a:pPr rtl="0"/>
            <a:r>
              <a:rPr lang="fr" sz="1800" b="1" i="1" u="none" strike="noStrike">
                <a:highlight>
                  <a:srgbClr val="000000">
                    <a:alpha val="0"/>
                  </a:srgbClr>
                </a:highlight>
                <a:latin typeface="Poppins"/>
              </a:rPr>
              <a:t>« Ce qui est bien avec l’apprentissage, c’est que personne ne peut vous le  retirer. » </a:t>
            </a:r>
          </a:p>
        </p:txBody>
      </p:sp>
      <p:sp>
        <p:nvSpPr>
          <p:cNvPr id="9" name="Text Placeholder 18">
            <a:extLst>
              <a:ext uri="{FF2B5EF4-FFF2-40B4-BE49-F238E27FC236}">
                <a16:creationId xmlns:a16="http://schemas.microsoft.com/office/drawing/2014/main" id="{D953320A-7688-8B48-95D2-67B3F09A0DC3}"/>
              </a:ext>
            </a:extLst>
          </p:cNvPr>
          <p:cNvSpPr>
            <a:spLocks noGrp="1"/>
          </p:cNvSpPr>
          <p:nvPr>
            <p:ph type="body" sz="quarter" idx="15"/>
          </p:nvPr>
        </p:nvSpPr>
        <p:spPr>
          <a:xfrm>
            <a:off x="697345" y="485182"/>
            <a:ext cx="2003444" cy="936605"/>
          </a:xfrm>
        </p:spPr>
        <p:txBody>
          <a:bodyPr>
            <a:noAutofit/>
          </a:bodyPr>
          <a:lstStyle/>
          <a:p>
            <a:pPr rtl="0"/>
            <a:r>
              <a:rPr lang="fr" sz="9600" b="1" i="0" u="none" strike="noStrike">
                <a:highlight>
                  <a:srgbClr val="000000">
                    <a:alpha val="0"/>
                  </a:srgbClr>
                </a:highlight>
                <a:latin typeface="Times"/>
              </a:rPr>
              <a:t>“</a:t>
            </a:r>
          </a:p>
        </p:txBody>
      </p:sp>
      <p:sp>
        <p:nvSpPr>
          <p:cNvPr id="10" name="Text Placeholder 17">
            <a:extLst>
              <a:ext uri="{FF2B5EF4-FFF2-40B4-BE49-F238E27FC236}">
                <a16:creationId xmlns:a16="http://schemas.microsoft.com/office/drawing/2014/main" id="{7121CA38-5E48-2243-AACD-5637AF35D6C0}"/>
              </a:ext>
            </a:extLst>
          </p:cNvPr>
          <p:cNvSpPr>
            <a:spLocks noGrp="1"/>
          </p:cNvSpPr>
          <p:nvPr>
            <p:ph type="body" sz="quarter" idx="14"/>
          </p:nvPr>
        </p:nvSpPr>
        <p:spPr>
          <a:xfrm>
            <a:off x="6203195" y="1421787"/>
            <a:ext cx="841904" cy="1119370"/>
          </a:xfrm>
        </p:spPr>
        <p:txBody>
          <a:bodyPr>
            <a:noAutofit/>
          </a:bodyPr>
          <a:lstStyle/>
          <a:p>
            <a:pPr rtl="0"/>
            <a:r>
              <a:rPr lang="fr" sz="9600" b="1" i="0" u="none" strike="noStrike">
                <a:highlight>
                  <a:srgbClr val="000000">
                    <a:alpha val="0"/>
                  </a:srgbClr>
                </a:highlight>
                <a:latin typeface="Times"/>
              </a:rPr>
              <a:t>”</a:t>
            </a:r>
          </a:p>
        </p:txBody>
      </p:sp>
      <p:sp>
        <p:nvSpPr>
          <p:cNvPr id="11" name="Text Placeholder 19">
            <a:extLst>
              <a:ext uri="{FF2B5EF4-FFF2-40B4-BE49-F238E27FC236}">
                <a16:creationId xmlns:a16="http://schemas.microsoft.com/office/drawing/2014/main" id="{4F6DA2A4-36C2-7D43-A806-B8C052AA0478}"/>
              </a:ext>
            </a:extLst>
          </p:cNvPr>
          <p:cNvSpPr>
            <a:spLocks noGrp="1"/>
          </p:cNvSpPr>
          <p:nvPr>
            <p:ph type="body" sz="quarter" idx="52"/>
          </p:nvPr>
        </p:nvSpPr>
        <p:spPr>
          <a:xfrm>
            <a:off x="923312" y="2448982"/>
            <a:ext cx="5810800" cy="575570"/>
          </a:xfrm>
        </p:spPr>
        <p:txBody>
          <a:bodyPr>
            <a:noAutofit/>
          </a:bodyPr>
          <a:lstStyle/>
          <a:p>
            <a:pPr rtl="0"/>
            <a:r>
              <a:rPr lang="fr" sz="1000" b="1" i="0" u="none" strike="noStrike">
                <a:highlight>
                  <a:srgbClr val="000000">
                    <a:alpha val="0"/>
                  </a:srgbClr>
                </a:highlight>
                <a:latin typeface="Open Sans"/>
              </a:rPr>
              <a:t>B.B. King</a:t>
            </a:r>
          </a:p>
        </p:txBody>
      </p:sp>
    </p:spTree>
    <p:extLst>
      <p:ext uri="{BB962C8B-B14F-4D97-AF65-F5344CB8AC3E}">
        <p14:creationId xmlns:p14="http://schemas.microsoft.com/office/powerpoint/2010/main" val="45635171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C3D1E5A-3F3A-D840-91B8-FEC43F1FB710}"/>
              </a:ext>
            </a:extLst>
          </p:cNvPr>
          <p:cNvSpPr>
            <a:spLocks noGrp="1"/>
          </p:cNvSpPr>
          <p:nvPr>
            <p:ph type="body" sz="quarter" idx="14"/>
          </p:nvPr>
        </p:nvSpPr>
        <p:spPr/>
        <p:txBody>
          <a:bodyPr>
            <a:noAutofit/>
          </a:bodyPr>
          <a:lstStyle/>
          <a:p>
            <a:pPr rtl="0"/>
            <a:r>
              <a:rPr lang="fr" sz="23000" b="1" i="0" u="none" strike="noStrike">
                <a:highlight>
                  <a:srgbClr val="000000">
                    <a:alpha val="0"/>
                  </a:srgbClr>
                </a:highlight>
                <a:latin typeface="Times"/>
              </a:rPr>
              <a:t>4</a:t>
            </a:r>
            <a:endParaRPr lang="en-US"/>
          </a:p>
        </p:txBody>
      </p:sp>
      <p:sp>
        <p:nvSpPr>
          <p:cNvPr id="8" name="Text Placeholder 7">
            <a:extLst>
              <a:ext uri="{FF2B5EF4-FFF2-40B4-BE49-F238E27FC236}">
                <a16:creationId xmlns:a16="http://schemas.microsoft.com/office/drawing/2014/main" id="{FA6BDB4D-F26A-BF4B-BBEF-3E0A46949781}"/>
              </a:ext>
            </a:extLst>
          </p:cNvPr>
          <p:cNvSpPr>
            <a:spLocks noGrp="1"/>
          </p:cNvSpPr>
          <p:nvPr>
            <p:ph type="body" sz="quarter" idx="15"/>
          </p:nvPr>
        </p:nvSpPr>
        <p:spPr/>
        <p:txBody>
          <a:bodyPr>
            <a:noAutofit/>
          </a:bodyPr>
          <a:lstStyle/>
          <a:p>
            <a:pPr rtl="0"/>
            <a:r>
              <a:rPr lang="fr" sz="3600" b="1" i="0" u="none" strike="noStrike">
                <a:highlight>
                  <a:srgbClr val="000000">
                    <a:alpha val="0"/>
                  </a:srgbClr>
                </a:highlight>
                <a:latin typeface="Open Sans"/>
              </a:rPr>
              <a:t>À PROPOS DU GUIDE</a:t>
            </a:r>
            <a:endParaRPr lang="en-US"/>
          </a:p>
        </p:txBody>
      </p:sp>
      <p:sp>
        <p:nvSpPr>
          <p:cNvPr id="3" name="Slide Number Placeholder 2">
            <a:extLst>
              <a:ext uri="{FF2B5EF4-FFF2-40B4-BE49-F238E27FC236}">
                <a16:creationId xmlns:a16="http://schemas.microsoft.com/office/drawing/2014/main" id="{EC3B6322-FBED-C24A-8BE2-EA65F029730C}"/>
              </a:ext>
            </a:extLst>
          </p:cNvPr>
          <p:cNvSpPr>
            <a:spLocks noGrp="1"/>
          </p:cNvSpPr>
          <p:nvPr>
            <p:ph type="sldNum" sz="quarter" idx="4"/>
          </p:nvPr>
        </p:nvSpPr>
        <p:spPr/>
        <p:txBody>
          <a:bodyPr>
            <a:noAutofit/>
          </a:bodyPr>
          <a:lstStyle/>
          <a:p>
            <a:pPr rtl="0"/>
            <a:r>
              <a:rPr lang="fr" sz="700" b="0" i="0" u="none" strike="noStrike">
                <a:highlight>
                  <a:srgbClr val="000000">
                    <a:alpha val="0"/>
                  </a:srgbClr>
                </a:highlight>
                <a:latin typeface="Avenir"/>
              </a:rPr>
              <a:t>14</a:t>
            </a:r>
            <a:endParaRPr lang="en-US"/>
          </a:p>
        </p:txBody>
      </p:sp>
    </p:spTree>
    <p:extLst>
      <p:ext uri="{BB962C8B-B14F-4D97-AF65-F5344CB8AC3E}">
        <p14:creationId xmlns:p14="http://schemas.microsoft.com/office/powerpoint/2010/main" val="6992798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90596BD-A139-B649-8A5D-A3F55664024C}"/>
              </a:ext>
            </a:extLst>
          </p:cNvPr>
          <p:cNvSpPr>
            <a:spLocks noGrp="1"/>
          </p:cNvSpPr>
          <p:nvPr>
            <p:ph type="body" sz="quarter" idx="32"/>
          </p:nvPr>
        </p:nvSpPr>
        <p:spPr>
          <a:xfrm>
            <a:off x="3506920" y="5363067"/>
            <a:ext cx="3471840" cy="2694501"/>
          </a:xfrm>
        </p:spPr>
        <p:txBody>
          <a:bodyPr>
            <a:noAutofit/>
          </a:bodyPr>
          <a:lstStyle/>
          <a:p>
            <a:pPr rtl="0"/>
            <a:r>
              <a:rPr lang="fr" sz="1400" b="1" i="0" u="none" strike="noStrike" dirty="0">
                <a:solidFill>
                  <a:srgbClr val="76C7D3"/>
                </a:solidFill>
                <a:highlight>
                  <a:srgbClr val="000000">
                    <a:alpha val="0"/>
                  </a:srgbClr>
                </a:highlight>
                <a:latin typeface="Open Sans"/>
              </a:rPr>
              <a:t>Le programme s'étend sur 5 modules conçus pour que les éducateurs d'adultes, les enseignants et les éducateurs communautaires soient équipés pour intégrer l'éducation à la médiation communautaire dans les activités de leur organisation et pour que la formation actuellement proposée aux groupes de migrants les éduque et leur donne les moyens de faire entendre la voix de leurs communautés. </a:t>
            </a:r>
          </a:p>
        </p:txBody>
      </p:sp>
      <p:sp>
        <p:nvSpPr>
          <p:cNvPr id="6" name="Text Placeholder 5">
            <a:extLst>
              <a:ext uri="{FF2B5EF4-FFF2-40B4-BE49-F238E27FC236}">
                <a16:creationId xmlns:a16="http://schemas.microsoft.com/office/drawing/2014/main" id="{15FC3870-89E2-CC41-9572-8B0D07C11652}"/>
              </a:ext>
            </a:extLst>
          </p:cNvPr>
          <p:cNvSpPr>
            <a:spLocks noGrp="1"/>
          </p:cNvSpPr>
          <p:nvPr>
            <p:ph type="body" sz="quarter" idx="30"/>
          </p:nvPr>
        </p:nvSpPr>
        <p:spPr/>
        <p:txBody>
          <a:bodyPr>
            <a:noAutofit/>
          </a:bodyPr>
          <a:lstStyle/>
          <a:p>
            <a:pPr rtl="0"/>
            <a:r>
              <a:rPr lang="fr" sz="2400" b="1" i="0" u="none" strike="noStrike">
                <a:highlight>
                  <a:srgbClr val="000000">
                    <a:alpha val="0"/>
                  </a:srgbClr>
                </a:highlight>
                <a:latin typeface="Open Sans"/>
              </a:rPr>
              <a:t>LE CURRICULUM</a:t>
            </a:r>
            <a:endParaRPr lang="en-US"/>
          </a:p>
        </p:txBody>
      </p:sp>
      <p:sp>
        <p:nvSpPr>
          <p:cNvPr id="8" name="Text Placeholder 7">
            <a:extLst>
              <a:ext uri="{FF2B5EF4-FFF2-40B4-BE49-F238E27FC236}">
                <a16:creationId xmlns:a16="http://schemas.microsoft.com/office/drawing/2014/main" id="{F7541C08-A891-7142-AD23-19E01F0816F4}"/>
              </a:ext>
            </a:extLst>
          </p:cNvPr>
          <p:cNvSpPr>
            <a:spLocks noGrp="1"/>
          </p:cNvSpPr>
          <p:nvPr>
            <p:ph type="body" sz="quarter" idx="46"/>
          </p:nvPr>
        </p:nvSpPr>
        <p:spPr>
          <a:xfrm>
            <a:off x="483176" y="7060343"/>
            <a:ext cx="2911665" cy="1093057"/>
          </a:xfrm>
        </p:spPr>
        <p:txBody>
          <a:bodyPr>
            <a:noAutofit/>
          </a:bodyPr>
          <a:lstStyle/>
          <a:p>
            <a:pPr rtl="0"/>
            <a:r>
              <a:rPr lang="fr" sz="1200" b="1" i="1" u="none" strike="noStrike">
                <a:highlight>
                  <a:srgbClr val="000000">
                    <a:alpha val="0"/>
                  </a:srgbClr>
                </a:highlight>
                <a:latin typeface="Open Sans"/>
              </a:rPr>
              <a:t>Chaque module comprend la présentation principale du sujet et un ensemble de ressources et d'exercices supplémentaires. Vous trouverez ci-dessous un aperçu de chaque module.</a:t>
            </a:r>
          </a:p>
        </p:txBody>
      </p:sp>
      <p:sp>
        <p:nvSpPr>
          <p:cNvPr id="15" name="Text Placeholder 14">
            <a:extLst>
              <a:ext uri="{FF2B5EF4-FFF2-40B4-BE49-F238E27FC236}">
                <a16:creationId xmlns:a16="http://schemas.microsoft.com/office/drawing/2014/main" id="{1C4858C0-FCB5-5F41-A77A-8972AB480B96}"/>
              </a:ext>
            </a:extLst>
          </p:cNvPr>
          <p:cNvSpPr>
            <a:spLocks noGrp="1"/>
          </p:cNvSpPr>
          <p:nvPr>
            <p:ph type="body" sz="quarter" idx="13"/>
          </p:nvPr>
        </p:nvSpPr>
        <p:spPr>
          <a:xfrm>
            <a:off x="932220" y="1124029"/>
            <a:ext cx="5695234" cy="2565158"/>
          </a:xfrm>
        </p:spPr>
        <p:txBody>
          <a:bodyPr>
            <a:noAutofit/>
          </a:bodyPr>
          <a:lstStyle/>
          <a:p>
            <a:pPr rtl="0"/>
            <a:r>
              <a:rPr lang="fr" sz="1700" b="1" i="1" u="none" strike="noStrike" dirty="0">
                <a:highlight>
                  <a:srgbClr val="000000">
                    <a:alpha val="0"/>
                  </a:srgbClr>
                </a:highlight>
                <a:latin typeface="Poppins"/>
              </a:rPr>
              <a:t>Il s’agit essentiellement de la ressource « former le formateur », qui permet  aux éducateurs d’adultes d’utiliser une série d’outils pédagogiques pour  permettre aux apprenants de réfléchir à leur parcours d’apprentissage.</a:t>
            </a:r>
          </a:p>
          <a:p>
            <a:endParaRPr lang="hr-BA" sz="1700" dirty="0"/>
          </a:p>
          <a:p>
            <a:pPr rtl="0"/>
            <a:r>
              <a:rPr lang="fr" sz="1700" b="1" i="1" u="none" strike="noStrike" dirty="0">
                <a:highlight>
                  <a:srgbClr val="000000">
                    <a:alpha val="0"/>
                  </a:srgbClr>
                </a:highlight>
                <a:latin typeface="Poppins"/>
              </a:rPr>
              <a:t>Ce guide montre comment utiliser au mieux les ressources éducatives ouvertes de MCM, les adapter aux besoins de chaque processus d'apprentissage particulier, le tout au bénéfice des migrants, des apprenants et des nouveaux membres de la communauté, ainsi que des communautés plus larges. </a:t>
            </a:r>
          </a:p>
          <a:p>
            <a:endParaRPr lang="hr-BA" sz="1700" dirty="0"/>
          </a:p>
          <a:p>
            <a:endParaRPr lang="hr-BA" sz="1700" dirty="0"/>
          </a:p>
          <a:p>
            <a:endParaRPr lang="en-US" sz="1700" dirty="0"/>
          </a:p>
        </p:txBody>
      </p:sp>
      <p:sp>
        <p:nvSpPr>
          <p:cNvPr id="2" name="Slide Number Placeholder 1">
            <a:extLst>
              <a:ext uri="{FF2B5EF4-FFF2-40B4-BE49-F238E27FC236}">
                <a16:creationId xmlns:a16="http://schemas.microsoft.com/office/drawing/2014/main" id="{AED9E08C-C67F-9749-BE18-FCCE07290637}"/>
              </a:ext>
            </a:extLst>
          </p:cNvPr>
          <p:cNvSpPr>
            <a:spLocks noGrp="1"/>
          </p:cNvSpPr>
          <p:nvPr>
            <p:ph type="sldNum" sz="quarter" idx="4"/>
          </p:nvPr>
        </p:nvSpPr>
        <p:spPr/>
        <p:txBody>
          <a:bodyPr>
            <a:noAutofit/>
          </a:bodyPr>
          <a:lstStyle/>
          <a:p>
            <a:pPr rtl="0"/>
            <a:r>
              <a:rPr lang="fr" sz="700" b="0" i="0" u="none" strike="noStrike">
                <a:highlight>
                  <a:srgbClr val="000000">
                    <a:alpha val="0"/>
                  </a:srgbClr>
                </a:highlight>
                <a:latin typeface="Avenir"/>
              </a:rPr>
              <a:t>15</a:t>
            </a:r>
            <a:endParaRPr lang="en-US"/>
          </a:p>
        </p:txBody>
      </p:sp>
      <p:sp>
        <p:nvSpPr>
          <p:cNvPr id="13" name="TextBox 12">
            <a:extLst>
              <a:ext uri="{FF2B5EF4-FFF2-40B4-BE49-F238E27FC236}">
                <a16:creationId xmlns:a16="http://schemas.microsoft.com/office/drawing/2014/main" id="{DA847CC3-3E48-4B07-8607-F02484E1FC5E}"/>
              </a:ext>
            </a:extLst>
          </p:cNvPr>
          <p:cNvSpPr txBox="1"/>
          <p:nvPr/>
        </p:nvSpPr>
        <p:spPr>
          <a:xfrm>
            <a:off x="179622" y="8322502"/>
            <a:ext cx="6761881" cy="2188291"/>
          </a:xfrm>
          <a:prstGeom prst="rect">
            <a:avLst/>
          </a:prstGeom>
          <a:noFill/>
        </p:spPr>
        <p:txBody>
          <a:bodyPr wrap="square" rtlCol="0">
            <a:noAutofit/>
          </a:bodyPr>
          <a:lstStyle/>
          <a:p>
            <a:pPr marL="342900" lvl="0" indent="-342900" algn="just" rtl="0">
              <a:lnSpc>
                <a:spcPct val="115000"/>
              </a:lnSpc>
              <a:spcBef>
                <a:spcPct val="0"/>
              </a:spcBef>
              <a:spcAft>
                <a:spcPct val="0"/>
              </a:spcAft>
              <a:buFont typeface="+mj-lt"/>
              <a:buAutoNum type="arabicPeriod"/>
            </a:pPr>
            <a:r>
              <a:rPr lang="fr" sz="1200" b="1" i="0" u="none" strike="noStrike" dirty="0">
                <a:solidFill>
                  <a:srgbClr val="A7377D"/>
                </a:solidFill>
                <a:highlight>
                  <a:srgbClr val="000000">
                    <a:alpha val="0"/>
                  </a:srgbClr>
                </a:highlight>
                <a:latin typeface="Open Sans"/>
                <a:ea typeface="Open Sans"/>
                <a:cs typeface="Open Sans"/>
              </a:rPr>
              <a:t>Introduction à la médiation communautaire </a:t>
            </a:r>
            <a:r>
              <a:rPr lang="fr" sz="1200" b="0" i="0" u="none" strike="noStrike" dirty="0">
                <a:solidFill>
                  <a:srgbClr val="5E5E5E"/>
                </a:solidFill>
                <a:highlight>
                  <a:srgbClr val="000000">
                    <a:alpha val="0"/>
                  </a:srgbClr>
                </a:highlight>
                <a:latin typeface="Open Sans"/>
                <a:ea typeface="Open Sans"/>
                <a:cs typeface="Open Sans"/>
              </a:rPr>
              <a:t>- quoi, pourquoi, où et comment devenir un pair à pair.</a:t>
            </a:r>
          </a:p>
          <a:p>
            <a:pPr marL="342900" lvl="0" indent="-342900" algn="just" rtl="0">
              <a:lnSpc>
                <a:spcPct val="115000"/>
              </a:lnSpc>
              <a:spcBef>
                <a:spcPct val="0"/>
              </a:spcBef>
              <a:spcAft>
                <a:spcPct val="0"/>
              </a:spcAft>
              <a:buFont typeface="+mj-lt"/>
              <a:buAutoNum type="arabicPeriod"/>
            </a:pPr>
            <a:r>
              <a:rPr lang="fr" sz="1200" b="1" i="0" u="none" strike="noStrike" dirty="0">
                <a:solidFill>
                  <a:srgbClr val="A7377D"/>
                </a:solidFill>
                <a:highlight>
                  <a:srgbClr val="000000">
                    <a:alpha val="0"/>
                  </a:srgbClr>
                </a:highlight>
                <a:latin typeface="Open Sans"/>
                <a:ea typeface="Open Sans"/>
                <a:cs typeface="Open Sans"/>
              </a:rPr>
              <a:t>Compétences en matière de leadership et de plaidoyer </a:t>
            </a:r>
            <a:r>
              <a:rPr lang="fr" sz="1200" b="0" i="0" u="none" strike="noStrike" dirty="0">
                <a:solidFill>
                  <a:srgbClr val="5E5E5E"/>
                </a:solidFill>
                <a:highlight>
                  <a:srgbClr val="000000">
                    <a:alpha val="0"/>
                  </a:srgbClr>
                </a:highlight>
                <a:latin typeface="Open Sans"/>
                <a:ea typeface="Open Sans"/>
                <a:cs typeface="Open Sans"/>
              </a:rPr>
              <a:t>pour le développement de communautés fortes, positives et équitables.</a:t>
            </a:r>
          </a:p>
          <a:p>
            <a:pPr marL="342900" lvl="0" indent="-342900" algn="just" rtl="0">
              <a:lnSpc>
                <a:spcPct val="115000"/>
              </a:lnSpc>
              <a:spcBef>
                <a:spcPct val="0"/>
              </a:spcBef>
              <a:spcAft>
                <a:spcPct val="0"/>
              </a:spcAft>
              <a:buFont typeface="+mj-lt"/>
              <a:buAutoNum type="arabicPeriod"/>
            </a:pPr>
            <a:r>
              <a:rPr lang="fr" sz="1200" b="1" i="0" u="none" strike="noStrike" dirty="0">
                <a:solidFill>
                  <a:srgbClr val="A7377D"/>
                </a:solidFill>
                <a:highlight>
                  <a:srgbClr val="000000">
                    <a:alpha val="0"/>
                  </a:srgbClr>
                </a:highlight>
                <a:latin typeface="Open Sans"/>
                <a:ea typeface="Open Sans"/>
                <a:cs typeface="Open Sans"/>
              </a:rPr>
              <a:t>Réaliser le changement </a:t>
            </a:r>
            <a:r>
              <a:rPr lang="fr" sz="1200" b="1" i="0" u="none" strike="noStrike" dirty="0">
                <a:solidFill>
                  <a:srgbClr val="5E5E5E"/>
                </a:solidFill>
                <a:highlight>
                  <a:srgbClr val="000000">
                    <a:alpha val="0"/>
                  </a:srgbClr>
                </a:highlight>
                <a:latin typeface="Open Sans"/>
                <a:ea typeface="Open Sans"/>
                <a:cs typeface="Open Sans"/>
              </a:rPr>
              <a:t>-</a:t>
            </a:r>
            <a:r>
              <a:rPr lang="fr" sz="1200" b="0" i="0" u="none" strike="noStrike" dirty="0">
                <a:solidFill>
                  <a:srgbClr val="5E5E5E"/>
                </a:solidFill>
                <a:highlight>
                  <a:srgbClr val="000000">
                    <a:alpha val="0"/>
                  </a:srgbClr>
                </a:highlight>
                <a:latin typeface="Open Sans"/>
                <a:ea typeface="Open Sans"/>
                <a:cs typeface="Open Sans"/>
              </a:rPr>
              <a:t> stratégies et nouvelles approches de la médiation communautaire et de l'inclusion active</a:t>
            </a:r>
          </a:p>
          <a:p>
            <a:pPr marL="342900" lvl="0" indent="-342900" algn="just" rtl="0">
              <a:lnSpc>
                <a:spcPct val="115000"/>
              </a:lnSpc>
              <a:spcBef>
                <a:spcPct val="0"/>
              </a:spcBef>
              <a:spcAft>
                <a:spcPct val="0"/>
              </a:spcAft>
              <a:buFont typeface="+mj-lt"/>
              <a:buAutoNum type="arabicPeriod"/>
            </a:pPr>
            <a:r>
              <a:rPr lang="fr" sz="1200" b="1" i="0" u="none" strike="noStrike" dirty="0">
                <a:solidFill>
                  <a:srgbClr val="A7377D"/>
                </a:solidFill>
                <a:highlight>
                  <a:srgbClr val="000000">
                    <a:alpha val="0"/>
                  </a:srgbClr>
                </a:highlight>
                <a:latin typeface="Open Sans"/>
                <a:ea typeface="Open Sans"/>
                <a:cs typeface="Open Sans"/>
              </a:rPr>
              <a:t>Communications et pratiques médiatiques</a:t>
            </a:r>
            <a:r>
              <a:rPr lang="fr" sz="1200" b="0" i="0" u="none" strike="noStrike" dirty="0">
                <a:solidFill>
                  <a:srgbClr val="5E5E5E"/>
                </a:solidFill>
                <a:highlight>
                  <a:srgbClr val="000000">
                    <a:alpha val="0"/>
                  </a:srgbClr>
                </a:highlight>
                <a:latin typeface="Open Sans"/>
                <a:ea typeface="Open Sans"/>
                <a:cs typeface="Open Sans"/>
              </a:rPr>
              <a:t> - outils et compétences pour devenir une voix informée dans les débats médiatiques et dans l'élaboration des politiques et la planification des ressources.</a:t>
            </a:r>
          </a:p>
          <a:p>
            <a:pPr marL="342900" lvl="0" indent="-342900" algn="just" rtl="0">
              <a:lnSpc>
                <a:spcPct val="115000"/>
              </a:lnSpc>
              <a:spcBef>
                <a:spcPct val="0"/>
              </a:spcBef>
              <a:spcAft>
                <a:spcPct val="0"/>
              </a:spcAft>
              <a:buFont typeface="+mj-lt"/>
              <a:buAutoNum type="arabicPeriod"/>
            </a:pPr>
            <a:r>
              <a:rPr lang="fr" sz="1200" b="1" i="0" u="none" strike="noStrike" dirty="0">
                <a:solidFill>
                  <a:srgbClr val="A7377D"/>
                </a:solidFill>
                <a:highlight>
                  <a:srgbClr val="000000">
                    <a:alpha val="0"/>
                  </a:srgbClr>
                </a:highlight>
                <a:latin typeface="Open Sans"/>
                <a:ea typeface="Open Sans"/>
                <a:cs typeface="Open Sans"/>
              </a:rPr>
              <a:t>Modèles de ressources</a:t>
            </a:r>
            <a:r>
              <a:rPr lang="fr" sz="1200" b="1" i="0" u="none" strike="noStrike" dirty="0">
                <a:solidFill>
                  <a:srgbClr val="5E5E5E"/>
                </a:solidFill>
                <a:highlight>
                  <a:srgbClr val="000000">
                    <a:alpha val="0"/>
                  </a:srgbClr>
                </a:highlight>
                <a:latin typeface="Open Sans"/>
                <a:ea typeface="Open Sans"/>
                <a:cs typeface="Open Sans"/>
              </a:rPr>
              <a:t> -</a:t>
            </a:r>
            <a:r>
              <a:rPr lang="fr" sz="1200" b="0" i="0" u="none" strike="noStrike" dirty="0">
                <a:solidFill>
                  <a:srgbClr val="5E5E5E"/>
                </a:solidFill>
                <a:highlight>
                  <a:srgbClr val="000000">
                    <a:alpha val="0"/>
                  </a:srgbClr>
                </a:highlight>
                <a:latin typeface="Open Sans"/>
                <a:ea typeface="Open Sans"/>
                <a:cs typeface="Open Sans"/>
              </a:rPr>
              <a:t> tirer parti des investissements publics et communautaires, attirer des ressources</a:t>
            </a:r>
          </a:p>
          <a:p>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3926346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69B7A36-CD04-FA46-89B7-7775D2EE0A40}"/>
              </a:ext>
            </a:extLst>
          </p:cNvPr>
          <p:cNvSpPr>
            <a:spLocks noGrp="1"/>
          </p:cNvSpPr>
          <p:nvPr>
            <p:ph type="body" sz="quarter" idx="30"/>
          </p:nvPr>
        </p:nvSpPr>
        <p:spPr/>
        <p:txBody>
          <a:bodyPr>
            <a:noAutofit/>
          </a:bodyPr>
          <a:lstStyle/>
          <a:p>
            <a:pPr rtl="0"/>
            <a:r>
              <a:rPr lang="fr" sz="2400" b="1" i="0" u="none" strike="noStrike">
                <a:highlight>
                  <a:srgbClr val="000000">
                    <a:alpha val="0"/>
                  </a:srgbClr>
                </a:highlight>
                <a:latin typeface="Open Sans"/>
              </a:rPr>
              <a:t>INTERACTIF ET INNOVANT</a:t>
            </a:r>
            <a:endParaRPr lang="en-US"/>
          </a:p>
        </p:txBody>
      </p:sp>
      <p:sp>
        <p:nvSpPr>
          <p:cNvPr id="6" name="Slide Number Placeholder 5">
            <a:extLst>
              <a:ext uri="{FF2B5EF4-FFF2-40B4-BE49-F238E27FC236}">
                <a16:creationId xmlns:a16="http://schemas.microsoft.com/office/drawing/2014/main" id="{C9869589-F121-2F4E-94BB-18A3BBA1DAE5}"/>
              </a:ext>
            </a:extLst>
          </p:cNvPr>
          <p:cNvSpPr>
            <a:spLocks noGrp="1"/>
          </p:cNvSpPr>
          <p:nvPr>
            <p:ph type="sldNum" sz="quarter" idx="4"/>
          </p:nvPr>
        </p:nvSpPr>
        <p:spPr/>
        <p:txBody>
          <a:bodyPr>
            <a:noAutofit/>
          </a:bodyPr>
          <a:lstStyle/>
          <a:p>
            <a:pPr rtl="0"/>
            <a:r>
              <a:rPr lang="fr" sz="700" b="0" i="0" u="none" strike="noStrike">
                <a:highlight>
                  <a:srgbClr val="000000">
                    <a:alpha val="0"/>
                  </a:srgbClr>
                </a:highlight>
                <a:latin typeface="Avenir"/>
              </a:rPr>
              <a:t>16</a:t>
            </a:r>
            <a:endParaRPr lang="en-US"/>
          </a:p>
        </p:txBody>
      </p:sp>
      <p:sp>
        <p:nvSpPr>
          <p:cNvPr id="7" name="TextBox 6">
            <a:extLst>
              <a:ext uri="{FF2B5EF4-FFF2-40B4-BE49-F238E27FC236}">
                <a16:creationId xmlns:a16="http://schemas.microsoft.com/office/drawing/2014/main" id="{00D31649-F819-4C63-9B06-767857CE3DE9}"/>
              </a:ext>
            </a:extLst>
          </p:cNvPr>
          <p:cNvSpPr txBox="1"/>
          <p:nvPr/>
        </p:nvSpPr>
        <p:spPr>
          <a:xfrm>
            <a:off x="750502" y="6318133"/>
            <a:ext cx="6058670" cy="3386825"/>
          </a:xfrm>
          <a:prstGeom prst="rect">
            <a:avLst/>
          </a:prstGeom>
          <a:noFill/>
        </p:spPr>
        <p:txBody>
          <a:bodyPr wrap="square" rtlCol="0">
            <a:noAutofit/>
          </a:bodyPr>
          <a:lstStyle/>
          <a:p>
            <a:pPr marL="171450" indent="-171450" rtl="0">
              <a:lnSpc>
                <a:spcPct val="150000"/>
              </a:lnSpc>
              <a:buFont typeface="Wingdings" panose="05000000000000000000" pitchFamily="2" charset="2"/>
              <a:buChar char="§"/>
            </a:pPr>
            <a:r>
              <a:rPr lang="fr" sz="1200" b="0" i="0" u="none" strike="noStrike" dirty="0">
                <a:highlight>
                  <a:srgbClr val="000000">
                    <a:alpha val="0"/>
                  </a:srgbClr>
                </a:highlight>
                <a:latin typeface="Open Sans"/>
                <a:ea typeface="Open Sans"/>
                <a:cs typeface="Open Sans"/>
              </a:rPr>
              <a:t>Les supports de formation sont développés en PowerPoint. Ils peuvent être adaptés aux besoins particuliers de la formation, car ils sont modifiables.</a:t>
            </a:r>
          </a:p>
          <a:p>
            <a:pPr marL="171450" indent="-171450" rtl="0">
              <a:lnSpc>
                <a:spcPct val="150000"/>
              </a:lnSpc>
              <a:buFont typeface="Wingdings" panose="05000000000000000000" pitchFamily="2" charset="2"/>
              <a:buChar char="§"/>
            </a:pPr>
            <a:r>
              <a:rPr lang="fr" sz="1200" b="0" i="0" u="none" strike="noStrike" dirty="0">
                <a:highlight>
                  <a:srgbClr val="000000">
                    <a:alpha val="0"/>
                  </a:srgbClr>
                </a:highlight>
                <a:latin typeface="Open Sans"/>
                <a:ea typeface="Open Sans"/>
                <a:cs typeface="Open Sans"/>
              </a:rPr>
              <a:t>Des vidéos sont utilisées pour expliquer certaines sections du contenu de la formation et pour présenter des études de cas à des fins de discussion.</a:t>
            </a:r>
            <a:endParaRPr lang="hr-BA" sz="1200" dirty="0">
              <a:latin typeface="Open Sans" panose="020B0606030504020204" pitchFamily="34" charset="0"/>
              <a:ea typeface="Open Sans" panose="020B0606030504020204" pitchFamily="34" charset="0"/>
              <a:cs typeface="Open Sans" panose="020B0606030504020204" pitchFamily="34" charset="0"/>
            </a:endParaRPr>
          </a:p>
          <a:p>
            <a:pPr marL="171450" indent="-171450" rtl="0">
              <a:lnSpc>
                <a:spcPct val="150000"/>
              </a:lnSpc>
              <a:buFont typeface="Wingdings" panose="05000000000000000000" pitchFamily="2" charset="2"/>
              <a:buChar char="§"/>
            </a:pPr>
            <a:r>
              <a:rPr lang="fr" sz="1200" b="0" i="0" u="none" strike="noStrike" dirty="0">
                <a:highlight>
                  <a:srgbClr val="000000">
                    <a:alpha val="0"/>
                  </a:srgbClr>
                </a:highlight>
                <a:latin typeface="Open Sans"/>
                <a:ea typeface="Open Sans"/>
                <a:cs typeface="Open Sans"/>
              </a:rPr>
              <a:t>Les exercices encouragent l'apprentissage en groupe et individuel et donnent un ton pratique à tout le contexte.</a:t>
            </a:r>
          </a:p>
          <a:p>
            <a:pPr marL="171450" indent="-171450" rtl="0">
              <a:lnSpc>
                <a:spcPct val="150000"/>
              </a:lnSpc>
              <a:buFont typeface="Wingdings" panose="05000000000000000000" pitchFamily="2" charset="2"/>
              <a:buChar char="§"/>
            </a:pPr>
            <a:r>
              <a:rPr lang="fr" sz="1200" b="0" i="0" u="none" strike="noStrike" dirty="0">
                <a:highlight>
                  <a:srgbClr val="000000">
                    <a:alpha val="0"/>
                  </a:srgbClr>
                </a:highlight>
                <a:latin typeface="Open Sans"/>
                <a:ea typeface="Open Sans"/>
                <a:cs typeface="Open Sans"/>
              </a:rPr>
              <a:t>Les activités invitent les apprenants à étudier certains contenus tels que des articles, des podcasts, des livres, etc.</a:t>
            </a:r>
          </a:p>
          <a:p>
            <a:pPr marL="171450" indent="-171450" rtl="0">
              <a:lnSpc>
                <a:spcPct val="150000"/>
              </a:lnSpc>
              <a:buFont typeface="Wingdings" panose="05000000000000000000" pitchFamily="2" charset="2"/>
              <a:buChar char="§"/>
            </a:pPr>
            <a:r>
              <a:rPr lang="fr" sz="1200" b="0" i="0" u="none" strike="noStrike" dirty="0">
                <a:highlight>
                  <a:srgbClr val="000000">
                    <a:alpha val="0"/>
                  </a:srgbClr>
                </a:highlight>
                <a:latin typeface="Open Sans"/>
                <a:ea typeface="Open Sans"/>
                <a:cs typeface="Open Sans"/>
              </a:rPr>
              <a:t>Des études de cas pour donner vie aux thèmes</a:t>
            </a:r>
          </a:p>
          <a:p>
            <a:pPr marL="171450" indent="-171450" rtl="0">
              <a:lnSpc>
                <a:spcPct val="150000"/>
              </a:lnSpc>
              <a:buFont typeface="Wingdings" panose="05000000000000000000" pitchFamily="2" charset="2"/>
              <a:buChar char="§"/>
            </a:pPr>
            <a:r>
              <a:rPr lang="fr" sz="1200" b="0" i="0" u="none" strike="noStrike" dirty="0">
                <a:highlight>
                  <a:srgbClr val="000000">
                    <a:alpha val="0"/>
                  </a:srgbClr>
                </a:highlight>
                <a:latin typeface="Open Sans"/>
                <a:ea typeface="Open Sans"/>
                <a:cs typeface="Open Sans"/>
              </a:rPr>
              <a:t>Tous ces éléments peuvent être remplacés par des exemples appropriés et localisés, par les éducateurs, qui répondent le mieux aux besoins d'un groupe cible particulier, ce qui rend ces ressources hautement transférables. </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Picture Placeholder 11">
            <a:extLst>
              <a:ext uri="{FF2B5EF4-FFF2-40B4-BE49-F238E27FC236}">
                <a16:creationId xmlns:a16="http://schemas.microsoft.com/office/drawing/2014/main" id="{7E512693-7888-4FE2-B4D8-771BE2224462}"/>
              </a:ext>
            </a:extLst>
          </p:cNvPr>
          <p:cNvSpPr>
            <a:spLocks noGrp="1"/>
          </p:cNvSpPr>
          <p:nvPr>
            <p:ph type="pic" sz="quarter" idx="13"/>
          </p:nvPr>
        </p:nvSpPr>
        <p:spPr/>
        <p:txBody>
          <a:bodyPr>
            <a:noAutofit/>
          </a:bodyPr>
          <a:lstStyle/>
          <a:p>
            <a:endParaRPr/>
          </a:p>
        </p:txBody>
      </p:sp>
      <p:pic>
        <p:nvPicPr>
          <p:cNvPr id="14" name="Picture 13" descr="Graphical user interface, website&#10;&#10;Description automatically generated">
            <a:hlinkClick r:id="rId2"/>
            <a:extLst>
              <a:ext uri="{FF2B5EF4-FFF2-40B4-BE49-F238E27FC236}">
                <a16:creationId xmlns:a16="http://schemas.microsoft.com/office/drawing/2014/main" id="{5C3664F4-FACA-4AA5-8B8B-1228670EE7A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526038" y="873305"/>
            <a:ext cx="4202843" cy="2710666"/>
          </a:xfrm>
          <a:prstGeom prst="rect">
            <a:avLst/>
          </a:prstGeom>
        </p:spPr>
      </p:pic>
      <p:sp>
        <p:nvSpPr>
          <p:cNvPr id="17" name="Oval 16">
            <a:extLst>
              <a:ext uri="{FF2B5EF4-FFF2-40B4-BE49-F238E27FC236}">
                <a16:creationId xmlns:a16="http://schemas.microsoft.com/office/drawing/2014/main" id="{AD8031B4-FBC4-422C-8301-42C289A9C25D}"/>
              </a:ext>
            </a:extLst>
          </p:cNvPr>
          <p:cNvSpPr/>
          <p:nvPr/>
        </p:nvSpPr>
        <p:spPr>
          <a:xfrm>
            <a:off x="5846671" y="2633207"/>
            <a:ext cx="1383046" cy="1433184"/>
          </a:xfrm>
          <a:prstGeom prst="ellipse">
            <a:avLst/>
          </a:prstGeom>
          <a:solidFill>
            <a:srgbClr val="F6BC67"/>
          </a:solidFill>
          <a:ln>
            <a:solidFill>
              <a:srgbClr val="F6BC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endParaRPr lang="hr-BA" sz="1200" b="1">
              <a:solidFill>
                <a:schemeClr val="bg1"/>
              </a:solidFill>
            </a:endParaRPr>
          </a:p>
          <a:p>
            <a:pPr algn="ctr" rtl="0"/>
            <a:r>
              <a:rPr lang="fr" sz="1600" b="1" i="0" u="none" strike="noStrike">
                <a:solidFill>
                  <a:srgbClr val="FFFFFF"/>
                </a:solidFill>
                <a:highlight>
                  <a:srgbClr val="000000">
                    <a:alpha val="0"/>
                  </a:srgbClr>
                </a:highlight>
                <a:latin typeface="Calibri"/>
                <a:cs typeface="Calibri"/>
              </a:rPr>
              <a:t>CLIQUEZ pour accéder aux REL</a:t>
            </a:r>
            <a:endParaRPr lang="en-US" sz="1600" b="1">
              <a:solidFill>
                <a:schemeClr val="bg1"/>
              </a:solidFill>
              <a:latin typeface="Calibri" pitchFamily="34" charset="0"/>
              <a:cs typeface="Calibri" panose="020F0502020204030204" pitchFamily="34" charset="0"/>
            </a:endParaRPr>
          </a:p>
        </p:txBody>
      </p:sp>
      <p:sp>
        <p:nvSpPr>
          <p:cNvPr id="18" name="TextBox 17">
            <a:extLst>
              <a:ext uri="{FF2B5EF4-FFF2-40B4-BE49-F238E27FC236}">
                <a16:creationId xmlns:a16="http://schemas.microsoft.com/office/drawing/2014/main" id="{6B1CD3EA-A212-4F7A-BC65-5C7B5AA6EFE1}"/>
              </a:ext>
            </a:extLst>
          </p:cNvPr>
          <p:cNvSpPr txBox="1"/>
          <p:nvPr/>
        </p:nvSpPr>
        <p:spPr>
          <a:xfrm>
            <a:off x="276226" y="466725"/>
            <a:ext cx="1962150" cy="2482474"/>
          </a:xfrm>
          <a:prstGeom prst="rect">
            <a:avLst/>
          </a:prstGeom>
          <a:noFill/>
        </p:spPr>
        <p:txBody>
          <a:bodyPr wrap="square" rtlCol="0">
            <a:noAutofit/>
          </a:bodyPr>
          <a:lstStyle/>
          <a:p>
            <a:pPr rtl="0"/>
            <a:r>
              <a:rPr lang="fr" sz="1800" b="1" i="0" u="none" strike="noStrike">
                <a:solidFill>
                  <a:srgbClr val="FFFFFF"/>
                </a:solidFill>
                <a:highlight>
                  <a:srgbClr val="000000">
                    <a:alpha val="0"/>
                  </a:srgbClr>
                </a:highlight>
                <a:latin typeface="Calibri"/>
                <a:cs typeface="Calibri"/>
              </a:rPr>
              <a:t>Accédez aux REL en visitant le site web du projet MCM, la SECTION RESSOURCES :</a:t>
            </a:r>
          </a:p>
          <a:p>
            <a:endParaRPr lang="hr-BA" sz="1400" b="1">
              <a:solidFill>
                <a:schemeClr val="bg1"/>
              </a:solidFill>
              <a:latin typeface="Calibri" pitchFamily="34" charset="0"/>
              <a:cs typeface="Calibri" panose="020F0502020204030204" pitchFamily="34" charset="0"/>
            </a:endParaRPr>
          </a:p>
          <a:p>
            <a:pPr rtl="0"/>
            <a:r>
              <a:rPr lang="fr" sz="1200" b="0" i="0" u="none" strike="noStrike">
                <a:solidFill>
                  <a:srgbClr val="A7377D"/>
                </a:solidFill>
                <a:highlight>
                  <a:srgbClr val="000000">
                    <a:alpha val="0"/>
                  </a:srgbClr>
                </a:highlight>
                <a:latin typeface="Calibri"/>
                <a:cs typeface="Calibri"/>
                <a:hlinkClick r:id="rId2">
                  <a:extLst>
                    <a:ext uri="{A12FA001-AC4F-418D-AE19-62706E023703}">
                      <ahyp:hlinkClr xmlns:ahyp="http://schemas.microsoft.com/office/drawing/2018/hyperlinkcolor" val="tx"/>
                    </a:ext>
                  </a:extLst>
                </a:hlinkClick>
              </a:rPr>
              <a:t>https://www.mcmproject.eu/open-education-resources/</a:t>
            </a:r>
            <a:r>
              <a:rPr lang="fr" sz="1200" b="0" i="0" u="none" strike="noStrike">
                <a:solidFill>
                  <a:srgbClr val="A7377D"/>
                </a:solidFill>
                <a:highlight>
                  <a:srgbClr val="000000">
                    <a:alpha val="0"/>
                  </a:srgbClr>
                </a:highlight>
                <a:latin typeface="Calibri"/>
                <a:cs typeface="Calibri"/>
              </a:rPr>
              <a:t> </a:t>
            </a:r>
          </a:p>
          <a:p>
            <a:endParaRPr lang="en-US">
              <a:solidFill>
                <a:schemeClr val="bg1"/>
              </a:solidFill>
              <a:latin typeface="Calibri" pitchFamily="34" charset="0"/>
              <a:cs typeface="Calibri" panose="020F0502020204030204" pitchFamily="34" charset="0"/>
            </a:endParaRPr>
          </a:p>
        </p:txBody>
      </p:sp>
    </p:spTree>
    <p:extLst>
      <p:ext uri="{BB962C8B-B14F-4D97-AF65-F5344CB8AC3E}">
        <p14:creationId xmlns:p14="http://schemas.microsoft.com/office/powerpoint/2010/main" val="367336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1C4858C0-FCB5-5F41-A77A-8972AB480B96}"/>
              </a:ext>
            </a:extLst>
          </p:cNvPr>
          <p:cNvSpPr>
            <a:spLocks noGrp="1"/>
          </p:cNvSpPr>
          <p:nvPr>
            <p:ph type="body" sz="quarter" idx="13"/>
          </p:nvPr>
        </p:nvSpPr>
        <p:spPr>
          <a:xfrm>
            <a:off x="932220" y="1124029"/>
            <a:ext cx="5695234" cy="2565158"/>
          </a:xfrm>
        </p:spPr>
        <p:txBody>
          <a:bodyPr>
            <a:noAutofit/>
          </a:bodyPr>
          <a:lstStyle/>
          <a:p>
            <a:pPr rtl="0"/>
            <a:r>
              <a:rPr lang="fr" sz="1800" b="1" i="1" u="none" strike="noStrike" dirty="0">
                <a:highlight>
                  <a:srgbClr val="000000">
                    <a:alpha val="0"/>
                  </a:srgbClr>
                </a:highlight>
                <a:latin typeface="Poppins"/>
              </a:rPr>
              <a:t>Dans le contexte de ce projet, un médiateur communautaire n'est pas quelqu'un qui fournit une médiation légale, mais plutôt un processus non formel de négociation, de soutien, de consultation des parties impliquées, et globalement, facilite la COMMUNICATION.</a:t>
            </a:r>
          </a:p>
          <a:p>
            <a:endParaRPr lang="hr-BA" dirty="0"/>
          </a:p>
          <a:p>
            <a:endParaRPr lang="hr-BA" dirty="0"/>
          </a:p>
          <a:p>
            <a:endParaRPr lang="en-US" dirty="0"/>
          </a:p>
        </p:txBody>
      </p:sp>
      <p:sp>
        <p:nvSpPr>
          <p:cNvPr id="2" name="Slide Number Placeholder 1">
            <a:extLst>
              <a:ext uri="{FF2B5EF4-FFF2-40B4-BE49-F238E27FC236}">
                <a16:creationId xmlns:a16="http://schemas.microsoft.com/office/drawing/2014/main" id="{AED9E08C-C67F-9749-BE18-FCCE07290637}"/>
              </a:ext>
            </a:extLst>
          </p:cNvPr>
          <p:cNvSpPr>
            <a:spLocks noGrp="1"/>
          </p:cNvSpPr>
          <p:nvPr>
            <p:ph type="sldNum" sz="quarter" idx="4"/>
          </p:nvPr>
        </p:nvSpPr>
        <p:spPr/>
        <p:txBody>
          <a:bodyPr>
            <a:noAutofit/>
          </a:bodyPr>
          <a:lstStyle/>
          <a:p>
            <a:pPr rtl="0"/>
            <a:r>
              <a:rPr lang="fr" sz="700" b="0" i="0" u="none" strike="noStrike">
                <a:highlight>
                  <a:srgbClr val="000000">
                    <a:alpha val="0"/>
                  </a:srgbClr>
                </a:highlight>
                <a:latin typeface="Avenir"/>
              </a:rPr>
              <a:t>17</a:t>
            </a:r>
            <a:endParaRPr lang="en-US"/>
          </a:p>
        </p:txBody>
      </p:sp>
      <p:sp>
        <p:nvSpPr>
          <p:cNvPr id="3" name="TextBox 2">
            <a:extLst>
              <a:ext uri="{FF2B5EF4-FFF2-40B4-BE49-F238E27FC236}">
                <a16:creationId xmlns:a16="http://schemas.microsoft.com/office/drawing/2014/main" id="{788432B9-C9D6-4789-A09C-A7E27C8F55B6}"/>
              </a:ext>
            </a:extLst>
          </p:cNvPr>
          <p:cNvSpPr txBox="1"/>
          <p:nvPr/>
        </p:nvSpPr>
        <p:spPr>
          <a:xfrm>
            <a:off x="555367" y="5176629"/>
            <a:ext cx="7232908" cy="338554"/>
          </a:xfrm>
          <a:prstGeom prst="rect">
            <a:avLst/>
          </a:prstGeom>
          <a:noFill/>
        </p:spPr>
        <p:txBody>
          <a:bodyPr wrap="square" rtlCol="0">
            <a:noAutofit/>
          </a:bodyPr>
          <a:lstStyle/>
          <a:p>
            <a:pPr rtl="0"/>
            <a:r>
              <a:rPr lang="fr" sz="1600" b="1" i="0" u="none" strike="noStrike">
                <a:solidFill>
                  <a:srgbClr val="A7377D"/>
                </a:solidFill>
                <a:highlight>
                  <a:srgbClr val="000000">
                    <a:alpha val="0"/>
                  </a:srgbClr>
                </a:highlight>
                <a:latin typeface="Open Sans"/>
                <a:ea typeface="Open Sans"/>
                <a:cs typeface="Open Sans"/>
              </a:rPr>
              <a:t>Nous présentons maintenant la vue d'ensemble du module MCM dans l'ordre suivant </a:t>
            </a:r>
          </a:p>
        </p:txBody>
      </p:sp>
      <p:sp>
        <p:nvSpPr>
          <p:cNvPr id="5" name="TextBox 4">
            <a:extLst>
              <a:ext uri="{FF2B5EF4-FFF2-40B4-BE49-F238E27FC236}">
                <a16:creationId xmlns:a16="http://schemas.microsoft.com/office/drawing/2014/main" id="{9B653FDE-1E98-42FD-A483-0C816258F7A6}"/>
              </a:ext>
            </a:extLst>
          </p:cNvPr>
          <p:cNvSpPr txBox="1"/>
          <p:nvPr/>
        </p:nvSpPr>
        <p:spPr>
          <a:xfrm>
            <a:off x="81691" y="8671301"/>
            <a:ext cx="6915998" cy="1869166"/>
          </a:xfrm>
          <a:prstGeom prst="rect">
            <a:avLst/>
          </a:prstGeom>
          <a:noFill/>
          <a:ln w="34925">
            <a:solidFill>
              <a:srgbClr val="76C7D3"/>
            </a:solidFill>
          </a:ln>
        </p:spPr>
        <p:txBody>
          <a:bodyPr wrap="square" rtlCol="0">
            <a:noAutofit/>
          </a:bodyPr>
          <a:lstStyle/>
          <a:p>
            <a:endParaRPr lang="hr-BA" dirty="0">
              <a:latin typeface="Open Sans" panose="020B0606030504020204" pitchFamily="34" charset="0"/>
              <a:ea typeface="Open Sans" panose="020B0606030504020204" pitchFamily="34" charset="0"/>
              <a:cs typeface="Open Sans" panose="020B0606030504020204" pitchFamily="34" charset="0"/>
            </a:endParaRPr>
          </a:p>
          <a:p>
            <a:pPr rtl="0"/>
            <a:r>
              <a:rPr lang="fr" sz="1200" b="1" i="0" u="none" strike="noStrike" dirty="0">
                <a:solidFill>
                  <a:srgbClr val="76C7D3"/>
                </a:solidFill>
                <a:highlight>
                  <a:srgbClr val="000000">
                    <a:alpha val="0"/>
                  </a:srgbClr>
                </a:highlight>
                <a:latin typeface="Open Sans"/>
                <a:ea typeface="Open Sans"/>
                <a:cs typeface="Open Sans"/>
              </a:rPr>
              <a:t>Dans ce module </a:t>
            </a:r>
            <a:r>
              <a:rPr lang="fr" sz="1200" b="0" i="0" u="none" strike="noStrike" dirty="0">
                <a:highlight>
                  <a:srgbClr val="000000">
                    <a:alpha val="0"/>
                  </a:srgbClr>
                </a:highlight>
                <a:latin typeface="Open Sans"/>
                <a:ea typeface="Open Sans"/>
                <a:cs typeface="Open Sans"/>
              </a:rPr>
              <a:t>:</a:t>
            </a:r>
          </a:p>
          <a:p>
            <a:pPr marL="285750" indent="-285750" rtl="0">
              <a:buFont typeface="Wingdings" panose="05000000000000000000" pitchFamily="2" charset="2"/>
              <a:buChar char="§"/>
            </a:pPr>
            <a:r>
              <a:rPr lang="fr" sz="1200" b="0" i="0" u="none" strike="noStrike" dirty="0">
                <a:highlight>
                  <a:srgbClr val="000000">
                    <a:alpha val="0"/>
                  </a:srgbClr>
                </a:highlight>
                <a:latin typeface="Open Sans"/>
                <a:ea typeface="Open Sans"/>
                <a:cs typeface="Open Sans"/>
              </a:rPr>
              <a:t>Qu'est-ce qu'un médiateur communautaire ? Le pouvoir du soutien par les pairs </a:t>
            </a:r>
          </a:p>
          <a:p>
            <a:pPr marL="285750" indent="-285750" rtl="0">
              <a:buFont typeface="Wingdings" panose="05000000000000000000" pitchFamily="2" charset="2"/>
              <a:buChar char="§"/>
            </a:pPr>
            <a:r>
              <a:rPr lang="fr" sz="1200" b="0" i="0" u="none" strike="noStrike" dirty="0">
                <a:highlight>
                  <a:srgbClr val="000000">
                    <a:alpha val="0"/>
                  </a:srgbClr>
                </a:highlight>
                <a:latin typeface="Open Sans"/>
                <a:ea typeface="Open Sans"/>
                <a:cs typeface="Open Sans"/>
              </a:rPr>
              <a:t>Rencontre avec des médiateurs </a:t>
            </a:r>
            <a:r>
              <a:rPr lang="fr" sz="1200" dirty="0">
                <a:highlight>
                  <a:srgbClr val="000000">
                    <a:alpha val="0"/>
                  </a:srgbClr>
                </a:highlight>
                <a:latin typeface="Open Sans"/>
                <a:ea typeface="Open Sans"/>
                <a:cs typeface="Open Sans"/>
              </a:rPr>
              <a:t>communautaires</a:t>
            </a:r>
            <a:r>
              <a:rPr lang="fr" sz="1200" b="0" i="0" u="none" strike="noStrike" dirty="0">
                <a:highlight>
                  <a:srgbClr val="000000">
                    <a:alpha val="0"/>
                  </a:srgbClr>
                </a:highlight>
                <a:latin typeface="Open Sans"/>
                <a:ea typeface="Open Sans"/>
                <a:cs typeface="Open Sans"/>
              </a:rPr>
              <a:t>/Histoires de réussite</a:t>
            </a:r>
          </a:p>
          <a:p>
            <a:pPr marL="285750" indent="-285750" rtl="0">
              <a:buFont typeface="Wingdings" panose="05000000000000000000" pitchFamily="2" charset="2"/>
              <a:buChar char="§"/>
            </a:pPr>
            <a:r>
              <a:rPr lang="fr" sz="1200" b="0" i="0" u="none" strike="noStrike" dirty="0">
                <a:highlight>
                  <a:srgbClr val="000000">
                    <a:alpha val="0"/>
                  </a:srgbClr>
                </a:highlight>
                <a:latin typeface="Open Sans"/>
                <a:ea typeface="Open Sans"/>
                <a:cs typeface="Open Sans"/>
              </a:rPr>
              <a:t>Obstacles et défis auxquels sont confrontés les réfugiés et les migrants (langue, famille, communauté, établissement)</a:t>
            </a:r>
          </a:p>
          <a:p>
            <a:pPr marL="285750" indent="-285750" rtl="0">
              <a:buFont typeface="Wingdings" panose="05000000000000000000" pitchFamily="2" charset="2"/>
              <a:buChar char="§"/>
            </a:pPr>
            <a:r>
              <a:rPr lang="fr" sz="1200" b="0" i="0" u="none" strike="noStrike" dirty="0">
                <a:highlight>
                  <a:srgbClr val="000000">
                    <a:alpha val="0"/>
                  </a:srgbClr>
                </a:highlight>
                <a:latin typeface="Open Sans"/>
                <a:ea typeface="Open Sans"/>
                <a:cs typeface="Open Sans"/>
              </a:rPr>
              <a:t>Défis que peut rencontrer un médiateur communautaire</a:t>
            </a:r>
          </a:p>
          <a:p>
            <a:pPr marL="285750" indent="-285750" rtl="0">
              <a:buFont typeface="Wingdings" panose="05000000000000000000" pitchFamily="2" charset="2"/>
              <a:buChar char="§"/>
            </a:pPr>
            <a:r>
              <a:rPr lang="fr" sz="1200" b="0" i="0" u="none" strike="noStrike" dirty="0">
                <a:highlight>
                  <a:srgbClr val="000000">
                    <a:alpha val="0"/>
                  </a:srgbClr>
                </a:highlight>
                <a:latin typeface="Open Sans"/>
                <a:ea typeface="Open Sans"/>
                <a:cs typeface="Open Sans"/>
              </a:rPr>
              <a:t>Comprendre la diversité, l'égalité et l'inclusion </a:t>
            </a:r>
          </a:p>
        </p:txBody>
      </p:sp>
      <p:pic>
        <p:nvPicPr>
          <p:cNvPr id="4" name="Picture 3">
            <a:extLst>
              <a:ext uri="{FF2B5EF4-FFF2-40B4-BE49-F238E27FC236}">
                <a16:creationId xmlns:a16="http://schemas.microsoft.com/office/drawing/2014/main" id="{4EF81CE0-7077-4E3F-82D9-474663D84F09}"/>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5650023"/>
            <a:ext cx="7079381" cy="3052017"/>
          </a:xfrm>
          <a:prstGeom prst="rect">
            <a:avLst/>
          </a:prstGeom>
          <a:ln>
            <a:noFill/>
          </a:ln>
          <a:effectLst>
            <a:outerShdw blurRad="292100" dist="139700" dir="2700000" algn="tl" rotWithShape="0">
              <a:srgbClr val="333333">
                <a:alpha val="65000"/>
              </a:srgbClr>
            </a:outerShdw>
          </a:effectLst>
        </p:spPr>
      </p:pic>
      <p:sp>
        <p:nvSpPr>
          <p:cNvPr id="9" name="Text Placeholder 1">
            <a:extLst>
              <a:ext uri="{FF2B5EF4-FFF2-40B4-BE49-F238E27FC236}">
                <a16:creationId xmlns:a16="http://schemas.microsoft.com/office/drawing/2014/main" id="{20314643-1799-4EA3-AAB2-A92663710CF7}"/>
              </a:ext>
            </a:extLst>
          </p:cNvPr>
          <p:cNvSpPr txBox="1"/>
          <p:nvPr/>
        </p:nvSpPr>
        <p:spPr>
          <a:xfrm>
            <a:off x="4564380" y="7983237"/>
            <a:ext cx="2279539" cy="515124"/>
          </a:xfrm>
          <a:prstGeom prst="rect">
            <a:avLst/>
          </a:prstGeom>
          <a:solidFill>
            <a:srgbClr val="76C5D2"/>
          </a:solidFill>
        </p:spPr>
        <p:txBody>
          <a:bodyPr vert="horz" lIns="0" tIns="0" rIns="0" bIns="0" rtlCol="0" anchor="t">
            <a:noAutofit/>
          </a:bodyPr>
          <a:lstStyle>
            <a:lvl1pPr marL="0" indent="0" algn="l" defTabSz="2072941" rtl="0" eaLnBrk="1" latinLnBrk="0" hangingPunct="1">
              <a:lnSpc>
                <a:spcPct val="100000"/>
              </a:lnSpc>
              <a:spcBef>
                <a:spcPts val="2267"/>
              </a:spcBef>
              <a:buFont typeface="Arial" panose="020B0604020202020204" pitchFamily="34" charset="0"/>
              <a:buNone/>
              <a:defRPr sz="9600" b="1" i="0" kern="1200" baseline="0">
                <a:solidFill>
                  <a:schemeClr val="bg1"/>
                </a:solidFill>
                <a:latin typeface="Times" pitchFamily="2" charset="0"/>
                <a:ea typeface="Times" pitchFamily="2" charset="0"/>
                <a:cs typeface="Times New Roman"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rtl="0"/>
            <a:r>
              <a:rPr lang="fr" sz="4000" b="1" i="0" u="none" strike="noStrike">
                <a:highlight>
                  <a:srgbClr val="000000">
                    <a:alpha val="0"/>
                  </a:srgbClr>
                </a:highlight>
                <a:latin typeface="Calibri"/>
                <a:cs typeface="Calibri"/>
              </a:rPr>
              <a:t>Module 1</a:t>
            </a:r>
          </a:p>
        </p:txBody>
      </p:sp>
      <p:sp>
        <p:nvSpPr>
          <p:cNvPr id="10" name="Text Placeholder 2">
            <a:extLst>
              <a:ext uri="{FF2B5EF4-FFF2-40B4-BE49-F238E27FC236}">
                <a16:creationId xmlns:a16="http://schemas.microsoft.com/office/drawing/2014/main" id="{6380C440-07E6-4B70-9DF3-29E57956F3BE}"/>
              </a:ext>
            </a:extLst>
          </p:cNvPr>
          <p:cNvSpPr txBox="1"/>
          <p:nvPr/>
        </p:nvSpPr>
        <p:spPr>
          <a:xfrm>
            <a:off x="3238499" y="8402654"/>
            <a:ext cx="3689239" cy="299386"/>
          </a:xfrm>
          <a:prstGeom prst="rect">
            <a:avLst/>
          </a:prstGeom>
          <a:solidFill>
            <a:srgbClr val="76C5D2"/>
          </a:solidFill>
        </p:spPr>
        <p:txBody>
          <a:bodyPr>
            <a:noAutofit/>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rtl="0">
              <a:buNone/>
            </a:pPr>
            <a:r>
              <a:rPr lang="fr" sz="1200" b="0" i="0" u="none" strike="noStrike" dirty="0">
                <a:solidFill>
                  <a:srgbClr val="FFFFFF"/>
                </a:solidFill>
                <a:highlight>
                  <a:srgbClr val="000000">
                    <a:alpha val="0"/>
                  </a:srgbClr>
                </a:highlight>
                <a:latin typeface="Poppins"/>
              </a:rPr>
              <a:t>Introduction à la médiation communautaire</a:t>
            </a:r>
            <a:endParaRPr lang="en-US" sz="1200" dirty="0">
              <a:solidFill>
                <a:schemeClr val="bg1"/>
              </a:solidFill>
            </a:endParaRPr>
          </a:p>
        </p:txBody>
      </p:sp>
    </p:spTree>
    <p:extLst>
      <p:ext uri="{BB962C8B-B14F-4D97-AF65-F5344CB8AC3E}">
        <p14:creationId xmlns:p14="http://schemas.microsoft.com/office/powerpoint/2010/main" val="260664798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D79FA11-D2D3-48A5-808A-154487A902AE}"/>
              </a:ext>
            </a:extLst>
          </p:cNvPr>
          <p:cNvSpPr>
            <a:spLocks noGrp="1"/>
          </p:cNvSpPr>
          <p:nvPr>
            <p:ph type="sldNum" sz="quarter" idx="4"/>
          </p:nvPr>
        </p:nvSpPr>
        <p:spPr/>
        <p:txBody>
          <a:bodyPr>
            <a:noAutofit/>
          </a:bodyPr>
          <a:lstStyle/>
          <a:p>
            <a:pPr rtl="0"/>
            <a:r>
              <a:rPr lang="fr" sz="700" b="0" i="0" u="none" strike="noStrike">
                <a:highlight>
                  <a:srgbClr val="000000">
                    <a:alpha val="0"/>
                  </a:srgbClr>
                </a:highlight>
                <a:latin typeface="Avenir"/>
              </a:rPr>
              <a:t>18</a:t>
            </a:r>
            <a:endParaRPr lang="en-US"/>
          </a:p>
        </p:txBody>
      </p:sp>
      <p:sp>
        <p:nvSpPr>
          <p:cNvPr id="9" name="TextBox 8">
            <a:extLst>
              <a:ext uri="{FF2B5EF4-FFF2-40B4-BE49-F238E27FC236}">
                <a16:creationId xmlns:a16="http://schemas.microsoft.com/office/drawing/2014/main" id="{F0EA43B4-7C22-40A2-B6B2-0B06DE97D74E}"/>
              </a:ext>
            </a:extLst>
          </p:cNvPr>
          <p:cNvSpPr txBox="1"/>
          <p:nvPr/>
        </p:nvSpPr>
        <p:spPr>
          <a:xfrm>
            <a:off x="198120" y="3266683"/>
            <a:ext cx="7181933" cy="1869166"/>
          </a:xfrm>
          <a:prstGeom prst="rect">
            <a:avLst/>
          </a:prstGeom>
          <a:noFill/>
          <a:ln w="34925">
            <a:solidFill>
              <a:srgbClr val="76C7D3"/>
            </a:solidFill>
          </a:ln>
        </p:spPr>
        <p:txBody>
          <a:bodyPr wrap="square">
            <a:noAutofit/>
          </a:bodyPr>
          <a:lstStyle/>
          <a:p>
            <a:pPr marL="285750" indent="-285750">
              <a:buFont typeface="Wingdings" panose="05000000000000000000" pitchFamily="2" charset="2"/>
              <a:buChar char="§"/>
            </a:pPr>
            <a:endParaRPr lang="hr-BA" dirty="0">
              <a:latin typeface="Open Sans" panose="020B0606030504020204" pitchFamily="34" charset="0"/>
              <a:ea typeface="Open Sans" panose="020B0606030504020204" pitchFamily="34" charset="0"/>
              <a:cs typeface="Open Sans" panose="020B0606030504020204" pitchFamily="34" charset="0"/>
            </a:endParaRPr>
          </a:p>
          <a:p>
            <a:pPr marL="285750" indent="-285750" rtl="0">
              <a:buFont typeface="Wingdings" panose="05000000000000000000" pitchFamily="2" charset="2"/>
              <a:buChar char="§"/>
            </a:pPr>
            <a:r>
              <a:rPr lang="fr" sz="1200" b="0" i="0" u="none" strike="noStrike" dirty="0">
                <a:highlight>
                  <a:srgbClr val="000000">
                    <a:alpha val="0"/>
                  </a:srgbClr>
                </a:highlight>
                <a:latin typeface="Open Sans"/>
                <a:ea typeface="Open Sans"/>
                <a:cs typeface="Open Sans"/>
              </a:rPr>
              <a:t>Qu'est-ce que le leadership communautaire ? Caractéristiques des grands leaders dans le contexte des communautés</a:t>
            </a:r>
          </a:p>
          <a:p>
            <a:pPr marL="285750" indent="-285750" rtl="0">
              <a:buFont typeface="Wingdings" panose="05000000000000000000" pitchFamily="2" charset="2"/>
              <a:buChar char="§"/>
            </a:pPr>
            <a:r>
              <a:rPr lang="fr" sz="1200" b="0" i="0" u="none" strike="noStrike" dirty="0">
                <a:highlight>
                  <a:srgbClr val="000000">
                    <a:alpha val="0"/>
                  </a:srgbClr>
                </a:highlight>
                <a:latin typeface="Open Sans"/>
                <a:ea typeface="Open Sans"/>
                <a:cs typeface="Open Sans"/>
              </a:rPr>
              <a:t>Que sont les compétences en matière de plaidoyer ?</a:t>
            </a:r>
          </a:p>
          <a:p>
            <a:pPr marL="285750" indent="-285750" rtl="0">
              <a:buFont typeface="Wingdings" panose="05000000000000000000" pitchFamily="2" charset="2"/>
              <a:buChar char="§"/>
            </a:pPr>
            <a:r>
              <a:rPr lang="fr" sz="1200" b="0" i="0" u="none" strike="noStrike" dirty="0">
                <a:highlight>
                  <a:srgbClr val="000000">
                    <a:alpha val="0"/>
                  </a:srgbClr>
                </a:highlight>
                <a:latin typeface="Open Sans"/>
                <a:ea typeface="Open Sans"/>
                <a:cs typeface="Open Sans"/>
              </a:rPr>
              <a:t>Qu'est-ce qu'une communauté forte, positive et équitable ? Et pourquoi devrions-nous tous vouloir y vivre ?</a:t>
            </a:r>
          </a:p>
          <a:p>
            <a:pPr marL="285750" indent="-285750" rtl="0">
              <a:buFont typeface="Wingdings" panose="05000000000000000000" pitchFamily="2" charset="2"/>
              <a:buChar char="§"/>
            </a:pPr>
            <a:r>
              <a:rPr lang="fr" sz="1200" b="0" i="0" u="none" strike="noStrike" dirty="0">
                <a:highlight>
                  <a:srgbClr val="000000">
                    <a:alpha val="0"/>
                  </a:srgbClr>
                </a:highlight>
                <a:latin typeface="Open Sans"/>
                <a:ea typeface="Open Sans"/>
                <a:cs typeface="Open Sans"/>
              </a:rPr>
              <a:t>Comment diriger et défendre des communautés fortes, positives et équitables ?</a:t>
            </a:r>
          </a:p>
          <a:p>
            <a:pPr marL="285750" indent="-285750" rtl="0">
              <a:buFont typeface="Wingdings" panose="05000000000000000000" pitchFamily="2" charset="2"/>
              <a:buChar char="§"/>
            </a:pPr>
            <a:r>
              <a:rPr lang="fr" sz="1200" b="0" i="0" u="none" strike="noStrike" dirty="0">
                <a:highlight>
                  <a:srgbClr val="000000">
                    <a:alpha val="0"/>
                  </a:srgbClr>
                </a:highlight>
                <a:latin typeface="Open Sans"/>
                <a:ea typeface="Open Sans"/>
                <a:cs typeface="Open Sans"/>
              </a:rPr>
              <a:t>Comment parler à des groupes divers (conseils pour surmonter les barrières linguistiques, pratiquer une approche inclusive)</a:t>
            </a:r>
          </a:p>
        </p:txBody>
      </p:sp>
      <p:sp>
        <p:nvSpPr>
          <p:cNvPr id="10" name="TextBox 9">
            <a:extLst>
              <a:ext uri="{FF2B5EF4-FFF2-40B4-BE49-F238E27FC236}">
                <a16:creationId xmlns:a16="http://schemas.microsoft.com/office/drawing/2014/main" id="{0DA0798C-9D68-4310-9B9D-6C3DCA839B02}"/>
              </a:ext>
            </a:extLst>
          </p:cNvPr>
          <p:cNvSpPr txBox="1"/>
          <p:nvPr/>
        </p:nvSpPr>
        <p:spPr>
          <a:xfrm>
            <a:off x="198120" y="8491338"/>
            <a:ext cx="7181933" cy="1754654"/>
          </a:xfrm>
          <a:prstGeom prst="rect">
            <a:avLst/>
          </a:prstGeom>
          <a:noFill/>
          <a:ln w="34925">
            <a:solidFill>
              <a:srgbClr val="76C7D3"/>
            </a:solidFill>
          </a:ln>
        </p:spPr>
        <p:txBody>
          <a:bodyPr wrap="square">
            <a:noAutofit/>
          </a:bodyPr>
          <a:lstStyle/>
          <a:p>
            <a:pPr marL="285750" indent="-285750">
              <a:buFont typeface="Wingdings" panose="05000000000000000000" pitchFamily="2" charset="2"/>
              <a:buChar char="§"/>
            </a:pPr>
            <a:endParaRPr lang="hr-BA" dirty="0">
              <a:latin typeface="Open Sans" panose="020B0606030504020204" pitchFamily="34" charset="0"/>
              <a:ea typeface="Open Sans" panose="020B0606030504020204" pitchFamily="34" charset="0"/>
              <a:cs typeface="Open Sans" panose="020B0606030504020204" pitchFamily="34" charset="0"/>
            </a:endParaRPr>
          </a:p>
          <a:p>
            <a:pPr marL="285750" indent="-285750" rtl="0">
              <a:buFont typeface="Wingdings" panose="05000000000000000000" pitchFamily="2" charset="2"/>
              <a:buChar char="§"/>
            </a:pPr>
            <a:r>
              <a:rPr lang="fr" sz="1200" b="0" i="0" u="none" strike="noStrike" dirty="0">
                <a:highlight>
                  <a:srgbClr val="000000">
                    <a:alpha val="0"/>
                  </a:srgbClr>
                </a:highlight>
                <a:latin typeface="Open Sans"/>
                <a:ea typeface="Open Sans"/>
                <a:cs typeface="Open Sans"/>
              </a:rPr>
              <a:t>La médiation dans un cadre communautaire, comment identifier et prioriser les problèmes de la communauté et utiliser le pouvoir de la médiation entre pairs.</a:t>
            </a:r>
          </a:p>
          <a:p>
            <a:pPr marL="285750" indent="-285750" rtl="0">
              <a:buFont typeface="Wingdings" panose="05000000000000000000" pitchFamily="2" charset="2"/>
              <a:buChar char="§"/>
            </a:pPr>
            <a:r>
              <a:rPr lang="fr" sz="1200" b="0" i="0" u="none" strike="noStrike" dirty="0">
                <a:highlight>
                  <a:srgbClr val="000000">
                    <a:alpha val="0"/>
                  </a:srgbClr>
                </a:highlight>
                <a:latin typeface="Open Sans"/>
                <a:ea typeface="Open Sans"/>
                <a:cs typeface="Open Sans"/>
              </a:rPr>
              <a:t>Obtenir un soutien pour votre cause de médiation communautaire/travailler avec d'autres personnes </a:t>
            </a:r>
          </a:p>
          <a:p>
            <a:pPr marL="285750" indent="-285750" rtl="0">
              <a:buFont typeface="Wingdings" panose="05000000000000000000" pitchFamily="2" charset="2"/>
              <a:buChar char="§"/>
            </a:pPr>
            <a:r>
              <a:rPr lang="fr" sz="1200" b="0" i="0" u="none" strike="noStrike" dirty="0">
                <a:highlight>
                  <a:srgbClr val="000000">
                    <a:alpha val="0"/>
                  </a:srgbClr>
                </a:highlight>
                <a:latin typeface="Open Sans"/>
                <a:ea typeface="Open Sans"/>
                <a:cs typeface="Open Sans"/>
              </a:rPr>
              <a:t>Comprendre les barrières provenant des communautés et institutions d'accueil</a:t>
            </a:r>
          </a:p>
          <a:p>
            <a:pPr marL="285750" indent="-285750" rtl="0">
              <a:buFont typeface="Wingdings" panose="05000000000000000000" pitchFamily="2" charset="2"/>
              <a:buChar char="§"/>
            </a:pPr>
            <a:r>
              <a:rPr lang="fr" sz="1200" b="0" i="0" u="none" strike="noStrike" dirty="0">
                <a:highlight>
                  <a:srgbClr val="000000">
                    <a:alpha val="0"/>
                  </a:srgbClr>
                </a:highlight>
                <a:latin typeface="Open Sans"/>
                <a:ea typeface="Open Sans"/>
                <a:cs typeface="Open Sans"/>
              </a:rPr>
              <a:t>Théorie du changement : comment l'utiliser simplement pour tracer le changement dans votre communauté</a:t>
            </a:r>
          </a:p>
          <a:p>
            <a:pPr marL="285750" indent="-285750" rtl="0">
              <a:buFont typeface="Wingdings" panose="05000000000000000000" pitchFamily="2" charset="2"/>
              <a:buChar char="§"/>
            </a:pPr>
            <a:r>
              <a:rPr lang="fr" sz="1200" b="0" i="0" u="none" strike="noStrike" dirty="0">
                <a:highlight>
                  <a:srgbClr val="000000">
                    <a:alpha val="0"/>
                  </a:srgbClr>
                </a:highlight>
                <a:latin typeface="Open Sans"/>
                <a:ea typeface="Open Sans"/>
                <a:cs typeface="Open Sans"/>
              </a:rPr>
              <a:t>Formes alternatives de médiation (art, sport, personal branding)</a:t>
            </a:r>
          </a:p>
        </p:txBody>
      </p:sp>
      <p:pic>
        <p:nvPicPr>
          <p:cNvPr id="3" name="Picture 2">
            <a:extLst>
              <a:ext uri="{FF2B5EF4-FFF2-40B4-BE49-F238E27FC236}">
                <a16:creationId xmlns:a16="http://schemas.microsoft.com/office/drawing/2014/main" id="{81FDF5C1-C15B-4BB8-979A-AF9ECC6806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033" y="174419"/>
            <a:ext cx="2683852" cy="2949782"/>
          </a:xfrm>
          <a:prstGeom prst="rect">
            <a:avLst/>
          </a:prstGeom>
        </p:spPr>
      </p:pic>
      <p:sp>
        <p:nvSpPr>
          <p:cNvPr id="11" name="TextBox 10">
            <a:extLst>
              <a:ext uri="{FF2B5EF4-FFF2-40B4-BE49-F238E27FC236}">
                <a16:creationId xmlns:a16="http://schemas.microsoft.com/office/drawing/2014/main" id="{A8B7F458-39D4-45B6-AD21-C74B18C4BF45}"/>
              </a:ext>
            </a:extLst>
          </p:cNvPr>
          <p:cNvSpPr txBox="1"/>
          <p:nvPr/>
        </p:nvSpPr>
        <p:spPr>
          <a:xfrm>
            <a:off x="2721430" y="447274"/>
            <a:ext cx="4049484" cy="840230"/>
          </a:xfrm>
          <a:prstGeom prst="rect">
            <a:avLst/>
          </a:prstGeom>
          <a:noFill/>
        </p:spPr>
        <p:txBody>
          <a:bodyPr wrap="square">
            <a:noAutofit/>
          </a:bodyPr>
          <a:lstStyle/>
          <a:p>
            <a:pPr marL="0" marR="0" lvl="0" indent="0" algn="r" defTabSz="914400" rtl="0" eaLnBrk="1" fontAlgn="auto" latinLnBrk="0" hangingPunct="1">
              <a:lnSpc>
                <a:spcPct val="90000"/>
              </a:lnSpc>
              <a:spcBef>
                <a:spcPts val="1000"/>
              </a:spcBef>
              <a:spcAft>
                <a:spcPct val="0"/>
              </a:spcAft>
              <a:buClrTx/>
              <a:buSzTx/>
              <a:buFont typeface="Arial"/>
              <a:buNone/>
              <a:defRPr/>
            </a:pPr>
            <a:r>
              <a:rPr kumimoji="0" lang="fr" sz="5400" b="1" i="0" u="none" strike="noStrike" kern="1200" cap="none" spc="0" normalizeH="0" baseline="0" noProof="0">
                <a:solidFill>
                  <a:srgbClr val="76C7D3"/>
                </a:solidFill>
                <a:highlight>
                  <a:srgbClr val="000000">
                    <a:alpha val="0"/>
                  </a:srgbClr>
                </a:highlight>
                <a:uLnTx/>
                <a:uFillTx/>
                <a:latin typeface="Calibri"/>
                <a:ea typeface="+mn-ea"/>
                <a:cs typeface="+mn-cs"/>
              </a:rPr>
              <a:t>Module 2</a:t>
            </a:r>
            <a:endParaRPr kumimoji="0" lang="en-US" sz="5400" b="1" i="0" u="none" strike="noStrike" kern="1200" cap="none" spc="0" normalizeH="0" baseline="0" noProof="0">
              <a:ln>
                <a:noFill/>
              </a:ln>
              <a:solidFill>
                <a:srgbClr val="76C7D3"/>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658002E7-FDC8-4C2D-95EF-7676035B6393}"/>
              </a:ext>
            </a:extLst>
          </p:cNvPr>
          <p:cNvSpPr txBox="1"/>
          <p:nvPr/>
        </p:nvSpPr>
        <p:spPr>
          <a:xfrm>
            <a:off x="3029897" y="1370604"/>
            <a:ext cx="4049484" cy="1089529"/>
          </a:xfrm>
          <a:prstGeom prst="rect">
            <a:avLst/>
          </a:prstGeom>
          <a:noFill/>
        </p:spPr>
        <p:txBody>
          <a:bodyPr wrap="square">
            <a:noAutofit/>
          </a:bodyPr>
          <a:lstStyle/>
          <a:p>
            <a:pPr marL="0" marR="0" lvl="0" indent="0" algn="r" defTabSz="914400" rtl="0" eaLnBrk="1" fontAlgn="auto" latinLnBrk="0" hangingPunct="1">
              <a:lnSpc>
                <a:spcPct val="90000"/>
              </a:lnSpc>
              <a:spcBef>
                <a:spcPts val="1000"/>
              </a:spcBef>
              <a:spcAft>
                <a:spcPct val="0"/>
              </a:spcAft>
              <a:buClrTx/>
              <a:buSzTx/>
              <a:buFont typeface="Arial"/>
              <a:buNone/>
              <a:defRPr/>
            </a:pPr>
            <a:r>
              <a:rPr kumimoji="0" lang="fr" sz="2400" b="0" i="0" u="none" strike="noStrike" kern="1200" cap="none" spc="0" normalizeH="0" baseline="0" noProof="0">
                <a:solidFill>
                  <a:srgbClr val="A7377D"/>
                </a:solidFill>
                <a:highlight>
                  <a:srgbClr val="000000">
                    <a:alpha val="0"/>
                  </a:srgbClr>
                </a:highlight>
                <a:uLnTx/>
                <a:uFillTx/>
                <a:latin typeface="Calibri"/>
                <a:ea typeface="+mn-ea"/>
                <a:cs typeface="+mn-cs"/>
              </a:rPr>
              <a:t>Compétences en matière de leadership et de plaidoyer pour le développement de communautés fortes, positives et équitables.</a:t>
            </a:r>
          </a:p>
        </p:txBody>
      </p:sp>
      <p:pic>
        <p:nvPicPr>
          <p:cNvPr id="8" name="Picture 7">
            <a:extLst>
              <a:ext uri="{FF2B5EF4-FFF2-40B4-BE49-F238E27FC236}">
                <a16:creationId xmlns:a16="http://schemas.microsoft.com/office/drawing/2014/main" id="{BF515458-59D6-43B0-A90A-6CB620E7EE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4741" y="5532208"/>
            <a:ext cx="4295312" cy="2818960"/>
          </a:xfrm>
          <a:prstGeom prst="rect">
            <a:avLst/>
          </a:prstGeom>
        </p:spPr>
      </p:pic>
      <p:sp>
        <p:nvSpPr>
          <p:cNvPr id="13" name="TextBox 12">
            <a:extLst>
              <a:ext uri="{FF2B5EF4-FFF2-40B4-BE49-F238E27FC236}">
                <a16:creationId xmlns:a16="http://schemas.microsoft.com/office/drawing/2014/main" id="{45451A36-79F6-47E2-A0F1-52C88A7FD1DD}"/>
              </a:ext>
            </a:extLst>
          </p:cNvPr>
          <p:cNvSpPr txBox="1"/>
          <p:nvPr/>
        </p:nvSpPr>
        <p:spPr>
          <a:xfrm>
            <a:off x="-964743" y="5625661"/>
            <a:ext cx="4049484" cy="840230"/>
          </a:xfrm>
          <a:prstGeom prst="rect">
            <a:avLst/>
          </a:prstGeom>
          <a:noFill/>
        </p:spPr>
        <p:txBody>
          <a:bodyPr wrap="square">
            <a:noAutofit/>
          </a:bodyPr>
          <a:lstStyle/>
          <a:p>
            <a:pPr marL="0" marR="0" lvl="0" indent="0" algn="r" defTabSz="914400" rtl="0" eaLnBrk="1" fontAlgn="auto" latinLnBrk="0" hangingPunct="1">
              <a:lnSpc>
                <a:spcPct val="90000"/>
              </a:lnSpc>
              <a:spcBef>
                <a:spcPts val="1000"/>
              </a:spcBef>
              <a:spcAft>
                <a:spcPct val="0"/>
              </a:spcAft>
              <a:buClrTx/>
              <a:buSzTx/>
              <a:buFont typeface="Arial"/>
              <a:buNone/>
              <a:defRPr/>
            </a:pPr>
            <a:r>
              <a:rPr kumimoji="0" lang="fr" sz="5400" b="1" i="0" u="none" strike="noStrike" kern="1200" cap="none" spc="0" normalizeH="0" baseline="0" noProof="0">
                <a:solidFill>
                  <a:srgbClr val="76C7D3"/>
                </a:solidFill>
                <a:highlight>
                  <a:srgbClr val="000000">
                    <a:alpha val="0"/>
                  </a:srgbClr>
                </a:highlight>
                <a:uLnTx/>
                <a:uFillTx/>
                <a:latin typeface="Calibri"/>
                <a:ea typeface="+mn-ea"/>
                <a:cs typeface="+mn-cs"/>
              </a:rPr>
              <a:t>Module 3</a:t>
            </a:r>
            <a:endParaRPr kumimoji="0" lang="en-US" sz="5400" b="1" i="0" u="none" strike="noStrike" kern="1200" cap="none" spc="0" normalizeH="0" baseline="0" noProof="0">
              <a:ln>
                <a:noFill/>
              </a:ln>
              <a:solidFill>
                <a:srgbClr val="76C7D3"/>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A018F265-A5C7-4A5C-AE8F-BC1A917B8D9F}"/>
              </a:ext>
            </a:extLst>
          </p:cNvPr>
          <p:cNvSpPr txBox="1"/>
          <p:nvPr/>
        </p:nvSpPr>
        <p:spPr>
          <a:xfrm>
            <a:off x="179622" y="6593985"/>
            <a:ext cx="4049484" cy="1421928"/>
          </a:xfrm>
          <a:prstGeom prst="rect">
            <a:avLst/>
          </a:prstGeom>
          <a:noFill/>
        </p:spPr>
        <p:txBody>
          <a:bodyPr wrap="square">
            <a:noAutofit/>
          </a:bodyPr>
          <a:lstStyle>
            <a:defPPr>
              <a:defRPr lang="en-US"/>
            </a:defPPr>
            <a:lvl1pPr marR="0" lvl="0" indent="0" algn="r" defTabSz="914400" fontAlgn="auto">
              <a:lnSpc>
                <a:spcPct val="90000"/>
              </a:lnSpc>
              <a:spcBef>
                <a:spcPts val="1000"/>
              </a:spcBef>
              <a:spcAft>
                <a:spcPct val="0"/>
              </a:spcAft>
              <a:buClrTx/>
              <a:buSzTx/>
              <a:buFont typeface="Arial"/>
              <a:buNone/>
              <a:defRPr kumimoji="0" sz="2400" b="0" i="0" u="none" strike="noStrike" cap="none" spc="0" normalizeH="0" baseline="0">
                <a:ln>
                  <a:noFill/>
                </a:ln>
                <a:solidFill>
                  <a:srgbClr val="A7377D"/>
                </a:solidFill>
                <a:effectLst/>
                <a:uLnTx/>
                <a:uFillTx/>
                <a:latin typeface="Calibri" panose="020F0502020204030204"/>
              </a:defRPr>
            </a:lvl1pPr>
          </a:lstStyle>
          <a:p>
            <a:pPr algn="l" rtl="0"/>
            <a:r>
              <a:rPr lang="fr" sz="2400" b="0" i="0" u="none" strike="noStrike">
                <a:highlight>
                  <a:srgbClr val="000000">
                    <a:alpha val="0"/>
                  </a:srgbClr>
                </a:highlight>
                <a:latin typeface="Calibri"/>
              </a:rPr>
              <a:t>Réaliser le changement - stratégies et nouvelles approches de la médiation communautaire et de l'inclusion active </a:t>
            </a:r>
            <a:endParaRPr lang="en-US"/>
          </a:p>
        </p:txBody>
      </p:sp>
    </p:spTree>
    <p:extLst>
      <p:ext uri="{BB962C8B-B14F-4D97-AF65-F5344CB8AC3E}">
        <p14:creationId xmlns:p14="http://schemas.microsoft.com/office/powerpoint/2010/main" val="398483636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D79FA11-D2D3-48A5-808A-154487A902AE}"/>
              </a:ext>
            </a:extLst>
          </p:cNvPr>
          <p:cNvSpPr>
            <a:spLocks noGrp="1"/>
          </p:cNvSpPr>
          <p:nvPr>
            <p:ph type="sldNum" sz="quarter" idx="4"/>
          </p:nvPr>
        </p:nvSpPr>
        <p:spPr/>
        <p:txBody>
          <a:bodyPr>
            <a:noAutofit/>
          </a:bodyPr>
          <a:lstStyle/>
          <a:p>
            <a:pPr rtl="0"/>
            <a:r>
              <a:rPr lang="fr" sz="700" b="0" i="0" u="none" strike="noStrike">
                <a:highlight>
                  <a:srgbClr val="000000">
                    <a:alpha val="0"/>
                  </a:srgbClr>
                </a:highlight>
                <a:latin typeface="Avenir"/>
              </a:rPr>
              <a:t>19</a:t>
            </a:r>
            <a:endParaRPr lang="en-US"/>
          </a:p>
        </p:txBody>
      </p:sp>
      <p:sp>
        <p:nvSpPr>
          <p:cNvPr id="9" name="TextBox 8">
            <a:extLst>
              <a:ext uri="{FF2B5EF4-FFF2-40B4-BE49-F238E27FC236}">
                <a16:creationId xmlns:a16="http://schemas.microsoft.com/office/drawing/2014/main" id="{F0EA43B4-7C22-40A2-B6B2-0B06DE97D74E}"/>
              </a:ext>
            </a:extLst>
          </p:cNvPr>
          <p:cNvSpPr txBox="1"/>
          <p:nvPr/>
        </p:nvSpPr>
        <p:spPr>
          <a:xfrm>
            <a:off x="198120" y="3266683"/>
            <a:ext cx="7181933" cy="1474314"/>
          </a:xfrm>
          <a:prstGeom prst="rect">
            <a:avLst/>
          </a:prstGeom>
          <a:noFill/>
          <a:ln w="34925">
            <a:solidFill>
              <a:srgbClr val="76C7D3"/>
            </a:solidFill>
          </a:ln>
        </p:spPr>
        <p:txBody>
          <a:bodyPr wrap="square">
            <a:noAutofit/>
          </a:bodyPr>
          <a:lstStyle/>
          <a:p>
            <a:pPr marL="285750" indent="-285750" rtl="0">
              <a:buFont typeface="Wingdings" panose="05000000000000000000" pitchFamily="2" charset="2"/>
              <a:buChar char="§"/>
            </a:pPr>
            <a:r>
              <a:rPr lang="fr" sz="1200" b="0" i="0" u="none" strike="noStrike" dirty="0">
                <a:highlight>
                  <a:srgbClr val="000000">
                    <a:alpha val="0"/>
                  </a:srgbClr>
                </a:highlight>
                <a:latin typeface="Open Sans"/>
                <a:ea typeface="Open Sans"/>
                <a:cs typeface="Open Sans"/>
              </a:rPr>
              <a:t>Comment le médiateur communautaire peut choisir le message et la manière dont le message peut être communiqué.</a:t>
            </a:r>
          </a:p>
          <a:p>
            <a:pPr marL="285750" indent="-285750" rtl="0">
              <a:buFont typeface="Wingdings" panose="05000000000000000000" pitchFamily="2" charset="2"/>
              <a:buChar char="§"/>
            </a:pPr>
            <a:r>
              <a:rPr lang="fr" sz="1200" b="0" i="0" u="none" strike="noStrike" dirty="0">
                <a:highlight>
                  <a:srgbClr val="000000">
                    <a:alpha val="0"/>
                  </a:srgbClr>
                </a:highlight>
                <a:latin typeface="Open Sans"/>
                <a:ea typeface="Open Sans"/>
                <a:cs typeface="Open Sans"/>
              </a:rPr>
              <a:t>Nous expliquons ce que sont les politiques, l'importance d'aligner votre travail sur les politiques afin que vous, en tant que médiateur communautaire, puissiez atteindre efficacement vos objectifs de médiation.</a:t>
            </a:r>
          </a:p>
          <a:p>
            <a:pPr marL="285750" indent="-285750" rtl="0">
              <a:buFont typeface="Wingdings" panose="05000000000000000000" pitchFamily="2" charset="2"/>
              <a:buChar char="§"/>
            </a:pPr>
            <a:r>
              <a:rPr lang="fr" sz="1200" b="0" i="0" u="none" strike="noStrike" dirty="0">
                <a:highlight>
                  <a:srgbClr val="000000">
                    <a:alpha val="0"/>
                  </a:srgbClr>
                </a:highlight>
                <a:latin typeface="Open Sans"/>
                <a:ea typeface="Open Sans"/>
                <a:cs typeface="Open Sans"/>
              </a:rPr>
              <a:t>Enfin, nous mettons en évidence les outils de communication les plus efficaces, et nous donnons des exemples pour vous inspirer.</a:t>
            </a:r>
          </a:p>
        </p:txBody>
      </p:sp>
      <p:sp>
        <p:nvSpPr>
          <p:cNvPr id="10" name="TextBox 9">
            <a:extLst>
              <a:ext uri="{FF2B5EF4-FFF2-40B4-BE49-F238E27FC236}">
                <a16:creationId xmlns:a16="http://schemas.microsoft.com/office/drawing/2014/main" id="{0DA0798C-9D68-4310-9B9D-6C3DCA839B02}"/>
              </a:ext>
            </a:extLst>
          </p:cNvPr>
          <p:cNvSpPr txBox="1"/>
          <p:nvPr/>
        </p:nvSpPr>
        <p:spPr>
          <a:xfrm>
            <a:off x="198120" y="8491338"/>
            <a:ext cx="7181933" cy="1474314"/>
          </a:xfrm>
          <a:prstGeom prst="rect">
            <a:avLst/>
          </a:prstGeom>
          <a:noFill/>
          <a:ln w="34925">
            <a:solidFill>
              <a:srgbClr val="76C7D3"/>
            </a:solidFill>
          </a:ln>
        </p:spPr>
        <p:txBody>
          <a:bodyPr wrap="square">
            <a:noAutofit/>
          </a:bodyPr>
          <a:lstStyle/>
          <a:p>
            <a:pPr marL="285750" indent="-285750" rtl="0">
              <a:buFont typeface="Wingdings" panose="05000000000000000000" pitchFamily="2" charset="2"/>
              <a:buChar char="§"/>
            </a:pPr>
            <a:r>
              <a:rPr lang="fr" sz="1200" b="0" i="0" u="none" strike="noStrike" dirty="0">
                <a:highlight>
                  <a:srgbClr val="000000">
                    <a:alpha val="0"/>
                  </a:srgbClr>
                </a:highlight>
                <a:latin typeface="Open Sans"/>
                <a:ea typeface="Open Sans"/>
                <a:cs typeface="Open Sans"/>
              </a:rPr>
              <a:t>Se préparer au financement, auto-analyse, identification des besoins et des ressources nécessaires</a:t>
            </a:r>
          </a:p>
          <a:p>
            <a:pPr marL="285750" indent="-285750" rtl="0">
              <a:buFont typeface="Wingdings" panose="05000000000000000000" pitchFamily="2" charset="2"/>
              <a:buChar char="§"/>
            </a:pPr>
            <a:r>
              <a:rPr lang="fr" sz="1200" b="0" i="0" u="none" strike="noStrike" dirty="0">
                <a:highlight>
                  <a:srgbClr val="000000">
                    <a:alpha val="0"/>
                  </a:srgbClr>
                </a:highlight>
                <a:latin typeface="Open Sans"/>
                <a:ea typeface="Open Sans"/>
                <a:cs typeface="Open Sans"/>
              </a:rPr>
              <a:t>Identifier les institutions et les opportunités qui peuvent fournir des fonds et des ressources, et comprendre leurs règles.</a:t>
            </a:r>
          </a:p>
          <a:p>
            <a:pPr marL="285750" indent="-285750" rtl="0">
              <a:buFont typeface="Wingdings" panose="05000000000000000000" pitchFamily="2" charset="2"/>
              <a:buChar char="§"/>
            </a:pPr>
            <a:r>
              <a:rPr lang="fr" sz="1200" b="0" i="0" u="none" strike="noStrike" dirty="0">
                <a:highlight>
                  <a:srgbClr val="000000">
                    <a:alpha val="0"/>
                  </a:srgbClr>
                </a:highlight>
                <a:latin typeface="Open Sans"/>
                <a:ea typeface="Open Sans"/>
                <a:cs typeface="Open Sans"/>
              </a:rPr>
              <a:t>Identification des partenaires et des parties prenantes</a:t>
            </a:r>
          </a:p>
          <a:p>
            <a:pPr marL="285750" indent="-285750" rtl="0">
              <a:buFont typeface="Wingdings" panose="05000000000000000000" pitchFamily="2" charset="2"/>
              <a:buChar char="§"/>
            </a:pPr>
            <a:r>
              <a:rPr lang="fr" sz="1200" b="0" i="0" u="none" strike="noStrike" dirty="0">
                <a:highlight>
                  <a:srgbClr val="000000">
                    <a:alpha val="0"/>
                  </a:srgbClr>
                </a:highlight>
                <a:latin typeface="Open Sans"/>
                <a:ea typeface="Open Sans"/>
                <a:cs typeface="Open Sans"/>
              </a:rPr>
              <a:t>Demande de financement, collecte de fonds</a:t>
            </a:r>
          </a:p>
          <a:p>
            <a:pPr marL="285750" indent="-285750" rtl="0">
              <a:buFont typeface="Wingdings" panose="05000000000000000000" pitchFamily="2" charset="2"/>
              <a:buChar char="§"/>
            </a:pPr>
            <a:r>
              <a:rPr lang="fr" sz="1200" b="0" i="0" u="none" strike="noStrike" dirty="0">
                <a:highlight>
                  <a:srgbClr val="000000">
                    <a:alpha val="0"/>
                  </a:srgbClr>
                </a:highlight>
                <a:latin typeface="Open Sans"/>
                <a:ea typeface="Open Sans"/>
                <a:cs typeface="Open Sans"/>
              </a:rPr>
              <a:t>Bénévoles et engagement de la communauté dans l'utilisation des ressources</a:t>
            </a:r>
          </a:p>
        </p:txBody>
      </p:sp>
      <p:sp>
        <p:nvSpPr>
          <p:cNvPr id="11" name="TextBox 10">
            <a:extLst>
              <a:ext uri="{FF2B5EF4-FFF2-40B4-BE49-F238E27FC236}">
                <a16:creationId xmlns:a16="http://schemas.microsoft.com/office/drawing/2014/main" id="{A8B7F458-39D4-45B6-AD21-C74B18C4BF45}"/>
              </a:ext>
            </a:extLst>
          </p:cNvPr>
          <p:cNvSpPr txBox="1"/>
          <p:nvPr/>
        </p:nvSpPr>
        <p:spPr>
          <a:xfrm>
            <a:off x="2721430" y="447274"/>
            <a:ext cx="4049484" cy="840230"/>
          </a:xfrm>
          <a:prstGeom prst="rect">
            <a:avLst/>
          </a:prstGeom>
          <a:noFill/>
        </p:spPr>
        <p:txBody>
          <a:bodyPr wrap="square">
            <a:noAutofit/>
          </a:bodyPr>
          <a:lstStyle/>
          <a:p>
            <a:pPr marL="0" marR="0" lvl="0" indent="0" algn="r" defTabSz="914400" rtl="0" eaLnBrk="1" fontAlgn="auto" latinLnBrk="0" hangingPunct="1">
              <a:lnSpc>
                <a:spcPct val="90000"/>
              </a:lnSpc>
              <a:spcBef>
                <a:spcPts val="1000"/>
              </a:spcBef>
              <a:spcAft>
                <a:spcPct val="0"/>
              </a:spcAft>
              <a:buClrTx/>
              <a:buSzTx/>
              <a:buFont typeface="Arial"/>
              <a:buNone/>
              <a:defRPr/>
            </a:pPr>
            <a:r>
              <a:rPr kumimoji="0" lang="fr" sz="5400" b="1" i="0" u="none" strike="noStrike" kern="1200" cap="none" spc="0" normalizeH="0" baseline="0" noProof="0">
                <a:solidFill>
                  <a:srgbClr val="76C7D3"/>
                </a:solidFill>
                <a:highlight>
                  <a:srgbClr val="000000">
                    <a:alpha val="0"/>
                  </a:srgbClr>
                </a:highlight>
                <a:uLnTx/>
                <a:uFillTx/>
                <a:latin typeface="Calibri"/>
                <a:ea typeface="+mn-ea"/>
                <a:cs typeface="+mn-cs"/>
              </a:rPr>
              <a:t>Module 4</a:t>
            </a:r>
            <a:endParaRPr kumimoji="0" lang="en-US" sz="5400" b="1" i="0" u="none" strike="noStrike" kern="1200" cap="none" spc="0" normalizeH="0" baseline="0" noProof="0">
              <a:ln>
                <a:noFill/>
              </a:ln>
              <a:solidFill>
                <a:srgbClr val="76C7D3"/>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58002E7-FDC8-4C2D-95EF-7676035B6393}"/>
              </a:ext>
            </a:extLst>
          </p:cNvPr>
          <p:cNvSpPr txBox="1"/>
          <p:nvPr/>
        </p:nvSpPr>
        <p:spPr>
          <a:xfrm>
            <a:off x="4098961" y="1370604"/>
            <a:ext cx="2980419" cy="1421928"/>
          </a:xfrm>
          <a:prstGeom prst="rect">
            <a:avLst/>
          </a:prstGeom>
          <a:noFill/>
        </p:spPr>
        <p:txBody>
          <a:bodyPr wrap="square">
            <a:noAutofit/>
          </a:bodyPr>
          <a:lstStyle/>
          <a:p>
            <a:pPr marL="0" marR="0" lvl="0" indent="0" algn="r" defTabSz="914400" rtl="0" eaLnBrk="1" fontAlgn="auto" latinLnBrk="0" hangingPunct="1">
              <a:lnSpc>
                <a:spcPct val="90000"/>
              </a:lnSpc>
              <a:spcBef>
                <a:spcPts val="1000"/>
              </a:spcBef>
              <a:spcAft>
                <a:spcPct val="0"/>
              </a:spcAft>
              <a:buClrTx/>
              <a:buSzTx/>
              <a:buFont typeface="Arial"/>
              <a:buNone/>
              <a:defRPr/>
            </a:pPr>
            <a:r>
              <a:rPr kumimoji="0" lang="fr" sz="2300" b="0" i="0" u="none" strike="noStrike" kern="1200" cap="none" spc="0" normalizeH="0" baseline="0" noProof="0" dirty="0">
                <a:solidFill>
                  <a:srgbClr val="A7377D"/>
                </a:solidFill>
                <a:highlight>
                  <a:srgbClr val="000000">
                    <a:alpha val="0"/>
                  </a:srgbClr>
                </a:highlight>
                <a:uLnTx/>
                <a:uFillTx/>
                <a:latin typeface="Calibri"/>
                <a:ea typeface="+mn-ea"/>
                <a:cs typeface="+mn-cs"/>
              </a:rPr>
              <a:t>Communications et pratiques médiatiques - outils et compétences pour devenir une voix informée</a:t>
            </a:r>
          </a:p>
        </p:txBody>
      </p:sp>
      <p:sp>
        <p:nvSpPr>
          <p:cNvPr id="13" name="TextBox 12">
            <a:extLst>
              <a:ext uri="{FF2B5EF4-FFF2-40B4-BE49-F238E27FC236}">
                <a16:creationId xmlns:a16="http://schemas.microsoft.com/office/drawing/2014/main" id="{45451A36-79F6-47E2-A0F1-52C88A7FD1DD}"/>
              </a:ext>
            </a:extLst>
          </p:cNvPr>
          <p:cNvSpPr txBox="1"/>
          <p:nvPr/>
        </p:nvSpPr>
        <p:spPr>
          <a:xfrm>
            <a:off x="-964743" y="5625661"/>
            <a:ext cx="4049484" cy="840230"/>
          </a:xfrm>
          <a:prstGeom prst="rect">
            <a:avLst/>
          </a:prstGeom>
          <a:noFill/>
        </p:spPr>
        <p:txBody>
          <a:bodyPr wrap="square">
            <a:noAutofit/>
          </a:bodyPr>
          <a:lstStyle/>
          <a:p>
            <a:pPr marL="0" marR="0" lvl="0" indent="0" algn="r" defTabSz="914400" rtl="0" eaLnBrk="1" fontAlgn="auto" latinLnBrk="0" hangingPunct="1">
              <a:lnSpc>
                <a:spcPct val="90000"/>
              </a:lnSpc>
              <a:spcBef>
                <a:spcPts val="1000"/>
              </a:spcBef>
              <a:spcAft>
                <a:spcPct val="0"/>
              </a:spcAft>
              <a:buClrTx/>
              <a:buSzTx/>
              <a:buFont typeface="Arial"/>
              <a:buNone/>
              <a:defRPr/>
            </a:pPr>
            <a:r>
              <a:rPr kumimoji="0" lang="fr" sz="5400" b="1" i="0" u="none" strike="noStrike" kern="1200" cap="none" spc="0" normalizeH="0" baseline="0" noProof="0">
                <a:solidFill>
                  <a:srgbClr val="76C7D3"/>
                </a:solidFill>
                <a:highlight>
                  <a:srgbClr val="000000">
                    <a:alpha val="0"/>
                  </a:srgbClr>
                </a:highlight>
                <a:uLnTx/>
                <a:uFillTx/>
                <a:latin typeface="Calibri"/>
                <a:ea typeface="+mn-ea"/>
                <a:cs typeface="+mn-cs"/>
              </a:rPr>
              <a:t>Module 5</a:t>
            </a:r>
            <a:endParaRPr kumimoji="0" lang="en-US" sz="5400" b="1" i="0" u="none" strike="noStrike" kern="1200" cap="none" spc="0" normalizeH="0" baseline="0" noProof="0">
              <a:ln>
                <a:noFill/>
              </a:ln>
              <a:solidFill>
                <a:srgbClr val="76C7D3"/>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A018F265-A5C7-4A5C-AE8F-BC1A917B8D9F}"/>
              </a:ext>
            </a:extLst>
          </p:cNvPr>
          <p:cNvSpPr txBox="1"/>
          <p:nvPr/>
        </p:nvSpPr>
        <p:spPr>
          <a:xfrm>
            <a:off x="179622" y="6593985"/>
            <a:ext cx="4049484" cy="1421928"/>
          </a:xfrm>
          <a:prstGeom prst="rect">
            <a:avLst/>
          </a:prstGeom>
          <a:noFill/>
        </p:spPr>
        <p:txBody>
          <a:bodyPr wrap="square">
            <a:noAutofit/>
          </a:bodyPr>
          <a:lstStyle>
            <a:defPPr>
              <a:defRPr lang="en-US"/>
            </a:defPPr>
            <a:lvl1pPr marR="0" lvl="0" indent="0" algn="r" defTabSz="914400" fontAlgn="auto">
              <a:lnSpc>
                <a:spcPct val="90000"/>
              </a:lnSpc>
              <a:spcBef>
                <a:spcPts val="1000"/>
              </a:spcBef>
              <a:spcAft>
                <a:spcPct val="0"/>
              </a:spcAft>
              <a:buClrTx/>
              <a:buSzTx/>
              <a:buFont typeface="Arial"/>
              <a:buNone/>
              <a:defRPr kumimoji="0" sz="2400" b="0" i="0" u="none" strike="noStrike" cap="none" spc="0" normalizeH="0" baseline="0">
                <a:ln>
                  <a:noFill/>
                </a:ln>
                <a:solidFill>
                  <a:srgbClr val="A7377D"/>
                </a:solidFill>
                <a:effectLst/>
                <a:uLnTx/>
                <a:uFillTx/>
                <a:latin typeface="Calibri" panose="020F0502020204030204"/>
              </a:defRPr>
            </a:lvl1pPr>
          </a:lstStyle>
          <a:p>
            <a:pPr algn="l" rtl="0"/>
            <a:r>
              <a:rPr lang="fr" sz="2400" b="0" i="0" u="none" strike="noStrike" dirty="0">
                <a:highlight>
                  <a:srgbClr val="000000">
                    <a:alpha val="0"/>
                  </a:srgbClr>
                </a:highlight>
                <a:latin typeface="Calibri"/>
              </a:rPr>
              <a:t>Modèles de ressources - tirer parti des investissements publics et communautaires, attirer des ressources</a:t>
            </a:r>
          </a:p>
        </p:txBody>
      </p:sp>
      <p:pic>
        <p:nvPicPr>
          <p:cNvPr id="2" name="Picture 1">
            <a:extLst>
              <a:ext uri="{FF2B5EF4-FFF2-40B4-BE49-F238E27FC236}">
                <a16:creationId xmlns:a16="http://schemas.microsoft.com/office/drawing/2014/main" id="{55C9788B-186B-4606-AC7E-AE9012239E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9622" y="366298"/>
            <a:ext cx="3795041" cy="2702205"/>
          </a:xfrm>
          <a:prstGeom prst="rect">
            <a:avLst/>
          </a:prstGeom>
        </p:spPr>
      </p:pic>
      <p:pic>
        <p:nvPicPr>
          <p:cNvPr id="6" name="Graphic 5" descr="Laptop with phone and calculator">
            <a:extLst>
              <a:ext uri="{FF2B5EF4-FFF2-40B4-BE49-F238E27FC236}">
                <a16:creationId xmlns:a16="http://schemas.microsoft.com/office/drawing/2014/main" id="{D7A1E527-44F1-4405-827C-7C8957CC4C7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11533" y="4889523"/>
            <a:ext cx="3848142" cy="3848142"/>
          </a:xfrm>
          <a:prstGeom prst="rect">
            <a:avLst/>
          </a:prstGeom>
        </p:spPr>
      </p:pic>
    </p:spTree>
    <p:extLst>
      <p:ext uri="{BB962C8B-B14F-4D97-AF65-F5344CB8AC3E}">
        <p14:creationId xmlns:p14="http://schemas.microsoft.com/office/powerpoint/2010/main" val="424272703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990259-3DB8-9946-9F82-4A70A16DD81E}"/>
              </a:ext>
            </a:extLst>
          </p:cNvPr>
          <p:cNvSpPr>
            <a:spLocks noGrp="1"/>
          </p:cNvSpPr>
          <p:nvPr>
            <p:ph type="body" sz="quarter" idx="11"/>
          </p:nvPr>
        </p:nvSpPr>
        <p:spPr/>
        <p:txBody>
          <a:bodyPr>
            <a:noAutofit/>
          </a:bodyPr>
          <a:lstStyle/>
          <a:p>
            <a:pPr rtl="0"/>
            <a:r>
              <a:rPr lang="fr" sz="1900" b="1" i="0" u="none" strike="noStrike">
                <a:highlight>
                  <a:srgbClr val="000000">
                    <a:alpha val="0"/>
                  </a:srgbClr>
                </a:highlight>
                <a:latin typeface="Open Sans"/>
              </a:rPr>
              <a:t>01</a:t>
            </a:r>
          </a:p>
        </p:txBody>
      </p:sp>
      <p:sp>
        <p:nvSpPr>
          <p:cNvPr id="3" name="Text Placeholder 2">
            <a:extLst>
              <a:ext uri="{FF2B5EF4-FFF2-40B4-BE49-F238E27FC236}">
                <a16:creationId xmlns:a16="http://schemas.microsoft.com/office/drawing/2014/main" id="{A10221D1-76C4-1247-8D2F-DD0167AB9282}"/>
              </a:ext>
            </a:extLst>
          </p:cNvPr>
          <p:cNvSpPr>
            <a:spLocks noGrp="1"/>
          </p:cNvSpPr>
          <p:nvPr>
            <p:ph type="body" sz="quarter" idx="12"/>
          </p:nvPr>
        </p:nvSpPr>
        <p:spPr/>
        <p:txBody>
          <a:bodyPr>
            <a:noAutofit/>
          </a:bodyPr>
          <a:lstStyle/>
          <a:p>
            <a:pPr rtl="0"/>
            <a:r>
              <a:rPr lang="fr" sz="1600" b="0" i="0" u="none" strike="noStrike">
                <a:highlight>
                  <a:srgbClr val="000000">
                    <a:alpha val="0"/>
                  </a:srgbClr>
                </a:highlight>
                <a:latin typeface="Open Sans"/>
              </a:rPr>
              <a:t>Contexte</a:t>
            </a:r>
            <a:endParaRPr lang="en-US"/>
          </a:p>
        </p:txBody>
      </p:sp>
      <p:sp>
        <p:nvSpPr>
          <p:cNvPr id="4" name="Text Placeholder 3">
            <a:extLst>
              <a:ext uri="{FF2B5EF4-FFF2-40B4-BE49-F238E27FC236}">
                <a16:creationId xmlns:a16="http://schemas.microsoft.com/office/drawing/2014/main" id="{00423FCA-8E13-3B44-A3E3-8FE06EA571DA}"/>
              </a:ext>
            </a:extLst>
          </p:cNvPr>
          <p:cNvSpPr>
            <a:spLocks noGrp="1"/>
          </p:cNvSpPr>
          <p:nvPr>
            <p:ph type="body" sz="quarter" idx="13"/>
          </p:nvPr>
        </p:nvSpPr>
        <p:spPr/>
        <p:txBody>
          <a:bodyPr>
            <a:noAutofit/>
          </a:bodyPr>
          <a:lstStyle/>
          <a:p>
            <a:pPr rtl="0"/>
            <a:r>
              <a:rPr lang="fr" sz="1900" b="1" i="0" u="none" strike="noStrike">
                <a:highlight>
                  <a:srgbClr val="000000">
                    <a:alpha val="0"/>
                  </a:srgbClr>
                </a:highlight>
                <a:latin typeface="Open Sans"/>
              </a:rPr>
              <a:t>02</a:t>
            </a:r>
          </a:p>
        </p:txBody>
      </p:sp>
      <p:sp>
        <p:nvSpPr>
          <p:cNvPr id="5" name="Text Placeholder 4">
            <a:extLst>
              <a:ext uri="{FF2B5EF4-FFF2-40B4-BE49-F238E27FC236}">
                <a16:creationId xmlns:a16="http://schemas.microsoft.com/office/drawing/2014/main" id="{D5D1508B-84BC-0546-8820-CFDA768B11A8}"/>
              </a:ext>
            </a:extLst>
          </p:cNvPr>
          <p:cNvSpPr>
            <a:spLocks noGrp="1"/>
          </p:cNvSpPr>
          <p:nvPr>
            <p:ph type="body" sz="quarter" idx="14"/>
          </p:nvPr>
        </p:nvSpPr>
        <p:spPr/>
        <p:txBody>
          <a:bodyPr>
            <a:noAutofit/>
          </a:bodyPr>
          <a:lstStyle/>
          <a:p>
            <a:pPr rtl="0"/>
            <a:r>
              <a:rPr lang="fr" sz="1600" b="0" i="0" u="none" strike="noStrike">
                <a:highlight>
                  <a:srgbClr val="000000">
                    <a:alpha val="0"/>
                  </a:srgbClr>
                </a:highlight>
                <a:latin typeface="Open Sans"/>
              </a:rPr>
              <a:t>Ressources éducatives libres</a:t>
            </a:r>
            <a:endParaRPr lang="en-US"/>
          </a:p>
        </p:txBody>
      </p:sp>
      <p:sp>
        <p:nvSpPr>
          <p:cNvPr id="6" name="Text Placeholder 5">
            <a:extLst>
              <a:ext uri="{FF2B5EF4-FFF2-40B4-BE49-F238E27FC236}">
                <a16:creationId xmlns:a16="http://schemas.microsoft.com/office/drawing/2014/main" id="{36737859-BABD-D24C-A050-AB769B74E0AC}"/>
              </a:ext>
            </a:extLst>
          </p:cNvPr>
          <p:cNvSpPr>
            <a:spLocks noGrp="1"/>
          </p:cNvSpPr>
          <p:nvPr>
            <p:ph type="body" sz="quarter" idx="15"/>
          </p:nvPr>
        </p:nvSpPr>
        <p:spPr/>
        <p:txBody>
          <a:bodyPr>
            <a:noAutofit/>
          </a:bodyPr>
          <a:lstStyle/>
          <a:p>
            <a:pPr rtl="0"/>
            <a:r>
              <a:rPr lang="fr" sz="1900" b="1" i="0" u="none" strike="noStrike">
                <a:highlight>
                  <a:srgbClr val="000000">
                    <a:alpha val="0"/>
                  </a:srgbClr>
                </a:highlight>
                <a:latin typeface="Open Sans"/>
              </a:rPr>
              <a:t>03</a:t>
            </a:r>
          </a:p>
        </p:txBody>
      </p:sp>
      <p:sp>
        <p:nvSpPr>
          <p:cNvPr id="7" name="Text Placeholder 6">
            <a:extLst>
              <a:ext uri="{FF2B5EF4-FFF2-40B4-BE49-F238E27FC236}">
                <a16:creationId xmlns:a16="http://schemas.microsoft.com/office/drawing/2014/main" id="{DEADF2D7-070B-7041-8299-4A8C5D7D241A}"/>
              </a:ext>
            </a:extLst>
          </p:cNvPr>
          <p:cNvSpPr>
            <a:spLocks noGrp="1"/>
          </p:cNvSpPr>
          <p:nvPr>
            <p:ph type="body" sz="quarter" idx="19"/>
          </p:nvPr>
        </p:nvSpPr>
        <p:spPr/>
        <p:txBody>
          <a:bodyPr>
            <a:noAutofit/>
          </a:bodyPr>
          <a:lstStyle/>
          <a:p>
            <a:pPr rtl="0"/>
            <a:r>
              <a:rPr lang="fr" sz="1600" b="0" i="0" u="none" strike="noStrike">
                <a:highlight>
                  <a:srgbClr val="000000">
                    <a:alpha val="0"/>
                  </a:srgbClr>
                </a:highlight>
                <a:latin typeface="Open Sans"/>
              </a:rPr>
              <a:t>Apprenants</a:t>
            </a:r>
            <a:endParaRPr lang="en-US"/>
          </a:p>
        </p:txBody>
      </p:sp>
      <p:sp>
        <p:nvSpPr>
          <p:cNvPr id="8" name="Text Placeholder 7">
            <a:extLst>
              <a:ext uri="{FF2B5EF4-FFF2-40B4-BE49-F238E27FC236}">
                <a16:creationId xmlns:a16="http://schemas.microsoft.com/office/drawing/2014/main" id="{3F928968-6ABD-B949-8F13-DC99E957E453}"/>
              </a:ext>
            </a:extLst>
          </p:cNvPr>
          <p:cNvSpPr>
            <a:spLocks noGrp="1"/>
          </p:cNvSpPr>
          <p:nvPr>
            <p:ph type="body" sz="quarter" idx="17"/>
          </p:nvPr>
        </p:nvSpPr>
        <p:spPr/>
        <p:txBody>
          <a:bodyPr>
            <a:noAutofit/>
          </a:bodyPr>
          <a:lstStyle/>
          <a:p>
            <a:pPr rtl="0"/>
            <a:r>
              <a:rPr lang="fr" sz="1900" b="1" i="0" u="none" strike="noStrike">
                <a:highlight>
                  <a:srgbClr val="000000">
                    <a:alpha val="0"/>
                  </a:srgbClr>
                </a:highlight>
                <a:latin typeface="Open Sans"/>
              </a:rPr>
              <a:t>04</a:t>
            </a:r>
          </a:p>
        </p:txBody>
      </p:sp>
      <p:sp>
        <p:nvSpPr>
          <p:cNvPr id="9" name="Text Placeholder 8">
            <a:extLst>
              <a:ext uri="{FF2B5EF4-FFF2-40B4-BE49-F238E27FC236}">
                <a16:creationId xmlns:a16="http://schemas.microsoft.com/office/drawing/2014/main" id="{A51CD231-37A8-7E4E-A675-70D297A6EE73}"/>
              </a:ext>
            </a:extLst>
          </p:cNvPr>
          <p:cNvSpPr>
            <a:spLocks noGrp="1"/>
          </p:cNvSpPr>
          <p:nvPr>
            <p:ph type="body" sz="quarter" idx="20"/>
          </p:nvPr>
        </p:nvSpPr>
        <p:spPr/>
        <p:txBody>
          <a:bodyPr>
            <a:noAutofit/>
          </a:bodyPr>
          <a:lstStyle/>
          <a:p>
            <a:pPr rtl="0"/>
            <a:r>
              <a:rPr lang="fr" sz="1600" b="0" i="0" u="none" strike="noStrike">
                <a:highlight>
                  <a:srgbClr val="000000">
                    <a:alpha val="0"/>
                  </a:srgbClr>
                </a:highlight>
                <a:latin typeface="Open Sans"/>
              </a:rPr>
              <a:t>À propos du guide</a:t>
            </a:r>
            <a:endParaRPr lang="en-US"/>
          </a:p>
        </p:txBody>
      </p:sp>
      <p:sp>
        <p:nvSpPr>
          <p:cNvPr id="10" name="Text Placeholder 9">
            <a:extLst>
              <a:ext uri="{FF2B5EF4-FFF2-40B4-BE49-F238E27FC236}">
                <a16:creationId xmlns:a16="http://schemas.microsoft.com/office/drawing/2014/main" id="{94D5E3BA-A4BC-ED4D-854B-56DCF6A3B783}"/>
              </a:ext>
            </a:extLst>
          </p:cNvPr>
          <p:cNvSpPr>
            <a:spLocks noGrp="1"/>
          </p:cNvSpPr>
          <p:nvPr>
            <p:ph type="body" sz="quarter" idx="21"/>
          </p:nvPr>
        </p:nvSpPr>
        <p:spPr/>
        <p:txBody>
          <a:bodyPr>
            <a:noAutofit/>
          </a:bodyPr>
          <a:lstStyle/>
          <a:p>
            <a:pPr rtl="0"/>
            <a:r>
              <a:rPr lang="fr" sz="1900" b="1" i="0" u="none" strike="noStrike">
                <a:highlight>
                  <a:srgbClr val="000000">
                    <a:alpha val="0"/>
                  </a:srgbClr>
                </a:highlight>
                <a:latin typeface="Open Sans"/>
              </a:rPr>
              <a:t>05</a:t>
            </a:r>
          </a:p>
        </p:txBody>
      </p:sp>
      <p:sp>
        <p:nvSpPr>
          <p:cNvPr id="11" name="Text Placeholder 10">
            <a:extLst>
              <a:ext uri="{FF2B5EF4-FFF2-40B4-BE49-F238E27FC236}">
                <a16:creationId xmlns:a16="http://schemas.microsoft.com/office/drawing/2014/main" id="{BFC8908F-DE8E-8749-9413-D290A3EB01FC}"/>
              </a:ext>
            </a:extLst>
          </p:cNvPr>
          <p:cNvSpPr>
            <a:spLocks noGrp="1"/>
          </p:cNvSpPr>
          <p:nvPr>
            <p:ph type="body" sz="quarter" idx="22"/>
          </p:nvPr>
        </p:nvSpPr>
        <p:spPr/>
        <p:txBody>
          <a:bodyPr>
            <a:noAutofit/>
          </a:bodyPr>
          <a:lstStyle/>
          <a:p>
            <a:pPr rtl="0"/>
            <a:r>
              <a:rPr lang="fr" sz="1600" b="0" i="0" u="none" strike="noStrike">
                <a:highlight>
                  <a:srgbClr val="000000">
                    <a:alpha val="0"/>
                  </a:srgbClr>
                </a:highlight>
                <a:latin typeface="Open Sans"/>
              </a:rPr>
              <a:t>Pédagogie</a:t>
            </a:r>
            <a:endParaRPr lang="en-US"/>
          </a:p>
        </p:txBody>
      </p:sp>
      <p:sp>
        <p:nvSpPr>
          <p:cNvPr id="12" name="Text Placeholder 11">
            <a:extLst>
              <a:ext uri="{FF2B5EF4-FFF2-40B4-BE49-F238E27FC236}">
                <a16:creationId xmlns:a16="http://schemas.microsoft.com/office/drawing/2014/main" id="{1E818BDB-9363-C44C-86FC-DDB27B5A56BD}"/>
              </a:ext>
            </a:extLst>
          </p:cNvPr>
          <p:cNvSpPr>
            <a:spLocks noGrp="1"/>
          </p:cNvSpPr>
          <p:nvPr>
            <p:ph type="body" sz="quarter" idx="23"/>
          </p:nvPr>
        </p:nvSpPr>
        <p:spPr/>
        <p:txBody>
          <a:bodyPr>
            <a:noAutofit/>
          </a:bodyPr>
          <a:lstStyle/>
          <a:p>
            <a:pPr rtl="0"/>
            <a:r>
              <a:rPr lang="fr" sz="1900" b="1" i="0" u="none" strike="noStrike">
                <a:highlight>
                  <a:srgbClr val="000000">
                    <a:alpha val="0"/>
                  </a:srgbClr>
                </a:highlight>
                <a:latin typeface="Open Sans"/>
              </a:rPr>
              <a:t>06</a:t>
            </a:r>
          </a:p>
        </p:txBody>
      </p:sp>
      <p:sp>
        <p:nvSpPr>
          <p:cNvPr id="13" name="Text Placeholder 12">
            <a:extLst>
              <a:ext uri="{FF2B5EF4-FFF2-40B4-BE49-F238E27FC236}">
                <a16:creationId xmlns:a16="http://schemas.microsoft.com/office/drawing/2014/main" id="{548BE1F8-0291-E843-A2BE-317A06D714C1}"/>
              </a:ext>
            </a:extLst>
          </p:cNvPr>
          <p:cNvSpPr>
            <a:spLocks noGrp="1"/>
          </p:cNvSpPr>
          <p:nvPr>
            <p:ph type="body" sz="quarter" idx="24"/>
          </p:nvPr>
        </p:nvSpPr>
        <p:spPr/>
        <p:txBody>
          <a:bodyPr>
            <a:noAutofit/>
          </a:bodyPr>
          <a:lstStyle/>
          <a:p>
            <a:pPr rtl="0"/>
            <a:r>
              <a:rPr lang="fr" sz="1600" b="0" i="0" u="none" strike="noStrike">
                <a:highlight>
                  <a:srgbClr val="000000">
                    <a:alpha val="0"/>
                  </a:srgbClr>
                </a:highlight>
                <a:latin typeface="Open Sans"/>
              </a:rPr>
              <a:t>Autres ressources du projet</a:t>
            </a:r>
            <a:endParaRPr lang="en-US"/>
          </a:p>
        </p:txBody>
      </p:sp>
      <p:sp>
        <p:nvSpPr>
          <p:cNvPr id="14" name="Text Placeholder 13">
            <a:extLst>
              <a:ext uri="{FF2B5EF4-FFF2-40B4-BE49-F238E27FC236}">
                <a16:creationId xmlns:a16="http://schemas.microsoft.com/office/drawing/2014/main" id="{24B1992C-6490-D745-AA1E-60E6277942EF}"/>
              </a:ext>
            </a:extLst>
          </p:cNvPr>
          <p:cNvSpPr>
            <a:spLocks noGrp="1"/>
          </p:cNvSpPr>
          <p:nvPr>
            <p:ph type="body" sz="quarter" idx="25"/>
          </p:nvPr>
        </p:nvSpPr>
        <p:spPr/>
        <p:txBody>
          <a:bodyPr>
            <a:noAutofit/>
          </a:bodyPr>
          <a:lstStyle/>
          <a:p>
            <a:pPr rtl="0"/>
            <a:r>
              <a:rPr lang="fr" sz="1900" b="1" i="0" u="none" strike="noStrike">
                <a:highlight>
                  <a:srgbClr val="000000">
                    <a:alpha val="0"/>
                  </a:srgbClr>
                </a:highlight>
                <a:latin typeface="Open Sans"/>
              </a:rPr>
              <a:t>07</a:t>
            </a:r>
          </a:p>
        </p:txBody>
      </p:sp>
      <p:sp>
        <p:nvSpPr>
          <p:cNvPr id="15" name="Text Placeholder 14">
            <a:extLst>
              <a:ext uri="{FF2B5EF4-FFF2-40B4-BE49-F238E27FC236}">
                <a16:creationId xmlns:a16="http://schemas.microsoft.com/office/drawing/2014/main" id="{408AED1A-24E1-5F47-97D2-87EC70EBA082}"/>
              </a:ext>
            </a:extLst>
          </p:cNvPr>
          <p:cNvSpPr>
            <a:spLocks noGrp="1"/>
          </p:cNvSpPr>
          <p:nvPr>
            <p:ph type="body" sz="quarter" idx="26"/>
          </p:nvPr>
        </p:nvSpPr>
        <p:spPr>
          <a:xfrm>
            <a:off x="3340715" y="4623824"/>
            <a:ext cx="3228474" cy="348400"/>
          </a:xfrm>
        </p:spPr>
        <p:txBody>
          <a:bodyPr>
            <a:noAutofit/>
          </a:bodyPr>
          <a:lstStyle/>
          <a:p>
            <a:pPr rtl="0"/>
            <a:r>
              <a:rPr lang="fr" sz="1600" b="0" i="0" u="none" strike="noStrike">
                <a:highlight>
                  <a:srgbClr val="000000">
                    <a:alpha val="0"/>
                  </a:srgbClr>
                </a:highlight>
                <a:latin typeface="Open Sans"/>
              </a:rPr>
              <a:t>Le mot de la fin</a:t>
            </a:r>
            <a:endParaRPr lang="en-US"/>
          </a:p>
        </p:txBody>
      </p:sp>
      <p:sp>
        <p:nvSpPr>
          <p:cNvPr id="16" name="Text Placeholder 15">
            <a:extLst>
              <a:ext uri="{FF2B5EF4-FFF2-40B4-BE49-F238E27FC236}">
                <a16:creationId xmlns:a16="http://schemas.microsoft.com/office/drawing/2014/main" id="{50673087-239E-884C-BF5C-A1C6F8705D7B}"/>
              </a:ext>
            </a:extLst>
          </p:cNvPr>
          <p:cNvSpPr>
            <a:spLocks noGrp="1"/>
          </p:cNvSpPr>
          <p:nvPr>
            <p:ph type="body" sz="quarter" idx="27"/>
          </p:nvPr>
        </p:nvSpPr>
        <p:spPr/>
        <p:txBody>
          <a:bodyPr>
            <a:noAutofit/>
          </a:bodyPr>
          <a:lstStyle/>
          <a:p>
            <a:pPr rtl="0"/>
            <a:r>
              <a:rPr lang="fr" sz="1900" b="1" i="0" u="none" strike="noStrike">
                <a:highlight>
                  <a:srgbClr val="000000">
                    <a:alpha val="0"/>
                  </a:srgbClr>
                </a:highlight>
                <a:latin typeface="Open Sans"/>
              </a:rPr>
              <a:t>08</a:t>
            </a:r>
          </a:p>
        </p:txBody>
      </p:sp>
      <p:sp>
        <p:nvSpPr>
          <p:cNvPr id="17" name="Text Placeholder 16">
            <a:extLst>
              <a:ext uri="{FF2B5EF4-FFF2-40B4-BE49-F238E27FC236}">
                <a16:creationId xmlns:a16="http://schemas.microsoft.com/office/drawing/2014/main" id="{C7ED48D5-AFA6-7343-B561-81400549968D}"/>
              </a:ext>
            </a:extLst>
          </p:cNvPr>
          <p:cNvSpPr>
            <a:spLocks noGrp="1"/>
          </p:cNvSpPr>
          <p:nvPr>
            <p:ph type="body" sz="quarter" idx="28"/>
          </p:nvPr>
        </p:nvSpPr>
        <p:spPr>
          <a:xfrm>
            <a:off x="3340715" y="4152278"/>
            <a:ext cx="3228474" cy="348400"/>
          </a:xfrm>
        </p:spPr>
        <p:txBody>
          <a:bodyPr>
            <a:noAutofit/>
          </a:bodyPr>
          <a:lstStyle/>
          <a:p>
            <a:pPr rtl="0"/>
            <a:r>
              <a:rPr lang="fr" sz="1600" b="0" i="0" u="none" strike="noStrike">
                <a:highlight>
                  <a:srgbClr val="000000">
                    <a:alpha val="0"/>
                  </a:srgbClr>
                </a:highlight>
                <a:latin typeface="Open Sans"/>
              </a:rPr>
              <a:t>Les partenaires du projet</a:t>
            </a:r>
            <a:endParaRPr lang="en-US"/>
          </a:p>
        </p:txBody>
      </p:sp>
      <p:sp>
        <p:nvSpPr>
          <p:cNvPr id="18" name="Text Placeholder 17">
            <a:extLst>
              <a:ext uri="{FF2B5EF4-FFF2-40B4-BE49-F238E27FC236}">
                <a16:creationId xmlns:a16="http://schemas.microsoft.com/office/drawing/2014/main" id="{8072FB24-4391-4C46-BD17-8FEA612219F3}"/>
              </a:ext>
            </a:extLst>
          </p:cNvPr>
          <p:cNvSpPr>
            <a:spLocks noGrp="1"/>
          </p:cNvSpPr>
          <p:nvPr>
            <p:ph type="body" sz="quarter" idx="47"/>
          </p:nvPr>
        </p:nvSpPr>
        <p:spPr/>
        <p:txBody>
          <a:bodyPr>
            <a:noAutofit/>
          </a:bodyPr>
          <a:lstStyle/>
          <a:p>
            <a:pPr rtl="0"/>
            <a:r>
              <a:rPr lang="fr" sz="6000" b="1" i="0" u="none" strike="noStrike">
                <a:highlight>
                  <a:srgbClr val="000000">
                    <a:alpha val="0"/>
                  </a:srgbClr>
                </a:highlight>
                <a:latin typeface="Open Sans"/>
              </a:rPr>
              <a:t>SOMMAIRE</a:t>
            </a:r>
          </a:p>
        </p:txBody>
      </p:sp>
      <p:sp>
        <p:nvSpPr>
          <p:cNvPr id="19" name="Slide Number Placeholder 18">
            <a:extLst>
              <a:ext uri="{FF2B5EF4-FFF2-40B4-BE49-F238E27FC236}">
                <a16:creationId xmlns:a16="http://schemas.microsoft.com/office/drawing/2014/main" id="{87547F99-BF06-FF4E-823F-B653665B8652}"/>
              </a:ext>
            </a:extLst>
          </p:cNvPr>
          <p:cNvSpPr>
            <a:spLocks noGrp="1"/>
          </p:cNvSpPr>
          <p:nvPr>
            <p:ph type="sldNum" sz="quarter" idx="4"/>
          </p:nvPr>
        </p:nvSpPr>
        <p:spPr/>
        <p:txBody>
          <a:bodyPr>
            <a:noAutofit/>
          </a:bodyPr>
          <a:lstStyle/>
          <a:p>
            <a:pPr rtl="0"/>
            <a:r>
              <a:rPr lang="fr" sz="700" b="0" i="0" u="none" strike="noStrike">
                <a:highlight>
                  <a:srgbClr val="000000">
                    <a:alpha val="0"/>
                  </a:srgbClr>
                </a:highlight>
                <a:latin typeface="Avenir"/>
              </a:rPr>
              <a:t>2</a:t>
            </a:r>
            <a:endParaRPr lang="en-US"/>
          </a:p>
        </p:txBody>
      </p:sp>
    </p:spTree>
    <p:extLst>
      <p:ext uri="{BB962C8B-B14F-4D97-AF65-F5344CB8AC3E}">
        <p14:creationId xmlns:p14="http://schemas.microsoft.com/office/powerpoint/2010/main" val="249028262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D86AD62-4C3E-BF45-870F-116F19ED2D06}"/>
              </a:ext>
            </a:extLst>
          </p:cNvPr>
          <p:cNvSpPr>
            <a:spLocks noGrp="1"/>
          </p:cNvSpPr>
          <p:nvPr>
            <p:ph type="sldNum" sz="quarter" idx="4"/>
          </p:nvPr>
        </p:nvSpPr>
        <p:spPr/>
        <p:txBody>
          <a:bodyPr>
            <a:noAutofit/>
          </a:bodyPr>
          <a:lstStyle/>
          <a:p>
            <a:pPr rtl="0"/>
            <a:r>
              <a:rPr lang="fr" sz="700" b="0" i="0" u="none" strike="noStrike">
                <a:highlight>
                  <a:srgbClr val="000000">
                    <a:alpha val="0"/>
                  </a:srgbClr>
                </a:highlight>
                <a:latin typeface="Avenir"/>
              </a:rPr>
              <a:t>20</a:t>
            </a:r>
            <a:endParaRPr lang="en-US"/>
          </a:p>
        </p:txBody>
      </p:sp>
      <p:sp>
        <p:nvSpPr>
          <p:cNvPr id="7" name="Text Placeholder 6">
            <a:extLst>
              <a:ext uri="{FF2B5EF4-FFF2-40B4-BE49-F238E27FC236}">
                <a16:creationId xmlns:a16="http://schemas.microsoft.com/office/drawing/2014/main" id="{1427CFD9-8E6B-3949-B31D-9A595982BC28}"/>
              </a:ext>
            </a:extLst>
          </p:cNvPr>
          <p:cNvSpPr>
            <a:spLocks noGrp="1"/>
          </p:cNvSpPr>
          <p:nvPr>
            <p:ph type="body" sz="quarter" idx="14"/>
          </p:nvPr>
        </p:nvSpPr>
        <p:spPr/>
        <p:txBody>
          <a:bodyPr>
            <a:noAutofit/>
          </a:bodyPr>
          <a:lstStyle/>
          <a:p>
            <a:pPr rtl="0"/>
            <a:r>
              <a:rPr lang="fr" sz="23000" b="1" i="0" u="none" strike="noStrike">
                <a:highlight>
                  <a:srgbClr val="000000">
                    <a:alpha val="0"/>
                  </a:srgbClr>
                </a:highlight>
                <a:latin typeface="Times"/>
              </a:rPr>
              <a:t>5</a:t>
            </a:r>
            <a:endParaRPr lang="en-US"/>
          </a:p>
        </p:txBody>
      </p:sp>
      <p:sp>
        <p:nvSpPr>
          <p:cNvPr id="9" name="Text Placeholder 8">
            <a:extLst>
              <a:ext uri="{FF2B5EF4-FFF2-40B4-BE49-F238E27FC236}">
                <a16:creationId xmlns:a16="http://schemas.microsoft.com/office/drawing/2014/main" id="{561AA1F0-1802-A644-B435-8FE178163DAA}"/>
              </a:ext>
            </a:extLst>
          </p:cNvPr>
          <p:cNvSpPr>
            <a:spLocks noGrp="1"/>
          </p:cNvSpPr>
          <p:nvPr>
            <p:ph type="body" sz="quarter" idx="15"/>
          </p:nvPr>
        </p:nvSpPr>
        <p:spPr/>
        <p:txBody>
          <a:bodyPr>
            <a:noAutofit/>
          </a:bodyPr>
          <a:lstStyle/>
          <a:p>
            <a:pPr rtl="0"/>
            <a:r>
              <a:rPr lang="fr" sz="3600" b="1" i="0" u="none" strike="noStrike">
                <a:highlight>
                  <a:srgbClr val="000000">
                    <a:alpha val="0"/>
                  </a:srgbClr>
                </a:highlight>
                <a:latin typeface="Open Sans"/>
              </a:rPr>
              <a:t>PÉDAGOGIE</a:t>
            </a:r>
            <a:endParaRPr lang="en-US"/>
          </a:p>
        </p:txBody>
      </p:sp>
    </p:spTree>
    <p:extLst>
      <p:ext uri="{BB962C8B-B14F-4D97-AF65-F5344CB8AC3E}">
        <p14:creationId xmlns:p14="http://schemas.microsoft.com/office/powerpoint/2010/main" val="406763252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A5990D-15C4-0C48-B063-471A2F53733F}"/>
              </a:ext>
            </a:extLst>
          </p:cNvPr>
          <p:cNvSpPr>
            <a:spLocks noGrp="1"/>
          </p:cNvSpPr>
          <p:nvPr>
            <p:ph type="sldNum" sz="quarter" idx="4"/>
          </p:nvPr>
        </p:nvSpPr>
        <p:spPr>
          <a:xfrm>
            <a:off x="3779837" y="10292563"/>
            <a:ext cx="3455353" cy="266594"/>
          </a:xfrm>
        </p:spPr>
        <p:txBody>
          <a:bodyPr>
            <a:noAutofit/>
          </a:bodyPr>
          <a:lstStyle/>
          <a:p>
            <a:pPr rtl="0"/>
            <a:r>
              <a:rPr lang="fr" sz="700" b="0" i="0" u="none" strike="noStrike">
                <a:highlight>
                  <a:srgbClr val="000000">
                    <a:alpha val="0"/>
                  </a:srgbClr>
                </a:highlight>
                <a:latin typeface="Avenir"/>
              </a:rPr>
              <a:t>21</a:t>
            </a:r>
            <a:endParaRPr lang="en-US"/>
          </a:p>
        </p:txBody>
      </p:sp>
      <p:sp>
        <p:nvSpPr>
          <p:cNvPr id="8" name="Text Placeholder 7">
            <a:extLst>
              <a:ext uri="{FF2B5EF4-FFF2-40B4-BE49-F238E27FC236}">
                <a16:creationId xmlns:a16="http://schemas.microsoft.com/office/drawing/2014/main" id="{C731BCD2-68FD-6E47-B345-10FC3324E0A1}"/>
              </a:ext>
            </a:extLst>
          </p:cNvPr>
          <p:cNvSpPr>
            <a:spLocks noGrp="1"/>
          </p:cNvSpPr>
          <p:nvPr>
            <p:ph type="body" sz="quarter" idx="33"/>
          </p:nvPr>
        </p:nvSpPr>
        <p:spPr>
          <a:xfrm>
            <a:off x="3785912" y="543870"/>
            <a:ext cx="3275864" cy="2521975"/>
          </a:xfrm>
        </p:spPr>
        <p:txBody>
          <a:bodyPr>
            <a:noAutofit/>
          </a:bodyPr>
          <a:lstStyle/>
          <a:p>
            <a:pPr rtl="0"/>
            <a:r>
              <a:rPr lang="fr" sz="1200" b="1" i="0" u="none" strike="noStrike" dirty="0">
                <a:solidFill>
                  <a:srgbClr val="76C7D3"/>
                </a:solidFill>
                <a:highlight>
                  <a:srgbClr val="000000">
                    <a:alpha val="0"/>
                  </a:srgbClr>
                </a:highlight>
                <a:latin typeface="Open Sans"/>
              </a:rPr>
              <a:t>Instructions générales</a:t>
            </a:r>
          </a:p>
          <a:p>
            <a:pPr marL="171450" indent="-171450" rtl="0">
              <a:buFont typeface="Arial" panose="020B0604020202020204" pitchFamily="34" charset="0"/>
              <a:buChar char="•"/>
            </a:pPr>
            <a:r>
              <a:rPr lang="fr" sz="1100" b="0" i="0" u="none" strike="noStrike" dirty="0">
                <a:highlight>
                  <a:srgbClr val="000000">
                    <a:alpha val="0"/>
                  </a:srgbClr>
                </a:highlight>
                <a:latin typeface="Open Sans"/>
              </a:rPr>
              <a:t>Téléchargez, examinez et révisez les ressources de la formation en fonction de votre situation personnelle.</a:t>
            </a:r>
          </a:p>
          <a:p>
            <a:pPr marL="171450" indent="-171450" rtl="0">
              <a:buFont typeface="Arial" panose="020B0604020202020204" pitchFamily="34" charset="0"/>
              <a:buChar char="•"/>
            </a:pPr>
            <a:r>
              <a:rPr lang="fr" sz="1100" b="0" i="0" u="none" strike="noStrike" dirty="0">
                <a:highlight>
                  <a:srgbClr val="000000">
                    <a:alpha val="0"/>
                  </a:srgbClr>
                </a:highlight>
                <a:latin typeface="Open Sans"/>
              </a:rPr>
              <a:t>Prévoyez suffisamment de temps pour les séances et les discussions importantes en classe</a:t>
            </a:r>
          </a:p>
          <a:p>
            <a:pPr marL="171450" indent="-171450" rtl="0">
              <a:buFont typeface="Arial" panose="020B0604020202020204" pitchFamily="34" charset="0"/>
              <a:buChar char="•"/>
            </a:pPr>
            <a:r>
              <a:rPr lang="fr" sz="1100" b="0" i="0" u="none" strike="noStrike" dirty="0">
                <a:highlight>
                  <a:srgbClr val="000000">
                    <a:alpha val="0"/>
                  </a:srgbClr>
                </a:highlight>
                <a:latin typeface="Open Sans"/>
              </a:rPr>
              <a:t>Localiser le contenu éducatif avec des études de cas et des informations sur les soutiens locaux aux initiatives des migrants.</a:t>
            </a:r>
            <a:endParaRPr lang="en-US" sz="1100" dirty="0"/>
          </a:p>
          <a:p>
            <a:pPr marL="171450" indent="-171450" rtl="0">
              <a:buFont typeface="Arial" panose="020B0604020202020204" pitchFamily="34" charset="0"/>
              <a:buChar char="•"/>
            </a:pPr>
            <a:r>
              <a:rPr lang="fr" sz="1100" b="0" i="0" u="none" strike="noStrike" dirty="0">
                <a:highlight>
                  <a:srgbClr val="000000">
                    <a:alpha val="0"/>
                  </a:srgbClr>
                </a:highlight>
                <a:latin typeface="Open Sans"/>
              </a:rPr>
              <a:t>Veillez à ce que chaque participant utilise les ressources de téléchargement du MCM et effectue les exercices intégrés dans chaque module. Ils offrent un apprentissage précieux</a:t>
            </a:r>
          </a:p>
          <a:p>
            <a:pPr marL="171450" indent="-171450" rtl="0">
              <a:buFont typeface="Arial" panose="020B0604020202020204" pitchFamily="34" charset="0"/>
              <a:buChar char="•"/>
            </a:pPr>
            <a:r>
              <a:rPr lang="fr" sz="1100" b="0" i="0" u="none" strike="noStrike" dirty="0">
                <a:highlight>
                  <a:srgbClr val="000000">
                    <a:alpha val="0"/>
                  </a:srgbClr>
                </a:highlight>
                <a:latin typeface="Open Sans"/>
              </a:rPr>
              <a:t>Allouer un temps régulier pour la révision pendant le cours de MCM</a:t>
            </a:r>
          </a:p>
        </p:txBody>
      </p:sp>
      <p:sp>
        <p:nvSpPr>
          <p:cNvPr id="9" name="Text Placeholder 8">
            <a:extLst>
              <a:ext uri="{FF2B5EF4-FFF2-40B4-BE49-F238E27FC236}">
                <a16:creationId xmlns:a16="http://schemas.microsoft.com/office/drawing/2014/main" id="{C707AF04-0265-0444-9667-08B91A285649}"/>
              </a:ext>
            </a:extLst>
          </p:cNvPr>
          <p:cNvSpPr>
            <a:spLocks noGrp="1"/>
          </p:cNvSpPr>
          <p:nvPr>
            <p:ph type="body" sz="quarter" idx="34"/>
          </p:nvPr>
        </p:nvSpPr>
        <p:spPr>
          <a:xfrm>
            <a:off x="3538742" y="6840009"/>
            <a:ext cx="3560821" cy="3452554"/>
          </a:xfrm>
        </p:spPr>
        <p:txBody>
          <a:bodyPr>
            <a:noAutofit/>
          </a:bodyPr>
          <a:lstStyle/>
          <a:p>
            <a:pPr rtl="0"/>
            <a:r>
              <a:rPr lang="fr" sz="1100" b="1" i="0" u="none" strike="noStrike">
                <a:solidFill>
                  <a:srgbClr val="76C7D3"/>
                </a:solidFill>
                <a:highlight>
                  <a:srgbClr val="000000">
                    <a:alpha val="0"/>
                  </a:srgbClr>
                </a:highlight>
                <a:latin typeface="Open Sans"/>
              </a:rPr>
              <a:t>Participation et inclusion</a:t>
            </a:r>
            <a:endParaRPr lang="hr-BA" sz="1150" b="1">
              <a:solidFill>
                <a:srgbClr val="76C7D3"/>
              </a:solidFill>
            </a:endParaRPr>
          </a:p>
          <a:p>
            <a:pPr algn="l" rtl="0"/>
            <a:r>
              <a:rPr lang="fr" sz="1100" b="0" i="0" u="none" strike="noStrike">
                <a:highlight>
                  <a:srgbClr val="000000">
                    <a:alpha val="0"/>
                  </a:srgbClr>
                </a:highlight>
                <a:latin typeface="Open Sans"/>
              </a:rPr>
              <a:t>La participation et l'inclusion de tous est une valeur fondamentale du médiateur de la communauté des migrants.</a:t>
            </a:r>
          </a:p>
          <a:p>
            <a:pPr algn="l"/>
            <a:endParaRPr lang="hr-BA" sz="1150"/>
          </a:p>
          <a:p>
            <a:pPr algn="l" rtl="0"/>
            <a:r>
              <a:rPr lang="fr" sz="1100" b="0" i="0" u="none" strike="noStrike">
                <a:highlight>
                  <a:srgbClr val="000000">
                    <a:alpha val="0"/>
                  </a:srgbClr>
                </a:highlight>
                <a:latin typeface="Open Sans"/>
              </a:rPr>
              <a:t>Il peut être soutenu de plusieurs manières, notamment par :</a:t>
            </a:r>
            <a:endParaRPr lang="hr-BA" sz="1150"/>
          </a:p>
          <a:p>
            <a:pPr marL="55563" indent="-55563" algn="l" rtl="0">
              <a:buFont typeface="Arial" panose="020B0604020202020204" pitchFamily="34" charset="0"/>
              <a:buChar char="•"/>
            </a:pPr>
            <a:r>
              <a:rPr lang="fr" sz="1100" b="0" i="0" u="none" strike="noStrike">
                <a:highlight>
                  <a:srgbClr val="000000">
                    <a:alpha val="0"/>
                  </a:srgbClr>
                </a:highlight>
                <a:latin typeface="Open Sans"/>
              </a:rPr>
              <a:t>examiner à l'avance tout problème potentiel de participation, par exemple en ce qui concerne le sexe, la langue ou les participants issus d'un groupe minoritaire</a:t>
            </a:r>
            <a:endParaRPr lang="hr-BA" sz="1150"/>
          </a:p>
          <a:p>
            <a:pPr marL="55563" indent="-55563" algn="l" rtl="0">
              <a:buFont typeface="Arial" panose="020B0604020202020204" pitchFamily="34" charset="0"/>
              <a:buChar char="•"/>
            </a:pPr>
            <a:r>
              <a:rPr lang="fr" sz="1100" b="0" i="0" u="none" strike="noStrike">
                <a:highlight>
                  <a:srgbClr val="000000">
                    <a:alpha val="0"/>
                  </a:srgbClr>
                </a:highlight>
                <a:latin typeface="Open Sans"/>
              </a:rPr>
              <a:t>discuter et se mettre d'accord sur le principe du </a:t>
            </a:r>
            <a:br>
              <a:rPr lang="fr" sz="1100" b="0" i="0" u="none" strike="noStrike">
                <a:highlight>
                  <a:srgbClr val="000000">
                    <a:alpha val="0"/>
                  </a:srgbClr>
                </a:highlight>
                <a:latin typeface="Open Sans"/>
              </a:rPr>
            </a:br>
            <a:r>
              <a:rPr lang="fr" sz="1100" b="0" i="0" u="none" strike="noStrike">
                <a:highlight>
                  <a:srgbClr val="000000">
                    <a:alpha val="0"/>
                  </a:srgbClr>
                </a:highlight>
                <a:latin typeface="Open Sans"/>
              </a:rPr>
              <a:t>premier jour, et sur la manière dont chacun s'entraidera pour participer pleinement. En outre, il faut réfléchir ensemble aux </a:t>
            </a:r>
            <a:br>
              <a:rPr lang="fr" sz="1100" b="0" i="0" u="none" strike="noStrike">
                <a:highlight>
                  <a:srgbClr val="000000">
                    <a:alpha val="0"/>
                  </a:srgbClr>
                </a:highlight>
                <a:latin typeface="Open Sans"/>
              </a:rPr>
            </a:br>
            <a:r>
              <a:rPr lang="fr" sz="1100" b="0" i="0" u="none" strike="noStrike">
                <a:highlight>
                  <a:srgbClr val="000000">
                    <a:alpha val="0"/>
                  </a:srgbClr>
                </a:highlight>
                <a:latin typeface="Open Sans"/>
              </a:rPr>
              <a:t>obstacles et à la manière de les surmonter.</a:t>
            </a:r>
            <a:endParaRPr lang="hr-BA" sz="1150"/>
          </a:p>
          <a:p>
            <a:pPr marL="55563" indent="-55563" algn="l" rtl="0">
              <a:buFont typeface="Arial" panose="020B0604020202020204" pitchFamily="34" charset="0"/>
              <a:buChar char="•"/>
            </a:pPr>
            <a:r>
              <a:rPr lang="fr" sz="1100" b="0" i="0" u="none" strike="noStrike">
                <a:highlight>
                  <a:srgbClr val="000000">
                    <a:alpha val="0"/>
                  </a:srgbClr>
                </a:highlight>
                <a:latin typeface="Open Sans"/>
              </a:rPr>
              <a:t>réfléchir à la manière dont l'environnement, </a:t>
            </a:r>
            <a:br>
              <a:rPr lang="fr" sz="1100" b="0" i="0" u="none" strike="noStrike">
                <a:highlight>
                  <a:srgbClr val="000000">
                    <a:alpha val="0"/>
                  </a:srgbClr>
                </a:highlight>
                <a:latin typeface="Open Sans"/>
              </a:rPr>
            </a:br>
            <a:r>
              <a:rPr lang="fr" sz="1100" b="0" i="0" u="none" strike="noStrike">
                <a:highlight>
                  <a:srgbClr val="000000">
                    <a:alpha val="0"/>
                  </a:srgbClr>
                </a:highlight>
                <a:latin typeface="Open Sans"/>
              </a:rPr>
              <a:t>l'aménagement de la salle, les outils en ligne, le matériel, les activités et le langage utilisé peuvent ou non favoriser la participation.</a:t>
            </a:r>
            <a:endParaRPr lang="hr-BA" sz="1150"/>
          </a:p>
          <a:p>
            <a:pPr marL="55563" indent="-55563" algn="l" rtl="0">
              <a:buFont typeface="Arial" panose="020B0604020202020204" pitchFamily="34" charset="0"/>
              <a:buChar char="•"/>
            </a:pPr>
            <a:r>
              <a:rPr lang="fr" sz="1100" b="0" i="0" u="none" strike="noStrike">
                <a:highlight>
                  <a:srgbClr val="000000">
                    <a:alpha val="0"/>
                  </a:srgbClr>
                </a:highlight>
                <a:latin typeface="Open Sans"/>
              </a:rPr>
              <a:t>observer les niveaux de participation de chacun et modéliser un comportement inclusif</a:t>
            </a:r>
            <a:endParaRPr lang="en-US" sz="1150"/>
          </a:p>
        </p:txBody>
      </p:sp>
      <p:sp>
        <p:nvSpPr>
          <p:cNvPr id="7" name="Text Placeholder 6">
            <a:extLst>
              <a:ext uri="{FF2B5EF4-FFF2-40B4-BE49-F238E27FC236}">
                <a16:creationId xmlns:a16="http://schemas.microsoft.com/office/drawing/2014/main" id="{95748D17-9846-C342-AA23-DB66319C0721}"/>
              </a:ext>
            </a:extLst>
          </p:cNvPr>
          <p:cNvSpPr>
            <a:spLocks noGrp="1"/>
          </p:cNvSpPr>
          <p:nvPr>
            <p:ph type="body" sz="quarter" idx="13"/>
          </p:nvPr>
        </p:nvSpPr>
        <p:spPr>
          <a:xfrm>
            <a:off x="4283811" y="4414437"/>
            <a:ext cx="2070685" cy="1425388"/>
          </a:xfrm>
        </p:spPr>
        <p:txBody>
          <a:bodyPr>
            <a:noAutofit/>
          </a:bodyPr>
          <a:lstStyle/>
          <a:p>
            <a:pPr rtl="0">
              <a:lnSpc>
                <a:spcPct val="150000"/>
              </a:lnSpc>
            </a:pPr>
            <a:r>
              <a:rPr lang="fr" sz="1800" b="1" i="0" u="none" strike="noStrike">
                <a:highlight>
                  <a:srgbClr val="000000">
                    <a:alpha val="0"/>
                  </a:srgbClr>
                </a:highlight>
                <a:latin typeface="Open Sans"/>
              </a:rPr>
              <a:t>INSTRUCTIONS POUR LES ÉDUCATEURS</a:t>
            </a:r>
          </a:p>
        </p:txBody>
      </p:sp>
      <p:pic>
        <p:nvPicPr>
          <p:cNvPr id="16" name="Picture Placeholder 15">
            <a:extLst>
              <a:ext uri="{FF2B5EF4-FFF2-40B4-BE49-F238E27FC236}">
                <a16:creationId xmlns:a16="http://schemas.microsoft.com/office/drawing/2014/main" id="{B1F168CF-BAB3-7544-A413-061E23CD2CC8}"/>
              </a:ext>
            </a:extLst>
          </p:cNvPr>
          <p:cNvPicPr>
            <a:picLocks noGrp="1" noChangeAspect="1"/>
          </p:cNvPicPr>
          <p:nvPr>
            <p:ph type="pic" sz="quarter" idx="35"/>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8606945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8926B94-501C-744D-B7B9-42DD7C6583F1}"/>
              </a:ext>
            </a:extLst>
          </p:cNvPr>
          <p:cNvSpPr>
            <a:spLocks noGrp="1"/>
          </p:cNvSpPr>
          <p:nvPr>
            <p:ph type="body" sz="quarter" idx="47"/>
          </p:nvPr>
        </p:nvSpPr>
        <p:spPr>
          <a:xfrm rot="16200000">
            <a:off x="-2226470" y="3214423"/>
            <a:ext cx="6338120" cy="1070954"/>
          </a:xfrm>
        </p:spPr>
        <p:txBody>
          <a:bodyPr>
            <a:noAutofit/>
          </a:bodyPr>
          <a:lstStyle/>
          <a:p>
            <a:pPr rtl="0"/>
            <a:r>
              <a:rPr lang="fr" sz="3000" b="1" i="0" u="none" strike="noStrike">
                <a:highlight>
                  <a:srgbClr val="000000">
                    <a:alpha val="0"/>
                  </a:srgbClr>
                </a:highlight>
                <a:latin typeface="Open Sans"/>
              </a:rPr>
              <a:t>LIVRAISON EN LIGNE/EN PERSONNE</a:t>
            </a:r>
            <a:endParaRPr lang="en-US"/>
          </a:p>
        </p:txBody>
      </p:sp>
      <p:pic>
        <p:nvPicPr>
          <p:cNvPr id="13" name="Picture Placeholder 12" descr="Person holding out hand">
            <a:extLst>
              <a:ext uri="{FF2B5EF4-FFF2-40B4-BE49-F238E27FC236}">
                <a16:creationId xmlns:a16="http://schemas.microsoft.com/office/drawing/2014/main" id="{2DCF4D4B-47A3-2A40-A6F6-C5539AA93E46}"/>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1478067" y="7499244"/>
            <a:ext cx="3064876" cy="3192572"/>
          </a:xfrm>
        </p:spPr>
      </p:pic>
      <p:sp>
        <p:nvSpPr>
          <p:cNvPr id="9" name="Text Placeholder 8">
            <a:extLst>
              <a:ext uri="{FF2B5EF4-FFF2-40B4-BE49-F238E27FC236}">
                <a16:creationId xmlns:a16="http://schemas.microsoft.com/office/drawing/2014/main" id="{0C77B4BE-74D7-994B-AA46-4BFF6A2566BF}"/>
              </a:ext>
            </a:extLst>
          </p:cNvPr>
          <p:cNvSpPr>
            <a:spLocks noGrp="1"/>
          </p:cNvSpPr>
          <p:nvPr>
            <p:ph type="body" sz="quarter" idx="32"/>
          </p:nvPr>
        </p:nvSpPr>
        <p:spPr>
          <a:xfrm>
            <a:off x="2595276" y="2299049"/>
            <a:ext cx="4404847" cy="2434501"/>
          </a:xfrm>
        </p:spPr>
        <p:txBody>
          <a:bodyPr>
            <a:noAutofit/>
          </a:bodyPr>
          <a:lstStyle/>
          <a:p>
            <a:pPr rtl="0"/>
            <a:r>
              <a:rPr lang="fr" sz="1000" b="0" i="0" u="none" strike="noStrike" dirty="0">
                <a:solidFill>
                  <a:srgbClr val="262626"/>
                </a:solidFill>
                <a:highlight>
                  <a:srgbClr val="000000">
                    <a:alpha val="0"/>
                  </a:srgbClr>
                </a:highlight>
                <a:latin typeface="Open Sans"/>
              </a:rPr>
              <a:t>La formation en classe reste l'une des techniques les plus populaires pour renforcer les capacités de compétences. En général, il s'agit d'une formation en face à face centrée sur un instructeur, qui se déroule à un moment et dans un lieu fixes. Les ressources MCM et le cours en ligne suggèrent d'utiliser les ressources supplémentaires fournies et de les utiliser de la manière suivante.</a:t>
            </a:r>
            <a:endParaRPr lang="hr-BA" dirty="0">
              <a:solidFill>
                <a:schemeClr val="tx1">
                  <a:lumMod val="85000"/>
                  <a:lumOff val="15000"/>
                </a:schemeClr>
              </a:solidFill>
            </a:endParaRPr>
          </a:p>
          <a:p>
            <a:endParaRPr lang="hr-BA" b="1" dirty="0">
              <a:solidFill>
                <a:srgbClr val="76C7D3"/>
              </a:solidFill>
            </a:endParaRPr>
          </a:p>
          <a:p>
            <a:pPr rtl="0"/>
            <a:r>
              <a:rPr lang="fr" sz="1000" b="1" i="0" u="none" strike="noStrike" dirty="0">
                <a:solidFill>
                  <a:srgbClr val="76C7D3"/>
                </a:solidFill>
                <a:highlight>
                  <a:srgbClr val="000000">
                    <a:alpha val="0"/>
                  </a:srgbClr>
                </a:highlight>
                <a:latin typeface="Open Sans"/>
              </a:rPr>
              <a:t>Mécanismes de livraison suggérés :</a:t>
            </a:r>
          </a:p>
          <a:p>
            <a:pPr rtl="0"/>
            <a:r>
              <a:rPr lang="fr" sz="1000" b="0" i="0" u="none" strike="noStrike" dirty="0">
                <a:solidFill>
                  <a:srgbClr val="262626"/>
                </a:solidFill>
                <a:highlight>
                  <a:srgbClr val="000000">
                    <a:alpha val="0"/>
                  </a:srgbClr>
                </a:highlight>
                <a:latin typeface="Open Sans"/>
              </a:rPr>
              <a:t>- </a:t>
            </a:r>
            <a:r>
              <a:rPr lang="fr" sz="1000" b="1" i="0" u="none" strike="noStrike" dirty="0">
                <a:solidFill>
                  <a:srgbClr val="76C7D3"/>
                </a:solidFill>
                <a:highlight>
                  <a:srgbClr val="000000">
                    <a:alpha val="0"/>
                  </a:srgbClr>
                </a:highlight>
                <a:latin typeface="Open Sans"/>
              </a:rPr>
              <a:t>Discussions en petits groupes. </a:t>
            </a:r>
            <a:r>
              <a:rPr lang="fr" sz="1000" b="0" i="0" u="none" strike="noStrike" dirty="0">
                <a:solidFill>
                  <a:srgbClr val="262626"/>
                </a:solidFill>
                <a:highlight>
                  <a:srgbClr val="000000">
                    <a:alpha val="0"/>
                  </a:srgbClr>
                </a:highlight>
                <a:latin typeface="Open Sans"/>
              </a:rPr>
              <a:t>Répartissez les étudiants en petits groupes et donnez-leur des études de cas et des sujets, défis ou situations d'innovation sociale à discuter ou à résoudre. Cela permet le transfert de connaissances entre les apprenants.</a:t>
            </a:r>
          </a:p>
          <a:p>
            <a:pPr rtl="0"/>
            <a:r>
              <a:rPr lang="fr" sz="1000" b="1" i="0" u="none" strike="noStrike" dirty="0">
                <a:solidFill>
                  <a:srgbClr val="76C7D3"/>
                </a:solidFill>
                <a:highlight>
                  <a:srgbClr val="000000">
                    <a:alpha val="0"/>
                  </a:srgbClr>
                </a:highlight>
                <a:latin typeface="Open Sans"/>
              </a:rPr>
              <a:t>- Sessions de questions-réponses</a:t>
            </a:r>
            <a:r>
              <a:rPr lang="fr" sz="1000" b="0" i="0" u="none" strike="noStrike" dirty="0">
                <a:solidFill>
                  <a:srgbClr val="262626"/>
                </a:solidFill>
                <a:highlight>
                  <a:srgbClr val="000000">
                    <a:alpha val="0"/>
                  </a:srgbClr>
                </a:highlight>
                <a:latin typeface="Open Sans"/>
              </a:rPr>
              <a:t>. Les sessions informelles de questions-réponses sont plus efficaces avec de petits groupes et pour apprendre quelque chose de nouveau et mettre à jour les connaissances existantes.</a:t>
            </a:r>
          </a:p>
          <a:p>
            <a:pPr rtl="0"/>
            <a:r>
              <a:rPr lang="fr" sz="1000" b="1" i="0" u="none" strike="noStrike" dirty="0">
                <a:solidFill>
                  <a:srgbClr val="76C7D3"/>
                </a:solidFill>
                <a:highlight>
                  <a:srgbClr val="000000">
                    <a:alpha val="0"/>
                  </a:srgbClr>
                </a:highlight>
                <a:latin typeface="Open Sans"/>
              </a:rPr>
              <a:t>- Multimédia. </a:t>
            </a:r>
            <a:r>
              <a:rPr lang="fr" sz="1000" b="0" i="0" u="none" strike="noStrike" dirty="0">
                <a:solidFill>
                  <a:srgbClr val="262626"/>
                </a:solidFill>
                <a:highlight>
                  <a:srgbClr val="000000">
                    <a:alpha val="0"/>
                  </a:srgbClr>
                </a:highlight>
                <a:latin typeface="Open Sans"/>
              </a:rPr>
              <a:t>Les supports de formation multimédias ont tendance à être plus provocants et stimulants et, par conséquent, plus stimulants pour l'esprit de l'étudiant. Les éducateurs doivent veiller à ce qu'ils soient utilisés au maximum de leur potentiel.</a:t>
            </a:r>
          </a:p>
          <a:p>
            <a:pPr rtl="0"/>
            <a:r>
              <a:rPr lang="fr" sz="1000" b="0" i="0" u="none" strike="noStrike" dirty="0">
                <a:solidFill>
                  <a:srgbClr val="262626"/>
                </a:solidFill>
                <a:highlight>
                  <a:srgbClr val="000000">
                    <a:alpha val="0"/>
                  </a:srgbClr>
                </a:highlight>
                <a:latin typeface="Open Sans"/>
              </a:rPr>
              <a:t>- </a:t>
            </a:r>
            <a:r>
              <a:rPr lang="fr" sz="1000" b="1" i="0" u="none" strike="noStrike" dirty="0">
                <a:solidFill>
                  <a:srgbClr val="76C7D3"/>
                </a:solidFill>
                <a:highlight>
                  <a:srgbClr val="000000">
                    <a:alpha val="0"/>
                  </a:srgbClr>
                </a:highlight>
                <a:latin typeface="Open Sans"/>
              </a:rPr>
              <a:t>Outils interactifs. </a:t>
            </a:r>
            <a:r>
              <a:rPr lang="fr" sz="1000" b="0" i="0" u="none" strike="noStrike" dirty="0">
                <a:solidFill>
                  <a:srgbClr val="262626"/>
                </a:solidFill>
                <a:highlight>
                  <a:srgbClr val="000000">
                    <a:alpha val="0"/>
                  </a:srgbClr>
                </a:highlight>
                <a:latin typeface="Open Sans"/>
              </a:rPr>
              <a:t>L'engagement des étudiants peut être facilement atteint en utilisant des outils interactifs. Kahoot ! est un exemple d'outil gratuit. Il s'agit d'une plateforme d'apprentissage par le jeu et de questions-réponses utilisée en classe, au bureau et dans des contextes sociaux. Vous pouvez compiler un quiz, auquel les apprenants peuvent répondre sur leurs téléphones/tablettes/ordinateurs. Il est possible d'obtenir un retour d'information et des résultats immédiats.</a:t>
            </a:r>
          </a:p>
        </p:txBody>
      </p:sp>
      <p:sp>
        <p:nvSpPr>
          <p:cNvPr id="8" name="Text Placeholder 7">
            <a:extLst>
              <a:ext uri="{FF2B5EF4-FFF2-40B4-BE49-F238E27FC236}">
                <a16:creationId xmlns:a16="http://schemas.microsoft.com/office/drawing/2014/main" id="{4FFF0C2C-D061-674F-905F-3EEFBC209A71}"/>
              </a:ext>
            </a:extLst>
          </p:cNvPr>
          <p:cNvSpPr>
            <a:spLocks noGrp="1"/>
          </p:cNvSpPr>
          <p:nvPr>
            <p:ph type="body" sz="quarter" idx="30"/>
          </p:nvPr>
        </p:nvSpPr>
        <p:spPr/>
        <p:txBody>
          <a:bodyPr>
            <a:noAutofit/>
          </a:bodyPr>
          <a:lstStyle/>
          <a:p>
            <a:pPr rtl="0"/>
            <a:r>
              <a:rPr lang="fr" sz="2400" b="1" i="0" u="none" strike="noStrike">
                <a:highlight>
                  <a:srgbClr val="000000">
                    <a:alpha val="0"/>
                  </a:srgbClr>
                </a:highlight>
                <a:latin typeface="Open Sans"/>
              </a:rPr>
              <a:t>FOURNITURE DE RESSOURCES ÉDUCATIVES LIBRES</a:t>
            </a:r>
            <a:endParaRPr lang="en-US"/>
          </a:p>
        </p:txBody>
      </p:sp>
      <p:sp>
        <p:nvSpPr>
          <p:cNvPr id="10" name="Text Placeholder 9">
            <a:extLst>
              <a:ext uri="{FF2B5EF4-FFF2-40B4-BE49-F238E27FC236}">
                <a16:creationId xmlns:a16="http://schemas.microsoft.com/office/drawing/2014/main" id="{A7C423D6-BBFA-7345-B8C5-B5017531C2C8}"/>
              </a:ext>
            </a:extLst>
          </p:cNvPr>
          <p:cNvSpPr>
            <a:spLocks noGrp="1"/>
          </p:cNvSpPr>
          <p:nvPr>
            <p:ph type="body" sz="quarter" idx="46"/>
          </p:nvPr>
        </p:nvSpPr>
        <p:spPr>
          <a:xfrm>
            <a:off x="2595277" y="1978121"/>
            <a:ext cx="4438395" cy="396684"/>
          </a:xfrm>
        </p:spPr>
        <p:txBody>
          <a:bodyPr>
            <a:noAutofit/>
          </a:bodyPr>
          <a:lstStyle/>
          <a:p>
            <a:pPr rtl="0"/>
            <a:r>
              <a:rPr lang="fr" sz="1200" b="1" i="1" u="none" strike="noStrike">
                <a:solidFill>
                  <a:srgbClr val="A7377D"/>
                </a:solidFill>
                <a:highlight>
                  <a:srgbClr val="000000">
                    <a:alpha val="0"/>
                  </a:srgbClr>
                </a:highlight>
                <a:latin typeface="Open Sans"/>
              </a:rPr>
              <a:t>EN PERSONNE</a:t>
            </a:r>
            <a:endParaRPr lang="en-US">
              <a:solidFill>
                <a:srgbClr val="A7377D"/>
              </a:solidFill>
            </a:endParaRPr>
          </a:p>
        </p:txBody>
      </p:sp>
      <p:sp>
        <p:nvSpPr>
          <p:cNvPr id="6" name="Slide Number Placeholder 5">
            <a:extLst>
              <a:ext uri="{FF2B5EF4-FFF2-40B4-BE49-F238E27FC236}">
                <a16:creationId xmlns:a16="http://schemas.microsoft.com/office/drawing/2014/main" id="{29D7F049-CB8A-654D-B2FE-2264757665A4}"/>
              </a:ext>
            </a:extLst>
          </p:cNvPr>
          <p:cNvSpPr>
            <a:spLocks noGrp="1"/>
          </p:cNvSpPr>
          <p:nvPr>
            <p:ph type="sldNum" sz="quarter" idx="4"/>
          </p:nvPr>
        </p:nvSpPr>
        <p:spPr/>
        <p:txBody>
          <a:bodyPr>
            <a:noAutofit/>
          </a:bodyPr>
          <a:lstStyle/>
          <a:p>
            <a:pPr rtl="0"/>
            <a:r>
              <a:rPr lang="fr" sz="700" b="0" i="0" u="none" strike="noStrike">
                <a:highlight>
                  <a:srgbClr val="000000">
                    <a:alpha val="0"/>
                  </a:srgbClr>
                </a:highlight>
                <a:latin typeface="Avenir"/>
              </a:rPr>
              <a:t>22</a:t>
            </a:r>
            <a:endParaRPr lang="en-US"/>
          </a:p>
        </p:txBody>
      </p:sp>
    </p:spTree>
    <p:extLst>
      <p:ext uri="{BB962C8B-B14F-4D97-AF65-F5344CB8AC3E}">
        <p14:creationId xmlns:p14="http://schemas.microsoft.com/office/powerpoint/2010/main" val="3459105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8926B94-501C-744D-B7B9-42DD7C6583F1}"/>
              </a:ext>
            </a:extLst>
          </p:cNvPr>
          <p:cNvSpPr>
            <a:spLocks noGrp="1"/>
          </p:cNvSpPr>
          <p:nvPr>
            <p:ph type="body" sz="quarter" idx="47"/>
          </p:nvPr>
        </p:nvSpPr>
        <p:spPr>
          <a:xfrm rot="16200000">
            <a:off x="-2226470" y="3214423"/>
            <a:ext cx="6338120" cy="1070954"/>
          </a:xfrm>
        </p:spPr>
        <p:txBody>
          <a:bodyPr>
            <a:noAutofit/>
          </a:bodyPr>
          <a:lstStyle/>
          <a:p>
            <a:pPr rtl="0"/>
            <a:r>
              <a:rPr lang="fr" sz="3000" b="1" i="0" u="none" strike="noStrike">
                <a:highlight>
                  <a:srgbClr val="000000">
                    <a:alpha val="0"/>
                  </a:srgbClr>
                </a:highlight>
                <a:latin typeface="Open Sans"/>
              </a:rPr>
              <a:t>LIVRAISON EN LIGNE/EN PERSONNE</a:t>
            </a:r>
            <a:endParaRPr lang="en-US"/>
          </a:p>
        </p:txBody>
      </p:sp>
      <p:pic>
        <p:nvPicPr>
          <p:cNvPr id="13" name="Picture Placeholder 12" descr="Person holding out hand">
            <a:extLst>
              <a:ext uri="{FF2B5EF4-FFF2-40B4-BE49-F238E27FC236}">
                <a16:creationId xmlns:a16="http://schemas.microsoft.com/office/drawing/2014/main" id="{2DCF4D4B-47A3-2A40-A6F6-C5539AA93E46}"/>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1478067" y="7499244"/>
            <a:ext cx="3064876" cy="3192572"/>
          </a:xfrm>
        </p:spPr>
      </p:pic>
      <p:sp>
        <p:nvSpPr>
          <p:cNvPr id="9" name="Text Placeholder 8">
            <a:extLst>
              <a:ext uri="{FF2B5EF4-FFF2-40B4-BE49-F238E27FC236}">
                <a16:creationId xmlns:a16="http://schemas.microsoft.com/office/drawing/2014/main" id="{0C77B4BE-74D7-994B-AA46-4BFF6A2566BF}"/>
              </a:ext>
            </a:extLst>
          </p:cNvPr>
          <p:cNvSpPr>
            <a:spLocks noGrp="1"/>
          </p:cNvSpPr>
          <p:nvPr>
            <p:ph type="body" sz="quarter" idx="32"/>
          </p:nvPr>
        </p:nvSpPr>
        <p:spPr>
          <a:xfrm>
            <a:off x="2578501" y="2212818"/>
            <a:ext cx="4404847" cy="2434501"/>
          </a:xfrm>
        </p:spPr>
        <p:txBody>
          <a:bodyPr>
            <a:noAutofit/>
          </a:bodyPr>
          <a:lstStyle/>
          <a:p>
            <a:pPr rtl="0"/>
            <a:r>
              <a:rPr lang="fr" sz="1000" b="0" i="0" u="none" strike="noStrike" dirty="0">
                <a:solidFill>
                  <a:srgbClr val="262626"/>
                </a:solidFill>
                <a:highlight>
                  <a:srgbClr val="000000">
                    <a:alpha val="0"/>
                  </a:srgbClr>
                </a:highlight>
                <a:latin typeface="Open Sans"/>
              </a:rPr>
              <a:t>Le COVID 19 a montré très clairement que l'apprentissage innovant et l'accès à l'internet sont plus importants que jamais pour tirer parti de l'économie numérique actuelle et y participer. Avant la pandémie de COVID-19, une tendance croissante vers la technologie numérique était déjà en train de changer notre façon de faire en tant que société - l'accès aux services, à l'information et au soutien devenant de plus en plus "numérique par défaut". </a:t>
            </a:r>
            <a:endParaRPr lang="hr-BA" dirty="0">
              <a:solidFill>
                <a:schemeClr val="tx1">
                  <a:lumMod val="85000"/>
                  <a:lumOff val="15000"/>
                </a:schemeClr>
              </a:solidFill>
            </a:endParaRPr>
          </a:p>
          <a:p>
            <a:endParaRPr lang="hr-BA" dirty="0">
              <a:solidFill>
                <a:schemeClr val="tx1">
                  <a:lumMod val="85000"/>
                  <a:lumOff val="15000"/>
                </a:schemeClr>
              </a:solidFill>
            </a:endParaRPr>
          </a:p>
          <a:p>
            <a:pPr algn="l" rtl="0"/>
            <a:r>
              <a:rPr lang="fr" sz="1000" b="0" i="0" u="none" strike="noStrike" dirty="0">
                <a:solidFill>
                  <a:srgbClr val="262626"/>
                </a:solidFill>
                <a:highlight>
                  <a:srgbClr val="000000">
                    <a:alpha val="0"/>
                  </a:srgbClr>
                </a:highlight>
                <a:latin typeface="Open Sans"/>
              </a:rPr>
              <a:t>L'apprentissage en ligne, en tant que méthode d'enseignement, utilise les technologies Internet intégrées dans la plateforme d'apprentissage de MCM </a:t>
            </a:r>
            <a:r>
              <a:rPr lang="fr" sz="1000" b="0" i="0" u="none" strike="noStrike" dirty="0">
                <a:solidFill>
                  <a:srgbClr val="262626"/>
                </a:solidFill>
                <a:highlight>
                  <a:srgbClr val="000000">
                    <a:alpha val="0"/>
                  </a:srgbClr>
                </a:highlight>
                <a:latin typeface="Open Sans"/>
                <a:hlinkClick r:id="rId3">
                  <a:extLst>
                    <a:ext uri="{A12FA001-AC4F-418D-AE19-62706E023703}">
                      <ahyp:hlinkClr xmlns:ahyp="http://schemas.microsoft.com/office/drawing/2018/hyperlinkcolor" val="tx"/>
                    </a:ext>
                  </a:extLst>
                </a:hlinkClick>
              </a:rPr>
              <a:t>https://www.mcmproject.eu</a:t>
            </a:r>
            <a:r>
              <a:rPr lang="fr" sz="1000" b="0" i="0" u="none" strike="noStrike" dirty="0">
                <a:solidFill>
                  <a:srgbClr val="262626"/>
                </a:solidFill>
                <a:highlight>
                  <a:srgbClr val="000000">
                    <a:alpha val="0"/>
                  </a:srgbClr>
                </a:highlight>
                <a:latin typeface="Open Sans"/>
              </a:rPr>
              <a:t> pour fournir un large éventail de solutions permettant l'apprentissage. Le cours MCM est proposé sous la forme d'un programme d'apprentissage en ligne directement accessible à toutes les parties prenantes, y compris les éducateurs et formateurs d'adultes et les autres personnes souhaitant acquérir de nouvelles compétences pour</a:t>
            </a:r>
          </a:p>
          <a:p>
            <a:pPr rtl="0"/>
            <a:r>
              <a:rPr lang="fr" sz="1000" b="0" i="0" u="none" strike="noStrike" dirty="0">
                <a:solidFill>
                  <a:srgbClr val="262626"/>
                </a:solidFill>
                <a:highlight>
                  <a:srgbClr val="000000">
                    <a:alpha val="0"/>
                  </a:srgbClr>
                </a:highlight>
                <a:latin typeface="Open Sans"/>
              </a:rPr>
              <a:t>1) soutenir ceux qui n'ont pas actuellement et qui ont besoin de ressources en matière de médiation entre pairs ou de perfectionnement ou</a:t>
            </a:r>
          </a:p>
          <a:p>
            <a:pPr rtl="0"/>
            <a:r>
              <a:rPr lang="fr" sz="1000" b="0" i="0" u="none" strike="noStrike" dirty="0">
                <a:solidFill>
                  <a:srgbClr val="262626"/>
                </a:solidFill>
                <a:highlight>
                  <a:srgbClr val="000000">
                    <a:alpha val="0"/>
                  </a:srgbClr>
                </a:highlight>
                <a:latin typeface="Open Sans"/>
              </a:rPr>
              <a:t>2) souhaite améliorer et mettre à jour un programme éducatif existant dans le même domaine qui est déjà en place.</a:t>
            </a:r>
          </a:p>
          <a:p>
            <a:endParaRPr lang="en-US" dirty="0">
              <a:solidFill>
                <a:schemeClr val="tx1">
                  <a:lumMod val="85000"/>
                  <a:lumOff val="15000"/>
                </a:schemeClr>
              </a:solidFill>
            </a:endParaRPr>
          </a:p>
          <a:p>
            <a:pPr rtl="0"/>
            <a:r>
              <a:rPr lang="fr" sz="1000" b="0" i="0" u="none" strike="noStrike" dirty="0">
                <a:solidFill>
                  <a:srgbClr val="262626"/>
                </a:solidFill>
                <a:highlight>
                  <a:srgbClr val="000000">
                    <a:alpha val="0"/>
                  </a:srgbClr>
                </a:highlight>
                <a:latin typeface="Open Sans"/>
              </a:rPr>
              <a:t>L'apprentissage en ligne expose les apprenants à un large éventail de ressources disponibles en ligne, couvrant leurs domaines d'intérêt, qu'ils peuvent apprendre à leur propre rythme, personnellement. Prendre ainsi en charge sa propre éducation peut être très valorisant et donner aux apprenants un sentiment de confiance en soi qui les aide à faire encore mieux.</a:t>
            </a:r>
          </a:p>
        </p:txBody>
      </p:sp>
      <p:sp>
        <p:nvSpPr>
          <p:cNvPr id="8" name="Text Placeholder 7">
            <a:extLst>
              <a:ext uri="{FF2B5EF4-FFF2-40B4-BE49-F238E27FC236}">
                <a16:creationId xmlns:a16="http://schemas.microsoft.com/office/drawing/2014/main" id="{4FFF0C2C-D061-674F-905F-3EEFBC209A71}"/>
              </a:ext>
            </a:extLst>
          </p:cNvPr>
          <p:cNvSpPr>
            <a:spLocks noGrp="1"/>
          </p:cNvSpPr>
          <p:nvPr>
            <p:ph type="body" sz="quarter" idx="30"/>
          </p:nvPr>
        </p:nvSpPr>
        <p:spPr/>
        <p:txBody>
          <a:bodyPr>
            <a:noAutofit/>
          </a:bodyPr>
          <a:lstStyle/>
          <a:p>
            <a:pPr rtl="0"/>
            <a:r>
              <a:rPr lang="fr" sz="2400" b="1" i="0" u="none" strike="noStrike">
                <a:highlight>
                  <a:srgbClr val="000000">
                    <a:alpha val="0"/>
                  </a:srgbClr>
                </a:highlight>
                <a:latin typeface="Open Sans"/>
              </a:rPr>
              <a:t>FOURNITURE DE RESSOURCES ÉDUCATIVES LIBRES</a:t>
            </a:r>
            <a:endParaRPr lang="en-US"/>
          </a:p>
        </p:txBody>
      </p:sp>
      <p:sp>
        <p:nvSpPr>
          <p:cNvPr id="10" name="Text Placeholder 9">
            <a:extLst>
              <a:ext uri="{FF2B5EF4-FFF2-40B4-BE49-F238E27FC236}">
                <a16:creationId xmlns:a16="http://schemas.microsoft.com/office/drawing/2014/main" id="{A7C423D6-BBFA-7345-B8C5-B5017531C2C8}"/>
              </a:ext>
            </a:extLst>
          </p:cNvPr>
          <p:cNvSpPr>
            <a:spLocks noGrp="1"/>
          </p:cNvSpPr>
          <p:nvPr>
            <p:ph type="body" sz="quarter" idx="46"/>
          </p:nvPr>
        </p:nvSpPr>
        <p:spPr>
          <a:xfrm>
            <a:off x="2578501" y="1943394"/>
            <a:ext cx="4438395" cy="445213"/>
          </a:xfrm>
        </p:spPr>
        <p:txBody>
          <a:bodyPr>
            <a:noAutofit/>
          </a:bodyPr>
          <a:lstStyle/>
          <a:p>
            <a:pPr rtl="0"/>
            <a:r>
              <a:rPr lang="fr" sz="1200" b="1" i="1" u="none" strike="noStrike">
                <a:solidFill>
                  <a:srgbClr val="76C7D3"/>
                </a:solidFill>
                <a:highlight>
                  <a:srgbClr val="000000">
                    <a:alpha val="0"/>
                  </a:srgbClr>
                </a:highlight>
                <a:latin typeface="Open Sans"/>
              </a:rPr>
              <a:t>EN LIGNE</a:t>
            </a:r>
            <a:endParaRPr lang="en-US">
              <a:solidFill>
                <a:srgbClr val="76C7D3"/>
              </a:solidFill>
            </a:endParaRPr>
          </a:p>
        </p:txBody>
      </p:sp>
      <p:sp>
        <p:nvSpPr>
          <p:cNvPr id="6" name="Slide Number Placeholder 5">
            <a:extLst>
              <a:ext uri="{FF2B5EF4-FFF2-40B4-BE49-F238E27FC236}">
                <a16:creationId xmlns:a16="http://schemas.microsoft.com/office/drawing/2014/main" id="{29D7F049-CB8A-654D-B2FE-2264757665A4}"/>
              </a:ext>
            </a:extLst>
          </p:cNvPr>
          <p:cNvSpPr>
            <a:spLocks noGrp="1"/>
          </p:cNvSpPr>
          <p:nvPr>
            <p:ph type="sldNum" sz="quarter" idx="4"/>
          </p:nvPr>
        </p:nvSpPr>
        <p:spPr/>
        <p:txBody>
          <a:bodyPr>
            <a:noAutofit/>
          </a:bodyPr>
          <a:lstStyle/>
          <a:p>
            <a:pPr rtl="0"/>
            <a:r>
              <a:rPr lang="fr" sz="700" b="0" i="0" u="none" strike="noStrike">
                <a:highlight>
                  <a:srgbClr val="000000">
                    <a:alpha val="0"/>
                  </a:srgbClr>
                </a:highlight>
                <a:latin typeface="Avenir"/>
              </a:rPr>
              <a:t>23</a:t>
            </a:r>
            <a:endParaRPr lang="en-US"/>
          </a:p>
        </p:txBody>
      </p:sp>
    </p:spTree>
    <p:extLst>
      <p:ext uri="{BB962C8B-B14F-4D97-AF65-F5344CB8AC3E}">
        <p14:creationId xmlns:p14="http://schemas.microsoft.com/office/powerpoint/2010/main" val="31449872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CA43CE-D32F-6B44-BBA2-FF18F0FEB712}"/>
              </a:ext>
            </a:extLst>
          </p:cNvPr>
          <p:cNvSpPr>
            <a:spLocks noGrp="1"/>
          </p:cNvSpPr>
          <p:nvPr>
            <p:ph type="sldNum" sz="quarter" idx="4"/>
          </p:nvPr>
        </p:nvSpPr>
        <p:spPr>
          <a:xfrm>
            <a:off x="3781525" y="10062315"/>
            <a:ext cx="3455353" cy="266594"/>
          </a:xfrm>
        </p:spPr>
        <p:txBody>
          <a:bodyPr>
            <a:noAutofit/>
          </a:bodyPr>
          <a:lstStyle/>
          <a:p>
            <a:pPr rtl="0"/>
            <a:r>
              <a:rPr lang="fr" sz="700" b="0" i="0" u="none" strike="noStrike">
                <a:highlight>
                  <a:srgbClr val="000000">
                    <a:alpha val="0"/>
                  </a:srgbClr>
                </a:highlight>
                <a:latin typeface="Avenir"/>
              </a:rPr>
              <a:t>24</a:t>
            </a:r>
            <a:endParaRPr lang="en-US"/>
          </a:p>
        </p:txBody>
      </p:sp>
      <p:sp>
        <p:nvSpPr>
          <p:cNvPr id="8" name="Text Placeholder 7">
            <a:extLst>
              <a:ext uri="{FF2B5EF4-FFF2-40B4-BE49-F238E27FC236}">
                <a16:creationId xmlns:a16="http://schemas.microsoft.com/office/drawing/2014/main" id="{F3586201-04DD-424B-91CD-115828DDAC71}"/>
              </a:ext>
            </a:extLst>
          </p:cNvPr>
          <p:cNvSpPr>
            <a:spLocks noGrp="1"/>
          </p:cNvSpPr>
          <p:nvPr>
            <p:ph type="body" sz="quarter" idx="33"/>
          </p:nvPr>
        </p:nvSpPr>
        <p:spPr>
          <a:xfrm>
            <a:off x="518785" y="613221"/>
            <a:ext cx="3256682" cy="2251963"/>
          </a:xfrm>
        </p:spPr>
        <p:txBody>
          <a:bodyPr>
            <a:noAutofit/>
          </a:bodyPr>
          <a:lstStyle/>
          <a:p>
            <a:pPr rtl="0"/>
            <a:r>
              <a:rPr lang="fr" sz="1200" b="0" i="0" u="none" strike="noStrike">
                <a:highlight>
                  <a:srgbClr val="000000">
                    <a:alpha val="0"/>
                  </a:srgbClr>
                </a:highlight>
                <a:latin typeface="Open Sans"/>
              </a:rPr>
              <a:t>Dans les </a:t>
            </a:r>
            <a:r>
              <a:rPr lang="fr" sz="1200" b="1" i="0" u="none" strike="noStrike">
                <a:solidFill>
                  <a:srgbClr val="76C7D3"/>
                </a:solidFill>
                <a:highlight>
                  <a:srgbClr val="000000">
                    <a:alpha val="0"/>
                  </a:srgbClr>
                </a:highlight>
                <a:latin typeface="Open Sans"/>
              </a:rPr>
              <a:t>salles de classe inversées</a:t>
            </a:r>
            <a:r>
              <a:rPr lang="fr" sz="1200" b="0" i="0" u="none" strike="noStrike">
                <a:highlight>
                  <a:srgbClr val="000000">
                    <a:alpha val="0"/>
                  </a:srgbClr>
                </a:highlight>
                <a:latin typeface="Open Sans"/>
              </a:rPr>
              <a:t>, également connues sous le nom de classes inversées, les apprenants révisent les documents de cours avant les leçons en guise de devoirs. Le temps passé en classe est consacré à l'approfondissement et à une meilleure compréhension du matériel par le biais de discussions, d'exercices interactifs et de travaux indépendants qui auraient été réalisés à la maison auparavant - le tout sous la direction de l'éducateur, qui est présent et disponible pour répondre à toutes les questions qui peuvent se poser.</a:t>
            </a:r>
          </a:p>
        </p:txBody>
      </p:sp>
      <p:sp>
        <p:nvSpPr>
          <p:cNvPr id="9" name="Text Placeholder 8">
            <a:extLst>
              <a:ext uri="{FF2B5EF4-FFF2-40B4-BE49-F238E27FC236}">
                <a16:creationId xmlns:a16="http://schemas.microsoft.com/office/drawing/2014/main" id="{69573E9E-D5E9-F742-9FDC-D263AE54C3E8}"/>
              </a:ext>
            </a:extLst>
          </p:cNvPr>
          <p:cNvSpPr>
            <a:spLocks noGrp="1"/>
          </p:cNvSpPr>
          <p:nvPr>
            <p:ph type="body" sz="quarter" idx="34"/>
          </p:nvPr>
        </p:nvSpPr>
        <p:spPr>
          <a:xfrm>
            <a:off x="518785" y="6886262"/>
            <a:ext cx="3379760" cy="3066407"/>
          </a:xfrm>
        </p:spPr>
        <p:txBody>
          <a:bodyPr>
            <a:noAutofit/>
          </a:bodyPr>
          <a:lstStyle/>
          <a:p>
            <a:pPr rtl="0"/>
            <a:r>
              <a:rPr lang="fr" sz="1200" b="1" i="0" u="none" strike="noStrike">
                <a:solidFill>
                  <a:srgbClr val="76C7D3"/>
                </a:solidFill>
                <a:highlight>
                  <a:srgbClr val="000000">
                    <a:alpha val="0"/>
                  </a:srgbClr>
                </a:highlight>
                <a:latin typeface="Open Sans"/>
              </a:rPr>
              <a:t>L'apprentissage mixte</a:t>
            </a:r>
            <a:r>
              <a:rPr lang="fr" sz="1200" b="0" i="0" u="none" strike="noStrike">
                <a:highlight>
                  <a:srgbClr val="000000">
                    <a:alpha val="0"/>
                  </a:srgbClr>
                </a:highlight>
                <a:latin typeface="Open Sans"/>
              </a:rPr>
              <a:t> combine des médias numériques en ligne avec des méthodes de cours traditionnelles. L'apprentissage mixte est une méthode d'enseignement qui intègre la technologie et les médias numériques et l'instructeur ou l'éducateur traditionnel. Elle nécessite la présence physique de l'enseignant et de l'élève, avec un certain contrôle de l'élève sur le temps, le lieu, le chemin ou le rythme. Les apprenants se trouvent toujours dans une salle de classe en présence d'un enseignant, les pratiques de classe en face à face sont combinées à des activités médiatisées par ordinateur en ce qui concerne le contenu et l'enseignement. Il offre aux étudiants une expérience d'apprentissage personnalisée plus souple.</a:t>
            </a:r>
          </a:p>
        </p:txBody>
      </p:sp>
      <p:sp>
        <p:nvSpPr>
          <p:cNvPr id="7" name="Text Placeholder 6">
            <a:extLst>
              <a:ext uri="{FF2B5EF4-FFF2-40B4-BE49-F238E27FC236}">
                <a16:creationId xmlns:a16="http://schemas.microsoft.com/office/drawing/2014/main" id="{BA1C91EF-5DB0-2144-8F88-70119B4496A6}"/>
              </a:ext>
            </a:extLst>
          </p:cNvPr>
          <p:cNvSpPr>
            <a:spLocks noGrp="1"/>
          </p:cNvSpPr>
          <p:nvPr>
            <p:ph type="body" sz="quarter" idx="13"/>
          </p:nvPr>
        </p:nvSpPr>
        <p:spPr/>
        <p:txBody>
          <a:bodyPr>
            <a:noAutofit/>
          </a:bodyPr>
          <a:lstStyle/>
          <a:p>
            <a:pPr rtl="0">
              <a:lnSpc>
                <a:spcPct val="150000"/>
              </a:lnSpc>
            </a:pPr>
            <a:r>
              <a:rPr lang="fr" sz="1800" b="1" i="1" u="none" strike="noStrike">
                <a:highlight>
                  <a:srgbClr val="000000">
                    <a:alpha val="0"/>
                  </a:srgbClr>
                </a:highlight>
                <a:latin typeface="Open Sans"/>
              </a:rPr>
              <a:t>ENVISAGER DES MÉTHODES D'ENSEIGNEMENT EN LIGNE INNOVANTES</a:t>
            </a:r>
          </a:p>
        </p:txBody>
      </p:sp>
      <p:pic>
        <p:nvPicPr>
          <p:cNvPr id="24" name="Picture Placeholder 23">
            <a:extLst>
              <a:ext uri="{FF2B5EF4-FFF2-40B4-BE49-F238E27FC236}">
                <a16:creationId xmlns:a16="http://schemas.microsoft.com/office/drawing/2014/main" id="{D25ECDB2-BFF7-374B-B6C5-4DB56D396C51}"/>
              </a:ext>
            </a:extLst>
          </p:cNvPr>
          <p:cNvPicPr>
            <a:picLocks noGrp="1" noChangeAspect="1"/>
          </p:cNvPicPr>
          <p:nvPr>
            <p:ph type="pic" sz="quarter" idx="35"/>
          </p:nvPr>
        </p:nvPicPr>
        <p:blipFill>
          <a:blip r:embed="rId2" cstate="screen">
            <a:extLst>
              <a:ext uri="{28A0092B-C50C-407E-A947-70E740481C1C}">
                <a14:useLocalDpi xmlns:a14="http://schemas.microsoft.com/office/drawing/2010/main"/>
              </a:ext>
            </a:extLst>
          </a:blip>
          <a:srcRect/>
          <a:stretch>
            <a:fillRect/>
          </a:stretch>
        </p:blipFill>
        <p:spPr>
          <a:xfrm>
            <a:off x="4187626" y="-1"/>
            <a:ext cx="3379760" cy="10691813"/>
          </a:xfrm>
        </p:spPr>
      </p:pic>
    </p:spTree>
    <p:extLst>
      <p:ext uri="{BB962C8B-B14F-4D97-AF65-F5344CB8AC3E}">
        <p14:creationId xmlns:p14="http://schemas.microsoft.com/office/powerpoint/2010/main" val="297276638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8279844-6D9B-8F4C-9D31-5262130AD7AB}"/>
              </a:ext>
            </a:extLst>
          </p:cNvPr>
          <p:cNvSpPr>
            <a:spLocks noGrp="1"/>
          </p:cNvSpPr>
          <p:nvPr>
            <p:ph type="body" sz="quarter" idx="13"/>
          </p:nvPr>
        </p:nvSpPr>
        <p:spPr>
          <a:xfrm>
            <a:off x="904835" y="1085997"/>
            <a:ext cx="3834805" cy="1942133"/>
          </a:xfrm>
        </p:spPr>
        <p:txBody>
          <a:bodyPr>
            <a:noAutofit/>
          </a:bodyPr>
          <a:lstStyle/>
          <a:p>
            <a:pPr algn="l" rtl="0">
              <a:lnSpc>
                <a:spcPct val="100000"/>
              </a:lnSpc>
            </a:pPr>
            <a:r>
              <a:rPr lang="fr" sz="3000" b="1" i="1" u="none" strike="noStrike">
                <a:solidFill>
                  <a:srgbClr val="A7377D"/>
                </a:solidFill>
                <a:highlight>
                  <a:srgbClr val="000000">
                    <a:alpha val="0"/>
                  </a:srgbClr>
                </a:highlight>
                <a:latin typeface="Open Sans"/>
              </a:rPr>
              <a:t>Apprentissage collaboratif et de pair à pair</a:t>
            </a:r>
          </a:p>
        </p:txBody>
      </p:sp>
      <p:pic>
        <p:nvPicPr>
          <p:cNvPr id="11" name="Picture Placeholder 10">
            <a:extLst>
              <a:ext uri="{FF2B5EF4-FFF2-40B4-BE49-F238E27FC236}">
                <a16:creationId xmlns:a16="http://schemas.microsoft.com/office/drawing/2014/main" id="{2D2C67EF-B75A-B84E-BB28-CCCD395E4344}"/>
              </a:ext>
            </a:extLst>
          </p:cNvPr>
          <p:cNvPicPr>
            <a:picLocks noGrp="1" noChangeAspect="1"/>
          </p:cNvPicPr>
          <p:nvPr>
            <p:ph type="pic" sz="quarter" idx="53"/>
          </p:nvPr>
        </p:nvPicPr>
        <p:blipFill>
          <a:blip r:embed="rId2" cstate="screen">
            <a:extLst>
              <a:ext uri="{28A0092B-C50C-407E-A947-70E740481C1C}">
                <a14:useLocalDpi xmlns:a14="http://schemas.microsoft.com/office/drawing/2010/main"/>
              </a:ext>
            </a:extLst>
          </a:blip>
          <a:srcRect/>
          <a:stretch>
            <a:fillRect/>
          </a:stretch>
        </p:blipFill>
        <p:spPr>
          <a:xfrm>
            <a:off x="4574576" y="1032677"/>
            <a:ext cx="2215905" cy="2289676"/>
          </a:xfrm>
          <a:ln w="38100">
            <a:solidFill>
              <a:srgbClr val="76C7D3"/>
            </a:solidFill>
          </a:ln>
        </p:spPr>
      </p:pic>
      <p:sp>
        <p:nvSpPr>
          <p:cNvPr id="3" name="Slide Number Placeholder 2">
            <a:extLst>
              <a:ext uri="{FF2B5EF4-FFF2-40B4-BE49-F238E27FC236}">
                <a16:creationId xmlns:a16="http://schemas.microsoft.com/office/drawing/2014/main" id="{66F19D56-E233-7D46-BC07-8403D3E21DD0}"/>
              </a:ext>
            </a:extLst>
          </p:cNvPr>
          <p:cNvSpPr>
            <a:spLocks noGrp="1"/>
          </p:cNvSpPr>
          <p:nvPr>
            <p:ph type="sldNum" sz="quarter" idx="4"/>
          </p:nvPr>
        </p:nvSpPr>
        <p:spPr/>
        <p:txBody>
          <a:bodyPr>
            <a:noAutofit/>
          </a:bodyPr>
          <a:lstStyle/>
          <a:p>
            <a:pPr rtl="0"/>
            <a:r>
              <a:rPr lang="fr" sz="700" b="0" i="0" u="none" strike="noStrike">
                <a:highlight>
                  <a:srgbClr val="000000">
                    <a:alpha val="0"/>
                  </a:srgbClr>
                </a:highlight>
                <a:latin typeface="Avenir"/>
              </a:rPr>
              <a:t>25</a:t>
            </a:r>
            <a:endParaRPr lang="en-US"/>
          </a:p>
        </p:txBody>
      </p:sp>
      <p:sp>
        <p:nvSpPr>
          <p:cNvPr id="9" name="TextBox 8">
            <a:extLst>
              <a:ext uri="{FF2B5EF4-FFF2-40B4-BE49-F238E27FC236}">
                <a16:creationId xmlns:a16="http://schemas.microsoft.com/office/drawing/2014/main" id="{A574E7F7-D88E-41D6-B304-0EEE79FC9C22}"/>
              </a:ext>
            </a:extLst>
          </p:cNvPr>
          <p:cNvSpPr txBox="1"/>
          <p:nvPr/>
        </p:nvSpPr>
        <p:spPr>
          <a:xfrm>
            <a:off x="671228" y="3729387"/>
            <a:ext cx="5988652" cy="3053721"/>
          </a:xfrm>
          <a:prstGeom prst="rect">
            <a:avLst/>
          </a:prstGeom>
          <a:noFill/>
        </p:spPr>
        <p:txBody>
          <a:bodyPr wrap="square">
            <a:noAutofit/>
          </a:bodyPr>
          <a:lstStyle/>
          <a:p>
            <a:pPr rtl="0"/>
            <a:r>
              <a:rPr lang="fr" sz="1200" b="0" i="0" u="none" strike="noStrike">
                <a:highlight>
                  <a:srgbClr val="000000">
                    <a:alpha val="0"/>
                  </a:srgbClr>
                </a:highlight>
                <a:latin typeface="Open Sans"/>
                <a:ea typeface="Open Sans"/>
                <a:cs typeface="Open Sans"/>
              </a:rPr>
              <a:t>L'apprentissage collaboratif est engageant, social et amusant ! L'apprentissage collaboratif est une situation dans laquelle deux ou plusieurs personnes apprennent ou des groupes tentent d'apprendre quelque chose ensemble. Contrairement à l'apprentissage individuel, les personnes engagées dans un apprentissage collaboratif capitalisent sur les ressources, les connaissances et les compétences des autres.</a:t>
            </a:r>
            <a:endParaRPr lang="hr-BA">
              <a:latin typeface="Open Sans" panose="020B0606030504020204" pitchFamily="34" charset="0"/>
              <a:ea typeface="Open Sans" panose="020B0606030504020204" pitchFamily="34" charset="0"/>
              <a:cs typeface="Open Sans" panose="020B0606030504020204" pitchFamily="34" charset="0"/>
            </a:endParaRPr>
          </a:p>
          <a:p>
            <a:endParaRPr lang="hr-BA">
              <a:latin typeface="Open Sans" panose="020B0606030504020204" pitchFamily="34" charset="0"/>
              <a:ea typeface="Open Sans" panose="020B0606030504020204" pitchFamily="34" charset="0"/>
              <a:cs typeface="Open Sans" panose="020B0606030504020204" pitchFamily="34" charset="0"/>
            </a:endParaRPr>
          </a:p>
          <a:p>
            <a:pPr rtl="0"/>
            <a:r>
              <a:rPr lang="fr" sz="1200" b="0" i="0" u="none" strike="noStrike">
                <a:highlight>
                  <a:srgbClr val="000000">
                    <a:alpha val="0"/>
                  </a:srgbClr>
                </a:highlight>
                <a:latin typeface="Open Sans"/>
                <a:ea typeface="Open Sans"/>
                <a:cs typeface="Open Sans"/>
              </a:rPr>
              <a:t>Les apprenants s'engagent activement les uns avec les autres pour résoudre les problèmes, des conversations et des discussions ont lieu, ils synthétisent les informations, voient différents points de vue de personnes d'horizons variés. Cela peut conduire à un apprentissage académique approfondi ou à un apprentissage transformateur. </a:t>
            </a:r>
            <a:endParaRPr lang="hr-BA">
              <a:latin typeface="Open Sans" panose="020B0606030504020204" pitchFamily="34" charset="0"/>
              <a:ea typeface="Open Sans" panose="020B0606030504020204" pitchFamily="34" charset="0"/>
              <a:cs typeface="Open Sans" panose="020B0606030504020204" pitchFamily="34" charset="0"/>
            </a:endParaRPr>
          </a:p>
          <a:p>
            <a:endParaRPr lang="hr-BA">
              <a:latin typeface="Open Sans" panose="020B0606030504020204" pitchFamily="34" charset="0"/>
              <a:ea typeface="Open Sans" panose="020B0606030504020204" pitchFamily="34" charset="0"/>
              <a:cs typeface="Open Sans" panose="020B0606030504020204" pitchFamily="34" charset="0"/>
            </a:endParaRPr>
          </a:p>
          <a:p>
            <a:pPr rtl="0"/>
            <a:r>
              <a:rPr lang="fr" sz="1200" b="0" i="0" u="none" strike="noStrike">
                <a:highlight>
                  <a:srgbClr val="000000">
                    <a:alpha val="0"/>
                  </a:srgbClr>
                </a:highlight>
                <a:latin typeface="Open Sans"/>
                <a:ea typeface="Open Sans"/>
                <a:cs typeface="Open Sans"/>
              </a:rPr>
              <a:t>En conséquence, l'apprentissage collaboratif peut également soutenir directement le développement d'une série de compétences intellectuelles de haut niveau, telles que la pensée critique, la pensée analytique, la synthèse et l'évaluation, qui sont des exigences essentielles pour les apprenants à l'ère numérique.</a:t>
            </a:r>
          </a:p>
        </p:txBody>
      </p:sp>
      <p:sp>
        <p:nvSpPr>
          <p:cNvPr id="5" name="Text Placeholder 4">
            <a:extLst>
              <a:ext uri="{FF2B5EF4-FFF2-40B4-BE49-F238E27FC236}">
                <a16:creationId xmlns:a16="http://schemas.microsoft.com/office/drawing/2014/main" id="{A74E15F8-73BC-42BA-927D-793F0B4C11C8}"/>
              </a:ext>
            </a:extLst>
          </p:cNvPr>
          <p:cNvSpPr>
            <a:spLocks noGrp="1"/>
          </p:cNvSpPr>
          <p:nvPr>
            <p:ph type="body" sz="quarter" idx="52"/>
          </p:nvPr>
        </p:nvSpPr>
        <p:spPr>
          <a:xfrm>
            <a:off x="540628" y="7189435"/>
            <a:ext cx="6119252" cy="2787127"/>
          </a:xfrm>
          <a:solidFill>
            <a:srgbClr val="76C7D3"/>
          </a:solidFill>
          <a:ln>
            <a:solidFill>
              <a:srgbClr val="76C7D3"/>
            </a:solidFill>
          </a:ln>
        </p:spPr>
        <p:txBody>
          <a:bodyPr>
            <a:noAutofit/>
          </a:bodyPr>
          <a:lstStyle/>
          <a:p>
            <a:pPr rtl="0"/>
            <a:r>
              <a:rPr lang="fr" sz="1400" b="1" i="0" u="none" strike="noStrike" dirty="0">
                <a:solidFill>
                  <a:srgbClr val="FFFFFF"/>
                </a:solidFill>
                <a:highlight>
                  <a:srgbClr val="000000">
                    <a:alpha val="0"/>
                  </a:srgbClr>
                </a:highlight>
                <a:latin typeface="Open Sans"/>
              </a:rPr>
              <a:t>Les pairs sont d'autres personnes dans une situation similaire ou un groupe social. </a:t>
            </a:r>
          </a:p>
          <a:p>
            <a:endParaRPr lang="en-US" dirty="0">
              <a:solidFill>
                <a:schemeClr val="bg1"/>
              </a:solidFill>
            </a:endParaRPr>
          </a:p>
          <a:p>
            <a:pPr rtl="0"/>
            <a:r>
              <a:rPr lang="fr" sz="1400" b="1" i="0" u="none" strike="noStrike" dirty="0">
                <a:solidFill>
                  <a:srgbClr val="FFFFFF"/>
                </a:solidFill>
                <a:highlight>
                  <a:srgbClr val="000000">
                    <a:alpha val="0"/>
                  </a:srgbClr>
                </a:highlight>
                <a:latin typeface="Open Sans"/>
              </a:rPr>
              <a:t>Grâce à l'apprentissage de pair à pair, nous apprenons les uns des autres. Elle peut être facilement facilitée par des activités d'enseignement et d'apprentissage telles que des ateliers dirigés par des étudiants, des groupes d'étude, des partenariats d'apprentissage entre pairs, des travaux de groupe et un apprentissage collaboratif. Les pairs de la classe sont réunis pour évaluer conjointement le travail par une ou plusieurs personnes ayant des compétences similaires à celles des producteurs du travail. Les pairs évaluent non seulement les performances des uns et des autres, mais partagent également leur expérience et leur savoir-faire.</a:t>
            </a:r>
          </a:p>
          <a:p>
            <a:endParaRPr lang="en-US" dirty="0">
              <a:solidFill>
                <a:schemeClr val="bg1"/>
              </a:solidFill>
            </a:endParaRPr>
          </a:p>
        </p:txBody>
      </p:sp>
    </p:spTree>
    <p:extLst>
      <p:ext uri="{BB962C8B-B14F-4D97-AF65-F5344CB8AC3E}">
        <p14:creationId xmlns:p14="http://schemas.microsoft.com/office/powerpoint/2010/main" val="394060909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21A617-1A12-48C7-8311-CB4EF0392668}"/>
              </a:ext>
            </a:extLst>
          </p:cNvPr>
          <p:cNvSpPr>
            <a:spLocks noGrp="1"/>
          </p:cNvSpPr>
          <p:nvPr>
            <p:ph type="body" sz="quarter" idx="13"/>
          </p:nvPr>
        </p:nvSpPr>
        <p:spPr/>
        <p:txBody>
          <a:bodyPr>
            <a:noAutofit/>
          </a:bodyPr>
          <a:lstStyle/>
          <a:p>
            <a:pPr rtl="0"/>
            <a:r>
              <a:rPr lang="fr" sz="2800" b="1" i="0" u="none" strike="noStrike">
                <a:highlight>
                  <a:srgbClr val="000000">
                    <a:alpha val="0"/>
                  </a:srgbClr>
                </a:highlight>
                <a:latin typeface="Poppins"/>
              </a:rPr>
              <a:t>TECHNIQUES DE MÉDIATION</a:t>
            </a:r>
            <a:endParaRPr lang="hr-BA" sz="2800" i="0"/>
          </a:p>
          <a:p>
            <a:endParaRPr lang="en-US" sz="2800" i="0"/>
          </a:p>
        </p:txBody>
      </p:sp>
      <p:sp>
        <p:nvSpPr>
          <p:cNvPr id="7" name="Slide Number Placeholder 6">
            <a:extLst>
              <a:ext uri="{FF2B5EF4-FFF2-40B4-BE49-F238E27FC236}">
                <a16:creationId xmlns:a16="http://schemas.microsoft.com/office/drawing/2014/main" id="{3334DD1C-EF42-428F-82B3-8B68FC3F1360}"/>
              </a:ext>
            </a:extLst>
          </p:cNvPr>
          <p:cNvSpPr>
            <a:spLocks noGrp="1"/>
          </p:cNvSpPr>
          <p:nvPr>
            <p:ph type="sldNum" sz="quarter" idx="4"/>
          </p:nvPr>
        </p:nvSpPr>
        <p:spPr/>
        <p:txBody>
          <a:bodyPr>
            <a:noAutofit/>
          </a:bodyPr>
          <a:lstStyle/>
          <a:p>
            <a:pPr rtl="0"/>
            <a:r>
              <a:rPr lang="fr" sz="700" b="0" i="0" u="none" strike="noStrike">
                <a:highlight>
                  <a:srgbClr val="000000">
                    <a:alpha val="0"/>
                  </a:srgbClr>
                </a:highlight>
                <a:latin typeface="Avenir"/>
              </a:rPr>
              <a:t>26</a:t>
            </a:r>
            <a:endParaRPr lang="en-US"/>
          </a:p>
        </p:txBody>
      </p:sp>
      <p:sp>
        <p:nvSpPr>
          <p:cNvPr id="8" name="TextBox 7">
            <a:extLst>
              <a:ext uri="{FF2B5EF4-FFF2-40B4-BE49-F238E27FC236}">
                <a16:creationId xmlns:a16="http://schemas.microsoft.com/office/drawing/2014/main" id="{6E44E33E-B434-42D8-BFF3-C2F52D0A2184}"/>
              </a:ext>
            </a:extLst>
          </p:cNvPr>
          <p:cNvSpPr txBox="1"/>
          <p:nvPr/>
        </p:nvSpPr>
        <p:spPr>
          <a:xfrm>
            <a:off x="179622" y="5196949"/>
            <a:ext cx="7010400" cy="4633128"/>
          </a:xfrm>
          <a:prstGeom prst="rect">
            <a:avLst/>
          </a:prstGeom>
          <a:noFill/>
        </p:spPr>
        <p:txBody>
          <a:bodyPr wrap="square" rtlCol="0">
            <a:noAutofit/>
          </a:bodyPr>
          <a:lstStyle/>
          <a:p>
            <a:pPr rtl="0"/>
            <a:r>
              <a:rPr lang="fr" sz="1200" b="1" i="0" u="none" strike="noStrike">
                <a:solidFill>
                  <a:srgbClr val="76C7D3"/>
                </a:solidFill>
                <a:highlight>
                  <a:srgbClr val="000000">
                    <a:alpha val="0"/>
                  </a:srgbClr>
                </a:highlight>
                <a:latin typeface="Open Sans"/>
                <a:ea typeface="Open Sans"/>
                <a:cs typeface="Open Sans"/>
              </a:rPr>
              <a:t>Brainstorming</a:t>
            </a:r>
            <a:br>
              <a:rPr lang="fr" sz="1200" b="0" i="0" u="none" strike="noStrike">
                <a:highlight>
                  <a:srgbClr val="000000">
                    <a:alpha val="0"/>
                  </a:srgbClr>
                </a:highlight>
                <a:latin typeface="Open Sans"/>
                <a:ea typeface="Open Sans"/>
                <a:cs typeface="Open Sans"/>
              </a:rPr>
            </a:br>
            <a:r>
              <a:rPr lang="fr" sz="1200" b="0" i="0" u="none" strike="noStrike">
                <a:highlight>
                  <a:srgbClr val="000000">
                    <a:alpha val="0"/>
                  </a:srgbClr>
                </a:highlight>
                <a:latin typeface="Open Sans"/>
                <a:ea typeface="Open Sans"/>
                <a:cs typeface="Open Sans"/>
              </a:rPr>
              <a:t> Cela permet aux apprenants de partager rapidement de nombreuses idées sans crainte. C'est un outil utile pour la pensée créative et le dialogue.</a:t>
            </a:r>
            <a:br>
              <a:rPr lang="fr" sz="1200" b="0" i="0" u="none" strike="noStrike">
                <a:highlight>
                  <a:srgbClr val="000000">
                    <a:alpha val="0"/>
                  </a:srgbClr>
                </a:highlight>
                <a:latin typeface="Open Sans"/>
                <a:ea typeface="Open Sans"/>
                <a:cs typeface="Open Sans"/>
              </a:rPr>
            </a:br>
            <a:r>
              <a:rPr lang="fr" sz="1200" b="1" i="0" u="none" strike="noStrike">
                <a:solidFill>
                  <a:srgbClr val="A7377D"/>
                </a:solidFill>
                <a:highlight>
                  <a:srgbClr val="000000">
                    <a:alpha val="0"/>
                  </a:srgbClr>
                </a:highlight>
                <a:latin typeface="Open Sans"/>
                <a:ea typeface="Open Sans"/>
                <a:cs typeface="Open Sans"/>
              </a:rPr>
              <a:t>Étape:</a:t>
            </a:r>
            <a:br>
              <a:rPr lang="fr" sz="1200" b="0" i="0" u="none" strike="noStrike">
                <a:highlight>
                  <a:srgbClr val="000000">
                    <a:alpha val="0"/>
                  </a:srgbClr>
                </a:highlight>
                <a:latin typeface="Open Sans"/>
                <a:ea typeface="Open Sans"/>
                <a:cs typeface="Open Sans"/>
              </a:rPr>
            </a:br>
            <a:r>
              <a:rPr lang="fr" sz="1200" b="0" i="0" u="none" strike="noStrike">
                <a:highlight>
                  <a:srgbClr val="000000">
                    <a:alpha val="0"/>
                  </a:srgbClr>
                </a:highlight>
                <a:latin typeface="Open Sans"/>
                <a:ea typeface="Open Sans"/>
                <a:cs typeface="Open Sans"/>
              </a:rPr>
              <a:t>1. Choisissez un sujet pour le brainstorming et demandez au </a:t>
            </a:r>
            <a:br>
              <a:rPr lang="fr" sz="1200" b="0" i="0" u="none" strike="noStrike">
                <a:highlight>
                  <a:srgbClr val="000000">
                    <a:alpha val="0"/>
                  </a:srgbClr>
                </a:highlight>
                <a:latin typeface="Open Sans"/>
                <a:ea typeface="Open Sans"/>
                <a:cs typeface="Open Sans"/>
              </a:rPr>
            </a:br>
            <a:r>
              <a:rPr lang="fr" sz="1200" b="0" i="0" u="none" strike="noStrike">
                <a:highlight>
                  <a:srgbClr val="000000">
                    <a:alpha val="0"/>
                  </a:srgbClr>
                </a:highlight>
                <a:latin typeface="Open Sans"/>
                <a:ea typeface="Open Sans"/>
                <a:cs typeface="Open Sans"/>
              </a:rPr>
              <a:t>groupe de partager ses idées. Par exemple : « Quelles activités pourrions-nous entreprendre pour sensibiliser  </a:t>
            </a:r>
            <a:br>
              <a:rPr lang="fr" sz="1200" b="0" i="0" u="none" strike="noStrike">
                <a:highlight>
                  <a:srgbClr val="000000">
                    <a:alpha val="0"/>
                  </a:srgbClr>
                </a:highlight>
                <a:latin typeface="Open Sans"/>
                <a:ea typeface="Open Sans"/>
                <a:cs typeface="Open Sans"/>
              </a:rPr>
            </a:br>
            <a:r>
              <a:rPr lang="fr" sz="1200" b="0" i="0" u="none" strike="noStrike">
                <a:highlight>
                  <a:srgbClr val="000000">
                    <a:alpha val="0"/>
                  </a:srgbClr>
                </a:highlight>
                <a:latin typeface="Open Sans"/>
                <a:ea typeface="Open Sans"/>
                <a:cs typeface="Open Sans"/>
              </a:rPr>
              <a:t>à notre campagne ? » ou « Quels sont, selon nous, les moteurs du conflit ? </a:t>
            </a:r>
            <a:br>
              <a:rPr lang="fr" sz="1200" b="0" i="0" u="none" strike="noStrike">
                <a:highlight>
                  <a:srgbClr val="000000">
                    <a:alpha val="0"/>
                  </a:srgbClr>
                </a:highlight>
                <a:latin typeface="Open Sans"/>
                <a:ea typeface="Open Sans"/>
                <a:cs typeface="Open Sans"/>
              </a:rPr>
            </a:br>
            <a:r>
              <a:rPr lang="fr" sz="1200" b="0" i="0" u="none" strike="noStrike">
                <a:highlight>
                  <a:srgbClr val="000000">
                    <a:alpha val="0"/>
                  </a:srgbClr>
                </a:highlight>
                <a:latin typeface="Open Sans"/>
                <a:ea typeface="Open Sans"/>
                <a:cs typeface="Open Sans"/>
              </a:rPr>
              <a:t>“2. Notez les idées des participants sur une grande feuille de papier. Pour encourager la participation, dites au groupe qu'à ce stade, nous ne portons pas de jugement de valeur sur le fait que nous sommes d'accord ou non avec les idées.</a:t>
            </a:r>
            <a:br>
              <a:rPr lang="fr" sz="1200" b="0" i="0" u="none" strike="noStrike">
                <a:highlight>
                  <a:srgbClr val="000000">
                    <a:alpha val="0"/>
                  </a:srgbClr>
                </a:highlight>
                <a:latin typeface="Open Sans"/>
                <a:ea typeface="Open Sans"/>
                <a:cs typeface="Open Sans"/>
              </a:rPr>
            </a:br>
            <a:r>
              <a:rPr lang="fr" sz="1200" b="0" i="0" u="none" strike="noStrike">
                <a:highlight>
                  <a:srgbClr val="000000">
                    <a:alpha val="0"/>
                  </a:srgbClr>
                </a:highlight>
                <a:latin typeface="Open Sans"/>
                <a:ea typeface="Open Sans"/>
                <a:cs typeface="Open Sans"/>
              </a:rPr>
              <a:t>3. Une fois que le groupe a fourni un large éventail d'idées, vous pouvez travailler avec lui pour regrouper, </a:t>
            </a:r>
            <a:br>
              <a:rPr lang="fr" sz="1200" b="0" i="0" u="none" strike="noStrike">
                <a:highlight>
                  <a:srgbClr val="000000">
                    <a:alpha val="0"/>
                  </a:srgbClr>
                </a:highlight>
                <a:latin typeface="Open Sans"/>
                <a:ea typeface="Open Sans"/>
                <a:cs typeface="Open Sans"/>
              </a:rPr>
            </a:br>
            <a:r>
              <a:rPr lang="fr" sz="1200" b="0" i="0" u="none" strike="noStrike">
                <a:highlight>
                  <a:srgbClr val="000000">
                    <a:alpha val="0"/>
                  </a:srgbClr>
                </a:highlight>
                <a:latin typeface="Open Sans"/>
                <a:ea typeface="Open Sans"/>
                <a:cs typeface="Open Sans"/>
              </a:rPr>
              <a:t>discuter et vous concentrer sur les principaux points d'intérêt. </a:t>
            </a:r>
          </a:p>
          <a:p>
            <a:endParaRPr lang="hr-BA">
              <a:effectLst/>
              <a:latin typeface="Open Sans" panose="020B0606030504020204" pitchFamily="34" charset="0"/>
              <a:ea typeface="Open Sans" panose="020B0606030504020204" pitchFamily="34" charset="0"/>
              <a:cs typeface="Open Sans" panose="020B0606030504020204" pitchFamily="34" charset="0"/>
            </a:endParaRPr>
          </a:p>
          <a:p>
            <a:pPr rtl="0"/>
            <a:r>
              <a:rPr lang="fr" sz="1200" b="1" i="0" u="none" strike="noStrike">
                <a:solidFill>
                  <a:srgbClr val="76C7D3"/>
                </a:solidFill>
                <a:highlight>
                  <a:srgbClr val="000000">
                    <a:alpha val="0"/>
                  </a:srgbClr>
                </a:highlight>
                <a:latin typeface="Open Sans"/>
                <a:ea typeface="Open Sans"/>
                <a:cs typeface="Open Sans"/>
              </a:rPr>
              <a:t>Réfléchir, s'associer, partager </a:t>
            </a:r>
          </a:p>
          <a:p>
            <a:pPr rtl="0"/>
            <a:r>
              <a:rPr lang="fr" sz="1200" b="0" i="0" u="none" strike="noStrike">
                <a:highlight>
                  <a:srgbClr val="000000">
                    <a:alpha val="0"/>
                  </a:srgbClr>
                </a:highlight>
                <a:latin typeface="Open Sans"/>
                <a:ea typeface="Open Sans"/>
                <a:cs typeface="Open Sans"/>
              </a:rPr>
              <a:t>Cette approche encourage tous les participants à réfléchir de manière approfondie avant de partager en binôme ou en groupe. Elle peut donner confiance et encourager une plus grande participation. </a:t>
            </a:r>
            <a:br>
              <a:rPr lang="fr" sz="1200" b="0" i="0" u="none" strike="noStrike">
                <a:highlight>
                  <a:srgbClr val="000000">
                    <a:alpha val="0"/>
                  </a:srgbClr>
                </a:highlight>
                <a:latin typeface="Open Sans"/>
                <a:ea typeface="Open Sans"/>
                <a:cs typeface="Open Sans"/>
              </a:rPr>
            </a:br>
            <a:r>
              <a:rPr lang="fr" sz="1200" b="1" i="0" u="none" strike="noStrike">
                <a:solidFill>
                  <a:srgbClr val="A7377D"/>
                </a:solidFill>
                <a:highlight>
                  <a:srgbClr val="000000">
                    <a:alpha val="0"/>
                  </a:srgbClr>
                </a:highlight>
                <a:latin typeface="Open Sans"/>
                <a:ea typeface="Open Sans"/>
                <a:cs typeface="Open Sans"/>
              </a:rPr>
              <a:t>Étape:</a:t>
            </a:r>
            <a:br>
              <a:rPr lang="fr" sz="1200" b="0" i="0" u="none" strike="noStrike">
                <a:highlight>
                  <a:srgbClr val="000000">
                    <a:alpha val="0"/>
                  </a:srgbClr>
                </a:highlight>
                <a:latin typeface="Open Sans"/>
                <a:ea typeface="Open Sans"/>
                <a:cs typeface="Open Sans"/>
              </a:rPr>
            </a:br>
            <a:r>
              <a:rPr lang="fr" sz="1200" b="0" i="0" u="none" strike="noStrike">
                <a:highlight>
                  <a:srgbClr val="000000">
                    <a:alpha val="0"/>
                  </a:srgbClr>
                </a:highlight>
                <a:latin typeface="Open Sans"/>
                <a:ea typeface="Open Sans"/>
                <a:cs typeface="Open Sans"/>
              </a:rPr>
              <a:t>1. Les participants réfléchissent à une question par eux-mêmes, en écrivant leurs pensées.</a:t>
            </a:r>
            <a:br>
              <a:rPr lang="fr" sz="1200" b="0" i="0" u="none" strike="noStrike">
                <a:highlight>
                  <a:srgbClr val="000000">
                    <a:alpha val="0"/>
                  </a:srgbClr>
                </a:highlight>
                <a:latin typeface="Open Sans"/>
                <a:ea typeface="Open Sans"/>
                <a:cs typeface="Open Sans"/>
              </a:rPr>
            </a:br>
            <a:r>
              <a:rPr lang="fr" sz="1200" b="0" i="0" u="none" strike="noStrike">
                <a:highlight>
                  <a:srgbClr val="000000">
                    <a:alpha val="0"/>
                  </a:srgbClr>
                </a:highlight>
                <a:latin typeface="Open Sans"/>
                <a:ea typeface="Open Sans"/>
                <a:cs typeface="Open Sans"/>
              </a:rPr>
              <a:t>2. Les participants partagent ensuite leurs réflexions par deux, avant de les partager finalement en groupes plus importants. </a:t>
            </a:r>
            <a:br>
              <a:rPr lang="fr" sz="1200" b="0" i="0" u="none" strike="noStrike">
                <a:highlight>
                  <a:srgbClr val="000000">
                    <a:alpha val="0"/>
                  </a:srgbClr>
                </a:highlight>
                <a:latin typeface="Open Sans"/>
                <a:ea typeface="Open Sans"/>
                <a:cs typeface="Open Sans"/>
              </a:rPr>
            </a:br>
            <a:r>
              <a:rPr lang="fr" sz="1200" b="0" i="0" u="none" strike="noStrike">
                <a:highlight>
                  <a:srgbClr val="000000">
                    <a:alpha val="0"/>
                  </a:srgbClr>
                </a:highlight>
                <a:latin typeface="Open Sans"/>
                <a:ea typeface="Open Sans"/>
                <a:cs typeface="Open Sans"/>
              </a:rPr>
              <a:t>Vous pouvez ensuite faire un retour sur les points clés de chaque groupe.</a:t>
            </a:r>
            <a:br>
              <a:rPr lang="fr" sz="1200" b="0" i="0" u="none" strike="noStrike">
                <a:highlight>
                  <a:srgbClr val="000000">
                    <a:alpha val="0"/>
                  </a:srgbClr>
                </a:highlight>
                <a:latin typeface="Open Sans"/>
                <a:ea typeface="Open Sans"/>
                <a:cs typeface="Open Sans"/>
              </a:rPr>
            </a:br>
            <a:r>
              <a:rPr lang="fr" sz="1200" b="0" i="0" u="none" strike="noStrike">
                <a:highlight>
                  <a:srgbClr val="000000">
                    <a:alpha val="0"/>
                  </a:srgbClr>
                </a:highlight>
                <a:latin typeface="Open Sans"/>
                <a:ea typeface="Open Sans"/>
                <a:cs typeface="Open Sans"/>
              </a:rPr>
              <a:t>3. Une autre approche de l'étape 2 consiste à demander aux participants de partager les points clés soulevés par </a:t>
            </a:r>
            <a:br>
              <a:rPr lang="fr" sz="1200" b="0" i="0" u="none" strike="noStrike">
                <a:highlight>
                  <a:srgbClr val="000000">
                    <a:alpha val="0"/>
                  </a:srgbClr>
                </a:highlight>
                <a:latin typeface="Open Sans"/>
                <a:ea typeface="Open Sans"/>
                <a:cs typeface="Open Sans"/>
              </a:rPr>
            </a:br>
            <a:r>
              <a:rPr lang="fr" sz="1200" b="0" i="0" u="none" strike="noStrike">
                <a:highlight>
                  <a:srgbClr val="000000">
                    <a:alpha val="0"/>
                  </a:srgbClr>
                </a:highlight>
                <a:latin typeface="Open Sans"/>
                <a:ea typeface="Open Sans"/>
                <a:cs typeface="Open Sans"/>
              </a:rPr>
              <a:t>leur partenaire. Cela favorise une écoute active importante.</a:t>
            </a:r>
            <a:br>
              <a:rPr lang="fr" sz="1200" b="0" i="0" u="none" strike="noStrike">
                <a:highlight>
                  <a:srgbClr val="000000">
                    <a:alpha val="0"/>
                  </a:srgbClr>
                </a:highlight>
                <a:latin typeface="Open Sans"/>
                <a:ea typeface="Open Sans"/>
                <a:cs typeface="Open Sans"/>
              </a:rPr>
            </a:br>
            <a:endParaRPr lang="en-US">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7311906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descr="A person wearing headphones and sitting in a chair&#10;&#10;Description automatically generated with medium confidence">
            <a:extLst>
              <a:ext uri="{FF2B5EF4-FFF2-40B4-BE49-F238E27FC236}">
                <a16:creationId xmlns:a16="http://schemas.microsoft.com/office/drawing/2014/main" id="{18DB64F7-5B57-41CF-A276-7062BF6F3237}"/>
              </a:ext>
            </a:extLst>
          </p:cNvPr>
          <p:cNvPicPr>
            <a:picLocks noGrp="1" noChangeAspect="1"/>
          </p:cNvPicPr>
          <p:nvPr>
            <p:ph type="pic" sz="quarter" idx="53"/>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04A2B201-CCB3-475B-AFF8-AD4508AE4342}"/>
              </a:ext>
            </a:extLst>
          </p:cNvPr>
          <p:cNvSpPr>
            <a:spLocks noGrp="1"/>
          </p:cNvSpPr>
          <p:nvPr>
            <p:ph type="body" sz="quarter" idx="32"/>
          </p:nvPr>
        </p:nvSpPr>
        <p:spPr>
          <a:xfrm>
            <a:off x="355727" y="3563103"/>
            <a:ext cx="6549570" cy="5595836"/>
          </a:xfrm>
        </p:spPr>
        <p:txBody>
          <a:bodyPr>
            <a:noAutofit/>
          </a:bodyPr>
          <a:lstStyle/>
          <a:p>
            <a:pPr rtl="0"/>
            <a:r>
              <a:rPr lang="fr" sz="1200" b="1" i="0" u="none" strike="noStrike">
                <a:solidFill>
                  <a:srgbClr val="76C7D3"/>
                </a:solidFill>
                <a:highlight>
                  <a:srgbClr val="000000">
                    <a:alpha val="0"/>
                  </a:srgbClr>
                </a:highlight>
                <a:latin typeface="Open Sans"/>
                <a:ea typeface="Open Sans"/>
                <a:cs typeface="Open Sans"/>
              </a:rPr>
              <a:t>Débriefing</a:t>
            </a:r>
            <a:endParaRPr lang="hr-BA" sz="1200" b="1">
              <a:solidFill>
                <a:srgbClr val="76C7D3"/>
              </a:solidFill>
              <a:effectLst/>
              <a:latin typeface="Open Sans" panose="020B0606030504020204" pitchFamily="34" charset="0"/>
              <a:ea typeface="Open Sans" panose="020B0606030504020204" pitchFamily="34" charset="0"/>
              <a:cs typeface="Open Sans" panose="020B0606030504020204" pitchFamily="34" charset="0"/>
            </a:endParaRPr>
          </a:p>
          <a:p>
            <a:pPr rtl="0"/>
            <a:r>
              <a:rPr lang="fr" sz="1200" b="0" i="0" u="none" strike="noStrike">
                <a:highlight>
                  <a:srgbClr val="000000">
                    <a:alpha val="0"/>
                  </a:srgbClr>
                </a:highlight>
                <a:latin typeface="Open Sans"/>
                <a:ea typeface="Open Sans"/>
                <a:cs typeface="Open Sans"/>
              </a:rPr>
              <a:t>Les débriefings sont utilisés pour réfléchir et renforcer l'apprentissage qui a émergé d'une activité. </a:t>
            </a:r>
          </a:p>
          <a:p>
            <a:endParaRPr lang="hr-BA" sz="1200">
              <a:effectLst/>
              <a:latin typeface="Open Sans" panose="020B0606030504020204" pitchFamily="34" charset="0"/>
              <a:ea typeface="Open Sans" panose="020B0606030504020204" pitchFamily="34" charset="0"/>
              <a:cs typeface="Open Sans" panose="020B0606030504020204" pitchFamily="34" charset="0"/>
            </a:endParaRPr>
          </a:p>
          <a:p>
            <a:pPr rtl="0"/>
            <a:r>
              <a:rPr lang="fr" sz="1200" b="0" i="0" u="none" strike="noStrike">
                <a:highlight>
                  <a:srgbClr val="000000">
                    <a:alpha val="0"/>
                  </a:srgbClr>
                </a:highlight>
                <a:latin typeface="Open Sans"/>
                <a:ea typeface="Open Sans"/>
                <a:cs typeface="Open Sans"/>
              </a:rPr>
              <a:t>Ils sont également importants pour identifier les sentiments des participants et ce qui doit se passer ensuite. </a:t>
            </a:r>
          </a:p>
          <a:p>
            <a:endParaRPr lang="hr-BA" sz="1200">
              <a:effectLst/>
              <a:latin typeface="Open Sans" panose="020B0606030504020204" pitchFamily="34" charset="0"/>
              <a:ea typeface="Open Sans" panose="020B0606030504020204" pitchFamily="34" charset="0"/>
              <a:cs typeface="Open Sans" panose="020B0606030504020204" pitchFamily="34" charset="0"/>
            </a:endParaRPr>
          </a:p>
          <a:p>
            <a:pPr rtl="0"/>
            <a:r>
              <a:rPr lang="fr" sz="1200" b="0" i="0" u="none" strike="noStrike">
                <a:highlight>
                  <a:srgbClr val="000000">
                    <a:alpha val="0"/>
                  </a:srgbClr>
                </a:highlight>
                <a:latin typeface="Open Sans"/>
                <a:ea typeface="Open Sans"/>
                <a:cs typeface="Open Sans"/>
              </a:rPr>
              <a:t>C'est généralement une bonne idée de préparer un débriefing à l'avance. Choisissez des questions liées à l'activité qui permettront au groupe de partager au mieux son apprentissage et ses expériences.</a:t>
            </a:r>
          </a:p>
          <a:p>
            <a:endParaRPr lang="hr-BA" sz="1200">
              <a:effectLst/>
              <a:latin typeface="Open Sans" panose="020B0606030504020204" pitchFamily="34" charset="0"/>
              <a:ea typeface="Open Sans" panose="020B0606030504020204" pitchFamily="34" charset="0"/>
              <a:cs typeface="Open Sans" panose="020B0606030504020204" pitchFamily="34" charset="0"/>
            </a:endParaRPr>
          </a:p>
          <a:p>
            <a:pPr rtl="0"/>
            <a:r>
              <a:rPr lang="fr" sz="1200" b="1" i="0" u="none" strike="noStrike">
                <a:solidFill>
                  <a:srgbClr val="A7377D"/>
                </a:solidFill>
                <a:highlight>
                  <a:srgbClr val="000000">
                    <a:alpha val="0"/>
                  </a:srgbClr>
                </a:highlight>
                <a:latin typeface="Open Sans"/>
              </a:rPr>
              <a:t>Voici quelques exemples de questions de débriefing :</a:t>
            </a:r>
          </a:p>
          <a:p>
            <a:pPr rtl="0"/>
            <a:r>
              <a:rPr lang="fr" sz="1200" b="0" i="0" u="none" strike="noStrike">
                <a:highlight>
                  <a:srgbClr val="000000">
                    <a:alpha val="0"/>
                  </a:srgbClr>
                </a:highlight>
                <a:latin typeface="Open Sans"/>
              </a:rPr>
              <a:t>- Comment vous êtes-vous senti pendant cette activité ?</a:t>
            </a:r>
          </a:p>
          <a:p>
            <a:pPr rtl="0"/>
            <a:r>
              <a:rPr lang="fr" sz="1200" b="0" i="0" u="none" strike="noStrike">
                <a:highlight>
                  <a:srgbClr val="000000">
                    <a:alpha val="0"/>
                  </a:srgbClr>
                </a:highlight>
                <a:latin typeface="Open Sans"/>
              </a:rPr>
              <a:t>- Pourquoi ?</a:t>
            </a:r>
          </a:p>
          <a:p>
            <a:pPr rtl="0"/>
            <a:r>
              <a:rPr lang="fr" sz="1200" b="0" i="0" u="none" strike="noStrike">
                <a:highlight>
                  <a:srgbClr val="000000">
                    <a:alpha val="0"/>
                  </a:srgbClr>
                </a:highlight>
                <a:latin typeface="Open Sans"/>
              </a:rPr>
              <a:t>- Qu'avez-vous appris au cours de cette activité ?</a:t>
            </a:r>
          </a:p>
          <a:p>
            <a:pPr rtl="0"/>
            <a:r>
              <a:rPr lang="fr" sz="1200" b="0" i="0" u="none" strike="noStrike">
                <a:highlight>
                  <a:srgbClr val="000000">
                    <a:alpha val="0"/>
                  </a:srgbClr>
                </a:highlight>
                <a:latin typeface="Open Sans"/>
              </a:rPr>
              <a:t>- Y a-t-il des perspectives différentes ?</a:t>
            </a:r>
          </a:p>
          <a:p>
            <a:pPr rtl="0"/>
            <a:r>
              <a:rPr lang="fr" sz="1200" b="0" i="0" u="none" strike="noStrike">
                <a:highlight>
                  <a:srgbClr val="000000">
                    <a:alpha val="0"/>
                  </a:srgbClr>
                </a:highlight>
                <a:latin typeface="Open Sans"/>
              </a:rPr>
              <a:t>- Comment pouvons-nous apprendre de cette activité pour nous aider pendant cet atelier et en tant que médiateurs ?</a:t>
            </a:r>
            <a:endParaRPr lang="hr-BA" sz="1200"/>
          </a:p>
          <a:p>
            <a:endParaRPr lang="hr-BA" sz="1200"/>
          </a:p>
          <a:p>
            <a:endParaRPr lang="hr-BA" sz="1200"/>
          </a:p>
          <a:p>
            <a:endParaRPr lang="hr-BA" sz="1200"/>
          </a:p>
          <a:p>
            <a:endParaRPr lang="hr-BA" sz="1200"/>
          </a:p>
          <a:p>
            <a:endParaRPr lang="hr-BA" sz="1200"/>
          </a:p>
          <a:p>
            <a:endParaRPr lang="hr-BA" sz="1200"/>
          </a:p>
          <a:p>
            <a:endParaRPr lang="hr-BA" sz="1200"/>
          </a:p>
          <a:p>
            <a:endParaRPr lang="hr-BA" sz="1200"/>
          </a:p>
          <a:p>
            <a:endParaRPr lang="hr-BA" sz="1200" b="1">
              <a:solidFill>
                <a:srgbClr val="76C7D3"/>
              </a:solidFill>
            </a:endParaRPr>
          </a:p>
          <a:p>
            <a:pPr rtl="0"/>
            <a:r>
              <a:rPr lang="fr" sz="1200" b="1" i="0" u="none" strike="noStrike">
                <a:solidFill>
                  <a:srgbClr val="76C7D3"/>
                </a:solidFill>
                <a:highlight>
                  <a:srgbClr val="000000">
                    <a:alpha val="0"/>
                  </a:srgbClr>
                </a:highlight>
                <a:latin typeface="Open Sans"/>
              </a:rPr>
              <a:t>Formuler de bonnes questions</a:t>
            </a:r>
          </a:p>
          <a:p>
            <a:pPr rtl="0"/>
            <a:r>
              <a:rPr lang="fr" sz="1200" b="0" i="0" u="none" strike="noStrike">
                <a:highlight>
                  <a:srgbClr val="000000">
                    <a:alpha val="0"/>
                  </a:srgbClr>
                </a:highlight>
                <a:latin typeface="Open Sans"/>
              </a:rPr>
              <a:t>La qualité de la question est l'un des ingrédients clés des conversations fructueuses.  La manière dont nous encadrons un problème influencera notre façon de réagir et de parler aux autres à ce sujet.</a:t>
            </a:r>
          </a:p>
          <a:p>
            <a:endParaRPr lang="en-US" sz="1200"/>
          </a:p>
          <a:p>
            <a:pPr rtl="0"/>
            <a:r>
              <a:rPr lang="fr" sz="1200" b="1" i="0" u="none" strike="noStrike">
                <a:solidFill>
                  <a:srgbClr val="A7377D"/>
                </a:solidFill>
                <a:highlight>
                  <a:srgbClr val="000000">
                    <a:alpha val="0"/>
                  </a:srgbClr>
                </a:highlight>
                <a:latin typeface="Open Sans"/>
              </a:rPr>
              <a:t>Étapes</a:t>
            </a:r>
          </a:p>
          <a:p>
            <a:pPr rtl="0"/>
            <a:r>
              <a:rPr lang="fr" sz="1200" b="0" i="0" u="none" strike="noStrike">
                <a:highlight>
                  <a:srgbClr val="000000">
                    <a:alpha val="0"/>
                  </a:srgbClr>
                </a:highlight>
                <a:latin typeface="Open Sans"/>
              </a:rPr>
              <a:t>1. Choisissez une question qui invite à un partage et à une réflexion ouverts et qui ne favorise pas une perspective particulière.</a:t>
            </a:r>
          </a:p>
          <a:p>
            <a:pPr rtl="0"/>
            <a:r>
              <a:rPr lang="fr" sz="1200" b="0" i="0" u="none" strike="noStrike">
                <a:highlight>
                  <a:srgbClr val="000000">
                    <a:alpha val="0"/>
                  </a:srgbClr>
                </a:highlight>
                <a:latin typeface="Open Sans"/>
              </a:rPr>
              <a:t>2. Veillez à ce que la question soit simple.</a:t>
            </a:r>
          </a:p>
          <a:p>
            <a:pPr rtl="0"/>
            <a:r>
              <a:rPr lang="fr" sz="1200" b="0" i="0" u="none" strike="noStrike">
                <a:highlight>
                  <a:srgbClr val="000000">
                    <a:alpha val="0"/>
                  </a:srgbClr>
                </a:highlight>
                <a:latin typeface="Open Sans"/>
              </a:rPr>
              <a:t>3. Choisissez des questions qui sont pertinentes et inspirantes.</a:t>
            </a:r>
          </a:p>
          <a:p>
            <a:pPr rtl="0"/>
            <a:r>
              <a:rPr lang="fr" sz="1200" b="0" i="0" u="none" strike="noStrike">
                <a:highlight>
                  <a:srgbClr val="000000">
                    <a:alpha val="0"/>
                  </a:srgbClr>
                </a:highlight>
                <a:latin typeface="Open Sans"/>
              </a:rPr>
              <a:t>4. Évitez les questions qui invitent à répondre par « oui » ou par « non ».</a:t>
            </a:r>
          </a:p>
          <a:p>
            <a:endParaRPr lang="en-US" sz="1200"/>
          </a:p>
          <a:p>
            <a:pPr rtl="0"/>
            <a:r>
              <a:rPr lang="fr" sz="1200" b="1" i="0" u="none" strike="noStrike">
                <a:solidFill>
                  <a:srgbClr val="A7377D"/>
                </a:solidFill>
                <a:highlight>
                  <a:srgbClr val="000000">
                    <a:alpha val="0"/>
                  </a:srgbClr>
                </a:highlight>
                <a:latin typeface="Open Sans"/>
              </a:rPr>
              <a:t>Exemple :</a:t>
            </a:r>
            <a:r>
              <a:rPr lang="fr" sz="1200" b="0" i="0" u="none" strike="noStrike">
                <a:highlight>
                  <a:srgbClr val="000000">
                    <a:alpha val="0"/>
                  </a:srgbClr>
                </a:highlight>
                <a:latin typeface="Open Sans"/>
              </a:rPr>
              <a:t> la question « Pourquoi les jeunes ne participent-ils jamais à la  société ? » suggère que les jeunes ne participent pas. Une meilleure approche pourrait consister à formuler des questions qui ne sont  pas fondées sur des hypothèses, par exemple : « Pouvez-vous penser à des  exemples où les jeunes participent régulièrement ? » ou « Pensez-vous qu’il y a  des domaines où les jeunes participent moins ? » ou « Quelles sont les  possibilités et les difficultés de participation des jeunes ? ». De même,  l’expression « participer à la société » n’est pas claire. Cherchez des mots alternatifs ou explorez ce que vous entendez par le terme «  participer ».</a:t>
            </a:r>
          </a:p>
        </p:txBody>
      </p:sp>
      <p:sp>
        <p:nvSpPr>
          <p:cNvPr id="4" name="Text Placeholder 3">
            <a:extLst>
              <a:ext uri="{FF2B5EF4-FFF2-40B4-BE49-F238E27FC236}">
                <a16:creationId xmlns:a16="http://schemas.microsoft.com/office/drawing/2014/main" id="{901EEB33-5AB6-4F06-A2E9-2AE3EE7033B9}"/>
              </a:ext>
            </a:extLst>
          </p:cNvPr>
          <p:cNvSpPr>
            <a:spLocks noGrp="1"/>
          </p:cNvSpPr>
          <p:nvPr>
            <p:ph type="body" sz="quarter" idx="30"/>
          </p:nvPr>
        </p:nvSpPr>
        <p:spPr>
          <a:xfrm>
            <a:off x="529898" y="1532874"/>
            <a:ext cx="2552544" cy="1289281"/>
          </a:xfrm>
        </p:spPr>
        <p:txBody>
          <a:bodyPr>
            <a:noAutofit/>
          </a:bodyPr>
          <a:lstStyle/>
          <a:p>
            <a:pPr rtl="0"/>
            <a:r>
              <a:rPr lang="fr" sz="2400" b="1" i="0" u="none" strike="noStrike">
                <a:highlight>
                  <a:srgbClr val="000000">
                    <a:alpha val="0"/>
                  </a:srgbClr>
                </a:highlight>
                <a:latin typeface="Open Sans"/>
              </a:rPr>
              <a:t>TECHNIQUES DE MÉDIATION</a:t>
            </a:r>
          </a:p>
          <a:p>
            <a:endParaRPr lang="en-US"/>
          </a:p>
        </p:txBody>
      </p:sp>
      <p:sp>
        <p:nvSpPr>
          <p:cNvPr id="6" name="Slide Number Placeholder 5">
            <a:extLst>
              <a:ext uri="{FF2B5EF4-FFF2-40B4-BE49-F238E27FC236}">
                <a16:creationId xmlns:a16="http://schemas.microsoft.com/office/drawing/2014/main" id="{362464E6-DDCE-4C45-AE61-B03D59347EA2}"/>
              </a:ext>
            </a:extLst>
          </p:cNvPr>
          <p:cNvSpPr>
            <a:spLocks noGrp="1"/>
          </p:cNvSpPr>
          <p:nvPr>
            <p:ph type="sldNum" sz="quarter" idx="4"/>
          </p:nvPr>
        </p:nvSpPr>
        <p:spPr/>
        <p:txBody>
          <a:bodyPr>
            <a:noAutofit/>
          </a:bodyPr>
          <a:lstStyle/>
          <a:p>
            <a:pPr rtl="0"/>
            <a:r>
              <a:rPr lang="fr" sz="700" b="0" i="0" u="none" strike="noStrike">
                <a:highlight>
                  <a:srgbClr val="000000">
                    <a:alpha val="0"/>
                  </a:srgbClr>
                </a:highlight>
                <a:latin typeface="Avenir"/>
              </a:rPr>
              <a:t>27</a:t>
            </a:r>
            <a:endParaRPr lang="en-US"/>
          </a:p>
        </p:txBody>
      </p:sp>
    </p:spTree>
    <p:extLst>
      <p:ext uri="{BB962C8B-B14F-4D97-AF65-F5344CB8AC3E}">
        <p14:creationId xmlns:p14="http://schemas.microsoft.com/office/powerpoint/2010/main" val="41661994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94ECC6-1329-4E32-A37F-C605FE60F11F}"/>
              </a:ext>
            </a:extLst>
          </p:cNvPr>
          <p:cNvSpPr>
            <a:spLocks noGrp="1"/>
          </p:cNvSpPr>
          <p:nvPr>
            <p:ph type="body" sz="quarter" idx="32"/>
          </p:nvPr>
        </p:nvSpPr>
        <p:spPr>
          <a:xfrm>
            <a:off x="3272301" y="5487901"/>
            <a:ext cx="3696058" cy="4593992"/>
          </a:xfrm>
        </p:spPr>
        <p:txBody>
          <a:bodyPr>
            <a:noAutofit/>
          </a:bodyPr>
          <a:lstStyle/>
          <a:p>
            <a:pPr marL="228600" indent="-228600" rtl="0">
              <a:buFont typeface="+mj-lt"/>
              <a:buAutoNum type="arabicPeriod"/>
            </a:pPr>
            <a:r>
              <a:rPr lang="fr" sz="1100" b="1" i="0" u="none" strike="noStrike">
                <a:highlight>
                  <a:srgbClr val="000000">
                    <a:alpha val="0"/>
                  </a:srgbClr>
                </a:highlight>
                <a:latin typeface="Open Sans"/>
              </a:rPr>
              <a:t>En tant que facilitateur des REL de MCM, quels sont vos objectifs de développement personnel ?</a:t>
            </a:r>
          </a:p>
          <a:p>
            <a:endParaRPr lang="hr-BA" sz="1100"/>
          </a:p>
          <a:p>
            <a:pPr rtl="0"/>
            <a:r>
              <a:rPr lang="fr" sz="1100" b="0" i="0" u="none" strike="noStrike">
                <a:highlight>
                  <a:srgbClr val="000000">
                    <a:alpha val="0"/>
                  </a:srgbClr>
                </a:highlight>
                <a:latin typeface="Open Sans"/>
              </a:rPr>
              <a:t>OBJECTIF 1 : ______________________________________________</a:t>
            </a:r>
          </a:p>
          <a:p>
            <a:endParaRPr lang="hr-BA" sz="1100"/>
          </a:p>
          <a:p>
            <a:pPr rtl="0"/>
            <a:r>
              <a:rPr lang="fr" sz="1100" b="0" i="0" u="none" strike="noStrike">
                <a:highlight>
                  <a:srgbClr val="000000">
                    <a:alpha val="0"/>
                  </a:srgbClr>
                </a:highlight>
                <a:latin typeface="Open Sans"/>
              </a:rPr>
              <a:t>OBJECTIF 2 : ______________________________________________</a:t>
            </a:r>
          </a:p>
          <a:p>
            <a:endParaRPr lang="hr-BA" sz="1100"/>
          </a:p>
          <a:p>
            <a:pPr rtl="0"/>
            <a:r>
              <a:rPr lang="fr" sz="1100" b="0" i="0" u="none" strike="noStrike">
                <a:highlight>
                  <a:srgbClr val="000000">
                    <a:alpha val="0"/>
                  </a:srgbClr>
                </a:highlight>
                <a:latin typeface="Open Sans"/>
              </a:rPr>
              <a:t>OBJECTIF 3 : ______________________________________________</a:t>
            </a:r>
          </a:p>
          <a:p>
            <a:endParaRPr lang="hr-BA" sz="1100"/>
          </a:p>
          <a:p>
            <a:pPr marL="228600" indent="-228600" rtl="0">
              <a:buFont typeface="+mj-lt"/>
              <a:buAutoNum type="arabicPeriod" startAt="2"/>
            </a:pPr>
            <a:r>
              <a:rPr lang="fr" sz="1100" b="1" i="0" u="none" strike="noStrike">
                <a:highlight>
                  <a:srgbClr val="000000">
                    <a:alpha val="0"/>
                  </a:srgbClr>
                </a:highlight>
                <a:latin typeface="Open Sans"/>
              </a:rPr>
              <a:t>Évaluez vos compétences sur une échelle de 1 à 5 :</a:t>
            </a:r>
          </a:p>
          <a:p>
            <a:pPr marL="228600" indent="-228600">
              <a:buFont typeface="Arial" panose="020B0604020202020204" pitchFamily="34" charset="0"/>
              <a:buChar char="•"/>
            </a:pPr>
            <a:endParaRPr lang="hr-BA" sz="1100"/>
          </a:p>
          <a:p>
            <a:pPr marL="171450" indent="-171450" rtl="0">
              <a:buFont typeface="Arial" panose="020B0604020202020204" pitchFamily="34" charset="0"/>
              <a:buChar char="•"/>
            </a:pPr>
            <a:r>
              <a:rPr lang="fr" sz="1100" b="0" i="0" u="none" strike="noStrike">
                <a:highlight>
                  <a:srgbClr val="000000">
                    <a:alpha val="0"/>
                  </a:srgbClr>
                </a:highlight>
                <a:latin typeface="Open Sans"/>
              </a:rPr>
              <a:t>Compétences en matière de présentation</a:t>
            </a:r>
          </a:p>
          <a:p>
            <a:pPr marL="171450" indent="-171450" rtl="0">
              <a:buFont typeface="Arial" panose="020B0604020202020204" pitchFamily="34" charset="0"/>
              <a:buChar char="•"/>
            </a:pPr>
            <a:r>
              <a:rPr lang="fr" sz="1100" b="0" i="0" u="none" strike="noStrike">
                <a:highlight>
                  <a:srgbClr val="000000">
                    <a:alpha val="0"/>
                  </a:srgbClr>
                </a:highlight>
                <a:latin typeface="Open Sans"/>
              </a:rPr>
              <a:t>Capacité à soutenir un groupe diversifié</a:t>
            </a:r>
          </a:p>
          <a:p>
            <a:pPr marL="171450" indent="-171450" rtl="0">
              <a:buFont typeface="Arial" panose="020B0604020202020204" pitchFamily="34" charset="0"/>
              <a:buChar char="•"/>
            </a:pPr>
            <a:r>
              <a:rPr lang="fr" sz="1100" b="0" i="0" u="none" strike="noStrike">
                <a:highlight>
                  <a:srgbClr val="000000">
                    <a:alpha val="0"/>
                  </a:srgbClr>
                </a:highlight>
                <a:latin typeface="Open Sans"/>
              </a:rPr>
              <a:t>Confiance dans l'exécution du parcours d'apprentissage</a:t>
            </a:r>
          </a:p>
          <a:p>
            <a:pPr marL="171450" indent="-171450" rtl="0">
              <a:buFont typeface="Arial" panose="020B0604020202020204" pitchFamily="34" charset="0"/>
              <a:buChar char="•"/>
            </a:pPr>
            <a:r>
              <a:rPr lang="fr" sz="1100" b="0" i="0" u="none" strike="noStrike">
                <a:highlight>
                  <a:srgbClr val="000000">
                    <a:alpha val="0"/>
                  </a:srgbClr>
                </a:highlight>
                <a:latin typeface="Open Sans"/>
              </a:rPr>
              <a:t>Connaissance de la médiation de la communauté migrante</a:t>
            </a:r>
          </a:p>
          <a:p>
            <a:pPr marL="171450" indent="-171450">
              <a:buFont typeface="Arial" panose="020B0604020202020204" pitchFamily="34" charset="0"/>
              <a:buChar char="•"/>
            </a:pPr>
            <a:endParaRPr lang="hr-BA" sz="1100"/>
          </a:p>
          <a:p>
            <a:pPr marL="228600" indent="-228600" rtl="0">
              <a:buFont typeface="+mj-lt"/>
              <a:buAutoNum type="arabicPeriod" startAt="3"/>
            </a:pPr>
            <a:r>
              <a:rPr lang="fr" sz="1100" b="1" i="0" u="none" strike="noStrike">
                <a:highlight>
                  <a:srgbClr val="000000">
                    <a:alpha val="0"/>
                  </a:srgbClr>
                </a:highlight>
                <a:latin typeface="Open Sans"/>
              </a:rPr>
              <a:t>Quelles compétences personnelles pourraient vous aider à fournir ces REL ?</a:t>
            </a:r>
          </a:p>
          <a:p>
            <a:endParaRPr lang="hr-BA" sz="1100"/>
          </a:p>
          <a:p>
            <a:pPr rtl="0"/>
            <a:r>
              <a:rPr lang="fr" sz="1100" b="0" i="0" u="none" strike="noStrike">
                <a:highlight>
                  <a:srgbClr val="000000">
                    <a:alpha val="0"/>
                  </a:srgbClr>
                </a:highlight>
                <a:latin typeface="Open Sans"/>
              </a:rPr>
              <a:t>Par exemple : ouverture, honnêteté et transparence, respect de la diversité, volonté d'apprendre, capacité d'écoute.</a:t>
            </a:r>
          </a:p>
          <a:p>
            <a:pPr marL="228600" indent="-228600">
              <a:buFont typeface="+mj-lt"/>
              <a:buAutoNum type="arabicPeriod" startAt="3"/>
            </a:pPr>
            <a:endParaRPr lang="hr-BA"/>
          </a:p>
          <a:p>
            <a:endParaRPr lang="hr-BA"/>
          </a:p>
          <a:p>
            <a:endParaRPr lang="hr-BA"/>
          </a:p>
          <a:p>
            <a:endParaRPr lang="en-US"/>
          </a:p>
        </p:txBody>
      </p:sp>
      <p:sp>
        <p:nvSpPr>
          <p:cNvPr id="3" name="Text Placeholder 2">
            <a:extLst>
              <a:ext uri="{FF2B5EF4-FFF2-40B4-BE49-F238E27FC236}">
                <a16:creationId xmlns:a16="http://schemas.microsoft.com/office/drawing/2014/main" id="{F37806D8-29A3-4829-941B-5E1DB59B69EB}"/>
              </a:ext>
            </a:extLst>
          </p:cNvPr>
          <p:cNvSpPr>
            <a:spLocks noGrp="1"/>
          </p:cNvSpPr>
          <p:nvPr>
            <p:ph type="body" sz="quarter" idx="30"/>
          </p:nvPr>
        </p:nvSpPr>
        <p:spPr>
          <a:xfrm>
            <a:off x="427150" y="5619869"/>
            <a:ext cx="2552544" cy="1340938"/>
          </a:xfrm>
        </p:spPr>
        <p:txBody>
          <a:bodyPr>
            <a:noAutofit/>
          </a:bodyPr>
          <a:lstStyle/>
          <a:p>
            <a:pPr rtl="0"/>
            <a:r>
              <a:rPr lang="fr" sz="1800" b="1" i="0" u="none" strike="noStrike">
                <a:highlight>
                  <a:srgbClr val="000000">
                    <a:alpha val="0"/>
                  </a:srgbClr>
                </a:highlight>
                <a:latin typeface="Open Sans"/>
              </a:rPr>
              <a:t>PLAN DE DÉVELOPPEMENT PERSONNEL DE L'ANIMATEUR MCM</a:t>
            </a:r>
          </a:p>
        </p:txBody>
      </p:sp>
      <p:sp>
        <p:nvSpPr>
          <p:cNvPr id="4" name="Text Placeholder 3">
            <a:extLst>
              <a:ext uri="{FF2B5EF4-FFF2-40B4-BE49-F238E27FC236}">
                <a16:creationId xmlns:a16="http://schemas.microsoft.com/office/drawing/2014/main" id="{291BB1A7-029C-4015-AFA1-FB2F617C92EB}"/>
              </a:ext>
            </a:extLst>
          </p:cNvPr>
          <p:cNvSpPr>
            <a:spLocks noGrp="1"/>
          </p:cNvSpPr>
          <p:nvPr>
            <p:ph type="body" sz="quarter" idx="46"/>
          </p:nvPr>
        </p:nvSpPr>
        <p:spPr/>
        <p:txBody>
          <a:bodyPr>
            <a:noAutofit/>
          </a:bodyPr>
          <a:lstStyle/>
          <a:p>
            <a:pPr algn="l" rtl="0"/>
            <a:r>
              <a:rPr lang="fr" sz="1200" b="1" i="1" u="none" strike="noStrike">
                <a:highlight>
                  <a:srgbClr val="000000">
                    <a:alpha val="0"/>
                  </a:srgbClr>
                </a:highlight>
                <a:latin typeface="Open Sans"/>
              </a:rPr>
              <a:t>En tant qu'éducateur MCM, il est bénéfique d'aborder votre rôle comme un facilitateur. Si vous comparez votre vision d'un bon facilitateur avec vos propres compétences, connaissances et personnalité, vous constaterez peut-être une lacune que vous souhaiteriez combler.</a:t>
            </a:r>
            <a:endParaRPr lang="hr-BA"/>
          </a:p>
          <a:p>
            <a:pPr algn="l"/>
            <a:endParaRPr lang="hr-BA"/>
          </a:p>
          <a:p>
            <a:pPr algn="l" rtl="0"/>
            <a:r>
              <a:rPr lang="fr" sz="1200" b="1" i="1" u="none" strike="noStrike">
                <a:solidFill>
                  <a:srgbClr val="76C7D3"/>
                </a:solidFill>
                <a:highlight>
                  <a:srgbClr val="000000">
                    <a:alpha val="0"/>
                  </a:srgbClr>
                </a:highlight>
                <a:latin typeface="Open Sans"/>
              </a:rPr>
              <a:t>L'élaboration de votre plan de développement personnel en tant que facilitateur, à l'aide des ÉTAPES ci-contre, vous aidera à répondre à ces questions.</a:t>
            </a:r>
            <a:endParaRPr lang="en-US">
              <a:solidFill>
                <a:srgbClr val="76C7D3"/>
              </a:solidFill>
            </a:endParaRPr>
          </a:p>
        </p:txBody>
      </p:sp>
      <p:sp>
        <p:nvSpPr>
          <p:cNvPr id="5" name="Text Placeholder 4">
            <a:extLst>
              <a:ext uri="{FF2B5EF4-FFF2-40B4-BE49-F238E27FC236}">
                <a16:creationId xmlns:a16="http://schemas.microsoft.com/office/drawing/2014/main" id="{A496338B-248A-481E-8FA6-BEA6F63D9BB5}"/>
              </a:ext>
            </a:extLst>
          </p:cNvPr>
          <p:cNvSpPr>
            <a:spLocks noGrp="1"/>
          </p:cNvSpPr>
          <p:nvPr>
            <p:ph type="body" sz="quarter" idx="15"/>
          </p:nvPr>
        </p:nvSpPr>
        <p:spPr/>
        <p:txBody>
          <a:bodyPr>
            <a:noAutofit/>
          </a:bodyPr>
          <a:lstStyle/>
          <a:p>
            <a:endParaRPr lang="en-US"/>
          </a:p>
        </p:txBody>
      </p:sp>
      <p:sp>
        <p:nvSpPr>
          <p:cNvPr id="6" name="Text Placeholder 5">
            <a:extLst>
              <a:ext uri="{FF2B5EF4-FFF2-40B4-BE49-F238E27FC236}">
                <a16:creationId xmlns:a16="http://schemas.microsoft.com/office/drawing/2014/main" id="{4902E0AD-0826-47BB-85C6-753264D3378F}"/>
              </a:ext>
            </a:extLst>
          </p:cNvPr>
          <p:cNvSpPr>
            <a:spLocks noGrp="1"/>
          </p:cNvSpPr>
          <p:nvPr>
            <p:ph type="body" sz="quarter" idx="14"/>
          </p:nvPr>
        </p:nvSpPr>
        <p:spPr/>
        <p:txBody>
          <a:bodyPr>
            <a:noAutofit/>
          </a:bodyPr>
          <a:lstStyle/>
          <a:p>
            <a:endParaRPr lang="en-US"/>
          </a:p>
        </p:txBody>
      </p:sp>
      <p:sp>
        <p:nvSpPr>
          <p:cNvPr id="7" name="Text Placeholder 6">
            <a:extLst>
              <a:ext uri="{FF2B5EF4-FFF2-40B4-BE49-F238E27FC236}">
                <a16:creationId xmlns:a16="http://schemas.microsoft.com/office/drawing/2014/main" id="{160E0E88-A1CD-43E7-A772-81334E27A920}"/>
              </a:ext>
            </a:extLst>
          </p:cNvPr>
          <p:cNvSpPr>
            <a:spLocks noGrp="1"/>
          </p:cNvSpPr>
          <p:nvPr>
            <p:ph type="body" sz="quarter" idx="13"/>
          </p:nvPr>
        </p:nvSpPr>
        <p:spPr>
          <a:xfrm>
            <a:off x="1414820" y="948243"/>
            <a:ext cx="4958634" cy="2067904"/>
          </a:xfrm>
        </p:spPr>
        <p:txBody>
          <a:bodyPr>
            <a:noAutofit/>
          </a:bodyPr>
          <a:lstStyle/>
          <a:p>
            <a:pPr rtl="0"/>
            <a:r>
              <a:rPr lang="fr" sz="1600" b="1" i="1" u="none" strike="noStrike">
                <a:highlight>
                  <a:srgbClr val="000000">
                    <a:alpha val="0"/>
                  </a:srgbClr>
                </a:highlight>
                <a:latin typeface="Poppins"/>
              </a:rPr>
              <a:t>Un facilitateur est une personne qui utilise un certain niveau de connaissance  intuitive ou explicite du processus de groupe pour formuler et fournir une  certaine forme d’interventions formelles ou informelles afin d’aider un groupe à  réaliser ce qu’il veut ou doit faire ou à se rendre là où il veut ou doit aller.  » </a:t>
            </a:r>
          </a:p>
        </p:txBody>
      </p:sp>
      <p:sp>
        <p:nvSpPr>
          <p:cNvPr id="8" name="Text Placeholder 7">
            <a:extLst>
              <a:ext uri="{FF2B5EF4-FFF2-40B4-BE49-F238E27FC236}">
                <a16:creationId xmlns:a16="http://schemas.microsoft.com/office/drawing/2014/main" id="{AE8C3844-7F23-4C8C-BA5F-8A1333B7084C}"/>
              </a:ext>
            </a:extLst>
          </p:cNvPr>
          <p:cNvSpPr>
            <a:spLocks noGrp="1"/>
          </p:cNvSpPr>
          <p:nvPr>
            <p:ph type="body" sz="quarter" idx="52"/>
          </p:nvPr>
        </p:nvSpPr>
        <p:spPr/>
        <p:txBody>
          <a:bodyPr>
            <a:noAutofit/>
          </a:bodyPr>
          <a:lstStyle/>
          <a:p>
            <a:pPr rtl="0"/>
            <a:r>
              <a:rPr lang="fr" sz="1000" b="1" i="0" u="none" strike="noStrike">
                <a:highlight>
                  <a:srgbClr val="000000">
                    <a:alpha val="0"/>
                  </a:srgbClr>
                </a:highlight>
                <a:latin typeface="Open Sans"/>
              </a:rPr>
              <a:t>Ned Ruete</a:t>
            </a:r>
            <a:endParaRPr lang="en-US"/>
          </a:p>
        </p:txBody>
      </p:sp>
      <p:sp>
        <p:nvSpPr>
          <p:cNvPr id="9" name="Slide Number Placeholder 8">
            <a:extLst>
              <a:ext uri="{FF2B5EF4-FFF2-40B4-BE49-F238E27FC236}">
                <a16:creationId xmlns:a16="http://schemas.microsoft.com/office/drawing/2014/main" id="{833E2A7B-9AB8-4D05-A749-31B125CE8E68}"/>
              </a:ext>
            </a:extLst>
          </p:cNvPr>
          <p:cNvSpPr>
            <a:spLocks noGrp="1"/>
          </p:cNvSpPr>
          <p:nvPr>
            <p:ph type="sldNum" sz="quarter" idx="4"/>
          </p:nvPr>
        </p:nvSpPr>
        <p:spPr/>
        <p:txBody>
          <a:bodyPr>
            <a:noAutofit/>
          </a:bodyPr>
          <a:lstStyle/>
          <a:p>
            <a:pPr rtl="0"/>
            <a:r>
              <a:rPr lang="fr" sz="700" b="0" i="0" u="none" strike="noStrike">
                <a:highlight>
                  <a:srgbClr val="000000">
                    <a:alpha val="0"/>
                  </a:srgbClr>
                </a:highlight>
                <a:latin typeface="Avenir"/>
              </a:rPr>
              <a:t>28</a:t>
            </a:r>
            <a:endParaRPr lang="en-US"/>
          </a:p>
        </p:txBody>
      </p:sp>
    </p:spTree>
    <p:extLst>
      <p:ext uri="{BB962C8B-B14F-4D97-AF65-F5344CB8AC3E}">
        <p14:creationId xmlns:p14="http://schemas.microsoft.com/office/powerpoint/2010/main" val="287813485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B9B28D-2C93-4BD1-A2E7-BA0D4968E91E}"/>
              </a:ext>
            </a:extLst>
          </p:cNvPr>
          <p:cNvSpPr>
            <a:spLocks noGrp="1"/>
          </p:cNvSpPr>
          <p:nvPr>
            <p:ph type="body" sz="quarter" idx="30"/>
          </p:nvPr>
        </p:nvSpPr>
        <p:spPr>
          <a:xfrm>
            <a:off x="360240" y="227270"/>
            <a:ext cx="6839193" cy="743603"/>
          </a:xfrm>
        </p:spPr>
        <p:txBody>
          <a:bodyPr>
            <a:noAutofit/>
          </a:bodyPr>
          <a:lstStyle/>
          <a:p>
            <a:pPr rtl="0"/>
            <a:r>
              <a:rPr lang="fr" sz="2400" b="1" i="0" u="none" strike="noStrike">
                <a:highlight>
                  <a:srgbClr val="000000">
                    <a:alpha val="0"/>
                  </a:srgbClr>
                </a:highlight>
                <a:latin typeface="Open Sans"/>
              </a:rPr>
              <a:t>MODÈLE DE CALENDRIER</a:t>
            </a:r>
            <a:endParaRPr lang="en-US"/>
          </a:p>
        </p:txBody>
      </p:sp>
      <p:sp>
        <p:nvSpPr>
          <p:cNvPr id="4" name="Text Placeholder 3">
            <a:extLst>
              <a:ext uri="{FF2B5EF4-FFF2-40B4-BE49-F238E27FC236}">
                <a16:creationId xmlns:a16="http://schemas.microsoft.com/office/drawing/2014/main" id="{7A0617C9-5404-4DE3-8C1C-66F8FEFFF26D}"/>
              </a:ext>
            </a:extLst>
          </p:cNvPr>
          <p:cNvSpPr>
            <a:spLocks noGrp="1"/>
          </p:cNvSpPr>
          <p:nvPr>
            <p:ph type="body" sz="quarter" idx="13"/>
          </p:nvPr>
        </p:nvSpPr>
        <p:spPr>
          <a:xfrm>
            <a:off x="934598" y="1241264"/>
            <a:ext cx="5690476" cy="856557"/>
          </a:xfrm>
        </p:spPr>
        <p:txBody>
          <a:bodyPr>
            <a:noAutofit/>
          </a:bodyPr>
          <a:lstStyle/>
          <a:p>
            <a:pPr rtl="0">
              <a:lnSpc>
                <a:spcPct val="100000"/>
              </a:lnSpc>
            </a:pPr>
            <a:r>
              <a:rPr lang="fr" sz="1400" b="1" i="0" u="none" strike="noStrike">
                <a:highlight>
                  <a:srgbClr val="000000">
                    <a:alpha val="0"/>
                  </a:srgbClr>
                </a:highlight>
                <a:latin typeface="Open Sans"/>
              </a:rPr>
              <a:t>Pour permettre un apprentissage progressif intégré et approfondi, vous pouvez choisir de répartir l'apprentissage du MCM sur toute la semaine, par exemple un jour par semaine.</a:t>
            </a:r>
            <a:endParaRPr lang="en-US" sz="1400"/>
          </a:p>
        </p:txBody>
      </p:sp>
      <p:sp>
        <p:nvSpPr>
          <p:cNvPr id="5" name="Text Placeholder 4">
            <a:extLst>
              <a:ext uri="{FF2B5EF4-FFF2-40B4-BE49-F238E27FC236}">
                <a16:creationId xmlns:a16="http://schemas.microsoft.com/office/drawing/2014/main" id="{C788B49F-9FA0-4A72-9170-85E1A98C3172}"/>
              </a:ext>
            </a:extLst>
          </p:cNvPr>
          <p:cNvSpPr>
            <a:spLocks noGrp="1"/>
          </p:cNvSpPr>
          <p:nvPr>
            <p:ph type="body" sz="quarter" idx="47"/>
          </p:nvPr>
        </p:nvSpPr>
        <p:spPr>
          <a:xfrm>
            <a:off x="360239" y="2221122"/>
            <a:ext cx="6839193" cy="743603"/>
          </a:xfrm>
        </p:spPr>
        <p:txBody>
          <a:bodyPr>
            <a:noAutofit/>
          </a:bodyPr>
          <a:lstStyle/>
          <a:p>
            <a:pPr algn="just" rtl="0">
              <a:spcBef>
                <a:spcPct val="0"/>
              </a:spcBef>
            </a:pPr>
            <a:r>
              <a:rPr lang="fr" sz="1400" b="0" i="1" u="none" strike="noStrike">
                <a:highlight>
                  <a:srgbClr val="000000">
                    <a:alpha val="0"/>
                  </a:srgbClr>
                </a:highlight>
                <a:latin typeface="Open Sans"/>
              </a:rPr>
              <a:t>Le tableau ci-dessous est conçu pour fournir l'ensemble des modules du REL de MCM. Les REL de MCM sont conçus de manière à pouvoir être téléchargés, modifiés, raccourcis, mélangés ou intégrés dans un programme d'études existant ou nouveau. Veuillez noter que pour des raisons de droits d'auteur, il ne faut pas supprimer la marque du projet ou les droits d'auteur. Pour ceux qui sont limités par la technologie et les ressources numériques, les REL et les modules peuvent être téléchargés et imprimés ou accessibles via les appareils mobiles des étudiants.</a:t>
            </a:r>
          </a:p>
        </p:txBody>
      </p:sp>
      <p:sp>
        <p:nvSpPr>
          <p:cNvPr id="7" name="Slide Number Placeholder 6">
            <a:extLst>
              <a:ext uri="{FF2B5EF4-FFF2-40B4-BE49-F238E27FC236}">
                <a16:creationId xmlns:a16="http://schemas.microsoft.com/office/drawing/2014/main" id="{D83AC77A-F51D-40CC-A943-99181605E27D}"/>
              </a:ext>
            </a:extLst>
          </p:cNvPr>
          <p:cNvSpPr>
            <a:spLocks noGrp="1"/>
          </p:cNvSpPr>
          <p:nvPr>
            <p:ph type="sldNum" sz="quarter" idx="4"/>
          </p:nvPr>
        </p:nvSpPr>
        <p:spPr/>
        <p:txBody>
          <a:bodyPr>
            <a:noAutofit/>
          </a:bodyPr>
          <a:lstStyle/>
          <a:p>
            <a:pPr rtl="0"/>
            <a:r>
              <a:rPr lang="fr" sz="700" b="0" i="0" u="none" strike="noStrike">
                <a:highlight>
                  <a:srgbClr val="000000">
                    <a:alpha val="0"/>
                  </a:srgbClr>
                </a:highlight>
                <a:latin typeface="Avenir"/>
              </a:rPr>
              <a:t>29</a:t>
            </a:r>
            <a:endParaRPr lang="en-US"/>
          </a:p>
        </p:txBody>
      </p:sp>
      <p:graphicFrame>
        <p:nvGraphicFramePr>
          <p:cNvPr id="10" name="Table 10">
            <a:extLst>
              <a:ext uri="{FF2B5EF4-FFF2-40B4-BE49-F238E27FC236}">
                <a16:creationId xmlns:a16="http://schemas.microsoft.com/office/drawing/2014/main" id="{50C2D07C-5207-4417-ABC3-BEC4C87DB59E}"/>
              </a:ext>
            </a:extLst>
          </p:cNvPr>
          <p:cNvGraphicFramePr>
            <a:graphicFrameLocks noGrp="1"/>
          </p:cNvGraphicFramePr>
          <p:nvPr>
            <p:extLst>
              <p:ext uri="{D42A27DB-BD31-4B8C-83A1-F6EECF244321}">
                <p14:modId xmlns:p14="http://schemas.microsoft.com/office/powerpoint/2010/main" val="3960159877"/>
              </p:ext>
            </p:extLst>
          </p:nvPr>
        </p:nvGraphicFramePr>
        <p:xfrm>
          <a:off x="934045" y="3945066"/>
          <a:ext cx="6145336" cy="3596640"/>
        </p:xfrm>
        <a:graphic>
          <a:graphicData uri="http://schemas.openxmlformats.org/drawingml/2006/table">
            <a:tbl>
              <a:tblPr firstRow="1" bandRow="1">
                <a:tableStyleId>{0505E3EF-67EA-436B-97B2-0124C06EBD24}</a:tableStyleId>
              </a:tblPr>
              <a:tblGrid>
                <a:gridCol w="1998970">
                  <a:extLst>
                    <a:ext uri="{9D8B030D-6E8A-4147-A177-3AD203B41FA5}">
                      <a16:colId xmlns:a16="http://schemas.microsoft.com/office/drawing/2014/main" val="1694941866"/>
                    </a:ext>
                  </a:extLst>
                </a:gridCol>
                <a:gridCol w="4146366">
                  <a:extLst>
                    <a:ext uri="{9D8B030D-6E8A-4147-A177-3AD203B41FA5}">
                      <a16:colId xmlns:a16="http://schemas.microsoft.com/office/drawing/2014/main" val="3182946492"/>
                    </a:ext>
                  </a:extLst>
                </a:gridCol>
              </a:tblGrid>
              <a:tr h="355117">
                <a:tc>
                  <a:txBody>
                    <a:bodyPr/>
                    <a:lstStyle/>
                    <a:p>
                      <a:pPr algn="ctr" rtl="0"/>
                      <a:r>
                        <a:rPr lang="fr" sz="2000" b="1" i="0" u="none" strike="noStrike">
                          <a:solidFill>
                            <a:srgbClr val="A7377D"/>
                          </a:solidFill>
                          <a:highlight>
                            <a:srgbClr val="000000">
                              <a:alpha val="0"/>
                            </a:srgbClr>
                          </a:highlight>
                          <a:latin typeface="Open Sans"/>
                          <a:ea typeface="Open Sans"/>
                          <a:cs typeface="Open Sans"/>
                        </a:rPr>
                        <a:t>JOUR</a:t>
                      </a:r>
                      <a:endParaRPr lang="en-US" sz="2000">
                        <a:solidFill>
                          <a:srgbClr val="A7377D"/>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rtl="0"/>
                      <a:r>
                        <a:rPr lang="fr" sz="2000" b="1" i="0" u="none" strike="noStrike">
                          <a:solidFill>
                            <a:srgbClr val="A7377D"/>
                          </a:solidFill>
                          <a:highlight>
                            <a:srgbClr val="000000">
                              <a:alpha val="0"/>
                            </a:srgbClr>
                          </a:highlight>
                          <a:latin typeface="Open Sans"/>
                          <a:ea typeface="Open Sans"/>
                          <a:cs typeface="Open Sans"/>
                        </a:rPr>
                        <a:t>CONTENU DE LA FORMATION</a:t>
                      </a:r>
                      <a:endParaRPr lang="en-US" sz="2000">
                        <a:solidFill>
                          <a:srgbClr val="A7377D"/>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329714098"/>
                  </a:ext>
                </a:extLst>
              </a:tr>
              <a:tr h="573651">
                <a:tc>
                  <a:txBody>
                    <a:bodyPr/>
                    <a:lstStyle/>
                    <a:p>
                      <a:pPr algn="ctr"/>
                      <a:endParaRPr lang="hr-BA" sz="1800" b="0">
                        <a:latin typeface="Open Sans" panose="020B0606030504020204" pitchFamily="34" charset="0"/>
                        <a:ea typeface="Open Sans" panose="020B0606030504020204" pitchFamily="34" charset="0"/>
                        <a:cs typeface="Open Sans" panose="020B0606030504020204" pitchFamily="34" charset="0"/>
                      </a:endParaRPr>
                    </a:p>
                    <a:p>
                      <a:pPr algn="ctr" rtl="0"/>
                      <a:r>
                        <a:rPr lang="fr" sz="1800" b="0" i="0" u="none" strike="noStrike">
                          <a:highlight>
                            <a:srgbClr val="000000">
                              <a:alpha val="0"/>
                            </a:srgbClr>
                          </a:highlight>
                          <a:latin typeface="Open Sans"/>
                          <a:ea typeface="Open Sans"/>
                          <a:cs typeface="Open Sans"/>
                        </a:rPr>
                        <a:t>Jour 1</a:t>
                      </a:r>
                      <a:endParaRPr lang="en-US" sz="1800" b="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rtl="0"/>
                      <a:r>
                        <a:rPr lang="fr" sz="1600" b="0" i="0" u="none" strike="noStrike" kern="1200" dirty="0">
                          <a:solidFill>
                            <a:srgbClr val="000000"/>
                          </a:solidFill>
                          <a:highlight>
                            <a:srgbClr val="000000">
                              <a:alpha val="0"/>
                            </a:srgbClr>
                          </a:highlight>
                          <a:latin typeface="Open Sans"/>
                          <a:ea typeface="Open Sans"/>
                          <a:cs typeface="Open Sans"/>
                        </a:rPr>
                        <a:t>  9 h 00 - 13 h 00 Module 1, 1ère moitié</a:t>
                      </a:r>
                    </a:p>
                    <a:p>
                      <a:pPr algn="ctr" rtl="0"/>
                      <a:r>
                        <a:rPr lang="fr" sz="1600" b="0" i="0" u="none" strike="noStrike" kern="1200" dirty="0">
                          <a:solidFill>
                            <a:srgbClr val="000000"/>
                          </a:solidFill>
                          <a:highlight>
                            <a:srgbClr val="000000">
                              <a:alpha val="0"/>
                            </a:srgbClr>
                          </a:highlight>
                          <a:latin typeface="Open Sans"/>
                          <a:ea typeface="Open Sans"/>
                          <a:cs typeface="Open Sans"/>
                        </a:rPr>
                        <a:t>De 14 h à 15 h 30 Module 1, 2ème partie</a:t>
                      </a:r>
                      <a:endParaRPr lang="en-US" sz="1600" b="0" kern="12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326649436"/>
                  </a:ext>
                </a:extLst>
              </a:tr>
              <a:tr h="573651">
                <a:tc>
                  <a:txBody>
                    <a:bodyPr/>
                    <a:lstStyle/>
                    <a:p>
                      <a:pPr marL="0" algn="ctr" defTabSz="2072941" rtl="0" eaLnBrk="1" latinLnBrk="0" hangingPunct="1"/>
                      <a:endParaRPr lang="hr-BA" sz="1800" b="0" kern="120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0" algn="ctr" defTabSz="2072941" rtl="0" eaLnBrk="1" latinLnBrk="0" hangingPunct="1"/>
                      <a:r>
                        <a:rPr lang="fr" sz="1800" b="0" i="0" u="none" strike="noStrike" kern="1200">
                          <a:solidFill>
                            <a:srgbClr val="000000"/>
                          </a:solidFill>
                          <a:highlight>
                            <a:srgbClr val="000000">
                              <a:alpha val="0"/>
                            </a:srgbClr>
                          </a:highlight>
                          <a:latin typeface="Open Sans"/>
                          <a:ea typeface="Open Sans"/>
                          <a:cs typeface="Open Sans"/>
                        </a:rPr>
                        <a:t>Jour 2</a:t>
                      </a:r>
                      <a:endParaRPr lang="en-US" sz="1800" b="0" kern="1200">
                        <a:solidFill>
                          <a:schemeClr val="dk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ctr" defTabSz="2072941" rtl="0" eaLnBrk="1" fontAlgn="auto" latinLnBrk="0" hangingPunct="1">
                        <a:lnSpc>
                          <a:spcPct val="100000"/>
                        </a:lnSpc>
                        <a:spcBef>
                          <a:spcPct val="0"/>
                        </a:spcBef>
                        <a:spcAft>
                          <a:spcPct val="0"/>
                        </a:spcAft>
                        <a:buClrTx/>
                        <a:buSzTx/>
                        <a:buFontTx/>
                        <a:buNone/>
                        <a:defRPr/>
                      </a:pPr>
                      <a:r>
                        <a:rPr kumimoji="0" lang="fr" sz="1600" b="0" i="0" u="none" strike="noStrike" kern="1200" cap="none" spc="0" normalizeH="0" baseline="0" noProof="0" dirty="0">
                          <a:solidFill>
                            <a:srgbClr val="000000"/>
                          </a:solidFill>
                          <a:highlight>
                            <a:srgbClr val="000000">
                              <a:alpha val="0"/>
                            </a:srgbClr>
                          </a:highlight>
                          <a:uLnTx/>
                          <a:uFillTx/>
                          <a:latin typeface="Open Sans"/>
                          <a:ea typeface="Open Sans"/>
                          <a:cs typeface="Open Sans"/>
                        </a:rPr>
                        <a:t>9 h 00 - 13 h 00 Module 2, 1ère moitié</a:t>
                      </a:r>
                    </a:p>
                    <a:p>
                      <a:pPr marL="0" marR="0" lvl="0" indent="0" algn="ctr" defTabSz="2072941" rtl="0" eaLnBrk="1" fontAlgn="auto" latinLnBrk="0" hangingPunct="1">
                        <a:lnSpc>
                          <a:spcPct val="100000"/>
                        </a:lnSpc>
                        <a:spcBef>
                          <a:spcPct val="0"/>
                        </a:spcBef>
                        <a:spcAft>
                          <a:spcPct val="0"/>
                        </a:spcAft>
                        <a:buClrTx/>
                        <a:buSzTx/>
                        <a:buFontTx/>
                        <a:buNone/>
                        <a:defRPr/>
                      </a:pPr>
                      <a:r>
                        <a:rPr kumimoji="0" lang="fr" sz="1600" b="0" i="0" u="none" strike="noStrike" kern="1200" cap="none" spc="0" normalizeH="0" baseline="0" noProof="0" dirty="0">
                          <a:solidFill>
                            <a:srgbClr val="000000"/>
                          </a:solidFill>
                          <a:highlight>
                            <a:srgbClr val="000000">
                              <a:alpha val="0"/>
                            </a:srgbClr>
                          </a:highlight>
                          <a:uLnTx/>
                          <a:uFillTx/>
                          <a:latin typeface="Open Sans"/>
                          <a:ea typeface="Open Sans"/>
                          <a:cs typeface="Open Sans"/>
                        </a:rPr>
                        <a:t>14 h - 15 h 30 Module 2, 2ème partie</a:t>
                      </a:r>
                      <a:endParaRPr lang="en-US" sz="4000" b="0" dirty="0"/>
                    </a:p>
                  </a:txBody>
                  <a:tcPr/>
                </a:tc>
                <a:extLst>
                  <a:ext uri="{0D108BD9-81ED-4DB2-BD59-A6C34878D82A}">
                    <a16:rowId xmlns:a16="http://schemas.microsoft.com/office/drawing/2014/main" val="939191453"/>
                  </a:ext>
                </a:extLst>
              </a:tr>
              <a:tr h="573651">
                <a:tc>
                  <a:txBody>
                    <a:bodyPr/>
                    <a:lstStyle/>
                    <a:p>
                      <a:pPr marL="0" algn="ctr" defTabSz="2072941" rtl="0" eaLnBrk="1" latinLnBrk="0" hangingPunct="1"/>
                      <a:endParaRPr lang="hr-BA" sz="1800" b="0" kern="120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0" algn="ctr" defTabSz="2072941" rtl="0" eaLnBrk="1" latinLnBrk="0" hangingPunct="1"/>
                      <a:r>
                        <a:rPr lang="fr" sz="1800" b="0" i="0" u="none" strike="noStrike" kern="1200">
                          <a:solidFill>
                            <a:srgbClr val="000000"/>
                          </a:solidFill>
                          <a:highlight>
                            <a:srgbClr val="000000">
                              <a:alpha val="0"/>
                            </a:srgbClr>
                          </a:highlight>
                          <a:latin typeface="Open Sans"/>
                          <a:ea typeface="Open Sans"/>
                          <a:cs typeface="Open Sans"/>
                        </a:rPr>
                        <a:t>Jour 3</a:t>
                      </a:r>
                      <a:endParaRPr lang="en-US" sz="1800" b="0" kern="1200">
                        <a:solidFill>
                          <a:schemeClr val="dk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ctr" defTabSz="2072941" rtl="0" eaLnBrk="1" fontAlgn="auto" latinLnBrk="0" hangingPunct="1">
                        <a:lnSpc>
                          <a:spcPct val="100000"/>
                        </a:lnSpc>
                        <a:spcBef>
                          <a:spcPct val="0"/>
                        </a:spcBef>
                        <a:spcAft>
                          <a:spcPct val="0"/>
                        </a:spcAft>
                        <a:buClrTx/>
                        <a:buSzTx/>
                        <a:buFontTx/>
                        <a:buNone/>
                        <a:defRPr/>
                      </a:pPr>
                      <a:r>
                        <a:rPr kumimoji="0" lang="fr" sz="1600" b="0" i="0" u="none" strike="noStrike" kern="1200" cap="none" spc="0" normalizeH="0" baseline="0" noProof="0" dirty="0">
                          <a:solidFill>
                            <a:srgbClr val="000000"/>
                          </a:solidFill>
                          <a:highlight>
                            <a:srgbClr val="000000">
                              <a:alpha val="0"/>
                            </a:srgbClr>
                          </a:highlight>
                          <a:uLnTx/>
                          <a:uFillTx/>
                          <a:latin typeface="Open Sans"/>
                          <a:ea typeface="Open Sans"/>
                          <a:cs typeface="Open Sans"/>
                        </a:rPr>
                        <a:t> 9 h 00 - 13 h 00 Module 3, 1ère moitié</a:t>
                      </a:r>
                    </a:p>
                    <a:p>
                      <a:pPr marL="0" marR="0" lvl="0" indent="0" algn="ctr" defTabSz="2072941" rtl="0" eaLnBrk="1" fontAlgn="auto" latinLnBrk="0" hangingPunct="1">
                        <a:lnSpc>
                          <a:spcPct val="100000"/>
                        </a:lnSpc>
                        <a:spcBef>
                          <a:spcPct val="0"/>
                        </a:spcBef>
                        <a:spcAft>
                          <a:spcPct val="0"/>
                        </a:spcAft>
                        <a:buClrTx/>
                        <a:buSzTx/>
                        <a:buFontTx/>
                        <a:buNone/>
                        <a:defRPr/>
                      </a:pPr>
                      <a:r>
                        <a:rPr kumimoji="0" lang="fr" sz="1600" b="0" i="0" u="none" strike="noStrike" kern="1200" cap="none" spc="0" normalizeH="0" baseline="0" noProof="0" dirty="0">
                          <a:solidFill>
                            <a:srgbClr val="000000"/>
                          </a:solidFill>
                          <a:highlight>
                            <a:srgbClr val="000000">
                              <a:alpha val="0"/>
                            </a:srgbClr>
                          </a:highlight>
                          <a:uLnTx/>
                          <a:uFillTx/>
                          <a:latin typeface="Open Sans"/>
                          <a:ea typeface="Open Sans"/>
                          <a:cs typeface="Open Sans"/>
                        </a:rPr>
                        <a:t>De 14 h à 15 h 30 Module 3, 2ème partie</a:t>
                      </a:r>
                      <a:endPar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916708836"/>
                  </a:ext>
                </a:extLst>
              </a:tr>
              <a:tr h="573651">
                <a:tc>
                  <a:txBody>
                    <a:bodyPr/>
                    <a:lstStyle/>
                    <a:p>
                      <a:pPr marL="0" algn="ctr" defTabSz="2072941" rtl="0" eaLnBrk="1" latinLnBrk="0" hangingPunct="1"/>
                      <a:endParaRPr lang="hr-BA" sz="1800" b="0" kern="120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0" algn="ctr" defTabSz="2072941" rtl="0" eaLnBrk="1" latinLnBrk="0" hangingPunct="1"/>
                      <a:r>
                        <a:rPr lang="fr" sz="1800" b="0" i="0" u="none" strike="noStrike" kern="1200">
                          <a:solidFill>
                            <a:srgbClr val="000000"/>
                          </a:solidFill>
                          <a:highlight>
                            <a:srgbClr val="000000">
                              <a:alpha val="0"/>
                            </a:srgbClr>
                          </a:highlight>
                          <a:latin typeface="Open Sans"/>
                          <a:ea typeface="Open Sans"/>
                          <a:cs typeface="Open Sans"/>
                        </a:rPr>
                        <a:t>Jour 4</a:t>
                      </a:r>
                      <a:endParaRPr lang="en-US" sz="1800" b="0" kern="1200">
                        <a:solidFill>
                          <a:schemeClr val="dk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ctr" defTabSz="2072941" rtl="0" eaLnBrk="1" fontAlgn="auto" latinLnBrk="0" hangingPunct="1">
                        <a:lnSpc>
                          <a:spcPct val="100000"/>
                        </a:lnSpc>
                        <a:spcBef>
                          <a:spcPct val="0"/>
                        </a:spcBef>
                        <a:spcAft>
                          <a:spcPct val="0"/>
                        </a:spcAft>
                        <a:buClrTx/>
                        <a:buSzTx/>
                        <a:buFontTx/>
                        <a:buNone/>
                        <a:defRPr/>
                      </a:pPr>
                      <a:r>
                        <a:rPr kumimoji="0" lang="fr" sz="1600" b="0" i="0" u="none" strike="noStrike" kern="1200" cap="none" spc="0" normalizeH="0" baseline="0" noProof="0" dirty="0">
                          <a:solidFill>
                            <a:srgbClr val="000000"/>
                          </a:solidFill>
                          <a:highlight>
                            <a:srgbClr val="000000">
                              <a:alpha val="0"/>
                            </a:srgbClr>
                          </a:highlight>
                          <a:uLnTx/>
                          <a:uFillTx/>
                          <a:latin typeface="Open Sans"/>
                          <a:ea typeface="Open Sans"/>
                          <a:cs typeface="Open Sans"/>
                        </a:rPr>
                        <a:t> 9 h 00 - 13 h 00 Module 4, 1ère moitié</a:t>
                      </a:r>
                    </a:p>
                    <a:p>
                      <a:pPr marL="0" marR="0" lvl="0" indent="0" algn="ctr" defTabSz="2072941" rtl="0" eaLnBrk="1" fontAlgn="auto" latinLnBrk="0" hangingPunct="1">
                        <a:lnSpc>
                          <a:spcPct val="100000"/>
                        </a:lnSpc>
                        <a:spcBef>
                          <a:spcPct val="0"/>
                        </a:spcBef>
                        <a:spcAft>
                          <a:spcPct val="0"/>
                        </a:spcAft>
                        <a:buClrTx/>
                        <a:buSzTx/>
                        <a:buFontTx/>
                        <a:buNone/>
                        <a:defRPr/>
                      </a:pPr>
                      <a:r>
                        <a:rPr kumimoji="0" lang="fr" sz="1600" b="0" i="0" u="none" strike="noStrike" kern="1200" cap="none" spc="0" normalizeH="0" baseline="0" noProof="0" dirty="0">
                          <a:solidFill>
                            <a:srgbClr val="000000"/>
                          </a:solidFill>
                          <a:highlight>
                            <a:srgbClr val="000000">
                              <a:alpha val="0"/>
                            </a:srgbClr>
                          </a:highlight>
                          <a:uLnTx/>
                          <a:uFillTx/>
                          <a:latin typeface="Open Sans"/>
                          <a:ea typeface="Open Sans"/>
                          <a:cs typeface="Open Sans"/>
                        </a:rPr>
                        <a:t>14 h 00 - 15 h 30 Module 4, 2e partie</a:t>
                      </a:r>
                      <a:endPar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58512702"/>
                  </a:ext>
                </a:extLst>
              </a:tr>
              <a:tr h="573651">
                <a:tc>
                  <a:txBody>
                    <a:bodyPr/>
                    <a:lstStyle/>
                    <a:p>
                      <a:pPr marL="0" algn="ctr" defTabSz="2072941" rtl="0" eaLnBrk="1" latinLnBrk="0" hangingPunct="1"/>
                      <a:endParaRPr lang="hr-BA" sz="1800" b="0" kern="120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0" algn="ctr" defTabSz="2072941" rtl="0" eaLnBrk="1" latinLnBrk="0" hangingPunct="1"/>
                      <a:r>
                        <a:rPr lang="fr" sz="1800" b="0" i="0" u="none" strike="noStrike" kern="1200">
                          <a:solidFill>
                            <a:srgbClr val="000000"/>
                          </a:solidFill>
                          <a:highlight>
                            <a:srgbClr val="000000">
                              <a:alpha val="0"/>
                            </a:srgbClr>
                          </a:highlight>
                          <a:latin typeface="Open Sans"/>
                          <a:ea typeface="Open Sans"/>
                          <a:cs typeface="Open Sans"/>
                        </a:rPr>
                        <a:t>Jour 5</a:t>
                      </a:r>
                      <a:endParaRPr lang="en-US" sz="1800" b="0" kern="1200">
                        <a:solidFill>
                          <a:schemeClr val="dk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ctr" defTabSz="2072941" rtl="0" eaLnBrk="1" fontAlgn="auto" latinLnBrk="0" hangingPunct="1">
                        <a:lnSpc>
                          <a:spcPct val="100000"/>
                        </a:lnSpc>
                        <a:spcBef>
                          <a:spcPct val="0"/>
                        </a:spcBef>
                        <a:spcAft>
                          <a:spcPct val="0"/>
                        </a:spcAft>
                        <a:buClrTx/>
                        <a:buSzTx/>
                        <a:buFontTx/>
                        <a:buNone/>
                        <a:defRPr/>
                      </a:pPr>
                      <a:r>
                        <a:rPr kumimoji="0" lang="fr" sz="1600" b="0" i="0" u="none" strike="noStrike" kern="1200" cap="none" spc="0" normalizeH="0" baseline="0" noProof="0" dirty="0">
                          <a:solidFill>
                            <a:srgbClr val="000000"/>
                          </a:solidFill>
                          <a:highlight>
                            <a:srgbClr val="000000">
                              <a:alpha val="0"/>
                            </a:srgbClr>
                          </a:highlight>
                          <a:uLnTx/>
                          <a:uFillTx/>
                          <a:latin typeface="Open Sans"/>
                          <a:ea typeface="Open Sans"/>
                          <a:cs typeface="Open Sans"/>
                        </a:rPr>
                        <a:t> 9 h 00 - 13 h 00 Module 5, 1ère moitié</a:t>
                      </a:r>
                    </a:p>
                    <a:p>
                      <a:pPr marL="0" marR="0" lvl="0" indent="0" algn="ctr" defTabSz="2072941" rtl="0" eaLnBrk="1" fontAlgn="auto" latinLnBrk="0" hangingPunct="1">
                        <a:lnSpc>
                          <a:spcPct val="100000"/>
                        </a:lnSpc>
                        <a:spcBef>
                          <a:spcPct val="0"/>
                        </a:spcBef>
                        <a:spcAft>
                          <a:spcPct val="0"/>
                        </a:spcAft>
                        <a:buClrTx/>
                        <a:buSzTx/>
                        <a:buFontTx/>
                        <a:buNone/>
                        <a:defRPr/>
                      </a:pPr>
                      <a:r>
                        <a:rPr kumimoji="0" lang="fr" sz="1600" b="0" i="0" u="none" strike="noStrike" kern="1200" cap="none" spc="0" normalizeH="0" baseline="0" noProof="0" dirty="0">
                          <a:solidFill>
                            <a:srgbClr val="000000"/>
                          </a:solidFill>
                          <a:highlight>
                            <a:srgbClr val="000000">
                              <a:alpha val="0"/>
                            </a:srgbClr>
                          </a:highlight>
                          <a:uLnTx/>
                          <a:uFillTx/>
                          <a:latin typeface="Open Sans"/>
                          <a:ea typeface="Open Sans"/>
                          <a:cs typeface="Open Sans"/>
                        </a:rPr>
                        <a:t>14 h - 15 h 30 Module 5, 2e partie</a:t>
                      </a:r>
                      <a:endPar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769807897"/>
                  </a:ext>
                </a:extLst>
              </a:tr>
            </a:tbl>
          </a:graphicData>
        </a:graphic>
      </p:graphicFrame>
      <p:pic>
        <p:nvPicPr>
          <p:cNvPr id="13" name="Picture Placeholder 7" descr="A person wearing headphones and sitting in a chair&#10;&#10;Description automatically generated with medium confidence">
            <a:extLst>
              <a:ext uri="{FF2B5EF4-FFF2-40B4-BE49-F238E27FC236}">
                <a16:creationId xmlns:a16="http://schemas.microsoft.com/office/drawing/2014/main" id="{37CBC9FE-CF76-417F-9B1B-E0D762B23F7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26878" y="7943333"/>
            <a:ext cx="2215905" cy="2289676"/>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p:spPr>
      </p:pic>
      <p:sp>
        <p:nvSpPr>
          <p:cNvPr id="15" name="TextBox 14">
            <a:extLst>
              <a:ext uri="{FF2B5EF4-FFF2-40B4-BE49-F238E27FC236}">
                <a16:creationId xmlns:a16="http://schemas.microsoft.com/office/drawing/2014/main" id="{88C83BCC-DC04-4169-888F-248303AF1826}"/>
              </a:ext>
            </a:extLst>
          </p:cNvPr>
          <p:cNvSpPr txBox="1"/>
          <p:nvPr/>
        </p:nvSpPr>
        <p:spPr>
          <a:xfrm>
            <a:off x="2578854" y="7943333"/>
            <a:ext cx="3802380" cy="2066591"/>
          </a:xfrm>
          <a:prstGeom prst="rect">
            <a:avLst/>
          </a:prstGeom>
          <a:noFill/>
        </p:spPr>
        <p:txBody>
          <a:bodyPr wrap="square">
            <a:noAutofit/>
          </a:bodyPr>
          <a:lstStyle/>
          <a:p>
            <a:pPr algn="r" rtl="0"/>
            <a:r>
              <a:rPr lang="fr" sz="1200" b="1" i="0" u="none" strike="noStrike">
                <a:solidFill>
                  <a:srgbClr val="76C7D3"/>
                </a:solidFill>
                <a:highlight>
                  <a:srgbClr val="000000">
                    <a:alpha val="0"/>
                  </a:srgbClr>
                </a:highlight>
                <a:latin typeface="Open Sans"/>
                <a:ea typeface="Open Sans"/>
                <a:cs typeface="Open Sans"/>
              </a:rPr>
              <a:t>Ressources :</a:t>
            </a:r>
            <a:r>
              <a:rPr lang="fr" sz="1200" b="0" i="0" u="none" strike="noStrike">
                <a:highlight>
                  <a:srgbClr val="000000">
                    <a:alpha val="0"/>
                  </a:srgbClr>
                </a:highlight>
                <a:latin typeface="Open Sans"/>
                <a:ea typeface="Open Sans"/>
                <a:cs typeface="Open Sans"/>
              </a:rPr>
              <a:t> en fonction de ce qui est disponible et des besoins individuels de votre apprenant. Au minimum, vous aurez besoin d'un téléphone portable ou d'un ordinateur fiable avec accès à l'internet et d'un environnement confortable avec une chaise et un espace de travail pour chaque apprenant. Autres ressources optimales : imprimante et papier, écouteurs, fournitures scolaires traditionnelles, écran de télévision, écran blanc, tableau blanc avec marqueurs et papier de boucherie.</a:t>
            </a:r>
          </a:p>
        </p:txBody>
      </p:sp>
    </p:spTree>
    <p:extLst>
      <p:ext uri="{BB962C8B-B14F-4D97-AF65-F5344CB8AC3E}">
        <p14:creationId xmlns:p14="http://schemas.microsoft.com/office/powerpoint/2010/main" val="309236888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B23A1102-DE86-4031-A707-3B0F5139DE1F}"/>
              </a:ext>
            </a:extLst>
          </p:cNvPr>
          <p:cNvSpPr/>
          <p:nvPr/>
        </p:nvSpPr>
        <p:spPr>
          <a:xfrm>
            <a:off x="1230086" y="5192486"/>
            <a:ext cx="1262743" cy="936171"/>
          </a:xfrm>
          <a:prstGeom prst="ellipse">
            <a:avLst/>
          </a:prstGeom>
          <a:solidFill>
            <a:srgbClr val="76C7D3"/>
          </a:solidFill>
          <a:ln>
            <a:solidFill>
              <a:srgbClr val="76C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 name="Text Placeholder 2">
            <a:extLst>
              <a:ext uri="{FF2B5EF4-FFF2-40B4-BE49-F238E27FC236}">
                <a16:creationId xmlns:a16="http://schemas.microsoft.com/office/drawing/2014/main" id="{08022B45-159A-1A4E-B645-22F23918316D}"/>
              </a:ext>
            </a:extLst>
          </p:cNvPr>
          <p:cNvSpPr>
            <a:spLocks noGrp="1"/>
          </p:cNvSpPr>
          <p:nvPr>
            <p:ph type="body" sz="quarter" idx="13"/>
          </p:nvPr>
        </p:nvSpPr>
        <p:spPr>
          <a:xfrm>
            <a:off x="393233" y="5553342"/>
            <a:ext cx="3386604" cy="3450772"/>
          </a:xfrm>
        </p:spPr>
        <p:txBody>
          <a:bodyPr>
            <a:noAutofit/>
          </a:bodyPr>
          <a:lstStyle/>
          <a:p>
            <a:pPr algn="l" rtl="0">
              <a:lnSpc>
                <a:spcPct val="120000"/>
              </a:lnSpc>
            </a:pPr>
            <a:r>
              <a:rPr lang="fr" sz="1100" b="1" i="1" u="none" strike="noStrike" dirty="0">
                <a:highlight>
                  <a:srgbClr val="000000">
                    <a:alpha val="0"/>
                  </a:srgbClr>
                </a:highlight>
                <a:latin typeface="Open Sans"/>
              </a:rPr>
              <a:t>L'UE est et restera une </a:t>
            </a:r>
            <a:br>
              <a:rPr lang="fr" sz="1100" b="1" i="1" u="none" strike="noStrike" dirty="0">
                <a:highlight>
                  <a:srgbClr val="000000">
                    <a:alpha val="0"/>
                  </a:srgbClr>
                </a:highlight>
                <a:latin typeface="Open Sans"/>
              </a:rPr>
            </a:br>
            <a:r>
              <a:rPr lang="fr" sz="1100" b="1" i="1" u="none" strike="noStrike" dirty="0">
                <a:highlight>
                  <a:srgbClr val="000000">
                    <a:alpha val="0"/>
                  </a:srgbClr>
                </a:highlight>
                <a:latin typeface="Open Sans"/>
              </a:rPr>
              <a:t>région d'immigration. </a:t>
            </a:r>
            <a:endParaRPr lang="hr-BA" sz="1100" dirty="0"/>
          </a:p>
          <a:p>
            <a:pPr algn="l" rtl="0">
              <a:lnSpc>
                <a:spcPct val="120000"/>
              </a:lnSpc>
            </a:pPr>
            <a:r>
              <a:rPr lang="fr" sz="1100" b="1" i="1" u="none" strike="noStrike" dirty="0">
                <a:highlight>
                  <a:srgbClr val="000000">
                    <a:alpha val="0"/>
                  </a:srgbClr>
                </a:highlight>
                <a:latin typeface="Open Sans"/>
              </a:rPr>
              <a:t>Les communautés européennes sont composées de différents groupes ethniques, culturels et religieux.</a:t>
            </a:r>
            <a:br>
              <a:rPr lang="fr" sz="1100" b="1" i="1" u="none" strike="noStrike" dirty="0">
                <a:highlight>
                  <a:srgbClr val="000000">
                    <a:alpha val="0"/>
                  </a:srgbClr>
                </a:highlight>
                <a:latin typeface="Open Sans"/>
              </a:rPr>
            </a:br>
            <a:r>
              <a:rPr lang="fr" sz="1100" b="1" i="1" u="none" strike="noStrike" dirty="0">
                <a:highlight>
                  <a:srgbClr val="000000">
                    <a:alpha val="0"/>
                  </a:srgbClr>
                </a:highlight>
                <a:latin typeface="Open Sans"/>
              </a:rPr>
              <a:t> </a:t>
            </a:r>
            <a:endParaRPr lang="hr-BA" sz="1100" dirty="0"/>
          </a:p>
          <a:p>
            <a:pPr algn="l" rtl="0">
              <a:lnSpc>
                <a:spcPct val="120000"/>
              </a:lnSpc>
            </a:pPr>
            <a:r>
              <a:rPr lang="fr" sz="1100" b="1" i="1" u="none" strike="noStrike" dirty="0">
                <a:highlight>
                  <a:srgbClr val="000000">
                    <a:alpha val="0"/>
                  </a:srgbClr>
                </a:highlight>
                <a:latin typeface="Open Sans"/>
              </a:rPr>
              <a:t>MCM introduit une solution d'inclusion sociale : la médiation communautaire.</a:t>
            </a:r>
            <a:endParaRPr lang="hr-BA" sz="1100" dirty="0"/>
          </a:p>
          <a:p>
            <a:pPr algn="l" rtl="0">
              <a:lnSpc>
                <a:spcPct val="120000"/>
              </a:lnSpc>
            </a:pPr>
            <a:r>
              <a:rPr lang="fr" sz="1100" b="1" i="1" u="none" strike="noStrike" dirty="0">
                <a:highlight>
                  <a:srgbClr val="000000">
                    <a:alpha val="0"/>
                  </a:srgbClr>
                </a:highlight>
                <a:latin typeface="Open Sans"/>
              </a:rPr>
              <a:t>La médiation communautaire est un domaine relativement nouveau qui implique la formation de migrants et de réfugiés en tant que médiateurs de pair à pair. Il répond à la philosophie du plan d'action de l'UE sur l'intégration, en proposant une éducation des adultes innovante.</a:t>
            </a:r>
          </a:p>
          <a:p>
            <a:pPr algn="l">
              <a:lnSpc>
                <a:spcPct val="120000"/>
              </a:lnSpc>
            </a:pPr>
            <a:endParaRPr lang="hr-BA" sz="1100" dirty="0"/>
          </a:p>
          <a:p>
            <a:pPr algn="l" rtl="0">
              <a:lnSpc>
                <a:spcPct val="120000"/>
              </a:lnSpc>
            </a:pPr>
            <a:r>
              <a:rPr lang="fr" sz="1100" b="1" i="1" u="none" strike="noStrike" dirty="0">
                <a:highlight>
                  <a:srgbClr val="000000">
                    <a:alpha val="0"/>
                  </a:srgbClr>
                </a:highlight>
                <a:latin typeface="Open Sans"/>
              </a:rPr>
              <a:t>N'oublions pas : </a:t>
            </a:r>
          </a:p>
          <a:p>
            <a:pPr marL="285750" rtl="0">
              <a:lnSpc>
                <a:spcPct val="120000"/>
              </a:lnSpc>
            </a:pPr>
            <a:r>
              <a:rPr lang="fr" sz="1100" b="1" i="1" u="none" strike="noStrike" dirty="0">
                <a:highlight>
                  <a:srgbClr val="000000">
                    <a:alpha val="0"/>
                  </a:srgbClr>
                </a:highlight>
                <a:latin typeface="Open Sans"/>
              </a:rPr>
              <a:t>L'éducation des adultes est médiatisée </a:t>
            </a:r>
          </a:p>
          <a:p>
            <a:pPr marL="285750" rtl="0">
              <a:lnSpc>
                <a:spcPct val="120000"/>
              </a:lnSpc>
            </a:pPr>
            <a:r>
              <a:rPr lang="fr" sz="1100" b="1" i="1" u="none" strike="noStrike" dirty="0">
                <a:highlight>
                  <a:srgbClr val="000000">
                    <a:alpha val="0"/>
                  </a:srgbClr>
                </a:highlight>
                <a:latin typeface="Open Sans"/>
              </a:rPr>
              <a:t>par les relations personnelles.</a:t>
            </a:r>
            <a:endParaRPr lang="hr-BA" sz="1100" dirty="0"/>
          </a:p>
          <a:p>
            <a:pPr algn="l">
              <a:lnSpc>
                <a:spcPct val="120000"/>
              </a:lnSpc>
            </a:pPr>
            <a:endParaRPr lang="hr-BA" sz="1100" dirty="0">
              <a:solidFill>
                <a:schemeClr val="tx1"/>
              </a:solidFill>
              <a:highlight>
                <a:srgbClr val="FFFF00"/>
              </a:highlight>
            </a:endParaRPr>
          </a:p>
          <a:p>
            <a:pPr algn="l">
              <a:lnSpc>
                <a:spcPct val="120000"/>
              </a:lnSpc>
            </a:pPr>
            <a:endParaRPr lang="en-US" sz="1100" dirty="0">
              <a:solidFill>
                <a:schemeClr val="tx1"/>
              </a:solidFill>
              <a:highlight>
                <a:srgbClr val="FFFF00"/>
              </a:highlight>
            </a:endParaRPr>
          </a:p>
        </p:txBody>
      </p:sp>
      <p:sp>
        <p:nvSpPr>
          <p:cNvPr id="5" name="Slide Number Placeholder 4">
            <a:extLst>
              <a:ext uri="{FF2B5EF4-FFF2-40B4-BE49-F238E27FC236}">
                <a16:creationId xmlns:a16="http://schemas.microsoft.com/office/drawing/2014/main" id="{D01FCE83-1D3E-DB4F-890A-D392CECCF4A2}"/>
              </a:ext>
            </a:extLst>
          </p:cNvPr>
          <p:cNvSpPr>
            <a:spLocks noGrp="1"/>
          </p:cNvSpPr>
          <p:nvPr>
            <p:ph type="sldNum" sz="quarter" idx="4"/>
          </p:nvPr>
        </p:nvSpPr>
        <p:spPr/>
        <p:txBody>
          <a:bodyPr>
            <a:noAutofit/>
          </a:bodyPr>
          <a:lstStyle/>
          <a:p>
            <a:pPr rtl="0"/>
            <a:r>
              <a:rPr lang="fr" sz="700" b="0" i="0" u="none" strike="noStrike">
                <a:highlight>
                  <a:srgbClr val="000000">
                    <a:alpha val="0"/>
                  </a:srgbClr>
                </a:highlight>
                <a:latin typeface="Avenir"/>
              </a:rPr>
              <a:t>3</a:t>
            </a:r>
            <a:endParaRPr lang="en-US"/>
          </a:p>
        </p:txBody>
      </p:sp>
      <p:pic>
        <p:nvPicPr>
          <p:cNvPr id="11" name="Picture Placeholder 10">
            <a:extLst>
              <a:ext uri="{FF2B5EF4-FFF2-40B4-BE49-F238E27FC236}">
                <a16:creationId xmlns:a16="http://schemas.microsoft.com/office/drawing/2014/main" id="{BD2805AF-5A7E-8E42-BA2A-1354863BA850}"/>
              </a:ext>
            </a:extLst>
          </p:cNvPr>
          <p:cNvPicPr>
            <a:picLocks noGrp="1" noChangeAspect="1"/>
          </p:cNvPicPr>
          <p:nvPr>
            <p:ph type="pic" sz="quarter" idx="53"/>
          </p:nvPr>
        </p:nvPicPr>
        <p:blipFill>
          <a:blip r:embed="rId2" cstate="screen">
            <a:extLst>
              <a:ext uri="{28A0092B-C50C-407E-A947-70E740481C1C}">
                <a14:useLocalDpi xmlns:a14="http://schemas.microsoft.com/office/drawing/2010/main"/>
              </a:ext>
            </a:extLst>
          </a:blip>
          <a:srcRect b="-36127"/>
          <a:stretch>
            <a:fillRect/>
          </a:stretch>
        </p:blipFill>
        <p:spPr>
          <a:xfrm>
            <a:off x="761984" y="38876"/>
            <a:ext cx="6797691" cy="8006752"/>
          </a:xfrm>
        </p:spPr>
      </p:pic>
      <p:sp>
        <p:nvSpPr>
          <p:cNvPr id="8" name="TextBox 7">
            <a:extLst>
              <a:ext uri="{FF2B5EF4-FFF2-40B4-BE49-F238E27FC236}">
                <a16:creationId xmlns:a16="http://schemas.microsoft.com/office/drawing/2014/main" id="{83D68221-3622-4336-808E-56FF971C7DBC}"/>
              </a:ext>
            </a:extLst>
          </p:cNvPr>
          <p:cNvSpPr txBox="1"/>
          <p:nvPr/>
        </p:nvSpPr>
        <p:spPr>
          <a:xfrm>
            <a:off x="4323679" y="6183490"/>
            <a:ext cx="2842762" cy="3816429"/>
          </a:xfrm>
          <a:prstGeom prst="rect">
            <a:avLst/>
          </a:prstGeom>
          <a:noFill/>
        </p:spPr>
        <p:txBody>
          <a:bodyPr wrap="square">
            <a:noAutofit/>
          </a:bodyPr>
          <a:lstStyle/>
          <a:p>
            <a:pPr marL="171450" indent="-171450" rtl="0">
              <a:buFont typeface="Wingdings" panose="05000000000000000000" pitchFamily="2" charset="2"/>
              <a:buChar char="ü"/>
            </a:pPr>
            <a:r>
              <a:rPr lang="fr" sz="1100" b="0" i="0" u="none" strike="noStrike">
                <a:highlight>
                  <a:srgbClr val="000000">
                    <a:alpha val="0"/>
                  </a:srgbClr>
                </a:highlight>
                <a:latin typeface="Open Sans"/>
                <a:ea typeface="Open Sans"/>
                <a:cs typeface="Open Sans"/>
              </a:rPr>
              <a:t>Accroître l'autoreprésentation des migrants et des réfugiés afin qu'ils contribuent de manière plus visible au leadership civique et aux pratiques médiatiques - des médiateurs émergeront en tant que voix informées dans les débats médiatiques sur la "crise des réfugiés" et dans l'élaboration des politiques et la planification des ressources.</a:t>
            </a:r>
            <a:endParaRPr lang="hr-BA" sz="1100">
              <a:latin typeface="Open Sans" panose="020B0606030504020204" pitchFamily="34" charset="0"/>
              <a:ea typeface="Open Sans" panose="020B0606030504020204" pitchFamily="34" charset="0"/>
              <a:cs typeface="Open Sans" panose="020B0606030504020204" pitchFamily="34" charset="0"/>
            </a:endParaRPr>
          </a:p>
          <a:p>
            <a:endParaRPr lang="hr-BA" sz="1100">
              <a:latin typeface="Open Sans" panose="020B0606030504020204" pitchFamily="34" charset="0"/>
              <a:ea typeface="Open Sans" panose="020B0606030504020204" pitchFamily="34" charset="0"/>
              <a:cs typeface="Open Sans" panose="020B0606030504020204" pitchFamily="34" charset="0"/>
            </a:endParaRPr>
          </a:p>
          <a:p>
            <a:pPr marL="171450" indent="-171450" rtl="0">
              <a:buFont typeface="Wingdings" panose="05000000000000000000" pitchFamily="2" charset="2"/>
              <a:buChar char="ü"/>
            </a:pPr>
            <a:r>
              <a:rPr lang="fr" sz="1100" b="0" i="0" u="none" strike="noStrike">
                <a:highlight>
                  <a:srgbClr val="000000">
                    <a:alpha val="0"/>
                  </a:srgbClr>
                </a:highlight>
                <a:latin typeface="Open Sans"/>
                <a:ea typeface="Open Sans"/>
                <a:cs typeface="Open Sans"/>
              </a:rPr>
              <a:t>Améliorer les compétences numériques des migrants et les encourager à participer à l'éducation des adultes, en classe et en ligne. </a:t>
            </a:r>
            <a:endParaRPr lang="hr-BA" sz="110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ü"/>
            </a:pPr>
            <a:endParaRPr lang="hr-BA" sz="1100">
              <a:latin typeface="Open Sans" panose="020B0606030504020204" pitchFamily="34" charset="0"/>
              <a:ea typeface="Open Sans" panose="020B0606030504020204" pitchFamily="34" charset="0"/>
              <a:cs typeface="Open Sans" panose="020B0606030504020204" pitchFamily="34" charset="0"/>
            </a:endParaRPr>
          </a:p>
          <a:p>
            <a:pPr marL="171450" indent="-171450" rtl="0">
              <a:buFont typeface="Wingdings" panose="05000000000000000000" pitchFamily="2" charset="2"/>
              <a:buChar char="ü"/>
            </a:pPr>
            <a:r>
              <a:rPr lang="fr" sz="1100" b="0" i="0" u="none" strike="noStrike">
                <a:highlight>
                  <a:srgbClr val="000000">
                    <a:alpha val="0"/>
                  </a:srgbClr>
                </a:highlight>
                <a:latin typeface="Open Sans"/>
                <a:ea typeface="Open Sans"/>
                <a:cs typeface="Open Sans"/>
              </a:rPr>
              <a:t>Améliorer les interconnexions entre l'éducation formelle, l'éducation non formelle, l'éducation des adultes, les autres formes d'apprentissage et le marché du travail, respectivement.</a:t>
            </a:r>
            <a:endParaRPr lang="hr-BA" sz="1100">
              <a:latin typeface="Open Sans" panose="020B0606030504020204" pitchFamily="34" charset="0"/>
              <a:ea typeface="Open Sans" panose="020B0606030504020204" pitchFamily="34" charset="0"/>
              <a:cs typeface="Open Sans" panose="020B0606030504020204" pitchFamily="34" charset="0"/>
            </a:endParaRPr>
          </a:p>
          <a:p>
            <a:endParaRPr lang="hr-BA" sz="110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ü"/>
            </a:pPr>
            <a:endParaRPr lang="en-US" sz="110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AAC633AF-B45C-4801-AE14-6BE913F2FD30}"/>
              </a:ext>
            </a:extLst>
          </p:cNvPr>
          <p:cNvSpPr txBox="1"/>
          <p:nvPr/>
        </p:nvSpPr>
        <p:spPr>
          <a:xfrm>
            <a:off x="179622" y="9815105"/>
            <a:ext cx="6986819" cy="430887"/>
          </a:xfrm>
          <a:prstGeom prst="rect">
            <a:avLst/>
          </a:prstGeom>
          <a:noFill/>
        </p:spPr>
        <p:txBody>
          <a:bodyPr wrap="square">
            <a:noAutofit/>
          </a:bodyPr>
          <a:lstStyle/>
          <a:p>
            <a:pPr marL="171450" indent="-171450" rtl="0">
              <a:buFont typeface="Wingdings" panose="05000000000000000000" pitchFamily="2" charset="2"/>
              <a:buChar char="ü"/>
            </a:pPr>
            <a:r>
              <a:rPr lang="fr" sz="1100" b="0" i="0" u="none" strike="noStrike">
                <a:highlight>
                  <a:srgbClr val="000000">
                    <a:alpha val="0"/>
                  </a:srgbClr>
                </a:highlight>
                <a:latin typeface="Open Sans"/>
                <a:ea typeface="Open Sans"/>
                <a:cs typeface="Open Sans"/>
              </a:rPr>
              <a:t>Encourager une meilleure compréhension et une meilleure prise en compte de la diversité sociale, ethnique, linguistique et culturelle au niveau politique.</a:t>
            </a:r>
          </a:p>
        </p:txBody>
      </p:sp>
      <p:sp>
        <p:nvSpPr>
          <p:cNvPr id="15" name="Freeform: Shape 14">
            <a:extLst>
              <a:ext uri="{FF2B5EF4-FFF2-40B4-BE49-F238E27FC236}">
                <a16:creationId xmlns:a16="http://schemas.microsoft.com/office/drawing/2014/main" id="{024B4E27-F363-44A4-ABAB-8CB1BE613F69}"/>
              </a:ext>
            </a:extLst>
          </p:cNvPr>
          <p:cNvSpPr/>
          <p:nvPr/>
        </p:nvSpPr>
        <p:spPr>
          <a:xfrm>
            <a:off x="3405303" y="3579995"/>
            <a:ext cx="3603275" cy="2543219"/>
          </a:xfrm>
          <a:custGeom>
            <a:avLst/>
            <a:gdLst>
              <a:gd name="connsiteX0" fmla="*/ 3429000 w 3603275"/>
              <a:gd name="connsiteY0" fmla="*/ 85725 h 2543219"/>
              <a:gd name="connsiteX1" fmla="*/ 3429000 w 3603275"/>
              <a:gd name="connsiteY1" fmla="*/ 85725 h 2543219"/>
              <a:gd name="connsiteX2" fmla="*/ 3448050 w 3603275"/>
              <a:gd name="connsiteY2" fmla="*/ 219075 h 2543219"/>
              <a:gd name="connsiteX3" fmla="*/ 3457575 w 3603275"/>
              <a:gd name="connsiteY3" fmla="*/ 342900 h 2543219"/>
              <a:gd name="connsiteX4" fmla="*/ 3467100 w 3603275"/>
              <a:gd name="connsiteY4" fmla="*/ 2286000 h 2543219"/>
              <a:gd name="connsiteX5" fmla="*/ 3486150 w 3603275"/>
              <a:gd name="connsiteY5" fmla="*/ 2400300 h 2543219"/>
              <a:gd name="connsiteX6" fmla="*/ 3505200 w 3603275"/>
              <a:gd name="connsiteY6" fmla="*/ 2486025 h 2543219"/>
              <a:gd name="connsiteX7" fmla="*/ 3390900 w 3603275"/>
              <a:gd name="connsiteY7" fmla="*/ 2533650 h 2543219"/>
              <a:gd name="connsiteX8" fmla="*/ 3352800 w 3603275"/>
              <a:gd name="connsiteY8" fmla="*/ 2543175 h 2543219"/>
              <a:gd name="connsiteX9" fmla="*/ 2971800 w 3603275"/>
              <a:gd name="connsiteY9" fmla="*/ 2514600 h 2543219"/>
              <a:gd name="connsiteX10" fmla="*/ 2619375 w 3603275"/>
              <a:gd name="connsiteY10" fmla="*/ 2495550 h 2543219"/>
              <a:gd name="connsiteX11" fmla="*/ 2400300 w 3603275"/>
              <a:gd name="connsiteY11" fmla="*/ 2476500 h 2543219"/>
              <a:gd name="connsiteX12" fmla="*/ 2095500 w 3603275"/>
              <a:gd name="connsiteY12" fmla="*/ 2466975 h 2543219"/>
              <a:gd name="connsiteX13" fmla="*/ 1962150 w 3603275"/>
              <a:gd name="connsiteY13" fmla="*/ 2447925 h 2543219"/>
              <a:gd name="connsiteX14" fmla="*/ 1828800 w 3603275"/>
              <a:gd name="connsiteY14" fmla="*/ 2438400 h 2543219"/>
              <a:gd name="connsiteX15" fmla="*/ 1666875 w 3603275"/>
              <a:gd name="connsiteY15" fmla="*/ 2409825 h 2543219"/>
              <a:gd name="connsiteX16" fmla="*/ 1447800 w 3603275"/>
              <a:gd name="connsiteY16" fmla="*/ 2343150 h 2543219"/>
              <a:gd name="connsiteX17" fmla="*/ 1419225 w 3603275"/>
              <a:gd name="connsiteY17" fmla="*/ 2333625 h 2543219"/>
              <a:gd name="connsiteX18" fmla="*/ 1314450 w 3603275"/>
              <a:gd name="connsiteY18" fmla="*/ 2314575 h 2543219"/>
              <a:gd name="connsiteX19" fmla="*/ 1219200 w 3603275"/>
              <a:gd name="connsiteY19" fmla="*/ 2276475 h 2543219"/>
              <a:gd name="connsiteX20" fmla="*/ 1057275 w 3603275"/>
              <a:gd name="connsiteY20" fmla="*/ 2238375 h 2543219"/>
              <a:gd name="connsiteX21" fmla="*/ 876300 w 3603275"/>
              <a:gd name="connsiteY21" fmla="*/ 2124075 h 2543219"/>
              <a:gd name="connsiteX22" fmla="*/ 676275 w 3603275"/>
              <a:gd name="connsiteY22" fmla="*/ 2000250 h 2543219"/>
              <a:gd name="connsiteX23" fmla="*/ 609600 w 3603275"/>
              <a:gd name="connsiteY23" fmla="*/ 1876425 h 2543219"/>
              <a:gd name="connsiteX24" fmla="*/ 571500 w 3603275"/>
              <a:gd name="connsiteY24" fmla="*/ 1781175 h 2543219"/>
              <a:gd name="connsiteX25" fmla="*/ 561975 w 3603275"/>
              <a:gd name="connsiteY25" fmla="*/ 1657350 h 2543219"/>
              <a:gd name="connsiteX26" fmla="*/ 590550 w 3603275"/>
              <a:gd name="connsiteY26" fmla="*/ 1219200 h 2543219"/>
              <a:gd name="connsiteX27" fmla="*/ 542925 w 3603275"/>
              <a:gd name="connsiteY27" fmla="*/ 1009650 h 2543219"/>
              <a:gd name="connsiteX28" fmla="*/ 371475 w 3603275"/>
              <a:gd name="connsiteY28" fmla="*/ 809625 h 2543219"/>
              <a:gd name="connsiteX29" fmla="*/ 295275 w 3603275"/>
              <a:gd name="connsiteY29" fmla="*/ 752475 h 2543219"/>
              <a:gd name="connsiteX30" fmla="*/ 0 w 3603275"/>
              <a:gd name="connsiteY30" fmla="*/ 723900 h 2543219"/>
              <a:gd name="connsiteX31" fmla="*/ 133350 w 3603275"/>
              <a:gd name="connsiteY31" fmla="*/ 581025 h 2543219"/>
              <a:gd name="connsiteX32" fmla="*/ 352425 w 3603275"/>
              <a:gd name="connsiteY32" fmla="*/ 409575 h 2543219"/>
              <a:gd name="connsiteX33" fmla="*/ 400050 w 3603275"/>
              <a:gd name="connsiteY33" fmla="*/ 371475 h 2543219"/>
              <a:gd name="connsiteX34" fmla="*/ 476250 w 3603275"/>
              <a:gd name="connsiteY34" fmla="*/ 333375 h 2543219"/>
              <a:gd name="connsiteX35" fmla="*/ 552450 w 3603275"/>
              <a:gd name="connsiteY35" fmla="*/ 285750 h 2543219"/>
              <a:gd name="connsiteX36" fmla="*/ 723900 w 3603275"/>
              <a:gd name="connsiteY36" fmla="*/ 200025 h 2543219"/>
              <a:gd name="connsiteX37" fmla="*/ 838200 w 3603275"/>
              <a:gd name="connsiteY37" fmla="*/ 133350 h 2543219"/>
              <a:gd name="connsiteX38" fmla="*/ 1247775 w 3603275"/>
              <a:gd name="connsiteY38" fmla="*/ 76200 h 2543219"/>
              <a:gd name="connsiteX39" fmla="*/ 1543050 w 3603275"/>
              <a:gd name="connsiteY39" fmla="*/ 47625 h 2543219"/>
              <a:gd name="connsiteX40" fmla="*/ 1714500 w 3603275"/>
              <a:gd name="connsiteY40" fmla="*/ 28575 h 2543219"/>
              <a:gd name="connsiteX41" fmla="*/ 1828800 w 3603275"/>
              <a:gd name="connsiteY41" fmla="*/ 19050 h 2543219"/>
              <a:gd name="connsiteX42" fmla="*/ 2028825 w 3603275"/>
              <a:gd name="connsiteY42" fmla="*/ 0 h 2543219"/>
              <a:gd name="connsiteX43" fmla="*/ 3305175 w 3603275"/>
              <a:gd name="connsiteY43" fmla="*/ 57150 h 2543219"/>
              <a:gd name="connsiteX44" fmla="*/ 3429000 w 3603275"/>
              <a:gd name="connsiteY44" fmla="*/ 85725 h 25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03275" h="2543219">
                <a:moveTo>
                  <a:pt x="3429000" y="85725"/>
                </a:moveTo>
                <a:lnTo>
                  <a:pt x="3429000" y="85725"/>
                </a:lnTo>
                <a:cubicBezTo>
                  <a:pt x="3435350" y="130175"/>
                  <a:pt x="3443091" y="174448"/>
                  <a:pt x="3448050" y="219075"/>
                </a:cubicBezTo>
                <a:cubicBezTo>
                  <a:pt x="3452622" y="260219"/>
                  <a:pt x="3457193" y="301505"/>
                  <a:pt x="3457575" y="342900"/>
                </a:cubicBezTo>
                <a:cubicBezTo>
                  <a:pt x="3463544" y="990580"/>
                  <a:pt x="3460990" y="1638321"/>
                  <a:pt x="3467100" y="2286000"/>
                </a:cubicBezTo>
                <a:cubicBezTo>
                  <a:pt x="3467636" y="2342815"/>
                  <a:pt x="3475844" y="2353923"/>
                  <a:pt x="3486150" y="2400300"/>
                </a:cubicBezTo>
                <a:cubicBezTo>
                  <a:pt x="3510335" y="2509131"/>
                  <a:pt x="3481971" y="2393107"/>
                  <a:pt x="3505200" y="2486025"/>
                </a:cubicBezTo>
                <a:cubicBezTo>
                  <a:pt x="3467100" y="2501900"/>
                  <a:pt x="3429547" y="2519157"/>
                  <a:pt x="3390900" y="2533650"/>
                </a:cubicBezTo>
                <a:cubicBezTo>
                  <a:pt x="3378643" y="2538247"/>
                  <a:pt x="3365877" y="2543769"/>
                  <a:pt x="3352800" y="2543175"/>
                </a:cubicBezTo>
                <a:cubicBezTo>
                  <a:pt x="3225575" y="2537392"/>
                  <a:pt x="3098751" y="2524756"/>
                  <a:pt x="2971800" y="2514600"/>
                </a:cubicBezTo>
                <a:cubicBezTo>
                  <a:pt x="2707116" y="2493425"/>
                  <a:pt x="3134470" y="2514628"/>
                  <a:pt x="2619375" y="2495550"/>
                </a:cubicBezTo>
                <a:cubicBezTo>
                  <a:pt x="2546350" y="2489200"/>
                  <a:pt x="2473492" y="2480492"/>
                  <a:pt x="2400300" y="2476500"/>
                </a:cubicBezTo>
                <a:cubicBezTo>
                  <a:pt x="2298801" y="2470964"/>
                  <a:pt x="2196934" y="2473590"/>
                  <a:pt x="2095500" y="2466975"/>
                </a:cubicBezTo>
                <a:cubicBezTo>
                  <a:pt x="2050694" y="2464053"/>
                  <a:pt x="2006796" y="2452708"/>
                  <a:pt x="1962150" y="2447925"/>
                </a:cubicBezTo>
                <a:cubicBezTo>
                  <a:pt x="1917840" y="2443178"/>
                  <a:pt x="1873250" y="2441575"/>
                  <a:pt x="1828800" y="2438400"/>
                </a:cubicBezTo>
                <a:cubicBezTo>
                  <a:pt x="1774825" y="2428875"/>
                  <a:pt x="1720048" y="2423118"/>
                  <a:pt x="1666875" y="2409825"/>
                </a:cubicBezTo>
                <a:cubicBezTo>
                  <a:pt x="1592822" y="2391312"/>
                  <a:pt x="1520757" y="2365598"/>
                  <a:pt x="1447800" y="2343150"/>
                </a:cubicBezTo>
                <a:cubicBezTo>
                  <a:pt x="1438204" y="2340197"/>
                  <a:pt x="1429103" y="2335421"/>
                  <a:pt x="1419225" y="2333625"/>
                </a:cubicBezTo>
                <a:lnTo>
                  <a:pt x="1314450" y="2314575"/>
                </a:lnTo>
                <a:cubicBezTo>
                  <a:pt x="1282700" y="2301875"/>
                  <a:pt x="1251839" y="2286675"/>
                  <a:pt x="1219200" y="2276475"/>
                </a:cubicBezTo>
                <a:cubicBezTo>
                  <a:pt x="1067341" y="2229019"/>
                  <a:pt x="1291275" y="2331975"/>
                  <a:pt x="1057275" y="2238375"/>
                </a:cubicBezTo>
                <a:cubicBezTo>
                  <a:pt x="732369" y="2108412"/>
                  <a:pt x="1036531" y="2230896"/>
                  <a:pt x="876300" y="2124075"/>
                </a:cubicBezTo>
                <a:cubicBezTo>
                  <a:pt x="754423" y="2042824"/>
                  <a:pt x="769725" y="2085204"/>
                  <a:pt x="676275" y="2000250"/>
                </a:cubicBezTo>
                <a:cubicBezTo>
                  <a:pt x="644566" y="1971424"/>
                  <a:pt x="623364" y="1909114"/>
                  <a:pt x="609600" y="1876425"/>
                </a:cubicBezTo>
                <a:cubicBezTo>
                  <a:pt x="596330" y="1844909"/>
                  <a:pt x="584200" y="1812925"/>
                  <a:pt x="571500" y="1781175"/>
                </a:cubicBezTo>
                <a:cubicBezTo>
                  <a:pt x="568325" y="1739900"/>
                  <a:pt x="561113" y="1698738"/>
                  <a:pt x="561975" y="1657350"/>
                </a:cubicBezTo>
                <a:cubicBezTo>
                  <a:pt x="565673" y="1479842"/>
                  <a:pt x="576415" y="1374685"/>
                  <a:pt x="590550" y="1219200"/>
                </a:cubicBezTo>
                <a:cubicBezTo>
                  <a:pt x="574675" y="1149350"/>
                  <a:pt x="568507" y="1076557"/>
                  <a:pt x="542925" y="1009650"/>
                </a:cubicBezTo>
                <a:cubicBezTo>
                  <a:pt x="510739" y="925472"/>
                  <a:pt x="437600" y="864729"/>
                  <a:pt x="371475" y="809625"/>
                </a:cubicBezTo>
                <a:cubicBezTo>
                  <a:pt x="347084" y="789299"/>
                  <a:pt x="324289" y="765370"/>
                  <a:pt x="295275" y="752475"/>
                </a:cubicBezTo>
                <a:cubicBezTo>
                  <a:pt x="233565" y="725048"/>
                  <a:pt x="28286" y="725247"/>
                  <a:pt x="0" y="723900"/>
                </a:cubicBezTo>
                <a:cubicBezTo>
                  <a:pt x="52098" y="584971"/>
                  <a:pt x="-8027" y="698839"/>
                  <a:pt x="133350" y="581025"/>
                </a:cubicBezTo>
                <a:cubicBezTo>
                  <a:pt x="492571" y="281674"/>
                  <a:pt x="77079" y="574783"/>
                  <a:pt x="352425" y="409575"/>
                </a:cubicBezTo>
                <a:cubicBezTo>
                  <a:pt x="369858" y="399115"/>
                  <a:pt x="382736" y="382130"/>
                  <a:pt x="400050" y="371475"/>
                </a:cubicBezTo>
                <a:cubicBezTo>
                  <a:pt x="424235" y="356592"/>
                  <a:pt x="451499" y="347297"/>
                  <a:pt x="476250" y="333375"/>
                </a:cubicBezTo>
                <a:cubicBezTo>
                  <a:pt x="502356" y="318690"/>
                  <a:pt x="525978" y="299765"/>
                  <a:pt x="552450" y="285750"/>
                </a:cubicBezTo>
                <a:cubicBezTo>
                  <a:pt x="739093" y="186939"/>
                  <a:pt x="536570" y="312423"/>
                  <a:pt x="723900" y="200025"/>
                </a:cubicBezTo>
                <a:cubicBezTo>
                  <a:pt x="756999" y="180165"/>
                  <a:pt x="799431" y="144205"/>
                  <a:pt x="838200" y="133350"/>
                </a:cubicBezTo>
                <a:cubicBezTo>
                  <a:pt x="1003636" y="87028"/>
                  <a:pt x="1069822" y="91029"/>
                  <a:pt x="1247775" y="76200"/>
                </a:cubicBezTo>
                <a:cubicBezTo>
                  <a:pt x="1435316" y="38692"/>
                  <a:pt x="1255357" y="69755"/>
                  <a:pt x="1543050" y="47625"/>
                </a:cubicBezTo>
                <a:cubicBezTo>
                  <a:pt x="1600382" y="43215"/>
                  <a:pt x="1657197" y="33350"/>
                  <a:pt x="1714500" y="28575"/>
                </a:cubicBezTo>
                <a:lnTo>
                  <a:pt x="1828800" y="19050"/>
                </a:lnTo>
                <a:lnTo>
                  <a:pt x="2028825" y="0"/>
                </a:lnTo>
                <a:cubicBezTo>
                  <a:pt x="2454275" y="19050"/>
                  <a:pt x="2880351" y="27233"/>
                  <a:pt x="3305175" y="57150"/>
                </a:cubicBezTo>
                <a:cubicBezTo>
                  <a:pt x="3906683" y="99510"/>
                  <a:pt x="3408363" y="80963"/>
                  <a:pt x="3429000" y="85725"/>
                </a:cubicBezTo>
                <a:close/>
              </a:path>
            </a:pathLst>
          </a:custGeom>
          <a:solidFill>
            <a:srgbClr val="A7377D">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 name="TextBox 11">
            <a:extLst>
              <a:ext uri="{FF2B5EF4-FFF2-40B4-BE49-F238E27FC236}">
                <a16:creationId xmlns:a16="http://schemas.microsoft.com/office/drawing/2014/main" id="{ED55C9DF-1B9D-4490-AB50-AC6D1E5FB878}"/>
              </a:ext>
            </a:extLst>
          </p:cNvPr>
          <p:cNvSpPr txBox="1"/>
          <p:nvPr/>
        </p:nvSpPr>
        <p:spPr>
          <a:xfrm>
            <a:off x="4309744" y="3533918"/>
            <a:ext cx="2590239" cy="2308324"/>
          </a:xfrm>
          <a:prstGeom prst="rect">
            <a:avLst/>
          </a:prstGeom>
          <a:noFill/>
        </p:spPr>
        <p:txBody>
          <a:bodyPr wrap="square">
            <a:noAutofit/>
          </a:bodyPr>
          <a:lstStyle/>
          <a:p>
            <a:pPr rtl="0"/>
            <a:r>
              <a:rPr lang="fr" sz="1200" b="1" i="0" u="none" strike="noStrike" dirty="0">
                <a:solidFill>
                  <a:srgbClr val="FFFFFF"/>
                </a:solidFill>
                <a:highlight>
                  <a:srgbClr val="000000">
                    <a:alpha val="0"/>
                  </a:srgbClr>
                </a:highlight>
                <a:latin typeface="Open Sans"/>
                <a:ea typeface="Open Sans"/>
                <a:cs typeface="Open Sans"/>
              </a:rPr>
              <a:t>L'objectif de la MCM</a:t>
            </a:r>
          </a:p>
          <a:p>
            <a:endParaRPr lang="hr-BA" sz="1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71450" indent="-171450" rtl="0">
              <a:buFont typeface="Wingdings" panose="05000000000000000000" pitchFamily="2" charset="2"/>
              <a:buChar char="ü"/>
            </a:pPr>
            <a:r>
              <a:rPr lang="fr" sz="1100" b="1" i="0" u="none" strike="noStrike" dirty="0">
                <a:solidFill>
                  <a:srgbClr val="FFFFFF"/>
                </a:solidFill>
                <a:highlight>
                  <a:srgbClr val="000000">
                    <a:alpha val="0"/>
                  </a:srgbClr>
                </a:highlight>
                <a:latin typeface="Open Sans"/>
                <a:ea typeface="Open Sans"/>
                <a:cs typeface="Open Sans"/>
              </a:rPr>
              <a:t>Permettre aux migrants de participer plus activement à la société ; grâce au processus de médiation communautaire, nos médiateurs communautaires et leurs communautés de migrants seront habilités à devenir des agents du changement dans leur propre vie et des participants plus actifs dans leur nouvelle société.</a:t>
            </a:r>
          </a:p>
        </p:txBody>
      </p:sp>
    </p:spTree>
    <p:extLst>
      <p:ext uri="{BB962C8B-B14F-4D97-AF65-F5344CB8AC3E}">
        <p14:creationId xmlns:p14="http://schemas.microsoft.com/office/powerpoint/2010/main" val="193162932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E1D8E24-7ACB-F349-A8FD-457328909844}"/>
              </a:ext>
            </a:extLst>
          </p:cNvPr>
          <p:cNvSpPr>
            <a:spLocks noGrp="1"/>
          </p:cNvSpPr>
          <p:nvPr>
            <p:ph type="sldNum" sz="quarter" idx="4"/>
          </p:nvPr>
        </p:nvSpPr>
        <p:spPr/>
        <p:txBody>
          <a:bodyPr>
            <a:noAutofit/>
          </a:bodyPr>
          <a:lstStyle/>
          <a:p>
            <a:pPr rtl="0"/>
            <a:r>
              <a:rPr lang="fr" sz="700" b="0" i="0" u="none" strike="noStrike">
                <a:highlight>
                  <a:srgbClr val="000000">
                    <a:alpha val="0"/>
                  </a:srgbClr>
                </a:highlight>
                <a:latin typeface="Avenir"/>
              </a:rPr>
              <a:t>30</a:t>
            </a:r>
            <a:endParaRPr lang="en-US"/>
          </a:p>
        </p:txBody>
      </p:sp>
      <p:sp>
        <p:nvSpPr>
          <p:cNvPr id="7" name="Text Placeholder 6">
            <a:extLst>
              <a:ext uri="{FF2B5EF4-FFF2-40B4-BE49-F238E27FC236}">
                <a16:creationId xmlns:a16="http://schemas.microsoft.com/office/drawing/2014/main" id="{467BE76C-9B81-E14E-8E9B-43112B3F619E}"/>
              </a:ext>
            </a:extLst>
          </p:cNvPr>
          <p:cNvSpPr>
            <a:spLocks noGrp="1"/>
          </p:cNvSpPr>
          <p:nvPr>
            <p:ph type="body" sz="quarter" idx="14"/>
          </p:nvPr>
        </p:nvSpPr>
        <p:spPr/>
        <p:txBody>
          <a:bodyPr>
            <a:noAutofit/>
          </a:bodyPr>
          <a:lstStyle/>
          <a:p>
            <a:pPr rtl="0"/>
            <a:r>
              <a:rPr lang="fr" sz="23000" b="1" i="0" u="none" strike="noStrike">
                <a:highlight>
                  <a:srgbClr val="000000">
                    <a:alpha val="0"/>
                  </a:srgbClr>
                </a:highlight>
                <a:latin typeface="Times"/>
              </a:rPr>
              <a:t>6</a:t>
            </a:r>
            <a:endParaRPr lang="en-US"/>
          </a:p>
        </p:txBody>
      </p:sp>
      <p:sp>
        <p:nvSpPr>
          <p:cNvPr id="8" name="Text Placeholder 7">
            <a:extLst>
              <a:ext uri="{FF2B5EF4-FFF2-40B4-BE49-F238E27FC236}">
                <a16:creationId xmlns:a16="http://schemas.microsoft.com/office/drawing/2014/main" id="{8780144C-7FF5-1546-AFEB-A6A9CB1B0BC7}"/>
              </a:ext>
            </a:extLst>
          </p:cNvPr>
          <p:cNvSpPr>
            <a:spLocks noGrp="1"/>
          </p:cNvSpPr>
          <p:nvPr>
            <p:ph type="body" sz="quarter" idx="15"/>
          </p:nvPr>
        </p:nvSpPr>
        <p:spPr/>
        <p:txBody>
          <a:bodyPr>
            <a:noAutofit/>
          </a:bodyPr>
          <a:lstStyle/>
          <a:p>
            <a:pPr rtl="0"/>
            <a:r>
              <a:rPr lang="fr" sz="3600" b="1" i="0" u="none" strike="noStrike">
                <a:highlight>
                  <a:srgbClr val="000000">
                    <a:alpha val="0"/>
                  </a:srgbClr>
                </a:highlight>
                <a:latin typeface="Open Sans"/>
              </a:rPr>
              <a:t>AUTRES RESSOURCES</a:t>
            </a:r>
            <a:endParaRPr lang="en-US"/>
          </a:p>
        </p:txBody>
      </p:sp>
    </p:spTree>
    <p:extLst>
      <p:ext uri="{BB962C8B-B14F-4D97-AF65-F5344CB8AC3E}">
        <p14:creationId xmlns:p14="http://schemas.microsoft.com/office/powerpoint/2010/main" val="330339836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DA1B6FAD-8EB9-8840-B025-D8DFBCFF6C58}"/>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8" name="Text Placeholder 7">
            <a:extLst>
              <a:ext uri="{FF2B5EF4-FFF2-40B4-BE49-F238E27FC236}">
                <a16:creationId xmlns:a16="http://schemas.microsoft.com/office/drawing/2014/main" id="{D00E0EF7-BFD8-EF41-AC68-332FC2EA9BCB}"/>
              </a:ext>
            </a:extLst>
          </p:cNvPr>
          <p:cNvSpPr>
            <a:spLocks noGrp="1"/>
          </p:cNvSpPr>
          <p:nvPr>
            <p:ph type="body" sz="quarter" idx="19"/>
          </p:nvPr>
        </p:nvSpPr>
        <p:spPr/>
        <p:txBody>
          <a:bodyPr>
            <a:noAutofit/>
          </a:bodyPr>
          <a:lstStyle/>
          <a:p>
            <a:pPr rtl="0"/>
            <a:r>
              <a:rPr lang="fr" sz="1800" b="0" i="0" u="none" strike="noStrike">
                <a:highlight>
                  <a:srgbClr val="000000">
                    <a:alpha val="0"/>
                  </a:srgbClr>
                </a:highlight>
                <a:latin typeface="Open Sans"/>
              </a:rPr>
              <a:t>www.mcmproject.eu</a:t>
            </a:r>
          </a:p>
        </p:txBody>
      </p:sp>
      <p:sp>
        <p:nvSpPr>
          <p:cNvPr id="10" name="Text Placeholder 9">
            <a:extLst>
              <a:ext uri="{FF2B5EF4-FFF2-40B4-BE49-F238E27FC236}">
                <a16:creationId xmlns:a16="http://schemas.microsoft.com/office/drawing/2014/main" id="{92689CE0-0FF2-974E-B7C9-7E998C51E609}"/>
              </a:ext>
            </a:extLst>
          </p:cNvPr>
          <p:cNvSpPr>
            <a:spLocks noGrp="1"/>
          </p:cNvSpPr>
          <p:nvPr>
            <p:ph type="body" sz="quarter" idx="32"/>
          </p:nvPr>
        </p:nvSpPr>
        <p:spPr>
          <a:xfrm>
            <a:off x="2855674" y="203184"/>
            <a:ext cx="4296490" cy="3732592"/>
          </a:xfrm>
        </p:spPr>
        <p:txBody>
          <a:bodyPr>
            <a:noAutofit/>
          </a:bodyPr>
          <a:lstStyle/>
          <a:p>
            <a:pPr marL="171450" indent="-171450" algn="l" rtl="0">
              <a:lnSpc>
                <a:spcPct val="150000"/>
              </a:lnSpc>
              <a:buFont typeface="Arial" panose="020B0604020202020204" pitchFamily="34" charset="0"/>
              <a:buChar char="•"/>
            </a:pPr>
            <a:r>
              <a:rPr lang="fr" sz="1200" b="1" i="0" u="none" strike="noStrike">
                <a:highlight>
                  <a:srgbClr val="000000">
                    <a:alpha val="0"/>
                  </a:srgbClr>
                </a:highlight>
                <a:latin typeface="Open Sans"/>
              </a:rPr>
              <a:t>Guide pratique du médiateur communautaire (Définitions, compétences, postures) : </a:t>
            </a:r>
          </a:p>
          <a:p>
            <a:pPr marL="228600" algn="l" rtl="0">
              <a:lnSpc>
                <a:spcPct val="150000"/>
              </a:lnSpc>
            </a:pPr>
            <a:r>
              <a:rPr lang="fr" sz="1200" b="1" i="0" u="none" strike="noStrike">
                <a:highlight>
                  <a:srgbClr val="000000">
                    <a:alpha val="0"/>
                  </a:srgbClr>
                </a:highlight>
                <a:latin typeface="Open Sans"/>
                <a:hlinkClick r:id="rId3"/>
              </a:rPr>
              <a:t>https://www.mcmproject.eu/practical-guide-to-the-community-mediator/</a:t>
            </a:r>
            <a:endParaRPr lang="hr-BA" sz="1200" b="1">
              <a:effectLst/>
            </a:endParaRPr>
          </a:p>
          <a:p>
            <a:pPr marL="171450" indent="-171450" algn="l" rtl="0">
              <a:lnSpc>
                <a:spcPct val="150000"/>
              </a:lnSpc>
              <a:buFont typeface="Arial" panose="020B0604020202020204" pitchFamily="34" charset="0"/>
              <a:buChar char="•"/>
            </a:pPr>
            <a:r>
              <a:rPr lang="fr" sz="1200" b="1" i="0" u="none" strike="noStrike">
                <a:highlight>
                  <a:srgbClr val="000000">
                    <a:alpha val="0"/>
                  </a:srgbClr>
                </a:highlight>
                <a:latin typeface="Open Sans"/>
              </a:rPr>
              <a:t>Guide pour la création d'une alliance régionale dans le domaine de la médiation communautaire :</a:t>
            </a:r>
          </a:p>
          <a:p>
            <a:pPr marL="168275" algn="l" rtl="0">
              <a:lnSpc>
                <a:spcPct val="150000"/>
              </a:lnSpc>
            </a:pPr>
            <a:r>
              <a:rPr lang="fr" sz="1200" b="1" i="0" u="none" strike="noStrike">
                <a:highlight>
                  <a:srgbClr val="000000">
                    <a:alpha val="0"/>
                  </a:srgbClr>
                </a:highlight>
                <a:latin typeface="Open Sans"/>
                <a:hlinkClick r:id="rId4"/>
              </a:rPr>
              <a:t>https://www.mcmproject.eu/guide-for-the-creation-of-a-regional-alliance-in-the-field-en/</a:t>
            </a:r>
            <a:endParaRPr lang="hr-BA" sz="1200" b="1"/>
          </a:p>
          <a:p>
            <a:pPr marL="168275" indent="-168275" algn="l" rtl="0">
              <a:lnSpc>
                <a:spcPct val="150000"/>
              </a:lnSpc>
              <a:buFont typeface="Arial" panose="020B0604020202020204" pitchFamily="34" charset="0"/>
              <a:buChar char="•"/>
            </a:pPr>
            <a:r>
              <a:rPr lang="fr" sz="1200" b="1" i="0" u="none" strike="noStrike">
                <a:highlight>
                  <a:srgbClr val="000000">
                    <a:alpha val="0"/>
                  </a:srgbClr>
                </a:highlight>
                <a:latin typeface="Open Sans"/>
              </a:rPr>
              <a:t>Programme d'études et REL de MCM :</a:t>
            </a:r>
          </a:p>
          <a:p>
            <a:pPr marL="168275" algn="l" rtl="0">
              <a:lnSpc>
                <a:spcPct val="150000"/>
              </a:lnSpc>
            </a:pPr>
            <a:r>
              <a:rPr lang="fr" sz="1200" b="1" i="0" u="none" strike="noStrike">
                <a:highlight>
                  <a:srgbClr val="000000">
                    <a:alpha val="0"/>
                  </a:srgbClr>
                </a:highlight>
                <a:latin typeface="Open Sans"/>
                <a:hlinkClick r:id="rId5"/>
              </a:rPr>
              <a:t>https://www.mcmproject.eu/open-education-resources/</a:t>
            </a:r>
            <a:endParaRPr lang="hr-BA" sz="1200" b="1">
              <a:effectLst/>
            </a:endParaRPr>
          </a:p>
          <a:p>
            <a:pPr marL="168275" indent="-168275" algn="l" rtl="0">
              <a:lnSpc>
                <a:spcPct val="150000"/>
              </a:lnSpc>
              <a:buFont typeface="Arial" panose="020B0604020202020204" pitchFamily="34" charset="0"/>
              <a:buChar char="•"/>
            </a:pPr>
            <a:r>
              <a:rPr lang="fr" sz="1200" b="1" i="0" u="none" strike="noStrike">
                <a:highlight>
                  <a:srgbClr val="000000">
                    <a:alpha val="0"/>
                  </a:srgbClr>
                </a:highlight>
                <a:latin typeface="Open Sans"/>
              </a:rPr>
              <a:t>Collectif des médiateurs de la communauté migrante</a:t>
            </a:r>
          </a:p>
          <a:p>
            <a:pPr marL="168275" algn="l" rtl="0">
              <a:lnSpc>
                <a:spcPct val="150000"/>
              </a:lnSpc>
            </a:pPr>
            <a:r>
              <a:rPr lang="fr" sz="1200" b="1" i="0" u="none" strike="noStrike">
                <a:highlight>
                  <a:srgbClr val="000000">
                    <a:alpha val="0"/>
                  </a:srgbClr>
                </a:highlight>
                <a:latin typeface="Open Sans"/>
              </a:rPr>
              <a:t>Plate-forme d'apprentissage :</a:t>
            </a:r>
            <a:r>
              <a:rPr lang="fr" sz="1200" b="1" i="0" u="none" strike="noStrike">
                <a:highlight>
                  <a:srgbClr val="000000">
                    <a:alpha val="0"/>
                  </a:srgbClr>
                </a:highlight>
                <a:latin typeface="Open Sans"/>
                <a:hlinkClick r:id="rId6"/>
              </a:rPr>
              <a:t> https://www.mcmproject.eu/</a:t>
            </a:r>
            <a:r>
              <a:rPr lang="fr" sz="1200" b="1" i="0" u="none" strike="noStrike">
                <a:highlight>
                  <a:srgbClr val="000000">
                    <a:alpha val="0"/>
                  </a:srgbClr>
                </a:highlight>
                <a:latin typeface="Open Sans"/>
              </a:rPr>
              <a:t> </a:t>
            </a:r>
          </a:p>
          <a:p>
            <a:pPr marL="168275" indent="-168275" algn="l" rtl="0">
              <a:lnSpc>
                <a:spcPct val="150000"/>
              </a:lnSpc>
              <a:buFont typeface="Arial" panose="020B0604020202020204" pitchFamily="34" charset="0"/>
              <a:buChar char="•"/>
            </a:pPr>
            <a:r>
              <a:rPr lang="fr" sz="1200" b="1" i="0" u="none" strike="noStrike">
                <a:highlight>
                  <a:srgbClr val="000000">
                    <a:alpha val="0"/>
                  </a:srgbClr>
                </a:highlight>
                <a:latin typeface="Open Sans"/>
              </a:rPr>
              <a:t>Facebook: </a:t>
            </a:r>
            <a:r>
              <a:rPr lang="fr" sz="1200" b="1" i="0" u="none" strike="noStrike">
                <a:highlight>
                  <a:srgbClr val="000000">
                    <a:alpha val="0"/>
                  </a:srgbClr>
                </a:highlight>
                <a:latin typeface="Open Sans"/>
                <a:hlinkClick r:id="rId7"/>
              </a:rPr>
              <a:t>https://www.facebook.com/mcmproject</a:t>
            </a:r>
            <a:r>
              <a:rPr lang="fr" sz="1200" b="1" i="0" u="none" strike="noStrike">
                <a:highlight>
                  <a:srgbClr val="000000">
                    <a:alpha val="0"/>
                  </a:srgbClr>
                </a:highlight>
                <a:latin typeface="Open Sans"/>
              </a:rPr>
              <a:t> </a:t>
            </a:r>
          </a:p>
          <a:p>
            <a:pPr marL="168275" indent="-168275" algn="l" rtl="0">
              <a:lnSpc>
                <a:spcPct val="150000"/>
              </a:lnSpc>
              <a:buFont typeface="Arial" panose="020B0604020202020204" pitchFamily="34" charset="0"/>
              <a:buChar char="•"/>
            </a:pPr>
            <a:r>
              <a:rPr lang="fr" sz="1200" b="1" i="0" u="none" strike="noStrike">
                <a:highlight>
                  <a:srgbClr val="000000">
                    <a:alpha val="0"/>
                  </a:srgbClr>
                </a:highlight>
                <a:latin typeface="Open Sans"/>
              </a:rPr>
              <a:t>Twitter: </a:t>
            </a:r>
            <a:r>
              <a:rPr lang="fr" sz="1200" b="1" i="0" u="none" strike="noStrike">
                <a:highlight>
                  <a:srgbClr val="000000">
                    <a:alpha val="0"/>
                  </a:srgbClr>
                </a:highlight>
                <a:latin typeface="Open Sans"/>
                <a:hlinkClick r:id="rId8"/>
              </a:rPr>
              <a:t>https://twitter.com/MCM_Project</a:t>
            </a:r>
            <a:r>
              <a:rPr lang="fr" sz="1200" b="1" i="0" u="none" strike="noStrike">
                <a:highlight>
                  <a:srgbClr val="000000">
                    <a:alpha val="0"/>
                  </a:srgbClr>
                </a:highlight>
                <a:latin typeface="Open Sans"/>
              </a:rPr>
              <a:t> </a:t>
            </a:r>
          </a:p>
          <a:p>
            <a:pPr marL="168275" indent="-168275" algn="l" rtl="0">
              <a:lnSpc>
                <a:spcPct val="150000"/>
              </a:lnSpc>
              <a:buFont typeface="Arial" panose="020B0604020202020204" pitchFamily="34" charset="0"/>
              <a:buChar char="•"/>
            </a:pPr>
            <a:r>
              <a:rPr lang="fr" sz="1200" b="1" i="0" u="none" strike="noStrike">
                <a:highlight>
                  <a:srgbClr val="000000">
                    <a:alpha val="0"/>
                  </a:srgbClr>
                </a:highlight>
                <a:latin typeface="Open Sans"/>
              </a:rPr>
              <a:t>LinkedIn: </a:t>
            </a:r>
            <a:r>
              <a:rPr lang="fr" sz="1200" b="1" i="0" u="none" strike="noStrike">
                <a:highlight>
                  <a:srgbClr val="000000">
                    <a:alpha val="0"/>
                  </a:srgbClr>
                </a:highlight>
                <a:latin typeface="Open Sans"/>
                <a:hlinkClick r:id="rId9"/>
              </a:rPr>
              <a:t>https://www.linkedin.com/groups/13847322/</a:t>
            </a:r>
            <a:r>
              <a:rPr lang="fr" sz="1200" b="1" i="0" u="none" strike="noStrike">
                <a:highlight>
                  <a:srgbClr val="000000">
                    <a:alpha val="0"/>
                  </a:srgbClr>
                </a:highlight>
                <a:latin typeface="Open Sans"/>
              </a:rPr>
              <a:t> </a:t>
            </a:r>
          </a:p>
          <a:p>
            <a:pPr marL="168275" indent="-168275" algn="l">
              <a:buFont typeface="Arial" panose="020B0604020202020204" pitchFamily="34" charset="0"/>
              <a:buChar char="•"/>
            </a:pPr>
            <a:endParaRPr lang="hr-BA" b="1"/>
          </a:p>
          <a:p>
            <a:pPr marL="168275" algn="l"/>
            <a:endParaRPr lang="hr-BA" b="1">
              <a:effectLst/>
            </a:endParaRPr>
          </a:p>
        </p:txBody>
      </p:sp>
      <p:sp>
        <p:nvSpPr>
          <p:cNvPr id="9" name="Text Placeholder 8">
            <a:extLst>
              <a:ext uri="{FF2B5EF4-FFF2-40B4-BE49-F238E27FC236}">
                <a16:creationId xmlns:a16="http://schemas.microsoft.com/office/drawing/2014/main" id="{6BB5709D-23FE-7740-AF1B-EDCD6EF8A6C8}"/>
              </a:ext>
            </a:extLst>
          </p:cNvPr>
          <p:cNvSpPr>
            <a:spLocks noGrp="1"/>
          </p:cNvSpPr>
          <p:nvPr>
            <p:ph type="body" sz="quarter" idx="30"/>
          </p:nvPr>
        </p:nvSpPr>
        <p:spPr>
          <a:xfrm>
            <a:off x="218325" y="460822"/>
            <a:ext cx="2552544" cy="1289281"/>
          </a:xfrm>
        </p:spPr>
        <p:txBody>
          <a:bodyPr>
            <a:noAutofit/>
          </a:bodyPr>
          <a:lstStyle/>
          <a:p>
            <a:pPr rtl="0"/>
            <a:r>
              <a:rPr lang="fr" sz="2300" b="1" i="0" u="none" strike="noStrike" dirty="0">
                <a:highlight>
                  <a:srgbClr val="000000">
                    <a:alpha val="0"/>
                  </a:srgbClr>
                </a:highlight>
                <a:latin typeface="Open Sans"/>
              </a:rPr>
              <a:t>LIENS UTILES vers des ressources MCM supplémentaires</a:t>
            </a:r>
          </a:p>
          <a:p>
            <a:endParaRPr lang="en-US" sz="2300" dirty="0"/>
          </a:p>
          <a:p>
            <a:pPr rtl="0"/>
            <a:r>
              <a:rPr lang="fr" sz="2300" b="1" i="0" u="none" strike="noStrike" dirty="0">
                <a:highlight>
                  <a:srgbClr val="000000">
                    <a:alpha val="0"/>
                  </a:srgbClr>
                </a:highlight>
                <a:latin typeface="Open Sans"/>
              </a:rPr>
              <a:t>et les canaux sociaux pour se connecter et partager l'apprentissage</a:t>
            </a:r>
          </a:p>
          <a:p>
            <a:endParaRPr lang="en-US" sz="2300" dirty="0"/>
          </a:p>
        </p:txBody>
      </p:sp>
      <p:sp>
        <p:nvSpPr>
          <p:cNvPr id="6" name="Slide Number Placeholder 5">
            <a:extLst>
              <a:ext uri="{FF2B5EF4-FFF2-40B4-BE49-F238E27FC236}">
                <a16:creationId xmlns:a16="http://schemas.microsoft.com/office/drawing/2014/main" id="{60968506-586A-3544-BF0B-C905D394F01B}"/>
              </a:ext>
            </a:extLst>
          </p:cNvPr>
          <p:cNvSpPr>
            <a:spLocks noGrp="1"/>
          </p:cNvSpPr>
          <p:nvPr>
            <p:ph type="sldNum" sz="quarter" idx="4"/>
          </p:nvPr>
        </p:nvSpPr>
        <p:spPr/>
        <p:txBody>
          <a:bodyPr>
            <a:noAutofit/>
          </a:bodyPr>
          <a:lstStyle/>
          <a:p>
            <a:pPr rtl="0"/>
            <a:r>
              <a:rPr lang="fr" sz="700" b="0" i="0" u="none" strike="noStrike">
                <a:highlight>
                  <a:srgbClr val="000000">
                    <a:alpha val="0"/>
                  </a:srgbClr>
                </a:highlight>
                <a:latin typeface="Avenir"/>
              </a:rPr>
              <a:t>31</a:t>
            </a:r>
            <a:endParaRPr lang="en-US"/>
          </a:p>
        </p:txBody>
      </p:sp>
    </p:spTree>
    <p:extLst>
      <p:ext uri="{BB962C8B-B14F-4D97-AF65-F5344CB8AC3E}">
        <p14:creationId xmlns:p14="http://schemas.microsoft.com/office/powerpoint/2010/main" val="2996261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B57C66C-4BF8-4B6F-AF9D-49BF6D7DE534}"/>
              </a:ext>
            </a:extLst>
          </p:cNvPr>
          <p:cNvSpPr>
            <a:spLocks noGrp="1"/>
          </p:cNvSpPr>
          <p:nvPr>
            <p:ph type="body" sz="quarter" idx="15"/>
          </p:nvPr>
        </p:nvSpPr>
        <p:spPr>
          <a:xfrm>
            <a:off x="834944" y="1253822"/>
            <a:ext cx="5783274" cy="877490"/>
          </a:xfrm>
        </p:spPr>
        <p:txBody>
          <a:bodyPr>
            <a:noAutofit/>
          </a:bodyPr>
          <a:lstStyle/>
          <a:p>
            <a:pPr rtl="0"/>
            <a:r>
              <a:rPr lang="fr" sz="3600" b="1" i="0" u="none" strike="noStrike">
                <a:highlight>
                  <a:srgbClr val="000000">
                    <a:alpha val="0"/>
                  </a:srgbClr>
                </a:highlight>
                <a:latin typeface="Open Sans"/>
              </a:rPr>
              <a:t>LES PARTENAIRES DU PROJET</a:t>
            </a:r>
            <a:endParaRPr lang="en-US"/>
          </a:p>
        </p:txBody>
      </p:sp>
      <p:sp>
        <p:nvSpPr>
          <p:cNvPr id="4" name="Slide Number Placeholder 3">
            <a:extLst>
              <a:ext uri="{FF2B5EF4-FFF2-40B4-BE49-F238E27FC236}">
                <a16:creationId xmlns:a16="http://schemas.microsoft.com/office/drawing/2014/main" id="{079AE57F-191D-434B-8F67-C25E5ADF5B67}"/>
              </a:ext>
            </a:extLst>
          </p:cNvPr>
          <p:cNvSpPr>
            <a:spLocks noGrp="1"/>
          </p:cNvSpPr>
          <p:nvPr>
            <p:ph type="sldNum" sz="quarter" idx="4"/>
          </p:nvPr>
        </p:nvSpPr>
        <p:spPr/>
        <p:txBody>
          <a:bodyPr>
            <a:noAutofit/>
          </a:bodyPr>
          <a:lstStyle/>
          <a:p>
            <a:pPr rtl="0"/>
            <a:r>
              <a:rPr lang="fr" sz="700" b="0" i="0" u="none" strike="noStrike">
                <a:highlight>
                  <a:srgbClr val="000000">
                    <a:alpha val="0"/>
                  </a:srgbClr>
                </a:highlight>
                <a:latin typeface="Avenir"/>
              </a:rPr>
              <a:t>32</a:t>
            </a:r>
            <a:endParaRPr lang="en-US"/>
          </a:p>
        </p:txBody>
      </p:sp>
      <p:grpSp>
        <p:nvGrpSpPr>
          <p:cNvPr id="15" name="Group 14">
            <a:extLst>
              <a:ext uri="{FF2B5EF4-FFF2-40B4-BE49-F238E27FC236}">
                <a16:creationId xmlns:a16="http://schemas.microsoft.com/office/drawing/2014/main" id="{AD99DB72-6EDE-4B21-A498-D0195843696E}"/>
              </a:ext>
            </a:extLst>
          </p:cNvPr>
          <p:cNvGrpSpPr/>
          <p:nvPr/>
        </p:nvGrpSpPr>
        <p:grpSpPr>
          <a:xfrm>
            <a:off x="3573" y="2339160"/>
            <a:ext cx="7075810" cy="6318291"/>
            <a:chOff x="304244" y="1175658"/>
            <a:chExt cx="7075810" cy="6318291"/>
          </a:xfrm>
        </p:grpSpPr>
        <p:pic>
          <p:nvPicPr>
            <p:cNvPr id="6" name="Picture 5" descr="A picture containing diagram&#10;&#10;Description automatically generated">
              <a:extLst>
                <a:ext uri="{FF2B5EF4-FFF2-40B4-BE49-F238E27FC236}">
                  <a16:creationId xmlns:a16="http://schemas.microsoft.com/office/drawing/2014/main" id="{6F51DEF5-EA19-450C-BF6F-5AA01DF64C1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04245" y="1175658"/>
              <a:ext cx="3352800" cy="1981200"/>
            </a:xfrm>
            <a:prstGeom prst="rect">
              <a:avLst/>
            </a:prstGeom>
            <a:ln>
              <a:noFill/>
            </a:ln>
            <a:effectLst>
              <a:outerShdw blurRad="292100" dist="139700" dir="2700000" algn="tl" rotWithShape="0">
                <a:srgbClr val="333333">
                  <a:alpha val="65000"/>
                </a:srgbClr>
              </a:outerShdw>
            </a:effectLst>
          </p:spPr>
        </p:pic>
        <p:pic>
          <p:nvPicPr>
            <p:cNvPr id="8" name="Picture 7" descr="Graphical user interface&#10;&#10;Description automatically generated with medium confidence">
              <a:extLst>
                <a:ext uri="{FF2B5EF4-FFF2-40B4-BE49-F238E27FC236}">
                  <a16:creationId xmlns:a16="http://schemas.microsoft.com/office/drawing/2014/main" id="{5A5A303A-0DA9-4002-B000-DCA0022A591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027252" y="1175658"/>
              <a:ext cx="3352801" cy="1981200"/>
            </a:xfrm>
            <a:prstGeom prst="rect">
              <a:avLst/>
            </a:prstGeom>
            <a:ln>
              <a:noFill/>
            </a:ln>
            <a:effectLst>
              <a:outerShdw blurRad="292100" dist="139700" dir="2700000" algn="tl" rotWithShape="0">
                <a:srgbClr val="333333">
                  <a:alpha val="65000"/>
                </a:srgbClr>
              </a:outerShdw>
            </a:effectLst>
          </p:spPr>
        </p:pic>
        <p:pic>
          <p:nvPicPr>
            <p:cNvPr id="10" name="Picture 9" descr="Application&#10;&#10;Description automatically generated with medium confidence">
              <a:extLst>
                <a:ext uri="{FF2B5EF4-FFF2-40B4-BE49-F238E27FC236}">
                  <a16:creationId xmlns:a16="http://schemas.microsoft.com/office/drawing/2014/main" id="{152383AC-0667-40F1-9465-74D1AFDACFC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04244" y="3364706"/>
              <a:ext cx="3352801" cy="1981200"/>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EDBE4CB8-207D-4FBE-8249-23528180804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4027251" y="3364705"/>
              <a:ext cx="3352801" cy="1981201"/>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6EE025C6-2645-4008-B07C-775A42E681EA}"/>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304245" y="5512748"/>
              <a:ext cx="3352801" cy="1981200"/>
            </a:xfrm>
            <a:prstGeom prst="rect">
              <a:avLst/>
            </a:prstGeom>
            <a:ln>
              <a:noFill/>
            </a:ln>
            <a:effectLst>
              <a:outerShdw blurRad="292100" dist="139700" dir="2700000" algn="tl" rotWithShape="0">
                <a:srgbClr val="333333">
                  <a:alpha val="65000"/>
                </a:srgbClr>
              </a:outerShdw>
            </a:effectLst>
          </p:spPr>
        </p:pic>
        <p:pic>
          <p:nvPicPr>
            <p:cNvPr id="14" name="Picture 13" descr="A red square with white text&#10;&#10;Description automatically generated with medium confidence">
              <a:extLst>
                <a:ext uri="{FF2B5EF4-FFF2-40B4-BE49-F238E27FC236}">
                  <a16:creationId xmlns:a16="http://schemas.microsoft.com/office/drawing/2014/main" id="{3927F608-AF1A-4189-BE48-BC1086A96749}"/>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4027252" y="5512748"/>
              <a:ext cx="3352802" cy="1981201"/>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74561202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5BC88FB-699B-AC49-AB5C-6E4527B484E6}"/>
              </a:ext>
            </a:extLst>
          </p:cNvPr>
          <p:cNvSpPr>
            <a:spLocks noGrp="1"/>
          </p:cNvSpPr>
          <p:nvPr>
            <p:ph type="body" sz="quarter" idx="19"/>
          </p:nvPr>
        </p:nvSpPr>
        <p:spPr/>
        <p:txBody>
          <a:bodyPr>
            <a:noAutofit/>
          </a:bodyPr>
          <a:lstStyle/>
          <a:p>
            <a:pPr rtl="0"/>
            <a:r>
              <a:rPr lang="fr" sz="1800" b="1" i="0" u="none" strike="noStrike">
                <a:highlight>
                  <a:srgbClr val="000000">
                    <a:alpha val="0"/>
                  </a:srgbClr>
                </a:highlight>
                <a:latin typeface="Open Sans"/>
              </a:rPr>
              <a:t>Suivez notre parcours</a:t>
            </a:r>
          </a:p>
        </p:txBody>
      </p:sp>
      <p:sp>
        <p:nvSpPr>
          <p:cNvPr id="9" name="Text Placeholder 8">
            <a:extLst>
              <a:ext uri="{FF2B5EF4-FFF2-40B4-BE49-F238E27FC236}">
                <a16:creationId xmlns:a16="http://schemas.microsoft.com/office/drawing/2014/main" id="{6A943726-3D4F-3843-89F3-715F265C8B2A}"/>
              </a:ext>
            </a:extLst>
          </p:cNvPr>
          <p:cNvSpPr>
            <a:spLocks noGrp="1"/>
          </p:cNvSpPr>
          <p:nvPr>
            <p:ph type="body" sz="quarter" idx="30"/>
          </p:nvPr>
        </p:nvSpPr>
        <p:spPr/>
        <p:txBody>
          <a:bodyPr>
            <a:noAutofit/>
          </a:bodyPr>
          <a:lstStyle/>
          <a:p>
            <a:pPr rtl="0"/>
            <a:r>
              <a:rPr lang="fr" sz="2400" b="1" i="0" u="none" strike="noStrike">
                <a:highlight>
                  <a:srgbClr val="000000">
                    <a:alpha val="0"/>
                  </a:srgbClr>
                </a:highlight>
                <a:latin typeface="Open Sans"/>
              </a:rPr>
              <a:t>Merci !</a:t>
            </a:r>
            <a:endParaRPr lang="en-US"/>
          </a:p>
        </p:txBody>
      </p:sp>
      <p:sp>
        <p:nvSpPr>
          <p:cNvPr id="10" name="Text Placeholder 9">
            <a:extLst>
              <a:ext uri="{FF2B5EF4-FFF2-40B4-BE49-F238E27FC236}">
                <a16:creationId xmlns:a16="http://schemas.microsoft.com/office/drawing/2014/main" id="{9BEADACA-31F3-344E-AB95-4B014B5D3FD8}"/>
              </a:ext>
            </a:extLst>
          </p:cNvPr>
          <p:cNvSpPr>
            <a:spLocks noGrp="1"/>
          </p:cNvSpPr>
          <p:nvPr>
            <p:ph type="body" sz="quarter" idx="46"/>
          </p:nvPr>
        </p:nvSpPr>
        <p:spPr>
          <a:xfrm>
            <a:off x="393065" y="4199403"/>
            <a:ext cx="3386772" cy="1719912"/>
          </a:xfrm>
        </p:spPr>
        <p:txBody>
          <a:bodyPr>
            <a:noAutofit/>
          </a:bodyPr>
          <a:lstStyle/>
          <a:p>
            <a:pPr rtl="0"/>
            <a:r>
              <a:rPr lang="fr" sz="1400" b="1" i="1" u="none" strike="noStrike">
                <a:highlight>
                  <a:srgbClr val="000000">
                    <a:alpha val="0"/>
                  </a:srgbClr>
                </a:highlight>
                <a:latin typeface="Open Sans"/>
              </a:rPr>
              <a:t>Au nom de l'équipe du projet MCM, merci d'être un éducateur engagé à améliorer la vie des nouveaux membres de la communauté.</a:t>
            </a:r>
            <a:endParaRPr lang="en-IE" sz="1400"/>
          </a:p>
          <a:p>
            <a:endParaRPr lang="en-IE" sz="1400"/>
          </a:p>
          <a:p>
            <a:pPr rtl="0"/>
            <a:r>
              <a:rPr lang="fr" sz="1400" b="1" i="1" u="none" strike="noStrike">
                <a:highlight>
                  <a:srgbClr val="000000">
                    <a:alpha val="0"/>
                  </a:srgbClr>
                </a:highlight>
                <a:latin typeface="Open Sans"/>
              </a:rPr>
              <a:t> L'éducation des adultes est une force puissante qui forme des agents de changement dans leur propre vie et dans les communautés dans lesquelles ils vivent.</a:t>
            </a:r>
          </a:p>
        </p:txBody>
      </p:sp>
      <p:grpSp>
        <p:nvGrpSpPr>
          <p:cNvPr id="11" name="Group 10">
            <a:extLst>
              <a:ext uri="{FF2B5EF4-FFF2-40B4-BE49-F238E27FC236}">
                <a16:creationId xmlns:a16="http://schemas.microsoft.com/office/drawing/2014/main" id="{29708C44-44AA-6747-BFFC-9A52A214770D}"/>
              </a:ext>
            </a:extLst>
          </p:cNvPr>
          <p:cNvGrpSpPr/>
          <p:nvPr/>
        </p:nvGrpSpPr>
        <p:grpSpPr>
          <a:xfrm>
            <a:off x="6109222" y="9848485"/>
            <a:ext cx="942532" cy="221066"/>
            <a:chOff x="3244859" y="9797084"/>
            <a:chExt cx="1936438" cy="454180"/>
          </a:xfrm>
          <a:solidFill>
            <a:srgbClr val="76C7D3"/>
          </a:solidFill>
        </p:grpSpPr>
        <p:sp>
          <p:nvSpPr>
            <p:cNvPr id="12" name="Freeform 5">
              <a:hlinkClick r:id="rId2"/>
              <a:extLst>
                <a:ext uri="{FF2B5EF4-FFF2-40B4-BE49-F238E27FC236}">
                  <a16:creationId xmlns:a16="http://schemas.microsoft.com/office/drawing/2014/main" id="{5104EB8A-C123-7345-8556-7D20A2C3940C}"/>
                </a:ext>
              </a:extLst>
            </p:cNvPr>
            <p:cNvSpPr/>
            <p:nvPr/>
          </p:nvSpPr>
          <p:spPr bwMode="auto">
            <a:xfrm>
              <a:off x="3244859" y="9797084"/>
              <a:ext cx="206694" cy="420436"/>
            </a:xfrm>
            <a:custGeom>
              <a:avLst/>
              <a:gdLst>
                <a:gd name="T0" fmla="*/ 6 w 30"/>
                <a:gd name="T1" fmla="*/ 13 h 64"/>
                <a:gd name="T2" fmla="*/ 6 w 30"/>
                <a:gd name="T3" fmla="*/ 21 h 64"/>
                <a:gd name="T4" fmla="*/ 0 w 30"/>
                <a:gd name="T5" fmla="*/ 21 h 64"/>
                <a:gd name="T6" fmla="*/ 0 w 30"/>
                <a:gd name="T7" fmla="*/ 32 h 64"/>
                <a:gd name="T8" fmla="*/ 6 w 30"/>
                <a:gd name="T9" fmla="*/ 32 h 64"/>
                <a:gd name="T10" fmla="*/ 6 w 30"/>
                <a:gd name="T11" fmla="*/ 64 h 64"/>
                <a:gd name="T12" fmla="*/ 20 w 30"/>
                <a:gd name="T13" fmla="*/ 64 h 64"/>
                <a:gd name="T14" fmla="*/ 20 w 30"/>
                <a:gd name="T15" fmla="*/ 32 h 64"/>
                <a:gd name="T16" fmla="*/ 29 w 30"/>
                <a:gd name="T17" fmla="*/ 32 h 64"/>
                <a:gd name="T18" fmla="*/ 30 w 30"/>
                <a:gd name="T19" fmla="*/ 21 h 64"/>
                <a:gd name="T20" fmla="*/ 20 w 30"/>
                <a:gd name="T21" fmla="*/ 21 h 64"/>
                <a:gd name="T22" fmla="*/ 20 w 30"/>
                <a:gd name="T23" fmla="*/ 14 h 64"/>
                <a:gd name="T24" fmla="*/ 23 w 30"/>
                <a:gd name="T25" fmla="*/ 11 h 64"/>
                <a:gd name="T26" fmla="*/ 30 w 30"/>
                <a:gd name="T27" fmla="*/ 11 h 64"/>
                <a:gd name="T28" fmla="*/ 30 w 30"/>
                <a:gd name="T29" fmla="*/ 0 h 64"/>
                <a:gd name="T30" fmla="*/ 20 w 30"/>
                <a:gd name="T31" fmla="*/ 0 h 64"/>
                <a:gd name="T32" fmla="*/ 6 w 30"/>
                <a:gd name="T33" fmla="*/ 1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64">
                  <a:moveTo>
                    <a:pt x="6" y="13"/>
                  </a:moveTo>
                  <a:cubicBezTo>
                    <a:pt x="6" y="14"/>
                    <a:pt x="6" y="21"/>
                    <a:pt x="6" y="21"/>
                  </a:cubicBezTo>
                  <a:cubicBezTo>
                    <a:pt x="0" y="21"/>
                    <a:pt x="0" y="21"/>
                    <a:pt x="0" y="21"/>
                  </a:cubicBezTo>
                  <a:cubicBezTo>
                    <a:pt x="0" y="32"/>
                    <a:pt x="0" y="32"/>
                    <a:pt x="0" y="32"/>
                  </a:cubicBezTo>
                  <a:cubicBezTo>
                    <a:pt x="6" y="32"/>
                    <a:pt x="6" y="32"/>
                    <a:pt x="6" y="32"/>
                  </a:cubicBezTo>
                  <a:cubicBezTo>
                    <a:pt x="6" y="64"/>
                    <a:pt x="6" y="64"/>
                    <a:pt x="6" y="64"/>
                  </a:cubicBezTo>
                  <a:cubicBezTo>
                    <a:pt x="20" y="64"/>
                    <a:pt x="20" y="64"/>
                    <a:pt x="20" y="64"/>
                  </a:cubicBezTo>
                  <a:cubicBezTo>
                    <a:pt x="20" y="32"/>
                    <a:pt x="20" y="32"/>
                    <a:pt x="20" y="32"/>
                  </a:cubicBezTo>
                  <a:cubicBezTo>
                    <a:pt x="29" y="32"/>
                    <a:pt x="29" y="32"/>
                    <a:pt x="29" y="32"/>
                  </a:cubicBezTo>
                  <a:cubicBezTo>
                    <a:pt x="29" y="32"/>
                    <a:pt x="29" y="27"/>
                    <a:pt x="30" y="21"/>
                  </a:cubicBezTo>
                  <a:cubicBezTo>
                    <a:pt x="29" y="21"/>
                    <a:pt x="20" y="21"/>
                    <a:pt x="20" y="21"/>
                  </a:cubicBezTo>
                  <a:cubicBezTo>
                    <a:pt x="20" y="21"/>
                    <a:pt x="20" y="15"/>
                    <a:pt x="20" y="14"/>
                  </a:cubicBezTo>
                  <a:cubicBezTo>
                    <a:pt x="20" y="13"/>
                    <a:pt x="21" y="11"/>
                    <a:pt x="23" y="11"/>
                  </a:cubicBezTo>
                  <a:cubicBezTo>
                    <a:pt x="24" y="11"/>
                    <a:pt x="27" y="11"/>
                    <a:pt x="30" y="11"/>
                  </a:cubicBezTo>
                  <a:cubicBezTo>
                    <a:pt x="30" y="10"/>
                    <a:pt x="30" y="5"/>
                    <a:pt x="30" y="0"/>
                  </a:cubicBezTo>
                  <a:cubicBezTo>
                    <a:pt x="26" y="0"/>
                    <a:pt x="22" y="0"/>
                    <a:pt x="20" y="0"/>
                  </a:cubicBezTo>
                  <a:cubicBezTo>
                    <a:pt x="6" y="0"/>
                    <a:pt x="6" y="11"/>
                    <a:pt x="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5436" tIns="72717" rIns="145436" bIns="72717" numCol="1" anchor="t" anchorCtr="0" compatLnSpc="1">
              <a:prstTxWarp prst="textNoShape">
                <a:avLst/>
              </a:prstTxWarp>
              <a:noAutofit/>
            </a:bodyPr>
            <a:lstStyle/>
            <a:p>
              <a:endParaRPr lang="fr-CA" sz="4294"/>
            </a:p>
          </p:txBody>
        </p:sp>
        <p:sp>
          <p:nvSpPr>
            <p:cNvPr id="13" name="Freeform 9">
              <a:hlinkClick r:id="rId3"/>
              <a:extLst>
                <a:ext uri="{FF2B5EF4-FFF2-40B4-BE49-F238E27FC236}">
                  <a16:creationId xmlns:a16="http://schemas.microsoft.com/office/drawing/2014/main" id="{3A680213-993A-E648-874E-75E31B58B523}"/>
                </a:ext>
              </a:extLst>
            </p:cNvPr>
            <p:cNvSpPr>
              <a:spLocks noEditPoints="1"/>
            </p:cNvSpPr>
            <p:nvPr/>
          </p:nvSpPr>
          <p:spPr bwMode="auto">
            <a:xfrm>
              <a:off x="4763213" y="9806306"/>
              <a:ext cx="418084" cy="401645"/>
            </a:xfrm>
            <a:custGeom>
              <a:avLst/>
              <a:gdLst>
                <a:gd name="T0" fmla="*/ 64 w 64"/>
                <a:gd name="T1" fmla="*/ 37 h 61"/>
                <a:gd name="T2" fmla="*/ 64 w 64"/>
                <a:gd name="T3" fmla="*/ 61 h 61"/>
                <a:gd name="T4" fmla="*/ 50 w 64"/>
                <a:gd name="T5" fmla="*/ 61 h 61"/>
                <a:gd name="T6" fmla="*/ 50 w 64"/>
                <a:gd name="T7" fmla="*/ 39 h 61"/>
                <a:gd name="T8" fmla="*/ 43 w 64"/>
                <a:gd name="T9" fmla="*/ 30 h 61"/>
                <a:gd name="T10" fmla="*/ 36 w 64"/>
                <a:gd name="T11" fmla="*/ 35 h 61"/>
                <a:gd name="T12" fmla="*/ 36 w 64"/>
                <a:gd name="T13" fmla="*/ 38 h 61"/>
                <a:gd name="T14" fmla="*/ 36 w 64"/>
                <a:gd name="T15" fmla="*/ 61 h 61"/>
                <a:gd name="T16" fmla="*/ 22 w 64"/>
                <a:gd name="T17" fmla="*/ 61 h 61"/>
                <a:gd name="T18" fmla="*/ 22 w 64"/>
                <a:gd name="T19" fmla="*/ 20 h 61"/>
                <a:gd name="T20" fmla="*/ 36 w 64"/>
                <a:gd name="T21" fmla="*/ 20 h 61"/>
                <a:gd name="T22" fmla="*/ 36 w 64"/>
                <a:gd name="T23" fmla="*/ 26 h 61"/>
                <a:gd name="T24" fmla="*/ 36 w 64"/>
                <a:gd name="T25" fmla="*/ 26 h 61"/>
                <a:gd name="T26" fmla="*/ 36 w 64"/>
                <a:gd name="T27" fmla="*/ 26 h 61"/>
                <a:gd name="T28" fmla="*/ 36 w 64"/>
                <a:gd name="T29" fmla="*/ 26 h 61"/>
                <a:gd name="T30" fmla="*/ 48 w 64"/>
                <a:gd name="T31" fmla="*/ 19 h 61"/>
                <a:gd name="T32" fmla="*/ 64 w 64"/>
                <a:gd name="T33" fmla="*/ 37 h 61"/>
                <a:gd name="T34" fmla="*/ 8 w 64"/>
                <a:gd name="T35" fmla="*/ 0 h 61"/>
                <a:gd name="T36" fmla="*/ 0 w 64"/>
                <a:gd name="T37" fmla="*/ 7 h 61"/>
                <a:gd name="T38" fmla="*/ 8 w 64"/>
                <a:gd name="T39" fmla="*/ 14 h 61"/>
                <a:gd name="T40" fmla="*/ 8 w 64"/>
                <a:gd name="T41" fmla="*/ 14 h 61"/>
                <a:gd name="T42" fmla="*/ 15 w 64"/>
                <a:gd name="T43" fmla="*/ 7 h 61"/>
                <a:gd name="T44" fmla="*/ 8 w 64"/>
                <a:gd name="T45" fmla="*/ 0 h 61"/>
                <a:gd name="T46" fmla="*/ 1 w 64"/>
                <a:gd name="T47" fmla="*/ 61 h 61"/>
                <a:gd name="T48" fmla="*/ 15 w 64"/>
                <a:gd name="T49" fmla="*/ 61 h 61"/>
                <a:gd name="T50" fmla="*/ 15 w 64"/>
                <a:gd name="T51" fmla="*/ 20 h 61"/>
                <a:gd name="T52" fmla="*/ 1 w 64"/>
                <a:gd name="T53" fmla="*/ 20 h 61"/>
                <a:gd name="T54" fmla="*/ 1 w 64"/>
                <a:gd name="T55"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61">
                  <a:moveTo>
                    <a:pt x="64" y="37"/>
                  </a:moveTo>
                  <a:cubicBezTo>
                    <a:pt x="64" y="61"/>
                    <a:pt x="64" y="61"/>
                    <a:pt x="64" y="61"/>
                  </a:cubicBezTo>
                  <a:cubicBezTo>
                    <a:pt x="50" y="61"/>
                    <a:pt x="50" y="61"/>
                    <a:pt x="50" y="61"/>
                  </a:cubicBezTo>
                  <a:cubicBezTo>
                    <a:pt x="50" y="39"/>
                    <a:pt x="50" y="39"/>
                    <a:pt x="50" y="39"/>
                  </a:cubicBezTo>
                  <a:cubicBezTo>
                    <a:pt x="50" y="34"/>
                    <a:pt x="48" y="30"/>
                    <a:pt x="43" y="30"/>
                  </a:cubicBezTo>
                  <a:cubicBezTo>
                    <a:pt x="40" y="30"/>
                    <a:pt x="37" y="32"/>
                    <a:pt x="36" y="35"/>
                  </a:cubicBezTo>
                  <a:cubicBezTo>
                    <a:pt x="36" y="36"/>
                    <a:pt x="36" y="37"/>
                    <a:pt x="36" y="38"/>
                  </a:cubicBezTo>
                  <a:cubicBezTo>
                    <a:pt x="36" y="61"/>
                    <a:pt x="36" y="61"/>
                    <a:pt x="36" y="61"/>
                  </a:cubicBezTo>
                  <a:cubicBezTo>
                    <a:pt x="22" y="61"/>
                    <a:pt x="22" y="61"/>
                    <a:pt x="22" y="61"/>
                  </a:cubicBezTo>
                  <a:cubicBezTo>
                    <a:pt x="22" y="61"/>
                    <a:pt x="22" y="24"/>
                    <a:pt x="22" y="20"/>
                  </a:cubicBezTo>
                  <a:cubicBezTo>
                    <a:pt x="36" y="20"/>
                    <a:pt x="36" y="20"/>
                    <a:pt x="36" y="20"/>
                  </a:cubicBezTo>
                  <a:cubicBezTo>
                    <a:pt x="36" y="26"/>
                    <a:pt x="36" y="26"/>
                    <a:pt x="36" y="26"/>
                  </a:cubicBezTo>
                  <a:cubicBezTo>
                    <a:pt x="36" y="26"/>
                    <a:pt x="36" y="26"/>
                    <a:pt x="36" y="26"/>
                  </a:cubicBezTo>
                  <a:cubicBezTo>
                    <a:pt x="36" y="26"/>
                    <a:pt x="36" y="26"/>
                    <a:pt x="36" y="26"/>
                  </a:cubicBezTo>
                  <a:cubicBezTo>
                    <a:pt x="36" y="26"/>
                    <a:pt x="36" y="26"/>
                    <a:pt x="36" y="26"/>
                  </a:cubicBezTo>
                  <a:cubicBezTo>
                    <a:pt x="38" y="23"/>
                    <a:pt x="41" y="19"/>
                    <a:pt x="48" y="19"/>
                  </a:cubicBezTo>
                  <a:cubicBezTo>
                    <a:pt x="57" y="19"/>
                    <a:pt x="64" y="25"/>
                    <a:pt x="64" y="37"/>
                  </a:cubicBezTo>
                  <a:close/>
                  <a:moveTo>
                    <a:pt x="8" y="0"/>
                  </a:moveTo>
                  <a:cubicBezTo>
                    <a:pt x="3" y="0"/>
                    <a:pt x="0" y="3"/>
                    <a:pt x="0" y="7"/>
                  </a:cubicBezTo>
                  <a:cubicBezTo>
                    <a:pt x="0" y="11"/>
                    <a:pt x="3" y="14"/>
                    <a:pt x="8" y="14"/>
                  </a:cubicBezTo>
                  <a:cubicBezTo>
                    <a:pt x="8" y="14"/>
                    <a:pt x="8" y="14"/>
                    <a:pt x="8" y="14"/>
                  </a:cubicBezTo>
                  <a:cubicBezTo>
                    <a:pt x="12" y="14"/>
                    <a:pt x="15" y="11"/>
                    <a:pt x="15" y="7"/>
                  </a:cubicBezTo>
                  <a:cubicBezTo>
                    <a:pt x="15" y="3"/>
                    <a:pt x="12" y="0"/>
                    <a:pt x="8" y="0"/>
                  </a:cubicBezTo>
                  <a:close/>
                  <a:moveTo>
                    <a:pt x="1" y="61"/>
                  </a:moveTo>
                  <a:cubicBezTo>
                    <a:pt x="15" y="61"/>
                    <a:pt x="15" y="61"/>
                    <a:pt x="15" y="61"/>
                  </a:cubicBezTo>
                  <a:cubicBezTo>
                    <a:pt x="15" y="20"/>
                    <a:pt x="15" y="20"/>
                    <a:pt x="15" y="20"/>
                  </a:cubicBezTo>
                  <a:cubicBezTo>
                    <a:pt x="1" y="20"/>
                    <a:pt x="1" y="20"/>
                    <a:pt x="1" y="20"/>
                  </a:cubicBezTo>
                  <a:lnTo>
                    <a:pt x="1"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5436" tIns="72717" rIns="145436" bIns="72717" numCol="1" anchor="t" anchorCtr="0" compatLnSpc="1">
              <a:prstTxWarp prst="textNoShape">
                <a:avLst/>
              </a:prstTxWarp>
              <a:noAutofit/>
            </a:bodyPr>
            <a:lstStyle/>
            <a:p>
              <a:endParaRPr lang="fr-CA" sz="4294"/>
            </a:p>
          </p:txBody>
        </p:sp>
        <p:sp>
          <p:nvSpPr>
            <p:cNvPr id="14" name="Freeform 13">
              <a:hlinkClick r:id="rId4"/>
              <a:extLst>
                <a:ext uri="{FF2B5EF4-FFF2-40B4-BE49-F238E27FC236}">
                  <a16:creationId xmlns:a16="http://schemas.microsoft.com/office/drawing/2014/main" id="{BA087D2F-035D-9547-9992-A7623B768272}"/>
                </a:ext>
              </a:extLst>
            </p:cNvPr>
            <p:cNvSpPr/>
            <p:nvPr/>
          </p:nvSpPr>
          <p:spPr bwMode="auto">
            <a:xfrm>
              <a:off x="3844999" y="9812041"/>
              <a:ext cx="521431" cy="439223"/>
            </a:xfrm>
            <a:custGeom>
              <a:avLst/>
              <a:gdLst>
                <a:gd name="T0" fmla="*/ 57 w 64"/>
                <a:gd name="T1" fmla="*/ 20 h 53"/>
                <a:gd name="T2" fmla="*/ 64 w 64"/>
                <a:gd name="T3" fmla="*/ 16 h 53"/>
                <a:gd name="T4" fmla="*/ 56 w 64"/>
                <a:gd name="T5" fmla="*/ 16 h 53"/>
                <a:gd name="T6" fmla="*/ 56 w 64"/>
                <a:gd name="T7" fmla="*/ 15 h 53"/>
                <a:gd name="T8" fmla="*/ 42 w 64"/>
                <a:gd name="T9" fmla="*/ 4 h 53"/>
                <a:gd name="T10" fmla="*/ 44 w 64"/>
                <a:gd name="T11" fmla="*/ 4 h 53"/>
                <a:gd name="T12" fmla="*/ 48 w 64"/>
                <a:gd name="T13" fmla="*/ 1 h 53"/>
                <a:gd name="T14" fmla="*/ 42 w 64"/>
                <a:gd name="T15" fmla="*/ 3 h 53"/>
                <a:gd name="T16" fmla="*/ 45 w 64"/>
                <a:gd name="T17" fmla="*/ 0 h 53"/>
                <a:gd name="T18" fmla="*/ 40 w 64"/>
                <a:gd name="T19" fmla="*/ 2 h 53"/>
                <a:gd name="T20" fmla="*/ 41 w 64"/>
                <a:gd name="T21" fmla="*/ 1 h 53"/>
                <a:gd name="T22" fmla="*/ 31 w 64"/>
                <a:gd name="T23" fmla="*/ 16 h 53"/>
                <a:gd name="T24" fmla="*/ 26 w 64"/>
                <a:gd name="T25" fmla="*/ 12 h 53"/>
                <a:gd name="T26" fmla="*/ 10 w 64"/>
                <a:gd name="T27" fmla="*/ 5 h 53"/>
                <a:gd name="T28" fmla="*/ 15 w 64"/>
                <a:gd name="T29" fmla="*/ 13 h 53"/>
                <a:gd name="T30" fmla="*/ 11 w 64"/>
                <a:gd name="T31" fmla="*/ 13 h 53"/>
                <a:gd name="T32" fmla="*/ 18 w 64"/>
                <a:gd name="T33" fmla="*/ 20 h 53"/>
                <a:gd name="T34" fmla="*/ 14 w 64"/>
                <a:gd name="T35" fmla="*/ 21 h 53"/>
                <a:gd name="T36" fmla="*/ 22 w 64"/>
                <a:gd name="T37" fmla="*/ 25 h 53"/>
                <a:gd name="T38" fmla="*/ 24 w 64"/>
                <a:gd name="T39" fmla="*/ 31 h 53"/>
                <a:gd name="T40" fmla="*/ 0 w 64"/>
                <a:gd name="T41" fmla="*/ 31 h 53"/>
                <a:gd name="T42" fmla="*/ 56 w 64"/>
                <a:gd name="T43" fmla="*/ 23 h 53"/>
                <a:gd name="T44" fmla="*/ 64 w 64"/>
                <a:gd name="T45" fmla="*/ 20 h 53"/>
                <a:gd name="T46" fmla="*/ 57 w 64"/>
                <a:gd name="T47" fmla="*/ 2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52">
                  <a:moveTo>
                    <a:pt x="57" y="20"/>
                  </a:moveTo>
                  <a:cubicBezTo>
                    <a:pt x="60" y="19"/>
                    <a:pt x="63" y="18"/>
                    <a:pt x="64" y="16"/>
                  </a:cubicBezTo>
                  <a:cubicBezTo>
                    <a:pt x="62" y="16"/>
                    <a:pt x="58" y="17"/>
                    <a:pt x="56" y="16"/>
                  </a:cubicBezTo>
                  <a:cubicBezTo>
                    <a:pt x="56" y="16"/>
                    <a:pt x="56" y="15"/>
                    <a:pt x="56" y="15"/>
                  </a:cubicBezTo>
                  <a:cubicBezTo>
                    <a:pt x="54" y="9"/>
                    <a:pt x="48" y="4"/>
                    <a:pt x="42" y="4"/>
                  </a:cubicBezTo>
                  <a:cubicBezTo>
                    <a:pt x="43" y="4"/>
                    <a:pt x="43" y="4"/>
                    <a:pt x="44" y="4"/>
                  </a:cubicBezTo>
                  <a:cubicBezTo>
                    <a:pt x="44" y="3"/>
                    <a:pt x="48" y="3"/>
                    <a:pt x="48" y="1"/>
                  </a:cubicBezTo>
                  <a:cubicBezTo>
                    <a:pt x="47" y="0"/>
                    <a:pt x="42" y="2"/>
                    <a:pt x="42" y="3"/>
                  </a:cubicBezTo>
                  <a:cubicBezTo>
                    <a:pt x="43" y="2"/>
                    <a:pt x="45" y="1"/>
                    <a:pt x="45" y="0"/>
                  </a:cubicBezTo>
                  <a:cubicBezTo>
                    <a:pt x="43" y="0"/>
                    <a:pt x="41" y="1"/>
                    <a:pt x="40" y="2"/>
                  </a:cubicBezTo>
                  <a:cubicBezTo>
                    <a:pt x="40" y="2"/>
                    <a:pt x="41" y="1"/>
                    <a:pt x="41" y="1"/>
                  </a:cubicBezTo>
                  <a:cubicBezTo>
                    <a:pt x="36" y="4"/>
                    <a:pt x="33" y="10"/>
                    <a:pt x="31" y="16"/>
                  </a:cubicBezTo>
                  <a:cubicBezTo>
                    <a:pt x="29" y="14"/>
                    <a:pt x="27" y="13"/>
                    <a:pt x="26" y="12"/>
                  </a:cubicBezTo>
                  <a:cubicBezTo>
                    <a:pt x="22" y="10"/>
                    <a:pt x="17" y="8"/>
                    <a:pt x="10" y="5"/>
                  </a:cubicBezTo>
                  <a:cubicBezTo>
                    <a:pt x="9" y="7"/>
                    <a:pt x="11" y="11"/>
                    <a:pt x="15" y="13"/>
                  </a:cubicBezTo>
                  <a:cubicBezTo>
                    <a:pt x="14" y="13"/>
                    <a:pt x="12" y="13"/>
                    <a:pt x="11" y="13"/>
                  </a:cubicBezTo>
                  <a:cubicBezTo>
                    <a:pt x="12" y="16"/>
                    <a:pt x="13" y="19"/>
                    <a:pt x="18" y="20"/>
                  </a:cubicBezTo>
                  <a:cubicBezTo>
                    <a:pt x="16" y="20"/>
                    <a:pt x="15" y="20"/>
                    <a:pt x="14" y="21"/>
                  </a:cubicBezTo>
                  <a:cubicBezTo>
                    <a:pt x="15" y="23"/>
                    <a:pt x="17" y="26"/>
                    <a:pt x="22" y="25"/>
                  </a:cubicBezTo>
                  <a:cubicBezTo>
                    <a:pt x="17" y="27"/>
                    <a:pt x="20" y="31"/>
                    <a:pt x="24" y="31"/>
                  </a:cubicBezTo>
                  <a:cubicBezTo>
                    <a:pt x="17" y="38"/>
                    <a:pt x="6" y="37"/>
                    <a:pt x="0" y="31"/>
                  </a:cubicBezTo>
                  <a:cubicBezTo>
                    <a:pt x="16" y="53"/>
                    <a:pt x="51" y="44"/>
                    <a:pt x="56" y="23"/>
                  </a:cubicBezTo>
                  <a:cubicBezTo>
                    <a:pt x="60" y="23"/>
                    <a:pt x="63" y="22"/>
                    <a:pt x="64" y="20"/>
                  </a:cubicBezTo>
                  <a:cubicBezTo>
                    <a:pt x="62" y="21"/>
                    <a:pt x="58" y="20"/>
                    <a:pt x="57"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5436" tIns="72717" rIns="145436" bIns="72717" numCol="1" anchor="t" anchorCtr="0" compatLnSpc="1">
              <a:prstTxWarp prst="textNoShape">
                <a:avLst/>
              </a:prstTxWarp>
              <a:noAutofit/>
            </a:bodyPr>
            <a:lstStyle/>
            <a:p>
              <a:endParaRPr lang="fr-CA" sz="4294"/>
            </a:p>
          </p:txBody>
        </p:sp>
      </p:grpSp>
      <p:grpSp>
        <p:nvGrpSpPr>
          <p:cNvPr id="151" name="Group 150">
            <a:extLst>
              <a:ext uri="{FF2B5EF4-FFF2-40B4-BE49-F238E27FC236}">
                <a16:creationId xmlns:a16="http://schemas.microsoft.com/office/drawing/2014/main" id="{8785FB4E-DC50-D946-8FB4-A3A6060E47BE}"/>
              </a:ext>
            </a:extLst>
          </p:cNvPr>
          <p:cNvGrpSpPr/>
          <p:nvPr/>
        </p:nvGrpSpPr>
        <p:grpSpPr>
          <a:xfrm>
            <a:off x="2988527" y="461988"/>
            <a:ext cx="4571148" cy="2785967"/>
            <a:chOff x="2649299" y="461988"/>
            <a:chExt cx="4910376" cy="2992715"/>
          </a:xfrm>
        </p:grpSpPr>
        <p:grpSp>
          <p:nvGrpSpPr>
            <p:cNvPr id="18" name="Group 17">
              <a:extLst>
                <a:ext uri="{FF2B5EF4-FFF2-40B4-BE49-F238E27FC236}">
                  <a16:creationId xmlns:a16="http://schemas.microsoft.com/office/drawing/2014/main" id="{5D5CA5B1-E106-AD4E-A05A-71FAE4054464}"/>
                </a:ext>
              </a:extLst>
            </p:cNvPr>
            <p:cNvGrpSpPr/>
            <p:nvPr/>
          </p:nvGrpSpPr>
          <p:grpSpPr>
            <a:xfrm>
              <a:off x="2649299" y="461988"/>
              <a:ext cx="4910376" cy="2992715"/>
              <a:chOff x="1950804" y="3053152"/>
              <a:chExt cx="5608871" cy="3418425"/>
            </a:xfrm>
          </p:grpSpPr>
          <p:pic>
            <p:nvPicPr>
              <p:cNvPr id="19" name="Picture 18">
                <a:extLst>
                  <a:ext uri="{FF2B5EF4-FFF2-40B4-BE49-F238E27FC236}">
                    <a16:creationId xmlns:a16="http://schemas.microsoft.com/office/drawing/2014/main" id="{1A16114F-BAE6-4741-A67D-E6B5E2E189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50804" y="3053152"/>
                <a:ext cx="5608871" cy="3418425"/>
              </a:xfrm>
              <a:prstGeom prst="rect">
                <a:avLst/>
              </a:prstGeom>
            </p:spPr>
          </p:pic>
          <p:sp>
            <p:nvSpPr>
              <p:cNvPr id="20" name="Rectangle 19">
                <a:extLst>
                  <a:ext uri="{FF2B5EF4-FFF2-40B4-BE49-F238E27FC236}">
                    <a16:creationId xmlns:a16="http://schemas.microsoft.com/office/drawing/2014/main" id="{E9A632DB-1012-BF4E-94EA-CDF62AA02A47}"/>
                  </a:ext>
                </a:extLst>
              </p:cNvPr>
              <p:cNvSpPr/>
              <p:nvPr/>
            </p:nvSpPr>
            <p:spPr>
              <a:xfrm>
                <a:off x="2794063" y="3350555"/>
                <a:ext cx="3981692" cy="2523281"/>
              </a:xfrm>
              <a:prstGeom prst="rect">
                <a:avLst/>
              </a:prstGeom>
              <a:blipFill>
                <a:blip r:embed="rId6" cstate="screen">
                  <a:extLst>
                    <a:ext uri="{28A0092B-C50C-407E-A947-70E740481C1C}">
                      <a14:useLocalDpi xmlns:a14="http://schemas.microsoft.com/office/drawing/2010/main"/>
                    </a:ext>
                  </a:extLst>
                </a:blip>
                <a:stretch>
                  <a:fillRect t="769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pic>
          <p:nvPicPr>
            <p:cNvPr id="150" name="Picture 149" descr="A close up of a sign&#10;&#10;Description automatically generated">
              <a:extLst>
                <a:ext uri="{FF2B5EF4-FFF2-40B4-BE49-F238E27FC236}">
                  <a16:creationId xmlns:a16="http://schemas.microsoft.com/office/drawing/2014/main" id="{89F9A15E-EE94-A847-9AF8-1B17D94E8A5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87544" y="792491"/>
              <a:ext cx="834652" cy="603129"/>
            </a:xfrm>
            <a:prstGeom prst="rect">
              <a:avLst/>
            </a:prstGeom>
          </p:spPr>
        </p:pic>
      </p:grpSp>
    </p:spTree>
    <p:extLst>
      <p:ext uri="{BB962C8B-B14F-4D97-AF65-F5344CB8AC3E}">
        <p14:creationId xmlns:p14="http://schemas.microsoft.com/office/powerpoint/2010/main" val="193100594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C3D1E5A-3F3A-D840-91B8-FEC43F1FB710}"/>
              </a:ext>
            </a:extLst>
          </p:cNvPr>
          <p:cNvSpPr>
            <a:spLocks noGrp="1"/>
          </p:cNvSpPr>
          <p:nvPr>
            <p:ph type="body" sz="quarter" idx="14"/>
          </p:nvPr>
        </p:nvSpPr>
        <p:spPr/>
        <p:txBody>
          <a:bodyPr>
            <a:noAutofit/>
          </a:bodyPr>
          <a:lstStyle/>
          <a:p>
            <a:pPr rtl="0"/>
            <a:r>
              <a:rPr lang="fr" sz="23000" b="1" i="0" u="none" strike="noStrike">
                <a:highlight>
                  <a:srgbClr val="000000">
                    <a:alpha val="0"/>
                  </a:srgbClr>
                </a:highlight>
                <a:latin typeface="Times"/>
              </a:rPr>
              <a:t>1</a:t>
            </a:r>
          </a:p>
        </p:txBody>
      </p:sp>
      <p:sp>
        <p:nvSpPr>
          <p:cNvPr id="8" name="Text Placeholder 7">
            <a:extLst>
              <a:ext uri="{FF2B5EF4-FFF2-40B4-BE49-F238E27FC236}">
                <a16:creationId xmlns:a16="http://schemas.microsoft.com/office/drawing/2014/main" id="{FA6BDB4D-F26A-BF4B-BBEF-3E0A46949781}"/>
              </a:ext>
            </a:extLst>
          </p:cNvPr>
          <p:cNvSpPr>
            <a:spLocks noGrp="1"/>
          </p:cNvSpPr>
          <p:nvPr>
            <p:ph type="body" sz="quarter" idx="15"/>
          </p:nvPr>
        </p:nvSpPr>
        <p:spPr/>
        <p:txBody>
          <a:bodyPr>
            <a:noAutofit/>
          </a:bodyPr>
          <a:lstStyle/>
          <a:p>
            <a:pPr rtl="0"/>
            <a:r>
              <a:rPr lang="fr" sz="3600" b="1" i="0" u="none" strike="noStrike">
                <a:highlight>
                  <a:srgbClr val="000000">
                    <a:alpha val="0"/>
                  </a:srgbClr>
                </a:highlight>
                <a:latin typeface="Open Sans"/>
              </a:rPr>
              <a:t>CONTEXTE</a:t>
            </a:r>
          </a:p>
        </p:txBody>
      </p:sp>
      <p:sp>
        <p:nvSpPr>
          <p:cNvPr id="3" name="Slide Number Placeholder 2">
            <a:extLst>
              <a:ext uri="{FF2B5EF4-FFF2-40B4-BE49-F238E27FC236}">
                <a16:creationId xmlns:a16="http://schemas.microsoft.com/office/drawing/2014/main" id="{EC3B6322-FBED-C24A-8BE2-EA65F029730C}"/>
              </a:ext>
            </a:extLst>
          </p:cNvPr>
          <p:cNvSpPr>
            <a:spLocks noGrp="1"/>
          </p:cNvSpPr>
          <p:nvPr>
            <p:ph type="sldNum" sz="quarter" idx="4"/>
          </p:nvPr>
        </p:nvSpPr>
        <p:spPr/>
        <p:txBody>
          <a:bodyPr>
            <a:noAutofit/>
          </a:bodyPr>
          <a:lstStyle/>
          <a:p>
            <a:pPr rtl="0"/>
            <a:r>
              <a:rPr lang="fr" sz="700" b="0" i="0" u="none" strike="noStrike">
                <a:highlight>
                  <a:srgbClr val="000000">
                    <a:alpha val="0"/>
                  </a:srgbClr>
                </a:highlight>
                <a:latin typeface="Avenir"/>
              </a:rPr>
              <a:t>4</a:t>
            </a:r>
            <a:endParaRPr lang="en-US"/>
          </a:p>
        </p:txBody>
      </p:sp>
    </p:spTree>
    <p:extLst>
      <p:ext uri="{BB962C8B-B14F-4D97-AF65-F5344CB8AC3E}">
        <p14:creationId xmlns:p14="http://schemas.microsoft.com/office/powerpoint/2010/main" val="419724217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517674F-7202-6D4A-84B7-BD0AE8B70E8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82C4162D-E37D-4242-8291-D4FF1A862428}"/>
              </a:ext>
            </a:extLst>
          </p:cNvPr>
          <p:cNvSpPr>
            <a:spLocks noGrp="1"/>
          </p:cNvSpPr>
          <p:nvPr>
            <p:ph type="body" sz="quarter" idx="30"/>
          </p:nvPr>
        </p:nvSpPr>
        <p:spPr>
          <a:xfrm>
            <a:off x="395996" y="291693"/>
            <a:ext cx="6839193" cy="743603"/>
          </a:xfrm>
        </p:spPr>
        <p:txBody>
          <a:bodyPr>
            <a:noAutofit/>
          </a:bodyPr>
          <a:lstStyle/>
          <a:p>
            <a:pPr rtl="0"/>
            <a:r>
              <a:rPr lang="fr" sz="2400" b="1" i="0" u="none" strike="noStrike" dirty="0">
                <a:highlight>
                  <a:srgbClr val="000000">
                    <a:alpha val="0"/>
                  </a:srgbClr>
                </a:highlight>
                <a:latin typeface="Open Sans"/>
              </a:rPr>
              <a:t>Le projet de médiateurs communautaires</a:t>
            </a:r>
          </a:p>
        </p:txBody>
      </p:sp>
      <p:sp>
        <p:nvSpPr>
          <p:cNvPr id="4" name="Text Placeholder 3">
            <a:extLst>
              <a:ext uri="{FF2B5EF4-FFF2-40B4-BE49-F238E27FC236}">
                <a16:creationId xmlns:a16="http://schemas.microsoft.com/office/drawing/2014/main" id="{7995D43E-3559-8B46-A090-8A01A87FDA3E}"/>
              </a:ext>
            </a:extLst>
          </p:cNvPr>
          <p:cNvSpPr>
            <a:spLocks noGrp="1"/>
          </p:cNvSpPr>
          <p:nvPr>
            <p:ph type="body" sz="quarter" idx="13"/>
          </p:nvPr>
        </p:nvSpPr>
        <p:spPr>
          <a:xfrm>
            <a:off x="5105400" y="5950217"/>
            <a:ext cx="1889760" cy="893640"/>
          </a:xfrm>
        </p:spPr>
        <p:txBody>
          <a:bodyPr>
            <a:noAutofit/>
          </a:bodyPr>
          <a:lstStyle/>
          <a:p>
            <a:pPr rtl="0">
              <a:lnSpc>
                <a:spcPct val="120000"/>
              </a:lnSpc>
            </a:pPr>
            <a:r>
              <a:rPr lang="fr" sz="1000" b="1" i="0" u="none" strike="noStrike">
                <a:highlight>
                  <a:srgbClr val="000000">
                    <a:alpha val="0"/>
                  </a:srgbClr>
                </a:highlight>
                <a:latin typeface="Open Sans"/>
              </a:rPr>
              <a:t>Projet Erasmus+, </a:t>
            </a:r>
            <a:br>
              <a:rPr lang="fr" sz="1000" b="1" i="0" u="none" strike="noStrike">
                <a:highlight>
                  <a:srgbClr val="000000">
                    <a:alpha val="0"/>
                  </a:srgbClr>
                </a:highlight>
                <a:latin typeface="Open Sans"/>
              </a:rPr>
            </a:br>
            <a:r>
              <a:rPr lang="fr" sz="1000" b="1" i="0" u="none" strike="noStrike">
                <a:highlight>
                  <a:srgbClr val="000000">
                    <a:alpha val="0"/>
                  </a:srgbClr>
                </a:highlight>
                <a:latin typeface="Open Sans"/>
              </a:rPr>
              <a:t>réunissant des </a:t>
            </a:r>
            <a:br>
              <a:rPr lang="fr" sz="1000" b="1" i="0" u="none" strike="noStrike">
                <a:highlight>
                  <a:srgbClr val="000000">
                    <a:alpha val="0"/>
                  </a:srgbClr>
                </a:highlight>
                <a:latin typeface="Open Sans"/>
              </a:rPr>
            </a:br>
            <a:r>
              <a:rPr lang="fr" sz="1000" b="1" i="0" u="none" strike="noStrike">
                <a:highlight>
                  <a:srgbClr val="000000">
                    <a:alpha val="0"/>
                  </a:srgbClr>
                </a:highlight>
                <a:latin typeface="Open Sans"/>
              </a:rPr>
              <a:t>partenaires et des experts </a:t>
            </a:r>
            <a:br>
              <a:rPr lang="fr" sz="1000" b="1" i="0" u="none" strike="noStrike">
                <a:highlight>
                  <a:srgbClr val="000000">
                    <a:alpha val="0"/>
                  </a:srgbClr>
                </a:highlight>
                <a:latin typeface="Open Sans"/>
              </a:rPr>
            </a:br>
            <a:r>
              <a:rPr lang="fr" sz="1000" b="1" i="0" u="none" strike="noStrike">
                <a:highlight>
                  <a:srgbClr val="000000">
                    <a:alpha val="0"/>
                  </a:srgbClr>
                </a:highlight>
                <a:latin typeface="Open Sans"/>
              </a:rPr>
              <a:t>de Suède, du Royaume-Uni, de France,</a:t>
            </a:r>
            <a:br>
              <a:rPr lang="fr" sz="1000" b="1" i="0" u="none" strike="noStrike">
                <a:highlight>
                  <a:srgbClr val="000000">
                    <a:alpha val="0"/>
                  </a:srgbClr>
                </a:highlight>
                <a:latin typeface="Open Sans"/>
              </a:rPr>
            </a:br>
            <a:r>
              <a:rPr lang="fr" sz="1000" b="1" i="0" u="none" strike="noStrike">
                <a:highlight>
                  <a:srgbClr val="000000">
                    <a:alpha val="0"/>
                  </a:srgbClr>
                </a:highlight>
                <a:latin typeface="Open Sans"/>
              </a:rPr>
              <a:t> d'Irlande et des Pays-Bas. </a:t>
            </a:r>
            <a:endParaRPr lang="en-US" sz="1000"/>
          </a:p>
        </p:txBody>
      </p:sp>
      <p:sp>
        <p:nvSpPr>
          <p:cNvPr id="5" name="Text Placeholder 4">
            <a:extLst>
              <a:ext uri="{FF2B5EF4-FFF2-40B4-BE49-F238E27FC236}">
                <a16:creationId xmlns:a16="http://schemas.microsoft.com/office/drawing/2014/main" id="{9C1DACE3-6F45-1E4F-B10A-7667C91F7346}"/>
              </a:ext>
            </a:extLst>
          </p:cNvPr>
          <p:cNvSpPr>
            <a:spLocks noGrp="1"/>
          </p:cNvSpPr>
          <p:nvPr>
            <p:ph type="body" sz="quarter" idx="47"/>
          </p:nvPr>
        </p:nvSpPr>
        <p:spPr>
          <a:xfrm>
            <a:off x="381809" y="1206805"/>
            <a:ext cx="6839193" cy="743603"/>
          </a:xfrm>
        </p:spPr>
        <p:txBody>
          <a:bodyPr>
            <a:noAutofit/>
          </a:bodyPr>
          <a:lstStyle/>
          <a:p>
            <a:pPr rtl="0"/>
            <a:r>
              <a:rPr lang="fr" sz="1800" b="1" i="1" u="none" strike="noStrike">
                <a:highlight>
                  <a:srgbClr val="000000">
                    <a:alpha val="0"/>
                  </a:srgbClr>
                </a:highlight>
                <a:latin typeface="Open Sans"/>
              </a:rPr>
              <a:t>Besoin du projet</a:t>
            </a:r>
          </a:p>
          <a:p>
            <a:pPr algn="just" rtl="0"/>
            <a:r>
              <a:rPr lang="fr" sz="1600" b="1" i="0" u="none" strike="noStrike">
                <a:highlight>
                  <a:srgbClr val="000000">
                    <a:alpha val="0"/>
                  </a:srgbClr>
                </a:highlight>
                <a:latin typeface="Open Sans"/>
              </a:rPr>
              <a:t>Migrant Community Mediators (MCM)</a:t>
            </a:r>
            <a:r>
              <a:rPr lang="fr" sz="1600" b="0" i="0" u="none" strike="noStrike">
                <a:highlight>
                  <a:srgbClr val="000000">
                    <a:alpha val="0"/>
                  </a:srgbClr>
                </a:highlight>
                <a:latin typeface="Open Sans"/>
              </a:rPr>
              <a:t> reconnaît que l'éducation des migrants et des réfugiés à la médiation communautaire peut jouer un rôle important et positif dans le changement des dynamiques sociales. </a:t>
            </a:r>
            <a:endParaRPr lang="hr-BA" sz="1600" b="0" i="0"/>
          </a:p>
          <a:p>
            <a:endParaRPr lang="en-US"/>
          </a:p>
        </p:txBody>
      </p:sp>
      <p:sp>
        <p:nvSpPr>
          <p:cNvPr id="6" name="Text Placeholder 5">
            <a:extLst>
              <a:ext uri="{FF2B5EF4-FFF2-40B4-BE49-F238E27FC236}">
                <a16:creationId xmlns:a16="http://schemas.microsoft.com/office/drawing/2014/main" id="{40A506D7-502F-7A4B-81FF-BAFBBE543B54}"/>
              </a:ext>
            </a:extLst>
          </p:cNvPr>
          <p:cNvSpPr>
            <a:spLocks noGrp="1"/>
          </p:cNvSpPr>
          <p:nvPr>
            <p:ph type="body" sz="quarter" idx="32"/>
          </p:nvPr>
        </p:nvSpPr>
        <p:spPr>
          <a:xfrm>
            <a:off x="302714" y="6515100"/>
            <a:ext cx="6559095" cy="3997486"/>
          </a:xfrm>
        </p:spPr>
        <p:txBody>
          <a:bodyPr>
            <a:noAutofit/>
          </a:bodyPr>
          <a:lstStyle/>
          <a:p>
            <a:endParaRPr lang="hr-BA" sz="1000" b="1" dirty="0">
              <a:solidFill>
                <a:srgbClr val="76C7D3"/>
              </a:solidFill>
            </a:endParaRPr>
          </a:p>
          <a:p>
            <a:endParaRPr lang="hr-BA" sz="1000" b="1" dirty="0">
              <a:solidFill>
                <a:srgbClr val="76C7D3"/>
              </a:solidFill>
            </a:endParaRPr>
          </a:p>
          <a:p>
            <a:endParaRPr lang="hr-BA" sz="1000" b="1" dirty="0">
              <a:solidFill>
                <a:srgbClr val="76C7D3"/>
              </a:solidFill>
            </a:endParaRPr>
          </a:p>
          <a:p>
            <a:pPr rtl="0"/>
            <a:r>
              <a:rPr lang="fr" sz="1000" b="1" i="0" u="none" strike="noStrike" dirty="0">
                <a:solidFill>
                  <a:srgbClr val="76C7D3"/>
                </a:solidFill>
                <a:highlight>
                  <a:srgbClr val="000000">
                    <a:alpha val="0"/>
                  </a:srgbClr>
                </a:highlight>
                <a:latin typeface="Open Sans"/>
              </a:rPr>
              <a:t>LE CONTEXTE</a:t>
            </a:r>
            <a:endParaRPr lang="hr-BA" sz="1000" dirty="0">
              <a:solidFill>
                <a:schemeClr val="tx1"/>
              </a:solidFill>
            </a:endParaRPr>
          </a:p>
          <a:p>
            <a:pPr rtl="0"/>
            <a:r>
              <a:rPr lang="fr" sz="1000" b="0" i="0" u="none" strike="noStrike" dirty="0">
                <a:solidFill>
                  <a:srgbClr val="000000"/>
                </a:solidFill>
                <a:highlight>
                  <a:srgbClr val="000000">
                    <a:alpha val="0"/>
                  </a:srgbClr>
                </a:highlight>
                <a:latin typeface="Open Sans"/>
              </a:rPr>
              <a:t>Les droits des minorités sont protégés par la Charte des droits fondamentaux et la diversité est célébrée comme une valeur ajoutée pour les sociétés ouvertes et démocratiques. </a:t>
            </a:r>
          </a:p>
          <a:p>
            <a:pPr rtl="0"/>
            <a:r>
              <a:rPr lang="fr" sz="1000" b="0" i="0" u="none" strike="noStrike" dirty="0">
                <a:solidFill>
                  <a:srgbClr val="000000"/>
                </a:solidFill>
                <a:highlight>
                  <a:srgbClr val="000000">
                    <a:alpha val="0"/>
                  </a:srgbClr>
                </a:highlight>
                <a:latin typeface="Open Sans"/>
              </a:rPr>
              <a:t>Les réfugiés et les migrants ont le droit, en vertu du droit international et des principes des droits de l'homme, de recevoir une protection.</a:t>
            </a:r>
            <a:endParaRPr lang="hr-BA" sz="1000" dirty="0">
              <a:solidFill>
                <a:schemeClr val="tx1"/>
              </a:solidFill>
            </a:endParaRPr>
          </a:p>
          <a:p>
            <a:pPr rtl="0"/>
            <a:r>
              <a:rPr lang="fr" sz="1000" b="0" i="0" u="none" strike="noStrike" dirty="0">
                <a:solidFill>
                  <a:srgbClr val="000000"/>
                </a:solidFill>
                <a:highlight>
                  <a:srgbClr val="000000">
                    <a:alpha val="0"/>
                  </a:srgbClr>
                </a:highlight>
                <a:latin typeface="Open Sans"/>
              </a:rPr>
              <a:t>L'autonomie et l'intégration sont essentielles pour leur offrir une protection et leur permettre d'être acceptés par les sociétés d'accueil et d'y contribuer. </a:t>
            </a:r>
            <a:endParaRPr lang="hr-BA" sz="1000" dirty="0">
              <a:solidFill>
                <a:schemeClr val="tx1"/>
              </a:solidFill>
            </a:endParaRPr>
          </a:p>
          <a:p>
            <a:endParaRPr lang="hr-BA" sz="1000" b="1" dirty="0">
              <a:solidFill>
                <a:srgbClr val="76C7D3"/>
              </a:solidFill>
            </a:endParaRPr>
          </a:p>
          <a:p>
            <a:pPr rtl="0"/>
            <a:r>
              <a:rPr lang="fr" sz="1000" b="1" i="0" u="none" strike="noStrike" dirty="0">
                <a:solidFill>
                  <a:srgbClr val="76C7D3"/>
                </a:solidFill>
                <a:highlight>
                  <a:srgbClr val="000000">
                    <a:alpha val="0"/>
                  </a:srgbClr>
                </a:highlight>
                <a:latin typeface="Open Sans"/>
              </a:rPr>
              <a:t>DEUX STRATÉGIES CLÉS</a:t>
            </a:r>
            <a:r>
              <a:rPr lang="fr" sz="1000" b="0" i="0" u="none" strike="noStrike" dirty="0">
                <a:highlight>
                  <a:srgbClr val="000000">
                    <a:alpha val="0"/>
                  </a:srgbClr>
                </a:highlight>
                <a:latin typeface="Open Sans"/>
              </a:rPr>
              <a:t> qui ont le potentiel d'être de puissants outils d'éducation/intégration sont :</a:t>
            </a:r>
          </a:p>
          <a:p>
            <a:endParaRPr lang="en-US" sz="1000" dirty="0"/>
          </a:p>
          <a:p>
            <a:pPr marL="228600" indent="-228600" rtl="0">
              <a:buAutoNum type="arabicParenR"/>
            </a:pPr>
            <a:r>
              <a:rPr lang="fr" sz="1000" b="1" i="0" u="none" strike="noStrike" dirty="0">
                <a:highlight>
                  <a:srgbClr val="000000">
                    <a:alpha val="0"/>
                  </a:srgbClr>
                </a:highlight>
                <a:latin typeface="Open Sans"/>
              </a:rPr>
              <a:t>La médiation communautaire</a:t>
            </a:r>
            <a:r>
              <a:rPr lang="fr" sz="1000" b="0" i="0" u="none" strike="noStrike" dirty="0">
                <a:highlight>
                  <a:srgbClr val="000000">
                    <a:alpha val="0"/>
                  </a:srgbClr>
                </a:highlight>
                <a:latin typeface="Open Sans"/>
              </a:rPr>
              <a:t>.  </a:t>
            </a:r>
            <a:endParaRPr lang="hr-BA" sz="1000" dirty="0"/>
          </a:p>
          <a:p>
            <a:pPr rtl="0"/>
            <a:r>
              <a:rPr lang="fr" sz="1000" b="0" i="0" u="none" strike="noStrike" dirty="0">
                <a:highlight>
                  <a:srgbClr val="000000">
                    <a:alpha val="0"/>
                  </a:srgbClr>
                </a:highlight>
                <a:latin typeface="Open Sans"/>
              </a:rPr>
              <a:t>Un médiateur est une personne qui agit comme un arbitre, un négociateur, un conciliateur, un intermédiaire, un modérateur, un conciliateur, un courtier honnête et un avocat de liaison. </a:t>
            </a:r>
          </a:p>
          <a:p>
            <a:pPr rtl="0"/>
            <a:r>
              <a:rPr lang="fr" sz="1000" b="0" i="0" u="none" strike="noStrike" dirty="0">
                <a:highlight>
                  <a:srgbClr val="000000">
                    <a:alpha val="0"/>
                  </a:srgbClr>
                </a:highlight>
                <a:latin typeface="Open Sans"/>
              </a:rPr>
              <a:t>2) </a:t>
            </a:r>
            <a:r>
              <a:rPr lang="fr" sz="1000" b="1" i="0" u="none" strike="noStrike" dirty="0">
                <a:highlight>
                  <a:srgbClr val="000000">
                    <a:alpha val="0"/>
                  </a:srgbClr>
                </a:highlight>
                <a:latin typeface="Open Sans"/>
              </a:rPr>
              <a:t>L'inclusion active</a:t>
            </a:r>
            <a:r>
              <a:rPr lang="fr" sz="1000" b="0" i="0" u="none" strike="noStrike" dirty="0">
                <a:highlight>
                  <a:srgbClr val="000000">
                    <a:alpha val="0"/>
                  </a:srgbClr>
                </a:highlight>
                <a:latin typeface="Open Sans"/>
              </a:rPr>
              <a:t>, qui consiste à permettre à chaque citoyen, notamment aux plus défavorisés, de participer pleinement à la société. </a:t>
            </a:r>
            <a:endParaRPr lang="hr-BA" sz="1000" dirty="0"/>
          </a:p>
          <a:p>
            <a:endParaRPr lang="hr-BA" sz="1000" dirty="0"/>
          </a:p>
          <a:p>
            <a:endParaRPr lang="hr-BA" sz="1000" dirty="0"/>
          </a:p>
          <a:p>
            <a:endParaRPr lang="hr-BA" sz="1000" dirty="0"/>
          </a:p>
          <a:p>
            <a:endParaRPr lang="hr-BA" sz="1000" dirty="0"/>
          </a:p>
          <a:p>
            <a:endParaRPr lang="hr-BA" sz="1000" dirty="0"/>
          </a:p>
          <a:p>
            <a:pPr rtl="0"/>
            <a:r>
              <a:rPr lang="fr" sz="1000" b="1" i="0" u="none" strike="noStrike" dirty="0">
                <a:solidFill>
                  <a:srgbClr val="76C7D3"/>
                </a:solidFill>
                <a:highlight>
                  <a:srgbClr val="000000">
                    <a:alpha val="0"/>
                  </a:srgbClr>
                </a:highlight>
                <a:latin typeface="Open Sans"/>
              </a:rPr>
              <a:t>GROUPES CIBLES</a:t>
            </a:r>
            <a:endParaRPr lang="hr-BA" sz="1000" b="1" dirty="0">
              <a:solidFill>
                <a:srgbClr val="76C7D3"/>
              </a:solidFill>
            </a:endParaRPr>
          </a:p>
          <a:p>
            <a:pPr rtl="0"/>
            <a:r>
              <a:rPr lang="fr" sz="1000" b="0" i="0" u="none" strike="noStrike" dirty="0">
                <a:highlight>
                  <a:srgbClr val="000000">
                    <a:alpha val="0"/>
                  </a:srgbClr>
                </a:highlight>
                <a:latin typeface="Open Sans"/>
              </a:rPr>
              <a:t>i. Représentants des communautés de migrants et de réfugiés</a:t>
            </a:r>
          </a:p>
          <a:p>
            <a:pPr rtl="0"/>
            <a:r>
              <a:rPr lang="fr" sz="1000" b="0" i="0" u="none" strike="noStrike" dirty="0">
                <a:highlight>
                  <a:srgbClr val="000000">
                    <a:alpha val="0"/>
                  </a:srgbClr>
                </a:highlight>
                <a:latin typeface="Open Sans"/>
              </a:rPr>
              <a:t>ii. Les autorités publiques bénéficient de meilleures connexions avec les communautés de migrants et de réfugiés pour la consultation et l'élaboration conjointe de solutions aux problèmes d'intégration.</a:t>
            </a:r>
          </a:p>
          <a:p>
            <a:pPr rtl="0"/>
            <a:r>
              <a:rPr lang="fr" sz="1000" b="0" i="0" u="none" strike="noStrike" dirty="0">
                <a:highlight>
                  <a:srgbClr val="000000">
                    <a:alpha val="0"/>
                  </a:srgbClr>
                </a:highlight>
                <a:latin typeface="Open Sans"/>
              </a:rPr>
              <a:t>iii. Les prestataires de l'éducation des adultes, les enseignants et les éducateurs communautaires, bénéficient d'une approche systématique (cours de formation innovant) et intègrent l'éducation à la médiation de la communauté des migrants dans les activités de leur organisation et les formations actuellement proposées aux groupes de migrants et aux groupes communautaires.</a:t>
            </a:r>
          </a:p>
          <a:p>
            <a:pPr rtl="0"/>
            <a:r>
              <a:rPr lang="fr" sz="1000" b="0" i="0" u="none" strike="noStrike" dirty="0">
                <a:highlight>
                  <a:srgbClr val="000000">
                    <a:alpha val="0"/>
                  </a:srgbClr>
                </a:highlight>
                <a:latin typeface="Open Sans"/>
              </a:rPr>
              <a:t>iv. Les ONG et les organisations du secteur bénévole qui s'occupent de questions d'intérêt commun et qui souhaitent s'engager de manière plus approfondie avec les communautés de migrants, mais qui ont du mal à établir des liens ou dont les services sont peu utilisés.</a:t>
            </a:r>
          </a:p>
          <a:p>
            <a:pPr rtl="0"/>
            <a:r>
              <a:rPr lang="fr" sz="1000" b="0" i="0" u="none" strike="noStrike" dirty="0">
                <a:highlight>
                  <a:srgbClr val="000000">
                    <a:alpha val="0"/>
                  </a:srgbClr>
                </a:highlight>
                <a:latin typeface="Open Sans"/>
              </a:rPr>
              <a:t>v. Les parties prenantes plus larges, y compris les médias, doivent entendre de nouvelles voix représentatives de la communauté des migrants.</a:t>
            </a:r>
            <a:endParaRPr lang="en-US" dirty="0"/>
          </a:p>
        </p:txBody>
      </p:sp>
      <p:sp>
        <p:nvSpPr>
          <p:cNvPr id="7" name="Slide Number Placeholder 6">
            <a:extLst>
              <a:ext uri="{FF2B5EF4-FFF2-40B4-BE49-F238E27FC236}">
                <a16:creationId xmlns:a16="http://schemas.microsoft.com/office/drawing/2014/main" id="{00D0FE42-3B5F-B44F-8774-B08343D04224}"/>
              </a:ext>
            </a:extLst>
          </p:cNvPr>
          <p:cNvSpPr>
            <a:spLocks noGrp="1"/>
          </p:cNvSpPr>
          <p:nvPr>
            <p:ph type="sldNum" sz="quarter" idx="4"/>
          </p:nvPr>
        </p:nvSpPr>
        <p:spPr/>
        <p:txBody>
          <a:bodyPr>
            <a:noAutofit/>
          </a:bodyPr>
          <a:lstStyle/>
          <a:p>
            <a:pPr rtl="0"/>
            <a:r>
              <a:rPr lang="fr" sz="700" b="0" i="0" u="none" strike="noStrike">
                <a:highlight>
                  <a:srgbClr val="000000">
                    <a:alpha val="0"/>
                  </a:srgbClr>
                </a:highlight>
                <a:latin typeface="Avenir"/>
              </a:rPr>
              <a:t>5</a:t>
            </a:r>
            <a:endParaRPr lang="en-US"/>
          </a:p>
        </p:txBody>
      </p:sp>
    </p:spTree>
    <p:extLst>
      <p:ext uri="{BB962C8B-B14F-4D97-AF65-F5344CB8AC3E}">
        <p14:creationId xmlns:p14="http://schemas.microsoft.com/office/powerpoint/2010/main" val="138191680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D86AD62-4C3E-BF45-870F-116F19ED2D06}"/>
              </a:ext>
            </a:extLst>
          </p:cNvPr>
          <p:cNvSpPr>
            <a:spLocks noGrp="1"/>
          </p:cNvSpPr>
          <p:nvPr>
            <p:ph type="sldNum" sz="quarter" idx="4"/>
          </p:nvPr>
        </p:nvSpPr>
        <p:spPr/>
        <p:txBody>
          <a:bodyPr>
            <a:noAutofit/>
          </a:bodyPr>
          <a:lstStyle/>
          <a:p>
            <a:pPr rtl="0"/>
            <a:r>
              <a:rPr lang="fr" sz="700" b="0" i="0" u="none" strike="noStrike">
                <a:highlight>
                  <a:srgbClr val="000000">
                    <a:alpha val="0"/>
                  </a:srgbClr>
                </a:highlight>
                <a:latin typeface="Avenir"/>
              </a:rPr>
              <a:t>6</a:t>
            </a:r>
            <a:endParaRPr lang="en-US"/>
          </a:p>
        </p:txBody>
      </p:sp>
      <p:sp>
        <p:nvSpPr>
          <p:cNvPr id="7" name="Text Placeholder 6">
            <a:extLst>
              <a:ext uri="{FF2B5EF4-FFF2-40B4-BE49-F238E27FC236}">
                <a16:creationId xmlns:a16="http://schemas.microsoft.com/office/drawing/2014/main" id="{1427CFD9-8E6B-3949-B31D-9A595982BC28}"/>
              </a:ext>
            </a:extLst>
          </p:cNvPr>
          <p:cNvSpPr>
            <a:spLocks noGrp="1"/>
          </p:cNvSpPr>
          <p:nvPr>
            <p:ph type="body" sz="quarter" idx="14"/>
          </p:nvPr>
        </p:nvSpPr>
        <p:spPr/>
        <p:txBody>
          <a:bodyPr>
            <a:noAutofit/>
          </a:bodyPr>
          <a:lstStyle/>
          <a:p>
            <a:pPr rtl="0"/>
            <a:r>
              <a:rPr lang="fr" sz="23000" b="1" i="0" u="none" strike="noStrike">
                <a:highlight>
                  <a:srgbClr val="000000">
                    <a:alpha val="0"/>
                  </a:srgbClr>
                </a:highlight>
                <a:latin typeface="Times"/>
              </a:rPr>
              <a:t>2</a:t>
            </a:r>
          </a:p>
        </p:txBody>
      </p:sp>
      <p:sp>
        <p:nvSpPr>
          <p:cNvPr id="9" name="Text Placeholder 8">
            <a:extLst>
              <a:ext uri="{FF2B5EF4-FFF2-40B4-BE49-F238E27FC236}">
                <a16:creationId xmlns:a16="http://schemas.microsoft.com/office/drawing/2014/main" id="{561AA1F0-1802-A644-B435-8FE178163DAA}"/>
              </a:ext>
            </a:extLst>
          </p:cNvPr>
          <p:cNvSpPr>
            <a:spLocks noGrp="1"/>
          </p:cNvSpPr>
          <p:nvPr>
            <p:ph type="body" sz="quarter" idx="15"/>
          </p:nvPr>
        </p:nvSpPr>
        <p:spPr>
          <a:xfrm>
            <a:off x="1947987" y="2605939"/>
            <a:ext cx="5432066" cy="3217862"/>
          </a:xfrm>
        </p:spPr>
        <p:txBody>
          <a:bodyPr>
            <a:noAutofit/>
          </a:bodyPr>
          <a:lstStyle/>
          <a:p>
            <a:pPr rtl="0"/>
            <a:r>
              <a:rPr lang="fr" sz="3600" b="1" i="0" u="none" strike="noStrike" dirty="0">
                <a:highlight>
                  <a:srgbClr val="000000">
                    <a:alpha val="0"/>
                  </a:srgbClr>
                </a:highlight>
                <a:latin typeface="Open Sans"/>
              </a:rPr>
              <a:t>RESSOURCES ÉDUCATIVES LIBRES</a:t>
            </a:r>
          </a:p>
        </p:txBody>
      </p:sp>
    </p:spTree>
    <p:extLst>
      <p:ext uri="{BB962C8B-B14F-4D97-AF65-F5344CB8AC3E}">
        <p14:creationId xmlns:p14="http://schemas.microsoft.com/office/powerpoint/2010/main" val="276658366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C48E47C-D1EF-9543-9A60-D07B7B4774A7}"/>
              </a:ext>
            </a:extLst>
          </p:cNvPr>
          <p:cNvSpPr>
            <a:spLocks noGrp="1"/>
          </p:cNvSpPr>
          <p:nvPr>
            <p:ph type="body" sz="quarter" idx="32"/>
          </p:nvPr>
        </p:nvSpPr>
        <p:spPr>
          <a:xfrm>
            <a:off x="2662197" y="2905433"/>
            <a:ext cx="4313790" cy="7090615"/>
          </a:xfrm>
        </p:spPr>
        <p:txBody>
          <a:bodyPr>
            <a:noAutofit/>
          </a:bodyPr>
          <a:lstStyle/>
          <a:p>
            <a:pPr rtl="0"/>
            <a:r>
              <a:rPr lang="fr" sz="1000" b="0" i="0" u="none" strike="noStrike">
                <a:highlight>
                  <a:srgbClr val="000000">
                    <a:alpha val="0"/>
                  </a:srgbClr>
                </a:highlight>
                <a:latin typeface="Open Sans"/>
              </a:rPr>
              <a:t>Les ressources éducatives libres (REL) sont des matériels d'enseignement, d'apprentissage et de recherche sur tout support - numérique ou autre - qui appartiennent au domaine public ou qui ont été publiés sous une licence ouverte autorisant l'accès, l'utilisation, l'adaptation et la redistribution gratuits par d'autres, sans restriction ou avec des restrictions limitées. </a:t>
            </a:r>
            <a:endParaRPr lang="hr-BA"/>
          </a:p>
          <a:p>
            <a:endParaRPr lang="hr-BA"/>
          </a:p>
          <a:p>
            <a:pPr rtl="0"/>
            <a:r>
              <a:rPr lang="fr" sz="1000" b="0" i="0" u="none" strike="noStrike">
                <a:highlight>
                  <a:srgbClr val="000000">
                    <a:alpha val="0"/>
                  </a:srgbClr>
                </a:highlight>
                <a:latin typeface="Open Sans"/>
              </a:rPr>
              <a:t>Les ressources éducatives ouvertes de MCM ont été développées sous les limites de la licence Creative Commons et 5 clés :</a:t>
            </a:r>
          </a:p>
          <a:p>
            <a:endParaRPr lang="en-US"/>
          </a:p>
          <a:p>
            <a:pPr rtl="0"/>
            <a:r>
              <a:rPr lang="fr" sz="1000" b="0" i="0" u="none" strike="noStrike">
                <a:highlight>
                  <a:srgbClr val="000000">
                    <a:alpha val="0"/>
                  </a:srgbClr>
                </a:highlight>
                <a:latin typeface="Open Sans"/>
              </a:rPr>
              <a:t>1. </a:t>
            </a:r>
            <a:r>
              <a:rPr lang="fr" sz="1000" b="1" i="0" u="none" strike="noStrike">
                <a:highlight>
                  <a:srgbClr val="000000">
                    <a:alpha val="0"/>
                  </a:srgbClr>
                </a:highlight>
                <a:latin typeface="Open Sans"/>
              </a:rPr>
              <a:t>Réutilisation</a:t>
            </a:r>
            <a:r>
              <a:rPr lang="fr" sz="1000" b="0" i="0" u="none" strike="noStrike">
                <a:highlight>
                  <a:srgbClr val="000000">
                    <a:alpha val="0"/>
                  </a:srgbClr>
                </a:highlight>
                <a:latin typeface="Open Sans"/>
              </a:rPr>
              <a:t> - Le contenu peut être réutilisé dans son format original non modifié.</a:t>
            </a:r>
          </a:p>
          <a:p>
            <a:endParaRPr lang="en-US"/>
          </a:p>
          <a:p>
            <a:pPr rtl="0"/>
            <a:r>
              <a:rPr lang="fr" sz="1000" b="0" i="0" u="none" strike="noStrike">
                <a:highlight>
                  <a:srgbClr val="000000">
                    <a:alpha val="0"/>
                  </a:srgbClr>
                </a:highlight>
                <a:latin typeface="Open Sans"/>
              </a:rPr>
              <a:t>2. </a:t>
            </a:r>
            <a:r>
              <a:rPr lang="fr" sz="1000" b="1" i="0" u="none" strike="noStrike">
                <a:highlight>
                  <a:srgbClr val="000000">
                    <a:alpha val="0"/>
                  </a:srgbClr>
                </a:highlight>
                <a:latin typeface="Open Sans"/>
              </a:rPr>
              <a:t>Conserver</a:t>
            </a:r>
            <a:r>
              <a:rPr lang="fr" sz="1000" b="0" i="0" u="none" strike="noStrike">
                <a:highlight>
                  <a:srgbClr val="000000">
                    <a:alpha val="0"/>
                  </a:srgbClr>
                </a:highlight>
                <a:latin typeface="Open Sans"/>
              </a:rPr>
              <a:t> - Des copies du contenu peuvent être conservées pour des archives ou des références personnelles.</a:t>
            </a:r>
          </a:p>
          <a:p>
            <a:endParaRPr lang="en-US"/>
          </a:p>
          <a:p>
            <a:pPr rtl="0"/>
            <a:r>
              <a:rPr lang="fr" sz="1000" b="0" i="0" u="none" strike="noStrike">
                <a:highlight>
                  <a:srgbClr val="000000">
                    <a:alpha val="0"/>
                  </a:srgbClr>
                </a:highlight>
                <a:latin typeface="Open Sans"/>
              </a:rPr>
              <a:t>3. </a:t>
            </a:r>
            <a:r>
              <a:rPr lang="fr" sz="1000" b="1" i="0" u="none" strike="noStrike">
                <a:highlight>
                  <a:srgbClr val="000000">
                    <a:alpha val="0"/>
                  </a:srgbClr>
                </a:highlight>
                <a:latin typeface="Open Sans"/>
              </a:rPr>
              <a:t>Réviser </a:t>
            </a:r>
            <a:r>
              <a:rPr lang="fr" sz="1000" b="0" i="0" u="none" strike="noStrike">
                <a:highlight>
                  <a:srgbClr val="000000">
                    <a:alpha val="0"/>
                  </a:srgbClr>
                </a:highlight>
                <a:latin typeface="Open Sans"/>
              </a:rPr>
              <a:t>- Le contenu peut être modifié ou altéré pour répondre à des besoins spécifiques.</a:t>
            </a:r>
          </a:p>
          <a:p>
            <a:endParaRPr lang="en-US"/>
          </a:p>
          <a:p>
            <a:pPr rtl="0"/>
            <a:r>
              <a:rPr lang="fr" sz="1000" b="0" i="0" u="none" strike="noStrike">
                <a:highlight>
                  <a:srgbClr val="000000">
                    <a:alpha val="0"/>
                  </a:srgbClr>
                </a:highlight>
                <a:latin typeface="Open Sans"/>
              </a:rPr>
              <a:t>4. </a:t>
            </a:r>
            <a:r>
              <a:rPr lang="fr" sz="1000" b="1" i="0" u="none" strike="noStrike">
                <a:highlight>
                  <a:srgbClr val="000000">
                    <a:alpha val="0"/>
                  </a:srgbClr>
                </a:highlight>
                <a:latin typeface="Open Sans"/>
              </a:rPr>
              <a:t>Remix</a:t>
            </a:r>
            <a:r>
              <a:rPr lang="fr" sz="1000" b="0" i="0" u="none" strike="noStrike">
                <a:highlight>
                  <a:srgbClr val="000000">
                    <a:alpha val="0"/>
                  </a:srgbClr>
                </a:highlight>
                <a:latin typeface="Open Sans"/>
              </a:rPr>
              <a:t> - Le contenu peut être adapté à d'autres contenus similaires pour créer quelque chose de nouveau.</a:t>
            </a:r>
          </a:p>
          <a:p>
            <a:endParaRPr lang="en-US"/>
          </a:p>
          <a:p>
            <a:pPr rtl="0"/>
            <a:r>
              <a:rPr lang="fr" sz="1000" b="0" i="0" u="none" strike="noStrike">
                <a:highlight>
                  <a:srgbClr val="000000">
                    <a:alpha val="0"/>
                  </a:srgbClr>
                </a:highlight>
                <a:latin typeface="Open Sans"/>
              </a:rPr>
              <a:t>5. </a:t>
            </a:r>
            <a:r>
              <a:rPr lang="fr" sz="1000" b="1" i="0" u="none" strike="noStrike">
                <a:highlight>
                  <a:srgbClr val="000000">
                    <a:alpha val="0"/>
                  </a:srgbClr>
                </a:highlight>
                <a:latin typeface="Open Sans"/>
              </a:rPr>
              <a:t>Redistribution</a:t>
            </a:r>
            <a:r>
              <a:rPr lang="fr" sz="1000" b="0" i="0" u="none" strike="noStrike">
                <a:highlight>
                  <a:srgbClr val="000000">
                    <a:alpha val="0"/>
                  </a:srgbClr>
                </a:highlight>
                <a:latin typeface="Open Sans"/>
              </a:rPr>
              <a:t> - Le contenu peut être partagé avec toute autre personne dans son format original ou modifié.</a:t>
            </a:r>
            <a:endParaRPr lang="hr-BA"/>
          </a:p>
          <a:p>
            <a:endParaRPr lang="hr-BA"/>
          </a:p>
          <a:p>
            <a:endParaRPr lang="hr-BA"/>
          </a:p>
          <a:p>
            <a:endParaRPr lang="hr-BA"/>
          </a:p>
          <a:p>
            <a:pPr rtl="0"/>
            <a:r>
              <a:rPr lang="fr" sz="1000" b="0" i="0" u="none" strike="noStrike">
                <a:highlight>
                  <a:srgbClr val="000000">
                    <a:alpha val="0"/>
                  </a:srgbClr>
                </a:highlight>
                <a:latin typeface="Open Sans"/>
              </a:rPr>
              <a:t>Les REL sont des ressources pédagogiques de haute qualité, librement disponibles, qui peuvent être téléchargées, modifiées et partagées pour mieux servir tous les apprenants.</a:t>
            </a:r>
          </a:p>
          <a:p>
            <a:endParaRPr lang="en-US"/>
          </a:p>
          <a:p>
            <a:pPr rtl="0"/>
            <a:r>
              <a:rPr lang="fr" sz="1000" b="0" i="0" u="none" strike="noStrike">
                <a:highlight>
                  <a:srgbClr val="000000">
                    <a:alpha val="0"/>
                  </a:srgbClr>
                </a:highlight>
                <a:latin typeface="Open Sans"/>
              </a:rPr>
              <a:t>La promotion des REL repose sur cette valeur fondamentale : la connaissance du monde est un bien public. </a:t>
            </a:r>
          </a:p>
          <a:p>
            <a:endParaRPr lang="hr-BA"/>
          </a:p>
          <a:p>
            <a:pPr rtl="0"/>
            <a:r>
              <a:rPr lang="fr" sz="1000" b="0" i="0" u="none" strike="noStrike">
                <a:highlight>
                  <a:srgbClr val="000000">
                    <a:alpha val="0"/>
                  </a:srgbClr>
                </a:highlight>
                <a:latin typeface="Open Sans"/>
              </a:rPr>
              <a:t>Des travaux novateurs utilisant des REL peuvent faire passer les apprenants du statut de consommateurs d'informations à celui de producteurs de connaissances, améliorant ainsi leur maîtrise du contenu du cours. En outre, l'utilisation des REL peut inciter les apprenants à accéder aux connaissances de la manière qui convient le mieux à leur style d'apprentissage.</a:t>
            </a:r>
            <a:endParaRPr lang="en-US"/>
          </a:p>
        </p:txBody>
      </p:sp>
      <p:sp>
        <p:nvSpPr>
          <p:cNvPr id="7" name="Text Placeholder 6">
            <a:extLst>
              <a:ext uri="{FF2B5EF4-FFF2-40B4-BE49-F238E27FC236}">
                <a16:creationId xmlns:a16="http://schemas.microsoft.com/office/drawing/2014/main" id="{75CCE98C-23DD-C047-984B-920F7D938A6F}"/>
              </a:ext>
            </a:extLst>
          </p:cNvPr>
          <p:cNvSpPr>
            <a:spLocks noGrp="1"/>
          </p:cNvSpPr>
          <p:nvPr>
            <p:ph type="body" sz="quarter" idx="30"/>
          </p:nvPr>
        </p:nvSpPr>
        <p:spPr/>
        <p:txBody>
          <a:bodyPr>
            <a:noAutofit/>
          </a:bodyPr>
          <a:lstStyle/>
          <a:p>
            <a:pPr rtl="0"/>
            <a:r>
              <a:rPr lang="fr" sz="2400" b="1" i="0" u="none" strike="noStrike">
                <a:highlight>
                  <a:srgbClr val="000000">
                    <a:alpha val="0"/>
                  </a:srgbClr>
                </a:highlight>
                <a:latin typeface="Open Sans"/>
              </a:rPr>
              <a:t>L'APPROCHE DE L'ÉDUCATION OUVERTE</a:t>
            </a:r>
          </a:p>
        </p:txBody>
      </p:sp>
      <p:sp>
        <p:nvSpPr>
          <p:cNvPr id="9" name="Text Placeholder 8">
            <a:extLst>
              <a:ext uri="{FF2B5EF4-FFF2-40B4-BE49-F238E27FC236}">
                <a16:creationId xmlns:a16="http://schemas.microsoft.com/office/drawing/2014/main" id="{43AD8F2A-6D8E-D149-A794-5E12CCB19633}"/>
              </a:ext>
            </a:extLst>
          </p:cNvPr>
          <p:cNvSpPr>
            <a:spLocks noGrp="1"/>
          </p:cNvSpPr>
          <p:nvPr>
            <p:ph type="body" sz="quarter" idx="46"/>
          </p:nvPr>
        </p:nvSpPr>
        <p:spPr/>
        <p:txBody>
          <a:bodyPr>
            <a:noAutofit/>
          </a:bodyPr>
          <a:lstStyle/>
          <a:p>
            <a:pPr algn="l" rtl="0"/>
            <a:r>
              <a:rPr lang="fr" sz="1200" b="1" i="1" u="none" strike="noStrike">
                <a:highlight>
                  <a:srgbClr val="000000">
                    <a:alpha val="0"/>
                  </a:srgbClr>
                </a:highlight>
                <a:latin typeface="Open Sans"/>
              </a:rPr>
              <a:t>Que sont les ressources éducatives libres (REL) ?</a:t>
            </a:r>
          </a:p>
          <a:p>
            <a:pPr algn="l"/>
            <a:endParaRPr lang="hr-BA"/>
          </a:p>
          <a:p>
            <a:pPr algn="l"/>
            <a:endParaRPr lang="hr-BA"/>
          </a:p>
          <a:p>
            <a:pPr algn="l"/>
            <a:endParaRPr lang="hr-BA"/>
          </a:p>
          <a:p>
            <a:pPr algn="l"/>
            <a:endParaRPr lang="hr-BA"/>
          </a:p>
          <a:p>
            <a:pPr algn="l"/>
            <a:endParaRPr lang="hr-BA"/>
          </a:p>
          <a:p>
            <a:pPr algn="l"/>
            <a:endParaRPr lang="hr-BA"/>
          </a:p>
          <a:p>
            <a:pPr algn="l"/>
            <a:endParaRPr lang="hr-BA"/>
          </a:p>
          <a:p>
            <a:pPr algn="l"/>
            <a:endParaRPr lang="hr-BA"/>
          </a:p>
          <a:p>
            <a:pPr algn="l"/>
            <a:endParaRPr lang="hr-BA"/>
          </a:p>
          <a:p>
            <a:pPr algn="l"/>
            <a:endParaRPr lang="hr-BA"/>
          </a:p>
          <a:p>
            <a:pPr algn="l"/>
            <a:endParaRPr lang="hr-BA"/>
          </a:p>
          <a:p>
            <a:pPr algn="l"/>
            <a:endParaRPr lang="hr-BA"/>
          </a:p>
          <a:p>
            <a:pPr algn="l"/>
            <a:endParaRPr lang="hr-BA"/>
          </a:p>
          <a:p>
            <a:pPr algn="l"/>
            <a:endParaRPr lang="hr-BA"/>
          </a:p>
          <a:p>
            <a:pPr algn="l"/>
            <a:endParaRPr lang="hr-BA"/>
          </a:p>
          <a:p>
            <a:pPr algn="l"/>
            <a:endParaRPr lang="hr-BA"/>
          </a:p>
          <a:p>
            <a:pPr algn="l"/>
            <a:endParaRPr lang="hr-BA"/>
          </a:p>
          <a:p>
            <a:pPr algn="l"/>
            <a:endParaRPr lang="hr-BA"/>
          </a:p>
          <a:p>
            <a:pPr algn="l"/>
            <a:endParaRPr lang="hr-BA"/>
          </a:p>
          <a:p>
            <a:pPr algn="l" rtl="0"/>
            <a:r>
              <a:rPr lang="fr" sz="1200" b="1" i="1" u="none" strike="noStrike">
                <a:highlight>
                  <a:srgbClr val="000000">
                    <a:alpha val="0"/>
                  </a:srgbClr>
                </a:highlight>
                <a:latin typeface="Open Sans"/>
              </a:rPr>
              <a:t>Comment les REL favorisent-ils l'inclusion ?</a:t>
            </a:r>
            <a:endParaRPr lang="en-IE"/>
          </a:p>
          <a:p>
            <a:pPr algn="l"/>
            <a:endParaRPr lang="en-IE"/>
          </a:p>
          <a:p>
            <a:pPr algn="l" rtl="0"/>
            <a:r>
              <a:rPr lang="fr" sz="1200" b="1" i="1" u="none" strike="noStrike">
                <a:solidFill>
                  <a:srgbClr val="A7377D"/>
                </a:solidFill>
                <a:highlight>
                  <a:srgbClr val="000000">
                    <a:alpha val="0"/>
                  </a:srgbClr>
                </a:highlight>
                <a:latin typeface="Open Sans"/>
              </a:rPr>
              <a:t>Nous avons maintenant devant nous une occasion extraordinaire de soutenir un apprentissage abordable pour tous en partageant, utilisant et réutilisant le contenu et les outils éducatifs. </a:t>
            </a:r>
            <a:r>
              <a:rPr lang="fr" sz="1200" b="1" i="1" u="none" strike="noStrike" baseline="30000">
                <a:solidFill>
                  <a:srgbClr val="A7377D"/>
                </a:solidFill>
                <a:highlight>
                  <a:srgbClr val="000000">
                    <a:alpha val="0"/>
                  </a:srgbClr>
                </a:highlight>
                <a:latin typeface="Open Sans"/>
              </a:rPr>
              <a:t>1</a:t>
            </a:r>
          </a:p>
          <a:p>
            <a:pPr algn="l"/>
            <a:endParaRPr lang="en-US"/>
          </a:p>
        </p:txBody>
      </p:sp>
      <p:sp>
        <p:nvSpPr>
          <p:cNvPr id="3" name="Slide Number Placeholder 2">
            <a:extLst>
              <a:ext uri="{FF2B5EF4-FFF2-40B4-BE49-F238E27FC236}">
                <a16:creationId xmlns:a16="http://schemas.microsoft.com/office/drawing/2014/main" id="{69254D3F-F3D6-8240-BC33-3A351B6F1E14}"/>
              </a:ext>
            </a:extLst>
          </p:cNvPr>
          <p:cNvSpPr>
            <a:spLocks noGrp="1"/>
          </p:cNvSpPr>
          <p:nvPr>
            <p:ph type="sldNum" sz="quarter" idx="4"/>
          </p:nvPr>
        </p:nvSpPr>
        <p:spPr>
          <a:xfrm>
            <a:off x="7079381" y="10245992"/>
            <a:ext cx="300672" cy="266594"/>
          </a:xfrm>
        </p:spPr>
        <p:txBody>
          <a:bodyPr>
            <a:noAutofit/>
          </a:bodyPr>
          <a:lstStyle/>
          <a:p>
            <a:pPr rtl="0"/>
            <a:r>
              <a:rPr lang="fr" sz="700" b="0" i="0" u="none" strike="noStrike">
                <a:highlight>
                  <a:srgbClr val="000000">
                    <a:alpha val="0"/>
                  </a:srgbClr>
                </a:highlight>
                <a:latin typeface="Avenir"/>
              </a:rPr>
              <a:t>7</a:t>
            </a:r>
            <a:endParaRPr lang="en-US"/>
          </a:p>
        </p:txBody>
      </p:sp>
      <p:cxnSp>
        <p:nvCxnSpPr>
          <p:cNvPr id="4" name="Straight Connector 3">
            <a:extLst>
              <a:ext uri="{FF2B5EF4-FFF2-40B4-BE49-F238E27FC236}">
                <a16:creationId xmlns:a16="http://schemas.microsoft.com/office/drawing/2014/main" id="{5093E5ED-6823-4B6E-A0D0-17B8C0F5F7D9}"/>
              </a:ext>
            </a:extLst>
          </p:cNvPr>
          <p:cNvCxnSpPr/>
          <p:nvPr/>
        </p:nvCxnSpPr>
        <p:spPr>
          <a:xfrm>
            <a:off x="2790825" y="6743700"/>
            <a:ext cx="3973658" cy="0"/>
          </a:xfrm>
          <a:prstGeom prst="line">
            <a:avLst/>
          </a:prstGeom>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7FB32CB8-BEFD-474C-99B7-2EED81F927F9}"/>
              </a:ext>
            </a:extLst>
          </p:cNvPr>
          <p:cNvSpPr txBox="1"/>
          <p:nvPr/>
        </p:nvSpPr>
        <p:spPr>
          <a:xfrm>
            <a:off x="529896" y="9738537"/>
            <a:ext cx="5104282" cy="289759"/>
          </a:xfrm>
          <a:prstGeom prst="rect">
            <a:avLst/>
          </a:prstGeom>
          <a:noFill/>
        </p:spPr>
        <p:txBody>
          <a:bodyPr wrap="none" rtlCol="0">
            <a:noAutofit/>
          </a:bodyPr>
          <a:lstStyle/>
          <a:p>
            <a:pPr rtl="0"/>
            <a:r>
              <a:rPr lang="fr" sz="1200" b="0" i="0" u="none" strike="noStrike" baseline="30000">
                <a:highlight>
                  <a:srgbClr val="000000">
                    <a:alpha val="0"/>
                  </a:srgbClr>
                </a:highlight>
                <a:latin typeface="Calibri"/>
                <a:cs typeface="Calibri"/>
              </a:rPr>
              <a:t>1</a:t>
            </a:r>
            <a:r>
              <a:rPr lang="fr" sz="1200" b="0" i="0" u="none" strike="noStrike">
                <a:highlight>
                  <a:srgbClr val="000000">
                    <a:alpha val="0"/>
                  </a:srgbClr>
                </a:highlight>
                <a:latin typeface="Calibri"/>
                <a:cs typeface="Calibri"/>
              </a:rPr>
              <a:t> </a:t>
            </a:r>
            <a:r>
              <a:rPr lang="fr" sz="900" b="0" i="0" u="none" strike="noStrike">
                <a:highlight>
                  <a:srgbClr val="000000">
                    <a:alpha val="0"/>
                  </a:srgbClr>
                </a:highlight>
                <a:latin typeface="Calibri"/>
                <a:cs typeface="Calibri"/>
              </a:rPr>
              <a:t>https://news.library.virginia.edu/2020/10/20/open-educational-resources-aid-in-equity-and-inclusion/</a:t>
            </a:r>
            <a:endParaRPr lang="en-US" sz="900">
              <a:latin typeface="Calibri" pitchFamily="34" charset="0"/>
              <a:cs typeface="Calibri" panose="020F0502020204030204" pitchFamily="34" charset="0"/>
            </a:endParaRPr>
          </a:p>
        </p:txBody>
      </p:sp>
    </p:spTree>
    <p:extLst>
      <p:ext uri="{BB962C8B-B14F-4D97-AF65-F5344CB8AC3E}">
        <p14:creationId xmlns:p14="http://schemas.microsoft.com/office/powerpoint/2010/main" val="208757895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BEBB201-B865-144C-AEAB-E4C2CDD1B7E2}"/>
              </a:ext>
            </a:extLst>
          </p:cNvPr>
          <p:cNvPicPr>
            <a:picLocks noGrp="1" noChangeAspect="1"/>
          </p:cNvPicPr>
          <p:nvPr>
            <p:ph type="pic" sz="quarter" idx="35"/>
          </p:nvPr>
        </p:nvPicPr>
        <p:blipFill>
          <a:blip r:embed="rId2" cstate="screen">
            <a:extLst>
              <a:ext uri="{28A0092B-C50C-407E-A947-70E740481C1C}">
                <a14:useLocalDpi xmlns:a14="http://schemas.microsoft.com/office/drawing/2010/main"/>
              </a:ext>
            </a:extLst>
          </a:blip>
          <a:srcRect/>
          <a:stretch>
            <a:fillRect/>
          </a:stretch>
        </p:blipFill>
        <p:spPr>
          <a:xfrm>
            <a:off x="0" y="-1"/>
            <a:ext cx="7559675" cy="3470559"/>
          </a:xfrm>
        </p:spPr>
      </p:pic>
      <p:sp>
        <p:nvSpPr>
          <p:cNvPr id="3" name="Text Placeholder 2">
            <a:extLst>
              <a:ext uri="{FF2B5EF4-FFF2-40B4-BE49-F238E27FC236}">
                <a16:creationId xmlns:a16="http://schemas.microsoft.com/office/drawing/2014/main" id="{EC81D79F-1C8A-EC4C-8B2E-13A4B0C56B4B}"/>
              </a:ext>
            </a:extLst>
          </p:cNvPr>
          <p:cNvSpPr>
            <a:spLocks noGrp="1"/>
          </p:cNvSpPr>
          <p:nvPr>
            <p:ph type="body" sz="quarter" idx="32"/>
          </p:nvPr>
        </p:nvSpPr>
        <p:spPr>
          <a:xfrm>
            <a:off x="3441640" y="4221579"/>
            <a:ext cx="3631270" cy="5558700"/>
          </a:xfrm>
        </p:spPr>
        <p:txBody>
          <a:bodyPr>
            <a:noAutofit/>
          </a:bodyPr>
          <a:lstStyle/>
          <a:p>
            <a:pPr rtl="0"/>
            <a:r>
              <a:rPr lang="fr" sz="1000" b="1" i="0" u="none" strike="noStrike" dirty="0">
                <a:solidFill>
                  <a:srgbClr val="76C7D3"/>
                </a:solidFill>
                <a:highlight>
                  <a:srgbClr val="000000">
                    <a:alpha val="0"/>
                  </a:srgbClr>
                </a:highlight>
                <a:latin typeface="Open Sans"/>
              </a:rPr>
              <a:t>Le cours est conçu pour être dispensé par des organismes d'éducation</a:t>
            </a:r>
            <a:r>
              <a:rPr lang="fr" sz="1000" b="0" i="0" u="none" strike="noStrike" dirty="0">
                <a:highlight>
                  <a:srgbClr val="000000">
                    <a:alpha val="0"/>
                  </a:srgbClr>
                </a:highlight>
                <a:latin typeface="Open Sans"/>
              </a:rPr>
              <a:t> des adultes, des enseignants, des éducateurs communautaires, des ONG et des organisations du secteur bénévole qui utilisent une approche pédagogique innovante afin qu'ils puissent facilement adapter les modules de formation MCM, le matériel et les ressources pour fournir un contenu de haute qualité et à forte participation qui a été développé, testé et examiné en Irlande, aux Pays-Bas, en Suède, en Italie, en France et au Danemark.</a:t>
            </a:r>
            <a:endParaRPr lang="hr-BA" sz="1000" dirty="0"/>
          </a:p>
          <a:p>
            <a:endParaRPr lang="hr-BA" sz="1000" dirty="0"/>
          </a:p>
          <a:p>
            <a:pPr rtl="0"/>
            <a:r>
              <a:rPr lang="fr" sz="1000" b="0" i="0" u="none" strike="noStrike" dirty="0">
                <a:highlight>
                  <a:srgbClr val="000000">
                    <a:alpha val="0"/>
                  </a:srgbClr>
                </a:highlight>
                <a:latin typeface="Open Sans"/>
              </a:rPr>
              <a:t>Les autres utilisateurs prévus du cours sont les autorités publiques et les parties prenantes au sens large. Une approche innovante est aussi le processus qui consiste à améliorer la vie, tandis que l'enseignement innovant est le processus qui consiste à améliorer les expériences d'enseignement et d'apprentissage. Il existe de nombreuses raisons pour lesquelles l'enseignement innovant est nécessaire aujourd'hui, dont certaines sont les suivantes :</a:t>
            </a:r>
            <a:endParaRPr lang="hr-BA" sz="1000" dirty="0"/>
          </a:p>
          <a:p>
            <a:endParaRPr lang="hr-BA" sz="1000" dirty="0"/>
          </a:p>
          <a:p>
            <a:pPr rtl="0"/>
            <a:r>
              <a:rPr lang="fr" sz="1000" b="0" i="0" u="none" strike="noStrike" dirty="0">
                <a:highlight>
                  <a:srgbClr val="000000">
                    <a:alpha val="0"/>
                  </a:srgbClr>
                </a:highlight>
                <a:latin typeface="Open Sans"/>
              </a:rPr>
              <a:t>- Nos communautés sont en constante évolution et se développent, devenant plus diverses et plus riches culturellement. Les membres des nouvelles communautés doivent avoir accès à des connaissances qui leur permettent d'acquérir de la résilience et de renforcer leurs capacités, afin qu'ils puissent s'efforcer d'obtenir les meilleurs résultats possibles pour eux-mêmes et pour les autres membres de la société,</a:t>
            </a:r>
            <a:endParaRPr lang="en-US" sz="1000" dirty="0"/>
          </a:p>
          <a:p>
            <a:pPr rtl="0"/>
            <a:r>
              <a:rPr lang="fr" sz="1000" b="0" i="0" u="none" strike="noStrike" dirty="0">
                <a:highlight>
                  <a:srgbClr val="000000">
                    <a:alpha val="0"/>
                  </a:srgbClr>
                </a:highlight>
                <a:latin typeface="Open Sans"/>
              </a:rPr>
              <a:t>- Notre société actuelle a besoin de personnes flexibles, créatives et proactives, capables de résoudre des problèmes, de prendre des décisions, de réfléchir de manière critique, de communiquer efficacement des idées et de travailler efficacement au sein d'équipes et de groupes,</a:t>
            </a:r>
            <a:endParaRPr lang="en-US" sz="1000" dirty="0"/>
          </a:p>
          <a:p>
            <a:pPr rtl="0"/>
            <a:r>
              <a:rPr lang="fr" sz="1000" b="0" i="0" u="none" strike="noStrike" dirty="0">
                <a:highlight>
                  <a:srgbClr val="000000">
                    <a:alpha val="0"/>
                  </a:srgbClr>
                </a:highlight>
                <a:latin typeface="Open Sans"/>
              </a:rPr>
              <a:t>- Les progrès technologiques et pédagogiques modifient la manière dont nous apprenons et consommons les connaissances.</a:t>
            </a:r>
          </a:p>
          <a:p>
            <a:endParaRPr lang="en-US" sz="1000" dirty="0"/>
          </a:p>
        </p:txBody>
      </p:sp>
      <p:sp>
        <p:nvSpPr>
          <p:cNvPr id="4" name="Text Placeholder 3">
            <a:extLst>
              <a:ext uri="{FF2B5EF4-FFF2-40B4-BE49-F238E27FC236}">
                <a16:creationId xmlns:a16="http://schemas.microsoft.com/office/drawing/2014/main" id="{FC27164E-45B2-0D4C-9E0D-ACA538DE435E}"/>
              </a:ext>
            </a:extLst>
          </p:cNvPr>
          <p:cNvSpPr>
            <a:spLocks noGrp="1"/>
          </p:cNvSpPr>
          <p:nvPr>
            <p:ph type="body" sz="quarter" idx="30"/>
          </p:nvPr>
        </p:nvSpPr>
        <p:spPr>
          <a:xfrm>
            <a:off x="405160" y="4221579"/>
            <a:ext cx="2703799" cy="1289281"/>
          </a:xfrm>
        </p:spPr>
        <p:txBody>
          <a:bodyPr>
            <a:noAutofit/>
          </a:bodyPr>
          <a:lstStyle/>
          <a:p>
            <a:pPr rtl="0"/>
            <a:r>
              <a:rPr lang="fr" sz="2400" b="1" i="0" u="none" strike="noStrike" dirty="0">
                <a:highlight>
                  <a:srgbClr val="000000">
                    <a:alpha val="0"/>
                  </a:srgbClr>
                </a:highlight>
                <a:latin typeface="Open Sans"/>
              </a:rPr>
              <a:t>INSTRUCTIONS GÉNÉRALES À L'ATTENTION DES ÉDUCATEURS</a:t>
            </a:r>
          </a:p>
        </p:txBody>
      </p:sp>
      <p:sp>
        <p:nvSpPr>
          <p:cNvPr id="5" name="Text Placeholder 4">
            <a:extLst>
              <a:ext uri="{FF2B5EF4-FFF2-40B4-BE49-F238E27FC236}">
                <a16:creationId xmlns:a16="http://schemas.microsoft.com/office/drawing/2014/main" id="{A9B20495-942B-864C-9EB8-F3AE2D7B917A}"/>
              </a:ext>
            </a:extLst>
          </p:cNvPr>
          <p:cNvSpPr>
            <a:spLocks noGrp="1"/>
          </p:cNvSpPr>
          <p:nvPr>
            <p:ph type="body" sz="quarter" idx="46"/>
          </p:nvPr>
        </p:nvSpPr>
        <p:spPr/>
        <p:txBody>
          <a:bodyPr>
            <a:noAutofit/>
          </a:bodyPr>
          <a:lstStyle/>
          <a:p>
            <a:pPr algn="l" rtl="0"/>
            <a:r>
              <a:rPr lang="fr" sz="1200" b="1" i="1" u="none" strike="noStrike" dirty="0">
                <a:highlight>
                  <a:srgbClr val="000000">
                    <a:alpha val="0"/>
                  </a:srgbClr>
                </a:highlight>
                <a:latin typeface="Open Sans"/>
              </a:rPr>
              <a:t>L'éducation des adultes est médiatisée par les relations personnelles. </a:t>
            </a:r>
            <a:endParaRPr lang="hr-BA" dirty="0"/>
          </a:p>
          <a:p>
            <a:pPr algn="l"/>
            <a:endParaRPr lang="hr-BA" dirty="0"/>
          </a:p>
          <a:p>
            <a:pPr algn="l" rtl="0"/>
            <a:r>
              <a:rPr lang="fr" sz="1200" b="1" i="1" u="none" strike="noStrike" dirty="0">
                <a:highlight>
                  <a:srgbClr val="000000">
                    <a:alpha val="0"/>
                  </a:srgbClr>
                </a:highlight>
                <a:latin typeface="Open Sans"/>
              </a:rPr>
              <a:t>Les ressources d'éducation ouverte pour les médiateurs communautaires destinées aux organismes de l'éducation des adultes cherchent à encourager les enseignants et les éducateurs communautaires à intégrer l'éducation à la médiation communautaire dans les activités de leur organisation et dans les formations actuellement proposées aux groupes de migrants.</a:t>
            </a:r>
          </a:p>
        </p:txBody>
      </p:sp>
      <p:sp>
        <p:nvSpPr>
          <p:cNvPr id="6" name="Slide Number Placeholder 5">
            <a:extLst>
              <a:ext uri="{FF2B5EF4-FFF2-40B4-BE49-F238E27FC236}">
                <a16:creationId xmlns:a16="http://schemas.microsoft.com/office/drawing/2014/main" id="{10A104BF-6997-5E44-A4E2-8DDBDF87088F}"/>
              </a:ext>
            </a:extLst>
          </p:cNvPr>
          <p:cNvSpPr>
            <a:spLocks noGrp="1"/>
          </p:cNvSpPr>
          <p:nvPr>
            <p:ph type="sldNum" sz="quarter" idx="4"/>
          </p:nvPr>
        </p:nvSpPr>
        <p:spPr/>
        <p:txBody>
          <a:bodyPr>
            <a:noAutofit/>
          </a:bodyPr>
          <a:lstStyle/>
          <a:p>
            <a:pPr rtl="0"/>
            <a:r>
              <a:rPr lang="fr" sz="700" b="0" i="0" u="none" strike="noStrike">
                <a:highlight>
                  <a:srgbClr val="000000">
                    <a:alpha val="0"/>
                  </a:srgbClr>
                </a:highlight>
                <a:latin typeface="Avenir"/>
              </a:rPr>
              <a:t>8</a:t>
            </a:r>
            <a:endParaRPr lang="en-US"/>
          </a:p>
        </p:txBody>
      </p:sp>
    </p:spTree>
    <p:extLst>
      <p:ext uri="{BB962C8B-B14F-4D97-AF65-F5344CB8AC3E}">
        <p14:creationId xmlns:p14="http://schemas.microsoft.com/office/powerpoint/2010/main" val="221346590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6DCDA0-B9CF-7744-9279-0135A725A1A5}"/>
              </a:ext>
            </a:extLst>
          </p:cNvPr>
          <p:cNvSpPr>
            <a:spLocks noGrp="1"/>
          </p:cNvSpPr>
          <p:nvPr>
            <p:ph type="body" sz="quarter" idx="52"/>
          </p:nvPr>
        </p:nvSpPr>
        <p:spPr>
          <a:xfrm>
            <a:off x="445350" y="4523398"/>
            <a:ext cx="3098165" cy="822507"/>
          </a:xfrm>
        </p:spPr>
        <p:txBody>
          <a:bodyPr>
            <a:noAutofit/>
          </a:bodyPr>
          <a:lstStyle/>
          <a:p>
            <a:pPr rtl="0"/>
            <a:r>
              <a:rPr lang="fr" sz="1000" b="1" i="0" u="none" strike="noStrike">
                <a:highlight>
                  <a:srgbClr val="000000">
                    <a:alpha val="0"/>
                  </a:srgbClr>
                </a:highlight>
                <a:latin typeface="Open Sans"/>
              </a:rPr>
              <a:t>Aldis Hodge</a:t>
            </a:r>
          </a:p>
        </p:txBody>
      </p:sp>
      <p:sp>
        <p:nvSpPr>
          <p:cNvPr id="3" name="Text Placeholder 2">
            <a:extLst>
              <a:ext uri="{FF2B5EF4-FFF2-40B4-BE49-F238E27FC236}">
                <a16:creationId xmlns:a16="http://schemas.microsoft.com/office/drawing/2014/main" id="{D6C4835C-6CB4-4F4B-9D2B-80344C2192F5}"/>
              </a:ext>
            </a:extLst>
          </p:cNvPr>
          <p:cNvSpPr>
            <a:spLocks noGrp="1"/>
          </p:cNvSpPr>
          <p:nvPr>
            <p:ph type="body" sz="quarter" idx="13"/>
          </p:nvPr>
        </p:nvSpPr>
        <p:spPr/>
        <p:txBody>
          <a:bodyPr>
            <a:noAutofit/>
          </a:bodyPr>
          <a:lstStyle/>
          <a:p>
            <a:pPr rtl="0"/>
            <a:r>
              <a:rPr lang="fr" sz="1800" b="1" i="1" u="none" strike="noStrike">
                <a:highlight>
                  <a:srgbClr val="000000">
                    <a:alpha val="0"/>
                  </a:srgbClr>
                </a:highlight>
                <a:latin typeface="Open Sans"/>
              </a:rPr>
              <a:t>Lorsque vous apprendrez ces choses, lorsque vous comprendrez ce qu'est l'inclusion, alors nous pourrons accomplir de grandes choses ensemble.</a:t>
            </a:r>
          </a:p>
        </p:txBody>
      </p:sp>
      <p:sp>
        <p:nvSpPr>
          <p:cNvPr id="4" name="Slide Number Placeholder 3">
            <a:extLst>
              <a:ext uri="{FF2B5EF4-FFF2-40B4-BE49-F238E27FC236}">
                <a16:creationId xmlns:a16="http://schemas.microsoft.com/office/drawing/2014/main" id="{03A5004E-AF28-B442-80CE-8E0540DE275A}"/>
              </a:ext>
            </a:extLst>
          </p:cNvPr>
          <p:cNvSpPr>
            <a:spLocks noGrp="1"/>
          </p:cNvSpPr>
          <p:nvPr>
            <p:ph type="sldNum" sz="quarter" idx="4"/>
          </p:nvPr>
        </p:nvSpPr>
        <p:spPr/>
        <p:txBody>
          <a:bodyPr>
            <a:noAutofit/>
          </a:bodyPr>
          <a:lstStyle/>
          <a:p>
            <a:pPr rtl="0"/>
            <a:r>
              <a:rPr lang="fr" sz="700" b="0" i="0" u="none" strike="noStrike">
                <a:highlight>
                  <a:srgbClr val="000000">
                    <a:alpha val="0"/>
                  </a:srgbClr>
                </a:highlight>
                <a:latin typeface="Avenir"/>
              </a:rPr>
              <a:t>9</a:t>
            </a:r>
            <a:endParaRPr lang="en-US"/>
          </a:p>
        </p:txBody>
      </p:sp>
      <p:pic>
        <p:nvPicPr>
          <p:cNvPr id="5" name="Picture 4">
            <a:extLst>
              <a:ext uri="{FF2B5EF4-FFF2-40B4-BE49-F238E27FC236}">
                <a16:creationId xmlns:a16="http://schemas.microsoft.com/office/drawing/2014/main" id="{2D6B193A-2DFE-474B-AF09-284855632AE5}"/>
              </a:ext>
            </a:extLst>
          </p:cNvPr>
          <p:cNvPicPr>
            <a:picLocks noChangeAspect="1"/>
          </p:cNvPicPr>
          <p:nvPr/>
        </p:nvPicPr>
        <p:blipFill>
          <a:blip r:embed="rId2" cstate="screen">
            <a:extLst>
              <a:ext uri="{28A0092B-C50C-407E-A947-70E740481C1C}">
                <a14:useLocalDpi xmlns:a14="http://schemas.microsoft.com/office/drawing/2010/main"/>
              </a:ext>
            </a:extLst>
          </a:blip>
          <a:srcRect l="582" t="433" r="-582" b="1952"/>
          <a:stretch>
            <a:fillRect/>
          </a:stretch>
        </p:blipFill>
        <p:spPr>
          <a:xfrm>
            <a:off x="200439" y="3876017"/>
            <a:ext cx="7029278" cy="6861516"/>
          </a:xfrm>
          <a:prstGeom prst="rect">
            <a:avLst/>
          </a:prstGeom>
          <a:effectLst>
            <a:softEdge rad="31750"/>
          </a:effectLst>
        </p:spPr>
      </p:pic>
    </p:spTree>
    <p:extLst>
      <p:ext uri="{BB962C8B-B14F-4D97-AF65-F5344CB8AC3E}">
        <p14:creationId xmlns:p14="http://schemas.microsoft.com/office/powerpoint/2010/main" val="176299330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4.14.225.169"/>
  <p:tag name="AS_RELEASE_DATE" val="2020.03.14"/>
  <p:tag name="AS_TITLE" val="Aspose.Slides for .NET Standard 2.0"/>
  <p:tag name="AS_VERSION" val="20.3"/>
</p:tagLst>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Arial"/>
        <a:cs typeface="Arial"/>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Arial"/>
        <a:cs typeface="Arial"/>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9AD2B3-D789-4FC7-A14D-89ADA76B73A8}">
  <ds:schemaRefs>
    <ds:schemaRef ds:uri="http://www.w3.org/XML/1998/namespace"/>
    <ds:schemaRef ds:uri="876de33e-aaa5-4507-9b92-b84e676ded0d"/>
    <ds:schemaRef ds:uri="http://purl.org/dc/dcmitype/"/>
    <ds:schemaRef ds:uri="http://schemas.microsoft.com/office/infopath/2007/PartnerControls"/>
    <ds:schemaRef ds:uri="http://purl.org/dc/elements/1.1/"/>
    <ds:schemaRef ds:uri="http://schemas.openxmlformats.org/package/2006/metadata/core-properties"/>
    <ds:schemaRef ds:uri="http://purl.org/dc/terms/"/>
    <ds:schemaRef ds:uri="http://schemas.microsoft.com/office/2006/documentManagement/types"/>
    <ds:schemaRef ds:uri="ef88797d-310b-4d46-ad9c-0c23fa0c8d45"/>
    <ds:schemaRef ds:uri="http://schemas.microsoft.com/office/2006/metadata/properties"/>
  </ds:schemaRefs>
</ds:datastoreItem>
</file>

<file path=customXml/itemProps3.xml><?xml version="1.0" encoding="utf-8"?>
<ds:datastoreItem xmlns:ds="http://schemas.openxmlformats.org/officeDocument/2006/customXml" ds:itemID="{B39800E7-4362-4A70-9B48-B5AE1C9F4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Magazine layout</Template>
  <TotalTime>5617</TotalTime>
  <Words>5806</Words>
  <Application>Microsoft Macintosh PowerPoint</Application>
  <PresentationFormat>Custom</PresentationFormat>
  <Paragraphs>438</Paragraphs>
  <Slides>33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Arial</vt:lpstr>
      <vt:lpstr>Avenir</vt:lpstr>
      <vt:lpstr>Avenir Book</vt:lpstr>
      <vt:lpstr>Calibri</vt:lpstr>
      <vt:lpstr>Century Schoolbook</vt:lpstr>
      <vt:lpstr>Montserrat</vt:lpstr>
      <vt:lpstr>Open Sans</vt:lpstr>
      <vt:lpstr>Poppins</vt:lpstr>
      <vt:lpstr>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Ian Sayers</cp:lastModifiedBy>
  <cp:revision>352</cp:revision>
  <dcterms:created xsi:type="dcterms:W3CDTF">2021-06-15T11:45:52Z</dcterms:created>
  <dcterms:modified xsi:type="dcterms:W3CDTF">2022-01-13T13:34:59Z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