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75"/>
  </p:notesMasterIdLst>
  <p:handoutMasterIdLst>
    <p:handoutMasterId r:id="rId76"/>
  </p:handoutMasterIdLst>
  <p:sldIdLst>
    <p:sldId id="275" r:id="rId2"/>
    <p:sldId id="569" r:id="rId3"/>
    <p:sldId id="292" r:id="rId4"/>
    <p:sldId id="342" r:id="rId5"/>
    <p:sldId id="343" r:id="rId6"/>
    <p:sldId id="346" r:id="rId7"/>
    <p:sldId id="570" r:id="rId8"/>
    <p:sldId id="571" r:id="rId9"/>
    <p:sldId id="572" r:id="rId10"/>
    <p:sldId id="573" r:id="rId11"/>
    <p:sldId id="574" r:id="rId12"/>
    <p:sldId id="575" r:id="rId13"/>
    <p:sldId id="345" r:id="rId14"/>
    <p:sldId id="347" r:id="rId15"/>
    <p:sldId id="349" r:id="rId16"/>
    <p:sldId id="301" r:id="rId17"/>
    <p:sldId id="559" r:id="rId18"/>
    <p:sldId id="351" r:id="rId19"/>
    <p:sldId id="352" r:id="rId20"/>
    <p:sldId id="353" r:id="rId21"/>
    <p:sldId id="354" r:id="rId22"/>
    <p:sldId id="355" r:id="rId23"/>
    <p:sldId id="577" r:id="rId24"/>
    <p:sldId id="357" r:id="rId25"/>
    <p:sldId id="576" r:id="rId26"/>
    <p:sldId id="358" r:id="rId27"/>
    <p:sldId id="359" r:id="rId28"/>
    <p:sldId id="360" r:id="rId29"/>
    <p:sldId id="361" r:id="rId30"/>
    <p:sldId id="400" r:id="rId31"/>
    <p:sldId id="291" r:id="rId32"/>
    <p:sldId id="370" r:id="rId33"/>
    <p:sldId id="371" r:id="rId34"/>
    <p:sldId id="372" r:id="rId35"/>
    <p:sldId id="373" r:id="rId36"/>
    <p:sldId id="374" r:id="rId37"/>
    <p:sldId id="375" r:id="rId38"/>
    <p:sldId id="568" r:id="rId39"/>
    <p:sldId id="378" r:id="rId40"/>
    <p:sldId id="379" r:id="rId41"/>
    <p:sldId id="380" r:id="rId42"/>
    <p:sldId id="381" r:id="rId43"/>
    <p:sldId id="382" r:id="rId44"/>
    <p:sldId id="383" r:id="rId45"/>
    <p:sldId id="384" r:id="rId46"/>
    <p:sldId id="293" r:id="rId47"/>
    <p:sldId id="385" r:id="rId48"/>
    <p:sldId id="386" r:id="rId49"/>
    <p:sldId id="388" r:id="rId50"/>
    <p:sldId id="389" r:id="rId51"/>
    <p:sldId id="390" r:id="rId52"/>
    <p:sldId id="391" r:id="rId53"/>
    <p:sldId id="392" r:id="rId54"/>
    <p:sldId id="299" r:id="rId55"/>
    <p:sldId id="393" r:id="rId56"/>
    <p:sldId id="395" r:id="rId57"/>
    <p:sldId id="396" r:id="rId58"/>
    <p:sldId id="397" r:id="rId59"/>
    <p:sldId id="398" r:id="rId60"/>
    <p:sldId id="399" r:id="rId61"/>
    <p:sldId id="300" r:id="rId62"/>
    <p:sldId id="401" r:id="rId63"/>
    <p:sldId id="402" r:id="rId64"/>
    <p:sldId id="403" r:id="rId65"/>
    <p:sldId id="404" r:id="rId66"/>
    <p:sldId id="405" r:id="rId67"/>
    <p:sldId id="407" r:id="rId68"/>
    <p:sldId id="409" r:id="rId69"/>
    <p:sldId id="411" r:id="rId70"/>
    <p:sldId id="412" r:id="rId71"/>
    <p:sldId id="413" r:id="rId72"/>
    <p:sldId id="415" r:id="rId73"/>
    <p:sldId id="414"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la Casey" initials="OC" lastIdx="5" clrIdx="0">
    <p:extLst>
      <p:ext uri="{19B8F6BF-5375-455C-9EA6-DF929625EA0E}">
        <p15:presenceInfo xmlns:p15="http://schemas.microsoft.com/office/powerpoint/2012/main" userId="S::orla@momentumconsulting.ie::ee9f56f0-43a2-47ae-a5b8-d4a7d2f5ce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A6377D"/>
    <a:srgbClr val="F6BC67"/>
    <a:srgbClr val="76C6D2"/>
    <a:srgbClr val="404040"/>
    <a:srgbClr val="4D2B65"/>
    <a:srgbClr val="797979"/>
    <a:srgbClr val="1198D1"/>
    <a:srgbClr val="9A2E90"/>
    <a:srgbClr val="0038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76" autoAdjust="0"/>
    <p:restoredTop sz="94729"/>
  </p:normalViewPr>
  <p:slideViewPr>
    <p:cSldViewPr snapToGrid="0" snapToObjects="1">
      <p:cViewPr varScale="1">
        <p:scale>
          <a:sx n="128" d="100"/>
          <a:sy n="128" d="100"/>
        </p:scale>
        <p:origin x="176" y="176"/>
      </p:cViewPr>
      <p:guideLst/>
    </p:cSldViewPr>
  </p:slideViewPr>
  <p:notesTextViewPr>
    <p:cViewPr>
      <p:scale>
        <a:sx n="1" d="1"/>
        <a:sy n="1" d="1"/>
      </p:scale>
      <p:origin x="0" y="0"/>
    </p:cViewPr>
  </p:notesTextViewPr>
  <p:sorterViewPr>
    <p:cViewPr>
      <p:scale>
        <a:sx n="59" d="100"/>
        <a:sy n="59" d="100"/>
      </p:scale>
      <p:origin x="0" y="-600"/>
    </p:cViewPr>
  </p:sorterViewPr>
  <p:notesViewPr>
    <p:cSldViewPr snapToGrid="0" snapToObjects="1">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EB389A-D6F2-440E-AD65-638FC3089FCA}" type="doc">
      <dgm:prSet loTypeId="urn:microsoft.com/office/officeart/2005/8/layout/hProcess11" loCatId="process" qsTypeId="urn:microsoft.com/office/officeart/2005/8/quickstyle/simple1" qsCatId="simple" csTypeId="urn:microsoft.com/office/officeart/2005/8/colors/accent5_1" csCatId="accent5" phldr="1"/>
      <dgm:spPr/>
    </dgm:pt>
    <dgm:pt modelId="{303FBB8A-3407-44BC-A5D3-99FB58DBE345}">
      <dgm:prSet phldrT="[Text]"/>
      <dgm:spPr/>
      <dgm:t>
        <a:bodyPr/>
        <a:lstStyle/>
        <a:p>
          <a:r>
            <a:rPr lang="en-GB" dirty="0"/>
            <a:t>1</a:t>
          </a:r>
        </a:p>
      </dgm:t>
    </dgm:pt>
    <dgm:pt modelId="{4658773C-5B68-41FA-8EA5-505A6EA8B2FB}" type="parTrans" cxnId="{62406789-6C1A-466C-A0FC-2E0A04A06E80}">
      <dgm:prSet/>
      <dgm:spPr/>
      <dgm:t>
        <a:bodyPr/>
        <a:lstStyle/>
        <a:p>
          <a:endParaRPr lang="en-GB"/>
        </a:p>
      </dgm:t>
    </dgm:pt>
    <dgm:pt modelId="{6FF4115E-D7E9-4E4D-81A4-5AD07622FBE2}" type="sibTrans" cxnId="{62406789-6C1A-466C-A0FC-2E0A04A06E80}">
      <dgm:prSet/>
      <dgm:spPr/>
      <dgm:t>
        <a:bodyPr/>
        <a:lstStyle/>
        <a:p>
          <a:endParaRPr lang="en-GB"/>
        </a:p>
      </dgm:t>
    </dgm:pt>
    <dgm:pt modelId="{61BFFA29-8800-4288-AE8A-2BFA5CD3C6F2}">
      <dgm:prSet phldrT="[Text]"/>
      <dgm:spPr/>
      <dgm:t>
        <a:bodyPr/>
        <a:lstStyle/>
        <a:p>
          <a:r>
            <a:rPr lang="en-GB" dirty="0"/>
            <a:t>2</a:t>
          </a:r>
        </a:p>
      </dgm:t>
    </dgm:pt>
    <dgm:pt modelId="{2EE3751A-DEAC-4FB5-B988-E7990096D9B8}" type="parTrans" cxnId="{9FE48B14-0035-4AE3-8A4A-282FB662CDA4}">
      <dgm:prSet/>
      <dgm:spPr/>
      <dgm:t>
        <a:bodyPr/>
        <a:lstStyle/>
        <a:p>
          <a:endParaRPr lang="en-GB"/>
        </a:p>
      </dgm:t>
    </dgm:pt>
    <dgm:pt modelId="{215360C8-CD7B-4224-A71E-6D9309450A9B}" type="sibTrans" cxnId="{9FE48B14-0035-4AE3-8A4A-282FB662CDA4}">
      <dgm:prSet/>
      <dgm:spPr/>
      <dgm:t>
        <a:bodyPr/>
        <a:lstStyle/>
        <a:p>
          <a:endParaRPr lang="en-GB"/>
        </a:p>
      </dgm:t>
    </dgm:pt>
    <dgm:pt modelId="{AF8C7370-CFAE-45DA-9EA5-312E3B910158}">
      <dgm:prSet phldrT="[Text]"/>
      <dgm:spPr/>
      <dgm:t>
        <a:bodyPr/>
        <a:lstStyle/>
        <a:p>
          <a:r>
            <a:rPr lang="en-GB" dirty="0"/>
            <a:t>3</a:t>
          </a:r>
        </a:p>
      </dgm:t>
    </dgm:pt>
    <dgm:pt modelId="{1CFE0BDE-DAA7-46E8-B269-935E4167DBA5}" type="parTrans" cxnId="{E6877375-085B-4406-8FA1-6F7FCC859B4B}">
      <dgm:prSet/>
      <dgm:spPr/>
      <dgm:t>
        <a:bodyPr/>
        <a:lstStyle/>
        <a:p>
          <a:endParaRPr lang="en-GB"/>
        </a:p>
      </dgm:t>
    </dgm:pt>
    <dgm:pt modelId="{59BE7D90-006D-47A7-9696-1DA94F6484AF}" type="sibTrans" cxnId="{E6877375-085B-4406-8FA1-6F7FCC859B4B}">
      <dgm:prSet/>
      <dgm:spPr/>
      <dgm:t>
        <a:bodyPr/>
        <a:lstStyle/>
        <a:p>
          <a:endParaRPr lang="en-GB"/>
        </a:p>
      </dgm:t>
    </dgm:pt>
    <dgm:pt modelId="{C2CB07B9-9F26-4F37-BB14-20474E75C5C2}" type="pres">
      <dgm:prSet presAssocID="{4CEB389A-D6F2-440E-AD65-638FC3089FCA}" presName="Name0" presStyleCnt="0">
        <dgm:presLayoutVars>
          <dgm:dir/>
          <dgm:resizeHandles val="exact"/>
        </dgm:presLayoutVars>
      </dgm:prSet>
      <dgm:spPr/>
    </dgm:pt>
    <dgm:pt modelId="{DA35BD15-458D-4F4F-8901-68E68FB79A97}" type="pres">
      <dgm:prSet presAssocID="{4CEB389A-D6F2-440E-AD65-638FC3089FCA}" presName="arrow" presStyleLbl="bgShp" presStyleIdx="0" presStyleCnt="1"/>
      <dgm:spPr/>
    </dgm:pt>
    <dgm:pt modelId="{C0332D2B-9835-426F-8B0E-EA44BD024511}" type="pres">
      <dgm:prSet presAssocID="{4CEB389A-D6F2-440E-AD65-638FC3089FCA}" presName="points" presStyleCnt="0"/>
      <dgm:spPr/>
    </dgm:pt>
    <dgm:pt modelId="{9083745E-E2EC-478D-9069-9C6B50B378DC}" type="pres">
      <dgm:prSet presAssocID="{303FBB8A-3407-44BC-A5D3-99FB58DBE345}" presName="compositeA" presStyleCnt="0"/>
      <dgm:spPr/>
    </dgm:pt>
    <dgm:pt modelId="{96149442-B852-41A0-925A-20F18094993B}" type="pres">
      <dgm:prSet presAssocID="{303FBB8A-3407-44BC-A5D3-99FB58DBE345}" presName="textA" presStyleLbl="revTx" presStyleIdx="0" presStyleCnt="3">
        <dgm:presLayoutVars>
          <dgm:bulletEnabled val="1"/>
        </dgm:presLayoutVars>
      </dgm:prSet>
      <dgm:spPr/>
    </dgm:pt>
    <dgm:pt modelId="{910F60F3-354E-4DFF-A859-6100D5EB9052}" type="pres">
      <dgm:prSet presAssocID="{303FBB8A-3407-44BC-A5D3-99FB58DBE345}" presName="circleA" presStyleLbl="node1" presStyleIdx="0" presStyleCnt="3"/>
      <dgm:spPr/>
    </dgm:pt>
    <dgm:pt modelId="{9722B7A8-446D-4687-B000-9C397A80A3AB}" type="pres">
      <dgm:prSet presAssocID="{303FBB8A-3407-44BC-A5D3-99FB58DBE345}" presName="spaceA" presStyleCnt="0"/>
      <dgm:spPr/>
    </dgm:pt>
    <dgm:pt modelId="{8186BE76-A69C-4116-B196-B7CDBD18CCCF}" type="pres">
      <dgm:prSet presAssocID="{6FF4115E-D7E9-4E4D-81A4-5AD07622FBE2}" presName="space" presStyleCnt="0"/>
      <dgm:spPr/>
    </dgm:pt>
    <dgm:pt modelId="{50C53D90-1FD8-4F7A-ACB6-12C049231B4D}" type="pres">
      <dgm:prSet presAssocID="{61BFFA29-8800-4288-AE8A-2BFA5CD3C6F2}" presName="compositeB" presStyleCnt="0"/>
      <dgm:spPr/>
    </dgm:pt>
    <dgm:pt modelId="{EC166F5A-38D5-46EA-B413-136E0D381710}" type="pres">
      <dgm:prSet presAssocID="{61BFFA29-8800-4288-AE8A-2BFA5CD3C6F2}" presName="textB" presStyleLbl="revTx" presStyleIdx="1" presStyleCnt="3" custLinFactY="-42461" custLinFactNeighborX="-190" custLinFactNeighborY="-100000">
        <dgm:presLayoutVars>
          <dgm:bulletEnabled val="1"/>
        </dgm:presLayoutVars>
      </dgm:prSet>
      <dgm:spPr/>
    </dgm:pt>
    <dgm:pt modelId="{675F97E8-DCEC-4930-96BA-FBB41E72AF08}" type="pres">
      <dgm:prSet presAssocID="{61BFFA29-8800-4288-AE8A-2BFA5CD3C6F2}" presName="circleB" presStyleLbl="node1" presStyleIdx="1" presStyleCnt="3"/>
      <dgm:spPr/>
    </dgm:pt>
    <dgm:pt modelId="{C7AEFD5D-B757-4CCA-B194-8D3E8CD43CEF}" type="pres">
      <dgm:prSet presAssocID="{61BFFA29-8800-4288-AE8A-2BFA5CD3C6F2}" presName="spaceB" presStyleCnt="0"/>
      <dgm:spPr/>
    </dgm:pt>
    <dgm:pt modelId="{A738B0DE-B31B-4686-87BC-B7858C872AF5}" type="pres">
      <dgm:prSet presAssocID="{215360C8-CD7B-4224-A71E-6D9309450A9B}" presName="space" presStyleCnt="0"/>
      <dgm:spPr/>
    </dgm:pt>
    <dgm:pt modelId="{227F97AE-F8B8-47A8-84A5-5847F9C3594B}" type="pres">
      <dgm:prSet presAssocID="{AF8C7370-CFAE-45DA-9EA5-312E3B910158}" presName="compositeA" presStyleCnt="0"/>
      <dgm:spPr/>
    </dgm:pt>
    <dgm:pt modelId="{549F78BB-0848-415A-AB5A-6CCAB5E29F3F}" type="pres">
      <dgm:prSet presAssocID="{AF8C7370-CFAE-45DA-9EA5-312E3B910158}" presName="textA" presStyleLbl="revTx" presStyleIdx="2" presStyleCnt="3">
        <dgm:presLayoutVars>
          <dgm:bulletEnabled val="1"/>
        </dgm:presLayoutVars>
      </dgm:prSet>
      <dgm:spPr/>
    </dgm:pt>
    <dgm:pt modelId="{9A87EEF5-298A-48D2-9518-0DCF2FCB7ACE}" type="pres">
      <dgm:prSet presAssocID="{AF8C7370-CFAE-45DA-9EA5-312E3B910158}" presName="circleA" presStyleLbl="node1" presStyleIdx="2" presStyleCnt="3"/>
      <dgm:spPr/>
    </dgm:pt>
    <dgm:pt modelId="{C62E2B0A-F38E-4DEB-8E59-13C4C22D3A34}" type="pres">
      <dgm:prSet presAssocID="{AF8C7370-CFAE-45DA-9EA5-312E3B910158}" presName="spaceA" presStyleCnt="0"/>
      <dgm:spPr/>
    </dgm:pt>
  </dgm:ptLst>
  <dgm:cxnLst>
    <dgm:cxn modelId="{9FE48B14-0035-4AE3-8A4A-282FB662CDA4}" srcId="{4CEB389A-D6F2-440E-AD65-638FC3089FCA}" destId="{61BFFA29-8800-4288-AE8A-2BFA5CD3C6F2}" srcOrd="1" destOrd="0" parTransId="{2EE3751A-DEAC-4FB5-B988-E7990096D9B8}" sibTransId="{215360C8-CD7B-4224-A71E-6D9309450A9B}"/>
    <dgm:cxn modelId="{E6877375-085B-4406-8FA1-6F7FCC859B4B}" srcId="{4CEB389A-D6F2-440E-AD65-638FC3089FCA}" destId="{AF8C7370-CFAE-45DA-9EA5-312E3B910158}" srcOrd="2" destOrd="0" parTransId="{1CFE0BDE-DAA7-46E8-B269-935E4167DBA5}" sibTransId="{59BE7D90-006D-47A7-9696-1DA94F6484AF}"/>
    <dgm:cxn modelId="{A8D56986-74F9-4354-B82F-64685972E025}" type="presOf" srcId="{61BFFA29-8800-4288-AE8A-2BFA5CD3C6F2}" destId="{EC166F5A-38D5-46EA-B413-136E0D381710}" srcOrd="0" destOrd="0" presId="urn:microsoft.com/office/officeart/2005/8/layout/hProcess11"/>
    <dgm:cxn modelId="{62406789-6C1A-466C-A0FC-2E0A04A06E80}" srcId="{4CEB389A-D6F2-440E-AD65-638FC3089FCA}" destId="{303FBB8A-3407-44BC-A5D3-99FB58DBE345}" srcOrd="0" destOrd="0" parTransId="{4658773C-5B68-41FA-8EA5-505A6EA8B2FB}" sibTransId="{6FF4115E-D7E9-4E4D-81A4-5AD07622FBE2}"/>
    <dgm:cxn modelId="{3A7A758E-6DEF-425B-BD08-017007D61BD6}" type="presOf" srcId="{AF8C7370-CFAE-45DA-9EA5-312E3B910158}" destId="{549F78BB-0848-415A-AB5A-6CCAB5E29F3F}" srcOrd="0" destOrd="0" presId="urn:microsoft.com/office/officeart/2005/8/layout/hProcess11"/>
    <dgm:cxn modelId="{5B24DF93-F3A9-45C2-B3EA-E0B6999D277D}" type="presOf" srcId="{4CEB389A-D6F2-440E-AD65-638FC3089FCA}" destId="{C2CB07B9-9F26-4F37-BB14-20474E75C5C2}" srcOrd="0" destOrd="0" presId="urn:microsoft.com/office/officeart/2005/8/layout/hProcess11"/>
    <dgm:cxn modelId="{91BEDFEC-B071-44B7-A4F9-353508E6BF00}" type="presOf" srcId="{303FBB8A-3407-44BC-A5D3-99FB58DBE345}" destId="{96149442-B852-41A0-925A-20F18094993B}" srcOrd="0" destOrd="0" presId="urn:microsoft.com/office/officeart/2005/8/layout/hProcess11"/>
    <dgm:cxn modelId="{A26D8323-235B-44F5-8F8F-D274101C12DD}" type="presParOf" srcId="{C2CB07B9-9F26-4F37-BB14-20474E75C5C2}" destId="{DA35BD15-458D-4F4F-8901-68E68FB79A97}" srcOrd="0" destOrd="0" presId="urn:microsoft.com/office/officeart/2005/8/layout/hProcess11"/>
    <dgm:cxn modelId="{723B7790-3543-4370-9FAA-C80F6C7CC89A}" type="presParOf" srcId="{C2CB07B9-9F26-4F37-BB14-20474E75C5C2}" destId="{C0332D2B-9835-426F-8B0E-EA44BD024511}" srcOrd="1" destOrd="0" presId="urn:microsoft.com/office/officeart/2005/8/layout/hProcess11"/>
    <dgm:cxn modelId="{7E5D2993-D556-45C8-97A1-4F40429724F6}" type="presParOf" srcId="{C0332D2B-9835-426F-8B0E-EA44BD024511}" destId="{9083745E-E2EC-478D-9069-9C6B50B378DC}" srcOrd="0" destOrd="0" presId="urn:microsoft.com/office/officeart/2005/8/layout/hProcess11"/>
    <dgm:cxn modelId="{2D7882B0-2721-45EF-8A85-63F4046047B1}" type="presParOf" srcId="{9083745E-E2EC-478D-9069-9C6B50B378DC}" destId="{96149442-B852-41A0-925A-20F18094993B}" srcOrd="0" destOrd="0" presId="urn:microsoft.com/office/officeart/2005/8/layout/hProcess11"/>
    <dgm:cxn modelId="{7E938148-1F0D-4845-9C85-B1E831EF9868}" type="presParOf" srcId="{9083745E-E2EC-478D-9069-9C6B50B378DC}" destId="{910F60F3-354E-4DFF-A859-6100D5EB9052}" srcOrd="1" destOrd="0" presId="urn:microsoft.com/office/officeart/2005/8/layout/hProcess11"/>
    <dgm:cxn modelId="{15836E85-9F7C-4FBA-99DA-5574D4DAFF8B}" type="presParOf" srcId="{9083745E-E2EC-478D-9069-9C6B50B378DC}" destId="{9722B7A8-446D-4687-B000-9C397A80A3AB}" srcOrd="2" destOrd="0" presId="urn:microsoft.com/office/officeart/2005/8/layout/hProcess11"/>
    <dgm:cxn modelId="{C90B4FF9-5B21-4C64-BEBD-E1EBD47A51D8}" type="presParOf" srcId="{C0332D2B-9835-426F-8B0E-EA44BD024511}" destId="{8186BE76-A69C-4116-B196-B7CDBD18CCCF}" srcOrd="1" destOrd="0" presId="urn:microsoft.com/office/officeart/2005/8/layout/hProcess11"/>
    <dgm:cxn modelId="{F65A868A-9FE2-46E6-B3D7-FEC467036F88}" type="presParOf" srcId="{C0332D2B-9835-426F-8B0E-EA44BD024511}" destId="{50C53D90-1FD8-4F7A-ACB6-12C049231B4D}" srcOrd="2" destOrd="0" presId="urn:microsoft.com/office/officeart/2005/8/layout/hProcess11"/>
    <dgm:cxn modelId="{34530656-C1C8-4A4F-90CC-491172C0E647}" type="presParOf" srcId="{50C53D90-1FD8-4F7A-ACB6-12C049231B4D}" destId="{EC166F5A-38D5-46EA-B413-136E0D381710}" srcOrd="0" destOrd="0" presId="urn:microsoft.com/office/officeart/2005/8/layout/hProcess11"/>
    <dgm:cxn modelId="{29D56696-643F-4DE5-A4DB-7E1740C349C8}" type="presParOf" srcId="{50C53D90-1FD8-4F7A-ACB6-12C049231B4D}" destId="{675F97E8-DCEC-4930-96BA-FBB41E72AF08}" srcOrd="1" destOrd="0" presId="urn:microsoft.com/office/officeart/2005/8/layout/hProcess11"/>
    <dgm:cxn modelId="{8A3AE604-A143-4ABD-AE37-B1E7D6644F05}" type="presParOf" srcId="{50C53D90-1FD8-4F7A-ACB6-12C049231B4D}" destId="{C7AEFD5D-B757-4CCA-B194-8D3E8CD43CEF}" srcOrd="2" destOrd="0" presId="urn:microsoft.com/office/officeart/2005/8/layout/hProcess11"/>
    <dgm:cxn modelId="{8A1CB7A7-C6E7-4667-AC6F-CD87BA61C029}" type="presParOf" srcId="{C0332D2B-9835-426F-8B0E-EA44BD024511}" destId="{A738B0DE-B31B-4686-87BC-B7858C872AF5}" srcOrd="3" destOrd="0" presId="urn:microsoft.com/office/officeart/2005/8/layout/hProcess11"/>
    <dgm:cxn modelId="{7C3BA784-AC71-4233-B1F6-737E3C8C9E93}" type="presParOf" srcId="{C0332D2B-9835-426F-8B0E-EA44BD024511}" destId="{227F97AE-F8B8-47A8-84A5-5847F9C3594B}" srcOrd="4" destOrd="0" presId="urn:microsoft.com/office/officeart/2005/8/layout/hProcess11"/>
    <dgm:cxn modelId="{6816DDAF-82D6-4504-9439-F83E6BDC500C}" type="presParOf" srcId="{227F97AE-F8B8-47A8-84A5-5847F9C3594B}" destId="{549F78BB-0848-415A-AB5A-6CCAB5E29F3F}" srcOrd="0" destOrd="0" presId="urn:microsoft.com/office/officeart/2005/8/layout/hProcess11"/>
    <dgm:cxn modelId="{77262360-0A75-4FF3-B982-6601130C7DA3}" type="presParOf" srcId="{227F97AE-F8B8-47A8-84A5-5847F9C3594B}" destId="{9A87EEF5-298A-48D2-9518-0DCF2FCB7ACE}" srcOrd="1" destOrd="0" presId="urn:microsoft.com/office/officeart/2005/8/layout/hProcess11"/>
    <dgm:cxn modelId="{CECCFDB0-0DBC-4116-8A6E-74A6F0A7DD65}" type="presParOf" srcId="{227F97AE-F8B8-47A8-84A5-5847F9C3594B}" destId="{C62E2B0A-F38E-4DEB-8E59-13C4C22D3A3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B013AB-5B9A-4EE6-AF40-CA0639BA410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nl-NL"/>
        </a:p>
      </dgm:t>
    </dgm:pt>
    <dgm:pt modelId="{9D079742-1A3B-4687-B57C-F2D52BA850CB}">
      <dgm:prSet phldrT="[Text]" custT="1"/>
      <dgm:spPr>
        <a:solidFill>
          <a:schemeClr val="bg1"/>
        </a:solidFill>
      </dgm:spPr>
      <dgm:t>
        <a:bodyPr/>
        <a:lstStyle/>
        <a:p>
          <a:r>
            <a:rPr lang="en-GB" sz="2400" b="1" dirty="0"/>
            <a:t>Migrant Community Mediator</a:t>
          </a:r>
          <a:endParaRPr lang="nl-NL" sz="2400" b="1" dirty="0"/>
        </a:p>
      </dgm:t>
    </dgm:pt>
    <dgm:pt modelId="{1CBCE3F9-201E-44C6-8AF4-09CD9BCBC282}" type="parTrans" cxnId="{BE83EB03-0B61-4E62-AA1D-D860B06354F6}">
      <dgm:prSet/>
      <dgm:spPr/>
      <dgm:t>
        <a:bodyPr/>
        <a:lstStyle/>
        <a:p>
          <a:endParaRPr lang="nl-NL"/>
        </a:p>
      </dgm:t>
    </dgm:pt>
    <dgm:pt modelId="{16E15755-37CE-4349-B895-8E4FDF895163}" type="sibTrans" cxnId="{BE83EB03-0B61-4E62-AA1D-D860B06354F6}">
      <dgm:prSet/>
      <dgm:spPr/>
      <dgm:t>
        <a:bodyPr/>
        <a:lstStyle/>
        <a:p>
          <a:endParaRPr lang="nl-NL"/>
        </a:p>
      </dgm:t>
    </dgm:pt>
    <dgm:pt modelId="{576CEC0B-5D6B-4ADF-9B53-E19C8376D13B}">
      <dgm:prSet phldrT="[Text]" custT="1"/>
      <dgm:spPr>
        <a:solidFill>
          <a:srgbClr val="76C6D2"/>
        </a:solidFill>
      </dgm:spPr>
      <dgm:t>
        <a:bodyPr anchor="t"/>
        <a:lstStyle/>
        <a:p>
          <a:pPr algn="l">
            <a:lnSpc>
              <a:spcPct val="90000"/>
            </a:lnSpc>
            <a:buNone/>
          </a:pPr>
          <a:endParaRPr lang="en-GB" sz="1500" b="1" dirty="0"/>
        </a:p>
        <a:p>
          <a:pPr algn="l">
            <a:lnSpc>
              <a:spcPct val="150000"/>
            </a:lnSpc>
            <a:buNone/>
          </a:pPr>
          <a:r>
            <a:rPr lang="en-GB" sz="1800" b="1" dirty="0" err="1"/>
            <a:t>Waarden</a:t>
          </a:r>
          <a:endParaRPr lang="en-GB" sz="700" b="1" dirty="0"/>
        </a:p>
        <a:p>
          <a:pPr algn="l">
            <a:lnSpc>
              <a:spcPct val="90000"/>
            </a:lnSpc>
            <a:buFont typeface="Arial" panose="020B0604020202020204" pitchFamily="34" charset="0"/>
            <a:buChar char="•"/>
          </a:pPr>
          <a:r>
            <a:rPr lang="en-GB" sz="1200" dirty="0"/>
            <a:t>- </a:t>
          </a:r>
          <a:r>
            <a:rPr lang="nl-NL" sz="1200" dirty="0"/>
            <a:t>Waardering voor de menselijke waardigheid en de mensenrechten
- Waardering van culturele verscheidenheid
- Waardering voor democratie, rechtvaardigheid, eerlijkheid, gelijkheid en de rechtsstaat</a:t>
          </a:r>
        </a:p>
      </dgm:t>
    </dgm:pt>
    <dgm:pt modelId="{5B14E0C2-B5E6-4C0E-9123-6F5A40B135DA}" type="parTrans" cxnId="{15825638-C1C3-464A-8E9F-E9808D3C9078}">
      <dgm:prSet/>
      <dgm:spPr/>
      <dgm:t>
        <a:bodyPr/>
        <a:lstStyle/>
        <a:p>
          <a:endParaRPr lang="nl-NL"/>
        </a:p>
      </dgm:t>
    </dgm:pt>
    <dgm:pt modelId="{0D32BE51-B8FD-4FDF-BA50-C4E50B12BE89}" type="sibTrans" cxnId="{15825638-C1C3-464A-8E9F-E9808D3C9078}">
      <dgm:prSet/>
      <dgm:spPr/>
      <dgm:t>
        <a:bodyPr/>
        <a:lstStyle/>
        <a:p>
          <a:endParaRPr lang="nl-NL"/>
        </a:p>
      </dgm:t>
    </dgm:pt>
    <dgm:pt modelId="{EDB3E215-DFEA-4323-AF75-75D82D3886A7}">
      <dgm:prSet phldrT="[Text]" custT="1"/>
      <dgm:spPr>
        <a:solidFill>
          <a:srgbClr val="F6BC67"/>
        </a:solidFill>
      </dgm:spPr>
      <dgm:t>
        <a:bodyPr anchor="t"/>
        <a:lstStyle/>
        <a:p>
          <a:pPr algn="r">
            <a:lnSpc>
              <a:spcPct val="90000"/>
            </a:lnSpc>
          </a:pPr>
          <a:endParaRPr lang="en-GB" sz="1500" b="1" dirty="0"/>
        </a:p>
        <a:p>
          <a:pPr algn="r">
            <a:lnSpc>
              <a:spcPct val="150000"/>
            </a:lnSpc>
          </a:pPr>
          <a:r>
            <a:rPr lang="en-GB" sz="1800" b="1" dirty="0" err="1"/>
            <a:t>Houding</a:t>
          </a:r>
          <a:endParaRPr lang="en-GB" sz="700" b="1" dirty="0"/>
        </a:p>
        <a:p>
          <a:pPr algn="r">
            <a:lnSpc>
              <a:spcPct val="90000"/>
            </a:lnSpc>
          </a:pPr>
          <a:r>
            <a:rPr lang="nl-NL" sz="1200" dirty="0"/>
            <a:t>- Openheid voor andere culturen en voor andere geloofsovertuigingen, wereldbeschouwingen en praktijken
- Respect
- Burgerzin
- Verantwoordelijkheid
- Zelfredzaamheid
- Tolerantie voor meerduidigheid</a:t>
          </a:r>
        </a:p>
      </dgm:t>
    </dgm:pt>
    <dgm:pt modelId="{D60FDE03-39BF-4775-98C6-47B4AC3757AC}" type="parTrans" cxnId="{EA7F0C64-0924-44C3-9D77-23D7E1A4669D}">
      <dgm:prSet/>
      <dgm:spPr/>
      <dgm:t>
        <a:bodyPr/>
        <a:lstStyle/>
        <a:p>
          <a:endParaRPr lang="nl-NL"/>
        </a:p>
      </dgm:t>
    </dgm:pt>
    <dgm:pt modelId="{60E29ED2-CBA8-4BE5-A0A9-A575E8F1239C}" type="sibTrans" cxnId="{EA7F0C64-0924-44C3-9D77-23D7E1A4669D}">
      <dgm:prSet/>
      <dgm:spPr/>
      <dgm:t>
        <a:bodyPr/>
        <a:lstStyle/>
        <a:p>
          <a:endParaRPr lang="nl-NL"/>
        </a:p>
      </dgm:t>
    </dgm:pt>
    <dgm:pt modelId="{A889A104-C57C-4E33-8281-2E4F0A57E4C6}">
      <dgm:prSet phldrT="[Text]" custT="1"/>
      <dgm:spPr>
        <a:solidFill>
          <a:srgbClr val="A6377D"/>
        </a:solidFill>
      </dgm:spPr>
      <dgm:t>
        <a:bodyPr anchor="b"/>
        <a:lstStyle/>
        <a:p>
          <a:pPr algn="l">
            <a:lnSpc>
              <a:spcPct val="90000"/>
            </a:lnSpc>
          </a:pPr>
          <a:r>
            <a:rPr lang="nl-NL" sz="1200" dirty="0"/>
            <a:t>- Zelfstandig leren
- Analytisch en kritisch denkvermogen
- Luistervaardigheid en observatievermogen
- Empathie
- Flexibiliteit en aanpassingsvermogen
- Taalkundige, communicatieve en interculturele vaardigheden
- Samenwerkingsvaardigheden
- Vaardigheden om conflicten op te lossen</a:t>
          </a:r>
          <a:endParaRPr lang="nl-NL" sz="600" dirty="0"/>
        </a:p>
        <a:p>
          <a:pPr algn="l">
            <a:lnSpc>
              <a:spcPct val="150000"/>
            </a:lnSpc>
          </a:pPr>
          <a:r>
            <a:rPr lang="en-GB" sz="1800" b="1" dirty="0"/>
            <a:t>Skills</a:t>
          </a:r>
        </a:p>
        <a:p>
          <a:pPr algn="l">
            <a:lnSpc>
              <a:spcPct val="90000"/>
            </a:lnSpc>
          </a:pPr>
          <a:endParaRPr lang="nl-NL" sz="1800" dirty="0"/>
        </a:p>
      </dgm:t>
    </dgm:pt>
    <dgm:pt modelId="{548AD464-39F5-47F5-AC8A-F60B31C233D2}" type="parTrans" cxnId="{0CC82F46-0A00-4ACB-BD31-EA2D9D6A0B9F}">
      <dgm:prSet/>
      <dgm:spPr/>
      <dgm:t>
        <a:bodyPr/>
        <a:lstStyle/>
        <a:p>
          <a:endParaRPr lang="nl-NL"/>
        </a:p>
      </dgm:t>
    </dgm:pt>
    <dgm:pt modelId="{3F1E2380-F85B-4EF1-BD5F-77827BFF493A}" type="sibTrans" cxnId="{0CC82F46-0A00-4ACB-BD31-EA2D9D6A0B9F}">
      <dgm:prSet/>
      <dgm:spPr/>
      <dgm:t>
        <a:bodyPr/>
        <a:lstStyle/>
        <a:p>
          <a:endParaRPr lang="nl-NL"/>
        </a:p>
      </dgm:t>
    </dgm:pt>
    <dgm:pt modelId="{2A0F7A19-0755-4E8B-AD63-032D89105D02}">
      <dgm:prSet phldrT="[Text]" custT="1"/>
      <dgm:spPr>
        <a:solidFill>
          <a:srgbClr val="5E5E5E"/>
        </a:solidFill>
      </dgm:spPr>
      <dgm:t>
        <a:bodyPr anchor="b"/>
        <a:lstStyle/>
        <a:p>
          <a:pPr algn="r">
            <a:lnSpc>
              <a:spcPct val="90000"/>
            </a:lnSpc>
          </a:pPr>
          <a:r>
            <a:rPr lang="nl-NL" sz="1400" dirty="0"/>
            <a:t>
</a:t>
          </a:r>
          <a:r>
            <a:rPr lang="nl-NL" sz="1200" dirty="0"/>
            <a:t>- Kennis en kritisch inzicht in het zelf
- Kennis van en kritisch inzicht in taal en communicatie
- Kennis van en kritisch inzicht in de wereld: politiek, recht, mensenrechten, cultuur, culturen, religies, geschiedenis, media, economie, milieu, duurzaamheid</a:t>
          </a:r>
          <a:endParaRPr lang="nl-NL" sz="200" dirty="0"/>
        </a:p>
        <a:p>
          <a:pPr algn="r">
            <a:lnSpc>
              <a:spcPct val="150000"/>
            </a:lnSpc>
          </a:pPr>
          <a:r>
            <a:rPr lang="nl-NL" sz="1800" b="1" dirty="0"/>
            <a:t>Kennis en kritisch inzicht</a:t>
          </a:r>
          <a:endParaRPr lang="en-GB" sz="1800" b="1" dirty="0"/>
        </a:p>
        <a:p>
          <a:pPr algn="ctr">
            <a:lnSpc>
              <a:spcPct val="90000"/>
            </a:lnSpc>
          </a:pPr>
          <a:endParaRPr lang="en-GB" sz="1800" b="1" dirty="0"/>
        </a:p>
      </dgm:t>
    </dgm:pt>
    <dgm:pt modelId="{AA3033E3-A707-4320-ABF9-24222EB49E50}" type="parTrans" cxnId="{923152AD-EE1E-42E2-8FAB-E6EDC76B29C6}">
      <dgm:prSet/>
      <dgm:spPr/>
      <dgm:t>
        <a:bodyPr/>
        <a:lstStyle/>
        <a:p>
          <a:endParaRPr lang="nl-NL"/>
        </a:p>
      </dgm:t>
    </dgm:pt>
    <dgm:pt modelId="{38880E6C-98B7-4925-B3A9-3A6705D6238A}" type="sibTrans" cxnId="{923152AD-EE1E-42E2-8FAB-E6EDC76B29C6}">
      <dgm:prSet/>
      <dgm:spPr/>
      <dgm:t>
        <a:bodyPr/>
        <a:lstStyle/>
        <a:p>
          <a:endParaRPr lang="nl-NL"/>
        </a:p>
      </dgm:t>
    </dgm:pt>
    <dgm:pt modelId="{2B2165BE-7E7E-4388-98B6-06C6DE320769}" type="pres">
      <dgm:prSet presAssocID="{C7B013AB-5B9A-4EE6-AF40-CA0639BA4103}" presName="diagram" presStyleCnt="0">
        <dgm:presLayoutVars>
          <dgm:chMax val="1"/>
          <dgm:dir/>
          <dgm:animLvl val="ctr"/>
          <dgm:resizeHandles val="exact"/>
        </dgm:presLayoutVars>
      </dgm:prSet>
      <dgm:spPr/>
    </dgm:pt>
    <dgm:pt modelId="{DCD4DAAF-0C35-41E8-AC6F-201314069BEB}" type="pres">
      <dgm:prSet presAssocID="{C7B013AB-5B9A-4EE6-AF40-CA0639BA4103}" presName="matrix" presStyleCnt="0"/>
      <dgm:spPr/>
    </dgm:pt>
    <dgm:pt modelId="{FBA94F36-BC50-45C8-B2D4-EA844C7572B3}" type="pres">
      <dgm:prSet presAssocID="{C7B013AB-5B9A-4EE6-AF40-CA0639BA4103}" presName="tile1" presStyleLbl="node1" presStyleIdx="0" presStyleCnt="4"/>
      <dgm:spPr/>
    </dgm:pt>
    <dgm:pt modelId="{4CE5AC21-07FC-4A75-BA42-C94A830C5289}" type="pres">
      <dgm:prSet presAssocID="{C7B013AB-5B9A-4EE6-AF40-CA0639BA4103}" presName="tile1text" presStyleLbl="node1" presStyleIdx="0" presStyleCnt="4">
        <dgm:presLayoutVars>
          <dgm:chMax val="0"/>
          <dgm:chPref val="0"/>
          <dgm:bulletEnabled val="1"/>
        </dgm:presLayoutVars>
      </dgm:prSet>
      <dgm:spPr/>
    </dgm:pt>
    <dgm:pt modelId="{3AE71D08-B108-4879-BE70-7ECABAA35DA4}" type="pres">
      <dgm:prSet presAssocID="{C7B013AB-5B9A-4EE6-AF40-CA0639BA4103}" presName="tile2" presStyleLbl="node1" presStyleIdx="1" presStyleCnt="4" custLinFactNeighborX="3624"/>
      <dgm:spPr/>
    </dgm:pt>
    <dgm:pt modelId="{0F9A00C9-5A8B-4630-9A77-2926B6C634A7}" type="pres">
      <dgm:prSet presAssocID="{C7B013AB-5B9A-4EE6-AF40-CA0639BA4103}" presName="tile2text" presStyleLbl="node1" presStyleIdx="1" presStyleCnt="4">
        <dgm:presLayoutVars>
          <dgm:chMax val="0"/>
          <dgm:chPref val="0"/>
          <dgm:bulletEnabled val="1"/>
        </dgm:presLayoutVars>
      </dgm:prSet>
      <dgm:spPr/>
    </dgm:pt>
    <dgm:pt modelId="{DCBC2FA2-A8F9-4845-8D4E-7D985EF10C12}" type="pres">
      <dgm:prSet presAssocID="{C7B013AB-5B9A-4EE6-AF40-CA0639BA4103}" presName="tile3" presStyleLbl="node1" presStyleIdx="2" presStyleCnt="4"/>
      <dgm:spPr/>
    </dgm:pt>
    <dgm:pt modelId="{9B291274-08AC-440F-808E-3AAE996DA58C}" type="pres">
      <dgm:prSet presAssocID="{C7B013AB-5B9A-4EE6-AF40-CA0639BA4103}" presName="tile3text" presStyleLbl="node1" presStyleIdx="2" presStyleCnt="4">
        <dgm:presLayoutVars>
          <dgm:chMax val="0"/>
          <dgm:chPref val="0"/>
          <dgm:bulletEnabled val="1"/>
        </dgm:presLayoutVars>
      </dgm:prSet>
      <dgm:spPr/>
    </dgm:pt>
    <dgm:pt modelId="{529F5416-0B74-49BA-A19D-1367086338A8}" type="pres">
      <dgm:prSet presAssocID="{C7B013AB-5B9A-4EE6-AF40-CA0639BA4103}" presName="tile4" presStyleLbl="node1" presStyleIdx="3" presStyleCnt="4"/>
      <dgm:spPr/>
    </dgm:pt>
    <dgm:pt modelId="{C6AB6E38-9716-461C-886E-B43BF50CEB27}" type="pres">
      <dgm:prSet presAssocID="{C7B013AB-5B9A-4EE6-AF40-CA0639BA4103}" presName="tile4text" presStyleLbl="node1" presStyleIdx="3" presStyleCnt="4">
        <dgm:presLayoutVars>
          <dgm:chMax val="0"/>
          <dgm:chPref val="0"/>
          <dgm:bulletEnabled val="1"/>
        </dgm:presLayoutVars>
      </dgm:prSet>
      <dgm:spPr/>
    </dgm:pt>
    <dgm:pt modelId="{1DFB9ECD-E02F-4F5E-B321-D6A749D3F195}" type="pres">
      <dgm:prSet presAssocID="{C7B013AB-5B9A-4EE6-AF40-CA0639BA4103}" presName="centerTile" presStyleLbl="fgShp" presStyleIdx="0" presStyleCnt="1" custScaleX="215447" custScaleY="29054">
        <dgm:presLayoutVars>
          <dgm:chMax val="0"/>
          <dgm:chPref val="0"/>
        </dgm:presLayoutVars>
      </dgm:prSet>
      <dgm:spPr/>
    </dgm:pt>
  </dgm:ptLst>
  <dgm:cxnLst>
    <dgm:cxn modelId="{BE83EB03-0B61-4E62-AA1D-D860B06354F6}" srcId="{C7B013AB-5B9A-4EE6-AF40-CA0639BA4103}" destId="{9D079742-1A3B-4687-B57C-F2D52BA850CB}" srcOrd="0" destOrd="0" parTransId="{1CBCE3F9-201E-44C6-8AF4-09CD9BCBC282}" sibTransId="{16E15755-37CE-4349-B895-8E4FDF895163}"/>
    <dgm:cxn modelId="{855F200F-517A-4BE4-846D-61A3B25226D4}" type="presOf" srcId="{9D079742-1A3B-4687-B57C-F2D52BA850CB}" destId="{1DFB9ECD-E02F-4F5E-B321-D6A749D3F195}" srcOrd="0" destOrd="0" presId="urn:microsoft.com/office/officeart/2005/8/layout/matrix1"/>
    <dgm:cxn modelId="{0F96F711-14A3-4704-8DE1-C70D33098DBD}" type="presOf" srcId="{EDB3E215-DFEA-4323-AF75-75D82D3886A7}" destId="{3AE71D08-B108-4879-BE70-7ECABAA35DA4}" srcOrd="0" destOrd="0" presId="urn:microsoft.com/office/officeart/2005/8/layout/matrix1"/>
    <dgm:cxn modelId="{472B5F13-25F6-4F90-9A59-C49AFC1C96D5}" type="presOf" srcId="{2A0F7A19-0755-4E8B-AD63-032D89105D02}" destId="{529F5416-0B74-49BA-A19D-1367086338A8}" srcOrd="0" destOrd="0" presId="urn:microsoft.com/office/officeart/2005/8/layout/matrix1"/>
    <dgm:cxn modelId="{9A13CE13-C697-4602-A429-81F390FCBFE0}" type="presOf" srcId="{576CEC0B-5D6B-4ADF-9B53-E19C8376D13B}" destId="{FBA94F36-BC50-45C8-B2D4-EA844C7572B3}" srcOrd="0" destOrd="0" presId="urn:microsoft.com/office/officeart/2005/8/layout/matrix1"/>
    <dgm:cxn modelId="{15825638-C1C3-464A-8E9F-E9808D3C9078}" srcId="{9D079742-1A3B-4687-B57C-F2D52BA850CB}" destId="{576CEC0B-5D6B-4ADF-9B53-E19C8376D13B}" srcOrd="0" destOrd="0" parTransId="{5B14E0C2-B5E6-4C0E-9123-6F5A40B135DA}" sibTransId="{0D32BE51-B8FD-4FDF-BA50-C4E50B12BE89}"/>
    <dgm:cxn modelId="{ABD4593D-97EF-41A4-BDB5-A3F08B688EAA}" type="presOf" srcId="{A889A104-C57C-4E33-8281-2E4F0A57E4C6}" destId="{DCBC2FA2-A8F9-4845-8D4E-7D985EF10C12}" srcOrd="0" destOrd="0" presId="urn:microsoft.com/office/officeart/2005/8/layout/matrix1"/>
    <dgm:cxn modelId="{0CC82F46-0A00-4ACB-BD31-EA2D9D6A0B9F}" srcId="{9D079742-1A3B-4687-B57C-F2D52BA850CB}" destId="{A889A104-C57C-4E33-8281-2E4F0A57E4C6}" srcOrd="2" destOrd="0" parTransId="{548AD464-39F5-47F5-AC8A-F60B31C233D2}" sibTransId="{3F1E2380-F85B-4EF1-BD5F-77827BFF493A}"/>
    <dgm:cxn modelId="{EA7F0C64-0924-44C3-9D77-23D7E1A4669D}" srcId="{9D079742-1A3B-4687-B57C-F2D52BA850CB}" destId="{EDB3E215-DFEA-4323-AF75-75D82D3886A7}" srcOrd="1" destOrd="0" parTransId="{D60FDE03-39BF-4775-98C6-47B4AC3757AC}" sibTransId="{60E29ED2-CBA8-4BE5-A0A9-A575E8F1239C}"/>
    <dgm:cxn modelId="{7D152C82-7D9F-4EE5-BD5E-333330BE7699}" type="presOf" srcId="{A889A104-C57C-4E33-8281-2E4F0A57E4C6}" destId="{9B291274-08AC-440F-808E-3AAE996DA58C}" srcOrd="1" destOrd="0" presId="urn:microsoft.com/office/officeart/2005/8/layout/matrix1"/>
    <dgm:cxn modelId="{923152AD-EE1E-42E2-8FAB-E6EDC76B29C6}" srcId="{9D079742-1A3B-4687-B57C-F2D52BA850CB}" destId="{2A0F7A19-0755-4E8B-AD63-032D89105D02}" srcOrd="3" destOrd="0" parTransId="{AA3033E3-A707-4320-ABF9-24222EB49E50}" sibTransId="{38880E6C-98B7-4925-B3A9-3A6705D6238A}"/>
    <dgm:cxn modelId="{C9C4C5B8-32CF-49CB-809E-9E1F158F55EE}" type="presOf" srcId="{576CEC0B-5D6B-4ADF-9B53-E19C8376D13B}" destId="{4CE5AC21-07FC-4A75-BA42-C94A830C5289}" srcOrd="1" destOrd="0" presId="urn:microsoft.com/office/officeart/2005/8/layout/matrix1"/>
    <dgm:cxn modelId="{6AA52DB9-FEB2-4835-AFA0-7E44B8E460FB}" type="presOf" srcId="{C7B013AB-5B9A-4EE6-AF40-CA0639BA4103}" destId="{2B2165BE-7E7E-4388-98B6-06C6DE320769}" srcOrd="0" destOrd="0" presId="urn:microsoft.com/office/officeart/2005/8/layout/matrix1"/>
    <dgm:cxn modelId="{540513C5-3AED-4F26-9B14-A3E29FE8F312}" type="presOf" srcId="{2A0F7A19-0755-4E8B-AD63-032D89105D02}" destId="{C6AB6E38-9716-461C-886E-B43BF50CEB27}" srcOrd="1" destOrd="0" presId="urn:microsoft.com/office/officeart/2005/8/layout/matrix1"/>
    <dgm:cxn modelId="{DFFF9FE9-BB34-4CD1-9FDF-692956D14A00}" type="presOf" srcId="{EDB3E215-DFEA-4323-AF75-75D82D3886A7}" destId="{0F9A00C9-5A8B-4630-9A77-2926B6C634A7}" srcOrd="1" destOrd="0" presId="urn:microsoft.com/office/officeart/2005/8/layout/matrix1"/>
    <dgm:cxn modelId="{D7D54C0F-05B9-4BE3-A26B-DC3A2954F69F}" type="presParOf" srcId="{2B2165BE-7E7E-4388-98B6-06C6DE320769}" destId="{DCD4DAAF-0C35-41E8-AC6F-201314069BEB}" srcOrd="0" destOrd="0" presId="urn:microsoft.com/office/officeart/2005/8/layout/matrix1"/>
    <dgm:cxn modelId="{6CFC149B-131A-4BC4-83DD-8ECF854C3275}" type="presParOf" srcId="{DCD4DAAF-0C35-41E8-AC6F-201314069BEB}" destId="{FBA94F36-BC50-45C8-B2D4-EA844C7572B3}" srcOrd="0" destOrd="0" presId="urn:microsoft.com/office/officeart/2005/8/layout/matrix1"/>
    <dgm:cxn modelId="{6837ACD2-1610-458F-9270-02BDD436481C}" type="presParOf" srcId="{DCD4DAAF-0C35-41E8-AC6F-201314069BEB}" destId="{4CE5AC21-07FC-4A75-BA42-C94A830C5289}" srcOrd="1" destOrd="0" presId="urn:microsoft.com/office/officeart/2005/8/layout/matrix1"/>
    <dgm:cxn modelId="{4F70AF83-509D-4CC0-A934-17DC58408C97}" type="presParOf" srcId="{DCD4DAAF-0C35-41E8-AC6F-201314069BEB}" destId="{3AE71D08-B108-4879-BE70-7ECABAA35DA4}" srcOrd="2" destOrd="0" presId="urn:microsoft.com/office/officeart/2005/8/layout/matrix1"/>
    <dgm:cxn modelId="{7244AA7C-D7E0-42CE-9F94-3780DA6BD052}" type="presParOf" srcId="{DCD4DAAF-0C35-41E8-AC6F-201314069BEB}" destId="{0F9A00C9-5A8B-4630-9A77-2926B6C634A7}" srcOrd="3" destOrd="0" presId="urn:microsoft.com/office/officeart/2005/8/layout/matrix1"/>
    <dgm:cxn modelId="{EC647AA0-5356-4667-AD57-99F9256F66D0}" type="presParOf" srcId="{DCD4DAAF-0C35-41E8-AC6F-201314069BEB}" destId="{DCBC2FA2-A8F9-4845-8D4E-7D985EF10C12}" srcOrd="4" destOrd="0" presId="urn:microsoft.com/office/officeart/2005/8/layout/matrix1"/>
    <dgm:cxn modelId="{863FB4A5-0562-431E-AD2E-90BB35B3E8B1}" type="presParOf" srcId="{DCD4DAAF-0C35-41E8-AC6F-201314069BEB}" destId="{9B291274-08AC-440F-808E-3AAE996DA58C}" srcOrd="5" destOrd="0" presId="urn:microsoft.com/office/officeart/2005/8/layout/matrix1"/>
    <dgm:cxn modelId="{C2380882-56CF-4AEB-88E6-BEE233A4435E}" type="presParOf" srcId="{DCD4DAAF-0C35-41E8-AC6F-201314069BEB}" destId="{529F5416-0B74-49BA-A19D-1367086338A8}" srcOrd="6" destOrd="0" presId="urn:microsoft.com/office/officeart/2005/8/layout/matrix1"/>
    <dgm:cxn modelId="{470EF8EB-066F-4BB2-9EC5-82BB849E2AC1}" type="presParOf" srcId="{DCD4DAAF-0C35-41E8-AC6F-201314069BEB}" destId="{C6AB6E38-9716-461C-886E-B43BF50CEB27}" srcOrd="7" destOrd="0" presId="urn:microsoft.com/office/officeart/2005/8/layout/matrix1"/>
    <dgm:cxn modelId="{4E6A605C-5DC7-4415-AA62-6C0CF3AC693B}" type="presParOf" srcId="{2B2165BE-7E7E-4388-98B6-06C6DE320769}" destId="{1DFB9ECD-E02F-4F5E-B321-D6A749D3F19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5BD15-458D-4F4F-8901-68E68FB79A97}">
      <dsp:nvSpPr>
        <dsp:cNvPr id="0" name=""/>
        <dsp:cNvSpPr/>
      </dsp:nvSpPr>
      <dsp:spPr>
        <a:xfrm>
          <a:off x="0" y="509769"/>
          <a:ext cx="9872420" cy="679693"/>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149442-B852-41A0-925A-20F18094993B}">
      <dsp:nvSpPr>
        <dsp:cNvPr id="0" name=""/>
        <dsp:cNvSpPr/>
      </dsp:nvSpPr>
      <dsp:spPr>
        <a:xfrm>
          <a:off x="4338" y="0"/>
          <a:ext cx="2863387" cy="67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GB" sz="2400" kern="1200" dirty="0"/>
            <a:t>1</a:t>
          </a:r>
        </a:p>
      </dsp:txBody>
      <dsp:txXfrm>
        <a:off x="4338" y="0"/>
        <a:ext cx="2863387" cy="679693"/>
      </dsp:txXfrm>
    </dsp:sp>
    <dsp:sp modelId="{910F60F3-354E-4DFF-A859-6100D5EB9052}">
      <dsp:nvSpPr>
        <dsp:cNvPr id="0" name=""/>
        <dsp:cNvSpPr/>
      </dsp:nvSpPr>
      <dsp:spPr>
        <a:xfrm>
          <a:off x="1351070" y="764654"/>
          <a:ext cx="169923" cy="16992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166F5A-38D5-46EA-B413-136E0D381710}">
      <dsp:nvSpPr>
        <dsp:cNvPr id="0" name=""/>
        <dsp:cNvSpPr/>
      </dsp:nvSpPr>
      <dsp:spPr>
        <a:xfrm>
          <a:off x="3005454" y="51242"/>
          <a:ext cx="2863387" cy="67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GB" sz="2400" kern="1200" dirty="0"/>
            <a:t>2</a:t>
          </a:r>
        </a:p>
      </dsp:txBody>
      <dsp:txXfrm>
        <a:off x="3005454" y="51242"/>
        <a:ext cx="2863387" cy="679693"/>
      </dsp:txXfrm>
    </dsp:sp>
    <dsp:sp modelId="{675F97E8-DCEC-4930-96BA-FBB41E72AF08}">
      <dsp:nvSpPr>
        <dsp:cNvPr id="0" name=""/>
        <dsp:cNvSpPr/>
      </dsp:nvSpPr>
      <dsp:spPr>
        <a:xfrm>
          <a:off x="4357627" y="764654"/>
          <a:ext cx="169923" cy="16992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F78BB-0848-415A-AB5A-6CCAB5E29F3F}">
      <dsp:nvSpPr>
        <dsp:cNvPr id="0" name=""/>
        <dsp:cNvSpPr/>
      </dsp:nvSpPr>
      <dsp:spPr>
        <a:xfrm>
          <a:off x="6017452" y="0"/>
          <a:ext cx="2863387" cy="67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GB" sz="2400" kern="1200" dirty="0"/>
            <a:t>3</a:t>
          </a:r>
        </a:p>
      </dsp:txBody>
      <dsp:txXfrm>
        <a:off x="6017452" y="0"/>
        <a:ext cx="2863387" cy="679693"/>
      </dsp:txXfrm>
    </dsp:sp>
    <dsp:sp modelId="{9A87EEF5-298A-48D2-9518-0DCF2FCB7ACE}">
      <dsp:nvSpPr>
        <dsp:cNvPr id="0" name=""/>
        <dsp:cNvSpPr/>
      </dsp:nvSpPr>
      <dsp:spPr>
        <a:xfrm>
          <a:off x="7364184" y="764654"/>
          <a:ext cx="169923" cy="16992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94F36-BC50-45C8-B2D4-EA844C7572B3}">
      <dsp:nvSpPr>
        <dsp:cNvPr id="0" name=""/>
        <dsp:cNvSpPr/>
      </dsp:nvSpPr>
      <dsp:spPr>
        <a:xfrm rot="16200000">
          <a:off x="327262" y="-327262"/>
          <a:ext cx="2996978" cy="3651503"/>
        </a:xfrm>
        <a:prstGeom prst="round1Rect">
          <a:avLst/>
        </a:prstGeom>
        <a:solidFill>
          <a:srgbClr val="76C6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666750">
            <a:lnSpc>
              <a:spcPct val="90000"/>
            </a:lnSpc>
            <a:spcBef>
              <a:spcPct val="0"/>
            </a:spcBef>
            <a:spcAft>
              <a:spcPct val="35000"/>
            </a:spcAft>
            <a:buNone/>
          </a:pPr>
          <a:endParaRPr lang="en-GB" sz="1500" b="1" kern="1200" dirty="0"/>
        </a:p>
        <a:p>
          <a:pPr marL="0" lvl="0" indent="0" algn="l" defTabSz="666750">
            <a:lnSpc>
              <a:spcPct val="150000"/>
            </a:lnSpc>
            <a:spcBef>
              <a:spcPct val="0"/>
            </a:spcBef>
            <a:spcAft>
              <a:spcPct val="35000"/>
            </a:spcAft>
            <a:buNone/>
          </a:pPr>
          <a:r>
            <a:rPr lang="en-GB" sz="1800" b="1" kern="1200" dirty="0" err="1"/>
            <a:t>Waarden</a:t>
          </a:r>
          <a:endParaRPr lang="en-GB" sz="700" b="1" kern="1200" dirty="0"/>
        </a:p>
        <a:p>
          <a:pPr marL="0" lvl="0" indent="0" algn="l" defTabSz="666750">
            <a:lnSpc>
              <a:spcPct val="90000"/>
            </a:lnSpc>
            <a:spcBef>
              <a:spcPct val="0"/>
            </a:spcBef>
            <a:spcAft>
              <a:spcPct val="35000"/>
            </a:spcAft>
            <a:buFont typeface="Arial" panose="020B0604020202020204" pitchFamily="34" charset="0"/>
            <a:buNone/>
          </a:pPr>
          <a:r>
            <a:rPr lang="en-GB" sz="1200" kern="1200" dirty="0"/>
            <a:t>- </a:t>
          </a:r>
          <a:r>
            <a:rPr lang="nl-NL" sz="1200" kern="1200" dirty="0"/>
            <a:t>Waardering voor de menselijke waardigheid en de mensenrechten
- Waardering van culturele verscheidenheid
- Waardering voor democratie, rechtvaardigheid, eerlijkheid, gelijkheid en de rechtsstaat</a:t>
          </a:r>
        </a:p>
      </dsp:txBody>
      <dsp:txXfrm rot="5400000">
        <a:off x="-1" y="1"/>
        <a:ext cx="3651503" cy="2247733"/>
      </dsp:txXfrm>
    </dsp:sp>
    <dsp:sp modelId="{3AE71D08-B108-4879-BE70-7ECABAA35DA4}">
      <dsp:nvSpPr>
        <dsp:cNvPr id="0" name=""/>
        <dsp:cNvSpPr/>
      </dsp:nvSpPr>
      <dsp:spPr>
        <a:xfrm>
          <a:off x="3651503" y="0"/>
          <a:ext cx="3651503" cy="2996978"/>
        </a:xfrm>
        <a:prstGeom prst="round1Rect">
          <a:avLst/>
        </a:prstGeom>
        <a:solidFill>
          <a:srgbClr val="F6BC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r" defTabSz="666750">
            <a:lnSpc>
              <a:spcPct val="90000"/>
            </a:lnSpc>
            <a:spcBef>
              <a:spcPct val="0"/>
            </a:spcBef>
            <a:spcAft>
              <a:spcPct val="35000"/>
            </a:spcAft>
            <a:buNone/>
          </a:pPr>
          <a:endParaRPr lang="en-GB" sz="1500" b="1" kern="1200" dirty="0"/>
        </a:p>
        <a:p>
          <a:pPr marL="0" lvl="0" indent="0" algn="r" defTabSz="666750">
            <a:lnSpc>
              <a:spcPct val="150000"/>
            </a:lnSpc>
            <a:spcBef>
              <a:spcPct val="0"/>
            </a:spcBef>
            <a:spcAft>
              <a:spcPct val="35000"/>
            </a:spcAft>
            <a:buNone/>
          </a:pPr>
          <a:r>
            <a:rPr lang="en-GB" sz="1800" b="1" kern="1200" dirty="0" err="1"/>
            <a:t>Houding</a:t>
          </a:r>
          <a:endParaRPr lang="en-GB" sz="700" b="1" kern="1200" dirty="0"/>
        </a:p>
        <a:p>
          <a:pPr marL="0" lvl="0" indent="0" algn="r" defTabSz="666750">
            <a:lnSpc>
              <a:spcPct val="90000"/>
            </a:lnSpc>
            <a:spcBef>
              <a:spcPct val="0"/>
            </a:spcBef>
            <a:spcAft>
              <a:spcPct val="35000"/>
            </a:spcAft>
            <a:buNone/>
          </a:pPr>
          <a:r>
            <a:rPr lang="nl-NL" sz="1200" kern="1200" dirty="0"/>
            <a:t>- Openheid voor andere culturen en voor andere geloofsovertuigingen, wereldbeschouwingen en praktijken
- Respect
- Burgerzin
- Verantwoordelijkheid
- Zelfredzaamheid
- Tolerantie voor meerduidigheid</a:t>
          </a:r>
        </a:p>
      </dsp:txBody>
      <dsp:txXfrm>
        <a:off x="3651503" y="0"/>
        <a:ext cx="3651503" cy="2247733"/>
      </dsp:txXfrm>
    </dsp:sp>
    <dsp:sp modelId="{DCBC2FA2-A8F9-4845-8D4E-7D985EF10C12}">
      <dsp:nvSpPr>
        <dsp:cNvPr id="0" name=""/>
        <dsp:cNvSpPr/>
      </dsp:nvSpPr>
      <dsp:spPr>
        <a:xfrm rot="10800000">
          <a:off x="0" y="2996978"/>
          <a:ext cx="3651503" cy="2996978"/>
        </a:xfrm>
        <a:prstGeom prst="round1Rect">
          <a:avLst/>
        </a:prstGeom>
        <a:solidFill>
          <a:srgbClr val="A637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b" anchorCtr="0">
          <a:noAutofit/>
        </a:bodyPr>
        <a:lstStyle/>
        <a:p>
          <a:pPr marL="0" lvl="0" indent="0" algn="l" defTabSz="533400">
            <a:lnSpc>
              <a:spcPct val="90000"/>
            </a:lnSpc>
            <a:spcBef>
              <a:spcPct val="0"/>
            </a:spcBef>
            <a:spcAft>
              <a:spcPct val="35000"/>
            </a:spcAft>
            <a:buNone/>
          </a:pPr>
          <a:r>
            <a:rPr lang="nl-NL" sz="1200" kern="1200" dirty="0"/>
            <a:t>- Zelfstandig leren
- Analytisch en kritisch denkvermogen
- Luistervaardigheid en observatievermogen
- Empathie
- Flexibiliteit en aanpassingsvermogen
- Taalkundige, communicatieve en interculturele vaardigheden
- Samenwerkingsvaardigheden
- Vaardigheden om conflicten op te lossen</a:t>
          </a:r>
          <a:endParaRPr lang="nl-NL" sz="600" kern="1200" dirty="0"/>
        </a:p>
        <a:p>
          <a:pPr marL="0" lvl="0" indent="0" algn="l" defTabSz="533400">
            <a:lnSpc>
              <a:spcPct val="150000"/>
            </a:lnSpc>
            <a:spcBef>
              <a:spcPct val="0"/>
            </a:spcBef>
            <a:spcAft>
              <a:spcPct val="35000"/>
            </a:spcAft>
            <a:buNone/>
          </a:pPr>
          <a:r>
            <a:rPr lang="en-GB" sz="1800" b="1" kern="1200" dirty="0"/>
            <a:t>Skills</a:t>
          </a:r>
        </a:p>
        <a:p>
          <a:pPr marL="0" lvl="0" indent="0" algn="l" defTabSz="533400">
            <a:lnSpc>
              <a:spcPct val="90000"/>
            </a:lnSpc>
            <a:spcBef>
              <a:spcPct val="0"/>
            </a:spcBef>
            <a:spcAft>
              <a:spcPct val="35000"/>
            </a:spcAft>
            <a:buNone/>
          </a:pPr>
          <a:endParaRPr lang="nl-NL" sz="1800" kern="1200" dirty="0"/>
        </a:p>
      </dsp:txBody>
      <dsp:txXfrm rot="10800000">
        <a:off x="0" y="3746222"/>
        <a:ext cx="3651503" cy="2247733"/>
      </dsp:txXfrm>
    </dsp:sp>
    <dsp:sp modelId="{529F5416-0B74-49BA-A19D-1367086338A8}">
      <dsp:nvSpPr>
        <dsp:cNvPr id="0" name=""/>
        <dsp:cNvSpPr/>
      </dsp:nvSpPr>
      <dsp:spPr>
        <a:xfrm rot="5400000">
          <a:off x="3978766" y="2669715"/>
          <a:ext cx="2996978" cy="3651503"/>
        </a:xfrm>
        <a:prstGeom prst="round1Rect">
          <a:avLst/>
        </a:prstGeom>
        <a:solidFill>
          <a:srgbClr val="5E5E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b" anchorCtr="0">
          <a:noAutofit/>
        </a:bodyPr>
        <a:lstStyle/>
        <a:p>
          <a:pPr marL="0" lvl="0" indent="0" algn="r" defTabSz="622300">
            <a:lnSpc>
              <a:spcPct val="90000"/>
            </a:lnSpc>
            <a:spcBef>
              <a:spcPct val="0"/>
            </a:spcBef>
            <a:spcAft>
              <a:spcPct val="35000"/>
            </a:spcAft>
            <a:buNone/>
          </a:pPr>
          <a:r>
            <a:rPr lang="nl-NL" sz="1400" kern="1200" dirty="0"/>
            <a:t>
</a:t>
          </a:r>
          <a:r>
            <a:rPr lang="nl-NL" sz="1200" kern="1200" dirty="0"/>
            <a:t>- Kennis en kritisch inzicht in het zelf
- Kennis van en kritisch inzicht in taal en communicatie
- Kennis van en kritisch inzicht in de wereld: politiek, recht, mensenrechten, cultuur, culturen, religies, geschiedenis, media, economie, milieu, duurzaamheid</a:t>
          </a:r>
          <a:endParaRPr lang="nl-NL" sz="200" kern="1200" dirty="0"/>
        </a:p>
        <a:p>
          <a:pPr marL="0" lvl="0" indent="0" algn="r" defTabSz="622300">
            <a:lnSpc>
              <a:spcPct val="150000"/>
            </a:lnSpc>
            <a:spcBef>
              <a:spcPct val="0"/>
            </a:spcBef>
            <a:spcAft>
              <a:spcPct val="35000"/>
            </a:spcAft>
            <a:buNone/>
          </a:pPr>
          <a:r>
            <a:rPr lang="nl-NL" sz="1800" b="1" kern="1200" dirty="0"/>
            <a:t>Kennis en kritisch inzicht</a:t>
          </a:r>
          <a:endParaRPr lang="en-GB" sz="1800" b="1" kern="1200" dirty="0"/>
        </a:p>
        <a:p>
          <a:pPr marL="0" lvl="0" indent="0" algn="ctr" defTabSz="622300">
            <a:lnSpc>
              <a:spcPct val="90000"/>
            </a:lnSpc>
            <a:spcBef>
              <a:spcPct val="0"/>
            </a:spcBef>
            <a:spcAft>
              <a:spcPct val="35000"/>
            </a:spcAft>
            <a:buNone/>
          </a:pPr>
          <a:endParaRPr lang="en-GB" sz="1800" b="1" kern="1200" dirty="0"/>
        </a:p>
      </dsp:txBody>
      <dsp:txXfrm rot="-5400000">
        <a:off x="3651503" y="3746222"/>
        <a:ext cx="3651503" cy="2247733"/>
      </dsp:txXfrm>
    </dsp:sp>
    <dsp:sp modelId="{1DFB9ECD-E02F-4F5E-B321-D6A749D3F195}">
      <dsp:nvSpPr>
        <dsp:cNvPr id="0" name=""/>
        <dsp:cNvSpPr/>
      </dsp:nvSpPr>
      <dsp:spPr>
        <a:xfrm>
          <a:off x="1291387" y="2779292"/>
          <a:ext cx="4720232" cy="43537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Migrant Community Mediator</a:t>
          </a:r>
          <a:endParaRPr lang="nl-NL" sz="2400" b="1" kern="1200" dirty="0"/>
        </a:p>
      </dsp:txBody>
      <dsp:txXfrm>
        <a:off x="1312640" y="2800545"/>
        <a:ext cx="4677726" cy="3928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902B31-ABCB-4FF9-8DF1-BD49155B06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6908EDD-BC50-4626-A42F-E328DEDAB5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C7B479-E2BA-453C-BA44-190BEED06C96}" type="datetimeFigureOut">
              <a:rPr lang="en-GB" smtClean="0"/>
              <a:t>13/01/2022</a:t>
            </a:fld>
            <a:endParaRPr lang="en-GB"/>
          </a:p>
        </p:txBody>
      </p:sp>
      <p:sp>
        <p:nvSpPr>
          <p:cNvPr id="4" name="Footer Placeholder 3">
            <a:extLst>
              <a:ext uri="{FF2B5EF4-FFF2-40B4-BE49-F238E27FC236}">
                <a16:creationId xmlns:a16="http://schemas.microsoft.com/office/drawing/2014/main" id="{95A77E5B-1DA9-494F-875A-10E9560DAE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31300F6-B168-45F3-9284-04DB402885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745220-A651-49E3-871B-AD540B608B0D}" type="slidenum">
              <a:rPr lang="en-GB" smtClean="0"/>
              <a:t>‹#›</a:t>
            </a:fld>
            <a:endParaRPr lang="en-GB"/>
          </a:p>
        </p:txBody>
      </p:sp>
    </p:spTree>
    <p:extLst>
      <p:ext uri="{BB962C8B-B14F-4D97-AF65-F5344CB8AC3E}">
        <p14:creationId xmlns:p14="http://schemas.microsoft.com/office/powerpoint/2010/main" val="647852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 with solid header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05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s x 3 with header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40" name="Picture Placeholder 2">
            <a:extLst>
              <a:ext uri="{FF2B5EF4-FFF2-40B4-BE49-F238E27FC236}">
                <a16:creationId xmlns:a16="http://schemas.microsoft.com/office/drawing/2014/main" id="{E8009AA3-F33A-FD4E-A36A-961E6D556D73}"/>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41" name="Picture Placeholder 2">
            <a:extLst>
              <a:ext uri="{FF2B5EF4-FFF2-40B4-BE49-F238E27FC236}">
                <a16:creationId xmlns:a16="http://schemas.microsoft.com/office/drawing/2014/main" id="{0C3DDFA9-097C-754E-93A5-3839261EF8A3}"/>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42" name="Picture Placeholder 2">
            <a:extLst>
              <a:ext uri="{FF2B5EF4-FFF2-40B4-BE49-F238E27FC236}">
                <a16:creationId xmlns:a16="http://schemas.microsoft.com/office/drawing/2014/main" id="{EAEF6410-8773-EA4A-8D3E-FFFB31DE570C}"/>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999890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x 3 with header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6" name="Picture Placeholder 2">
            <a:extLst>
              <a:ext uri="{FF2B5EF4-FFF2-40B4-BE49-F238E27FC236}">
                <a16:creationId xmlns:a16="http://schemas.microsoft.com/office/drawing/2014/main" id="{ADA5B9F8-FB39-924E-AF2D-CA1144D0C800}"/>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7" name="Picture Placeholder 2">
            <a:extLst>
              <a:ext uri="{FF2B5EF4-FFF2-40B4-BE49-F238E27FC236}">
                <a16:creationId xmlns:a16="http://schemas.microsoft.com/office/drawing/2014/main" id="{5AF73268-9BC5-3345-85C8-49CC8A66A548}"/>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23" name="Picture Placeholder 2">
            <a:extLst>
              <a:ext uri="{FF2B5EF4-FFF2-40B4-BE49-F238E27FC236}">
                <a16:creationId xmlns:a16="http://schemas.microsoft.com/office/drawing/2014/main" id="{B538C8B9-CB3A-9045-8F75-E435472F24C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4034618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s x 3 with header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6" name="Picture Placeholder 2">
            <a:extLst>
              <a:ext uri="{FF2B5EF4-FFF2-40B4-BE49-F238E27FC236}">
                <a16:creationId xmlns:a16="http://schemas.microsoft.com/office/drawing/2014/main" id="{08A84934-B093-EF49-A53B-461C49FA347E}"/>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7" name="Picture Placeholder 2">
            <a:extLst>
              <a:ext uri="{FF2B5EF4-FFF2-40B4-BE49-F238E27FC236}">
                <a16:creationId xmlns:a16="http://schemas.microsoft.com/office/drawing/2014/main" id="{49ACB783-6197-4745-B20F-1918F67FAE37}"/>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23" name="Picture Placeholder 2">
            <a:extLst>
              <a:ext uri="{FF2B5EF4-FFF2-40B4-BE49-F238E27FC236}">
                <a16:creationId xmlns:a16="http://schemas.microsoft.com/office/drawing/2014/main" id="{BD98D3E7-03E2-E647-AAEC-6881A6C8126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91891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Titl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40" name="Picture Placeholder 2">
            <a:extLst>
              <a:ext uri="{FF2B5EF4-FFF2-40B4-BE49-F238E27FC236}">
                <a16:creationId xmlns:a16="http://schemas.microsoft.com/office/drawing/2014/main" id="{A7720F9D-A566-814E-AE91-3E356CC6E682}"/>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890645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Titl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id="{FF72099B-33CA-D043-9A4B-B4B8E900C2F3}"/>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88217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Titl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id="{00A337F4-DAD3-A746-96CC-86A01DFB30BA}"/>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322515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with Quot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a:extLst>
              <a:ext uri="{FF2B5EF4-FFF2-40B4-BE49-F238E27FC236}">
                <a16:creationId xmlns:a16="http://schemas.microsoft.com/office/drawing/2014/main" id="{492B6076-9B06-4342-B533-50A8FA0B0980}"/>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7" name="Text Placeholder 23">
            <a:extLst>
              <a:ext uri="{FF2B5EF4-FFF2-40B4-BE49-F238E27FC236}">
                <a16:creationId xmlns:a16="http://schemas.microsoft.com/office/drawing/2014/main" id="{73098FBA-6D76-1C47-A298-10C863AB68A5}"/>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8" name="Text Placeholder 23">
            <a:extLst>
              <a:ext uri="{FF2B5EF4-FFF2-40B4-BE49-F238E27FC236}">
                <a16:creationId xmlns:a16="http://schemas.microsoft.com/office/drawing/2014/main" id="{B8BF25BD-F8E7-544B-9A2B-A29DFA1B600F}"/>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6" name="Group 25">
            <a:extLst>
              <a:ext uri="{FF2B5EF4-FFF2-40B4-BE49-F238E27FC236}">
                <a16:creationId xmlns:a16="http://schemas.microsoft.com/office/drawing/2014/main" id="{14A143FF-F074-884D-817C-4D0DD7610F59}"/>
              </a:ext>
            </a:extLst>
          </p:cNvPr>
          <p:cNvGrpSpPr/>
          <p:nvPr userDrawn="1"/>
        </p:nvGrpSpPr>
        <p:grpSpPr>
          <a:xfrm>
            <a:off x="3018" y="6099302"/>
            <a:ext cx="12188982" cy="125532"/>
            <a:chOff x="3018" y="6099302"/>
            <a:chExt cx="12188982" cy="125532"/>
          </a:xfrm>
        </p:grpSpPr>
        <p:pic>
          <p:nvPicPr>
            <p:cNvPr id="19" name="Picture 18">
              <a:extLst>
                <a:ext uri="{FF2B5EF4-FFF2-40B4-BE49-F238E27FC236}">
                  <a16:creationId xmlns:a16="http://schemas.microsoft.com/office/drawing/2014/main" id="{F869ABF9-8E27-C948-8152-9DDD895D882A}"/>
                </a:ext>
              </a:extLst>
            </p:cNvPr>
            <p:cNvPicPr>
              <a:picLocks noChangeAspect="1"/>
            </p:cNvPicPr>
            <p:nvPr userDrawn="1"/>
          </p:nvPicPr>
          <p:blipFill>
            <a:blip r:embed="rId2">
              <a:biLevel thresh="25000"/>
            </a:blip>
            <a:stretch>
              <a:fillRect/>
            </a:stretch>
          </p:blipFill>
          <p:spPr>
            <a:xfrm>
              <a:off x="640416" y="6099302"/>
              <a:ext cx="1732336" cy="125532"/>
            </a:xfrm>
            <a:prstGeom prst="rect">
              <a:avLst/>
            </a:prstGeom>
            <a:ln>
              <a:noFill/>
            </a:ln>
          </p:spPr>
        </p:pic>
        <p:cxnSp>
          <p:nvCxnSpPr>
            <p:cNvPr id="20" name="Straight Connector 19">
              <a:extLst>
                <a:ext uri="{FF2B5EF4-FFF2-40B4-BE49-F238E27FC236}">
                  <a16:creationId xmlns:a16="http://schemas.microsoft.com/office/drawing/2014/main" id="{BCF01D6B-0253-C641-9DD7-9FB270962D73}"/>
                </a:ext>
              </a:extLst>
            </p:cNvPr>
            <p:cNvCxnSpPr>
              <a:cxnSpLocks/>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E1FC9E7-B9B9-6249-9BF9-D4096CB525E9}"/>
                </a:ext>
              </a:extLst>
            </p:cNvPr>
            <p:cNvCxnSpPr>
              <a:cxnSpLocks/>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 name="Picture Placeholder 2">
            <a:extLst>
              <a:ext uri="{FF2B5EF4-FFF2-40B4-BE49-F238E27FC236}">
                <a16:creationId xmlns:a16="http://schemas.microsoft.com/office/drawing/2014/main" id="{ECFFB737-7ACC-5B4B-AAE0-4E19B6647AE6}"/>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2434540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with Quot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C9F3C691-B9B3-5545-8075-CE9C4E61C659}"/>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A738010C-55F8-BF47-89B3-62874F609C19}"/>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Text Placeholder 23">
            <a:extLst>
              <a:ext uri="{FF2B5EF4-FFF2-40B4-BE49-F238E27FC236}">
                <a16:creationId xmlns:a16="http://schemas.microsoft.com/office/drawing/2014/main" id="{EB76A83F-5BE1-0B46-A495-7CA331459A89}"/>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3" name="Group 12">
            <a:extLst>
              <a:ext uri="{FF2B5EF4-FFF2-40B4-BE49-F238E27FC236}">
                <a16:creationId xmlns:a16="http://schemas.microsoft.com/office/drawing/2014/main" id="{73838BA2-C576-D24B-9886-8F26BEE4513F}"/>
              </a:ext>
            </a:extLst>
          </p:cNvPr>
          <p:cNvGrpSpPr/>
          <p:nvPr userDrawn="1"/>
        </p:nvGrpSpPr>
        <p:grpSpPr>
          <a:xfrm>
            <a:off x="3018" y="6099302"/>
            <a:ext cx="12188982" cy="125532"/>
            <a:chOff x="3018" y="6099302"/>
            <a:chExt cx="12188982" cy="125532"/>
          </a:xfrm>
        </p:grpSpPr>
        <p:pic>
          <p:nvPicPr>
            <p:cNvPr id="14" name="Picture 13">
              <a:extLst>
                <a:ext uri="{FF2B5EF4-FFF2-40B4-BE49-F238E27FC236}">
                  <a16:creationId xmlns:a16="http://schemas.microsoft.com/office/drawing/2014/main" id="{2EA54184-A903-0A4E-8E27-64B769C66175}"/>
                </a:ext>
              </a:extLst>
            </p:cNvPr>
            <p:cNvPicPr>
              <a:picLocks noChangeAspect="1"/>
            </p:cNvPicPr>
            <p:nvPr userDrawn="1"/>
          </p:nvPicPr>
          <p:blipFill>
            <a:blip r:embed="rId2">
              <a:biLevel thresh="25000"/>
            </a:blip>
            <a:stretch>
              <a:fillRect/>
            </a:stretch>
          </p:blipFill>
          <p:spPr>
            <a:xfrm>
              <a:off x="640416" y="6099302"/>
              <a:ext cx="1732336" cy="125532"/>
            </a:xfrm>
            <a:prstGeom prst="rect">
              <a:avLst/>
            </a:prstGeom>
            <a:ln>
              <a:noFill/>
            </a:ln>
          </p:spPr>
        </p:pic>
        <p:cxnSp>
          <p:nvCxnSpPr>
            <p:cNvPr id="15" name="Straight Connector 14">
              <a:extLst>
                <a:ext uri="{FF2B5EF4-FFF2-40B4-BE49-F238E27FC236}">
                  <a16:creationId xmlns:a16="http://schemas.microsoft.com/office/drawing/2014/main" id="{F08497CE-EE28-F64A-8BAF-3D356C92151B}"/>
                </a:ext>
              </a:extLst>
            </p:cNvPr>
            <p:cNvCxnSpPr>
              <a:cxnSpLocks/>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57071F-8058-A843-B3E6-968612336A8D}"/>
                </a:ext>
              </a:extLst>
            </p:cNvPr>
            <p:cNvCxnSpPr>
              <a:cxnSpLocks/>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2">
            <a:extLst>
              <a:ext uri="{FF2B5EF4-FFF2-40B4-BE49-F238E27FC236}">
                <a16:creationId xmlns:a16="http://schemas.microsoft.com/office/drawing/2014/main" id="{2ED96AA3-F8E5-BF49-B434-0E5577E372FE}"/>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32536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with Quot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D5E90AED-30CF-2346-941F-0E2BECD950F4}"/>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4162B794-41FD-ED43-9AFC-365FBF32F422}"/>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Text Placeholder 23">
            <a:extLst>
              <a:ext uri="{FF2B5EF4-FFF2-40B4-BE49-F238E27FC236}">
                <a16:creationId xmlns:a16="http://schemas.microsoft.com/office/drawing/2014/main" id="{5AAEF02B-7454-DE4F-AA3E-59ADF794CD2B}"/>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3" name="Group 12">
            <a:extLst>
              <a:ext uri="{FF2B5EF4-FFF2-40B4-BE49-F238E27FC236}">
                <a16:creationId xmlns:a16="http://schemas.microsoft.com/office/drawing/2014/main" id="{34346F16-4073-424E-9863-65DDC6AB99CF}"/>
              </a:ext>
            </a:extLst>
          </p:cNvPr>
          <p:cNvGrpSpPr/>
          <p:nvPr userDrawn="1"/>
        </p:nvGrpSpPr>
        <p:grpSpPr>
          <a:xfrm>
            <a:off x="3018" y="6099302"/>
            <a:ext cx="12188982" cy="125532"/>
            <a:chOff x="3018" y="6099302"/>
            <a:chExt cx="12188982" cy="125532"/>
          </a:xfrm>
        </p:grpSpPr>
        <p:pic>
          <p:nvPicPr>
            <p:cNvPr id="14" name="Picture 13">
              <a:extLst>
                <a:ext uri="{FF2B5EF4-FFF2-40B4-BE49-F238E27FC236}">
                  <a16:creationId xmlns:a16="http://schemas.microsoft.com/office/drawing/2014/main" id="{E3AB1CA3-2E96-F54D-B949-40B61C692F91}"/>
                </a:ext>
              </a:extLst>
            </p:cNvPr>
            <p:cNvPicPr>
              <a:picLocks noChangeAspect="1"/>
            </p:cNvPicPr>
            <p:nvPr userDrawn="1"/>
          </p:nvPicPr>
          <p:blipFill>
            <a:blip r:embed="rId2">
              <a:biLevel thresh="25000"/>
            </a:blip>
            <a:stretch>
              <a:fillRect/>
            </a:stretch>
          </p:blipFill>
          <p:spPr>
            <a:xfrm>
              <a:off x="640416" y="6099302"/>
              <a:ext cx="1732336" cy="125532"/>
            </a:xfrm>
            <a:prstGeom prst="rect">
              <a:avLst/>
            </a:prstGeom>
            <a:ln>
              <a:noFill/>
            </a:ln>
          </p:spPr>
        </p:pic>
        <p:cxnSp>
          <p:nvCxnSpPr>
            <p:cNvPr id="15" name="Straight Connector 14">
              <a:extLst>
                <a:ext uri="{FF2B5EF4-FFF2-40B4-BE49-F238E27FC236}">
                  <a16:creationId xmlns:a16="http://schemas.microsoft.com/office/drawing/2014/main" id="{907A7F1A-15B7-5642-A18C-D11C4C1D9CC6}"/>
                </a:ext>
              </a:extLst>
            </p:cNvPr>
            <p:cNvCxnSpPr>
              <a:cxnSpLocks/>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3BC0FDA-21A1-624B-8EFE-B9D12F10A33B}"/>
                </a:ext>
              </a:extLst>
            </p:cNvPr>
            <p:cNvCxnSpPr>
              <a:cxnSpLocks/>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2">
            <a:extLst>
              <a:ext uri="{FF2B5EF4-FFF2-40B4-BE49-F238E27FC236}">
                <a16:creationId xmlns:a16="http://schemas.microsoft.com/office/drawing/2014/main" id="{9E74DED7-1B98-5B44-A322-DADCA3E6B6BD}"/>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300430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MCM</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MCM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688E-06D0-0541-ABF6-E7CC6300E545}"/>
              </a:ext>
            </a:extLst>
          </p:cNvPr>
          <p:cNvSpPr/>
          <p:nvPr userDrawn="1"/>
        </p:nvSpPr>
        <p:spPr>
          <a:xfrm>
            <a:off x="332509" y="301336"/>
            <a:ext cx="11513127" cy="6213764"/>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8AE368C-36EF-EF4A-8D88-08BB6BAE0FBC}"/>
              </a:ext>
            </a:extLst>
          </p:cNvPr>
          <p:cNvPicPr>
            <a:picLocks noChangeAspect="1"/>
          </p:cNvPicPr>
          <p:nvPr userDrawn="1"/>
        </p:nvPicPr>
        <p:blipFill>
          <a:blip r:embed="rId2">
            <a:biLevel thresh="25000"/>
          </a:blip>
          <a:stretch>
            <a:fillRect/>
          </a:stretch>
        </p:blipFill>
        <p:spPr>
          <a:xfrm>
            <a:off x="9917724" y="6100036"/>
            <a:ext cx="1732336" cy="125532"/>
          </a:xfrm>
          <a:prstGeom prst="rect">
            <a:avLst/>
          </a:prstGeom>
          <a:ln>
            <a:noFill/>
          </a:ln>
        </p:spPr>
      </p:pic>
      <p:cxnSp>
        <p:nvCxnSpPr>
          <p:cNvPr id="9" name="Straight Connector 8">
            <a:extLst>
              <a:ext uri="{FF2B5EF4-FFF2-40B4-BE49-F238E27FC236}">
                <a16:creationId xmlns:a16="http://schemas.microsoft.com/office/drawing/2014/main" id="{1C8E671D-F2A4-1D49-AA3B-968FFA676999}"/>
              </a:ext>
            </a:extLst>
          </p:cNvPr>
          <p:cNvCxnSpPr>
            <a:cxnSpLocks/>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ABAE81-7FEB-C14C-A288-8A611EEBB85E}"/>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23">
            <a:extLst>
              <a:ext uri="{FF2B5EF4-FFF2-40B4-BE49-F238E27FC236}">
                <a16:creationId xmlns:a16="http://schemas.microsoft.com/office/drawing/2014/main" id="{8B1168EF-BA5D-6340-BD17-FA1CD2ECA3C5}"/>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846720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5AF5D0-A371-FA48-93FC-F9AB2731EFED}"/>
              </a:ext>
            </a:extLst>
          </p:cNvPr>
          <p:cNvSpPr/>
          <p:nvPr userDrawn="1"/>
        </p:nvSpPr>
        <p:spPr>
          <a:xfrm>
            <a:off x="332509" y="301336"/>
            <a:ext cx="11513127" cy="6213764"/>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F87A83A-46B6-4347-928D-02C6B7C1F5BD}"/>
              </a:ext>
            </a:extLst>
          </p:cNvPr>
          <p:cNvPicPr>
            <a:picLocks noChangeAspect="1"/>
          </p:cNvPicPr>
          <p:nvPr userDrawn="1"/>
        </p:nvPicPr>
        <p:blipFill>
          <a:blip r:embed="rId2">
            <a:biLevel thresh="25000"/>
          </a:blip>
          <a:stretch>
            <a:fillRect/>
          </a:stretch>
        </p:blipFill>
        <p:spPr>
          <a:xfrm>
            <a:off x="9917724" y="6100036"/>
            <a:ext cx="1732336" cy="125532"/>
          </a:xfrm>
          <a:prstGeom prst="rect">
            <a:avLst/>
          </a:prstGeom>
          <a:ln>
            <a:noFill/>
          </a:ln>
        </p:spPr>
      </p:pic>
      <p:cxnSp>
        <p:nvCxnSpPr>
          <p:cNvPr id="12" name="Straight Connector 11">
            <a:extLst>
              <a:ext uri="{FF2B5EF4-FFF2-40B4-BE49-F238E27FC236}">
                <a16:creationId xmlns:a16="http://schemas.microsoft.com/office/drawing/2014/main" id="{98EDF6A6-C862-304F-AE38-0AEFCCAF859D}"/>
              </a:ext>
            </a:extLst>
          </p:cNvPr>
          <p:cNvCxnSpPr>
            <a:cxnSpLocks/>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79398F0-177C-2A47-954E-83ACFABF81D1}"/>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3">
            <a:extLst>
              <a:ext uri="{FF2B5EF4-FFF2-40B4-BE49-F238E27FC236}">
                <a16:creationId xmlns:a16="http://schemas.microsoft.com/office/drawing/2014/main" id="{A6EC53F8-17DE-B545-8DCA-C7FF0F8C0D6F}"/>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F59D6B-E258-EE40-96D7-2D3516A1A27E}"/>
              </a:ext>
            </a:extLst>
          </p:cNvPr>
          <p:cNvSpPr/>
          <p:nvPr userDrawn="1"/>
        </p:nvSpPr>
        <p:spPr>
          <a:xfrm>
            <a:off x="332509" y="301336"/>
            <a:ext cx="11513127" cy="6213764"/>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BAB52DC-19E2-044A-8BBC-3543239B3096}"/>
              </a:ext>
            </a:extLst>
          </p:cNvPr>
          <p:cNvPicPr>
            <a:picLocks noChangeAspect="1"/>
          </p:cNvPicPr>
          <p:nvPr userDrawn="1"/>
        </p:nvPicPr>
        <p:blipFill>
          <a:blip r:embed="rId2">
            <a:biLevel thresh="25000"/>
          </a:blip>
          <a:stretch>
            <a:fillRect/>
          </a:stretch>
        </p:blipFill>
        <p:spPr>
          <a:xfrm>
            <a:off x="9917724" y="6100036"/>
            <a:ext cx="1732336" cy="125532"/>
          </a:xfrm>
          <a:prstGeom prst="rect">
            <a:avLst/>
          </a:prstGeom>
          <a:ln>
            <a:noFill/>
          </a:ln>
        </p:spPr>
      </p:pic>
      <p:cxnSp>
        <p:nvCxnSpPr>
          <p:cNvPr id="13" name="Straight Connector 12">
            <a:extLst>
              <a:ext uri="{FF2B5EF4-FFF2-40B4-BE49-F238E27FC236}">
                <a16:creationId xmlns:a16="http://schemas.microsoft.com/office/drawing/2014/main" id="{494BBD8C-0955-1F44-8703-B48AE4A99DBD}"/>
              </a:ext>
            </a:extLst>
          </p:cNvPr>
          <p:cNvCxnSpPr>
            <a:cxnSpLocks/>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DC2CAE3-9830-2C43-9E91-4A7D778040A3}"/>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3">
            <a:extLst>
              <a:ext uri="{FF2B5EF4-FFF2-40B4-BE49-F238E27FC236}">
                <a16:creationId xmlns:a16="http://schemas.microsoft.com/office/drawing/2014/main" id="{A5D29BC9-A3D9-3F4F-8D05-111B729E595C}"/>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061841"/>
            <a:ext cx="2659582" cy="3745771"/>
          </a:xfrm>
          <a:prstGeom prst="rect">
            <a:avLst/>
          </a:prstGeom>
          <a:noFill/>
          <a:ln w="1905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061841"/>
            <a:ext cx="2659582" cy="3745771"/>
          </a:xfrm>
          <a:prstGeom prst="rect">
            <a:avLst/>
          </a:prstGeom>
          <a:noFill/>
          <a:ln w="1905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061841"/>
            <a:ext cx="2659582" cy="3745771"/>
          </a:xfrm>
          <a:prstGeom prst="rect">
            <a:avLst/>
          </a:prstGeom>
          <a:noFill/>
          <a:ln w="19050">
            <a:solidFill>
              <a:srgbClr val="4D2B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061841"/>
            <a:ext cx="2659582" cy="3745771"/>
          </a:xfrm>
          <a:prstGeom prst="rect">
            <a:avLst/>
          </a:prstGeom>
          <a:noFill/>
          <a:ln w="19050">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519991"/>
            <a:ext cx="1811454" cy="432170"/>
          </a:xfrm>
          <a:prstGeom prst="roundRect">
            <a:avLst/>
          </a:prstGeom>
          <a:solidFill>
            <a:srgbClr val="A6377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479518"/>
          </a:xfrm>
          <a:noFill/>
        </p:spPr>
        <p:txBody>
          <a:bodyPr>
            <a:normAutofit/>
          </a:bodyPr>
          <a:lstStyle>
            <a:lvl1pPr marL="0" indent="0" algn="ctr">
              <a:buNone/>
              <a:defRPr sz="3600" b="1">
                <a:solidFill>
                  <a:srgbClr val="404040"/>
                </a:solidFill>
                <a:latin typeface="+mn-lt"/>
              </a:defRPr>
            </a:lvl1pPr>
          </a:lstStyle>
          <a:p>
            <a:pPr lvl="0"/>
            <a:r>
              <a:rPr lang="en-US" dirty="0"/>
              <a:t>TITLE</a:t>
            </a:r>
          </a:p>
        </p:txBody>
      </p:sp>
      <p:sp>
        <p:nvSpPr>
          <p:cNvPr id="54" name="Text Placeholder 25"/>
          <p:cNvSpPr>
            <a:spLocks noGrp="1"/>
          </p:cNvSpPr>
          <p:nvPr>
            <p:ph type="body" sz="quarter" idx="15" hasCustomPrompt="1"/>
          </p:nvPr>
        </p:nvSpPr>
        <p:spPr>
          <a:xfrm>
            <a:off x="44706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3236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19032" y="5519991"/>
            <a:ext cx="1811454" cy="432170"/>
          </a:xfrm>
          <a:prstGeom prst="roundRect">
            <a:avLst/>
          </a:prstGeom>
          <a:solidFill>
            <a:srgbClr val="76C6D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7321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16004" y="5519991"/>
            <a:ext cx="1811454" cy="432170"/>
          </a:xfrm>
          <a:prstGeom prst="roundRect">
            <a:avLst/>
          </a:prstGeom>
          <a:solidFill>
            <a:srgbClr val="4D2B65"/>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70189"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52468" y="5519991"/>
            <a:ext cx="1811454" cy="432170"/>
          </a:xfrm>
          <a:prstGeom prst="roundRect">
            <a:avLst/>
          </a:prstGeom>
          <a:solidFill>
            <a:srgbClr val="F6BC6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06653"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grpSp>
        <p:nvGrpSpPr>
          <p:cNvPr id="22" name="Group 21">
            <a:extLst>
              <a:ext uri="{FF2B5EF4-FFF2-40B4-BE49-F238E27FC236}">
                <a16:creationId xmlns:a16="http://schemas.microsoft.com/office/drawing/2014/main" id="{B6F62D2B-2EF6-B14F-B8E1-9436E0869E1D}"/>
              </a:ext>
            </a:extLst>
          </p:cNvPr>
          <p:cNvGrpSpPr/>
          <p:nvPr userDrawn="1"/>
        </p:nvGrpSpPr>
        <p:grpSpPr>
          <a:xfrm>
            <a:off x="0" y="6404007"/>
            <a:ext cx="12192000" cy="125532"/>
            <a:chOff x="-173656" y="6390668"/>
            <a:chExt cx="12192000" cy="125532"/>
          </a:xfrm>
        </p:grpSpPr>
        <p:pic>
          <p:nvPicPr>
            <p:cNvPr id="23" name="Picture 22">
              <a:extLst>
                <a:ext uri="{FF2B5EF4-FFF2-40B4-BE49-F238E27FC236}">
                  <a16:creationId xmlns:a16="http://schemas.microsoft.com/office/drawing/2014/main" id="{29A6BD51-50EB-3545-AF0F-C26B822DE615}"/>
                </a:ext>
              </a:extLst>
            </p:cNvPr>
            <p:cNvPicPr>
              <a:picLocks noChangeAspect="1"/>
            </p:cNvPicPr>
            <p:nvPr userDrawn="1"/>
          </p:nvPicPr>
          <p:blipFill>
            <a:blip r:embed="rId2"/>
            <a:stretch>
              <a:fillRect/>
            </a:stretch>
          </p:blipFill>
          <p:spPr>
            <a:xfrm>
              <a:off x="5018549" y="6390668"/>
              <a:ext cx="1732336" cy="125532"/>
            </a:xfrm>
            <a:prstGeom prst="rect">
              <a:avLst/>
            </a:prstGeom>
          </p:spPr>
        </p:pic>
        <p:cxnSp>
          <p:nvCxnSpPr>
            <p:cNvPr id="24" name="Straight Connector 23">
              <a:extLst>
                <a:ext uri="{FF2B5EF4-FFF2-40B4-BE49-F238E27FC236}">
                  <a16:creationId xmlns:a16="http://schemas.microsoft.com/office/drawing/2014/main" id="{39496A35-B64B-8F4B-BDA1-16689BD45E55}"/>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65754BD-DF66-9549-889C-B58A9BEE7E68}"/>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9164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16" name="Picture Placeholder 7">
            <a:extLst>
              <a:ext uri="{FF2B5EF4-FFF2-40B4-BE49-F238E27FC236}">
                <a16:creationId xmlns:a16="http://schemas.microsoft.com/office/drawing/2014/main" id="{057C5342-908C-5246-8677-F595AFE45D37}"/>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9" name="Text Placeholder 23">
            <a:extLst>
              <a:ext uri="{FF2B5EF4-FFF2-40B4-BE49-F238E27FC236}">
                <a16:creationId xmlns:a16="http://schemas.microsoft.com/office/drawing/2014/main" id="{1BCC9B6C-4FB6-9848-9564-F52325E4A9CC}"/>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dirty="0"/>
              <a:t>TITLE</a:t>
            </a:r>
          </a:p>
        </p:txBody>
      </p:sp>
      <p:grpSp>
        <p:nvGrpSpPr>
          <p:cNvPr id="20" name="Group 19">
            <a:extLst>
              <a:ext uri="{FF2B5EF4-FFF2-40B4-BE49-F238E27FC236}">
                <a16:creationId xmlns:a16="http://schemas.microsoft.com/office/drawing/2014/main" id="{8AC65B54-BA29-FA46-A8C1-8E41C5DF0C94}"/>
              </a:ext>
            </a:extLst>
          </p:cNvPr>
          <p:cNvGrpSpPr/>
          <p:nvPr userDrawn="1"/>
        </p:nvGrpSpPr>
        <p:grpSpPr>
          <a:xfrm>
            <a:off x="0" y="6404007"/>
            <a:ext cx="12192000" cy="125532"/>
            <a:chOff x="-173656" y="6390668"/>
            <a:chExt cx="12192000" cy="125532"/>
          </a:xfrm>
        </p:grpSpPr>
        <p:pic>
          <p:nvPicPr>
            <p:cNvPr id="21" name="Picture 20">
              <a:extLst>
                <a:ext uri="{FF2B5EF4-FFF2-40B4-BE49-F238E27FC236}">
                  <a16:creationId xmlns:a16="http://schemas.microsoft.com/office/drawing/2014/main" id="{EC887EE7-F097-6841-B8D0-5BF42F9955DB}"/>
                </a:ext>
              </a:extLst>
            </p:cNvPr>
            <p:cNvPicPr>
              <a:picLocks noChangeAspect="1"/>
            </p:cNvPicPr>
            <p:nvPr userDrawn="1"/>
          </p:nvPicPr>
          <p:blipFill>
            <a:blip r:embed="rId3"/>
            <a:stretch>
              <a:fillRect/>
            </a:stretch>
          </p:blipFill>
          <p:spPr>
            <a:xfrm>
              <a:off x="5018549" y="6390668"/>
              <a:ext cx="1732336" cy="125532"/>
            </a:xfrm>
            <a:prstGeom prst="rect">
              <a:avLst/>
            </a:prstGeom>
          </p:spPr>
        </p:pic>
        <p:cxnSp>
          <p:nvCxnSpPr>
            <p:cNvPr id="22" name="Straight Connector 21">
              <a:extLst>
                <a:ext uri="{FF2B5EF4-FFF2-40B4-BE49-F238E27FC236}">
                  <a16:creationId xmlns:a16="http://schemas.microsoft.com/office/drawing/2014/main" id="{508027AF-482D-CA40-96F0-5B2D68D81A38}"/>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3D2D1C-235C-A144-87F8-12B9325B8BBE}"/>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E0F21F3F-C430-3542-9348-FAC61F91B8BF}"/>
              </a:ext>
            </a:extLst>
          </p:cNvPr>
          <p:cNvSpPr/>
          <p:nvPr userDrawn="1"/>
        </p:nvSpPr>
        <p:spPr>
          <a:xfrm>
            <a:off x="4332514" y="6083"/>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236862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3" name="Text Placeholder 23">
            <a:extLst>
              <a:ext uri="{FF2B5EF4-FFF2-40B4-BE49-F238E27FC236}">
                <a16:creationId xmlns:a16="http://schemas.microsoft.com/office/drawing/2014/main" id="{28EC86D2-E8D4-C543-A086-19A1B6FF240C}"/>
              </a:ext>
            </a:extLst>
          </p:cNvPr>
          <p:cNvSpPr>
            <a:spLocks noGrp="1"/>
          </p:cNvSpPr>
          <p:nvPr>
            <p:ph type="body" sz="quarter" idx="16" hasCustomPrompt="1"/>
          </p:nvPr>
        </p:nvSpPr>
        <p:spPr>
          <a:xfrm>
            <a:off x="643223" y="1079254"/>
            <a:ext cx="6361734" cy="69735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20" name="Rectangle 19">
            <a:extLst>
              <a:ext uri="{FF2B5EF4-FFF2-40B4-BE49-F238E27FC236}">
                <a16:creationId xmlns:a16="http://schemas.microsoft.com/office/drawing/2014/main" id="{31A567F0-E99B-2C45-A79B-9BF3D61B3AD2}"/>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a:extLst>
              <a:ext uri="{FF2B5EF4-FFF2-40B4-BE49-F238E27FC236}">
                <a16:creationId xmlns:a16="http://schemas.microsoft.com/office/drawing/2014/main" id="{9D02A3E2-E80D-7844-9184-2B0EC15BB8DD}"/>
              </a:ext>
            </a:extLst>
          </p:cNvPr>
          <p:cNvGrpSpPr/>
          <p:nvPr userDrawn="1"/>
        </p:nvGrpSpPr>
        <p:grpSpPr>
          <a:xfrm>
            <a:off x="0" y="6395457"/>
            <a:ext cx="12192000" cy="125532"/>
            <a:chOff x="98476" y="6381389"/>
            <a:chExt cx="12192000" cy="125532"/>
          </a:xfrm>
        </p:grpSpPr>
        <p:pic>
          <p:nvPicPr>
            <p:cNvPr id="22" name="Picture 21">
              <a:extLst>
                <a:ext uri="{FF2B5EF4-FFF2-40B4-BE49-F238E27FC236}">
                  <a16:creationId xmlns:a16="http://schemas.microsoft.com/office/drawing/2014/main" id="{DA8E0FB0-8B78-4D4F-ACFD-64A5C2FE21AA}"/>
                </a:ext>
              </a:extLst>
            </p:cNvPr>
            <p:cNvPicPr>
              <a:picLocks noChangeAspect="1"/>
            </p:cNvPicPr>
            <p:nvPr userDrawn="1"/>
          </p:nvPicPr>
          <p:blipFill>
            <a:blip r:embed="rId3"/>
            <a:stretch>
              <a:fillRect/>
            </a:stretch>
          </p:blipFill>
          <p:spPr>
            <a:xfrm>
              <a:off x="9917725" y="6381389"/>
              <a:ext cx="1732336" cy="125532"/>
            </a:xfrm>
            <a:prstGeom prst="rect">
              <a:avLst/>
            </a:prstGeom>
          </p:spPr>
        </p:pic>
        <p:cxnSp>
          <p:nvCxnSpPr>
            <p:cNvPr id="23" name="Straight Connector 22">
              <a:extLst>
                <a:ext uri="{FF2B5EF4-FFF2-40B4-BE49-F238E27FC236}">
                  <a16:creationId xmlns:a16="http://schemas.microsoft.com/office/drawing/2014/main" id="{965199E0-C966-234B-AACF-17FB6F1188A7}"/>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04A5A9C-22F8-D74D-93CC-7913DB9E4E33}"/>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2949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12" name="Picture Placeholder 5">
            <a:extLst>
              <a:ext uri="{FF2B5EF4-FFF2-40B4-BE49-F238E27FC236}">
                <a16:creationId xmlns:a16="http://schemas.microsoft.com/office/drawing/2014/main" id="{0E33E331-940D-F54B-9413-3893DB2046CA}"/>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9" name="Text Placeholder 23">
            <a:extLst>
              <a:ext uri="{FF2B5EF4-FFF2-40B4-BE49-F238E27FC236}">
                <a16:creationId xmlns:a16="http://schemas.microsoft.com/office/drawing/2014/main" id="{704BC744-3BD9-E64D-9F9B-681DC9B14D57}"/>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dirty="0"/>
              <a:t>TITLE</a:t>
            </a:r>
          </a:p>
        </p:txBody>
      </p:sp>
      <p:grpSp>
        <p:nvGrpSpPr>
          <p:cNvPr id="20" name="Group 19">
            <a:extLst>
              <a:ext uri="{FF2B5EF4-FFF2-40B4-BE49-F238E27FC236}">
                <a16:creationId xmlns:a16="http://schemas.microsoft.com/office/drawing/2014/main" id="{A301F4E2-16CC-344C-B8D7-36AC9401AED2}"/>
              </a:ext>
            </a:extLst>
          </p:cNvPr>
          <p:cNvGrpSpPr/>
          <p:nvPr userDrawn="1"/>
        </p:nvGrpSpPr>
        <p:grpSpPr>
          <a:xfrm>
            <a:off x="0" y="6404007"/>
            <a:ext cx="12192000" cy="125532"/>
            <a:chOff x="-173656" y="6390668"/>
            <a:chExt cx="12192000" cy="125532"/>
          </a:xfrm>
        </p:grpSpPr>
        <p:pic>
          <p:nvPicPr>
            <p:cNvPr id="21" name="Picture 20">
              <a:extLst>
                <a:ext uri="{FF2B5EF4-FFF2-40B4-BE49-F238E27FC236}">
                  <a16:creationId xmlns:a16="http://schemas.microsoft.com/office/drawing/2014/main" id="{A92CA399-6D08-6E40-A703-72E82C39DE91}"/>
                </a:ext>
              </a:extLst>
            </p:cNvPr>
            <p:cNvPicPr>
              <a:picLocks noChangeAspect="1"/>
            </p:cNvPicPr>
            <p:nvPr userDrawn="1"/>
          </p:nvPicPr>
          <p:blipFill>
            <a:blip r:embed="rId3"/>
            <a:stretch>
              <a:fillRect/>
            </a:stretch>
          </p:blipFill>
          <p:spPr>
            <a:xfrm>
              <a:off x="5018549" y="6390668"/>
              <a:ext cx="1732336" cy="125532"/>
            </a:xfrm>
            <a:prstGeom prst="rect">
              <a:avLst/>
            </a:prstGeom>
          </p:spPr>
        </p:pic>
        <p:cxnSp>
          <p:nvCxnSpPr>
            <p:cNvPr id="22" name="Straight Connector 21">
              <a:extLst>
                <a:ext uri="{FF2B5EF4-FFF2-40B4-BE49-F238E27FC236}">
                  <a16:creationId xmlns:a16="http://schemas.microsoft.com/office/drawing/2014/main" id="{0474EBA3-0773-FD45-A47A-005DFD90534B}"/>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3719CB-F2B6-8945-838B-029D866DB60D}"/>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6DAFF203-8D79-F746-990D-17E7C15602BE}"/>
              </a:ext>
            </a:extLst>
          </p:cNvPr>
          <p:cNvSpPr/>
          <p:nvPr userDrawn="1"/>
        </p:nvSpPr>
        <p:spPr>
          <a:xfrm>
            <a:off x="4332514" y="6083"/>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800444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45FBBD5-70EC-8B46-9208-599D94DA9480}"/>
              </a:ext>
            </a:extLst>
          </p:cNvPr>
          <p:cNvSpPr/>
          <p:nvPr userDrawn="1"/>
        </p:nvSpPr>
        <p:spPr>
          <a:xfrm>
            <a:off x="-6583" y="4452650"/>
            <a:ext cx="12238340" cy="2405350"/>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D48D8525-2FDE-9647-B1AB-BA3F3DD31772}"/>
              </a:ext>
            </a:extLst>
          </p:cNvPr>
          <p:cNvSpPr>
            <a:spLocks noGrp="1"/>
          </p:cNvSpPr>
          <p:nvPr>
            <p:ph type="body" sz="quarter" idx="13" hasCustomPrompt="1"/>
          </p:nvPr>
        </p:nvSpPr>
        <p:spPr>
          <a:xfrm>
            <a:off x="366946" y="4897601"/>
            <a:ext cx="3104978" cy="697353"/>
          </a:xfrm>
        </p:spPr>
        <p:txBody>
          <a:bodyPr anchor="ctr">
            <a:noAutofit/>
          </a:bodyPr>
          <a:lstStyle>
            <a:lvl1pPr marL="0" indent="0" algn="l">
              <a:buNone/>
              <a:defRPr sz="5400" baseline="0">
                <a:solidFill>
                  <a:schemeClr val="bg1"/>
                </a:solidFill>
                <a:latin typeface="+mn-lt"/>
              </a:defRPr>
            </a:lvl1pPr>
          </a:lstStyle>
          <a:p>
            <a:pPr lvl="0"/>
            <a:r>
              <a:rPr lang="en-US" dirty="0"/>
              <a:t>Thank You</a:t>
            </a:r>
          </a:p>
        </p:txBody>
      </p:sp>
      <p:sp>
        <p:nvSpPr>
          <p:cNvPr id="27" name="Text Placeholder 25">
            <a:extLst>
              <a:ext uri="{FF2B5EF4-FFF2-40B4-BE49-F238E27FC236}">
                <a16:creationId xmlns:a16="http://schemas.microsoft.com/office/drawing/2014/main" id="{74CD0716-3C96-894C-91ED-8332CDFC407A}"/>
              </a:ext>
            </a:extLst>
          </p:cNvPr>
          <p:cNvSpPr>
            <a:spLocks noGrp="1"/>
          </p:cNvSpPr>
          <p:nvPr>
            <p:ph type="body" sz="quarter" idx="14" hasCustomPrompt="1"/>
          </p:nvPr>
        </p:nvSpPr>
        <p:spPr>
          <a:xfrm>
            <a:off x="366946" y="5693002"/>
            <a:ext cx="3854522" cy="697353"/>
          </a:xfrm>
        </p:spPr>
        <p:txBody>
          <a:bodyPr anchor="ctr">
            <a:noAutofit/>
          </a:bodyPr>
          <a:lstStyle>
            <a:lvl1pPr marL="0" indent="0" algn="l">
              <a:buNone/>
              <a:defRPr sz="2800" i="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8601483" y="4988294"/>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8601483" y="5534225"/>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8601483" y="6101164"/>
            <a:ext cx="2812464" cy="323455"/>
          </a:xfrm>
        </p:spPr>
        <p:txBody>
          <a:bodyPr anchor="t">
            <a:normAutofit/>
          </a:bodyPr>
          <a:lstStyle>
            <a:lvl1pPr marL="0" indent="0">
              <a:buNone/>
              <a:defRPr sz="1600">
                <a:solidFill>
                  <a:schemeClr val="bg1"/>
                </a:solidFill>
              </a:defRPr>
            </a:lvl1pPr>
          </a:lstStyle>
          <a:p>
            <a:pPr lvl="0"/>
            <a:r>
              <a:rPr lang="en-US" dirty="0"/>
              <a:t>Text 1</a:t>
            </a:r>
          </a:p>
        </p:txBody>
      </p:sp>
      <p:pic>
        <p:nvPicPr>
          <p:cNvPr id="35" name="Picture 34" descr="A close up of a sign&#10;&#10;Description automatically generated">
            <a:extLst>
              <a:ext uri="{FF2B5EF4-FFF2-40B4-BE49-F238E27FC236}">
                <a16:creationId xmlns:a16="http://schemas.microsoft.com/office/drawing/2014/main" id="{25A2D98F-3A90-9D48-9AE7-BBCF43017D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4667" y="276966"/>
            <a:ext cx="5238017" cy="3785046"/>
          </a:xfrm>
          <a:prstGeom prst="rect">
            <a:avLst/>
          </a:prstGeom>
        </p:spPr>
      </p:pic>
      <p:pic>
        <p:nvPicPr>
          <p:cNvPr id="36" name="Picture 35">
            <a:extLst>
              <a:ext uri="{FF2B5EF4-FFF2-40B4-BE49-F238E27FC236}">
                <a16:creationId xmlns:a16="http://schemas.microsoft.com/office/drawing/2014/main" id="{29AEFBBE-F020-3148-96E9-F0B952E7888C}"/>
              </a:ext>
            </a:extLst>
          </p:cNvPr>
          <p:cNvPicPr>
            <a:picLocks noChangeAspect="1"/>
          </p:cNvPicPr>
          <p:nvPr userDrawn="1"/>
        </p:nvPicPr>
        <p:blipFill>
          <a:blip r:embed="rId3"/>
          <a:stretch>
            <a:fillRect/>
          </a:stretch>
        </p:blipFill>
        <p:spPr>
          <a:xfrm>
            <a:off x="9901833" y="3650366"/>
            <a:ext cx="2095500" cy="558800"/>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4067"/>
            <a:ext cx="12192000" cy="685800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MCM</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3FB682-780A-834F-B278-D6836A070361}"/>
              </a:ext>
            </a:extLst>
          </p:cNvPr>
          <p:cNvPicPr>
            <a:picLocks noChangeAspect="1"/>
          </p:cNvPicPr>
          <p:nvPr userDrawn="1"/>
        </p:nvPicPr>
        <p:blipFill>
          <a:blip r:embed="rId2"/>
          <a:stretch>
            <a:fillRect/>
          </a:stretch>
        </p:blipFill>
        <p:spPr>
          <a:xfrm>
            <a:off x="0" y="2120348"/>
            <a:ext cx="12194548" cy="4737652"/>
          </a:xfrm>
          <a:prstGeom prst="rect">
            <a:avLst/>
          </a:prstGeom>
        </p:spPr>
      </p:pic>
      <p:pic>
        <p:nvPicPr>
          <p:cNvPr id="10" name="Picture 9" descr="A close up of a sign&#10;&#10;Description automatically generated">
            <a:extLst>
              <a:ext uri="{FF2B5EF4-FFF2-40B4-BE49-F238E27FC236}">
                <a16:creationId xmlns:a16="http://schemas.microsoft.com/office/drawing/2014/main" id="{9415DBE3-5D46-6D4C-AC24-A5645E6EF6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16857" y="273879"/>
            <a:ext cx="4365762" cy="3154746"/>
          </a:xfrm>
          <a:prstGeom prst="rect">
            <a:avLst/>
          </a:prstGeom>
        </p:spPr>
      </p:pic>
      <p:pic>
        <p:nvPicPr>
          <p:cNvPr id="11" name="Picture 10">
            <a:extLst>
              <a:ext uri="{FF2B5EF4-FFF2-40B4-BE49-F238E27FC236}">
                <a16:creationId xmlns:a16="http://schemas.microsoft.com/office/drawing/2014/main" id="{47F63D0D-8B0D-CA44-8E66-EA0613381681}"/>
              </a:ext>
            </a:extLst>
          </p:cNvPr>
          <p:cNvPicPr>
            <a:picLocks noChangeAspect="1"/>
          </p:cNvPicPr>
          <p:nvPr userDrawn="1"/>
        </p:nvPicPr>
        <p:blipFill>
          <a:blip r:embed="rId4"/>
          <a:stretch>
            <a:fillRect/>
          </a:stretch>
        </p:blipFill>
        <p:spPr>
          <a:xfrm>
            <a:off x="10096500" y="6025321"/>
            <a:ext cx="2095500" cy="558800"/>
          </a:xfrm>
          <a:prstGeom prst="rect">
            <a:avLst/>
          </a:prstGeom>
        </p:spPr>
      </p:pic>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6403968" y="4347596"/>
            <a:ext cx="5278651" cy="697353"/>
          </a:xfrm>
        </p:spPr>
        <p:txBody>
          <a:bodyPr>
            <a:noAutofit/>
          </a:bodyPr>
          <a:lstStyle>
            <a:lvl1pPr marL="0" indent="0" algn="r">
              <a:buNone/>
              <a:defRPr sz="5400" b="1" baseline="0">
                <a:solidFill>
                  <a:schemeClr val="bg1"/>
                </a:solidFill>
                <a:latin typeface="+mn-lt"/>
              </a:defRPr>
            </a:lvl1pPr>
          </a:lstStyle>
          <a:p>
            <a:pPr lvl="0"/>
            <a:r>
              <a:rPr lang="en-US" dirty="0"/>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6403968" y="5054089"/>
            <a:ext cx="5278651" cy="697353"/>
          </a:xfrm>
        </p:spPr>
        <p:txBody>
          <a:bodyPr>
            <a:normAutofit/>
          </a:bodyPr>
          <a:lstStyle>
            <a:lvl1pPr marL="0" indent="0" algn="r">
              <a:buNone/>
              <a:defRPr sz="3600">
                <a:solidFill>
                  <a:schemeClr val="bg1"/>
                </a:solidFill>
                <a:latin typeface="+mn-lt"/>
              </a:defRPr>
            </a:lvl1pPr>
          </a:lstStyle>
          <a:p>
            <a:pPr lvl="0"/>
            <a:r>
              <a:rPr lang="en-US" dirty="0"/>
              <a:t>Sub-Heading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A6377D"/>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19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76C6D2"/>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91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F6BC67"/>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214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with solid header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480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with solid header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686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1/13/22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6" r:id="rId4"/>
    <p:sldLayoutId id="2147483682" r:id="rId5"/>
    <p:sldLayoutId id="2147483685" r:id="rId6"/>
    <p:sldLayoutId id="2147483686" r:id="rId7"/>
    <p:sldLayoutId id="2147483673" r:id="rId8"/>
    <p:sldLayoutId id="2147483687" r:id="rId9"/>
    <p:sldLayoutId id="2147483688" r:id="rId10"/>
    <p:sldLayoutId id="2147483651" r:id="rId11"/>
    <p:sldLayoutId id="2147483683" r:id="rId12"/>
    <p:sldLayoutId id="2147483684" r:id="rId13"/>
    <p:sldLayoutId id="2147483674" r:id="rId14"/>
    <p:sldLayoutId id="2147483680" r:id="rId15"/>
    <p:sldLayoutId id="2147483681" r:id="rId16"/>
    <p:sldLayoutId id="2147483675" r:id="rId17"/>
    <p:sldLayoutId id="2147483678" r:id="rId18"/>
    <p:sldLayoutId id="2147483679" r:id="rId19"/>
    <p:sldLayoutId id="2147483653" r:id="rId20"/>
    <p:sldLayoutId id="2147483663" r:id="rId21"/>
    <p:sldLayoutId id="2147483664" r:id="rId22"/>
    <p:sldLayoutId id="2147483689" r:id="rId23"/>
    <p:sldLayoutId id="2147483677" r:id="rId24"/>
    <p:sldLayoutId id="2147483670" r:id="rId25"/>
    <p:sldLayoutId id="2147483676" r:id="rId26"/>
    <p:sldLayoutId id="2147483669" r:id="rId27"/>
    <p:sldLayoutId id="2147483656" r:id="rId28"/>
    <p:sldLayoutId id="2147483657" r:id="rId29"/>
    <p:sldLayoutId id="2147483658"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lala.org/malalas-story?sc=header" TargetMode="External"/><Relationship Id="rId2" Type="http://schemas.openxmlformats.org/officeDocument/2006/relationships/slideLayout" Target="../slideLayouts/slideLayout15.xml"/><Relationship Id="rId1" Type="http://schemas.openxmlformats.org/officeDocument/2006/relationships/video" Target="https://www.youtube.com/embed/qu3aQMxkrc4?feature=oembed" TargetMode="External"/><Relationship Id="rId6" Type="http://schemas.openxmlformats.org/officeDocument/2006/relationships/image" Target="../media/image16.jpeg"/><Relationship Id="rId5" Type="http://schemas.openxmlformats.org/officeDocument/2006/relationships/image" Target="../media/image15.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irishexaminer.com/lifestyle/arid-20369099.html" TargetMode="External"/><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hyperlink" Target="https://ctb.ku.edu/en/table-of-contents/leadership/leadership-functions/become-community-leader/checklis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6.xml"/><Relationship Id="rId1" Type="http://schemas.openxmlformats.org/officeDocument/2006/relationships/video" Target="https://www.youtube.com/embed/BdF4ZHUb5xo?feature=oembed" TargetMode="External"/><Relationship Id="rId5" Type="http://schemas.openxmlformats.org/officeDocument/2006/relationships/image" Target="../media/image42.jpeg"/><Relationship Id="rId4" Type="http://schemas.openxmlformats.org/officeDocument/2006/relationships/image" Target="../media/image41.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www.irishtimes.com/news/politics/barber-hopes-to-emerge-a-cut-above-in-roscommon-council-election-1.3797201" TargetMode="External"/><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books.google.nl/books?id=MCLpAwAAQBAJ&amp;pg=PA1&amp;dq=immigrant+communities+studies+mediation&amp;lr=&amp;hl=nl&amp;source=gbs_toc_r&amp;cad=2#v=onepage&amp;q=immigrant%20communities%20studies%20mediation&amp;f=false" TargetMode="Externa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DB6DC-6BDA-0344-AD16-A84DB2E2ADD0}"/>
              </a:ext>
            </a:extLst>
          </p:cNvPr>
          <p:cNvSpPr>
            <a:spLocks noGrp="1"/>
          </p:cNvSpPr>
          <p:nvPr>
            <p:ph type="body" sz="quarter" idx="15"/>
          </p:nvPr>
        </p:nvSpPr>
        <p:spPr>
          <a:xfrm>
            <a:off x="6578562" y="4072387"/>
            <a:ext cx="5278651" cy="697353"/>
          </a:xfrm>
        </p:spPr>
        <p:txBody>
          <a:bodyPr/>
          <a:lstStyle/>
          <a:p>
            <a:r>
              <a:rPr lang="en-US" dirty="0"/>
              <a:t>Module 2</a:t>
            </a:r>
          </a:p>
        </p:txBody>
      </p:sp>
      <p:sp>
        <p:nvSpPr>
          <p:cNvPr id="3" name="Text Placeholder 2">
            <a:extLst>
              <a:ext uri="{FF2B5EF4-FFF2-40B4-BE49-F238E27FC236}">
                <a16:creationId xmlns:a16="http://schemas.microsoft.com/office/drawing/2014/main" id="{51E4B0D2-9CBF-B445-AA9C-54F3090D9059}"/>
              </a:ext>
            </a:extLst>
          </p:cNvPr>
          <p:cNvSpPr>
            <a:spLocks noGrp="1"/>
          </p:cNvSpPr>
          <p:nvPr>
            <p:ph type="body" sz="quarter" idx="16"/>
          </p:nvPr>
        </p:nvSpPr>
        <p:spPr>
          <a:xfrm>
            <a:off x="6096000" y="4778880"/>
            <a:ext cx="5761213" cy="697353"/>
          </a:xfrm>
        </p:spPr>
        <p:txBody>
          <a:bodyPr>
            <a:noAutofit/>
          </a:bodyPr>
          <a:lstStyle/>
          <a:p>
            <a:r>
              <a:rPr lang="nl-NL" sz="2400" dirty="0"/>
              <a:t>Leiderschaps- en belangenbehartigings-vaardigheden bij het ontwikkelen van sterke, positieve en rechtvaardige gemeenschappen</a:t>
            </a:r>
            <a:endParaRPr lang="en-US" sz="2400" dirty="0"/>
          </a:p>
        </p:txBody>
      </p:sp>
      <p:sp>
        <p:nvSpPr>
          <p:cNvPr id="4" name="Text Box 15">
            <a:extLst>
              <a:ext uri="{FF2B5EF4-FFF2-40B4-BE49-F238E27FC236}">
                <a16:creationId xmlns:a16="http://schemas.microsoft.com/office/drawing/2014/main" id="{6C375990-3A2B-4A9A-A06E-3D7B54AF6971}"/>
              </a:ext>
            </a:extLst>
          </p:cNvPr>
          <p:cNvSpPr txBox="1"/>
          <p:nvPr/>
        </p:nvSpPr>
        <p:spPr>
          <a:xfrm>
            <a:off x="295422" y="6034038"/>
            <a:ext cx="9298744" cy="6182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5"/>
              </a:spcBef>
              <a:spcAft>
                <a:spcPts val="0"/>
              </a:spcAft>
            </a:pPr>
            <a:r>
              <a:rPr lang="pl-PL" sz="1200" dirty="0">
                <a:solidFill>
                  <a:srgbClr val="FFFFFF"/>
                </a:solidFill>
                <a:effectLst/>
                <a:latin typeface="Calibri" panose="020F0502020204030204" pitchFamily="34" charset="0"/>
                <a:ea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pl-PL" sz="1200" dirty="0">
                <a:solidFill>
                  <a:srgbClr val="FFFFFF"/>
                </a:solidFill>
                <a:effectLst/>
                <a:latin typeface="Calibri" panose="020F0502020204030204" pitchFamily="34" charset="0"/>
                <a:ea typeface="Calibri" panose="020F0502020204030204" pitchFamily="34" charset="0"/>
              </a:rPr>
              <a:t> </a:t>
            </a:r>
            <a:r>
              <a:rPr lang="pl-PL" sz="1200" kern="1200" dirty="0">
                <a:solidFill>
                  <a:srgbClr val="FFFFFF"/>
                </a:solidFill>
                <a:effectLst/>
                <a:latin typeface="Calibri" panose="020F0502020204030204" pitchFamily="34" charset="0"/>
                <a:ea typeface="Times New Roman" panose="02020603050405020304" pitchFamily="18" charset="0"/>
              </a:rPr>
              <a:t>2019-1-SE01-KA204-060535</a:t>
            </a:r>
            <a:endParaRPr lang="en-GB" sz="1200" dirty="0">
              <a:effectLst/>
              <a:latin typeface="Times New Roman" panose="02020603050405020304" pitchFamily="18" charset="0"/>
              <a:ea typeface="Times New Roman" panose="02020603050405020304" pitchFamily="18" charset="0"/>
            </a:endParaRPr>
          </a:p>
          <a:p>
            <a:pPr marL="90170">
              <a:spcAft>
                <a:spcPts val="0"/>
              </a:spcAft>
            </a:pPr>
            <a:r>
              <a:rPr lang="pl-PL" sz="700" dirty="0">
                <a:solidFill>
                  <a:srgbClr val="FFFFFF"/>
                </a:solidFill>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592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7F69B7-BB12-4032-9142-FCD05851941D}"/>
              </a:ext>
            </a:extLst>
          </p:cNvPr>
          <p:cNvSpPr>
            <a:spLocks noGrp="1"/>
          </p:cNvSpPr>
          <p:nvPr>
            <p:ph type="body" sz="quarter" idx="16"/>
          </p:nvPr>
        </p:nvSpPr>
        <p:spPr>
          <a:xfrm>
            <a:off x="714188" y="2990850"/>
            <a:ext cx="10601512" cy="3005806"/>
          </a:xfrm>
        </p:spPr>
        <p:txBody>
          <a:bodyPr/>
          <a:lstStyle/>
          <a:p>
            <a:r>
              <a:rPr lang="nl-NL" sz="2800" dirty="0">
                <a:solidFill>
                  <a:srgbClr val="A6377D"/>
                </a:solidFill>
              </a:rPr>
              <a:t>Leden van de ontvangende gemeenschappen</a:t>
            </a:r>
          </a:p>
          <a:p>
            <a:pPr marL="342900" indent="-342900">
              <a:buFont typeface="Arial" panose="020B0604020202020204" pitchFamily="34" charset="0"/>
              <a:buChar char="•"/>
            </a:pPr>
            <a:r>
              <a:rPr lang="nl-NL" dirty="0"/>
              <a:t>Wat zijn hun omstandigheden?</a:t>
            </a:r>
          </a:p>
          <a:p>
            <a:pPr marL="342900" indent="-342900">
              <a:buFont typeface="Arial" panose="020B0604020202020204" pitchFamily="34" charset="0"/>
              <a:buChar char="•"/>
            </a:pPr>
            <a:r>
              <a:rPr lang="nl-NL" dirty="0"/>
              <a:t>Probeer te begrijpen wat hun zorgen zouden kunnen zijn. Hoe zijn die zorgen ontstaan?</a:t>
            </a:r>
          </a:p>
          <a:p>
            <a:pPr marL="342900" indent="-342900">
              <a:buFont typeface="Arial" panose="020B0604020202020204" pitchFamily="34" charset="0"/>
              <a:buChar char="•"/>
            </a:pPr>
            <a:r>
              <a:rPr lang="nl-NL" dirty="0"/>
              <a:t>Wat denk je - hoe voelden ze zich in verschillende stadia van dit proces?</a:t>
            </a:r>
          </a:p>
          <a:p>
            <a:pPr marL="342900" indent="-342900">
              <a:buFont typeface="Arial" panose="020B0604020202020204" pitchFamily="34" charset="0"/>
              <a:buChar char="•"/>
            </a:pPr>
            <a:r>
              <a:rPr lang="nl-NL" dirty="0"/>
              <a:t>Hoe zou jij je voelen?</a:t>
            </a:r>
            <a:endParaRPr lang="en-US" dirty="0"/>
          </a:p>
        </p:txBody>
      </p:sp>
      <p:sp>
        <p:nvSpPr>
          <p:cNvPr id="7" name="Text Placeholder 1">
            <a:extLst>
              <a:ext uri="{FF2B5EF4-FFF2-40B4-BE49-F238E27FC236}">
                <a16:creationId xmlns:a16="http://schemas.microsoft.com/office/drawing/2014/main" id="{F31A213B-3815-4580-A7D4-FD18F0A47242}"/>
              </a:ext>
            </a:extLst>
          </p:cNvPr>
          <p:cNvSpPr>
            <a:spLocks noGrp="1"/>
          </p:cNvSpPr>
          <p:nvPr>
            <p:ph type="body" sz="quarter" idx="15"/>
          </p:nvPr>
        </p:nvSpPr>
        <p:spPr>
          <a:xfrm>
            <a:off x="571313" y="567634"/>
            <a:ext cx="10978262" cy="1740559"/>
          </a:xfrm>
        </p:spPr>
        <p:txBody>
          <a:bodyPr>
            <a:noAutofit/>
          </a:bodyPr>
          <a:lstStyle/>
          <a:p>
            <a:r>
              <a:rPr lang="nl-NL" sz="3200" dirty="0"/>
              <a:t>Empathie hebben voor alle partijen in de bemiddeling</a:t>
            </a:r>
            <a:endParaRPr lang="hr-BA" sz="3200" dirty="0"/>
          </a:p>
          <a:p>
            <a:pPr algn="ctr"/>
            <a:endParaRPr lang="nl-NL" sz="3200" b="0" dirty="0"/>
          </a:p>
          <a:p>
            <a:pPr algn="ctr"/>
            <a:r>
              <a:rPr lang="nl-NL" sz="3200" b="0" dirty="0"/>
              <a:t>Probeer je voor te stellen en deze vragen te beantwoorden</a:t>
            </a:r>
            <a:endParaRPr lang="en-US" sz="3200" b="0" dirty="0"/>
          </a:p>
        </p:txBody>
      </p:sp>
      <p:pic>
        <p:nvPicPr>
          <p:cNvPr id="8" name="Graphic 7" descr="Group brainstorm outline">
            <a:extLst>
              <a:ext uri="{FF2B5EF4-FFF2-40B4-BE49-F238E27FC236}">
                <a16:creationId xmlns:a16="http://schemas.microsoft.com/office/drawing/2014/main" id="{81C483E8-AC77-47C1-908E-B2F13D98B2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4325" y="241807"/>
            <a:ext cx="1567865" cy="1567865"/>
          </a:xfrm>
          <a:prstGeom prst="rect">
            <a:avLst/>
          </a:prstGeom>
        </p:spPr>
      </p:pic>
    </p:spTree>
    <p:extLst>
      <p:ext uri="{BB962C8B-B14F-4D97-AF65-F5344CB8AC3E}">
        <p14:creationId xmlns:p14="http://schemas.microsoft.com/office/powerpoint/2010/main" val="1245180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7F69B7-BB12-4032-9142-FCD05851941D}"/>
              </a:ext>
            </a:extLst>
          </p:cNvPr>
          <p:cNvSpPr>
            <a:spLocks noGrp="1"/>
          </p:cNvSpPr>
          <p:nvPr>
            <p:ph type="body" sz="quarter" idx="16"/>
          </p:nvPr>
        </p:nvSpPr>
        <p:spPr>
          <a:xfrm>
            <a:off x="714188" y="2990850"/>
            <a:ext cx="10601512" cy="3005806"/>
          </a:xfrm>
        </p:spPr>
        <p:txBody>
          <a:bodyPr/>
          <a:lstStyle/>
          <a:p>
            <a:r>
              <a:rPr lang="hr-BA" sz="2800" dirty="0">
                <a:solidFill>
                  <a:srgbClr val="A6377D"/>
                </a:solidFill>
              </a:rPr>
              <a:t>Particulieren, instellingen, werkzoekenden, werkgevers...</a:t>
            </a:r>
            <a:endParaRPr lang="en-GB" sz="2800" dirty="0">
              <a:solidFill>
                <a:srgbClr val="A6377D"/>
              </a:solidFill>
            </a:endParaRPr>
          </a:p>
          <a:p>
            <a:pPr marL="342900" indent="-342900">
              <a:buFont typeface="Arial" panose="020B0604020202020204" pitchFamily="34" charset="0"/>
              <a:buChar char="•"/>
            </a:pPr>
            <a:r>
              <a:rPr lang="nl-NL" dirty="0"/>
              <a:t>Wat zijn hun omstandigheden?</a:t>
            </a:r>
          </a:p>
          <a:p>
            <a:pPr marL="342900" indent="-342900">
              <a:buFont typeface="Arial" panose="020B0604020202020204" pitchFamily="34" charset="0"/>
              <a:buChar char="•"/>
            </a:pPr>
            <a:r>
              <a:rPr lang="nl-NL" dirty="0"/>
              <a:t>Probeer te begrijpen wat hun probleem zou kunnen zijn. Hoe is dat probleem ontstaan?</a:t>
            </a:r>
          </a:p>
          <a:p>
            <a:pPr marL="342900" indent="-342900">
              <a:buFont typeface="Arial" panose="020B0604020202020204" pitchFamily="34" charset="0"/>
              <a:buChar char="•"/>
            </a:pPr>
            <a:r>
              <a:rPr lang="nl-NL" dirty="0"/>
              <a:t>Wat denk je - hoe voelen ze zich?</a:t>
            </a:r>
          </a:p>
          <a:p>
            <a:pPr marL="342900" indent="-342900">
              <a:buFont typeface="Arial" panose="020B0604020202020204" pitchFamily="34" charset="0"/>
              <a:buChar char="•"/>
            </a:pPr>
            <a:r>
              <a:rPr lang="nl-NL" dirty="0"/>
              <a:t>Hoe zou jij je voelen?</a:t>
            </a:r>
          </a:p>
          <a:p>
            <a:pPr marL="342900" indent="-342900">
              <a:buFont typeface="Arial" panose="020B0604020202020204" pitchFamily="34" charset="0"/>
              <a:buChar char="•"/>
            </a:pPr>
            <a:r>
              <a:rPr lang="nl-NL" dirty="0"/>
              <a:t>Wat willen ze?</a:t>
            </a:r>
            <a:endParaRPr lang="en-US" dirty="0"/>
          </a:p>
        </p:txBody>
      </p:sp>
      <p:sp>
        <p:nvSpPr>
          <p:cNvPr id="7" name="Text Placeholder 1">
            <a:extLst>
              <a:ext uri="{FF2B5EF4-FFF2-40B4-BE49-F238E27FC236}">
                <a16:creationId xmlns:a16="http://schemas.microsoft.com/office/drawing/2014/main" id="{5FCA7313-85E0-43FF-9C9F-62385479C11F}"/>
              </a:ext>
            </a:extLst>
          </p:cNvPr>
          <p:cNvSpPr>
            <a:spLocks noGrp="1"/>
          </p:cNvSpPr>
          <p:nvPr>
            <p:ph type="body" sz="quarter" idx="15"/>
          </p:nvPr>
        </p:nvSpPr>
        <p:spPr>
          <a:xfrm>
            <a:off x="571313" y="567634"/>
            <a:ext cx="10978262" cy="1740559"/>
          </a:xfrm>
        </p:spPr>
        <p:txBody>
          <a:bodyPr>
            <a:noAutofit/>
          </a:bodyPr>
          <a:lstStyle/>
          <a:p>
            <a:r>
              <a:rPr lang="nl-NL" sz="3200" dirty="0"/>
              <a:t>Empathie hebben voor alle partijen in de bemiddeling</a:t>
            </a:r>
            <a:endParaRPr lang="hr-BA" sz="3200" dirty="0"/>
          </a:p>
          <a:p>
            <a:pPr algn="ctr"/>
            <a:endParaRPr lang="nl-NL" sz="3200" b="0" dirty="0"/>
          </a:p>
          <a:p>
            <a:pPr algn="ctr"/>
            <a:r>
              <a:rPr lang="nl-NL" sz="3200" b="0" dirty="0"/>
              <a:t>Probeer je voor te stellen en deze vragen te beantwoorden</a:t>
            </a:r>
            <a:endParaRPr lang="en-US" sz="3200" b="0" dirty="0"/>
          </a:p>
        </p:txBody>
      </p:sp>
      <p:pic>
        <p:nvPicPr>
          <p:cNvPr id="8" name="Graphic 7" descr="Group brainstorm outline">
            <a:extLst>
              <a:ext uri="{FF2B5EF4-FFF2-40B4-BE49-F238E27FC236}">
                <a16:creationId xmlns:a16="http://schemas.microsoft.com/office/drawing/2014/main" id="{37C39423-ABDE-49FE-B289-E461BFEF09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4325" y="241807"/>
            <a:ext cx="1567865" cy="1567865"/>
          </a:xfrm>
          <a:prstGeom prst="rect">
            <a:avLst/>
          </a:prstGeom>
        </p:spPr>
      </p:pic>
    </p:spTree>
    <p:extLst>
      <p:ext uri="{BB962C8B-B14F-4D97-AF65-F5344CB8AC3E}">
        <p14:creationId xmlns:p14="http://schemas.microsoft.com/office/powerpoint/2010/main" val="4157853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8C43CE-2162-41D0-8960-087A5F7922C9}"/>
              </a:ext>
            </a:extLst>
          </p:cNvPr>
          <p:cNvSpPr>
            <a:spLocks noGrp="1"/>
          </p:cNvSpPr>
          <p:nvPr>
            <p:ph type="body" sz="quarter" idx="13"/>
          </p:nvPr>
        </p:nvSpPr>
        <p:spPr>
          <a:xfrm>
            <a:off x="856589" y="997503"/>
            <a:ext cx="10069557" cy="4493975"/>
          </a:xfrm>
        </p:spPr>
        <p:txBody>
          <a:bodyPr>
            <a:normAutofit/>
          </a:bodyPr>
          <a:lstStyle/>
          <a:p>
            <a:r>
              <a:rPr lang="nl-NL" sz="4000" i="0" dirty="0"/>
              <a:t>Pas als je moeite gedaan hebt om alle betrokkenen in je bemiddelingsproces te </a:t>
            </a:r>
            <a:r>
              <a:rPr lang="nl-NL" sz="4000" i="0" dirty="0">
                <a:solidFill>
                  <a:srgbClr val="A6377D"/>
                </a:solidFill>
              </a:rPr>
              <a:t>begrijpen</a:t>
            </a:r>
            <a:r>
              <a:rPr lang="nl-NL" sz="4000" i="0" dirty="0"/>
              <a:t>, als je </a:t>
            </a:r>
            <a:r>
              <a:rPr lang="nl-NL" sz="4000" i="0" dirty="0">
                <a:solidFill>
                  <a:srgbClr val="A6377D"/>
                </a:solidFill>
              </a:rPr>
              <a:t>rekening hebt gehouden met de gemeenschap</a:t>
            </a:r>
            <a:r>
              <a:rPr lang="nl-NL" sz="4000" i="0" dirty="0"/>
              <a:t>, en als alle betrokkenen </a:t>
            </a:r>
            <a:r>
              <a:rPr lang="nl-NL" sz="4000" i="0" dirty="0">
                <a:solidFill>
                  <a:srgbClr val="A6377D"/>
                </a:solidFill>
              </a:rPr>
              <a:t>respect</a:t>
            </a:r>
            <a:r>
              <a:rPr lang="nl-NL" sz="4000" i="0" dirty="0"/>
              <a:t> krijgen, </a:t>
            </a:r>
            <a:r>
              <a:rPr lang="nl-NL" sz="4000" i="0" u="sng" dirty="0"/>
              <a:t>ook jij</a:t>
            </a:r>
            <a:r>
              <a:rPr lang="nl-NL" sz="4000" i="0" dirty="0"/>
              <a:t>, kan de bemiddeling succesvol worden!</a:t>
            </a:r>
            <a:endParaRPr lang="en-US" sz="4000" i="0" dirty="0"/>
          </a:p>
        </p:txBody>
      </p:sp>
    </p:spTree>
    <p:extLst>
      <p:ext uri="{BB962C8B-B14F-4D97-AF65-F5344CB8AC3E}">
        <p14:creationId xmlns:p14="http://schemas.microsoft.com/office/powerpoint/2010/main" val="2293015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38382B-2727-41AC-A04D-7AE9BDA8D881}"/>
              </a:ext>
            </a:extLst>
          </p:cNvPr>
          <p:cNvSpPr>
            <a:spLocks noGrp="1"/>
          </p:cNvSpPr>
          <p:nvPr>
            <p:ph type="body" sz="quarter" idx="14"/>
          </p:nvPr>
        </p:nvSpPr>
        <p:spPr/>
        <p:txBody>
          <a:bodyPr>
            <a:normAutofit fontScale="85000" lnSpcReduction="20000"/>
          </a:bodyPr>
          <a:lstStyle/>
          <a:p>
            <a:endParaRPr lang="en-GB"/>
          </a:p>
        </p:txBody>
      </p:sp>
      <p:sp>
        <p:nvSpPr>
          <p:cNvPr id="3" name="Text Placeholder 2">
            <a:extLst>
              <a:ext uri="{FF2B5EF4-FFF2-40B4-BE49-F238E27FC236}">
                <a16:creationId xmlns:a16="http://schemas.microsoft.com/office/drawing/2014/main" id="{15184BB8-2736-4BA5-9B83-8D5DD33E9D87}"/>
              </a:ext>
            </a:extLst>
          </p:cNvPr>
          <p:cNvSpPr>
            <a:spLocks noGrp="1"/>
          </p:cNvSpPr>
          <p:nvPr>
            <p:ph type="body" sz="quarter" idx="13"/>
          </p:nvPr>
        </p:nvSpPr>
        <p:spPr/>
        <p:txBody>
          <a:bodyPr>
            <a:normAutofit/>
          </a:bodyPr>
          <a:lstStyle/>
          <a:p>
            <a:r>
              <a:rPr lang="nl-NL" b="0" u="none" strike="noStrike" baseline="0" dirty="0"/>
              <a:t>Begrijpen hoe een gemeenschap zichzelf ziet is een belangrijk onderdeel van het waarderen van een cultuur in ontwikkeling</a:t>
            </a:r>
            <a:endParaRPr lang="en-GB" dirty="0"/>
          </a:p>
        </p:txBody>
      </p:sp>
      <p:sp>
        <p:nvSpPr>
          <p:cNvPr id="4" name="Text Placeholder 3">
            <a:extLst>
              <a:ext uri="{FF2B5EF4-FFF2-40B4-BE49-F238E27FC236}">
                <a16:creationId xmlns:a16="http://schemas.microsoft.com/office/drawing/2014/main" id="{A6BE7B2E-4BED-400C-A7DB-75D15BA19A16}"/>
              </a:ext>
            </a:extLst>
          </p:cNvPr>
          <p:cNvSpPr>
            <a:spLocks noGrp="1"/>
          </p:cNvSpPr>
          <p:nvPr>
            <p:ph type="body" sz="quarter" idx="15"/>
          </p:nvPr>
        </p:nvSpPr>
        <p:spPr/>
        <p:txBody>
          <a:bodyPr>
            <a:normAutofit fontScale="92500" lnSpcReduction="10000"/>
          </a:bodyPr>
          <a:lstStyle/>
          <a:p>
            <a:endParaRPr lang="en-GB"/>
          </a:p>
        </p:txBody>
      </p:sp>
      <p:pic>
        <p:nvPicPr>
          <p:cNvPr id="7" name="Picture Placeholder 6" descr="A group of people sitting in chairs&#10;&#10;Description automatically generated with low confidence">
            <a:extLst>
              <a:ext uri="{FF2B5EF4-FFF2-40B4-BE49-F238E27FC236}">
                <a16:creationId xmlns:a16="http://schemas.microsoft.com/office/drawing/2014/main" id="{95E3B682-E219-4E68-8A6F-04686244BCC6}"/>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87160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7E2050-08C3-4C21-AC11-C3B475F8C746}"/>
              </a:ext>
            </a:extLst>
          </p:cNvPr>
          <p:cNvSpPr/>
          <p:nvPr/>
        </p:nvSpPr>
        <p:spPr>
          <a:xfrm>
            <a:off x="0" y="5044313"/>
            <a:ext cx="12192000" cy="1571572"/>
          </a:xfrm>
          <a:prstGeom prst="rect">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38552903-9A37-4DA0-8E26-6CA549167D63}"/>
              </a:ext>
            </a:extLst>
          </p:cNvPr>
          <p:cNvSpPr>
            <a:spLocks noGrp="1"/>
          </p:cNvSpPr>
          <p:nvPr>
            <p:ph type="body" sz="quarter" idx="13"/>
          </p:nvPr>
        </p:nvSpPr>
        <p:spPr/>
        <p:txBody>
          <a:bodyPr/>
          <a:lstStyle/>
          <a:p>
            <a:r>
              <a:rPr lang="en-GB" dirty="0"/>
              <a:t>Wat is </a:t>
            </a:r>
            <a:r>
              <a:rPr lang="en-GB" dirty="0" err="1"/>
              <a:t>actief</a:t>
            </a:r>
            <a:r>
              <a:rPr lang="en-GB" dirty="0"/>
              <a:t> </a:t>
            </a:r>
            <a:r>
              <a:rPr lang="en-GB" dirty="0" err="1"/>
              <a:t>burgerschap</a:t>
            </a:r>
            <a:r>
              <a:rPr lang="en-GB" dirty="0"/>
              <a:t>?</a:t>
            </a:r>
          </a:p>
        </p:txBody>
      </p:sp>
      <p:sp>
        <p:nvSpPr>
          <p:cNvPr id="3" name="Text Placeholder 2">
            <a:extLst>
              <a:ext uri="{FF2B5EF4-FFF2-40B4-BE49-F238E27FC236}">
                <a16:creationId xmlns:a16="http://schemas.microsoft.com/office/drawing/2014/main" id="{92E859D1-24C9-4263-AC59-3DEB5C92AA82}"/>
              </a:ext>
            </a:extLst>
          </p:cNvPr>
          <p:cNvSpPr>
            <a:spLocks noGrp="1"/>
          </p:cNvSpPr>
          <p:nvPr>
            <p:ph type="body" sz="quarter" idx="14"/>
          </p:nvPr>
        </p:nvSpPr>
        <p:spPr>
          <a:xfrm>
            <a:off x="1691639" y="2318305"/>
            <a:ext cx="10317481" cy="2558496"/>
          </a:xfrm>
        </p:spPr>
        <p:txBody>
          <a:bodyPr/>
          <a:lstStyle/>
          <a:p>
            <a:r>
              <a:rPr lang="nl-NL" dirty="0"/>
              <a:t>Burgers zijn leden van een georganiseerde staat of land</a:t>
            </a:r>
          </a:p>
          <a:p>
            <a:r>
              <a:rPr lang="nl-NL" dirty="0"/>
              <a:t>Burgers nemen deel aan het gemeenschappelijk leven van een gemeenschap</a:t>
            </a:r>
          </a:p>
          <a:p>
            <a:endParaRPr lang="en-GB" sz="1600" dirty="0"/>
          </a:p>
          <a:p>
            <a:r>
              <a:rPr lang="nl-NL" b="1" dirty="0"/>
              <a:t>Actieve burgers </a:t>
            </a:r>
            <a:r>
              <a:rPr lang="nl-NL" dirty="0"/>
              <a:t>zijn mensen die </a:t>
            </a:r>
            <a:r>
              <a:rPr lang="nl-NL" u="sng" dirty="0"/>
              <a:t>verder kijken</a:t>
            </a:r>
            <a:r>
              <a:rPr lang="nl-NL" dirty="0"/>
              <a:t> dan deze wettelijke basisverplichtingen en </a:t>
            </a:r>
            <a:r>
              <a:rPr lang="nl-NL" u="sng" dirty="0"/>
              <a:t>zich verder (vrijwillig) inzetten</a:t>
            </a:r>
            <a:r>
              <a:rPr lang="nl-NL" dirty="0"/>
              <a:t> voor activiteiten die op de een of andere manier van invloed zijn op het openbare leven van hun woonplaats of gemeenschap</a:t>
            </a:r>
            <a:endParaRPr lang="en-GB" dirty="0"/>
          </a:p>
        </p:txBody>
      </p:sp>
      <p:grpSp>
        <p:nvGrpSpPr>
          <p:cNvPr id="4" name="Google Shape;491;p39">
            <a:extLst>
              <a:ext uri="{FF2B5EF4-FFF2-40B4-BE49-F238E27FC236}">
                <a16:creationId xmlns:a16="http://schemas.microsoft.com/office/drawing/2014/main" id="{4BB2F9CE-A1B0-4B1C-A406-3F35AD1A6D5E}"/>
              </a:ext>
            </a:extLst>
          </p:cNvPr>
          <p:cNvGrpSpPr/>
          <p:nvPr/>
        </p:nvGrpSpPr>
        <p:grpSpPr>
          <a:xfrm>
            <a:off x="545396" y="2439876"/>
            <a:ext cx="904261" cy="549781"/>
            <a:chOff x="1934025" y="1001650"/>
            <a:chExt cx="415300" cy="355600"/>
          </a:xfrm>
        </p:grpSpPr>
        <p:sp>
          <p:nvSpPr>
            <p:cNvPr id="5" name="Google Shape;492;p39">
              <a:extLst>
                <a:ext uri="{FF2B5EF4-FFF2-40B4-BE49-F238E27FC236}">
                  <a16:creationId xmlns:a16="http://schemas.microsoft.com/office/drawing/2014/main" id="{EEF47BF4-7CA3-4392-912D-91479A6C81A7}"/>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93;p39">
              <a:extLst>
                <a:ext uri="{FF2B5EF4-FFF2-40B4-BE49-F238E27FC236}">
                  <a16:creationId xmlns:a16="http://schemas.microsoft.com/office/drawing/2014/main" id="{575C9D3A-3E32-4241-ADB2-CE2F8326A7EF}"/>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94;p39">
              <a:extLst>
                <a:ext uri="{FF2B5EF4-FFF2-40B4-BE49-F238E27FC236}">
                  <a16:creationId xmlns:a16="http://schemas.microsoft.com/office/drawing/2014/main" id="{008FB1B1-7B15-43FE-A911-3B7D3F598799}"/>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95;p39">
              <a:extLst>
                <a:ext uri="{FF2B5EF4-FFF2-40B4-BE49-F238E27FC236}">
                  <a16:creationId xmlns:a16="http://schemas.microsoft.com/office/drawing/2014/main" id="{7B728183-835B-4EE4-84AF-396037A2F43D}"/>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499;p39">
            <a:extLst>
              <a:ext uri="{FF2B5EF4-FFF2-40B4-BE49-F238E27FC236}">
                <a16:creationId xmlns:a16="http://schemas.microsoft.com/office/drawing/2014/main" id="{1E2B929A-441C-448F-A5B6-FF66B9322F47}"/>
              </a:ext>
            </a:extLst>
          </p:cNvPr>
          <p:cNvSpPr/>
          <p:nvPr/>
        </p:nvSpPr>
        <p:spPr>
          <a:xfrm>
            <a:off x="664259" y="3729467"/>
            <a:ext cx="666425" cy="57503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0" name="TextBox 9">
            <a:extLst>
              <a:ext uri="{FF2B5EF4-FFF2-40B4-BE49-F238E27FC236}">
                <a16:creationId xmlns:a16="http://schemas.microsoft.com/office/drawing/2014/main" id="{EF3BA056-9A31-4132-B5FB-4A7973209F62}"/>
              </a:ext>
            </a:extLst>
          </p:cNvPr>
          <p:cNvSpPr txBox="1"/>
          <p:nvPr/>
        </p:nvSpPr>
        <p:spPr>
          <a:xfrm>
            <a:off x="364138" y="5087343"/>
            <a:ext cx="11463724" cy="1369606"/>
          </a:xfrm>
          <a:prstGeom prst="rect">
            <a:avLst/>
          </a:prstGeom>
          <a:noFill/>
        </p:spPr>
        <p:txBody>
          <a:bodyPr wrap="square" rtlCol="0">
            <a:spAutoFit/>
          </a:bodyPr>
          <a:lstStyle/>
          <a:p>
            <a:pPr algn="ctr">
              <a:lnSpc>
                <a:spcPct val="150000"/>
              </a:lnSpc>
            </a:pPr>
            <a:r>
              <a:rPr lang="en-GB" u="sng" dirty="0">
                <a:solidFill>
                  <a:schemeClr val="bg1"/>
                </a:solidFill>
              </a:rPr>
              <a:t>INSPIRATIE</a:t>
            </a:r>
          </a:p>
          <a:p>
            <a:pPr algn="just"/>
            <a:r>
              <a:rPr lang="nl-NL" sz="1400" i="1" dirty="0">
                <a:solidFill>
                  <a:schemeClr val="bg1"/>
                </a:solidFill>
              </a:rPr>
              <a:t>Inclusief burgerschap betekent dat alle mensen kunnen deelnemen aan besluitvormingsprocessen en ook beleidsmakers daarop kunnen aanspreken. Empowerment door inclusief burgerschap op het lokale niveau is belangrijk voor de bevordering van mensenrechten en voor duurzame ontwikkeling, maar kan er ook toe leiden dat voorheen uitgesloten groepen, in het bijzonder armen, vrouwen en meisjes, en mensen met een beperking, meer betrokken raken bij politieke en besluitvormingsprocessen op een ruimer, eventueel regionaal of nationaal niveau. </a:t>
            </a:r>
            <a:endParaRPr lang="en-GB" sz="1400" i="1" dirty="0">
              <a:solidFill>
                <a:schemeClr val="bg1"/>
              </a:solidFill>
            </a:endParaRPr>
          </a:p>
        </p:txBody>
      </p:sp>
    </p:spTree>
    <p:extLst>
      <p:ext uri="{BB962C8B-B14F-4D97-AF65-F5344CB8AC3E}">
        <p14:creationId xmlns:p14="http://schemas.microsoft.com/office/powerpoint/2010/main" val="3721428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48EDCE-0D2B-413E-8D2F-3D5DB566BA6E}"/>
              </a:ext>
            </a:extLst>
          </p:cNvPr>
          <p:cNvSpPr>
            <a:spLocks noGrp="1"/>
          </p:cNvSpPr>
          <p:nvPr>
            <p:ph type="body" sz="quarter" idx="13"/>
          </p:nvPr>
        </p:nvSpPr>
        <p:spPr/>
        <p:txBody>
          <a:bodyPr/>
          <a:lstStyle/>
          <a:p>
            <a:r>
              <a:rPr lang="nl-NL" dirty="0"/>
              <a:t>Van een actieve burger tot gemeenschapsleider</a:t>
            </a:r>
            <a:endParaRPr lang="en-GB" dirty="0"/>
          </a:p>
        </p:txBody>
      </p:sp>
      <p:sp>
        <p:nvSpPr>
          <p:cNvPr id="3" name="Text Placeholder 2">
            <a:extLst>
              <a:ext uri="{FF2B5EF4-FFF2-40B4-BE49-F238E27FC236}">
                <a16:creationId xmlns:a16="http://schemas.microsoft.com/office/drawing/2014/main" id="{71C5ADD4-32BE-48A5-88E5-2960CDE8A663}"/>
              </a:ext>
            </a:extLst>
          </p:cNvPr>
          <p:cNvSpPr>
            <a:spLocks noGrp="1"/>
          </p:cNvSpPr>
          <p:nvPr>
            <p:ph type="body" sz="quarter" idx="14"/>
          </p:nvPr>
        </p:nvSpPr>
        <p:spPr>
          <a:xfrm>
            <a:off x="388093" y="4743824"/>
            <a:ext cx="10417067" cy="469184"/>
          </a:xfrm>
        </p:spPr>
        <p:txBody>
          <a:bodyPr/>
          <a:lstStyle/>
          <a:p>
            <a:r>
              <a:rPr lang="nl-NL" dirty="0"/>
              <a:t>Leer hoe Malala haar strijd voor meisjes begon - van onderwijsactiviste in Pakistan tot de jongste winnares van de Nobelprijs voor de Vrede</a:t>
            </a:r>
            <a:endParaRPr lang="en-GB" dirty="0"/>
          </a:p>
        </p:txBody>
      </p:sp>
      <p:grpSp>
        <p:nvGrpSpPr>
          <p:cNvPr id="21" name="Google Shape;483;p39">
            <a:extLst>
              <a:ext uri="{FF2B5EF4-FFF2-40B4-BE49-F238E27FC236}">
                <a16:creationId xmlns:a16="http://schemas.microsoft.com/office/drawing/2014/main" id="{90EB95A9-EF94-4432-B755-C8BAF7E7718A}"/>
              </a:ext>
            </a:extLst>
          </p:cNvPr>
          <p:cNvGrpSpPr/>
          <p:nvPr/>
        </p:nvGrpSpPr>
        <p:grpSpPr>
          <a:xfrm>
            <a:off x="482966" y="5678043"/>
            <a:ext cx="628159" cy="627756"/>
            <a:chOff x="596350" y="929175"/>
            <a:chExt cx="407950" cy="497475"/>
          </a:xfrm>
        </p:grpSpPr>
        <p:sp>
          <p:nvSpPr>
            <p:cNvPr id="22" name="Google Shape;484;p39">
              <a:extLst>
                <a:ext uri="{FF2B5EF4-FFF2-40B4-BE49-F238E27FC236}">
                  <a16:creationId xmlns:a16="http://schemas.microsoft.com/office/drawing/2014/main" id="{493AC016-EC36-409E-8D39-2131FE521137}"/>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38100"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5;p39">
              <a:extLst>
                <a:ext uri="{FF2B5EF4-FFF2-40B4-BE49-F238E27FC236}">
                  <a16:creationId xmlns:a16="http://schemas.microsoft.com/office/drawing/2014/main" id="{87EEFCFE-AE58-4315-9D4E-3847DFFF8DD5}"/>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38100"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6;p39">
              <a:extLst>
                <a:ext uri="{FF2B5EF4-FFF2-40B4-BE49-F238E27FC236}">
                  <a16:creationId xmlns:a16="http://schemas.microsoft.com/office/drawing/2014/main" id="{3AA93694-B11C-40AD-8212-4BB300E7706A}"/>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38100"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7;p39">
              <a:extLst>
                <a:ext uri="{FF2B5EF4-FFF2-40B4-BE49-F238E27FC236}">
                  <a16:creationId xmlns:a16="http://schemas.microsoft.com/office/drawing/2014/main" id="{CD584EA5-042E-485F-BB71-36BB33408DCB}"/>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38100"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8;p39">
              <a:extLst>
                <a:ext uri="{FF2B5EF4-FFF2-40B4-BE49-F238E27FC236}">
                  <a16:creationId xmlns:a16="http://schemas.microsoft.com/office/drawing/2014/main" id="{5448F0F2-5018-4908-9EAA-C57D9AEE5D5C}"/>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38100"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9;p39">
              <a:extLst>
                <a:ext uri="{FF2B5EF4-FFF2-40B4-BE49-F238E27FC236}">
                  <a16:creationId xmlns:a16="http://schemas.microsoft.com/office/drawing/2014/main" id="{55DF01F0-1C6A-4271-9CD7-077FB82BAEBE}"/>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38100"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90;p39">
              <a:extLst>
                <a:ext uri="{FF2B5EF4-FFF2-40B4-BE49-F238E27FC236}">
                  <a16:creationId xmlns:a16="http://schemas.microsoft.com/office/drawing/2014/main" id="{D469EB9A-C590-4EBD-8ABC-CA9944F54B34}"/>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38100"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TextBox 28">
            <a:extLst>
              <a:ext uri="{FF2B5EF4-FFF2-40B4-BE49-F238E27FC236}">
                <a16:creationId xmlns:a16="http://schemas.microsoft.com/office/drawing/2014/main" id="{7F46DB7D-0779-407A-86F7-B3FAB5DA6BC8}"/>
              </a:ext>
            </a:extLst>
          </p:cNvPr>
          <p:cNvSpPr txBox="1"/>
          <p:nvPr/>
        </p:nvSpPr>
        <p:spPr>
          <a:xfrm>
            <a:off x="1206785" y="5784104"/>
            <a:ext cx="7412542" cy="461665"/>
          </a:xfrm>
          <a:prstGeom prst="rect">
            <a:avLst/>
          </a:prstGeom>
          <a:noFill/>
        </p:spPr>
        <p:txBody>
          <a:bodyPr wrap="none" rtlCol="0">
            <a:spAutoFit/>
          </a:bodyPr>
          <a:lstStyle/>
          <a:p>
            <a:r>
              <a:rPr lang="en-GB" sz="2400" b="1" dirty="0">
                <a:solidFill>
                  <a:srgbClr val="76C6D2"/>
                </a:solidFill>
              </a:rPr>
              <a:t>LEZEN: </a:t>
            </a:r>
            <a:r>
              <a:rPr lang="en-GB" sz="2400" dirty="0">
                <a:solidFill>
                  <a:srgbClr val="5E5E5E"/>
                </a:solidFill>
                <a:hlinkClick r:id="rId3"/>
              </a:rPr>
              <a:t>https://www.malala.org/malalas-story?sc=header</a:t>
            </a:r>
            <a:r>
              <a:rPr lang="en-GB" sz="2400" dirty="0">
                <a:solidFill>
                  <a:srgbClr val="5E5E5E"/>
                </a:solidFill>
              </a:rPr>
              <a:t> </a:t>
            </a:r>
          </a:p>
        </p:txBody>
      </p:sp>
      <p:pic>
        <p:nvPicPr>
          <p:cNvPr id="31" name="Graphic 30" descr="Presentation with media outline">
            <a:extLst>
              <a:ext uri="{FF2B5EF4-FFF2-40B4-BE49-F238E27FC236}">
                <a16:creationId xmlns:a16="http://schemas.microsoft.com/office/drawing/2014/main" id="{744F83E0-22FD-4F1C-8673-1D56231440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29915" y="155031"/>
            <a:ext cx="914400" cy="914400"/>
          </a:xfrm>
          <a:prstGeom prst="rect">
            <a:avLst/>
          </a:prstGeom>
        </p:spPr>
      </p:pic>
      <p:sp>
        <p:nvSpPr>
          <p:cNvPr id="33" name="TextBox 32">
            <a:extLst>
              <a:ext uri="{FF2B5EF4-FFF2-40B4-BE49-F238E27FC236}">
                <a16:creationId xmlns:a16="http://schemas.microsoft.com/office/drawing/2014/main" id="{955F2FA9-037C-4459-BB50-5A59B66BCA33}"/>
              </a:ext>
            </a:extLst>
          </p:cNvPr>
          <p:cNvSpPr txBox="1"/>
          <p:nvPr/>
        </p:nvSpPr>
        <p:spPr>
          <a:xfrm>
            <a:off x="4944315" y="347793"/>
            <a:ext cx="1304085" cy="461665"/>
          </a:xfrm>
          <a:prstGeom prst="rect">
            <a:avLst/>
          </a:prstGeom>
          <a:noFill/>
        </p:spPr>
        <p:txBody>
          <a:bodyPr wrap="square">
            <a:spAutoFit/>
          </a:bodyPr>
          <a:lstStyle/>
          <a:p>
            <a:r>
              <a:rPr lang="en-GB" sz="2400" b="1" dirty="0">
                <a:solidFill>
                  <a:srgbClr val="76C6D2"/>
                </a:solidFill>
              </a:rPr>
              <a:t>KIJKEN:</a:t>
            </a:r>
            <a:endParaRPr lang="en-GB" sz="2400" dirty="0"/>
          </a:p>
        </p:txBody>
      </p:sp>
      <p:pic>
        <p:nvPicPr>
          <p:cNvPr id="34" name="Online Media 33" title="Malala Yousafzai - The right to learning should be given to any child">
            <a:hlinkClick r:id="" action="ppaction://media"/>
            <a:extLst>
              <a:ext uri="{FF2B5EF4-FFF2-40B4-BE49-F238E27FC236}">
                <a16:creationId xmlns:a16="http://schemas.microsoft.com/office/drawing/2014/main" id="{EEA69336-ED40-4DD4-9449-1E712E36BF92}"/>
              </a:ext>
            </a:extLst>
          </p:cNvPr>
          <p:cNvPicPr>
            <a:picLocks noRot="1" noChangeAspect="1"/>
          </p:cNvPicPr>
          <p:nvPr>
            <a:videoFile r:link="rId1"/>
          </p:nvPr>
        </p:nvPicPr>
        <p:blipFill>
          <a:blip r:embed="rId6"/>
          <a:stretch>
            <a:fillRect/>
          </a:stretch>
        </p:blipFill>
        <p:spPr>
          <a:xfrm>
            <a:off x="4944315" y="1069431"/>
            <a:ext cx="6253480" cy="35332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652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4"/>
                </p:tgtEl>
              </p:cMediaNode>
            </p:video>
            <p:seq concurrent="1" nextAc="seek">
              <p:cTn id="8" restart="whenNotActive" fill="hold" evtFilter="cancelBubble" nodeType="interactiveSeq">
                <p:stCondLst>
                  <p:cond evt="onClick" delay="0">
                    <p:tgtEl>
                      <p:spTgt spid="3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4"/>
                                        </p:tgtEl>
                                      </p:cBhvr>
                                    </p:cmd>
                                  </p:childTnLst>
                                </p:cTn>
                              </p:par>
                            </p:childTnLst>
                          </p:cTn>
                        </p:par>
                      </p:childTnLst>
                    </p:cTn>
                  </p:par>
                </p:childTnLst>
              </p:cTn>
              <p:nextCondLst>
                <p:cond evt="onClick" delay="0">
                  <p:tgtEl>
                    <p:spTgt spid="3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0F4378-C3A4-4405-9C7F-ADC542F2F363}"/>
              </a:ext>
            </a:extLst>
          </p:cNvPr>
          <p:cNvSpPr>
            <a:spLocks noGrp="1"/>
          </p:cNvSpPr>
          <p:nvPr>
            <p:ph type="body" sz="quarter" idx="13"/>
          </p:nvPr>
        </p:nvSpPr>
        <p:spPr/>
        <p:txBody>
          <a:bodyPr/>
          <a:lstStyle/>
          <a:p>
            <a:r>
              <a:rPr lang="en-GB" dirty="0" err="1"/>
              <a:t>Gemeenschapsleiderschap</a:t>
            </a:r>
            <a:endParaRPr lang="en-GB" dirty="0"/>
          </a:p>
        </p:txBody>
      </p:sp>
      <p:sp>
        <p:nvSpPr>
          <p:cNvPr id="3" name="Text Placeholder 2">
            <a:extLst>
              <a:ext uri="{FF2B5EF4-FFF2-40B4-BE49-F238E27FC236}">
                <a16:creationId xmlns:a16="http://schemas.microsoft.com/office/drawing/2014/main" id="{F970D242-C60B-45B6-B217-199584F7926D}"/>
              </a:ext>
            </a:extLst>
          </p:cNvPr>
          <p:cNvSpPr>
            <a:spLocks noGrp="1"/>
          </p:cNvSpPr>
          <p:nvPr>
            <p:ph type="body" sz="quarter" idx="14"/>
          </p:nvPr>
        </p:nvSpPr>
        <p:spPr>
          <a:xfrm>
            <a:off x="1466188" y="2714106"/>
            <a:ext cx="9793945" cy="3245241"/>
          </a:xfrm>
        </p:spPr>
        <p:txBody>
          <a:bodyPr/>
          <a:lstStyle/>
          <a:p>
            <a:r>
              <a:rPr lang="nl-NL" dirty="0"/>
              <a:t>Gemeenschapsleiderschap betekent verantwoordelijkheid dragen voor het welzijn en de verbetering van de gemeenschap</a:t>
            </a:r>
          </a:p>
          <a:p>
            <a:endParaRPr lang="en-GB" dirty="0"/>
          </a:p>
          <a:p>
            <a:r>
              <a:rPr lang="nl-NL" dirty="0"/>
              <a:t>Ben je een gemeenschapsleider? Wil je er misschien zelf eentje worden? </a:t>
            </a:r>
            <a:endParaRPr lang="en-GB" dirty="0"/>
          </a:p>
          <a:p>
            <a:endParaRPr lang="en-GB" dirty="0"/>
          </a:p>
          <a:p>
            <a:endParaRPr lang="en-GB" dirty="0"/>
          </a:p>
          <a:p>
            <a:endParaRPr lang="en-GB" dirty="0"/>
          </a:p>
        </p:txBody>
      </p:sp>
      <p:grpSp>
        <p:nvGrpSpPr>
          <p:cNvPr id="11" name="Google Shape;840;p39">
            <a:extLst>
              <a:ext uri="{FF2B5EF4-FFF2-40B4-BE49-F238E27FC236}">
                <a16:creationId xmlns:a16="http://schemas.microsoft.com/office/drawing/2014/main" id="{A51D2A00-5D82-4185-8566-D86BBB76C838}"/>
              </a:ext>
            </a:extLst>
          </p:cNvPr>
          <p:cNvGrpSpPr/>
          <p:nvPr/>
        </p:nvGrpSpPr>
        <p:grpSpPr>
          <a:xfrm>
            <a:off x="621539" y="2593860"/>
            <a:ext cx="572412" cy="714376"/>
            <a:chOff x="2635450" y="4321225"/>
            <a:chExt cx="368400" cy="466425"/>
          </a:xfrm>
        </p:grpSpPr>
        <p:sp>
          <p:nvSpPr>
            <p:cNvPr id="12" name="Google Shape;841;p39">
              <a:extLst>
                <a:ext uri="{FF2B5EF4-FFF2-40B4-BE49-F238E27FC236}">
                  <a16:creationId xmlns:a16="http://schemas.microsoft.com/office/drawing/2014/main" id="{14150A68-ADA0-466F-B9EA-4B4087143E8C}"/>
                </a:ext>
              </a:extLst>
            </p:cNvPr>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2;p39">
              <a:extLst>
                <a:ext uri="{FF2B5EF4-FFF2-40B4-BE49-F238E27FC236}">
                  <a16:creationId xmlns:a16="http://schemas.microsoft.com/office/drawing/2014/main" id="{F03EB420-F8B9-4EF4-99B3-376E94A9A718}"/>
                </a:ext>
              </a:extLst>
            </p:cNvPr>
            <p:cNvSpPr/>
            <p:nvPr/>
          </p:nvSpPr>
          <p:spPr>
            <a:xfrm>
              <a:off x="2819350" y="4321225"/>
              <a:ext cx="25" cy="347075"/>
            </a:xfrm>
            <a:custGeom>
              <a:avLst/>
              <a:gdLst/>
              <a:ahLst/>
              <a:cxnLst/>
              <a:rect l="l" t="t" r="r" b="b"/>
              <a:pathLst>
                <a:path w="1" h="13883" fill="none" extrusionOk="0">
                  <a:moveTo>
                    <a:pt x="0" y="13883"/>
                  </a:moveTo>
                  <a:lnTo>
                    <a:pt x="0" y="0"/>
                  </a:lnTo>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3;p39">
              <a:extLst>
                <a:ext uri="{FF2B5EF4-FFF2-40B4-BE49-F238E27FC236}">
                  <a16:creationId xmlns:a16="http://schemas.microsoft.com/office/drawing/2014/main" id="{648B303B-C707-46D9-A36B-AFEF7E0C055D}"/>
                </a:ext>
              </a:extLst>
            </p:cNvPr>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4;p39">
              <a:extLst>
                <a:ext uri="{FF2B5EF4-FFF2-40B4-BE49-F238E27FC236}">
                  <a16:creationId xmlns:a16="http://schemas.microsoft.com/office/drawing/2014/main" id="{C044F82E-CAC9-444B-A465-B4AEFBAAAEE6}"/>
                </a:ext>
              </a:extLst>
            </p:cNvPr>
            <p:cNvSpPr/>
            <p:nvPr/>
          </p:nvSpPr>
          <p:spPr>
            <a:xfrm>
              <a:off x="2850400" y="4372975"/>
              <a:ext cx="54825" cy="54825"/>
            </a:xfrm>
            <a:custGeom>
              <a:avLst/>
              <a:gdLst/>
              <a:ahLst/>
              <a:cxnLst/>
              <a:rect l="l" t="t" r="r" b="b"/>
              <a:pathLst>
                <a:path w="2193" h="2193" fill="none" extrusionOk="0">
                  <a:moveTo>
                    <a:pt x="2192" y="0"/>
                  </a:moveTo>
                  <a:lnTo>
                    <a:pt x="0" y="2192"/>
                  </a:lnTo>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5;p39">
              <a:extLst>
                <a:ext uri="{FF2B5EF4-FFF2-40B4-BE49-F238E27FC236}">
                  <a16:creationId xmlns:a16="http://schemas.microsoft.com/office/drawing/2014/main" id="{35D8F2DE-BCBC-46DD-B3E5-E33C0F260E1D}"/>
                </a:ext>
              </a:extLst>
            </p:cNvPr>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6;p39">
              <a:extLst>
                <a:ext uri="{FF2B5EF4-FFF2-40B4-BE49-F238E27FC236}">
                  <a16:creationId xmlns:a16="http://schemas.microsoft.com/office/drawing/2014/main" id="{0F58FA57-6F2C-46AD-A84D-B19F90F06AD2}"/>
                </a:ext>
              </a:extLst>
            </p:cNvPr>
            <p:cNvSpPr/>
            <p:nvPr/>
          </p:nvSpPr>
          <p:spPr>
            <a:xfrm>
              <a:off x="2696350" y="4479525"/>
              <a:ext cx="87100" cy="87100"/>
            </a:xfrm>
            <a:custGeom>
              <a:avLst/>
              <a:gdLst/>
              <a:ahLst/>
              <a:cxnLst/>
              <a:rect l="l" t="t" r="r" b="b"/>
              <a:pathLst>
                <a:path w="3484" h="3484" fill="none" extrusionOk="0">
                  <a:moveTo>
                    <a:pt x="0" y="1"/>
                  </a:moveTo>
                  <a:lnTo>
                    <a:pt x="3483" y="3483"/>
                  </a:lnTo>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 name="Graphic 22" descr="Question mark with solid fill">
            <a:extLst>
              <a:ext uri="{FF2B5EF4-FFF2-40B4-BE49-F238E27FC236}">
                <a16:creationId xmlns:a16="http://schemas.microsoft.com/office/drawing/2014/main" id="{306F2352-6EE1-4A14-862F-DEF1DA0359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8324" y="3599430"/>
            <a:ext cx="914400" cy="914400"/>
          </a:xfrm>
          <a:prstGeom prst="rect">
            <a:avLst/>
          </a:prstGeom>
        </p:spPr>
      </p:pic>
      <p:sp>
        <p:nvSpPr>
          <p:cNvPr id="24" name="Rectangle 23">
            <a:extLst>
              <a:ext uri="{FF2B5EF4-FFF2-40B4-BE49-F238E27FC236}">
                <a16:creationId xmlns:a16="http://schemas.microsoft.com/office/drawing/2014/main" id="{8CB4D7C4-6CCE-4A1B-9BA7-3715ACFCA50A}"/>
              </a:ext>
            </a:extLst>
          </p:cNvPr>
          <p:cNvSpPr/>
          <p:nvPr/>
        </p:nvSpPr>
        <p:spPr>
          <a:xfrm>
            <a:off x="0" y="5066881"/>
            <a:ext cx="12192000" cy="995007"/>
          </a:xfrm>
          <a:prstGeom prst="rect">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DD7E6E08-7815-47EA-8FAD-69B20F59D493}"/>
              </a:ext>
            </a:extLst>
          </p:cNvPr>
          <p:cNvSpPr txBox="1"/>
          <p:nvPr/>
        </p:nvSpPr>
        <p:spPr>
          <a:xfrm>
            <a:off x="2807970" y="5024997"/>
            <a:ext cx="6103620" cy="464871"/>
          </a:xfrm>
          <a:prstGeom prst="rect">
            <a:avLst/>
          </a:prstGeom>
          <a:noFill/>
        </p:spPr>
        <p:txBody>
          <a:bodyPr wrap="square">
            <a:spAutoFit/>
          </a:bodyPr>
          <a:lstStyle/>
          <a:p>
            <a:pPr algn="ctr">
              <a:lnSpc>
                <a:spcPct val="150000"/>
              </a:lnSpc>
            </a:pPr>
            <a:r>
              <a:rPr lang="en-GB" u="sng" dirty="0">
                <a:solidFill>
                  <a:schemeClr val="bg1"/>
                </a:solidFill>
              </a:rPr>
              <a:t>INSPIRATIE</a:t>
            </a:r>
          </a:p>
        </p:txBody>
      </p:sp>
      <p:sp>
        <p:nvSpPr>
          <p:cNvPr id="19" name="TextBox 18">
            <a:extLst>
              <a:ext uri="{FF2B5EF4-FFF2-40B4-BE49-F238E27FC236}">
                <a16:creationId xmlns:a16="http://schemas.microsoft.com/office/drawing/2014/main" id="{E6267ABD-762B-43E4-85D2-8C10E63092D3}"/>
              </a:ext>
            </a:extLst>
          </p:cNvPr>
          <p:cNvSpPr txBox="1"/>
          <p:nvPr/>
        </p:nvSpPr>
        <p:spPr>
          <a:xfrm>
            <a:off x="1412724" y="5563390"/>
            <a:ext cx="9793945" cy="400110"/>
          </a:xfrm>
          <a:prstGeom prst="rect">
            <a:avLst/>
          </a:prstGeom>
          <a:noFill/>
        </p:spPr>
        <p:txBody>
          <a:bodyPr wrap="square">
            <a:spAutoFit/>
          </a:bodyPr>
          <a:lstStyle/>
          <a:p>
            <a:r>
              <a:rPr lang="en-GB" sz="2000" i="1" dirty="0">
                <a:solidFill>
                  <a:schemeClr val="bg1"/>
                </a:solidFill>
              </a:rPr>
              <a:t>“</a:t>
            </a:r>
            <a:r>
              <a:rPr lang="nl-NL" sz="2000" i="1" dirty="0">
                <a:solidFill>
                  <a:schemeClr val="bg1"/>
                </a:solidFill>
              </a:rPr>
              <a:t>Als de hele wereld zwijgt, wordt zelfs één stem machtig</a:t>
            </a:r>
            <a:r>
              <a:rPr lang="en-GB" sz="2000" i="1" dirty="0">
                <a:solidFill>
                  <a:schemeClr val="bg1"/>
                </a:solidFill>
              </a:rPr>
              <a:t>.” - Malala Yousafzai</a:t>
            </a:r>
          </a:p>
        </p:txBody>
      </p:sp>
    </p:spTree>
    <p:extLst>
      <p:ext uri="{BB962C8B-B14F-4D97-AF65-F5344CB8AC3E}">
        <p14:creationId xmlns:p14="http://schemas.microsoft.com/office/powerpoint/2010/main" val="4172299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F03E4C-2516-4546-BA99-90623C056261}"/>
              </a:ext>
            </a:extLst>
          </p:cNvPr>
          <p:cNvSpPr>
            <a:spLocks noGrp="1"/>
          </p:cNvSpPr>
          <p:nvPr>
            <p:ph type="body" sz="quarter" idx="14"/>
          </p:nvPr>
        </p:nvSpPr>
        <p:spPr>
          <a:xfrm>
            <a:off x="10954524" y="5512520"/>
            <a:ext cx="785328" cy="1056986"/>
          </a:xfrm>
        </p:spPr>
        <p:txBody>
          <a:bodyPr>
            <a:normAutofit fontScale="85000" lnSpcReduction="20000"/>
          </a:bodyPr>
          <a:lstStyle/>
          <a:p>
            <a:endParaRPr lang="en-GB" dirty="0"/>
          </a:p>
        </p:txBody>
      </p:sp>
      <p:sp>
        <p:nvSpPr>
          <p:cNvPr id="3" name="Text Placeholder 2">
            <a:extLst>
              <a:ext uri="{FF2B5EF4-FFF2-40B4-BE49-F238E27FC236}">
                <a16:creationId xmlns:a16="http://schemas.microsoft.com/office/drawing/2014/main" id="{EA299416-7E03-445D-847C-A32648A8F84F}"/>
              </a:ext>
            </a:extLst>
          </p:cNvPr>
          <p:cNvSpPr>
            <a:spLocks noGrp="1"/>
          </p:cNvSpPr>
          <p:nvPr>
            <p:ph type="body" sz="quarter" idx="13"/>
          </p:nvPr>
        </p:nvSpPr>
        <p:spPr>
          <a:xfrm>
            <a:off x="6388187" y="1345480"/>
            <a:ext cx="4849824" cy="4493975"/>
          </a:xfrm>
        </p:spPr>
        <p:txBody>
          <a:bodyPr>
            <a:noAutofit/>
          </a:bodyPr>
          <a:lstStyle/>
          <a:p>
            <a:r>
              <a:rPr lang="nl-NL" sz="2400" dirty="0"/>
              <a:t>Ik raak betrokken bij gemeenschapsgroepen vanwege mijn jongens. Ik ben betrokken geweest bij het Gezinshulpcentrum, de Gemeenschapsraad, de Defibrillator Groep, en de Oudervereniging, zowel op de basis- als op de middelbare school. Zelf vind ik dat iedereen betrokken zou moeten raken, want... Het is voor hun kinderen, het is voor henzelf, het is voor </a:t>
            </a:r>
            <a:r>
              <a:rPr lang="nl-NL" sz="2400" dirty="0" err="1"/>
              <a:t>Ballyhaunis</a:t>
            </a:r>
            <a:r>
              <a:rPr lang="nl-NL" sz="2400" dirty="0"/>
              <a:t>, en het is voor Ieren om de cultuur van verschillende nationaliteiten te begrijpen</a:t>
            </a:r>
            <a:endParaRPr lang="en-GB" sz="2400" dirty="0"/>
          </a:p>
        </p:txBody>
      </p:sp>
      <p:sp>
        <p:nvSpPr>
          <p:cNvPr id="4" name="Text Placeholder 3">
            <a:extLst>
              <a:ext uri="{FF2B5EF4-FFF2-40B4-BE49-F238E27FC236}">
                <a16:creationId xmlns:a16="http://schemas.microsoft.com/office/drawing/2014/main" id="{316DE87B-CEB9-4CD2-AD80-3A0CD9A63C3F}"/>
              </a:ext>
            </a:extLst>
          </p:cNvPr>
          <p:cNvSpPr>
            <a:spLocks noGrp="1"/>
          </p:cNvSpPr>
          <p:nvPr>
            <p:ph type="body" sz="quarter" idx="15"/>
          </p:nvPr>
        </p:nvSpPr>
        <p:spPr>
          <a:xfrm>
            <a:off x="5886346" y="1223176"/>
            <a:ext cx="2613204" cy="1221666"/>
          </a:xfrm>
        </p:spPr>
        <p:txBody>
          <a:bodyPr>
            <a:normAutofit fontScale="92500" lnSpcReduction="10000"/>
          </a:bodyPr>
          <a:lstStyle/>
          <a:p>
            <a:endParaRPr lang="en-GB" dirty="0"/>
          </a:p>
        </p:txBody>
      </p:sp>
      <p:pic>
        <p:nvPicPr>
          <p:cNvPr id="6" name="Picture Placeholder 5" descr="A person standing in front of a building&#10;&#10;Description automatically generated">
            <a:extLst>
              <a:ext uri="{FF2B5EF4-FFF2-40B4-BE49-F238E27FC236}">
                <a16:creationId xmlns:a16="http://schemas.microsoft.com/office/drawing/2014/main" id="{8AFE0AE5-B141-451E-893F-28C8394D8C5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64378" y="989130"/>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p:spPr>
      </p:pic>
      <p:sp>
        <p:nvSpPr>
          <p:cNvPr id="7" name="Rectangle 6">
            <a:extLst>
              <a:ext uri="{FF2B5EF4-FFF2-40B4-BE49-F238E27FC236}">
                <a16:creationId xmlns:a16="http://schemas.microsoft.com/office/drawing/2014/main" id="{1A999602-0A29-4FB7-8843-56E7B7D9232D}"/>
              </a:ext>
            </a:extLst>
          </p:cNvPr>
          <p:cNvSpPr/>
          <p:nvPr/>
        </p:nvSpPr>
        <p:spPr>
          <a:xfrm>
            <a:off x="409394" y="711541"/>
            <a:ext cx="5004807" cy="1776843"/>
          </a:xfrm>
          <a:prstGeom prst="rect">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000" b="1" dirty="0" err="1">
                <a:solidFill>
                  <a:schemeClr val="bg1"/>
                </a:solidFill>
              </a:rPr>
              <a:t>Ontmoeting</a:t>
            </a:r>
            <a:r>
              <a:rPr lang="en-IE" sz="3000" b="1" dirty="0">
                <a:solidFill>
                  <a:schemeClr val="bg1"/>
                </a:solidFill>
              </a:rPr>
              <a:t>:</a:t>
            </a:r>
          </a:p>
          <a:p>
            <a:r>
              <a:rPr lang="en-IE" sz="3000" dirty="0" err="1">
                <a:solidFill>
                  <a:schemeClr val="bg1"/>
                </a:solidFill>
              </a:rPr>
              <a:t>Actieve</a:t>
            </a:r>
            <a:r>
              <a:rPr lang="en-IE" sz="3000" dirty="0">
                <a:solidFill>
                  <a:schemeClr val="bg1"/>
                </a:solidFill>
              </a:rPr>
              <a:t> burger en </a:t>
            </a:r>
            <a:r>
              <a:rPr lang="en-IE" sz="3000" dirty="0" err="1">
                <a:solidFill>
                  <a:schemeClr val="bg1"/>
                </a:solidFill>
              </a:rPr>
              <a:t>nieuwkomerskampioen</a:t>
            </a:r>
            <a:endParaRPr lang="en-GB" dirty="0"/>
          </a:p>
        </p:txBody>
      </p:sp>
      <p:sp>
        <p:nvSpPr>
          <p:cNvPr id="9" name="TextBox 8">
            <a:extLst>
              <a:ext uri="{FF2B5EF4-FFF2-40B4-BE49-F238E27FC236}">
                <a16:creationId xmlns:a16="http://schemas.microsoft.com/office/drawing/2014/main" id="{94ED750A-E730-4030-9E4C-001322C86B98}"/>
              </a:ext>
            </a:extLst>
          </p:cNvPr>
          <p:cNvSpPr txBox="1"/>
          <p:nvPr/>
        </p:nvSpPr>
        <p:spPr>
          <a:xfrm>
            <a:off x="5414202" y="392179"/>
            <a:ext cx="6120715" cy="830997"/>
          </a:xfrm>
          <a:prstGeom prst="rect">
            <a:avLst/>
          </a:prstGeom>
          <a:noFill/>
        </p:spPr>
        <p:txBody>
          <a:bodyPr wrap="none" rtlCol="0">
            <a:spAutoFit/>
          </a:bodyPr>
          <a:lstStyle/>
          <a:p>
            <a:r>
              <a:rPr lang="en-IE" sz="3000" b="1" dirty="0">
                <a:solidFill>
                  <a:schemeClr val="bg1"/>
                </a:solidFill>
              </a:rPr>
              <a:t>Manar Cherbatji, Ballyhaunis, </a:t>
            </a:r>
            <a:r>
              <a:rPr lang="en-IE" sz="3000" b="1" dirty="0" err="1">
                <a:solidFill>
                  <a:schemeClr val="bg1"/>
                </a:solidFill>
              </a:rPr>
              <a:t>Ierland</a:t>
            </a:r>
            <a:endParaRPr lang="en-IE" sz="3000" dirty="0">
              <a:solidFill>
                <a:schemeClr val="bg1"/>
              </a:solidFill>
            </a:endParaRPr>
          </a:p>
          <a:p>
            <a:endParaRPr lang="en-GB" dirty="0"/>
          </a:p>
        </p:txBody>
      </p:sp>
      <p:sp>
        <p:nvSpPr>
          <p:cNvPr id="11" name="TextBox 10">
            <a:extLst>
              <a:ext uri="{FF2B5EF4-FFF2-40B4-BE49-F238E27FC236}">
                <a16:creationId xmlns:a16="http://schemas.microsoft.com/office/drawing/2014/main" id="{D73BBCAA-F17F-40FD-8455-E1BB3A266934}"/>
              </a:ext>
            </a:extLst>
          </p:cNvPr>
          <p:cNvSpPr txBox="1"/>
          <p:nvPr/>
        </p:nvSpPr>
        <p:spPr>
          <a:xfrm>
            <a:off x="5053867" y="6143352"/>
            <a:ext cx="8910106" cy="307777"/>
          </a:xfrm>
          <a:prstGeom prst="rect">
            <a:avLst/>
          </a:prstGeom>
          <a:noFill/>
        </p:spPr>
        <p:txBody>
          <a:bodyPr wrap="square">
            <a:spAutoFit/>
          </a:bodyPr>
          <a:lstStyle/>
          <a:p>
            <a:r>
              <a:rPr lang="en-US" sz="1400" dirty="0" err="1">
                <a:solidFill>
                  <a:schemeClr val="bg1"/>
                </a:solidFill>
              </a:rPr>
              <a:t>Bron</a:t>
            </a:r>
            <a:r>
              <a:rPr lang="en-US" sz="1400" dirty="0">
                <a:solidFill>
                  <a:schemeClr val="bg1"/>
                </a:solidFill>
              </a:rPr>
              <a:t>: </a:t>
            </a:r>
            <a:r>
              <a:rPr lang="en-US" sz="1400" dirty="0">
                <a:solidFill>
                  <a:schemeClr val="bg1"/>
                </a:solidFill>
                <a:hlinkClick r:id="rId3">
                  <a:extLst>
                    <a:ext uri="{A12FA001-AC4F-418D-AE19-62706E023703}">
                      <ahyp:hlinkClr xmlns:ahyp="http://schemas.microsoft.com/office/drawing/2018/hyperlinkcolor" val="tx"/>
                    </a:ext>
                  </a:extLst>
                </a:hlinkClick>
              </a:rPr>
              <a:t>Life in Ballyhaunis, Ireland’s most culturally diverse town (irishexaminer.com</a:t>
            </a:r>
            <a:endParaRPr lang="en-GB" sz="1400" dirty="0">
              <a:solidFill>
                <a:schemeClr val="bg1"/>
              </a:solidFill>
            </a:endParaRPr>
          </a:p>
        </p:txBody>
      </p:sp>
    </p:spTree>
    <p:extLst>
      <p:ext uri="{BB962C8B-B14F-4D97-AF65-F5344CB8AC3E}">
        <p14:creationId xmlns:p14="http://schemas.microsoft.com/office/powerpoint/2010/main" val="4004775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242560" y="1097280"/>
            <a:ext cx="1234440" cy="1188720"/>
          </a:xfrm>
          <a:prstGeom prst="flowChartConnector">
            <a:avLst/>
          </a:prstGeom>
          <a:solidFill>
            <a:srgbClr val="76C6D2"/>
          </a:solidFill>
          <a:ln>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571313" y="2531661"/>
            <a:ext cx="10978262" cy="3899619"/>
          </a:xfrm>
        </p:spPr>
        <p:txBody>
          <a:bodyPr/>
          <a:lstStyle/>
          <a:p>
            <a:pPr algn="ctr"/>
            <a:r>
              <a:rPr lang="nl-NL" sz="3000" dirty="0"/>
              <a:t>Neem een vel papier en schrijf maar op, probeer deze vragen te beantwoorden</a:t>
            </a:r>
            <a:r>
              <a:rPr lang="en-GB" sz="3000" dirty="0"/>
              <a:t>!</a:t>
            </a:r>
          </a:p>
          <a:p>
            <a:pPr algn="ctr"/>
            <a:endParaRPr lang="en-GB" sz="3000" dirty="0"/>
          </a:p>
          <a:p>
            <a:r>
              <a:rPr lang="en-GB" dirty="0"/>
              <a:t>Ben je </a:t>
            </a:r>
            <a:r>
              <a:rPr lang="en-GB" dirty="0" err="1"/>
              <a:t>iemand</a:t>
            </a:r>
            <a:r>
              <a:rPr lang="en-GB" dirty="0"/>
              <a:t> die:</a:t>
            </a:r>
          </a:p>
          <a:p>
            <a:endParaRPr lang="en-GB" dirty="0"/>
          </a:p>
          <a:p>
            <a:pPr marL="342900" indent="-342900">
              <a:buFont typeface="Wingdings" panose="05000000000000000000" pitchFamily="2" charset="2"/>
              <a:buChar char="ü"/>
            </a:pPr>
            <a:r>
              <a:rPr lang="en-GB" dirty="0"/>
              <a:t>Je </a:t>
            </a:r>
            <a:r>
              <a:rPr lang="en-GB" dirty="0" err="1"/>
              <a:t>gemeenschap</a:t>
            </a:r>
            <a:r>
              <a:rPr lang="en-GB" dirty="0"/>
              <a:t> </a:t>
            </a:r>
            <a:r>
              <a:rPr lang="en-GB" dirty="0" err="1"/>
              <a:t>wil</a:t>
            </a:r>
            <a:r>
              <a:rPr lang="en-GB" dirty="0"/>
              <a:t> </a:t>
            </a:r>
            <a:r>
              <a:rPr lang="en-GB" dirty="0" err="1"/>
              <a:t>verbeteren</a:t>
            </a:r>
            <a:r>
              <a:rPr lang="en-GB" dirty="0"/>
              <a:t>? Leg </a:t>
            </a:r>
            <a:r>
              <a:rPr lang="en-GB" dirty="0" err="1"/>
              <a:t>uit</a:t>
            </a:r>
            <a:r>
              <a:rPr lang="en-GB" dirty="0"/>
              <a:t> </a:t>
            </a:r>
            <a:r>
              <a:rPr lang="en-GB" dirty="0" err="1"/>
              <a:t>waarom</a:t>
            </a:r>
            <a:r>
              <a:rPr lang="en-GB" dirty="0"/>
              <a:t>.</a:t>
            </a:r>
          </a:p>
          <a:p>
            <a:pPr marL="342900" indent="-342900">
              <a:buFont typeface="Wingdings" panose="05000000000000000000" pitchFamily="2" charset="2"/>
              <a:buChar char="ü"/>
            </a:pPr>
            <a:r>
              <a:rPr lang="nl-NL" dirty="0"/>
              <a:t>Heeft iets in te brengen</a:t>
            </a:r>
            <a:r>
              <a:rPr lang="en-GB" dirty="0"/>
              <a:t>? Leg </a:t>
            </a:r>
            <a:r>
              <a:rPr lang="en-GB" dirty="0" err="1"/>
              <a:t>uit</a:t>
            </a:r>
            <a:r>
              <a:rPr lang="en-GB" dirty="0"/>
              <a:t> </a:t>
            </a:r>
            <a:r>
              <a:rPr lang="en-GB" dirty="0" err="1"/>
              <a:t>waarom</a:t>
            </a:r>
            <a:r>
              <a:rPr lang="en-GB" dirty="0"/>
              <a:t>.</a:t>
            </a:r>
          </a:p>
          <a:p>
            <a:pPr marL="342900" indent="-342900">
              <a:buFont typeface="Wingdings" panose="05000000000000000000" pitchFamily="2" charset="2"/>
              <a:buChar char="ü"/>
            </a:pPr>
            <a:r>
              <a:rPr lang="nl-NL" dirty="0"/>
              <a:t>Wacht niet op iemand anders om de boel te regelen</a:t>
            </a:r>
            <a:r>
              <a:rPr lang="en-GB" dirty="0"/>
              <a:t>? Leg </a:t>
            </a:r>
            <a:r>
              <a:rPr lang="en-GB" dirty="0" err="1"/>
              <a:t>uit</a:t>
            </a:r>
            <a:r>
              <a:rPr lang="en-GB" dirty="0"/>
              <a:t> </a:t>
            </a:r>
            <a:r>
              <a:rPr lang="en-GB" dirty="0" err="1"/>
              <a:t>waarom</a:t>
            </a:r>
            <a:r>
              <a:rPr lang="en-GB" dirty="0"/>
              <a:t>.</a:t>
            </a:r>
          </a:p>
          <a:p>
            <a:pPr algn="ctr"/>
            <a:endParaRPr lang="en-GB" dirty="0"/>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3080868" y="423260"/>
            <a:ext cx="5623561" cy="633215"/>
          </a:xfrm>
        </p:spPr>
        <p:txBody>
          <a:bodyPr/>
          <a:lstStyle/>
          <a:p>
            <a:pPr algn="ctr"/>
            <a:r>
              <a:rPr lang="en-GB" dirty="0"/>
              <a:t>ZELFEVALUATIE-ACTIVITEIT</a:t>
            </a:r>
          </a:p>
        </p:txBody>
      </p:sp>
      <p:grpSp>
        <p:nvGrpSpPr>
          <p:cNvPr id="9" name="Google Shape;518;p39">
            <a:extLst>
              <a:ext uri="{FF2B5EF4-FFF2-40B4-BE49-F238E27FC236}">
                <a16:creationId xmlns:a16="http://schemas.microsoft.com/office/drawing/2014/main" id="{A04D2332-8EBF-4C2D-A82E-C30700EA3674}"/>
              </a:ext>
            </a:extLst>
          </p:cNvPr>
          <p:cNvGrpSpPr/>
          <p:nvPr/>
        </p:nvGrpSpPr>
        <p:grpSpPr>
          <a:xfrm>
            <a:off x="5633993" y="1416115"/>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id="{A103F885-FF4B-4946-81CE-CA73F83F700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C986640E-532A-465A-93B5-12C1753B8716}"/>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id="{5F713C7A-DCD0-41BF-9D28-81F37B23480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1E861B28-7276-4B85-84C9-966E2C69134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08B7949A-DDBB-4F8F-AF4D-256AA9A629C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6347D978-3551-4A4B-908B-0FB2B9849D8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30841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6A083B-55C4-4F73-9EBF-A8163BDAC37A}"/>
              </a:ext>
            </a:extLst>
          </p:cNvPr>
          <p:cNvSpPr>
            <a:spLocks noGrp="1"/>
          </p:cNvSpPr>
          <p:nvPr>
            <p:ph type="body" sz="quarter" idx="13"/>
          </p:nvPr>
        </p:nvSpPr>
        <p:spPr>
          <a:xfrm>
            <a:off x="3741422" y="2905731"/>
            <a:ext cx="4709155" cy="1803430"/>
          </a:xfrm>
        </p:spPr>
        <p:txBody>
          <a:bodyPr>
            <a:normAutofit fontScale="92500" lnSpcReduction="10000"/>
          </a:bodyPr>
          <a:lstStyle/>
          <a:p>
            <a:pPr algn="ctr"/>
            <a:r>
              <a:rPr lang="nl-NL" dirty="0"/>
              <a:t>Laten we kenmerken van goede gemeenschapsleiders leren kennen </a:t>
            </a:r>
            <a:endParaRPr lang="en-GB" dirty="0"/>
          </a:p>
        </p:txBody>
      </p:sp>
      <p:grpSp>
        <p:nvGrpSpPr>
          <p:cNvPr id="3" name="Google Shape;540;p39">
            <a:extLst>
              <a:ext uri="{FF2B5EF4-FFF2-40B4-BE49-F238E27FC236}">
                <a16:creationId xmlns:a16="http://schemas.microsoft.com/office/drawing/2014/main" id="{5098574F-FDF6-4024-9BCB-CC411A8E2129}"/>
              </a:ext>
            </a:extLst>
          </p:cNvPr>
          <p:cNvGrpSpPr/>
          <p:nvPr/>
        </p:nvGrpSpPr>
        <p:grpSpPr>
          <a:xfrm>
            <a:off x="5715677" y="1542439"/>
            <a:ext cx="760644" cy="738810"/>
            <a:chOff x="5290150" y="1636700"/>
            <a:chExt cx="425025" cy="429875"/>
          </a:xfrm>
        </p:grpSpPr>
        <p:sp>
          <p:nvSpPr>
            <p:cNvPr id="4" name="Google Shape;541;p39">
              <a:extLst>
                <a:ext uri="{FF2B5EF4-FFF2-40B4-BE49-F238E27FC236}">
                  <a16:creationId xmlns:a16="http://schemas.microsoft.com/office/drawing/2014/main" id="{E6937421-D569-4466-B116-8F9F5B1DF8FA}"/>
                </a:ext>
              </a:extLst>
            </p:cNvPr>
            <p:cNvSpPr/>
            <p:nvPr/>
          </p:nvSpPr>
          <p:spPr>
            <a:xfrm>
              <a:off x="5396700" y="1939925"/>
              <a:ext cx="211900" cy="126650"/>
            </a:xfrm>
            <a:custGeom>
              <a:avLst/>
              <a:gdLst/>
              <a:ahLst/>
              <a:cxnLst/>
              <a:rect l="l" t="t" r="r" b="b"/>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42;p39">
              <a:extLst>
                <a:ext uri="{FF2B5EF4-FFF2-40B4-BE49-F238E27FC236}">
                  <a16:creationId xmlns:a16="http://schemas.microsoft.com/office/drawing/2014/main" id="{A1423B03-96DD-44EA-BB36-D195CCC22B58}"/>
                </a:ext>
              </a:extLst>
            </p:cNvPr>
            <p:cNvSpPr/>
            <p:nvPr/>
          </p:nvSpPr>
          <p:spPr>
            <a:xfrm>
              <a:off x="5290150" y="1636700"/>
              <a:ext cx="425025" cy="294100"/>
            </a:xfrm>
            <a:custGeom>
              <a:avLst/>
              <a:gdLst/>
              <a:ahLst/>
              <a:cxnLst/>
              <a:rect l="l" t="t" r="r" b="b"/>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875758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5622DD-4FA7-4778-8128-94C3E5F07A2B}"/>
              </a:ext>
            </a:extLst>
          </p:cNvPr>
          <p:cNvSpPr>
            <a:spLocks noGrp="1"/>
          </p:cNvSpPr>
          <p:nvPr>
            <p:ph type="body" sz="quarter" idx="13"/>
          </p:nvPr>
        </p:nvSpPr>
        <p:spPr>
          <a:xfrm>
            <a:off x="783177" y="526943"/>
            <a:ext cx="10856050" cy="1518834"/>
          </a:xfrm>
        </p:spPr>
        <p:txBody>
          <a:bodyPr anchor="ctr">
            <a:normAutofit/>
          </a:bodyPr>
          <a:lstStyle/>
          <a:p>
            <a:pPr algn="ctr"/>
            <a:r>
              <a:rPr lang="nl-NL" dirty="0"/>
              <a:t>Welkom bij Module 2 van de online cursus Migrant Community </a:t>
            </a:r>
            <a:r>
              <a:rPr lang="nl-NL" dirty="0" err="1"/>
              <a:t>Mediation</a:t>
            </a:r>
            <a:endParaRPr lang="en-GB" dirty="0"/>
          </a:p>
        </p:txBody>
      </p:sp>
      <p:sp>
        <p:nvSpPr>
          <p:cNvPr id="3" name="Text Placeholder 2">
            <a:extLst>
              <a:ext uri="{FF2B5EF4-FFF2-40B4-BE49-F238E27FC236}">
                <a16:creationId xmlns:a16="http://schemas.microsoft.com/office/drawing/2014/main" id="{2CCD446F-AC51-439F-A936-3CA320BAC889}"/>
              </a:ext>
            </a:extLst>
          </p:cNvPr>
          <p:cNvSpPr>
            <a:spLocks noGrp="1"/>
          </p:cNvSpPr>
          <p:nvPr>
            <p:ph type="body" sz="quarter" idx="14"/>
          </p:nvPr>
        </p:nvSpPr>
        <p:spPr>
          <a:xfrm>
            <a:off x="708651" y="2200760"/>
            <a:ext cx="10638222" cy="4308528"/>
          </a:xfrm>
        </p:spPr>
        <p:txBody>
          <a:bodyPr/>
          <a:lstStyle/>
          <a:p>
            <a:r>
              <a:rPr lang="nl-NL" sz="3000" dirty="0"/>
              <a:t>In deze module leer je</a:t>
            </a:r>
            <a:r>
              <a:rPr lang="en-GB" sz="3000" dirty="0"/>
              <a:t>:</a:t>
            </a:r>
            <a:endParaRPr lang="en-GB" dirty="0"/>
          </a:p>
          <a:p>
            <a:pPr marL="342900" indent="-342900">
              <a:buFont typeface="Wingdings" panose="05000000000000000000" pitchFamily="2" charset="2"/>
              <a:buChar char="ü"/>
            </a:pPr>
            <a:r>
              <a:rPr lang="nl-NL" dirty="0"/>
              <a:t>Wat is </a:t>
            </a:r>
            <a:r>
              <a:rPr lang="nl-NL" b="1" dirty="0"/>
              <a:t>gemeenschapsleiderschap</a:t>
            </a:r>
            <a:r>
              <a:rPr lang="nl-NL" dirty="0"/>
              <a:t>? Kenmerken van goede leiders in de context van nieuwe gemeenschappen.</a:t>
            </a:r>
          </a:p>
          <a:p>
            <a:pPr marL="342900" indent="-342900">
              <a:buFont typeface="Wingdings" panose="05000000000000000000" pitchFamily="2" charset="2"/>
              <a:buChar char="ü"/>
            </a:pPr>
            <a:r>
              <a:rPr lang="en-GB" dirty="0"/>
              <a:t>Wat </a:t>
            </a:r>
            <a:r>
              <a:rPr lang="en-GB" dirty="0" err="1"/>
              <a:t>zijn</a:t>
            </a:r>
            <a:r>
              <a:rPr lang="en-GB" dirty="0"/>
              <a:t> </a:t>
            </a:r>
            <a:r>
              <a:rPr lang="en-GB" b="1" dirty="0" err="1"/>
              <a:t>belangenbehartigingsvaardigheden</a:t>
            </a:r>
            <a:r>
              <a:rPr lang="en-GB" dirty="0"/>
              <a:t>?</a:t>
            </a:r>
          </a:p>
          <a:p>
            <a:pPr marL="342900" indent="-342900">
              <a:buFont typeface="Wingdings" panose="05000000000000000000" pitchFamily="2" charset="2"/>
              <a:buChar char="ü"/>
            </a:pPr>
            <a:r>
              <a:rPr lang="nl-NL" dirty="0"/>
              <a:t>Wat is een </a:t>
            </a:r>
            <a:r>
              <a:rPr lang="nl-NL" b="1" dirty="0"/>
              <a:t>sterke, positieve en rechtvaardige gemeenschap</a:t>
            </a:r>
            <a:r>
              <a:rPr lang="nl-NL" dirty="0"/>
              <a:t>? En waarom zouden we allemaal in zo'n gemeenschap willen leven?</a:t>
            </a:r>
          </a:p>
          <a:p>
            <a:pPr marL="342900" indent="-342900">
              <a:buFont typeface="Wingdings" panose="05000000000000000000" pitchFamily="2" charset="2"/>
              <a:buChar char="ü"/>
            </a:pPr>
            <a:r>
              <a:rPr lang="nl-NL" dirty="0"/>
              <a:t>Hoe </a:t>
            </a:r>
            <a:r>
              <a:rPr lang="nl-NL" b="1" dirty="0"/>
              <a:t>te leiden en te pleiten voor</a:t>
            </a:r>
            <a:r>
              <a:rPr lang="nl-NL" dirty="0"/>
              <a:t> sterke, positieve, rechtvaardige gemeenschappen</a:t>
            </a:r>
            <a:r>
              <a:rPr lang="en-GB" dirty="0"/>
              <a:t>?</a:t>
            </a:r>
          </a:p>
          <a:p>
            <a:pPr marL="342900" indent="-342900">
              <a:buFont typeface="Wingdings" panose="05000000000000000000" pitchFamily="2" charset="2"/>
              <a:buChar char="ü"/>
            </a:pPr>
            <a:r>
              <a:rPr lang="nl-NL" dirty="0"/>
              <a:t>Hoe te </a:t>
            </a:r>
            <a:r>
              <a:rPr lang="nl-NL" b="1" dirty="0"/>
              <a:t>praten met diverse groepen </a:t>
            </a:r>
            <a:r>
              <a:rPr lang="nl-NL" dirty="0"/>
              <a:t>(tips om taalbarrières te overwinnen, inclusieve benadering oefenen)</a:t>
            </a:r>
            <a:endParaRPr lang="en-GB" dirty="0"/>
          </a:p>
        </p:txBody>
      </p:sp>
    </p:spTree>
    <p:extLst>
      <p:ext uri="{BB962C8B-B14F-4D97-AF65-F5344CB8AC3E}">
        <p14:creationId xmlns:p14="http://schemas.microsoft.com/office/powerpoint/2010/main" val="447406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70D1F3-EE3D-4154-AACE-81CD32990319}"/>
              </a:ext>
            </a:extLst>
          </p:cNvPr>
          <p:cNvSpPr>
            <a:spLocks noGrp="1"/>
          </p:cNvSpPr>
          <p:nvPr>
            <p:ph type="body" sz="quarter" idx="13"/>
          </p:nvPr>
        </p:nvSpPr>
        <p:spPr/>
        <p:txBody>
          <a:bodyPr/>
          <a:lstStyle/>
          <a:p>
            <a:r>
              <a:rPr lang="en-GB" dirty="0" err="1"/>
              <a:t>Eigenschappen</a:t>
            </a:r>
            <a:r>
              <a:rPr lang="en-GB" dirty="0"/>
              <a:t> van </a:t>
            </a:r>
            <a:r>
              <a:rPr lang="en-GB" dirty="0" err="1"/>
              <a:t>een</a:t>
            </a:r>
            <a:r>
              <a:rPr lang="en-GB" dirty="0"/>
              <a:t> </a:t>
            </a:r>
            <a:r>
              <a:rPr lang="en-GB" dirty="0" err="1"/>
              <a:t>gemeenschapsleider</a:t>
            </a:r>
            <a:endParaRPr lang="en-GB" dirty="0"/>
          </a:p>
        </p:txBody>
      </p:sp>
      <p:sp>
        <p:nvSpPr>
          <p:cNvPr id="3" name="Text Placeholder 2">
            <a:extLst>
              <a:ext uri="{FF2B5EF4-FFF2-40B4-BE49-F238E27FC236}">
                <a16:creationId xmlns:a16="http://schemas.microsoft.com/office/drawing/2014/main" id="{EBD283E8-9899-451A-BBB4-D66E2580DC88}"/>
              </a:ext>
            </a:extLst>
          </p:cNvPr>
          <p:cNvSpPr>
            <a:spLocks noGrp="1"/>
          </p:cNvSpPr>
          <p:nvPr>
            <p:ph type="body" sz="quarter" idx="15"/>
          </p:nvPr>
        </p:nvSpPr>
        <p:spPr/>
        <p:txBody>
          <a:bodyPr/>
          <a:lstStyle/>
          <a:p>
            <a:r>
              <a:rPr lang="en-GB" b="1" dirty="0" err="1"/>
              <a:t>Integriteit</a:t>
            </a:r>
            <a:endParaRPr lang="en-GB" dirty="0"/>
          </a:p>
        </p:txBody>
      </p:sp>
      <p:sp>
        <p:nvSpPr>
          <p:cNvPr id="4" name="Text Placeholder 3">
            <a:extLst>
              <a:ext uri="{FF2B5EF4-FFF2-40B4-BE49-F238E27FC236}">
                <a16:creationId xmlns:a16="http://schemas.microsoft.com/office/drawing/2014/main" id="{1657C6F3-AA7A-4169-92B2-DEC2F3FEB873}"/>
              </a:ext>
            </a:extLst>
          </p:cNvPr>
          <p:cNvSpPr>
            <a:spLocks noGrp="1"/>
          </p:cNvSpPr>
          <p:nvPr>
            <p:ph type="body" sz="quarter" idx="16"/>
          </p:nvPr>
        </p:nvSpPr>
        <p:spPr>
          <a:xfrm>
            <a:off x="447066" y="2293727"/>
            <a:ext cx="2659582" cy="716489"/>
          </a:xfrm>
        </p:spPr>
        <p:txBody>
          <a:bodyPr/>
          <a:lstStyle/>
          <a:p>
            <a:r>
              <a:rPr lang="nl-NL" dirty="0"/>
              <a:t>Om je te vertrouwen moeten de mensen weten dat je zegt wat je gelooft en daarnaar handelt. Als mensen je vertrouwen, kunnen ze je volgen tot aan het einde.</a:t>
            </a:r>
            <a:endParaRPr lang="en-GB" dirty="0"/>
          </a:p>
        </p:txBody>
      </p:sp>
      <p:sp>
        <p:nvSpPr>
          <p:cNvPr id="5" name="Text Placeholder 4">
            <a:extLst>
              <a:ext uri="{FF2B5EF4-FFF2-40B4-BE49-F238E27FC236}">
                <a16:creationId xmlns:a16="http://schemas.microsoft.com/office/drawing/2014/main" id="{C05E2748-294D-4C9A-A2BE-2560834A9810}"/>
              </a:ext>
            </a:extLst>
          </p:cNvPr>
          <p:cNvSpPr>
            <a:spLocks noGrp="1"/>
          </p:cNvSpPr>
          <p:nvPr>
            <p:ph type="body" sz="quarter" idx="17"/>
          </p:nvPr>
        </p:nvSpPr>
        <p:spPr/>
        <p:txBody>
          <a:bodyPr/>
          <a:lstStyle/>
          <a:p>
            <a:r>
              <a:rPr lang="en-GB" b="1" dirty="0" err="1"/>
              <a:t>Moed</a:t>
            </a:r>
            <a:endParaRPr lang="en-GB" dirty="0"/>
          </a:p>
        </p:txBody>
      </p:sp>
      <p:sp>
        <p:nvSpPr>
          <p:cNvPr id="6" name="Text Placeholder 5">
            <a:extLst>
              <a:ext uri="{FF2B5EF4-FFF2-40B4-BE49-F238E27FC236}">
                <a16:creationId xmlns:a16="http://schemas.microsoft.com/office/drawing/2014/main" id="{1D0E1ACD-8E9D-4D83-ACFF-72120C145B58}"/>
              </a:ext>
            </a:extLst>
          </p:cNvPr>
          <p:cNvSpPr>
            <a:spLocks noGrp="1"/>
          </p:cNvSpPr>
          <p:nvPr>
            <p:ph type="body" sz="quarter" idx="18"/>
          </p:nvPr>
        </p:nvSpPr>
        <p:spPr>
          <a:xfrm>
            <a:off x="3287916" y="2279903"/>
            <a:ext cx="2659582" cy="716489"/>
          </a:xfrm>
        </p:spPr>
        <p:txBody>
          <a:bodyPr/>
          <a:lstStyle/>
          <a:p>
            <a:r>
              <a:rPr lang="nl-NL" dirty="0"/>
              <a:t>Het is prima om trillend in je laarzen te staan, maar iemand moet die draak gaan verslaan, en dat kun jij net zo goed zijn. Leiderschap betekent dat je anderen de weg wijst door het donkere, enge, bos. Ga je gang en spreek de waarheid - ook als die niet populair is.</a:t>
            </a:r>
            <a:endParaRPr lang="en-GB" dirty="0"/>
          </a:p>
        </p:txBody>
      </p:sp>
      <p:sp>
        <p:nvSpPr>
          <p:cNvPr id="7" name="Text Placeholder 6">
            <a:extLst>
              <a:ext uri="{FF2B5EF4-FFF2-40B4-BE49-F238E27FC236}">
                <a16:creationId xmlns:a16="http://schemas.microsoft.com/office/drawing/2014/main" id="{8004ED14-7CDA-4A11-9502-42A2AE1C9EE5}"/>
              </a:ext>
            </a:extLst>
          </p:cNvPr>
          <p:cNvSpPr>
            <a:spLocks noGrp="1"/>
          </p:cNvSpPr>
          <p:nvPr>
            <p:ph type="body" sz="quarter" idx="19"/>
          </p:nvPr>
        </p:nvSpPr>
        <p:spPr/>
        <p:txBody>
          <a:bodyPr/>
          <a:lstStyle/>
          <a:p>
            <a:r>
              <a:rPr lang="en-GB" b="1" dirty="0" err="1"/>
              <a:t>Betrokkenheid</a:t>
            </a:r>
            <a:endParaRPr lang="en-GB" dirty="0"/>
          </a:p>
        </p:txBody>
      </p:sp>
      <p:sp>
        <p:nvSpPr>
          <p:cNvPr id="8" name="Text Placeholder 7">
            <a:extLst>
              <a:ext uri="{FF2B5EF4-FFF2-40B4-BE49-F238E27FC236}">
                <a16:creationId xmlns:a16="http://schemas.microsoft.com/office/drawing/2014/main" id="{245A723B-8DD5-4564-8795-2A63A406DDA2}"/>
              </a:ext>
            </a:extLst>
          </p:cNvPr>
          <p:cNvSpPr>
            <a:spLocks noGrp="1"/>
          </p:cNvSpPr>
          <p:nvPr>
            <p:ph type="body" sz="quarter" idx="20"/>
          </p:nvPr>
        </p:nvSpPr>
        <p:spPr>
          <a:xfrm>
            <a:off x="6184888" y="2331155"/>
            <a:ext cx="2659582" cy="716489"/>
          </a:xfrm>
        </p:spPr>
        <p:txBody>
          <a:bodyPr/>
          <a:lstStyle/>
          <a:p>
            <a:r>
              <a:rPr lang="nl-NL" dirty="0"/>
              <a:t>Je moet je door goede en slechte tijden heen aan je taak houden. Je inzet dient als een voorbeeld.</a:t>
            </a:r>
            <a:endParaRPr lang="en-GB" dirty="0"/>
          </a:p>
        </p:txBody>
      </p:sp>
      <p:sp>
        <p:nvSpPr>
          <p:cNvPr id="9" name="Text Placeholder 8">
            <a:extLst>
              <a:ext uri="{FF2B5EF4-FFF2-40B4-BE49-F238E27FC236}">
                <a16:creationId xmlns:a16="http://schemas.microsoft.com/office/drawing/2014/main" id="{F74E3C50-A2D7-42E8-8D25-D7170C37EAA7}"/>
              </a:ext>
            </a:extLst>
          </p:cNvPr>
          <p:cNvSpPr>
            <a:spLocks noGrp="1"/>
          </p:cNvSpPr>
          <p:nvPr>
            <p:ph type="body" sz="quarter" idx="21"/>
          </p:nvPr>
        </p:nvSpPr>
        <p:spPr/>
        <p:txBody>
          <a:bodyPr/>
          <a:lstStyle/>
          <a:p>
            <a:r>
              <a:rPr lang="en-GB" b="1" dirty="0" err="1"/>
              <a:t>Empathie</a:t>
            </a:r>
            <a:endParaRPr lang="en-GB" dirty="0"/>
          </a:p>
        </p:txBody>
      </p:sp>
      <p:sp>
        <p:nvSpPr>
          <p:cNvPr id="10" name="Text Placeholder 9">
            <a:extLst>
              <a:ext uri="{FF2B5EF4-FFF2-40B4-BE49-F238E27FC236}">
                <a16:creationId xmlns:a16="http://schemas.microsoft.com/office/drawing/2014/main" id="{CF77DA05-5D83-40A7-BDF5-9C732423F705}"/>
              </a:ext>
            </a:extLst>
          </p:cNvPr>
          <p:cNvSpPr>
            <a:spLocks noGrp="1"/>
          </p:cNvSpPr>
          <p:nvPr>
            <p:ph type="body" sz="quarter" idx="22"/>
          </p:nvPr>
        </p:nvSpPr>
        <p:spPr>
          <a:xfrm>
            <a:off x="9006653" y="2338103"/>
            <a:ext cx="2659582" cy="716489"/>
          </a:xfrm>
        </p:spPr>
        <p:txBody>
          <a:bodyPr/>
          <a:lstStyle/>
          <a:p>
            <a:r>
              <a:rPr lang="nl-NL" dirty="0"/>
              <a:t>Mensen zullen je volgen als ze weten dat je om hen en om anderen geeft. Hoe groter je vermogen om </a:t>
            </a:r>
            <a:r>
              <a:rPr lang="nl-NL" dirty="0" err="1"/>
              <a:t>om</a:t>
            </a:r>
            <a:r>
              <a:rPr lang="nl-NL" dirty="0"/>
              <a:t> allerlei soorten mensen te geven, hoe meer vertrouwen ze in je zullen hebben.</a:t>
            </a:r>
            <a:endParaRPr lang="en-GB" dirty="0"/>
          </a:p>
        </p:txBody>
      </p:sp>
    </p:spTree>
    <p:extLst>
      <p:ext uri="{BB962C8B-B14F-4D97-AF65-F5344CB8AC3E}">
        <p14:creationId xmlns:p14="http://schemas.microsoft.com/office/powerpoint/2010/main" val="2568343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70D1F3-EE3D-4154-AACE-81CD32990319}"/>
              </a:ext>
            </a:extLst>
          </p:cNvPr>
          <p:cNvSpPr>
            <a:spLocks noGrp="1"/>
          </p:cNvSpPr>
          <p:nvPr>
            <p:ph type="body" sz="quarter" idx="13"/>
          </p:nvPr>
        </p:nvSpPr>
        <p:spPr/>
        <p:txBody>
          <a:bodyPr/>
          <a:lstStyle/>
          <a:p>
            <a:r>
              <a:rPr lang="en-GB" dirty="0" err="1"/>
              <a:t>Eigenschappen</a:t>
            </a:r>
            <a:r>
              <a:rPr lang="en-GB" dirty="0"/>
              <a:t> van </a:t>
            </a:r>
            <a:r>
              <a:rPr lang="en-GB" dirty="0" err="1"/>
              <a:t>een</a:t>
            </a:r>
            <a:r>
              <a:rPr lang="en-GB" dirty="0"/>
              <a:t> </a:t>
            </a:r>
            <a:r>
              <a:rPr lang="en-GB" dirty="0" err="1"/>
              <a:t>gemeenschapsleider</a:t>
            </a:r>
            <a:endParaRPr lang="en-GB" dirty="0"/>
          </a:p>
        </p:txBody>
      </p:sp>
      <p:sp>
        <p:nvSpPr>
          <p:cNvPr id="3" name="Text Placeholder 2">
            <a:extLst>
              <a:ext uri="{FF2B5EF4-FFF2-40B4-BE49-F238E27FC236}">
                <a16:creationId xmlns:a16="http://schemas.microsoft.com/office/drawing/2014/main" id="{EBD283E8-9899-451A-BBB4-D66E2580DC88}"/>
              </a:ext>
            </a:extLst>
          </p:cNvPr>
          <p:cNvSpPr>
            <a:spLocks noGrp="1"/>
          </p:cNvSpPr>
          <p:nvPr>
            <p:ph type="body" sz="quarter" idx="15"/>
          </p:nvPr>
        </p:nvSpPr>
        <p:spPr/>
        <p:txBody>
          <a:bodyPr/>
          <a:lstStyle/>
          <a:p>
            <a:r>
              <a:rPr lang="en-GB" b="1" dirty="0" err="1"/>
              <a:t>Creativiteit</a:t>
            </a:r>
            <a:endParaRPr lang="en-GB" dirty="0"/>
          </a:p>
        </p:txBody>
      </p:sp>
      <p:sp>
        <p:nvSpPr>
          <p:cNvPr id="4" name="Text Placeholder 3">
            <a:extLst>
              <a:ext uri="{FF2B5EF4-FFF2-40B4-BE49-F238E27FC236}">
                <a16:creationId xmlns:a16="http://schemas.microsoft.com/office/drawing/2014/main" id="{1657C6F3-AA7A-4169-92B2-DEC2F3FEB873}"/>
              </a:ext>
            </a:extLst>
          </p:cNvPr>
          <p:cNvSpPr>
            <a:spLocks noGrp="1"/>
          </p:cNvSpPr>
          <p:nvPr>
            <p:ph type="body" sz="quarter" idx="16"/>
          </p:nvPr>
        </p:nvSpPr>
        <p:spPr>
          <a:xfrm>
            <a:off x="447066" y="2584284"/>
            <a:ext cx="2659582" cy="716489"/>
          </a:xfrm>
        </p:spPr>
        <p:txBody>
          <a:bodyPr/>
          <a:lstStyle/>
          <a:p>
            <a:r>
              <a:rPr lang="nl-NL" dirty="0"/>
              <a:t>Elke situatie zal om een andere reactie vragen. Wees bereid te blijven veranderen en nieuwe oplossingen te blijven bedenken.</a:t>
            </a:r>
            <a:endParaRPr lang="en-GB" dirty="0"/>
          </a:p>
        </p:txBody>
      </p:sp>
      <p:sp>
        <p:nvSpPr>
          <p:cNvPr id="5" name="Text Placeholder 4">
            <a:extLst>
              <a:ext uri="{FF2B5EF4-FFF2-40B4-BE49-F238E27FC236}">
                <a16:creationId xmlns:a16="http://schemas.microsoft.com/office/drawing/2014/main" id="{C05E2748-294D-4C9A-A2BE-2560834A9810}"/>
              </a:ext>
            </a:extLst>
          </p:cNvPr>
          <p:cNvSpPr>
            <a:spLocks noGrp="1"/>
          </p:cNvSpPr>
          <p:nvPr>
            <p:ph type="body" sz="quarter" idx="17"/>
          </p:nvPr>
        </p:nvSpPr>
        <p:spPr/>
        <p:txBody>
          <a:bodyPr/>
          <a:lstStyle/>
          <a:p>
            <a:r>
              <a:rPr lang="en-GB" b="1" dirty="0" err="1"/>
              <a:t>Bouwt</a:t>
            </a:r>
            <a:r>
              <a:rPr lang="en-GB" b="1" dirty="0"/>
              <a:t> </a:t>
            </a:r>
            <a:r>
              <a:rPr lang="en-GB" b="1" dirty="0" err="1"/>
              <a:t>zichzelf</a:t>
            </a:r>
            <a:r>
              <a:rPr lang="en-GB" b="1" dirty="0"/>
              <a:t> op</a:t>
            </a:r>
            <a:endParaRPr lang="en-GB" dirty="0"/>
          </a:p>
        </p:txBody>
      </p:sp>
      <p:sp>
        <p:nvSpPr>
          <p:cNvPr id="6" name="Text Placeholder 5">
            <a:extLst>
              <a:ext uri="{FF2B5EF4-FFF2-40B4-BE49-F238E27FC236}">
                <a16:creationId xmlns:a16="http://schemas.microsoft.com/office/drawing/2014/main" id="{1D0E1ACD-8E9D-4D83-ACFF-72120C145B58}"/>
              </a:ext>
            </a:extLst>
          </p:cNvPr>
          <p:cNvSpPr>
            <a:spLocks noGrp="1"/>
          </p:cNvSpPr>
          <p:nvPr>
            <p:ph type="body" sz="quarter" idx="18"/>
          </p:nvPr>
        </p:nvSpPr>
        <p:spPr>
          <a:xfrm>
            <a:off x="3287916" y="2570460"/>
            <a:ext cx="2659582" cy="2625383"/>
          </a:xfrm>
        </p:spPr>
        <p:txBody>
          <a:bodyPr/>
          <a:lstStyle/>
          <a:p>
            <a:r>
              <a:rPr lang="nl-NL" dirty="0"/>
              <a:t>Ontwikkelt zelfbewustzijn en krijgt inzicht in eigen behoeften om gelukkig te worden.</a:t>
            </a:r>
          </a:p>
          <a:p>
            <a:r>
              <a:rPr lang="nl-NL" dirty="0"/>
              <a:t>Zorgt voor een positieve houding, bouwt veerkracht en geduld op bij het bereiken van eigen persoonlijke doelen.</a:t>
            </a:r>
            <a:endParaRPr lang="en-GB" dirty="0"/>
          </a:p>
        </p:txBody>
      </p:sp>
      <p:sp>
        <p:nvSpPr>
          <p:cNvPr id="7" name="Text Placeholder 6">
            <a:extLst>
              <a:ext uri="{FF2B5EF4-FFF2-40B4-BE49-F238E27FC236}">
                <a16:creationId xmlns:a16="http://schemas.microsoft.com/office/drawing/2014/main" id="{8004ED14-7CDA-4A11-9502-42A2AE1C9EE5}"/>
              </a:ext>
            </a:extLst>
          </p:cNvPr>
          <p:cNvSpPr>
            <a:spLocks noGrp="1"/>
          </p:cNvSpPr>
          <p:nvPr>
            <p:ph type="body" sz="quarter" idx="19"/>
          </p:nvPr>
        </p:nvSpPr>
        <p:spPr/>
        <p:txBody>
          <a:bodyPr/>
          <a:lstStyle/>
          <a:p>
            <a:r>
              <a:rPr lang="en-GB" b="1" dirty="0" err="1"/>
              <a:t>Bouwt</a:t>
            </a:r>
            <a:r>
              <a:rPr lang="en-GB" b="1" dirty="0"/>
              <a:t> </a:t>
            </a:r>
            <a:r>
              <a:rPr lang="en-GB" b="1" dirty="0" err="1"/>
              <a:t>anderen</a:t>
            </a:r>
            <a:r>
              <a:rPr lang="en-GB" b="1" dirty="0"/>
              <a:t> op</a:t>
            </a:r>
            <a:endParaRPr lang="en-GB" dirty="0"/>
          </a:p>
        </p:txBody>
      </p:sp>
      <p:sp>
        <p:nvSpPr>
          <p:cNvPr id="8" name="Text Placeholder 7">
            <a:extLst>
              <a:ext uri="{FF2B5EF4-FFF2-40B4-BE49-F238E27FC236}">
                <a16:creationId xmlns:a16="http://schemas.microsoft.com/office/drawing/2014/main" id="{245A723B-8DD5-4564-8795-2A63A406DDA2}"/>
              </a:ext>
            </a:extLst>
          </p:cNvPr>
          <p:cNvSpPr>
            <a:spLocks noGrp="1"/>
          </p:cNvSpPr>
          <p:nvPr>
            <p:ph type="body" sz="quarter" idx="20"/>
          </p:nvPr>
        </p:nvSpPr>
        <p:spPr>
          <a:xfrm>
            <a:off x="6184888" y="2621712"/>
            <a:ext cx="2659582" cy="2727528"/>
          </a:xfrm>
        </p:spPr>
        <p:txBody>
          <a:bodyPr/>
          <a:lstStyle/>
          <a:p>
            <a:r>
              <a:rPr lang="nl-NL" dirty="0"/>
              <a:t>Toont dankbaarheid voor kansen en levert positieve bijdragen aan de samenleving. Geeft het goede voorbeeld door persoonlijke integriteit, empathie, medeleven en respect voor anderen.</a:t>
            </a:r>
            <a:endParaRPr lang="en-GB" dirty="0"/>
          </a:p>
        </p:txBody>
      </p:sp>
      <p:sp>
        <p:nvSpPr>
          <p:cNvPr id="9" name="Text Placeholder 8">
            <a:extLst>
              <a:ext uri="{FF2B5EF4-FFF2-40B4-BE49-F238E27FC236}">
                <a16:creationId xmlns:a16="http://schemas.microsoft.com/office/drawing/2014/main" id="{F74E3C50-A2D7-42E8-8D25-D7170C37EAA7}"/>
              </a:ext>
            </a:extLst>
          </p:cNvPr>
          <p:cNvSpPr>
            <a:spLocks noGrp="1"/>
          </p:cNvSpPr>
          <p:nvPr>
            <p:ph type="body" sz="quarter" idx="21"/>
          </p:nvPr>
        </p:nvSpPr>
        <p:spPr/>
        <p:txBody>
          <a:bodyPr/>
          <a:lstStyle/>
          <a:p>
            <a:r>
              <a:rPr lang="en-GB" b="1" dirty="0" err="1"/>
              <a:t>Heeft</a:t>
            </a:r>
            <a:r>
              <a:rPr lang="en-GB" b="1" dirty="0"/>
              <a:t> </a:t>
            </a:r>
            <a:r>
              <a:rPr lang="en-GB" b="1" dirty="0" err="1"/>
              <a:t>visie</a:t>
            </a:r>
            <a:endParaRPr lang="en-GB" dirty="0"/>
          </a:p>
        </p:txBody>
      </p:sp>
      <p:sp>
        <p:nvSpPr>
          <p:cNvPr id="10" name="Text Placeholder 9">
            <a:extLst>
              <a:ext uri="{FF2B5EF4-FFF2-40B4-BE49-F238E27FC236}">
                <a16:creationId xmlns:a16="http://schemas.microsoft.com/office/drawing/2014/main" id="{CF77DA05-5D83-40A7-BDF5-9C732423F705}"/>
              </a:ext>
            </a:extLst>
          </p:cNvPr>
          <p:cNvSpPr>
            <a:spLocks noGrp="1"/>
          </p:cNvSpPr>
          <p:nvPr>
            <p:ph type="body" sz="quarter" idx="22"/>
          </p:nvPr>
        </p:nvSpPr>
        <p:spPr>
          <a:xfrm>
            <a:off x="9006653" y="2628660"/>
            <a:ext cx="2659582" cy="2034780"/>
          </a:xfrm>
        </p:spPr>
        <p:txBody>
          <a:bodyPr/>
          <a:lstStyle/>
          <a:p>
            <a:r>
              <a:rPr lang="nl-NL" dirty="0"/>
              <a:t>Ziet duidelijk wat er bereikt moet worden, stelt duidelijke doelen voor de toekomst en streeft naar vooruitgang.</a:t>
            </a:r>
            <a:endParaRPr lang="en-GB" dirty="0"/>
          </a:p>
        </p:txBody>
      </p:sp>
    </p:spTree>
    <p:extLst>
      <p:ext uri="{BB962C8B-B14F-4D97-AF65-F5344CB8AC3E}">
        <p14:creationId xmlns:p14="http://schemas.microsoft.com/office/powerpoint/2010/main" val="1040883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91231B-60F7-4405-B4B0-14233EBEC389}"/>
              </a:ext>
            </a:extLst>
          </p:cNvPr>
          <p:cNvSpPr>
            <a:spLocks noGrp="1"/>
          </p:cNvSpPr>
          <p:nvPr>
            <p:ph type="body" sz="quarter" idx="15"/>
          </p:nvPr>
        </p:nvSpPr>
        <p:spPr/>
        <p:txBody>
          <a:bodyPr>
            <a:normAutofit/>
          </a:bodyPr>
          <a:lstStyle/>
          <a:p>
            <a:pPr algn="ctr"/>
            <a:r>
              <a:rPr lang="nl-NL" dirty="0"/>
              <a:t>Goede gewoontes van succesvolle gemeenschapsleiders</a:t>
            </a:r>
            <a:endParaRPr lang="en-GB" dirty="0"/>
          </a:p>
        </p:txBody>
      </p:sp>
      <p:sp>
        <p:nvSpPr>
          <p:cNvPr id="5" name="Rectangle: Rounded Corners 4">
            <a:extLst>
              <a:ext uri="{FF2B5EF4-FFF2-40B4-BE49-F238E27FC236}">
                <a16:creationId xmlns:a16="http://schemas.microsoft.com/office/drawing/2014/main" id="{C42F960C-303F-4CE2-BCF8-35A56BDCEB86}"/>
              </a:ext>
            </a:extLst>
          </p:cNvPr>
          <p:cNvSpPr/>
          <p:nvPr/>
        </p:nvSpPr>
        <p:spPr>
          <a:xfrm>
            <a:off x="399047" y="1958641"/>
            <a:ext cx="2744994" cy="4261686"/>
          </a:xfrm>
          <a:prstGeom prst="roundRect">
            <a:avLst/>
          </a:prstGeom>
          <a:noFill/>
          <a:ln w="38100">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rgbClr val="5E5E5E"/>
                </a:solidFill>
              </a:rPr>
              <a:t>DE STERKE PUNTEN VAN INDIVIDUEN MAXIMALISEREN</a:t>
            </a:r>
            <a:endParaRPr lang="en-GB" dirty="0">
              <a:solidFill>
                <a:srgbClr val="5E5E5E"/>
              </a:solidFill>
            </a:endParaRPr>
          </a:p>
          <a:p>
            <a:pPr algn="ctr"/>
            <a:endParaRPr lang="en-GB" dirty="0">
              <a:solidFill>
                <a:srgbClr val="5E5E5E"/>
              </a:solidFill>
            </a:endParaRPr>
          </a:p>
          <a:p>
            <a:pPr algn="ctr"/>
            <a:endParaRPr lang="en-GB" dirty="0">
              <a:solidFill>
                <a:srgbClr val="5E5E5E"/>
              </a:solidFill>
            </a:endParaRPr>
          </a:p>
          <a:p>
            <a:pPr marL="285750" indent="-285750" algn="ctr">
              <a:buFont typeface="Arial" panose="020B0604020202020204" pitchFamily="34" charset="0"/>
              <a:buChar char="•"/>
            </a:pPr>
            <a:r>
              <a:rPr lang="nl-NL" dirty="0">
                <a:solidFill>
                  <a:srgbClr val="5E5E5E"/>
                </a:solidFill>
              </a:rPr>
              <a:t>Werk met vrijwilligers</a:t>
            </a:r>
          </a:p>
          <a:p>
            <a:pPr marL="285750" indent="-285750" algn="ctr">
              <a:buFont typeface="Arial" panose="020B0604020202020204" pitchFamily="34" charset="0"/>
              <a:buChar char="•"/>
            </a:pPr>
            <a:endParaRPr lang="nl-NL" dirty="0">
              <a:solidFill>
                <a:srgbClr val="5E5E5E"/>
              </a:solidFill>
            </a:endParaRPr>
          </a:p>
          <a:p>
            <a:pPr marL="285750" indent="-285750" algn="ctr">
              <a:buFont typeface="Arial" panose="020B0604020202020204" pitchFamily="34" charset="0"/>
              <a:buChar char="•"/>
            </a:pPr>
            <a:r>
              <a:rPr lang="nl-NL" dirty="0">
                <a:solidFill>
                  <a:srgbClr val="5E5E5E"/>
                </a:solidFill>
              </a:rPr>
              <a:t>Talenten optimaal benutten</a:t>
            </a:r>
          </a:p>
        </p:txBody>
      </p:sp>
      <p:sp>
        <p:nvSpPr>
          <p:cNvPr id="7" name="Rectangle: Rounded Corners 6">
            <a:extLst>
              <a:ext uri="{FF2B5EF4-FFF2-40B4-BE49-F238E27FC236}">
                <a16:creationId xmlns:a16="http://schemas.microsoft.com/office/drawing/2014/main" id="{7EB94E0C-2468-4DE3-8716-E52E039C41B1}"/>
              </a:ext>
            </a:extLst>
          </p:cNvPr>
          <p:cNvSpPr/>
          <p:nvPr/>
        </p:nvSpPr>
        <p:spPr>
          <a:xfrm>
            <a:off x="3282017" y="1958641"/>
            <a:ext cx="2744994" cy="4261686"/>
          </a:xfrm>
          <a:prstGeom prst="roundRect">
            <a:avLst/>
          </a:prstGeom>
          <a:noFill/>
          <a:ln w="38100">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rgbClr val="5E5E5E"/>
                </a:solidFill>
              </a:rPr>
              <a:t>BRENG DE BEHOEFTEN IN EVENWICHT</a:t>
            </a:r>
            <a:endParaRPr lang="en-GB" dirty="0">
              <a:solidFill>
                <a:srgbClr val="5E5E5E"/>
              </a:solidFill>
            </a:endParaRPr>
          </a:p>
          <a:p>
            <a:pPr algn="ctr"/>
            <a:endParaRPr lang="en-GB" dirty="0">
              <a:solidFill>
                <a:srgbClr val="5E5E5E"/>
              </a:solidFill>
            </a:endParaRPr>
          </a:p>
          <a:p>
            <a:pPr algn="ctr"/>
            <a:endParaRPr lang="en-GB" dirty="0">
              <a:solidFill>
                <a:srgbClr val="5E5E5E"/>
              </a:solidFill>
            </a:endParaRPr>
          </a:p>
          <a:p>
            <a:pPr marL="285750" indent="-285750" algn="ctr">
              <a:buFont typeface="Arial" panose="020B0604020202020204" pitchFamily="34" charset="0"/>
              <a:buChar char="•"/>
            </a:pPr>
            <a:r>
              <a:rPr lang="nl-NL" dirty="0">
                <a:solidFill>
                  <a:srgbClr val="5E5E5E"/>
                </a:solidFill>
              </a:rPr>
              <a:t>Breng ieders behoeften in evenwicht</a:t>
            </a:r>
          </a:p>
          <a:p>
            <a:pPr marL="285750" indent="-285750" algn="ctr">
              <a:buFont typeface="Arial" panose="020B0604020202020204" pitchFamily="34" charset="0"/>
              <a:buChar char="•"/>
            </a:pPr>
            <a:endParaRPr lang="nl-NL" dirty="0">
              <a:solidFill>
                <a:srgbClr val="5E5E5E"/>
              </a:solidFill>
            </a:endParaRPr>
          </a:p>
          <a:p>
            <a:pPr marL="285750" indent="-285750" algn="ctr">
              <a:buFont typeface="Arial" panose="020B0604020202020204" pitchFamily="34" charset="0"/>
              <a:buChar char="•"/>
            </a:pPr>
            <a:r>
              <a:rPr lang="nl-NL" dirty="0">
                <a:solidFill>
                  <a:srgbClr val="5E5E5E"/>
                </a:solidFill>
              </a:rPr>
              <a:t>Focus eerst op de meest noodzakelijke werkzaamheden</a:t>
            </a:r>
            <a:endParaRPr lang="nl-NL" dirty="0"/>
          </a:p>
        </p:txBody>
      </p:sp>
      <p:sp>
        <p:nvSpPr>
          <p:cNvPr id="8" name="Rectangle: Rounded Corners 7">
            <a:extLst>
              <a:ext uri="{FF2B5EF4-FFF2-40B4-BE49-F238E27FC236}">
                <a16:creationId xmlns:a16="http://schemas.microsoft.com/office/drawing/2014/main" id="{D288AF1F-B8B0-49B0-819C-2A9D7FA1F3D3}"/>
              </a:ext>
            </a:extLst>
          </p:cNvPr>
          <p:cNvSpPr/>
          <p:nvPr/>
        </p:nvSpPr>
        <p:spPr>
          <a:xfrm>
            <a:off x="6164987" y="1958641"/>
            <a:ext cx="2744994" cy="4261686"/>
          </a:xfrm>
          <a:prstGeom prst="roundRect">
            <a:avLst/>
          </a:prstGeom>
          <a:noFill/>
          <a:ln w="38100">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5E5E5E"/>
                </a:solidFill>
              </a:rPr>
              <a:t>WERK ALS EEN TEAM</a:t>
            </a:r>
          </a:p>
          <a:p>
            <a:pPr algn="ctr"/>
            <a:endParaRPr lang="en-GB" dirty="0">
              <a:solidFill>
                <a:srgbClr val="5E5E5E"/>
              </a:solidFill>
            </a:endParaRPr>
          </a:p>
          <a:p>
            <a:pPr algn="ctr"/>
            <a:endParaRPr lang="en-GB" dirty="0">
              <a:solidFill>
                <a:srgbClr val="5E5E5E"/>
              </a:solidFill>
            </a:endParaRPr>
          </a:p>
          <a:p>
            <a:pPr marL="285750" indent="-285750" algn="ctr">
              <a:buFont typeface="Arial" panose="020B0604020202020204" pitchFamily="34" charset="0"/>
              <a:buChar char="•"/>
            </a:pPr>
            <a:r>
              <a:rPr lang="nl-NL" dirty="0">
                <a:solidFill>
                  <a:srgbClr val="5E5E5E"/>
                </a:solidFill>
              </a:rPr>
              <a:t>Wie heeft hetzelfde belang</a:t>
            </a:r>
          </a:p>
          <a:p>
            <a:pPr marL="285750" indent="-285750" algn="ctr">
              <a:buFont typeface="Arial" panose="020B0604020202020204" pitchFamily="34" charset="0"/>
              <a:buChar char="•"/>
            </a:pPr>
            <a:endParaRPr lang="nl-NL" dirty="0">
              <a:solidFill>
                <a:srgbClr val="5E5E5E"/>
              </a:solidFill>
            </a:endParaRPr>
          </a:p>
          <a:p>
            <a:pPr marL="285750" indent="-285750" algn="ctr">
              <a:buFont typeface="Arial" panose="020B0604020202020204" pitchFamily="34" charset="0"/>
              <a:buChar char="•"/>
            </a:pPr>
            <a:r>
              <a:rPr lang="nl-NL" dirty="0">
                <a:solidFill>
                  <a:srgbClr val="5E5E5E"/>
                </a:solidFill>
              </a:rPr>
              <a:t>Bied steun om steun te krijgen</a:t>
            </a:r>
          </a:p>
        </p:txBody>
      </p:sp>
      <p:sp>
        <p:nvSpPr>
          <p:cNvPr id="9" name="Rectangle: Rounded Corners 8">
            <a:extLst>
              <a:ext uri="{FF2B5EF4-FFF2-40B4-BE49-F238E27FC236}">
                <a16:creationId xmlns:a16="http://schemas.microsoft.com/office/drawing/2014/main" id="{201F57EA-CDF2-4336-87D5-0270C2F50599}"/>
              </a:ext>
            </a:extLst>
          </p:cNvPr>
          <p:cNvSpPr/>
          <p:nvPr/>
        </p:nvSpPr>
        <p:spPr>
          <a:xfrm>
            <a:off x="9047958" y="1958641"/>
            <a:ext cx="2744994" cy="4261686"/>
          </a:xfrm>
          <a:prstGeom prst="roundRect">
            <a:avLst/>
          </a:prstGeom>
          <a:noFill/>
          <a:ln w="38100">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5E5E5E"/>
                </a:solidFill>
              </a:rPr>
              <a:t>ANDEREN MOBILISEREN</a:t>
            </a:r>
          </a:p>
          <a:p>
            <a:pPr algn="ctr"/>
            <a:endParaRPr lang="en-GB" dirty="0">
              <a:solidFill>
                <a:srgbClr val="5E5E5E"/>
              </a:solidFill>
            </a:endParaRPr>
          </a:p>
          <a:p>
            <a:pPr algn="ctr"/>
            <a:endParaRPr lang="en-GB" dirty="0">
              <a:solidFill>
                <a:srgbClr val="5E5E5E"/>
              </a:solidFill>
            </a:endParaRPr>
          </a:p>
          <a:p>
            <a:pPr marL="285750" indent="-285750" algn="ctr">
              <a:buFont typeface="Arial" panose="020B0604020202020204" pitchFamily="34" charset="0"/>
              <a:buChar char="•"/>
            </a:pPr>
            <a:r>
              <a:rPr lang="nl-NL" dirty="0">
                <a:solidFill>
                  <a:srgbClr val="5E5E5E"/>
                </a:solidFill>
              </a:rPr>
              <a:t>Probeer meer leden van de gemeenschap aan boord te krijgen</a:t>
            </a:r>
          </a:p>
          <a:p>
            <a:pPr marL="285750" indent="-285750" algn="ctr">
              <a:buFont typeface="Arial" panose="020B0604020202020204" pitchFamily="34" charset="0"/>
              <a:buChar char="•"/>
            </a:pPr>
            <a:endParaRPr lang="nl-NL" dirty="0">
              <a:solidFill>
                <a:srgbClr val="5E5E5E"/>
              </a:solidFill>
            </a:endParaRPr>
          </a:p>
          <a:p>
            <a:pPr marL="285750" indent="-285750" algn="ctr">
              <a:buFont typeface="Arial" panose="020B0604020202020204" pitchFamily="34" charset="0"/>
              <a:buChar char="•"/>
            </a:pPr>
            <a:r>
              <a:rPr lang="nl-NL" dirty="0">
                <a:solidFill>
                  <a:srgbClr val="5E5E5E"/>
                </a:solidFill>
              </a:rPr>
              <a:t>Vorm een team</a:t>
            </a:r>
            <a:endParaRPr lang="nl-NL" dirty="0"/>
          </a:p>
        </p:txBody>
      </p:sp>
      <p:sp>
        <p:nvSpPr>
          <p:cNvPr id="11" name="Oval 10" descr="Dumbbell with solid fill">
            <a:extLst>
              <a:ext uri="{FF2B5EF4-FFF2-40B4-BE49-F238E27FC236}">
                <a16:creationId xmlns:a16="http://schemas.microsoft.com/office/drawing/2014/main" id="{8F8081EB-99E1-462C-8782-AD8113989E0D}"/>
              </a:ext>
            </a:extLst>
          </p:cNvPr>
          <p:cNvSpPr/>
          <p:nvPr/>
        </p:nvSpPr>
        <p:spPr>
          <a:xfrm>
            <a:off x="1301310" y="1495425"/>
            <a:ext cx="926432" cy="926432"/>
          </a:xfrm>
          <a:prstGeom prst="ellipse">
            <a:avLst/>
          </a:prstGeom>
          <a:solidFill>
            <a:srgbClr val="76C6D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descr="Dumbbell with solid fill">
            <a:extLst>
              <a:ext uri="{FF2B5EF4-FFF2-40B4-BE49-F238E27FC236}">
                <a16:creationId xmlns:a16="http://schemas.microsoft.com/office/drawing/2014/main" id="{93F0D346-2017-43C1-97E0-71A2BFAEF776}"/>
              </a:ext>
            </a:extLst>
          </p:cNvPr>
          <p:cNvSpPr/>
          <p:nvPr/>
        </p:nvSpPr>
        <p:spPr>
          <a:xfrm>
            <a:off x="4186231" y="1495425"/>
            <a:ext cx="926432" cy="926432"/>
          </a:xfrm>
          <a:prstGeom prst="ellipse">
            <a:avLst/>
          </a:prstGeom>
          <a:solidFill>
            <a:srgbClr val="76C6D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descr="Dumbbell with solid fill">
            <a:extLst>
              <a:ext uri="{FF2B5EF4-FFF2-40B4-BE49-F238E27FC236}">
                <a16:creationId xmlns:a16="http://schemas.microsoft.com/office/drawing/2014/main" id="{DCA0EB4B-B272-4292-AF03-6F5318EC7A6F}"/>
              </a:ext>
            </a:extLst>
          </p:cNvPr>
          <p:cNvSpPr/>
          <p:nvPr/>
        </p:nvSpPr>
        <p:spPr>
          <a:xfrm>
            <a:off x="7079339" y="1495425"/>
            <a:ext cx="926432" cy="926432"/>
          </a:xfrm>
          <a:prstGeom prst="ellipse">
            <a:avLst/>
          </a:prstGeom>
          <a:solidFill>
            <a:srgbClr val="76C6D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descr="Dumbbell with solid fill">
            <a:extLst>
              <a:ext uri="{FF2B5EF4-FFF2-40B4-BE49-F238E27FC236}">
                <a16:creationId xmlns:a16="http://schemas.microsoft.com/office/drawing/2014/main" id="{FD621140-4EF5-4599-A5D6-B6D814CCEC78}"/>
              </a:ext>
            </a:extLst>
          </p:cNvPr>
          <p:cNvSpPr/>
          <p:nvPr/>
        </p:nvSpPr>
        <p:spPr>
          <a:xfrm>
            <a:off x="9962309" y="1495425"/>
            <a:ext cx="926432" cy="926432"/>
          </a:xfrm>
          <a:prstGeom prst="ellipse">
            <a:avLst/>
          </a:prstGeom>
          <a:solidFill>
            <a:srgbClr val="76C6D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Graphic 15" descr="Body builder with solid fill">
            <a:extLst>
              <a:ext uri="{FF2B5EF4-FFF2-40B4-BE49-F238E27FC236}">
                <a16:creationId xmlns:a16="http://schemas.microsoft.com/office/drawing/2014/main" id="{B630640B-2870-40F9-A78B-C15E86F870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421146" y="1612519"/>
            <a:ext cx="700796" cy="700796"/>
          </a:xfrm>
          <a:prstGeom prst="rect">
            <a:avLst/>
          </a:prstGeom>
        </p:spPr>
      </p:pic>
      <p:pic>
        <p:nvPicPr>
          <p:cNvPr id="17" name="Graphic 16" descr="Scales of justice with solid fill">
            <a:extLst>
              <a:ext uri="{FF2B5EF4-FFF2-40B4-BE49-F238E27FC236}">
                <a16:creationId xmlns:a16="http://schemas.microsoft.com/office/drawing/2014/main" id="{BF9B2663-F969-4658-A360-31E38B88857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299049" y="1608243"/>
            <a:ext cx="700796" cy="700796"/>
          </a:xfrm>
          <a:prstGeom prst="rect">
            <a:avLst/>
          </a:prstGeom>
        </p:spPr>
      </p:pic>
      <p:pic>
        <p:nvPicPr>
          <p:cNvPr id="18" name="Graphic 17" descr="Users with solid fill">
            <a:extLst>
              <a:ext uri="{FF2B5EF4-FFF2-40B4-BE49-F238E27FC236}">
                <a16:creationId xmlns:a16="http://schemas.microsoft.com/office/drawing/2014/main" id="{AFD0F349-0939-417D-B359-0F2924625158}"/>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187086" y="1585949"/>
            <a:ext cx="700796" cy="700796"/>
          </a:xfrm>
          <a:prstGeom prst="rect">
            <a:avLst/>
          </a:prstGeom>
        </p:spPr>
      </p:pic>
      <p:pic>
        <p:nvPicPr>
          <p:cNvPr id="19" name="Graphic 18" descr="Connections with solid fill">
            <a:extLst>
              <a:ext uri="{FF2B5EF4-FFF2-40B4-BE49-F238E27FC236}">
                <a16:creationId xmlns:a16="http://schemas.microsoft.com/office/drawing/2014/main" id="{3736F2B6-52DE-4955-9AC4-89716DD9D140}"/>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0062261" y="1585949"/>
            <a:ext cx="700796" cy="700796"/>
          </a:xfrm>
          <a:prstGeom prst="rect">
            <a:avLst/>
          </a:prstGeom>
        </p:spPr>
      </p:pic>
    </p:spTree>
    <p:extLst>
      <p:ext uri="{BB962C8B-B14F-4D97-AF65-F5344CB8AC3E}">
        <p14:creationId xmlns:p14="http://schemas.microsoft.com/office/powerpoint/2010/main" val="1420599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91231B-60F7-4405-B4B0-14233EBEC389}"/>
              </a:ext>
            </a:extLst>
          </p:cNvPr>
          <p:cNvSpPr>
            <a:spLocks noGrp="1"/>
          </p:cNvSpPr>
          <p:nvPr>
            <p:ph type="body" sz="quarter" idx="15"/>
          </p:nvPr>
        </p:nvSpPr>
        <p:spPr/>
        <p:txBody>
          <a:bodyPr>
            <a:normAutofit/>
          </a:bodyPr>
          <a:lstStyle/>
          <a:p>
            <a:pPr algn="ctr"/>
            <a:r>
              <a:rPr lang="nl-NL" dirty="0"/>
              <a:t>Goede gewoontes van succesvolle gemeenschapsleiders</a:t>
            </a:r>
            <a:endParaRPr lang="en-GB" dirty="0"/>
          </a:p>
        </p:txBody>
      </p:sp>
      <p:sp>
        <p:nvSpPr>
          <p:cNvPr id="5" name="Rectangle: Rounded Corners 4">
            <a:extLst>
              <a:ext uri="{FF2B5EF4-FFF2-40B4-BE49-F238E27FC236}">
                <a16:creationId xmlns:a16="http://schemas.microsoft.com/office/drawing/2014/main" id="{C42F960C-303F-4CE2-BCF8-35A56BDCEB86}"/>
              </a:ext>
            </a:extLst>
          </p:cNvPr>
          <p:cNvSpPr/>
          <p:nvPr/>
        </p:nvSpPr>
        <p:spPr>
          <a:xfrm>
            <a:off x="399047" y="1958641"/>
            <a:ext cx="2744994" cy="4261686"/>
          </a:xfrm>
          <a:prstGeom prst="roundRect">
            <a:avLst/>
          </a:prstGeom>
          <a:noFill/>
          <a:ln w="38100">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5E5E5E"/>
                </a:solidFill>
              </a:rPr>
              <a:t>STEEK JE MOUWEN OP</a:t>
            </a:r>
            <a:endParaRPr lang="en-GB" dirty="0">
              <a:solidFill>
                <a:srgbClr val="5E5E5E"/>
              </a:solidFill>
            </a:endParaRPr>
          </a:p>
          <a:p>
            <a:pPr algn="ctr"/>
            <a:endParaRPr lang="en-GB" dirty="0">
              <a:solidFill>
                <a:srgbClr val="5E5E5E"/>
              </a:solidFill>
            </a:endParaRPr>
          </a:p>
          <a:p>
            <a:pPr algn="ctr"/>
            <a:endParaRPr lang="en-GB" dirty="0">
              <a:solidFill>
                <a:srgbClr val="5E5E5E"/>
              </a:solidFill>
            </a:endParaRPr>
          </a:p>
          <a:p>
            <a:pPr marL="285750" indent="-285750" algn="ctr">
              <a:buFont typeface="Arial" panose="020B0604020202020204" pitchFamily="34" charset="0"/>
              <a:buChar char="•"/>
            </a:pPr>
            <a:r>
              <a:rPr lang="nl-NL" dirty="0">
                <a:solidFill>
                  <a:srgbClr val="5E5E5E"/>
                </a:solidFill>
              </a:rPr>
              <a:t>Doe het werk</a:t>
            </a:r>
          </a:p>
          <a:p>
            <a:pPr marL="285750" indent="-285750" algn="ctr">
              <a:buFont typeface="Arial" panose="020B0604020202020204" pitchFamily="34" charset="0"/>
              <a:buChar char="•"/>
            </a:pPr>
            <a:endParaRPr lang="nl-NL" dirty="0">
              <a:solidFill>
                <a:srgbClr val="5E5E5E"/>
              </a:solidFill>
            </a:endParaRPr>
          </a:p>
          <a:p>
            <a:pPr marL="285750" indent="-285750" algn="ctr">
              <a:buFont typeface="Arial" panose="020B0604020202020204" pitchFamily="34" charset="0"/>
              <a:buChar char="•"/>
            </a:pPr>
            <a:r>
              <a:rPr lang="nl-NL" dirty="0">
                <a:solidFill>
                  <a:srgbClr val="5E5E5E"/>
                </a:solidFill>
              </a:rPr>
              <a:t>Geef het goede voorbeeld</a:t>
            </a:r>
          </a:p>
        </p:txBody>
      </p:sp>
      <p:sp>
        <p:nvSpPr>
          <p:cNvPr id="7" name="Rectangle: Rounded Corners 6">
            <a:extLst>
              <a:ext uri="{FF2B5EF4-FFF2-40B4-BE49-F238E27FC236}">
                <a16:creationId xmlns:a16="http://schemas.microsoft.com/office/drawing/2014/main" id="{7EB94E0C-2468-4DE3-8716-E52E039C41B1}"/>
              </a:ext>
            </a:extLst>
          </p:cNvPr>
          <p:cNvSpPr/>
          <p:nvPr/>
        </p:nvSpPr>
        <p:spPr>
          <a:xfrm>
            <a:off x="3282017" y="1958641"/>
            <a:ext cx="2744994" cy="4261686"/>
          </a:xfrm>
          <a:prstGeom prst="roundRect">
            <a:avLst/>
          </a:prstGeom>
          <a:noFill/>
          <a:ln w="38100">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5E5E5E"/>
                </a:solidFill>
              </a:rPr>
              <a:t>RENTMEESTERSCHAP UITOEFENEN</a:t>
            </a:r>
          </a:p>
          <a:p>
            <a:pPr algn="ctr"/>
            <a:endParaRPr lang="en-GB" dirty="0">
              <a:solidFill>
                <a:srgbClr val="5E5E5E"/>
              </a:solidFill>
            </a:endParaRPr>
          </a:p>
          <a:p>
            <a:pPr algn="ctr"/>
            <a:endParaRPr lang="en-GB" dirty="0">
              <a:solidFill>
                <a:srgbClr val="5E5E5E"/>
              </a:solidFill>
            </a:endParaRPr>
          </a:p>
          <a:p>
            <a:pPr marL="285750" indent="-285750" algn="ctr">
              <a:buFont typeface="Arial" panose="020B0604020202020204" pitchFamily="34" charset="0"/>
              <a:buChar char="•"/>
            </a:pPr>
            <a:r>
              <a:rPr lang="nl-NL" dirty="0">
                <a:solidFill>
                  <a:srgbClr val="5E5E5E"/>
                </a:solidFill>
              </a:rPr>
              <a:t>De fysieke omgeving van de gemeenschap koesteren </a:t>
            </a:r>
          </a:p>
          <a:p>
            <a:pPr marL="285750" indent="-285750" algn="ctr">
              <a:buFont typeface="Arial" panose="020B0604020202020204" pitchFamily="34" charset="0"/>
              <a:buChar char="•"/>
            </a:pPr>
            <a:endParaRPr lang="nl-NL" dirty="0">
              <a:solidFill>
                <a:srgbClr val="5E5E5E"/>
              </a:solidFill>
            </a:endParaRPr>
          </a:p>
          <a:p>
            <a:pPr marL="285750" indent="-285750" algn="ctr">
              <a:buFont typeface="Arial" panose="020B0604020202020204" pitchFamily="34" charset="0"/>
              <a:buChar char="•"/>
            </a:pPr>
            <a:r>
              <a:rPr lang="nl-NL" dirty="0">
                <a:solidFill>
                  <a:srgbClr val="5E5E5E"/>
                </a:solidFill>
              </a:rPr>
              <a:t>Middelen repareren, herstellen, hergebruiken</a:t>
            </a:r>
          </a:p>
        </p:txBody>
      </p:sp>
      <p:sp>
        <p:nvSpPr>
          <p:cNvPr id="8" name="Rectangle: Rounded Corners 7">
            <a:extLst>
              <a:ext uri="{FF2B5EF4-FFF2-40B4-BE49-F238E27FC236}">
                <a16:creationId xmlns:a16="http://schemas.microsoft.com/office/drawing/2014/main" id="{D288AF1F-B8B0-49B0-819C-2A9D7FA1F3D3}"/>
              </a:ext>
            </a:extLst>
          </p:cNvPr>
          <p:cNvSpPr/>
          <p:nvPr/>
        </p:nvSpPr>
        <p:spPr>
          <a:xfrm>
            <a:off x="6164987" y="1958641"/>
            <a:ext cx="2744994" cy="4261686"/>
          </a:xfrm>
          <a:prstGeom prst="roundRect">
            <a:avLst/>
          </a:prstGeom>
          <a:noFill/>
          <a:ln w="38100">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5E5E5E"/>
                </a:solidFill>
              </a:rPr>
              <a:t>WEES VERANTWOORDELIJK</a:t>
            </a:r>
          </a:p>
          <a:p>
            <a:pPr algn="ctr"/>
            <a:endParaRPr lang="en-GB" dirty="0">
              <a:solidFill>
                <a:srgbClr val="5E5E5E"/>
              </a:solidFill>
            </a:endParaRPr>
          </a:p>
          <a:p>
            <a:pPr algn="ctr"/>
            <a:endParaRPr lang="en-GB" dirty="0">
              <a:solidFill>
                <a:srgbClr val="5E5E5E"/>
              </a:solidFill>
            </a:endParaRPr>
          </a:p>
          <a:p>
            <a:pPr marL="285750" indent="-285750" algn="ctr">
              <a:buFont typeface="Arial" panose="020B0604020202020204" pitchFamily="34" charset="0"/>
              <a:buChar char="•"/>
            </a:pPr>
            <a:r>
              <a:rPr lang="nl-NL" dirty="0">
                <a:solidFill>
                  <a:srgbClr val="5E5E5E"/>
                </a:solidFill>
              </a:rPr>
              <a:t>Verantwoording afleggen aan je collega’s</a:t>
            </a:r>
          </a:p>
          <a:p>
            <a:pPr marL="285750" indent="-285750" algn="ctr">
              <a:buFont typeface="Arial" panose="020B0604020202020204" pitchFamily="34" charset="0"/>
              <a:buChar char="•"/>
            </a:pPr>
            <a:endParaRPr lang="nl-NL" dirty="0">
              <a:solidFill>
                <a:srgbClr val="5E5E5E"/>
              </a:solidFill>
            </a:endParaRPr>
          </a:p>
          <a:p>
            <a:pPr marL="285750" indent="-285750" algn="ctr">
              <a:buFont typeface="Arial" panose="020B0604020202020204" pitchFamily="34" charset="0"/>
              <a:buChar char="•"/>
            </a:pPr>
            <a:r>
              <a:rPr lang="nl-NL" dirty="0">
                <a:solidFill>
                  <a:srgbClr val="5E5E5E"/>
                </a:solidFill>
              </a:rPr>
              <a:t>Vergeet niet voor wie je dit doet</a:t>
            </a:r>
          </a:p>
        </p:txBody>
      </p:sp>
      <p:sp>
        <p:nvSpPr>
          <p:cNvPr id="9" name="Rectangle: Rounded Corners 8">
            <a:extLst>
              <a:ext uri="{FF2B5EF4-FFF2-40B4-BE49-F238E27FC236}">
                <a16:creationId xmlns:a16="http://schemas.microsoft.com/office/drawing/2014/main" id="{201F57EA-CDF2-4336-87D5-0270C2F50599}"/>
              </a:ext>
            </a:extLst>
          </p:cNvPr>
          <p:cNvSpPr/>
          <p:nvPr/>
        </p:nvSpPr>
        <p:spPr>
          <a:xfrm>
            <a:off x="9047958" y="1958641"/>
            <a:ext cx="2744994" cy="4261686"/>
          </a:xfrm>
          <a:prstGeom prst="roundRect">
            <a:avLst/>
          </a:prstGeom>
          <a:noFill/>
          <a:ln w="38100">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rgbClr val="5E5E5E"/>
                </a:solidFill>
              </a:rPr>
              <a:t>NIEUWE LEIDERS REKRUTEREN EN BEGELEIDEN</a:t>
            </a:r>
            <a:endParaRPr lang="en-GB" dirty="0">
              <a:solidFill>
                <a:srgbClr val="5E5E5E"/>
              </a:solidFill>
            </a:endParaRPr>
          </a:p>
          <a:p>
            <a:pPr algn="ctr"/>
            <a:endParaRPr lang="en-GB" dirty="0">
              <a:solidFill>
                <a:srgbClr val="5E5E5E"/>
              </a:solidFill>
            </a:endParaRPr>
          </a:p>
          <a:p>
            <a:pPr marL="285750" indent="-285750" algn="ctr">
              <a:buFont typeface="Arial" panose="020B0604020202020204" pitchFamily="34" charset="0"/>
              <a:buChar char="•"/>
            </a:pPr>
            <a:r>
              <a:rPr lang="nl-NL" dirty="0">
                <a:solidFill>
                  <a:srgbClr val="5E5E5E"/>
                </a:solidFill>
              </a:rPr>
              <a:t>Deel de kennis</a:t>
            </a:r>
          </a:p>
          <a:p>
            <a:pPr marL="285750" indent="-285750" algn="ctr">
              <a:buFont typeface="Arial" panose="020B0604020202020204" pitchFamily="34" charset="0"/>
              <a:buChar char="•"/>
            </a:pPr>
            <a:endParaRPr lang="nl-NL" dirty="0">
              <a:solidFill>
                <a:srgbClr val="5E5E5E"/>
              </a:solidFill>
            </a:endParaRPr>
          </a:p>
          <a:p>
            <a:pPr marL="285750" indent="-285750" algn="ctr">
              <a:buFont typeface="Arial" panose="020B0604020202020204" pitchFamily="34" charset="0"/>
              <a:buChar char="•"/>
            </a:pPr>
            <a:r>
              <a:rPr lang="nl-NL" dirty="0">
                <a:solidFill>
                  <a:srgbClr val="5E5E5E"/>
                </a:solidFill>
              </a:rPr>
              <a:t>Hoe ga je het momentum vasthouden?</a:t>
            </a:r>
          </a:p>
        </p:txBody>
      </p:sp>
      <p:sp>
        <p:nvSpPr>
          <p:cNvPr id="11" name="Oval 10" descr="Dumbbell with solid fill">
            <a:extLst>
              <a:ext uri="{FF2B5EF4-FFF2-40B4-BE49-F238E27FC236}">
                <a16:creationId xmlns:a16="http://schemas.microsoft.com/office/drawing/2014/main" id="{8F8081EB-99E1-462C-8782-AD8113989E0D}"/>
              </a:ext>
            </a:extLst>
          </p:cNvPr>
          <p:cNvSpPr/>
          <p:nvPr/>
        </p:nvSpPr>
        <p:spPr>
          <a:xfrm>
            <a:off x="1301310" y="1495425"/>
            <a:ext cx="926432" cy="926432"/>
          </a:xfrm>
          <a:prstGeom prst="ellipse">
            <a:avLst/>
          </a:prstGeom>
          <a:solidFill>
            <a:srgbClr val="76C6D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descr="Dumbbell with solid fill">
            <a:extLst>
              <a:ext uri="{FF2B5EF4-FFF2-40B4-BE49-F238E27FC236}">
                <a16:creationId xmlns:a16="http://schemas.microsoft.com/office/drawing/2014/main" id="{93F0D346-2017-43C1-97E0-71A2BFAEF776}"/>
              </a:ext>
            </a:extLst>
          </p:cNvPr>
          <p:cNvSpPr/>
          <p:nvPr/>
        </p:nvSpPr>
        <p:spPr>
          <a:xfrm>
            <a:off x="4186231" y="1495425"/>
            <a:ext cx="926432" cy="926432"/>
          </a:xfrm>
          <a:prstGeom prst="ellipse">
            <a:avLst/>
          </a:prstGeom>
          <a:solidFill>
            <a:srgbClr val="76C6D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descr="Dumbbell with solid fill">
            <a:extLst>
              <a:ext uri="{FF2B5EF4-FFF2-40B4-BE49-F238E27FC236}">
                <a16:creationId xmlns:a16="http://schemas.microsoft.com/office/drawing/2014/main" id="{DCA0EB4B-B272-4292-AF03-6F5318EC7A6F}"/>
              </a:ext>
            </a:extLst>
          </p:cNvPr>
          <p:cNvSpPr/>
          <p:nvPr/>
        </p:nvSpPr>
        <p:spPr>
          <a:xfrm>
            <a:off x="7079339" y="1495425"/>
            <a:ext cx="926432" cy="926432"/>
          </a:xfrm>
          <a:prstGeom prst="ellipse">
            <a:avLst/>
          </a:prstGeom>
          <a:solidFill>
            <a:srgbClr val="76C6D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descr="Dumbbell with solid fill">
            <a:extLst>
              <a:ext uri="{FF2B5EF4-FFF2-40B4-BE49-F238E27FC236}">
                <a16:creationId xmlns:a16="http://schemas.microsoft.com/office/drawing/2014/main" id="{FD621140-4EF5-4599-A5D6-B6D814CCEC78}"/>
              </a:ext>
            </a:extLst>
          </p:cNvPr>
          <p:cNvSpPr/>
          <p:nvPr/>
        </p:nvSpPr>
        <p:spPr>
          <a:xfrm>
            <a:off x="9962309" y="1495425"/>
            <a:ext cx="926432" cy="926432"/>
          </a:xfrm>
          <a:prstGeom prst="ellipse">
            <a:avLst/>
          </a:prstGeom>
          <a:solidFill>
            <a:srgbClr val="76C6D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Graphic 15" descr="Gears with solid fill">
            <a:extLst>
              <a:ext uri="{FF2B5EF4-FFF2-40B4-BE49-F238E27FC236}">
                <a16:creationId xmlns:a16="http://schemas.microsoft.com/office/drawing/2014/main" id="{B630640B-2870-40F9-A78B-C15E86F870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421146" y="1612519"/>
            <a:ext cx="700796" cy="700796"/>
          </a:xfrm>
          <a:prstGeom prst="rect">
            <a:avLst/>
          </a:prstGeom>
        </p:spPr>
      </p:pic>
      <p:pic>
        <p:nvPicPr>
          <p:cNvPr id="17" name="Graphic 16" descr="Wrench with solid fill">
            <a:extLst>
              <a:ext uri="{FF2B5EF4-FFF2-40B4-BE49-F238E27FC236}">
                <a16:creationId xmlns:a16="http://schemas.microsoft.com/office/drawing/2014/main" id="{BF9B2663-F969-4658-A360-31E38B88857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299049" y="1608243"/>
            <a:ext cx="700796" cy="700796"/>
          </a:xfrm>
          <a:prstGeom prst="rect">
            <a:avLst/>
          </a:prstGeom>
        </p:spPr>
      </p:pic>
      <p:pic>
        <p:nvPicPr>
          <p:cNvPr id="18" name="Graphic 17" descr="Open hand with plant with solid fill">
            <a:extLst>
              <a:ext uri="{FF2B5EF4-FFF2-40B4-BE49-F238E27FC236}">
                <a16:creationId xmlns:a16="http://schemas.microsoft.com/office/drawing/2014/main" id="{AFD0F349-0939-417D-B359-0F2924625158}"/>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187086" y="1585949"/>
            <a:ext cx="700796" cy="700796"/>
          </a:xfrm>
          <a:prstGeom prst="rect">
            <a:avLst/>
          </a:prstGeom>
        </p:spPr>
      </p:pic>
      <p:pic>
        <p:nvPicPr>
          <p:cNvPr id="19" name="Graphic 18" descr="Cheers with solid fill">
            <a:extLst>
              <a:ext uri="{FF2B5EF4-FFF2-40B4-BE49-F238E27FC236}">
                <a16:creationId xmlns:a16="http://schemas.microsoft.com/office/drawing/2014/main" id="{3736F2B6-52DE-4955-9AC4-89716DD9D140}"/>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0062261" y="1585949"/>
            <a:ext cx="700796" cy="700796"/>
          </a:xfrm>
          <a:prstGeom prst="rect">
            <a:avLst/>
          </a:prstGeom>
        </p:spPr>
      </p:pic>
    </p:spTree>
    <p:extLst>
      <p:ext uri="{BB962C8B-B14F-4D97-AF65-F5344CB8AC3E}">
        <p14:creationId xmlns:p14="http://schemas.microsoft.com/office/powerpoint/2010/main" val="1785916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99BFE9-1AE4-4A19-8CBF-B8B524B14A26}"/>
              </a:ext>
            </a:extLst>
          </p:cNvPr>
          <p:cNvSpPr>
            <a:spLocks noGrp="1"/>
          </p:cNvSpPr>
          <p:nvPr>
            <p:ph type="body" sz="quarter" idx="13"/>
          </p:nvPr>
        </p:nvSpPr>
        <p:spPr/>
        <p:txBody>
          <a:bodyPr>
            <a:normAutofit lnSpcReduction="10000"/>
          </a:bodyPr>
          <a:lstStyle/>
          <a:p>
            <a:r>
              <a:rPr lang="nl-NL" dirty="0"/>
              <a:t>Beslis dat </a:t>
            </a:r>
            <a:r>
              <a:rPr lang="nl-NL" u="sng" dirty="0"/>
              <a:t>jij</a:t>
            </a:r>
            <a:r>
              <a:rPr lang="nl-NL" dirty="0"/>
              <a:t> de persoon bent die de verantwoordelijkheid voor je gemeenschap op je neemt</a:t>
            </a:r>
            <a:endParaRPr lang="en-GB" dirty="0"/>
          </a:p>
        </p:txBody>
      </p:sp>
      <p:sp>
        <p:nvSpPr>
          <p:cNvPr id="3" name="Text Placeholder 2">
            <a:extLst>
              <a:ext uri="{FF2B5EF4-FFF2-40B4-BE49-F238E27FC236}">
                <a16:creationId xmlns:a16="http://schemas.microsoft.com/office/drawing/2014/main" id="{D1E4CEA7-AED3-4050-BBBB-497D92A1D6A7}"/>
              </a:ext>
            </a:extLst>
          </p:cNvPr>
          <p:cNvSpPr>
            <a:spLocks noGrp="1"/>
          </p:cNvSpPr>
          <p:nvPr>
            <p:ph type="body" sz="quarter" idx="14"/>
          </p:nvPr>
        </p:nvSpPr>
        <p:spPr>
          <a:xfrm>
            <a:off x="388094" y="4924756"/>
            <a:ext cx="10371061" cy="1658417"/>
          </a:xfrm>
        </p:spPr>
        <p:txBody>
          <a:bodyPr/>
          <a:lstStyle/>
          <a:p>
            <a:r>
              <a:rPr lang="nl-NL" sz="2000" dirty="0"/>
              <a:t>Je moet een besluit nemen om het voortouw te nemen en jezelf zien als een gemeenschapsleider.</a:t>
            </a:r>
          </a:p>
          <a:p>
            <a:r>
              <a:rPr lang="nl-NL" sz="2000" dirty="0"/>
              <a:t>Niemand anders kan bijdragen wat jij kunt. Je hebt een standpunt dat niemand anders heeft. Je hebt unieke vaardigheden. Jouw hoekje van de wereld zal er anders uitzien als jij besluit daar voor op te komen.</a:t>
            </a:r>
            <a:endParaRPr lang="en-GB" sz="2000" dirty="0"/>
          </a:p>
        </p:txBody>
      </p:sp>
      <p:pic>
        <p:nvPicPr>
          <p:cNvPr id="6" name="Picture Placeholder 5" descr="A picture containing outdoor, grass, person&#10;&#10;Description automatically generated">
            <a:extLst>
              <a:ext uri="{FF2B5EF4-FFF2-40B4-BE49-F238E27FC236}">
                <a16:creationId xmlns:a16="http://schemas.microsoft.com/office/drawing/2014/main" id="{C8EBD756-9B9E-46F8-9C6E-6EF74F9DAB55}"/>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56366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0648F2-40E9-4D4D-83F9-C9504C5FF090}"/>
              </a:ext>
            </a:extLst>
          </p:cNvPr>
          <p:cNvSpPr>
            <a:spLocks noGrp="1"/>
          </p:cNvSpPr>
          <p:nvPr>
            <p:ph type="body" sz="quarter" idx="14"/>
          </p:nvPr>
        </p:nvSpPr>
        <p:spPr>
          <a:xfrm>
            <a:off x="4701911" y="4821679"/>
            <a:ext cx="785328" cy="1056986"/>
          </a:xfrm>
        </p:spPr>
        <p:txBody>
          <a:bodyPr>
            <a:normAutofit fontScale="85000" lnSpcReduction="20000"/>
          </a:bodyPr>
          <a:lstStyle/>
          <a:p>
            <a:endParaRPr lang="en-US"/>
          </a:p>
        </p:txBody>
      </p:sp>
      <p:sp>
        <p:nvSpPr>
          <p:cNvPr id="3" name="Text Placeholder 2">
            <a:extLst>
              <a:ext uri="{FF2B5EF4-FFF2-40B4-BE49-F238E27FC236}">
                <a16:creationId xmlns:a16="http://schemas.microsoft.com/office/drawing/2014/main" id="{234C7B68-8FBD-4B14-94AD-75EBFB087AD7}"/>
              </a:ext>
            </a:extLst>
          </p:cNvPr>
          <p:cNvSpPr>
            <a:spLocks noGrp="1"/>
          </p:cNvSpPr>
          <p:nvPr>
            <p:ph type="body" sz="quarter" idx="13"/>
          </p:nvPr>
        </p:nvSpPr>
        <p:spPr>
          <a:xfrm>
            <a:off x="632655" y="1025766"/>
            <a:ext cx="4369392" cy="4493975"/>
          </a:xfrm>
        </p:spPr>
        <p:txBody>
          <a:bodyPr/>
          <a:lstStyle/>
          <a:p>
            <a:r>
              <a:rPr lang="nl-NL" dirty="0"/>
              <a:t>Realiseer je je hoeveel gebeurtenissen en keuzes er sinds de geboorte van het universum moesten plaatsvinden, die leidden tot het maken van jou precies zoals je bent? </a:t>
            </a:r>
          </a:p>
          <a:p>
            <a:r>
              <a:rPr lang="hr-BA" dirty="0"/>
              <a:t>- </a:t>
            </a:r>
            <a:r>
              <a:rPr lang="en-US" b="1" dirty="0"/>
              <a:t>A Wrinkle in Time (2018) </a:t>
            </a:r>
          </a:p>
          <a:p>
            <a:endParaRPr lang="en-US" dirty="0"/>
          </a:p>
        </p:txBody>
      </p:sp>
      <p:sp>
        <p:nvSpPr>
          <p:cNvPr id="4" name="Text Placeholder 3">
            <a:extLst>
              <a:ext uri="{FF2B5EF4-FFF2-40B4-BE49-F238E27FC236}">
                <a16:creationId xmlns:a16="http://schemas.microsoft.com/office/drawing/2014/main" id="{6773C72B-0579-4C9D-9B73-13516E654C0A}"/>
              </a:ext>
            </a:extLst>
          </p:cNvPr>
          <p:cNvSpPr>
            <a:spLocks noGrp="1"/>
          </p:cNvSpPr>
          <p:nvPr>
            <p:ph type="body" sz="quarter" idx="15"/>
          </p:nvPr>
        </p:nvSpPr>
        <p:spPr>
          <a:xfrm>
            <a:off x="348347" y="757087"/>
            <a:ext cx="2613204" cy="1221666"/>
          </a:xfrm>
        </p:spPr>
        <p:txBody>
          <a:bodyPr>
            <a:normAutofit fontScale="92500" lnSpcReduction="10000"/>
          </a:bodyPr>
          <a:lstStyle/>
          <a:p>
            <a:endParaRPr lang="en-US"/>
          </a:p>
        </p:txBody>
      </p:sp>
      <p:pic>
        <p:nvPicPr>
          <p:cNvPr id="7" name="Picture Placeholder 6" descr="A starry night sky with trees&#10;&#10;Description automatically generated with low confidence">
            <a:extLst>
              <a:ext uri="{FF2B5EF4-FFF2-40B4-BE49-F238E27FC236}">
                <a16:creationId xmlns:a16="http://schemas.microsoft.com/office/drawing/2014/main" id="{2B4611BD-1342-4FB3-8EEF-4B6BB3D23438}"/>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1530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1C4F8FE-181E-4F38-A8AA-768B3F354742}"/>
              </a:ext>
            </a:extLst>
          </p:cNvPr>
          <p:cNvSpPr/>
          <p:nvPr/>
        </p:nvSpPr>
        <p:spPr>
          <a:xfrm>
            <a:off x="7356302" y="154343"/>
            <a:ext cx="4706319" cy="1375685"/>
          </a:xfrm>
          <a:prstGeom prst="rect">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solidFill>
                <a:schemeClr val="bg1"/>
              </a:solidFill>
              <a:ea typeface="Times New Roman" panose="02020603050405020304" pitchFamily="18" charset="0"/>
              <a:cs typeface="Calibri" panose="020F0502020204030204" pitchFamily="34" charset="0"/>
            </a:endParaRPr>
          </a:p>
        </p:txBody>
      </p:sp>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160375" y="337587"/>
            <a:ext cx="5623561" cy="6332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ZELFEVALUATIE-ACTIVITEIT</a:t>
            </a:r>
          </a:p>
        </p:txBody>
      </p:sp>
      <p:sp>
        <p:nvSpPr>
          <p:cNvPr id="5" name="Flowchart: Connector 4">
            <a:extLst>
              <a:ext uri="{FF2B5EF4-FFF2-40B4-BE49-F238E27FC236}">
                <a16:creationId xmlns:a16="http://schemas.microsoft.com/office/drawing/2014/main" id="{A4D4662D-2FF8-4E60-882D-DA780756C041}"/>
              </a:ext>
            </a:extLst>
          </p:cNvPr>
          <p:cNvSpPr/>
          <p:nvPr/>
        </p:nvSpPr>
        <p:spPr>
          <a:xfrm>
            <a:off x="5242560" y="1097280"/>
            <a:ext cx="1234440" cy="1188720"/>
          </a:xfrm>
          <a:prstGeom prst="flowChartConnector">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8EC6618B-7F3F-46FC-9315-7AD513DF5C19}"/>
              </a:ext>
            </a:extLst>
          </p:cNvPr>
          <p:cNvSpPr txBox="1"/>
          <p:nvPr/>
        </p:nvSpPr>
        <p:spPr>
          <a:xfrm>
            <a:off x="242908" y="2779609"/>
            <a:ext cx="11597640" cy="1015663"/>
          </a:xfrm>
          <a:prstGeom prst="rect">
            <a:avLst/>
          </a:prstGeom>
          <a:noFill/>
        </p:spPr>
        <p:txBody>
          <a:bodyPr wrap="square">
            <a:spAutoFit/>
          </a:bodyPr>
          <a:lstStyle/>
          <a:p>
            <a:pPr algn="ctr"/>
            <a:r>
              <a:rPr lang="nl-NL" sz="3000" dirty="0">
                <a:solidFill>
                  <a:srgbClr val="404040"/>
                </a:solidFill>
              </a:rPr>
              <a:t>Zet je visie scherper in beeld. Zet de focus wat scherper. Stel enkele lange en korte termijn doelen. Zo bereid je een echte weg voor naar je visie.</a:t>
            </a:r>
            <a:endParaRPr lang="en-GB" sz="3000" dirty="0">
              <a:solidFill>
                <a:srgbClr val="404040"/>
              </a:solidFill>
            </a:endParaRPr>
          </a:p>
        </p:txBody>
      </p:sp>
      <p:sp>
        <p:nvSpPr>
          <p:cNvPr id="15" name="TextBox 14">
            <a:extLst>
              <a:ext uri="{FF2B5EF4-FFF2-40B4-BE49-F238E27FC236}">
                <a16:creationId xmlns:a16="http://schemas.microsoft.com/office/drawing/2014/main" id="{D77DF3A4-671B-479D-8E19-09C4BA7E5362}"/>
              </a:ext>
            </a:extLst>
          </p:cNvPr>
          <p:cNvSpPr txBox="1"/>
          <p:nvPr/>
        </p:nvSpPr>
        <p:spPr>
          <a:xfrm>
            <a:off x="304787" y="4186956"/>
            <a:ext cx="11353813" cy="2308324"/>
          </a:xfrm>
          <a:prstGeom prst="rect">
            <a:avLst/>
          </a:prstGeom>
          <a:noFill/>
        </p:spPr>
        <p:txBody>
          <a:bodyPr wrap="square" rtlCol="0">
            <a:spAutoFit/>
          </a:bodyPr>
          <a:lstStyle/>
          <a:p>
            <a:r>
              <a:rPr lang="en-GB" sz="2400" b="1" dirty="0">
                <a:solidFill>
                  <a:srgbClr val="404040"/>
                </a:solidFill>
              </a:rPr>
              <a:t>ALGEMEEN DOEL</a:t>
            </a:r>
          </a:p>
          <a:p>
            <a:endParaRPr lang="en-GB" sz="2400" b="1" dirty="0">
              <a:solidFill>
                <a:srgbClr val="404040"/>
              </a:solidFill>
            </a:endParaRPr>
          </a:p>
          <a:p>
            <a:pPr marL="342900" indent="-342900">
              <a:buFont typeface="Wingdings" panose="05000000000000000000" pitchFamily="2" charset="2"/>
              <a:buChar char="ü"/>
            </a:pPr>
            <a:r>
              <a:rPr lang="nl-NL" sz="2400" dirty="0">
                <a:solidFill>
                  <a:srgbClr val="404040"/>
                </a:solidFill>
              </a:rPr>
              <a:t>Wat is je doel voor over 3 jaar als gemeenschapsleider</a:t>
            </a:r>
            <a:r>
              <a:rPr lang="en-GB" sz="2400" dirty="0">
                <a:solidFill>
                  <a:srgbClr val="404040"/>
                </a:solidFill>
              </a:rPr>
              <a:t>?</a:t>
            </a:r>
          </a:p>
          <a:p>
            <a:pPr marL="342900" indent="-342900">
              <a:buFont typeface="Wingdings" panose="05000000000000000000" pitchFamily="2" charset="2"/>
              <a:buChar char="ü"/>
            </a:pPr>
            <a:r>
              <a:rPr lang="nl-NL" sz="2400" dirty="0">
                <a:solidFill>
                  <a:srgbClr val="404040"/>
                </a:solidFill>
              </a:rPr>
              <a:t>Hoe kom je daar? Stel 10 meetbare, realistische doelen - dit zijn je</a:t>
            </a:r>
            <a:br>
              <a:rPr lang="nl-NL" sz="2400" dirty="0">
                <a:solidFill>
                  <a:srgbClr val="404040"/>
                </a:solidFill>
              </a:rPr>
            </a:br>
            <a:r>
              <a:rPr lang="nl-NL" sz="2400" b="1" dirty="0">
                <a:solidFill>
                  <a:srgbClr val="404040"/>
                </a:solidFill>
              </a:rPr>
              <a:t>SPECIFIEKE DOELSTELLINGEN</a:t>
            </a:r>
            <a:endParaRPr lang="en-GB" sz="2400" b="1" dirty="0">
              <a:solidFill>
                <a:srgbClr val="404040"/>
              </a:solidFill>
            </a:endParaRPr>
          </a:p>
          <a:p>
            <a:pPr marL="342900" indent="-342900">
              <a:buFont typeface="Wingdings" panose="05000000000000000000" pitchFamily="2" charset="2"/>
              <a:buChar char="ü"/>
            </a:pPr>
            <a:endParaRPr lang="en-GB" sz="2400" b="1" dirty="0">
              <a:solidFill>
                <a:srgbClr val="404040"/>
              </a:solidFill>
            </a:endParaRPr>
          </a:p>
        </p:txBody>
      </p:sp>
      <p:pic>
        <p:nvPicPr>
          <p:cNvPr id="17" name="Graphic 16" descr="Cursor with solid fill">
            <a:extLst>
              <a:ext uri="{FF2B5EF4-FFF2-40B4-BE49-F238E27FC236}">
                <a16:creationId xmlns:a16="http://schemas.microsoft.com/office/drawing/2014/main" id="{05C71275-A910-4BB9-ADD9-FC67B046AB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620365">
            <a:off x="10413976" y="789806"/>
            <a:ext cx="724546" cy="724546"/>
          </a:xfrm>
          <a:prstGeom prst="rect">
            <a:avLst/>
          </a:prstGeom>
        </p:spPr>
      </p:pic>
      <p:sp>
        <p:nvSpPr>
          <p:cNvPr id="19" name="TextBox 18">
            <a:extLst>
              <a:ext uri="{FF2B5EF4-FFF2-40B4-BE49-F238E27FC236}">
                <a16:creationId xmlns:a16="http://schemas.microsoft.com/office/drawing/2014/main" id="{F215A64A-A46A-4C0B-AEAA-07974F35C8DB}"/>
              </a:ext>
            </a:extLst>
          </p:cNvPr>
          <p:cNvSpPr txBox="1"/>
          <p:nvPr/>
        </p:nvSpPr>
        <p:spPr>
          <a:xfrm>
            <a:off x="7867939" y="301522"/>
            <a:ext cx="3921072" cy="1384995"/>
          </a:xfrm>
          <a:prstGeom prst="rect">
            <a:avLst/>
          </a:prstGeom>
          <a:noFill/>
        </p:spPr>
        <p:txBody>
          <a:bodyPr wrap="square" rtlCol="0">
            <a:spAutoFit/>
          </a:bodyPr>
          <a:lstStyle/>
          <a:p>
            <a:pPr algn="ctr">
              <a:spcAft>
                <a:spcPts val="1200"/>
              </a:spcAft>
            </a:pPr>
            <a:r>
              <a:rPr lang="nl-NL" sz="1600" b="1" dirty="0">
                <a:solidFill>
                  <a:schemeClr val="bg1"/>
                </a:solidFill>
              </a:rPr>
              <a:t>TIP: </a:t>
            </a:r>
            <a:r>
              <a:rPr lang="nl-NL" sz="1600" dirty="0">
                <a:solidFill>
                  <a:schemeClr val="bg1"/>
                </a:solidFill>
              </a:rPr>
              <a:t>Gebruik deze checklist om uit te zoeken waarom je een gemeenschapsleider wilt zijn</a:t>
            </a:r>
            <a:r>
              <a:rPr lang="en-GB" sz="1600" b="1" dirty="0">
                <a:solidFill>
                  <a:schemeClr val="bg1"/>
                </a:solidFill>
                <a:ea typeface="Times New Roman" panose="02020603050405020304" pitchFamily="18" charset="0"/>
                <a:cs typeface="Calibri" panose="020F0502020204030204" pitchFamily="34" charset="0"/>
              </a:rPr>
              <a:t>:</a:t>
            </a:r>
          </a:p>
          <a:p>
            <a:r>
              <a:rPr lang="en-US" sz="1800" b="1" dirty="0">
                <a:solidFill>
                  <a:schemeClr val="bg1"/>
                </a:solidFill>
                <a:effectLst/>
                <a:ea typeface="Times New Roman" panose="02020603050405020304" pitchFamily="18" charset="0"/>
                <a:cs typeface="Calibri" panose="020F0502020204030204" pitchFamily="34" charset="0"/>
              </a:rPr>
              <a:t> 	</a:t>
            </a:r>
            <a:r>
              <a:rPr lang="en-GB" sz="2400" b="1" dirty="0" err="1">
                <a:solidFill>
                  <a:schemeClr val="bg1"/>
                </a:solidFill>
                <a:ea typeface="Times New Roman" panose="02020603050405020304" pitchFamily="18" charset="0"/>
                <a:cs typeface="Calibri" panose="020F0502020204030204" pitchFamily="34" charset="0"/>
              </a:rPr>
              <a:t>Klik</a:t>
            </a:r>
            <a:r>
              <a:rPr lang="en-GB" sz="2400" b="1" dirty="0">
                <a:solidFill>
                  <a:schemeClr val="bg1"/>
                </a:solidFill>
                <a:ea typeface="Times New Roman" panose="02020603050405020304" pitchFamily="18" charset="0"/>
                <a:cs typeface="Calibri" panose="020F0502020204030204" pitchFamily="34" charset="0"/>
              </a:rPr>
              <a:t>  </a:t>
            </a:r>
            <a:r>
              <a:rPr lang="en-GB" sz="2400" b="1" dirty="0">
                <a:solidFill>
                  <a:schemeClr val="bg1"/>
                </a:solidFill>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HIER</a:t>
            </a:r>
            <a:endParaRPr lang="en-GB" sz="2400" b="1" dirty="0">
              <a:solidFill>
                <a:schemeClr val="bg1"/>
              </a:solidFill>
              <a:ea typeface="Times New Roman" panose="02020603050405020304" pitchFamily="18" charset="0"/>
              <a:cs typeface="Calibri" panose="020F0502020204030204" pitchFamily="34" charset="0"/>
            </a:endParaRPr>
          </a:p>
          <a:p>
            <a:endParaRPr lang="en-GB" sz="18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9709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CBA0D6-8B34-41B4-9915-0BF0879A29E0}"/>
              </a:ext>
            </a:extLst>
          </p:cNvPr>
          <p:cNvSpPr>
            <a:spLocks noGrp="1"/>
          </p:cNvSpPr>
          <p:nvPr>
            <p:ph type="body" sz="quarter" idx="13"/>
          </p:nvPr>
        </p:nvSpPr>
        <p:spPr/>
        <p:txBody>
          <a:bodyPr>
            <a:normAutofit fontScale="92500" lnSpcReduction="20000"/>
          </a:bodyPr>
          <a:lstStyle/>
          <a:p>
            <a:pPr marL="36000"/>
            <a:r>
              <a:rPr lang="nl-NL" dirty="0"/>
              <a:t>Soms zijn de stappen naar gemeenschapsleiderschap als </a:t>
            </a:r>
            <a:r>
              <a:rPr lang="nl-NL" dirty="0" err="1"/>
              <a:t>nieuwomer</a:t>
            </a:r>
            <a:r>
              <a:rPr lang="nl-NL" dirty="0"/>
              <a:t> gewoon je uit te spreken en jezelf voor te stellen</a:t>
            </a:r>
            <a:endParaRPr lang="en-GB" dirty="0"/>
          </a:p>
        </p:txBody>
      </p:sp>
      <p:sp>
        <p:nvSpPr>
          <p:cNvPr id="3" name="Text Placeholder 2">
            <a:extLst>
              <a:ext uri="{FF2B5EF4-FFF2-40B4-BE49-F238E27FC236}">
                <a16:creationId xmlns:a16="http://schemas.microsoft.com/office/drawing/2014/main" id="{A872AE84-1ECD-4B7A-BD5C-69EA95F68297}"/>
              </a:ext>
            </a:extLst>
          </p:cNvPr>
          <p:cNvSpPr>
            <a:spLocks noGrp="1"/>
          </p:cNvSpPr>
          <p:nvPr>
            <p:ph type="body" sz="quarter" idx="14"/>
          </p:nvPr>
        </p:nvSpPr>
        <p:spPr>
          <a:xfrm>
            <a:off x="497155" y="5007454"/>
            <a:ext cx="9000157" cy="1378105"/>
          </a:xfrm>
        </p:spPr>
        <p:txBody>
          <a:bodyPr/>
          <a:lstStyle/>
          <a:p>
            <a:pPr>
              <a:lnSpc>
                <a:spcPct val="100000"/>
              </a:lnSpc>
            </a:pPr>
            <a:r>
              <a:rPr lang="en-GB" dirty="0"/>
              <a:t>Film en montage: Moa Karlberg </a:t>
            </a:r>
          </a:p>
          <a:p>
            <a:pPr>
              <a:lnSpc>
                <a:spcPct val="100000"/>
              </a:lnSpc>
            </a:pPr>
            <a:r>
              <a:rPr lang="en-GB" dirty="0" err="1"/>
              <a:t>Muziek</a:t>
            </a:r>
            <a:r>
              <a:rPr lang="en-GB" dirty="0"/>
              <a:t>: Christian </a:t>
            </a:r>
            <a:r>
              <a:rPr lang="en-GB" dirty="0" err="1"/>
              <a:t>Kjellvander</a:t>
            </a:r>
            <a:r>
              <a:rPr lang="en-GB" dirty="0"/>
              <a:t> </a:t>
            </a:r>
          </a:p>
          <a:p>
            <a:pPr>
              <a:lnSpc>
                <a:spcPct val="100000"/>
              </a:lnSpc>
            </a:pPr>
            <a:r>
              <a:rPr lang="en-GB" dirty="0"/>
              <a:t>Copyright: Swedish Institute (SI), 2017</a:t>
            </a:r>
          </a:p>
        </p:txBody>
      </p:sp>
      <p:pic>
        <p:nvPicPr>
          <p:cNvPr id="5" name="Graphic 4" descr="Presentation with media outline">
            <a:extLst>
              <a:ext uri="{FF2B5EF4-FFF2-40B4-BE49-F238E27FC236}">
                <a16:creationId xmlns:a16="http://schemas.microsoft.com/office/drawing/2014/main" id="{C9C45F1B-A320-455E-9A6E-77C10F2B61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29915" y="155031"/>
            <a:ext cx="914400" cy="914400"/>
          </a:xfrm>
          <a:prstGeom prst="rect">
            <a:avLst/>
          </a:prstGeom>
        </p:spPr>
      </p:pic>
      <p:sp>
        <p:nvSpPr>
          <p:cNvPr id="6" name="TextBox 5">
            <a:extLst>
              <a:ext uri="{FF2B5EF4-FFF2-40B4-BE49-F238E27FC236}">
                <a16:creationId xmlns:a16="http://schemas.microsoft.com/office/drawing/2014/main" id="{10AC298A-7808-4D96-A198-254169768786}"/>
              </a:ext>
            </a:extLst>
          </p:cNvPr>
          <p:cNvSpPr txBox="1"/>
          <p:nvPr/>
        </p:nvSpPr>
        <p:spPr>
          <a:xfrm>
            <a:off x="4944315" y="347793"/>
            <a:ext cx="5540805" cy="461665"/>
          </a:xfrm>
          <a:prstGeom prst="rect">
            <a:avLst/>
          </a:prstGeom>
          <a:noFill/>
        </p:spPr>
        <p:txBody>
          <a:bodyPr wrap="square">
            <a:spAutoFit/>
          </a:bodyPr>
          <a:lstStyle/>
          <a:p>
            <a:r>
              <a:rPr lang="en-GB" sz="2400" b="1" dirty="0">
                <a:solidFill>
                  <a:srgbClr val="F6BC67"/>
                </a:solidFill>
              </a:rPr>
              <a:t>BEKIJK de video: Portraits of Migration</a:t>
            </a:r>
            <a:endParaRPr lang="en-GB" sz="2400" dirty="0">
              <a:solidFill>
                <a:srgbClr val="F6BC67"/>
              </a:solidFill>
            </a:endParaRPr>
          </a:p>
        </p:txBody>
      </p:sp>
      <p:pic>
        <p:nvPicPr>
          <p:cNvPr id="7" name="Online Media 6" title="Portraits of Migration – Sweden Beyond the Headlines">
            <a:hlinkClick r:id="" action="ppaction://media"/>
            <a:extLst>
              <a:ext uri="{FF2B5EF4-FFF2-40B4-BE49-F238E27FC236}">
                <a16:creationId xmlns:a16="http://schemas.microsoft.com/office/drawing/2014/main" id="{57F524B4-DF29-4925-9197-463B9E95811A}"/>
              </a:ext>
            </a:extLst>
          </p:cNvPr>
          <p:cNvPicPr>
            <a:picLocks noRot="1" noChangeAspect="1"/>
          </p:cNvPicPr>
          <p:nvPr>
            <a:videoFile r:link="rId1"/>
          </p:nvPr>
        </p:nvPicPr>
        <p:blipFill>
          <a:blip r:embed="rId5"/>
          <a:stretch>
            <a:fillRect/>
          </a:stretch>
        </p:blipFill>
        <p:spPr>
          <a:xfrm>
            <a:off x="4395674" y="1163184"/>
            <a:ext cx="6638085" cy="37505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003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64C3BD-8BFC-4A32-9048-7BB94C9497F6}"/>
              </a:ext>
            </a:extLst>
          </p:cNvPr>
          <p:cNvSpPr>
            <a:spLocks noGrp="1"/>
          </p:cNvSpPr>
          <p:nvPr>
            <p:ph type="body" sz="quarter" idx="16"/>
          </p:nvPr>
        </p:nvSpPr>
        <p:spPr>
          <a:xfrm>
            <a:off x="569479" y="2716674"/>
            <a:ext cx="10978262" cy="1645919"/>
          </a:xfrm>
        </p:spPr>
        <p:txBody>
          <a:bodyPr/>
          <a:lstStyle/>
          <a:p>
            <a:pPr algn="ctr"/>
            <a:r>
              <a:rPr lang="nl-NL" sz="3000" dirty="0"/>
              <a:t>Neem drie minuten de tijd om na te denken over alle verschillende gemeenschappen waarvan je het gevoel hebt deel uit te maken en schrijf ze elk op een apart plakbriefje</a:t>
            </a:r>
            <a:r>
              <a:rPr lang="en-GB" sz="3000" dirty="0"/>
              <a:t>.</a:t>
            </a:r>
          </a:p>
          <a:p>
            <a:pPr algn="l"/>
            <a:endParaRPr lang="en-GB" b="0" i="0" u="sng" strike="noStrike" baseline="0" dirty="0">
              <a:solidFill>
                <a:srgbClr val="3D3C3B"/>
              </a:solidFill>
            </a:endParaRPr>
          </a:p>
          <a:p>
            <a:pPr algn="l"/>
            <a:r>
              <a:rPr lang="en-GB" b="0" i="0" u="sng" strike="noStrike" baseline="0" dirty="0">
                <a:solidFill>
                  <a:srgbClr val="3D3C3B"/>
                </a:solidFill>
              </a:rPr>
              <a:t>TIP:</a:t>
            </a:r>
            <a:r>
              <a:rPr lang="en-GB" b="0" i="0" strike="noStrike" baseline="0" dirty="0">
                <a:solidFill>
                  <a:srgbClr val="3D3C3B"/>
                </a:solidFill>
              </a:rPr>
              <a:t> </a:t>
            </a:r>
            <a:r>
              <a:rPr lang="nl-NL" b="0" i="0" u="none" strike="noStrike" baseline="0" dirty="0">
                <a:solidFill>
                  <a:srgbClr val="3D3C3B"/>
                </a:solidFill>
              </a:rPr>
              <a:t>Vergeet niet dat er twee soorten gemeenschappen zijn: een gemeenschap gebaseerd op een geografische lokaliteit, en een belangengemeenschap</a:t>
            </a:r>
            <a:endParaRPr lang="en-GB" b="0" i="0" u="none" strike="noStrike" baseline="0" dirty="0">
              <a:solidFill>
                <a:srgbClr val="3D3C3B"/>
              </a:solidFill>
            </a:endParaRPr>
          </a:p>
          <a:p>
            <a:pPr algn="l"/>
            <a:endParaRPr lang="en-GB" dirty="0">
              <a:solidFill>
                <a:srgbClr val="3D3C3B"/>
              </a:solidFill>
            </a:endParaRPr>
          </a:p>
          <a:p>
            <a:pPr algn="l"/>
            <a:r>
              <a:rPr lang="nl-NL" dirty="0">
                <a:solidFill>
                  <a:srgbClr val="3D3C3B"/>
                </a:solidFill>
              </a:rPr>
              <a:t>Vul de tabel in de volgende stap in</a:t>
            </a:r>
            <a:r>
              <a:rPr lang="en-GB" dirty="0">
                <a:solidFill>
                  <a:srgbClr val="3D3C3B"/>
                </a:solidFill>
              </a:rPr>
              <a:t>:</a:t>
            </a:r>
            <a:endParaRPr lang="en-GB" dirty="0"/>
          </a:p>
        </p:txBody>
      </p:sp>
      <p:sp>
        <p:nvSpPr>
          <p:cNvPr id="4" name="Text Placeholder 5">
            <a:extLst>
              <a:ext uri="{FF2B5EF4-FFF2-40B4-BE49-F238E27FC236}">
                <a16:creationId xmlns:a16="http://schemas.microsoft.com/office/drawing/2014/main" id="{C1485F2E-8F6A-416C-BB35-3366BC5FEEC8}"/>
              </a:ext>
            </a:extLst>
          </p:cNvPr>
          <p:cNvSpPr txBox="1">
            <a:spLocks/>
          </p:cNvSpPr>
          <p:nvPr/>
        </p:nvSpPr>
        <p:spPr>
          <a:xfrm>
            <a:off x="5022289" y="435365"/>
            <a:ext cx="2072641" cy="63321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solidFill>
                  <a:srgbClr val="F6BC67"/>
                </a:solidFill>
              </a:rPr>
              <a:t>OEFENING</a:t>
            </a:r>
          </a:p>
          <a:p>
            <a:endParaRPr lang="en-GB" dirty="0"/>
          </a:p>
        </p:txBody>
      </p:sp>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78049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a:spLocks/>
          </p:cNvSpPr>
          <p:nvPr/>
        </p:nvSpPr>
        <p:spPr>
          <a:xfrm>
            <a:off x="4953921" y="443440"/>
            <a:ext cx="2072641" cy="63321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solidFill>
                  <a:srgbClr val="F6BC67"/>
                </a:solidFill>
              </a:rPr>
              <a:t>OEFENING</a:t>
            </a:r>
          </a:p>
          <a:p>
            <a:endParaRPr lang="en-GB" dirty="0"/>
          </a:p>
        </p:txBody>
      </p:sp>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4" name="Table 14">
            <a:extLst>
              <a:ext uri="{FF2B5EF4-FFF2-40B4-BE49-F238E27FC236}">
                <a16:creationId xmlns:a16="http://schemas.microsoft.com/office/drawing/2014/main" id="{B954C01A-1A60-4F62-BFCC-1C88C5F88319}"/>
              </a:ext>
            </a:extLst>
          </p:cNvPr>
          <p:cNvGraphicFramePr>
            <a:graphicFrameLocks noGrp="1"/>
          </p:cNvGraphicFramePr>
          <p:nvPr>
            <p:extLst>
              <p:ext uri="{D42A27DB-BD31-4B8C-83A1-F6EECF244321}">
                <p14:modId xmlns:p14="http://schemas.microsoft.com/office/powerpoint/2010/main" val="2984056204"/>
              </p:ext>
            </p:extLst>
          </p:nvPr>
        </p:nvGraphicFramePr>
        <p:xfrm>
          <a:off x="828017" y="3146192"/>
          <a:ext cx="10695601" cy="3142809"/>
        </p:xfrm>
        <a:graphic>
          <a:graphicData uri="http://schemas.openxmlformats.org/drawingml/2006/table">
            <a:tbl>
              <a:tblPr firstRow="1" bandRow="1">
                <a:tableStyleId>{C4B1156A-380E-4F78-BDF5-A606A8083BF9}</a:tableStyleId>
              </a:tblPr>
              <a:tblGrid>
                <a:gridCol w="3456671">
                  <a:extLst>
                    <a:ext uri="{9D8B030D-6E8A-4147-A177-3AD203B41FA5}">
                      <a16:colId xmlns:a16="http://schemas.microsoft.com/office/drawing/2014/main" val="1209884319"/>
                    </a:ext>
                  </a:extLst>
                </a:gridCol>
                <a:gridCol w="3619465">
                  <a:extLst>
                    <a:ext uri="{9D8B030D-6E8A-4147-A177-3AD203B41FA5}">
                      <a16:colId xmlns:a16="http://schemas.microsoft.com/office/drawing/2014/main" val="915800240"/>
                    </a:ext>
                  </a:extLst>
                </a:gridCol>
                <a:gridCol w="3619465">
                  <a:extLst>
                    <a:ext uri="{9D8B030D-6E8A-4147-A177-3AD203B41FA5}">
                      <a16:colId xmlns:a16="http://schemas.microsoft.com/office/drawing/2014/main" val="3081342818"/>
                    </a:ext>
                  </a:extLst>
                </a:gridCol>
              </a:tblGrid>
              <a:tr h="665000">
                <a:tc>
                  <a:txBody>
                    <a:bodyPr/>
                    <a:lstStyle/>
                    <a:p>
                      <a:endParaRPr lang="en-GB" b="0" dirty="0">
                        <a:solidFill>
                          <a:srgbClr val="5E5E5E"/>
                        </a:solidFill>
                      </a:endParaRPr>
                    </a:p>
                  </a:txBody>
                  <a:tcPr/>
                </a:tc>
                <a:tc>
                  <a:txBody>
                    <a:bodyPr/>
                    <a:lstStyle/>
                    <a:p>
                      <a:pPr algn="ctr"/>
                      <a:r>
                        <a:rPr lang="en-GB" sz="1800" b="1" u="none" strike="noStrike" kern="1200" baseline="0" dirty="0" err="1">
                          <a:solidFill>
                            <a:srgbClr val="5E5E5E"/>
                          </a:solidFill>
                        </a:rPr>
                        <a:t>Geografisch</a:t>
                      </a:r>
                      <a:endParaRPr lang="en-GB" dirty="0">
                        <a:solidFill>
                          <a:srgbClr val="5E5E5E"/>
                        </a:solidFill>
                      </a:endParaRPr>
                    </a:p>
                  </a:txBody>
                  <a:tcPr/>
                </a:tc>
                <a:tc>
                  <a:txBody>
                    <a:bodyPr/>
                    <a:lstStyle/>
                    <a:p>
                      <a:pPr algn="ctr"/>
                      <a:r>
                        <a:rPr lang="en-GB" sz="1800" b="1" u="none" strike="noStrike" kern="1200" baseline="0" dirty="0" err="1">
                          <a:solidFill>
                            <a:srgbClr val="5E5E5E"/>
                          </a:solidFill>
                        </a:rPr>
                        <a:t>Belang</a:t>
                      </a:r>
                      <a:endParaRPr lang="en-GB" dirty="0">
                        <a:solidFill>
                          <a:srgbClr val="5E5E5E"/>
                        </a:solidFill>
                      </a:endParaRPr>
                    </a:p>
                  </a:txBody>
                  <a:tcPr/>
                </a:tc>
                <a:extLst>
                  <a:ext uri="{0D108BD9-81ED-4DB2-BD59-A6C34878D82A}">
                    <a16:rowId xmlns:a16="http://schemas.microsoft.com/office/drawing/2014/main" val="2035098671"/>
                  </a:ext>
                </a:extLst>
              </a:tr>
              <a:tr h="665000">
                <a:tc>
                  <a:txBody>
                    <a:bodyPr/>
                    <a:lstStyle/>
                    <a:p>
                      <a:r>
                        <a:rPr lang="en-GB" b="0" dirty="0" err="1">
                          <a:solidFill>
                            <a:srgbClr val="5E5E5E"/>
                          </a:solidFill>
                        </a:rPr>
                        <a:t>Lokaal</a:t>
                      </a:r>
                      <a:r>
                        <a:rPr lang="en-GB" b="0" dirty="0">
                          <a:solidFill>
                            <a:srgbClr val="5E5E5E"/>
                          </a:solidFill>
                        </a:rPr>
                        <a:t>/</a:t>
                      </a:r>
                      <a:r>
                        <a:rPr lang="en-GB" b="0" dirty="0" err="1">
                          <a:solidFill>
                            <a:srgbClr val="5E5E5E"/>
                          </a:solidFill>
                        </a:rPr>
                        <a:t>regionaal</a:t>
                      </a:r>
                      <a:r>
                        <a:rPr lang="en-GB" b="0" dirty="0">
                          <a:solidFill>
                            <a:srgbClr val="5E5E5E"/>
                          </a:solidFill>
                        </a:rPr>
                        <a:t> </a:t>
                      </a:r>
                    </a:p>
                  </a:txBody>
                  <a:tcPr/>
                </a:tc>
                <a:tc>
                  <a:txBody>
                    <a:bodyPr/>
                    <a:lstStyle/>
                    <a:p>
                      <a:endParaRPr lang="en-GB" dirty="0">
                        <a:solidFill>
                          <a:srgbClr val="5E5E5E"/>
                        </a:solidFill>
                      </a:endParaRPr>
                    </a:p>
                  </a:txBody>
                  <a:tcPr/>
                </a:tc>
                <a:tc>
                  <a:txBody>
                    <a:bodyPr/>
                    <a:lstStyle/>
                    <a:p>
                      <a:endParaRPr lang="en-GB" dirty="0">
                        <a:solidFill>
                          <a:srgbClr val="5E5E5E"/>
                        </a:solidFill>
                      </a:endParaRPr>
                    </a:p>
                  </a:txBody>
                  <a:tcPr/>
                </a:tc>
                <a:extLst>
                  <a:ext uri="{0D108BD9-81ED-4DB2-BD59-A6C34878D82A}">
                    <a16:rowId xmlns:a16="http://schemas.microsoft.com/office/drawing/2014/main" val="3120259309"/>
                  </a:ext>
                </a:extLst>
              </a:tr>
              <a:tr h="665000">
                <a:tc>
                  <a:txBody>
                    <a:bodyPr/>
                    <a:lstStyle/>
                    <a:p>
                      <a:r>
                        <a:rPr lang="en-GB" b="0" dirty="0" err="1">
                          <a:solidFill>
                            <a:srgbClr val="5E5E5E"/>
                          </a:solidFill>
                        </a:rPr>
                        <a:t>Nationaal</a:t>
                      </a:r>
                      <a:endParaRPr lang="en-GB" b="0" dirty="0">
                        <a:solidFill>
                          <a:srgbClr val="5E5E5E"/>
                        </a:solidFill>
                      </a:endParaRPr>
                    </a:p>
                  </a:txBody>
                  <a:tcPr/>
                </a:tc>
                <a:tc>
                  <a:txBody>
                    <a:bodyPr/>
                    <a:lstStyle/>
                    <a:p>
                      <a:endParaRPr lang="en-GB">
                        <a:solidFill>
                          <a:srgbClr val="5E5E5E"/>
                        </a:solidFill>
                      </a:endParaRPr>
                    </a:p>
                  </a:txBody>
                  <a:tcPr/>
                </a:tc>
                <a:tc>
                  <a:txBody>
                    <a:bodyPr/>
                    <a:lstStyle/>
                    <a:p>
                      <a:endParaRPr lang="en-GB" dirty="0">
                        <a:solidFill>
                          <a:srgbClr val="5E5E5E"/>
                        </a:solidFill>
                      </a:endParaRPr>
                    </a:p>
                  </a:txBody>
                  <a:tcPr/>
                </a:tc>
                <a:extLst>
                  <a:ext uri="{0D108BD9-81ED-4DB2-BD59-A6C34878D82A}">
                    <a16:rowId xmlns:a16="http://schemas.microsoft.com/office/drawing/2014/main" val="1133290702"/>
                  </a:ext>
                </a:extLst>
              </a:tr>
              <a:tr h="1147809">
                <a:tc>
                  <a:txBody>
                    <a:bodyPr/>
                    <a:lstStyle/>
                    <a:p>
                      <a:r>
                        <a:rPr lang="en-GB" sz="1800" b="0" u="none" strike="noStrike" kern="1200" baseline="0" dirty="0" err="1">
                          <a:solidFill>
                            <a:srgbClr val="5E5E5E"/>
                          </a:solidFill>
                        </a:rPr>
                        <a:t>Internationaal</a:t>
                      </a:r>
                      <a:r>
                        <a:rPr lang="en-GB" sz="1800" b="0" u="none" strike="noStrike" kern="1200" baseline="0" dirty="0">
                          <a:solidFill>
                            <a:srgbClr val="5E5E5E"/>
                          </a:solidFill>
                        </a:rPr>
                        <a:t>/global</a:t>
                      </a:r>
                    </a:p>
                    <a:p>
                      <a:r>
                        <a:rPr lang="en-GB" sz="1800" b="0" u="none" strike="noStrike" kern="1200" baseline="0" dirty="0">
                          <a:solidFill>
                            <a:srgbClr val="5E5E5E"/>
                          </a:solidFill>
                        </a:rPr>
                        <a:t>(</a:t>
                      </a:r>
                      <a:r>
                        <a:rPr lang="en-GB" sz="1800" b="0" u="none" strike="noStrike" kern="1200" baseline="0" dirty="0" err="1">
                          <a:solidFill>
                            <a:srgbClr val="5E5E5E"/>
                          </a:solidFill>
                        </a:rPr>
                        <a:t>ook</a:t>
                      </a:r>
                      <a:r>
                        <a:rPr lang="en-GB" sz="1800" b="0" u="none" strike="noStrike" kern="1200" baseline="0" dirty="0">
                          <a:solidFill>
                            <a:srgbClr val="5E5E5E"/>
                          </a:solidFill>
                        </a:rPr>
                        <a:t> online)</a:t>
                      </a:r>
                      <a:endParaRPr lang="en-GB" b="0" dirty="0">
                        <a:solidFill>
                          <a:srgbClr val="5E5E5E"/>
                        </a:solidFill>
                      </a:endParaRPr>
                    </a:p>
                  </a:txBody>
                  <a:tcPr/>
                </a:tc>
                <a:tc>
                  <a:txBody>
                    <a:bodyPr/>
                    <a:lstStyle/>
                    <a:p>
                      <a:endParaRPr lang="en-GB" dirty="0">
                        <a:solidFill>
                          <a:srgbClr val="5E5E5E"/>
                        </a:solidFill>
                      </a:endParaRPr>
                    </a:p>
                  </a:txBody>
                  <a:tcPr/>
                </a:tc>
                <a:tc>
                  <a:txBody>
                    <a:bodyPr/>
                    <a:lstStyle/>
                    <a:p>
                      <a:endParaRPr lang="en-GB" dirty="0">
                        <a:solidFill>
                          <a:srgbClr val="5E5E5E"/>
                        </a:solidFill>
                      </a:endParaRPr>
                    </a:p>
                  </a:txBody>
                  <a:tcPr/>
                </a:tc>
                <a:extLst>
                  <a:ext uri="{0D108BD9-81ED-4DB2-BD59-A6C34878D82A}">
                    <a16:rowId xmlns:a16="http://schemas.microsoft.com/office/drawing/2014/main" val="2410827346"/>
                  </a:ext>
                </a:extLst>
              </a:tr>
            </a:tbl>
          </a:graphicData>
        </a:graphic>
      </p:graphicFrame>
      <p:sp>
        <p:nvSpPr>
          <p:cNvPr id="15" name="Text Placeholder 2">
            <a:extLst>
              <a:ext uri="{FF2B5EF4-FFF2-40B4-BE49-F238E27FC236}">
                <a16:creationId xmlns:a16="http://schemas.microsoft.com/office/drawing/2014/main" id="{06D67C5A-2A22-4DA5-926B-205918A24981}"/>
              </a:ext>
            </a:extLst>
          </p:cNvPr>
          <p:cNvSpPr txBox="1">
            <a:spLocks/>
          </p:cNvSpPr>
          <p:nvPr/>
        </p:nvSpPr>
        <p:spPr>
          <a:xfrm>
            <a:off x="3652925" y="2570216"/>
            <a:ext cx="4674633" cy="6332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sz="3000" dirty="0" err="1"/>
              <a:t>Soorten</a:t>
            </a:r>
            <a:r>
              <a:rPr lang="en-GB" sz="3000" dirty="0"/>
              <a:t> </a:t>
            </a:r>
            <a:r>
              <a:rPr lang="en-GB" sz="3000" dirty="0" err="1"/>
              <a:t>gemeenschappen</a:t>
            </a:r>
            <a:endParaRPr lang="en-GB" sz="3000" dirty="0"/>
          </a:p>
        </p:txBody>
      </p:sp>
    </p:spTree>
    <p:extLst>
      <p:ext uri="{BB962C8B-B14F-4D97-AF65-F5344CB8AC3E}">
        <p14:creationId xmlns:p14="http://schemas.microsoft.com/office/powerpoint/2010/main" val="272262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B1019-2342-FA4E-A9B0-7E1823BF768E}"/>
              </a:ext>
            </a:extLst>
          </p:cNvPr>
          <p:cNvPicPr>
            <a:picLocks noChangeAspect="1"/>
          </p:cNvPicPr>
          <p:nvPr/>
        </p:nvPicPr>
        <p:blipFill>
          <a:blip r:embed="rId2"/>
          <a:stretch>
            <a:fillRect/>
          </a:stretch>
        </p:blipFill>
        <p:spPr>
          <a:xfrm>
            <a:off x="747920" y="1961321"/>
            <a:ext cx="3997896" cy="4398617"/>
          </a:xfrm>
          <a:prstGeom prst="rect">
            <a:avLst/>
          </a:prstGeom>
        </p:spPr>
      </p:pic>
      <p:sp>
        <p:nvSpPr>
          <p:cNvPr id="5" name="Text Placeholder 4">
            <a:extLst>
              <a:ext uri="{FF2B5EF4-FFF2-40B4-BE49-F238E27FC236}">
                <a16:creationId xmlns:a16="http://schemas.microsoft.com/office/drawing/2014/main" id="{6E2E562C-7628-1C45-B957-C8239F954937}"/>
              </a:ext>
            </a:extLst>
          </p:cNvPr>
          <p:cNvSpPr>
            <a:spLocks noGrp="1"/>
          </p:cNvSpPr>
          <p:nvPr>
            <p:ph type="body" sz="quarter" idx="13"/>
          </p:nvPr>
        </p:nvSpPr>
        <p:spPr>
          <a:xfrm>
            <a:off x="5850384" y="695930"/>
            <a:ext cx="5498111" cy="3664001"/>
          </a:xfrm>
        </p:spPr>
        <p:txBody>
          <a:bodyPr/>
          <a:lstStyle/>
          <a:p>
            <a:r>
              <a:rPr lang="en-US" dirty="0"/>
              <a:t>Wat is </a:t>
            </a:r>
            <a:r>
              <a:rPr lang="en-US" dirty="0" err="1"/>
              <a:t>gemeenschapsleiderschap</a:t>
            </a:r>
            <a:r>
              <a:rPr lang="en-US" dirty="0"/>
              <a:t>?</a:t>
            </a:r>
          </a:p>
          <a:p>
            <a:endParaRPr lang="en-US" dirty="0"/>
          </a:p>
          <a:p>
            <a:r>
              <a:rPr lang="nl-NL" sz="3000" b="0" dirty="0"/>
              <a:t>Kenmerken van goede leiders in de context van nieuwe gemeenschappen </a:t>
            </a:r>
            <a:endParaRPr lang="en-US" b="0" dirty="0"/>
          </a:p>
        </p:txBody>
      </p:sp>
    </p:spTree>
    <p:extLst>
      <p:ext uri="{BB962C8B-B14F-4D97-AF65-F5344CB8AC3E}">
        <p14:creationId xmlns:p14="http://schemas.microsoft.com/office/powerpoint/2010/main" val="3354816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64C3BD-8BFC-4A32-9048-7BB94C9497F6}"/>
              </a:ext>
            </a:extLst>
          </p:cNvPr>
          <p:cNvSpPr>
            <a:spLocks noGrp="1"/>
          </p:cNvSpPr>
          <p:nvPr>
            <p:ph type="body" sz="quarter" idx="16"/>
          </p:nvPr>
        </p:nvSpPr>
        <p:spPr>
          <a:xfrm>
            <a:off x="569479" y="3042138"/>
            <a:ext cx="10978262" cy="2862716"/>
          </a:xfrm>
        </p:spPr>
        <p:txBody>
          <a:bodyPr/>
          <a:lstStyle/>
          <a:p>
            <a:pPr algn="ctr"/>
            <a:r>
              <a:rPr lang="nl-NL" sz="3000" dirty="0"/>
              <a:t>Beschrijf je gemeenschap tot in detail</a:t>
            </a:r>
          </a:p>
          <a:p>
            <a:pPr algn="ctr"/>
            <a:endParaRPr lang="en-GB" b="0" i="0" u="sng" strike="noStrike" baseline="0" dirty="0">
              <a:solidFill>
                <a:srgbClr val="3D3C3B"/>
              </a:solidFill>
            </a:endParaRPr>
          </a:p>
          <a:p>
            <a:pPr marL="342900" indent="-342900" algn="l">
              <a:buFont typeface="Wingdings" panose="05000000000000000000" pitchFamily="2" charset="2"/>
              <a:buChar char="ü"/>
            </a:pPr>
            <a:r>
              <a:rPr lang="nl-NL" b="0" i="0" strike="noStrike" baseline="0" dirty="0">
                <a:solidFill>
                  <a:srgbClr val="3D3C3B"/>
                </a:solidFill>
              </a:rPr>
              <a:t>Uit wie bestaat je gemeenschap, welke groepen? </a:t>
            </a:r>
          </a:p>
          <a:p>
            <a:pPr marL="342900" indent="-342900" algn="l">
              <a:buFont typeface="Wingdings" panose="05000000000000000000" pitchFamily="2" charset="2"/>
              <a:buChar char="ü"/>
            </a:pPr>
            <a:r>
              <a:rPr lang="nl-NL" b="0" i="0" strike="noStrike" baseline="0" dirty="0">
                <a:solidFill>
                  <a:srgbClr val="3D3C3B"/>
                </a:solidFill>
              </a:rPr>
              <a:t>Wat is hun demografische opbouw, hun gedrag</a:t>
            </a:r>
            <a:r>
              <a:rPr lang="en-GB" b="0" i="0" strike="noStrike" baseline="0" dirty="0">
                <a:solidFill>
                  <a:srgbClr val="3D3C3B"/>
                </a:solidFill>
              </a:rPr>
              <a:t>? </a:t>
            </a:r>
          </a:p>
          <a:p>
            <a:pPr marL="342900" indent="-342900" algn="l">
              <a:buFont typeface="Wingdings" panose="05000000000000000000" pitchFamily="2" charset="2"/>
              <a:buChar char="ü"/>
            </a:pPr>
            <a:r>
              <a:rPr lang="nl-NL" b="0" i="0" strike="noStrike" baseline="0" dirty="0">
                <a:solidFill>
                  <a:srgbClr val="3D3C3B"/>
                </a:solidFill>
              </a:rPr>
              <a:t>Gaat het om een geografische of virtuele gemeenschap</a:t>
            </a:r>
            <a:r>
              <a:rPr lang="en-GB" b="0" i="0" strike="noStrike" baseline="0" dirty="0">
                <a:solidFill>
                  <a:srgbClr val="3D3C3B"/>
                </a:solidFill>
              </a:rPr>
              <a:t>? </a:t>
            </a:r>
          </a:p>
          <a:p>
            <a:pPr marL="342900" indent="-342900" algn="l">
              <a:buFont typeface="Wingdings" panose="05000000000000000000" pitchFamily="2" charset="2"/>
              <a:buChar char="ü"/>
            </a:pPr>
            <a:r>
              <a:rPr lang="nl-NL" b="0" i="0" strike="noStrike" baseline="0" dirty="0">
                <a:solidFill>
                  <a:srgbClr val="3D3C3B"/>
                </a:solidFill>
              </a:rPr>
              <a:t>Wat zijn de problemen of zwakheden van je gemeenschap, wat zijn de sterke punten</a:t>
            </a:r>
            <a:r>
              <a:rPr lang="en-GB" b="0" i="0" strike="noStrike" baseline="0" dirty="0">
                <a:solidFill>
                  <a:srgbClr val="3D3C3B"/>
                </a:solidFill>
              </a:rPr>
              <a:t>?</a:t>
            </a:r>
            <a:endParaRPr lang="en-GB" dirty="0"/>
          </a:p>
        </p:txBody>
      </p:sp>
      <p:sp>
        <p:nvSpPr>
          <p:cNvPr id="4" name="Text Placeholder 5">
            <a:extLst>
              <a:ext uri="{FF2B5EF4-FFF2-40B4-BE49-F238E27FC236}">
                <a16:creationId xmlns:a16="http://schemas.microsoft.com/office/drawing/2014/main" id="{C1485F2E-8F6A-416C-BB35-3366BC5FEEC8}"/>
              </a:ext>
            </a:extLst>
          </p:cNvPr>
          <p:cNvSpPr txBox="1">
            <a:spLocks/>
          </p:cNvSpPr>
          <p:nvPr/>
        </p:nvSpPr>
        <p:spPr>
          <a:xfrm>
            <a:off x="4918292" y="435365"/>
            <a:ext cx="2072641" cy="63321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solidFill>
                  <a:srgbClr val="F6BC67"/>
                </a:solidFill>
              </a:rPr>
              <a:t>OEFENING</a:t>
            </a:r>
          </a:p>
          <a:p>
            <a:endParaRPr lang="en-GB" dirty="0"/>
          </a:p>
        </p:txBody>
      </p:sp>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5177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B96D7D-2F8C-1146-ACED-2EBFEBA020BA}"/>
              </a:ext>
            </a:extLst>
          </p:cNvPr>
          <p:cNvPicPr>
            <a:picLocks noChangeAspect="1"/>
          </p:cNvPicPr>
          <p:nvPr/>
        </p:nvPicPr>
        <p:blipFill>
          <a:blip r:embed="rId2"/>
          <a:stretch>
            <a:fillRect/>
          </a:stretch>
        </p:blipFill>
        <p:spPr>
          <a:xfrm>
            <a:off x="159027" y="2438399"/>
            <a:ext cx="5419350" cy="3857487"/>
          </a:xfrm>
          <a:prstGeom prst="rect">
            <a:avLst/>
          </a:prstGeom>
        </p:spPr>
      </p:pic>
      <p:sp>
        <p:nvSpPr>
          <p:cNvPr id="4" name="Text Placeholder 3">
            <a:extLst>
              <a:ext uri="{FF2B5EF4-FFF2-40B4-BE49-F238E27FC236}">
                <a16:creationId xmlns:a16="http://schemas.microsoft.com/office/drawing/2014/main" id="{FAAADB4F-3CB0-704E-B050-064BC36D8D29}"/>
              </a:ext>
            </a:extLst>
          </p:cNvPr>
          <p:cNvSpPr>
            <a:spLocks noGrp="1"/>
          </p:cNvSpPr>
          <p:nvPr>
            <p:ph type="body" sz="quarter" idx="13"/>
          </p:nvPr>
        </p:nvSpPr>
        <p:spPr/>
        <p:txBody>
          <a:bodyPr/>
          <a:lstStyle/>
          <a:p>
            <a:r>
              <a:rPr lang="en-US" dirty="0"/>
              <a:t>Wat </a:t>
            </a:r>
            <a:r>
              <a:rPr lang="en-US" dirty="0" err="1"/>
              <a:t>zijn</a:t>
            </a:r>
            <a:r>
              <a:rPr lang="en-US" dirty="0"/>
              <a:t> </a:t>
            </a:r>
            <a:r>
              <a:rPr lang="en-US" dirty="0" err="1"/>
              <a:t>Belangenbehartigings-vaardigheden</a:t>
            </a:r>
            <a:r>
              <a:rPr lang="en-US" dirty="0"/>
              <a:t> (advocacy skills)?</a:t>
            </a:r>
          </a:p>
        </p:txBody>
      </p:sp>
    </p:spTree>
    <p:extLst>
      <p:ext uri="{BB962C8B-B14F-4D97-AF65-F5344CB8AC3E}">
        <p14:creationId xmlns:p14="http://schemas.microsoft.com/office/powerpoint/2010/main" val="4232368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7C6491-E967-416B-863F-696DF2D80421}"/>
              </a:ext>
            </a:extLst>
          </p:cNvPr>
          <p:cNvSpPr>
            <a:spLocks noGrp="1"/>
          </p:cNvSpPr>
          <p:nvPr>
            <p:ph type="body" sz="quarter" idx="13"/>
          </p:nvPr>
        </p:nvSpPr>
        <p:spPr/>
        <p:txBody>
          <a:bodyPr/>
          <a:lstStyle/>
          <a:p>
            <a:r>
              <a:rPr lang="en-GB" b="1" dirty="0"/>
              <a:t>Wat is </a:t>
            </a:r>
            <a:r>
              <a:rPr lang="en-GB" b="1" dirty="0" err="1"/>
              <a:t>belangenbehartiging</a:t>
            </a:r>
            <a:r>
              <a:rPr lang="en-GB" b="1" dirty="0"/>
              <a:t> (advocacy)?</a:t>
            </a:r>
            <a:endParaRPr lang="en-GB" dirty="0"/>
          </a:p>
        </p:txBody>
      </p:sp>
      <p:sp>
        <p:nvSpPr>
          <p:cNvPr id="3" name="Text Placeholder 2">
            <a:extLst>
              <a:ext uri="{FF2B5EF4-FFF2-40B4-BE49-F238E27FC236}">
                <a16:creationId xmlns:a16="http://schemas.microsoft.com/office/drawing/2014/main" id="{71F33A15-856D-4FEE-90A2-CBE2A2F04DFC}"/>
              </a:ext>
            </a:extLst>
          </p:cNvPr>
          <p:cNvSpPr>
            <a:spLocks noGrp="1"/>
          </p:cNvSpPr>
          <p:nvPr>
            <p:ph type="body" sz="quarter" idx="14"/>
          </p:nvPr>
        </p:nvSpPr>
        <p:spPr>
          <a:xfrm>
            <a:off x="1901733" y="2432002"/>
            <a:ext cx="9185564" cy="3245241"/>
          </a:xfrm>
        </p:spPr>
        <p:txBody>
          <a:bodyPr/>
          <a:lstStyle/>
          <a:p>
            <a:r>
              <a:rPr lang="nl-NL" sz="2250" b="1" dirty="0" err="1"/>
              <a:t>Advocacy</a:t>
            </a:r>
            <a:r>
              <a:rPr lang="nl-NL" sz="2250" b="1" dirty="0"/>
              <a:t> </a:t>
            </a:r>
            <a:r>
              <a:rPr lang="nl-NL" sz="2250" dirty="0"/>
              <a:t>is een Engelse term die</a:t>
            </a:r>
            <a:r>
              <a:rPr lang="nl-NL" sz="2250" b="1" dirty="0"/>
              <a:t> </a:t>
            </a:r>
            <a:r>
              <a:rPr lang="nl-NL" sz="2250" dirty="0"/>
              <a:t>verwijst naar de inspanningen van een individu of een groep om de belangen, verlangens, behoeften en rechten van jezelf of van een ander effectief over te brengen, uit te dragen, te onderhandelen of op te eisen. Het Nederlandse woord dat het dichtst in de beurt komt is </a:t>
            </a:r>
            <a:r>
              <a:rPr lang="nl-NL" sz="2250" b="1" dirty="0"/>
              <a:t>belangenbehartiging</a:t>
            </a:r>
            <a:r>
              <a:rPr lang="nl-NL" sz="2250" dirty="0"/>
              <a:t>. </a:t>
            </a:r>
          </a:p>
          <a:p>
            <a:endParaRPr lang="en-GB" sz="2250" dirty="0"/>
          </a:p>
          <a:p>
            <a:r>
              <a:rPr lang="nl-NL" sz="2250" dirty="0"/>
              <a:t>Het kan veel dingen betekenen, maar over het algemeen = actie ondernemen! </a:t>
            </a:r>
          </a:p>
          <a:p>
            <a:endParaRPr lang="en-GB" sz="2250" dirty="0"/>
          </a:p>
          <a:p>
            <a:r>
              <a:rPr lang="nl-NL" sz="2250" dirty="0"/>
              <a:t>Een belangenbehartiger of advocaat is iemand die zich uitspreekt voor en opkomt voor de rechten van zichzelf, of van een ander.</a:t>
            </a:r>
            <a:endParaRPr lang="en-GB" sz="2250" dirty="0"/>
          </a:p>
        </p:txBody>
      </p:sp>
      <p:grpSp>
        <p:nvGrpSpPr>
          <p:cNvPr id="4" name="Google Shape;491;p39">
            <a:extLst>
              <a:ext uri="{FF2B5EF4-FFF2-40B4-BE49-F238E27FC236}">
                <a16:creationId xmlns:a16="http://schemas.microsoft.com/office/drawing/2014/main" id="{7D8DF292-EA53-41EA-97B9-809C559B35AE}"/>
              </a:ext>
            </a:extLst>
          </p:cNvPr>
          <p:cNvGrpSpPr/>
          <p:nvPr/>
        </p:nvGrpSpPr>
        <p:grpSpPr>
          <a:xfrm>
            <a:off x="545396" y="2439876"/>
            <a:ext cx="904261" cy="549781"/>
            <a:chOff x="1934025" y="1001650"/>
            <a:chExt cx="415300" cy="355600"/>
          </a:xfrm>
        </p:grpSpPr>
        <p:sp>
          <p:nvSpPr>
            <p:cNvPr id="5" name="Google Shape;492;p39">
              <a:extLst>
                <a:ext uri="{FF2B5EF4-FFF2-40B4-BE49-F238E27FC236}">
                  <a16:creationId xmlns:a16="http://schemas.microsoft.com/office/drawing/2014/main" id="{407B69DA-208B-41AE-8F4B-49695A798301}"/>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93;p39">
              <a:extLst>
                <a:ext uri="{FF2B5EF4-FFF2-40B4-BE49-F238E27FC236}">
                  <a16:creationId xmlns:a16="http://schemas.microsoft.com/office/drawing/2014/main" id="{7312DC3A-DAE8-4839-B01C-F9F8829D86C9}"/>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94;p39">
              <a:extLst>
                <a:ext uri="{FF2B5EF4-FFF2-40B4-BE49-F238E27FC236}">
                  <a16:creationId xmlns:a16="http://schemas.microsoft.com/office/drawing/2014/main" id="{529F01A4-5C13-4272-992B-EB24BF57DD99}"/>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95;p39">
              <a:extLst>
                <a:ext uri="{FF2B5EF4-FFF2-40B4-BE49-F238E27FC236}">
                  <a16:creationId xmlns:a16="http://schemas.microsoft.com/office/drawing/2014/main" id="{D66C7624-DDC2-4E55-805A-D5E65956E56C}"/>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674;p39">
            <a:extLst>
              <a:ext uri="{FF2B5EF4-FFF2-40B4-BE49-F238E27FC236}">
                <a16:creationId xmlns:a16="http://schemas.microsoft.com/office/drawing/2014/main" id="{74176FDF-14CA-475E-AE83-995FB402BC52}"/>
              </a:ext>
            </a:extLst>
          </p:cNvPr>
          <p:cNvGrpSpPr/>
          <p:nvPr/>
        </p:nvGrpSpPr>
        <p:grpSpPr>
          <a:xfrm>
            <a:off x="660556" y="4486542"/>
            <a:ext cx="651194" cy="715245"/>
            <a:chOff x="576250" y="4319400"/>
            <a:chExt cx="442075" cy="442050"/>
          </a:xfrm>
        </p:grpSpPr>
        <p:sp>
          <p:nvSpPr>
            <p:cNvPr id="10" name="Google Shape;675;p39">
              <a:extLst>
                <a:ext uri="{FF2B5EF4-FFF2-40B4-BE49-F238E27FC236}">
                  <a16:creationId xmlns:a16="http://schemas.microsoft.com/office/drawing/2014/main" id="{678B20CB-D432-4EBA-BA0F-AE0049A59488}"/>
                </a:ext>
              </a:extLst>
            </p:cNvPr>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76;p39">
              <a:extLst>
                <a:ext uri="{FF2B5EF4-FFF2-40B4-BE49-F238E27FC236}">
                  <a16:creationId xmlns:a16="http://schemas.microsoft.com/office/drawing/2014/main" id="{53FBA80A-5458-4912-A7B9-4E546763FD3F}"/>
                </a:ext>
              </a:extLst>
            </p:cNvPr>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7;p39">
              <a:extLst>
                <a:ext uri="{FF2B5EF4-FFF2-40B4-BE49-F238E27FC236}">
                  <a16:creationId xmlns:a16="http://schemas.microsoft.com/office/drawing/2014/main" id="{25384D32-0597-427D-A4BF-3E51FA7AA4F7}"/>
                </a:ext>
              </a:extLst>
            </p:cNvPr>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78;p39">
              <a:extLst>
                <a:ext uri="{FF2B5EF4-FFF2-40B4-BE49-F238E27FC236}">
                  <a16:creationId xmlns:a16="http://schemas.microsoft.com/office/drawing/2014/main" id="{56AC1BC7-DA06-4834-A1B4-8D6D208A97BA}"/>
                </a:ext>
              </a:extLst>
            </p:cNvPr>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499;p39">
            <a:extLst>
              <a:ext uri="{FF2B5EF4-FFF2-40B4-BE49-F238E27FC236}">
                <a16:creationId xmlns:a16="http://schemas.microsoft.com/office/drawing/2014/main" id="{A41B4E68-1F8E-49B0-8377-7BC4ADDDD35C}"/>
              </a:ext>
            </a:extLst>
          </p:cNvPr>
          <p:cNvSpPr/>
          <p:nvPr/>
        </p:nvSpPr>
        <p:spPr>
          <a:xfrm>
            <a:off x="633279" y="5767244"/>
            <a:ext cx="651194" cy="57503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1215859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77835F73-C409-4F3A-BB7C-2830B20B4E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30295" y="0"/>
            <a:ext cx="2412076" cy="2295698"/>
          </a:xfrm>
          <a:prstGeom prst="rect">
            <a:avLst/>
          </a:prstGeom>
        </p:spPr>
      </p:pic>
      <p:sp>
        <p:nvSpPr>
          <p:cNvPr id="2" name="Text Placeholder 1">
            <a:extLst>
              <a:ext uri="{FF2B5EF4-FFF2-40B4-BE49-F238E27FC236}">
                <a16:creationId xmlns:a16="http://schemas.microsoft.com/office/drawing/2014/main" id="{182D90FD-C6E8-415F-B98C-0099C42BA439}"/>
              </a:ext>
            </a:extLst>
          </p:cNvPr>
          <p:cNvSpPr>
            <a:spLocks noGrp="1"/>
          </p:cNvSpPr>
          <p:nvPr>
            <p:ph type="body" sz="quarter" idx="15"/>
          </p:nvPr>
        </p:nvSpPr>
        <p:spPr/>
        <p:txBody>
          <a:bodyPr/>
          <a:lstStyle/>
          <a:p>
            <a:r>
              <a:rPr lang="en-GB" dirty="0" err="1"/>
              <a:t>Soorten</a:t>
            </a:r>
            <a:r>
              <a:rPr lang="en-GB" dirty="0"/>
              <a:t> </a:t>
            </a:r>
            <a:r>
              <a:rPr lang="en-GB" dirty="0" err="1"/>
              <a:t>belangenbehartiging</a:t>
            </a:r>
            <a:r>
              <a:rPr lang="en-GB" dirty="0"/>
              <a:t> (advocacy)</a:t>
            </a:r>
          </a:p>
        </p:txBody>
      </p:sp>
      <p:sp>
        <p:nvSpPr>
          <p:cNvPr id="3" name="Text Placeholder 2">
            <a:extLst>
              <a:ext uri="{FF2B5EF4-FFF2-40B4-BE49-F238E27FC236}">
                <a16:creationId xmlns:a16="http://schemas.microsoft.com/office/drawing/2014/main" id="{D27FE52B-1560-44D5-A457-38B1C7339E76}"/>
              </a:ext>
            </a:extLst>
          </p:cNvPr>
          <p:cNvSpPr>
            <a:spLocks noGrp="1"/>
          </p:cNvSpPr>
          <p:nvPr>
            <p:ph type="body" sz="quarter" idx="16"/>
          </p:nvPr>
        </p:nvSpPr>
        <p:spPr>
          <a:xfrm>
            <a:off x="571313" y="2067342"/>
            <a:ext cx="10978262" cy="4307821"/>
          </a:xfrm>
        </p:spPr>
        <p:txBody>
          <a:bodyPr/>
          <a:lstStyle/>
          <a:p>
            <a:pPr marL="342900" indent="-342900">
              <a:buFont typeface="Wingdings" panose="05000000000000000000" pitchFamily="2" charset="2"/>
              <a:buChar char="ü"/>
            </a:pPr>
            <a:r>
              <a:rPr lang="en-GB" sz="2800" b="1" dirty="0" err="1">
                <a:solidFill>
                  <a:srgbClr val="F6BC67"/>
                </a:solidFill>
              </a:rPr>
              <a:t>Zelf</a:t>
            </a:r>
            <a:r>
              <a:rPr lang="en-GB" sz="2800" b="1" dirty="0">
                <a:solidFill>
                  <a:srgbClr val="F6BC67"/>
                </a:solidFill>
              </a:rPr>
              <a:t>-advocacy:</a:t>
            </a:r>
            <a:r>
              <a:rPr lang="en-GB" sz="2000" dirty="0"/>
              <a:t> </a:t>
            </a:r>
            <a:r>
              <a:rPr lang="nl-NL" sz="2000" dirty="0"/>
              <a:t>actie ondernemen om je eigen belangen te behartigen en te bevorderen; een zelfadvocaat is iemand die voor zichzelf opkomt, en zijn eigen recht verdedigt</a:t>
            </a:r>
            <a:endParaRPr lang="en-GB" sz="2000" dirty="0"/>
          </a:p>
          <a:p>
            <a:pPr marL="342900" indent="-342900">
              <a:buFont typeface="Wingdings" panose="05000000000000000000" pitchFamily="2" charset="2"/>
              <a:buChar char="ü"/>
            </a:pPr>
            <a:r>
              <a:rPr lang="en-GB" sz="2800" b="1" dirty="0">
                <a:solidFill>
                  <a:srgbClr val="F6BC67"/>
                </a:solidFill>
              </a:rPr>
              <a:t>Peer advocacy: </a:t>
            </a:r>
            <a:r>
              <a:rPr lang="nl-NL" sz="2000" dirty="0"/>
              <a:t>actie ondernemen om de rechten en belangen van iemand anders te vertegenwoordigen</a:t>
            </a:r>
            <a:endParaRPr lang="en-GB" sz="2000" dirty="0"/>
          </a:p>
          <a:p>
            <a:pPr marL="342900" indent="-342900">
              <a:buFont typeface="Wingdings" panose="05000000000000000000" pitchFamily="2" charset="2"/>
              <a:buChar char="ü"/>
            </a:pPr>
            <a:r>
              <a:rPr lang="en-GB" sz="2800" b="1" dirty="0" err="1">
                <a:solidFill>
                  <a:srgbClr val="F6BC67"/>
                </a:solidFill>
              </a:rPr>
              <a:t>Systemen</a:t>
            </a:r>
            <a:r>
              <a:rPr lang="en-GB" sz="2800" b="1" dirty="0">
                <a:solidFill>
                  <a:srgbClr val="F6BC67"/>
                </a:solidFill>
              </a:rPr>
              <a:t>/</a:t>
            </a:r>
            <a:r>
              <a:rPr lang="en-GB" sz="2800" b="1" dirty="0" err="1">
                <a:solidFill>
                  <a:srgbClr val="F6BC67"/>
                </a:solidFill>
              </a:rPr>
              <a:t>systemische</a:t>
            </a:r>
            <a:r>
              <a:rPr lang="en-GB" sz="2800" b="1" dirty="0">
                <a:solidFill>
                  <a:srgbClr val="F6BC67"/>
                </a:solidFill>
              </a:rPr>
              <a:t> advocacy: </a:t>
            </a:r>
            <a:r>
              <a:rPr lang="nl-NL" sz="2000" dirty="0"/>
              <a:t>actie ondernemen om invloed uit te oefenen op sociale, politieke en economische systemen om veranderingen voor groepen mensen te bewerkstelligen</a:t>
            </a:r>
            <a:endParaRPr lang="en-GB" sz="2000" dirty="0"/>
          </a:p>
          <a:p>
            <a:pPr marL="342900" indent="-342900">
              <a:buFont typeface="Wingdings" panose="05000000000000000000" pitchFamily="2" charset="2"/>
              <a:buChar char="ü"/>
            </a:pPr>
            <a:r>
              <a:rPr lang="en-GB" sz="2800" b="1" dirty="0" err="1">
                <a:solidFill>
                  <a:srgbClr val="F6BC67"/>
                </a:solidFill>
              </a:rPr>
              <a:t>Formele</a:t>
            </a:r>
            <a:r>
              <a:rPr lang="en-GB" sz="2800" b="1" dirty="0">
                <a:solidFill>
                  <a:srgbClr val="F6BC67"/>
                </a:solidFill>
              </a:rPr>
              <a:t> advocacy: </a:t>
            </a:r>
            <a:r>
              <a:rPr lang="nl-NL" sz="2000" dirty="0"/>
              <a:t>actie ondernemen met behulp van agentschappen, instellingen en overheden</a:t>
            </a:r>
            <a:endParaRPr lang="en-GB" sz="2000" dirty="0"/>
          </a:p>
          <a:p>
            <a:pPr marL="342900" indent="-342900">
              <a:buFont typeface="Wingdings" panose="05000000000000000000" pitchFamily="2" charset="2"/>
              <a:buChar char="ü"/>
            </a:pPr>
            <a:r>
              <a:rPr lang="en-GB" sz="2800" b="1" dirty="0" err="1">
                <a:solidFill>
                  <a:srgbClr val="F6BC67"/>
                </a:solidFill>
              </a:rPr>
              <a:t>Juridische</a:t>
            </a:r>
            <a:r>
              <a:rPr lang="en-GB" sz="2800" b="1" dirty="0">
                <a:solidFill>
                  <a:srgbClr val="F6BC67"/>
                </a:solidFill>
              </a:rPr>
              <a:t> advocacy: </a:t>
            </a:r>
            <a:r>
              <a:rPr lang="nl-NL" sz="2000" dirty="0"/>
              <a:t>actie ondernemen door gebruik te maken van advocaten en juridische of administratieve systemen om wettelijke rechten vast te stellen of te beschermen</a:t>
            </a:r>
            <a:br>
              <a:rPr lang="en-GB" dirty="0"/>
            </a:br>
            <a:endParaRPr lang="en-GB" dirty="0"/>
          </a:p>
        </p:txBody>
      </p:sp>
    </p:spTree>
    <p:extLst>
      <p:ext uri="{BB962C8B-B14F-4D97-AF65-F5344CB8AC3E}">
        <p14:creationId xmlns:p14="http://schemas.microsoft.com/office/powerpoint/2010/main" val="2822722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2005D8-27C7-43E1-82DD-89D19A620963}"/>
              </a:ext>
            </a:extLst>
          </p:cNvPr>
          <p:cNvSpPr>
            <a:spLocks noGrp="1"/>
          </p:cNvSpPr>
          <p:nvPr>
            <p:ph type="body" sz="quarter" idx="13"/>
          </p:nvPr>
        </p:nvSpPr>
        <p:spPr/>
        <p:txBody>
          <a:bodyPr>
            <a:normAutofit fontScale="92500" lnSpcReduction="20000"/>
          </a:bodyPr>
          <a:lstStyle/>
          <a:p>
            <a:r>
              <a:rPr lang="nl-NL" dirty="0">
                <a:latin typeface="Arial" panose="020B0604020202020204" pitchFamily="34" charset="0"/>
              </a:rPr>
              <a:t>Wat hebben </a:t>
            </a:r>
            <a:r>
              <a:rPr lang="nl-NL" dirty="0" err="1">
                <a:effectLst/>
                <a:latin typeface="Arial" panose="020B0604020202020204" pitchFamily="34" charset="0"/>
              </a:rPr>
              <a:t>belangen-behartigers</a:t>
            </a:r>
            <a:r>
              <a:rPr lang="nl-NL" dirty="0">
                <a:effectLst/>
                <a:latin typeface="Arial" panose="020B0604020202020204" pitchFamily="34" charset="0"/>
              </a:rPr>
              <a:t> met een </a:t>
            </a:r>
            <a:r>
              <a:rPr lang="nl-NL" dirty="0" err="1">
                <a:effectLst/>
                <a:latin typeface="Arial" panose="020B0604020202020204" pitchFamily="34" charset="0"/>
              </a:rPr>
              <a:t>migratie-achtergrond</a:t>
            </a:r>
            <a:r>
              <a:rPr lang="nl-NL" dirty="0">
                <a:effectLst/>
                <a:latin typeface="Arial" panose="020B0604020202020204" pitchFamily="34" charset="0"/>
              </a:rPr>
              <a:t> in te brengen</a:t>
            </a:r>
            <a:r>
              <a:rPr lang="en-GB" dirty="0">
                <a:effectLst/>
                <a:latin typeface="Arial" panose="020B0604020202020204" pitchFamily="34" charset="0"/>
              </a:rPr>
              <a:t>?</a:t>
            </a:r>
            <a:endParaRPr lang="en-GB" dirty="0"/>
          </a:p>
        </p:txBody>
      </p:sp>
      <p:sp>
        <p:nvSpPr>
          <p:cNvPr id="3" name="Text Placeholder 2">
            <a:extLst>
              <a:ext uri="{FF2B5EF4-FFF2-40B4-BE49-F238E27FC236}">
                <a16:creationId xmlns:a16="http://schemas.microsoft.com/office/drawing/2014/main" id="{B06351CC-8163-4B35-A400-03BC1AD2B0F0}"/>
              </a:ext>
            </a:extLst>
          </p:cNvPr>
          <p:cNvSpPr>
            <a:spLocks noGrp="1"/>
          </p:cNvSpPr>
          <p:nvPr>
            <p:ph type="body" sz="quarter" idx="14"/>
          </p:nvPr>
        </p:nvSpPr>
        <p:spPr>
          <a:xfrm>
            <a:off x="399270" y="4879543"/>
            <a:ext cx="10102568" cy="469184"/>
          </a:xfrm>
        </p:spPr>
        <p:txBody>
          <a:bodyPr/>
          <a:lstStyle/>
          <a:p>
            <a:r>
              <a:rPr lang="nl-NL" sz="2800" b="1" dirty="0">
                <a:solidFill>
                  <a:srgbClr val="A6377D"/>
                </a:solidFill>
              </a:rPr>
              <a:t>Er is zeker toegevoegde waarde als belangenbehartigers met een migratieachtergrond aan tafel zitten</a:t>
            </a:r>
            <a:r>
              <a:rPr lang="en-GB" sz="2800" b="1" dirty="0">
                <a:solidFill>
                  <a:srgbClr val="A6377D"/>
                </a:solidFill>
              </a:rPr>
              <a:t>!</a:t>
            </a:r>
          </a:p>
        </p:txBody>
      </p:sp>
      <p:pic>
        <p:nvPicPr>
          <p:cNvPr id="6" name="Picture Placeholder 5" descr="A group of people sitting around a table&#10;&#10;Description automatically generated with medium confidence">
            <a:extLst>
              <a:ext uri="{FF2B5EF4-FFF2-40B4-BE49-F238E27FC236}">
                <a16:creationId xmlns:a16="http://schemas.microsoft.com/office/drawing/2014/main" id="{52EA787D-11FF-4C88-A6CD-897192CE9D11}"/>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03297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60DC81-FFB8-47E2-BB45-8AF9714EC94C}"/>
              </a:ext>
            </a:extLst>
          </p:cNvPr>
          <p:cNvSpPr>
            <a:spLocks noGrp="1"/>
          </p:cNvSpPr>
          <p:nvPr>
            <p:ph type="body" sz="quarter" idx="15"/>
          </p:nvPr>
        </p:nvSpPr>
        <p:spPr>
          <a:xfrm>
            <a:off x="571313" y="761287"/>
            <a:ext cx="10978262" cy="1083096"/>
          </a:xfrm>
        </p:spPr>
        <p:txBody>
          <a:bodyPr/>
          <a:lstStyle/>
          <a:p>
            <a:r>
              <a:rPr lang="nl-NL" dirty="0"/>
              <a:t>De toegevoegde waarde van belangenbehartigers met een migratieachtergrond</a:t>
            </a:r>
            <a:endParaRPr lang="en-GB" dirty="0"/>
          </a:p>
        </p:txBody>
      </p:sp>
      <p:sp>
        <p:nvSpPr>
          <p:cNvPr id="3" name="Text Placeholder 2">
            <a:extLst>
              <a:ext uri="{FF2B5EF4-FFF2-40B4-BE49-F238E27FC236}">
                <a16:creationId xmlns:a16="http://schemas.microsoft.com/office/drawing/2014/main" id="{FA0CA2CD-7C1D-46AC-A871-BE095657EBBB}"/>
              </a:ext>
            </a:extLst>
          </p:cNvPr>
          <p:cNvSpPr>
            <a:spLocks noGrp="1"/>
          </p:cNvSpPr>
          <p:nvPr>
            <p:ph type="body" sz="quarter" idx="16"/>
          </p:nvPr>
        </p:nvSpPr>
        <p:spPr>
          <a:xfrm>
            <a:off x="282632" y="2162085"/>
            <a:ext cx="6799812" cy="4657123"/>
          </a:xfrm>
        </p:spPr>
        <p:txBody>
          <a:bodyPr/>
          <a:lstStyle/>
          <a:p>
            <a:pPr algn="r"/>
            <a:r>
              <a:rPr lang="nl-NL" sz="3000" dirty="0"/>
              <a:t>Kennis en levenservaring van migratie</a:t>
            </a:r>
          </a:p>
          <a:p>
            <a:pPr algn="r"/>
            <a:endParaRPr lang="en-GB" sz="3000" dirty="0"/>
          </a:p>
          <a:p>
            <a:pPr algn="r"/>
            <a:r>
              <a:rPr lang="nl-NL" dirty="0"/>
              <a:t>Nieuwkomers zelf begrijpen beter dan wie ook met welke problemen ze te maken krijgen. </a:t>
            </a:r>
          </a:p>
          <a:p>
            <a:pPr algn="r"/>
            <a:r>
              <a:rPr lang="nl-NL" dirty="0"/>
              <a:t>Door hun directe ervaring kunnen nieuwkomers makkelijker met hun gemeenschappen communiceren en hun behoeften en prioriteiten vertalen.</a:t>
            </a:r>
            <a:endParaRPr lang="en-GB" dirty="0"/>
          </a:p>
        </p:txBody>
      </p:sp>
      <p:sp>
        <p:nvSpPr>
          <p:cNvPr id="4" name="Rectangle 3">
            <a:extLst>
              <a:ext uri="{FF2B5EF4-FFF2-40B4-BE49-F238E27FC236}">
                <a16:creationId xmlns:a16="http://schemas.microsoft.com/office/drawing/2014/main" id="{2EB4A1B2-9D11-4460-8F00-8D028282DDFE}"/>
              </a:ext>
            </a:extLst>
          </p:cNvPr>
          <p:cNvSpPr/>
          <p:nvPr/>
        </p:nvSpPr>
        <p:spPr>
          <a:xfrm>
            <a:off x="7988632" y="2148130"/>
            <a:ext cx="3167406" cy="341632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DIRECTE</a:t>
            </a:r>
          </a:p>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KENNIS</a:t>
            </a:r>
          </a:p>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a:t>
            </a:r>
          </a:p>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ERVARING</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370839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E88629-0D89-4AD5-9C1F-2EBE7E713E76}"/>
              </a:ext>
            </a:extLst>
          </p:cNvPr>
          <p:cNvSpPr>
            <a:spLocks noGrp="1"/>
          </p:cNvSpPr>
          <p:nvPr>
            <p:ph type="body" sz="quarter" idx="15"/>
          </p:nvPr>
        </p:nvSpPr>
        <p:spPr>
          <a:xfrm>
            <a:off x="571313" y="493160"/>
            <a:ext cx="10978262" cy="1083096"/>
          </a:xfrm>
        </p:spPr>
        <p:txBody>
          <a:bodyPr/>
          <a:lstStyle/>
          <a:p>
            <a:pPr algn="r"/>
            <a:r>
              <a:rPr lang="nl-NL" dirty="0"/>
              <a:t>De toegevoegde waarde van belangenbehartigers met een migratieachtergrond</a:t>
            </a:r>
            <a:endParaRPr lang="en-GB" dirty="0"/>
          </a:p>
        </p:txBody>
      </p:sp>
      <p:sp>
        <p:nvSpPr>
          <p:cNvPr id="3" name="Text Placeholder 2">
            <a:extLst>
              <a:ext uri="{FF2B5EF4-FFF2-40B4-BE49-F238E27FC236}">
                <a16:creationId xmlns:a16="http://schemas.microsoft.com/office/drawing/2014/main" id="{BA7622BA-C741-4C89-8FAC-D69FA9953F3B}"/>
              </a:ext>
            </a:extLst>
          </p:cNvPr>
          <p:cNvSpPr>
            <a:spLocks noGrp="1"/>
          </p:cNvSpPr>
          <p:nvPr>
            <p:ph type="body" sz="quarter" idx="16"/>
          </p:nvPr>
        </p:nvSpPr>
        <p:spPr>
          <a:xfrm>
            <a:off x="6060444" y="2049294"/>
            <a:ext cx="5453575" cy="4038015"/>
          </a:xfrm>
        </p:spPr>
        <p:txBody>
          <a:bodyPr/>
          <a:lstStyle/>
          <a:p>
            <a:r>
              <a:rPr lang="en-GB" sz="3000" dirty="0" err="1"/>
              <a:t>Nieuwe</a:t>
            </a:r>
            <a:r>
              <a:rPr lang="en-GB" sz="3000" dirty="0"/>
              <a:t> </a:t>
            </a:r>
            <a:r>
              <a:rPr lang="en-GB" sz="3000" dirty="0" err="1"/>
              <a:t>perspectieven</a:t>
            </a:r>
            <a:r>
              <a:rPr lang="en-GB" sz="3000" dirty="0"/>
              <a:t> </a:t>
            </a:r>
          </a:p>
          <a:p>
            <a:endParaRPr lang="nl-NL" sz="1000" dirty="0"/>
          </a:p>
          <a:p>
            <a:r>
              <a:rPr lang="nl-NL" sz="2000" dirty="0"/>
              <a:t>waarmee de dominante discussies en verhalen over nieuwkomers in de publieke en politieke sfeer ontkracht kunnen worden.</a:t>
            </a:r>
          </a:p>
          <a:p>
            <a:endParaRPr lang="nl-NL" sz="2000" dirty="0"/>
          </a:p>
          <a:p>
            <a:r>
              <a:rPr lang="nl-NL" sz="2000" dirty="0"/>
              <a:t>Belangenbehartigers met een migratieachtergrond streven ernaar zichzelf en anderen in de schijnwerpers te zetten als positieve voorbeelden van nieuwkomers die het opgelegde narratief van 'migranten als slachtoffers' weigeren</a:t>
            </a:r>
            <a:endParaRPr lang="en-GB" sz="2000" dirty="0"/>
          </a:p>
        </p:txBody>
      </p:sp>
      <p:sp>
        <p:nvSpPr>
          <p:cNvPr id="4" name="Rectangle 3">
            <a:extLst>
              <a:ext uri="{FF2B5EF4-FFF2-40B4-BE49-F238E27FC236}">
                <a16:creationId xmlns:a16="http://schemas.microsoft.com/office/drawing/2014/main" id="{85BAFF76-DA15-4FB6-929D-B030A2294364}"/>
              </a:ext>
            </a:extLst>
          </p:cNvPr>
          <p:cNvSpPr/>
          <p:nvPr/>
        </p:nvSpPr>
        <p:spPr>
          <a:xfrm>
            <a:off x="840553" y="1576256"/>
            <a:ext cx="4064191" cy="4524315"/>
          </a:xfrm>
          <a:prstGeom prst="rect">
            <a:avLst/>
          </a:prstGeom>
          <a:noFill/>
        </p:spPr>
        <p:txBody>
          <a:bodyPr wrap="none" lIns="91440" tIns="45720" rIns="91440" bIns="45720">
            <a:spAutoFit/>
          </a:bodyPr>
          <a:lstStyle/>
          <a:p>
            <a:pPr algn="ctr"/>
            <a:r>
              <a:rPr lang="nl-NL"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NEGATIEF </a:t>
            </a:r>
          </a:p>
          <a:p>
            <a:pPr algn="ctr"/>
            <a:r>
              <a:rPr lang="nl-NL"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NARRATIEF</a:t>
            </a:r>
          </a:p>
          <a:p>
            <a:pPr algn="ctr"/>
            <a:r>
              <a:rPr lang="nl-NL"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EN </a:t>
            </a:r>
          </a:p>
          <a:p>
            <a:pPr algn="ctr"/>
            <a:r>
              <a:rPr lang="nl-NL"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‘SLACHTOFFER-</a:t>
            </a:r>
          </a:p>
          <a:p>
            <a:pPr algn="ctr"/>
            <a:r>
              <a:rPr lang="nl-NL"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SCHAP’ </a:t>
            </a:r>
          </a:p>
          <a:p>
            <a:pPr algn="ctr"/>
            <a:r>
              <a:rPr lang="nl-NL"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TEGENGAAN</a:t>
            </a:r>
            <a:endPar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06048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C8F96E-2CA6-428F-B893-6528E6F734BE}"/>
              </a:ext>
            </a:extLst>
          </p:cNvPr>
          <p:cNvSpPr>
            <a:spLocks noGrp="1"/>
          </p:cNvSpPr>
          <p:nvPr>
            <p:ph type="body" sz="quarter" idx="15"/>
          </p:nvPr>
        </p:nvSpPr>
        <p:spPr>
          <a:xfrm>
            <a:off x="571313" y="526410"/>
            <a:ext cx="10978262" cy="1083096"/>
          </a:xfrm>
        </p:spPr>
        <p:txBody>
          <a:bodyPr/>
          <a:lstStyle/>
          <a:p>
            <a:r>
              <a:rPr lang="nl-NL" dirty="0"/>
              <a:t>De toegevoegde waarde van belangenbehartigers met een migratieachtergrond</a:t>
            </a:r>
            <a:endParaRPr lang="en-GB" dirty="0"/>
          </a:p>
        </p:txBody>
      </p:sp>
      <p:sp>
        <p:nvSpPr>
          <p:cNvPr id="3" name="Text Placeholder 2">
            <a:extLst>
              <a:ext uri="{FF2B5EF4-FFF2-40B4-BE49-F238E27FC236}">
                <a16:creationId xmlns:a16="http://schemas.microsoft.com/office/drawing/2014/main" id="{76F8F77C-ED7B-4A15-A64C-D6FFEDA39DF0}"/>
              </a:ext>
            </a:extLst>
          </p:cNvPr>
          <p:cNvSpPr>
            <a:spLocks noGrp="1"/>
          </p:cNvSpPr>
          <p:nvPr>
            <p:ph type="body" sz="quarter" idx="16"/>
          </p:nvPr>
        </p:nvSpPr>
        <p:spPr>
          <a:xfrm>
            <a:off x="324741" y="1858040"/>
            <a:ext cx="5593922" cy="4247317"/>
          </a:xfrm>
        </p:spPr>
        <p:txBody>
          <a:bodyPr/>
          <a:lstStyle/>
          <a:p>
            <a:pPr algn="r"/>
            <a:r>
              <a:rPr lang="nl-NL" sz="3000" dirty="0"/>
              <a:t>Beleidsmakers in contact brengen met nieuwkomers</a:t>
            </a:r>
          </a:p>
          <a:p>
            <a:pPr algn="r"/>
            <a:endParaRPr lang="en-GB" sz="3000" dirty="0">
              <a:latin typeface="Arial" panose="020B0604020202020204" pitchFamily="34" charset="0"/>
            </a:endParaRPr>
          </a:p>
          <a:p>
            <a:pPr algn="r"/>
            <a:r>
              <a:rPr lang="nl-NL" sz="2000" dirty="0">
                <a:effectLst/>
              </a:rPr>
              <a:t>Telkens wanneer belangenbehartigers met een migratieachtergrond gehoord worden, en een stap naar voren zetten, wordt de kloof tussen beleid en werkelijkheid een beetje kleiner.</a:t>
            </a:r>
          </a:p>
          <a:p>
            <a:pPr algn="r"/>
            <a:endParaRPr lang="nl-NL" sz="2000" dirty="0">
              <a:effectLst/>
            </a:endParaRPr>
          </a:p>
          <a:p>
            <a:pPr algn="r"/>
            <a:r>
              <a:rPr lang="nl-NL" sz="2000" dirty="0">
                <a:effectLst/>
              </a:rPr>
              <a:t>In de praktijk moet er meer participatie van nieuwkomers bij beleidsvorming komen en </a:t>
            </a:r>
            <a:r>
              <a:rPr lang="nl-NL" sz="2000" dirty="0" err="1">
                <a:effectLst/>
              </a:rPr>
              <a:t>advocacy</a:t>
            </a:r>
            <a:r>
              <a:rPr lang="nl-NL" sz="2000" dirty="0">
                <a:effectLst/>
              </a:rPr>
              <a:t> is een middel om dat te bereiken. </a:t>
            </a:r>
            <a:endParaRPr lang="en-GB" sz="2000" dirty="0"/>
          </a:p>
        </p:txBody>
      </p:sp>
      <p:sp>
        <p:nvSpPr>
          <p:cNvPr id="4" name="Rectangle 3">
            <a:extLst>
              <a:ext uri="{FF2B5EF4-FFF2-40B4-BE49-F238E27FC236}">
                <a16:creationId xmlns:a16="http://schemas.microsoft.com/office/drawing/2014/main" id="{3BF6A543-E6C2-4A98-A90C-7727AFFA7E88}"/>
              </a:ext>
            </a:extLst>
          </p:cNvPr>
          <p:cNvSpPr/>
          <p:nvPr/>
        </p:nvSpPr>
        <p:spPr>
          <a:xfrm>
            <a:off x="6273340" y="1766025"/>
            <a:ext cx="5513241" cy="4247317"/>
          </a:xfrm>
          <a:prstGeom prst="rect">
            <a:avLst/>
          </a:prstGeom>
          <a:noFill/>
        </p:spPr>
        <p:txBody>
          <a:bodyPr wrap="none" lIns="91440" tIns="45720" rIns="91440" bIns="45720">
            <a:spAutoFit/>
          </a:bodyPr>
          <a:lstStyle/>
          <a:p>
            <a:pPr algn="ctr"/>
            <a:r>
              <a:rPr lang="nl-NL" sz="5400" b="1" cap="none" spc="50" dirty="0">
                <a:ln w="9525" cmpd="sng">
                  <a:solidFill>
                    <a:srgbClr val="A6377D"/>
                  </a:solidFill>
                  <a:prstDash val="solid"/>
                </a:ln>
                <a:solidFill>
                  <a:srgbClr val="70AD47">
                    <a:tint val="1000"/>
                  </a:srgbClr>
                </a:solidFill>
                <a:effectLst>
                  <a:glow rad="38100">
                    <a:schemeClr val="accent1">
                      <a:alpha val="40000"/>
                    </a:schemeClr>
                  </a:glow>
                </a:effectLst>
              </a:rPr>
              <a:t>STAPPEN</a:t>
            </a:r>
          </a:p>
          <a:p>
            <a:pPr algn="ctr"/>
            <a:r>
              <a:rPr lang="nl-NL" sz="5400" b="1" cap="none" spc="50" dirty="0">
                <a:ln w="9525" cmpd="sng">
                  <a:solidFill>
                    <a:srgbClr val="A6377D"/>
                  </a:solidFill>
                  <a:prstDash val="solid"/>
                </a:ln>
                <a:solidFill>
                  <a:srgbClr val="70AD47">
                    <a:tint val="1000"/>
                  </a:srgbClr>
                </a:solidFill>
                <a:effectLst>
                  <a:glow rad="38100">
                    <a:schemeClr val="accent1">
                      <a:alpha val="40000"/>
                    </a:schemeClr>
                  </a:glow>
                </a:effectLst>
              </a:rPr>
              <a:t>ZETTEN</a:t>
            </a:r>
          </a:p>
          <a:p>
            <a:pPr algn="ctr"/>
            <a:r>
              <a:rPr lang="nl-NL" sz="5400" b="1" cap="none" spc="50" dirty="0">
                <a:ln w="9525" cmpd="sng">
                  <a:solidFill>
                    <a:srgbClr val="A6377D"/>
                  </a:solidFill>
                  <a:prstDash val="solid"/>
                </a:ln>
                <a:solidFill>
                  <a:srgbClr val="70AD47">
                    <a:tint val="1000"/>
                  </a:srgbClr>
                </a:solidFill>
                <a:effectLst>
                  <a:glow rad="38100">
                    <a:schemeClr val="accent1">
                      <a:alpha val="40000"/>
                    </a:schemeClr>
                  </a:glow>
                </a:effectLst>
              </a:rPr>
              <a:t>RICHTING</a:t>
            </a:r>
          </a:p>
          <a:p>
            <a:pPr algn="ctr"/>
            <a:r>
              <a:rPr lang="nl-NL" sz="5400" b="1" cap="none" spc="50" dirty="0">
                <a:ln w="9525" cmpd="sng">
                  <a:solidFill>
                    <a:srgbClr val="A6377D"/>
                  </a:solidFill>
                  <a:prstDash val="solid"/>
                </a:ln>
                <a:solidFill>
                  <a:srgbClr val="70AD47">
                    <a:tint val="1000"/>
                  </a:srgbClr>
                </a:solidFill>
                <a:effectLst>
                  <a:glow rad="38100">
                    <a:schemeClr val="accent1">
                      <a:alpha val="40000"/>
                    </a:schemeClr>
                  </a:glow>
                </a:effectLst>
              </a:rPr>
              <a:t>PARTICIPATIE BIJ </a:t>
            </a:r>
          </a:p>
          <a:p>
            <a:pPr algn="ctr"/>
            <a:r>
              <a:rPr lang="nl-NL" sz="5400" b="1" cap="none" spc="50" dirty="0">
                <a:ln w="9525" cmpd="sng">
                  <a:solidFill>
                    <a:srgbClr val="A6377D"/>
                  </a:solidFill>
                  <a:prstDash val="solid"/>
                </a:ln>
                <a:solidFill>
                  <a:srgbClr val="70AD47">
                    <a:tint val="1000"/>
                  </a:srgbClr>
                </a:solidFill>
                <a:effectLst>
                  <a:glow rad="38100">
                    <a:schemeClr val="accent1">
                      <a:alpha val="40000"/>
                    </a:schemeClr>
                  </a:glow>
                </a:effectLst>
              </a:rPr>
              <a:t>BELEIDSVORMING</a:t>
            </a:r>
            <a:endParaRPr lang="en-US" sz="5400" b="1" cap="none" spc="50" dirty="0">
              <a:ln w="9525" cmpd="sng">
                <a:solidFill>
                  <a:srgbClr val="A6377D"/>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40336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B14854-F636-4FDE-A84C-82328047D386}"/>
              </a:ext>
            </a:extLst>
          </p:cNvPr>
          <p:cNvSpPr>
            <a:spLocks noGrp="1"/>
          </p:cNvSpPr>
          <p:nvPr>
            <p:ph type="body" sz="quarter" idx="13"/>
          </p:nvPr>
        </p:nvSpPr>
        <p:spPr>
          <a:xfrm>
            <a:off x="357430" y="1435885"/>
            <a:ext cx="7667478" cy="4493975"/>
          </a:xfrm>
        </p:spPr>
        <p:txBody>
          <a:bodyPr>
            <a:noAutofit/>
          </a:bodyPr>
          <a:lstStyle/>
          <a:p>
            <a:pPr marL="342900" indent="-342900" algn="l">
              <a:buFont typeface="Wingdings" panose="05000000000000000000" pitchFamily="2" charset="2"/>
              <a:buChar char="ü"/>
            </a:pPr>
            <a:r>
              <a:rPr lang="nl-NL" sz="2000" i="0" dirty="0" err="1"/>
              <a:t>Sajjad</a:t>
            </a:r>
            <a:r>
              <a:rPr lang="nl-NL" sz="2000" i="0" dirty="0"/>
              <a:t> Hussain is geboren in Pakistan maar woont al bijna 20 jaar in Ierland. Hij kwam oorspronkelijk naar Ierland met een werkvergunning en heeft van </a:t>
            </a:r>
            <a:r>
              <a:rPr lang="nl-NL" sz="2000" i="0" dirty="0" err="1"/>
              <a:t>Roscommon</a:t>
            </a:r>
            <a:r>
              <a:rPr lang="nl-NL" sz="2000" i="0" dirty="0"/>
              <a:t> zijn thuis gemaakt.</a:t>
            </a:r>
          </a:p>
          <a:p>
            <a:pPr marL="342900" indent="-342900" algn="l">
              <a:buFont typeface="Wingdings" panose="05000000000000000000" pitchFamily="2" charset="2"/>
              <a:buChar char="ü"/>
            </a:pPr>
            <a:r>
              <a:rPr lang="nl-NL" sz="2000" i="0" dirty="0"/>
              <a:t>In 2018 was hij een van de vier mensen uit </a:t>
            </a:r>
            <a:r>
              <a:rPr lang="nl-NL" sz="2000" i="0" dirty="0" err="1"/>
              <a:t>Ballaghaderreen</a:t>
            </a:r>
            <a:r>
              <a:rPr lang="nl-NL" sz="2000" i="0" dirty="0"/>
              <a:t> die een prijs voor Community People of </a:t>
            </a:r>
            <a:r>
              <a:rPr lang="nl-NL" sz="2000" i="0" dirty="0" err="1"/>
              <a:t>the</a:t>
            </a:r>
            <a:r>
              <a:rPr lang="nl-NL" sz="2000" i="0" dirty="0"/>
              <a:t> </a:t>
            </a:r>
            <a:r>
              <a:rPr lang="nl-NL" sz="2000" i="0" dirty="0" err="1"/>
              <a:t>Year</a:t>
            </a:r>
            <a:r>
              <a:rPr lang="nl-NL" sz="2000" i="0" dirty="0"/>
              <a:t> in ontvangst mocht nemen, als erkenning voor de positieve manier waarop de stad gereageerd had op de komst van de vluchtelingen uit Syrië.</a:t>
            </a:r>
          </a:p>
          <a:p>
            <a:pPr marL="342900" indent="-342900" algn="l">
              <a:buFont typeface="Wingdings" panose="05000000000000000000" pitchFamily="2" charset="2"/>
              <a:buChar char="ü"/>
            </a:pPr>
            <a:r>
              <a:rPr lang="nl-NL" sz="2000" i="0" dirty="0"/>
              <a:t>Als actief burger in zijn gemeenschap is </a:t>
            </a:r>
            <a:r>
              <a:rPr lang="nl-NL" sz="2000" i="0" dirty="0" err="1"/>
              <a:t>Sajjad</a:t>
            </a:r>
            <a:r>
              <a:rPr lang="nl-NL" sz="2000" i="0" dirty="0"/>
              <a:t> betrokken geweest bij het </a:t>
            </a:r>
            <a:r>
              <a:rPr lang="nl-NL" sz="2000" i="0" dirty="0" err="1"/>
              <a:t>Tidy</a:t>
            </a:r>
            <a:r>
              <a:rPr lang="nl-NL" sz="2000" i="0" dirty="0"/>
              <a:t> Towns comité, de jeugdorganisatie </a:t>
            </a:r>
            <a:r>
              <a:rPr lang="nl-NL" sz="2000" i="0" dirty="0" err="1"/>
              <a:t>Foróige</a:t>
            </a:r>
            <a:r>
              <a:rPr lang="nl-NL" sz="2000" i="0" dirty="0"/>
              <a:t> en hij richtte ook de plaatselijke cricketclub op.</a:t>
            </a:r>
          </a:p>
          <a:p>
            <a:pPr marL="342900" indent="-342900" algn="l">
              <a:buFont typeface="Wingdings" panose="05000000000000000000" pitchFamily="2" charset="2"/>
              <a:buChar char="ü"/>
            </a:pPr>
            <a:r>
              <a:rPr lang="nl-NL" sz="2000" i="0" dirty="0"/>
              <a:t>In 2019 deed Hussain mee aan de plaatselijke verkiezingen in </a:t>
            </a:r>
            <a:r>
              <a:rPr lang="nl-NL" sz="2000" i="0" dirty="0" err="1"/>
              <a:t>Roscommon</a:t>
            </a:r>
            <a:r>
              <a:rPr lang="nl-NL" sz="2000" i="0" dirty="0"/>
              <a:t>. </a:t>
            </a:r>
            <a:endParaRPr lang="en-GB" sz="2000" i="0" dirty="0"/>
          </a:p>
        </p:txBody>
      </p:sp>
      <p:pic>
        <p:nvPicPr>
          <p:cNvPr id="6" name="Picture 4" descr="Image may contain: 1 person, smiling">
            <a:extLst>
              <a:ext uri="{FF2B5EF4-FFF2-40B4-BE49-F238E27FC236}">
                <a16:creationId xmlns:a16="http://schemas.microsoft.com/office/drawing/2014/main" id="{8805060B-F7A7-4C48-9A1E-20A6320C08F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75551" y="3263295"/>
            <a:ext cx="2941849" cy="2960146"/>
          </a:xfrm>
          <a:prstGeom prst="ellipse">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BE68F99-232E-4B2D-9EA0-E27A135F89DE}"/>
              </a:ext>
            </a:extLst>
          </p:cNvPr>
          <p:cNvSpPr txBox="1"/>
          <p:nvPr/>
        </p:nvSpPr>
        <p:spPr>
          <a:xfrm>
            <a:off x="1672683" y="511621"/>
            <a:ext cx="11169538" cy="523220"/>
          </a:xfrm>
          <a:prstGeom prst="rect">
            <a:avLst/>
          </a:prstGeom>
          <a:noFill/>
        </p:spPr>
        <p:txBody>
          <a:bodyPr wrap="square">
            <a:spAutoFit/>
          </a:bodyPr>
          <a:lstStyle/>
          <a:p>
            <a:r>
              <a:rPr lang="en-GB" sz="2800" b="1" dirty="0">
                <a:solidFill>
                  <a:schemeClr val="bg1"/>
                </a:solidFill>
              </a:rPr>
              <a:t>Sajjad Hussain (</a:t>
            </a:r>
            <a:r>
              <a:rPr lang="en-GB" sz="2800" b="1" dirty="0" err="1">
                <a:solidFill>
                  <a:schemeClr val="bg1"/>
                </a:solidFill>
              </a:rPr>
              <a:t>Nieuwkomer</a:t>
            </a:r>
            <a:r>
              <a:rPr lang="en-GB" sz="2800" b="1" dirty="0">
                <a:solidFill>
                  <a:schemeClr val="bg1"/>
                </a:solidFill>
              </a:rPr>
              <a:t> </a:t>
            </a:r>
            <a:r>
              <a:rPr lang="en-GB" sz="2800" b="1" dirty="0" err="1">
                <a:solidFill>
                  <a:schemeClr val="bg1"/>
                </a:solidFill>
              </a:rPr>
              <a:t>uit</a:t>
            </a:r>
            <a:r>
              <a:rPr lang="en-GB" sz="2800" b="1" dirty="0">
                <a:solidFill>
                  <a:schemeClr val="bg1"/>
                </a:solidFill>
              </a:rPr>
              <a:t> Pakistan) Ballaghaderreen, </a:t>
            </a:r>
            <a:r>
              <a:rPr lang="en-GB" sz="2800" b="1" dirty="0" err="1">
                <a:solidFill>
                  <a:schemeClr val="bg1"/>
                </a:solidFill>
              </a:rPr>
              <a:t>Ierland</a:t>
            </a:r>
            <a:endParaRPr lang="en-GB" sz="2800" b="1" dirty="0">
              <a:solidFill>
                <a:schemeClr val="bg1"/>
              </a:solidFill>
            </a:endParaRPr>
          </a:p>
        </p:txBody>
      </p:sp>
      <p:sp>
        <p:nvSpPr>
          <p:cNvPr id="9" name="Rectangle 8">
            <a:extLst>
              <a:ext uri="{FF2B5EF4-FFF2-40B4-BE49-F238E27FC236}">
                <a16:creationId xmlns:a16="http://schemas.microsoft.com/office/drawing/2014/main" id="{E46C2AA9-DDB9-45F6-957F-2F8C6C508CEE}"/>
              </a:ext>
            </a:extLst>
          </p:cNvPr>
          <p:cNvSpPr/>
          <p:nvPr/>
        </p:nvSpPr>
        <p:spPr>
          <a:xfrm>
            <a:off x="7922982" y="1345492"/>
            <a:ext cx="3846986" cy="1477328"/>
          </a:xfrm>
          <a:prstGeom prst="rect">
            <a:avLst/>
          </a:prstGeom>
          <a:solidFill>
            <a:srgbClr val="F6BC67"/>
          </a:solidFill>
          <a:ln>
            <a:solidFill>
              <a:srgbClr val="F6BC67"/>
            </a:solidFill>
          </a:ln>
        </p:spPr>
        <p:txBody>
          <a:bodyPr wrap="square">
            <a:spAutoFit/>
          </a:bodyPr>
          <a:lstStyle/>
          <a:p>
            <a:r>
              <a:rPr lang="en-IE" sz="3000" b="1" dirty="0" err="1">
                <a:solidFill>
                  <a:schemeClr val="bg1"/>
                </a:solidFill>
                <a:highlight>
                  <a:srgbClr val="F6BC67"/>
                </a:highlight>
              </a:rPr>
              <a:t>Ontmoeting</a:t>
            </a:r>
            <a:r>
              <a:rPr lang="en-IE" sz="3000" b="1" dirty="0">
                <a:solidFill>
                  <a:schemeClr val="bg1"/>
                </a:solidFill>
                <a:highlight>
                  <a:srgbClr val="F6BC67"/>
                </a:highlight>
              </a:rPr>
              <a:t>:</a:t>
            </a:r>
          </a:p>
          <a:p>
            <a:r>
              <a:rPr lang="en-IE" sz="3000" dirty="0" err="1">
                <a:solidFill>
                  <a:schemeClr val="bg1"/>
                </a:solidFill>
              </a:rPr>
              <a:t>Actieve</a:t>
            </a:r>
            <a:r>
              <a:rPr lang="en-IE" sz="3000" dirty="0">
                <a:solidFill>
                  <a:schemeClr val="bg1"/>
                </a:solidFill>
              </a:rPr>
              <a:t> burger en </a:t>
            </a:r>
            <a:r>
              <a:rPr lang="en-IE" sz="3000" dirty="0" err="1">
                <a:solidFill>
                  <a:schemeClr val="bg1"/>
                </a:solidFill>
              </a:rPr>
              <a:t>nieuwkomerskampioen</a:t>
            </a:r>
            <a:endParaRPr lang="en-GB" sz="3200" dirty="0"/>
          </a:p>
        </p:txBody>
      </p:sp>
      <p:sp>
        <p:nvSpPr>
          <p:cNvPr id="11" name="TextBox 10">
            <a:extLst>
              <a:ext uri="{FF2B5EF4-FFF2-40B4-BE49-F238E27FC236}">
                <a16:creationId xmlns:a16="http://schemas.microsoft.com/office/drawing/2014/main" id="{0481691E-EEB5-49EA-843F-56F7C426A798}"/>
              </a:ext>
            </a:extLst>
          </p:cNvPr>
          <p:cNvSpPr txBox="1"/>
          <p:nvPr/>
        </p:nvSpPr>
        <p:spPr>
          <a:xfrm>
            <a:off x="606684" y="6180690"/>
            <a:ext cx="10978631" cy="307777"/>
          </a:xfrm>
          <a:prstGeom prst="rect">
            <a:avLst/>
          </a:prstGeom>
          <a:noFill/>
        </p:spPr>
        <p:txBody>
          <a:bodyPr wrap="square">
            <a:spAutoFit/>
          </a:bodyPr>
          <a:lstStyle/>
          <a:p>
            <a:r>
              <a:rPr lang="en-IE" sz="1400" dirty="0">
                <a:solidFill>
                  <a:schemeClr val="bg1"/>
                </a:solidFill>
              </a:rPr>
              <a:t>Meer info: </a:t>
            </a:r>
            <a:r>
              <a:rPr lang="en-IE" sz="1400" dirty="0">
                <a:solidFill>
                  <a:schemeClr val="bg1"/>
                </a:solidFill>
                <a:hlinkClick r:id="rId3">
                  <a:extLst>
                    <a:ext uri="{A12FA001-AC4F-418D-AE19-62706E023703}">
                      <ahyp:hlinkClr xmlns:ahyp="http://schemas.microsoft.com/office/drawing/2018/hyperlinkcolor" val="tx"/>
                    </a:ext>
                  </a:extLst>
                </a:hlinkClick>
              </a:rPr>
              <a:t>https://www.irishtimes.com/news/politics/barber-hopes-to-emerge-a-cut-above-in-roscommon-council-election-1.3797201</a:t>
            </a:r>
            <a:r>
              <a:rPr lang="en-IE" sz="1400" dirty="0">
                <a:solidFill>
                  <a:schemeClr val="bg1"/>
                </a:solidFill>
              </a:rPr>
              <a:t> </a:t>
            </a:r>
          </a:p>
        </p:txBody>
      </p:sp>
      <p:sp>
        <p:nvSpPr>
          <p:cNvPr id="2" name="TextBox 1">
            <a:extLst>
              <a:ext uri="{FF2B5EF4-FFF2-40B4-BE49-F238E27FC236}">
                <a16:creationId xmlns:a16="http://schemas.microsoft.com/office/drawing/2014/main" id="{9A4DDFF0-7BCD-4C8A-BB77-54307B049F66}"/>
              </a:ext>
            </a:extLst>
          </p:cNvPr>
          <p:cNvSpPr txBox="1"/>
          <p:nvPr/>
        </p:nvSpPr>
        <p:spPr>
          <a:xfrm>
            <a:off x="0" y="27082"/>
            <a:ext cx="1672683" cy="1200329"/>
          </a:xfrm>
          <a:prstGeom prst="rect">
            <a:avLst/>
          </a:prstGeom>
          <a:solidFill>
            <a:srgbClr val="F6BC67"/>
          </a:solidFill>
        </p:spPr>
        <p:txBody>
          <a:bodyPr wrap="square" rtlCol="0">
            <a:spAutoFit/>
          </a:bodyPr>
          <a:lstStyle/>
          <a:p>
            <a:r>
              <a:rPr lang="hr-BA" sz="3600" b="1" dirty="0">
                <a:solidFill>
                  <a:schemeClr val="bg1"/>
                </a:solidFill>
              </a:rPr>
              <a:t>CASE STUDY</a:t>
            </a:r>
            <a:endParaRPr lang="en-US" sz="3600" b="1" dirty="0">
              <a:solidFill>
                <a:schemeClr val="bg1"/>
              </a:solidFill>
            </a:endParaRPr>
          </a:p>
        </p:txBody>
      </p:sp>
    </p:spTree>
    <p:extLst>
      <p:ext uri="{BB962C8B-B14F-4D97-AF65-F5344CB8AC3E}">
        <p14:creationId xmlns:p14="http://schemas.microsoft.com/office/powerpoint/2010/main" val="2721406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257CB6-48B2-43FC-875D-92885CCEDECF}"/>
              </a:ext>
            </a:extLst>
          </p:cNvPr>
          <p:cNvSpPr>
            <a:spLocks noGrp="1"/>
          </p:cNvSpPr>
          <p:nvPr>
            <p:ph type="body" sz="quarter" idx="13"/>
          </p:nvPr>
        </p:nvSpPr>
        <p:spPr>
          <a:xfrm>
            <a:off x="3741422" y="3120155"/>
            <a:ext cx="4709155" cy="1515642"/>
          </a:xfrm>
        </p:spPr>
        <p:txBody>
          <a:bodyPr>
            <a:normAutofit fontScale="85000" lnSpcReduction="10000"/>
          </a:bodyPr>
          <a:lstStyle/>
          <a:p>
            <a:pPr algn="ctr"/>
            <a:r>
              <a:rPr lang="nl-NL" dirty="0"/>
              <a:t>Welke vaardigheden zijn nodig om een goede belangenbehartiger te zijn?</a:t>
            </a:r>
            <a:endParaRPr lang="en-GB" dirty="0"/>
          </a:p>
        </p:txBody>
      </p:sp>
      <p:grpSp>
        <p:nvGrpSpPr>
          <p:cNvPr id="3" name="Google Shape;534;p39">
            <a:extLst>
              <a:ext uri="{FF2B5EF4-FFF2-40B4-BE49-F238E27FC236}">
                <a16:creationId xmlns:a16="http://schemas.microsoft.com/office/drawing/2014/main" id="{3853DA0A-E7C2-43D8-A60E-F8E8DD53F627}"/>
              </a:ext>
            </a:extLst>
          </p:cNvPr>
          <p:cNvGrpSpPr/>
          <p:nvPr/>
        </p:nvGrpSpPr>
        <p:grpSpPr>
          <a:xfrm>
            <a:off x="5509761" y="1924819"/>
            <a:ext cx="1172476" cy="829232"/>
            <a:chOff x="4595425" y="1707325"/>
            <a:chExt cx="470075" cy="288625"/>
          </a:xfrm>
        </p:grpSpPr>
        <p:sp>
          <p:nvSpPr>
            <p:cNvPr id="4" name="Google Shape;535;p39">
              <a:extLst>
                <a:ext uri="{FF2B5EF4-FFF2-40B4-BE49-F238E27FC236}">
                  <a16:creationId xmlns:a16="http://schemas.microsoft.com/office/drawing/2014/main" id="{1F860F74-D9E6-4E8B-AF79-275F06D87B14}"/>
                </a:ext>
              </a:extLst>
            </p:cNvPr>
            <p:cNvSpPr/>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36;p39">
              <a:extLst>
                <a:ext uri="{FF2B5EF4-FFF2-40B4-BE49-F238E27FC236}">
                  <a16:creationId xmlns:a16="http://schemas.microsoft.com/office/drawing/2014/main" id="{B5210B1B-44A2-44C0-B10C-9BFA2C815AE5}"/>
                </a:ext>
              </a:extLst>
            </p:cNvPr>
            <p:cNvSpPr/>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37;p39">
              <a:extLst>
                <a:ext uri="{FF2B5EF4-FFF2-40B4-BE49-F238E27FC236}">
                  <a16:creationId xmlns:a16="http://schemas.microsoft.com/office/drawing/2014/main" id="{086605EF-BCF2-418F-A5DC-A9A39EA9DC4D}"/>
                </a:ext>
              </a:extLst>
            </p:cNvPr>
            <p:cNvSpPr/>
            <p:nvPr/>
          </p:nvSpPr>
          <p:spPr>
            <a:xfrm>
              <a:off x="4628900" y="1760300"/>
              <a:ext cx="403100" cy="177825"/>
            </a:xfrm>
            <a:custGeom>
              <a:avLst/>
              <a:gdLst/>
              <a:ahLst/>
              <a:cxnLst/>
              <a:rect l="l" t="t" r="r" b="b"/>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38;p39">
              <a:extLst>
                <a:ext uri="{FF2B5EF4-FFF2-40B4-BE49-F238E27FC236}">
                  <a16:creationId xmlns:a16="http://schemas.microsoft.com/office/drawing/2014/main" id="{465173AF-3F1F-45FB-9FBC-64DDE8085CB3}"/>
                </a:ext>
              </a:extLst>
            </p:cNvPr>
            <p:cNvSpPr/>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9;p39">
              <a:extLst>
                <a:ext uri="{FF2B5EF4-FFF2-40B4-BE49-F238E27FC236}">
                  <a16:creationId xmlns:a16="http://schemas.microsoft.com/office/drawing/2014/main" id="{E1EF8AF1-0ADB-4464-8733-17860D0E28A7}"/>
                </a:ext>
              </a:extLst>
            </p:cNvPr>
            <p:cNvSpPr/>
            <p:nvPr/>
          </p:nvSpPr>
          <p:spPr>
            <a:xfrm>
              <a:off x="4667275" y="1951475"/>
              <a:ext cx="326375" cy="44475"/>
            </a:xfrm>
            <a:custGeom>
              <a:avLst/>
              <a:gdLst/>
              <a:ahLst/>
              <a:cxnLst/>
              <a:rect l="l" t="t" r="r" b="b"/>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84478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1FC351-F6B5-427E-B814-86C447681142}"/>
              </a:ext>
            </a:extLst>
          </p:cNvPr>
          <p:cNvSpPr>
            <a:spLocks noGrp="1"/>
          </p:cNvSpPr>
          <p:nvPr>
            <p:ph type="body" sz="quarter" idx="13"/>
          </p:nvPr>
        </p:nvSpPr>
        <p:spPr/>
        <p:txBody>
          <a:bodyPr/>
          <a:lstStyle/>
          <a:p>
            <a:r>
              <a:rPr lang="en-GB" dirty="0"/>
              <a:t>Wat is </a:t>
            </a:r>
            <a:r>
              <a:rPr lang="en-GB" dirty="0" err="1"/>
              <a:t>een</a:t>
            </a:r>
            <a:r>
              <a:rPr lang="en-GB" dirty="0"/>
              <a:t> </a:t>
            </a:r>
            <a:r>
              <a:rPr lang="en-GB" dirty="0" err="1"/>
              <a:t>gemeenschap</a:t>
            </a:r>
            <a:r>
              <a:rPr lang="en-GB" dirty="0"/>
              <a:t>?</a:t>
            </a:r>
          </a:p>
        </p:txBody>
      </p:sp>
      <p:sp>
        <p:nvSpPr>
          <p:cNvPr id="3" name="Text Placeholder 2">
            <a:extLst>
              <a:ext uri="{FF2B5EF4-FFF2-40B4-BE49-F238E27FC236}">
                <a16:creationId xmlns:a16="http://schemas.microsoft.com/office/drawing/2014/main" id="{7FFE173E-7F4E-4608-8797-26BFA71D1833}"/>
              </a:ext>
            </a:extLst>
          </p:cNvPr>
          <p:cNvSpPr>
            <a:spLocks noGrp="1"/>
          </p:cNvSpPr>
          <p:nvPr>
            <p:ph type="body" sz="quarter" idx="14"/>
          </p:nvPr>
        </p:nvSpPr>
        <p:spPr>
          <a:xfrm>
            <a:off x="1845020" y="2548090"/>
            <a:ext cx="9501853" cy="3245241"/>
          </a:xfrm>
        </p:spPr>
        <p:txBody>
          <a:bodyPr/>
          <a:lstStyle/>
          <a:p>
            <a:r>
              <a:rPr lang="nl-NL" sz="3000" dirty="0">
                <a:solidFill>
                  <a:srgbClr val="A6377D"/>
                </a:solidFill>
              </a:rPr>
              <a:t>Laten we onze definitie uit Module 1 uitbreiden!</a:t>
            </a:r>
          </a:p>
          <a:p>
            <a:endParaRPr lang="en-GB" sz="3000" dirty="0">
              <a:solidFill>
                <a:srgbClr val="A6377D"/>
              </a:solidFill>
            </a:endParaRPr>
          </a:p>
          <a:p>
            <a:r>
              <a:rPr lang="nl-NL" dirty="0"/>
              <a:t>Het meest gangbare gebruik van het woord 'gemeenschap' is een groep die een geografische locatie deelt en gemeenschappelijke belangen heeft bij de kwaliteit en de mogelijkheden van die locatie. Het kan ook een groep mensen zijn die gemeenschappelijke waarden en belangen hebben.</a:t>
            </a:r>
            <a:endParaRPr lang="en-GB" dirty="0"/>
          </a:p>
        </p:txBody>
      </p:sp>
      <p:grpSp>
        <p:nvGrpSpPr>
          <p:cNvPr id="4" name="Google Shape;813;p39">
            <a:extLst>
              <a:ext uri="{FF2B5EF4-FFF2-40B4-BE49-F238E27FC236}">
                <a16:creationId xmlns:a16="http://schemas.microsoft.com/office/drawing/2014/main" id="{14137DCC-3074-4CB2-96E4-6F9B237BFE70}"/>
              </a:ext>
            </a:extLst>
          </p:cNvPr>
          <p:cNvGrpSpPr/>
          <p:nvPr/>
        </p:nvGrpSpPr>
        <p:grpSpPr>
          <a:xfrm>
            <a:off x="700345" y="2548090"/>
            <a:ext cx="864182" cy="1102642"/>
            <a:chOff x="6718575" y="2318625"/>
            <a:chExt cx="256950" cy="407375"/>
          </a:xfrm>
        </p:grpSpPr>
        <p:sp>
          <p:nvSpPr>
            <p:cNvPr id="5" name="Google Shape;814;p39">
              <a:extLst>
                <a:ext uri="{FF2B5EF4-FFF2-40B4-BE49-F238E27FC236}">
                  <a16:creationId xmlns:a16="http://schemas.microsoft.com/office/drawing/2014/main" id="{2D58DA57-99B8-4C51-AB2D-C9B1EF6953E8}"/>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15;p39">
              <a:extLst>
                <a:ext uri="{FF2B5EF4-FFF2-40B4-BE49-F238E27FC236}">
                  <a16:creationId xmlns:a16="http://schemas.microsoft.com/office/drawing/2014/main" id="{B7A3C8FC-10DB-42E2-92F1-92820D9967AC}"/>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16;p39">
              <a:extLst>
                <a:ext uri="{FF2B5EF4-FFF2-40B4-BE49-F238E27FC236}">
                  <a16:creationId xmlns:a16="http://schemas.microsoft.com/office/drawing/2014/main" id="{2EBD31CA-E6FE-455A-9023-7D41C238FE5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17;p39">
              <a:extLst>
                <a:ext uri="{FF2B5EF4-FFF2-40B4-BE49-F238E27FC236}">
                  <a16:creationId xmlns:a16="http://schemas.microsoft.com/office/drawing/2014/main" id="{9FC6CF18-BE0B-41F7-AC96-9BAB39026162}"/>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18;p39">
              <a:extLst>
                <a:ext uri="{FF2B5EF4-FFF2-40B4-BE49-F238E27FC236}">
                  <a16:creationId xmlns:a16="http://schemas.microsoft.com/office/drawing/2014/main" id="{6CF9C183-A82B-4A6D-B727-F077E88AEC35}"/>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19;p39">
              <a:extLst>
                <a:ext uri="{FF2B5EF4-FFF2-40B4-BE49-F238E27FC236}">
                  <a16:creationId xmlns:a16="http://schemas.microsoft.com/office/drawing/2014/main" id="{C96684C0-0DB4-4126-8C8F-C80BDDF37EC4}"/>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20;p39">
              <a:extLst>
                <a:ext uri="{FF2B5EF4-FFF2-40B4-BE49-F238E27FC236}">
                  <a16:creationId xmlns:a16="http://schemas.microsoft.com/office/drawing/2014/main" id="{6E7697A7-0C06-48F5-998F-98BB3A0CD419}"/>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821;p39">
              <a:extLst>
                <a:ext uri="{FF2B5EF4-FFF2-40B4-BE49-F238E27FC236}">
                  <a16:creationId xmlns:a16="http://schemas.microsoft.com/office/drawing/2014/main" id="{3CA970AA-EB8B-41AD-AD7C-4C41B2764C76}"/>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60275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70D1F3-EE3D-4154-AACE-81CD32990319}"/>
              </a:ext>
            </a:extLst>
          </p:cNvPr>
          <p:cNvSpPr>
            <a:spLocks noGrp="1"/>
          </p:cNvSpPr>
          <p:nvPr>
            <p:ph type="body" sz="quarter" idx="13"/>
          </p:nvPr>
        </p:nvSpPr>
        <p:spPr/>
        <p:txBody>
          <a:bodyPr/>
          <a:lstStyle/>
          <a:p>
            <a:r>
              <a:rPr lang="nl-NL" dirty="0"/>
              <a:t>Vaardigheden van een goede belangenbehartiger voor de gemeenschap</a:t>
            </a:r>
            <a:endParaRPr lang="en-GB" dirty="0"/>
          </a:p>
        </p:txBody>
      </p:sp>
      <p:sp>
        <p:nvSpPr>
          <p:cNvPr id="3" name="Text Placeholder 2">
            <a:extLst>
              <a:ext uri="{FF2B5EF4-FFF2-40B4-BE49-F238E27FC236}">
                <a16:creationId xmlns:a16="http://schemas.microsoft.com/office/drawing/2014/main" id="{EBD283E8-9899-451A-BBB4-D66E2580DC88}"/>
              </a:ext>
            </a:extLst>
          </p:cNvPr>
          <p:cNvSpPr>
            <a:spLocks noGrp="1"/>
          </p:cNvSpPr>
          <p:nvPr>
            <p:ph type="body" sz="quarter" idx="15"/>
          </p:nvPr>
        </p:nvSpPr>
        <p:spPr>
          <a:xfrm>
            <a:off x="750031" y="5468348"/>
            <a:ext cx="2044713" cy="297247"/>
          </a:xfrm>
        </p:spPr>
        <p:txBody>
          <a:bodyPr/>
          <a:lstStyle/>
          <a:p>
            <a:pPr>
              <a:spcBef>
                <a:spcPts val="0"/>
              </a:spcBef>
            </a:pPr>
            <a:r>
              <a:rPr lang="en-GB" b="1" dirty="0" err="1"/>
              <a:t>Duidelijke</a:t>
            </a:r>
            <a:r>
              <a:rPr lang="en-GB" b="1" dirty="0"/>
              <a:t> </a:t>
            </a:r>
            <a:r>
              <a:rPr lang="en-GB" b="1" dirty="0" err="1"/>
              <a:t>Communicatie</a:t>
            </a:r>
            <a:endParaRPr lang="en-GB" dirty="0"/>
          </a:p>
        </p:txBody>
      </p:sp>
      <p:sp>
        <p:nvSpPr>
          <p:cNvPr id="4" name="Text Placeholder 3">
            <a:extLst>
              <a:ext uri="{FF2B5EF4-FFF2-40B4-BE49-F238E27FC236}">
                <a16:creationId xmlns:a16="http://schemas.microsoft.com/office/drawing/2014/main" id="{1657C6F3-AA7A-4169-92B2-DEC2F3FEB873}"/>
              </a:ext>
            </a:extLst>
          </p:cNvPr>
          <p:cNvSpPr>
            <a:spLocks noGrp="1"/>
          </p:cNvSpPr>
          <p:nvPr>
            <p:ph type="body" sz="quarter" idx="16"/>
          </p:nvPr>
        </p:nvSpPr>
        <p:spPr>
          <a:xfrm>
            <a:off x="417523" y="2739734"/>
            <a:ext cx="2659582" cy="2129951"/>
          </a:xfrm>
        </p:spPr>
        <p:txBody>
          <a:bodyPr/>
          <a:lstStyle/>
          <a:p>
            <a:r>
              <a:rPr lang="nl-NL" dirty="0"/>
              <a:t>Luisteren, doorvragen en duidelijk en beknopt praten. Deze vaardigheden spelen een belangrijke rol bij het verbeteren van de </a:t>
            </a:r>
            <a:r>
              <a:rPr lang="nl-NL" dirty="0" err="1"/>
              <a:t>inter-persoonlijke</a:t>
            </a:r>
            <a:r>
              <a:rPr lang="nl-NL" dirty="0"/>
              <a:t> communicatie.</a:t>
            </a:r>
            <a:endParaRPr lang="en-GB" dirty="0"/>
          </a:p>
        </p:txBody>
      </p:sp>
      <p:sp>
        <p:nvSpPr>
          <p:cNvPr id="5" name="Text Placeholder 4">
            <a:extLst>
              <a:ext uri="{FF2B5EF4-FFF2-40B4-BE49-F238E27FC236}">
                <a16:creationId xmlns:a16="http://schemas.microsoft.com/office/drawing/2014/main" id="{C05E2748-294D-4C9A-A2BE-2560834A9810}"/>
              </a:ext>
            </a:extLst>
          </p:cNvPr>
          <p:cNvSpPr>
            <a:spLocks noGrp="1"/>
          </p:cNvSpPr>
          <p:nvPr>
            <p:ph type="body" sz="quarter" idx="17"/>
          </p:nvPr>
        </p:nvSpPr>
        <p:spPr/>
        <p:txBody>
          <a:bodyPr/>
          <a:lstStyle/>
          <a:p>
            <a:r>
              <a:rPr lang="en-GB" b="1" dirty="0" err="1"/>
              <a:t>Slagvaardig</a:t>
            </a:r>
            <a:endParaRPr lang="en-GB" b="1" dirty="0"/>
          </a:p>
        </p:txBody>
      </p:sp>
      <p:sp>
        <p:nvSpPr>
          <p:cNvPr id="6" name="Text Placeholder 5">
            <a:extLst>
              <a:ext uri="{FF2B5EF4-FFF2-40B4-BE49-F238E27FC236}">
                <a16:creationId xmlns:a16="http://schemas.microsoft.com/office/drawing/2014/main" id="{1D0E1ACD-8E9D-4D83-ACFF-72120C145B58}"/>
              </a:ext>
            </a:extLst>
          </p:cNvPr>
          <p:cNvSpPr>
            <a:spLocks noGrp="1"/>
          </p:cNvSpPr>
          <p:nvPr>
            <p:ph type="body" sz="quarter" idx="18"/>
          </p:nvPr>
        </p:nvSpPr>
        <p:spPr>
          <a:xfrm>
            <a:off x="3280566" y="2885497"/>
            <a:ext cx="2659582" cy="1838427"/>
          </a:xfrm>
        </p:spPr>
        <p:txBody>
          <a:bodyPr/>
          <a:lstStyle/>
          <a:p>
            <a:r>
              <a:rPr lang="nl-NL" dirty="0"/>
              <a:t>Goede beslissingen nemen vergt veel verschillende vaardigheden, zoals analyse, onderzoek, communicatie en kunnen samenwerken.</a:t>
            </a:r>
            <a:endParaRPr lang="en-GB" dirty="0"/>
          </a:p>
        </p:txBody>
      </p:sp>
      <p:sp>
        <p:nvSpPr>
          <p:cNvPr id="7" name="Text Placeholder 6">
            <a:extLst>
              <a:ext uri="{FF2B5EF4-FFF2-40B4-BE49-F238E27FC236}">
                <a16:creationId xmlns:a16="http://schemas.microsoft.com/office/drawing/2014/main" id="{8004ED14-7CDA-4A11-9502-42A2AE1C9EE5}"/>
              </a:ext>
            </a:extLst>
          </p:cNvPr>
          <p:cNvSpPr>
            <a:spLocks noGrp="1"/>
          </p:cNvSpPr>
          <p:nvPr>
            <p:ph type="body" sz="quarter" idx="19"/>
          </p:nvPr>
        </p:nvSpPr>
        <p:spPr>
          <a:xfrm>
            <a:off x="6483468" y="5468349"/>
            <a:ext cx="2044712" cy="278586"/>
          </a:xfrm>
        </p:spPr>
        <p:txBody>
          <a:bodyPr/>
          <a:lstStyle/>
          <a:p>
            <a:r>
              <a:rPr lang="en-GB" b="1" dirty="0" err="1"/>
              <a:t>Bijeenkomsten</a:t>
            </a:r>
            <a:r>
              <a:rPr lang="en-GB" b="1" dirty="0"/>
              <a:t> management</a:t>
            </a:r>
            <a:endParaRPr lang="en-GB" dirty="0"/>
          </a:p>
        </p:txBody>
      </p:sp>
      <p:sp>
        <p:nvSpPr>
          <p:cNvPr id="8" name="Text Placeholder 7">
            <a:extLst>
              <a:ext uri="{FF2B5EF4-FFF2-40B4-BE49-F238E27FC236}">
                <a16:creationId xmlns:a16="http://schemas.microsoft.com/office/drawing/2014/main" id="{245A723B-8DD5-4564-8795-2A63A406DDA2}"/>
              </a:ext>
            </a:extLst>
          </p:cNvPr>
          <p:cNvSpPr>
            <a:spLocks noGrp="1"/>
          </p:cNvSpPr>
          <p:nvPr>
            <p:ph type="body" sz="quarter" idx="20"/>
          </p:nvPr>
        </p:nvSpPr>
        <p:spPr>
          <a:xfrm>
            <a:off x="6176033" y="2381489"/>
            <a:ext cx="2659582" cy="716489"/>
          </a:xfrm>
        </p:spPr>
        <p:txBody>
          <a:bodyPr/>
          <a:lstStyle/>
          <a:p>
            <a:r>
              <a:rPr lang="nl-NL" sz="1600" dirty="0"/>
              <a:t>Veel van het werk van een belangenbehartiger van een gemeenschap vindt plaats in vergaderingen.</a:t>
            </a:r>
          </a:p>
          <a:p>
            <a:r>
              <a:rPr lang="nl-NL" sz="1600" dirty="0"/>
              <a:t>Dit omvat: vaardigheden in het houden van presentaties, het faciliteren van groepsdiscussies, het brainstormen met een groep en het samenvatten van vergaderingen</a:t>
            </a:r>
            <a:endParaRPr lang="en-GB" sz="1600" dirty="0"/>
          </a:p>
        </p:txBody>
      </p:sp>
      <p:sp>
        <p:nvSpPr>
          <p:cNvPr id="9" name="Text Placeholder 8">
            <a:extLst>
              <a:ext uri="{FF2B5EF4-FFF2-40B4-BE49-F238E27FC236}">
                <a16:creationId xmlns:a16="http://schemas.microsoft.com/office/drawing/2014/main" id="{F74E3C50-A2D7-42E8-8D25-D7170C37EAA7}"/>
              </a:ext>
            </a:extLst>
          </p:cNvPr>
          <p:cNvSpPr>
            <a:spLocks noGrp="1"/>
          </p:cNvSpPr>
          <p:nvPr>
            <p:ph type="body" sz="quarter" idx="21"/>
          </p:nvPr>
        </p:nvSpPr>
        <p:spPr/>
        <p:txBody>
          <a:bodyPr/>
          <a:lstStyle/>
          <a:p>
            <a:r>
              <a:rPr lang="en-GB" b="1" dirty="0" err="1"/>
              <a:t>Proactief</a:t>
            </a:r>
            <a:endParaRPr lang="en-GB" dirty="0"/>
          </a:p>
        </p:txBody>
      </p:sp>
      <p:sp>
        <p:nvSpPr>
          <p:cNvPr id="10" name="Text Placeholder 9">
            <a:extLst>
              <a:ext uri="{FF2B5EF4-FFF2-40B4-BE49-F238E27FC236}">
                <a16:creationId xmlns:a16="http://schemas.microsoft.com/office/drawing/2014/main" id="{CF77DA05-5D83-40A7-BDF5-9C732423F705}"/>
              </a:ext>
            </a:extLst>
          </p:cNvPr>
          <p:cNvSpPr>
            <a:spLocks noGrp="1"/>
          </p:cNvSpPr>
          <p:nvPr>
            <p:ph type="body" sz="quarter" idx="22"/>
          </p:nvPr>
        </p:nvSpPr>
        <p:spPr>
          <a:xfrm>
            <a:off x="9006653" y="2362551"/>
            <a:ext cx="2659582" cy="2129952"/>
          </a:xfrm>
        </p:spPr>
        <p:txBody>
          <a:bodyPr/>
          <a:lstStyle/>
          <a:p>
            <a:r>
              <a:rPr lang="nl-NL" sz="1600" dirty="0" err="1"/>
              <a:t>Proactiviteit</a:t>
            </a:r>
            <a:r>
              <a:rPr lang="nl-NL" sz="1600" dirty="0"/>
              <a:t> is het anticiperen op omstandigheden ageren om gebeurtenissen onder controle te krijgen in plaats van erop te reageren.</a:t>
            </a:r>
          </a:p>
          <a:p>
            <a:r>
              <a:rPr lang="nl-NL" sz="1600" dirty="0"/>
              <a:t>Proactieve belangenbehartigers denken op lange termijn en kunnen een sterke visie ontwikkelen om hun korte termijn plannen richting te geven.</a:t>
            </a:r>
            <a:endParaRPr lang="en-GB" sz="1600" dirty="0"/>
          </a:p>
        </p:txBody>
      </p:sp>
    </p:spTree>
    <p:extLst>
      <p:ext uri="{BB962C8B-B14F-4D97-AF65-F5344CB8AC3E}">
        <p14:creationId xmlns:p14="http://schemas.microsoft.com/office/powerpoint/2010/main" val="4266151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70D1F3-EE3D-4154-AACE-81CD32990319}"/>
              </a:ext>
            </a:extLst>
          </p:cNvPr>
          <p:cNvSpPr>
            <a:spLocks noGrp="1"/>
          </p:cNvSpPr>
          <p:nvPr>
            <p:ph type="body" sz="quarter" idx="13"/>
          </p:nvPr>
        </p:nvSpPr>
        <p:spPr/>
        <p:txBody>
          <a:bodyPr/>
          <a:lstStyle/>
          <a:p>
            <a:r>
              <a:rPr lang="nl-NL" dirty="0"/>
              <a:t>Vaardigheden van een goede belangenbehartiger voor de gemeenschap</a:t>
            </a:r>
            <a:endParaRPr lang="en-GB" dirty="0"/>
          </a:p>
        </p:txBody>
      </p:sp>
      <p:sp>
        <p:nvSpPr>
          <p:cNvPr id="3" name="Text Placeholder 2">
            <a:extLst>
              <a:ext uri="{FF2B5EF4-FFF2-40B4-BE49-F238E27FC236}">
                <a16:creationId xmlns:a16="http://schemas.microsoft.com/office/drawing/2014/main" id="{EBD283E8-9899-451A-BBB4-D66E2580DC88}"/>
              </a:ext>
            </a:extLst>
          </p:cNvPr>
          <p:cNvSpPr>
            <a:spLocks noGrp="1"/>
          </p:cNvSpPr>
          <p:nvPr>
            <p:ph type="body" sz="quarter" idx="15"/>
          </p:nvPr>
        </p:nvSpPr>
        <p:spPr/>
        <p:txBody>
          <a:bodyPr/>
          <a:lstStyle/>
          <a:p>
            <a:r>
              <a:rPr lang="en-GB" b="1" dirty="0" err="1"/>
              <a:t>Assertief</a:t>
            </a:r>
            <a:endParaRPr lang="en-GB" dirty="0"/>
          </a:p>
        </p:txBody>
      </p:sp>
      <p:sp>
        <p:nvSpPr>
          <p:cNvPr id="4" name="Text Placeholder 3">
            <a:extLst>
              <a:ext uri="{FF2B5EF4-FFF2-40B4-BE49-F238E27FC236}">
                <a16:creationId xmlns:a16="http://schemas.microsoft.com/office/drawing/2014/main" id="{1657C6F3-AA7A-4169-92B2-DEC2F3FEB873}"/>
              </a:ext>
            </a:extLst>
          </p:cNvPr>
          <p:cNvSpPr>
            <a:spLocks noGrp="1"/>
          </p:cNvSpPr>
          <p:nvPr>
            <p:ph type="body" sz="quarter" idx="16"/>
          </p:nvPr>
        </p:nvSpPr>
        <p:spPr>
          <a:xfrm>
            <a:off x="439716" y="3170285"/>
            <a:ext cx="2659582" cy="1479518"/>
          </a:xfrm>
        </p:spPr>
        <p:txBody>
          <a:bodyPr/>
          <a:lstStyle/>
          <a:p>
            <a:r>
              <a:rPr lang="nl-NL" dirty="0"/>
              <a:t>Nodig om je te helpen individuele en institutionele weerstand te overwinnen</a:t>
            </a:r>
            <a:endParaRPr lang="en-GB" dirty="0"/>
          </a:p>
        </p:txBody>
      </p:sp>
      <p:sp>
        <p:nvSpPr>
          <p:cNvPr id="5" name="Text Placeholder 4">
            <a:extLst>
              <a:ext uri="{FF2B5EF4-FFF2-40B4-BE49-F238E27FC236}">
                <a16:creationId xmlns:a16="http://schemas.microsoft.com/office/drawing/2014/main" id="{C05E2748-294D-4C9A-A2BE-2560834A9810}"/>
              </a:ext>
            </a:extLst>
          </p:cNvPr>
          <p:cNvSpPr>
            <a:spLocks noGrp="1"/>
          </p:cNvSpPr>
          <p:nvPr>
            <p:ph type="body" sz="quarter" idx="17"/>
          </p:nvPr>
        </p:nvSpPr>
        <p:spPr>
          <a:xfrm>
            <a:off x="3549173" y="5454382"/>
            <a:ext cx="2086517" cy="278586"/>
          </a:xfrm>
        </p:spPr>
        <p:txBody>
          <a:bodyPr/>
          <a:lstStyle/>
          <a:p>
            <a:r>
              <a:rPr lang="en-GB" b="1" dirty="0" err="1"/>
              <a:t>Omgaan</a:t>
            </a:r>
            <a:r>
              <a:rPr lang="en-GB" b="1" dirty="0"/>
              <a:t> met </a:t>
            </a:r>
            <a:r>
              <a:rPr lang="en-GB" b="1" dirty="0" err="1"/>
              <a:t>weerstand</a:t>
            </a:r>
            <a:r>
              <a:rPr lang="en-GB" b="1" dirty="0"/>
              <a:t> </a:t>
            </a:r>
            <a:endParaRPr lang="en-GB" dirty="0"/>
          </a:p>
        </p:txBody>
      </p:sp>
      <p:sp>
        <p:nvSpPr>
          <p:cNvPr id="6" name="Text Placeholder 5">
            <a:extLst>
              <a:ext uri="{FF2B5EF4-FFF2-40B4-BE49-F238E27FC236}">
                <a16:creationId xmlns:a16="http://schemas.microsoft.com/office/drawing/2014/main" id="{1D0E1ACD-8E9D-4D83-ACFF-72120C145B58}"/>
              </a:ext>
            </a:extLst>
          </p:cNvPr>
          <p:cNvSpPr>
            <a:spLocks noGrp="1"/>
          </p:cNvSpPr>
          <p:nvPr>
            <p:ph type="body" sz="quarter" idx="18"/>
          </p:nvPr>
        </p:nvSpPr>
        <p:spPr>
          <a:xfrm>
            <a:off x="3287915" y="2348185"/>
            <a:ext cx="2659582" cy="2727528"/>
          </a:xfrm>
        </p:spPr>
        <p:txBody>
          <a:bodyPr/>
          <a:lstStyle/>
          <a:p>
            <a:r>
              <a:rPr lang="nl-NL" dirty="0"/>
              <a:t>Anticiperen op een zekere mate van weerstand is goed. De belangenbehartiger van de gemeenschap kan zich voorbereiden, emotionele reacties vermijden, plannen om standvastig te zijn en de weg uitstippelen.</a:t>
            </a:r>
            <a:endParaRPr lang="en-GB" dirty="0"/>
          </a:p>
        </p:txBody>
      </p:sp>
      <p:sp>
        <p:nvSpPr>
          <p:cNvPr id="7" name="Text Placeholder 6">
            <a:extLst>
              <a:ext uri="{FF2B5EF4-FFF2-40B4-BE49-F238E27FC236}">
                <a16:creationId xmlns:a16="http://schemas.microsoft.com/office/drawing/2014/main" id="{8004ED14-7CDA-4A11-9502-42A2AE1C9EE5}"/>
              </a:ext>
            </a:extLst>
          </p:cNvPr>
          <p:cNvSpPr>
            <a:spLocks noGrp="1"/>
          </p:cNvSpPr>
          <p:nvPr>
            <p:ph type="body" sz="quarter" idx="19"/>
          </p:nvPr>
        </p:nvSpPr>
        <p:spPr/>
        <p:txBody>
          <a:bodyPr/>
          <a:lstStyle/>
          <a:p>
            <a:r>
              <a:rPr lang="en-GB" b="1" dirty="0" err="1"/>
              <a:t>Samenwerken</a:t>
            </a:r>
            <a:endParaRPr lang="en-GB" dirty="0"/>
          </a:p>
        </p:txBody>
      </p:sp>
      <p:sp>
        <p:nvSpPr>
          <p:cNvPr id="8" name="Text Placeholder 7">
            <a:extLst>
              <a:ext uri="{FF2B5EF4-FFF2-40B4-BE49-F238E27FC236}">
                <a16:creationId xmlns:a16="http://schemas.microsoft.com/office/drawing/2014/main" id="{245A723B-8DD5-4564-8795-2A63A406DDA2}"/>
              </a:ext>
            </a:extLst>
          </p:cNvPr>
          <p:cNvSpPr>
            <a:spLocks noGrp="1"/>
          </p:cNvSpPr>
          <p:nvPr>
            <p:ph type="body" sz="quarter" idx="20"/>
          </p:nvPr>
        </p:nvSpPr>
        <p:spPr>
          <a:xfrm>
            <a:off x="6147284" y="2185876"/>
            <a:ext cx="2659582" cy="2727528"/>
          </a:xfrm>
        </p:spPr>
        <p:txBody>
          <a:bodyPr/>
          <a:lstStyle/>
          <a:p>
            <a:r>
              <a:rPr lang="nl-NL" dirty="0"/>
              <a:t>Bij het zoeken naar partners en het mobiliseren van collega's om mee samen te werken, is het nuttig stil te staan bij de rol die het geven en ontvangen van constructieve feedback kan spelen bij het versterken van de samenwerking met partners.</a:t>
            </a:r>
            <a:endParaRPr lang="en-GB" dirty="0"/>
          </a:p>
        </p:txBody>
      </p:sp>
      <p:sp>
        <p:nvSpPr>
          <p:cNvPr id="9" name="Text Placeholder 8">
            <a:extLst>
              <a:ext uri="{FF2B5EF4-FFF2-40B4-BE49-F238E27FC236}">
                <a16:creationId xmlns:a16="http://schemas.microsoft.com/office/drawing/2014/main" id="{F74E3C50-A2D7-42E8-8D25-D7170C37EAA7}"/>
              </a:ext>
            </a:extLst>
          </p:cNvPr>
          <p:cNvSpPr>
            <a:spLocks noGrp="1"/>
          </p:cNvSpPr>
          <p:nvPr>
            <p:ph type="body" sz="quarter" idx="21"/>
          </p:nvPr>
        </p:nvSpPr>
        <p:spPr>
          <a:xfrm>
            <a:off x="9021352" y="5443566"/>
            <a:ext cx="2644883" cy="278586"/>
          </a:xfrm>
        </p:spPr>
        <p:txBody>
          <a:bodyPr/>
          <a:lstStyle/>
          <a:p>
            <a:r>
              <a:rPr lang="en-GB" b="1" dirty="0" err="1"/>
              <a:t>Kennis</a:t>
            </a:r>
            <a:r>
              <a:rPr lang="en-GB" b="1" dirty="0"/>
              <a:t> </a:t>
            </a:r>
            <a:br>
              <a:rPr lang="en-GB" b="1" dirty="0"/>
            </a:br>
            <a:r>
              <a:rPr lang="en-GB" b="1" dirty="0" err="1"/>
              <a:t>verwerven</a:t>
            </a:r>
            <a:endParaRPr lang="en-GB" dirty="0"/>
          </a:p>
        </p:txBody>
      </p:sp>
      <p:sp>
        <p:nvSpPr>
          <p:cNvPr id="10" name="Text Placeholder 9">
            <a:extLst>
              <a:ext uri="{FF2B5EF4-FFF2-40B4-BE49-F238E27FC236}">
                <a16:creationId xmlns:a16="http://schemas.microsoft.com/office/drawing/2014/main" id="{CF77DA05-5D83-40A7-BDF5-9C732423F705}"/>
              </a:ext>
            </a:extLst>
          </p:cNvPr>
          <p:cNvSpPr>
            <a:spLocks noGrp="1"/>
          </p:cNvSpPr>
          <p:nvPr>
            <p:ph type="body" sz="quarter" idx="22"/>
          </p:nvPr>
        </p:nvSpPr>
        <p:spPr>
          <a:xfrm>
            <a:off x="9006653" y="2628660"/>
            <a:ext cx="2659582" cy="2034780"/>
          </a:xfrm>
        </p:spPr>
        <p:txBody>
          <a:bodyPr/>
          <a:lstStyle/>
          <a:p>
            <a:r>
              <a:rPr lang="nl-NL" dirty="0"/>
              <a:t>Als je ergens voor pleit, is het heel belangrijk om onderzoek te doen naar de betreffende onderwerpen en standpunten, en zo kennis over het onderwerp te verwerven.</a:t>
            </a:r>
            <a:endParaRPr lang="en-GB" dirty="0"/>
          </a:p>
        </p:txBody>
      </p:sp>
    </p:spTree>
    <p:extLst>
      <p:ext uri="{BB962C8B-B14F-4D97-AF65-F5344CB8AC3E}">
        <p14:creationId xmlns:p14="http://schemas.microsoft.com/office/powerpoint/2010/main" val="1999571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EA075-7CA6-4BAB-8704-7ACEAEC4BF2E}"/>
              </a:ext>
            </a:extLst>
          </p:cNvPr>
          <p:cNvSpPr>
            <a:spLocks noGrp="1"/>
          </p:cNvSpPr>
          <p:nvPr>
            <p:ph type="body" sz="quarter" idx="13"/>
          </p:nvPr>
        </p:nvSpPr>
        <p:spPr/>
        <p:txBody>
          <a:bodyPr>
            <a:normAutofit/>
          </a:bodyPr>
          <a:lstStyle/>
          <a:p>
            <a:r>
              <a:rPr lang="nl-NL" dirty="0"/>
              <a:t>Ideeën die je op weg helpen met belangenbehartiging</a:t>
            </a:r>
            <a:endParaRPr lang="en-GB" dirty="0"/>
          </a:p>
        </p:txBody>
      </p:sp>
      <p:grpSp>
        <p:nvGrpSpPr>
          <p:cNvPr id="5" name="Group 4">
            <a:extLst>
              <a:ext uri="{FF2B5EF4-FFF2-40B4-BE49-F238E27FC236}">
                <a16:creationId xmlns:a16="http://schemas.microsoft.com/office/drawing/2014/main" id="{9D34E63C-9001-480F-A7B5-462A0DCAB20D}"/>
              </a:ext>
            </a:extLst>
          </p:cNvPr>
          <p:cNvGrpSpPr/>
          <p:nvPr/>
        </p:nvGrpSpPr>
        <p:grpSpPr>
          <a:xfrm rot="16200000">
            <a:off x="3139010" y="-1186990"/>
            <a:ext cx="5501184" cy="11159539"/>
            <a:chOff x="4429723" y="719666"/>
            <a:chExt cx="3332553" cy="5418666"/>
          </a:xfrm>
        </p:grpSpPr>
        <p:sp>
          <p:nvSpPr>
            <p:cNvPr id="6" name="Arrow: Circular 5">
              <a:extLst>
                <a:ext uri="{FF2B5EF4-FFF2-40B4-BE49-F238E27FC236}">
                  <a16:creationId xmlns:a16="http://schemas.microsoft.com/office/drawing/2014/main" id="{D42CAE9F-18DE-4600-A844-59FA8B10936D}"/>
                </a:ext>
              </a:extLst>
            </p:cNvPr>
            <p:cNvSpPr/>
            <p:nvPr/>
          </p:nvSpPr>
          <p:spPr>
            <a:xfrm>
              <a:off x="5154127" y="719666"/>
              <a:ext cx="2608149" cy="2608546"/>
            </a:xfrm>
            <a:prstGeom prst="circularArrow">
              <a:avLst>
                <a:gd name="adj1" fmla="val 10980"/>
                <a:gd name="adj2" fmla="val 1142322"/>
                <a:gd name="adj3" fmla="val 4500000"/>
                <a:gd name="adj4" fmla="val 10800000"/>
                <a:gd name="adj5" fmla="val 12500"/>
              </a:avLst>
            </a:prstGeom>
            <a:solidFill>
              <a:srgbClr val="F6BC67"/>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dirty="0"/>
            </a:p>
          </p:txBody>
        </p:sp>
        <p:sp>
          <p:nvSpPr>
            <p:cNvPr id="8" name="Shape 7">
              <a:extLst>
                <a:ext uri="{FF2B5EF4-FFF2-40B4-BE49-F238E27FC236}">
                  <a16:creationId xmlns:a16="http://schemas.microsoft.com/office/drawing/2014/main" id="{59D059DA-38B8-4BFB-BA51-5FEF8597F0BD}"/>
                </a:ext>
              </a:extLst>
            </p:cNvPr>
            <p:cNvSpPr/>
            <p:nvPr/>
          </p:nvSpPr>
          <p:spPr>
            <a:xfrm>
              <a:off x="4429723" y="2218469"/>
              <a:ext cx="2608149" cy="2608546"/>
            </a:xfrm>
            <a:prstGeom prst="leftCircularArrow">
              <a:avLst>
                <a:gd name="adj1" fmla="val 10980"/>
                <a:gd name="adj2" fmla="val 1142322"/>
                <a:gd name="adj3" fmla="val 6300000"/>
                <a:gd name="adj4" fmla="val 18900000"/>
                <a:gd name="adj5" fmla="val 12500"/>
              </a:avLst>
            </a:prstGeom>
            <a:solidFill>
              <a:srgbClr val="76C6D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GB" dirty="0"/>
            </a:p>
          </p:txBody>
        </p:sp>
        <p:sp>
          <p:nvSpPr>
            <p:cNvPr id="9" name="Freeform: Shape 8">
              <a:extLst>
                <a:ext uri="{FF2B5EF4-FFF2-40B4-BE49-F238E27FC236}">
                  <a16:creationId xmlns:a16="http://schemas.microsoft.com/office/drawing/2014/main" id="{C4671E4F-400E-4539-9772-31C92D61A688}"/>
                </a:ext>
              </a:extLst>
            </p:cNvPr>
            <p:cNvSpPr/>
            <p:nvPr/>
          </p:nvSpPr>
          <p:spPr>
            <a:xfrm rot="16200000">
              <a:off x="5152962" y="3079214"/>
              <a:ext cx="1161671" cy="903854"/>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endParaRPr lang="en-GB" sz="4700" kern="1200"/>
            </a:p>
          </p:txBody>
        </p:sp>
        <p:sp>
          <p:nvSpPr>
            <p:cNvPr id="10" name="Block Arc 9">
              <a:extLst>
                <a:ext uri="{FF2B5EF4-FFF2-40B4-BE49-F238E27FC236}">
                  <a16:creationId xmlns:a16="http://schemas.microsoft.com/office/drawing/2014/main" id="{07A0F68B-EDBD-427E-9BEA-5DFED9A8D9A9}"/>
                </a:ext>
              </a:extLst>
            </p:cNvPr>
            <p:cNvSpPr/>
            <p:nvPr/>
          </p:nvSpPr>
          <p:spPr>
            <a:xfrm>
              <a:off x="5339759" y="3896630"/>
              <a:ext cx="2240804" cy="2241702"/>
            </a:xfrm>
            <a:prstGeom prst="blockArc">
              <a:avLst>
                <a:gd name="adj1" fmla="val 13500000"/>
                <a:gd name="adj2" fmla="val 10800000"/>
                <a:gd name="adj3" fmla="val 12740"/>
              </a:avLst>
            </a:prstGeom>
            <a:solidFill>
              <a:srgbClr val="A6377D"/>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37A85F34-D49B-4603-BB4D-78BF69BD7F12}"/>
                </a:ext>
              </a:extLst>
            </p:cNvPr>
            <p:cNvSpPr/>
            <p:nvPr/>
          </p:nvSpPr>
          <p:spPr>
            <a:xfrm>
              <a:off x="5734042" y="4678544"/>
              <a:ext cx="1449298" cy="724475"/>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endParaRPr lang="en-GB" sz="4700" kern="1200"/>
            </a:p>
          </p:txBody>
        </p:sp>
        <p:sp>
          <p:nvSpPr>
            <p:cNvPr id="7" name="Freeform: Shape 6">
              <a:extLst>
                <a:ext uri="{FF2B5EF4-FFF2-40B4-BE49-F238E27FC236}">
                  <a16:creationId xmlns:a16="http://schemas.microsoft.com/office/drawing/2014/main" id="{CACE0765-5ECE-49D2-955B-5F0EEF9D6B0A}"/>
                </a:ext>
              </a:extLst>
            </p:cNvPr>
            <p:cNvSpPr/>
            <p:nvPr/>
          </p:nvSpPr>
          <p:spPr>
            <a:xfrm rot="5400000">
              <a:off x="5806942" y="1579016"/>
              <a:ext cx="1306439" cy="850613"/>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GB" b="1" dirty="0" err="1">
                  <a:solidFill>
                    <a:srgbClr val="404040"/>
                  </a:solidFill>
                </a:rPr>
                <a:t>Zie</a:t>
              </a:r>
              <a:r>
                <a:rPr lang="en-GB" b="1" dirty="0">
                  <a:solidFill>
                    <a:srgbClr val="404040"/>
                  </a:solidFill>
                </a:rPr>
                <a:t> </a:t>
              </a:r>
              <a:r>
                <a:rPr lang="en-GB" b="1" dirty="0" err="1">
                  <a:solidFill>
                    <a:srgbClr val="404040"/>
                  </a:solidFill>
                </a:rPr>
                <a:t>jezelf</a:t>
              </a:r>
              <a:r>
                <a:rPr lang="en-GB" b="1" dirty="0">
                  <a:solidFill>
                    <a:srgbClr val="404040"/>
                  </a:solidFill>
                </a:rPr>
                <a:t> </a:t>
              </a:r>
              <a:r>
                <a:rPr lang="en-GB" b="1" dirty="0" err="1">
                  <a:solidFill>
                    <a:srgbClr val="404040"/>
                  </a:solidFill>
                </a:rPr>
                <a:t>als</a:t>
              </a:r>
              <a:r>
                <a:rPr lang="en-GB" b="1" dirty="0">
                  <a:solidFill>
                    <a:srgbClr val="404040"/>
                  </a:solidFill>
                </a:rPr>
                <a:t> </a:t>
              </a:r>
              <a:r>
                <a:rPr lang="en-GB" b="1" dirty="0" err="1">
                  <a:solidFill>
                    <a:srgbClr val="404040"/>
                  </a:solidFill>
                </a:rPr>
                <a:t>belangenbehartiger</a:t>
              </a:r>
              <a:r>
                <a:rPr lang="en-GB" dirty="0">
                  <a:solidFill>
                    <a:srgbClr val="404040"/>
                  </a:solidFill>
                  <a:effectLst/>
                </a:rPr>
                <a:t>: </a:t>
              </a:r>
              <a:r>
                <a:rPr lang="nl-NL" dirty="0">
                  <a:solidFill>
                    <a:srgbClr val="404040"/>
                  </a:solidFill>
                  <a:effectLst/>
                </a:rPr>
                <a:t>je hebt al veel kwaliteiten die voor de rol nodig zijn, je zou jezelf gewoon als een belangenbehartiger kunnen gaan zien als je andere nieuwkomers op de een of andere manier helpt</a:t>
              </a:r>
              <a:endParaRPr lang="en-GB" kern="1200" dirty="0">
                <a:solidFill>
                  <a:srgbClr val="404040"/>
                </a:solidFill>
              </a:endParaRPr>
            </a:p>
          </p:txBody>
        </p:sp>
      </p:grpSp>
      <p:sp>
        <p:nvSpPr>
          <p:cNvPr id="13" name="TextBox 12">
            <a:extLst>
              <a:ext uri="{FF2B5EF4-FFF2-40B4-BE49-F238E27FC236}">
                <a16:creationId xmlns:a16="http://schemas.microsoft.com/office/drawing/2014/main" id="{3BF981E6-56F0-4A30-8834-3533AAB21CA2}"/>
              </a:ext>
            </a:extLst>
          </p:cNvPr>
          <p:cNvSpPr txBox="1"/>
          <p:nvPr/>
        </p:nvSpPr>
        <p:spPr>
          <a:xfrm>
            <a:off x="4474830" y="4842369"/>
            <a:ext cx="2861344" cy="1200329"/>
          </a:xfrm>
          <a:prstGeom prst="rect">
            <a:avLst/>
          </a:prstGeom>
          <a:noFill/>
        </p:spPr>
        <p:txBody>
          <a:bodyPr wrap="square">
            <a:spAutoFit/>
          </a:bodyPr>
          <a:lstStyle/>
          <a:p>
            <a:pPr algn="ctr"/>
            <a:r>
              <a:rPr lang="nl-NL" b="1" dirty="0">
                <a:solidFill>
                  <a:srgbClr val="404040"/>
                </a:solidFill>
                <a:effectLst/>
              </a:rPr>
              <a:t>Persoonlijke verhalen delen </a:t>
            </a:r>
            <a:r>
              <a:rPr lang="nl-NL" dirty="0">
                <a:solidFill>
                  <a:srgbClr val="404040"/>
                </a:solidFill>
                <a:effectLst/>
              </a:rPr>
              <a:t>als een eerste stap om een belangenbehartiger voor nieuwkomers te worden</a:t>
            </a:r>
            <a:endParaRPr lang="en-GB" dirty="0">
              <a:solidFill>
                <a:srgbClr val="404040"/>
              </a:solidFill>
            </a:endParaRPr>
          </a:p>
        </p:txBody>
      </p:sp>
      <p:sp>
        <p:nvSpPr>
          <p:cNvPr id="15" name="TextBox 14">
            <a:extLst>
              <a:ext uri="{FF2B5EF4-FFF2-40B4-BE49-F238E27FC236}">
                <a16:creationId xmlns:a16="http://schemas.microsoft.com/office/drawing/2014/main" id="{A699E87E-2CFA-47E9-8B66-F867349ED59C}"/>
              </a:ext>
            </a:extLst>
          </p:cNvPr>
          <p:cNvSpPr txBox="1"/>
          <p:nvPr/>
        </p:nvSpPr>
        <p:spPr>
          <a:xfrm>
            <a:off x="7523810" y="3255057"/>
            <a:ext cx="3425702" cy="1631216"/>
          </a:xfrm>
          <a:prstGeom prst="rect">
            <a:avLst/>
          </a:prstGeom>
          <a:noFill/>
        </p:spPr>
        <p:txBody>
          <a:bodyPr wrap="square">
            <a:spAutoFit/>
          </a:bodyPr>
          <a:lstStyle/>
          <a:p>
            <a:pPr algn="ctr"/>
            <a:r>
              <a:rPr lang="nl-NL" sz="2000" dirty="0">
                <a:solidFill>
                  <a:srgbClr val="404040"/>
                </a:solidFill>
                <a:effectLst/>
              </a:rPr>
              <a:t>Beslissen om op te treden als belangenbehartiger voor nieuwkomers om </a:t>
            </a:r>
            <a:r>
              <a:rPr lang="nl-NL" sz="2000" b="1" dirty="0">
                <a:solidFill>
                  <a:srgbClr val="404040"/>
                </a:solidFill>
                <a:effectLst/>
              </a:rPr>
              <a:t>het dominante narratief te veranderen</a:t>
            </a:r>
            <a:endParaRPr lang="en-GB" sz="2000" b="1" dirty="0">
              <a:solidFill>
                <a:srgbClr val="404040"/>
              </a:solidFill>
            </a:endParaRPr>
          </a:p>
        </p:txBody>
      </p:sp>
    </p:spTree>
    <p:extLst>
      <p:ext uri="{BB962C8B-B14F-4D97-AF65-F5344CB8AC3E}">
        <p14:creationId xmlns:p14="http://schemas.microsoft.com/office/powerpoint/2010/main" val="3095338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242560" y="1097280"/>
            <a:ext cx="1234440" cy="1188720"/>
          </a:xfrm>
          <a:prstGeom prst="flowChartConnector">
            <a:avLst/>
          </a:prstGeom>
          <a:solidFill>
            <a:srgbClr val="76C6D2"/>
          </a:solidFill>
          <a:ln>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571313" y="2531661"/>
            <a:ext cx="10978262" cy="3899619"/>
          </a:xfrm>
        </p:spPr>
        <p:txBody>
          <a:bodyPr/>
          <a:lstStyle/>
          <a:p>
            <a:pPr algn="ctr"/>
            <a:r>
              <a:rPr lang="en-GB" sz="3000" dirty="0" err="1"/>
              <a:t>Begrijpen</a:t>
            </a:r>
            <a:r>
              <a:rPr lang="en-GB" sz="3000" dirty="0"/>
              <a:t> </a:t>
            </a:r>
            <a:r>
              <a:rPr lang="en-GB" sz="3000" dirty="0" err="1"/>
              <a:t>welke</a:t>
            </a:r>
            <a:r>
              <a:rPr lang="en-GB" sz="3000" dirty="0"/>
              <a:t> </a:t>
            </a:r>
            <a:r>
              <a:rPr lang="en-GB" sz="3000" dirty="0" err="1"/>
              <a:t>beslissers</a:t>
            </a:r>
            <a:r>
              <a:rPr lang="en-GB" sz="3000" dirty="0"/>
              <a:t> het </a:t>
            </a:r>
            <a:r>
              <a:rPr lang="en-GB" sz="3000" dirty="0" err="1"/>
              <a:t>meeste</a:t>
            </a:r>
            <a:r>
              <a:rPr lang="en-GB" sz="3000" dirty="0"/>
              <a:t> </a:t>
            </a:r>
            <a:r>
              <a:rPr lang="en-GB" sz="3000" dirty="0" err="1"/>
              <a:t>invloed</a:t>
            </a:r>
            <a:r>
              <a:rPr lang="en-GB" sz="3000" dirty="0"/>
              <a:t> </a:t>
            </a:r>
            <a:r>
              <a:rPr lang="en-GB" sz="3000" dirty="0" err="1"/>
              <a:t>hebben</a:t>
            </a:r>
            <a:r>
              <a:rPr lang="en-GB" sz="3000" dirty="0"/>
              <a:t> op je </a:t>
            </a:r>
            <a:r>
              <a:rPr lang="en-GB" sz="3000" dirty="0" err="1"/>
              <a:t>gemeenschap</a:t>
            </a:r>
            <a:r>
              <a:rPr lang="en-GB" sz="3000" dirty="0"/>
              <a:t> en wat </a:t>
            </a:r>
            <a:r>
              <a:rPr lang="en-GB" sz="3000" dirty="0" err="1"/>
              <a:t>voor</a:t>
            </a:r>
            <a:r>
              <a:rPr lang="en-GB" sz="3000" dirty="0"/>
              <a:t> </a:t>
            </a:r>
            <a:r>
              <a:rPr lang="en-GB" sz="3000" dirty="0" err="1"/>
              <a:t>vaardigheden</a:t>
            </a:r>
            <a:r>
              <a:rPr lang="en-GB" sz="3000" dirty="0"/>
              <a:t> je </a:t>
            </a:r>
            <a:r>
              <a:rPr lang="en-GB" sz="3000" dirty="0" err="1"/>
              <a:t>hierdoor</a:t>
            </a:r>
            <a:r>
              <a:rPr lang="en-GB" sz="3000" dirty="0"/>
              <a:t> </a:t>
            </a:r>
            <a:r>
              <a:rPr lang="en-GB" sz="3000" dirty="0" err="1"/>
              <a:t>nodig</a:t>
            </a:r>
            <a:r>
              <a:rPr lang="en-GB" sz="3000" dirty="0"/>
              <a:t> </a:t>
            </a:r>
            <a:r>
              <a:rPr lang="en-GB" sz="3000" dirty="0" err="1"/>
              <a:t>hebt</a:t>
            </a:r>
            <a:endParaRPr lang="en-GB" sz="3000" dirty="0"/>
          </a:p>
          <a:p>
            <a:pPr algn="ctr"/>
            <a:endParaRPr lang="en-GB" sz="3000" dirty="0"/>
          </a:p>
          <a:p>
            <a:pPr marL="342900" indent="-342900">
              <a:buFont typeface="Wingdings" panose="05000000000000000000" pitchFamily="2" charset="2"/>
              <a:buChar char="ü"/>
            </a:pPr>
            <a:r>
              <a:rPr lang="nl-NL" dirty="0"/>
              <a:t>Wat is macht? Macht is overal: kennis, keuze, invloed, het vermogen of de capaciteit om effectief te presteren of te handelen.</a:t>
            </a:r>
          </a:p>
          <a:p>
            <a:pPr marL="342900" indent="-342900">
              <a:buFont typeface="Wingdings" panose="05000000000000000000" pitchFamily="2" charset="2"/>
              <a:buChar char="ü"/>
            </a:pPr>
            <a:r>
              <a:rPr lang="nl-NL" dirty="0"/>
              <a:t>Wie heeft de beslissingsbevoegdheid in jouw leven? Wie beslist er in jouw gemeenschap? Als je eenmaal weet wie beslist, weet je ook wie je moet benaderen en welke vaardigheden je daarvoor nodig hebt.</a:t>
            </a:r>
          </a:p>
          <a:p>
            <a:pPr marL="342900" indent="-342900">
              <a:buFont typeface="Wingdings" panose="05000000000000000000" pitchFamily="2" charset="2"/>
              <a:buChar char="ü"/>
            </a:pPr>
            <a:r>
              <a:rPr lang="nl-NL" dirty="0"/>
              <a:t>Vul de tabel in de volgende stap in</a:t>
            </a:r>
            <a:r>
              <a:rPr lang="en-GB" dirty="0"/>
              <a:t>:</a:t>
            </a:r>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4828252" y="473761"/>
            <a:ext cx="2128794" cy="633215"/>
          </a:xfrm>
        </p:spPr>
        <p:txBody>
          <a:bodyPr>
            <a:normAutofit fontScale="92500"/>
          </a:bodyPr>
          <a:lstStyle/>
          <a:p>
            <a:r>
              <a:rPr lang="en-GB" dirty="0"/>
              <a:t>OEFENING</a:t>
            </a:r>
          </a:p>
          <a:p>
            <a:endParaRPr lang="en-GB" dirty="0"/>
          </a:p>
        </p:txBody>
      </p:sp>
      <p:grpSp>
        <p:nvGrpSpPr>
          <p:cNvPr id="9" name="Google Shape;518;p39">
            <a:extLst>
              <a:ext uri="{FF2B5EF4-FFF2-40B4-BE49-F238E27FC236}">
                <a16:creationId xmlns:a16="http://schemas.microsoft.com/office/drawing/2014/main" id="{A04D2332-8EBF-4C2D-A82E-C30700EA3674}"/>
              </a:ext>
            </a:extLst>
          </p:cNvPr>
          <p:cNvGrpSpPr/>
          <p:nvPr/>
        </p:nvGrpSpPr>
        <p:grpSpPr>
          <a:xfrm>
            <a:off x="5633993" y="1416115"/>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id="{A103F885-FF4B-4946-81CE-CA73F83F700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C986640E-532A-465A-93B5-12C1753B8716}"/>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id="{5F713C7A-DCD0-41BF-9D28-81F37B23480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1E861B28-7276-4B85-84C9-966E2C69134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08B7949A-DDBB-4F8F-AF4D-256AA9A629C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6347D978-3551-4A4B-908B-0FB2B9849D8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093788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4829319" y="535859"/>
            <a:ext cx="2128794" cy="633215"/>
          </a:xfrm>
        </p:spPr>
        <p:txBody>
          <a:bodyPr>
            <a:normAutofit fontScale="92500"/>
          </a:bodyPr>
          <a:lstStyle/>
          <a:p>
            <a:r>
              <a:rPr lang="en-GB" dirty="0"/>
              <a:t>OEFENING</a:t>
            </a:r>
          </a:p>
          <a:p>
            <a:endParaRPr lang="en-GB" dirty="0"/>
          </a:p>
        </p:txBody>
      </p:sp>
      <p:grpSp>
        <p:nvGrpSpPr>
          <p:cNvPr id="2" name="Group 1">
            <a:extLst>
              <a:ext uri="{FF2B5EF4-FFF2-40B4-BE49-F238E27FC236}">
                <a16:creationId xmlns:a16="http://schemas.microsoft.com/office/drawing/2014/main" id="{C913DC85-95BE-4C48-AA9B-3A521288D693}"/>
              </a:ext>
            </a:extLst>
          </p:cNvPr>
          <p:cNvGrpSpPr/>
          <p:nvPr/>
        </p:nvGrpSpPr>
        <p:grpSpPr>
          <a:xfrm>
            <a:off x="10282103" y="155601"/>
            <a:ext cx="1234440" cy="1188720"/>
            <a:chOff x="5242560" y="740826"/>
            <a:chExt cx="1234440" cy="118872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242560" y="740826"/>
              <a:ext cx="1234440" cy="1188720"/>
            </a:xfrm>
            <a:prstGeom prst="flowChartConnector">
              <a:avLst/>
            </a:prstGeom>
            <a:solidFill>
              <a:srgbClr val="76C6D2"/>
            </a:solidFill>
            <a:ln>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oogle Shape;518;p39">
              <a:extLst>
                <a:ext uri="{FF2B5EF4-FFF2-40B4-BE49-F238E27FC236}">
                  <a16:creationId xmlns:a16="http://schemas.microsoft.com/office/drawing/2014/main" id="{A04D2332-8EBF-4C2D-A82E-C30700EA3674}"/>
                </a:ext>
              </a:extLst>
            </p:cNvPr>
            <p:cNvGrpSpPr/>
            <p:nvPr/>
          </p:nvGrpSpPr>
          <p:grpSpPr>
            <a:xfrm>
              <a:off x="5633993" y="1059661"/>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id="{A103F885-FF4B-4946-81CE-CA73F83F700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C986640E-532A-465A-93B5-12C1753B8716}"/>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id="{5F713C7A-DCD0-41BF-9D28-81F37B23480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1E861B28-7276-4B85-84C9-966E2C69134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08B7949A-DDBB-4F8F-AF4D-256AA9A629C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6347D978-3551-4A4B-908B-0FB2B9849D8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5" name="Table 6">
            <a:extLst>
              <a:ext uri="{FF2B5EF4-FFF2-40B4-BE49-F238E27FC236}">
                <a16:creationId xmlns:a16="http://schemas.microsoft.com/office/drawing/2014/main" id="{F456199D-5849-4666-A8F7-70C980E2F935}"/>
              </a:ext>
            </a:extLst>
          </p:cNvPr>
          <p:cNvGraphicFramePr>
            <a:graphicFrameLocks noGrp="1"/>
          </p:cNvGraphicFramePr>
          <p:nvPr>
            <p:extLst>
              <p:ext uri="{D42A27DB-BD31-4B8C-83A1-F6EECF244321}">
                <p14:modId xmlns:p14="http://schemas.microsoft.com/office/powerpoint/2010/main" val="3927707773"/>
              </p:ext>
            </p:extLst>
          </p:nvPr>
        </p:nvGraphicFramePr>
        <p:xfrm>
          <a:off x="901112" y="1605402"/>
          <a:ext cx="10031080" cy="4666796"/>
        </p:xfrm>
        <a:graphic>
          <a:graphicData uri="http://schemas.openxmlformats.org/drawingml/2006/table">
            <a:tbl>
              <a:tblPr firstRow="1" bandRow="1">
                <a:tableStyleId>{5C22544A-7EE6-4342-B048-85BDC9FD1C3A}</a:tableStyleId>
              </a:tblPr>
              <a:tblGrid>
                <a:gridCol w="5436099">
                  <a:extLst>
                    <a:ext uri="{9D8B030D-6E8A-4147-A177-3AD203B41FA5}">
                      <a16:colId xmlns:a16="http://schemas.microsoft.com/office/drawing/2014/main" val="3497443938"/>
                    </a:ext>
                  </a:extLst>
                </a:gridCol>
                <a:gridCol w="4594981">
                  <a:extLst>
                    <a:ext uri="{9D8B030D-6E8A-4147-A177-3AD203B41FA5}">
                      <a16:colId xmlns:a16="http://schemas.microsoft.com/office/drawing/2014/main" val="353485496"/>
                    </a:ext>
                  </a:extLst>
                </a:gridCol>
              </a:tblGrid>
              <a:tr h="558996">
                <a:tc gridSpan="2">
                  <a:txBody>
                    <a:bodyPr/>
                    <a:lstStyle/>
                    <a:p>
                      <a:pPr algn="ctr"/>
                      <a:r>
                        <a:rPr lang="en-GB" sz="2400" dirty="0"/>
                        <a:t>                                                     Wie </a:t>
                      </a:r>
                      <a:r>
                        <a:rPr lang="en-GB" sz="2400" dirty="0" err="1"/>
                        <a:t>beslist</a:t>
                      </a:r>
                      <a:r>
                        <a:rPr lang="en-GB" sz="2400" dirty="0"/>
                        <a:t>?</a:t>
                      </a:r>
                    </a:p>
                  </a:txBody>
                  <a:tcPr>
                    <a:solidFill>
                      <a:srgbClr val="76C6D2"/>
                    </a:solidFill>
                  </a:tcPr>
                </a:tc>
                <a:tc hMerge="1">
                  <a:txBody>
                    <a:bodyPr/>
                    <a:lstStyle/>
                    <a:p>
                      <a:endParaRPr lang="en-GB" dirty="0"/>
                    </a:p>
                  </a:txBody>
                  <a:tcPr/>
                </a:tc>
                <a:extLst>
                  <a:ext uri="{0D108BD9-81ED-4DB2-BD59-A6C34878D82A}">
                    <a16:rowId xmlns:a16="http://schemas.microsoft.com/office/drawing/2014/main" val="2690466230"/>
                  </a:ext>
                </a:extLst>
              </a:tr>
              <a:tr h="535250">
                <a:tc>
                  <a:txBody>
                    <a:bodyPr/>
                    <a:lstStyle/>
                    <a:p>
                      <a:r>
                        <a:rPr lang="nl-NL" sz="2000" dirty="0">
                          <a:solidFill>
                            <a:schemeClr val="bg1"/>
                          </a:solidFill>
                        </a:rPr>
                        <a:t>Wie kan zich vestigen in - of vertrekken uit - uw stad of dorp?</a:t>
                      </a:r>
                      <a:endParaRPr lang="en-GB" sz="2000" dirty="0">
                        <a:solidFill>
                          <a:schemeClr val="bg1"/>
                        </a:solidFill>
                      </a:endParaRPr>
                    </a:p>
                  </a:txBody>
                  <a:tcPr>
                    <a:solidFill>
                      <a:srgbClr val="76C6D2"/>
                    </a:solidFill>
                  </a:tcPr>
                </a:tc>
                <a:tc>
                  <a:txBody>
                    <a:bodyPr/>
                    <a:lstStyle/>
                    <a:p>
                      <a:endParaRPr lang="en-GB" dirty="0"/>
                    </a:p>
                  </a:txBody>
                  <a:tcPr>
                    <a:solidFill>
                      <a:srgbClr val="76C6D2"/>
                    </a:solidFill>
                  </a:tcPr>
                </a:tc>
                <a:extLst>
                  <a:ext uri="{0D108BD9-81ED-4DB2-BD59-A6C34878D82A}">
                    <a16:rowId xmlns:a16="http://schemas.microsoft.com/office/drawing/2014/main" val="581831267"/>
                  </a:ext>
                </a:extLst>
              </a:tr>
              <a:tr h="541144">
                <a:tc>
                  <a:txBody>
                    <a:bodyPr/>
                    <a:lstStyle/>
                    <a:p>
                      <a:r>
                        <a:rPr lang="en-GB" sz="2000" dirty="0">
                          <a:solidFill>
                            <a:schemeClr val="bg1"/>
                          </a:solidFill>
                        </a:rPr>
                        <a:t>Over </a:t>
                      </a:r>
                      <a:r>
                        <a:rPr lang="en-GB" sz="2000" dirty="0" err="1">
                          <a:solidFill>
                            <a:schemeClr val="bg1"/>
                          </a:solidFill>
                        </a:rPr>
                        <a:t>opleidingsmogelijkheden</a:t>
                      </a:r>
                      <a:r>
                        <a:rPr lang="en-GB" sz="2000" dirty="0">
                          <a:solidFill>
                            <a:schemeClr val="bg1"/>
                          </a:solidFill>
                        </a:rPr>
                        <a:t>?</a:t>
                      </a:r>
                    </a:p>
                  </a:txBody>
                  <a:tcPr>
                    <a:solidFill>
                      <a:srgbClr val="76C6D2"/>
                    </a:solidFill>
                  </a:tcPr>
                </a:tc>
                <a:tc>
                  <a:txBody>
                    <a:bodyPr/>
                    <a:lstStyle/>
                    <a:p>
                      <a:endParaRPr lang="en-GB" dirty="0"/>
                    </a:p>
                  </a:txBody>
                  <a:tcPr>
                    <a:solidFill>
                      <a:srgbClr val="76C6D2"/>
                    </a:solidFill>
                  </a:tcPr>
                </a:tc>
                <a:extLst>
                  <a:ext uri="{0D108BD9-81ED-4DB2-BD59-A6C34878D82A}">
                    <a16:rowId xmlns:a16="http://schemas.microsoft.com/office/drawing/2014/main" val="1594419343"/>
                  </a:ext>
                </a:extLst>
              </a:tr>
              <a:tr h="541144">
                <a:tc>
                  <a:txBody>
                    <a:bodyPr/>
                    <a:lstStyle/>
                    <a:p>
                      <a:r>
                        <a:rPr lang="nl-NL" sz="2000" dirty="0">
                          <a:solidFill>
                            <a:schemeClr val="bg1"/>
                          </a:solidFill>
                        </a:rPr>
                        <a:t>Over de veiligheid van je gemeenschap?</a:t>
                      </a:r>
                      <a:endParaRPr lang="en-GB" sz="2000" dirty="0">
                        <a:solidFill>
                          <a:schemeClr val="bg1"/>
                        </a:solidFill>
                      </a:endParaRPr>
                    </a:p>
                  </a:txBody>
                  <a:tcPr>
                    <a:solidFill>
                      <a:srgbClr val="76C6D2"/>
                    </a:solidFill>
                  </a:tcPr>
                </a:tc>
                <a:tc>
                  <a:txBody>
                    <a:bodyPr/>
                    <a:lstStyle/>
                    <a:p>
                      <a:endParaRPr lang="en-GB" dirty="0"/>
                    </a:p>
                  </a:txBody>
                  <a:tcPr>
                    <a:solidFill>
                      <a:srgbClr val="76C6D2"/>
                    </a:solidFill>
                  </a:tcPr>
                </a:tc>
                <a:extLst>
                  <a:ext uri="{0D108BD9-81ED-4DB2-BD59-A6C34878D82A}">
                    <a16:rowId xmlns:a16="http://schemas.microsoft.com/office/drawing/2014/main" val="736928431"/>
                  </a:ext>
                </a:extLst>
              </a:tr>
              <a:tr h="566075">
                <a:tc>
                  <a:txBody>
                    <a:bodyPr/>
                    <a:lstStyle/>
                    <a:p>
                      <a:r>
                        <a:rPr lang="nl-NL" sz="2000" dirty="0">
                          <a:solidFill>
                            <a:schemeClr val="bg1"/>
                          </a:solidFill>
                        </a:rPr>
                        <a:t>Over vertegenwoordigers in de gemeenschapsraad?</a:t>
                      </a:r>
                      <a:endParaRPr lang="en-GB" sz="2000" dirty="0">
                        <a:solidFill>
                          <a:schemeClr val="bg1"/>
                        </a:solidFill>
                      </a:endParaRPr>
                    </a:p>
                  </a:txBody>
                  <a:tcPr>
                    <a:solidFill>
                      <a:srgbClr val="76C6D2"/>
                    </a:solidFill>
                  </a:tcPr>
                </a:tc>
                <a:tc>
                  <a:txBody>
                    <a:bodyPr/>
                    <a:lstStyle/>
                    <a:p>
                      <a:endParaRPr lang="en-GB" dirty="0"/>
                    </a:p>
                  </a:txBody>
                  <a:tcPr>
                    <a:solidFill>
                      <a:srgbClr val="76C6D2"/>
                    </a:solidFill>
                  </a:tcPr>
                </a:tc>
                <a:extLst>
                  <a:ext uri="{0D108BD9-81ED-4DB2-BD59-A6C34878D82A}">
                    <a16:rowId xmlns:a16="http://schemas.microsoft.com/office/drawing/2014/main" val="1475154740"/>
                  </a:ext>
                </a:extLst>
              </a:tr>
              <a:tr h="541144">
                <a:tc>
                  <a:txBody>
                    <a:bodyPr/>
                    <a:lstStyle/>
                    <a:p>
                      <a:r>
                        <a:rPr lang="en-GB" sz="2000" dirty="0">
                          <a:solidFill>
                            <a:schemeClr val="bg1"/>
                          </a:solidFill>
                        </a:rPr>
                        <a:t>Over </a:t>
                      </a:r>
                      <a:r>
                        <a:rPr lang="en-GB" sz="2000" dirty="0" err="1">
                          <a:solidFill>
                            <a:schemeClr val="bg1"/>
                          </a:solidFill>
                        </a:rPr>
                        <a:t>arbeidsrechten</a:t>
                      </a:r>
                      <a:r>
                        <a:rPr lang="en-GB" sz="2000" dirty="0">
                          <a:solidFill>
                            <a:schemeClr val="bg1"/>
                          </a:solidFill>
                        </a:rPr>
                        <a:t>?</a:t>
                      </a:r>
                    </a:p>
                  </a:txBody>
                  <a:tcPr>
                    <a:solidFill>
                      <a:srgbClr val="76C6D2"/>
                    </a:solidFill>
                  </a:tcPr>
                </a:tc>
                <a:tc>
                  <a:txBody>
                    <a:bodyPr/>
                    <a:lstStyle/>
                    <a:p>
                      <a:endParaRPr lang="en-GB" dirty="0"/>
                    </a:p>
                  </a:txBody>
                  <a:tcPr>
                    <a:solidFill>
                      <a:srgbClr val="76C6D2"/>
                    </a:solidFill>
                  </a:tcPr>
                </a:tc>
                <a:extLst>
                  <a:ext uri="{0D108BD9-81ED-4DB2-BD59-A6C34878D82A}">
                    <a16:rowId xmlns:a16="http://schemas.microsoft.com/office/drawing/2014/main" val="2757092991"/>
                  </a:ext>
                </a:extLst>
              </a:tr>
              <a:tr h="541144">
                <a:tc>
                  <a:txBody>
                    <a:bodyPr/>
                    <a:lstStyle/>
                    <a:p>
                      <a:r>
                        <a:rPr lang="en-GB" sz="2000" dirty="0">
                          <a:solidFill>
                            <a:schemeClr val="bg1"/>
                          </a:solidFill>
                        </a:rPr>
                        <a:t>Over </a:t>
                      </a:r>
                      <a:r>
                        <a:rPr lang="en-GB" sz="2000" dirty="0" err="1">
                          <a:solidFill>
                            <a:schemeClr val="bg1"/>
                          </a:solidFill>
                        </a:rPr>
                        <a:t>woonrechten</a:t>
                      </a:r>
                      <a:r>
                        <a:rPr lang="en-GB" sz="2000" dirty="0">
                          <a:solidFill>
                            <a:schemeClr val="bg1"/>
                          </a:solidFill>
                        </a:rPr>
                        <a:t>?</a:t>
                      </a:r>
                    </a:p>
                  </a:txBody>
                  <a:tcPr>
                    <a:solidFill>
                      <a:srgbClr val="76C6D2"/>
                    </a:solidFill>
                  </a:tcPr>
                </a:tc>
                <a:tc>
                  <a:txBody>
                    <a:bodyPr/>
                    <a:lstStyle/>
                    <a:p>
                      <a:endParaRPr lang="en-GB" dirty="0"/>
                    </a:p>
                  </a:txBody>
                  <a:tcPr>
                    <a:solidFill>
                      <a:srgbClr val="76C6D2"/>
                    </a:solidFill>
                  </a:tcPr>
                </a:tc>
                <a:extLst>
                  <a:ext uri="{0D108BD9-81ED-4DB2-BD59-A6C34878D82A}">
                    <a16:rowId xmlns:a16="http://schemas.microsoft.com/office/drawing/2014/main" val="2255937155"/>
                  </a:ext>
                </a:extLst>
              </a:tr>
              <a:tr h="541144">
                <a:tc>
                  <a:txBody>
                    <a:bodyPr/>
                    <a:lstStyle/>
                    <a:p>
                      <a:r>
                        <a:rPr lang="en-GB" sz="2000" dirty="0">
                          <a:solidFill>
                            <a:schemeClr val="bg1"/>
                          </a:solidFill>
                        </a:rPr>
                        <a:t>Over </a:t>
                      </a:r>
                      <a:r>
                        <a:rPr lang="en-GB" sz="2000" dirty="0" err="1">
                          <a:solidFill>
                            <a:schemeClr val="bg1"/>
                          </a:solidFill>
                        </a:rPr>
                        <a:t>voorzieningen</a:t>
                      </a:r>
                      <a:r>
                        <a:rPr lang="en-GB" sz="2000" dirty="0">
                          <a:solidFill>
                            <a:schemeClr val="bg1"/>
                          </a:solidFill>
                        </a:rPr>
                        <a:t> </a:t>
                      </a:r>
                      <a:r>
                        <a:rPr lang="en-GB" sz="2000" dirty="0" err="1">
                          <a:solidFill>
                            <a:schemeClr val="bg1"/>
                          </a:solidFill>
                        </a:rPr>
                        <a:t>voor</a:t>
                      </a:r>
                      <a:r>
                        <a:rPr lang="en-GB" sz="2000" dirty="0">
                          <a:solidFill>
                            <a:schemeClr val="bg1"/>
                          </a:solidFill>
                        </a:rPr>
                        <a:t> </a:t>
                      </a:r>
                      <a:r>
                        <a:rPr lang="en-GB" sz="2000" dirty="0" err="1">
                          <a:solidFill>
                            <a:schemeClr val="bg1"/>
                          </a:solidFill>
                        </a:rPr>
                        <a:t>gezinnen</a:t>
                      </a:r>
                      <a:r>
                        <a:rPr lang="en-GB" sz="2000" dirty="0">
                          <a:solidFill>
                            <a:schemeClr val="bg1"/>
                          </a:solidFill>
                        </a:rPr>
                        <a:t>?</a:t>
                      </a:r>
                    </a:p>
                  </a:txBody>
                  <a:tcPr>
                    <a:solidFill>
                      <a:srgbClr val="76C6D2"/>
                    </a:solidFill>
                  </a:tcPr>
                </a:tc>
                <a:tc>
                  <a:txBody>
                    <a:bodyPr/>
                    <a:lstStyle/>
                    <a:p>
                      <a:endParaRPr lang="en-GB" dirty="0"/>
                    </a:p>
                  </a:txBody>
                  <a:tcPr>
                    <a:solidFill>
                      <a:srgbClr val="76C6D2"/>
                    </a:solidFill>
                  </a:tcPr>
                </a:tc>
                <a:extLst>
                  <a:ext uri="{0D108BD9-81ED-4DB2-BD59-A6C34878D82A}">
                    <a16:rowId xmlns:a16="http://schemas.microsoft.com/office/drawing/2014/main" val="2499605643"/>
                  </a:ext>
                </a:extLst>
              </a:tr>
            </a:tbl>
          </a:graphicData>
        </a:graphic>
      </p:graphicFrame>
    </p:spTree>
    <p:extLst>
      <p:ext uri="{BB962C8B-B14F-4D97-AF65-F5344CB8AC3E}">
        <p14:creationId xmlns:p14="http://schemas.microsoft.com/office/powerpoint/2010/main" val="2332019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9C7C9AFC-B91F-45B6-B382-B7EFECD35981}"/>
              </a:ext>
            </a:extLst>
          </p:cNvPr>
          <p:cNvSpPr>
            <a:spLocks noGrp="1"/>
          </p:cNvSpPr>
          <p:nvPr>
            <p:ph type="body" sz="quarter" idx="15"/>
          </p:nvPr>
        </p:nvSpPr>
        <p:spPr>
          <a:xfrm>
            <a:off x="7228419" y="234166"/>
            <a:ext cx="4391236" cy="917595"/>
          </a:xfrm>
        </p:spPr>
        <p:txBody>
          <a:bodyPr>
            <a:normAutofit fontScale="62500" lnSpcReduction="20000"/>
          </a:bodyPr>
          <a:lstStyle/>
          <a:p>
            <a:r>
              <a:rPr lang="en-GB" sz="5100" dirty="0"/>
              <a:t>DE ‘POWER FLOWER’</a:t>
            </a:r>
          </a:p>
          <a:p>
            <a:r>
              <a:rPr lang="en-GB" sz="5100" dirty="0"/>
              <a:t>(DE MACHTSBLOEM)</a:t>
            </a:r>
          </a:p>
          <a:p>
            <a:endParaRPr lang="en-GB" dirty="0"/>
          </a:p>
        </p:txBody>
      </p:sp>
      <p:grpSp>
        <p:nvGrpSpPr>
          <p:cNvPr id="6" name="Google Shape;518;p39">
            <a:extLst>
              <a:ext uri="{FF2B5EF4-FFF2-40B4-BE49-F238E27FC236}">
                <a16:creationId xmlns:a16="http://schemas.microsoft.com/office/drawing/2014/main" id="{7A7A4080-C361-4346-B307-1AD7B0B551E6}"/>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719BCE1B-4EAB-4F4D-8E10-4ED4E2B7ABF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672020EE-A5B4-4BDF-B755-FD05944BAE0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07E85769-6B9B-41B0-9212-DED189430C6B}"/>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C7C91163-6A0D-442E-8528-2DD6F1427BAB}"/>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A4C8097-3C3C-4130-A74D-664A354237F5}"/>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09A6431B-BE92-46F9-859C-59D772DF7847}"/>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Graphic 13" descr="Flower outline">
            <a:extLst>
              <a:ext uri="{FF2B5EF4-FFF2-40B4-BE49-F238E27FC236}">
                <a16:creationId xmlns:a16="http://schemas.microsoft.com/office/drawing/2014/main" id="{7687DD1B-B91C-4663-91D4-725603741D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6508" y="2380672"/>
            <a:ext cx="4376584" cy="4376584"/>
          </a:xfrm>
          <a:prstGeom prst="rect">
            <a:avLst/>
          </a:prstGeom>
        </p:spPr>
      </p:pic>
      <p:cxnSp>
        <p:nvCxnSpPr>
          <p:cNvPr id="16" name="Straight Arrow Connector 15">
            <a:extLst>
              <a:ext uri="{FF2B5EF4-FFF2-40B4-BE49-F238E27FC236}">
                <a16:creationId xmlns:a16="http://schemas.microsoft.com/office/drawing/2014/main" id="{5D521E92-2D77-4D91-A9B7-17976F5B7121}"/>
              </a:ext>
            </a:extLst>
          </p:cNvPr>
          <p:cNvCxnSpPr/>
          <p:nvPr/>
        </p:nvCxnSpPr>
        <p:spPr>
          <a:xfrm>
            <a:off x="2774201" y="5703371"/>
            <a:ext cx="2410274" cy="0"/>
          </a:xfrm>
          <a:prstGeom prst="straightConnector1">
            <a:avLst/>
          </a:prstGeom>
          <a:ln w="38100">
            <a:solidFill>
              <a:srgbClr val="A6377D"/>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8E3CA83-6A22-477C-B948-9148A42E1E19}"/>
              </a:ext>
            </a:extLst>
          </p:cNvPr>
          <p:cNvCxnSpPr/>
          <p:nvPr/>
        </p:nvCxnSpPr>
        <p:spPr>
          <a:xfrm>
            <a:off x="2634788" y="4092839"/>
            <a:ext cx="2410274" cy="0"/>
          </a:xfrm>
          <a:prstGeom prst="straightConnector1">
            <a:avLst/>
          </a:prstGeom>
          <a:ln w="38100">
            <a:solidFill>
              <a:srgbClr val="A6377D"/>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70CDBC3-AA6D-4937-83A0-21587B8CFF20}"/>
              </a:ext>
            </a:extLst>
          </p:cNvPr>
          <p:cNvCxnSpPr>
            <a:cxnSpLocks/>
          </p:cNvCxnSpPr>
          <p:nvPr/>
        </p:nvCxnSpPr>
        <p:spPr>
          <a:xfrm>
            <a:off x="1841720" y="2921425"/>
            <a:ext cx="3326415" cy="0"/>
          </a:xfrm>
          <a:prstGeom prst="straightConnector1">
            <a:avLst/>
          </a:prstGeom>
          <a:ln w="38100">
            <a:solidFill>
              <a:srgbClr val="A6377D"/>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B170DD0-43EB-4EBE-9FC8-FD9ACF7343A5}"/>
              </a:ext>
            </a:extLst>
          </p:cNvPr>
          <p:cNvSpPr txBox="1"/>
          <p:nvPr/>
        </p:nvSpPr>
        <p:spPr>
          <a:xfrm>
            <a:off x="5101589" y="3820528"/>
            <a:ext cx="1582120" cy="461665"/>
          </a:xfrm>
          <a:prstGeom prst="rect">
            <a:avLst/>
          </a:prstGeom>
          <a:noFill/>
        </p:spPr>
        <p:txBody>
          <a:bodyPr wrap="square" rtlCol="0">
            <a:spAutoFit/>
          </a:bodyPr>
          <a:lstStyle/>
          <a:p>
            <a:r>
              <a:rPr lang="en-GB" sz="2400" dirty="0" err="1">
                <a:solidFill>
                  <a:srgbClr val="404040"/>
                </a:solidFill>
              </a:rPr>
              <a:t>Invloed</a:t>
            </a:r>
            <a:endParaRPr lang="en-GB" sz="2400" dirty="0">
              <a:solidFill>
                <a:srgbClr val="404040"/>
              </a:solidFill>
            </a:endParaRPr>
          </a:p>
        </p:txBody>
      </p:sp>
      <p:sp>
        <p:nvSpPr>
          <p:cNvPr id="21" name="TextBox 20">
            <a:extLst>
              <a:ext uri="{FF2B5EF4-FFF2-40B4-BE49-F238E27FC236}">
                <a16:creationId xmlns:a16="http://schemas.microsoft.com/office/drawing/2014/main" id="{0373852C-66FC-45C6-85C5-90EC081FD5DB}"/>
              </a:ext>
            </a:extLst>
          </p:cNvPr>
          <p:cNvSpPr txBox="1"/>
          <p:nvPr/>
        </p:nvSpPr>
        <p:spPr>
          <a:xfrm>
            <a:off x="5168135" y="2690592"/>
            <a:ext cx="1582120" cy="461665"/>
          </a:xfrm>
          <a:prstGeom prst="rect">
            <a:avLst/>
          </a:prstGeom>
          <a:noFill/>
        </p:spPr>
        <p:txBody>
          <a:bodyPr wrap="square" rtlCol="0">
            <a:spAutoFit/>
          </a:bodyPr>
          <a:lstStyle/>
          <a:p>
            <a:r>
              <a:rPr lang="en-GB" sz="2400" dirty="0" err="1">
                <a:solidFill>
                  <a:srgbClr val="404040"/>
                </a:solidFill>
              </a:rPr>
              <a:t>Macht</a:t>
            </a:r>
            <a:endParaRPr lang="en-GB" sz="2400" dirty="0">
              <a:solidFill>
                <a:srgbClr val="404040"/>
              </a:solidFill>
            </a:endParaRPr>
          </a:p>
        </p:txBody>
      </p:sp>
      <p:sp>
        <p:nvSpPr>
          <p:cNvPr id="22" name="TextBox 21">
            <a:extLst>
              <a:ext uri="{FF2B5EF4-FFF2-40B4-BE49-F238E27FC236}">
                <a16:creationId xmlns:a16="http://schemas.microsoft.com/office/drawing/2014/main" id="{FF414ECB-936C-4C25-82FB-E4DB9D443E80}"/>
              </a:ext>
            </a:extLst>
          </p:cNvPr>
          <p:cNvSpPr txBox="1"/>
          <p:nvPr/>
        </p:nvSpPr>
        <p:spPr>
          <a:xfrm>
            <a:off x="5168135" y="5443171"/>
            <a:ext cx="1582120" cy="461665"/>
          </a:xfrm>
          <a:prstGeom prst="rect">
            <a:avLst/>
          </a:prstGeom>
          <a:noFill/>
        </p:spPr>
        <p:txBody>
          <a:bodyPr wrap="square" rtlCol="0">
            <a:spAutoFit/>
          </a:bodyPr>
          <a:lstStyle/>
          <a:p>
            <a:r>
              <a:rPr lang="en-GB" sz="2400" dirty="0" err="1">
                <a:solidFill>
                  <a:srgbClr val="404040"/>
                </a:solidFill>
              </a:rPr>
              <a:t>Achterban</a:t>
            </a:r>
            <a:endParaRPr lang="en-GB" sz="2400" dirty="0">
              <a:solidFill>
                <a:srgbClr val="404040"/>
              </a:solidFill>
            </a:endParaRPr>
          </a:p>
        </p:txBody>
      </p:sp>
      <p:sp>
        <p:nvSpPr>
          <p:cNvPr id="23" name="TextBox 22">
            <a:extLst>
              <a:ext uri="{FF2B5EF4-FFF2-40B4-BE49-F238E27FC236}">
                <a16:creationId xmlns:a16="http://schemas.microsoft.com/office/drawing/2014/main" id="{9813437D-F635-4A85-AB15-C63D2E5E9E85}"/>
              </a:ext>
            </a:extLst>
          </p:cNvPr>
          <p:cNvSpPr txBox="1"/>
          <p:nvPr/>
        </p:nvSpPr>
        <p:spPr>
          <a:xfrm>
            <a:off x="7150785" y="4964707"/>
            <a:ext cx="4782910" cy="1200329"/>
          </a:xfrm>
          <a:prstGeom prst="rect">
            <a:avLst/>
          </a:prstGeom>
          <a:noFill/>
        </p:spPr>
        <p:txBody>
          <a:bodyPr wrap="square" rtlCol="0">
            <a:spAutoFit/>
          </a:bodyPr>
          <a:lstStyle/>
          <a:p>
            <a:pPr algn="l"/>
            <a:r>
              <a:rPr lang="nl-NL" dirty="0">
                <a:solidFill>
                  <a:srgbClr val="3D3C3B"/>
                </a:solidFill>
                <a:latin typeface="BritishCouncilSans-Regular"/>
              </a:rPr>
              <a:t>Achterban is een veel gebruikt woord om de doelgroepen van initiatieven aan te duiden, omdat hun behoeften aan de basis van gemeenschappen liggen. </a:t>
            </a:r>
            <a:r>
              <a:rPr lang="en-GB" sz="1800" b="1" i="0" u="none" strike="noStrike" baseline="0" dirty="0">
                <a:solidFill>
                  <a:srgbClr val="A6377D"/>
                </a:solidFill>
                <a:latin typeface="BritishCouncilSans-Regular"/>
              </a:rPr>
              <a:t>Wie </a:t>
            </a:r>
            <a:r>
              <a:rPr lang="en-GB" sz="1800" b="1" i="0" u="none" strike="noStrike" baseline="0" dirty="0" err="1">
                <a:solidFill>
                  <a:srgbClr val="A6377D"/>
                </a:solidFill>
                <a:latin typeface="BritishCouncilSans-Regular"/>
              </a:rPr>
              <a:t>zijn</a:t>
            </a:r>
            <a:r>
              <a:rPr lang="en-GB" sz="1800" b="1" i="0" u="none" strike="noStrike" baseline="0" dirty="0">
                <a:solidFill>
                  <a:srgbClr val="A6377D"/>
                </a:solidFill>
                <a:latin typeface="BritishCouncilSans-Regular"/>
              </a:rPr>
              <a:t> je </a:t>
            </a:r>
            <a:r>
              <a:rPr lang="en-GB" sz="1800" b="1" i="0" u="none" strike="noStrike" baseline="0" dirty="0" err="1">
                <a:solidFill>
                  <a:srgbClr val="A6377D"/>
                </a:solidFill>
                <a:latin typeface="BritishCouncilSans-Regular"/>
              </a:rPr>
              <a:t>achterban</a:t>
            </a:r>
            <a:r>
              <a:rPr lang="en-GB" sz="1800" b="1" i="0" u="none" strike="noStrike" baseline="0" dirty="0">
                <a:solidFill>
                  <a:srgbClr val="A6377D"/>
                </a:solidFill>
                <a:latin typeface="BritishCouncilSans-Regular"/>
              </a:rPr>
              <a:t>?</a:t>
            </a:r>
            <a:endParaRPr lang="en-GB" b="1" dirty="0">
              <a:solidFill>
                <a:srgbClr val="A6377D"/>
              </a:solidFill>
            </a:endParaRPr>
          </a:p>
        </p:txBody>
      </p:sp>
      <p:sp>
        <p:nvSpPr>
          <p:cNvPr id="25" name="TextBox 24">
            <a:extLst>
              <a:ext uri="{FF2B5EF4-FFF2-40B4-BE49-F238E27FC236}">
                <a16:creationId xmlns:a16="http://schemas.microsoft.com/office/drawing/2014/main" id="{61815094-01F2-435D-AA9A-8F153F33ED00}"/>
              </a:ext>
            </a:extLst>
          </p:cNvPr>
          <p:cNvSpPr txBox="1"/>
          <p:nvPr/>
        </p:nvSpPr>
        <p:spPr>
          <a:xfrm>
            <a:off x="7150785" y="2228671"/>
            <a:ext cx="4782910" cy="1200329"/>
          </a:xfrm>
          <a:prstGeom prst="rect">
            <a:avLst/>
          </a:prstGeom>
          <a:noFill/>
        </p:spPr>
        <p:txBody>
          <a:bodyPr wrap="square">
            <a:spAutoFit/>
          </a:bodyPr>
          <a:lstStyle/>
          <a:p>
            <a:pPr algn="l"/>
            <a:r>
              <a:rPr lang="nl-NL" dirty="0">
                <a:solidFill>
                  <a:srgbClr val="3D3C3B"/>
                </a:solidFill>
                <a:latin typeface="BritishCouncilSans-Regular"/>
              </a:rPr>
              <a:t>Het midden van de bloem is het 'machtscentrum', bijvoorbeeld de minister van onderwijs</a:t>
            </a:r>
            <a:r>
              <a:rPr lang="en-GB" sz="1800" b="0" i="0" u="none" strike="noStrike" baseline="0" dirty="0">
                <a:solidFill>
                  <a:srgbClr val="3D3C3B"/>
                </a:solidFill>
                <a:latin typeface="BritishCouncilSans-Regular"/>
              </a:rPr>
              <a:t>. </a:t>
            </a:r>
            <a:r>
              <a:rPr lang="nl-NL" b="1" dirty="0">
                <a:solidFill>
                  <a:srgbClr val="A6377D"/>
                </a:solidFill>
                <a:latin typeface="BritishCouncilSans-Regular"/>
              </a:rPr>
              <a:t>Wie is het machtscentrum bij jouw doel?</a:t>
            </a:r>
            <a:endParaRPr lang="en-GB" b="1" dirty="0">
              <a:solidFill>
                <a:srgbClr val="A6377D"/>
              </a:solidFill>
              <a:latin typeface="BritishCouncilSans-Regular"/>
            </a:endParaRPr>
          </a:p>
        </p:txBody>
      </p:sp>
      <p:sp>
        <p:nvSpPr>
          <p:cNvPr id="28" name="TextBox 27">
            <a:extLst>
              <a:ext uri="{FF2B5EF4-FFF2-40B4-BE49-F238E27FC236}">
                <a16:creationId xmlns:a16="http://schemas.microsoft.com/office/drawing/2014/main" id="{603DBD4F-20D6-4E0D-AC14-FA64580AD35B}"/>
              </a:ext>
            </a:extLst>
          </p:cNvPr>
          <p:cNvSpPr txBox="1"/>
          <p:nvPr/>
        </p:nvSpPr>
        <p:spPr>
          <a:xfrm>
            <a:off x="7150785" y="3518200"/>
            <a:ext cx="4534937" cy="1200329"/>
          </a:xfrm>
          <a:prstGeom prst="rect">
            <a:avLst/>
          </a:prstGeom>
          <a:noFill/>
        </p:spPr>
        <p:txBody>
          <a:bodyPr wrap="square">
            <a:spAutoFit/>
          </a:bodyPr>
          <a:lstStyle/>
          <a:p>
            <a:pPr algn="l"/>
            <a:r>
              <a:rPr lang="nl-NL" sz="1800" b="0" i="0" u="none" strike="noStrike" baseline="0" dirty="0">
                <a:solidFill>
                  <a:srgbClr val="3D3C3B"/>
                </a:solidFill>
                <a:latin typeface="BritishCouncilSans-Regular"/>
              </a:rPr>
              <a:t>Bloemblaadjes staan voor </a:t>
            </a:r>
            <a:r>
              <a:rPr lang="nl-NL" sz="1800" b="0" i="0" u="none" strike="noStrike" baseline="0" dirty="0" err="1">
                <a:solidFill>
                  <a:srgbClr val="3D3C3B"/>
                </a:solidFill>
                <a:latin typeface="BritishCouncilSans-Regular"/>
              </a:rPr>
              <a:t>beïnvloeders</a:t>
            </a:r>
            <a:r>
              <a:rPr lang="nl-NL" sz="1800" b="0" i="0" u="none" strike="noStrike" baseline="0" dirty="0">
                <a:solidFill>
                  <a:srgbClr val="3D3C3B"/>
                </a:solidFill>
                <a:latin typeface="BritishCouncilSans-Regular"/>
              </a:rPr>
              <a:t> op het machtscentrum, bijvoorbeeld adviseurs, of de media</a:t>
            </a:r>
            <a:r>
              <a:rPr lang="en-GB" sz="1800" b="0" i="0" u="none" strike="noStrike" baseline="0" dirty="0">
                <a:solidFill>
                  <a:srgbClr val="3D3C3B"/>
                </a:solidFill>
                <a:latin typeface="BritishCouncilSans-Regular"/>
              </a:rPr>
              <a:t>. </a:t>
            </a:r>
            <a:r>
              <a:rPr lang="nl-NL" b="1" dirty="0">
                <a:solidFill>
                  <a:srgbClr val="A6377D"/>
                </a:solidFill>
                <a:latin typeface="BritishCouncilSans-Regular"/>
              </a:rPr>
              <a:t>Wie zijn de </a:t>
            </a:r>
            <a:r>
              <a:rPr lang="nl-NL" b="1" dirty="0" err="1">
                <a:solidFill>
                  <a:srgbClr val="A6377D"/>
                </a:solidFill>
                <a:latin typeface="BritishCouncilSans-Regular"/>
              </a:rPr>
              <a:t>beïnvloeders</a:t>
            </a:r>
            <a:r>
              <a:rPr lang="nl-NL" b="1" dirty="0">
                <a:solidFill>
                  <a:srgbClr val="A6377D"/>
                </a:solidFill>
                <a:latin typeface="BritishCouncilSans-Regular"/>
              </a:rPr>
              <a:t> bij jouw doel</a:t>
            </a:r>
            <a:r>
              <a:rPr lang="en-GB" b="1" dirty="0">
                <a:solidFill>
                  <a:srgbClr val="A6377D"/>
                </a:solidFill>
                <a:latin typeface="BritishCouncilSans-Regular"/>
              </a:rPr>
              <a:t>?</a:t>
            </a:r>
          </a:p>
        </p:txBody>
      </p:sp>
      <p:sp>
        <p:nvSpPr>
          <p:cNvPr id="29" name="Arc 28">
            <a:extLst>
              <a:ext uri="{FF2B5EF4-FFF2-40B4-BE49-F238E27FC236}">
                <a16:creationId xmlns:a16="http://schemas.microsoft.com/office/drawing/2014/main" id="{DFD79E82-BE4E-40E5-BB5A-05134A01675D}"/>
              </a:ext>
            </a:extLst>
          </p:cNvPr>
          <p:cNvSpPr/>
          <p:nvPr/>
        </p:nvSpPr>
        <p:spPr>
          <a:xfrm rot="9626375">
            <a:off x="348053" y="1015430"/>
            <a:ext cx="1389671" cy="4306165"/>
          </a:xfrm>
          <a:prstGeom prst="arc">
            <a:avLst>
              <a:gd name="adj1" fmla="val 16467332"/>
              <a:gd name="adj2" fmla="val 6609800"/>
            </a:avLst>
          </a:prstGeom>
          <a:ln w="38100">
            <a:solidFill>
              <a:srgbClr val="F6BC6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a:extLst>
              <a:ext uri="{FF2B5EF4-FFF2-40B4-BE49-F238E27FC236}">
                <a16:creationId xmlns:a16="http://schemas.microsoft.com/office/drawing/2014/main" id="{63DAC1C4-58C8-416F-845B-306FE99579B7}"/>
              </a:ext>
            </a:extLst>
          </p:cNvPr>
          <p:cNvSpPr txBox="1"/>
          <p:nvPr/>
        </p:nvSpPr>
        <p:spPr>
          <a:xfrm>
            <a:off x="782841" y="248300"/>
            <a:ext cx="6234470" cy="2400657"/>
          </a:xfrm>
          <a:prstGeom prst="rect">
            <a:avLst/>
          </a:prstGeom>
          <a:solidFill>
            <a:srgbClr val="F6BC67"/>
          </a:solidFill>
          <a:ln>
            <a:solidFill>
              <a:srgbClr val="F6BC67"/>
            </a:solidFill>
          </a:ln>
        </p:spPr>
        <p:txBody>
          <a:bodyPr wrap="square" rtlCol="0">
            <a:spAutoFit/>
          </a:bodyPr>
          <a:lstStyle/>
          <a:p>
            <a:pPr algn="l"/>
            <a:r>
              <a:rPr lang="en-GB" sz="3000" dirty="0">
                <a:solidFill>
                  <a:schemeClr val="bg1"/>
                </a:solidFill>
              </a:rPr>
              <a:t>JIJ </a:t>
            </a:r>
            <a:r>
              <a:rPr lang="nl-NL" sz="2000" dirty="0">
                <a:solidFill>
                  <a:schemeClr val="bg1"/>
                </a:solidFill>
                <a:latin typeface="BritishCouncilSans-Regular"/>
              </a:rPr>
              <a:t>bent de stengel die belangenbehartiging vertegenwoordigt. Belangenbehartiging is het pleiten voor een bepaalde doel, waarbij vaak geprobeerd wordt bepaalde overheidsbeslissingen te beïnvloeden, bijvoorbeeld beleid. In dit geval is het belangenbehartiging die erop gericht is de stem van de 'gewone mensen' te laten horen door de </a:t>
            </a:r>
            <a:r>
              <a:rPr lang="nl-NL" sz="2000" dirty="0" err="1">
                <a:solidFill>
                  <a:schemeClr val="bg1"/>
                </a:solidFill>
                <a:latin typeface="BritishCouncilSans-Regular"/>
              </a:rPr>
              <a:t>beïnvloeders</a:t>
            </a:r>
            <a:r>
              <a:rPr lang="nl-NL" sz="2000" dirty="0">
                <a:solidFill>
                  <a:schemeClr val="bg1"/>
                </a:solidFill>
                <a:latin typeface="BritishCouncilSans-Regular"/>
              </a:rPr>
              <a:t> en de machthebbers.</a:t>
            </a:r>
            <a:endParaRPr lang="en-GB" sz="3000" dirty="0">
              <a:solidFill>
                <a:schemeClr val="bg1"/>
              </a:solidFill>
            </a:endParaRPr>
          </a:p>
        </p:txBody>
      </p:sp>
    </p:spTree>
    <p:extLst>
      <p:ext uri="{BB962C8B-B14F-4D97-AF65-F5344CB8AC3E}">
        <p14:creationId xmlns:p14="http://schemas.microsoft.com/office/powerpoint/2010/main" val="2079221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DD00B0-B494-1649-A5F5-08E45EA9FDF5}"/>
              </a:ext>
            </a:extLst>
          </p:cNvPr>
          <p:cNvPicPr>
            <a:picLocks noChangeAspect="1"/>
          </p:cNvPicPr>
          <p:nvPr/>
        </p:nvPicPr>
        <p:blipFill>
          <a:blip r:embed="rId2"/>
          <a:stretch>
            <a:fillRect/>
          </a:stretch>
        </p:blipFill>
        <p:spPr>
          <a:xfrm>
            <a:off x="675585" y="3308592"/>
            <a:ext cx="5089111" cy="3344273"/>
          </a:xfrm>
          <a:prstGeom prst="rect">
            <a:avLst/>
          </a:prstGeom>
        </p:spPr>
      </p:pic>
      <p:sp>
        <p:nvSpPr>
          <p:cNvPr id="4" name="Text Placeholder 3">
            <a:extLst>
              <a:ext uri="{FF2B5EF4-FFF2-40B4-BE49-F238E27FC236}">
                <a16:creationId xmlns:a16="http://schemas.microsoft.com/office/drawing/2014/main" id="{E161A7C7-A038-9043-AB20-454C750AEF17}"/>
              </a:ext>
            </a:extLst>
          </p:cNvPr>
          <p:cNvSpPr>
            <a:spLocks noGrp="1"/>
          </p:cNvSpPr>
          <p:nvPr>
            <p:ph type="body" sz="quarter" idx="13"/>
          </p:nvPr>
        </p:nvSpPr>
        <p:spPr/>
        <p:txBody>
          <a:bodyPr>
            <a:normAutofit lnSpcReduction="10000"/>
          </a:bodyPr>
          <a:lstStyle/>
          <a:p>
            <a:r>
              <a:rPr lang="nl-NL" dirty="0"/>
              <a:t>Wat is een sterke, positieve en rechtvaardige gemeenschap?</a:t>
            </a:r>
          </a:p>
          <a:p>
            <a:endParaRPr lang="en-GB" dirty="0"/>
          </a:p>
          <a:p>
            <a:r>
              <a:rPr lang="nl-NL" sz="3000" b="0" dirty="0"/>
              <a:t>En waarom zouden we er allemaal in een moeten willen wonen? </a:t>
            </a:r>
            <a:endParaRPr lang="en-US" sz="3000" b="0" dirty="0"/>
          </a:p>
        </p:txBody>
      </p:sp>
    </p:spTree>
    <p:extLst>
      <p:ext uri="{BB962C8B-B14F-4D97-AF65-F5344CB8AC3E}">
        <p14:creationId xmlns:p14="http://schemas.microsoft.com/office/powerpoint/2010/main" val="2265960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9B4A2B-3AD0-4B05-B9F8-C770148A5107}"/>
              </a:ext>
            </a:extLst>
          </p:cNvPr>
          <p:cNvSpPr>
            <a:spLocks noGrp="1"/>
          </p:cNvSpPr>
          <p:nvPr>
            <p:ph type="body" sz="quarter" idx="13"/>
          </p:nvPr>
        </p:nvSpPr>
        <p:spPr/>
        <p:txBody>
          <a:bodyPr/>
          <a:lstStyle/>
          <a:p>
            <a:r>
              <a:rPr lang="nl-NL" dirty="0"/>
              <a:t>Gevoel van gemeenschap heeft 4 factoren</a:t>
            </a:r>
            <a:endParaRPr lang="en-GB" dirty="0"/>
          </a:p>
        </p:txBody>
      </p:sp>
      <p:sp>
        <p:nvSpPr>
          <p:cNvPr id="3" name="Text Placeholder 2">
            <a:extLst>
              <a:ext uri="{FF2B5EF4-FFF2-40B4-BE49-F238E27FC236}">
                <a16:creationId xmlns:a16="http://schemas.microsoft.com/office/drawing/2014/main" id="{4CD3863F-5615-489E-8E91-317B6BE8978F}"/>
              </a:ext>
            </a:extLst>
          </p:cNvPr>
          <p:cNvSpPr>
            <a:spLocks noGrp="1"/>
          </p:cNvSpPr>
          <p:nvPr>
            <p:ph type="body" sz="quarter" idx="14"/>
          </p:nvPr>
        </p:nvSpPr>
        <p:spPr>
          <a:xfrm>
            <a:off x="708651" y="2497908"/>
            <a:ext cx="10638222" cy="3638986"/>
          </a:xfrm>
        </p:spPr>
        <p:txBody>
          <a:bodyPr/>
          <a:lstStyle/>
          <a:p>
            <a:pPr marL="457200" indent="-457200">
              <a:buFont typeface="+mj-lt"/>
              <a:buAutoNum type="arabicPeriod"/>
            </a:pPr>
            <a:r>
              <a:rPr lang="en-GB" b="1" dirty="0" err="1">
                <a:solidFill>
                  <a:srgbClr val="76C6D2"/>
                </a:solidFill>
              </a:rPr>
              <a:t>Lidmaatschap</a:t>
            </a:r>
            <a:r>
              <a:rPr lang="en-GB" dirty="0"/>
              <a:t> – </a:t>
            </a:r>
            <a:r>
              <a:rPr lang="nl-NL" dirty="0"/>
              <a:t>het gevoel ergens bij te horen</a:t>
            </a:r>
            <a:endParaRPr lang="en-GB" dirty="0"/>
          </a:p>
          <a:p>
            <a:pPr marL="457200" indent="-457200">
              <a:buFont typeface="+mj-lt"/>
              <a:buAutoNum type="arabicPeriod"/>
            </a:pPr>
            <a:r>
              <a:rPr lang="en-GB" b="1" dirty="0" err="1">
                <a:solidFill>
                  <a:srgbClr val="76C6D2"/>
                </a:solidFill>
              </a:rPr>
              <a:t>Invloed</a:t>
            </a:r>
            <a:r>
              <a:rPr lang="en-GB" dirty="0"/>
              <a:t> – </a:t>
            </a:r>
            <a:r>
              <a:rPr lang="nl-NL" dirty="0"/>
              <a:t>een gevoel dat je er toe doet. Het werkt twee kanten op, waarbij leden het gevoel hebben dat ze invloed hebben op de gemeenschap en de gemeenschap invloed op de leden. Het werkt het best met het idee dat je eerst geeft voor je iets vraagt</a:t>
            </a:r>
          </a:p>
          <a:p>
            <a:pPr marL="457200" indent="-457200">
              <a:buFont typeface="+mj-lt"/>
              <a:buAutoNum type="arabicPeriod"/>
            </a:pPr>
            <a:r>
              <a:rPr lang="en-GB" b="1" dirty="0" err="1">
                <a:solidFill>
                  <a:srgbClr val="76C6D2"/>
                </a:solidFill>
              </a:rPr>
              <a:t>Vervulling</a:t>
            </a:r>
            <a:r>
              <a:rPr lang="en-GB" b="1" dirty="0">
                <a:solidFill>
                  <a:srgbClr val="76C6D2"/>
                </a:solidFill>
              </a:rPr>
              <a:t> </a:t>
            </a:r>
            <a:r>
              <a:rPr lang="en-GB" b="1" dirty="0" err="1">
                <a:solidFill>
                  <a:srgbClr val="76C6D2"/>
                </a:solidFill>
              </a:rPr>
              <a:t>aan</a:t>
            </a:r>
            <a:r>
              <a:rPr lang="en-GB" b="1" dirty="0">
                <a:solidFill>
                  <a:srgbClr val="76C6D2"/>
                </a:solidFill>
              </a:rPr>
              <a:t> </a:t>
            </a:r>
            <a:r>
              <a:rPr lang="en-GB" b="1" dirty="0" err="1">
                <a:solidFill>
                  <a:srgbClr val="76C6D2"/>
                </a:solidFill>
              </a:rPr>
              <a:t>behoeften</a:t>
            </a:r>
            <a:r>
              <a:rPr lang="en-GB" b="1" dirty="0">
                <a:solidFill>
                  <a:srgbClr val="76C6D2"/>
                </a:solidFill>
              </a:rPr>
              <a:t> </a:t>
            </a:r>
            <a:r>
              <a:rPr lang="en-GB" dirty="0">
                <a:effectLst/>
              </a:rPr>
              <a:t>– </a:t>
            </a:r>
            <a:r>
              <a:rPr lang="nl-NL" dirty="0">
                <a:effectLst/>
              </a:rPr>
              <a:t>door lid te worden van de gemeenschap krijg je iets terug voor je deelname. Dat kan een ondersteunend netwerk zijn of vaardigheden - zoals bij vrijwilligerswerk</a:t>
            </a:r>
          </a:p>
          <a:p>
            <a:pPr marL="457200" indent="-457200">
              <a:buFont typeface="+mj-lt"/>
              <a:buAutoNum type="arabicPeriod"/>
            </a:pPr>
            <a:r>
              <a:rPr lang="en-GB" b="1" dirty="0" err="1">
                <a:solidFill>
                  <a:srgbClr val="76C6D2"/>
                </a:solidFill>
              </a:rPr>
              <a:t>Gedeelde</a:t>
            </a:r>
            <a:r>
              <a:rPr lang="en-GB" b="1" dirty="0">
                <a:solidFill>
                  <a:srgbClr val="76C6D2"/>
                </a:solidFill>
              </a:rPr>
              <a:t> </a:t>
            </a:r>
            <a:r>
              <a:rPr lang="en-GB" b="1" dirty="0" err="1">
                <a:solidFill>
                  <a:srgbClr val="76C6D2"/>
                </a:solidFill>
              </a:rPr>
              <a:t>emotionele</a:t>
            </a:r>
            <a:r>
              <a:rPr lang="en-GB" b="1" dirty="0">
                <a:solidFill>
                  <a:srgbClr val="76C6D2"/>
                </a:solidFill>
              </a:rPr>
              <a:t> band </a:t>
            </a:r>
            <a:r>
              <a:rPr lang="en-GB" dirty="0">
                <a:effectLst/>
              </a:rPr>
              <a:t>– </a:t>
            </a:r>
            <a:r>
              <a:rPr lang="nl-NL" dirty="0">
                <a:effectLst/>
              </a:rPr>
              <a:t>gedeelde geschiedenis of ervaringen - waaronder gemeenschappelijke doelen en uitdagingen.</a:t>
            </a:r>
            <a:endParaRPr lang="en-GB" dirty="0"/>
          </a:p>
        </p:txBody>
      </p:sp>
    </p:spTree>
    <p:extLst>
      <p:ext uri="{BB962C8B-B14F-4D97-AF65-F5344CB8AC3E}">
        <p14:creationId xmlns:p14="http://schemas.microsoft.com/office/powerpoint/2010/main" val="1408303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A5564D-EC09-4477-AD2A-2DE395833245}"/>
              </a:ext>
            </a:extLst>
          </p:cNvPr>
          <p:cNvSpPr>
            <a:spLocks noGrp="1"/>
          </p:cNvSpPr>
          <p:nvPr>
            <p:ph type="body" sz="quarter" idx="14"/>
          </p:nvPr>
        </p:nvSpPr>
        <p:spPr>
          <a:xfrm>
            <a:off x="4744902" y="5016738"/>
            <a:ext cx="785328" cy="1056986"/>
          </a:xfrm>
        </p:spPr>
        <p:txBody>
          <a:bodyPr>
            <a:normAutofit fontScale="85000" lnSpcReduction="20000"/>
          </a:bodyPr>
          <a:lstStyle/>
          <a:p>
            <a:endParaRPr lang="en-GB"/>
          </a:p>
        </p:txBody>
      </p:sp>
      <p:sp>
        <p:nvSpPr>
          <p:cNvPr id="3" name="Text Placeholder 2">
            <a:extLst>
              <a:ext uri="{FF2B5EF4-FFF2-40B4-BE49-F238E27FC236}">
                <a16:creationId xmlns:a16="http://schemas.microsoft.com/office/drawing/2014/main" id="{F653ACFB-FA1B-4D35-9171-E346C65586B7}"/>
              </a:ext>
            </a:extLst>
          </p:cNvPr>
          <p:cNvSpPr>
            <a:spLocks noGrp="1"/>
          </p:cNvSpPr>
          <p:nvPr>
            <p:ph type="body" sz="quarter" idx="13"/>
          </p:nvPr>
        </p:nvSpPr>
        <p:spPr>
          <a:xfrm>
            <a:off x="939090" y="1518833"/>
            <a:ext cx="4369392" cy="4602343"/>
          </a:xfrm>
        </p:spPr>
        <p:txBody>
          <a:bodyPr>
            <a:normAutofit fontScale="92500" lnSpcReduction="10000"/>
          </a:bodyPr>
          <a:lstStyle/>
          <a:p>
            <a:r>
              <a:rPr lang="nl-NL" dirty="0"/>
              <a:t>Gevoel van gemeenschap is een gevoel dat de leden hebben erbij te horen, een gevoel dat de leden ertoe doen voor elkaar en voor de groep, en een gedeeld geloof dat de behoeften van de leden vervuld zullen worden door hun verbondenheid</a:t>
            </a:r>
            <a:endParaRPr lang="en-GB" dirty="0"/>
          </a:p>
          <a:p>
            <a:endParaRPr lang="en-GB" dirty="0"/>
          </a:p>
          <a:p>
            <a:r>
              <a:rPr lang="en-GB" dirty="0"/>
              <a:t>- </a:t>
            </a:r>
            <a:r>
              <a:rPr lang="en-GB" sz="2400" dirty="0">
                <a:effectLst/>
              </a:rPr>
              <a:t>McMillan, Chavis and Pretty Sense of Community Model 1986</a:t>
            </a:r>
            <a:endParaRPr lang="en-GB" sz="2400" dirty="0"/>
          </a:p>
        </p:txBody>
      </p:sp>
      <p:sp>
        <p:nvSpPr>
          <p:cNvPr id="4" name="Text Placeholder 3">
            <a:extLst>
              <a:ext uri="{FF2B5EF4-FFF2-40B4-BE49-F238E27FC236}">
                <a16:creationId xmlns:a16="http://schemas.microsoft.com/office/drawing/2014/main" id="{8A4B2375-725F-4EA5-BD13-A26659E5CE6D}"/>
              </a:ext>
            </a:extLst>
          </p:cNvPr>
          <p:cNvSpPr>
            <a:spLocks noGrp="1"/>
          </p:cNvSpPr>
          <p:nvPr>
            <p:ph type="body" sz="quarter" idx="15"/>
          </p:nvPr>
        </p:nvSpPr>
        <p:spPr/>
        <p:txBody>
          <a:bodyPr>
            <a:normAutofit fontScale="92500" lnSpcReduction="10000"/>
          </a:bodyPr>
          <a:lstStyle/>
          <a:p>
            <a:endParaRPr lang="en-GB" dirty="0"/>
          </a:p>
        </p:txBody>
      </p:sp>
      <p:pic>
        <p:nvPicPr>
          <p:cNvPr id="7" name="Picture Placeholder 6" descr="A picture containing grass, outdoor, person, hand&#10;&#10;Description automatically generated">
            <a:extLst>
              <a:ext uri="{FF2B5EF4-FFF2-40B4-BE49-F238E27FC236}">
                <a16:creationId xmlns:a16="http://schemas.microsoft.com/office/drawing/2014/main" id="{97102B50-AF7B-4FD1-9C65-E12A2937B4E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828248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2520176" y="451457"/>
            <a:ext cx="6692334" cy="1388494"/>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dirty="0"/>
              <a:t>OEFENING</a:t>
            </a:r>
            <a:r>
              <a:rPr lang="hr-BA" dirty="0"/>
              <a:t>:</a:t>
            </a:r>
          </a:p>
          <a:p>
            <a:r>
              <a:rPr lang="nl-NL" dirty="0"/>
              <a:t>GEMEENSCHAP IN KAART BRENGEN</a:t>
            </a:r>
            <a:endParaRPr lang="en-GB" dirty="0"/>
          </a:p>
        </p:txBody>
      </p:sp>
      <p:grpSp>
        <p:nvGrpSpPr>
          <p:cNvPr id="2" name="Group 1">
            <a:extLst>
              <a:ext uri="{FF2B5EF4-FFF2-40B4-BE49-F238E27FC236}">
                <a16:creationId xmlns:a16="http://schemas.microsoft.com/office/drawing/2014/main" id="{2D804A44-6A11-4796-996A-5E4DBC583FAB}"/>
              </a:ext>
            </a:extLst>
          </p:cNvPr>
          <p:cNvGrpSpPr/>
          <p:nvPr/>
        </p:nvGrpSpPr>
        <p:grpSpPr>
          <a:xfrm>
            <a:off x="10518133" y="324953"/>
            <a:ext cx="1234440" cy="1188720"/>
            <a:chOff x="9386493" y="1320189"/>
            <a:chExt cx="1234440" cy="1188720"/>
          </a:xfrm>
        </p:grpSpPr>
        <p:sp>
          <p:nvSpPr>
            <p:cNvPr id="5" name="Flowchart: Connector 4">
              <a:extLst>
                <a:ext uri="{FF2B5EF4-FFF2-40B4-BE49-F238E27FC236}">
                  <a16:creationId xmlns:a16="http://schemas.microsoft.com/office/drawing/2014/main" id="{A4D4662D-2FF8-4E60-882D-DA780756C041}"/>
                </a:ext>
              </a:extLst>
            </p:cNvPr>
            <p:cNvSpPr/>
            <p:nvPr/>
          </p:nvSpPr>
          <p:spPr>
            <a:xfrm>
              <a:off x="9386493" y="1320189"/>
              <a:ext cx="1234440" cy="1188720"/>
            </a:xfrm>
            <a:prstGeom prst="flowChartConnector">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9777926" y="1639024"/>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 name="TextBox 13">
            <a:extLst>
              <a:ext uri="{FF2B5EF4-FFF2-40B4-BE49-F238E27FC236}">
                <a16:creationId xmlns:a16="http://schemas.microsoft.com/office/drawing/2014/main" id="{8EC6618B-7F3F-46FC-9315-7AD513DF5C19}"/>
              </a:ext>
            </a:extLst>
          </p:cNvPr>
          <p:cNvSpPr txBox="1"/>
          <p:nvPr/>
        </p:nvSpPr>
        <p:spPr>
          <a:xfrm>
            <a:off x="160375" y="2586259"/>
            <a:ext cx="11597640" cy="553998"/>
          </a:xfrm>
          <a:prstGeom prst="rect">
            <a:avLst/>
          </a:prstGeom>
          <a:noFill/>
        </p:spPr>
        <p:txBody>
          <a:bodyPr wrap="square">
            <a:spAutoFit/>
          </a:bodyPr>
          <a:lstStyle/>
          <a:p>
            <a:pPr algn="ctr"/>
            <a:r>
              <a:rPr lang="nl-NL" sz="3000" dirty="0">
                <a:solidFill>
                  <a:srgbClr val="404040"/>
                </a:solidFill>
              </a:rPr>
              <a:t>Teken een kaart van je gemeenschap</a:t>
            </a:r>
            <a:endParaRPr lang="en-GB" sz="3000" dirty="0">
              <a:solidFill>
                <a:srgbClr val="404040"/>
              </a:solidFill>
            </a:endParaRPr>
          </a:p>
        </p:txBody>
      </p:sp>
      <p:sp>
        <p:nvSpPr>
          <p:cNvPr id="15" name="TextBox 14">
            <a:extLst>
              <a:ext uri="{FF2B5EF4-FFF2-40B4-BE49-F238E27FC236}">
                <a16:creationId xmlns:a16="http://schemas.microsoft.com/office/drawing/2014/main" id="{D77DF3A4-671B-479D-8E19-09C4BA7E5362}"/>
              </a:ext>
            </a:extLst>
          </p:cNvPr>
          <p:cNvSpPr txBox="1"/>
          <p:nvPr/>
        </p:nvSpPr>
        <p:spPr>
          <a:xfrm>
            <a:off x="409676" y="3717744"/>
            <a:ext cx="11342897" cy="2308324"/>
          </a:xfrm>
          <a:prstGeom prst="rect">
            <a:avLst/>
          </a:prstGeom>
          <a:noFill/>
        </p:spPr>
        <p:txBody>
          <a:bodyPr wrap="square" rtlCol="0">
            <a:spAutoFit/>
          </a:bodyPr>
          <a:lstStyle/>
          <a:p>
            <a:r>
              <a:rPr lang="en-GB" sz="2400" b="1" dirty="0">
                <a:solidFill>
                  <a:srgbClr val="404040"/>
                </a:solidFill>
              </a:rPr>
              <a:t>DENK AAN</a:t>
            </a:r>
          </a:p>
          <a:p>
            <a:pPr marL="342900" indent="-342900">
              <a:buFont typeface="Wingdings" panose="05000000000000000000" pitchFamily="2" charset="2"/>
              <a:buChar char="ü"/>
            </a:pPr>
            <a:r>
              <a:rPr lang="nl-NL" sz="2400" dirty="0">
                <a:solidFill>
                  <a:srgbClr val="404040"/>
                </a:solidFill>
              </a:rPr>
              <a:t>De plekken met verschillende diensten</a:t>
            </a:r>
          </a:p>
          <a:p>
            <a:pPr marL="342900" indent="-342900">
              <a:buFont typeface="Wingdings" panose="05000000000000000000" pitchFamily="2" charset="2"/>
              <a:buChar char="ü"/>
            </a:pPr>
            <a:r>
              <a:rPr lang="en-GB" sz="2400" dirty="0" err="1">
                <a:solidFill>
                  <a:srgbClr val="404040"/>
                </a:solidFill>
              </a:rPr>
              <a:t>Instellingen</a:t>
            </a:r>
            <a:r>
              <a:rPr lang="en-GB" sz="2400" dirty="0">
                <a:solidFill>
                  <a:srgbClr val="404040"/>
                </a:solidFill>
              </a:rPr>
              <a:t> en </a:t>
            </a:r>
            <a:r>
              <a:rPr lang="en-GB" sz="2400" dirty="0" err="1">
                <a:solidFill>
                  <a:srgbClr val="404040"/>
                </a:solidFill>
              </a:rPr>
              <a:t>infrastructuur</a:t>
            </a:r>
            <a:endParaRPr lang="en-GB" sz="2400" dirty="0">
              <a:solidFill>
                <a:srgbClr val="404040"/>
              </a:solidFill>
            </a:endParaRPr>
          </a:p>
          <a:p>
            <a:pPr marL="342900" indent="-342900">
              <a:buFont typeface="Wingdings" panose="05000000000000000000" pitchFamily="2" charset="2"/>
              <a:buChar char="ü"/>
            </a:pPr>
            <a:r>
              <a:rPr lang="nl-NL" sz="2400" dirty="0">
                <a:solidFill>
                  <a:srgbClr val="404040"/>
                </a:solidFill>
              </a:rPr>
              <a:t>Locatie van de plekken die belangrijk zijn voor je gemeenschap, voor de basis, voor ontwikkeling, kunst, cultuur, inclusie</a:t>
            </a:r>
          </a:p>
          <a:p>
            <a:pPr marL="342900" indent="-342900">
              <a:buFont typeface="Wingdings" panose="05000000000000000000" pitchFamily="2" charset="2"/>
              <a:buChar char="ü"/>
            </a:pPr>
            <a:r>
              <a:rPr lang="nl-NL" sz="2400" dirty="0">
                <a:solidFill>
                  <a:srgbClr val="404040"/>
                </a:solidFill>
              </a:rPr>
              <a:t>Gebruik verschillende kleuren om de bovenstaande categorieën op je kaart te schrijven</a:t>
            </a:r>
            <a:endParaRPr lang="en-GB" sz="2400" dirty="0">
              <a:solidFill>
                <a:srgbClr val="404040"/>
              </a:solidFill>
            </a:endParaRPr>
          </a:p>
        </p:txBody>
      </p:sp>
    </p:spTree>
    <p:extLst>
      <p:ext uri="{BB962C8B-B14F-4D97-AF65-F5344CB8AC3E}">
        <p14:creationId xmlns:p14="http://schemas.microsoft.com/office/powerpoint/2010/main" val="1498212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1FC351-F6B5-427E-B814-86C447681142}"/>
              </a:ext>
            </a:extLst>
          </p:cNvPr>
          <p:cNvSpPr>
            <a:spLocks noGrp="1"/>
          </p:cNvSpPr>
          <p:nvPr>
            <p:ph type="body" sz="quarter" idx="13"/>
          </p:nvPr>
        </p:nvSpPr>
        <p:spPr/>
        <p:txBody>
          <a:bodyPr/>
          <a:lstStyle/>
          <a:p>
            <a:r>
              <a:rPr lang="nl-NL" dirty="0"/>
              <a:t>Gemeenschap - gedeelde waarden en belangen</a:t>
            </a:r>
            <a:endParaRPr lang="en-GB" dirty="0"/>
          </a:p>
        </p:txBody>
      </p:sp>
      <p:sp>
        <p:nvSpPr>
          <p:cNvPr id="3" name="Text Placeholder 2">
            <a:extLst>
              <a:ext uri="{FF2B5EF4-FFF2-40B4-BE49-F238E27FC236}">
                <a16:creationId xmlns:a16="http://schemas.microsoft.com/office/drawing/2014/main" id="{7FFE173E-7F4E-4608-8797-26BFA71D1833}"/>
              </a:ext>
            </a:extLst>
          </p:cNvPr>
          <p:cNvSpPr>
            <a:spLocks noGrp="1"/>
          </p:cNvSpPr>
          <p:nvPr>
            <p:ph type="body" sz="quarter" idx="14"/>
          </p:nvPr>
        </p:nvSpPr>
        <p:spPr>
          <a:xfrm>
            <a:off x="1845019" y="2323072"/>
            <a:ext cx="9501853" cy="3245241"/>
          </a:xfrm>
        </p:spPr>
        <p:txBody>
          <a:bodyPr/>
          <a:lstStyle/>
          <a:p>
            <a:r>
              <a:rPr lang="nl-NL" sz="3000" dirty="0">
                <a:solidFill>
                  <a:srgbClr val="A6377D"/>
                </a:solidFill>
              </a:rPr>
              <a:t>Gedeelde waarden en belangen kunnen ontstaan door</a:t>
            </a:r>
            <a:r>
              <a:rPr lang="en-GB" sz="3000" dirty="0">
                <a:solidFill>
                  <a:srgbClr val="A6377D"/>
                </a:solidFill>
              </a:rPr>
              <a:t>:</a:t>
            </a:r>
          </a:p>
          <a:p>
            <a:pPr marL="342900" indent="-342900" algn="l">
              <a:buFont typeface="Wingdings" panose="05000000000000000000" pitchFamily="2" charset="2"/>
              <a:buChar char="ü"/>
            </a:pPr>
            <a:r>
              <a:rPr lang="nl-NL" dirty="0"/>
              <a:t>werkgelegenheid, bijvoorbeeld beroepsverenigingen, vakbonden, informele praktijkgemeenschappen</a:t>
            </a:r>
          </a:p>
          <a:p>
            <a:pPr marL="342900" indent="-342900" algn="l">
              <a:buFont typeface="Wingdings" panose="05000000000000000000" pitchFamily="2" charset="2"/>
              <a:buChar char="ü"/>
            </a:pPr>
            <a:r>
              <a:rPr lang="en-GB" dirty="0" err="1"/>
              <a:t>gedeeld</a:t>
            </a:r>
            <a:r>
              <a:rPr lang="en-GB" dirty="0"/>
              <a:t> </a:t>
            </a:r>
            <a:r>
              <a:rPr lang="en-GB" dirty="0" err="1"/>
              <a:t>religieus</a:t>
            </a:r>
            <a:r>
              <a:rPr lang="en-GB" dirty="0"/>
              <a:t> </a:t>
            </a:r>
            <a:r>
              <a:rPr lang="en-GB" dirty="0" err="1"/>
              <a:t>geloof</a:t>
            </a:r>
            <a:endParaRPr lang="en-GB" dirty="0"/>
          </a:p>
          <a:p>
            <a:pPr marL="342900" indent="-342900" algn="l">
              <a:buFont typeface="Wingdings" panose="05000000000000000000" pitchFamily="2" charset="2"/>
              <a:buChar char="ü"/>
            </a:pPr>
            <a:r>
              <a:rPr lang="en-GB" dirty="0" err="1"/>
              <a:t>mensen</a:t>
            </a:r>
            <a:r>
              <a:rPr lang="en-GB" dirty="0"/>
              <a:t> met </a:t>
            </a:r>
            <a:r>
              <a:rPr lang="en-GB" dirty="0" err="1"/>
              <a:t>dezelfde</a:t>
            </a:r>
            <a:r>
              <a:rPr lang="en-GB" dirty="0"/>
              <a:t> </a:t>
            </a:r>
            <a:r>
              <a:rPr lang="en-GB" dirty="0" err="1"/>
              <a:t>afkomst</a:t>
            </a:r>
            <a:endParaRPr lang="en-GB" dirty="0"/>
          </a:p>
          <a:p>
            <a:pPr marL="342900" indent="-342900" algn="l">
              <a:buFont typeface="Wingdings" panose="05000000000000000000" pitchFamily="2" charset="2"/>
              <a:buChar char="ü"/>
            </a:pPr>
            <a:r>
              <a:rPr lang="nl-NL" dirty="0"/>
              <a:t>mensen van hetzelfde geslacht en/of dezelfde seksualiteit</a:t>
            </a:r>
          </a:p>
          <a:p>
            <a:pPr marL="342900" indent="-342900" algn="l">
              <a:buFont typeface="Wingdings" panose="05000000000000000000" pitchFamily="2" charset="2"/>
              <a:buChar char="ü"/>
            </a:pPr>
            <a:r>
              <a:rPr lang="nl-NL" dirty="0"/>
              <a:t>interesse in vrijetijdsactiviteiten: sport, muziek</a:t>
            </a:r>
          </a:p>
          <a:p>
            <a:pPr marL="342900" indent="-342900" algn="l">
              <a:buFont typeface="Wingdings" panose="05000000000000000000" pitchFamily="2" charset="2"/>
              <a:buChar char="ü"/>
            </a:pPr>
            <a:r>
              <a:rPr lang="nl-NL" dirty="0"/>
              <a:t>nastreven van specifieke doelen, b.v. klimaatverandering bestrijden, kinderrechten of gendergelijkheid</a:t>
            </a:r>
          </a:p>
        </p:txBody>
      </p:sp>
      <p:sp>
        <p:nvSpPr>
          <p:cNvPr id="13" name="Google Shape;680;p39">
            <a:extLst>
              <a:ext uri="{FF2B5EF4-FFF2-40B4-BE49-F238E27FC236}">
                <a16:creationId xmlns:a16="http://schemas.microsoft.com/office/drawing/2014/main" id="{34E789A7-6D76-4824-9607-8B174CB056D9}"/>
              </a:ext>
            </a:extLst>
          </p:cNvPr>
          <p:cNvSpPr/>
          <p:nvPr/>
        </p:nvSpPr>
        <p:spPr>
          <a:xfrm>
            <a:off x="783177" y="2323072"/>
            <a:ext cx="864182" cy="832378"/>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23434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433952" y="2149383"/>
            <a:ext cx="3012823" cy="1918907"/>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GB" dirty="0"/>
              <a:t>OEFENING</a:t>
            </a:r>
            <a:r>
              <a:rPr lang="hr-BA" dirty="0"/>
              <a:t>:</a:t>
            </a:r>
          </a:p>
          <a:p>
            <a:pPr algn="r"/>
            <a:r>
              <a:rPr lang="nl-NL" dirty="0"/>
              <a:t>GEMEENSCHAP IN KAART BRENGEN</a:t>
            </a:r>
            <a:endParaRPr lang="en-GB" dirty="0"/>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Diagram&#10;&#10;Description automatically generated">
            <a:extLst>
              <a:ext uri="{FF2B5EF4-FFF2-40B4-BE49-F238E27FC236}">
                <a16:creationId xmlns:a16="http://schemas.microsoft.com/office/drawing/2014/main" id="{0E0CED09-5297-4544-84D7-654DFE4F9A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69410" y="246437"/>
            <a:ext cx="7888638" cy="60133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16147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2763062" y="500961"/>
            <a:ext cx="6155148" cy="633215"/>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dirty="0"/>
              <a:t>GEMEENSCHAP IN KAART BRENGEN</a:t>
            </a:r>
            <a:endParaRPr lang="en-GB" dirty="0"/>
          </a:p>
        </p:txBody>
      </p:sp>
      <p:sp>
        <p:nvSpPr>
          <p:cNvPr id="5" name="Flowchart: Connector 4">
            <a:extLst>
              <a:ext uri="{FF2B5EF4-FFF2-40B4-BE49-F238E27FC236}">
                <a16:creationId xmlns:a16="http://schemas.microsoft.com/office/drawing/2014/main" id="{A4D4662D-2FF8-4E60-882D-DA780756C041}"/>
              </a:ext>
            </a:extLst>
          </p:cNvPr>
          <p:cNvSpPr/>
          <p:nvPr/>
        </p:nvSpPr>
        <p:spPr>
          <a:xfrm>
            <a:off x="5242560" y="1097280"/>
            <a:ext cx="1234440" cy="1188720"/>
          </a:xfrm>
          <a:prstGeom prst="flowChartConnector">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8EC6618B-7F3F-46FC-9315-7AD513DF5C19}"/>
              </a:ext>
            </a:extLst>
          </p:cNvPr>
          <p:cNvSpPr txBox="1"/>
          <p:nvPr/>
        </p:nvSpPr>
        <p:spPr>
          <a:xfrm>
            <a:off x="160375" y="2586259"/>
            <a:ext cx="11597640" cy="553998"/>
          </a:xfrm>
          <a:prstGeom prst="rect">
            <a:avLst/>
          </a:prstGeom>
          <a:noFill/>
        </p:spPr>
        <p:txBody>
          <a:bodyPr wrap="square">
            <a:spAutoFit/>
          </a:bodyPr>
          <a:lstStyle/>
          <a:p>
            <a:pPr algn="ctr"/>
            <a:r>
              <a:rPr lang="nl-NL" sz="3000" dirty="0">
                <a:solidFill>
                  <a:srgbClr val="404040"/>
                </a:solidFill>
              </a:rPr>
              <a:t>Praat nu met de leden van je gemeenschap en ga wat dieper nadenken</a:t>
            </a:r>
            <a:endParaRPr lang="en-GB" sz="3000" dirty="0">
              <a:solidFill>
                <a:srgbClr val="404040"/>
              </a:solidFill>
            </a:endParaRPr>
          </a:p>
        </p:txBody>
      </p:sp>
      <p:sp>
        <p:nvSpPr>
          <p:cNvPr id="15" name="TextBox 14">
            <a:extLst>
              <a:ext uri="{FF2B5EF4-FFF2-40B4-BE49-F238E27FC236}">
                <a16:creationId xmlns:a16="http://schemas.microsoft.com/office/drawing/2014/main" id="{D77DF3A4-671B-479D-8E19-09C4BA7E5362}"/>
              </a:ext>
            </a:extLst>
          </p:cNvPr>
          <p:cNvSpPr txBox="1"/>
          <p:nvPr/>
        </p:nvSpPr>
        <p:spPr>
          <a:xfrm>
            <a:off x="391105" y="3440516"/>
            <a:ext cx="10764602" cy="2677656"/>
          </a:xfrm>
          <a:prstGeom prst="rect">
            <a:avLst/>
          </a:prstGeom>
          <a:noFill/>
        </p:spPr>
        <p:txBody>
          <a:bodyPr wrap="square" rtlCol="0">
            <a:spAutoFit/>
          </a:bodyPr>
          <a:lstStyle/>
          <a:p>
            <a:r>
              <a:rPr lang="en-GB" sz="2400" b="1" dirty="0">
                <a:solidFill>
                  <a:srgbClr val="404040"/>
                </a:solidFill>
              </a:rPr>
              <a:t>DENK AAN</a:t>
            </a:r>
          </a:p>
          <a:p>
            <a:pPr marL="342900" indent="-342900">
              <a:buFont typeface="Wingdings" panose="05000000000000000000" pitchFamily="2" charset="2"/>
              <a:buChar char="ü"/>
            </a:pPr>
            <a:r>
              <a:rPr lang="nl-NL" sz="2400" dirty="0">
                <a:solidFill>
                  <a:srgbClr val="404040"/>
                </a:solidFill>
              </a:rPr>
              <a:t>Hoe staat je gemeenschap ervoor</a:t>
            </a:r>
          </a:p>
          <a:p>
            <a:pPr marL="342900" indent="-342900">
              <a:buFont typeface="Wingdings" panose="05000000000000000000" pitchFamily="2" charset="2"/>
              <a:buChar char="ü"/>
            </a:pPr>
            <a:r>
              <a:rPr lang="nl-NL" sz="2400" dirty="0">
                <a:solidFill>
                  <a:srgbClr val="404040"/>
                </a:solidFill>
              </a:rPr>
              <a:t>In welke staat zijn de instellingen en infrastructuur</a:t>
            </a:r>
          </a:p>
          <a:p>
            <a:pPr marL="342900" indent="-342900">
              <a:buFont typeface="Wingdings" panose="05000000000000000000" pitchFamily="2" charset="2"/>
              <a:buChar char="ü"/>
            </a:pPr>
            <a:r>
              <a:rPr lang="nl-NL" sz="2400" dirty="0">
                <a:solidFill>
                  <a:srgbClr val="404040"/>
                </a:solidFill>
              </a:rPr>
              <a:t>Ben je tevreden over je gemeenschap, de voorwaarden voor de basis, voor ontwikkeling, kunst, cultuur, inclusie</a:t>
            </a:r>
          </a:p>
          <a:p>
            <a:pPr marL="342900" indent="-342900">
              <a:buFont typeface="Wingdings" panose="05000000000000000000" pitchFamily="2" charset="2"/>
              <a:buChar char="ü"/>
            </a:pPr>
            <a:r>
              <a:rPr lang="nl-NL" sz="2400" dirty="0">
                <a:solidFill>
                  <a:srgbClr val="404040"/>
                </a:solidFill>
              </a:rPr>
              <a:t>Gebruik verschillende symbolen om verschillende toestanden, meningen en gevoelens op je kaart aan te geven</a:t>
            </a:r>
            <a:endParaRPr lang="en-GB" sz="2400" dirty="0">
              <a:solidFill>
                <a:srgbClr val="404040"/>
              </a:solidFill>
            </a:endParaRPr>
          </a:p>
        </p:txBody>
      </p:sp>
    </p:spTree>
    <p:extLst>
      <p:ext uri="{BB962C8B-B14F-4D97-AF65-F5344CB8AC3E}">
        <p14:creationId xmlns:p14="http://schemas.microsoft.com/office/powerpoint/2010/main" val="23588972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2598094" y="473761"/>
            <a:ext cx="6355555" cy="633215"/>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dirty="0"/>
              <a:t>GEMEENSCHAP IN KAART BRENGEN</a:t>
            </a:r>
            <a:endParaRPr lang="en-GB" dirty="0"/>
          </a:p>
        </p:txBody>
      </p:sp>
      <p:sp>
        <p:nvSpPr>
          <p:cNvPr id="5" name="Flowchart: Connector 4">
            <a:extLst>
              <a:ext uri="{FF2B5EF4-FFF2-40B4-BE49-F238E27FC236}">
                <a16:creationId xmlns:a16="http://schemas.microsoft.com/office/drawing/2014/main" id="{A4D4662D-2FF8-4E60-882D-DA780756C041}"/>
              </a:ext>
            </a:extLst>
          </p:cNvPr>
          <p:cNvSpPr/>
          <p:nvPr/>
        </p:nvSpPr>
        <p:spPr>
          <a:xfrm>
            <a:off x="5242560" y="1097280"/>
            <a:ext cx="1234440" cy="1188720"/>
          </a:xfrm>
          <a:prstGeom prst="flowChartConnector">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8EC6618B-7F3F-46FC-9315-7AD513DF5C19}"/>
              </a:ext>
            </a:extLst>
          </p:cNvPr>
          <p:cNvSpPr txBox="1"/>
          <p:nvPr/>
        </p:nvSpPr>
        <p:spPr>
          <a:xfrm>
            <a:off x="160375" y="2586259"/>
            <a:ext cx="11597640" cy="1015663"/>
          </a:xfrm>
          <a:prstGeom prst="rect">
            <a:avLst/>
          </a:prstGeom>
          <a:noFill/>
        </p:spPr>
        <p:txBody>
          <a:bodyPr wrap="square">
            <a:spAutoFit/>
          </a:bodyPr>
          <a:lstStyle/>
          <a:p>
            <a:pPr algn="ctr"/>
            <a:r>
              <a:rPr lang="nl-NL" sz="3000" dirty="0">
                <a:solidFill>
                  <a:srgbClr val="404040"/>
                </a:solidFill>
              </a:rPr>
              <a:t>Symbolen die je kunt gebruiken om verschillende toestanden, meningen en gevoelens op je kaart te zetten. </a:t>
            </a:r>
            <a:endParaRPr lang="en-GB" sz="3000" dirty="0">
              <a:solidFill>
                <a:srgbClr val="404040"/>
              </a:solidFill>
            </a:endParaRPr>
          </a:p>
        </p:txBody>
      </p:sp>
      <p:grpSp>
        <p:nvGrpSpPr>
          <p:cNvPr id="13" name="Google Shape;566;p39">
            <a:extLst>
              <a:ext uri="{FF2B5EF4-FFF2-40B4-BE49-F238E27FC236}">
                <a16:creationId xmlns:a16="http://schemas.microsoft.com/office/drawing/2014/main" id="{6AEB9090-2325-4D41-84B9-7C0B520ACECC}"/>
              </a:ext>
            </a:extLst>
          </p:cNvPr>
          <p:cNvGrpSpPr/>
          <p:nvPr/>
        </p:nvGrpSpPr>
        <p:grpSpPr>
          <a:xfrm>
            <a:off x="928702" y="4131068"/>
            <a:ext cx="698619" cy="681259"/>
            <a:chOff x="1278900" y="2333250"/>
            <a:chExt cx="381175" cy="381175"/>
          </a:xfrm>
        </p:grpSpPr>
        <p:sp>
          <p:nvSpPr>
            <p:cNvPr id="16" name="Google Shape;567;p39">
              <a:extLst>
                <a:ext uri="{FF2B5EF4-FFF2-40B4-BE49-F238E27FC236}">
                  <a16:creationId xmlns:a16="http://schemas.microsoft.com/office/drawing/2014/main" id="{ACAD5DE7-97C5-4622-92C7-617763C873CD}"/>
                </a:ext>
              </a:extLst>
            </p:cNvPr>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68;p39">
              <a:extLst>
                <a:ext uri="{FF2B5EF4-FFF2-40B4-BE49-F238E27FC236}">
                  <a16:creationId xmlns:a16="http://schemas.microsoft.com/office/drawing/2014/main" id="{8FEF8183-7E00-4FD7-B46E-8874026187C6}"/>
                </a:ext>
              </a:extLst>
            </p:cNvPr>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69;p39">
              <a:extLst>
                <a:ext uri="{FF2B5EF4-FFF2-40B4-BE49-F238E27FC236}">
                  <a16:creationId xmlns:a16="http://schemas.microsoft.com/office/drawing/2014/main" id="{01077A9D-46D4-44B4-878C-8878B47A9311}"/>
                </a:ext>
              </a:extLst>
            </p:cNvPr>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0;p39">
              <a:extLst>
                <a:ext uri="{FF2B5EF4-FFF2-40B4-BE49-F238E27FC236}">
                  <a16:creationId xmlns:a16="http://schemas.microsoft.com/office/drawing/2014/main" id="{68E9F093-86F0-4DAD-9E41-05A45B3248D3}"/>
                </a:ext>
              </a:extLst>
            </p:cNvPr>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571;p39">
            <a:extLst>
              <a:ext uri="{FF2B5EF4-FFF2-40B4-BE49-F238E27FC236}">
                <a16:creationId xmlns:a16="http://schemas.microsoft.com/office/drawing/2014/main" id="{AC70B9F0-5C72-4535-A780-5CD7E3355937}"/>
              </a:ext>
            </a:extLst>
          </p:cNvPr>
          <p:cNvGrpSpPr/>
          <p:nvPr/>
        </p:nvGrpSpPr>
        <p:grpSpPr>
          <a:xfrm>
            <a:off x="2627117" y="5413469"/>
            <a:ext cx="698619" cy="708361"/>
            <a:chOff x="1951075" y="2333250"/>
            <a:chExt cx="381200" cy="381175"/>
          </a:xfrm>
        </p:grpSpPr>
        <p:sp>
          <p:nvSpPr>
            <p:cNvPr id="26" name="Google Shape;572;p39">
              <a:extLst>
                <a:ext uri="{FF2B5EF4-FFF2-40B4-BE49-F238E27FC236}">
                  <a16:creationId xmlns:a16="http://schemas.microsoft.com/office/drawing/2014/main" id="{8338D0E1-5209-492C-BC6A-D8128FDDB55E}"/>
                </a:ext>
              </a:extLst>
            </p:cNvPr>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3;p39">
              <a:extLst>
                <a:ext uri="{FF2B5EF4-FFF2-40B4-BE49-F238E27FC236}">
                  <a16:creationId xmlns:a16="http://schemas.microsoft.com/office/drawing/2014/main" id="{D2532221-2605-439C-98AF-FCDBF20725EE}"/>
                </a:ext>
              </a:extLst>
            </p:cNvPr>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4;p39">
              <a:extLst>
                <a:ext uri="{FF2B5EF4-FFF2-40B4-BE49-F238E27FC236}">
                  <a16:creationId xmlns:a16="http://schemas.microsoft.com/office/drawing/2014/main" id="{2C1AB8BF-7865-4936-8BDE-BBD5A175297F}"/>
                </a:ext>
              </a:extLst>
            </p:cNvPr>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75;p39">
              <a:extLst>
                <a:ext uri="{FF2B5EF4-FFF2-40B4-BE49-F238E27FC236}">
                  <a16:creationId xmlns:a16="http://schemas.microsoft.com/office/drawing/2014/main" id="{713902F0-3483-446C-AF27-B681B98DE2FB}"/>
                </a:ext>
              </a:extLst>
            </p:cNvPr>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682;p39">
            <a:extLst>
              <a:ext uri="{FF2B5EF4-FFF2-40B4-BE49-F238E27FC236}">
                <a16:creationId xmlns:a16="http://schemas.microsoft.com/office/drawing/2014/main" id="{F70FB785-8B46-43AB-A9C9-3991C463E78B}"/>
              </a:ext>
            </a:extLst>
          </p:cNvPr>
          <p:cNvSpPr/>
          <p:nvPr/>
        </p:nvSpPr>
        <p:spPr>
          <a:xfrm>
            <a:off x="4530677" y="4131068"/>
            <a:ext cx="658908" cy="681259"/>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28575" cap="rnd"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531;p39">
            <a:extLst>
              <a:ext uri="{FF2B5EF4-FFF2-40B4-BE49-F238E27FC236}">
                <a16:creationId xmlns:a16="http://schemas.microsoft.com/office/drawing/2014/main" id="{90608EA0-BAD6-4EA4-B853-D4371AD6A8A6}"/>
              </a:ext>
            </a:extLst>
          </p:cNvPr>
          <p:cNvGrpSpPr/>
          <p:nvPr/>
        </p:nvGrpSpPr>
        <p:grpSpPr>
          <a:xfrm>
            <a:off x="8127732" y="5413468"/>
            <a:ext cx="574606" cy="708362"/>
            <a:chOff x="3979850" y="1598950"/>
            <a:chExt cx="356825" cy="505375"/>
          </a:xfrm>
        </p:grpSpPr>
        <p:sp>
          <p:nvSpPr>
            <p:cNvPr id="32" name="Google Shape;532;p39">
              <a:extLst>
                <a:ext uri="{FF2B5EF4-FFF2-40B4-BE49-F238E27FC236}">
                  <a16:creationId xmlns:a16="http://schemas.microsoft.com/office/drawing/2014/main" id="{82932EBE-71C2-4BDE-B4FD-19039E014A44}"/>
                </a:ext>
              </a:extLst>
            </p:cNvPr>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3;p39">
              <a:extLst>
                <a:ext uri="{FF2B5EF4-FFF2-40B4-BE49-F238E27FC236}">
                  <a16:creationId xmlns:a16="http://schemas.microsoft.com/office/drawing/2014/main" id="{5E5E17A1-FFE8-4FDC-9BBD-802383849090}"/>
                </a:ext>
              </a:extLst>
            </p:cNvPr>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621;p39">
            <a:extLst>
              <a:ext uri="{FF2B5EF4-FFF2-40B4-BE49-F238E27FC236}">
                <a16:creationId xmlns:a16="http://schemas.microsoft.com/office/drawing/2014/main" id="{B46BBC9B-A74D-4B63-B8CC-3BECF597D6E9}"/>
              </a:ext>
            </a:extLst>
          </p:cNvPr>
          <p:cNvSpPr/>
          <p:nvPr/>
        </p:nvSpPr>
        <p:spPr>
          <a:xfrm>
            <a:off x="8953649" y="4125181"/>
            <a:ext cx="517722" cy="681260"/>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28575" cap="rnd" cmpd="sng">
            <a:solidFill>
              <a:srgbClr val="4D2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CD923B90-3965-41A0-AA44-1115DFE4A8DB}"/>
              </a:ext>
            </a:extLst>
          </p:cNvPr>
          <p:cNvSpPr txBox="1"/>
          <p:nvPr/>
        </p:nvSpPr>
        <p:spPr>
          <a:xfrm>
            <a:off x="1772952" y="4287031"/>
            <a:ext cx="2345770" cy="461665"/>
          </a:xfrm>
          <a:prstGeom prst="rect">
            <a:avLst/>
          </a:prstGeom>
          <a:noFill/>
        </p:spPr>
        <p:txBody>
          <a:bodyPr wrap="none" rtlCol="0">
            <a:spAutoFit/>
          </a:bodyPr>
          <a:lstStyle/>
          <a:p>
            <a:r>
              <a:rPr lang="en-GB" sz="2400" dirty="0" err="1">
                <a:solidFill>
                  <a:srgbClr val="404040"/>
                </a:solidFill>
              </a:rPr>
              <a:t>Positieve</a:t>
            </a:r>
            <a:r>
              <a:rPr lang="en-GB" sz="2400" dirty="0">
                <a:solidFill>
                  <a:srgbClr val="404040"/>
                </a:solidFill>
              </a:rPr>
              <a:t> </a:t>
            </a:r>
            <a:r>
              <a:rPr lang="en-GB" sz="2400" dirty="0" err="1">
                <a:solidFill>
                  <a:srgbClr val="404040"/>
                </a:solidFill>
              </a:rPr>
              <a:t>plekken</a:t>
            </a:r>
            <a:endParaRPr lang="en-GB" sz="2400" dirty="0">
              <a:solidFill>
                <a:srgbClr val="404040"/>
              </a:solidFill>
            </a:endParaRPr>
          </a:p>
        </p:txBody>
      </p:sp>
      <p:sp>
        <p:nvSpPr>
          <p:cNvPr id="35" name="TextBox 34">
            <a:extLst>
              <a:ext uri="{FF2B5EF4-FFF2-40B4-BE49-F238E27FC236}">
                <a16:creationId xmlns:a16="http://schemas.microsoft.com/office/drawing/2014/main" id="{03A5931D-2073-4B01-9F40-21C48F982278}"/>
              </a:ext>
            </a:extLst>
          </p:cNvPr>
          <p:cNvSpPr txBox="1"/>
          <p:nvPr/>
        </p:nvSpPr>
        <p:spPr>
          <a:xfrm>
            <a:off x="5358859" y="4061650"/>
            <a:ext cx="2999584" cy="830997"/>
          </a:xfrm>
          <a:prstGeom prst="rect">
            <a:avLst/>
          </a:prstGeom>
          <a:noFill/>
        </p:spPr>
        <p:txBody>
          <a:bodyPr wrap="square" rtlCol="0">
            <a:spAutoFit/>
          </a:bodyPr>
          <a:lstStyle/>
          <a:p>
            <a:r>
              <a:rPr lang="en-GB" sz="2400" dirty="0" err="1">
                <a:solidFill>
                  <a:srgbClr val="404040"/>
                </a:solidFill>
              </a:rPr>
              <a:t>Probleem</a:t>
            </a:r>
            <a:r>
              <a:rPr lang="en-GB" sz="2400" dirty="0">
                <a:solidFill>
                  <a:srgbClr val="404040"/>
                </a:solidFill>
              </a:rPr>
              <a:t> of </a:t>
            </a:r>
            <a:r>
              <a:rPr lang="en-GB" sz="2400" dirty="0" err="1">
                <a:solidFill>
                  <a:srgbClr val="404040"/>
                </a:solidFill>
              </a:rPr>
              <a:t>zorgwekkende</a:t>
            </a:r>
            <a:r>
              <a:rPr lang="en-GB" sz="2400" dirty="0">
                <a:solidFill>
                  <a:srgbClr val="404040"/>
                </a:solidFill>
              </a:rPr>
              <a:t> </a:t>
            </a:r>
            <a:r>
              <a:rPr lang="en-GB" sz="2400" dirty="0" err="1">
                <a:solidFill>
                  <a:srgbClr val="404040"/>
                </a:solidFill>
              </a:rPr>
              <a:t>plek</a:t>
            </a:r>
            <a:endParaRPr lang="en-GB" sz="2400" dirty="0">
              <a:solidFill>
                <a:srgbClr val="404040"/>
              </a:solidFill>
            </a:endParaRPr>
          </a:p>
        </p:txBody>
      </p:sp>
      <p:sp>
        <p:nvSpPr>
          <p:cNvPr id="36" name="TextBox 35">
            <a:extLst>
              <a:ext uri="{FF2B5EF4-FFF2-40B4-BE49-F238E27FC236}">
                <a16:creationId xmlns:a16="http://schemas.microsoft.com/office/drawing/2014/main" id="{E3B5BCF6-2D3D-4EE9-8947-4E63FE4875BA}"/>
              </a:ext>
            </a:extLst>
          </p:cNvPr>
          <p:cNvSpPr txBox="1"/>
          <p:nvPr/>
        </p:nvSpPr>
        <p:spPr>
          <a:xfrm>
            <a:off x="9681291" y="4268551"/>
            <a:ext cx="1924822" cy="461665"/>
          </a:xfrm>
          <a:prstGeom prst="rect">
            <a:avLst/>
          </a:prstGeom>
          <a:noFill/>
        </p:spPr>
        <p:txBody>
          <a:bodyPr wrap="none" rtlCol="0">
            <a:spAutoFit/>
          </a:bodyPr>
          <a:lstStyle/>
          <a:p>
            <a:r>
              <a:rPr lang="en-GB" sz="2400" dirty="0" err="1">
                <a:solidFill>
                  <a:srgbClr val="404040"/>
                </a:solidFill>
              </a:rPr>
              <a:t>Geen</a:t>
            </a:r>
            <a:r>
              <a:rPr lang="en-GB" sz="2400" dirty="0">
                <a:solidFill>
                  <a:srgbClr val="404040"/>
                </a:solidFill>
              </a:rPr>
              <a:t> </a:t>
            </a:r>
            <a:r>
              <a:rPr lang="en-GB" sz="2400" dirty="0" err="1">
                <a:solidFill>
                  <a:srgbClr val="404040"/>
                </a:solidFill>
              </a:rPr>
              <a:t>toegang</a:t>
            </a:r>
            <a:endParaRPr lang="en-GB" sz="2400" dirty="0">
              <a:solidFill>
                <a:srgbClr val="404040"/>
              </a:solidFill>
            </a:endParaRPr>
          </a:p>
        </p:txBody>
      </p:sp>
      <p:sp>
        <p:nvSpPr>
          <p:cNvPr id="37" name="TextBox 36">
            <a:extLst>
              <a:ext uri="{FF2B5EF4-FFF2-40B4-BE49-F238E27FC236}">
                <a16:creationId xmlns:a16="http://schemas.microsoft.com/office/drawing/2014/main" id="{EC396AA3-C8EF-4D06-ABDB-D51FA38DD5E3}"/>
              </a:ext>
            </a:extLst>
          </p:cNvPr>
          <p:cNvSpPr txBox="1"/>
          <p:nvPr/>
        </p:nvSpPr>
        <p:spPr>
          <a:xfrm>
            <a:off x="3492006" y="5573922"/>
            <a:ext cx="2476384" cy="461665"/>
          </a:xfrm>
          <a:prstGeom prst="rect">
            <a:avLst/>
          </a:prstGeom>
          <a:noFill/>
        </p:spPr>
        <p:txBody>
          <a:bodyPr wrap="none" rtlCol="0">
            <a:spAutoFit/>
          </a:bodyPr>
          <a:lstStyle/>
          <a:p>
            <a:r>
              <a:rPr lang="en-GB" sz="2400" dirty="0" err="1">
                <a:solidFill>
                  <a:srgbClr val="404040"/>
                </a:solidFill>
              </a:rPr>
              <a:t>Negatieve</a:t>
            </a:r>
            <a:r>
              <a:rPr lang="en-GB" sz="2400" dirty="0">
                <a:solidFill>
                  <a:srgbClr val="404040"/>
                </a:solidFill>
              </a:rPr>
              <a:t> </a:t>
            </a:r>
            <a:r>
              <a:rPr lang="en-GB" sz="2400" dirty="0" err="1">
                <a:solidFill>
                  <a:srgbClr val="404040"/>
                </a:solidFill>
              </a:rPr>
              <a:t>plekken</a:t>
            </a:r>
            <a:endParaRPr lang="en-GB" sz="2400" dirty="0">
              <a:solidFill>
                <a:srgbClr val="404040"/>
              </a:solidFill>
            </a:endParaRPr>
          </a:p>
        </p:txBody>
      </p:sp>
      <p:sp>
        <p:nvSpPr>
          <p:cNvPr id="38" name="TextBox 37">
            <a:extLst>
              <a:ext uri="{FF2B5EF4-FFF2-40B4-BE49-F238E27FC236}">
                <a16:creationId xmlns:a16="http://schemas.microsoft.com/office/drawing/2014/main" id="{816DD15F-00C7-4A45-8233-DBEA27BA959B}"/>
              </a:ext>
            </a:extLst>
          </p:cNvPr>
          <p:cNvSpPr txBox="1"/>
          <p:nvPr/>
        </p:nvSpPr>
        <p:spPr>
          <a:xfrm>
            <a:off x="8888100" y="5494957"/>
            <a:ext cx="2058897" cy="461665"/>
          </a:xfrm>
          <a:prstGeom prst="rect">
            <a:avLst/>
          </a:prstGeom>
          <a:noFill/>
        </p:spPr>
        <p:txBody>
          <a:bodyPr wrap="none" rtlCol="0">
            <a:spAutoFit/>
          </a:bodyPr>
          <a:lstStyle/>
          <a:p>
            <a:r>
              <a:rPr lang="en-GB" sz="2400" dirty="0" err="1">
                <a:solidFill>
                  <a:srgbClr val="404040"/>
                </a:solidFill>
              </a:rPr>
              <a:t>Besluitvorming</a:t>
            </a:r>
            <a:endParaRPr lang="en-GB" sz="2400" dirty="0">
              <a:solidFill>
                <a:srgbClr val="404040"/>
              </a:solidFill>
            </a:endParaRPr>
          </a:p>
        </p:txBody>
      </p:sp>
    </p:spTree>
    <p:extLst>
      <p:ext uri="{BB962C8B-B14F-4D97-AF65-F5344CB8AC3E}">
        <p14:creationId xmlns:p14="http://schemas.microsoft.com/office/powerpoint/2010/main" val="20447370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264770" y="1724271"/>
            <a:ext cx="3198802" cy="2652175"/>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GB" dirty="0"/>
              <a:t>GEMEENSCHAP IN KAART BRENGEN</a:t>
            </a:r>
          </a:p>
          <a:p>
            <a:pPr algn="r"/>
            <a:endParaRPr lang="en-GB" dirty="0"/>
          </a:p>
          <a:p>
            <a:pPr algn="r"/>
            <a:r>
              <a:rPr lang="en-GB" dirty="0" err="1"/>
              <a:t>Voorbeeld</a:t>
            </a:r>
            <a:r>
              <a:rPr lang="en-GB" dirty="0"/>
              <a:t> van </a:t>
            </a:r>
            <a:r>
              <a:rPr lang="en-GB" dirty="0" err="1"/>
              <a:t>diepe</a:t>
            </a:r>
            <a:r>
              <a:rPr lang="en-GB" dirty="0"/>
              <a:t> analyse</a:t>
            </a:r>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Diagram&#10;&#10;Description automatically generated">
            <a:extLst>
              <a:ext uri="{FF2B5EF4-FFF2-40B4-BE49-F238E27FC236}">
                <a16:creationId xmlns:a16="http://schemas.microsoft.com/office/drawing/2014/main" id="{0E0CED09-5297-4544-84D7-654DFE4F9A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69410" y="246437"/>
            <a:ext cx="7888638" cy="6013342"/>
          </a:xfrm>
          <a:prstGeom prst="rect">
            <a:avLst/>
          </a:prstGeom>
          <a:ln>
            <a:noFill/>
          </a:ln>
          <a:effectLst>
            <a:outerShdw blurRad="292100" dist="139700" dir="2700000" algn="tl" rotWithShape="0">
              <a:srgbClr val="333333">
                <a:alpha val="65000"/>
              </a:srgbClr>
            </a:outerShdw>
          </a:effectLst>
        </p:spPr>
      </p:pic>
      <p:grpSp>
        <p:nvGrpSpPr>
          <p:cNvPr id="14" name="Google Shape;566;p39">
            <a:extLst>
              <a:ext uri="{FF2B5EF4-FFF2-40B4-BE49-F238E27FC236}">
                <a16:creationId xmlns:a16="http://schemas.microsoft.com/office/drawing/2014/main" id="{9180AA98-B23A-4959-A96D-AC61B9112213}"/>
              </a:ext>
            </a:extLst>
          </p:cNvPr>
          <p:cNvGrpSpPr/>
          <p:nvPr/>
        </p:nvGrpSpPr>
        <p:grpSpPr>
          <a:xfrm>
            <a:off x="4617298" y="3449809"/>
            <a:ext cx="698619" cy="681259"/>
            <a:chOff x="1278900" y="2333250"/>
            <a:chExt cx="381175" cy="381175"/>
          </a:xfrm>
        </p:grpSpPr>
        <p:sp>
          <p:nvSpPr>
            <p:cNvPr id="15" name="Google Shape;567;p39">
              <a:extLst>
                <a:ext uri="{FF2B5EF4-FFF2-40B4-BE49-F238E27FC236}">
                  <a16:creationId xmlns:a16="http://schemas.microsoft.com/office/drawing/2014/main" id="{8BCF98F4-272B-4061-9ADC-F869F7600B0A}"/>
                </a:ext>
              </a:extLst>
            </p:cNvPr>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68;p39">
              <a:extLst>
                <a:ext uri="{FF2B5EF4-FFF2-40B4-BE49-F238E27FC236}">
                  <a16:creationId xmlns:a16="http://schemas.microsoft.com/office/drawing/2014/main" id="{CD620B54-DF0E-4978-81ED-A870DBC19D57}"/>
                </a:ext>
              </a:extLst>
            </p:cNvPr>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69;p39">
              <a:extLst>
                <a:ext uri="{FF2B5EF4-FFF2-40B4-BE49-F238E27FC236}">
                  <a16:creationId xmlns:a16="http://schemas.microsoft.com/office/drawing/2014/main" id="{DB211745-5077-4EBE-BF97-502ECE5846F4}"/>
                </a:ext>
              </a:extLst>
            </p:cNvPr>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0;p39">
              <a:extLst>
                <a:ext uri="{FF2B5EF4-FFF2-40B4-BE49-F238E27FC236}">
                  <a16:creationId xmlns:a16="http://schemas.microsoft.com/office/drawing/2014/main" id="{FE1106B3-830B-4E52-9DA3-B28A3E4216E1}"/>
                </a:ext>
              </a:extLst>
            </p:cNvPr>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682;p39">
            <a:extLst>
              <a:ext uri="{FF2B5EF4-FFF2-40B4-BE49-F238E27FC236}">
                <a16:creationId xmlns:a16="http://schemas.microsoft.com/office/drawing/2014/main" id="{0A073EB4-3674-4CBB-BB47-93C5A41D2014}"/>
              </a:ext>
            </a:extLst>
          </p:cNvPr>
          <p:cNvSpPr/>
          <p:nvPr/>
        </p:nvSpPr>
        <p:spPr>
          <a:xfrm>
            <a:off x="4655877" y="983721"/>
            <a:ext cx="658908" cy="681259"/>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28575" cap="rnd"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531;p39">
            <a:extLst>
              <a:ext uri="{FF2B5EF4-FFF2-40B4-BE49-F238E27FC236}">
                <a16:creationId xmlns:a16="http://schemas.microsoft.com/office/drawing/2014/main" id="{30AACF5B-6237-427A-8868-F63D097753A5}"/>
              </a:ext>
            </a:extLst>
          </p:cNvPr>
          <p:cNvGrpSpPr/>
          <p:nvPr/>
        </p:nvGrpSpPr>
        <p:grpSpPr>
          <a:xfrm>
            <a:off x="6810376" y="4710222"/>
            <a:ext cx="574606" cy="708362"/>
            <a:chOff x="3979850" y="1598950"/>
            <a:chExt cx="356825" cy="505375"/>
          </a:xfrm>
        </p:grpSpPr>
        <p:sp>
          <p:nvSpPr>
            <p:cNvPr id="21" name="Google Shape;532;p39">
              <a:extLst>
                <a:ext uri="{FF2B5EF4-FFF2-40B4-BE49-F238E27FC236}">
                  <a16:creationId xmlns:a16="http://schemas.microsoft.com/office/drawing/2014/main" id="{C51965CC-0FAA-43C3-9AA5-92C2C6F3BC99}"/>
                </a:ext>
              </a:extLst>
            </p:cNvPr>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33;p39">
              <a:extLst>
                <a:ext uri="{FF2B5EF4-FFF2-40B4-BE49-F238E27FC236}">
                  <a16:creationId xmlns:a16="http://schemas.microsoft.com/office/drawing/2014/main" id="{DEB68995-64A5-44EE-AC10-9D04071DEB28}"/>
                </a:ext>
              </a:extLst>
            </p:cNvPr>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621;p39">
            <a:extLst>
              <a:ext uri="{FF2B5EF4-FFF2-40B4-BE49-F238E27FC236}">
                <a16:creationId xmlns:a16="http://schemas.microsoft.com/office/drawing/2014/main" id="{7C31DEE8-967E-4B24-8637-84C0EED7651E}"/>
              </a:ext>
            </a:extLst>
          </p:cNvPr>
          <p:cNvSpPr/>
          <p:nvPr/>
        </p:nvSpPr>
        <p:spPr>
          <a:xfrm>
            <a:off x="7548756" y="4265645"/>
            <a:ext cx="517722" cy="681260"/>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28575" cap="rnd" cmpd="sng">
            <a:solidFill>
              <a:srgbClr val="4D2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21;p39">
            <a:extLst>
              <a:ext uri="{FF2B5EF4-FFF2-40B4-BE49-F238E27FC236}">
                <a16:creationId xmlns:a16="http://schemas.microsoft.com/office/drawing/2014/main" id="{9A1E91D1-48DB-4FCF-85F7-5C77C4A6B4A3}"/>
              </a:ext>
            </a:extLst>
          </p:cNvPr>
          <p:cNvSpPr/>
          <p:nvPr/>
        </p:nvSpPr>
        <p:spPr>
          <a:xfrm>
            <a:off x="8694788" y="929373"/>
            <a:ext cx="517722" cy="681260"/>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28575" cap="rnd" cmpd="sng">
            <a:solidFill>
              <a:srgbClr val="4D2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571;p39">
            <a:extLst>
              <a:ext uri="{FF2B5EF4-FFF2-40B4-BE49-F238E27FC236}">
                <a16:creationId xmlns:a16="http://schemas.microsoft.com/office/drawing/2014/main" id="{76FA0585-DDDC-4F8F-821F-DF29AAC7CF6C}"/>
              </a:ext>
            </a:extLst>
          </p:cNvPr>
          <p:cNvGrpSpPr/>
          <p:nvPr/>
        </p:nvGrpSpPr>
        <p:grpSpPr>
          <a:xfrm>
            <a:off x="9478739" y="575192"/>
            <a:ext cx="698619" cy="708361"/>
            <a:chOff x="1951075" y="2333250"/>
            <a:chExt cx="381200" cy="381175"/>
          </a:xfrm>
        </p:grpSpPr>
        <p:sp>
          <p:nvSpPr>
            <p:cNvPr id="26" name="Google Shape;572;p39">
              <a:extLst>
                <a:ext uri="{FF2B5EF4-FFF2-40B4-BE49-F238E27FC236}">
                  <a16:creationId xmlns:a16="http://schemas.microsoft.com/office/drawing/2014/main" id="{B9EA44CE-B2CD-4B2D-906D-33D736990F72}"/>
                </a:ext>
              </a:extLst>
            </p:cNvPr>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3;p39">
              <a:extLst>
                <a:ext uri="{FF2B5EF4-FFF2-40B4-BE49-F238E27FC236}">
                  <a16:creationId xmlns:a16="http://schemas.microsoft.com/office/drawing/2014/main" id="{8159DC86-B035-486F-9E6D-D44E881770A8}"/>
                </a:ext>
              </a:extLst>
            </p:cNvPr>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4;p39">
              <a:extLst>
                <a:ext uri="{FF2B5EF4-FFF2-40B4-BE49-F238E27FC236}">
                  <a16:creationId xmlns:a16="http://schemas.microsoft.com/office/drawing/2014/main" id="{3D293D6D-FCD6-490B-98FF-E4901F1959C4}"/>
                </a:ext>
              </a:extLst>
            </p:cNvPr>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75;p39">
              <a:extLst>
                <a:ext uri="{FF2B5EF4-FFF2-40B4-BE49-F238E27FC236}">
                  <a16:creationId xmlns:a16="http://schemas.microsoft.com/office/drawing/2014/main" id="{A0FD3EE2-1F98-49EC-B3BC-51CEA2F6005D}"/>
                </a:ext>
              </a:extLst>
            </p:cNvPr>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566;p39">
            <a:extLst>
              <a:ext uri="{FF2B5EF4-FFF2-40B4-BE49-F238E27FC236}">
                <a16:creationId xmlns:a16="http://schemas.microsoft.com/office/drawing/2014/main" id="{7522BF50-2470-485E-9EEB-F0DCE1761918}"/>
              </a:ext>
            </a:extLst>
          </p:cNvPr>
          <p:cNvGrpSpPr/>
          <p:nvPr/>
        </p:nvGrpSpPr>
        <p:grpSpPr>
          <a:xfrm>
            <a:off x="10429163" y="3964663"/>
            <a:ext cx="698619" cy="681259"/>
            <a:chOff x="1278900" y="2333250"/>
            <a:chExt cx="381175" cy="381175"/>
          </a:xfrm>
        </p:grpSpPr>
        <p:sp>
          <p:nvSpPr>
            <p:cNvPr id="31" name="Google Shape;567;p39">
              <a:extLst>
                <a:ext uri="{FF2B5EF4-FFF2-40B4-BE49-F238E27FC236}">
                  <a16:creationId xmlns:a16="http://schemas.microsoft.com/office/drawing/2014/main" id="{78E3D0E7-CDF9-4FDA-B789-15538F970E6A}"/>
                </a:ext>
              </a:extLst>
            </p:cNvPr>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68;p39">
              <a:extLst>
                <a:ext uri="{FF2B5EF4-FFF2-40B4-BE49-F238E27FC236}">
                  <a16:creationId xmlns:a16="http://schemas.microsoft.com/office/drawing/2014/main" id="{AB2980BA-6FE6-4F05-8602-91B618F776DD}"/>
                </a:ext>
              </a:extLst>
            </p:cNvPr>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69;p39">
              <a:extLst>
                <a:ext uri="{FF2B5EF4-FFF2-40B4-BE49-F238E27FC236}">
                  <a16:creationId xmlns:a16="http://schemas.microsoft.com/office/drawing/2014/main" id="{F04ED8F9-9D31-440C-8FCD-0F9EB4B49A77}"/>
                </a:ext>
              </a:extLst>
            </p:cNvPr>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70;p39">
              <a:extLst>
                <a:ext uri="{FF2B5EF4-FFF2-40B4-BE49-F238E27FC236}">
                  <a16:creationId xmlns:a16="http://schemas.microsoft.com/office/drawing/2014/main" id="{F038BF80-05ED-4776-BD58-069A25ECBDF8}"/>
                </a:ext>
              </a:extLst>
            </p:cNvPr>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46566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B1019-2342-FA4E-A9B0-7E1823BF768E}"/>
              </a:ext>
            </a:extLst>
          </p:cNvPr>
          <p:cNvPicPr>
            <a:picLocks noChangeAspect="1"/>
          </p:cNvPicPr>
          <p:nvPr/>
        </p:nvPicPr>
        <p:blipFill>
          <a:blip r:embed="rId2"/>
          <a:stretch>
            <a:fillRect/>
          </a:stretch>
        </p:blipFill>
        <p:spPr>
          <a:xfrm>
            <a:off x="747920" y="1961321"/>
            <a:ext cx="3997896" cy="4398617"/>
          </a:xfrm>
          <a:prstGeom prst="rect">
            <a:avLst/>
          </a:prstGeom>
        </p:spPr>
      </p:pic>
      <p:sp>
        <p:nvSpPr>
          <p:cNvPr id="5" name="Text Placeholder 4">
            <a:extLst>
              <a:ext uri="{FF2B5EF4-FFF2-40B4-BE49-F238E27FC236}">
                <a16:creationId xmlns:a16="http://schemas.microsoft.com/office/drawing/2014/main" id="{6E2E562C-7628-1C45-B957-C8239F954937}"/>
              </a:ext>
            </a:extLst>
          </p:cNvPr>
          <p:cNvSpPr>
            <a:spLocks noGrp="1"/>
          </p:cNvSpPr>
          <p:nvPr>
            <p:ph type="body" sz="quarter" idx="13"/>
          </p:nvPr>
        </p:nvSpPr>
        <p:spPr>
          <a:xfrm>
            <a:off x="6096001" y="695930"/>
            <a:ext cx="5252494" cy="3664001"/>
          </a:xfrm>
        </p:spPr>
        <p:txBody>
          <a:bodyPr/>
          <a:lstStyle/>
          <a:p>
            <a:r>
              <a:rPr lang="nl-NL" dirty="0"/>
              <a:t>Hoe leiding te geven en te pleiten voor sterke, positieve, rechtvaardige gemeenschappen?</a:t>
            </a:r>
            <a:endParaRPr lang="en-US" dirty="0"/>
          </a:p>
        </p:txBody>
      </p:sp>
    </p:spTree>
    <p:extLst>
      <p:ext uri="{BB962C8B-B14F-4D97-AF65-F5344CB8AC3E}">
        <p14:creationId xmlns:p14="http://schemas.microsoft.com/office/powerpoint/2010/main" val="41972020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CE4D1-1DAB-429A-824D-D442BE1CD5B3}"/>
              </a:ext>
            </a:extLst>
          </p:cNvPr>
          <p:cNvSpPr>
            <a:spLocks noGrp="1"/>
          </p:cNvSpPr>
          <p:nvPr>
            <p:ph type="body" sz="quarter" idx="13"/>
          </p:nvPr>
        </p:nvSpPr>
        <p:spPr>
          <a:xfrm>
            <a:off x="3265692" y="3402625"/>
            <a:ext cx="5660616" cy="1334348"/>
          </a:xfrm>
        </p:spPr>
        <p:txBody>
          <a:bodyPr>
            <a:normAutofit fontScale="92500" lnSpcReduction="20000"/>
          </a:bodyPr>
          <a:lstStyle/>
          <a:p>
            <a:pPr algn="ctr"/>
            <a:r>
              <a:rPr lang="nl-NL" dirty="0"/>
              <a:t>Maak een informeel</a:t>
            </a:r>
          </a:p>
          <a:p>
            <a:pPr algn="ctr"/>
            <a:r>
              <a:rPr lang="nl-NL" dirty="0"/>
              <a:t>PLAN VOOR BELANGENBEHARTIGING </a:t>
            </a:r>
            <a:endParaRPr lang="en-GB" dirty="0"/>
          </a:p>
        </p:txBody>
      </p:sp>
      <p:grpSp>
        <p:nvGrpSpPr>
          <p:cNvPr id="3" name="Google Shape;448;p39">
            <a:extLst>
              <a:ext uri="{FF2B5EF4-FFF2-40B4-BE49-F238E27FC236}">
                <a16:creationId xmlns:a16="http://schemas.microsoft.com/office/drawing/2014/main" id="{711232A3-30F3-46EE-8A1A-3063D9CC5935}"/>
              </a:ext>
            </a:extLst>
          </p:cNvPr>
          <p:cNvGrpSpPr/>
          <p:nvPr/>
        </p:nvGrpSpPr>
        <p:grpSpPr>
          <a:xfrm>
            <a:off x="5769882" y="2190535"/>
            <a:ext cx="764667" cy="914640"/>
            <a:chOff x="590250" y="244200"/>
            <a:chExt cx="407975" cy="532175"/>
          </a:xfrm>
        </p:grpSpPr>
        <p:sp>
          <p:nvSpPr>
            <p:cNvPr id="4" name="Google Shape;449;p39">
              <a:extLst>
                <a:ext uri="{FF2B5EF4-FFF2-40B4-BE49-F238E27FC236}">
                  <a16:creationId xmlns:a16="http://schemas.microsoft.com/office/drawing/2014/main" id="{8E567806-84F6-4F10-9E36-56444390EB33}"/>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50;p39">
              <a:extLst>
                <a:ext uri="{FF2B5EF4-FFF2-40B4-BE49-F238E27FC236}">
                  <a16:creationId xmlns:a16="http://schemas.microsoft.com/office/drawing/2014/main" id="{63DCEE45-F031-4E9E-B117-80F725A1B662}"/>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51;p39">
              <a:extLst>
                <a:ext uri="{FF2B5EF4-FFF2-40B4-BE49-F238E27FC236}">
                  <a16:creationId xmlns:a16="http://schemas.microsoft.com/office/drawing/2014/main" id="{268DC33D-C425-4D03-A0B9-5C1868266AB7}"/>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52;p39">
              <a:extLst>
                <a:ext uri="{FF2B5EF4-FFF2-40B4-BE49-F238E27FC236}">
                  <a16:creationId xmlns:a16="http://schemas.microsoft.com/office/drawing/2014/main" id="{56DE1A3A-9AA5-4983-AF48-5E36B64EB21D}"/>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p39">
              <a:extLst>
                <a:ext uri="{FF2B5EF4-FFF2-40B4-BE49-F238E27FC236}">
                  <a16:creationId xmlns:a16="http://schemas.microsoft.com/office/drawing/2014/main" id="{972CEFEF-5902-44E5-A23A-12D4BFACCF9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4;p39">
              <a:extLst>
                <a:ext uri="{FF2B5EF4-FFF2-40B4-BE49-F238E27FC236}">
                  <a16:creationId xmlns:a16="http://schemas.microsoft.com/office/drawing/2014/main" id="{41290B25-FFA1-4382-9D14-7717E5E46AAF}"/>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5;p39">
              <a:extLst>
                <a:ext uri="{FF2B5EF4-FFF2-40B4-BE49-F238E27FC236}">
                  <a16:creationId xmlns:a16="http://schemas.microsoft.com/office/drawing/2014/main" id="{C5259347-9D7F-4C67-B60E-99E5FC63CD04}"/>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6;p39">
              <a:extLst>
                <a:ext uri="{FF2B5EF4-FFF2-40B4-BE49-F238E27FC236}">
                  <a16:creationId xmlns:a16="http://schemas.microsoft.com/office/drawing/2014/main" id="{9A6478B2-9F3F-434E-9284-91A051CB0C3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7;p39">
              <a:extLst>
                <a:ext uri="{FF2B5EF4-FFF2-40B4-BE49-F238E27FC236}">
                  <a16:creationId xmlns:a16="http://schemas.microsoft.com/office/drawing/2014/main" id="{ED9F3EEB-FE5E-44FE-A0AA-72F7A03BD7B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8;p39">
              <a:extLst>
                <a:ext uri="{FF2B5EF4-FFF2-40B4-BE49-F238E27FC236}">
                  <a16:creationId xmlns:a16="http://schemas.microsoft.com/office/drawing/2014/main" id="{9AE1BCF3-AF83-415B-9621-BBDC06FE2BD7}"/>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9;p39">
              <a:extLst>
                <a:ext uri="{FF2B5EF4-FFF2-40B4-BE49-F238E27FC236}">
                  <a16:creationId xmlns:a16="http://schemas.microsoft.com/office/drawing/2014/main" id="{7B579B3D-520D-4A54-B00B-D9028C9DA838}"/>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60;p39">
              <a:extLst>
                <a:ext uri="{FF2B5EF4-FFF2-40B4-BE49-F238E27FC236}">
                  <a16:creationId xmlns:a16="http://schemas.microsoft.com/office/drawing/2014/main" id="{9778C2BE-BF5A-4B79-BFF2-B931849379FC}"/>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61;p39">
              <a:extLst>
                <a:ext uri="{FF2B5EF4-FFF2-40B4-BE49-F238E27FC236}">
                  <a16:creationId xmlns:a16="http://schemas.microsoft.com/office/drawing/2014/main" id="{C66104F8-80A3-4A5B-9427-FEBAFDB1D41E}"/>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62;p39">
              <a:extLst>
                <a:ext uri="{FF2B5EF4-FFF2-40B4-BE49-F238E27FC236}">
                  <a16:creationId xmlns:a16="http://schemas.microsoft.com/office/drawing/2014/main" id="{D9107D75-6507-4335-B581-B0B9A10B993D}"/>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630531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a:spLocks/>
          </p:cNvSpPr>
          <p:nvPr/>
        </p:nvSpPr>
        <p:spPr>
          <a:xfrm>
            <a:off x="802105" y="608530"/>
            <a:ext cx="10587790" cy="678236"/>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dirty="0">
                <a:solidFill>
                  <a:srgbClr val="F6BC67"/>
                </a:solidFill>
              </a:rPr>
              <a:t>OEFENING: INFORMEEL PLAN VOOR BELANGENBEHARTIGING </a:t>
            </a:r>
            <a:endParaRPr lang="en-GB" dirty="0"/>
          </a:p>
        </p:txBody>
      </p:sp>
      <p:sp>
        <p:nvSpPr>
          <p:cNvPr id="5" name="Flowchart: Connector 4">
            <a:extLst>
              <a:ext uri="{FF2B5EF4-FFF2-40B4-BE49-F238E27FC236}">
                <a16:creationId xmlns:a16="http://schemas.microsoft.com/office/drawing/2014/main" id="{B1F3F330-6679-40BE-897A-7A8088ED1662}"/>
              </a:ext>
            </a:extLst>
          </p:cNvPr>
          <p:cNvSpPr/>
          <p:nvPr/>
        </p:nvSpPr>
        <p:spPr>
          <a:xfrm>
            <a:off x="5478780"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847750"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nvPr>
        </p:nvSpPr>
        <p:spPr>
          <a:xfrm>
            <a:off x="606869" y="5526775"/>
            <a:ext cx="10978262" cy="434538"/>
          </a:xfrm>
        </p:spPr>
        <p:txBody>
          <a:bodyPr/>
          <a:lstStyle/>
          <a:p>
            <a:pPr algn="ctr"/>
            <a:r>
              <a:rPr lang="nl-NL" dirty="0"/>
              <a:t>Neem een vel papier en schrijf de antwoorden op de volgende vragen op:</a:t>
            </a:r>
            <a:endParaRPr lang="en-GB" dirty="0"/>
          </a:p>
        </p:txBody>
      </p:sp>
      <p:sp>
        <p:nvSpPr>
          <p:cNvPr id="15" name="TextBox 14">
            <a:extLst>
              <a:ext uri="{FF2B5EF4-FFF2-40B4-BE49-F238E27FC236}">
                <a16:creationId xmlns:a16="http://schemas.microsoft.com/office/drawing/2014/main" id="{8C391303-76F6-4146-B61A-59CB68DDBD25}"/>
              </a:ext>
            </a:extLst>
          </p:cNvPr>
          <p:cNvSpPr txBox="1"/>
          <p:nvPr/>
        </p:nvSpPr>
        <p:spPr>
          <a:xfrm>
            <a:off x="297180" y="3201621"/>
            <a:ext cx="11597640" cy="1477328"/>
          </a:xfrm>
          <a:prstGeom prst="rect">
            <a:avLst/>
          </a:prstGeom>
          <a:noFill/>
        </p:spPr>
        <p:txBody>
          <a:bodyPr wrap="square">
            <a:spAutoFit/>
          </a:bodyPr>
          <a:lstStyle/>
          <a:p>
            <a:pPr algn="ctr"/>
            <a:r>
              <a:rPr lang="nl-NL" sz="3000" dirty="0">
                <a:solidFill>
                  <a:srgbClr val="404040"/>
                </a:solidFill>
              </a:rPr>
              <a:t>In de vorige stappen heb je problemen in je gemeenschap geïdentificeerd. Dit Informele Belangenbehartigingsplan kan je helpen je actieplan te ontwikkelen en de problemen aan te pakken!</a:t>
            </a:r>
            <a:endParaRPr lang="en-GB" sz="3000" dirty="0">
              <a:solidFill>
                <a:srgbClr val="404040"/>
              </a:solidFill>
            </a:endParaRPr>
          </a:p>
        </p:txBody>
      </p:sp>
    </p:spTree>
    <p:extLst>
      <p:ext uri="{BB962C8B-B14F-4D97-AF65-F5344CB8AC3E}">
        <p14:creationId xmlns:p14="http://schemas.microsoft.com/office/powerpoint/2010/main" val="5562560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nvPr>
        </p:nvSpPr>
        <p:spPr>
          <a:xfrm>
            <a:off x="569479" y="2994716"/>
            <a:ext cx="10978262" cy="3056609"/>
          </a:xfrm>
        </p:spPr>
        <p:txBody>
          <a:bodyPr/>
          <a:lstStyle/>
          <a:p>
            <a:pPr marL="342900" indent="-342900">
              <a:buFont typeface="Wingdings" panose="05000000000000000000" pitchFamily="2" charset="2"/>
              <a:buChar char="q"/>
            </a:pPr>
            <a:r>
              <a:rPr lang="nl-NL" dirty="0"/>
              <a:t>Wat is het probleem of de aandachtspunten? Als er meer dan één is, concentreer je dan op één tegelijk </a:t>
            </a:r>
            <a:r>
              <a:rPr lang="en-GB" dirty="0"/>
              <a:t>:</a:t>
            </a:r>
          </a:p>
          <a:p>
            <a:endParaRPr lang="en-GB" dirty="0"/>
          </a:p>
          <a:p>
            <a:pPr marL="342900" indent="-342900">
              <a:buFont typeface="Wingdings" panose="05000000000000000000" pitchFamily="2" charset="2"/>
              <a:buChar char="ü"/>
            </a:pPr>
            <a:r>
              <a:rPr lang="en-GB" dirty="0"/>
              <a:t>Wat is je </a:t>
            </a:r>
            <a:r>
              <a:rPr lang="en-GB" dirty="0" err="1"/>
              <a:t>doel</a:t>
            </a:r>
            <a:r>
              <a:rPr lang="en-GB" dirty="0"/>
              <a:t>?</a:t>
            </a:r>
          </a:p>
          <a:p>
            <a:pPr marL="342900" indent="-342900">
              <a:buFont typeface="Wingdings" panose="05000000000000000000" pitchFamily="2" charset="2"/>
              <a:buChar char="ü"/>
            </a:pPr>
            <a:r>
              <a:rPr lang="en-GB" dirty="0"/>
              <a:t>Wat </a:t>
            </a:r>
            <a:r>
              <a:rPr lang="en-GB" dirty="0" err="1"/>
              <a:t>weet</a:t>
            </a:r>
            <a:r>
              <a:rPr lang="en-GB" dirty="0"/>
              <a:t> je al?</a:t>
            </a:r>
          </a:p>
          <a:p>
            <a:pPr marL="342900" indent="-342900">
              <a:buFont typeface="Wingdings" panose="05000000000000000000" pitchFamily="2" charset="2"/>
              <a:buChar char="ü"/>
            </a:pPr>
            <a:r>
              <a:rPr lang="nl-NL" dirty="0"/>
              <a:t>Welke aanvullende feiten of informatie zou je over deze situatie nodig kunnen hebben, zoals wetten, regels of beleidslijnen</a:t>
            </a:r>
            <a:r>
              <a:rPr lang="en-GB" dirty="0"/>
              <a:t>?</a:t>
            </a:r>
          </a:p>
          <a:p>
            <a:pPr marL="342900" indent="-342900">
              <a:buFont typeface="Wingdings" panose="05000000000000000000" pitchFamily="2" charset="2"/>
              <a:buChar char="ü"/>
            </a:pPr>
            <a:r>
              <a:rPr lang="nl-NL" dirty="0"/>
              <a:t>Hoe kun je deze informatie verzamelen</a:t>
            </a:r>
            <a:r>
              <a:rPr lang="en-GB" dirty="0"/>
              <a:t>?</a:t>
            </a:r>
          </a:p>
        </p:txBody>
      </p:sp>
      <p:sp>
        <p:nvSpPr>
          <p:cNvPr id="14" name="Text Placeholder 5">
            <a:extLst>
              <a:ext uri="{FF2B5EF4-FFF2-40B4-BE49-F238E27FC236}">
                <a16:creationId xmlns:a16="http://schemas.microsoft.com/office/drawing/2014/main" id="{8D145B85-E82C-483A-82D8-E381E1A13378}"/>
              </a:ext>
            </a:extLst>
          </p:cNvPr>
          <p:cNvSpPr txBox="1">
            <a:spLocks/>
          </p:cNvSpPr>
          <p:nvPr/>
        </p:nvSpPr>
        <p:spPr>
          <a:xfrm>
            <a:off x="802105" y="608530"/>
            <a:ext cx="10587790" cy="678236"/>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dirty="0">
                <a:solidFill>
                  <a:srgbClr val="F6BC67"/>
                </a:solidFill>
              </a:rPr>
              <a:t>OEFENING: INFORMEEL PLAN VOOR BELANGENBEHARTIGING </a:t>
            </a:r>
            <a:endParaRPr lang="en-GB" dirty="0"/>
          </a:p>
        </p:txBody>
      </p:sp>
    </p:spTree>
    <p:extLst>
      <p:ext uri="{BB962C8B-B14F-4D97-AF65-F5344CB8AC3E}">
        <p14:creationId xmlns:p14="http://schemas.microsoft.com/office/powerpoint/2010/main" val="22186002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nvPr>
        </p:nvSpPr>
        <p:spPr>
          <a:xfrm>
            <a:off x="569479" y="3276752"/>
            <a:ext cx="10978262" cy="2073230"/>
          </a:xfrm>
        </p:spPr>
        <p:txBody>
          <a:bodyPr/>
          <a:lstStyle/>
          <a:p>
            <a:pPr marL="342900" indent="-342900">
              <a:buFont typeface="Wingdings" panose="05000000000000000000" pitchFamily="2" charset="2"/>
              <a:buChar char="ü"/>
            </a:pPr>
            <a:r>
              <a:rPr lang="nl-NL" dirty="0"/>
              <a:t>Wie zijn de besluitvormers die je moet beïnvloeden om dit probleem/vraagstuk op te lossen</a:t>
            </a:r>
            <a:r>
              <a:rPr lang="en-GB" dirty="0"/>
              <a:t>?</a:t>
            </a:r>
          </a:p>
          <a:p>
            <a:pPr marL="342900" indent="-342900">
              <a:buFont typeface="Wingdings" panose="05000000000000000000" pitchFamily="2" charset="2"/>
              <a:buChar char="ü"/>
            </a:pPr>
            <a:r>
              <a:rPr lang="nl-NL" dirty="0"/>
              <a:t>Wat zijn enkele mogelijke oplossingen voor dit probleem/vraagstuk (wees specifiek)</a:t>
            </a:r>
            <a:r>
              <a:rPr lang="en-GB" dirty="0"/>
              <a:t>?</a:t>
            </a:r>
          </a:p>
          <a:p>
            <a:pPr marL="342900" indent="-342900">
              <a:buFont typeface="Wingdings" panose="05000000000000000000" pitchFamily="2" charset="2"/>
              <a:buChar char="ü"/>
            </a:pPr>
            <a:r>
              <a:rPr lang="nl-NL" dirty="0"/>
              <a:t>Wat zijn enkele belemmeringen voor deze oplossingen</a:t>
            </a:r>
            <a:r>
              <a:rPr lang="en-GB" dirty="0"/>
              <a:t>?</a:t>
            </a:r>
          </a:p>
        </p:txBody>
      </p:sp>
      <p:sp>
        <p:nvSpPr>
          <p:cNvPr id="15" name="Rectangle 14">
            <a:extLst>
              <a:ext uri="{FF2B5EF4-FFF2-40B4-BE49-F238E27FC236}">
                <a16:creationId xmlns:a16="http://schemas.microsoft.com/office/drawing/2014/main" id="{C69BCD3C-85B2-497A-8238-DB4D8AF4F3C5}"/>
              </a:ext>
            </a:extLst>
          </p:cNvPr>
          <p:cNvSpPr/>
          <p:nvPr/>
        </p:nvSpPr>
        <p:spPr>
          <a:xfrm>
            <a:off x="0" y="5608304"/>
            <a:ext cx="12192000" cy="995007"/>
          </a:xfrm>
          <a:prstGeom prst="rect">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chemeClr val="bg1"/>
                </a:solidFill>
              </a:rPr>
              <a:t>INSPIRATIE</a:t>
            </a:r>
          </a:p>
          <a:p>
            <a:pPr algn="ctr"/>
            <a:r>
              <a:rPr lang="en-GB" dirty="0"/>
              <a:t>“</a:t>
            </a:r>
            <a:r>
              <a:rPr lang="nl-NL" dirty="0"/>
              <a:t>Zonder fantasie of dromen verliezen we de vreugde van mogelijkheden. Dromen is immers een vorm van plannen</a:t>
            </a:r>
            <a:r>
              <a:rPr lang="en-GB" dirty="0"/>
              <a:t>.” </a:t>
            </a:r>
          </a:p>
          <a:p>
            <a:pPr algn="ctr"/>
            <a:r>
              <a:rPr lang="en-GB" dirty="0"/>
              <a:t>– Gloria Steinem</a:t>
            </a:r>
          </a:p>
        </p:txBody>
      </p:sp>
      <p:sp>
        <p:nvSpPr>
          <p:cNvPr id="14" name="Text Placeholder 5">
            <a:extLst>
              <a:ext uri="{FF2B5EF4-FFF2-40B4-BE49-F238E27FC236}">
                <a16:creationId xmlns:a16="http://schemas.microsoft.com/office/drawing/2014/main" id="{87631305-8CFC-4767-8E26-34C4FA5F5E83}"/>
              </a:ext>
            </a:extLst>
          </p:cNvPr>
          <p:cNvSpPr txBox="1">
            <a:spLocks/>
          </p:cNvSpPr>
          <p:nvPr/>
        </p:nvSpPr>
        <p:spPr>
          <a:xfrm>
            <a:off x="802105" y="608530"/>
            <a:ext cx="10587790" cy="678236"/>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dirty="0">
                <a:solidFill>
                  <a:srgbClr val="F6BC67"/>
                </a:solidFill>
              </a:rPr>
              <a:t>OEFENING: INFORMEEL PLAN VOOR BELANGENBEHARTIGING </a:t>
            </a:r>
            <a:endParaRPr lang="en-GB" dirty="0"/>
          </a:p>
        </p:txBody>
      </p:sp>
    </p:spTree>
    <p:extLst>
      <p:ext uri="{BB962C8B-B14F-4D97-AF65-F5344CB8AC3E}">
        <p14:creationId xmlns:p14="http://schemas.microsoft.com/office/powerpoint/2010/main" val="40912739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nvPr>
        </p:nvSpPr>
        <p:spPr>
          <a:xfrm>
            <a:off x="460149" y="4301889"/>
            <a:ext cx="11271703" cy="2073230"/>
          </a:xfrm>
        </p:spPr>
        <p:txBody>
          <a:bodyPr/>
          <a:lstStyle/>
          <a:p>
            <a:pPr algn="l"/>
            <a:r>
              <a:rPr lang="nl-NL" dirty="0"/>
              <a:t>Ik ga met ______________________________ bellen/afspreken/schrijven vóór de </a:t>
            </a:r>
          </a:p>
          <a:p>
            <a:pPr algn="l"/>
            <a:r>
              <a:rPr lang="nl-NL" dirty="0"/>
              <a:t>volgende datum: _____________.</a:t>
            </a:r>
          </a:p>
          <a:p>
            <a:pPr algn="l"/>
            <a:r>
              <a:rPr lang="nl-NL" dirty="0"/>
              <a:t>Als deze persoon de situatie niet oplost vóór de volgende datum: __________, dan </a:t>
            </a:r>
          </a:p>
          <a:p>
            <a:pPr algn="l"/>
            <a:r>
              <a:rPr lang="nl-NL" dirty="0"/>
              <a:t>bel/spreek ik met/schrijf ik naar ________________________________________.</a:t>
            </a:r>
            <a:endParaRPr lang="en-GB" dirty="0"/>
          </a:p>
        </p:txBody>
      </p:sp>
      <p:sp>
        <p:nvSpPr>
          <p:cNvPr id="14" name="TextBox 13">
            <a:extLst>
              <a:ext uri="{FF2B5EF4-FFF2-40B4-BE49-F238E27FC236}">
                <a16:creationId xmlns:a16="http://schemas.microsoft.com/office/drawing/2014/main" id="{EAC6C521-A4B0-4EA1-9E38-AC7772A00C17}"/>
              </a:ext>
            </a:extLst>
          </p:cNvPr>
          <p:cNvSpPr txBox="1"/>
          <p:nvPr/>
        </p:nvSpPr>
        <p:spPr>
          <a:xfrm>
            <a:off x="731990" y="2523946"/>
            <a:ext cx="10728021" cy="1384995"/>
          </a:xfrm>
          <a:prstGeom prst="rect">
            <a:avLst/>
          </a:prstGeom>
          <a:noFill/>
        </p:spPr>
        <p:txBody>
          <a:bodyPr wrap="square">
            <a:spAutoFit/>
          </a:bodyPr>
          <a:lstStyle/>
          <a:p>
            <a:pPr algn="ctr"/>
            <a:r>
              <a:rPr lang="nl-NL" sz="2800" dirty="0">
                <a:solidFill>
                  <a:srgbClr val="404040"/>
                </a:solidFill>
              </a:rPr>
              <a:t>Kies één oplossing en bespreek de strategieën en tactieken die je gaat gebruiken om deze oplossing voor elkaar te krijgen. Vul de onderstaande informatie in om je te helpen bij het opzetten van je actieplan.</a:t>
            </a:r>
            <a:endParaRPr lang="en-GB" sz="2800" dirty="0">
              <a:solidFill>
                <a:srgbClr val="404040"/>
              </a:solidFill>
            </a:endParaRPr>
          </a:p>
        </p:txBody>
      </p:sp>
      <p:sp>
        <p:nvSpPr>
          <p:cNvPr id="15" name="Text Placeholder 5">
            <a:extLst>
              <a:ext uri="{FF2B5EF4-FFF2-40B4-BE49-F238E27FC236}">
                <a16:creationId xmlns:a16="http://schemas.microsoft.com/office/drawing/2014/main" id="{723FF144-0F6F-42B2-BF6E-460C9AF64801}"/>
              </a:ext>
            </a:extLst>
          </p:cNvPr>
          <p:cNvSpPr txBox="1">
            <a:spLocks/>
          </p:cNvSpPr>
          <p:nvPr/>
        </p:nvSpPr>
        <p:spPr>
          <a:xfrm>
            <a:off x="802105" y="608530"/>
            <a:ext cx="10587790" cy="678236"/>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dirty="0">
                <a:solidFill>
                  <a:srgbClr val="F6BC67"/>
                </a:solidFill>
              </a:rPr>
              <a:t>OEFENING: INFORMEEL PLAN VOOR BELANGENBEHARTIGING </a:t>
            </a:r>
            <a:endParaRPr lang="en-GB" dirty="0"/>
          </a:p>
        </p:txBody>
      </p:sp>
    </p:spTree>
    <p:extLst>
      <p:ext uri="{BB962C8B-B14F-4D97-AF65-F5344CB8AC3E}">
        <p14:creationId xmlns:p14="http://schemas.microsoft.com/office/powerpoint/2010/main" val="317667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201CAB-810B-4F49-9F05-A09CADBAF540}"/>
              </a:ext>
            </a:extLst>
          </p:cNvPr>
          <p:cNvSpPr>
            <a:spLocks noGrp="1"/>
          </p:cNvSpPr>
          <p:nvPr>
            <p:ph type="body" sz="quarter" idx="15"/>
          </p:nvPr>
        </p:nvSpPr>
        <p:spPr>
          <a:xfrm>
            <a:off x="312233" y="444410"/>
            <a:ext cx="5252711" cy="1459693"/>
          </a:xfrm>
        </p:spPr>
        <p:txBody>
          <a:bodyPr/>
          <a:lstStyle/>
          <a:p>
            <a:r>
              <a:rPr lang="en-GB" dirty="0"/>
              <a:t>De </a:t>
            </a:r>
            <a:r>
              <a:rPr lang="en-GB" dirty="0" err="1"/>
              <a:t>gemeenschap</a:t>
            </a:r>
            <a:r>
              <a:rPr lang="en-GB" dirty="0"/>
              <a:t> </a:t>
            </a:r>
            <a:r>
              <a:rPr lang="en-GB" dirty="0" err="1"/>
              <a:t>begrijpen</a:t>
            </a:r>
            <a:endParaRPr lang="en-GB" dirty="0"/>
          </a:p>
        </p:txBody>
      </p:sp>
      <p:sp>
        <p:nvSpPr>
          <p:cNvPr id="3" name="Text Placeholder 2">
            <a:extLst>
              <a:ext uri="{FF2B5EF4-FFF2-40B4-BE49-F238E27FC236}">
                <a16:creationId xmlns:a16="http://schemas.microsoft.com/office/drawing/2014/main" id="{FA485CC1-047D-4159-AFDD-AEC505F0C3B4}"/>
              </a:ext>
            </a:extLst>
          </p:cNvPr>
          <p:cNvSpPr>
            <a:spLocks noGrp="1"/>
          </p:cNvSpPr>
          <p:nvPr>
            <p:ph type="body" sz="quarter" idx="16"/>
          </p:nvPr>
        </p:nvSpPr>
        <p:spPr>
          <a:xfrm>
            <a:off x="5442012" y="304713"/>
            <a:ext cx="6437755" cy="1128402"/>
          </a:xfrm>
        </p:spPr>
        <p:txBody>
          <a:bodyPr/>
          <a:lstStyle/>
          <a:p>
            <a:pPr algn="ctr"/>
            <a:r>
              <a:rPr lang="nl-NL" i="1" dirty="0">
                <a:solidFill>
                  <a:srgbClr val="A6377D"/>
                </a:solidFill>
              </a:rPr>
              <a:t>De manier waarop een gemeenschap georganiseerd is om haar eigen belangen te behartigen en kan gezien worden als een systeem</a:t>
            </a:r>
            <a:endParaRPr lang="en-GB" i="1" dirty="0">
              <a:solidFill>
                <a:srgbClr val="A6377D"/>
              </a:solidFill>
            </a:endParaRPr>
          </a:p>
        </p:txBody>
      </p:sp>
      <p:grpSp>
        <p:nvGrpSpPr>
          <p:cNvPr id="9" name="Group 8">
            <a:extLst>
              <a:ext uri="{FF2B5EF4-FFF2-40B4-BE49-F238E27FC236}">
                <a16:creationId xmlns:a16="http://schemas.microsoft.com/office/drawing/2014/main" id="{4402AE38-D3CC-4B00-A3C7-E31A2B5FAA10}"/>
              </a:ext>
            </a:extLst>
          </p:cNvPr>
          <p:cNvGrpSpPr/>
          <p:nvPr/>
        </p:nvGrpSpPr>
        <p:grpSpPr>
          <a:xfrm>
            <a:off x="571314" y="2366075"/>
            <a:ext cx="3132782" cy="1875294"/>
            <a:chOff x="571313" y="2975675"/>
            <a:chExt cx="4525505" cy="1875294"/>
          </a:xfrm>
        </p:grpSpPr>
        <p:sp>
          <p:nvSpPr>
            <p:cNvPr id="8" name="Rectangle: Rounded Corners 7">
              <a:extLst>
                <a:ext uri="{FF2B5EF4-FFF2-40B4-BE49-F238E27FC236}">
                  <a16:creationId xmlns:a16="http://schemas.microsoft.com/office/drawing/2014/main" id="{6A857E30-9AEC-4336-8535-BC6CD1BB2C43}"/>
                </a:ext>
              </a:extLst>
            </p:cNvPr>
            <p:cNvSpPr/>
            <p:nvPr/>
          </p:nvSpPr>
          <p:spPr>
            <a:xfrm>
              <a:off x="571313" y="2975675"/>
              <a:ext cx="4525505" cy="1875294"/>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EA41C9D1-1168-4AC2-9F9E-57952F8C585F}"/>
                </a:ext>
              </a:extLst>
            </p:cNvPr>
            <p:cNvSpPr txBox="1"/>
            <p:nvPr/>
          </p:nvSpPr>
          <p:spPr>
            <a:xfrm>
              <a:off x="1084880" y="3429000"/>
              <a:ext cx="3704095" cy="1077218"/>
            </a:xfrm>
            <a:prstGeom prst="rect">
              <a:avLst/>
            </a:prstGeom>
            <a:noFill/>
            <a:ln w="28575">
              <a:noFill/>
            </a:ln>
          </p:spPr>
          <p:txBody>
            <a:bodyPr wrap="square" rtlCol="0">
              <a:spAutoFit/>
            </a:bodyPr>
            <a:lstStyle/>
            <a:p>
              <a:r>
                <a:rPr lang="en-GB" sz="3200" dirty="0">
                  <a:solidFill>
                    <a:srgbClr val="5E5E5E"/>
                  </a:solidFill>
                </a:rPr>
                <a:t>In termen van </a:t>
              </a:r>
              <a:r>
                <a:rPr lang="en-GB" sz="3200" dirty="0" err="1">
                  <a:solidFill>
                    <a:srgbClr val="5E5E5E"/>
                  </a:solidFill>
                </a:rPr>
                <a:t>belangen</a:t>
              </a:r>
              <a:endParaRPr lang="en-GB" sz="2400" dirty="0">
                <a:solidFill>
                  <a:schemeClr val="tx1">
                    <a:lumMod val="65000"/>
                    <a:lumOff val="35000"/>
                  </a:schemeClr>
                </a:solidFill>
              </a:endParaRPr>
            </a:p>
          </p:txBody>
        </p:sp>
      </p:grpSp>
      <p:grpSp>
        <p:nvGrpSpPr>
          <p:cNvPr id="10" name="Group 9">
            <a:extLst>
              <a:ext uri="{FF2B5EF4-FFF2-40B4-BE49-F238E27FC236}">
                <a16:creationId xmlns:a16="http://schemas.microsoft.com/office/drawing/2014/main" id="{299697D3-C66D-4413-ACB2-938D746B6602}"/>
              </a:ext>
            </a:extLst>
          </p:cNvPr>
          <p:cNvGrpSpPr/>
          <p:nvPr/>
        </p:nvGrpSpPr>
        <p:grpSpPr>
          <a:xfrm>
            <a:off x="4257633" y="2342828"/>
            <a:ext cx="3132782" cy="1875294"/>
            <a:chOff x="571313" y="2975675"/>
            <a:chExt cx="4525505" cy="1875294"/>
          </a:xfrm>
        </p:grpSpPr>
        <p:sp>
          <p:nvSpPr>
            <p:cNvPr id="11" name="Rectangle: Rounded Corners 10">
              <a:extLst>
                <a:ext uri="{FF2B5EF4-FFF2-40B4-BE49-F238E27FC236}">
                  <a16:creationId xmlns:a16="http://schemas.microsoft.com/office/drawing/2014/main" id="{BA0B1E6E-0F66-49C0-AAD5-A27FADED0D95}"/>
                </a:ext>
              </a:extLst>
            </p:cNvPr>
            <p:cNvSpPr/>
            <p:nvPr/>
          </p:nvSpPr>
          <p:spPr>
            <a:xfrm>
              <a:off x="571313" y="2975675"/>
              <a:ext cx="4525505" cy="1875294"/>
            </a:xfrm>
            <a:prstGeom prst="roundRect">
              <a:avLst/>
            </a:prstGeom>
            <a:ln w="28575">
              <a:solidFill>
                <a:srgbClr val="F6BC67"/>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12" name="TextBox 11">
              <a:extLst>
                <a:ext uri="{FF2B5EF4-FFF2-40B4-BE49-F238E27FC236}">
                  <a16:creationId xmlns:a16="http://schemas.microsoft.com/office/drawing/2014/main" id="{AD3C81EC-1B64-4416-B799-FDCD88875823}"/>
                </a:ext>
              </a:extLst>
            </p:cNvPr>
            <p:cNvSpPr txBox="1"/>
            <p:nvPr/>
          </p:nvSpPr>
          <p:spPr>
            <a:xfrm>
              <a:off x="1084880" y="3429000"/>
              <a:ext cx="3704095" cy="1077218"/>
            </a:xfrm>
            <a:prstGeom prst="rect">
              <a:avLst/>
            </a:prstGeom>
            <a:noFill/>
            <a:ln w="28575">
              <a:noFill/>
            </a:ln>
          </p:spPr>
          <p:txBody>
            <a:bodyPr wrap="square" rtlCol="0">
              <a:spAutoFit/>
            </a:bodyPr>
            <a:lstStyle/>
            <a:p>
              <a:pPr algn="l"/>
              <a:r>
                <a:rPr lang="en-GB" sz="3200" dirty="0">
                  <a:solidFill>
                    <a:srgbClr val="5E5E5E"/>
                  </a:solidFill>
                </a:rPr>
                <a:t>In termen van </a:t>
              </a:r>
              <a:r>
                <a:rPr lang="en-GB" sz="3200" dirty="0" err="1">
                  <a:solidFill>
                    <a:srgbClr val="5E5E5E"/>
                  </a:solidFill>
                </a:rPr>
                <a:t>macht</a:t>
              </a:r>
              <a:endParaRPr lang="en-GB" sz="3200" dirty="0">
                <a:solidFill>
                  <a:srgbClr val="5E5E5E"/>
                </a:solidFill>
              </a:endParaRPr>
            </a:p>
          </p:txBody>
        </p:sp>
      </p:grpSp>
      <p:grpSp>
        <p:nvGrpSpPr>
          <p:cNvPr id="15" name="Group 14">
            <a:extLst>
              <a:ext uri="{FF2B5EF4-FFF2-40B4-BE49-F238E27FC236}">
                <a16:creationId xmlns:a16="http://schemas.microsoft.com/office/drawing/2014/main" id="{14548F8E-058F-49DF-9F73-33720D8F7747}"/>
              </a:ext>
            </a:extLst>
          </p:cNvPr>
          <p:cNvGrpSpPr/>
          <p:nvPr/>
        </p:nvGrpSpPr>
        <p:grpSpPr>
          <a:xfrm>
            <a:off x="7943952" y="2297251"/>
            <a:ext cx="3132782" cy="1875294"/>
            <a:chOff x="571313" y="2975675"/>
            <a:chExt cx="4525505" cy="1875294"/>
          </a:xfrm>
        </p:grpSpPr>
        <p:sp>
          <p:nvSpPr>
            <p:cNvPr id="16" name="Rectangle: Rounded Corners 15">
              <a:extLst>
                <a:ext uri="{FF2B5EF4-FFF2-40B4-BE49-F238E27FC236}">
                  <a16:creationId xmlns:a16="http://schemas.microsoft.com/office/drawing/2014/main" id="{E96E8C85-1FF9-4731-A2D8-10198207DE96}"/>
                </a:ext>
              </a:extLst>
            </p:cNvPr>
            <p:cNvSpPr/>
            <p:nvPr/>
          </p:nvSpPr>
          <p:spPr>
            <a:xfrm>
              <a:off x="571313" y="2975675"/>
              <a:ext cx="4525505" cy="1875294"/>
            </a:xfrm>
            <a:prstGeom prst="roundRect">
              <a:avLst/>
            </a:prstGeom>
            <a:ln w="28575">
              <a:solidFill>
                <a:srgbClr val="A6377D"/>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17" name="TextBox 16">
              <a:extLst>
                <a:ext uri="{FF2B5EF4-FFF2-40B4-BE49-F238E27FC236}">
                  <a16:creationId xmlns:a16="http://schemas.microsoft.com/office/drawing/2014/main" id="{C221AE18-7E92-4F1C-8DF7-5237A494F3CF}"/>
                </a:ext>
              </a:extLst>
            </p:cNvPr>
            <p:cNvSpPr txBox="1"/>
            <p:nvPr/>
          </p:nvSpPr>
          <p:spPr>
            <a:xfrm>
              <a:off x="1084880" y="3228356"/>
              <a:ext cx="3704095" cy="1569660"/>
            </a:xfrm>
            <a:prstGeom prst="rect">
              <a:avLst/>
            </a:prstGeom>
            <a:noFill/>
            <a:ln w="28575">
              <a:noFill/>
            </a:ln>
          </p:spPr>
          <p:txBody>
            <a:bodyPr wrap="square" rtlCol="0">
              <a:spAutoFit/>
            </a:bodyPr>
            <a:lstStyle/>
            <a:p>
              <a:r>
                <a:rPr lang="en-GB" sz="3200" dirty="0">
                  <a:solidFill>
                    <a:srgbClr val="5E5E5E"/>
                  </a:solidFill>
                </a:rPr>
                <a:t>Als </a:t>
              </a:r>
              <a:r>
                <a:rPr lang="en-GB" sz="3200" dirty="0" err="1">
                  <a:solidFill>
                    <a:srgbClr val="5E5E5E"/>
                  </a:solidFill>
                </a:rPr>
                <a:t>beschermingssysteem</a:t>
              </a:r>
              <a:endParaRPr lang="en-GB" sz="2400" dirty="0">
                <a:solidFill>
                  <a:schemeClr val="tx1">
                    <a:lumMod val="65000"/>
                    <a:lumOff val="35000"/>
                  </a:schemeClr>
                </a:solidFill>
                <a:latin typeface="Calibri" panose="020F0502020204030204" pitchFamily="34" charset="0"/>
                <a:cs typeface="Times New Roman" panose="02020603050405020304" pitchFamily="18" charset="0"/>
              </a:endParaRPr>
            </a:p>
          </p:txBody>
        </p:sp>
      </p:grpSp>
      <p:graphicFrame>
        <p:nvGraphicFramePr>
          <p:cNvPr id="19" name="Diagram 18">
            <a:extLst>
              <a:ext uri="{FF2B5EF4-FFF2-40B4-BE49-F238E27FC236}">
                <a16:creationId xmlns:a16="http://schemas.microsoft.com/office/drawing/2014/main" id="{A9E5E24B-864F-467C-A5A1-6554F4F99A61}"/>
              </a:ext>
            </a:extLst>
          </p:cNvPr>
          <p:cNvGraphicFramePr/>
          <p:nvPr>
            <p:extLst>
              <p:ext uri="{D42A27DB-BD31-4B8C-83A1-F6EECF244321}">
                <p14:modId xmlns:p14="http://schemas.microsoft.com/office/powerpoint/2010/main" val="1256004678"/>
              </p:ext>
            </p:extLst>
          </p:nvPr>
        </p:nvGraphicFramePr>
        <p:xfrm>
          <a:off x="1159790" y="4213974"/>
          <a:ext cx="9872420" cy="1699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Box 17">
            <a:extLst>
              <a:ext uri="{FF2B5EF4-FFF2-40B4-BE49-F238E27FC236}">
                <a16:creationId xmlns:a16="http://schemas.microsoft.com/office/drawing/2014/main" id="{A8A25BD6-1108-4476-B976-E845CFFBEDD0}"/>
              </a:ext>
            </a:extLst>
          </p:cNvPr>
          <p:cNvSpPr txBox="1"/>
          <p:nvPr/>
        </p:nvSpPr>
        <p:spPr>
          <a:xfrm>
            <a:off x="571314" y="1773113"/>
            <a:ext cx="8989936" cy="461665"/>
          </a:xfrm>
          <a:prstGeom prst="rect">
            <a:avLst/>
          </a:prstGeom>
          <a:noFill/>
        </p:spPr>
        <p:txBody>
          <a:bodyPr wrap="square">
            <a:spAutoFit/>
          </a:bodyPr>
          <a:lstStyle/>
          <a:p>
            <a:r>
              <a:rPr lang="nl-NL" sz="2400" dirty="0">
                <a:solidFill>
                  <a:srgbClr val="5E5E5E"/>
                </a:solidFill>
              </a:rPr>
              <a:t>Een gemeenschap kan op verschillende manieren opgevat worden:</a:t>
            </a:r>
            <a:endParaRPr lang="en-GB" sz="2400" dirty="0"/>
          </a:p>
        </p:txBody>
      </p:sp>
      <p:sp>
        <p:nvSpPr>
          <p:cNvPr id="20" name="TextBox 19">
            <a:extLst>
              <a:ext uri="{FF2B5EF4-FFF2-40B4-BE49-F238E27FC236}">
                <a16:creationId xmlns:a16="http://schemas.microsoft.com/office/drawing/2014/main" id="{07D773D7-A883-465B-8533-B2FFC0C05D84}"/>
              </a:ext>
            </a:extLst>
          </p:cNvPr>
          <p:cNvSpPr txBox="1"/>
          <p:nvPr/>
        </p:nvSpPr>
        <p:spPr>
          <a:xfrm>
            <a:off x="559977" y="5520507"/>
            <a:ext cx="11072046" cy="707886"/>
          </a:xfrm>
          <a:prstGeom prst="rect">
            <a:avLst/>
          </a:prstGeom>
          <a:noFill/>
        </p:spPr>
        <p:txBody>
          <a:bodyPr wrap="square">
            <a:spAutoFit/>
          </a:bodyPr>
          <a:lstStyle/>
          <a:p>
            <a:pPr algn="l"/>
            <a:r>
              <a:rPr lang="nl-NL" sz="2000" dirty="0">
                <a:solidFill>
                  <a:srgbClr val="5E5E5E"/>
                </a:solidFill>
              </a:rPr>
              <a:t>Om deze redenen is het begrijpen van de gemeenschap vanuit verschillende perspectieven een belangrijk onderdeel van </a:t>
            </a:r>
            <a:r>
              <a:rPr lang="nl-NL" sz="2000" b="1" dirty="0">
                <a:solidFill>
                  <a:srgbClr val="5E5E5E"/>
                </a:solidFill>
              </a:rPr>
              <a:t>duurzame probleemoplossing </a:t>
            </a:r>
            <a:r>
              <a:rPr lang="nl-NL" sz="2000" dirty="0">
                <a:solidFill>
                  <a:srgbClr val="5E5E5E"/>
                </a:solidFill>
              </a:rPr>
              <a:t>en agendabepaling.</a:t>
            </a:r>
            <a:endParaRPr lang="en-GB" sz="2000" dirty="0">
              <a:solidFill>
                <a:srgbClr val="5E5E5E"/>
              </a:solidFill>
            </a:endParaRPr>
          </a:p>
        </p:txBody>
      </p:sp>
    </p:spTree>
    <p:extLst>
      <p:ext uri="{BB962C8B-B14F-4D97-AF65-F5344CB8AC3E}">
        <p14:creationId xmlns:p14="http://schemas.microsoft.com/office/powerpoint/2010/main" val="42949430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nvPr>
        </p:nvSpPr>
        <p:spPr>
          <a:xfrm>
            <a:off x="505291" y="2562141"/>
            <a:ext cx="11271703" cy="3219692"/>
          </a:xfrm>
        </p:spPr>
        <p:txBody>
          <a:bodyPr/>
          <a:lstStyle/>
          <a:p>
            <a:pPr marL="342900" indent="-342900" algn="l">
              <a:buFont typeface="Wingdings" panose="05000000000000000000" pitchFamily="2" charset="2"/>
              <a:buChar char="q"/>
            </a:pPr>
            <a:r>
              <a:rPr lang="nl-NL" dirty="0"/>
              <a:t>Documentatie die ik nodig heb </a:t>
            </a:r>
            <a:r>
              <a:rPr lang="en-GB" dirty="0"/>
              <a:t>: ____________________________________________</a:t>
            </a:r>
          </a:p>
          <a:p>
            <a:pPr marL="342900" indent="-342900" algn="l">
              <a:buFont typeface="Wingdings" panose="05000000000000000000" pitchFamily="2" charset="2"/>
              <a:buChar char="q"/>
            </a:pPr>
            <a:r>
              <a:rPr lang="nl-NL" dirty="0"/>
              <a:t>Andere mensen die me kunnen helpen</a:t>
            </a:r>
            <a:r>
              <a:rPr lang="en-GB" dirty="0"/>
              <a:t>: ______________________________________</a:t>
            </a:r>
          </a:p>
          <a:p>
            <a:pPr marL="342900" indent="-342900" algn="l">
              <a:buFont typeface="Wingdings" panose="05000000000000000000" pitchFamily="2" charset="2"/>
              <a:buChar char="q"/>
            </a:pPr>
            <a:r>
              <a:rPr lang="nl-NL" dirty="0"/>
              <a:t>Wat ik aan de andere partij verwacht</a:t>
            </a:r>
            <a:r>
              <a:rPr lang="en-GB" dirty="0"/>
              <a:t>: _______________________________________</a:t>
            </a:r>
          </a:p>
          <a:p>
            <a:pPr marL="342900" indent="-342900" algn="l">
              <a:buFont typeface="Wingdings" panose="05000000000000000000" pitchFamily="2" charset="2"/>
              <a:buChar char="q"/>
            </a:pPr>
            <a:r>
              <a:rPr lang="en-GB" dirty="0" err="1"/>
              <a:t>Strategieën</a:t>
            </a:r>
            <a:r>
              <a:rPr lang="en-GB" dirty="0"/>
              <a:t> </a:t>
            </a:r>
            <a:r>
              <a:rPr lang="en-GB" dirty="0" err="1"/>
              <a:t>voor</a:t>
            </a:r>
            <a:r>
              <a:rPr lang="en-GB" dirty="0"/>
              <a:t> het </a:t>
            </a:r>
            <a:r>
              <a:rPr lang="en-GB" dirty="0" err="1"/>
              <a:t>vervolg</a:t>
            </a:r>
            <a:r>
              <a:rPr lang="en-GB" dirty="0"/>
              <a:t>: ______________________________________________</a:t>
            </a:r>
          </a:p>
          <a:p>
            <a:pPr marL="342900" indent="-342900" algn="l">
              <a:buFont typeface="Wingdings" panose="05000000000000000000" pitchFamily="2" charset="2"/>
              <a:buChar char="q"/>
            </a:pPr>
            <a:r>
              <a:rPr lang="nl-NL" dirty="0"/>
              <a:t>Debriefing: wie kan ik bellen of hoe kan ik voor mezelf zorgen na deze ontmoeting</a:t>
            </a:r>
            <a:r>
              <a:rPr lang="en-GB" dirty="0"/>
              <a:t>?</a:t>
            </a:r>
          </a:p>
          <a:p>
            <a:pPr algn="l"/>
            <a:r>
              <a:rPr lang="en-GB" dirty="0"/>
              <a:t>________________________________________________________________________</a:t>
            </a:r>
          </a:p>
          <a:p>
            <a:pPr marL="342900" indent="-342900" algn="l">
              <a:buFont typeface="Wingdings" panose="05000000000000000000" pitchFamily="2" charset="2"/>
              <a:buChar char="ü"/>
            </a:pPr>
            <a:r>
              <a:rPr lang="nl-NL" dirty="0"/>
              <a:t>Wat doe ik als de strategie niet werkt? Wat is het reserveplan?</a:t>
            </a:r>
          </a:p>
          <a:p>
            <a:pPr marL="342900" indent="-342900" algn="l">
              <a:buFont typeface="Wingdings" panose="05000000000000000000" pitchFamily="2" charset="2"/>
              <a:buChar char="ü"/>
            </a:pPr>
            <a:r>
              <a:rPr lang="nl-NL" dirty="0"/>
              <a:t>Wat ging er mis? Waarom werkte de strategie niet</a:t>
            </a:r>
            <a:r>
              <a:rPr lang="en-GB" dirty="0"/>
              <a:t>?</a:t>
            </a:r>
          </a:p>
        </p:txBody>
      </p:sp>
      <p:sp>
        <p:nvSpPr>
          <p:cNvPr id="14" name="Text Placeholder 5">
            <a:extLst>
              <a:ext uri="{FF2B5EF4-FFF2-40B4-BE49-F238E27FC236}">
                <a16:creationId xmlns:a16="http://schemas.microsoft.com/office/drawing/2014/main" id="{1AB2152D-E632-4AA9-BBCD-31691719B397}"/>
              </a:ext>
            </a:extLst>
          </p:cNvPr>
          <p:cNvSpPr txBox="1">
            <a:spLocks/>
          </p:cNvSpPr>
          <p:nvPr/>
        </p:nvSpPr>
        <p:spPr>
          <a:xfrm>
            <a:off x="802105" y="608530"/>
            <a:ext cx="10587790" cy="678236"/>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dirty="0">
                <a:solidFill>
                  <a:srgbClr val="F6BC67"/>
                </a:solidFill>
              </a:rPr>
              <a:t>OEFENING: INFORMEEL PLAN VOOR BELANGENBEHARTIGING </a:t>
            </a:r>
            <a:endParaRPr lang="en-GB" dirty="0"/>
          </a:p>
        </p:txBody>
      </p:sp>
    </p:spTree>
    <p:extLst>
      <p:ext uri="{BB962C8B-B14F-4D97-AF65-F5344CB8AC3E}">
        <p14:creationId xmlns:p14="http://schemas.microsoft.com/office/powerpoint/2010/main" val="10200934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B96D7D-2F8C-1146-ACED-2EBFEBA020BA}"/>
              </a:ext>
            </a:extLst>
          </p:cNvPr>
          <p:cNvPicPr>
            <a:picLocks noChangeAspect="1"/>
          </p:cNvPicPr>
          <p:nvPr/>
        </p:nvPicPr>
        <p:blipFill>
          <a:blip r:embed="rId2"/>
          <a:stretch>
            <a:fillRect/>
          </a:stretch>
        </p:blipFill>
        <p:spPr>
          <a:xfrm>
            <a:off x="159027" y="2438399"/>
            <a:ext cx="5419350" cy="3857487"/>
          </a:xfrm>
          <a:prstGeom prst="rect">
            <a:avLst/>
          </a:prstGeom>
        </p:spPr>
      </p:pic>
      <p:sp>
        <p:nvSpPr>
          <p:cNvPr id="4" name="Text Placeholder 3">
            <a:extLst>
              <a:ext uri="{FF2B5EF4-FFF2-40B4-BE49-F238E27FC236}">
                <a16:creationId xmlns:a16="http://schemas.microsoft.com/office/drawing/2014/main" id="{FAAADB4F-3CB0-704E-B050-064BC36D8D29}"/>
              </a:ext>
            </a:extLst>
          </p:cNvPr>
          <p:cNvSpPr>
            <a:spLocks noGrp="1"/>
          </p:cNvSpPr>
          <p:nvPr>
            <p:ph type="body" sz="quarter" idx="13"/>
          </p:nvPr>
        </p:nvSpPr>
        <p:spPr/>
        <p:txBody>
          <a:bodyPr>
            <a:normAutofit/>
          </a:bodyPr>
          <a:lstStyle/>
          <a:p>
            <a:r>
              <a:rPr lang="nl-NL" dirty="0"/>
              <a:t>Hoe te praten met diverse groepen</a:t>
            </a:r>
            <a:r>
              <a:rPr lang="en-GB" dirty="0"/>
              <a:t>?</a:t>
            </a:r>
          </a:p>
          <a:p>
            <a:endParaRPr lang="en-GB" dirty="0"/>
          </a:p>
          <a:p>
            <a:r>
              <a:rPr lang="nl-NL" sz="3000" b="0" dirty="0"/>
              <a:t>Tips om taalbarrières te overwinnen, een inclusieve benadering te oefenen</a:t>
            </a:r>
            <a:endParaRPr lang="en-US" sz="3000" b="0" dirty="0"/>
          </a:p>
        </p:txBody>
      </p:sp>
    </p:spTree>
    <p:extLst>
      <p:ext uri="{BB962C8B-B14F-4D97-AF65-F5344CB8AC3E}">
        <p14:creationId xmlns:p14="http://schemas.microsoft.com/office/powerpoint/2010/main" val="32117298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D4DA6D-A647-431C-BFF1-195B30D7C71D}"/>
              </a:ext>
            </a:extLst>
          </p:cNvPr>
          <p:cNvSpPr>
            <a:spLocks noGrp="1"/>
          </p:cNvSpPr>
          <p:nvPr>
            <p:ph type="body" sz="quarter" idx="13"/>
          </p:nvPr>
        </p:nvSpPr>
        <p:spPr>
          <a:xfrm>
            <a:off x="346129" y="483562"/>
            <a:ext cx="11499743" cy="1689315"/>
          </a:xfrm>
        </p:spPr>
        <p:txBody>
          <a:bodyPr>
            <a:normAutofit/>
          </a:bodyPr>
          <a:lstStyle/>
          <a:p>
            <a:pPr algn="ctr"/>
            <a:r>
              <a:rPr lang="en-GB" sz="3900" dirty="0" err="1"/>
              <a:t>Interculturele</a:t>
            </a:r>
            <a:r>
              <a:rPr lang="en-GB" sz="3900" dirty="0"/>
              <a:t> </a:t>
            </a:r>
            <a:r>
              <a:rPr lang="en-GB" sz="3900" dirty="0" err="1"/>
              <a:t>Communicatie</a:t>
            </a:r>
            <a:r>
              <a:rPr lang="en-GB" sz="3900" dirty="0"/>
              <a:t> </a:t>
            </a:r>
            <a:r>
              <a:rPr lang="en-GB" sz="3900" dirty="0" err="1"/>
              <a:t>vergemakkelijken</a:t>
            </a:r>
            <a:endParaRPr lang="en-GB" sz="2800" dirty="0"/>
          </a:p>
          <a:p>
            <a:pPr algn="ctr"/>
            <a:r>
              <a:rPr lang="nl-NL" sz="2800" dirty="0"/>
              <a:t>Interpersoonlijke interacties tussen leden van verschillende culturen vormen </a:t>
            </a:r>
            <a:r>
              <a:rPr lang="en-GB" sz="2800" b="1" dirty="0" err="1"/>
              <a:t>interculturele</a:t>
            </a:r>
            <a:r>
              <a:rPr lang="en-GB" sz="2800" b="1" dirty="0"/>
              <a:t>  </a:t>
            </a:r>
            <a:r>
              <a:rPr lang="en-GB" sz="2800" b="1" dirty="0" err="1"/>
              <a:t>communicatie</a:t>
            </a:r>
            <a:endParaRPr lang="en-GB" sz="2800" b="1" dirty="0"/>
          </a:p>
        </p:txBody>
      </p:sp>
      <p:sp>
        <p:nvSpPr>
          <p:cNvPr id="3" name="Text Placeholder 2">
            <a:extLst>
              <a:ext uri="{FF2B5EF4-FFF2-40B4-BE49-F238E27FC236}">
                <a16:creationId xmlns:a16="http://schemas.microsoft.com/office/drawing/2014/main" id="{C5F624D9-7F53-4F98-8F9A-20DDE36F0CAB}"/>
              </a:ext>
            </a:extLst>
          </p:cNvPr>
          <p:cNvSpPr>
            <a:spLocks noGrp="1"/>
          </p:cNvSpPr>
          <p:nvPr>
            <p:ph type="body" sz="quarter" idx="14"/>
          </p:nvPr>
        </p:nvSpPr>
        <p:spPr>
          <a:xfrm>
            <a:off x="528938" y="2343360"/>
            <a:ext cx="10638222" cy="4170564"/>
          </a:xfrm>
        </p:spPr>
        <p:txBody>
          <a:bodyPr/>
          <a:lstStyle/>
          <a:p>
            <a:r>
              <a:rPr lang="nl-NL" sz="2200" dirty="0"/>
              <a:t>Onze culturele identiteit bestaat uit onze verschillende ervaringen, normen en waardesystemen die een rol spelen als we intercultureel met elkaar omgaan. </a:t>
            </a:r>
          </a:p>
          <a:p>
            <a:r>
              <a:rPr lang="nl-NL" sz="2200" dirty="0"/>
              <a:t>Er zijn </a:t>
            </a:r>
            <a:r>
              <a:rPr lang="nl-NL" sz="2200" b="1" dirty="0"/>
              <a:t>twee verschillende modellen </a:t>
            </a:r>
            <a:r>
              <a:rPr lang="nl-NL" sz="2200" dirty="0"/>
              <a:t>die gebruikt worden om interculturele communicatie te benaderen</a:t>
            </a:r>
            <a:r>
              <a:rPr lang="en-GB" sz="2200" dirty="0"/>
              <a:t>:</a:t>
            </a:r>
          </a:p>
          <a:p>
            <a:pPr marL="342900" indent="-342900">
              <a:buFont typeface="Wingdings" panose="05000000000000000000" pitchFamily="2" charset="2"/>
              <a:buChar char="ü"/>
            </a:pPr>
            <a:r>
              <a:rPr lang="nl-NL" sz="2200" b="1" dirty="0">
                <a:solidFill>
                  <a:srgbClr val="F6BC67"/>
                </a:solidFill>
              </a:rPr>
              <a:t>Het Klassieke Model </a:t>
            </a:r>
            <a:r>
              <a:rPr lang="nl-NL" sz="2200" dirty="0"/>
              <a:t>gaat ervan uit dat elke persoon tot één cultuur behoort</a:t>
            </a:r>
            <a:r>
              <a:rPr lang="en-GB" sz="2200" dirty="0"/>
              <a:t>.  </a:t>
            </a:r>
          </a:p>
          <a:p>
            <a:pPr marL="342900" indent="-342900">
              <a:buFont typeface="Wingdings" panose="05000000000000000000" pitchFamily="2" charset="2"/>
              <a:buChar char="ü"/>
            </a:pPr>
            <a:r>
              <a:rPr lang="nl-NL" sz="2200" b="1" dirty="0">
                <a:solidFill>
                  <a:srgbClr val="F6BC67"/>
                </a:solidFill>
              </a:rPr>
              <a:t>Het model van de multiculturele persoon </a:t>
            </a:r>
            <a:r>
              <a:rPr lang="nl-NL" sz="2200" dirty="0"/>
              <a:t>gaat ervan uit dat we allemaal multiculturele mensen zijn. Dit betekent dat we in verschillende culturen of subculturen met elkaar omgaan, bijvoorbeeld op de voetbalclub, op het werk, bij de bank, in ons gezin enz. </a:t>
            </a:r>
          </a:p>
          <a:p>
            <a:r>
              <a:rPr lang="nl-NL" sz="2200" dirty="0"/>
              <a:t>De cultuur en de manier van met elkaar omgaan in de voetbalclub kan anders zijn dan hoe we op het werk of bij de bank met elkaar omgaan.  Maar alle culturen maken deel uit van ons.</a:t>
            </a:r>
            <a:endParaRPr lang="en-GB" sz="2200" dirty="0"/>
          </a:p>
        </p:txBody>
      </p:sp>
    </p:spTree>
    <p:extLst>
      <p:ext uri="{BB962C8B-B14F-4D97-AF65-F5344CB8AC3E}">
        <p14:creationId xmlns:p14="http://schemas.microsoft.com/office/powerpoint/2010/main" val="30192589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054FC-2594-4856-813F-AC732E5EA5A4}"/>
              </a:ext>
            </a:extLst>
          </p:cNvPr>
          <p:cNvSpPr>
            <a:spLocks noGrp="1"/>
          </p:cNvSpPr>
          <p:nvPr>
            <p:ph type="body" sz="quarter" idx="13"/>
          </p:nvPr>
        </p:nvSpPr>
        <p:spPr/>
        <p:txBody>
          <a:bodyPr/>
          <a:lstStyle/>
          <a:p>
            <a:pPr algn="ctr"/>
            <a:r>
              <a:rPr lang="en-GB" dirty="0" err="1"/>
              <a:t>Interculturele</a:t>
            </a:r>
            <a:r>
              <a:rPr lang="en-GB" dirty="0"/>
              <a:t> </a:t>
            </a:r>
            <a:r>
              <a:rPr lang="en-GB" dirty="0" err="1"/>
              <a:t>Communicatie</a:t>
            </a:r>
            <a:r>
              <a:rPr lang="en-GB" dirty="0"/>
              <a:t> </a:t>
            </a:r>
            <a:r>
              <a:rPr lang="en-GB" dirty="0" err="1"/>
              <a:t>vergemakkelijken</a:t>
            </a:r>
            <a:endParaRPr lang="en-GB" dirty="0"/>
          </a:p>
        </p:txBody>
      </p:sp>
      <p:sp>
        <p:nvSpPr>
          <p:cNvPr id="3" name="Text Placeholder 2">
            <a:extLst>
              <a:ext uri="{FF2B5EF4-FFF2-40B4-BE49-F238E27FC236}">
                <a16:creationId xmlns:a16="http://schemas.microsoft.com/office/drawing/2014/main" id="{0FDF1025-7DDA-4851-BB1D-510B3BFBAA3E}"/>
              </a:ext>
            </a:extLst>
          </p:cNvPr>
          <p:cNvSpPr>
            <a:spLocks noGrp="1"/>
          </p:cNvSpPr>
          <p:nvPr>
            <p:ph type="body" sz="quarter" idx="14"/>
          </p:nvPr>
        </p:nvSpPr>
        <p:spPr>
          <a:xfrm>
            <a:off x="495946" y="2219376"/>
            <a:ext cx="10850927" cy="4181427"/>
          </a:xfrm>
        </p:spPr>
        <p:txBody>
          <a:bodyPr/>
          <a:lstStyle/>
          <a:p>
            <a:r>
              <a:rPr lang="nl-NL" sz="2200" dirty="0"/>
              <a:t>Culturele verschillen kunnen bij communicatie tot allerlei misverstanden leiden. Hier zijn maar een paar voorbeelden: </a:t>
            </a:r>
          </a:p>
          <a:p>
            <a:r>
              <a:rPr lang="nl-NL" sz="2200" b="1" dirty="0">
                <a:solidFill>
                  <a:srgbClr val="F6BC67"/>
                </a:solidFill>
              </a:rPr>
              <a:t>Hoe we feedback geven en ontvangen verschilt sterk</a:t>
            </a:r>
            <a:r>
              <a:rPr lang="en-GB" sz="2200" dirty="0"/>
              <a:t>. </a:t>
            </a:r>
            <a:r>
              <a:rPr lang="nl-NL" sz="2200" dirty="0"/>
              <a:t>Het kan direct zijn. Sommige mensen kunnen van streek raken door directe feedback, anderen kunnen indirecte feedback niet begrijpen.</a:t>
            </a:r>
          </a:p>
          <a:p>
            <a:r>
              <a:rPr lang="en-GB" sz="2200" b="1" dirty="0" err="1">
                <a:solidFill>
                  <a:srgbClr val="F6BC67"/>
                </a:solidFill>
              </a:rPr>
              <a:t>Vrienden</a:t>
            </a:r>
            <a:r>
              <a:rPr lang="en-GB" sz="2200" b="1" dirty="0">
                <a:solidFill>
                  <a:srgbClr val="F6BC67"/>
                </a:solidFill>
              </a:rPr>
              <a:t> en </a:t>
            </a:r>
            <a:r>
              <a:rPr lang="en-GB" sz="2200" b="1" dirty="0" err="1">
                <a:solidFill>
                  <a:srgbClr val="F6BC67"/>
                </a:solidFill>
              </a:rPr>
              <a:t>kennissen</a:t>
            </a:r>
            <a:r>
              <a:rPr lang="en-GB" sz="2200" b="1" dirty="0">
                <a:solidFill>
                  <a:srgbClr val="F6BC67"/>
                </a:solidFill>
              </a:rPr>
              <a:t> </a:t>
            </a:r>
            <a:r>
              <a:rPr lang="en-GB" sz="2200" b="1" dirty="0" err="1">
                <a:solidFill>
                  <a:srgbClr val="F6BC67"/>
                </a:solidFill>
              </a:rPr>
              <a:t>maken</a:t>
            </a:r>
            <a:r>
              <a:rPr lang="en-GB" sz="2200" b="1" dirty="0">
                <a:solidFill>
                  <a:srgbClr val="F6BC67"/>
                </a:solidFill>
              </a:rPr>
              <a:t>:</a:t>
            </a:r>
            <a:r>
              <a:rPr lang="en-GB" sz="2200" dirty="0"/>
              <a:t> </a:t>
            </a:r>
            <a:r>
              <a:rPr lang="nl-NL" sz="2200" dirty="0"/>
              <a:t>Ook hier kunnen culturen verschillende normen hanteren voor het aangaan van vriendschappen, grenzen en passende situaties.</a:t>
            </a:r>
            <a:endParaRPr lang="en-GB" sz="2200" dirty="0"/>
          </a:p>
          <a:p>
            <a:r>
              <a:rPr lang="nl-NL" sz="2200" b="1" dirty="0">
                <a:solidFill>
                  <a:srgbClr val="F6BC67"/>
                </a:solidFill>
              </a:rPr>
              <a:t>Hoe conflicten worden aangepakt en opgelost kan sterk verschillen </a:t>
            </a:r>
            <a:r>
              <a:rPr lang="nl-NL" sz="2200" dirty="0"/>
              <a:t>en als mensen zich daar niet van bewust zijn, verergert dat vaak het conflict (zo kan een openhartige manier om problemen te verbaliseren uitlopen op een belediging voor mensen die dat niet gewend zijn)</a:t>
            </a:r>
            <a:endParaRPr lang="en-GB" sz="2200" dirty="0"/>
          </a:p>
          <a:p>
            <a:r>
              <a:rPr lang="en-GB" sz="2200" b="1" dirty="0" err="1">
                <a:solidFill>
                  <a:srgbClr val="F6BC67"/>
                </a:solidFill>
              </a:rPr>
              <a:t>Besluitvorming</a:t>
            </a:r>
            <a:r>
              <a:rPr lang="en-GB" sz="2200" b="1" dirty="0">
                <a:solidFill>
                  <a:srgbClr val="F6BC67"/>
                </a:solidFill>
              </a:rPr>
              <a:t>:</a:t>
            </a:r>
            <a:r>
              <a:rPr lang="en-GB" sz="2200" dirty="0"/>
              <a:t> </a:t>
            </a:r>
            <a:r>
              <a:rPr lang="nl-NL" sz="2200" dirty="0"/>
              <a:t>Hoe beslissingen genomen worden, en consensus tot stand komt, verschilt ook van cultuur tot cultuur. </a:t>
            </a:r>
            <a:endParaRPr lang="en-GB" sz="2200" dirty="0"/>
          </a:p>
        </p:txBody>
      </p:sp>
    </p:spTree>
    <p:extLst>
      <p:ext uri="{BB962C8B-B14F-4D97-AF65-F5344CB8AC3E}">
        <p14:creationId xmlns:p14="http://schemas.microsoft.com/office/powerpoint/2010/main" val="37601675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0735AF-4DAF-49EB-9FC0-DFA24384F3F2}"/>
              </a:ext>
            </a:extLst>
          </p:cNvPr>
          <p:cNvSpPr>
            <a:spLocks noGrp="1"/>
          </p:cNvSpPr>
          <p:nvPr>
            <p:ph type="body" sz="quarter" idx="13"/>
          </p:nvPr>
        </p:nvSpPr>
        <p:spPr/>
        <p:txBody>
          <a:bodyPr/>
          <a:lstStyle/>
          <a:p>
            <a:r>
              <a:rPr lang="nl-NL" dirty="0"/>
              <a:t>Praktische tips om te communiceren in een multiculturele omgeving </a:t>
            </a:r>
            <a:endParaRPr lang="en-GB" dirty="0"/>
          </a:p>
        </p:txBody>
      </p:sp>
      <p:sp>
        <p:nvSpPr>
          <p:cNvPr id="3" name="Text Placeholder 2">
            <a:extLst>
              <a:ext uri="{FF2B5EF4-FFF2-40B4-BE49-F238E27FC236}">
                <a16:creationId xmlns:a16="http://schemas.microsoft.com/office/drawing/2014/main" id="{FED0060E-A35C-48AC-99E7-A71743F5DB29}"/>
              </a:ext>
            </a:extLst>
          </p:cNvPr>
          <p:cNvSpPr>
            <a:spLocks noGrp="1"/>
          </p:cNvSpPr>
          <p:nvPr>
            <p:ph type="body" sz="quarter" idx="15"/>
          </p:nvPr>
        </p:nvSpPr>
        <p:spPr/>
        <p:txBody>
          <a:bodyPr/>
          <a:lstStyle/>
          <a:p>
            <a:r>
              <a:rPr lang="en-GB" dirty="0" err="1"/>
              <a:t>Duidelijkheid</a:t>
            </a:r>
            <a:endParaRPr lang="en-GB" dirty="0"/>
          </a:p>
        </p:txBody>
      </p:sp>
      <p:sp>
        <p:nvSpPr>
          <p:cNvPr id="4" name="Text Placeholder 3">
            <a:extLst>
              <a:ext uri="{FF2B5EF4-FFF2-40B4-BE49-F238E27FC236}">
                <a16:creationId xmlns:a16="http://schemas.microsoft.com/office/drawing/2014/main" id="{2901BA49-B8F1-4991-B3B5-DF381FA59203}"/>
              </a:ext>
            </a:extLst>
          </p:cNvPr>
          <p:cNvSpPr>
            <a:spLocks noGrp="1"/>
          </p:cNvSpPr>
          <p:nvPr>
            <p:ph type="body" sz="quarter" idx="16"/>
          </p:nvPr>
        </p:nvSpPr>
        <p:spPr>
          <a:xfrm>
            <a:off x="390944" y="3612042"/>
            <a:ext cx="2659582" cy="716489"/>
          </a:xfrm>
        </p:spPr>
        <p:txBody>
          <a:bodyPr/>
          <a:lstStyle/>
          <a:p>
            <a:r>
              <a:rPr lang="en-GB" sz="2400" dirty="0" err="1"/>
              <a:t>Communiceer</a:t>
            </a:r>
            <a:r>
              <a:rPr lang="en-GB" sz="2400" dirty="0"/>
              <a:t> </a:t>
            </a:r>
            <a:r>
              <a:rPr lang="en-GB" sz="2400" dirty="0" err="1"/>
              <a:t>duidelijk</a:t>
            </a:r>
            <a:r>
              <a:rPr lang="en-GB" sz="2400" dirty="0"/>
              <a:t> en </a:t>
            </a:r>
            <a:r>
              <a:rPr lang="en-GB" sz="2400" dirty="0" err="1"/>
              <a:t>expliciet</a:t>
            </a:r>
            <a:endParaRPr lang="en-GB" sz="2400" dirty="0"/>
          </a:p>
        </p:txBody>
      </p:sp>
      <p:sp>
        <p:nvSpPr>
          <p:cNvPr id="5" name="Text Placeholder 4">
            <a:extLst>
              <a:ext uri="{FF2B5EF4-FFF2-40B4-BE49-F238E27FC236}">
                <a16:creationId xmlns:a16="http://schemas.microsoft.com/office/drawing/2014/main" id="{514729D2-4380-44A9-A8EA-2AAC79710D23}"/>
              </a:ext>
            </a:extLst>
          </p:cNvPr>
          <p:cNvSpPr>
            <a:spLocks noGrp="1"/>
          </p:cNvSpPr>
          <p:nvPr>
            <p:ph type="body" sz="quarter" idx="17"/>
          </p:nvPr>
        </p:nvSpPr>
        <p:spPr/>
        <p:txBody>
          <a:bodyPr/>
          <a:lstStyle/>
          <a:p>
            <a:r>
              <a:rPr lang="en-GB" dirty="0" err="1"/>
              <a:t>Kennis</a:t>
            </a:r>
            <a:endParaRPr lang="en-GB" dirty="0"/>
          </a:p>
        </p:txBody>
      </p:sp>
      <p:sp>
        <p:nvSpPr>
          <p:cNvPr id="6" name="Text Placeholder 5">
            <a:extLst>
              <a:ext uri="{FF2B5EF4-FFF2-40B4-BE49-F238E27FC236}">
                <a16:creationId xmlns:a16="http://schemas.microsoft.com/office/drawing/2014/main" id="{8133055F-7C85-4537-8829-7915F91CA384}"/>
              </a:ext>
            </a:extLst>
          </p:cNvPr>
          <p:cNvSpPr>
            <a:spLocks noGrp="1"/>
          </p:cNvSpPr>
          <p:nvPr>
            <p:ph type="body" sz="quarter" idx="18"/>
          </p:nvPr>
        </p:nvSpPr>
        <p:spPr>
          <a:xfrm>
            <a:off x="3287916" y="3125836"/>
            <a:ext cx="2659582" cy="1202695"/>
          </a:xfrm>
        </p:spPr>
        <p:txBody>
          <a:bodyPr/>
          <a:lstStyle/>
          <a:p>
            <a:r>
              <a:rPr lang="nl-NL" sz="2400" dirty="0"/>
              <a:t>Informeer je over de culturen of achtergronden van de mensen met wie je communiceert</a:t>
            </a:r>
            <a:endParaRPr lang="en-GB" sz="2400" dirty="0"/>
          </a:p>
        </p:txBody>
      </p:sp>
      <p:sp>
        <p:nvSpPr>
          <p:cNvPr id="7" name="Text Placeholder 6">
            <a:extLst>
              <a:ext uri="{FF2B5EF4-FFF2-40B4-BE49-F238E27FC236}">
                <a16:creationId xmlns:a16="http://schemas.microsoft.com/office/drawing/2014/main" id="{71414D6F-AB1F-4BFC-9241-5D3FA954CF1C}"/>
              </a:ext>
            </a:extLst>
          </p:cNvPr>
          <p:cNvSpPr>
            <a:spLocks noGrp="1"/>
          </p:cNvSpPr>
          <p:nvPr>
            <p:ph type="body" sz="quarter" idx="19"/>
          </p:nvPr>
        </p:nvSpPr>
        <p:spPr/>
        <p:txBody>
          <a:bodyPr/>
          <a:lstStyle/>
          <a:p>
            <a:r>
              <a:rPr lang="en-GB" dirty="0"/>
              <a:t>Non-verbal</a:t>
            </a:r>
          </a:p>
        </p:txBody>
      </p:sp>
      <p:sp>
        <p:nvSpPr>
          <p:cNvPr id="8" name="Text Placeholder 7">
            <a:extLst>
              <a:ext uri="{FF2B5EF4-FFF2-40B4-BE49-F238E27FC236}">
                <a16:creationId xmlns:a16="http://schemas.microsoft.com/office/drawing/2014/main" id="{FD68449B-CA81-4B23-AD97-E71AAA2B99CE}"/>
              </a:ext>
            </a:extLst>
          </p:cNvPr>
          <p:cNvSpPr>
            <a:spLocks noGrp="1"/>
          </p:cNvSpPr>
          <p:nvPr>
            <p:ph type="body" sz="quarter" idx="20"/>
          </p:nvPr>
        </p:nvSpPr>
        <p:spPr>
          <a:xfrm>
            <a:off x="6184888" y="3070755"/>
            <a:ext cx="2659582" cy="716489"/>
          </a:xfrm>
        </p:spPr>
        <p:txBody>
          <a:bodyPr/>
          <a:lstStyle/>
          <a:p>
            <a:r>
              <a:rPr lang="nl-NL" sz="2400" dirty="0"/>
              <a:t>Wees attent op non-verbale communicatie. Schrijf dingen op, gebruik beelden</a:t>
            </a:r>
            <a:endParaRPr lang="en-GB" dirty="0"/>
          </a:p>
        </p:txBody>
      </p:sp>
      <p:sp>
        <p:nvSpPr>
          <p:cNvPr id="9" name="Text Placeholder 8">
            <a:extLst>
              <a:ext uri="{FF2B5EF4-FFF2-40B4-BE49-F238E27FC236}">
                <a16:creationId xmlns:a16="http://schemas.microsoft.com/office/drawing/2014/main" id="{048EFD2C-2E1B-40B8-81A7-C2217EBE743F}"/>
              </a:ext>
            </a:extLst>
          </p:cNvPr>
          <p:cNvSpPr>
            <a:spLocks noGrp="1"/>
          </p:cNvSpPr>
          <p:nvPr>
            <p:ph type="body" sz="quarter" idx="21"/>
          </p:nvPr>
        </p:nvSpPr>
        <p:spPr/>
        <p:txBody>
          <a:bodyPr/>
          <a:lstStyle/>
          <a:p>
            <a:r>
              <a:rPr lang="en-GB" dirty="0"/>
              <a:t>Geduld</a:t>
            </a:r>
          </a:p>
        </p:txBody>
      </p:sp>
      <p:sp>
        <p:nvSpPr>
          <p:cNvPr id="10" name="Text Placeholder 9">
            <a:extLst>
              <a:ext uri="{FF2B5EF4-FFF2-40B4-BE49-F238E27FC236}">
                <a16:creationId xmlns:a16="http://schemas.microsoft.com/office/drawing/2014/main" id="{16916CDF-1D61-4821-B870-5A5B4A296767}"/>
              </a:ext>
            </a:extLst>
          </p:cNvPr>
          <p:cNvSpPr>
            <a:spLocks noGrp="1"/>
          </p:cNvSpPr>
          <p:nvPr>
            <p:ph type="body" sz="quarter" idx="22"/>
          </p:nvPr>
        </p:nvSpPr>
        <p:spPr/>
        <p:txBody>
          <a:bodyPr/>
          <a:lstStyle/>
          <a:p>
            <a:r>
              <a:rPr lang="en-GB" sz="2400" dirty="0">
                <a:effectLst/>
              </a:rPr>
              <a:t>Wees </a:t>
            </a:r>
            <a:r>
              <a:rPr lang="en-GB" sz="2400" dirty="0" err="1">
                <a:effectLst/>
              </a:rPr>
              <a:t>behulpzaam</a:t>
            </a:r>
            <a:r>
              <a:rPr lang="en-GB" sz="2400" dirty="0">
                <a:effectLst/>
              </a:rPr>
              <a:t> en </a:t>
            </a:r>
            <a:r>
              <a:rPr lang="en-GB" sz="2400" dirty="0" err="1">
                <a:effectLst/>
              </a:rPr>
              <a:t>geduldig</a:t>
            </a:r>
            <a:endParaRPr lang="en-GB" sz="2400" dirty="0"/>
          </a:p>
        </p:txBody>
      </p:sp>
    </p:spTree>
    <p:extLst>
      <p:ext uri="{BB962C8B-B14F-4D97-AF65-F5344CB8AC3E}">
        <p14:creationId xmlns:p14="http://schemas.microsoft.com/office/powerpoint/2010/main" val="38717387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77C3D4-FBA7-4AE9-9C47-CA8E8344C1D9}"/>
              </a:ext>
            </a:extLst>
          </p:cNvPr>
          <p:cNvSpPr>
            <a:spLocks noGrp="1"/>
          </p:cNvSpPr>
          <p:nvPr>
            <p:ph type="body" sz="quarter" idx="16"/>
          </p:nvPr>
        </p:nvSpPr>
        <p:spPr>
          <a:xfrm>
            <a:off x="8043619" y="673768"/>
            <a:ext cx="3611106" cy="3551492"/>
          </a:xfrm>
        </p:spPr>
        <p:txBody>
          <a:bodyPr/>
          <a:lstStyle/>
          <a:p>
            <a:pPr algn="r"/>
            <a:r>
              <a:rPr lang="nl-NL" sz="3000" i="1" dirty="0">
                <a:solidFill>
                  <a:srgbClr val="A6377D"/>
                </a:solidFill>
              </a:rPr>
              <a:t>Op dit punt in onze cursus heb je de meeste van deze vaardigheden verworven, maar als je ernaar streeft een nog betere migrant community mediator te zijn, dan helpt dit overzicht je verder op weg</a:t>
            </a:r>
            <a:endParaRPr lang="en-GB" sz="3000" i="1" dirty="0">
              <a:solidFill>
                <a:srgbClr val="A6377D"/>
              </a:solidFill>
            </a:endParaRPr>
          </a:p>
        </p:txBody>
      </p:sp>
      <p:graphicFrame>
        <p:nvGraphicFramePr>
          <p:cNvPr id="2" name="Diagram 1">
            <a:extLst>
              <a:ext uri="{FF2B5EF4-FFF2-40B4-BE49-F238E27FC236}">
                <a16:creationId xmlns:a16="http://schemas.microsoft.com/office/drawing/2014/main" id="{DD39B0BE-65C8-4758-94F0-8E240002EDAC}"/>
              </a:ext>
            </a:extLst>
          </p:cNvPr>
          <p:cNvGraphicFramePr/>
          <p:nvPr>
            <p:extLst>
              <p:ext uri="{D42A27DB-BD31-4B8C-83A1-F6EECF244321}">
                <p14:modId xmlns:p14="http://schemas.microsoft.com/office/powerpoint/2010/main" val="3961925434"/>
              </p:ext>
            </p:extLst>
          </p:nvPr>
        </p:nvGraphicFramePr>
        <p:xfrm>
          <a:off x="312981" y="334655"/>
          <a:ext cx="7303007" cy="5993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86938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C5F9E0-3198-4ACE-A288-40470B4F9D44}"/>
              </a:ext>
            </a:extLst>
          </p:cNvPr>
          <p:cNvSpPr>
            <a:spLocks noGrp="1"/>
          </p:cNvSpPr>
          <p:nvPr>
            <p:ph type="body" sz="quarter" idx="13"/>
          </p:nvPr>
        </p:nvSpPr>
        <p:spPr/>
        <p:txBody>
          <a:bodyPr>
            <a:normAutofit fontScale="92500"/>
          </a:bodyPr>
          <a:lstStyle/>
          <a:p>
            <a:r>
              <a:rPr lang="nl-NL" dirty="0"/>
              <a:t>Verschillende mensen hebben verschillende gespreksstijlen</a:t>
            </a:r>
            <a:endParaRPr lang="en-GB" dirty="0"/>
          </a:p>
        </p:txBody>
      </p:sp>
      <p:sp>
        <p:nvSpPr>
          <p:cNvPr id="3" name="Text Placeholder 2">
            <a:extLst>
              <a:ext uri="{FF2B5EF4-FFF2-40B4-BE49-F238E27FC236}">
                <a16:creationId xmlns:a16="http://schemas.microsoft.com/office/drawing/2014/main" id="{5A279EBF-E1BD-4933-B976-6FC114798836}"/>
              </a:ext>
            </a:extLst>
          </p:cNvPr>
          <p:cNvSpPr>
            <a:spLocks noGrp="1"/>
          </p:cNvSpPr>
          <p:nvPr>
            <p:ph type="body" sz="quarter" idx="14"/>
          </p:nvPr>
        </p:nvSpPr>
        <p:spPr>
          <a:xfrm>
            <a:off x="371960" y="2231756"/>
            <a:ext cx="11499742" cy="3682309"/>
          </a:xfrm>
        </p:spPr>
        <p:txBody>
          <a:bodyPr/>
          <a:lstStyle/>
          <a:p>
            <a:r>
              <a:rPr lang="nl-NL" sz="2300" dirty="0"/>
              <a:t>Als je niet goed voorbereid bent, kan dit betekenen dat iemands stijl het gesprek in een conflictsituatie kan brengen. </a:t>
            </a:r>
          </a:p>
          <a:p>
            <a:r>
              <a:rPr lang="nl-NL" sz="2300" b="1" dirty="0">
                <a:solidFill>
                  <a:srgbClr val="76C6D2"/>
                </a:solidFill>
              </a:rPr>
              <a:t>Situaties waarin conflicten kunnen ontstaan</a:t>
            </a:r>
            <a:r>
              <a:rPr lang="en-GB" sz="2300" b="1" dirty="0">
                <a:solidFill>
                  <a:srgbClr val="76C6D2"/>
                </a:solidFill>
              </a:rPr>
              <a:t>:</a:t>
            </a:r>
          </a:p>
          <a:p>
            <a:pPr marL="342900" indent="-342900">
              <a:buFont typeface="Wingdings" panose="05000000000000000000" pitchFamily="2" charset="2"/>
              <a:buChar char="q"/>
            </a:pPr>
            <a:r>
              <a:rPr lang="nl-NL" sz="2300" dirty="0"/>
              <a:t>waar mensen alleen geïnteresseerd zijn in het geven van hun eigen mening, niet bereid zijn naar anderen te luisteren</a:t>
            </a:r>
            <a:r>
              <a:rPr lang="en-GB" sz="2300" dirty="0"/>
              <a:t> </a:t>
            </a:r>
          </a:p>
          <a:p>
            <a:pPr marL="342900" indent="-342900">
              <a:buFont typeface="Wingdings" panose="05000000000000000000" pitchFamily="2" charset="2"/>
              <a:buChar char="q"/>
            </a:pPr>
            <a:r>
              <a:rPr lang="nl-NL" sz="2300" dirty="0"/>
              <a:t>individuen praten alsof er maar één mogelijke aanpak is</a:t>
            </a:r>
          </a:p>
          <a:p>
            <a:pPr marL="342900" indent="-342900">
              <a:buFont typeface="Wingdings" panose="05000000000000000000" pitchFamily="2" charset="2"/>
              <a:buChar char="q"/>
            </a:pPr>
            <a:r>
              <a:rPr lang="nl-NL" sz="2300" dirty="0"/>
              <a:t>elke discussie wordt onderbroken door dreigende of daadwerkelijke agressie/geweld</a:t>
            </a:r>
          </a:p>
          <a:p>
            <a:pPr marL="342900" indent="-342900">
              <a:buFont typeface="Wingdings" panose="05000000000000000000" pitchFamily="2" charset="2"/>
              <a:buChar char="q"/>
            </a:pPr>
            <a:r>
              <a:rPr lang="nl-NL" sz="2300" dirty="0"/>
              <a:t>vragen worden gebruikt om anderen aan te vallen en te ondermijnen</a:t>
            </a:r>
          </a:p>
          <a:p>
            <a:pPr marL="342900" indent="-342900">
              <a:buFont typeface="Wingdings" panose="05000000000000000000" pitchFamily="2" charset="2"/>
              <a:buChar char="q"/>
            </a:pPr>
            <a:r>
              <a:rPr lang="nl-NL" sz="2300" dirty="0"/>
              <a:t>discussie en debat worden alleen gebruikt om 'punten te scoren’</a:t>
            </a:r>
          </a:p>
          <a:p>
            <a:pPr marL="342900" indent="-342900">
              <a:buFont typeface="Wingdings" panose="05000000000000000000" pitchFamily="2" charset="2"/>
              <a:buChar char="q"/>
            </a:pPr>
            <a:r>
              <a:rPr lang="nl-NL" sz="2300" dirty="0"/>
              <a:t>er is geen bereidheid of poging om gemeenschappelijke raakvlakken vast te stellen</a:t>
            </a:r>
            <a:r>
              <a:rPr lang="en-GB" sz="2300" dirty="0"/>
              <a:t>.</a:t>
            </a:r>
          </a:p>
        </p:txBody>
      </p:sp>
    </p:spTree>
    <p:extLst>
      <p:ext uri="{BB962C8B-B14F-4D97-AF65-F5344CB8AC3E}">
        <p14:creationId xmlns:p14="http://schemas.microsoft.com/office/powerpoint/2010/main" val="33616197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D67088-58CB-45F9-A1ED-1A95BF81BDB4}"/>
              </a:ext>
            </a:extLst>
          </p:cNvPr>
          <p:cNvSpPr>
            <a:spLocks noGrp="1"/>
          </p:cNvSpPr>
          <p:nvPr>
            <p:ph type="body" sz="quarter" idx="13"/>
          </p:nvPr>
        </p:nvSpPr>
        <p:spPr>
          <a:xfrm>
            <a:off x="1994831" y="2578191"/>
            <a:ext cx="8202338" cy="3664001"/>
          </a:xfrm>
        </p:spPr>
        <p:txBody>
          <a:bodyPr>
            <a:normAutofit lnSpcReduction="10000"/>
          </a:bodyPr>
          <a:lstStyle/>
          <a:p>
            <a:pPr algn="ctr"/>
            <a:r>
              <a:rPr lang="nl-NL" dirty="0"/>
              <a:t>Nieuwkomers ondersteunen betekent in de meeste gevallen dat je ze ondersteunt met de taal</a:t>
            </a:r>
            <a:r>
              <a:rPr lang="en-GB" dirty="0"/>
              <a:t>. </a:t>
            </a:r>
          </a:p>
          <a:p>
            <a:pPr algn="ctr"/>
            <a:endParaRPr lang="en-GB" dirty="0"/>
          </a:p>
          <a:p>
            <a:pPr algn="ctr"/>
            <a:r>
              <a:rPr lang="nl-NL" dirty="0"/>
              <a:t>Er zijn twee aspecten waarmee je rekening moet houden</a:t>
            </a:r>
            <a:r>
              <a:rPr lang="en-GB" dirty="0"/>
              <a:t>:</a:t>
            </a:r>
          </a:p>
          <a:p>
            <a:pPr algn="ctr"/>
            <a:r>
              <a:rPr lang="en-GB" dirty="0"/>
              <a:t> </a:t>
            </a:r>
            <a:r>
              <a:rPr lang="en-GB" i="1" dirty="0" err="1"/>
              <a:t>taalleren</a:t>
            </a:r>
            <a:r>
              <a:rPr lang="en-GB" i="1" dirty="0"/>
              <a:t>, </a:t>
            </a:r>
            <a:r>
              <a:rPr lang="en-GB" dirty="0"/>
              <a:t>en</a:t>
            </a:r>
            <a:r>
              <a:rPr lang="en-GB" i="1" dirty="0"/>
              <a:t> </a:t>
            </a:r>
            <a:r>
              <a:rPr lang="en-GB" i="1" dirty="0" err="1"/>
              <a:t>taalondersteuning</a:t>
            </a:r>
            <a:endParaRPr lang="en-GB" i="1" dirty="0"/>
          </a:p>
        </p:txBody>
      </p:sp>
      <p:grpSp>
        <p:nvGrpSpPr>
          <p:cNvPr id="3" name="Google Shape;551;p39">
            <a:extLst>
              <a:ext uri="{FF2B5EF4-FFF2-40B4-BE49-F238E27FC236}">
                <a16:creationId xmlns:a16="http://schemas.microsoft.com/office/drawing/2014/main" id="{6AC7ED25-F8C2-4E14-92E9-B3336BE97AA1}"/>
              </a:ext>
            </a:extLst>
          </p:cNvPr>
          <p:cNvGrpSpPr/>
          <p:nvPr/>
        </p:nvGrpSpPr>
        <p:grpSpPr>
          <a:xfrm>
            <a:off x="5589721" y="983683"/>
            <a:ext cx="1012558" cy="962772"/>
            <a:chOff x="6618700" y="1635475"/>
            <a:chExt cx="456675" cy="432325"/>
          </a:xfrm>
        </p:grpSpPr>
        <p:sp>
          <p:nvSpPr>
            <p:cNvPr id="4" name="Google Shape;552;p39">
              <a:extLst>
                <a:ext uri="{FF2B5EF4-FFF2-40B4-BE49-F238E27FC236}">
                  <a16:creationId xmlns:a16="http://schemas.microsoft.com/office/drawing/2014/main" id="{A2F7B35D-8B54-4D5E-B7EA-06A4D8CF86CA}"/>
                </a:ext>
              </a:extLst>
            </p:cNvPr>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3;p39">
              <a:extLst>
                <a:ext uri="{FF2B5EF4-FFF2-40B4-BE49-F238E27FC236}">
                  <a16:creationId xmlns:a16="http://schemas.microsoft.com/office/drawing/2014/main" id="{EE1C5391-8B1B-4611-81D1-54B8D95CF895}"/>
                </a:ext>
              </a:extLst>
            </p:cNvPr>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54;p39">
              <a:extLst>
                <a:ext uri="{FF2B5EF4-FFF2-40B4-BE49-F238E27FC236}">
                  <a16:creationId xmlns:a16="http://schemas.microsoft.com/office/drawing/2014/main" id="{DC56BB94-F923-4432-B4B1-C8674DC8C881}"/>
                </a:ext>
              </a:extLst>
            </p:cNvPr>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55;p39">
              <a:extLst>
                <a:ext uri="{FF2B5EF4-FFF2-40B4-BE49-F238E27FC236}">
                  <a16:creationId xmlns:a16="http://schemas.microsoft.com/office/drawing/2014/main" id="{0CC45A20-A56B-4AEA-93E1-2372E942C829}"/>
                </a:ext>
              </a:extLst>
            </p:cNvPr>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56;p39">
              <a:extLst>
                <a:ext uri="{FF2B5EF4-FFF2-40B4-BE49-F238E27FC236}">
                  <a16:creationId xmlns:a16="http://schemas.microsoft.com/office/drawing/2014/main" id="{9FC00CAD-8362-4A66-8763-1E4AA0C9BA51}"/>
                </a:ext>
              </a:extLst>
            </p:cNvPr>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672908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733DDC-156D-4A53-B55D-4A464E45C977}"/>
              </a:ext>
            </a:extLst>
          </p:cNvPr>
          <p:cNvSpPr>
            <a:spLocks noGrp="1"/>
          </p:cNvSpPr>
          <p:nvPr>
            <p:ph type="body" sz="quarter" idx="15"/>
          </p:nvPr>
        </p:nvSpPr>
        <p:spPr>
          <a:xfrm>
            <a:off x="431828" y="540863"/>
            <a:ext cx="10978262" cy="1083096"/>
          </a:xfrm>
        </p:spPr>
        <p:txBody>
          <a:bodyPr/>
          <a:lstStyle/>
          <a:p>
            <a:r>
              <a:rPr lang="nl-NL" dirty="0"/>
              <a:t>Hints en tips voor het omgaan met taalbarrières</a:t>
            </a:r>
            <a:endParaRPr lang="en-GB" dirty="0"/>
          </a:p>
        </p:txBody>
      </p:sp>
      <p:sp>
        <p:nvSpPr>
          <p:cNvPr id="3" name="Text Placeholder 2">
            <a:extLst>
              <a:ext uri="{FF2B5EF4-FFF2-40B4-BE49-F238E27FC236}">
                <a16:creationId xmlns:a16="http://schemas.microsoft.com/office/drawing/2014/main" id="{F0176176-A19E-407A-89AC-60116EF02886}"/>
              </a:ext>
            </a:extLst>
          </p:cNvPr>
          <p:cNvSpPr>
            <a:spLocks noGrp="1"/>
          </p:cNvSpPr>
          <p:nvPr>
            <p:ph type="body" sz="quarter" idx="16"/>
          </p:nvPr>
        </p:nvSpPr>
        <p:spPr>
          <a:xfrm>
            <a:off x="96124" y="1402403"/>
            <a:ext cx="6170450" cy="4271827"/>
          </a:xfrm>
        </p:spPr>
        <p:txBody>
          <a:bodyPr/>
          <a:lstStyle/>
          <a:p>
            <a:pPr marL="342900" indent="-342900">
              <a:buFont typeface="Wingdings" panose="05000000000000000000" pitchFamily="2" charset="2"/>
              <a:buChar char="ü"/>
            </a:pPr>
            <a:r>
              <a:rPr lang="nl-NL" sz="2200" dirty="0"/>
              <a:t>Probeer uit te vinden of er </a:t>
            </a:r>
            <a:r>
              <a:rPr lang="nl-NL" sz="2200" dirty="0">
                <a:solidFill>
                  <a:srgbClr val="A6377D"/>
                </a:solidFill>
              </a:rPr>
              <a:t>taalleeraanbiedingen</a:t>
            </a:r>
            <a:r>
              <a:rPr lang="nl-NL" sz="2200" dirty="0"/>
              <a:t> en mogelijke financiële steunregelingen zijn voor je mede-nieuwkomers, dat wil zeggen de mensen voor wie je bemiddelt</a:t>
            </a:r>
          </a:p>
          <a:p>
            <a:pPr marL="342900" indent="-342900">
              <a:buFont typeface="Wingdings" panose="05000000000000000000" pitchFamily="2" charset="2"/>
              <a:buChar char="ü"/>
            </a:pPr>
            <a:r>
              <a:rPr lang="nl-NL" sz="2200" dirty="0">
                <a:solidFill>
                  <a:srgbClr val="A6377D"/>
                </a:solidFill>
                <a:effectLst/>
              </a:rPr>
              <a:t>Oefen geen druk uit </a:t>
            </a:r>
            <a:r>
              <a:rPr lang="nl-NL" sz="2200" dirty="0">
                <a:effectLst/>
              </a:rPr>
              <a:t>op de persoon die zich probeert uit te drukken</a:t>
            </a:r>
          </a:p>
          <a:p>
            <a:pPr marL="342900" indent="-342900">
              <a:buFont typeface="Wingdings" panose="05000000000000000000" pitchFamily="2" charset="2"/>
              <a:buChar char="ü"/>
            </a:pPr>
            <a:r>
              <a:rPr lang="nl-NL" sz="2200" dirty="0"/>
              <a:t>Probeer digitale vertalers te gebruiken, zoals </a:t>
            </a:r>
            <a:r>
              <a:rPr lang="nl-NL" sz="2200" dirty="0">
                <a:solidFill>
                  <a:srgbClr val="A6377D"/>
                </a:solidFill>
              </a:rPr>
              <a:t>Google Translate </a:t>
            </a:r>
            <a:r>
              <a:rPr lang="nl-NL" sz="2200" dirty="0"/>
              <a:t>- het heeft zelfs de mogelijkheid om tekst van een stuk papier te scannen en te vertalen!</a:t>
            </a:r>
          </a:p>
          <a:p>
            <a:pPr marL="342900" indent="-342900">
              <a:buFont typeface="Wingdings" panose="05000000000000000000" pitchFamily="2" charset="2"/>
              <a:buChar char="ü"/>
            </a:pPr>
            <a:r>
              <a:rPr lang="nl-NL" sz="2200" dirty="0">
                <a:effectLst/>
              </a:rPr>
              <a:t>Gebruik visueel materiaal zoals </a:t>
            </a:r>
            <a:r>
              <a:rPr lang="nl-NL" sz="2200" dirty="0">
                <a:solidFill>
                  <a:srgbClr val="A6377D"/>
                </a:solidFill>
                <a:effectLst/>
              </a:rPr>
              <a:t>afbeeldingen en pictogrammen</a:t>
            </a:r>
          </a:p>
          <a:p>
            <a:pPr marL="342900" indent="-342900">
              <a:buFont typeface="Wingdings" panose="05000000000000000000" pitchFamily="2" charset="2"/>
              <a:buChar char="ü"/>
            </a:pPr>
            <a:r>
              <a:rPr lang="nl-NL" sz="2200" dirty="0"/>
              <a:t>Gebruik </a:t>
            </a:r>
            <a:r>
              <a:rPr lang="nl-NL" sz="2200" dirty="0">
                <a:solidFill>
                  <a:srgbClr val="A6377D"/>
                </a:solidFill>
              </a:rPr>
              <a:t>gebaren en gezichtsuitdrukking </a:t>
            </a:r>
            <a:r>
              <a:rPr lang="nl-NL" sz="2200" dirty="0"/>
              <a:t>en </a:t>
            </a:r>
            <a:r>
              <a:rPr lang="nl-NL" sz="2200" dirty="0">
                <a:solidFill>
                  <a:srgbClr val="A6377D"/>
                </a:solidFill>
              </a:rPr>
              <a:t>voorwerpen</a:t>
            </a:r>
            <a:r>
              <a:rPr lang="nl-NL" sz="2200" dirty="0"/>
              <a:t> om dingen te demonstreren</a:t>
            </a:r>
            <a:endParaRPr lang="en-GB" sz="2200" dirty="0"/>
          </a:p>
        </p:txBody>
      </p:sp>
      <p:pic>
        <p:nvPicPr>
          <p:cNvPr id="5" name="Picture 4">
            <a:extLst>
              <a:ext uri="{FF2B5EF4-FFF2-40B4-BE49-F238E27FC236}">
                <a16:creationId xmlns:a16="http://schemas.microsoft.com/office/drawing/2014/main" id="{C55884AA-3D26-4494-A0B1-DE66E47E8E0A}"/>
              </a:ext>
            </a:extLst>
          </p:cNvPr>
          <p:cNvPicPr>
            <a:picLocks noChangeAspect="1"/>
          </p:cNvPicPr>
          <p:nvPr/>
        </p:nvPicPr>
        <p:blipFill>
          <a:blip r:embed="rId2"/>
          <a:stretch>
            <a:fillRect/>
          </a:stretch>
        </p:blipFill>
        <p:spPr>
          <a:xfrm>
            <a:off x="6266574" y="1830336"/>
            <a:ext cx="5925426" cy="36252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87521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F15492-683E-440B-8EF8-3F9E0D68A4E3}"/>
              </a:ext>
            </a:extLst>
          </p:cNvPr>
          <p:cNvSpPr>
            <a:spLocks noGrp="1"/>
          </p:cNvSpPr>
          <p:nvPr>
            <p:ph type="body" sz="quarter" idx="15"/>
          </p:nvPr>
        </p:nvSpPr>
        <p:spPr>
          <a:xfrm>
            <a:off x="1755413" y="383367"/>
            <a:ext cx="8681175" cy="612292"/>
          </a:xfrm>
        </p:spPr>
        <p:txBody>
          <a:bodyPr/>
          <a:lstStyle/>
          <a:p>
            <a:pPr algn="ctr"/>
            <a:r>
              <a:rPr lang="en-GB" dirty="0"/>
              <a:t>Migrant Community Mediator </a:t>
            </a:r>
            <a:r>
              <a:rPr lang="en-GB" dirty="0" err="1"/>
              <a:t>Inspiratie</a:t>
            </a:r>
            <a:endParaRPr lang="en-GB" dirty="0"/>
          </a:p>
          <a:p>
            <a:endParaRPr lang="en-GB" dirty="0"/>
          </a:p>
        </p:txBody>
      </p:sp>
      <p:sp>
        <p:nvSpPr>
          <p:cNvPr id="3" name="Text Placeholder 2">
            <a:extLst>
              <a:ext uri="{FF2B5EF4-FFF2-40B4-BE49-F238E27FC236}">
                <a16:creationId xmlns:a16="http://schemas.microsoft.com/office/drawing/2014/main" id="{AFFBC679-8B33-48B9-B4F8-8DD52E45307A}"/>
              </a:ext>
            </a:extLst>
          </p:cNvPr>
          <p:cNvSpPr>
            <a:spLocks noGrp="1"/>
          </p:cNvSpPr>
          <p:nvPr>
            <p:ph type="body" sz="quarter" idx="16"/>
          </p:nvPr>
        </p:nvSpPr>
        <p:spPr>
          <a:xfrm>
            <a:off x="606869" y="2862594"/>
            <a:ext cx="10978262" cy="2318678"/>
          </a:xfrm>
        </p:spPr>
        <p:txBody>
          <a:bodyPr/>
          <a:lstStyle/>
          <a:p>
            <a:pPr algn="ctr"/>
            <a:r>
              <a:rPr lang="nl-NL" sz="3200" dirty="0">
                <a:solidFill>
                  <a:srgbClr val="5E5E5E"/>
                </a:solidFill>
              </a:rPr>
              <a:t>Het is goed om in gedachten te houden dat als iemand voor je staat en een taal probeert te spreken die hij of zij niet machtig is, dat betekent dat hij of zij zijn of haar </a:t>
            </a:r>
            <a:r>
              <a:rPr lang="nl-NL" sz="3200" dirty="0">
                <a:solidFill>
                  <a:srgbClr val="F6BC67"/>
                </a:solidFill>
              </a:rPr>
              <a:t>kwetsbare kant </a:t>
            </a:r>
            <a:r>
              <a:rPr lang="nl-NL" sz="3200" dirty="0">
                <a:solidFill>
                  <a:srgbClr val="5E5E5E"/>
                </a:solidFill>
              </a:rPr>
              <a:t>aan je blootstelt. </a:t>
            </a:r>
          </a:p>
          <a:p>
            <a:pPr algn="ctr"/>
            <a:r>
              <a:rPr lang="nl-NL" sz="3200" dirty="0">
                <a:solidFill>
                  <a:srgbClr val="5E5E5E"/>
                </a:solidFill>
              </a:rPr>
              <a:t>Met deze gedachte in je achterhoofd ben je een stap dichter bij het vinden van </a:t>
            </a:r>
            <a:r>
              <a:rPr lang="nl-NL" sz="3200" dirty="0">
                <a:solidFill>
                  <a:srgbClr val="F6BC67"/>
                </a:solidFill>
              </a:rPr>
              <a:t>communicatie-oplossingen die gevoed worden door empathie en respect</a:t>
            </a:r>
            <a:r>
              <a:rPr lang="nl-NL" sz="3200" dirty="0">
                <a:solidFill>
                  <a:srgbClr val="5E5E5E"/>
                </a:solidFill>
              </a:rPr>
              <a:t>.</a:t>
            </a:r>
            <a:endParaRPr lang="en-GB" sz="3000" dirty="0">
              <a:solidFill>
                <a:srgbClr val="F6BC67"/>
              </a:solidFill>
            </a:endParaRPr>
          </a:p>
        </p:txBody>
      </p:sp>
      <p:sp>
        <p:nvSpPr>
          <p:cNvPr id="4" name="Flowchart: Connector 3">
            <a:extLst>
              <a:ext uri="{FF2B5EF4-FFF2-40B4-BE49-F238E27FC236}">
                <a16:creationId xmlns:a16="http://schemas.microsoft.com/office/drawing/2014/main" id="{BA4C9C6D-79A0-4727-A814-7C3D864473A4}"/>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Google Shape;497;p39">
            <a:extLst>
              <a:ext uri="{FF2B5EF4-FFF2-40B4-BE49-F238E27FC236}">
                <a16:creationId xmlns:a16="http://schemas.microsoft.com/office/drawing/2014/main" id="{6ADFBD21-67C4-46BC-A3CA-9E1FEA5A7E65}"/>
              </a:ext>
            </a:extLst>
          </p:cNvPr>
          <p:cNvSpPr/>
          <p:nvPr/>
        </p:nvSpPr>
        <p:spPr>
          <a:xfrm>
            <a:off x="5587849" y="1448128"/>
            <a:ext cx="742692" cy="621774"/>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4271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B93BA1-0A82-42DF-8543-A1C41DF7EE42}"/>
              </a:ext>
            </a:extLst>
          </p:cNvPr>
          <p:cNvSpPr>
            <a:spLocks noGrp="1"/>
          </p:cNvSpPr>
          <p:nvPr>
            <p:ph type="body" sz="quarter" idx="13"/>
          </p:nvPr>
        </p:nvSpPr>
        <p:spPr>
          <a:xfrm>
            <a:off x="783177" y="943935"/>
            <a:ext cx="10899598" cy="697353"/>
          </a:xfrm>
        </p:spPr>
        <p:txBody>
          <a:bodyPr>
            <a:normAutofit fontScale="85000" lnSpcReduction="10000"/>
          </a:bodyPr>
          <a:lstStyle/>
          <a:p>
            <a:r>
              <a:rPr lang="nl-NL" dirty="0"/>
              <a:t>Empathie begrijpen: Waarom het van belang is in de lokale context</a:t>
            </a:r>
            <a:endParaRPr lang="en-US" dirty="0"/>
          </a:p>
        </p:txBody>
      </p:sp>
      <p:sp>
        <p:nvSpPr>
          <p:cNvPr id="3" name="Text Placeholder 2">
            <a:extLst>
              <a:ext uri="{FF2B5EF4-FFF2-40B4-BE49-F238E27FC236}">
                <a16:creationId xmlns:a16="http://schemas.microsoft.com/office/drawing/2014/main" id="{087D47F9-D6DC-4EED-BE6E-3EE96147A32E}"/>
              </a:ext>
            </a:extLst>
          </p:cNvPr>
          <p:cNvSpPr>
            <a:spLocks noGrp="1"/>
          </p:cNvSpPr>
          <p:nvPr>
            <p:ph type="body" sz="quarter" idx="14"/>
          </p:nvPr>
        </p:nvSpPr>
        <p:spPr>
          <a:xfrm>
            <a:off x="509225" y="2417353"/>
            <a:ext cx="7203708" cy="3245241"/>
          </a:xfrm>
        </p:spPr>
        <p:txBody>
          <a:bodyPr/>
          <a:lstStyle/>
          <a:p>
            <a:pPr>
              <a:lnSpc>
                <a:spcPct val="100000"/>
              </a:lnSpc>
            </a:pPr>
            <a:r>
              <a:rPr lang="nl-NL" sz="2000" dirty="0"/>
              <a:t>Wanneer individuen empathie hebben, vertonen ze vaak </a:t>
            </a:r>
            <a:r>
              <a:rPr lang="nl-NL" sz="2000" dirty="0" err="1"/>
              <a:t>prosociaal</a:t>
            </a:r>
            <a:r>
              <a:rPr lang="nl-NL" sz="2000" dirty="0"/>
              <a:t> gedrag. Zo heeft het </a:t>
            </a:r>
            <a:r>
              <a:rPr lang="nl-NL" sz="2000" dirty="0" err="1"/>
              <a:t>Mahatma</a:t>
            </a:r>
            <a:r>
              <a:rPr lang="nl-NL" sz="2000" dirty="0"/>
              <a:t> Gandhi Instituut voor Educatie voor Vrede en Duurzame Ontwikkeling van de UNESCO onderzoek en </a:t>
            </a:r>
            <a:r>
              <a:rPr lang="nl-NL" sz="2000" dirty="0" err="1"/>
              <a:t>onderzoeksoverzichten</a:t>
            </a:r>
            <a:r>
              <a:rPr lang="nl-NL" sz="2000" dirty="0"/>
              <a:t> uitgevoerd waaruit blijkt dat empathie van cruciaal belang is bij vredesonderhandelingen, omdat de neurowetenschap aantoont dat empathie "sociaal begrip kan vergroten, sociale conflicten kan verminderen, agressie kan beperken, compassie en zorgzaamheid kan vergroten, vooroordelen kan verminderen, emotionele bekwaamheid kan vergroten, en pro-sociaal gedrag kan motiveren".</a:t>
            </a:r>
          </a:p>
          <a:p>
            <a:pPr>
              <a:lnSpc>
                <a:spcPct val="100000"/>
              </a:lnSpc>
            </a:pPr>
            <a:r>
              <a:rPr lang="en-US" sz="2000" dirty="0"/>
              <a:t>(</a:t>
            </a:r>
            <a:r>
              <a:rPr lang="en-US" sz="2000" dirty="0" err="1"/>
              <a:t>Feshbach</a:t>
            </a:r>
            <a:r>
              <a:rPr lang="en-US" sz="2000" dirty="0"/>
              <a:t> &amp; </a:t>
            </a:r>
            <a:r>
              <a:rPr lang="en-US" sz="2000" dirty="0" err="1"/>
              <a:t>Feshbach</a:t>
            </a:r>
            <a:r>
              <a:rPr lang="en-US" sz="2000" dirty="0"/>
              <a:t>, 2009 in Kidd, 2015).</a:t>
            </a:r>
          </a:p>
        </p:txBody>
      </p:sp>
      <p:sp>
        <p:nvSpPr>
          <p:cNvPr id="5" name="TextBox 4">
            <a:extLst>
              <a:ext uri="{FF2B5EF4-FFF2-40B4-BE49-F238E27FC236}">
                <a16:creationId xmlns:a16="http://schemas.microsoft.com/office/drawing/2014/main" id="{04168012-04B8-451F-8E8B-D3DA1DCEB71E}"/>
              </a:ext>
            </a:extLst>
          </p:cNvPr>
          <p:cNvSpPr txBox="1"/>
          <p:nvPr/>
        </p:nvSpPr>
        <p:spPr>
          <a:xfrm>
            <a:off x="8481526" y="2424664"/>
            <a:ext cx="3201249" cy="3785652"/>
          </a:xfrm>
          <a:prstGeom prst="rect">
            <a:avLst/>
          </a:prstGeom>
          <a:noFill/>
        </p:spPr>
        <p:txBody>
          <a:bodyPr wrap="square">
            <a:spAutoFit/>
          </a:bodyPr>
          <a:lstStyle/>
          <a:p>
            <a:r>
              <a:rPr lang="nl-NL" sz="2400" i="1" dirty="0">
                <a:solidFill>
                  <a:srgbClr val="A6377D"/>
                </a:solidFill>
              </a:rPr>
              <a:t>Bij </a:t>
            </a:r>
            <a:r>
              <a:rPr lang="nl-NL" sz="2400" i="1" dirty="0" err="1">
                <a:solidFill>
                  <a:srgbClr val="A6377D"/>
                </a:solidFill>
              </a:rPr>
              <a:t>gemeenschaps-ontwikkeling</a:t>
            </a:r>
            <a:r>
              <a:rPr lang="nl-NL" sz="2400" i="1" dirty="0">
                <a:solidFill>
                  <a:srgbClr val="A6377D"/>
                </a:solidFill>
              </a:rPr>
              <a:t> gaat het er uiteindelijk om een positief gevoel van saamhorigheid in een persoon mogelijk te maken, aantoonbaar door echte "empathie in actie" via sociale steun.</a:t>
            </a:r>
            <a:r>
              <a:rPr lang="hr-BA" sz="2400" i="1" dirty="0">
                <a:solidFill>
                  <a:srgbClr val="A6377D"/>
                </a:solidFill>
              </a:rPr>
              <a:t>*</a:t>
            </a:r>
            <a:endParaRPr lang="en-US" sz="2400" i="1" dirty="0">
              <a:solidFill>
                <a:srgbClr val="A6377D"/>
              </a:solidFill>
            </a:endParaRPr>
          </a:p>
        </p:txBody>
      </p:sp>
      <p:cxnSp>
        <p:nvCxnSpPr>
          <p:cNvPr id="7" name="Straight Connector 6">
            <a:extLst>
              <a:ext uri="{FF2B5EF4-FFF2-40B4-BE49-F238E27FC236}">
                <a16:creationId xmlns:a16="http://schemas.microsoft.com/office/drawing/2014/main" id="{BC6E9491-2355-43C8-B3DD-A13DE69CCFBB}"/>
              </a:ext>
            </a:extLst>
          </p:cNvPr>
          <p:cNvCxnSpPr/>
          <p:nvPr/>
        </p:nvCxnSpPr>
        <p:spPr>
          <a:xfrm>
            <a:off x="8042988" y="2424664"/>
            <a:ext cx="0" cy="3677556"/>
          </a:xfrm>
          <a:prstGeom prst="line">
            <a:avLst/>
          </a:prstGeom>
          <a:ln w="19050">
            <a:solidFill>
              <a:srgbClr val="A6377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37AD4A5-43F4-45C6-9160-83A92E1019A5}"/>
              </a:ext>
            </a:extLst>
          </p:cNvPr>
          <p:cNvSpPr txBox="1"/>
          <p:nvPr/>
        </p:nvSpPr>
        <p:spPr>
          <a:xfrm>
            <a:off x="186612" y="6447453"/>
            <a:ext cx="11840547" cy="553998"/>
          </a:xfrm>
          <a:prstGeom prst="rect">
            <a:avLst/>
          </a:prstGeom>
          <a:noFill/>
        </p:spPr>
        <p:txBody>
          <a:bodyPr wrap="square" rtlCol="0">
            <a:spAutoFit/>
          </a:bodyPr>
          <a:lstStyle/>
          <a:p>
            <a:r>
              <a:rPr lang="hr-BA" sz="1000" dirty="0"/>
              <a:t>*SOURCE: </a:t>
            </a:r>
            <a:r>
              <a:rPr lang="en-US" sz="1000" dirty="0"/>
              <a:t> M. Kate Berardi, Annie M. White, Dana Winters, Kaila Thorn, Mark Brennan &amp; Pat Dolan (2020) Rebuilding communities with empathy, Local Development &amp; Society, 1:1, 57-67, DOI: 10.1080/26883597.2020.1794761 </a:t>
            </a:r>
          </a:p>
          <a:p>
            <a:endParaRPr lang="en-US" sz="1000" dirty="0"/>
          </a:p>
        </p:txBody>
      </p:sp>
    </p:spTree>
    <p:extLst>
      <p:ext uri="{BB962C8B-B14F-4D97-AF65-F5344CB8AC3E}">
        <p14:creationId xmlns:p14="http://schemas.microsoft.com/office/powerpoint/2010/main" val="4983532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79A2EF-22A7-4933-995A-8532EED94C16}"/>
              </a:ext>
            </a:extLst>
          </p:cNvPr>
          <p:cNvSpPr>
            <a:spLocks noGrp="1"/>
          </p:cNvSpPr>
          <p:nvPr>
            <p:ph type="body" sz="quarter" idx="14"/>
          </p:nvPr>
        </p:nvSpPr>
        <p:spPr>
          <a:xfrm>
            <a:off x="4047990" y="4674908"/>
            <a:ext cx="785328" cy="1056986"/>
          </a:xfrm>
        </p:spPr>
        <p:txBody>
          <a:bodyPr>
            <a:normAutofit fontScale="85000" lnSpcReduction="20000"/>
          </a:bodyPr>
          <a:lstStyle/>
          <a:p>
            <a:endParaRPr lang="en-GB"/>
          </a:p>
        </p:txBody>
      </p:sp>
      <p:sp>
        <p:nvSpPr>
          <p:cNvPr id="3" name="Text Placeholder 2">
            <a:extLst>
              <a:ext uri="{FF2B5EF4-FFF2-40B4-BE49-F238E27FC236}">
                <a16:creationId xmlns:a16="http://schemas.microsoft.com/office/drawing/2014/main" id="{7C0C4F6D-70A0-4003-8B4A-627F65EDD07A}"/>
              </a:ext>
            </a:extLst>
          </p:cNvPr>
          <p:cNvSpPr>
            <a:spLocks noGrp="1"/>
          </p:cNvSpPr>
          <p:nvPr>
            <p:ph type="body" sz="quarter" idx="13"/>
          </p:nvPr>
        </p:nvSpPr>
        <p:spPr>
          <a:xfrm>
            <a:off x="789103" y="1242997"/>
            <a:ext cx="3823898" cy="4493975"/>
          </a:xfrm>
        </p:spPr>
        <p:txBody>
          <a:bodyPr>
            <a:normAutofit fontScale="92500" lnSpcReduction="20000"/>
          </a:bodyPr>
          <a:lstStyle/>
          <a:p>
            <a:r>
              <a:rPr lang="nl-NL" dirty="0"/>
              <a:t>Kwetsbaarheid is niet winnen of verliezen; het is de moed hebben om te durven optreden en gezien te worden als we geen controle hebben over de uitkomst. Kwetsbaarheid is geen zwakte; het is onze grootste maatstaf voor moed.</a:t>
            </a:r>
          </a:p>
          <a:p>
            <a:endParaRPr lang="en-GB" dirty="0"/>
          </a:p>
          <a:p>
            <a:r>
              <a:rPr lang="en-GB" dirty="0"/>
              <a:t>-</a:t>
            </a:r>
            <a:r>
              <a:rPr lang="en-GB" dirty="0" err="1"/>
              <a:t>Brene</a:t>
            </a:r>
            <a:r>
              <a:rPr lang="en-GB" dirty="0"/>
              <a:t> Brown-</a:t>
            </a:r>
          </a:p>
          <a:p>
            <a:endParaRPr lang="en-GB" dirty="0"/>
          </a:p>
        </p:txBody>
      </p:sp>
      <p:sp>
        <p:nvSpPr>
          <p:cNvPr id="4" name="Text Placeholder 3">
            <a:extLst>
              <a:ext uri="{FF2B5EF4-FFF2-40B4-BE49-F238E27FC236}">
                <a16:creationId xmlns:a16="http://schemas.microsoft.com/office/drawing/2014/main" id="{65F8ED6A-0C38-4712-8AF6-35A39E8C80F5}"/>
              </a:ext>
            </a:extLst>
          </p:cNvPr>
          <p:cNvSpPr>
            <a:spLocks noGrp="1"/>
          </p:cNvSpPr>
          <p:nvPr>
            <p:ph type="body" sz="quarter" idx="15"/>
          </p:nvPr>
        </p:nvSpPr>
        <p:spPr>
          <a:xfrm>
            <a:off x="703760" y="386670"/>
            <a:ext cx="2613204" cy="1221666"/>
          </a:xfrm>
        </p:spPr>
        <p:txBody>
          <a:bodyPr>
            <a:normAutofit fontScale="92500" lnSpcReduction="10000"/>
          </a:bodyPr>
          <a:lstStyle/>
          <a:p>
            <a:endParaRPr lang="en-GB" dirty="0"/>
          </a:p>
        </p:txBody>
      </p:sp>
      <p:pic>
        <p:nvPicPr>
          <p:cNvPr id="7" name="Picture Placeholder 6" descr="Two people looking at a cellphone&#10;&#10;Description automatically generated with low confidence">
            <a:extLst>
              <a:ext uri="{FF2B5EF4-FFF2-40B4-BE49-F238E27FC236}">
                <a16:creationId xmlns:a16="http://schemas.microsoft.com/office/drawing/2014/main" id="{FDD8F4B3-DBE8-4536-A88D-8C6352323B82}"/>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b="-2764"/>
          <a:stretch/>
        </p:blipFill>
        <p:spPr>
          <a:xfrm>
            <a:off x="5021451" y="-1"/>
            <a:ext cx="6912244" cy="6858001"/>
          </a:xfrm>
        </p:spPr>
      </p:pic>
    </p:spTree>
    <p:extLst>
      <p:ext uri="{BB962C8B-B14F-4D97-AF65-F5344CB8AC3E}">
        <p14:creationId xmlns:p14="http://schemas.microsoft.com/office/powerpoint/2010/main" val="13513876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3548928" y="824046"/>
            <a:ext cx="7707398" cy="4325955"/>
          </a:xfrm>
        </p:spPr>
        <p:txBody>
          <a:bodyPr/>
          <a:lstStyle/>
          <a:p>
            <a:r>
              <a:rPr lang="en-GB" sz="3000" dirty="0"/>
              <a:t>Het </a:t>
            </a:r>
            <a:r>
              <a:rPr lang="en-GB" sz="3000" dirty="0" err="1"/>
              <a:t>boek</a:t>
            </a:r>
            <a:r>
              <a:rPr lang="en-GB" sz="3000" dirty="0"/>
              <a:t>: Young Children as Intercultural Mediators: Mandarin-speaking Chinese Families in Britain, </a:t>
            </a:r>
            <a:r>
              <a:rPr lang="en-GB" sz="3000" dirty="0" err="1"/>
              <a:t>klik</a:t>
            </a:r>
            <a:r>
              <a:rPr lang="en-GB" sz="3000" dirty="0"/>
              <a:t> </a:t>
            </a:r>
            <a:r>
              <a:rPr lang="en-GB" sz="3000" dirty="0">
                <a:hlinkClick r:id="rId2"/>
              </a:rPr>
              <a:t>HIER</a:t>
            </a:r>
            <a:r>
              <a:rPr lang="en-GB" sz="3000" dirty="0"/>
              <a:t> </a:t>
            </a:r>
          </a:p>
          <a:p>
            <a:pPr algn="ctr"/>
            <a:endParaRPr lang="en-GB" sz="500" dirty="0"/>
          </a:p>
          <a:p>
            <a:pPr marL="342900" indent="-342900">
              <a:buFont typeface="Wingdings" panose="05000000000000000000" pitchFamily="2" charset="2"/>
              <a:buChar char="ü"/>
            </a:pPr>
            <a:r>
              <a:rPr lang="nl-NL" dirty="0"/>
              <a:t>Het boek begint met het geven van twee praktijkvoorbeelden van hoe kinderen van immigrantengemeenschappen, tussenpersonen kunnen zijn tussen hun gezin en de nieuwe cultuur. </a:t>
            </a:r>
          </a:p>
          <a:p>
            <a:pPr marL="342900" indent="-342900">
              <a:buFont typeface="Wingdings" panose="05000000000000000000" pitchFamily="2" charset="2"/>
              <a:buChar char="ü"/>
            </a:pPr>
            <a:r>
              <a:rPr lang="nl-NL" dirty="0"/>
              <a:t>Het eerste punt dat deze bron wil maken, is het feit dat immigranten te maken krijgen met een andere cultuur dan ze gewend zijn, en hoewel veel gezinnen de wens uiten om de nieuwe cultuur te begrijpen en erin te leven, kunnen de mogelijkheden om dat te doen beperkt zijn. </a:t>
            </a:r>
          </a:p>
          <a:p>
            <a:pPr marL="342900" indent="-342900">
              <a:buFont typeface="Wingdings" panose="05000000000000000000" pitchFamily="2" charset="2"/>
              <a:buChar char="ü"/>
            </a:pPr>
            <a:r>
              <a:rPr lang="nl-NL" dirty="0"/>
              <a:t>Kinderen kunnen hun gezin helpen zich aan de nieuwe cultuur aan te passen door culturele mediator te zijn. </a:t>
            </a:r>
            <a:endParaRPr lang="en-GB" dirty="0"/>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4218441" y="83673"/>
            <a:ext cx="6145524" cy="938256"/>
          </a:xfrm>
        </p:spPr>
        <p:txBody>
          <a:bodyPr>
            <a:normAutofit/>
          </a:bodyPr>
          <a:lstStyle/>
          <a:p>
            <a:r>
              <a:rPr lang="en-GB" dirty="0"/>
              <a:t>LEES HET BOEK (in het Engels)</a:t>
            </a:r>
          </a:p>
        </p:txBody>
      </p:sp>
      <p:grpSp>
        <p:nvGrpSpPr>
          <p:cNvPr id="8" name="Group 7">
            <a:extLst>
              <a:ext uri="{FF2B5EF4-FFF2-40B4-BE49-F238E27FC236}">
                <a16:creationId xmlns:a16="http://schemas.microsoft.com/office/drawing/2014/main" id="{C5CD4510-D280-42F0-8B12-937DB992D7A1}"/>
              </a:ext>
            </a:extLst>
          </p:cNvPr>
          <p:cNvGrpSpPr/>
          <p:nvPr/>
        </p:nvGrpSpPr>
        <p:grpSpPr>
          <a:xfrm>
            <a:off x="10752905" y="83673"/>
            <a:ext cx="1234440" cy="1188720"/>
            <a:chOff x="5180568" y="725328"/>
            <a:chExt cx="1234440" cy="118872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180568" y="725328"/>
              <a:ext cx="1234440" cy="1188720"/>
            </a:xfrm>
            <a:prstGeom prst="flowChartConnector">
              <a:avLst/>
            </a:prstGeom>
            <a:solidFill>
              <a:srgbClr val="76C6D2"/>
            </a:solidFill>
            <a:ln w="3810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oogle Shape;491;p39">
              <a:extLst>
                <a:ext uri="{FF2B5EF4-FFF2-40B4-BE49-F238E27FC236}">
                  <a16:creationId xmlns:a16="http://schemas.microsoft.com/office/drawing/2014/main" id="{0D7DE19C-CEF7-4365-B5B5-4E7ABD7F3537}"/>
                </a:ext>
              </a:extLst>
            </p:cNvPr>
            <p:cNvGrpSpPr/>
            <p:nvPr/>
          </p:nvGrpSpPr>
          <p:grpSpPr>
            <a:xfrm>
              <a:off x="5408910" y="1029321"/>
              <a:ext cx="777880" cy="634263"/>
              <a:chOff x="1934025" y="1001650"/>
              <a:chExt cx="415300" cy="355600"/>
            </a:xfrm>
          </p:grpSpPr>
          <p:sp>
            <p:nvSpPr>
              <p:cNvPr id="18" name="Google Shape;492;p39">
                <a:extLst>
                  <a:ext uri="{FF2B5EF4-FFF2-40B4-BE49-F238E27FC236}">
                    <a16:creationId xmlns:a16="http://schemas.microsoft.com/office/drawing/2014/main" id="{0C832631-D95A-46D0-8529-3C700FDF5DA2}"/>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93;p39">
                <a:extLst>
                  <a:ext uri="{FF2B5EF4-FFF2-40B4-BE49-F238E27FC236}">
                    <a16:creationId xmlns:a16="http://schemas.microsoft.com/office/drawing/2014/main" id="{86AA2332-1BB4-40CF-933C-7C85DB7ECC65}"/>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94;p39">
                <a:extLst>
                  <a:ext uri="{FF2B5EF4-FFF2-40B4-BE49-F238E27FC236}">
                    <a16:creationId xmlns:a16="http://schemas.microsoft.com/office/drawing/2014/main" id="{45B552D6-A88F-4331-AF68-E1F99CD1D586}"/>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95;p39">
                <a:extLst>
                  <a:ext uri="{FF2B5EF4-FFF2-40B4-BE49-F238E27FC236}">
                    <a16:creationId xmlns:a16="http://schemas.microsoft.com/office/drawing/2014/main" id="{C137B78B-3126-4B67-BE10-7260BD87C667}"/>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 name="Picture 9">
            <a:extLst>
              <a:ext uri="{FF2B5EF4-FFF2-40B4-BE49-F238E27FC236}">
                <a16:creationId xmlns:a16="http://schemas.microsoft.com/office/drawing/2014/main" id="{4F54EDA9-B9CD-4B94-A107-333CE01151AA}"/>
              </a:ext>
            </a:extLst>
          </p:cNvPr>
          <p:cNvPicPr>
            <a:picLocks noChangeAspect="1"/>
          </p:cNvPicPr>
          <p:nvPr/>
        </p:nvPicPr>
        <p:blipFill>
          <a:blip r:embed="rId3"/>
          <a:stretch>
            <a:fillRect/>
          </a:stretch>
        </p:blipFill>
        <p:spPr>
          <a:xfrm>
            <a:off x="297265" y="552801"/>
            <a:ext cx="3023445" cy="4278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80136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387D19-C9C9-456E-A20B-6DF81F66FF16}"/>
              </a:ext>
            </a:extLst>
          </p:cNvPr>
          <p:cNvSpPr>
            <a:spLocks noGrp="1"/>
          </p:cNvSpPr>
          <p:nvPr>
            <p:ph type="body" sz="quarter" idx="13"/>
          </p:nvPr>
        </p:nvSpPr>
        <p:spPr>
          <a:xfrm>
            <a:off x="2929181" y="695930"/>
            <a:ext cx="8419314" cy="3664001"/>
          </a:xfrm>
        </p:spPr>
        <p:txBody>
          <a:bodyPr/>
          <a:lstStyle/>
          <a:p>
            <a:r>
              <a:rPr lang="nl-NL" dirty="0"/>
              <a:t>Volgende Module 3: Verandering teweegbrengen - strategieën en nieuwe benaderingen voor gemeenschapsbemiddeling en actieve inclusie </a:t>
            </a:r>
            <a:endParaRPr lang="en-GB" dirty="0"/>
          </a:p>
        </p:txBody>
      </p:sp>
      <p:sp>
        <p:nvSpPr>
          <p:cNvPr id="4" name="TextBox 3">
            <a:extLst>
              <a:ext uri="{FF2B5EF4-FFF2-40B4-BE49-F238E27FC236}">
                <a16:creationId xmlns:a16="http://schemas.microsoft.com/office/drawing/2014/main" id="{AE45D16D-FEB1-48B9-A032-91474D2BFF85}"/>
              </a:ext>
            </a:extLst>
          </p:cNvPr>
          <p:cNvSpPr txBox="1"/>
          <p:nvPr/>
        </p:nvSpPr>
        <p:spPr>
          <a:xfrm>
            <a:off x="635432" y="3429000"/>
            <a:ext cx="10713063" cy="2677656"/>
          </a:xfrm>
          <a:prstGeom prst="rect">
            <a:avLst/>
          </a:prstGeom>
          <a:noFill/>
        </p:spPr>
        <p:txBody>
          <a:bodyPr wrap="square">
            <a:spAutoFit/>
          </a:bodyPr>
          <a:lstStyle/>
          <a:p>
            <a:pPr algn="just"/>
            <a:r>
              <a:rPr lang="nl-NL" sz="2400" dirty="0">
                <a:solidFill>
                  <a:schemeClr val="bg1"/>
                </a:solidFill>
                <a:effectLst/>
                <a:latin typeface="Calibri" panose="020F0502020204030204" pitchFamily="34" charset="0"/>
                <a:ea typeface="Times New Roman" panose="02020603050405020304" pitchFamily="18" charset="0"/>
              </a:rPr>
              <a:t>Laat zien hoe je problemen in de gemeenschap kunt identificeren en prioriteren, en hoe je stappen kunt ontwikkelen die tot positieve verandering leiden. Steun krijgen van anderen, samenwerken en begrijpen welke hindernissen er vanuit de gemeenschap en de instellingen van het nieuw land kunnen opduiken is allemaal cruciaal voor succes. De theorie van verandering kan in haar vereenvoudigde vorm gebruikt worden als een efficiënt hulpmiddel om de stappen naar de verandering in kaart te brengen.</a:t>
            </a:r>
            <a:endParaRPr lang="en-GB"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47957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825E1AD-9DBA-464F-888B-CF8485F92704}"/>
              </a:ext>
            </a:extLst>
          </p:cNvPr>
          <p:cNvSpPr>
            <a:spLocks noGrp="1"/>
          </p:cNvSpPr>
          <p:nvPr>
            <p:ph type="body" sz="quarter" idx="13"/>
          </p:nvPr>
        </p:nvSpPr>
        <p:spPr/>
        <p:txBody>
          <a:bodyPr/>
          <a:lstStyle/>
          <a:p>
            <a:r>
              <a:rPr lang="en-US" dirty="0" err="1"/>
              <a:t>Bedankt</a:t>
            </a:r>
            <a:endParaRPr lang="en-US" dirty="0"/>
          </a:p>
        </p:txBody>
      </p:sp>
      <p:sp>
        <p:nvSpPr>
          <p:cNvPr id="13" name="Text Placeholder 12">
            <a:extLst>
              <a:ext uri="{FF2B5EF4-FFF2-40B4-BE49-F238E27FC236}">
                <a16:creationId xmlns:a16="http://schemas.microsoft.com/office/drawing/2014/main" id="{FDA3B78E-5DA6-D146-8D6A-8259BB3F40C0}"/>
              </a:ext>
            </a:extLst>
          </p:cNvPr>
          <p:cNvSpPr>
            <a:spLocks noGrp="1"/>
          </p:cNvSpPr>
          <p:nvPr>
            <p:ph type="body" sz="quarter" idx="15"/>
          </p:nvPr>
        </p:nvSpPr>
        <p:spPr>
          <a:xfrm>
            <a:off x="7862046" y="4986134"/>
            <a:ext cx="2812464" cy="323455"/>
          </a:xfrm>
        </p:spPr>
        <p:txBody>
          <a:bodyPr>
            <a:normAutofit lnSpcReduction="10000"/>
          </a:bodyPr>
          <a:lstStyle/>
          <a:p>
            <a:r>
              <a:rPr lang="en-US" sz="1800" dirty="0">
                <a:solidFill>
                  <a:srgbClr val="F3A839"/>
                </a:solidFill>
              </a:rPr>
              <a:t>Website: </a:t>
            </a:r>
            <a:r>
              <a:rPr lang="en-US" dirty="0"/>
              <a:t>www.mcmproject.eu</a:t>
            </a:r>
          </a:p>
        </p:txBody>
      </p:sp>
      <p:sp>
        <p:nvSpPr>
          <p:cNvPr id="15" name="Text Placeholder 14">
            <a:extLst>
              <a:ext uri="{FF2B5EF4-FFF2-40B4-BE49-F238E27FC236}">
                <a16:creationId xmlns:a16="http://schemas.microsoft.com/office/drawing/2014/main" id="{B92BBFE0-3495-FA43-BFFA-C2C4A2AD1481}"/>
              </a:ext>
            </a:extLst>
          </p:cNvPr>
          <p:cNvSpPr>
            <a:spLocks noGrp="1"/>
          </p:cNvSpPr>
          <p:nvPr>
            <p:ph type="body" sz="quarter" idx="17"/>
          </p:nvPr>
        </p:nvSpPr>
        <p:spPr>
          <a:xfrm>
            <a:off x="7862046" y="5594954"/>
            <a:ext cx="2812464" cy="323455"/>
          </a:xfrm>
        </p:spPr>
        <p:txBody>
          <a:bodyPr>
            <a:normAutofit fontScale="25000" lnSpcReduction="20000"/>
          </a:bodyPr>
          <a:lstStyle/>
          <a:p>
            <a:r>
              <a:rPr lang="en-US" sz="7200" dirty="0">
                <a:solidFill>
                  <a:srgbClr val="F3A839"/>
                </a:solidFill>
              </a:rPr>
              <a:t>Facebook: </a:t>
            </a:r>
            <a:r>
              <a:rPr lang="en-US" sz="6400" dirty="0"/>
              <a:t>@mcmproject</a:t>
            </a:r>
          </a:p>
          <a:p>
            <a:r>
              <a:rPr lang="en-US" dirty="0"/>
              <a:t> </a:t>
            </a:r>
          </a:p>
        </p:txBody>
      </p:sp>
    </p:spTree>
    <p:extLst>
      <p:ext uri="{BB962C8B-B14F-4D97-AF65-F5344CB8AC3E}">
        <p14:creationId xmlns:p14="http://schemas.microsoft.com/office/powerpoint/2010/main" val="3237927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4CD88C-1211-455D-A67C-8E9DBEFEEB76}"/>
              </a:ext>
            </a:extLst>
          </p:cNvPr>
          <p:cNvSpPr>
            <a:spLocks noGrp="1"/>
          </p:cNvSpPr>
          <p:nvPr>
            <p:ph type="body" sz="quarter" idx="14"/>
          </p:nvPr>
        </p:nvSpPr>
        <p:spPr>
          <a:xfrm>
            <a:off x="4552682" y="5219639"/>
            <a:ext cx="785328" cy="1056986"/>
          </a:xfrm>
        </p:spPr>
        <p:txBody>
          <a:bodyPr>
            <a:normAutofit fontScale="85000" lnSpcReduction="20000"/>
          </a:bodyPr>
          <a:lstStyle/>
          <a:p>
            <a:endParaRPr lang="en-US" dirty="0"/>
          </a:p>
        </p:txBody>
      </p:sp>
      <p:sp>
        <p:nvSpPr>
          <p:cNvPr id="3" name="Text Placeholder 2">
            <a:extLst>
              <a:ext uri="{FF2B5EF4-FFF2-40B4-BE49-F238E27FC236}">
                <a16:creationId xmlns:a16="http://schemas.microsoft.com/office/drawing/2014/main" id="{7B22FA28-5831-43E9-9060-43164A6329C5}"/>
              </a:ext>
            </a:extLst>
          </p:cNvPr>
          <p:cNvSpPr>
            <a:spLocks noGrp="1"/>
          </p:cNvSpPr>
          <p:nvPr>
            <p:ph type="body" sz="quarter" idx="13"/>
          </p:nvPr>
        </p:nvSpPr>
        <p:spPr/>
        <p:txBody>
          <a:bodyPr>
            <a:normAutofit fontScale="92500" lnSpcReduction="10000"/>
          </a:bodyPr>
          <a:lstStyle/>
          <a:p>
            <a:r>
              <a:rPr lang="nl-NL" dirty="0"/>
              <a:t>Diep luisteren is het soort luisteren dat kan helpen het lijden van een ander te verlichten. Je kunt het meelevend luisteren noemen. Je luistert met maar één doel: hem of haar helpen zijn hart leeg te maken. ... Je luistert gewoon met compassie en helpt hem minder te lijden.</a:t>
            </a:r>
          </a:p>
          <a:p>
            <a:r>
              <a:rPr lang="hr-BA" dirty="0"/>
              <a:t>- </a:t>
            </a:r>
            <a:r>
              <a:rPr lang="en-US" dirty="0" err="1"/>
              <a:t>Nhat</a:t>
            </a:r>
            <a:r>
              <a:rPr lang="en-US" dirty="0"/>
              <a:t> Hanh</a:t>
            </a:r>
          </a:p>
        </p:txBody>
      </p:sp>
      <p:sp>
        <p:nvSpPr>
          <p:cNvPr id="4" name="Text Placeholder 3">
            <a:extLst>
              <a:ext uri="{FF2B5EF4-FFF2-40B4-BE49-F238E27FC236}">
                <a16:creationId xmlns:a16="http://schemas.microsoft.com/office/drawing/2014/main" id="{C7B73D92-02C7-4F3A-B15B-68C2B3DE7575}"/>
              </a:ext>
            </a:extLst>
          </p:cNvPr>
          <p:cNvSpPr>
            <a:spLocks noGrp="1"/>
          </p:cNvSpPr>
          <p:nvPr>
            <p:ph type="body" sz="quarter" idx="15"/>
          </p:nvPr>
        </p:nvSpPr>
        <p:spPr>
          <a:xfrm>
            <a:off x="656207" y="464283"/>
            <a:ext cx="2613204" cy="1221666"/>
          </a:xfrm>
        </p:spPr>
        <p:txBody>
          <a:bodyPr>
            <a:normAutofit fontScale="92500" lnSpcReduction="10000"/>
          </a:bodyPr>
          <a:lstStyle/>
          <a:p>
            <a:endParaRPr lang="en-US" dirty="0"/>
          </a:p>
        </p:txBody>
      </p:sp>
      <p:pic>
        <p:nvPicPr>
          <p:cNvPr id="7" name="Picture Placeholder 6" descr="A person sitting on a couch&#10;&#10;Description automatically generated with low confidence">
            <a:extLst>
              <a:ext uri="{FF2B5EF4-FFF2-40B4-BE49-F238E27FC236}">
                <a16:creationId xmlns:a16="http://schemas.microsoft.com/office/drawing/2014/main" id="{6A8F4C22-7FB2-44F9-92A1-70D64DD781B7}"/>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5703134" y="-1"/>
            <a:ext cx="5689601" cy="6858001"/>
          </a:xfrm>
        </p:spPr>
      </p:pic>
    </p:spTree>
    <p:extLst>
      <p:ext uri="{BB962C8B-B14F-4D97-AF65-F5344CB8AC3E}">
        <p14:creationId xmlns:p14="http://schemas.microsoft.com/office/powerpoint/2010/main" val="181417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FAB202-ABB7-412E-B1C6-83B6C0F9BF17}"/>
              </a:ext>
            </a:extLst>
          </p:cNvPr>
          <p:cNvSpPr>
            <a:spLocks noGrp="1"/>
          </p:cNvSpPr>
          <p:nvPr>
            <p:ph type="body" sz="quarter" idx="15"/>
          </p:nvPr>
        </p:nvSpPr>
        <p:spPr>
          <a:xfrm>
            <a:off x="571313" y="567634"/>
            <a:ext cx="10978262" cy="1740559"/>
          </a:xfrm>
        </p:spPr>
        <p:txBody>
          <a:bodyPr>
            <a:noAutofit/>
          </a:bodyPr>
          <a:lstStyle/>
          <a:p>
            <a:r>
              <a:rPr lang="nl-NL" sz="3200" dirty="0"/>
              <a:t>Empathie hebben voor alle partijen in de bemiddeling</a:t>
            </a:r>
            <a:endParaRPr lang="hr-BA" sz="3200" dirty="0"/>
          </a:p>
          <a:p>
            <a:pPr algn="ctr"/>
            <a:endParaRPr lang="nl-NL" sz="3200" b="0" dirty="0"/>
          </a:p>
          <a:p>
            <a:pPr algn="ctr"/>
            <a:r>
              <a:rPr lang="nl-NL" sz="3200" b="0" dirty="0"/>
              <a:t>Probeer je voor te stellen en deze vragen te beantwoorden</a:t>
            </a:r>
            <a:endParaRPr lang="en-US" sz="3200" b="0" dirty="0"/>
          </a:p>
        </p:txBody>
      </p:sp>
      <p:sp>
        <p:nvSpPr>
          <p:cNvPr id="3" name="Text Placeholder 2">
            <a:extLst>
              <a:ext uri="{FF2B5EF4-FFF2-40B4-BE49-F238E27FC236}">
                <a16:creationId xmlns:a16="http://schemas.microsoft.com/office/drawing/2014/main" id="{D17F69B7-BB12-4032-9142-FCD05851941D}"/>
              </a:ext>
            </a:extLst>
          </p:cNvPr>
          <p:cNvSpPr>
            <a:spLocks noGrp="1"/>
          </p:cNvSpPr>
          <p:nvPr>
            <p:ph type="body" sz="quarter" idx="16"/>
          </p:nvPr>
        </p:nvSpPr>
        <p:spPr>
          <a:xfrm>
            <a:off x="714188" y="2990850"/>
            <a:ext cx="10601512" cy="3005806"/>
          </a:xfrm>
        </p:spPr>
        <p:txBody>
          <a:bodyPr/>
          <a:lstStyle/>
          <a:p>
            <a:r>
              <a:rPr lang="hr-BA" sz="2800" dirty="0">
                <a:solidFill>
                  <a:srgbClr val="A6377D"/>
                </a:solidFill>
              </a:rPr>
              <a:t>Leden van nieuwe gemeenschappen</a:t>
            </a:r>
            <a:endParaRPr lang="en-GB" sz="2800" dirty="0">
              <a:solidFill>
                <a:srgbClr val="A6377D"/>
              </a:solidFill>
            </a:endParaRPr>
          </a:p>
          <a:p>
            <a:pPr marL="342900" indent="-342900">
              <a:buFont typeface="Arial" panose="020B0604020202020204" pitchFamily="34" charset="0"/>
              <a:buChar char="•"/>
            </a:pPr>
            <a:r>
              <a:rPr lang="nl-NL" dirty="0"/>
              <a:t>Wat zijn hun omstandigheden?</a:t>
            </a:r>
          </a:p>
          <a:p>
            <a:pPr marL="342900" indent="-342900">
              <a:buFont typeface="Arial" panose="020B0604020202020204" pitchFamily="34" charset="0"/>
              <a:buChar char="•"/>
            </a:pPr>
            <a:r>
              <a:rPr lang="nl-NL" dirty="0"/>
              <a:t>Probeer te begrijpen waarom ze naar een nieuw land gekomen zijn. Hoe is dat gebeurd?</a:t>
            </a:r>
          </a:p>
          <a:p>
            <a:pPr marL="342900" indent="-342900">
              <a:buFont typeface="Arial" panose="020B0604020202020204" pitchFamily="34" charset="0"/>
              <a:buChar char="•"/>
            </a:pPr>
            <a:r>
              <a:rPr lang="nl-NL" dirty="0"/>
              <a:t>Wat denk je - hoe voelden ze zich in verschillende stadia van hun proces?</a:t>
            </a:r>
          </a:p>
          <a:p>
            <a:pPr marL="342900" indent="-342900">
              <a:buFont typeface="Arial" panose="020B0604020202020204" pitchFamily="34" charset="0"/>
              <a:buChar char="•"/>
            </a:pPr>
            <a:r>
              <a:rPr lang="nl-NL" dirty="0"/>
              <a:t>Hoe zou jij je voelen?</a:t>
            </a:r>
            <a:endParaRPr lang="en-US" dirty="0"/>
          </a:p>
        </p:txBody>
      </p:sp>
      <p:pic>
        <p:nvPicPr>
          <p:cNvPr id="5" name="Graphic 4" descr="Group brainstorm outline">
            <a:extLst>
              <a:ext uri="{FF2B5EF4-FFF2-40B4-BE49-F238E27FC236}">
                <a16:creationId xmlns:a16="http://schemas.microsoft.com/office/drawing/2014/main" id="{2D66FA82-2632-46AF-B5D3-2CC450ADC6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4325" y="241807"/>
            <a:ext cx="1567865" cy="1567865"/>
          </a:xfrm>
          <a:prstGeom prst="rect">
            <a:avLst/>
          </a:prstGeom>
        </p:spPr>
      </p:pic>
    </p:spTree>
    <p:extLst>
      <p:ext uri="{BB962C8B-B14F-4D97-AF65-F5344CB8AC3E}">
        <p14:creationId xmlns:p14="http://schemas.microsoft.com/office/powerpoint/2010/main" val="1878174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10599</TotalTime>
  <Words>5082</Words>
  <Application>Microsoft Macintosh PowerPoint</Application>
  <PresentationFormat>Widescreen</PresentationFormat>
  <Paragraphs>461</Paragraphs>
  <Slides>73</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Arial</vt:lpstr>
      <vt:lpstr>BritishCouncilSans-Regular</vt:lpstr>
      <vt:lpstr>Calibri</vt:lpstr>
      <vt:lpstr>Calibri Light</vt:lpstr>
      <vt:lpstr>Quattrocento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223</cp:revision>
  <dcterms:created xsi:type="dcterms:W3CDTF">2019-11-20T14:08:21Z</dcterms:created>
  <dcterms:modified xsi:type="dcterms:W3CDTF">2022-01-13T14:58:13Z</dcterms:modified>
</cp:coreProperties>
</file>