
<file path=[Content_Types].xml><?xml version="1.0" encoding="utf-8"?>
<Types xmlns="http://schemas.openxmlformats.org/package/2006/content-types">
  <Default Extension="bin" ContentType="image/unknown"/>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99" r:id="rId2"/>
    <p:sldId id="569" r:id="rId3"/>
    <p:sldId id="291" r:id="rId4"/>
    <p:sldId id="589" r:id="rId5"/>
    <p:sldId id="649" r:id="rId6"/>
    <p:sldId id="591" r:id="rId7"/>
    <p:sldId id="590" r:id="rId8"/>
    <p:sldId id="594" r:id="rId9"/>
    <p:sldId id="592" r:id="rId10"/>
    <p:sldId id="593" r:id="rId11"/>
    <p:sldId id="595" r:id="rId12"/>
    <p:sldId id="598" r:id="rId13"/>
    <p:sldId id="596" r:id="rId14"/>
    <p:sldId id="612" r:id="rId15"/>
    <p:sldId id="621" r:id="rId16"/>
    <p:sldId id="613" r:id="rId17"/>
    <p:sldId id="650" r:id="rId18"/>
    <p:sldId id="651" r:id="rId19"/>
    <p:sldId id="614" r:id="rId20"/>
    <p:sldId id="615" r:id="rId21"/>
    <p:sldId id="617" r:id="rId22"/>
    <p:sldId id="616" r:id="rId23"/>
    <p:sldId id="618" r:id="rId24"/>
    <p:sldId id="599" r:id="rId25"/>
    <p:sldId id="600" r:id="rId26"/>
    <p:sldId id="601" r:id="rId27"/>
    <p:sldId id="603" r:id="rId28"/>
    <p:sldId id="292" r:id="rId29"/>
    <p:sldId id="604" r:id="rId30"/>
    <p:sldId id="605" r:id="rId31"/>
    <p:sldId id="606" r:id="rId32"/>
    <p:sldId id="608" r:id="rId33"/>
    <p:sldId id="609" r:id="rId34"/>
    <p:sldId id="610" r:id="rId35"/>
    <p:sldId id="611" r:id="rId36"/>
    <p:sldId id="413" r:id="rId37"/>
    <p:sldId id="293" r:id="rId38"/>
    <p:sldId id="622" r:id="rId39"/>
    <p:sldId id="624" r:id="rId40"/>
    <p:sldId id="625" r:id="rId41"/>
    <p:sldId id="626" r:id="rId42"/>
    <p:sldId id="627" r:id="rId43"/>
    <p:sldId id="628" r:id="rId44"/>
    <p:sldId id="629" r:id="rId45"/>
    <p:sldId id="584" r:id="rId46"/>
    <p:sldId id="630" r:id="rId47"/>
    <p:sldId id="623" r:id="rId48"/>
    <p:sldId id="631" r:id="rId49"/>
    <p:sldId id="396" r:id="rId50"/>
    <p:sldId id="570" r:id="rId51"/>
    <p:sldId id="632" r:id="rId52"/>
    <p:sldId id="634" r:id="rId53"/>
    <p:sldId id="633" r:id="rId54"/>
    <p:sldId id="638" r:id="rId55"/>
    <p:sldId id="635" r:id="rId56"/>
    <p:sldId id="636" r:id="rId57"/>
    <p:sldId id="637" r:id="rId58"/>
    <p:sldId id="571" r:id="rId59"/>
    <p:sldId id="639" r:id="rId60"/>
    <p:sldId id="642" r:id="rId61"/>
    <p:sldId id="641" r:id="rId62"/>
    <p:sldId id="648" r:id="rId63"/>
    <p:sldId id="276" r:id="rId64"/>
    <p:sldId id="283" r:id="rId65"/>
    <p:sldId id="643" r:id="rId66"/>
    <p:sldId id="644" r:id="rId67"/>
    <p:sldId id="645" r:id="rId68"/>
    <p:sldId id="646" r:id="rId69"/>
    <p:sldId id="647" r:id="rId70"/>
    <p:sldId id="415" r:id="rId71"/>
    <p:sldId id="414"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 Casey" initials="OC" lastIdx="1" clrIdx="0">
    <p:extLst>
      <p:ext uri="{19B8F6BF-5375-455C-9EA6-DF929625EA0E}">
        <p15:presenceInfo xmlns:p15="http://schemas.microsoft.com/office/powerpoint/2012/main" userId="S::orla@momentumconsulting.ie::ee9f56f0-43a2-47ae-a5b8-d4a7d2f5c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6D2"/>
    <a:srgbClr val="797979"/>
    <a:srgbClr val="F6BC67"/>
    <a:srgbClr val="A6377D"/>
    <a:srgbClr val="404040"/>
    <a:srgbClr val="4D2B65"/>
    <a:srgbClr val="5E5E5E"/>
    <a:srgbClr val="1198D1"/>
    <a:srgbClr val="9A2E90"/>
    <a:srgbClr val="003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18" autoAdjust="0"/>
    <p:restoredTop sz="94729"/>
  </p:normalViewPr>
  <p:slideViewPr>
    <p:cSldViewPr snapToGrid="0" snapToObjects="1">
      <p:cViewPr varScale="1">
        <p:scale>
          <a:sx n="125" d="100"/>
          <a:sy n="125" d="100"/>
        </p:scale>
        <p:origin x="184" y="240"/>
      </p:cViewPr>
      <p:guideLst/>
    </p:cSldViewPr>
  </p:slideViewPr>
  <p:notesTextViewPr>
    <p:cViewPr>
      <p:scale>
        <a:sx n="1" d="1"/>
        <a:sy n="1" d="1"/>
      </p:scale>
      <p:origin x="0" y="0"/>
    </p:cViewPr>
  </p:notesTextViewPr>
  <p:sorterViewPr>
    <p:cViewPr>
      <p:scale>
        <a:sx n="66" d="100"/>
        <a:sy n="66" d="100"/>
      </p:scale>
      <p:origin x="0" y="-86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1/13/22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dirty="0"/>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50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999890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034618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91891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890645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88217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2515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434540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536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00430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MCM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MCM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846720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9164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236862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2949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80044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MCM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1/13/22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144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480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6868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1/13/22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86" r:id="rId7"/>
    <p:sldLayoutId id="2147483673" r:id="rId8"/>
    <p:sldLayoutId id="2147483687" r:id="rId9"/>
    <p:sldLayoutId id="2147483688" r:id="rId10"/>
    <p:sldLayoutId id="2147483651" r:id="rId11"/>
    <p:sldLayoutId id="2147483683" r:id="rId12"/>
    <p:sldLayoutId id="2147483684" r:id="rId13"/>
    <p:sldLayoutId id="2147483674" r:id="rId14"/>
    <p:sldLayoutId id="2147483680" r:id="rId15"/>
    <p:sldLayoutId id="2147483681" r:id="rId16"/>
    <p:sldLayoutId id="2147483675" r:id="rId17"/>
    <p:sldLayoutId id="2147483678" r:id="rId18"/>
    <p:sldLayoutId id="2147483679" r:id="rId19"/>
    <p:sldLayoutId id="2147483653" r:id="rId20"/>
    <p:sldLayoutId id="2147483663" r:id="rId21"/>
    <p:sldLayoutId id="2147483664" r:id="rId22"/>
    <p:sldLayoutId id="2147483689" r:id="rId23"/>
    <p:sldLayoutId id="2147483677" r:id="rId24"/>
    <p:sldLayoutId id="2147483670" r:id="rId25"/>
    <p:sldLayoutId id="2147483676" r:id="rId26"/>
    <p:sldLayoutId id="2147483669" r:id="rId27"/>
    <p:sldLayoutId id="2147483656" r:id="rId28"/>
    <p:sldLayoutId id="2147483657" r:id="rId29"/>
    <p:sldLayoutId id="214748365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4.xml"/><Relationship Id="rId1" Type="http://schemas.openxmlformats.org/officeDocument/2006/relationships/video" Target="https://www.youtube.com/embed/13TH7JHJNVQ?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hyperlink" Target="https://www.rte.ie/news/ireland/2021/0215/1197202-immigrant-council-conference/"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4.xml"/><Relationship Id="rId1" Type="http://schemas.openxmlformats.org/officeDocument/2006/relationships/video" Target="https://www.youtube.com/embed/wUiKdwgJpD8?feature=oembed"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hyperlink" Target="https://www.inspiringimpact.org/resource-library/the-best-software-to-create-a-theory-of-change/" TargetMode="External"/><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unicef.org/eca/stories/refugee-and-migrant-children-create-mural-promote-unity-peace-and-friendship-greece" TargetMode="Externa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dutchculture.nl/en/news/art-and-migration" TargetMode="External"/><Relationship Id="rId7" Type="http://schemas.openxmlformats.org/officeDocument/2006/relationships/image" Target="../media/image46.jpeg"/><Relationship Id="rId2" Type="http://schemas.openxmlformats.org/officeDocument/2006/relationships/slideLayout" Target="../slideLayouts/slideLayout19.xml"/><Relationship Id="rId1" Type="http://schemas.openxmlformats.org/officeDocument/2006/relationships/video" Target="https://www.youtube.com/embed/qR5l9XDaxK0?feature=oembed" TargetMode="External"/><Relationship Id="rId6" Type="http://schemas.openxmlformats.org/officeDocument/2006/relationships/hyperlink" Target="https://couchpop.com/film/fuocoammare-fire-at-sea/"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50.bin"/><Relationship Id="rId2" Type="http://schemas.openxmlformats.org/officeDocument/2006/relationships/hyperlink" Target="https://www.newwomenconnectors.com/" TargetMode="Externa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hyperlink" Target="https://techfugees.com/" TargetMode="External"/><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hyperlink" Target="https://www.independent.ie/life/ellie-kisyombe-i-was-born-into-a-political-family-and-politics-is-part-of-my-makeup-i-wont-run-for-any-party-though-i-will-stand-as-an-independent-just-watch-this-space-40104538.html" TargetMode="External"/><Relationship Id="rId2" Type="http://schemas.openxmlformats.org/officeDocument/2006/relationships/slideLayout" Target="../slideLayouts/slideLayout16.xml"/><Relationship Id="rId1" Type="http://schemas.openxmlformats.org/officeDocument/2006/relationships/video" Target="https://www.youtube.com/embed/VQFKb1mISu0?start=8&amp;feature=oembed" TargetMode="External"/><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hyperlink" Target="https://sportsbanter.com.au/british-asian-rugby-association-bara/" TargetMode="External"/><Relationship Id="rId2" Type="http://schemas.openxmlformats.org/officeDocument/2006/relationships/hyperlink" Target="https://baucemag.com/nzingha-prescod-advocates-for-diversity-and-inclusion-in-usa-fencing/" TargetMode="Externa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4.xml"/><Relationship Id="rId1" Type="http://schemas.openxmlformats.org/officeDocument/2006/relationships/video" Target="https://www.youtube.com/embed/zJqX1Z2E-i8?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6403968" y="4005760"/>
            <a:ext cx="5560005" cy="697353"/>
          </a:xfrm>
        </p:spPr>
        <p:txBody>
          <a:bodyPr/>
          <a:lstStyle/>
          <a:p>
            <a:r>
              <a:rPr lang="en-US" dirty="0"/>
              <a:t>Module 3</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5570806" y="4712253"/>
            <a:ext cx="6393167" cy="697353"/>
          </a:xfrm>
        </p:spPr>
        <p:txBody>
          <a:bodyPr>
            <a:noAutofit/>
          </a:bodyPr>
          <a:lstStyle/>
          <a:p>
            <a:r>
              <a:rPr lang="nl-NL" sz="2400" dirty="0"/>
              <a:t>Veranderingen bewerkstelligen - strategieën en nieuwe benaderingen voor gemeenschaps-bemiddeling en actieve inclusie </a:t>
            </a:r>
            <a:endParaRPr lang="en-US" sz="2400" dirty="0"/>
          </a:p>
        </p:txBody>
      </p:sp>
      <p:sp>
        <p:nvSpPr>
          <p:cNvPr id="4" name="Text Box 15">
            <a:extLst>
              <a:ext uri="{FF2B5EF4-FFF2-40B4-BE49-F238E27FC236}">
                <a16:creationId xmlns:a16="http://schemas.microsoft.com/office/drawing/2014/main" id="{6C375990-3A2B-4A9A-A06E-3D7B54AF6971}"/>
              </a:ext>
            </a:extLst>
          </p:cNvPr>
          <p:cNvSpPr txBox="1"/>
          <p:nvPr/>
        </p:nvSpPr>
        <p:spPr>
          <a:xfrm>
            <a:off x="295422" y="6034038"/>
            <a:ext cx="9298744" cy="6182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Bef>
                <a:spcPts val="5"/>
              </a:spcBef>
              <a:spcAft>
                <a:spcPts val="0"/>
              </a:spcAft>
            </a:pPr>
            <a:r>
              <a:rPr lang="pl-PL" sz="1200" dirty="0">
                <a:solidFill>
                  <a:srgbClr val="FFFFFF"/>
                </a:solidFill>
                <a:effectLst/>
                <a:latin typeface="Calibri" panose="020F0502020204030204" pitchFamily="34" charset="0"/>
                <a:ea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pl-PL" sz="1200" dirty="0">
                <a:solidFill>
                  <a:srgbClr val="FFFFFF"/>
                </a:solidFill>
                <a:effectLst/>
                <a:latin typeface="Calibri" panose="020F0502020204030204" pitchFamily="34" charset="0"/>
                <a:ea typeface="Calibri" panose="020F0502020204030204" pitchFamily="34" charset="0"/>
              </a:rPr>
              <a:t> </a:t>
            </a:r>
            <a:r>
              <a:rPr lang="pl-PL" sz="1200" kern="1200" dirty="0">
                <a:solidFill>
                  <a:srgbClr val="FFFFFF"/>
                </a:solidFill>
                <a:effectLst/>
                <a:latin typeface="Calibri" panose="020F0502020204030204" pitchFamily="34" charset="0"/>
                <a:ea typeface="Times New Roman" panose="02020603050405020304" pitchFamily="18" charset="0"/>
              </a:rPr>
              <a:t>2019-1-SE01-KA204-060535</a:t>
            </a:r>
            <a:endParaRPr lang="en-GB" sz="1200" dirty="0">
              <a:effectLst/>
              <a:latin typeface="Times New Roman" panose="02020603050405020304" pitchFamily="18" charset="0"/>
              <a:ea typeface="Times New Roman" panose="02020603050405020304" pitchFamily="18" charset="0"/>
            </a:endParaRPr>
          </a:p>
          <a:p>
            <a:pPr marL="90170">
              <a:spcAft>
                <a:spcPts val="0"/>
              </a:spcAft>
            </a:pPr>
            <a:r>
              <a:rPr lang="pl-PL" sz="700" dirty="0">
                <a:solidFill>
                  <a:srgbClr val="FFFFFF"/>
                </a:solidFill>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2256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E7FD05-8A64-4F15-9D9A-A1D730F42992}"/>
              </a:ext>
            </a:extLst>
          </p:cNvPr>
          <p:cNvSpPr>
            <a:spLocks noGrp="1"/>
          </p:cNvSpPr>
          <p:nvPr>
            <p:ph type="body" sz="quarter" idx="13"/>
          </p:nvPr>
        </p:nvSpPr>
        <p:spPr/>
        <p:txBody>
          <a:bodyPr>
            <a:normAutofit/>
          </a:bodyPr>
          <a:lstStyle/>
          <a:p>
            <a:r>
              <a:rPr lang="nl-NL" dirty="0"/>
              <a:t>TIP 4</a:t>
            </a:r>
          </a:p>
          <a:p>
            <a:r>
              <a:rPr lang="nl-NL" dirty="0"/>
              <a:t>Bied bemiddeling (hulp) aan met </a:t>
            </a:r>
            <a:r>
              <a:rPr lang="nl-NL" dirty="0" err="1"/>
              <a:t>telefoon-gesprekken</a:t>
            </a:r>
            <a:endParaRPr lang="en-GB" dirty="0"/>
          </a:p>
        </p:txBody>
      </p:sp>
      <p:sp>
        <p:nvSpPr>
          <p:cNvPr id="3" name="Text Placeholder 2">
            <a:extLst>
              <a:ext uri="{FF2B5EF4-FFF2-40B4-BE49-F238E27FC236}">
                <a16:creationId xmlns:a16="http://schemas.microsoft.com/office/drawing/2014/main" id="{B370A3B6-E0D2-47D4-8C6A-47ED3DC84DE3}"/>
              </a:ext>
            </a:extLst>
          </p:cNvPr>
          <p:cNvSpPr>
            <a:spLocks noGrp="1"/>
          </p:cNvSpPr>
          <p:nvPr>
            <p:ph type="body" sz="quarter" idx="14"/>
          </p:nvPr>
        </p:nvSpPr>
        <p:spPr>
          <a:xfrm>
            <a:off x="130422" y="4675162"/>
            <a:ext cx="10628733" cy="2904450"/>
          </a:xfrm>
        </p:spPr>
        <p:txBody>
          <a:bodyPr/>
          <a:lstStyle/>
          <a:p>
            <a:r>
              <a:rPr lang="nl-NL" sz="2000" dirty="0"/>
              <a:t>We weten allemaal hoe we een telefoon kunnen gebruiken, maar we kunnen leren hem nog effectiever in te zetten als hulpmiddel om te bereiken wat we willen. Gebrek aan taalvaardigheid kan een probleem zijn voor je mede-nieuwkomer. Veel mensen verliezen - begrijpelijk - hun geduld wanneer ze te maken krijgen met officiële instanties, zoals overheidsinstanties, financiële instellingen en nutsbedrijven.  Steeds vaker moeten bellers door geautomatiseerde menu's navigeren voordat ze een live persoon bereiken. </a:t>
            </a:r>
            <a:endParaRPr lang="en-GB" sz="2000" dirty="0"/>
          </a:p>
        </p:txBody>
      </p:sp>
      <p:pic>
        <p:nvPicPr>
          <p:cNvPr id="6" name="Picture Placeholder 5" descr="A person sitting at a table with a computer and a cup of coffee&#10;&#10;Description automatically generated with low confidence">
            <a:extLst>
              <a:ext uri="{FF2B5EF4-FFF2-40B4-BE49-F238E27FC236}">
                <a16:creationId xmlns:a16="http://schemas.microsoft.com/office/drawing/2014/main" id="{0CC2A656-6625-4953-A505-E764D7D9EC7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42582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24793A-7BAB-414E-9353-D14B276AD336}"/>
              </a:ext>
            </a:extLst>
          </p:cNvPr>
          <p:cNvSpPr>
            <a:spLocks noGrp="1"/>
          </p:cNvSpPr>
          <p:nvPr>
            <p:ph type="body" sz="quarter" idx="13"/>
          </p:nvPr>
        </p:nvSpPr>
        <p:spPr/>
        <p:txBody>
          <a:bodyPr>
            <a:normAutofit fontScale="85000" lnSpcReduction="10000"/>
          </a:bodyPr>
          <a:lstStyle/>
          <a:p>
            <a:r>
              <a:rPr lang="nl-NL" dirty="0"/>
              <a:t>TIP 5</a:t>
            </a:r>
          </a:p>
          <a:p>
            <a:r>
              <a:rPr lang="nl-NL" dirty="0"/>
              <a:t>In het geval van gemeenschaps-bemiddeling, deel de vraagstukken van de gemeenschap met het publiek</a:t>
            </a:r>
            <a:endParaRPr lang="en-GB" dirty="0"/>
          </a:p>
        </p:txBody>
      </p:sp>
      <p:sp>
        <p:nvSpPr>
          <p:cNvPr id="3" name="Text Placeholder 2">
            <a:extLst>
              <a:ext uri="{FF2B5EF4-FFF2-40B4-BE49-F238E27FC236}">
                <a16:creationId xmlns:a16="http://schemas.microsoft.com/office/drawing/2014/main" id="{25CB276D-68D8-46EE-9BCE-7A25CF9EC6AB}"/>
              </a:ext>
            </a:extLst>
          </p:cNvPr>
          <p:cNvSpPr>
            <a:spLocks noGrp="1"/>
          </p:cNvSpPr>
          <p:nvPr>
            <p:ph type="body" sz="quarter" idx="14"/>
          </p:nvPr>
        </p:nvSpPr>
        <p:spPr>
          <a:xfrm>
            <a:off x="497155" y="4657458"/>
            <a:ext cx="9000157" cy="925861"/>
          </a:xfrm>
        </p:spPr>
        <p:txBody>
          <a:bodyPr/>
          <a:lstStyle/>
          <a:p>
            <a:r>
              <a:rPr lang="nl-NL" dirty="0"/>
              <a:t>Het tijdperk van de sociale media stelt ons in staat snel en makkelijk over problemen te berichten en informatie te delen. Bij een gemeenschappelijk gemeenschapsprobleem is het goed om de aandacht te vestigen op het probleem, en daarbij een positieve en respectvolle toon te gebruiken.</a:t>
            </a:r>
            <a:endParaRPr lang="en-GB" dirty="0"/>
          </a:p>
        </p:txBody>
      </p:sp>
      <p:pic>
        <p:nvPicPr>
          <p:cNvPr id="6" name="Picture Placeholder 5" descr="A person looking at his phone&#10;&#10;Description automatically generated with medium confidence">
            <a:extLst>
              <a:ext uri="{FF2B5EF4-FFF2-40B4-BE49-F238E27FC236}">
                <a16:creationId xmlns:a16="http://schemas.microsoft.com/office/drawing/2014/main" id="{F9536A79-DA60-4C63-AA91-FD720E03C008}"/>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3564835" y="-1"/>
            <a:ext cx="8627164" cy="4540151"/>
          </a:xfrm>
        </p:spPr>
      </p:pic>
    </p:spTree>
    <p:extLst>
      <p:ext uri="{BB962C8B-B14F-4D97-AF65-F5344CB8AC3E}">
        <p14:creationId xmlns:p14="http://schemas.microsoft.com/office/powerpoint/2010/main" val="99057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822;p39">
            <a:extLst>
              <a:ext uri="{FF2B5EF4-FFF2-40B4-BE49-F238E27FC236}">
                <a16:creationId xmlns:a16="http://schemas.microsoft.com/office/drawing/2014/main" id="{5B631E05-BCFB-460E-9AE4-9708B3865649}"/>
              </a:ext>
            </a:extLst>
          </p:cNvPr>
          <p:cNvGrpSpPr/>
          <p:nvPr/>
        </p:nvGrpSpPr>
        <p:grpSpPr>
          <a:xfrm>
            <a:off x="5198148" y="2617900"/>
            <a:ext cx="1514193" cy="763260"/>
            <a:chOff x="3269900" y="3064500"/>
            <a:chExt cx="432325" cy="263075"/>
          </a:xfrm>
        </p:grpSpPr>
        <p:sp>
          <p:nvSpPr>
            <p:cNvPr id="4" name="Google Shape;823;p39">
              <a:extLst>
                <a:ext uri="{FF2B5EF4-FFF2-40B4-BE49-F238E27FC236}">
                  <a16:creationId xmlns:a16="http://schemas.microsoft.com/office/drawing/2014/main" id="{953BF3A9-D2D7-4A74-944C-30D990A8D68F}"/>
                </a:ext>
              </a:extLst>
            </p:cNvPr>
            <p:cNvSpPr/>
            <p:nvPr/>
          </p:nvSpPr>
          <p:spPr>
            <a:xfrm>
              <a:off x="3269900" y="3064500"/>
              <a:ext cx="432325" cy="263075"/>
            </a:xfrm>
            <a:custGeom>
              <a:avLst/>
              <a:gdLst/>
              <a:ahLst/>
              <a:cxnLst/>
              <a:rect l="l" t="t" r="r" b="b"/>
              <a:pathLst>
                <a:path w="17293" h="10523" fill="none" extrusionOk="0">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824;p39">
              <a:extLst>
                <a:ext uri="{FF2B5EF4-FFF2-40B4-BE49-F238E27FC236}">
                  <a16:creationId xmlns:a16="http://schemas.microsoft.com/office/drawing/2014/main" id="{190E5C3B-278B-4867-8673-6B8E2E29872B}"/>
                </a:ext>
              </a:extLst>
            </p:cNvPr>
            <p:cNvSpPr/>
            <p:nvPr/>
          </p:nvSpPr>
          <p:spPr>
            <a:xfrm>
              <a:off x="3445875" y="3155825"/>
              <a:ext cx="80400" cy="80400"/>
            </a:xfrm>
            <a:custGeom>
              <a:avLst/>
              <a:gdLst/>
              <a:ahLst/>
              <a:cxnLst/>
              <a:rect l="l" t="t" r="r" b="b"/>
              <a:pathLst>
                <a:path w="3216" h="3216" fill="none" extrusionOk="0">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825;p39">
              <a:extLst>
                <a:ext uri="{FF2B5EF4-FFF2-40B4-BE49-F238E27FC236}">
                  <a16:creationId xmlns:a16="http://schemas.microsoft.com/office/drawing/2014/main" id="{7342AE8F-F37E-459E-BB9B-400D82C17B58}"/>
                </a:ext>
              </a:extLst>
            </p:cNvPr>
            <p:cNvSpPr/>
            <p:nvPr/>
          </p:nvSpPr>
          <p:spPr>
            <a:xfrm>
              <a:off x="3381925" y="3091900"/>
              <a:ext cx="208275" cy="208275"/>
            </a:xfrm>
            <a:custGeom>
              <a:avLst/>
              <a:gdLst/>
              <a:ahLst/>
              <a:cxnLst/>
              <a:rect l="l" t="t" r="r" b="b"/>
              <a:pathLst>
                <a:path w="8331" h="8331" fill="none" extrusionOk="0">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 name="Text Placeholder 1">
            <a:extLst>
              <a:ext uri="{FF2B5EF4-FFF2-40B4-BE49-F238E27FC236}">
                <a16:creationId xmlns:a16="http://schemas.microsoft.com/office/drawing/2014/main" id="{6B4DB1E4-60F1-4EE4-BF43-231C3753241D}"/>
              </a:ext>
            </a:extLst>
          </p:cNvPr>
          <p:cNvSpPr>
            <a:spLocks noGrp="1"/>
          </p:cNvSpPr>
          <p:nvPr>
            <p:ph type="body" sz="quarter" idx="13"/>
          </p:nvPr>
        </p:nvSpPr>
        <p:spPr>
          <a:xfrm>
            <a:off x="1687845" y="4101155"/>
            <a:ext cx="8816309" cy="1189141"/>
          </a:xfrm>
        </p:spPr>
        <p:txBody>
          <a:bodyPr/>
          <a:lstStyle/>
          <a:p>
            <a:pPr algn="ctr"/>
            <a:r>
              <a:rPr lang="nl-NL" dirty="0"/>
              <a:t>Laten we eens kijken naar enkele bemiddelingsvoorbeelden en scenario's</a:t>
            </a:r>
            <a:endParaRPr lang="en-GB" dirty="0"/>
          </a:p>
        </p:txBody>
      </p:sp>
    </p:spTree>
    <p:extLst>
      <p:ext uri="{BB962C8B-B14F-4D97-AF65-F5344CB8AC3E}">
        <p14:creationId xmlns:p14="http://schemas.microsoft.com/office/powerpoint/2010/main" val="3280547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6CFAA9-5B40-44C5-8B52-73FD02522318}"/>
              </a:ext>
            </a:extLst>
          </p:cNvPr>
          <p:cNvSpPr>
            <a:spLocks noGrp="1"/>
          </p:cNvSpPr>
          <p:nvPr>
            <p:ph type="body" sz="quarter" idx="13"/>
          </p:nvPr>
        </p:nvSpPr>
        <p:spPr/>
        <p:txBody>
          <a:bodyPr/>
          <a:lstStyle/>
          <a:p>
            <a:r>
              <a:rPr lang="en-GB" dirty="0">
                <a:solidFill>
                  <a:srgbClr val="A6377D"/>
                </a:solidFill>
              </a:rPr>
              <a:t>EEN VOORBEELD VAN BEMIDDELING</a:t>
            </a:r>
          </a:p>
          <a:p>
            <a:r>
              <a:rPr lang="en-GB" sz="3000" dirty="0" err="1"/>
              <a:t>Bekijk</a:t>
            </a:r>
            <a:r>
              <a:rPr lang="en-GB" sz="3000" dirty="0"/>
              <a:t> het </a:t>
            </a:r>
            <a:r>
              <a:rPr lang="en-GB" sz="3000" dirty="0" err="1"/>
              <a:t>filmpje</a:t>
            </a:r>
            <a:r>
              <a:rPr lang="en-GB" sz="3000" dirty="0"/>
              <a:t>: Sparking Change, Tedx Talk </a:t>
            </a:r>
          </a:p>
        </p:txBody>
      </p:sp>
      <p:sp>
        <p:nvSpPr>
          <p:cNvPr id="4" name="TextBox 3">
            <a:extLst>
              <a:ext uri="{FF2B5EF4-FFF2-40B4-BE49-F238E27FC236}">
                <a16:creationId xmlns:a16="http://schemas.microsoft.com/office/drawing/2014/main" id="{4D7FDC1C-487F-416D-A52F-C1281E5DDD80}"/>
              </a:ext>
            </a:extLst>
          </p:cNvPr>
          <p:cNvSpPr txBox="1"/>
          <p:nvPr/>
        </p:nvSpPr>
        <p:spPr>
          <a:xfrm>
            <a:off x="113305" y="1789009"/>
            <a:ext cx="2366472" cy="4693593"/>
          </a:xfrm>
          <a:prstGeom prst="rect">
            <a:avLst/>
          </a:prstGeom>
          <a:noFill/>
        </p:spPr>
        <p:txBody>
          <a:bodyPr wrap="square" rtlCol="0">
            <a:spAutoFit/>
          </a:bodyPr>
          <a:lstStyle/>
          <a:p>
            <a:r>
              <a:rPr lang="nl-NL" sz="2300" dirty="0">
                <a:solidFill>
                  <a:srgbClr val="5E5E5E"/>
                </a:solidFill>
              </a:rPr>
              <a:t>Dil </a:t>
            </a:r>
            <a:r>
              <a:rPr lang="nl-NL" sz="2300" dirty="0" err="1">
                <a:solidFill>
                  <a:srgbClr val="5E5E5E"/>
                </a:solidFill>
              </a:rPr>
              <a:t>Wickremasinghe</a:t>
            </a:r>
            <a:r>
              <a:rPr lang="nl-NL" sz="2300" dirty="0">
                <a:solidFill>
                  <a:srgbClr val="5E5E5E"/>
                </a:solidFill>
              </a:rPr>
              <a:t> heeft één visie en dat is een inclusief en gelijkwaardig Ierland creëren waar alle bewoners een voller en authentieker leven kunnen leiden.</a:t>
            </a:r>
            <a:endParaRPr lang="en-GB" sz="2300" dirty="0">
              <a:solidFill>
                <a:srgbClr val="5E5E5E"/>
              </a:solidFill>
            </a:endParaRPr>
          </a:p>
        </p:txBody>
      </p:sp>
      <p:sp>
        <p:nvSpPr>
          <p:cNvPr id="6" name="TextBox 5">
            <a:extLst>
              <a:ext uri="{FF2B5EF4-FFF2-40B4-BE49-F238E27FC236}">
                <a16:creationId xmlns:a16="http://schemas.microsoft.com/office/drawing/2014/main" id="{F198E659-D955-4A53-A4F9-2B22141A5D48}"/>
              </a:ext>
            </a:extLst>
          </p:cNvPr>
          <p:cNvSpPr txBox="1"/>
          <p:nvPr/>
        </p:nvSpPr>
        <p:spPr>
          <a:xfrm>
            <a:off x="9214338" y="2128120"/>
            <a:ext cx="2686929" cy="3170099"/>
          </a:xfrm>
          <a:prstGeom prst="rect">
            <a:avLst/>
          </a:prstGeom>
          <a:noFill/>
        </p:spPr>
        <p:txBody>
          <a:bodyPr wrap="square">
            <a:spAutoFit/>
          </a:bodyPr>
          <a:lstStyle/>
          <a:p>
            <a:pPr algn="r"/>
            <a:r>
              <a:rPr lang="nl-NL" sz="2000" dirty="0">
                <a:solidFill>
                  <a:srgbClr val="5E5E5E"/>
                </a:solidFill>
              </a:rPr>
              <a:t>Ze is een presentatrice en journaliste voor sociale rechtvaardigheid en geestelijke gezondheid en presenteert haar wekelijkse podcast "</a:t>
            </a:r>
            <a:r>
              <a:rPr lang="nl-NL" sz="2000" dirty="0" err="1">
                <a:solidFill>
                  <a:srgbClr val="5E5E5E"/>
                </a:solidFill>
              </a:rPr>
              <a:t>Sparking</a:t>
            </a:r>
            <a:r>
              <a:rPr lang="nl-NL" sz="2000" dirty="0">
                <a:solidFill>
                  <a:srgbClr val="5E5E5E"/>
                </a:solidFill>
              </a:rPr>
              <a:t> Change </a:t>
            </a:r>
            <a:r>
              <a:rPr lang="nl-NL" sz="2000" dirty="0" err="1">
                <a:solidFill>
                  <a:srgbClr val="5E5E5E"/>
                </a:solidFill>
              </a:rPr>
              <a:t>with</a:t>
            </a:r>
            <a:r>
              <a:rPr lang="nl-NL" sz="2000" dirty="0">
                <a:solidFill>
                  <a:srgbClr val="5E5E5E"/>
                </a:solidFill>
              </a:rPr>
              <a:t> Dil" op het Head Stuff Podcast Network.</a:t>
            </a:r>
            <a:endParaRPr lang="en-GB" sz="2000" dirty="0">
              <a:solidFill>
                <a:srgbClr val="5E5E5E"/>
              </a:solidFill>
            </a:endParaRPr>
          </a:p>
        </p:txBody>
      </p:sp>
      <p:pic>
        <p:nvPicPr>
          <p:cNvPr id="7" name="Online Media 6" title="Sparking Change | Dil Wickremasinghe | TEDxWexford">
            <a:hlinkClick r:id="" action="ppaction://media"/>
            <a:extLst>
              <a:ext uri="{FF2B5EF4-FFF2-40B4-BE49-F238E27FC236}">
                <a16:creationId xmlns:a16="http://schemas.microsoft.com/office/drawing/2014/main" id="{4FCEA061-A293-43B2-8D49-2FBCADA39F4D}"/>
              </a:ext>
            </a:extLst>
          </p:cNvPr>
          <p:cNvPicPr>
            <a:picLocks noRot="1" noChangeAspect="1"/>
          </p:cNvPicPr>
          <p:nvPr>
            <a:videoFile r:link="rId1"/>
          </p:nvPr>
        </p:nvPicPr>
        <p:blipFill>
          <a:blip r:embed="rId3"/>
          <a:stretch>
            <a:fillRect/>
          </a:stretch>
        </p:blipFill>
        <p:spPr>
          <a:xfrm>
            <a:off x="3180080" y="1789009"/>
            <a:ext cx="5682566" cy="3570782"/>
          </a:xfrm>
          <a:prstGeom prst="rect">
            <a:avLst/>
          </a:prstGeom>
        </p:spPr>
      </p:pic>
    </p:spTree>
    <p:extLst>
      <p:ext uri="{BB962C8B-B14F-4D97-AF65-F5344CB8AC3E}">
        <p14:creationId xmlns:p14="http://schemas.microsoft.com/office/powerpoint/2010/main" val="401727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5A9B9C-45A8-4641-AFB5-59EB17240344}"/>
              </a:ext>
            </a:extLst>
          </p:cNvPr>
          <p:cNvSpPr>
            <a:spLocks noGrp="1"/>
          </p:cNvSpPr>
          <p:nvPr>
            <p:ph type="body" sz="quarter" idx="13"/>
          </p:nvPr>
        </p:nvSpPr>
        <p:spPr/>
        <p:txBody>
          <a:bodyPr/>
          <a:lstStyle/>
          <a:p>
            <a:r>
              <a:rPr lang="nl-NL" dirty="0"/>
              <a:t>Er zijn zoveel problemen, maar wat is </a:t>
            </a:r>
          </a:p>
          <a:p>
            <a:r>
              <a:rPr lang="nl-NL" dirty="0"/>
              <a:t>PRIORITEIT Nr. 1?</a:t>
            </a:r>
            <a:endParaRPr lang="en-US" dirty="0"/>
          </a:p>
        </p:txBody>
      </p:sp>
      <p:pic>
        <p:nvPicPr>
          <p:cNvPr id="7" name="Picture Placeholder 6" descr="A person with his hand on his face&#10;&#10;Description automatically generated with medium confidence">
            <a:extLst>
              <a:ext uri="{FF2B5EF4-FFF2-40B4-BE49-F238E27FC236}">
                <a16:creationId xmlns:a16="http://schemas.microsoft.com/office/drawing/2014/main" id="{52481F31-F867-4298-872A-FE541468114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65187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95500F-B602-464F-85F4-1D7AF46267A0}"/>
              </a:ext>
            </a:extLst>
          </p:cNvPr>
          <p:cNvSpPr>
            <a:spLocks noGrp="1"/>
          </p:cNvSpPr>
          <p:nvPr>
            <p:ph type="body" sz="quarter" idx="13"/>
          </p:nvPr>
        </p:nvSpPr>
        <p:spPr/>
        <p:txBody>
          <a:bodyPr/>
          <a:lstStyle/>
          <a:p>
            <a:r>
              <a:rPr lang="en-US" dirty="0" err="1"/>
              <a:t>Activiteit</a:t>
            </a:r>
            <a:r>
              <a:rPr lang="en-US" dirty="0"/>
              <a:t>: </a:t>
            </a:r>
            <a:r>
              <a:rPr lang="en-US" dirty="0" err="1"/>
              <a:t>Bekijk</a:t>
            </a:r>
            <a:r>
              <a:rPr lang="en-US" dirty="0"/>
              <a:t> het </a:t>
            </a:r>
            <a:r>
              <a:rPr lang="en-US" dirty="0" err="1"/>
              <a:t>filmpje</a:t>
            </a:r>
            <a:endParaRPr lang="en-US" dirty="0"/>
          </a:p>
          <a:p>
            <a:r>
              <a:rPr lang="en-US" sz="2000" dirty="0" err="1"/>
              <a:t>Dubbelklik</a:t>
            </a:r>
            <a:r>
              <a:rPr lang="en-US" sz="2000" dirty="0"/>
              <a:t> </a:t>
            </a:r>
            <a:br>
              <a:rPr lang="en-US" sz="2000" dirty="0"/>
            </a:br>
            <a:r>
              <a:rPr lang="en-US" sz="2000" dirty="0"/>
              <a:t>op de </a:t>
            </a:r>
            <a:r>
              <a:rPr lang="en-US" sz="2000" dirty="0" err="1"/>
              <a:t>pijl</a:t>
            </a:r>
            <a:endParaRPr lang="en-US" dirty="0"/>
          </a:p>
        </p:txBody>
      </p:sp>
      <p:sp>
        <p:nvSpPr>
          <p:cNvPr id="3" name="Text Placeholder 2">
            <a:extLst>
              <a:ext uri="{FF2B5EF4-FFF2-40B4-BE49-F238E27FC236}">
                <a16:creationId xmlns:a16="http://schemas.microsoft.com/office/drawing/2014/main" id="{FA24C42B-1A76-4C8B-A0CC-EF1500993404}"/>
              </a:ext>
            </a:extLst>
          </p:cNvPr>
          <p:cNvSpPr>
            <a:spLocks noGrp="1"/>
          </p:cNvSpPr>
          <p:nvPr>
            <p:ph type="body" sz="quarter" idx="14"/>
          </p:nvPr>
        </p:nvSpPr>
        <p:spPr>
          <a:xfrm>
            <a:off x="388093" y="5292077"/>
            <a:ext cx="10615187" cy="469184"/>
          </a:xfrm>
        </p:spPr>
        <p:txBody>
          <a:bodyPr/>
          <a:lstStyle/>
          <a:p>
            <a:r>
              <a:rPr lang="nl-NL" sz="2800" dirty="0"/>
              <a:t>De criteria om problemen te beoordelen die in de weg staan van een inclusieve gemeenschap</a:t>
            </a:r>
            <a:endParaRPr lang="en-US" dirty="0"/>
          </a:p>
        </p:txBody>
      </p:sp>
      <p:pic>
        <p:nvPicPr>
          <p:cNvPr id="7" name="MCM video">
            <a:hlinkClick r:id="" action="ppaction://media"/>
            <a:extLst>
              <a:ext uri="{FF2B5EF4-FFF2-40B4-BE49-F238E27FC236}">
                <a16:creationId xmlns:a16="http://schemas.microsoft.com/office/drawing/2014/main" id="{957666E2-59A9-414E-9DEF-063F7A6DC6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33666" y="0"/>
            <a:ext cx="8758334" cy="4926563"/>
          </a:xfrm>
          <a:prstGeom prst="rect">
            <a:avLst/>
          </a:prstGeom>
        </p:spPr>
      </p:pic>
      <p:pic>
        <p:nvPicPr>
          <p:cNvPr id="9" name="Graphic 8" descr="Play outline">
            <a:extLst>
              <a:ext uri="{FF2B5EF4-FFF2-40B4-BE49-F238E27FC236}">
                <a16:creationId xmlns:a16="http://schemas.microsoft.com/office/drawing/2014/main" id="{4A3317D5-5A05-4F0C-B109-8AC9A5A2A7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0213" y="2463281"/>
            <a:ext cx="914400" cy="914400"/>
          </a:xfrm>
          <a:prstGeom prst="rect">
            <a:avLst/>
          </a:prstGeom>
        </p:spPr>
      </p:pic>
    </p:spTree>
    <p:extLst>
      <p:ext uri="{BB962C8B-B14F-4D97-AF65-F5344CB8AC3E}">
        <p14:creationId xmlns:p14="http://schemas.microsoft.com/office/powerpoint/2010/main" val="1920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0A2F56-C305-4AAE-AA94-034C8580C19F}"/>
              </a:ext>
            </a:extLst>
          </p:cNvPr>
          <p:cNvSpPr>
            <a:spLocks noGrp="1"/>
          </p:cNvSpPr>
          <p:nvPr>
            <p:ph type="body" sz="quarter" idx="13"/>
          </p:nvPr>
        </p:nvSpPr>
        <p:spPr/>
        <p:txBody>
          <a:bodyPr/>
          <a:lstStyle/>
          <a:p>
            <a:r>
              <a:rPr lang="nl-NL" dirty="0"/>
              <a:t>Het prioriteitsprobleem vinden OM OP TE FOCUSSEN</a:t>
            </a:r>
            <a:endParaRPr lang="en-US" dirty="0"/>
          </a:p>
        </p:txBody>
      </p:sp>
      <p:sp>
        <p:nvSpPr>
          <p:cNvPr id="3" name="Text Placeholder 2">
            <a:extLst>
              <a:ext uri="{FF2B5EF4-FFF2-40B4-BE49-F238E27FC236}">
                <a16:creationId xmlns:a16="http://schemas.microsoft.com/office/drawing/2014/main" id="{86C4F8CD-A723-436F-9127-FBD71B44DEB6}"/>
              </a:ext>
            </a:extLst>
          </p:cNvPr>
          <p:cNvSpPr>
            <a:spLocks noGrp="1"/>
          </p:cNvSpPr>
          <p:nvPr>
            <p:ph type="body" sz="quarter" idx="14"/>
          </p:nvPr>
        </p:nvSpPr>
        <p:spPr>
          <a:xfrm>
            <a:off x="708651" y="2420996"/>
            <a:ext cx="10638222" cy="3722645"/>
          </a:xfrm>
        </p:spPr>
        <p:txBody>
          <a:bodyPr/>
          <a:lstStyle/>
          <a:p>
            <a:pPr marL="342900" indent="-342900">
              <a:buFont typeface="Wingdings" panose="05000000000000000000" pitchFamily="2" charset="2"/>
              <a:buChar char="ü"/>
            </a:pPr>
            <a:r>
              <a:rPr lang="nl-NL" sz="2300" dirty="0"/>
              <a:t>Nu je het identificeren van de problemen geperfectioneerd hebt, en ze begrijpt, laten we dan een moderne en vernieuwende aanpak gebruiken om ZE TE PRIORITEREN.</a:t>
            </a:r>
          </a:p>
          <a:p>
            <a:pPr marL="342900" indent="-342900">
              <a:buFont typeface="Wingdings" panose="05000000000000000000" pitchFamily="2" charset="2"/>
              <a:buChar char="ü"/>
            </a:pPr>
            <a:endParaRPr lang="hr-BA" sz="2300" dirty="0"/>
          </a:p>
          <a:p>
            <a:pPr marL="342900" indent="-342900">
              <a:buFont typeface="Wingdings" panose="05000000000000000000" pitchFamily="2" charset="2"/>
              <a:buChar char="ü"/>
            </a:pPr>
            <a:r>
              <a:rPr lang="nl-NL" sz="2300" dirty="0"/>
              <a:t>De aanpak heet DESIGN THINKING! Het helpt probleemoplossers om zowel het probleem te begrijpen als de mensen die de oplossingen nodig hebben. Ze is diep geworteld in EMPATHIE, en we gaan de PRIORITISATIE GRID gebruiken die op deze DESIGN THINKING methode gebaseerd is.</a:t>
            </a:r>
          </a:p>
          <a:p>
            <a:pPr marL="342900" indent="-342900">
              <a:buFont typeface="Wingdings" panose="05000000000000000000" pitchFamily="2" charset="2"/>
              <a:buChar char="ü"/>
            </a:pPr>
            <a:endParaRPr lang="hr-BA" sz="2300" dirty="0"/>
          </a:p>
          <a:p>
            <a:pPr marL="342900" indent="-342900">
              <a:buFont typeface="Wingdings" panose="05000000000000000000" pitchFamily="2" charset="2"/>
              <a:buChar char="ü"/>
            </a:pPr>
            <a:r>
              <a:rPr lang="nl-NL" sz="2300" dirty="0"/>
              <a:t>Laten we nu eens leren hoe we prioriteiten moeten stellen!</a:t>
            </a:r>
            <a:endParaRPr lang="en-US" sz="2300" dirty="0"/>
          </a:p>
        </p:txBody>
      </p:sp>
    </p:spTree>
    <p:extLst>
      <p:ext uri="{BB962C8B-B14F-4D97-AF65-F5344CB8AC3E}">
        <p14:creationId xmlns:p14="http://schemas.microsoft.com/office/powerpoint/2010/main" val="1081519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C3D9C3-A80C-418E-9E7C-E776DF13F630}"/>
              </a:ext>
            </a:extLst>
          </p:cNvPr>
          <p:cNvSpPr>
            <a:spLocks noGrp="1"/>
          </p:cNvSpPr>
          <p:nvPr>
            <p:ph type="body" sz="quarter" idx="15"/>
          </p:nvPr>
        </p:nvSpPr>
        <p:spPr>
          <a:xfrm>
            <a:off x="431354" y="319995"/>
            <a:ext cx="10978262" cy="1555691"/>
          </a:xfrm>
        </p:spPr>
        <p:txBody>
          <a:bodyPr>
            <a:normAutofit fontScale="92500" lnSpcReduction="10000"/>
          </a:bodyPr>
          <a:lstStyle/>
          <a:p>
            <a:r>
              <a:rPr lang="nl-NL" dirty="0"/>
              <a:t>Hoe je meer empathisch kunt zijn</a:t>
            </a:r>
          </a:p>
          <a:p>
            <a:endParaRPr lang="hr-BA" dirty="0"/>
          </a:p>
          <a:p>
            <a:pPr algn="ctr"/>
            <a:r>
              <a:rPr lang="nl-NL" sz="3000" b="1" dirty="0">
                <a:solidFill>
                  <a:srgbClr val="404040"/>
                </a:solidFill>
              </a:rPr>
              <a:t>Probeer het leven van iemand anders uit</a:t>
            </a:r>
            <a:endParaRPr lang="en-US" dirty="0"/>
          </a:p>
        </p:txBody>
      </p:sp>
      <p:sp>
        <p:nvSpPr>
          <p:cNvPr id="3" name="Text Placeholder 2">
            <a:extLst>
              <a:ext uri="{FF2B5EF4-FFF2-40B4-BE49-F238E27FC236}">
                <a16:creationId xmlns:a16="http://schemas.microsoft.com/office/drawing/2014/main" id="{D9CC2542-E626-4717-97EE-788643F946CE}"/>
              </a:ext>
            </a:extLst>
          </p:cNvPr>
          <p:cNvSpPr>
            <a:spLocks noGrp="1"/>
          </p:cNvSpPr>
          <p:nvPr>
            <p:ph type="body" sz="quarter" idx="16"/>
          </p:nvPr>
        </p:nvSpPr>
        <p:spPr/>
        <p:txBody>
          <a:bodyPr/>
          <a:lstStyle/>
          <a:p>
            <a:r>
              <a:rPr lang="nl-NL" dirty="0"/>
              <a:t>Ga niet alleen in andermans schoenen staan, zoals het gezegde luidt, maar loop er ook eens in, zei Helen </a:t>
            </a:r>
            <a:r>
              <a:rPr lang="nl-NL" dirty="0" err="1"/>
              <a:t>Riess</a:t>
            </a:r>
            <a:r>
              <a:rPr lang="nl-NL" dirty="0"/>
              <a:t>, psychiater aan de Harvard </a:t>
            </a:r>
            <a:r>
              <a:rPr lang="nl-NL" dirty="0" err="1"/>
              <a:t>Medical</a:t>
            </a:r>
            <a:r>
              <a:rPr lang="nl-NL" dirty="0"/>
              <a:t> School en hoofdwetenschapper van </a:t>
            </a:r>
            <a:r>
              <a:rPr lang="nl-NL" dirty="0" err="1"/>
              <a:t>Empathetics</a:t>
            </a:r>
            <a:r>
              <a:rPr lang="nl-NL" dirty="0"/>
              <a:t>, een organisatie die empathie-opleidingen voor zorgverleners verzorgt.</a:t>
            </a:r>
          </a:p>
          <a:p>
            <a:pPr marL="342900" indent="-342900">
              <a:buFont typeface="Arial" panose="020B0604020202020204" pitchFamily="34" charset="0"/>
              <a:buChar char="•"/>
            </a:pPr>
            <a:r>
              <a:rPr lang="nl-NL" dirty="0">
                <a:solidFill>
                  <a:srgbClr val="F6BC67"/>
                </a:solidFill>
              </a:rPr>
              <a:t>Ga een paar weken naar de kerk, moskee, synagoge of ander gebedshuis van iemand anders terwijl zij naar het jouwe gaan of bezoek een deel van de gemeenschap waar je normaliter niet komt. Breng tijd door in een nieuwe buurt of raak in gesprek met een dakloze in je gemeenschap. </a:t>
            </a:r>
          </a:p>
          <a:p>
            <a:pPr marL="342900" indent="-342900">
              <a:buFont typeface="Arial" panose="020B0604020202020204" pitchFamily="34" charset="0"/>
              <a:buChar char="•"/>
            </a:pPr>
            <a:r>
              <a:rPr lang="nl-NL" dirty="0">
                <a:solidFill>
                  <a:srgbClr val="A6377D"/>
                </a:solidFill>
              </a:rPr>
              <a:t>Als iemands gedrag storend is, denk dan na over waarom. Als het bijvoorbeeld een tiener is, begin dan eerst eens te erkennen dat hij zich misschien gestrest voelt, maar ga verder: Ga na hoe zijn dagelijks leven eruit ziet - hoe zijn busrit is, hoeveel huiswerk hij heeft en hoeveel slaap hij krijgt. </a:t>
            </a:r>
            <a:endParaRPr lang="en-US" dirty="0">
              <a:solidFill>
                <a:srgbClr val="A6377D"/>
              </a:solidFill>
            </a:endParaRPr>
          </a:p>
        </p:txBody>
      </p:sp>
      <p:sp>
        <p:nvSpPr>
          <p:cNvPr id="4" name="TextBox 3">
            <a:extLst>
              <a:ext uri="{FF2B5EF4-FFF2-40B4-BE49-F238E27FC236}">
                <a16:creationId xmlns:a16="http://schemas.microsoft.com/office/drawing/2014/main" id="{76504329-2564-471E-87F4-3CB2ED360300}"/>
              </a:ext>
            </a:extLst>
          </p:cNvPr>
          <p:cNvSpPr txBox="1"/>
          <p:nvPr/>
        </p:nvSpPr>
        <p:spPr>
          <a:xfrm>
            <a:off x="886408" y="6488668"/>
            <a:ext cx="4434227" cy="246221"/>
          </a:xfrm>
          <a:prstGeom prst="rect">
            <a:avLst/>
          </a:prstGeom>
          <a:noFill/>
        </p:spPr>
        <p:txBody>
          <a:bodyPr wrap="none" rtlCol="0">
            <a:spAutoFit/>
          </a:bodyPr>
          <a:lstStyle/>
          <a:p>
            <a:r>
              <a:rPr lang="hr-BA" sz="1000" dirty="0"/>
              <a:t>SOURCE: The New York Times, </a:t>
            </a:r>
            <a:r>
              <a:rPr lang="en-US" sz="1000" b="1" dirty="0"/>
              <a:t>How to Be More Empathetic</a:t>
            </a:r>
            <a:r>
              <a:rPr lang="hr-BA" sz="1000" b="1" dirty="0"/>
              <a:t>, By Claire Cain Miller</a:t>
            </a:r>
            <a:endParaRPr lang="en-US" sz="1000" b="1" dirty="0"/>
          </a:p>
        </p:txBody>
      </p:sp>
    </p:spTree>
    <p:extLst>
      <p:ext uri="{BB962C8B-B14F-4D97-AF65-F5344CB8AC3E}">
        <p14:creationId xmlns:p14="http://schemas.microsoft.com/office/powerpoint/2010/main" val="4280994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DC3FB0-5B33-409E-8FBC-B041E753FFD8}"/>
              </a:ext>
            </a:extLst>
          </p:cNvPr>
          <p:cNvSpPr>
            <a:spLocks noGrp="1"/>
          </p:cNvSpPr>
          <p:nvPr>
            <p:ph type="body" sz="quarter" idx="13"/>
          </p:nvPr>
        </p:nvSpPr>
        <p:spPr>
          <a:xfrm>
            <a:off x="1259633" y="1186453"/>
            <a:ext cx="10042209" cy="3664001"/>
          </a:xfrm>
        </p:spPr>
        <p:txBody>
          <a:bodyPr>
            <a:normAutofit lnSpcReduction="10000"/>
          </a:bodyPr>
          <a:lstStyle/>
          <a:p>
            <a:r>
              <a:rPr lang="nl-NL" dirty="0"/>
              <a:t>Neem deze leerpunten over empathie mee in de volgende stappen over het kiezen van een prioriteit om aan te werken.</a:t>
            </a:r>
            <a:endParaRPr lang="hr-BA" dirty="0"/>
          </a:p>
          <a:p>
            <a:endParaRPr lang="hr-BA" dirty="0"/>
          </a:p>
          <a:p>
            <a:pPr algn="l"/>
            <a:r>
              <a:rPr lang="nl-NL" dirty="0"/>
              <a:t>Om te bepalen welke invloed een probleem op de leden van de gemeenschap heeft, moet je op je inlevingsvermogen afgaan.</a:t>
            </a:r>
            <a:endParaRPr lang="en-US" dirty="0"/>
          </a:p>
        </p:txBody>
      </p:sp>
    </p:spTree>
    <p:extLst>
      <p:ext uri="{BB962C8B-B14F-4D97-AF65-F5344CB8AC3E}">
        <p14:creationId xmlns:p14="http://schemas.microsoft.com/office/powerpoint/2010/main" val="1852839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3CEDCC-3F82-448F-BA47-291E5A65AD9F}"/>
              </a:ext>
            </a:extLst>
          </p:cNvPr>
          <p:cNvSpPr>
            <a:spLocks noGrp="1"/>
          </p:cNvSpPr>
          <p:nvPr>
            <p:ph type="body" sz="quarter" idx="15"/>
          </p:nvPr>
        </p:nvSpPr>
        <p:spPr/>
        <p:txBody>
          <a:bodyPr/>
          <a:lstStyle/>
          <a:p>
            <a:r>
              <a:rPr lang="hr-BA" dirty="0"/>
              <a:t>Prioriteitenschema</a:t>
            </a:r>
            <a:endParaRPr lang="en-US" dirty="0"/>
          </a:p>
        </p:txBody>
      </p:sp>
      <p:sp>
        <p:nvSpPr>
          <p:cNvPr id="3" name="Text Placeholder 2">
            <a:extLst>
              <a:ext uri="{FF2B5EF4-FFF2-40B4-BE49-F238E27FC236}">
                <a16:creationId xmlns:a16="http://schemas.microsoft.com/office/drawing/2014/main" id="{C1782FBE-EB52-4C9C-9040-CB5345E7EEF1}"/>
              </a:ext>
            </a:extLst>
          </p:cNvPr>
          <p:cNvSpPr>
            <a:spLocks noGrp="1"/>
          </p:cNvSpPr>
          <p:nvPr>
            <p:ph type="body" sz="quarter" idx="16"/>
          </p:nvPr>
        </p:nvSpPr>
        <p:spPr>
          <a:xfrm>
            <a:off x="953869" y="1958641"/>
            <a:ext cx="4404046" cy="4038015"/>
          </a:xfrm>
        </p:spPr>
        <p:txBody>
          <a:bodyPr/>
          <a:lstStyle/>
          <a:p>
            <a:r>
              <a:rPr lang="nl-NL" dirty="0"/>
              <a:t>Het prioriteitenschema verdeelt elke taak in 4 mogelijke secties:</a:t>
            </a:r>
          </a:p>
          <a:p>
            <a:endParaRPr lang="en-US" dirty="0"/>
          </a:p>
          <a:p>
            <a:pPr marL="342900" indent="-342900">
              <a:buFont typeface="Arial" panose="020B0604020202020204" pitchFamily="34" charset="0"/>
              <a:buChar char="•"/>
            </a:pPr>
            <a:r>
              <a:rPr lang="en-US" dirty="0" err="1"/>
              <a:t>hoge</a:t>
            </a:r>
            <a:r>
              <a:rPr lang="en-US" dirty="0"/>
              <a:t> impact / </a:t>
            </a:r>
            <a:r>
              <a:rPr lang="en-US" dirty="0" err="1"/>
              <a:t>lage</a:t>
            </a:r>
            <a:r>
              <a:rPr lang="en-US" dirty="0"/>
              <a:t> </a:t>
            </a:r>
            <a:r>
              <a:rPr lang="en-US" dirty="0" err="1"/>
              <a:t>inspanning</a:t>
            </a:r>
            <a:endParaRPr lang="en-US" dirty="0"/>
          </a:p>
          <a:p>
            <a:pPr marL="342900" indent="-342900">
              <a:buFont typeface="Arial" panose="020B0604020202020204" pitchFamily="34" charset="0"/>
              <a:buChar char="•"/>
            </a:pPr>
            <a:r>
              <a:rPr lang="en-US" dirty="0" err="1"/>
              <a:t>hoge</a:t>
            </a:r>
            <a:r>
              <a:rPr lang="en-US" dirty="0"/>
              <a:t> impact / </a:t>
            </a:r>
            <a:r>
              <a:rPr lang="en-US" dirty="0" err="1"/>
              <a:t>hoge</a:t>
            </a:r>
            <a:r>
              <a:rPr lang="en-US" dirty="0"/>
              <a:t> </a:t>
            </a:r>
            <a:r>
              <a:rPr lang="en-US" dirty="0" err="1"/>
              <a:t>inspanning</a:t>
            </a:r>
            <a:endParaRPr lang="en-US" dirty="0"/>
          </a:p>
          <a:p>
            <a:pPr marL="342900" indent="-342900">
              <a:buFont typeface="Arial" panose="020B0604020202020204" pitchFamily="34" charset="0"/>
              <a:buChar char="•"/>
            </a:pPr>
            <a:r>
              <a:rPr lang="en-US" dirty="0" err="1"/>
              <a:t>lage</a:t>
            </a:r>
            <a:r>
              <a:rPr lang="en-US" dirty="0"/>
              <a:t> impact / </a:t>
            </a:r>
            <a:r>
              <a:rPr lang="en-US" dirty="0" err="1"/>
              <a:t>lage</a:t>
            </a:r>
            <a:r>
              <a:rPr lang="en-US" dirty="0"/>
              <a:t> </a:t>
            </a:r>
            <a:r>
              <a:rPr lang="en-US" dirty="0" err="1"/>
              <a:t>inspanning</a:t>
            </a:r>
            <a:endParaRPr lang="en-US" dirty="0"/>
          </a:p>
          <a:p>
            <a:pPr marL="342900" indent="-342900">
              <a:buFont typeface="Arial" panose="020B0604020202020204" pitchFamily="34" charset="0"/>
              <a:buChar char="•"/>
            </a:pPr>
            <a:r>
              <a:rPr lang="en-US" dirty="0" err="1"/>
              <a:t>lage</a:t>
            </a:r>
            <a:r>
              <a:rPr lang="en-US" dirty="0"/>
              <a:t> impact / </a:t>
            </a:r>
            <a:r>
              <a:rPr lang="en-US" dirty="0" err="1"/>
              <a:t>hoge</a:t>
            </a:r>
            <a:r>
              <a:rPr lang="en-US" dirty="0"/>
              <a:t> </a:t>
            </a:r>
            <a:r>
              <a:rPr lang="en-US" dirty="0" err="1"/>
              <a:t>inspanning</a:t>
            </a:r>
            <a:endParaRPr lang="en-US" dirty="0"/>
          </a:p>
        </p:txBody>
      </p:sp>
      <p:grpSp>
        <p:nvGrpSpPr>
          <p:cNvPr id="22" name="Group 21">
            <a:extLst>
              <a:ext uri="{FF2B5EF4-FFF2-40B4-BE49-F238E27FC236}">
                <a16:creationId xmlns:a16="http://schemas.microsoft.com/office/drawing/2014/main" id="{A9D8B516-701C-4198-809B-A112AFC186D9}"/>
              </a:ext>
            </a:extLst>
          </p:cNvPr>
          <p:cNvGrpSpPr/>
          <p:nvPr/>
        </p:nvGrpSpPr>
        <p:grpSpPr>
          <a:xfrm>
            <a:off x="6034472" y="420603"/>
            <a:ext cx="5454471" cy="5490091"/>
            <a:chOff x="6034472" y="420603"/>
            <a:chExt cx="5454471" cy="5490091"/>
          </a:xfrm>
        </p:grpSpPr>
        <p:grpSp>
          <p:nvGrpSpPr>
            <p:cNvPr id="20" name="Group 19">
              <a:extLst>
                <a:ext uri="{FF2B5EF4-FFF2-40B4-BE49-F238E27FC236}">
                  <a16:creationId xmlns:a16="http://schemas.microsoft.com/office/drawing/2014/main" id="{904DDE52-A4C7-491E-A631-252674481E5D}"/>
                </a:ext>
              </a:extLst>
            </p:cNvPr>
            <p:cNvGrpSpPr/>
            <p:nvPr/>
          </p:nvGrpSpPr>
          <p:grpSpPr>
            <a:xfrm>
              <a:off x="6034472" y="420603"/>
              <a:ext cx="5454471" cy="5490091"/>
              <a:chOff x="6034472" y="420603"/>
              <a:chExt cx="5454471" cy="5490091"/>
            </a:xfrm>
          </p:grpSpPr>
          <p:sp>
            <p:nvSpPr>
              <p:cNvPr id="4" name="Rectangle 3">
                <a:extLst>
                  <a:ext uri="{FF2B5EF4-FFF2-40B4-BE49-F238E27FC236}">
                    <a16:creationId xmlns:a16="http://schemas.microsoft.com/office/drawing/2014/main" id="{96D1912E-5A5B-4C22-87B4-54D32A39859A}"/>
                  </a:ext>
                </a:extLst>
              </p:cNvPr>
              <p:cNvSpPr/>
              <p:nvPr/>
            </p:nvSpPr>
            <p:spPr>
              <a:xfrm>
                <a:off x="6648270" y="869641"/>
                <a:ext cx="2179177" cy="217800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Hoge impact /</a:t>
                </a:r>
                <a:br>
                  <a:rPr lang="en-GB" dirty="0"/>
                </a:br>
                <a:r>
                  <a:rPr lang="en-GB" dirty="0"/>
                  <a:t>Lage </a:t>
                </a:r>
                <a:r>
                  <a:rPr lang="en-GB" dirty="0" err="1"/>
                  <a:t>inspanning</a:t>
                </a:r>
                <a:endParaRPr lang="nl-NL" dirty="0"/>
              </a:p>
            </p:txBody>
          </p:sp>
          <p:sp>
            <p:nvSpPr>
              <p:cNvPr id="6" name="Rectangle 5">
                <a:extLst>
                  <a:ext uri="{FF2B5EF4-FFF2-40B4-BE49-F238E27FC236}">
                    <a16:creationId xmlns:a16="http://schemas.microsoft.com/office/drawing/2014/main" id="{12280E74-4ACD-4D2A-B7A6-BF69860B9AE1}"/>
                  </a:ext>
                </a:extLst>
              </p:cNvPr>
              <p:cNvSpPr/>
              <p:nvPr/>
            </p:nvSpPr>
            <p:spPr>
              <a:xfrm>
                <a:off x="8873771" y="869641"/>
                <a:ext cx="2179177" cy="2178000"/>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Hoge impact /</a:t>
                </a:r>
                <a:br>
                  <a:rPr lang="en-GB" dirty="0"/>
                </a:br>
                <a:r>
                  <a:rPr lang="en-GB" dirty="0"/>
                  <a:t>Hoge </a:t>
                </a:r>
                <a:r>
                  <a:rPr lang="en-GB" dirty="0" err="1"/>
                  <a:t>inspanning</a:t>
                </a:r>
                <a:endParaRPr lang="nl-NL" dirty="0"/>
              </a:p>
            </p:txBody>
          </p:sp>
          <p:sp>
            <p:nvSpPr>
              <p:cNvPr id="7" name="Rectangle 6">
                <a:extLst>
                  <a:ext uri="{FF2B5EF4-FFF2-40B4-BE49-F238E27FC236}">
                    <a16:creationId xmlns:a16="http://schemas.microsoft.com/office/drawing/2014/main" id="{53CDE35B-96F7-4046-B62E-941B79502F56}"/>
                  </a:ext>
                </a:extLst>
              </p:cNvPr>
              <p:cNvSpPr/>
              <p:nvPr/>
            </p:nvSpPr>
            <p:spPr>
              <a:xfrm>
                <a:off x="6648270" y="3093557"/>
                <a:ext cx="2179177" cy="2178000"/>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Lage impact / </a:t>
                </a:r>
                <a:br>
                  <a:rPr lang="en-GB" dirty="0"/>
                </a:br>
                <a:r>
                  <a:rPr lang="en-GB" dirty="0"/>
                  <a:t>Lage </a:t>
                </a:r>
                <a:r>
                  <a:rPr lang="en-GB" dirty="0" err="1"/>
                  <a:t>inspanning</a:t>
                </a:r>
                <a:endParaRPr lang="nl-NL" dirty="0"/>
              </a:p>
            </p:txBody>
          </p:sp>
          <p:sp>
            <p:nvSpPr>
              <p:cNvPr id="8" name="Rectangle 7">
                <a:extLst>
                  <a:ext uri="{FF2B5EF4-FFF2-40B4-BE49-F238E27FC236}">
                    <a16:creationId xmlns:a16="http://schemas.microsoft.com/office/drawing/2014/main" id="{BA573686-2EB8-4613-B75D-7F3697FBA45E}"/>
                  </a:ext>
                </a:extLst>
              </p:cNvPr>
              <p:cNvSpPr/>
              <p:nvPr/>
            </p:nvSpPr>
            <p:spPr>
              <a:xfrm>
                <a:off x="8873139" y="3093557"/>
                <a:ext cx="2179177" cy="217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Lage impact / </a:t>
                </a:r>
                <a:br>
                  <a:rPr lang="en-GB" dirty="0"/>
                </a:br>
                <a:r>
                  <a:rPr lang="en-GB" dirty="0"/>
                  <a:t>Hoge </a:t>
                </a:r>
                <a:r>
                  <a:rPr lang="en-GB" dirty="0" err="1"/>
                  <a:t>inspanning</a:t>
                </a:r>
                <a:endParaRPr lang="nl-NL" dirty="0"/>
              </a:p>
            </p:txBody>
          </p:sp>
          <p:cxnSp>
            <p:nvCxnSpPr>
              <p:cNvPr id="10" name="Straight Arrow Connector 9">
                <a:extLst>
                  <a:ext uri="{FF2B5EF4-FFF2-40B4-BE49-F238E27FC236}">
                    <a16:creationId xmlns:a16="http://schemas.microsoft.com/office/drawing/2014/main" id="{276AEE27-86F4-4C00-B65B-25047CB98F86}"/>
                  </a:ext>
                </a:extLst>
              </p:cNvPr>
              <p:cNvCxnSpPr>
                <a:cxnSpLocks/>
              </p:cNvCxnSpPr>
              <p:nvPr/>
            </p:nvCxnSpPr>
            <p:spPr>
              <a:xfrm flipV="1">
                <a:off x="6542461" y="420603"/>
                <a:ext cx="0" cy="5003354"/>
              </a:xfrm>
              <a:prstGeom prst="straightConnector1">
                <a:avLst/>
              </a:prstGeom>
              <a:ln w="76200">
                <a:solidFill>
                  <a:srgbClr val="797979"/>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FEB1157-0901-4386-A6B3-9CD1C23D1ED0}"/>
                  </a:ext>
                </a:extLst>
              </p:cNvPr>
              <p:cNvCxnSpPr>
                <a:cxnSpLocks/>
              </p:cNvCxnSpPr>
              <p:nvPr/>
            </p:nvCxnSpPr>
            <p:spPr>
              <a:xfrm>
                <a:off x="6542461" y="5423957"/>
                <a:ext cx="4946482" cy="0"/>
              </a:xfrm>
              <a:prstGeom prst="straightConnector1">
                <a:avLst/>
              </a:prstGeom>
              <a:ln w="76200">
                <a:solidFill>
                  <a:srgbClr val="797979"/>
                </a:solidFill>
                <a:headEnd type="none"/>
                <a:tailEnd type="arrow" w="lg"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B3C6424-9CF8-439D-A6D4-66A1AF359596}"/>
                  </a:ext>
                </a:extLst>
              </p:cNvPr>
              <p:cNvSpPr txBox="1"/>
              <p:nvPr/>
            </p:nvSpPr>
            <p:spPr>
              <a:xfrm>
                <a:off x="7943456" y="5449029"/>
                <a:ext cx="1767982" cy="461665"/>
              </a:xfrm>
              <a:prstGeom prst="rect">
                <a:avLst/>
              </a:prstGeom>
              <a:noFill/>
            </p:spPr>
            <p:txBody>
              <a:bodyPr wrap="square" rtlCol="0">
                <a:spAutoFit/>
              </a:bodyPr>
              <a:lstStyle/>
              <a:p>
                <a:r>
                  <a:rPr lang="en-GB" sz="2400" dirty="0"/>
                  <a:t>INSPANNING</a:t>
                </a:r>
                <a:endParaRPr lang="nl-NL" sz="2400" dirty="0"/>
              </a:p>
            </p:txBody>
          </p:sp>
          <p:sp>
            <p:nvSpPr>
              <p:cNvPr id="19" name="TextBox 18">
                <a:extLst>
                  <a:ext uri="{FF2B5EF4-FFF2-40B4-BE49-F238E27FC236}">
                    <a16:creationId xmlns:a16="http://schemas.microsoft.com/office/drawing/2014/main" id="{232BD26E-4DD3-40C4-9B64-55FF052678DC}"/>
                  </a:ext>
                </a:extLst>
              </p:cNvPr>
              <p:cNvSpPr txBox="1"/>
              <p:nvPr/>
            </p:nvSpPr>
            <p:spPr>
              <a:xfrm rot="16200000">
                <a:off x="5381314" y="2816808"/>
                <a:ext cx="1767982" cy="461665"/>
              </a:xfrm>
              <a:prstGeom prst="rect">
                <a:avLst/>
              </a:prstGeom>
              <a:noFill/>
            </p:spPr>
            <p:txBody>
              <a:bodyPr wrap="square" rtlCol="0">
                <a:spAutoFit/>
              </a:bodyPr>
              <a:lstStyle/>
              <a:p>
                <a:pPr algn="ctr"/>
                <a:r>
                  <a:rPr lang="en-GB" sz="2400" dirty="0"/>
                  <a:t>IMPACT</a:t>
                </a:r>
                <a:endParaRPr lang="nl-NL" sz="2400" dirty="0"/>
              </a:p>
            </p:txBody>
          </p:sp>
        </p:grpSp>
        <p:sp>
          <p:nvSpPr>
            <p:cNvPr id="21" name="Rectangle 20">
              <a:extLst>
                <a:ext uri="{FF2B5EF4-FFF2-40B4-BE49-F238E27FC236}">
                  <a16:creationId xmlns:a16="http://schemas.microsoft.com/office/drawing/2014/main" id="{BB6C8CCD-0C08-4EA9-9C0E-D70234E482D3}"/>
                </a:ext>
              </a:extLst>
            </p:cNvPr>
            <p:cNvSpPr/>
            <p:nvPr/>
          </p:nvSpPr>
          <p:spPr>
            <a:xfrm>
              <a:off x="6505236" y="5390438"/>
              <a:ext cx="46323" cy="62713"/>
            </a:xfrm>
            <a:prstGeom prst="rect">
              <a:avLst/>
            </a:prstGeom>
            <a:solidFill>
              <a:srgbClr val="7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715740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5622DD-4FA7-4778-8128-94C3E5F07A2B}"/>
              </a:ext>
            </a:extLst>
          </p:cNvPr>
          <p:cNvSpPr>
            <a:spLocks noGrp="1"/>
          </p:cNvSpPr>
          <p:nvPr>
            <p:ph type="body" sz="quarter" idx="13"/>
          </p:nvPr>
        </p:nvSpPr>
        <p:spPr>
          <a:xfrm>
            <a:off x="783177" y="526943"/>
            <a:ext cx="10856050" cy="1518834"/>
          </a:xfrm>
        </p:spPr>
        <p:txBody>
          <a:bodyPr anchor="ctr">
            <a:normAutofit/>
          </a:bodyPr>
          <a:lstStyle/>
          <a:p>
            <a:pPr algn="ctr"/>
            <a:r>
              <a:rPr lang="nl-NL" dirty="0"/>
              <a:t>Welkom bij module 3 van de Migrant Community </a:t>
            </a:r>
            <a:r>
              <a:rPr lang="nl-NL" dirty="0" err="1"/>
              <a:t>Mediation</a:t>
            </a:r>
            <a:r>
              <a:rPr lang="nl-NL" dirty="0"/>
              <a:t> online cursus</a:t>
            </a:r>
            <a:endParaRPr lang="en-GB" dirty="0"/>
          </a:p>
        </p:txBody>
      </p:sp>
      <p:sp>
        <p:nvSpPr>
          <p:cNvPr id="3" name="Text Placeholder 2">
            <a:extLst>
              <a:ext uri="{FF2B5EF4-FFF2-40B4-BE49-F238E27FC236}">
                <a16:creationId xmlns:a16="http://schemas.microsoft.com/office/drawing/2014/main" id="{2CCD446F-AC51-439F-A936-3CA320BAC889}"/>
              </a:ext>
            </a:extLst>
          </p:cNvPr>
          <p:cNvSpPr>
            <a:spLocks noGrp="1"/>
          </p:cNvSpPr>
          <p:nvPr>
            <p:ph type="body" sz="quarter" idx="14"/>
          </p:nvPr>
        </p:nvSpPr>
        <p:spPr>
          <a:xfrm>
            <a:off x="708651" y="2200760"/>
            <a:ext cx="10638222" cy="4308528"/>
          </a:xfrm>
        </p:spPr>
        <p:txBody>
          <a:bodyPr/>
          <a:lstStyle/>
          <a:p>
            <a:r>
              <a:rPr lang="nl-NL" sz="2800" dirty="0"/>
              <a:t>In deze module leer je</a:t>
            </a:r>
            <a:r>
              <a:rPr lang="en-GB" sz="2800" dirty="0"/>
              <a:t>:</a:t>
            </a:r>
          </a:p>
          <a:p>
            <a:endParaRPr lang="en-GB" sz="2000" dirty="0"/>
          </a:p>
          <a:p>
            <a:pPr marL="342900" indent="-342900">
              <a:buFont typeface="Wingdings" panose="05000000000000000000" pitchFamily="2" charset="2"/>
              <a:buChar char="ü"/>
            </a:pPr>
            <a:r>
              <a:rPr lang="nl-NL" sz="2000" b="1" dirty="0"/>
              <a:t>Bemiddeling in een gemeenschapsomgeving, hoe problemen in de gemeenschap op te sporen en te prioriteren </a:t>
            </a:r>
            <a:r>
              <a:rPr lang="nl-NL" sz="2000" dirty="0"/>
              <a:t>en de kracht van peer </a:t>
            </a:r>
            <a:r>
              <a:rPr lang="nl-NL" sz="2000" dirty="0" err="1"/>
              <a:t>to</a:t>
            </a:r>
            <a:r>
              <a:rPr lang="nl-NL" sz="2000" dirty="0"/>
              <a:t> peer bemiddeling te gebruiken</a:t>
            </a:r>
          </a:p>
          <a:p>
            <a:pPr marL="342900" indent="-342900">
              <a:buFont typeface="Wingdings" panose="05000000000000000000" pitchFamily="2" charset="2"/>
              <a:buChar char="ü"/>
            </a:pPr>
            <a:r>
              <a:rPr lang="nl-NL" sz="2000" b="1" dirty="0"/>
              <a:t>Steun krijgen </a:t>
            </a:r>
            <a:r>
              <a:rPr lang="nl-NL" sz="2000" dirty="0"/>
              <a:t>voor je Migrant Community </a:t>
            </a:r>
            <a:r>
              <a:rPr lang="nl-NL" sz="2000" dirty="0" err="1"/>
              <a:t>Mediation</a:t>
            </a:r>
            <a:r>
              <a:rPr lang="nl-NL" sz="2000" dirty="0"/>
              <a:t> doel</a:t>
            </a:r>
            <a:r>
              <a:rPr lang="nl-NL" sz="2000" b="1" dirty="0"/>
              <a:t> </a:t>
            </a:r>
            <a:r>
              <a:rPr lang="nl-NL" sz="2000" dirty="0"/>
              <a:t>/</a:t>
            </a:r>
            <a:r>
              <a:rPr lang="nl-NL" sz="2000" b="1" dirty="0"/>
              <a:t> Samenwerken met anderen </a:t>
            </a:r>
          </a:p>
          <a:p>
            <a:pPr marL="342900" indent="-342900">
              <a:buFont typeface="Wingdings" panose="05000000000000000000" pitchFamily="2" charset="2"/>
              <a:buChar char="ü"/>
            </a:pPr>
            <a:r>
              <a:rPr lang="nl-NL" sz="2000" b="1" dirty="0"/>
              <a:t>Inzicht in belemmeringen </a:t>
            </a:r>
            <a:r>
              <a:rPr lang="nl-NL" sz="2000" dirty="0"/>
              <a:t>die van gemeenschappen en -instellingen in je nieuw land kunnen komen</a:t>
            </a:r>
          </a:p>
          <a:p>
            <a:pPr marL="342900" indent="-342900">
              <a:buFont typeface="Wingdings" panose="05000000000000000000" pitchFamily="2" charset="2"/>
              <a:buChar char="ü"/>
            </a:pPr>
            <a:r>
              <a:rPr lang="nl-NL" sz="2000" b="1" dirty="0"/>
              <a:t>Veranderingstheorie: </a:t>
            </a:r>
            <a:r>
              <a:rPr lang="nl-NL" sz="2000" dirty="0"/>
              <a:t>hoe je die eenvoudig kunt gebruiken om de verandering in je gemeenschap in kaart te brengen</a:t>
            </a:r>
          </a:p>
          <a:p>
            <a:pPr marL="342900" indent="-342900">
              <a:buFont typeface="Wingdings" panose="05000000000000000000" pitchFamily="2" charset="2"/>
              <a:buChar char="ü"/>
            </a:pPr>
            <a:r>
              <a:rPr lang="en-GB" sz="2000" b="1" dirty="0" err="1"/>
              <a:t>Alternatieve</a:t>
            </a:r>
            <a:r>
              <a:rPr lang="en-GB" sz="2000" b="1" dirty="0"/>
              <a:t> </a:t>
            </a:r>
            <a:r>
              <a:rPr lang="en-GB" sz="2000" b="1" dirty="0" err="1"/>
              <a:t>vormen</a:t>
            </a:r>
            <a:r>
              <a:rPr lang="en-GB" sz="2000" b="1" dirty="0"/>
              <a:t> van </a:t>
            </a:r>
            <a:r>
              <a:rPr lang="en-GB" sz="2000" b="1" dirty="0" err="1"/>
              <a:t>bemiddeling</a:t>
            </a:r>
            <a:r>
              <a:rPr lang="en-GB" sz="2000" b="1" dirty="0"/>
              <a:t> </a:t>
            </a:r>
            <a:r>
              <a:rPr lang="en-GB" sz="2000" dirty="0"/>
              <a:t>(kunst, sport, personal branding)</a:t>
            </a:r>
          </a:p>
        </p:txBody>
      </p:sp>
    </p:spTree>
    <p:extLst>
      <p:ext uri="{BB962C8B-B14F-4D97-AF65-F5344CB8AC3E}">
        <p14:creationId xmlns:p14="http://schemas.microsoft.com/office/powerpoint/2010/main" val="447406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707FD-2300-47A5-8FDE-BC30ACA3772C}"/>
              </a:ext>
            </a:extLst>
          </p:cNvPr>
          <p:cNvSpPr>
            <a:spLocks noGrp="1"/>
          </p:cNvSpPr>
          <p:nvPr>
            <p:ph type="body" sz="quarter" idx="15"/>
          </p:nvPr>
        </p:nvSpPr>
        <p:spPr/>
        <p:txBody>
          <a:bodyPr/>
          <a:lstStyle/>
          <a:p>
            <a:r>
              <a:rPr lang="nl-NL" dirty="0"/>
              <a:t>Prioriteitenschema - HOE GEBRUIK JE HET?</a:t>
            </a:r>
            <a:endParaRPr lang="en-US" dirty="0"/>
          </a:p>
        </p:txBody>
      </p:sp>
      <p:sp>
        <p:nvSpPr>
          <p:cNvPr id="3" name="Text Placeholder 2">
            <a:extLst>
              <a:ext uri="{FF2B5EF4-FFF2-40B4-BE49-F238E27FC236}">
                <a16:creationId xmlns:a16="http://schemas.microsoft.com/office/drawing/2014/main" id="{FC40F47E-C371-4531-ADFD-1F4B54224B87}"/>
              </a:ext>
            </a:extLst>
          </p:cNvPr>
          <p:cNvSpPr>
            <a:spLocks noGrp="1"/>
          </p:cNvSpPr>
          <p:nvPr>
            <p:ph type="body" sz="quarter" idx="16"/>
          </p:nvPr>
        </p:nvSpPr>
        <p:spPr>
          <a:xfrm>
            <a:off x="571313" y="1716834"/>
            <a:ext cx="6028540" cy="4388524"/>
          </a:xfrm>
        </p:spPr>
        <p:txBody>
          <a:bodyPr/>
          <a:lstStyle/>
          <a:p>
            <a:r>
              <a:rPr lang="nl-NL" dirty="0"/>
              <a:t>Plaats alle problemen die je ontdekt hebt op het juiste vierkant op het rooster, door je af te vragen: </a:t>
            </a:r>
          </a:p>
          <a:p>
            <a:endParaRPr lang="hr-BA" dirty="0"/>
          </a:p>
          <a:p>
            <a:pPr marL="457200" indent="-457200">
              <a:buFont typeface="Arial" panose="020B0604020202020204" pitchFamily="34" charset="0"/>
              <a:buChar char="•"/>
            </a:pPr>
            <a:r>
              <a:rPr lang="nl-NL" dirty="0">
                <a:solidFill>
                  <a:srgbClr val="76C6D2"/>
                </a:solidFill>
              </a:rPr>
              <a:t>Heeft dit probleem een hoge of lage impact?</a:t>
            </a:r>
          </a:p>
          <a:p>
            <a:pPr marL="457200" indent="-457200">
              <a:buFont typeface="Arial" panose="020B0604020202020204" pitchFamily="34" charset="0"/>
              <a:buChar char="•"/>
            </a:pPr>
            <a:r>
              <a:rPr lang="nl-NL" dirty="0">
                <a:solidFill>
                  <a:srgbClr val="76C6D2"/>
                </a:solidFill>
              </a:rPr>
              <a:t>Heb ik (hebben wij) om dit probleem op te lossen hoge of lage inspanningen nodig?</a:t>
            </a:r>
            <a:endParaRPr lang="hr-BA" dirty="0"/>
          </a:p>
          <a:p>
            <a:pPr marL="457200" indent="-457200">
              <a:buFont typeface="+mj-lt"/>
              <a:buAutoNum type="arabicPeriod"/>
            </a:pPr>
            <a:endParaRPr lang="hr-BA" dirty="0"/>
          </a:p>
          <a:p>
            <a:endParaRPr lang="hr-BA" dirty="0"/>
          </a:p>
          <a:p>
            <a:endParaRPr lang="en-US" dirty="0"/>
          </a:p>
        </p:txBody>
      </p:sp>
      <p:grpSp>
        <p:nvGrpSpPr>
          <p:cNvPr id="6" name="Group 5">
            <a:extLst>
              <a:ext uri="{FF2B5EF4-FFF2-40B4-BE49-F238E27FC236}">
                <a16:creationId xmlns:a16="http://schemas.microsoft.com/office/drawing/2014/main" id="{0648ED42-8A81-42D4-83FD-E9EBD3690AE1}"/>
              </a:ext>
            </a:extLst>
          </p:cNvPr>
          <p:cNvGrpSpPr/>
          <p:nvPr/>
        </p:nvGrpSpPr>
        <p:grpSpPr>
          <a:xfrm>
            <a:off x="6925984" y="1666281"/>
            <a:ext cx="4427816" cy="4439077"/>
            <a:chOff x="6056276" y="420603"/>
            <a:chExt cx="5432667" cy="5446483"/>
          </a:xfrm>
        </p:grpSpPr>
        <p:grpSp>
          <p:nvGrpSpPr>
            <p:cNvPr id="7" name="Group 6">
              <a:extLst>
                <a:ext uri="{FF2B5EF4-FFF2-40B4-BE49-F238E27FC236}">
                  <a16:creationId xmlns:a16="http://schemas.microsoft.com/office/drawing/2014/main" id="{C5ADB2EF-93E2-441A-B4FB-D7DC5806A688}"/>
                </a:ext>
              </a:extLst>
            </p:cNvPr>
            <p:cNvGrpSpPr/>
            <p:nvPr/>
          </p:nvGrpSpPr>
          <p:grpSpPr>
            <a:xfrm>
              <a:off x="6056276" y="420603"/>
              <a:ext cx="5432667" cy="5446483"/>
              <a:chOff x="6056276" y="420603"/>
              <a:chExt cx="5432667" cy="5446483"/>
            </a:xfrm>
          </p:grpSpPr>
          <p:cxnSp>
            <p:nvCxnSpPr>
              <p:cNvPr id="13" name="Straight Arrow Connector 12">
                <a:extLst>
                  <a:ext uri="{FF2B5EF4-FFF2-40B4-BE49-F238E27FC236}">
                    <a16:creationId xmlns:a16="http://schemas.microsoft.com/office/drawing/2014/main" id="{EDEAD022-05F0-4AD8-8080-C6C473F1DA99}"/>
                  </a:ext>
                </a:extLst>
              </p:cNvPr>
              <p:cNvCxnSpPr>
                <a:cxnSpLocks/>
              </p:cNvCxnSpPr>
              <p:nvPr/>
            </p:nvCxnSpPr>
            <p:spPr>
              <a:xfrm flipV="1">
                <a:off x="6542461" y="420603"/>
                <a:ext cx="0" cy="5003354"/>
              </a:xfrm>
              <a:prstGeom prst="straightConnector1">
                <a:avLst/>
              </a:prstGeom>
              <a:ln w="76200">
                <a:solidFill>
                  <a:srgbClr val="797979"/>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E6D0CA7-FC28-4F51-AE3A-3D2208472A50}"/>
                  </a:ext>
                </a:extLst>
              </p:cNvPr>
              <p:cNvCxnSpPr>
                <a:cxnSpLocks/>
              </p:cNvCxnSpPr>
              <p:nvPr/>
            </p:nvCxnSpPr>
            <p:spPr>
              <a:xfrm>
                <a:off x="6542461" y="5423957"/>
                <a:ext cx="4946482" cy="0"/>
              </a:xfrm>
              <a:prstGeom prst="straightConnector1">
                <a:avLst/>
              </a:prstGeom>
              <a:ln w="76200">
                <a:solidFill>
                  <a:srgbClr val="797979"/>
                </a:solidFill>
                <a:headEnd type="none"/>
                <a:tailEnd type="arrow"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677DD05-7F53-4F90-A4A7-791666D92337}"/>
                  </a:ext>
                </a:extLst>
              </p:cNvPr>
              <p:cNvSpPr txBox="1"/>
              <p:nvPr/>
            </p:nvSpPr>
            <p:spPr>
              <a:xfrm>
                <a:off x="7943456" y="5449029"/>
                <a:ext cx="1767982" cy="418057"/>
              </a:xfrm>
              <a:prstGeom prst="rect">
                <a:avLst/>
              </a:prstGeom>
              <a:noFill/>
            </p:spPr>
            <p:txBody>
              <a:bodyPr wrap="square" rtlCol="0">
                <a:spAutoFit/>
              </a:bodyPr>
              <a:lstStyle/>
              <a:p>
                <a:pPr algn="ctr"/>
                <a:r>
                  <a:rPr lang="en-GB" dirty="0"/>
                  <a:t>INSPANNING</a:t>
                </a:r>
                <a:endParaRPr lang="nl-NL" dirty="0"/>
              </a:p>
            </p:txBody>
          </p:sp>
          <p:sp>
            <p:nvSpPr>
              <p:cNvPr id="16" name="TextBox 15">
                <a:extLst>
                  <a:ext uri="{FF2B5EF4-FFF2-40B4-BE49-F238E27FC236}">
                    <a16:creationId xmlns:a16="http://schemas.microsoft.com/office/drawing/2014/main" id="{6FD8BABB-78EE-4863-85F0-625DDA0DDE59}"/>
                  </a:ext>
                </a:extLst>
              </p:cNvPr>
              <p:cNvSpPr txBox="1"/>
              <p:nvPr/>
            </p:nvSpPr>
            <p:spPr>
              <a:xfrm rot="16200000">
                <a:off x="5381314" y="2838611"/>
                <a:ext cx="1767982" cy="418057"/>
              </a:xfrm>
              <a:prstGeom prst="rect">
                <a:avLst/>
              </a:prstGeom>
              <a:noFill/>
            </p:spPr>
            <p:txBody>
              <a:bodyPr wrap="square" rtlCol="0">
                <a:spAutoFit/>
              </a:bodyPr>
              <a:lstStyle/>
              <a:p>
                <a:pPr algn="ctr"/>
                <a:r>
                  <a:rPr lang="en-GB" dirty="0"/>
                  <a:t>IMPACT</a:t>
                </a:r>
                <a:endParaRPr lang="nl-NL" dirty="0"/>
              </a:p>
            </p:txBody>
          </p:sp>
        </p:grpSp>
        <p:sp>
          <p:nvSpPr>
            <p:cNvPr id="8" name="Rectangle 7">
              <a:extLst>
                <a:ext uri="{FF2B5EF4-FFF2-40B4-BE49-F238E27FC236}">
                  <a16:creationId xmlns:a16="http://schemas.microsoft.com/office/drawing/2014/main" id="{2378873E-5BA5-465D-9DC9-8EE6D854FCB6}"/>
                </a:ext>
              </a:extLst>
            </p:cNvPr>
            <p:cNvSpPr/>
            <p:nvPr/>
          </p:nvSpPr>
          <p:spPr>
            <a:xfrm>
              <a:off x="6505236" y="5390438"/>
              <a:ext cx="46323" cy="62713"/>
            </a:xfrm>
            <a:prstGeom prst="rect">
              <a:avLst/>
            </a:prstGeom>
            <a:solidFill>
              <a:srgbClr val="7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grpSp>
    </p:spTree>
    <p:extLst>
      <p:ext uri="{BB962C8B-B14F-4D97-AF65-F5344CB8AC3E}">
        <p14:creationId xmlns:p14="http://schemas.microsoft.com/office/powerpoint/2010/main" val="2473994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4113C9-2AE6-4781-B91B-BCB73DD4C9A3}"/>
              </a:ext>
            </a:extLst>
          </p:cNvPr>
          <p:cNvSpPr>
            <a:spLocks noGrp="1"/>
          </p:cNvSpPr>
          <p:nvPr>
            <p:ph type="body" sz="quarter" idx="15"/>
          </p:nvPr>
        </p:nvSpPr>
        <p:spPr/>
        <p:txBody>
          <a:bodyPr/>
          <a:lstStyle/>
          <a:p>
            <a:r>
              <a:rPr lang="en-US" dirty="0" err="1"/>
              <a:t>Prioriteitenschema</a:t>
            </a:r>
            <a:r>
              <a:rPr lang="en-US" dirty="0"/>
              <a:t> - 1e KEUZE</a:t>
            </a:r>
          </a:p>
        </p:txBody>
      </p:sp>
      <p:sp>
        <p:nvSpPr>
          <p:cNvPr id="3" name="Text Placeholder 2">
            <a:extLst>
              <a:ext uri="{FF2B5EF4-FFF2-40B4-BE49-F238E27FC236}">
                <a16:creationId xmlns:a16="http://schemas.microsoft.com/office/drawing/2014/main" id="{77E0114E-7B52-4FEC-A9F6-FFC622ECA24C}"/>
              </a:ext>
            </a:extLst>
          </p:cNvPr>
          <p:cNvSpPr>
            <a:spLocks noGrp="1"/>
          </p:cNvSpPr>
          <p:nvPr>
            <p:ph type="body" sz="quarter" idx="16"/>
          </p:nvPr>
        </p:nvSpPr>
        <p:spPr>
          <a:xfrm>
            <a:off x="571313" y="2067342"/>
            <a:ext cx="5978777" cy="4038015"/>
          </a:xfrm>
        </p:spPr>
        <p:txBody>
          <a:bodyPr/>
          <a:lstStyle/>
          <a:p>
            <a:r>
              <a:rPr lang="nl-NL" dirty="0">
                <a:solidFill>
                  <a:srgbClr val="5E5E5E"/>
                </a:solidFill>
              </a:rPr>
              <a:t>Geef nu prioriteit aan de problemen die linksboven staan: HOOG-LAAG.</a:t>
            </a:r>
          </a:p>
          <a:p>
            <a:endParaRPr lang="hr-BA" dirty="0">
              <a:solidFill>
                <a:srgbClr val="5E5E5E"/>
              </a:solidFill>
            </a:endParaRPr>
          </a:p>
          <a:p>
            <a:r>
              <a:rPr lang="nl-NL" dirty="0">
                <a:solidFill>
                  <a:srgbClr val="5E5E5E"/>
                </a:solidFill>
              </a:rPr>
              <a:t>Dit betekent dat je een probleem oplost dat de grootste negatieve invloed op de gemeenschap heeft EN dat ook niet al te moeilijk op te lossen is.</a:t>
            </a:r>
          </a:p>
          <a:p>
            <a:endParaRPr lang="hr-BA" dirty="0">
              <a:solidFill>
                <a:srgbClr val="5E5E5E"/>
              </a:solidFill>
            </a:endParaRPr>
          </a:p>
          <a:p>
            <a:r>
              <a:rPr lang="nl-NL" dirty="0">
                <a:solidFill>
                  <a:srgbClr val="5E5E5E"/>
                </a:solidFill>
              </a:rPr>
              <a:t>Als je volgens dit criterium geen problemen in deze categorie kunt indelen, kies dan het op één na beste.</a:t>
            </a:r>
            <a:endParaRPr lang="en-US" dirty="0"/>
          </a:p>
        </p:txBody>
      </p:sp>
      <p:grpSp>
        <p:nvGrpSpPr>
          <p:cNvPr id="6" name="Group 5">
            <a:extLst>
              <a:ext uri="{FF2B5EF4-FFF2-40B4-BE49-F238E27FC236}">
                <a16:creationId xmlns:a16="http://schemas.microsoft.com/office/drawing/2014/main" id="{25227D90-AAE6-487A-8263-045D43DF81A4}"/>
              </a:ext>
            </a:extLst>
          </p:cNvPr>
          <p:cNvGrpSpPr/>
          <p:nvPr/>
        </p:nvGrpSpPr>
        <p:grpSpPr>
          <a:xfrm>
            <a:off x="7151669" y="1645053"/>
            <a:ext cx="4469018" cy="4460304"/>
            <a:chOff x="6080639" y="420603"/>
            <a:chExt cx="5408304" cy="5397758"/>
          </a:xfrm>
        </p:grpSpPr>
        <p:grpSp>
          <p:nvGrpSpPr>
            <p:cNvPr id="7" name="Group 6">
              <a:extLst>
                <a:ext uri="{FF2B5EF4-FFF2-40B4-BE49-F238E27FC236}">
                  <a16:creationId xmlns:a16="http://schemas.microsoft.com/office/drawing/2014/main" id="{9C7C671B-8635-427B-AB96-01D1BD9C61C4}"/>
                </a:ext>
              </a:extLst>
            </p:cNvPr>
            <p:cNvGrpSpPr/>
            <p:nvPr/>
          </p:nvGrpSpPr>
          <p:grpSpPr>
            <a:xfrm>
              <a:off x="6080639" y="420603"/>
              <a:ext cx="5408304" cy="5397758"/>
              <a:chOff x="6080639" y="420603"/>
              <a:chExt cx="5408304" cy="5397758"/>
            </a:xfrm>
          </p:grpSpPr>
          <p:sp>
            <p:nvSpPr>
              <p:cNvPr id="9" name="Rectangle 8">
                <a:extLst>
                  <a:ext uri="{FF2B5EF4-FFF2-40B4-BE49-F238E27FC236}">
                    <a16:creationId xmlns:a16="http://schemas.microsoft.com/office/drawing/2014/main" id="{3B649B82-F7F8-4671-8ECF-9D2CDE772FBC}"/>
                  </a:ext>
                </a:extLst>
              </p:cNvPr>
              <p:cNvSpPr/>
              <p:nvPr/>
            </p:nvSpPr>
            <p:spPr>
              <a:xfrm>
                <a:off x="6648270" y="869641"/>
                <a:ext cx="2179177" cy="217800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Hoge impact /</a:t>
                </a:r>
                <a:br>
                  <a:rPr lang="en-GB" sz="1400" dirty="0"/>
                </a:br>
                <a:r>
                  <a:rPr lang="en-GB" sz="1400" dirty="0"/>
                  <a:t>Lage </a:t>
                </a:r>
                <a:r>
                  <a:rPr lang="en-GB" sz="1400" dirty="0" err="1"/>
                  <a:t>inspanning</a:t>
                </a:r>
                <a:endParaRPr lang="nl-NL" sz="1400" dirty="0"/>
              </a:p>
            </p:txBody>
          </p:sp>
          <p:sp>
            <p:nvSpPr>
              <p:cNvPr id="10" name="Rectangle 9">
                <a:extLst>
                  <a:ext uri="{FF2B5EF4-FFF2-40B4-BE49-F238E27FC236}">
                    <a16:creationId xmlns:a16="http://schemas.microsoft.com/office/drawing/2014/main" id="{2920319F-76B1-4626-B5E0-1B1C908CF721}"/>
                  </a:ext>
                </a:extLst>
              </p:cNvPr>
              <p:cNvSpPr/>
              <p:nvPr/>
            </p:nvSpPr>
            <p:spPr>
              <a:xfrm>
                <a:off x="8873771" y="869641"/>
                <a:ext cx="2179177" cy="2178000"/>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Hoge impact /</a:t>
                </a:r>
                <a:br>
                  <a:rPr lang="en-GB" sz="1400" dirty="0"/>
                </a:br>
                <a:r>
                  <a:rPr lang="en-GB" sz="1400" dirty="0"/>
                  <a:t>Hoge </a:t>
                </a:r>
                <a:r>
                  <a:rPr lang="en-GB" sz="1400" dirty="0" err="1"/>
                  <a:t>inspanning</a:t>
                </a:r>
                <a:endParaRPr lang="nl-NL" sz="1400" dirty="0"/>
              </a:p>
            </p:txBody>
          </p:sp>
          <p:sp>
            <p:nvSpPr>
              <p:cNvPr id="11" name="Rectangle 10">
                <a:extLst>
                  <a:ext uri="{FF2B5EF4-FFF2-40B4-BE49-F238E27FC236}">
                    <a16:creationId xmlns:a16="http://schemas.microsoft.com/office/drawing/2014/main" id="{59771CF3-DEF5-4470-9E95-836FF1D93173}"/>
                  </a:ext>
                </a:extLst>
              </p:cNvPr>
              <p:cNvSpPr/>
              <p:nvPr/>
            </p:nvSpPr>
            <p:spPr>
              <a:xfrm>
                <a:off x="6648270" y="3093557"/>
                <a:ext cx="2179177" cy="2178000"/>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Lage impact / </a:t>
                </a:r>
                <a:br>
                  <a:rPr lang="en-GB" sz="1400" dirty="0"/>
                </a:br>
                <a:r>
                  <a:rPr lang="en-GB" sz="1400" dirty="0"/>
                  <a:t>Lage </a:t>
                </a:r>
                <a:r>
                  <a:rPr lang="en-GB" sz="1400" dirty="0" err="1"/>
                  <a:t>inspanning</a:t>
                </a:r>
                <a:endParaRPr lang="nl-NL" sz="1400" dirty="0"/>
              </a:p>
            </p:txBody>
          </p:sp>
          <p:sp>
            <p:nvSpPr>
              <p:cNvPr id="12" name="Rectangle 11">
                <a:extLst>
                  <a:ext uri="{FF2B5EF4-FFF2-40B4-BE49-F238E27FC236}">
                    <a16:creationId xmlns:a16="http://schemas.microsoft.com/office/drawing/2014/main" id="{74CBEE3D-B33B-4182-974D-A4ECEDA92BB8}"/>
                  </a:ext>
                </a:extLst>
              </p:cNvPr>
              <p:cNvSpPr/>
              <p:nvPr/>
            </p:nvSpPr>
            <p:spPr>
              <a:xfrm>
                <a:off x="8873139" y="3093557"/>
                <a:ext cx="2179177" cy="217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Lage impact / </a:t>
                </a:r>
                <a:br>
                  <a:rPr lang="en-GB" sz="1400" dirty="0"/>
                </a:br>
                <a:r>
                  <a:rPr lang="en-GB" sz="1400" dirty="0"/>
                  <a:t>Hoge </a:t>
                </a:r>
                <a:r>
                  <a:rPr lang="en-GB" sz="1400" dirty="0" err="1"/>
                  <a:t>inspanning</a:t>
                </a:r>
                <a:endParaRPr lang="nl-NL" sz="1400" dirty="0"/>
              </a:p>
            </p:txBody>
          </p:sp>
          <p:cxnSp>
            <p:nvCxnSpPr>
              <p:cNvPr id="13" name="Straight Arrow Connector 12">
                <a:extLst>
                  <a:ext uri="{FF2B5EF4-FFF2-40B4-BE49-F238E27FC236}">
                    <a16:creationId xmlns:a16="http://schemas.microsoft.com/office/drawing/2014/main" id="{1163A1EB-B3E7-42B6-ADFD-472DBBA83F88}"/>
                  </a:ext>
                </a:extLst>
              </p:cNvPr>
              <p:cNvCxnSpPr>
                <a:cxnSpLocks/>
              </p:cNvCxnSpPr>
              <p:nvPr/>
            </p:nvCxnSpPr>
            <p:spPr>
              <a:xfrm flipV="1">
                <a:off x="6542461" y="420603"/>
                <a:ext cx="0" cy="5003354"/>
              </a:xfrm>
              <a:prstGeom prst="straightConnector1">
                <a:avLst/>
              </a:prstGeom>
              <a:ln w="76200">
                <a:solidFill>
                  <a:srgbClr val="797979"/>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13AAA76-93F7-48A6-B639-1270B541C704}"/>
                  </a:ext>
                </a:extLst>
              </p:cNvPr>
              <p:cNvCxnSpPr>
                <a:cxnSpLocks/>
              </p:cNvCxnSpPr>
              <p:nvPr/>
            </p:nvCxnSpPr>
            <p:spPr>
              <a:xfrm>
                <a:off x="6542461" y="5423957"/>
                <a:ext cx="4946482" cy="0"/>
              </a:xfrm>
              <a:prstGeom prst="straightConnector1">
                <a:avLst/>
              </a:prstGeom>
              <a:ln w="76200">
                <a:solidFill>
                  <a:srgbClr val="797979"/>
                </a:solidFill>
                <a:headEnd type="none"/>
                <a:tailEnd type="arrow"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62043A5-35B5-4473-A326-E0A84416B5BA}"/>
                  </a:ext>
                </a:extLst>
              </p:cNvPr>
              <p:cNvSpPr txBox="1"/>
              <p:nvPr/>
            </p:nvSpPr>
            <p:spPr>
              <a:xfrm>
                <a:off x="7943456" y="5449029"/>
                <a:ext cx="1767982" cy="369332"/>
              </a:xfrm>
              <a:prstGeom prst="rect">
                <a:avLst/>
              </a:prstGeom>
              <a:noFill/>
            </p:spPr>
            <p:txBody>
              <a:bodyPr wrap="square" rtlCol="0">
                <a:spAutoFit/>
              </a:bodyPr>
              <a:lstStyle/>
              <a:p>
                <a:r>
                  <a:rPr lang="en-GB" dirty="0"/>
                  <a:t>INSPANNING</a:t>
                </a:r>
                <a:endParaRPr lang="nl-NL" dirty="0"/>
              </a:p>
            </p:txBody>
          </p:sp>
          <p:sp>
            <p:nvSpPr>
              <p:cNvPr id="16" name="TextBox 15">
                <a:extLst>
                  <a:ext uri="{FF2B5EF4-FFF2-40B4-BE49-F238E27FC236}">
                    <a16:creationId xmlns:a16="http://schemas.microsoft.com/office/drawing/2014/main" id="{0EB2721B-73FC-4E39-B314-EDB74BE8B321}"/>
                  </a:ext>
                </a:extLst>
              </p:cNvPr>
              <p:cNvSpPr txBox="1"/>
              <p:nvPr/>
            </p:nvSpPr>
            <p:spPr>
              <a:xfrm rot="16200000">
                <a:off x="5381314" y="2862974"/>
                <a:ext cx="1767982" cy="369332"/>
              </a:xfrm>
              <a:prstGeom prst="rect">
                <a:avLst/>
              </a:prstGeom>
              <a:noFill/>
            </p:spPr>
            <p:txBody>
              <a:bodyPr wrap="square" rtlCol="0">
                <a:spAutoFit/>
              </a:bodyPr>
              <a:lstStyle/>
              <a:p>
                <a:pPr algn="ctr"/>
                <a:r>
                  <a:rPr lang="en-GB" dirty="0"/>
                  <a:t>IMPACT</a:t>
                </a:r>
                <a:endParaRPr lang="nl-NL" dirty="0"/>
              </a:p>
            </p:txBody>
          </p:sp>
        </p:grpSp>
        <p:sp>
          <p:nvSpPr>
            <p:cNvPr id="8" name="Rectangle 7">
              <a:extLst>
                <a:ext uri="{FF2B5EF4-FFF2-40B4-BE49-F238E27FC236}">
                  <a16:creationId xmlns:a16="http://schemas.microsoft.com/office/drawing/2014/main" id="{8CB0B7BA-0D8C-4FBA-8949-2ADD1AB158E6}"/>
                </a:ext>
              </a:extLst>
            </p:cNvPr>
            <p:cNvSpPr/>
            <p:nvPr/>
          </p:nvSpPr>
          <p:spPr>
            <a:xfrm>
              <a:off x="6505236" y="5390438"/>
              <a:ext cx="46323" cy="62713"/>
            </a:xfrm>
            <a:prstGeom prst="rect">
              <a:avLst/>
            </a:prstGeom>
            <a:solidFill>
              <a:srgbClr val="7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grpSp>
      <p:sp>
        <p:nvSpPr>
          <p:cNvPr id="17" name="Freeform: Shape 16">
            <a:extLst>
              <a:ext uri="{FF2B5EF4-FFF2-40B4-BE49-F238E27FC236}">
                <a16:creationId xmlns:a16="http://schemas.microsoft.com/office/drawing/2014/main" id="{F517F9FB-4366-4321-B352-2BFF886242DE}"/>
              </a:ext>
            </a:extLst>
          </p:cNvPr>
          <p:cNvSpPr/>
          <p:nvPr/>
        </p:nvSpPr>
        <p:spPr>
          <a:xfrm>
            <a:off x="7742824" y="2318654"/>
            <a:ext cx="1598502" cy="1194635"/>
          </a:xfrm>
          <a:custGeom>
            <a:avLst/>
            <a:gdLst>
              <a:gd name="connsiteX0" fmla="*/ 532630 w 1598502"/>
              <a:gd name="connsiteY0" fmla="*/ 155313 h 1194635"/>
              <a:gd name="connsiteX1" fmla="*/ 1504180 w 1598502"/>
              <a:gd name="connsiteY1" fmla="*/ 164838 h 1194635"/>
              <a:gd name="connsiteX2" fmla="*/ 1408930 w 1598502"/>
              <a:gd name="connsiteY2" fmla="*/ 1069713 h 1194635"/>
              <a:gd name="connsiteX3" fmla="*/ 161155 w 1598502"/>
              <a:gd name="connsiteY3" fmla="*/ 1098288 h 1194635"/>
              <a:gd name="connsiteX4" fmla="*/ 84955 w 1598502"/>
              <a:gd name="connsiteY4" fmla="*/ 241038 h 1194635"/>
              <a:gd name="connsiteX5" fmla="*/ 799330 w 1598502"/>
              <a:gd name="connsiteY5" fmla="*/ 12438 h 1194635"/>
              <a:gd name="connsiteX6" fmla="*/ 789805 w 1598502"/>
              <a:gd name="connsiteY6" fmla="*/ 31488 h 1194635"/>
              <a:gd name="connsiteX7" fmla="*/ 846955 w 1598502"/>
              <a:gd name="connsiteY7" fmla="*/ 41013 h 119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502" h="1194635">
                <a:moveTo>
                  <a:pt x="532630" y="155313"/>
                </a:moveTo>
                <a:cubicBezTo>
                  <a:pt x="945380" y="83875"/>
                  <a:pt x="1358130" y="12438"/>
                  <a:pt x="1504180" y="164838"/>
                </a:cubicBezTo>
                <a:cubicBezTo>
                  <a:pt x="1650230" y="317238"/>
                  <a:pt x="1632768" y="914138"/>
                  <a:pt x="1408930" y="1069713"/>
                </a:cubicBezTo>
                <a:cubicBezTo>
                  <a:pt x="1185093" y="1225288"/>
                  <a:pt x="381817" y="1236400"/>
                  <a:pt x="161155" y="1098288"/>
                </a:cubicBezTo>
                <a:cubicBezTo>
                  <a:pt x="-59507" y="960176"/>
                  <a:pt x="-21408" y="422013"/>
                  <a:pt x="84955" y="241038"/>
                </a:cubicBezTo>
                <a:cubicBezTo>
                  <a:pt x="191317" y="60063"/>
                  <a:pt x="681855" y="47363"/>
                  <a:pt x="799330" y="12438"/>
                </a:cubicBezTo>
                <a:cubicBezTo>
                  <a:pt x="916805" y="-22487"/>
                  <a:pt x="781868" y="26725"/>
                  <a:pt x="789805" y="31488"/>
                </a:cubicBezTo>
                <a:cubicBezTo>
                  <a:pt x="797743" y="36250"/>
                  <a:pt x="822349" y="38631"/>
                  <a:pt x="846955" y="4101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93990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EEB409-40B1-467C-9573-07044EB1F7F2}"/>
              </a:ext>
            </a:extLst>
          </p:cNvPr>
          <p:cNvSpPr>
            <a:spLocks noGrp="1"/>
          </p:cNvSpPr>
          <p:nvPr>
            <p:ph type="body" sz="quarter" idx="15"/>
          </p:nvPr>
        </p:nvSpPr>
        <p:spPr/>
        <p:txBody>
          <a:bodyPr/>
          <a:lstStyle/>
          <a:p>
            <a:r>
              <a:rPr lang="en-US" dirty="0" err="1"/>
              <a:t>Prioriteitenschema</a:t>
            </a:r>
            <a:r>
              <a:rPr lang="en-US" dirty="0"/>
              <a:t> – 2de KEUZE</a:t>
            </a:r>
          </a:p>
        </p:txBody>
      </p:sp>
      <p:sp>
        <p:nvSpPr>
          <p:cNvPr id="3" name="Text Placeholder 2">
            <a:extLst>
              <a:ext uri="{FF2B5EF4-FFF2-40B4-BE49-F238E27FC236}">
                <a16:creationId xmlns:a16="http://schemas.microsoft.com/office/drawing/2014/main" id="{36A7B953-743F-49ED-8D84-F894DCDED250}"/>
              </a:ext>
            </a:extLst>
          </p:cNvPr>
          <p:cNvSpPr>
            <a:spLocks noGrp="1"/>
          </p:cNvSpPr>
          <p:nvPr>
            <p:ph type="body" sz="quarter" idx="16"/>
          </p:nvPr>
        </p:nvSpPr>
        <p:spPr>
          <a:xfrm>
            <a:off x="571312" y="1554154"/>
            <a:ext cx="6435977" cy="4038015"/>
          </a:xfrm>
        </p:spPr>
        <p:txBody>
          <a:bodyPr/>
          <a:lstStyle/>
          <a:p>
            <a:r>
              <a:rPr lang="nl-NL" sz="2300" dirty="0">
                <a:solidFill>
                  <a:srgbClr val="5E5E5E"/>
                </a:solidFill>
              </a:rPr>
              <a:t>Als er geen geschikte problemen zijn in de HOOG-LAAG hoek, is dit het op één na beste wat je kunt doen:</a:t>
            </a:r>
          </a:p>
          <a:p>
            <a:endParaRPr lang="hr-BA" sz="2300" dirty="0">
              <a:solidFill>
                <a:srgbClr val="5E5E5E"/>
              </a:solidFill>
            </a:endParaRPr>
          </a:p>
          <a:p>
            <a:r>
              <a:rPr lang="nl-NL" sz="2300" dirty="0">
                <a:solidFill>
                  <a:srgbClr val="FFC000"/>
                </a:solidFill>
              </a:rPr>
              <a:t>Als je tijd en middelen hebt om je in te spannen, kies dan die in de rechter, HOOGSTE hoek. Dit betekent dat je harder werkt maar een GROOT probleem oplost.</a:t>
            </a:r>
          </a:p>
          <a:p>
            <a:endParaRPr lang="hr-BA" sz="2300" dirty="0">
              <a:solidFill>
                <a:srgbClr val="5E5E5E"/>
              </a:solidFill>
            </a:endParaRPr>
          </a:p>
          <a:p>
            <a:r>
              <a:rPr lang="nl-NL" sz="2300" dirty="0">
                <a:solidFill>
                  <a:srgbClr val="76C6D2"/>
                </a:solidFill>
              </a:rPr>
              <a:t>Als je je niet al te veel inspanning kunt veroorloven, kun je proberen meerdere KLEINE problemen op te lossen door er een beetje moeite in te steken. Kies de linker benedenhoek: LAAG-LAAG</a:t>
            </a:r>
            <a:endParaRPr lang="hr-BA" sz="2300" dirty="0"/>
          </a:p>
        </p:txBody>
      </p:sp>
      <p:grpSp>
        <p:nvGrpSpPr>
          <p:cNvPr id="18" name="Group 17">
            <a:extLst>
              <a:ext uri="{FF2B5EF4-FFF2-40B4-BE49-F238E27FC236}">
                <a16:creationId xmlns:a16="http://schemas.microsoft.com/office/drawing/2014/main" id="{094E3FDD-3596-42DE-BA79-7ACED4577287}"/>
              </a:ext>
            </a:extLst>
          </p:cNvPr>
          <p:cNvGrpSpPr/>
          <p:nvPr/>
        </p:nvGrpSpPr>
        <p:grpSpPr>
          <a:xfrm>
            <a:off x="7151669" y="1645053"/>
            <a:ext cx="4469018" cy="4460304"/>
            <a:chOff x="6080639" y="420603"/>
            <a:chExt cx="5408304" cy="5397758"/>
          </a:xfrm>
        </p:grpSpPr>
        <p:grpSp>
          <p:nvGrpSpPr>
            <p:cNvPr id="19" name="Group 18">
              <a:extLst>
                <a:ext uri="{FF2B5EF4-FFF2-40B4-BE49-F238E27FC236}">
                  <a16:creationId xmlns:a16="http://schemas.microsoft.com/office/drawing/2014/main" id="{61518691-EA6A-45E4-AC50-21E0BE5C2EB8}"/>
                </a:ext>
              </a:extLst>
            </p:cNvPr>
            <p:cNvGrpSpPr/>
            <p:nvPr/>
          </p:nvGrpSpPr>
          <p:grpSpPr>
            <a:xfrm>
              <a:off x="6080639" y="420603"/>
              <a:ext cx="5408304" cy="5397758"/>
              <a:chOff x="6080639" y="420603"/>
              <a:chExt cx="5408304" cy="5397758"/>
            </a:xfrm>
          </p:grpSpPr>
          <p:sp>
            <p:nvSpPr>
              <p:cNvPr id="21" name="Rectangle 20">
                <a:extLst>
                  <a:ext uri="{FF2B5EF4-FFF2-40B4-BE49-F238E27FC236}">
                    <a16:creationId xmlns:a16="http://schemas.microsoft.com/office/drawing/2014/main" id="{C7334E31-0CA6-4485-BDA8-5B727E361544}"/>
                  </a:ext>
                </a:extLst>
              </p:cNvPr>
              <p:cNvSpPr/>
              <p:nvPr/>
            </p:nvSpPr>
            <p:spPr>
              <a:xfrm>
                <a:off x="6648270" y="869641"/>
                <a:ext cx="2179177" cy="217800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Hoge impact /</a:t>
                </a:r>
                <a:br>
                  <a:rPr lang="en-GB" sz="1400" dirty="0"/>
                </a:br>
                <a:r>
                  <a:rPr lang="en-GB" sz="1400" dirty="0"/>
                  <a:t>Lage </a:t>
                </a:r>
                <a:r>
                  <a:rPr lang="en-GB" sz="1400" dirty="0" err="1"/>
                  <a:t>inspanning</a:t>
                </a:r>
                <a:endParaRPr lang="nl-NL" sz="1400" dirty="0"/>
              </a:p>
            </p:txBody>
          </p:sp>
          <p:sp>
            <p:nvSpPr>
              <p:cNvPr id="22" name="Rectangle 21">
                <a:extLst>
                  <a:ext uri="{FF2B5EF4-FFF2-40B4-BE49-F238E27FC236}">
                    <a16:creationId xmlns:a16="http://schemas.microsoft.com/office/drawing/2014/main" id="{5EA79ACB-4594-405C-B28F-74602A6B208D}"/>
                  </a:ext>
                </a:extLst>
              </p:cNvPr>
              <p:cNvSpPr/>
              <p:nvPr/>
            </p:nvSpPr>
            <p:spPr>
              <a:xfrm>
                <a:off x="8873771" y="869641"/>
                <a:ext cx="2179177" cy="2178000"/>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Hoge impact /</a:t>
                </a:r>
                <a:br>
                  <a:rPr lang="en-GB" sz="1400" dirty="0"/>
                </a:br>
                <a:r>
                  <a:rPr lang="en-GB" sz="1400" dirty="0"/>
                  <a:t>Hoge </a:t>
                </a:r>
                <a:r>
                  <a:rPr lang="en-GB" sz="1400" dirty="0" err="1"/>
                  <a:t>inspanning</a:t>
                </a:r>
                <a:endParaRPr lang="nl-NL" sz="1400" dirty="0"/>
              </a:p>
            </p:txBody>
          </p:sp>
          <p:sp>
            <p:nvSpPr>
              <p:cNvPr id="23" name="Rectangle 22">
                <a:extLst>
                  <a:ext uri="{FF2B5EF4-FFF2-40B4-BE49-F238E27FC236}">
                    <a16:creationId xmlns:a16="http://schemas.microsoft.com/office/drawing/2014/main" id="{3DF0DCE6-C1E9-4092-9680-5DD44E5F432E}"/>
                  </a:ext>
                </a:extLst>
              </p:cNvPr>
              <p:cNvSpPr/>
              <p:nvPr/>
            </p:nvSpPr>
            <p:spPr>
              <a:xfrm>
                <a:off x="6648270" y="3093557"/>
                <a:ext cx="2179177" cy="2178000"/>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Lage impact / </a:t>
                </a:r>
                <a:br>
                  <a:rPr lang="en-GB" sz="1400" dirty="0"/>
                </a:br>
                <a:r>
                  <a:rPr lang="en-GB" sz="1400" dirty="0"/>
                  <a:t>Lage </a:t>
                </a:r>
                <a:r>
                  <a:rPr lang="en-GB" sz="1400" dirty="0" err="1"/>
                  <a:t>inspanning</a:t>
                </a:r>
                <a:endParaRPr lang="nl-NL" sz="1400" dirty="0"/>
              </a:p>
            </p:txBody>
          </p:sp>
          <p:sp>
            <p:nvSpPr>
              <p:cNvPr id="24" name="Rectangle 23">
                <a:extLst>
                  <a:ext uri="{FF2B5EF4-FFF2-40B4-BE49-F238E27FC236}">
                    <a16:creationId xmlns:a16="http://schemas.microsoft.com/office/drawing/2014/main" id="{42C3BD13-A4ED-45E9-9BC5-E7C969640BEC}"/>
                  </a:ext>
                </a:extLst>
              </p:cNvPr>
              <p:cNvSpPr/>
              <p:nvPr/>
            </p:nvSpPr>
            <p:spPr>
              <a:xfrm>
                <a:off x="8873139" y="3093557"/>
                <a:ext cx="2179177" cy="217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Lage impact / </a:t>
                </a:r>
                <a:br>
                  <a:rPr lang="en-GB" sz="1400" dirty="0"/>
                </a:br>
                <a:r>
                  <a:rPr lang="en-GB" sz="1400" dirty="0"/>
                  <a:t>Hoge </a:t>
                </a:r>
                <a:r>
                  <a:rPr lang="en-GB" sz="1400" dirty="0" err="1"/>
                  <a:t>inspanning</a:t>
                </a:r>
                <a:endParaRPr lang="nl-NL" sz="1400" dirty="0"/>
              </a:p>
            </p:txBody>
          </p:sp>
          <p:cxnSp>
            <p:nvCxnSpPr>
              <p:cNvPr id="25" name="Straight Arrow Connector 24">
                <a:extLst>
                  <a:ext uri="{FF2B5EF4-FFF2-40B4-BE49-F238E27FC236}">
                    <a16:creationId xmlns:a16="http://schemas.microsoft.com/office/drawing/2014/main" id="{9CEFEE9B-3ED5-4476-A25A-83579DD6F11A}"/>
                  </a:ext>
                </a:extLst>
              </p:cNvPr>
              <p:cNvCxnSpPr>
                <a:cxnSpLocks/>
              </p:cNvCxnSpPr>
              <p:nvPr/>
            </p:nvCxnSpPr>
            <p:spPr>
              <a:xfrm flipV="1">
                <a:off x="6542461" y="420603"/>
                <a:ext cx="0" cy="5003354"/>
              </a:xfrm>
              <a:prstGeom prst="straightConnector1">
                <a:avLst/>
              </a:prstGeom>
              <a:ln w="76200">
                <a:solidFill>
                  <a:srgbClr val="797979"/>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97833C7-CB95-4C77-A14E-2AF78AA82F76}"/>
                  </a:ext>
                </a:extLst>
              </p:cNvPr>
              <p:cNvCxnSpPr>
                <a:cxnSpLocks/>
              </p:cNvCxnSpPr>
              <p:nvPr/>
            </p:nvCxnSpPr>
            <p:spPr>
              <a:xfrm>
                <a:off x="6542461" y="5423957"/>
                <a:ext cx="4946482" cy="0"/>
              </a:xfrm>
              <a:prstGeom prst="straightConnector1">
                <a:avLst/>
              </a:prstGeom>
              <a:ln w="76200">
                <a:solidFill>
                  <a:srgbClr val="797979"/>
                </a:solidFill>
                <a:headEnd type="none"/>
                <a:tailEnd type="arrow" w="lg"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569BAEE-44E2-49DA-828B-9403539ECCD3}"/>
                  </a:ext>
                </a:extLst>
              </p:cNvPr>
              <p:cNvSpPr txBox="1"/>
              <p:nvPr/>
            </p:nvSpPr>
            <p:spPr>
              <a:xfrm>
                <a:off x="7943456" y="5449029"/>
                <a:ext cx="1767982" cy="369332"/>
              </a:xfrm>
              <a:prstGeom prst="rect">
                <a:avLst/>
              </a:prstGeom>
              <a:noFill/>
            </p:spPr>
            <p:txBody>
              <a:bodyPr wrap="square" rtlCol="0">
                <a:spAutoFit/>
              </a:bodyPr>
              <a:lstStyle/>
              <a:p>
                <a:r>
                  <a:rPr lang="en-GB" dirty="0"/>
                  <a:t>INSPANNING</a:t>
                </a:r>
                <a:endParaRPr lang="nl-NL" dirty="0"/>
              </a:p>
            </p:txBody>
          </p:sp>
          <p:sp>
            <p:nvSpPr>
              <p:cNvPr id="28" name="TextBox 27">
                <a:extLst>
                  <a:ext uri="{FF2B5EF4-FFF2-40B4-BE49-F238E27FC236}">
                    <a16:creationId xmlns:a16="http://schemas.microsoft.com/office/drawing/2014/main" id="{7559B6A3-E41E-4FD4-8A02-DAEB247F24D8}"/>
                  </a:ext>
                </a:extLst>
              </p:cNvPr>
              <p:cNvSpPr txBox="1"/>
              <p:nvPr/>
            </p:nvSpPr>
            <p:spPr>
              <a:xfrm rot="16200000">
                <a:off x="5381314" y="2862974"/>
                <a:ext cx="1767982" cy="369332"/>
              </a:xfrm>
              <a:prstGeom prst="rect">
                <a:avLst/>
              </a:prstGeom>
              <a:noFill/>
            </p:spPr>
            <p:txBody>
              <a:bodyPr wrap="square" rtlCol="0">
                <a:spAutoFit/>
              </a:bodyPr>
              <a:lstStyle/>
              <a:p>
                <a:pPr algn="ctr"/>
                <a:r>
                  <a:rPr lang="en-GB" dirty="0"/>
                  <a:t>IMPACT</a:t>
                </a:r>
                <a:endParaRPr lang="nl-NL" dirty="0"/>
              </a:p>
            </p:txBody>
          </p:sp>
        </p:grpSp>
        <p:sp>
          <p:nvSpPr>
            <p:cNvPr id="20" name="Rectangle 19">
              <a:extLst>
                <a:ext uri="{FF2B5EF4-FFF2-40B4-BE49-F238E27FC236}">
                  <a16:creationId xmlns:a16="http://schemas.microsoft.com/office/drawing/2014/main" id="{77410B37-3261-4364-83E5-CDC00857327C}"/>
                </a:ext>
              </a:extLst>
            </p:cNvPr>
            <p:cNvSpPr/>
            <p:nvPr/>
          </p:nvSpPr>
          <p:spPr>
            <a:xfrm>
              <a:off x="6505236" y="5390438"/>
              <a:ext cx="46323" cy="62713"/>
            </a:xfrm>
            <a:prstGeom prst="rect">
              <a:avLst/>
            </a:prstGeom>
            <a:solidFill>
              <a:srgbClr val="7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grpSp>
      <p:sp>
        <p:nvSpPr>
          <p:cNvPr id="29" name="Freeform: Shape 28">
            <a:extLst>
              <a:ext uri="{FF2B5EF4-FFF2-40B4-BE49-F238E27FC236}">
                <a16:creationId xmlns:a16="http://schemas.microsoft.com/office/drawing/2014/main" id="{692592D5-F650-439A-945D-831E04E97866}"/>
              </a:ext>
            </a:extLst>
          </p:cNvPr>
          <p:cNvSpPr/>
          <p:nvPr/>
        </p:nvSpPr>
        <p:spPr>
          <a:xfrm>
            <a:off x="9560285" y="2318654"/>
            <a:ext cx="1598502" cy="1194635"/>
          </a:xfrm>
          <a:custGeom>
            <a:avLst/>
            <a:gdLst>
              <a:gd name="connsiteX0" fmla="*/ 532630 w 1598502"/>
              <a:gd name="connsiteY0" fmla="*/ 155313 h 1194635"/>
              <a:gd name="connsiteX1" fmla="*/ 1504180 w 1598502"/>
              <a:gd name="connsiteY1" fmla="*/ 164838 h 1194635"/>
              <a:gd name="connsiteX2" fmla="*/ 1408930 w 1598502"/>
              <a:gd name="connsiteY2" fmla="*/ 1069713 h 1194635"/>
              <a:gd name="connsiteX3" fmla="*/ 161155 w 1598502"/>
              <a:gd name="connsiteY3" fmla="*/ 1098288 h 1194635"/>
              <a:gd name="connsiteX4" fmla="*/ 84955 w 1598502"/>
              <a:gd name="connsiteY4" fmla="*/ 241038 h 1194635"/>
              <a:gd name="connsiteX5" fmla="*/ 799330 w 1598502"/>
              <a:gd name="connsiteY5" fmla="*/ 12438 h 1194635"/>
              <a:gd name="connsiteX6" fmla="*/ 789805 w 1598502"/>
              <a:gd name="connsiteY6" fmla="*/ 31488 h 1194635"/>
              <a:gd name="connsiteX7" fmla="*/ 846955 w 1598502"/>
              <a:gd name="connsiteY7" fmla="*/ 41013 h 119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502" h="1194635">
                <a:moveTo>
                  <a:pt x="532630" y="155313"/>
                </a:moveTo>
                <a:cubicBezTo>
                  <a:pt x="945380" y="83875"/>
                  <a:pt x="1358130" y="12438"/>
                  <a:pt x="1504180" y="164838"/>
                </a:cubicBezTo>
                <a:cubicBezTo>
                  <a:pt x="1650230" y="317238"/>
                  <a:pt x="1632768" y="914138"/>
                  <a:pt x="1408930" y="1069713"/>
                </a:cubicBezTo>
                <a:cubicBezTo>
                  <a:pt x="1185093" y="1225288"/>
                  <a:pt x="381817" y="1236400"/>
                  <a:pt x="161155" y="1098288"/>
                </a:cubicBezTo>
                <a:cubicBezTo>
                  <a:pt x="-59507" y="960176"/>
                  <a:pt x="-21408" y="422013"/>
                  <a:pt x="84955" y="241038"/>
                </a:cubicBezTo>
                <a:cubicBezTo>
                  <a:pt x="191317" y="60063"/>
                  <a:pt x="681855" y="47363"/>
                  <a:pt x="799330" y="12438"/>
                </a:cubicBezTo>
                <a:cubicBezTo>
                  <a:pt x="916805" y="-22487"/>
                  <a:pt x="781868" y="26725"/>
                  <a:pt x="789805" y="31488"/>
                </a:cubicBezTo>
                <a:cubicBezTo>
                  <a:pt x="797743" y="36250"/>
                  <a:pt x="822349" y="38631"/>
                  <a:pt x="846955" y="41013"/>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Freeform: Shape 29">
            <a:extLst>
              <a:ext uri="{FF2B5EF4-FFF2-40B4-BE49-F238E27FC236}">
                <a16:creationId xmlns:a16="http://schemas.microsoft.com/office/drawing/2014/main" id="{5C7CC6EE-C556-45D2-A730-C0653D0848F8}"/>
              </a:ext>
            </a:extLst>
          </p:cNvPr>
          <p:cNvSpPr/>
          <p:nvPr/>
        </p:nvSpPr>
        <p:spPr>
          <a:xfrm>
            <a:off x="7721820" y="4156333"/>
            <a:ext cx="1598502" cy="1194635"/>
          </a:xfrm>
          <a:custGeom>
            <a:avLst/>
            <a:gdLst>
              <a:gd name="connsiteX0" fmla="*/ 532630 w 1598502"/>
              <a:gd name="connsiteY0" fmla="*/ 155313 h 1194635"/>
              <a:gd name="connsiteX1" fmla="*/ 1504180 w 1598502"/>
              <a:gd name="connsiteY1" fmla="*/ 164838 h 1194635"/>
              <a:gd name="connsiteX2" fmla="*/ 1408930 w 1598502"/>
              <a:gd name="connsiteY2" fmla="*/ 1069713 h 1194635"/>
              <a:gd name="connsiteX3" fmla="*/ 161155 w 1598502"/>
              <a:gd name="connsiteY3" fmla="*/ 1098288 h 1194635"/>
              <a:gd name="connsiteX4" fmla="*/ 84955 w 1598502"/>
              <a:gd name="connsiteY4" fmla="*/ 241038 h 1194635"/>
              <a:gd name="connsiteX5" fmla="*/ 799330 w 1598502"/>
              <a:gd name="connsiteY5" fmla="*/ 12438 h 1194635"/>
              <a:gd name="connsiteX6" fmla="*/ 789805 w 1598502"/>
              <a:gd name="connsiteY6" fmla="*/ 31488 h 1194635"/>
              <a:gd name="connsiteX7" fmla="*/ 846955 w 1598502"/>
              <a:gd name="connsiteY7" fmla="*/ 41013 h 119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502" h="1194635">
                <a:moveTo>
                  <a:pt x="532630" y="155313"/>
                </a:moveTo>
                <a:cubicBezTo>
                  <a:pt x="945380" y="83875"/>
                  <a:pt x="1358130" y="12438"/>
                  <a:pt x="1504180" y="164838"/>
                </a:cubicBezTo>
                <a:cubicBezTo>
                  <a:pt x="1650230" y="317238"/>
                  <a:pt x="1632768" y="914138"/>
                  <a:pt x="1408930" y="1069713"/>
                </a:cubicBezTo>
                <a:cubicBezTo>
                  <a:pt x="1185093" y="1225288"/>
                  <a:pt x="381817" y="1236400"/>
                  <a:pt x="161155" y="1098288"/>
                </a:cubicBezTo>
                <a:cubicBezTo>
                  <a:pt x="-59507" y="960176"/>
                  <a:pt x="-21408" y="422013"/>
                  <a:pt x="84955" y="241038"/>
                </a:cubicBezTo>
                <a:cubicBezTo>
                  <a:pt x="191317" y="60063"/>
                  <a:pt x="681855" y="47363"/>
                  <a:pt x="799330" y="12438"/>
                </a:cubicBezTo>
                <a:cubicBezTo>
                  <a:pt x="916805" y="-22487"/>
                  <a:pt x="781868" y="26725"/>
                  <a:pt x="789805" y="31488"/>
                </a:cubicBezTo>
                <a:cubicBezTo>
                  <a:pt x="797743" y="36250"/>
                  <a:pt x="822349" y="38631"/>
                  <a:pt x="846955" y="41013"/>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24645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F65C6-7B0D-4817-971E-6C8F080FDA06}"/>
              </a:ext>
            </a:extLst>
          </p:cNvPr>
          <p:cNvSpPr>
            <a:spLocks noGrp="1"/>
          </p:cNvSpPr>
          <p:nvPr>
            <p:ph type="body" sz="quarter" idx="13"/>
          </p:nvPr>
        </p:nvSpPr>
        <p:spPr>
          <a:xfrm>
            <a:off x="2649109" y="3668151"/>
            <a:ext cx="6893782" cy="1062532"/>
          </a:xfrm>
        </p:spPr>
        <p:txBody>
          <a:bodyPr>
            <a:normAutofit lnSpcReduction="10000"/>
          </a:bodyPr>
          <a:lstStyle/>
          <a:p>
            <a:pPr algn="ctr"/>
            <a:r>
              <a:rPr lang="nl-NL" dirty="0"/>
              <a:t>Laten we enkele veel voorkomende bemiddelingsscenario's bekijken</a:t>
            </a:r>
            <a:endParaRPr lang="en-GB" dirty="0"/>
          </a:p>
        </p:txBody>
      </p:sp>
      <p:grpSp>
        <p:nvGrpSpPr>
          <p:cNvPr id="4" name="Google Shape;612;p39">
            <a:extLst>
              <a:ext uri="{FF2B5EF4-FFF2-40B4-BE49-F238E27FC236}">
                <a16:creationId xmlns:a16="http://schemas.microsoft.com/office/drawing/2014/main" id="{76F9EFEB-4EF0-4BDF-82A6-5BDF5A1325B6}"/>
              </a:ext>
            </a:extLst>
          </p:cNvPr>
          <p:cNvGrpSpPr/>
          <p:nvPr/>
        </p:nvGrpSpPr>
        <p:grpSpPr>
          <a:xfrm>
            <a:off x="5610665" y="2221572"/>
            <a:ext cx="970669" cy="881230"/>
            <a:chOff x="3951850" y="2985350"/>
            <a:chExt cx="407950" cy="416500"/>
          </a:xfrm>
        </p:grpSpPr>
        <p:sp>
          <p:nvSpPr>
            <p:cNvPr id="5" name="Google Shape;613;p39">
              <a:extLst>
                <a:ext uri="{FF2B5EF4-FFF2-40B4-BE49-F238E27FC236}">
                  <a16:creationId xmlns:a16="http://schemas.microsoft.com/office/drawing/2014/main" id="{51DB6517-5A45-4D4C-AEDA-BA1B248734AF}"/>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6" name="Google Shape;614;p39">
              <a:extLst>
                <a:ext uri="{FF2B5EF4-FFF2-40B4-BE49-F238E27FC236}">
                  <a16:creationId xmlns:a16="http://schemas.microsoft.com/office/drawing/2014/main" id="{E65C0D35-6C27-4C6F-B77E-18E59C231B7D}"/>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7" name="Google Shape;615;p39">
              <a:extLst>
                <a:ext uri="{FF2B5EF4-FFF2-40B4-BE49-F238E27FC236}">
                  <a16:creationId xmlns:a16="http://schemas.microsoft.com/office/drawing/2014/main" id="{5ADF5FE3-9675-4C68-9DE2-BCD3A585991A}"/>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8" name="Google Shape;616;p39">
              <a:extLst>
                <a:ext uri="{FF2B5EF4-FFF2-40B4-BE49-F238E27FC236}">
                  <a16:creationId xmlns:a16="http://schemas.microsoft.com/office/drawing/2014/main" id="{2A6679C4-88F7-46F8-A158-3CFD44E8B36C}"/>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grpSp>
    </p:spTree>
    <p:extLst>
      <p:ext uri="{BB962C8B-B14F-4D97-AF65-F5344CB8AC3E}">
        <p14:creationId xmlns:p14="http://schemas.microsoft.com/office/powerpoint/2010/main" val="1988984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FEDE0-FFA9-4925-8D0B-11FAA2D90315}"/>
              </a:ext>
            </a:extLst>
          </p:cNvPr>
          <p:cNvSpPr>
            <a:spLocks noGrp="1"/>
          </p:cNvSpPr>
          <p:nvPr>
            <p:ph type="body" sz="quarter" idx="15"/>
          </p:nvPr>
        </p:nvSpPr>
        <p:spPr>
          <a:xfrm>
            <a:off x="571313" y="422031"/>
            <a:ext cx="10978262" cy="801858"/>
          </a:xfrm>
        </p:spPr>
        <p:txBody>
          <a:bodyPr/>
          <a:lstStyle/>
          <a:p>
            <a:r>
              <a:rPr lang="en-GB" dirty="0"/>
              <a:t>Scenario 1: Vertrouwelijkheid</a:t>
            </a:r>
            <a:r>
              <a:rPr lang="en-GB" sz="3200" baseline="30000" dirty="0">
                <a:solidFill>
                  <a:srgbClr val="5E5E5E"/>
                </a:solidFill>
              </a:rPr>
              <a:t>1</a:t>
            </a:r>
          </a:p>
        </p:txBody>
      </p:sp>
      <p:sp>
        <p:nvSpPr>
          <p:cNvPr id="3" name="Text Placeholder 2">
            <a:extLst>
              <a:ext uri="{FF2B5EF4-FFF2-40B4-BE49-F238E27FC236}">
                <a16:creationId xmlns:a16="http://schemas.microsoft.com/office/drawing/2014/main" id="{69AB61CC-D160-4838-8F3E-029DDA124EC6}"/>
              </a:ext>
            </a:extLst>
          </p:cNvPr>
          <p:cNvSpPr>
            <a:spLocks noGrp="1"/>
          </p:cNvSpPr>
          <p:nvPr>
            <p:ph type="body" sz="quarter" idx="16"/>
          </p:nvPr>
        </p:nvSpPr>
        <p:spPr>
          <a:xfrm>
            <a:off x="571313" y="1125415"/>
            <a:ext cx="10978262" cy="5205047"/>
          </a:xfrm>
        </p:spPr>
        <p:txBody>
          <a:bodyPr/>
          <a:lstStyle/>
          <a:p>
            <a:r>
              <a:rPr lang="nl-NL" sz="2300" dirty="0"/>
              <a:t>Ivan zoekt informatie over welke actie hij eventueel kan ondernemen tegen zijn vorige huisarts bij wie hij onder behandeling was, en die vertrouwelijke informatie over hem met zijn familie deelde zonder zijn schriftelijke toestemming te krijgen</a:t>
            </a:r>
            <a:r>
              <a:rPr lang="en-GB" sz="2300" dirty="0"/>
              <a:t>.</a:t>
            </a:r>
          </a:p>
          <a:p>
            <a:endParaRPr lang="nl-NL" sz="2300" i="1" dirty="0">
              <a:solidFill>
                <a:srgbClr val="A6377D"/>
              </a:solidFill>
            </a:endParaRPr>
          </a:p>
          <a:p>
            <a:r>
              <a:rPr lang="nl-NL" sz="2300" i="1" dirty="0">
                <a:solidFill>
                  <a:srgbClr val="A6377D"/>
                </a:solidFill>
              </a:rPr>
              <a:t>Stel je voor dat je Ivan bent</a:t>
            </a:r>
          </a:p>
          <a:p>
            <a:pPr marL="342900" indent="-342900">
              <a:buFont typeface="Wingdings" panose="05000000000000000000" pitchFamily="2" charset="2"/>
              <a:buChar char="ü"/>
            </a:pPr>
            <a:r>
              <a:rPr lang="nl-NL" sz="2300" i="1" dirty="0">
                <a:solidFill>
                  <a:srgbClr val="5E5E5E"/>
                </a:solidFill>
              </a:rPr>
              <a:t>Welke aanvullende informatie heb je nodig?</a:t>
            </a:r>
          </a:p>
          <a:p>
            <a:pPr marL="342900" indent="-342900">
              <a:buFont typeface="Wingdings" panose="05000000000000000000" pitchFamily="2" charset="2"/>
              <a:buChar char="ü"/>
            </a:pPr>
            <a:r>
              <a:rPr lang="nl-NL" sz="2300" i="1" dirty="0">
                <a:solidFill>
                  <a:srgbClr val="5E5E5E"/>
                </a:solidFill>
              </a:rPr>
              <a:t>Waar kun je meer informatie krijgen?</a:t>
            </a:r>
          </a:p>
          <a:p>
            <a:pPr marL="342900" indent="-342900">
              <a:buFont typeface="Wingdings" panose="05000000000000000000" pitchFamily="2" charset="2"/>
              <a:buChar char="ü"/>
            </a:pPr>
            <a:r>
              <a:rPr lang="nl-NL" sz="2300" i="1" dirty="0">
                <a:solidFill>
                  <a:srgbClr val="5E5E5E"/>
                </a:solidFill>
              </a:rPr>
              <a:t>Welk(e) resultaat(en) wil je bereiken?</a:t>
            </a:r>
          </a:p>
          <a:p>
            <a:pPr marL="342900" indent="-342900">
              <a:buFont typeface="Wingdings" panose="05000000000000000000" pitchFamily="2" charset="2"/>
              <a:buChar char="ü"/>
            </a:pPr>
            <a:r>
              <a:rPr lang="nl-NL" sz="2300" i="1" dirty="0">
                <a:solidFill>
                  <a:srgbClr val="5E5E5E"/>
                </a:solidFill>
              </a:rPr>
              <a:t>Welke regels gelden voor deze situatie?</a:t>
            </a:r>
          </a:p>
          <a:p>
            <a:pPr marL="342900" indent="-342900">
              <a:buFont typeface="Wingdings" panose="05000000000000000000" pitchFamily="2" charset="2"/>
              <a:buChar char="ü"/>
            </a:pPr>
            <a:r>
              <a:rPr lang="nl-NL" sz="2300" i="1" dirty="0">
                <a:solidFill>
                  <a:srgbClr val="5E5E5E"/>
                </a:solidFill>
              </a:rPr>
              <a:t>Wie zijn enkele van de belangrijkste besluitvormers?</a:t>
            </a:r>
          </a:p>
          <a:p>
            <a:pPr marL="342900" indent="-342900">
              <a:buFont typeface="Wingdings" panose="05000000000000000000" pitchFamily="2" charset="2"/>
              <a:buChar char="ü"/>
            </a:pPr>
            <a:r>
              <a:rPr lang="nl-NL" sz="2300" i="1" dirty="0">
                <a:solidFill>
                  <a:srgbClr val="5E5E5E"/>
                </a:solidFill>
              </a:rPr>
              <a:t>Welke strategieën zou je kunnen gebruiken om het gewenste resultaat (de gewenste resultaten) te bereiken?</a:t>
            </a:r>
          </a:p>
          <a:p>
            <a:pPr marL="342900" indent="-342900">
              <a:buFont typeface="Wingdings" panose="05000000000000000000" pitchFamily="2" charset="2"/>
              <a:buChar char="ü"/>
            </a:pPr>
            <a:r>
              <a:rPr lang="nl-NL" sz="2300" i="1" dirty="0">
                <a:solidFill>
                  <a:srgbClr val="5E5E5E"/>
                </a:solidFill>
              </a:rPr>
              <a:t>Welke hindernissen zou je kunnen tegenkomen/moeten overwinnen?</a:t>
            </a:r>
            <a:endParaRPr lang="en-GB" sz="2300" i="1" dirty="0">
              <a:solidFill>
                <a:srgbClr val="5E5E5E"/>
              </a:solidFill>
            </a:endParaRPr>
          </a:p>
        </p:txBody>
      </p:sp>
      <p:sp>
        <p:nvSpPr>
          <p:cNvPr id="4" name="TextBox 3">
            <a:extLst>
              <a:ext uri="{FF2B5EF4-FFF2-40B4-BE49-F238E27FC236}">
                <a16:creationId xmlns:a16="http://schemas.microsoft.com/office/drawing/2014/main" id="{C8FA54D4-F909-43FA-A212-30CE20DF9BF5}"/>
              </a:ext>
            </a:extLst>
          </p:cNvPr>
          <p:cNvSpPr txBox="1"/>
          <p:nvPr/>
        </p:nvSpPr>
        <p:spPr>
          <a:xfrm>
            <a:off x="261823" y="6565257"/>
            <a:ext cx="9810644" cy="276999"/>
          </a:xfrm>
          <a:prstGeom prst="rect">
            <a:avLst/>
          </a:prstGeom>
          <a:noFill/>
        </p:spPr>
        <p:txBody>
          <a:bodyPr wrap="square" rtlCol="0">
            <a:spAutoFit/>
          </a:bodyPr>
          <a:lstStyle/>
          <a:p>
            <a:r>
              <a:rPr lang="en-GB" sz="1200" baseline="30000" dirty="0">
                <a:solidFill>
                  <a:srgbClr val="5E5E5E"/>
                </a:solidFill>
              </a:rPr>
              <a:t>1</a:t>
            </a:r>
            <a:r>
              <a:rPr lang="en-GB" sz="1200" dirty="0">
                <a:solidFill>
                  <a:srgbClr val="5E5E5E"/>
                </a:solidFill>
              </a:rPr>
              <a:t>Op basis van Advocacy Tool Kit Skills and Strategies for Effective Self and Peer Advocacy, Produced by Disability Rights Wisconsin, 2008 </a:t>
            </a:r>
          </a:p>
        </p:txBody>
      </p:sp>
    </p:spTree>
    <p:extLst>
      <p:ext uri="{BB962C8B-B14F-4D97-AF65-F5344CB8AC3E}">
        <p14:creationId xmlns:p14="http://schemas.microsoft.com/office/powerpoint/2010/main" val="1374062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FEDE0-FFA9-4925-8D0B-11FAA2D90315}"/>
              </a:ext>
            </a:extLst>
          </p:cNvPr>
          <p:cNvSpPr>
            <a:spLocks noGrp="1"/>
          </p:cNvSpPr>
          <p:nvPr>
            <p:ph type="body" sz="quarter" idx="15"/>
          </p:nvPr>
        </p:nvSpPr>
        <p:spPr>
          <a:xfrm>
            <a:off x="571313" y="422031"/>
            <a:ext cx="10978262" cy="801858"/>
          </a:xfrm>
        </p:spPr>
        <p:txBody>
          <a:bodyPr/>
          <a:lstStyle/>
          <a:p>
            <a:r>
              <a:rPr lang="en-GB" dirty="0"/>
              <a:t>Scenario 1: Vertrouwelijkheid</a:t>
            </a:r>
            <a:r>
              <a:rPr lang="en-GB" sz="3200" baseline="30000" dirty="0">
                <a:solidFill>
                  <a:srgbClr val="5E5E5E"/>
                </a:solidFill>
              </a:rPr>
              <a:t>1 </a:t>
            </a:r>
            <a:r>
              <a:rPr lang="en-GB" sz="3200" dirty="0">
                <a:solidFill>
                  <a:srgbClr val="5E5E5E"/>
                </a:solidFill>
              </a:rPr>
              <a:t>- </a:t>
            </a:r>
            <a:r>
              <a:rPr lang="en-GB" sz="3200" dirty="0" err="1">
                <a:solidFill>
                  <a:srgbClr val="5E5E5E"/>
                </a:solidFill>
              </a:rPr>
              <a:t>vervolg</a:t>
            </a:r>
            <a:endParaRPr lang="en-GB" sz="3200" baseline="30000" dirty="0">
              <a:solidFill>
                <a:srgbClr val="5E5E5E"/>
              </a:solidFill>
            </a:endParaRPr>
          </a:p>
        </p:txBody>
      </p:sp>
      <p:sp>
        <p:nvSpPr>
          <p:cNvPr id="3" name="Text Placeholder 2">
            <a:extLst>
              <a:ext uri="{FF2B5EF4-FFF2-40B4-BE49-F238E27FC236}">
                <a16:creationId xmlns:a16="http://schemas.microsoft.com/office/drawing/2014/main" id="{69AB61CC-D160-4838-8F3E-029DDA124EC6}"/>
              </a:ext>
            </a:extLst>
          </p:cNvPr>
          <p:cNvSpPr>
            <a:spLocks noGrp="1"/>
          </p:cNvSpPr>
          <p:nvPr>
            <p:ph type="body" sz="quarter" idx="16"/>
          </p:nvPr>
        </p:nvSpPr>
        <p:spPr>
          <a:xfrm>
            <a:off x="571313" y="1223889"/>
            <a:ext cx="10978262" cy="5106573"/>
          </a:xfrm>
        </p:spPr>
        <p:txBody>
          <a:bodyPr/>
          <a:lstStyle/>
          <a:p>
            <a:r>
              <a:rPr lang="nl-NL" b="1" i="1" dirty="0">
                <a:solidFill>
                  <a:srgbClr val="A6377D"/>
                </a:solidFill>
              </a:rPr>
              <a:t>Mogelijke acties waarmee je Ivan zou kunnen helpen</a:t>
            </a:r>
          </a:p>
          <a:p>
            <a:endParaRPr lang="en-GB" b="1" i="1" dirty="0">
              <a:solidFill>
                <a:srgbClr val="A6377D"/>
              </a:solidFill>
            </a:endParaRPr>
          </a:p>
          <a:p>
            <a:pPr marL="342900" indent="-342900">
              <a:buFont typeface="Wingdings" panose="05000000000000000000" pitchFamily="2" charset="2"/>
              <a:buChar char="ü"/>
            </a:pPr>
            <a:r>
              <a:rPr lang="nl-NL" i="1" dirty="0">
                <a:solidFill>
                  <a:srgbClr val="5E5E5E"/>
                </a:solidFill>
              </a:rPr>
              <a:t>Een brief aan de huisarts schrijven</a:t>
            </a:r>
          </a:p>
          <a:p>
            <a:pPr marL="342900" indent="-342900">
              <a:buFont typeface="Wingdings" panose="05000000000000000000" pitchFamily="2" charset="2"/>
              <a:buChar char="ü"/>
            </a:pPr>
            <a:r>
              <a:rPr lang="nl-NL" i="1" dirty="0">
                <a:solidFill>
                  <a:srgbClr val="5E5E5E"/>
                </a:solidFill>
              </a:rPr>
              <a:t>Contact opnemen met de instelling die de inbreuk op vertrouwelijkheid regelt </a:t>
            </a:r>
          </a:p>
          <a:p>
            <a:pPr marL="342900" indent="-342900">
              <a:buFont typeface="Wingdings" panose="05000000000000000000" pitchFamily="2" charset="2"/>
              <a:buChar char="ü"/>
            </a:pPr>
            <a:r>
              <a:rPr lang="nl-NL" i="1" dirty="0">
                <a:solidFill>
                  <a:srgbClr val="5E5E5E"/>
                </a:solidFill>
              </a:rPr>
              <a:t>Als de arts een medewerker van een kliniek of ziekenhuis is, kan Ivan een klacht indienen bij het ziekenhuis.</a:t>
            </a:r>
          </a:p>
          <a:p>
            <a:pPr marL="342900" indent="-342900">
              <a:buFont typeface="Wingdings" panose="05000000000000000000" pitchFamily="2" charset="2"/>
              <a:buChar char="ü"/>
            </a:pPr>
            <a:r>
              <a:rPr lang="nl-NL" i="1" dirty="0">
                <a:solidFill>
                  <a:srgbClr val="5E5E5E"/>
                </a:solidFill>
              </a:rPr>
              <a:t>Contact opnemen met een advocaat of gratis rechtsbijstand om opties te bespreken</a:t>
            </a:r>
          </a:p>
          <a:p>
            <a:pPr marL="342900" indent="-342900">
              <a:buFont typeface="Wingdings" panose="05000000000000000000" pitchFamily="2" charset="2"/>
              <a:buChar char="ü"/>
            </a:pPr>
            <a:endParaRPr lang="en-GB" i="1" dirty="0">
              <a:solidFill>
                <a:srgbClr val="5E5E5E"/>
              </a:solidFill>
            </a:endParaRPr>
          </a:p>
          <a:p>
            <a:pPr algn="l"/>
            <a:r>
              <a:rPr lang="nl-NL" b="0" i="0" u="none" strike="noStrike" baseline="0" dirty="0"/>
              <a:t>Wat zou Ivan in deze situatie nog meer kunnen proberen?</a:t>
            </a:r>
          </a:p>
          <a:p>
            <a:pPr algn="l"/>
            <a:r>
              <a:rPr lang="en-GB" b="0" i="0" u="none" strike="noStrike" baseline="0" dirty="0">
                <a:solidFill>
                  <a:srgbClr val="797979"/>
                </a:solidFill>
              </a:rPr>
              <a:t>____________________________________________________________________</a:t>
            </a:r>
          </a:p>
          <a:p>
            <a:pPr algn="l"/>
            <a:r>
              <a:rPr lang="en-GB" b="0" i="0" u="none" strike="noStrike" baseline="0" dirty="0">
                <a:solidFill>
                  <a:srgbClr val="797979"/>
                </a:solidFill>
              </a:rPr>
              <a:t>____________________________________________________________________</a:t>
            </a:r>
            <a:endParaRPr lang="en-GB" i="1" dirty="0">
              <a:solidFill>
                <a:srgbClr val="797979"/>
              </a:solidFill>
            </a:endParaRPr>
          </a:p>
        </p:txBody>
      </p:sp>
      <p:sp>
        <p:nvSpPr>
          <p:cNvPr id="4" name="TextBox 3">
            <a:extLst>
              <a:ext uri="{FF2B5EF4-FFF2-40B4-BE49-F238E27FC236}">
                <a16:creationId xmlns:a16="http://schemas.microsoft.com/office/drawing/2014/main" id="{C8FA54D4-F909-43FA-A212-30CE20DF9BF5}"/>
              </a:ext>
            </a:extLst>
          </p:cNvPr>
          <p:cNvSpPr txBox="1"/>
          <p:nvPr/>
        </p:nvSpPr>
        <p:spPr>
          <a:xfrm>
            <a:off x="261823" y="6565257"/>
            <a:ext cx="9810644" cy="276999"/>
          </a:xfrm>
          <a:prstGeom prst="rect">
            <a:avLst/>
          </a:prstGeom>
          <a:noFill/>
        </p:spPr>
        <p:txBody>
          <a:bodyPr wrap="square" rtlCol="0">
            <a:spAutoFit/>
          </a:bodyPr>
          <a:lstStyle/>
          <a:p>
            <a:r>
              <a:rPr lang="en-GB" sz="1200" baseline="30000" dirty="0">
                <a:solidFill>
                  <a:srgbClr val="5E5E5E"/>
                </a:solidFill>
              </a:rPr>
              <a:t>1</a:t>
            </a:r>
            <a:r>
              <a:rPr lang="en-GB" sz="1200" dirty="0">
                <a:solidFill>
                  <a:srgbClr val="5E5E5E"/>
                </a:solidFill>
              </a:rPr>
              <a:t>Op basis van Advocacy Tool Kit Skills and Strategies for Effective Self and Peer Advocacy, Produced by Disability Rights Wisconsin, 2008 </a:t>
            </a:r>
          </a:p>
        </p:txBody>
      </p:sp>
    </p:spTree>
    <p:extLst>
      <p:ext uri="{BB962C8B-B14F-4D97-AF65-F5344CB8AC3E}">
        <p14:creationId xmlns:p14="http://schemas.microsoft.com/office/powerpoint/2010/main" val="695428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FEDE0-FFA9-4925-8D0B-11FAA2D90315}"/>
              </a:ext>
            </a:extLst>
          </p:cNvPr>
          <p:cNvSpPr>
            <a:spLocks noGrp="1"/>
          </p:cNvSpPr>
          <p:nvPr>
            <p:ph type="body" sz="quarter" idx="15"/>
          </p:nvPr>
        </p:nvSpPr>
        <p:spPr>
          <a:xfrm>
            <a:off x="571313" y="422031"/>
            <a:ext cx="10978262" cy="801858"/>
          </a:xfrm>
        </p:spPr>
        <p:txBody>
          <a:bodyPr/>
          <a:lstStyle/>
          <a:p>
            <a:r>
              <a:rPr lang="en-GB" dirty="0"/>
              <a:t>Scenario 2: </a:t>
            </a:r>
            <a:r>
              <a:rPr lang="nl-NL" dirty="0"/>
              <a:t>Conflict tussen huisbaas en huurder</a:t>
            </a:r>
            <a:r>
              <a:rPr lang="en-GB" sz="3200" baseline="30000" dirty="0">
                <a:solidFill>
                  <a:srgbClr val="5E5E5E"/>
                </a:solidFill>
              </a:rPr>
              <a:t>1</a:t>
            </a:r>
          </a:p>
        </p:txBody>
      </p:sp>
      <p:sp>
        <p:nvSpPr>
          <p:cNvPr id="3" name="Text Placeholder 2">
            <a:extLst>
              <a:ext uri="{FF2B5EF4-FFF2-40B4-BE49-F238E27FC236}">
                <a16:creationId xmlns:a16="http://schemas.microsoft.com/office/drawing/2014/main" id="{69AB61CC-D160-4838-8F3E-029DDA124EC6}"/>
              </a:ext>
            </a:extLst>
          </p:cNvPr>
          <p:cNvSpPr>
            <a:spLocks noGrp="1"/>
          </p:cNvSpPr>
          <p:nvPr>
            <p:ph type="body" sz="quarter" idx="16"/>
          </p:nvPr>
        </p:nvSpPr>
        <p:spPr>
          <a:xfrm>
            <a:off x="571312" y="1303940"/>
            <a:ext cx="11217413" cy="5261317"/>
          </a:xfrm>
        </p:spPr>
        <p:txBody>
          <a:bodyPr/>
          <a:lstStyle/>
          <a:p>
            <a:r>
              <a:rPr lang="nl-NL" sz="2200" dirty="0"/>
              <a:t>Maya maakt zich zorgen over het feit dat de ramen in haar appartement op de eerste verdieping niet op slot kunnen. Ze had niet gemerkt dat de ramen niet op slot konden toen ze het appartement bekeek voordat ze haar eenjarig huurcontract tekende. Ze sprak onlangs met haar huisbaas en hij beloofde dat haar ramen vervangen zouden worden. Drie maanden later is er nog steeds geen actie ondernomen</a:t>
            </a:r>
            <a:r>
              <a:rPr lang="en-GB" sz="2200" dirty="0"/>
              <a:t>.</a:t>
            </a:r>
          </a:p>
          <a:p>
            <a:r>
              <a:rPr lang="nl-NL" sz="2200" i="1" dirty="0">
                <a:solidFill>
                  <a:srgbClr val="A6377D"/>
                </a:solidFill>
              </a:rPr>
              <a:t>Stel je voor dat je Maya's Mediator bent</a:t>
            </a:r>
          </a:p>
          <a:p>
            <a:pPr marL="342900" indent="-342900">
              <a:buFont typeface="Wingdings" panose="05000000000000000000" pitchFamily="2" charset="2"/>
              <a:buChar char="ü"/>
            </a:pPr>
            <a:r>
              <a:rPr lang="nl-NL" sz="2200" dirty="0"/>
              <a:t>Welke aanvullende informatie heb je nodig?</a:t>
            </a:r>
          </a:p>
          <a:p>
            <a:pPr marL="342900" indent="-342900">
              <a:buFont typeface="Wingdings" panose="05000000000000000000" pitchFamily="2" charset="2"/>
              <a:buChar char="ü"/>
            </a:pPr>
            <a:r>
              <a:rPr lang="nl-NL" sz="2200" dirty="0"/>
              <a:t>Waar kun je meer informatie krijgen?</a:t>
            </a:r>
          </a:p>
          <a:p>
            <a:pPr marL="342900" indent="-342900">
              <a:buFont typeface="Wingdings" panose="05000000000000000000" pitchFamily="2" charset="2"/>
              <a:buChar char="ü"/>
            </a:pPr>
            <a:r>
              <a:rPr lang="nl-NL" sz="2200" dirty="0"/>
              <a:t>Welk(e) resultaat(en) wil Maya bereiken?</a:t>
            </a:r>
          </a:p>
          <a:p>
            <a:pPr marL="342900" indent="-342900">
              <a:buFont typeface="Wingdings" panose="05000000000000000000" pitchFamily="2" charset="2"/>
              <a:buChar char="ü"/>
            </a:pPr>
            <a:r>
              <a:rPr lang="nl-NL" sz="2200" dirty="0"/>
              <a:t>Welke regels/verordeningen/wetten regelen deze situatie?</a:t>
            </a:r>
          </a:p>
          <a:p>
            <a:pPr marL="342900" indent="-342900">
              <a:buFont typeface="Wingdings" panose="05000000000000000000" pitchFamily="2" charset="2"/>
              <a:buChar char="ü"/>
            </a:pPr>
            <a:r>
              <a:rPr lang="nl-NL" sz="2200" dirty="0"/>
              <a:t>Wie zijn de belangrijkste besluitvormers?</a:t>
            </a:r>
          </a:p>
          <a:p>
            <a:pPr marL="342900" indent="-342900">
              <a:buFont typeface="Wingdings" panose="05000000000000000000" pitchFamily="2" charset="2"/>
              <a:buChar char="ü"/>
            </a:pPr>
            <a:r>
              <a:rPr lang="nl-NL" sz="2200" dirty="0"/>
              <a:t>Welke strategieën hebben jij en Maya afgesproken om te gebruiken?</a:t>
            </a:r>
          </a:p>
          <a:p>
            <a:pPr marL="342900" indent="-342900">
              <a:buFont typeface="Wingdings" panose="05000000000000000000" pitchFamily="2" charset="2"/>
              <a:buChar char="ü"/>
            </a:pPr>
            <a:r>
              <a:rPr lang="nl-NL" sz="2200" dirty="0"/>
              <a:t>Welke belemmeringen zou je kunnen tegenkomen/moeten overwinnen?</a:t>
            </a:r>
            <a:endParaRPr lang="en-GB" sz="2200" dirty="0"/>
          </a:p>
        </p:txBody>
      </p:sp>
      <p:sp>
        <p:nvSpPr>
          <p:cNvPr id="4" name="TextBox 3">
            <a:extLst>
              <a:ext uri="{FF2B5EF4-FFF2-40B4-BE49-F238E27FC236}">
                <a16:creationId xmlns:a16="http://schemas.microsoft.com/office/drawing/2014/main" id="{C8FA54D4-F909-43FA-A212-30CE20DF9BF5}"/>
              </a:ext>
            </a:extLst>
          </p:cNvPr>
          <p:cNvSpPr txBox="1"/>
          <p:nvPr/>
        </p:nvSpPr>
        <p:spPr>
          <a:xfrm>
            <a:off x="261823" y="6565257"/>
            <a:ext cx="9810644" cy="276999"/>
          </a:xfrm>
          <a:prstGeom prst="rect">
            <a:avLst/>
          </a:prstGeom>
          <a:noFill/>
        </p:spPr>
        <p:txBody>
          <a:bodyPr wrap="square" rtlCol="0">
            <a:spAutoFit/>
          </a:bodyPr>
          <a:lstStyle/>
          <a:p>
            <a:r>
              <a:rPr lang="en-GB" sz="1200" baseline="30000" dirty="0">
                <a:solidFill>
                  <a:srgbClr val="5E5E5E"/>
                </a:solidFill>
              </a:rPr>
              <a:t>1</a:t>
            </a:r>
            <a:r>
              <a:rPr lang="en-GB" sz="1200" dirty="0">
                <a:solidFill>
                  <a:srgbClr val="5E5E5E"/>
                </a:solidFill>
              </a:rPr>
              <a:t>Op basis van Advocacy Tool Kit Skills and Strategies for Effective Self and Peer Advocacy, Produced by Disability Rights Wisconsin, 2008 </a:t>
            </a:r>
          </a:p>
        </p:txBody>
      </p:sp>
    </p:spTree>
    <p:extLst>
      <p:ext uri="{BB962C8B-B14F-4D97-AF65-F5344CB8AC3E}">
        <p14:creationId xmlns:p14="http://schemas.microsoft.com/office/powerpoint/2010/main" val="1202227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1F48D-068A-44F1-A03A-04C25372BD4E}"/>
              </a:ext>
            </a:extLst>
          </p:cNvPr>
          <p:cNvSpPr>
            <a:spLocks noGrp="1"/>
          </p:cNvSpPr>
          <p:nvPr>
            <p:ph type="body" sz="quarter" idx="15"/>
          </p:nvPr>
        </p:nvSpPr>
        <p:spPr>
          <a:xfrm>
            <a:off x="514334" y="646864"/>
            <a:ext cx="5252711" cy="1459693"/>
          </a:xfrm>
        </p:spPr>
        <p:txBody>
          <a:bodyPr/>
          <a:lstStyle/>
          <a:p>
            <a:r>
              <a:rPr lang="en-GB" dirty="0"/>
              <a:t>Migrant Community Mediation </a:t>
            </a:r>
            <a:r>
              <a:rPr lang="en-GB" dirty="0" err="1"/>
              <a:t>Mogelijkheden</a:t>
            </a:r>
            <a:endParaRPr lang="en-GB" dirty="0"/>
          </a:p>
          <a:p>
            <a:endParaRPr lang="en-GB" dirty="0"/>
          </a:p>
        </p:txBody>
      </p:sp>
      <p:sp>
        <p:nvSpPr>
          <p:cNvPr id="3" name="Text Placeholder 2">
            <a:extLst>
              <a:ext uri="{FF2B5EF4-FFF2-40B4-BE49-F238E27FC236}">
                <a16:creationId xmlns:a16="http://schemas.microsoft.com/office/drawing/2014/main" id="{8330B577-5318-46BE-954A-CE0C4CF14AA0}"/>
              </a:ext>
            </a:extLst>
          </p:cNvPr>
          <p:cNvSpPr>
            <a:spLocks noGrp="1"/>
          </p:cNvSpPr>
          <p:nvPr>
            <p:ph type="body" sz="quarter" idx="16"/>
          </p:nvPr>
        </p:nvSpPr>
        <p:spPr>
          <a:xfrm>
            <a:off x="5950633" y="461622"/>
            <a:ext cx="6091311" cy="1323790"/>
          </a:xfrm>
        </p:spPr>
        <p:txBody>
          <a:bodyPr/>
          <a:lstStyle/>
          <a:p>
            <a:r>
              <a:rPr lang="nl-NL" b="1" dirty="0">
                <a:solidFill>
                  <a:srgbClr val="76C6D2"/>
                </a:solidFill>
              </a:rPr>
              <a:t>Voel je je geïnspireerd? </a:t>
            </a:r>
          </a:p>
          <a:p>
            <a:r>
              <a:rPr lang="nl-NL" b="1" dirty="0">
                <a:solidFill>
                  <a:srgbClr val="76C6D2"/>
                </a:solidFill>
              </a:rPr>
              <a:t>Vraag je je af waar je bemiddelingsmogelijkheden kunt zoeken?</a:t>
            </a:r>
            <a:endParaRPr lang="en-GB" dirty="0"/>
          </a:p>
        </p:txBody>
      </p:sp>
      <p:pic>
        <p:nvPicPr>
          <p:cNvPr id="8" name="Picture Placeholder 7" descr="Lips with solid fill">
            <a:extLst>
              <a:ext uri="{FF2B5EF4-FFF2-40B4-BE49-F238E27FC236}">
                <a16:creationId xmlns:a16="http://schemas.microsoft.com/office/drawing/2014/main" id="{A1E596E6-065E-4FD1-916A-216A54D55BA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821" b="2821"/>
          <a:stretch>
            <a:fillRect/>
          </a:stretch>
        </p:blipFill>
        <p:spPr>
          <a:xfrm>
            <a:off x="514334" y="2113867"/>
            <a:ext cx="2375895" cy="2241846"/>
          </a:xfrm>
        </p:spPr>
      </p:pic>
      <p:pic>
        <p:nvPicPr>
          <p:cNvPr id="10" name="Picture Placeholder 9" descr="Connections with solid fill">
            <a:extLst>
              <a:ext uri="{FF2B5EF4-FFF2-40B4-BE49-F238E27FC236}">
                <a16:creationId xmlns:a16="http://schemas.microsoft.com/office/drawing/2014/main" id="{B2B20FB9-635E-4481-A195-AA01AEC9FEAE}"/>
              </a:ext>
            </a:extLst>
          </p:cNvPr>
          <p:cNvPicPr>
            <a:picLocks noGrp="1" noChangeAspect="1"/>
          </p:cNvPicPr>
          <p:nvPr>
            <p:ph type="pic" sz="quarter" idx="24"/>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2821" b="2821"/>
          <a:stretch>
            <a:fillRect/>
          </a:stretch>
        </p:blipFill>
        <p:spPr>
          <a:xfrm>
            <a:off x="4448801" y="2110212"/>
            <a:ext cx="2375895" cy="2241846"/>
          </a:xfrm>
        </p:spPr>
      </p:pic>
      <p:pic>
        <p:nvPicPr>
          <p:cNvPr id="12" name="Picture Placeholder 11" descr="City with solid fill">
            <a:extLst>
              <a:ext uri="{FF2B5EF4-FFF2-40B4-BE49-F238E27FC236}">
                <a16:creationId xmlns:a16="http://schemas.microsoft.com/office/drawing/2014/main" id="{A08E0D62-524F-4311-8E90-63835DF59BB2}"/>
              </a:ext>
            </a:extLst>
          </p:cNvPr>
          <p:cNvPicPr>
            <a:picLocks noGrp="1" noChangeAspect="1"/>
          </p:cNvPicPr>
          <p:nvPr>
            <p:ph type="pic" sz="quarter" idx="25"/>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2821" b="2821"/>
          <a:stretch>
            <a:fillRect/>
          </a:stretch>
        </p:blipFill>
        <p:spPr>
          <a:xfrm>
            <a:off x="8635293" y="2113867"/>
            <a:ext cx="2375895" cy="2241846"/>
          </a:xfrm>
        </p:spPr>
      </p:pic>
      <p:sp>
        <p:nvSpPr>
          <p:cNvPr id="13" name="TextBox 12">
            <a:extLst>
              <a:ext uri="{FF2B5EF4-FFF2-40B4-BE49-F238E27FC236}">
                <a16:creationId xmlns:a16="http://schemas.microsoft.com/office/drawing/2014/main" id="{B7B4CE49-F701-4E19-BEAC-A626B06FB9E1}"/>
              </a:ext>
            </a:extLst>
          </p:cNvPr>
          <p:cNvSpPr txBox="1"/>
          <p:nvPr/>
        </p:nvSpPr>
        <p:spPr>
          <a:xfrm>
            <a:off x="254196" y="4355713"/>
            <a:ext cx="4009293" cy="2031325"/>
          </a:xfrm>
          <a:prstGeom prst="rect">
            <a:avLst/>
          </a:prstGeom>
          <a:noFill/>
        </p:spPr>
        <p:txBody>
          <a:bodyPr wrap="square" rtlCol="0">
            <a:spAutoFit/>
          </a:bodyPr>
          <a:lstStyle/>
          <a:p>
            <a:r>
              <a:rPr lang="en-GB" sz="3000" b="1" dirty="0">
                <a:solidFill>
                  <a:srgbClr val="76C6D2"/>
                </a:solidFill>
              </a:rPr>
              <a:t>Via je network</a:t>
            </a:r>
          </a:p>
          <a:p>
            <a:r>
              <a:rPr lang="nl-NL" sz="2400" dirty="0">
                <a:solidFill>
                  <a:srgbClr val="404040"/>
                </a:solidFill>
                <a:effectLst/>
              </a:rPr>
              <a:t>Uitwisseling van informatie tussen mensen die al ervaring hebben met Migrant Community </a:t>
            </a:r>
            <a:r>
              <a:rPr lang="nl-NL" sz="2400" dirty="0" err="1">
                <a:solidFill>
                  <a:srgbClr val="404040"/>
                </a:solidFill>
                <a:effectLst/>
              </a:rPr>
              <a:t>Mediation</a:t>
            </a:r>
            <a:endParaRPr lang="en-GB" sz="2400" dirty="0">
              <a:solidFill>
                <a:srgbClr val="404040"/>
              </a:solidFill>
            </a:endParaRPr>
          </a:p>
        </p:txBody>
      </p:sp>
      <p:sp>
        <p:nvSpPr>
          <p:cNvPr id="14" name="TextBox 13">
            <a:extLst>
              <a:ext uri="{FF2B5EF4-FFF2-40B4-BE49-F238E27FC236}">
                <a16:creationId xmlns:a16="http://schemas.microsoft.com/office/drawing/2014/main" id="{E06A60D0-F679-45BB-992A-7BCDCAD2C0D2}"/>
              </a:ext>
            </a:extLst>
          </p:cNvPr>
          <p:cNvSpPr txBox="1"/>
          <p:nvPr/>
        </p:nvSpPr>
        <p:spPr>
          <a:xfrm>
            <a:off x="4263489" y="4355713"/>
            <a:ext cx="4009293" cy="2031325"/>
          </a:xfrm>
          <a:prstGeom prst="rect">
            <a:avLst/>
          </a:prstGeom>
          <a:noFill/>
        </p:spPr>
        <p:txBody>
          <a:bodyPr wrap="square" rtlCol="0">
            <a:spAutoFit/>
          </a:bodyPr>
          <a:lstStyle/>
          <a:p>
            <a:r>
              <a:rPr lang="en-GB" sz="3000" b="1" dirty="0" err="1">
                <a:solidFill>
                  <a:srgbClr val="76C6D2"/>
                </a:solidFill>
              </a:rPr>
              <a:t>Sociale</a:t>
            </a:r>
            <a:r>
              <a:rPr lang="en-GB" sz="3000" b="1" dirty="0">
                <a:solidFill>
                  <a:srgbClr val="76C6D2"/>
                </a:solidFill>
              </a:rPr>
              <a:t> media</a:t>
            </a:r>
          </a:p>
          <a:p>
            <a:r>
              <a:rPr lang="nl-NL" sz="2400" dirty="0">
                <a:solidFill>
                  <a:srgbClr val="404040"/>
                </a:solidFill>
                <a:effectLst/>
              </a:rPr>
              <a:t>Gebruik van sociale media (bv. Facebook groepen voor nieuwkomers) om de juiste kansen te vinden</a:t>
            </a:r>
            <a:endParaRPr lang="en-GB" sz="2400" dirty="0">
              <a:solidFill>
                <a:srgbClr val="404040"/>
              </a:solidFill>
            </a:endParaRPr>
          </a:p>
        </p:txBody>
      </p:sp>
      <p:sp>
        <p:nvSpPr>
          <p:cNvPr id="15" name="TextBox 14">
            <a:extLst>
              <a:ext uri="{FF2B5EF4-FFF2-40B4-BE49-F238E27FC236}">
                <a16:creationId xmlns:a16="http://schemas.microsoft.com/office/drawing/2014/main" id="{28217568-1D5A-4AE0-AEC0-063FC23043CD}"/>
              </a:ext>
            </a:extLst>
          </p:cNvPr>
          <p:cNvSpPr txBox="1"/>
          <p:nvPr/>
        </p:nvSpPr>
        <p:spPr>
          <a:xfrm>
            <a:off x="8283035" y="4437243"/>
            <a:ext cx="4009293" cy="1661993"/>
          </a:xfrm>
          <a:prstGeom prst="rect">
            <a:avLst/>
          </a:prstGeom>
          <a:noFill/>
        </p:spPr>
        <p:txBody>
          <a:bodyPr wrap="square" rtlCol="0">
            <a:spAutoFit/>
          </a:bodyPr>
          <a:lstStyle/>
          <a:p>
            <a:r>
              <a:rPr lang="en-GB" sz="3000" b="1" dirty="0">
                <a:solidFill>
                  <a:srgbClr val="76C6D2"/>
                </a:solidFill>
              </a:rPr>
              <a:t>Centra / </a:t>
            </a:r>
            <a:r>
              <a:rPr lang="en-GB" sz="3000" b="1" dirty="0" err="1">
                <a:solidFill>
                  <a:srgbClr val="76C6D2"/>
                </a:solidFill>
              </a:rPr>
              <a:t>organisaties</a:t>
            </a:r>
            <a:endParaRPr lang="en-GB" sz="3000" b="1" dirty="0">
              <a:solidFill>
                <a:srgbClr val="76C6D2"/>
              </a:solidFill>
            </a:endParaRPr>
          </a:p>
          <a:p>
            <a:r>
              <a:rPr lang="nl-NL" sz="2400" dirty="0">
                <a:solidFill>
                  <a:srgbClr val="404040"/>
                </a:solidFill>
                <a:effectLst/>
              </a:rPr>
              <a:t>Identificeer centra en organisaties die nieuwkomers helpen</a:t>
            </a:r>
            <a:endParaRPr lang="en-GB" sz="2400" dirty="0">
              <a:solidFill>
                <a:srgbClr val="404040"/>
              </a:solidFill>
            </a:endParaRPr>
          </a:p>
        </p:txBody>
      </p:sp>
    </p:spTree>
    <p:extLst>
      <p:ext uri="{BB962C8B-B14F-4D97-AF65-F5344CB8AC3E}">
        <p14:creationId xmlns:p14="http://schemas.microsoft.com/office/powerpoint/2010/main" val="910851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nvPicPr>
        <p:blipFill>
          <a:blip r:embed="rId2"/>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nvPr>
        </p:nvSpPr>
        <p:spPr/>
        <p:txBody>
          <a:bodyPr/>
          <a:lstStyle/>
          <a:p>
            <a:r>
              <a:rPr lang="nl-NL" dirty="0"/>
              <a:t>Steun krijgen voor je Migrant Community </a:t>
            </a:r>
            <a:r>
              <a:rPr lang="nl-NL" dirty="0" err="1"/>
              <a:t>Mediation</a:t>
            </a:r>
            <a:r>
              <a:rPr lang="nl-NL" dirty="0"/>
              <a:t> doelen / Samenwerken met anderen </a:t>
            </a:r>
            <a:endParaRPr lang="en-US" dirty="0"/>
          </a:p>
        </p:txBody>
      </p:sp>
    </p:spTree>
    <p:extLst>
      <p:ext uri="{BB962C8B-B14F-4D97-AF65-F5344CB8AC3E}">
        <p14:creationId xmlns:p14="http://schemas.microsoft.com/office/powerpoint/2010/main" val="2520443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C3418A-961E-4AD1-A384-572717142A8B}"/>
              </a:ext>
            </a:extLst>
          </p:cNvPr>
          <p:cNvSpPr>
            <a:spLocks noGrp="1"/>
          </p:cNvSpPr>
          <p:nvPr>
            <p:ph type="body" sz="quarter" idx="13"/>
          </p:nvPr>
        </p:nvSpPr>
        <p:spPr/>
        <p:txBody>
          <a:bodyPr/>
          <a:lstStyle/>
          <a:p>
            <a:r>
              <a:rPr lang="en-GB" dirty="0" err="1"/>
              <a:t>Coalities</a:t>
            </a:r>
            <a:r>
              <a:rPr lang="en-GB" dirty="0"/>
              <a:t> </a:t>
            </a:r>
            <a:r>
              <a:rPr lang="en-GB" dirty="0" err="1"/>
              <a:t>vormen</a:t>
            </a:r>
            <a:r>
              <a:rPr lang="en-GB" dirty="0"/>
              <a:t> met </a:t>
            </a:r>
            <a:r>
              <a:rPr lang="en-GB" dirty="0" err="1"/>
              <a:t>anderen</a:t>
            </a:r>
            <a:endParaRPr lang="en-GB" dirty="0"/>
          </a:p>
        </p:txBody>
      </p:sp>
      <p:sp>
        <p:nvSpPr>
          <p:cNvPr id="3" name="Text Placeholder 2">
            <a:extLst>
              <a:ext uri="{FF2B5EF4-FFF2-40B4-BE49-F238E27FC236}">
                <a16:creationId xmlns:a16="http://schemas.microsoft.com/office/drawing/2014/main" id="{A95F34E5-FBD1-4997-BA79-BA85B2319441}"/>
              </a:ext>
            </a:extLst>
          </p:cNvPr>
          <p:cNvSpPr>
            <a:spLocks noGrp="1"/>
          </p:cNvSpPr>
          <p:nvPr>
            <p:ph type="body" sz="quarter" idx="14"/>
          </p:nvPr>
        </p:nvSpPr>
        <p:spPr>
          <a:xfrm>
            <a:off x="2588455" y="2570350"/>
            <a:ext cx="8758418" cy="3245241"/>
          </a:xfrm>
        </p:spPr>
        <p:txBody>
          <a:bodyPr/>
          <a:lstStyle/>
          <a:p>
            <a:r>
              <a:rPr lang="nl-NL" dirty="0"/>
              <a:t>Soms ben je niet de enige die een probleem heeft met een bepaalde instantie of een bepaald programma. Samenkomen met andere mensen of groepen kan heel effectief zijn om de uitdaging van de gemeenschap aan de beleidsmakers duidelijk te maken</a:t>
            </a:r>
          </a:p>
          <a:p>
            <a:endParaRPr lang="en-GB" sz="1000" dirty="0"/>
          </a:p>
          <a:p>
            <a:r>
              <a:rPr lang="nl-NL" dirty="0"/>
              <a:t>Het is wel belangrijk dat je duidelijk bent over je opdracht en dat de deelnemers het zo veel mogelijk met elkaar eens zijn</a:t>
            </a:r>
          </a:p>
          <a:p>
            <a:r>
              <a:rPr lang="en-GB" dirty="0"/>
              <a:t> </a:t>
            </a:r>
          </a:p>
          <a:p>
            <a:r>
              <a:rPr lang="nl-NL" dirty="0"/>
              <a:t>Het is ook van cruciaal belang dat je een plan van aanpak hebt waarmee anderen instemmen</a:t>
            </a:r>
            <a:r>
              <a:rPr lang="en-GB" dirty="0"/>
              <a:t>.</a:t>
            </a:r>
          </a:p>
          <a:p>
            <a:endParaRPr lang="en-GB" dirty="0"/>
          </a:p>
        </p:txBody>
      </p:sp>
      <p:grpSp>
        <p:nvGrpSpPr>
          <p:cNvPr id="4" name="Google Shape;857;p39">
            <a:extLst>
              <a:ext uri="{FF2B5EF4-FFF2-40B4-BE49-F238E27FC236}">
                <a16:creationId xmlns:a16="http://schemas.microsoft.com/office/drawing/2014/main" id="{CE6F4D67-A40D-46AD-BFC9-5ACE1088E39D}"/>
              </a:ext>
            </a:extLst>
          </p:cNvPr>
          <p:cNvGrpSpPr/>
          <p:nvPr/>
        </p:nvGrpSpPr>
        <p:grpSpPr>
          <a:xfrm>
            <a:off x="1061595" y="2548642"/>
            <a:ext cx="1139492" cy="1022344"/>
            <a:chOff x="5233525" y="4954450"/>
            <a:chExt cx="538275" cy="516350"/>
          </a:xfrm>
        </p:grpSpPr>
        <p:sp>
          <p:nvSpPr>
            <p:cNvPr id="5" name="Google Shape;858;p39">
              <a:extLst>
                <a:ext uri="{FF2B5EF4-FFF2-40B4-BE49-F238E27FC236}">
                  <a16:creationId xmlns:a16="http://schemas.microsoft.com/office/drawing/2014/main" id="{D6E3516E-F1A2-4A4D-8F4E-B1C79DB19F37}"/>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859;p39">
              <a:extLst>
                <a:ext uri="{FF2B5EF4-FFF2-40B4-BE49-F238E27FC236}">
                  <a16:creationId xmlns:a16="http://schemas.microsoft.com/office/drawing/2014/main" id="{5E5D80C3-DFD3-4CEB-B28D-67B07B529643}"/>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860;p39">
              <a:extLst>
                <a:ext uri="{FF2B5EF4-FFF2-40B4-BE49-F238E27FC236}">
                  <a16:creationId xmlns:a16="http://schemas.microsoft.com/office/drawing/2014/main" id="{2799FC17-6A0D-41B8-AD00-691C318AF5E6}"/>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861;p39">
              <a:extLst>
                <a:ext uri="{FF2B5EF4-FFF2-40B4-BE49-F238E27FC236}">
                  <a16:creationId xmlns:a16="http://schemas.microsoft.com/office/drawing/2014/main" id="{7AC23DD3-75F8-415B-BE71-BCC60A2D1774}"/>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862;p39">
              <a:extLst>
                <a:ext uri="{FF2B5EF4-FFF2-40B4-BE49-F238E27FC236}">
                  <a16:creationId xmlns:a16="http://schemas.microsoft.com/office/drawing/2014/main" id="{CAA706F9-B685-41DD-AE95-01B0D89E72B0}"/>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863;p39">
              <a:extLst>
                <a:ext uri="{FF2B5EF4-FFF2-40B4-BE49-F238E27FC236}">
                  <a16:creationId xmlns:a16="http://schemas.microsoft.com/office/drawing/2014/main" id="{35678742-8AFA-4667-A786-4515EAFD7135}"/>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864;p39">
              <a:extLst>
                <a:ext uri="{FF2B5EF4-FFF2-40B4-BE49-F238E27FC236}">
                  <a16:creationId xmlns:a16="http://schemas.microsoft.com/office/drawing/2014/main" id="{44030C06-5C4D-46D8-9531-96E869FACB62}"/>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865;p39">
              <a:extLst>
                <a:ext uri="{FF2B5EF4-FFF2-40B4-BE49-F238E27FC236}">
                  <a16:creationId xmlns:a16="http://schemas.microsoft.com/office/drawing/2014/main" id="{DC4882F8-6AEE-4602-80CF-794B524E6750}"/>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866;p39">
              <a:extLst>
                <a:ext uri="{FF2B5EF4-FFF2-40B4-BE49-F238E27FC236}">
                  <a16:creationId xmlns:a16="http://schemas.microsoft.com/office/drawing/2014/main" id="{CFD0221B-EA58-464F-B169-CDFD184584A9}"/>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867;p39">
              <a:extLst>
                <a:ext uri="{FF2B5EF4-FFF2-40B4-BE49-F238E27FC236}">
                  <a16:creationId xmlns:a16="http://schemas.microsoft.com/office/drawing/2014/main" id="{E97DEF6E-FC18-4A84-882D-46BF74D625C1}"/>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868;p39">
              <a:extLst>
                <a:ext uri="{FF2B5EF4-FFF2-40B4-BE49-F238E27FC236}">
                  <a16:creationId xmlns:a16="http://schemas.microsoft.com/office/drawing/2014/main" id="{5F2BE6CE-65FE-467A-882F-0494C5265594}"/>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498;p39">
            <a:extLst>
              <a:ext uri="{FF2B5EF4-FFF2-40B4-BE49-F238E27FC236}">
                <a16:creationId xmlns:a16="http://schemas.microsoft.com/office/drawing/2014/main" id="{CA2768BB-C3F0-4DD1-862D-E50D8ABF0194}"/>
              </a:ext>
            </a:extLst>
          </p:cNvPr>
          <p:cNvSpPr/>
          <p:nvPr/>
        </p:nvSpPr>
        <p:spPr>
          <a:xfrm>
            <a:off x="1213265" y="4192970"/>
            <a:ext cx="815458" cy="71609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oogle Shape;483;p39">
            <a:extLst>
              <a:ext uri="{FF2B5EF4-FFF2-40B4-BE49-F238E27FC236}">
                <a16:creationId xmlns:a16="http://schemas.microsoft.com/office/drawing/2014/main" id="{D45F09F1-2785-4CAE-B084-73A030370715}"/>
              </a:ext>
            </a:extLst>
          </p:cNvPr>
          <p:cNvGrpSpPr/>
          <p:nvPr/>
        </p:nvGrpSpPr>
        <p:grpSpPr>
          <a:xfrm>
            <a:off x="1294731" y="5430263"/>
            <a:ext cx="585556" cy="716094"/>
            <a:chOff x="596350" y="929175"/>
            <a:chExt cx="407950" cy="497475"/>
          </a:xfrm>
        </p:grpSpPr>
        <p:sp>
          <p:nvSpPr>
            <p:cNvPr id="18" name="Google Shape;484;p39">
              <a:extLst>
                <a:ext uri="{FF2B5EF4-FFF2-40B4-BE49-F238E27FC236}">
                  <a16:creationId xmlns:a16="http://schemas.microsoft.com/office/drawing/2014/main" id="{EDBCC78F-7947-4BF9-B81D-83F7ACE710CC}"/>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485;p39">
              <a:extLst>
                <a:ext uri="{FF2B5EF4-FFF2-40B4-BE49-F238E27FC236}">
                  <a16:creationId xmlns:a16="http://schemas.microsoft.com/office/drawing/2014/main" id="{5D7B71C2-798E-4386-9C47-F66E266DFE08}"/>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486;p39">
              <a:extLst>
                <a:ext uri="{FF2B5EF4-FFF2-40B4-BE49-F238E27FC236}">
                  <a16:creationId xmlns:a16="http://schemas.microsoft.com/office/drawing/2014/main" id="{8339F67E-1158-4650-B559-A32BDA8C9961}"/>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487;p39">
              <a:extLst>
                <a:ext uri="{FF2B5EF4-FFF2-40B4-BE49-F238E27FC236}">
                  <a16:creationId xmlns:a16="http://schemas.microsoft.com/office/drawing/2014/main" id="{5D161ECB-C9E2-42AF-AE18-15B5DB463060}"/>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488;p39">
              <a:extLst>
                <a:ext uri="{FF2B5EF4-FFF2-40B4-BE49-F238E27FC236}">
                  <a16:creationId xmlns:a16="http://schemas.microsoft.com/office/drawing/2014/main" id="{2EE5C122-9B57-402D-882A-C977034EE390}"/>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489;p39">
              <a:extLst>
                <a:ext uri="{FF2B5EF4-FFF2-40B4-BE49-F238E27FC236}">
                  <a16:creationId xmlns:a16="http://schemas.microsoft.com/office/drawing/2014/main" id="{F25DB081-E8DE-409B-9E47-B6CE54EF9E6D}"/>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490;p39">
              <a:extLst>
                <a:ext uri="{FF2B5EF4-FFF2-40B4-BE49-F238E27FC236}">
                  <a16:creationId xmlns:a16="http://schemas.microsoft.com/office/drawing/2014/main" id="{178E5D5E-1C32-4F59-B3C6-E03E62E718E6}"/>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296678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lstStyle/>
          <a:p>
            <a:r>
              <a:rPr lang="nl-NL" dirty="0"/>
              <a:t>Bemiddeling in een gemeenschaps-omgeving en peer </a:t>
            </a:r>
            <a:r>
              <a:rPr lang="nl-NL" dirty="0" err="1"/>
              <a:t>to</a:t>
            </a:r>
            <a:r>
              <a:rPr lang="nl-NL" dirty="0"/>
              <a:t> peer bemiddeling</a:t>
            </a:r>
            <a:endParaRPr lang="en-US" dirty="0"/>
          </a:p>
        </p:txBody>
      </p:sp>
    </p:spTree>
    <p:extLst>
      <p:ext uri="{BB962C8B-B14F-4D97-AF65-F5344CB8AC3E}">
        <p14:creationId xmlns:p14="http://schemas.microsoft.com/office/powerpoint/2010/main" val="1486140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37C400-43AD-477A-B53F-C8B18B597CA7}"/>
              </a:ext>
            </a:extLst>
          </p:cNvPr>
          <p:cNvSpPr>
            <a:spLocks noGrp="1"/>
          </p:cNvSpPr>
          <p:nvPr>
            <p:ph type="body" sz="quarter" idx="13"/>
          </p:nvPr>
        </p:nvSpPr>
        <p:spPr>
          <a:xfrm>
            <a:off x="1104036" y="3833027"/>
            <a:ext cx="9983928" cy="1583036"/>
          </a:xfrm>
        </p:spPr>
        <p:txBody>
          <a:bodyPr>
            <a:normAutofit fontScale="92500"/>
          </a:bodyPr>
          <a:lstStyle/>
          <a:p>
            <a:pPr algn="ctr"/>
            <a:r>
              <a:rPr lang="nl-NL" dirty="0"/>
              <a:t>Tijdens het vormen van een coalitie, of daarna als je voor en met je mede-nieuwkomers bemiddelt en pleit, heb je ONDERHANDELINGSVAARDIGHEDEN nodig</a:t>
            </a:r>
            <a:endParaRPr lang="en-GB" dirty="0"/>
          </a:p>
        </p:txBody>
      </p:sp>
      <p:grpSp>
        <p:nvGrpSpPr>
          <p:cNvPr id="3" name="Google Shape;695;p39">
            <a:extLst>
              <a:ext uri="{FF2B5EF4-FFF2-40B4-BE49-F238E27FC236}">
                <a16:creationId xmlns:a16="http://schemas.microsoft.com/office/drawing/2014/main" id="{7DC1DCFD-B2C0-4DBA-A3F7-77DFB9423FAA}"/>
              </a:ext>
            </a:extLst>
          </p:cNvPr>
          <p:cNvGrpSpPr/>
          <p:nvPr/>
        </p:nvGrpSpPr>
        <p:grpSpPr>
          <a:xfrm>
            <a:off x="5547315" y="2130835"/>
            <a:ext cx="1097370" cy="1205675"/>
            <a:chOff x="1247825" y="5001950"/>
            <a:chExt cx="443300" cy="428675"/>
          </a:xfrm>
        </p:grpSpPr>
        <p:sp>
          <p:nvSpPr>
            <p:cNvPr id="4" name="Google Shape;696;p39">
              <a:extLst>
                <a:ext uri="{FF2B5EF4-FFF2-40B4-BE49-F238E27FC236}">
                  <a16:creationId xmlns:a16="http://schemas.microsoft.com/office/drawing/2014/main" id="{CD700C35-5A9C-46ED-B059-B1AAC1FAD232}"/>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697;p39">
              <a:extLst>
                <a:ext uri="{FF2B5EF4-FFF2-40B4-BE49-F238E27FC236}">
                  <a16:creationId xmlns:a16="http://schemas.microsoft.com/office/drawing/2014/main" id="{D5813EB2-D52E-43D9-A500-38A01EE863C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698;p39">
              <a:extLst>
                <a:ext uri="{FF2B5EF4-FFF2-40B4-BE49-F238E27FC236}">
                  <a16:creationId xmlns:a16="http://schemas.microsoft.com/office/drawing/2014/main" id="{CDE121B9-FCD8-4792-9261-7946ED2A620F}"/>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699;p39">
              <a:extLst>
                <a:ext uri="{FF2B5EF4-FFF2-40B4-BE49-F238E27FC236}">
                  <a16:creationId xmlns:a16="http://schemas.microsoft.com/office/drawing/2014/main" id="{8FCA31FC-75E0-4CF1-B2A9-DE7CCBF8A5A3}"/>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00;p39">
              <a:extLst>
                <a:ext uri="{FF2B5EF4-FFF2-40B4-BE49-F238E27FC236}">
                  <a16:creationId xmlns:a16="http://schemas.microsoft.com/office/drawing/2014/main" id="{5D72C63F-3B54-4D05-9433-E07CA3CBA9F8}"/>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01;p39">
              <a:extLst>
                <a:ext uri="{FF2B5EF4-FFF2-40B4-BE49-F238E27FC236}">
                  <a16:creationId xmlns:a16="http://schemas.microsoft.com/office/drawing/2014/main" id="{6E52B165-969E-4679-A406-427D169ACDFF}"/>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963113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4B566D-0C07-469A-A7AC-C32F8CC46C48}"/>
              </a:ext>
            </a:extLst>
          </p:cNvPr>
          <p:cNvSpPr>
            <a:spLocks noGrp="1"/>
          </p:cNvSpPr>
          <p:nvPr>
            <p:ph type="body" sz="quarter" idx="13"/>
          </p:nvPr>
        </p:nvSpPr>
        <p:spPr/>
        <p:txBody>
          <a:bodyPr>
            <a:normAutofit fontScale="92500" lnSpcReduction="20000"/>
          </a:bodyPr>
          <a:lstStyle/>
          <a:p>
            <a:r>
              <a:rPr lang="nl-NL" dirty="0"/>
              <a:t>Onderhandelen is wanneer groepen die het oneens zijn samenwerken om een probleem op te lossen.</a:t>
            </a:r>
          </a:p>
          <a:p>
            <a:r>
              <a:rPr lang="nl-NL" dirty="0"/>
              <a:t>Al onze voorbereidingen voeden het onderhandelingsproces. Net als andere behartigingsvaardigheden is onderhandelen een vaardigheid die geleerd kan worden door studie en oefening</a:t>
            </a:r>
            <a:endParaRPr lang="en-GB" dirty="0"/>
          </a:p>
        </p:txBody>
      </p:sp>
      <p:pic>
        <p:nvPicPr>
          <p:cNvPr id="7" name="Picture Placeholder 6" descr="Text, letter&#10;&#10;Description automatically generated">
            <a:extLst>
              <a:ext uri="{FF2B5EF4-FFF2-40B4-BE49-F238E27FC236}">
                <a16:creationId xmlns:a16="http://schemas.microsoft.com/office/drawing/2014/main" id="{9644EEB6-303E-4FA4-9614-7BB7B12922EF}"/>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8217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D89EF-0B4B-4BE4-A11C-356922A09228}"/>
              </a:ext>
            </a:extLst>
          </p:cNvPr>
          <p:cNvSpPr>
            <a:spLocks noGrp="1"/>
          </p:cNvSpPr>
          <p:nvPr>
            <p:ph type="body" sz="quarter" idx="15"/>
          </p:nvPr>
        </p:nvSpPr>
        <p:spPr/>
        <p:txBody>
          <a:bodyPr/>
          <a:lstStyle/>
          <a:p>
            <a:r>
              <a:rPr lang="en-GB" dirty="0"/>
              <a:t>ONDERHANDELING:</a:t>
            </a:r>
            <a:endParaRPr lang="en-GB" sz="3000" b="0" dirty="0"/>
          </a:p>
        </p:txBody>
      </p:sp>
      <p:sp>
        <p:nvSpPr>
          <p:cNvPr id="3" name="Text Placeholder 2">
            <a:extLst>
              <a:ext uri="{FF2B5EF4-FFF2-40B4-BE49-F238E27FC236}">
                <a16:creationId xmlns:a16="http://schemas.microsoft.com/office/drawing/2014/main" id="{5B301B3D-1156-4959-B1DA-AF8459C7FFE7}"/>
              </a:ext>
            </a:extLst>
          </p:cNvPr>
          <p:cNvSpPr>
            <a:spLocks noGrp="1"/>
          </p:cNvSpPr>
          <p:nvPr>
            <p:ph type="body" sz="quarter" idx="16"/>
          </p:nvPr>
        </p:nvSpPr>
        <p:spPr>
          <a:xfrm>
            <a:off x="571313" y="2067342"/>
            <a:ext cx="11090804" cy="4038015"/>
          </a:xfrm>
        </p:spPr>
        <p:txBody>
          <a:bodyPr/>
          <a:lstStyle/>
          <a:p>
            <a:endParaRPr lang="en-GB" dirty="0"/>
          </a:p>
          <a:p>
            <a:r>
              <a:rPr lang="nl-NL" dirty="0"/>
              <a:t>Als je cliënt bijvoorbeeld ontevreden is over de behandeling die hij/zij gekregen heeft, kun je beginnen met erop te wijzen dat een arts of personeelslid de </a:t>
            </a:r>
            <a:r>
              <a:rPr lang="nl-NL" dirty="0" err="1"/>
              <a:t>patiëntenrechtenwet</a:t>
            </a:r>
            <a:r>
              <a:rPr lang="nl-NL" dirty="0"/>
              <a:t> van je land heeft overtreden.</a:t>
            </a:r>
            <a:endParaRPr lang="en-GB" dirty="0"/>
          </a:p>
        </p:txBody>
      </p:sp>
      <p:sp>
        <p:nvSpPr>
          <p:cNvPr id="4" name="Text Placeholder 1">
            <a:extLst>
              <a:ext uri="{FF2B5EF4-FFF2-40B4-BE49-F238E27FC236}">
                <a16:creationId xmlns:a16="http://schemas.microsoft.com/office/drawing/2014/main" id="{A3DDB74C-D584-4637-9B92-2909DF07EB75}"/>
              </a:ext>
            </a:extLst>
          </p:cNvPr>
          <p:cNvSpPr txBox="1">
            <a:spLocks/>
          </p:cNvSpPr>
          <p:nvPr/>
        </p:nvSpPr>
        <p:spPr>
          <a:xfrm>
            <a:off x="571313" y="3799281"/>
            <a:ext cx="10978262" cy="25232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nl-NL" sz="3000" b="0" dirty="0">
                <a:latin typeface="Tahoma" panose="020B0604030504040204" pitchFamily="34" charset="0"/>
              </a:rPr>
              <a:t>Houd je openingswoord kort door je te concentreren op relevante feiten</a:t>
            </a:r>
          </a:p>
          <a:p>
            <a:r>
              <a:rPr lang="nl-NL" sz="2400" b="0" dirty="0">
                <a:solidFill>
                  <a:srgbClr val="404040"/>
                </a:solidFill>
              </a:rPr>
              <a:t>Vaak willen we ons levensverhaal vertellen als we mensen tot actie willen aanzetten. Maar door te veel van iemands tijd in beslag te nemen, loop je het risico dat die persoon afhaakt. Richt je in plaats daarvan op details die relevant zijn voor de functie van die persoon.</a:t>
            </a:r>
            <a:endParaRPr lang="en-GB" sz="2400" b="0" dirty="0">
              <a:solidFill>
                <a:srgbClr val="404040"/>
              </a:solidFill>
            </a:endParaRPr>
          </a:p>
        </p:txBody>
      </p:sp>
      <p:sp>
        <p:nvSpPr>
          <p:cNvPr id="5" name="Text Placeholder 1">
            <a:extLst>
              <a:ext uri="{FF2B5EF4-FFF2-40B4-BE49-F238E27FC236}">
                <a16:creationId xmlns:a16="http://schemas.microsoft.com/office/drawing/2014/main" id="{88C1183C-5A30-4A1E-B15F-8459F86BB78D}"/>
              </a:ext>
            </a:extLst>
          </p:cNvPr>
          <p:cNvSpPr txBox="1">
            <a:spLocks/>
          </p:cNvSpPr>
          <p:nvPr/>
        </p:nvSpPr>
        <p:spPr>
          <a:xfrm>
            <a:off x="571313" y="1850216"/>
            <a:ext cx="10978262" cy="10830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nl-NL" sz="3000" b="0" dirty="0">
                <a:latin typeface="Tahoma" panose="020B0604030504040204" pitchFamily="34" charset="0"/>
              </a:rPr>
              <a:t>Begin met het sterkste deel van je betoog</a:t>
            </a:r>
            <a:endParaRPr lang="en-GB" sz="3000" b="0" dirty="0"/>
          </a:p>
        </p:txBody>
      </p:sp>
    </p:spTree>
    <p:extLst>
      <p:ext uri="{BB962C8B-B14F-4D97-AF65-F5344CB8AC3E}">
        <p14:creationId xmlns:p14="http://schemas.microsoft.com/office/powerpoint/2010/main" val="3450170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D89EF-0B4B-4BE4-A11C-356922A09228}"/>
              </a:ext>
            </a:extLst>
          </p:cNvPr>
          <p:cNvSpPr>
            <a:spLocks noGrp="1"/>
          </p:cNvSpPr>
          <p:nvPr>
            <p:ph type="body" sz="quarter" idx="15"/>
          </p:nvPr>
        </p:nvSpPr>
        <p:spPr/>
        <p:txBody>
          <a:bodyPr/>
          <a:lstStyle/>
          <a:p>
            <a:r>
              <a:rPr lang="en-GB" dirty="0"/>
              <a:t>ONDERHANDELING:</a:t>
            </a:r>
            <a:endParaRPr lang="en-GB" sz="3000" b="0" dirty="0"/>
          </a:p>
        </p:txBody>
      </p:sp>
      <p:sp>
        <p:nvSpPr>
          <p:cNvPr id="3" name="Text Placeholder 2">
            <a:extLst>
              <a:ext uri="{FF2B5EF4-FFF2-40B4-BE49-F238E27FC236}">
                <a16:creationId xmlns:a16="http://schemas.microsoft.com/office/drawing/2014/main" id="{5B301B3D-1156-4959-B1DA-AF8459C7FFE7}"/>
              </a:ext>
            </a:extLst>
          </p:cNvPr>
          <p:cNvSpPr>
            <a:spLocks noGrp="1"/>
          </p:cNvSpPr>
          <p:nvPr>
            <p:ph type="body" sz="quarter" idx="16"/>
          </p:nvPr>
        </p:nvSpPr>
        <p:spPr>
          <a:xfrm>
            <a:off x="571313" y="2067342"/>
            <a:ext cx="11090804" cy="4038015"/>
          </a:xfrm>
        </p:spPr>
        <p:txBody>
          <a:bodyPr/>
          <a:lstStyle/>
          <a:p>
            <a:endParaRPr lang="en-GB" dirty="0"/>
          </a:p>
          <a:p>
            <a:r>
              <a:rPr lang="nl-NL" dirty="0"/>
              <a:t>Tenzij je doel alleen is om iemand sympathie te laten voelen, dan moet je een actieplan hebben voor wat je wilt bereiken. Bijvoorbeeld, in plaats van te klagen over huisvesting, moet je stellen dat je cliënt huisvesting wil in een veiliger buurt.</a:t>
            </a:r>
            <a:endParaRPr lang="en-GB" dirty="0"/>
          </a:p>
        </p:txBody>
      </p:sp>
      <p:sp>
        <p:nvSpPr>
          <p:cNvPr id="4" name="Text Placeholder 1">
            <a:extLst>
              <a:ext uri="{FF2B5EF4-FFF2-40B4-BE49-F238E27FC236}">
                <a16:creationId xmlns:a16="http://schemas.microsoft.com/office/drawing/2014/main" id="{A3DDB74C-D584-4637-9B92-2909DF07EB75}"/>
              </a:ext>
            </a:extLst>
          </p:cNvPr>
          <p:cNvSpPr txBox="1">
            <a:spLocks/>
          </p:cNvSpPr>
          <p:nvPr/>
        </p:nvSpPr>
        <p:spPr>
          <a:xfrm>
            <a:off x="571313" y="3799281"/>
            <a:ext cx="10978262" cy="25232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GB" sz="3000" b="0" dirty="0" err="1">
                <a:latin typeface="Tahoma" panose="020B0604030504040204" pitchFamily="34" charset="0"/>
              </a:rPr>
              <a:t>Beheers</a:t>
            </a:r>
            <a:r>
              <a:rPr lang="en-GB" sz="3000" b="0" dirty="0">
                <a:latin typeface="Tahoma" panose="020B0604030504040204" pitchFamily="34" charset="0"/>
              </a:rPr>
              <a:t> je </a:t>
            </a:r>
            <a:r>
              <a:rPr lang="en-GB" sz="3000" b="0" dirty="0" err="1">
                <a:latin typeface="Tahoma" panose="020B0604030504040204" pitchFamily="34" charset="0"/>
              </a:rPr>
              <a:t>emoties</a:t>
            </a:r>
            <a:endParaRPr lang="en-GB" sz="3000" b="0" dirty="0">
              <a:latin typeface="Tahoma" panose="020B0604030504040204" pitchFamily="34" charset="0"/>
            </a:endParaRPr>
          </a:p>
          <a:p>
            <a:r>
              <a:rPr lang="nl-NL" sz="2400" b="0" dirty="0">
                <a:solidFill>
                  <a:srgbClr val="404040"/>
                </a:solidFill>
              </a:rPr>
              <a:t>Ongeacht hoe vervelend je gesprekspartner is, val niet terug op schreeuwen  of gefrustreerd worden. Als je dat nodig vindt, vraag dan om een pauze om jezelf te kalmeren. "Opblazen" tijdens de vergadering straalt slecht af op jou, je client en je gemeenschap, en mensen kunnen je gedrag vaak als excuus gebruiken om je niet te geven wat je wilt.</a:t>
            </a:r>
          </a:p>
        </p:txBody>
      </p:sp>
      <p:sp>
        <p:nvSpPr>
          <p:cNvPr id="5" name="Text Placeholder 1">
            <a:extLst>
              <a:ext uri="{FF2B5EF4-FFF2-40B4-BE49-F238E27FC236}">
                <a16:creationId xmlns:a16="http://schemas.microsoft.com/office/drawing/2014/main" id="{88C1183C-5A30-4A1E-B15F-8459F86BB78D}"/>
              </a:ext>
            </a:extLst>
          </p:cNvPr>
          <p:cNvSpPr txBox="1">
            <a:spLocks/>
          </p:cNvSpPr>
          <p:nvPr/>
        </p:nvSpPr>
        <p:spPr>
          <a:xfrm>
            <a:off x="571313" y="1850216"/>
            <a:ext cx="10978262" cy="10830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nl-NL" sz="3000" b="0" dirty="0">
                <a:latin typeface="Tahoma" panose="020B0604030504040204" pitchFamily="34" charset="0"/>
              </a:rPr>
              <a:t>Richt je op oplossingen, niet op klachten</a:t>
            </a:r>
            <a:endParaRPr lang="en-GB" sz="3000" b="0" dirty="0"/>
          </a:p>
        </p:txBody>
      </p:sp>
    </p:spTree>
    <p:extLst>
      <p:ext uri="{BB962C8B-B14F-4D97-AF65-F5344CB8AC3E}">
        <p14:creationId xmlns:p14="http://schemas.microsoft.com/office/powerpoint/2010/main" val="2890893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D89EF-0B4B-4BE4-A11C-356922A09228}"/>
              </a:ext>
            </a:extLst>
          </p:cNvPr>
          <p:cNvSpPr>
            <a:spLocks noGrp="1"/>
          </p:cNvSpPr>
          <p:nvPr>
            <p:ph type="body" sz="quarter" idx="15"/>
          </p:nvPr>
        </p:nvSpPr>
        <p:spPr/>
        <p:txBody>
          <a:bodyPr/>
          <a:lstStyle/>
          <a:p>
            <a:r>
              <a:rPr lang="en-GB" dirty="0"/>
              <a:t>ONDERHANDELING:</a:t>
            </a:r>
            <a:endParaRPr lang="en-GB" sz="3000" b="0" dirty="0"/>
          </a:p>
        </p:txBody>
      </p:sp>
      <p:sp>
        <p:nvSpPr>
          <p:cNvPr id="3" name="Text Placeholder 2">
            <a:extLst>
              <a:ext uri="{FF2B5EF4-FFF2-40B4-BE49-F238E27FC236}">
                <a16:creationId xmlns:a16="http://schemas.microsoft.com/office/drawing/2014/main" id="{5B301B3D-1156-4959-B1DA-AF8459C7FFE7}"/>
              </a:ext>
            </a:extLst>
          </p:cNvPr>
          <p:cNvSpPr>
            <a:spLocks noGrp="1"/>
          </p:cNvSpPr>
          <p:nvPr>
            <p:ph type="body" sz="quarter" idx="16"/>
          </p:nvPr>
        </p:nvSpPr>
        <p:spPr>
          <a:xfrm>
            <a:off x="571313" y="2314575"/>
            <a:ext cx="11090804" cy="3790782"/>
          </a:xfrm>
        </p:spPr>
        <p:txBody>
          <a:bodyPr/>
          <a:lstStyle/>
          <a:p>
            <a:endParaRPr lang="en-GB" dirty="0"/>
          </a:p>
          <a:p>
            <a:r>
              <a:rPr lang="nl-NL" dirty="0"/>
              <a:t>Om een goede onderhandelaar te zijn, moet je meer vragen dan wat je werkelijk wilt, maar in je eigen hoofd een minimum aanhouden dat je bereid zou zijn te accepteren.</a:t>
            </a:r>
            <a:endParaRPr lang="en-GB" dirty="0"/>
          </a:p>
        </p:txBody>
      </p:sp>
      <p:sp>
        <p:nvSpPr>
          <p:cNvPr id="4" name="Text Placeholder 1">
            <a:extLst>
              <a:ext uri="{FF2B5EF4-FFF2-40B4-BE49-F238E27FC236}">
                <a16:creationId xmlns:a16="http://schemas.microsoft.com/office/drawing/2014/main" id="{A3DDB74C-D584-4637-9B92-2909DF07EB75}"/>
              </a:ext>
            </a:extLst>
          </p:cNvPr>
          <p:cNvSpPr txBox="1">
            <a:spLocks/>
          </p:cNvSpPr>
          <p:nvPr/>
        </p:nvSpPr>
        <p:spPr>
          <a:xfrm>
            <a:off x="571313" y="3799281"/>
            <a:ext cx="10978262" cy="25232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nl-NL" sz="3000" b="0" dirty="0">
                <a:latin typeface="Tahoma" panose="020B0604030504040204" pitchFamily="34" charset="0"/>
              </a:rPr>
              <a:t>Erken de positie van de ander</a:t>
            </a:r>
          </a:p>
          <a:p>
            <a:r>
              <a:rPr lang="nl-NL" sz="2400" b="0" dirty="0">
                <a:solidFill>
                  <a:srgbClr val="404040"/>
                </a:solidFill>
              </a:rPr>
              <a:t>Laat zien dat je begrijpt met welke beperkingen je gesprekspartner te maken heeft. Dit helpt je je eis realistisch te houden en zorgt ervoor dat de ander zich meer op zijn gemak voelt bij het onderhandelen met jou. Je kunt bijvoorbeeld zeggen: "Ik besef dat de medicijnen die ik wil duurder zijn dan andere medicijnen," of "Ik weet dat je een beperkte hoeveelheid woonruimte beschikbaar hebt."</a:t>
            </a:r>
            <a:endParaRPr lang="en-GB" sz="2400" b="0" dirty="0">
              <a:solidFill>
                <a:srgbClr val="404040"/>
              </a:solidFill>
            </a:endParaRPr>
          </a:p>
        </p:txBody>
      </p:sp>
      <p:sp>
        <p:nvSpPr>
          <p:cNvPr id="5" name="Text Placeholder 1">
            <a:extLst>
              <a:ext uri="{FF2B5EF4-FFF2-40B4-BE49-F238E27FC236}">
                <a16:creationId xmlns:a16="http://schemas.microsoft.com/office/drawing/2014/main" id="{88C1183C-5A30-4A1E-B15F-8459F86BB78D}"/>
              </a:ext>
            </a:extLst>
          </p:cNvPr>
          <p:cNvSpPr txBox="1">
            <a:spLocks/>
          </p:cNvSpPr>
          <p:nvPr/>
        </p:nvSpPr>
        <p:spPr>
          <a:xfrm>
            <a:off x="571313" y="1850216"/>
            <a:ext cx="10978262" cy="10830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nl-NL" sz="3000" b="0" dirty="0">
                <a:latin typeface="Tahoma" panose="020B0604030504040204" pitchFamily="34" charset="0"/>
              </a:rPr>
              <a:t>Houd een minimum in gedachten dat je bereid bent te accepteren</a:t>
            </a:r>
            <a:endParaRPr lang="en-GB" sz="3000" b="0" dirty="0"/>
          </a:p>
        </p:txBody>
      </p:sp>
    </p:spTree>
    <p:extLst>
      <p:ext uri="{BB962C8B-B14F-4D97-AF65-F5344CB8AC3E}">
        <p14:creationId xmlns:p14="http://schemas.microsoft.com/office/powerpoint/2010/main" val="3386563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CD7A40-14CB-40ED-9A15-88716CD200FC}"/>
              </a:ext>
            </a:extLst>
          </p:cNvPr>
          <p:cNvSpPr>
            <a:spLocks noGrp="1"/>
          </p:cNvSpPr>
          <p:nvPr>
            <p:ph type="body" sz="quarter" idx="13"/>
          </p:nvPr>
        </p:nvSpPr>
        <p:spPr/>
        <p:txBody>
          <a:bodyPr/>
          <a:lstStyle/>
          <a:p>
            <a:r>
              <a:rPr lang="en-GB" dirty="0" err="1"/>
              <a:t>Nog</a:t>
            </a:r>
            <a:r>
              <a:rPr lang="en-GB" dirty="0"/>
              <a:t> </a:t>
            </a:r>
            <a:r>
              <a:rPr lang="en-GB" dirty="0" err="1"/>
              <a:t>enkele</a:t>
            </a:r>
            <a:r>
              <a:rPr lang="en-GB" dirty="0"/>
              <a:t> </a:t>
            </a:r>
            <a:r>
              <a:rPr lang="en-GB" dirty="0" err="1"/>
              <a:t>onderhandelingstips</a:t>
            </a:r>
            <a:endParaRPr lang="en-GB" dirty="0"/>
          </a:p>
        </p:txBody>
      </p:sp>
      <p:sp>
        <p:nvSpPr>
          <p:cNvPr id="3" name="Text Placeholder 2">
            <a:extLst>
              <a:ext uri="{FF2B5EF4-FFF2-40B4-BE49-F238E27FC236}">
                <a16:creationId xmlns:a16="http://schemas.microsoft.com/office/drawing/2014/main" id="{EB12B91C-821C-42F6-ADA9-1D39A8D80886}"/>
              </a:ext>
            </a:extLst>
          </p:cNvPr>
          <p:cNvSpPr>
            <a:spLocks noGrp="1"/>
          </p:cNvSpPr>
          <p:nvPr>
            <p:ph type="body" sz="quarter" idx="14"/>
          </p:nvPr>
        </p:nvSpPr>
        <p:spPr>
          <a:xfrm>
            <a:off x="186006" y="2329636"/>
            <a:ext cx="11843434" cy="3957058"/>
          </a:xfrm>
        </p:spPr>
        <p:txBody>
          <a:bodyPr/>
          <a:lstStyle/>
          <a:p>
            <a:pPr marL="342900" indent="-342900">
              <a:buFont typeface="Wingdings" panose="05000000000000000000" pitchFamily="2" charset="2"/>
              <a:buChar char="ü"/>
            </a:pPr>
            <a:r>
              <a:rPr lang="nl-NL" sz="2300" b="1" dirty="0">
                <a:solidFill>
                  <a:srgbClr val="F6BC67"/>
                </a:solidFill>
              </a:rPr>
              <a:t>Houd je aan je minimumeisen </a:t>
            </a:r>
            <a:r>
              <a:rPr lang="en-GB" sz="2300" dirty="0"/>
              <a:t>- </a:t>
            </a:r>
            <a:r>
              <a:rPr lang="nl-NL" sz="2300" dirty="0"/>
              <a:t>het basisresultaat dat je wel accepteert</a:t>
            </a:r>
            <a:endParaRPr lang="en-GB" sz="2300" dirty="0"/>
          </a:p>
          <a:p>
            <a:pPr marL="342900" indent="-342900">
              <a:buFont typeface="Wingdings" panose="05000000000000000000" pitchFamily="2" charset="2"/>
              <a:buChar char="ü"/>
            </a:pPr>
            <a:r>
              <a:rPr lang="nl-NL" sz="2300" b="1" dirty="0">
                <a:solidFill>
                  <a:srgbClr val="F6BC67"/>
                </a:solidFill>
              </a:rPr>
              <a:t>Wijs de ander op zwakheden of gebreken </a:t>
            </a:r>
            <a:r>
              <a:rPr lang="en-GB" sz="2300" dirty="0"/>
              <a:t>- </a:t>
            </a:r>
            <a:r>
              <a:rPr lang="nl-NL" sz="2300" dirty="0"/>
              <a:t>Geef de ander een reden om je te willen helpen. Je kunt bijvoorbeeld zeggen: “mijn cliënt probeert al maanden veiliger huisvesting te krijgen. We zijn bang voor de gevolgen omdat zijn gezin zich kwetsbaar voelt in hun huidige woning.”</a:t>
            </a:r>
          </a:p>
          <a:p>
            <a:pPr marL="342900" indent="-342900">
              <a:buFont typeface="Wingdings" panose="05000000000000000000" pitchFamily="2" charset="2"/>
              <a:buChar char="ü"/>
            </a:pPr>
            <a:r>
              <a:rPr lang="nl-NL" sz="2300" b="1" dirty="0">
                <a:solidFill>
                  <a:srgbClr val="F6BC67"/>
                </a:solidFill>
              </a:rPr>
              <a:t>Herhaal de acties waarover jullie hebben besloten </a:t>
            </a:r>
            <a:r>
              <a:rPr lang="en-GB" sz="2300" b="1" dirty="0">
                <a:solidFill>
                  <a:srgbClr val="F6BC67"/>
                </a:solidFill>
              </a:rPr>
              <a:t>-</a:t>
            </a:r>
            <a:r>
              <a:rPr lang="en-GB" sz="2300" dirty="0"/>
              <a:t> </a:t>
            </a:r>
            <a:r>
              <a:rPr lang="nl-NL" sz="2300" dirty="0"/>
              <a:t>Als de ander je beloften doet, herhaal die dan bij het einde van je gesprek. Even belangrijk is dat als jij beloften doet, je die beloften ook herhaalt, zodat je zeker weet wat je te doen staat. Zorg voor een schriftelijke follow-up.</a:t>
            </a:r>
          </a:p>
          <a:p>
            <a:pPr marL="342900" indent="-342900">
              <a:buFont typeface="Wingdings" panose="05000000000000000000" pitchFamily="2" charset="2"/>
              <a:buChar char="ü"/>
            </a:pPr>
            <a:r>
              <a:rPr lang="nl-NL" sz="2300" b="1" dirty="0">
                <a:solidFill>
                  <a:srgbClr val="F6BC67"/>
                </a:solidFill>
              </a:rPr>
              <a:t>Stel een tijdschema voor actie op </a:t>
            </a:r>
            <a:r>
              <a:rPr lang="en-GB" sz="2300" dirty="0"/>
              <a:t>- </a:t>
            </a:r>
            <a:r>
              <a:rPr lang="nl-NL" sz="2300" dirty="0"/>
              <a:t>Een belofte om "het probleem te onderzoeken" of "er zo snel mogelijk werk van te maken" helpt je niet veel. Door een tijdlijn voor actie vast te leggen, kun je contact opnemen met de persoon als de deadlines niet gehaald worden.</a:t>
            </a:r>
            <a:endParaRPr lang="en-GB" sz="2300" dirty="0"/>
          </a:p>
        </p:txBody>
      </p:sp>
    </p:spTree>
    <p:extLst>
      <p:ext uri="{BB962C8B-B14F-4D97-AF65-F5344CB8AC3E}">
        <p14:creationId xmlns:p14="http://schemas.microsoft.com/office/powerpoint/2010/main" val="280969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565156" y="2555703"/>
            <a:ext cx="10978262" cy="4325955"/>
          </a:xfrm>
        </p:spPr>
        <p:txBody>
          <a:bodyPr/>
          <a:lstStyle/>
          <a:p>
            <a:pPr algn="ctr"/>
            <a:r>
              <a:rPr lang="nl-NL" sz="3000" dirty="0"/>
              <a:t>Door gebruik te maken van </a:t>
            </a:r>
            <a:r>
              <a:rPr lang="nl-NL" sz="3000" dirty="0">
                <a:solidFill>
                  <a:srgbClr val="76C6D2"/>
                </a:solidFill>
              </a:rPr>
              <a:t>onderhandeling, bemiddeling en belangenbehartiging</a:t>
            </a:r>
            <a:r>
              <a:rPr lang="nl-NL" sz="3000" dirty="0"/>
              <a:t> hebben nieuwkomers kunnen pleiten voor beleidsverandering in Ierland</a:t>
            </a:r>
            <a:r>
              <a:rPr lang="en-GB" sz="3000" dirty="0"/>
              <a:t>. </a:t>
            </a:r>
          </a:p>
          <a:p>
            <a:pPr algn="ctr"/>
            <a:r>
              <a:rPr lang="nl-NL" sz="3000" dirty="0"/>
              <a:t>Als resultaat van deze inspanningen heeft staatsminister Joe </a:t>
            </a:r>
            <a:r>
              <a:rPr lang="nl-NL" sz="3000" dirty="0" err="1"/>
              <a:t>O'Brien</a:t>
            </a:r>
            <a:r>
              <a:rPr lang="nl-NL" sz="3000" dirty="0"/>
              <a:t> bevestigd dat de regering een nationaal </a:t>
            </a:r>
            <a:r>
              <a:rPr lang="nl-NL" sz="3000" dirty="0" err="1"/>
              <a:t>anti-racisme</a:t>
            </a:r>
            <a:r>
              <a:rPr lang="nl-NL" sz="3000" dirty="0"/>
              <a:t> plan zal publiceren</a:t>
            </a:r>
            <a:r>
              <a:rPr lang="en-GB" sz="3000" dirty="0"/>
              <a:t>.</a:t>
            </a:r>
          </a:p>
          <a:p>
            <a:pPr algn="ctr"/>
            <a:endParaRPr lang="en-GB" sz="3000" dirty="0"/>
          </a:p>
          <a:p>
            <a:pPr algn="ctr"/>
            <a:r>
              <a:rPr lang="en-GB" sz="3000" dirty="0"/>
              <a:t>Lees er </a:t>
            </a:r>
            <a:r>
              <a:rPr lang="en-GB" sz="3000" dirty="0" err="1"/>
              <a:t>meer</a:t>
            </a:r>
            <a:r>
              <a:rPr lang="en-GB" sz="3000" dirty="0"/>
              <a:t> over </a:t>
            </a:r>
            <a:r>
              <a:rPr lang="en-GB" sz="3000" dirty="0">
                <a:hlinkClick r:id="rId2"/>
              </a:rPr>
              <a:t>HIER</a:t>
            </a:r>
            <a:r>
              <a:rPr lang="en-GB" sz="3000" dirty="0"/>
              <a:t> </a:t>
            </a:r>
          </a:p>
          <a:p>
            <a:pPr algn="ctr"/>
            <a:endParaRPr lang="en-GB"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218441" y="83673"/>
            <a:ext cx="3757941" cy="938256"/>
          </a:xfrm>
        </p:spPr>
        <p:txBody>
          <a:bodyPr>
            <a:normAutofit/>
          </a:bodyPr>
          <a:lstStyle/>
          <a:p>
            <a:r>
              <a:rPr lang="en-GB" dirty="0"/>
              <a:t>LEESACTIVITEIT</a:t>
            </a:r>
          </a:p>
        </p:txBody>
      </p:sp>
      <p:grpSp>
        <p:nvGrpSpPr>
          <p:cNvPr id="17" name="Google Shape;491;p39">
            <a:extLst>
              <a:ext uri="{FF2B5EF4-FFF2-40B4-BE49-F238E27FC236}">
                <a16:creationId xmlns:a16="http://schemas.microsoft.com/office/drawing/2014/main" id="{0D7DE19C-CEF7-4365-B5B5-4E7ABD7F3537}"/>
              </a:ext>
            </a:extLst>
          </p:cNvPr>
          <p:cNvGrpSpPr/>
          <p:nvPr/>
        </p:nvGrpSpPr>
        <p:grpSpPr>
          <a:xfrm>
            <a:off x="5408910" y="1029321"/>
            <a:ext cx="777880" cy="634263"/>
            <a:chOff x="1934025" y="1001650"/>
            <a:chExt cx="415300" cy="355600"/>
          </a:xfrm>
        </p:grpSpPr>
        <p:sp>
          <p:nvSpPr>
            <p:cNvPr id="18" name="Google Shape;492;p39">
              <a:extLst>
                <a:ext uri="{FF2B5EF4-FFF2-40B4-BE49-F238E27FC236}">
                  <a16:creationId xmlns:a16="http://schemas.microsoft.com/office/drawing/2014/main" id="{0C832631-D95A-46D0-8529-3C700FDF5DA2}"/>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493;p39">
              <a:extLst>
                <a:ext uri="{FF2B5EF4-FFF2-40B4-BE49-F238E27FC236}">
                  <a16:creationId xmlns:a16="http://schemas.microsoft.com/office/drawing/2014/main" id="{86AA2332-1BB4-40CF-933C-7C85DB7ECC65}"/>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494;p39">
              <a:extLst>
                <a:ext uri="{FF2B5EF4-FFF2-40B4-BE49-F238E27FC236}">
                  <a16:creationId xmlns:a16="http://schemas.microsoft.com/office/drawing/2014/main" id="{45B552D6-A88F-4331-AF68-E1F99CD1D586}"/>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495;p39">
              <a:extLst>
                <a:ext uri="{FF2B5EF4-FFF2-40B4-BE49-F238E27FC236}">
                  <a16:creationId xmlns:a16="http://schemas.microsoft.com/office/drawing/2014/main" id="{C137B78B-3126-4B67-BE10-7260BD87C667}"/>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358013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nvPicPr>
        <p:blipFill>
          <a:blip r:embed="rId2"/>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nvPr>
        </p:nvSpPr>
        <p:spPr/>
        <p:txBody>
          <a:bodyPr/>
          <a:lstStyle/>
          <a:p>
            <a:r>
              <a:rPr lang="nl-NL" dirty="0"/>
              <a:t>Inzicht in belemmeringen vanuit gemeenschappen en instellingen in je nieuw land</a:t>
            </a:r>
            <a:endParaRPr lang="en-US" dirty="0"/>
          </a:p>
        </p:txBody>
      </p:sp>
    </p:spTree>
    <p:extLst>
      <p:ext uri="{BB962C8B-B14F-4D97-AF65-F5344CB8AC3E}">
        <p14:creationId xmlns:p14="http://schemas.microsoft.com/office/powerpoint/2010/main" val="3897290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AC7B7-B6B3-413F-85BD-4942955C20C2}"/>
              </a:ext>
            </a:extLst>
          </p:cNvPr>
          <p:cNvSpPr>
            <a:spLocks noGrp="1"/>
          </p:cNvSpPr>
          <p:nvPr>
            <p:ph type="body" sz="quarter" idx="13"/>
          </p:nvPr>
        </p:nvSpPr>
        <p:spPr>
          <a:xfrm>
            <a:off x="2570904" y="3512177"/>
            <a:ext cx="6729841" cy="1506094"/>
          </a:xfrm>
        </p:spPr>
        <p:txBody>
          <a:bodyPr/>
          <a:lstStyle/>
          <a:p>
            <a:pPr algn="ctr"/>
            <a:r>
              <a:rPr lang="nl-NL" dirty="0"/>
              <a:t>Belemmeringen door een gebrek aan empathie</a:t>
            </a:r>
            <a:endParaRPr lang="en-US" dirty="0"/>
          </a:p>
        </p:txBody>
      </p:sp>
      <p:pic>
        <p:nvPicPr>
          <p:cNvPr id="4" name="Graphic 3" descr="Broken Heart outline">
            <a:extLst>
              <a:ext uri="{FF2B5EF4-FFF2-40B4-BE49-F238E27FC236}">
                <a16:creationId xmlns:a16="http://schemas.microsoft.com/office/drawing/2014/main" id="{F6404A01-A878-4690-893F-8FC6FC7EE7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18450" y="2193452"/>
            <a:ext cx="1234750" cy="1234750"/>
          </a:xfrm>
          <a:prstGeom prst="rect">
            <a:avLst/>
          </a:prstGeom>
        </p:spPr>
      </p:pic>
    </p:spTree>
    <p:extLst>
      <p:ext uri="{BB962C8B-B14F-4D97-AF65-F5344CB8AC3E}">
        <p14:creationId xmlns:p14="http://schemas.microsoft.com/office/powerpoint/2010/main" val="1067889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105D0E-E85B-4F89-A497-02DE5A3659BC}"/>
              </a:ext>
            </a:extLst>
          </p:cNvPr>
          <p:cNvSpPr>
            <a:spLocks noGrp="1"/>
          </p:cNvSpPr>
          <p:nvPr>
            <p:ph type="body" sz="quarter" idx="15"/>
          </p:nvPr>
        </p:nvSpPr>
        <p:spPr/>
        <p:txBody>
          <a:bodyPr/>
          <a:lstStyle/>
          <a:p>
            <a:r>
              <a:rPr lang="nl-NL" dirty="0"/>
              <a:t>Waarom is gebrek aan empathie een belemmering voor Migrant Community </a:t>
            </a:r>
            <a:r>
              <a:rPr lang="nl-NL" dirty="0" err="1"/>
              <a:t>Mediation</a:t>
            </a:r>
            <a:r>
              <a:rPr lang="nl-NL" dirty="0"/>
              <a:t>?</a:t>
            </a:r>
            <a:endParaRPr lang="en-US" dirty="0"/>
          </a:p>
        </p:txBody>
      </p:sp>
      <p:sp>
        <p:nvSpPr>
          <p:cNvPr id="3" name="Text Placeholder 2">
            <a:extLst>
              <a:ext uri="{FF2B5EF4-FFF2-40B4-BE49-F238E27FC236}">
                <a16:creationId xmlns:a16="http://schemas.microsoft.com/office/drawing/2014/main" id="{7A002B45-E014-4701-A073-A886DAA63E3D}"/>
              </a:ext>
            </a:extLst>
          </p:cNvPr>
          <p:cNvSpPr>
            <a:spLocks noGrp="1"/>
          </p:cNvSpPr>
          <p:nvPr>
            <p:ph type="body" sz="quarter" idx="16"/>
          </p:nvPr>
        </p:nvSpPr>
        <p:spPr>
          <a:xfrm>
            <a:off x="571313" y="2067343"/>
            <a:ext cx="10978262" cy="1506282"/>
          </a:xfrm>
        </p:spPr>
        <p:txBody>
          <a:bodyPr/>
          <a:lstStyle/>
          <a:p>
            <a:pPr algn="ctr"/>
            <a:r>
              <a:rPr lang="nl-NL" i="1" dirty="0"/>
              <a:t>PsychologyToday.com </a:t>
            </a:r>
            <a:r>
              <a:rPr lang="nl-NL" b="1" i="1" dirty="0">
                <a:solidFill>
                  <a:srgbClr val="76C6D2"/>
                </a:solidFill>
              </a:rPr>
              <a:t>definieert Empathie als</a:t>
            </a:r>
            <a:r>
              <a:rPr lang="nl-NL" i="1" dirty="0"/>
              <a:t>: de ervaring dat je de gedachten, gevoelens en toestand van een ander begrijpt vanuit hun perspectief, in plaats van vanuit je eigen perspectief. Je probeert je in hun plaats te stellen om te begrijpen wat ze voelen of meemaken.</a:t>
            </a:r>
            <a:endParaRPr lang="hr-BA" dirty="0"/>
          </a:p>
          <a:p>
            <a:endParaRPr lang="en-US" dirty="0"/>
          </a:p>
        </p:txBody>
      </p:sp>
      <p:sp>
        <p:nvSpPr>
          <p:cNvPr id="4" name="Text Placeholder 2">
            <a:extLst>
              <a:ext uri="{FF2B5EF4-FFF2-40B4-BE49-F238E27FC236}">
                <a16:creationId xmlns:a16="http://schemas.microsoft.com/office/drawing/2014/main" id="{2D08F83D-6359-481F-9CF1-75D5D9D886BE}"/>
              </a:ext>
            </a:extLst>
          </p:cNvPr>
          <p:cNvSpPr txBox="1">
            <a:spLocks/>
          </p:cNvSpPr>
          <p:nvPr/>
        </p:nvSpPr>
        <p:spPr>
          <a:xfrm>
            <a:off x="571313" y="3704099"/>
            <a:ext cx="10978262" cy="15062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l-NL" dirty="0">
                <a:solidFill>
                  <a:srgbClr val="F6BC67"/>
                </a:solidFill>
              </a:rPr>
              <a:t>LET OP - niet alle mensen hebben de gave van EMPATHIE!</a:t>
            </a:r>
          </a:p>
          <a:p>
            <a:pPr marL="342900" indent="-342900">
              <a:buFont typeface="Wingdings" panose="05000000000000000000" pitchFamily="2" charset="2"/>
              <a:buChar char="Ø"/>
            </a:pPr>
            <a:r>
              <a:rPr lang="nl-NL" dirty="0">
                <a:solidFill>
                  <a:schemeClr val="bg2">
                    <a:lumMod val="50000"/>
                  </a:schemeClr>
                </a:solidFill>
              </a:rPr>
              <a:t>Helaas is niet iedereen in staat de behoeften van anderen te begrijpen, vooral de behoeften van iemand die nieuw is in een bepaald land of regio, en dus mogelijk ook nieuwe behoeften met zich meebrengt.</a:t>
            </a:r>
          </a:p>
          <a:p>
            <a:pPr marL="342900" indent="-342900">
              <a:buFont typeface="Wingdings" panose="05000000000000000000" pitchFamily="2" charset="2"/>
              <a:buChar char="Ø"/>
            </a:pPr>
            <a:r>
              <a:rPr lang="nl-NL" dirty="0">
                <a:solidFill>
                  <a:schemeClr val="bg2">
                    <a:lumMod val="50000"/>
                  </a:schemeClr>
                </a:solidFill>
              </a:rPr>
              <a:t>Als de leden van de ontvangende samenleving je levenservaring niet kunnen begrijpen of niet snappen waar je drijfveren vandaan komen, zullen ze niet altijd in staat zijn je te steunen en kunnen ze misschien zelfs tegenstand bieden.</a:t>
            </a:r>
            <a:endParaRPr lang="en-US" dirty="0"/>
          </a:p>
        </p:txBody>
      </p:sp>
    </p:spTree>
    <p:extLst>
      <p:ext uri="{BB962C8B-B14F-4D97-AF65-F5344CB8AC3E}">
        <p14:creationId xmlns:p14="http://schemas.microsoft.com/office/powerpoint/2010/main" val="347973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40A4E3-AA9A-4713-AB34-10ABFD39F06F}"/>
              </a:ext>
            </a:extLst>
          </p:cNvPr>
          <p:cNvSpPr>
            <a:spLocks noGrp="1"/>
          </p:cNvSpPr>
          <p:nvPr>
            <p:ph type="body" sz="quarter" idx="13"/>
          </p:nvPr>
        </p:nvSpPr>
        <p:spPr/>
        <p:txBody>
          <a:bodyPr/>
          <a:lstStyle/>
          <a:p>
            <a:r>
              <a:rPr lang="nl-NL" dirty="0"/>
              <a:t>Effectieve bemiddeling in de gemeenschapsomgeving</a:t>
            </a:r>
            <a:endParaRPr lang="en-GB" dirty="0"/>
          </a:p>
        </p:txBody>
      </p:sp>
      <p:sp>
        <p:nvSpPr>
          <p:cNvPr id="3" name="Text Placeholder 2">
            <a:extLst>
              <a:ext uri="{FF2B5EF4-FFF2-40B4-BE49-F238E27FC236}">
                <a16:creationId xmlns:a16="http://schemas.microsoft.com/office/drawing/2014/main" id="{522C2615-2FD5-499D-A935-5BA966E48308}"/>
              </a:ext>
            </a:extLst>
          </p:cNvPr>
          <p:cNvSpPr>
            <a:spLocks noGrp="1"/>
          </p:cNvSpPr>
          <p:nvPr>
            <p:ph type="body" sz="quarter" idx="14"/>
          </p:nvPr>
        </p:nvSpPr>
        <p:spPr>
          <a:xfrm>
            <a:off x="708651" y="2345267"/>
            <a:ext cx="10638222" cy="3999262"/>
          </a:xfrm>
        </p:spPr>
        <p:txBody>
          <a:bodyPr/>
          <a:lstStyle/>
          <a:p>
            <a:pPr marL="342900" indent="-342900">
              <a:buFont typeface="Wingdings" panose="05000000000000000000" pitchFamily="2" charset="2"/>
              <a:buChar char="ü"/>
            </a:pPr>
            <a:r>
              <a:rPr lang="hr-BA" sz="2300" dirty="0"/>
              <a:t>E</a:t>
            </a:r>
            <a:r>
              <a:rPr lang="en-GB" sz="2300" dirty="0" err="1"/>
              <a:t>ffectieve</a:t>
            </a:r>
            <a:r>
              <a:rPr lang="en-GB" sz="2300" dirty="0"/>
              <a:t> Migrant Community Mediator</a:t>
            </a:r>
            <a:r>
              <a:rPr lang="hr-BA" sz="2300" dirty="0"/>
              <a:t>s</a:t>
            </a:r>
            <a:r>
              <a:rPr lang="en-GB" sz="2300" dirty="0"/>
              <a:t> </a:t>
            </a:r>
            <a:r>
              <a:rPr lang="nl-NL" sz="2300" b="1" i="0" u="none" strike="noStrike" baseline="0" dirty="0">
                <a:solidFill>
                  <a:srgbClr val="76C6D2"/>
                </a:solidFill>
              </a:rPr>
              <a:t>behartigen de rechten en belangen van mensen binnen nieuwe gemeenschappen</a:t>
            </a:r>
            <a:endParaRPr lang="en-GB" sz="2300" b="0" i="0" u="none" strike="noStrike" baseline="0" dirty="0"/>
          </a:p>
          <a:p>
            <a:pPr marL="342900" indent="-342900">
              <a:buFont typeface="Wingdings" panose="05000000000000000000" pitchFamily="2" charset="2"/>
              <a:buChar char="ü"/>
            </a:pPr>
            <a:r>
              <a:rPr lang="nl-NL" sz="2300" dirty="0"/>
              <a:t>Effectieve bemiddeling, van welke aard dan ook, vereist het opstellen van een </a:t>
            </a:r>
            <a:r>
              <a:rPr lang="nl-NL" sz="2300" b="1" dirty="0">
                <a:solidFill>
                  <a:srgbClr val="76C6D2"/>
                </a:solidFill>
              </a:rPr>
              <a:t>sterke strategie of plan </a:t>
            </a:r>
            <a:r>
              <a:rPr lang="nl-NL" sz="2300" dirty="0"/>
              <a:t>en het toepassen van vaardigheden die je helpen je comfortabel en zelfverzekerd te voelen bij het bereiken van je bemiddelingsdoelen</a:t>
            </a:r>
          </a:p>
          <a:p>
            <a:pPr marL="342900" indent="-342900">
              <a:buFont typeface="Wingdings" panose="05000000000000000000" pitchFamily="2" charset="2"/>
              <a:buChar char="ü"/>
            </a:pPr>
            <a:r>
              <a:rPr lang="nl-NL" sz="2300" dirty="0"/>
              <a:t>Om je bemiddeling </a:t>
            </a:r>
            <a:r>
              <a:rPr lang="nl-NL" sz="2300" b="1" dirty="0">
                <a:solidFill>
                  <a:srgbClr val="76C6D2"/>
                </a:solidFill>
              </a:rPr>
              <a:t>effectief</a:t>
            </a:r>
            <a:r>
              <a:rPr lang="nl-NL" sz="2300" dirty="0"/>
              <a:t> te maken moet je </a:t>
            </a:r>
            <a:r>
              <a:rPr lang="en-GB" sz="2300" dirty="0"/>
              <a:t>:</a:t>
            </a:r>
          </a:p>
          <a:p>
            <a:pPr marL="1625600" lvl="1" indent="-457200" algn="l">
              <a:buAutoNum type="arabicPeriod"/>
            </a:pPr>
            <a:r>
              <a:rPr lang="nl-NL" sz="2300" b="1" dirty="0">
                <a:solidFill>
                  <a:srgbClr val="76C6D2"/>
                </a:solidFill>
              </a:rPr>
              <a:t>Splits het probleem op</a:t>
            </a:r>
          </a:p>
          <a:p>
            <a:pPr marL="1625600" lvl="1" indent="-457200" algn="l">
              <a:buAutoNum type="arabicPeriod"/>
            </a:pPr>
            <a:r>
              <a:rPr lang="nl-NL" sz="2300" b="1" dirty="0">
                <a:solidFill>
                  <a:srgbClr val="76C6D2"/>
                </a:solidFill>
              </a:rPr>
              <a:t>Informeer jezelf</a:t>
            </a:r>
          </a:p>
          <a:p>
            <a:pPr marL="1625600" lvl="1" indent="-457200" algn="l">
              <a:buAutoNum type="arabicPeriod"/>
            </a:pPr>
            <a:r>
              <a:rPr lang="nl-NL" sz="2300" b="1" dirty="0">
                <a:solidFill>
                  <a:srgbClr val="76C6D2"/>
                </a:solidFill>
              </a:rPr>
              <a:t>Identificeer om welke rechten het gaat</a:t>
            </a:r>
          </a:p>
          <a:p>
            <a:pPr marL="1625600" lvl="1" indent="-457200" algn="l">
              <a:buAutoNum type="arabicPeriod"/>
            </a:pPr>
            <a:r>
              <a:rPr lang="nl-NL" sz="2300" b="1" dirty="0">
                <a:solidFill>
                  <a:srgbClr val="76C6D2"/>
                </a:solidFill>
              </a:rPr>
              <a:t>Ontwikkel een oplossing (doel) en strategie om het probleem aan te pakken</a:t>
            </a:r>
            <a:endParaRPr lang="en-GB" sz="2300" b="1" dirty="0">
              <a:solidFill>
                <a:srgbClr val="76C6D2"/>
              </a:solidFill>
            </a:endParaRPr>
          </a:p>
        </p:txBody>
      </p:sp>
    </p:spTree>
    <p:extLst>
      <p:ext uri="{BB962C8B-B14F-4D97-AF65-F5344CB8AC3E}">
        <p14:creationId xmlns:p14="http://schemas.microsoft.com/office/powerpoint/2010/main" val="120904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606869" y="2051996"/>
            <a:ext cx="10978262" cy="4325955"/>
          </a:xfrm>
        </p:spPr>
        <p:txBody>
          <a:bodyPr/>
          <a:lstStyle/>
          <a:p>
            <a:pPr algn="ctr"/>
            <a:r>
              <a:rPr lang="nl-NL" sz="3200" dirty="0">
                <a:solidFill>
                  <a:srgbClr val="76C6D2"/>
                </a:solidFill>
              </a:rPr>
              <a:t>Beter begrijpen hoe het is om vluchteling te zijn</a:t>
            </a:r>
          </a:p>
          <a:p>
            <a:pPr algn="ctr"/>
            <a:r>
              <a:rPr lang="nl-NL" dirty="0"/>
              <a:t>De bedoeling van dit spel is om mensen die het leven van een vluchteling niet hebben meegemaakt, te helpen deze ervaring beter te begrijpen. Als je dit spel met iemand met een andere achtergrond samen speelt, zou hij of zij een waardevol inzicht moeten hebben in wat vluchtelingen meemaken en hoe ze zich kunnen voelen.</a:t>
            </a:r>
            <a:endParaRPr lang="hr-BA" dirty="0"/>
          </a:p>
          <a:p>
            <a:pPr algn="just"/>
            <a:endParaRPr lang="hr-BA" sz="1800" dirty="0"/>
          </a:p>
          <a:p>
            <a:pPr algn="just"/>
            <a:r>
              <a:rPr lang="en-US" sz="1800" b="1" dirty="0"/>
              <a:t>WAAROM EEN SPEL? </a:t>
            </a:r>
          </a:p>
          <a:p>
            <a:pPr algn="just"/>
            <a:r>
              <a:rPr lang="nl-NL" sz="2000" dirty="0"/>
              <a:t>Spellen zijn een van de beste methoden om mensen te helpen situaties te begrijpen die complex zijn en ver afstaan van hun dagelijks leven. Een spel stelt de deelnemers in staat emoties op een heel persoonlijke en blijvende manier te ervaren, maar op een kleinere schaal dan in het echte leven.</a:t>
            </a:r>
            <a:endParaRPr lang="en-GB" sz="500" i="1" dirty="0"/>
          </a:p>
          <a:p>
            <a:pPr algn="just"/>
            <a:r>
              <a:rPr lang="en-GB" sz="1100" i="1" dirty="0" err="1"/>
              <a:t>Bron</a:t>
            </a:r>
            <a:r>
              <a:rPr lang="hr-BA" sz="1100" i="1" dirty="0"/>
              <a:t>: </a:t>
            </a:r>
            <a:r>
              <a:rPr lang="en-GB" sz="1100" i="1" dirty="0">
                <a:effectLst/>
                <a:latin typeface="Calibri" panose="020F0502020204030204" pitchFamily="34" charset="0"/>
                <a:ea typeface="Calibri" panose="020F0502020204030204" pitchFamily="34" charset="0"/>
                <a:cs typeface="Times New Roman" panose="02020603050405020304" pitchFamily="18" charset="0"/>
              </a:rPr>
              <a:t>United Nations High Commissioner for Refugees, Passages</a:t>
            </a:r>
            <a:r>
              <a:rPr lang="hr-BA" sz="1100" i="1" dirty="0">
                <a:effectLst/>
                <a:latin typeface="Calibri" panose="020F0502020204030204" pitchFamily="34" charset="0"/>
                <a:ea typeface="Calibri" panose="020F0502020204030204" pitchFamily="34" charset="0"/>
                <a:cs typeface="Times New Roman" panose="02020603050405020304" pitchFamily="18" charset="0"/>
              </a:rPr>
              <a:t> </a:t>
            </a:r>
            <a:r>
              <a:rPr lang="en-GB" sz="1100" i="1" dirty="0">
                <a:effectLst/>
                <a:latin typeface="Calibri" panose="020F0502020204030204" pitchFamily="34" charset="0"/>
                <a:ea typeface="Calibri" panose="020F0502020204030204" pitchFamily="34" charset="0"/>
                <a:cs typeface="Times New Roman" panose="02020603050405020304" pitchFamily="18" charset="0"/>
              </a:rPr>
              <a:t>UNHCR’s new educational tool</a:t>
            </a:r>
            <a:r>
              <a:rPr lang="hr-BA" sz="1100" i="1" dirty="0">
                <a:effectLst/>
                <a:latin typeface="Calibri" panose="020F0502020204030204" pitchFamily="34" charset="0"/>
                <a:ea typeface="Calibri" panose="020F0502020204030204" pitchFamily="34" charset="0"/>
                <a:cs typeface="Times New Roman" panose="02020603050405020304" pitchFamily="18" charset="0"/>
              </a:rPr>
              <a:t>, </a:t>
            </a:r>
            <a:r>
              <a:rPr lang="en-GB" sz="1100" i="1" dirty="0">
                <a:effectLst/>
                <a:latin typeface="Calibri" panose="020F0502020204030204" pitchFamily="34" charset="0"/>
                <a:ea typeface="Calibri" panose="020F0502020204030204" pitchFamily="34" charset="0"/>
                <a:cs typeface="Times New Roman" panose="02020603050405020304" pitchFamily="18" charset="0"/>
              </a:rPr>
              <a:t>A simulation game designed to create a better understanding</a:t>
            </a:r>
            <a:r>
              <a:rPr lang="hr-BA" sz="1100" i="1" dirty="0">
                <a:effectLst/>
                <a:latin typeface="Calibri" panose="020F0502020204030204" pitchFamily="34" charset="0"/>
                <a:ea typeface="Calibri" panose="020F0502020204030204" pitchFamily="34" charset="0"/>
                <a:cs typeface="Times New Roman" panose="02020603050405020304" pitchFamily="18" charset="0"/>
              </a:rPr>
              <a:t> </a:t>
            </a:r>
            <a:r>
              <a:rPr lang="en-GB" sz="1100" i="1" dirty="0">
                <a:effectLst/>
                <a:latin typeface="Calibri" panose="020F0502020204030204" pitchFamily="34" charset="0"/>
                <a:ea typeface="Calibri" panose="020F0502020204030204" pitchFamily="34" charset="0"/>
                <a:cs typeface="Times New Roman" panose="02020603050405020304" pitchFamily="18" charset="0"/>
              </a:rPr>
              <a:t>of the problems of refugees</a:t>
            </a:r>
            <a:endParaRPr lang="en-US" sz="1100" i="1" dirty="0"/>
          </a:p>
          <a:p>
            <a:pPr algn="just"/>
            <a:endParaRPr lang="en-GB" sz="2000"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309268" y="95957"/>
            <a:ext cx="3757941" cy="938256"/>
          </a:xfrm>
        </p:spPr>
        <p:txBody>
          <a:bodyPr>
            <a:normAutofit/>
          </a:bodyPr>
          <a:lstStyle/>
          <a:p>
            <a:r>
              <a:rPr lang="hr-BA" dirty="0"/>
              <a:t>GROEPSSPEL</a:t>
            </a:r>
            <a:endParaRPr lang="en-GB" dirty="0"/>
          </a:p>
        </p:txBody>
      </p:sp>
      <p:grpSp>
        <p:nvGrpSpPr>
          <p:cNvPr id="2" name="Group 1">
            <a:extLst>
              <a:ext uri="{FF2B5EF4-FFF2-40B4-BE49-F238E27FC236}">
                <a16:creationId xmlns:a16="http://schemas.microsoft.com/office/drawing/2014/main" id="{BE07CD35-4E01-4560-85D6-89AC627FFC69}"/>
              </a:ext>
            </a:extLst>
          </p:cNvPr>
          <p:cNvGrpSpPr/>
          <p:nvPr/>
        </p:nvGrpSpPr>
        <p:grpSpPr>
          <a:xfrm>
            <a:off x="5180568" y="725328"/>
            <a:ext cx="1234440" cy="1188720"/>
            <a:chOff x="5180568" y="725328"/>
            <a:chExt cx="1234440" cy="118872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0588" y="863276"/>
              <a:ext cx="914400" cy="914400"/>
            </a:xfrm>
            <a:prstGeom prst="rect">
              <a:avLst/>
            </a:prstGeom>
          </p:spPr>
        </p:pic>
      </p:grpSp>
    </p:spTree>
    <p:extLst>
      <p:ext uri="{BB962C8B-B14F-4D97-AF65-F5344CB8AC3E}">
        <p14:creationId xmlns:p14="http://schemas.microsoft.com/office/powerpoint/2010/main" val="2833358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606869" y="2051996"/>
            <a:ext cx="10978262" cy="4325955"/>
          </a:xfrm>
        </p:spPr>
        <p:txBody>
          <a:bodyPr/>
          <a:lstStyle/>
          <a:p>
            <a:pPr algn="just"/>
            <a:r>
              <a:rPr lang="en-US" sz="1800" dirty="0"/>
              <a:t>HET SPEL</a:t>
            </a:r>
          </a:p>
          <a:p>
            <a:pPr algn="just"/>
            <a:endParaRPr lang="en-US" sz="1800" b="1" dirty="0">
              <a:solidFill>
                <a:srgbClr val="76C6D2"/>
              </a:solidFill>
            </a:endParaRPr>
          </a:p>
          <a:p>
            <a:pPr algn="just"/>
            <a:r>
              <a:rPr lang="en-US" sz="1800" b="1" dirty="0">
                <a:solidFill>
                  <a:srgbClr val="76C6D2"/>
                </a:solidFill>
              </a:rPr>
              <a:t>De </a:t>
            </a:r>
            <a:r>
              <a:rPr lang="en-US" sz="1800" b="1" dirty="0" err="1">
                <a:solidFill>
                  <a:srgbClr val="76C6D2"/>
                </a:solidFill>
              </a:rPr>
              <a:t>beleving</a:t>
            </a:r>
            <a:r>
              <a:rPr lang="en-US" sz="1800" b="1" dirty="0">
                <a:solidFill>
                  <a:srgbClr val="76C6D2"/>
                </a:solidFill>
              </a:rPr>
              <a:t> van </a:t>
            </a:r>
            <a:r>
              <a:rPr lang="en-US" sz="1800" b="1" dirty="0" err="1">
                <a:solidFill>
                  <a:srgbClr val="76C6D2"/>
                </a:solidFill>
              </a:rPr>
              <a:t>tijd</a:t>
            </a:r>
            <a:endParaRPr lang="en-US" sz="1800" b="1" dirty="0">
              <a:solidFill>
                <a:srgbClr val="76C6D2"/>
              </a:solidFill>
            </a:endParaRPr>
          </a:p>
          <a:p>
            <a:pPr marL="285750" indent="-285750" algn="just">
              <a:buFont typeface="Wingdings" panose="05000000000000000000" pitchFamily="2" charset="2"/>
              <a:buChar char="Ø"/>
            </a:pPr>
            <a:r>
              <a:rPr lang="nl-NL" sz="1800" dirty="0"/>
              <a:t>Ga zitten op een plek waar je niet wordt gestoord en blinddoek jezelf.</a:t>
            </a:r>
          </a:p>
          <a:p>
            <a:pPr marL="285750" indent="-285750" algn="just">
              <a:buFont typeface="Wingdings" panose="05000000000000000000" pitchFamily="2" charset="2"/>
              <a:buChar char="Ø"/>
            </a:pPr>
            <a:r>
              <a:rPr lang="nl-NL" sz="1800" dirty="0"/>
              <a:t>Blijf daar 5 minuten zitten; tel niet en gebruik geen kunstmatige middelen om de tijd aan te geven. Gebruik je eigen oordeel en intuïtie.</a:t>
            </a:r>
          </a:p>
          <a:p>
            <a:pPr marL="285750" indent="-285750" algn="just">
              <a:buFont typeface="Wingdings" panose="05000000000000000000" pitchFamily="2" charset="2"/>
              <a:buChar char="Ø"/>
            </a:pPr>
            <a:r>
              <a:rPr lang="nl-NL" sz="1800" dirty="0"/>
              <a:t>Doe de blinddoek af en kijk op je horloge.</a:t>
            </a:r>
          </a:p>
          <a:p>
            <a:pPr marL="285750" indent="-285750" algn="just">
              <a:buFont typeface="Wingdings" panose="05000000000000000000" pitchFamily="2" charset="2"/>
              <a:buChar char="Ø"/>
            </a:pPr>
            <a:r>
              <a:rPr lang="nl-NL" sz="1800" dirty="0"/>
              <a:t>Denk na over hoe je je voelde met de blinddoek om en schrijf het op. Hoe voelt het om in het donker te zitten, zonder enige manier om de tijd te meten en niets anders te doen dan wachten? </a:t>
            </a:r>
            <a:endParaRPr lang="en-US" sz="1800" dirty="0"/>
          </a:p>
          <a:p>
            <a:pPr algn="just"/>
            <a:endParaRPr lang="en-US" sz="1800" i="1" dirty="0"/>
          </a:p>
          <a:p>
            <a:pPr algn="just"/>
            <a:r>
              <a:rPr lang="nl-NL" sz="1800" i="1" dirty="0"/>
              <a:t>Doel van deze oefening: Een vluchteling moet misschien enkele uren in het donker verborgen doorbrengen, bang om ontdekt en gedood te worden. Anders dan jij, die deze ervaring vrijwillig hebt ondergaan, wordt hij/zij geterroriseerd door een situatie die hem/haar is opgedrongen.</a:t>
            </a:r>
            <a:endParaRPr lang="en-GB" sz="1800"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376017" y="118252"/>
            <a:ext cx="3757941" cy="938256"/>
          </a:xfrm>
        </p:spPr>
        <p:txBody>
          <a:bodyPr>
            <a:normAutofit/>
          </a:bodyPr>
          <a:lstStyle/>
          <a:p>
            <a:r>
              <a:rPr lang="en-GB" dirty="0"/>
              <a:t>GROEPSPEL</a:t>
            </a:r>
          </a:p>
          <a:p>
            <a:endParaRPr lang="en-GB" dirty="0"/>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0588" y="863276"/>
            <a:ext cx="914400" cy="914400"/>
          </a:xfrm>
          <a:prstGeom prst="rect">
            <a:avLst/>
          </a:prstGeom>
        </p:spPr>
      </p:pic>
    </p:spTree>
    <p:extLst>
      <p:ext uri="{BB962C8B-B14F-4D97-AF65-F5344CB8AC3E}">
        <p14:creationId xmlns:p14="http://schemas.microsoft.com/office/powerpoint/2010/main" val="2621384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606869" y="2051996"/>
            <a:ext cx="10978262" cy="4325955"/>
          </a:xfrm>
        </p:spPr>
        <p:txBody>
          <a:bodyPr/>
          <a:lstStyle/>
          <a:p>
            <a:pPr algn="just"/>
            <a:r>
              <a:rPr lang="en-US" sz="2000" b="1" dirty="0" err="1">
                <a:solidFill>
                  <a:srgbClr val="76C6D2"/>
                </a:solidFill>
              </a:rPr>
              <a:t>Bevelen</a:t>
            </a:r>
            <a:r>
              <a:rPr lang="en-US" sz="2000" b="1" dirty="0">
                <a:solidFill>
                  <a:srgbClr val="76C6D2"/>
                </a:solidFill>
              </a:rPr>
              <a:t> </a:t>
            </a:r>
            <a:r>
              <a:rPr lang="en-US" sz="2000" b="1" dirty="0" err="1">
                <a:solidFill>
                  <a:srgbClr val="76C6D2"/>
                </a:solidFill>
              </a:rPr>
              <a:t>opvolgen</a:t>
            </a:r>
            <a:endParaRPr lang="en-US" sz="2000" dirty="0"/>
          </a:p>
          <a:p>
            <a:pPr marL="342900" indent="-342900" algn="just">
              <a:buFont typeface="Wingdings" panose="05000000000000000000" pitchFamily="2" charset="2"/>
              <a:buChar char="Ø"/>
            </a:pPr>
            <a:r>
              <a:rPr lang="nl-NL" sz="2000" dirty="0"/>
              <a:t>Stel je voor dat je je autonomie wordt ontnomen. Met andere woorden, je mag niet langer zelf beslissingen nemen. Je recht om te komen en te gaan, en om voor je meest elementaire behoeften te zorgen, zijn allemaal onderworpen aan de toestemming van iemand anders (opstaan, lopen, naar het toilet gaan, drinken, eten, praten, etc.).</a:t>
            </a:r>
          </a:p>
          <a:p>
            <a:pPr marL="342900" indent="-342900" algn="just">
              <a:buFont typeface="Wingdings" panose="05000000000000000000" pitchFamily="2" charset="2"/>
              <a:buChar char="Ø"/>
            </a:pPr>
            <a:r>
              <a:rPr lang="nl-NL" sz="2000" dirty="0"/>
              <a:t>Probeer te voelen hoe het zou kunnen zijn om op deze manier beperkt te worden. Stel je voor hoe je zou reageren. Niet alleen is je vrijheid ontnomen, maar mensen geven je voortdurend bevelen, laten je werken, duwen je rond, onderbreken je ... en niemand luistert naar je. </a:t>
            </a:r>
          </a:p>
          <a:p>
            <a:pPr marL="342900" indent="-342900" algn="just">
              <a:buFont typeface="Wingdings" panose="05000000000000000000" pitchFamily="2" charset="2"/>
              <a:buChar char="Ø"/>
            </a:pPr>
            <a:endParaRPr lang="en-US" sz="2000" dirty="0"/>
          </a:p>
          <a:p>
            <a:pPr algn="just"/>
            <a:r>
              <a:rPr lang="nl-NL" sz="2000" i="1" dirty="0"/>
              <a:t>Doel van deze oefening: Je te helpen de stress te begrijpen die een vluchteling tijdens zijn vlucht voelt en je bewust te maken van de stress die je acties en houdingen tijdens het simulatiespel bij de spelers kunnen oproepen.</a:t>
            </a:r>
            <a:endParaRPr lang="en-GB" sz="2000"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376017" y="118252"/>
            <a:ext cx="3757941" cy="938256"/>
          </a:xfrm>
        </p:spPr>
        <p:txBody>
          <a:bodyPr>
            <a:normAutofit/>
          </a:bodyPr>
          <a:lstStyle/>
          <a:p>
            <a:r>
              <a:rPr lang="en-GB" dirty="0"/>
              <a:t>GROEPSPEL</a:t>
            </a:r>
          </a:p>
          <a:p>
            <a:endParaRPr lang="en-GB" dirty="0"/>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0588" y="863276"/>
            <a:ext cx="914400" cy="914400"/>
          </a:xfrm>
          <a:prstGeom prst="rect">
            <a:avLst/>
          </a:prstGeom>
        </p:spPr>
      </p:pic>
    </p:spTree>
    <p:extLst>
      <p:ext uri="{BB962C8B-B14F-4D97-AF65-F5344CB8AC3E}">
        <p14:creationId xmlns:p14="http://schemas.microsoft.com/office/powerpoint/2010/main" val="4285052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606869" y="2051996"/>
            <a:ext cx="10978262" cy="4325955"/>
          </a:xfrm>
        </p:spPr>
        <p:txBody>
          <a:bodyPr/>
          <a:lstStyle/>
          <a:p>
            <a:pPr algn="just"/>
            <a:r>
              <a:rPr lang="en-US" sz="2000" b="1" dirty="0" err="1">
                <a:solidFill>
                  <a:srgbClr val="76C6D2"/>
                </a:solidFill>
              </a:rPr>
              <a:t>Geketend</a:t>
            </a:r>
            <a:endParaRPr lang="en-US" sz="2000" b="1" dirty="0">
              <a:solidFill>
                <a:srgbClr val="76C6D2"/>
              </a:solidFill>
            </a:endParaRPr>
          </a:p>
          <a:p>
            <a:pPr algn="just"/>
            <a:endParaRPr lang="en-US" sz="2000" dirty="0"/>
          </a:p>
          <a:p>
            <a:pPr marL="342900" indent="-342900" algn="just">
              <a:buFont typeface="Wingdings" panose="05000000000000000000" pitchFamily="2" charset="2"/>
              <a:buChar char="Ø"/>
            </a:pPr>
            <a:r>
              <a:rPr lang="nl-NL" sz="2000" dirty="0"/>
              <a:t>De hele tijd bevelen moeten gehoorzamen is een beetje als geketend zijn. Je wordt gedwongen dingen te doen zonder te weten waarom. Loop 2 of 3 minuten rond terwijl je met je linkerhand je rechteroor vasthoudt en met je rechterhand je linkerenkel.</a:t>
            </a:r>
          </a:p>
          <a:p>
            <a:pPr marL="342900" indent="-342900" algn="just">
              <a:buFont typeface="Wingdings" panose="05000000000000000000" pitchFamily="2" charset="2"/>
              <a:buChar char="Ø"/>
            </a:pPr>
            <a:endParaRPr lang="en-US" sz="2000" dirty="0"/>
          </a:p>
          <a:p>
            <a:pPr marL="342900" indent="-342900" algn="just">
              <a:buFont typeface="Wingdings" panose="05000000000000000000" pitchFamily="2" charset="2"/>
              <a:buChar char="Ø"/>
            </a:pPr>
            <a:r>
              <a:rPr lang="nl-NL" sz="2000" dirty="0"/>
              <a:t>Hoe voelt het om gedwongen te worden dit te doen? </a:t>
            </a:r>
          </a:p>
          <a:p>
            <a:pPr marL="342900" indent="-342900" algn="just">
              <a:buFont typeface="Wingdings" panose="05000000000000000000" pitchFamily="2" charset="2"/>
              <a:buChar char="Ø"/>
            </a:pPr>
            <a:endParaRPr lang="en-US" sz="2000" dirty="0"/>
          </a:p>
          <a:p>
            <a:pPr algn="just"/>
            <a:r>
              <a:rPr lang="nl-NL" sz="2000" i="1" dirty="0"/>
              <a:t>Doel van deze oefening: Denk een paar minuten na over wat je zojuist beleefd hebt. Vluchtelingen leven uren, maanden, zelfs jaren onder dit soort dwang.</a:t>
            </a:r>
            <a:endParaRPr lang="en-GB" sz="2000"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376017" y="66480"/>
            <a:ext cx="3757941" cy="938256"/>
          </a:xfrm>
        </p:spPr>
        <p:txBody>
          <a:bodyPr>
            <a:normAutofit/>
          </a:bodyPr>
          <a:lstStyle/>
          <a:p>
            <a:r>
              <a:rPr lang="en-GB" dirty="0"/>
              <a:t>GROEPSPEL</a:t>
            </a:r>
          </a:p>
          <a:p>
            <a:endParaRPr lang="en-GB" dirty="0"/>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0588" y="863276"/>
            <a:ext cx="914400" cy="914400"/>
          </a:xfrm>
          <a:prstGeom prst="rect">
            <a:avLst/>
          </a:prstGeom>
        </p:spPr>
      </p:pic>
    </p:spTree>
    <p:extLst>
      <p:ext uri="{BB962C8B-B14F-4D97-AF65-F5344CB8AC3E}">
        <p14:creationId xmlns:p14="http://schemas.microsoft.com/office/powerpoint/2010/main" val="3600536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606869" y="1914048"/>
            <a:ext cx="10978262" cy="4325955"/>
          </a:xfrm>
        </p:spPr>
        <p:txBody>
          <a:bodyPr/>
          <a:lstStyle/>
          <a:p>
            <a:pPr algn="just"/>
            <a:r>
              <a:rPr lang="en-US" sz="2000" b="1" dirty="0" err="1">
                <a:solidFill>
                  <a:srgbClr val="76C6D2"/>
                </a:solidFill>
              </a:rPr>
              <a:t>Verlies</a:t>
            </a:r>
            <a:endParaRPr lang="en-US" sz="2000" b="1" dirty="0">
              <a:solidFill>
                <a:srgbClr val="76C6D2"/>
              </a:solidFill>
            </a:endParaRPr>
          </a:p>
          <a:p>
            <a:pPr algn="just"/>
            <a:r>
              <a:rPr lang="nl-NL" sz="2000" dirty="0"/>
              <a:t>Zoek een rustige en comfortabele plek om te zitten. Pak een pen en papier.</a:t>
            </a:r>
          </a:p>
          <a:p>
            <a:pPr marL="342900" indent="-342900" algn="just">
              <a:buFont typeface="Wingdings" panose="05000000000000000000" pitchFamily="2" charset="2"/>
              <a:buChar char="Ø"/>
            </a:pPr>
            <a:r>
              <a:rPr lang="nl-NL" sz="2000" dirty="0"/>
              <a:t>Probeer je een situatie te herinneren waarin je een gevoel van verlies hebt ervaren. Misschien was het een gekoesterd voorwerp, een plek waar je graag kwam, een lievelingsdier of een dierbare....</a:t>
            </a:r>
          </a:p>
          <a:p>
            <a:pPr marL="342900" indent="-342900" algn="just">
              <a:buFont typeface="Wingdings" panose="05000000000000000000" pitchFamily="2" charset="2"/>
              <a:buChar char="Ø"/>
            </a:pPr>
            <a:r>
              <a:rPr lang="nl-NL" sz="2000" dirty="0"/>
              <a:t>Laat alle herinneringen en emoties die met het verlies te maken hebben bij je terugkomen. Schrijf ze op, zodat je later kunt herlezen wat je voelde en het belang van deze persoonlijke ervaringen kunt waarderen.</a:t>
            </a:r>
          </a:p>
          <a:p>
            <a:pPr marL="342900" indent="-342900" algn="just">
              <a:buFont typeface="Wingdings" panose="05000000000000000000" pitchFamily="2" charset="2"/>
              <a:buChar char="Ø"/>
            </a:pPr>
            <a:r>
              <a:rPr lang="nl-NL" sz="2000" dirty="0"/>
              <a:t>Denk na over je eigen ervaring van verlies en bedenk hoe het moet voelen om beroofd te worden van al die dingen of mensen waaraan of waaraan je veel belang hecht</a:t>
            </a:r>
            <a:r>
              <a:rPr lang="en-US" sz="2000" dirty="0"/>
              <a:t>. </a:t>
            </a:r>
          </a:p>
          <a:p>
            <a:pPr algn="just"/>
            <a:r>
              <a:rPr lang="nl-NL" sz="2000" i="1" dirty="0"/>
              <a:t>Doel van deze oefening: Veel vluchtelingen verliezen werkelijk alles: hun land, hun huis, hun vrienden, hun familie. Probeer de pijn te begrijpen die ze ook moeten voelen</a:t>
            </a:r>
            <a:r>
              <a:rPr lang="en-US" sz="2000" i="1" dirty="0"/>
              <a:t>.</a:t>
            </a:r>
          </a:p>
          <a:p>
            <a:pPr algn="just"/>
            <a:r>
              <a:rPr lang="nl-NL" sz="2000" u="sng" dirty="0"/>
              <a:t>Maak aantekeningen over alle bovenstaande oefeningen. Wat heb jij geleerd, wat heeft de speler geleerd? Is er iets veranderd in de manier waarop ze begrijpen hoe het is om een vluchteling te zijn?</a:t>
            </a:r>
            <a:endParaRPr lang="en-GB" sz="2000"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376017" y="15692"/>
            <a:ext cx="3757941" cy="938256"/>
          </a:xfrm>
        </p:spPr>
        <p:txBody>
          <a:bodyPr>
            <a:normAutofit/>
          </a:bodyPr>
          <a:lstStyle/>
          <a:p>
            <a:r>
              <a:rPr lang="en-GB" dirty="0"/>
              <a:t>GROEPSPEL</a:t>
            </a:r>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0588" y="863276"/>
            <a:ext cx="914400" cy="914400"/>
          </a:xfrm>
          <a:prstGeom prst="rect">
            <a:avLst/>
          </a:prstGeom>
        </p:spPr>
      </p:pic>
    </p:spTree>
    <p:extLst>
      <p:ext uri="{BB962C8B-B14F-4D97-AF65-F5344CB8AC3E}">
        <p14:creationId xmlns:p14="http://schemas.microsoft.com/office/powerpoint/2010/main" val="1799712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C7159E-F30E-40A9-9211-1BB8D13CCCFC}"/>
              </a:ext>
            </a:extLst>
          </p:cNvPr>
          <p:cNvSpPr>
            <a:spLocks noGrp="1"/>
          </p:cNvSpPr>
          <p:nvPr>
            <p:ph type="body" sz="quarter" idx="13"/>
          </p:nvPr>
        </p:nvSpPr>
        <p:spPr>
          <a:xfrm>
            <a:off x="1461954" y="3526973"/>
            <a:ext cx="9268088" cy="1983825"/>
          </a:xfrm>
        </p:spPr>
        <p:txBody>
          <a:bodyPr/>
          <a:lstStyle/>
          <a:p>
            <a:pPr algn="ctr"/>
            <a:r>
              <a:rPr lang="nl-NL" dirty="0"/>
              <a:t>Belemmeringen als gevolg van een gebrek aan transparantie in beleidsvormingsprocessen en informatie-uitwisseling</a:t>
            </a:r>
            <a:endParaRPr lang="en-GB" dirty="0"/>
          </a:p>
        </p:txBody>
      </p:sp>
      <p:pic>
        <p:nvPicPr>
          <p:cNvPr id="5" name="Graphic 4" descr="Lock outline">
            <a:extLst>
              <a:ext uri="{FF2B5EF4-FFF2-40B4-BE49-F238E27FC236}">
                <a16:creationId xmlns:a16="http://schemas.microsoft.com/office/drawing/2014/main" id="{93F84B97-DF45-4B93-A1C7-BE0F14E595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5622" y="2178697"/>
            <a:ext cx="1220753" cy="1152331"/>
          </a:xfrm>
          <a:prstGeom prst="rect">
            <a:avLst/>
          </a:prstGeom>
        </p:spPr>
      </p:pic>
    </p:spTree>
    <p:extLst>
      <p:ext uri="{BB962C8B-B14F-4D97-AF65-F5344CB8AC3E}">
        <p14:creationId xmlns:p14="http://schemas.microsoft.com/office/powerpoint/2010/main" val="2587074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764EC7-65EE-4DBE-9509-E99E59DA57FE}"/>
              </a:ext>
            </a:extLst>
          </p:cNvPr>
          <p:cNvSpPr>
            <a:spLocks noGrp="1"/>
          </p:cNvSpPr>
          <p:nvPr>
            <p:ph type="body" sz="quarter" idx="15"/>
          </p:nvPr>
        </p:nvSpPr>
        <p:spPr/>
        <p:txBody>
          <a:bodyPr/>
          <a:lstStyle/>
          <a:p>
            <a:r>
              <a:rPr lang="hr-BA" dirty="0"/>
              <a:t>Uit onderzoek blijkt</a:t>
            </a:r>
            <a:r>
              <a:rPr lang="en-GB" dirty="0"/>
              <a:t> </a:t>
            </a:r>
            <a:r>
              <a:rPr lang="en-GB" dirty="0" err="1"/>
              <a:t>dat</a:t>
            </a:r>
            <a:r>
              <a:rPr lang="hr-BA" baseline="30000" dirty="0"/>
              <a:t>1</a:t>
            </a:r>
            <a:r>
              <a:rPr lang="hr-BA" dirty="0"/>
              <a:t>:</a:t>
            </a:r>
            <a:endParaRPr lang="en-US" dirty="0"/>
          </a:p>
        </p:txBody>
      </p:sp>
      <p:sp>
        <p:nvSpPr>
          <p:cNvPr id="3" name="Text Placeholder 2">
            <a:extLst>
              <a:ext uri="{FF2B5EF4-FFF2-40B4-BE49-F238E27FC236}">
                <a16:creationId xmlns:a16="http://schemas.microsoft.com/office/drawing/2014/main" id="{EEED2193-CA17-403B-B88B-9085229A8128}"/>
              </a:ext>
            </a:extLst>
          </p:cNvPr>
          <p:cNvSpPr>
            <a:spLocks noGrp="1"/>
          </p:cNvSpPr>
          <p:nvPr>
            <p:ph type="body" sz="quarter" idx="16"/>
          </p:nvPr>
        </p:nvSpPr>
        <p:spPr>
          <a:xfrm>
            <a:off x="450015" y="1714311"/>
            <a:ext cx="10978262" cy="4268144"/>
          </a:xfrm>
        </p:spPr>
        <p:txBody>
          <a:bodyPr/>
          <a:lstStyle/>
          <a:p>
            <a:pPr marL="342900" indent="-342900">
              <a:buFontTx/>
              <a:buChar char="-"/>
            </a:pPr>
            <a:r>
              <a:rPr lang="nl-NL" sz="2300" dirty="0"/>
              <a:t>in sommige gevallen lijkt er sprake te zijn van onduidelijke en ongestructureerde informatie-uitwisseling en samenwerking tussen gemeenten en nationale overheden. </a:t>
            </a:r>
          </a:p>
          <a:p>
            <a:pPr marL="342900" indent="-342900">
              <a:buFontTx/>
              <a:buChar char="-"/>
            </a:pPr>
            <a:r>
              <a:rPr lang="nl-NL" sz="2300" dirty="0"/>
              <a:t>het gebrek aan vertrouwen dat belangenbehartigers van nieuwkomers vaak voelen ten opzichte van beleidsmakers komt ook voort uit een gebrek aan transparantie in beleidsvormingsprocessen. Sommige deelnemers aan het onderzoek hadden het over onvervulde verwachtingen of "loze beloften": hoewel politieke partijen aanvankelijk veel belangstelling kunnen tonen voor samenwerking met nieuwkomers en door nieuwkomers geleide initiatieven, ondernemen ze uiteindelijk geen actie om deze beloften waar te maken.</a:t>
            </a:r>
          </a:p>
          <a:p>
            <a:pPr marL="342900" indent="-342900">
              <a:buFontTx/>
              <a:buChar char="-"/>
            </a:pPr>
            <a:r>
              <a:rPr lang="nl-NL" sz="2300" dirty="0"/>
              <a:t>hoewel communiceren met plaatselijke politici vaak makkelijker was dan met nationale politici, beslissingen toch vaak op nationaal niveau worden genomen.</a:t>
            </a:r>
            <a:endParaRPr lang="hr-BA" sz="2300" dirty="0"/>
          </a:p>
          <a:p>
            <a:endParaRPr lang="en-GB" sz="1200" b="1" i="1" dirty="0">
              <a:solidFill>
                <a:srgbClr val="F6BC67"/>
              </a:solidFill>
            </a:endParaRPr>
          </a:p>
          <a:p>
            <a:r>
              <a:rPr lang="hr-BA" sz="1200" b="1" i="1" dirty="0">
                <a:solidFill>
                  <a:srgbClr val="F6BC67"/>
                </a:solidFill>
              </a:rPr>
              <a:t>*1: </a:t>
            </a:r>
            <a:r>
              <a:rPr lang="en-US" sz="1200" b="1" i="1" dirty="0">
                <a:solidFill>
                  <a:srgbClr val="F6BC67"/>
                </a:solidFill>
                <a:effectLst/>
                <a:latin typeface="Arial" panose="020B0604020202020204" pitchFamily="34" charset="0"/>
              </a:rPr>
              <a:t>Migrant-led advocacy across Europe</a:t>
            </a:r>
            <a:r>
              <a:rPr lang="hr-BA" sz="1200" b="1" i="1" dirty="0">
                <a:solidFill>
                  <a:srgbClr val="F6BC67"/>
                </a:solidFill>
                <a:effectLst/>
                <a:latin typeface="Arial" panose="020B0604020202020204" pitchFamily="34" charset="0"/>
              </a:rPr>
              <a:t>, </a:t>
            </a:r>
            <a:r>
              <a:rPr lang="en-US" sz="1200" b="1" i="1" dirty="0">
                <a:solidFill>
                  <a:srgbClr val="F6BC67"/>
                </a:solidFill>
                <a:effectLst/>
                <a:latin typeface="Arial" panose="020B0604020202020204" pitchFamily="34" charset="0"/>
              </a:rPr>
              <a:t>Mohammed Badran</a:t>
            </a:r>
            <a:r>
              <a:rPr lang="hr-BA" sz="1200" b="1" i="1" dirty="0">
                <a:solidFill>
                  <a:srgbClr val="F6BC67"/>
                </a:solidFill>
                <a:effectLst/>
                <a:latin typeface="Arial" panose="020B0604020202020204" pitchFamily="34" charset="0"/>
              </a:rPr>
              <a:t>, 2019</a:t>
            </a:r>
            <a:endParaRPr lang="en-US" sz="1200" b="1" i="1" dirty="0">
              <a:solidFill>
                <a:srgbClr val="F6BC67"/>
              </a:solidFill>
            </a:endParaRPr>
          </a:p>
        </p:txBody>
      </p:sp>
    </p:spTree>
    <p:extLst>
      <p:ext uri="{BB962C8B-B14F-4D97-AF65-F5344CB8AC3E}">
        <p14:creationId xmlns:p14="http://schemas.microsoft.com/office/powerpoint/2010/main" val="2044396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777E23-EC3A-486D-95F9-4C10DCD3C052}"/>
              </a:ext>
            </a:extLst>
          </p:cNvPr>
          <p:cNvSpPr>
            <a:spLocks noGrp="1"/>
          </p:cNvSpPr>
          <p:nvPr>
            <p:ph type="body" sz="quarter" idx="13"/>
          </p:nvPr>
        </p:nvSpPr>
        <p:spPr>
          <a:xfrm>
            <a:off x="1503590" y="3243189"/>
            <a:ext cx="9184820" cy="1319482"/>
          </a:xfrm>
        </p:spPr>
        <p:txBody>
          <a:bodyPr>
            <a:normAutofit fontScale="92500"/>
          </a:bodyPr>
          <a:lstStyle/>
          <a:p>
            <a:pPr algn="ctr"/>
            <a:r>
              <a:rPr lang="nl-NL" dirty="0"/>
              <a:t>Belemmeringen voor vrijwilligerswerk:</a:t>
            </a:r>
          </a:p>
          <a:p>
            <a:pPr algn="ctr"/>
            <a:r>
              <a:rPr lang="nl-NL" dirty="0"/>
              <a:t>Wettelijke belemmeringen + gebrek aan aandacht</a:t>
            </a:r>
            <a:endParaRPr lang="en-US" dirty="0"/>
          </a:p>
        </p:txBody>
      </p:sp>
      <p:pic>
        <p:nvPicPr>
          <p:cNvPr id="4" name="Graphic 3" descr="Cheers outline">
            <a:extLst>
              <a:ext uri="{FF2B5EF4-FFF2-40B4-BE49-F238E27FC236}">
                <a16:creationId xmlns:a16="http://schemas.microsoft.com/office/drawing/2014/main" id="{365ADC40-8921-4D10-B104-4FF85B53FB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50498" y="1470373"/>
            <a:ext cx="1772816" cy="1772816"/>
          </a:xfrm>
          <a:prstGeom prst="rect">
            <a:avLst/>
          </a:prstGeom>
        </p:spPr>
      </p:pic>
    </p:spTree>
    <p:extLst>
      <p:ext uri="{BB962C8B-B14F-4D97-AF65-F5344CB8AC3E}">
        <p14:creationId xmlns:p14="http://schemas.microsoft.com/office/powerpoint/2010/main" val="1711396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5DE20-4FEA-4103-927A-BBAE2194F937}"/>
              </a:ext>
            </a:extLst>
          </p:cNvPr>
          <p:cNvSpPr>
            <a:spLocks noGrp="1"/>
          </p:cNvSpPr>
          <p:nvPr>
            <p:ph type="body" sz="quarter" idx="15"/>
          </p:nvPr>
        </p:nvSpPr>
        <p:spPr/>
        <p:txBody>
          <a:bodyPr/>
          <a:lstStyle/>
          <a:p>
            <a:r>
              <a:rPr lang="nl-NL" dirty="0"/>
              <a:t>De belemmeringen voor vrijwilligerswerk begrijpen om ze te overwinnen</a:t>
            </a:r>
            <a:endParaRPr lang="en-US" dirty="0"/>
          </a:p>
        </p:txBody>
      </p:sp>
      <p:sp>
        <p:nvSpPr>
          <p:cNvPr id="3" name="Text Placeholder 2">
            <a:extLst>
              <a:ext uri="{FF2B5EF4-FFF2-40B4-BE49-F238E27FC236}">
                <a16:creationId xmlns:a16="http://schemas.microsoft.com/office/drawing/2014/main" id="{911AD0E5-8B18-4EFC-8444-24AF5F141CF0}"/>
              </a:ext>
            </a:extLst>
          </p:cNvPr>
          <p:cNvSpPr>
            <a:spLocks noGrp="1"/>
          </p:cNvSpPr>
          <p:nvPr>
            <p:ph type="body" sz="quarter" idx="16"/>
          </p:nvPr>
        </p:nvSpPr>
        <p:spPr/>
        <p:txBody>
          <a:bodyPr/>
          <a:lstStyle/>
          <a:p>
            <a:r>
              <a:rPr lang="nl-NL" dirty="0"/>
              <a:t>Vrijwilligerswerk is een belangrijk integraal onderdeel van Migrant Community </a:t>
            </a:r>
            <a:r>
              <a:rPr lang="nl-NL" dirty="0" err="1"/>
              <a:t>Mediation</a:t>
            </a:r>
            <a:r>
              <a:rPr lang="nl-NL" dirty="0"/>
              <a:t>, en dit zijn de meest voorkomende belemmeringen die we op dit vlak soms moeten overwinnen</a:t>
            </a:r>
            <a:r>
              <a:rPr lang="hr-BA" dirty="0"/>
              <a:t>:</a:t>
            </a:r>
          </a:p>
          <a:p>
            <a:endParaRPr lang="hr-BA" dirty="0"/>
          </a:p>
          <a:p>
            <a:pPr marL="342900" indent="-342900">
              <a:buFont typeface="Arial" panose="020B0604020202020204" pitchFamily="34" charset="0"/>
              <a:buChar char="•"/>
            </a:pPr>
            <a:r>
              <a:rPr lang="nl-NL" dirty="0"/>
              <a:t>In sommige landen mogen statushouders of nieuwkomers geen vrijwilligerswerk doen, of hebben ze geen verzekering. In andere landen zijn referenties nodig om vrijwilliger te worden.  Een nieuwkomer met een beperkt sociaal netwerk kan niet altijd aan de benodigde referenties komen</a:t>
            </a:r>
          </a:p>
          <a:p>
            <a:pPr marL="342900" indent="-342900">
              <a:buFont typeface="Arial" panose="020B0604020202020204" pitchFamily="34" charset="0"/>
              <a:buChar char="•"/>
            </a:pPr>
            <a:r>
              <a:rPr lang="nl-NL" dirty="0"/>
              <a:t>Gebrek aan aandacht en soms overtuiging - bij ambtenaren, vrijwilligersorganisaties en instanties die vrijwilligerswerk bevorderen - dat ook nieuwkomers als vrijwilliger aan de slag kunnen</a:t>
            </a:r>
            <a:endParaRPr lang="hr-BA" dirty="0"/>
          </a:p>
        </p:txBody>
      </p:sp>
    </p:spTree>
    <p:extLst>
      <p:ext uri="{BB962C8B-B14F-4D97-AF65-F5344CB8AC3E}">
        <p14:creationId xmlns:p14="http://schemas.microsoft.com/office/powerpoint/2010/main" val="17139186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1485F2E-8F6A-416C-BB35-3366BC5FEEC8}"/>
              </a:ext>
            </a:extLst>
          </p:cNvPr>
          <p:cNvSpPr txBox="1">
            <a:spLocks/>
          </p:cNvSpPr>
          <p:nvPr/>
        </p:nvSpPr>
        <p:spPr>
          <a:xfrm>
            <a:off x="1720167" y="467557"/>
            <a:ext cx="8751666" cy="6782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hr-BA" dirty="0">
                <a:solidFill>
                  <a:srgbClr val="F6BC67"/>
                </a:solidFill>
              </a:rPr>
              <a:t>OPDRACHT: OVERWIN DE BELEMMERINGEN</a:t>
            </a:r>
            <a:endParaRPr lang="en-GB" dirty="0"/>
          </a:p>
        </p:txBody>
      </p:sp>
      <p:grpSp>
        <p:nvGrpSpPr>
          <p:cNvPr id="2" name="Group 1">
            <a:extLst>
              <a:ext uri="{FF2B5EF4-FFF2-40B4-BE49-F238E27FC236}">
                <a16:creationId xmlns:a16="http://schemas.microsoft.com/office/drawing/2014/main" id="{696677D5-EDE4-4636-BCA6-46C1142ABAF5}"/>
              </a:ext>
            </a:extLst>
          </p:cNvPr>
          <p:cNvGrpSpPr/>
          <p:nvPr/>
        </p:nvGrpSpPr>
        <p:grpSpPr>
          <a:xfrm>
            <a:off x="5341975" y="1127760"/>
            <a:ext cx="1234440" cy="1188720"/>
            <a:chOff x="5341975" y="1127760"/>
            <a:chExt cx="1234440" cy="1188720"/>
          </a:xfrm>
        </p:grpSpPr>
        <p:sp>
          <p:nvSpPr>
            <p:cNvPr id="5" name="Flowchart: Connector 4">
              <a:extLst>
                <a:ext uri="{FF2B5EF4-FFF2-40B4-BE49-F238E27FC236}">
                  <a16:creationId xmlns:a16="http://schemas.microsoft.com/office/drawing/2014/main" id="{B1F3F330-6679-40BE-897A-7A8088ED1662}"/>
                </a:ext>
              </a:extLst>
            </p:cNvPr>
            <p:cNvSpPr/>
            <p:nvPr/>
          </p:nvSpPr>
          <p:spPr>
            <a:xfrm>
              <a:off x="5341975" y="1127760"/>
              <a:ext cx="1234440" cy="1188720"/>
            </a:xfrm>
            <a:prstGeom prst="flowChartConnector">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425CF92A-0867-4C09-8E7E-AA31E40D4F62}"/>
                </a:ext>
              </a:extLst>
            </p:cNvPr>
            <p:cNvGrpSpPr/>
            <p:nvPr/>
          </p:nvGrpSpPr>
          <p:grpSpPr>
            <a:xfrm>
              <a:off x="5733408" y="144659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8091176D-98A0-4BBD-B398-760D2E499DB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520;p39">
                <a:extLst>
                  <a:ext uri="{FF2B5EF4-FFF2-40B4-BE49-F238E27FC236}">
                    <a16:creationId xmlns:a16="http://schemas.microsoft.com/office/drawing/2014/main" id="{7CEDD60E-09AC-42A5-826E-8EA372A6832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21;p39">
                <a:extLst>
                  <a:ext uri="{FF2B5EF4-FFF2-40B4-BE49-F238E27FC236}">
                    <a16:creationId xmlns:a16="http://schemas.microsoft.com/office/drawing/2014/main" id="{7FED7A76-185B-4633-8D43-EBE08772FAF6}"/>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2;p39">
                <a:extLst>
                  <a:ext uri="{FF2B5EF4-FFF2-40B4-BE49-F238E27FC236}">
                    <a16:creationId xmlns:a16="http://schemas.microsoft.com/office/drawing/2014/main" id="{3D9B6423-B2E0-4A60-B166-F6F6488900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3;p39">
                <a:extLst>
                  <a:ext uri="{FF2B5EF4-FFF2-40B4-BE49-F238E27FC236}">
                    <a16:creationId xmlns:a16="http://schemas.microsoft.com/office/drawing/2014/main" id="{4504867B-5A02-477A-8679-CD609F740309}"/>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24;p39">
                <a:extLst>
                  <a:ext uri="{FF2B5EF4-FFF2-40B4-BE49-F238E27FC236}">
                    <a16:creationId xmlns:a16="http://schemas.microsoft.com/office/drawing/2014/main" id="{84D73BC5-F9EE-4829-80FB-DD0E8BAE9799}"/>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3" name="Text Placeholder 12">
            <a:extLst>
              <a:ext uri="{FF2B5EF4-FFF2-40B4-BE49-F238E27FC236}">
                <a16:creationId xmlns:a16="http://schemas.microsoft.com/office/drawing/2014/main" id="{189F4942-8A43-405E-B55D-F892ED46153B}"/>
              </a:ext>
            </a:extLst>
          </p:cNvPr>
          <p:cNvSpPr>
            <a:spLocks noGrp="1"/>
          </p:cNvSpPr>
          <p:nvPr>
            <p:ph type="body" sz="quarter" idx="16"/>
          </p:nvPr>
        </p:nvSpPr>
        <p:spPr>
          <a:xfrm>
            <a:off x="569479" y="2741496"/>
            <a:ext cx="10978262" cy="3056609"/>
          </a:xfrm>
        </p:spPr>
        <p:txBody>
          <a:bodyPr/>
          <a:lstStyle/>
          <a:p>
            <a:pPr marL="342900" indent="-342900">
              <a:buFont typeface="Wingdings" panose="05000000000000000000" pitchFamily="2" charset="2"/>
              <a:buChar char="q"/>
            </a:pPr>
            <a:r>
              <a:rPr lang="nl-NL" dirty="0"/>
              <a:t>Herinner je nog de '</a:t>
            </a:r>
            <a:r>
              <a:rPr lang="nl-NL" dirty="0" err="1"/>
              <a:t>Geemschap</a:t>
            </a:r>
            <a:r>
              <a:rPr lang="nl-NL" dirty="0"/>
              <a:t> in kaart brengen' activiteit en het Actieplan uit Module 2? Gebruik je nieuw kennis over belemmeringen om je Gemeenschapskaart bij te werken en voeg dan aan je Actieplan acties toe om deze belemmeringen te overwinnen, zoals</a:t>
            </a:r>
            <a:r>
              <a:rPr lang="hr-BA" dirty="0"/>
              <a:t>:</a:t>
            </a:r>
            <a:endParaRPr lang="en-GB" dirty="0"/>
          </a:p>
          <a:p>
            <a:endParaRPr lang="en-GB" dirty="0"/>
          </a:p>
          <a:p>
            <a:pPr marL="342900" indent="-342900">
              <a:buFont typeface="Wingdings" panose="05000000000000000000" pitchFamily="2" charset="2"/>
              <a:buChar char="ü"/>
            </a:pPr>
            <a:r>
              <a:rPr lang="nl-NL" dirty="0"/>
              <a:t>Bereid een goede pitch voor over je probleem die empathie oproept</a:t>
            </a:r>
          </a:p>
          <a:p>
            <a:pPr marL="342900" indent="-342900">
              <a:buFont typeface="Wingdings" panose="05000000000000000000" pitchFamily="2" charset="2"/>
              <a:buChar char="ü"/>
            </a:pPr>
            <a:r>
              <a:rPr lang="nl-NL" dirty="0"/>
              <a:t>Doe onderzoek om te begrijpen wat het beleid over je probleem zegt</a:t>
            </a:r>
          </a:p>
          <a:p>
            <a:pPr marL="342900" indent="-342900">
              <a:buFont typeface="Wingdings" panose="05000000000000000000" pitchFamily="2" charset="2"/>
              <a:buChar char="ü"/>
            </a:pPr>
            <a:r>
              <a:rPr lang="nl-NL" dirty="0"/>
              <a:t>Zoek uit of er een vrijwilligerscentrum is waarmee je kunt samenwerken, en of je de FORMELE route moet bewandelen</a:t>
            </a:r>
            <a:endParaRPr lang="en-GB" dirty="0"/>
          </a:p>
        </p:txBody>
      </p:sp>
    </p:spTree>
    <p:extLst>
      <p:ext uri="{BB962C8B-B14F-4D97-AF65-F5344CB8AC3E}">
        <p14:creationId xmlns:p14="http://schemas.microsoft.com/office/powerpoint/2010/main" val="2218600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346392-04EB-431D-8812-D39A8A82D9C2}"/>
              </a:ext>
            </a:extLst>
          </p:cNvPr>
          <p:cNvSpPr>
            <a:spLocks noGrp="1"/>
          </p:cNvSpPr>
          <p:nvPr>
            <p:ph type="body" sz="quarter" idx="15"/>
          </p:nvPr>
        </p:nvSpPr>
        <p:spPr/>
        <p:txBody>
          <a:bodyPr/>
          <a:lstStyle/>
          <a:p>
            <a:r>
              <a:rPr lang="hr-BA" dirty="0"/>
              <a:t>Maar voordat je begint...</a:t>
            </a:r>
            <a:endParaRPr lang="en-US" dirty="0"/>
          </a:p>
        </p:txBody>
      </p:sp>
      <p:sp>
        <p:nvSpPr>
          <p:cNvPr id="3" name="Text Placeholder 2">
            <a:extLst>
              <a:ext uri="{FF2B5EF4-FFF2-40B4-BE49-F238E27FC236}">
                <a16:creationId xmlns:a16="http://schemas.microsoft.com/office/drawing/2014/main" id="{6D0C24E4-30C7-42C9-8BF4-6C61111A8675}"/>
              </a:ext>
            </a:extLst>
          </p:cNvPr>
          <p:cNvSpPr>
            <a:spLocks noGrp="1"/>
          </p:cNvSpPr>
          <p:nvPr>
            <p:ph type="body" sz="quarter" idx="16"/>
          </p:nvPr>
        </p:nvSpPr>
        <p:spPr>
          <a:xfrm>
            <a:off x="459346" y="1740770"/>
            <a:ext cx="10978262" cy="4038015"/>
          </a:xfrm>
        </p:spPr>
        <p:txBody>
          <a:bodyPr/>
          <a:lstStyle/>
          <a:p>
            <a:pPr marL="342900" indent="-342900">
              <a:buFont typeface="Wingdings" panose="05000000000000000000" pitchFamily="2" charset="2"/>
              <a:buChar char="ü"/>
            </a:pPr>
            <a:r>
              <a:rPr lang="nl-NL" dirty="0"/>
              <a:t>Vergeet niet de mensen die je probeert te helpen en focus je niet alleen op het proces</a:t>
            </a:r>
          </a:p>
          <a:p>
            <a:pPr marL="342900" indent="-342900">
              <a:buFont typeface="Wingdings" panose="05000000000000000000" pitchFamily="2" charset="2"/>
              <a:buChar char="ü"/>
            </a:pPr>
            <a:r>
              <a:rPr lang="nl-NL" dirty="0"/>
              <a:t>Wie zijn de mensen die je bereikt?</a:t>
            </a:r>
          </a:p>
          <a:p>
            <a:pPr marL="342900" indent="-342900">
              <a:buFont typeface="Wingdings" panose="05000000000000000000" pitchFamily="2" charset="2"/>
              <a:buChar char="ü"/>
            </a:pPr>
            <a:r>
              <a:rPr lang="nl-NL" dirty="0"/>
              <a:t>Hoe worden ze door je interventie beïnvloed?</a:t>
            </a:r>
          </a:p>
          <a:p>
            <a:pPr marL="342900" indent="-342900">
              <a:buFont typeface="Wingdings" panose="05000000000000000000" pitchFamily="2" charset="2"/>
              <a:buChar char="ü"/>
            </a:pPr>
            <a:r>
              <a:rPr lang="nl-NL" dirty="0"/>
              <a:t>Wat zijn hun verhalen?</a:t>
            </a:r>
          </a:p>
          <a:p>
            <a:pPr marL="342900" indent="-342900">
              <a:buFont typeface="Wingdings" panose="05000000000000000000" pitchFamily="2" charset="2"/>
              <a:buChar char="ü"/>
            </a:pPr>
            <a:r>
              <a:rPr lang="nl-NL" dirty="0"/>
              <a:t>Is er iets in hun omstandigheden dat verwarrend is, dat je niet begrijpt?</a:t>
            </a:r>
          </a:p>
          <a:p>
            <a:pPr marL="342900" indent="-342900">
              <a:buFont typeface="Wingdings" panose="05000000000000000000" pitchFamily="2" charset="2"/>
              <a:buChar char="ü"/>
            </a:pPr>
            <a:r>
              <a:rPr lang="nl-NL" dirty="0"/>
              <a:t>Denk je dat je andere behoeften, reacties, gevoelens zou hebben als je hen was?</a:t>
            </a:r>
          </a:p>
          <a:p>
            <a:pPr marL="342900" indent="-342900">
              <a:buFont typeface="Wingdings" panose="05000000000000000000" pitchFamily="2" charset="2"/>
              <a:buChar char="ü"/>
            </a:pPr>
            <a:r>
              <a:rPr lang="nl-NL" dirty="0"/>
              <a:t>Kun je accepteren wat ze zeggen, voelen? Accepteer je de verschillen?</a:t>
            </a:r>
            <a:endParaRPr lang="hr-BA"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r>
              <a:rPr lang="nl-NL" dirty="0"/>
              <a:t>Pas als dit denkwerk gedaan is, ben je klaar voor de volgende stappen.</a:t>
            </a:r>
            <a:endParaRPr lang="en-US" dirty="0"/>
          </a:p>
        </p:txBody>
      </p:sp>
    </p:spTree>
    <p:extLst>
      <p:ext uri="{BB962C8B-B14F-4D97-AF65-F5344CB8AC3E}">
        <p14:creationId xmlns:p14="http://schemas.microsoft.com/office/powerpoint/2010/main" val="1612129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lstStyle/>
          <a:p>
            <a:r>
              <a:rPr lang="nl-NL" b="1" dirty="0"/>
              <a:t>Veranderingstheorie: Hoe je het eenvoudig kunt gebruiken om de verandering in je gemeenschap in kaart te brengen</a:t>
            </a:r>
            <a:endParaRPr lang="en-US" dirty="0"/>
          </a:p>
        </p:txBody>
      </p:sp>
    </p:spTree>
    <p:extLst>
      <p:ext uri="{BB962C8B-B14F-4D97-AF65-F5344CB8AC3E}">
        <p14:creationId xmlns:p14="http://schemas.microsoft.com/office/powerpoint/2010/main" val="4056412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880B39-F624-448C-A527-4AFC723AED2B}"/>
              </a:ext>
            </a:extLst>
          </p:cNvPr>
          <p:cNvSpPr>
            <a:spLocks noGrp="1"/>
          </p:cNvSpPr>
          <p:nvPr>
            <p:ph type="body" sz="quarter" idx="13"/>
          </p:nvPr>
        </p:nvSpPr>
        <p:spPr/>
        <p:txBody>
          <a:bodyPr>
            <a:normAutofit fontScale="85000" lnSpcReduction="20000"/>
          </a:bodyPr>
          <a:lstStyle/>
          <a:p>
            <a:r>
              <a:rPr lang="en-US" sz="4000" dirty="0"/>
              <a:t>Wat is </a:t>
            </a:r>
            <a:r>
              <a:rPr lang="en-US" sz="4000" dirty="0" err="1"/>
              <a:t>veranderingstheorie</a:t>
            </a:r>
            <a:r>
              <a:rPr lang="en-US" sz="4000" dirty="0"/>
              <a:t>?</a:t>
            </a:r>
            <a:endParaRPr lang="hr-BA" sz="4000" dirty="0"/>
          </a:p>
          <a:p>
            <a:pPr algn="l"/>
            <a:r>
              <a:rPr lang="nl-NL" sz="2800" b="0" dirty="0"/>
              <a:t>Een methode voor planning, participatie en evaluatie die gebruikt wordt om sociale verandering te bevorderen. Veranderingstheorie definieert lange-termijn doelen en werkt dan terug om noodzakelijke randvoorwaarden te identificeren.</a:t>
            </a:r>
            <a:endParaRPr lang="en-US" sz="2800" b="0" dirty="0"/>
          </a:p>
        </p:txBody>
      </p:sp>
      <p:sp>
        <p:nvSpPr>
          <p:cNvPr id="4" name="Text Placeholder 3">
            <a:extLst>
              <a:ext uri="{FF2B5EF4-FFF2-40B4-BE49-F238E27FC236}">
                <a16:creationId xmlns:a16="http://schemas.microsoft.com/office/drawing/2014/main" id="{C14C9BF5-6D82-4CC0-A3FC-C4DC68AA637E}"/>
              </a:ext>
            </a:extLst>
          </p:cNvPr>
          <p:cNvSpPr>
            <a:spLocks noGrp="1"/>
          </p:cNvSpPr>
          <p:nvPr>
            <p:ph type="body" sz="quarter" idx="16"/>
          </p:nvPr>
        </p:nvSpPr>
        <p:spPr>
          <a:xfrm>
            <a:off x="425017" y="2335895"/>
            <a:ext cx="2659582" cy="3153746"/>
          </a:xfrm>
        </p:spPr>
        <p:txBody>
          <a:bodyPr/>
          <a:lstStyle/>
          <a:p>
            <a:r>
              <a:rPr lang="nl-NL" dirty="0"/>
              <a:t>Helpt organisaties, programma's, netwerken of initiatieven hun sociale doelen te formuleren door het verduidelijken van</a:t>
            </a:r>
            <a:r>
              <a:rPr lang="en-US" dirty="0"/>
              <a:t>:</a:t>
            </a:r>
          </a:p>
          <a:p>
            <a:pPr marL="285750" indent="-285750">
              <a:buFontTx/>
              <a:buChar char="-"/>
            </a:pPr>
            <a:r>
              <a:rPr lang="nl-NL" dirty="0"/>
              <a:t>Bedoelingen - waarom doe je wat je doet</a:t>
            </a:r>
          </a:p>
          <a:p>
            <a:pPr marL="285750" indent="-285750">
              <a:buFontTx/>
              <a:buChar char="-"/>
            </a:pPr>
            <a:r>
              <a:rPr lang="nl-NL" dirty="0"/>
              <a:t>Verwachte uitkomsten - wat verwacht je dat er gebeurt als gevolg van je acties</a:t>
            </a:r>
            <a:endParaRPr lang="en-US" dirty="0"/>
          </a:p>
        </p:txBody>
      </p:sp>
      <p:sp>
        <p:nvSpPr>
          <p:cNvPr id="6" name="Text Placeholder 5">
            <a:extLst>
              <a:ext uri="{FF2B5EF4-FFF2-40B4-BE49-F238E27FC236}">
                <a16:creationId xmlns:a16="http://schemas.microsoft.com/office/drawing/2014/main" id="{77C10B3A-0BF4-489E-9FC6-6901907D1E00}"/>
              </a:ext>
            </a:extLst>
          </p:cNvPr>
          <p:cNvSpPr>
            <a:spLocks noGrp="1"/>
          </p:cNvSpPr>
          <p:nvPr>
            <p:ph type="body" sz="quarter" idx="18"/>
          </p:nvPr>
        </p:nvSpPr>
        <p:spPr>
          <a:xfrm>
            <a:off x="3273216" y="2699068"/>
            <a:ext cx="2659582" cy="2319294"/>
          </a:xfrm>
        </p:spPr>
        <p:txBody>
          <a:bodyPr/>
          <a:lstStyle/>
          <a:p>
            <a:r>
              <a:rPr lang="nl-NL" dirty="0"/>
              <a:t>Toont de trajecten en acties die nodig zijn om de beoogde resultaten te bereiken</a:t>
            </a:r>
            <a:endParaRPr lang="hr-BA" dirty="0"/>
          </a:p>
          <a:p>
            <a:r>
              <a:rPr lang="nl-NL" dirty="0"/>
              <a:t>Vooruitplannen: legt de basis voor toekomstige activiteiten en verwachte resultaten</a:t>
            </a:r>
            <a:endParaRPr lang="en-US" dirty="0"/>
          </a:p>
        </p:txBody>
      </p:sp>
      <p:sp>
        <p:nvSpPr>
          <p:cNvPr id="8" name="Text Placeholder 7">
            <a:extLst>
              <a:ext uri="{FF2B5EF4-FFF2-40B4-BE49-F238E27FC236}">
                <a16:creationId xmlns:a16="http://schemas.microsoft.com/office/drawing/2014/main" id="{31325762-3995-400B-A69D-37841266F8E1}"/>
              </a:ext>
            </a:extLst>
          </p:cNvPr>
          <p:cNvSpPr>
            <a:spLocks noGrp="1"/>
          </p:cNvSpPr>
          <p:nvPr>
            <p:ph type="body" sz="quarter" idx="20"/>
          </p:nvPr>
        </p:nvSpPr>
        <p:spPr>
          <a:xfrm>
            <a:off x="6158454" y="2914927"/>
            <a:ext cx="2659582" cy="2103435"/>
          </a:xfrm>
        </p:spPr>
        <p:txBody>
          <a:bodyPr/>
          <a:lstStyle/>
          <a:p>
            <a:r>
              <a:rPr lang="nl-NL" dirty="0"/>
              <a:t>beschrijft de resultaten die als leidraad dienen voor de evaluatie (maar niet de </a:t>
            </a:r>
            <a:r>
              <a:rPr lang="nl-NL" dirty="0" err="1"/>
              <a:t>evaluatie-methoden</a:t>
            </a:r>
            <a:r>
              <a:rPr lang="nl-NL" dirty="0"/>
              <a:t>, die in een evaluatieplan beschreven zijn)</a:t>
            </a:r>
            <a:endParaRPr lang="en-US" dirty="0"/>
          </a:p>
        </p:txBody>
      </p:sp>
      <p:sp>
        <p:nvSpPr>
          <p:cNvPr id="10" name="Text Placeholder 9">
            <a:extLst>
              <a:ext uri="{FF2B5EF4-FFF2-40B4-BE49-F238E27FC236}">
                <a16:creationId xmlns:a16="http://schemas.microsoft.com/office/drawing/2014/main" id="{4E0E8896-8FC7-4917-8D48-00B91A4751F9}"/>
              </a:ext>
            </a:extLst>
          </p:cNvPr>
          <p:cNvSpPr>
            <a:spLocks noGrp="1"/>
          </p:cNvSpPr>
          <p:nvPr>
            <p:ph type="body" sz="quarter" idx="22"/>
          </p:nvPr>
        </p:nvSpPr>
        <p:spPr>
          <a:xfrm>
            <a:off x="9006653" y="2738295"/>
            <a:ext cx="2659582" cy="1479517"/>
          </a:xfrm>
        </p:spPr>
        <p:txBody>
          <a:bodyPr/>
          <a:lstStyle/>
          <a:p>
            <a:r>
              <a:rPr lang="nl-NL" dirty="0"/>
              <a:t>Zorgt voor regelmaat en afstemming in de praktijk; biedt een logische samenhang tussen het werk van een organisatie en de verwachte resultaten</a:t>
            </a:r>
            <a:endParaRPr lang="en-US" dirty="0"/>
          </a:p>
        </p:txBody>
      </p:sp>
      <p:sp>
        <p:nvSpPr>
          <p:cNvPr id="11" name="Rectangle: Rounded Corners 10">
            <a:extLst>
              <a:ext uri="{FF2B5EF4-FFF2-40B4-BE49-F238E27FC236}">
                <a16:creationId xmlns:a16="http://schemas.microsoft.com/office/drawing/2014/main" id="{F2B0ED58-33EA-4FB7-B0A7-278FCE1163F9}"/>
              </a:ext>
            </a:extLst>
          </p:cNvPr>
          <p:cNvSpPr/>
          <p:nvPr/>
        </p:nvSpPr>
        <p:spPr>
          <a:xfrm>
            <a:off x="847758" y="1867584"/>
            <a:ext cx="1828800" cy="359696"/>
          </a:xfrm>
          <a:prstGeom prst="roundRect">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A2F8ACA-D879-435A-B7B3-587FB4CEA78E}"/>
              </a:ext>
            </a:extLst>
          </p:cNvPr>
          <p:cNvSpPr/>
          <p:nvPr/>
        </p:nvSpPr>
        <p:spPr>
          <a:xfrm>
            <a:off x="3695957" y="1897224"/>
            <a:ext cx="1828800" cy="359696"/>
          </a:xfrm>
          <a:prstGeom prst="roundRect">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F5FF8F7-9B28-4330-A43B-AE4EDE2A6811}"/>
              </a:ext>
            </a:extLst>
          </p:cNvPr>
          <p:cNvSpPr/>
          <p:nvPr/>
        </p:nvSpPr>
        <p:spPr>
          <a:xfrm>
            <a:off x="6559000" y="1911762"/>
            <a:ext cx="1828800" cy="338875"/>
          </a:xfrm>
          <a:prstGeom prst="roundRect">
            <a:avLst/>
          </a:prstGeom>
          <a:solidFill>
            <a:srgbClr val="4D2B65"/>
          </a:solidFill>
          <a:ln>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E9A3E32-6426-4D01-915B-1D1E3527506F}"/>
              </a:ext>
            </a:extLst>
          </p:cNvPr>
          <p:cNvSpPr/>
          <p:nvPr/>
        </p:nvSpPr>
        <p:spPr>
          <a:xfrm>
            <a:off x="9422044" y="1890941"/>
            <a:ext cx="1828800" cy="359696"/>
          </a:xfrm>
          <a:prstGeom prst="roundRect">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FBF72F3-B9C4-46A0-A6A4-16381FE5DEA8}"/>
              </a:ext>
            </a:extLst>
          </p:cNvPr>
          <p:cNvSpPr>
            <a:spLocks noGrp="1"/>
          </p:cNvSpPr>
          <p:nvPr>
            <p:ph type="body" sz="quarter" idx="15"/>
          </p:nvPr>
        </p:nvSpPr>
        <p:spPr>
          <a:xfrm>
            <a:off x="716316" y="1897625"/>
            <a:ext cx="2077622" cy="353011"/>
          </a:xfrm>
        </p:spPr>
        <p:txBody>
          <a:bodyPr/>
          <a:lstStyle/>
          <a:p>
            <a:r>
              <a:rPr lang="en-GB" dirty="0"/>
              <a:t>COMMUNICATIE</a:t>
            </a:r>
            <a:endParaRPr lang="en-US" dirty="0"/>
          </a:p>
        </p:txBody>
      </p:sp>
      <p:sp>
        <p:nvSpPr>
          <p:cNvPr id="5" name="Text Placeholder 4">
            <a:extLst>
              <a:ext uri="{FF2B5EF4-FFF2-40B4-BE49-F238E27FC236}">
                <a16:creationId xmlns:a16="http://schemas.microsoft.com/office/drawing/2014/main" id="{6FA01F7B-32C6-488C-8A56-49B708099C32}"/>
              </a:ext>
            </a:extLst>
          </p:cNvPr>
          <p:cNvSpPr>
            <a:spLocks noGrp="1"/>
          </p:cNvSpPr>
          <p:nvPr>
            <p:ph type="body" sz="quarter" idx="17"/>
          </p:nvPr>
        </p:nvSpPr>
        <p:spPr>
          <a:xfrm>
            <a:off x="3280566" y="1928504"/>
            <a:ext cx="2644883" cy="278586"/>
          </a:xfrm>
        </p:spPr>
        <p:txBody>
          <a:bodyPr/>
          <a:lstStyle/>
          <a:p>
            <a:r>
              <a:rPr lang="hr-BA" dirty="0"/>
              <a:t>PLANNING</a:t>
            </a:r>
            <a:endParaRPr lang="en-US" dirty="0"/>
          </a:p>
        </p:txBody>
      </p:sp>
      <p:sp>
        <p:nvSpPr>
          <p:cNvPr id="7" name="Text Placeholder 6">
            <a:extLst>
              <a:ext uri="{FF2B5EF4-FFF2-40B4-BE49-F238E27FC236}">
                <a16:creationId xmlns:a16="http://schemas.microsoft.com/office/drawing/2014/main" id="{DF8E2494-C0CF-4495-8651-9B56611027BB}"/>
              </a:ext>
            </a:extLst>
          </p:cNvPr>
          <p:cNvSpPr>
            <a:spLocks noGrp="1"/>
          </p:cNvSpPr>
          <p:nvPr>
            <p:ph type="body" sz="quarter" idx="19"/>
          </p:nvPr>
        </p:nvSpPr>
        <p:spPr>
          <a:xfrm>
            <a:off x="6096000" y="1911762"/>
            <a:ext cx="2644883" cy="278586"/>
          </a:xfrm>
        </p:spPr>
        <p:txBody>
          <a:bodyPr/>
          <a:lstStyle/>
          <a:p>
            <a:r>
              <a:rPr lang="en-GB" dirty="0"/>
              <a:t>EVALUATIE</a:t>
            </a:r>
            <a:endParaRPr lang="en-US" dirty="0"/>
          </a:p>
        </p:txBody>
      </p:sp>
      <p:sp>
        <p:nvSpPr>
          <p:cNvPr id="9" name="Text Placeholder 8">
            <a:extLst>
              <a:ext uri="{FF2B5EF4-FFF2-40B4-BE49-F238E27FC236}">
                <a16:creationId xmlns:a16="http://schemas.microsoft.com/office/drawing/2014/main" id="{0A8C0DBB-51FD-4BAA-8F88-F0DEC767ED54}"/>
              </a:ext>
            </a:extLst>
          </p:cNvPr>
          <p:cNvSpPr>
            <a:spLocks noGrp="1"/>
          </p:cNvSpPr>
          <p:nvPr>
            <p:ph type="body" sz="quarter" idx="21"/>
          </p:nvPr>
        </p:nvSpPr>
        <p:spPr>
          <a:xfrm>
            <a:off x="9014002" y="1928504"/>
            <a:ext cx="2644883" cy="278586"/>
          </a:xfrm>
        </p:spPr>
        <p:txBody>
          <a:bodyPr/>
          <a:lstStyle/>
          <a:p>
            <a:r>
              <a:rPr lang="en-GB" dirty="0"/>
              <a:t>SAMENHANG</a:t>
            </a:r>
            <a:endParaRPr lang="en-US" dirty="0"/>
          </a:p>
        </p:txBody>
      </p:sp>
    </p:spTree>
    <p:extLst>
      <p:ext uri="{BB962C8B-B14F-4D97-AF65-F5344CB8AC3E}">
        <p14:creationId xmlns:p14="http://schemas.microsoft.com/office/powerpoint/2010/main" val="2437671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0F3186-4EAC-4870-8CCB-53B8AD93BDB8}"/>
              </a:ext>
            </a:extLst>
          </p:cNvPr>
          <p:cNvSpPr>
            <a:spLocks noGrp="1"/>
          </p:cNvSpPr>
          <p:nvPr>
            <p:ph type="body" sz="quarter" idx="13"/>
          </p:nvPr>
        </p:nvSpPr>
        <p:spPr/>
        <p:txBody>
          <a:bodyPr/>
          <a:lstStyle/>
          <a:p>
            <a:r>
              <a:rPr lang="nl-NL" dirty="0"/>
              <a:t>Veranderingstheorie is makkelijker dan je denkt</a:t>
            </a:r>
            <a:r>
              <a:rPr lang="hr-BA" dirty="0"/>
              <a:t>:</a:t>
            </a:r>
          </a:p>
          <a:p>
            <a:r>
              <a:rPr lang="hr-BA" dirty="0"/>
              <a:t>BEKIJK DIT FILMPJE</a:t>
            </a:r>
            <a:endParaRPr lang="en-US" dirty="0"/>
          </a:p>
        </p:txBody>
      </p:sp>
      <p:pic>
        <p:nvPicPr>
          <p:cNvPr id="4" name="Online Media 3" title="Theory of Change: It's Easier Than You Think">
            <a:hlinkClick r:id="" action="ppaction://media"/>
            <a:extLst>
              <a:ext uri="{FF2B5EF4-FFF2-40B4-BE49-F238E27FC236}">
                <a16:creationId xmlns:a16="http://schemas.microsoft.com/office/drawing/2014/main" id="{C1DE3DFE-10B7-4FB5-850F-7DACF2575115}"/>
              </a:ext>
            </a:extLst>
          </p:cNvPr>
          <p:cNvPicPr>
            <a:picLocks noRot="1" noChangeAspect="1"/>
          </p:cNvPicPr>
          <p:nvPr>
            <a:videoFile r:link="rId1"/>
          </p:nvPr>
        </p:nvPicPr>
        <p:blipFill>
          <a:blip r:embed="rId3"/>
          <a:stretch>
            <a:fillRect/>
          </a:stretch>
        </p:blipFill>
        <p:spPr>
          <a:xfrm>
            <a:off x="3154587" y="1884784"/>
            <a:ext cx="5690833" cy="3501449"/>
          </a:xfrm>
          <a:prstGeom prst="rect">
            <a:avLst/>
          </a:prstGeom>
        </p:spPr>
      </p:pic>
    </p:spTree>
    <p:extLst>
      <p:ext uri="{BB962C8B-B14F-4D97-AF65-F5344CB8AC3E}">
        <p14:creationId xmlns:p14="http://schemas.microsoft.com/office/powerpoint/2010/main" val="327281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47038-A68C-45A9-A11E-1E8DF7452B34}"/>
              </a:ext>
            </a:extLst>
          </p:cNvPr>
          <p:cNvSpPr>
            <a:spLocks noGrp="1"/>
          </p:cNvSpPr>
          <p:nvPr>
            <p:ph type="body" sz="quarter" idx="15"/>
          </p:nvPr>
        </p:nvSpPr>
        <p:spPr>
          <a:xfrm>
            <a:off x="571313" y="574409"/>
            <a:ext cx="10978262" cy="1083096"/>
          </a:xfrm>
        </p:spPr>
        <p:txBody>
          <a:bodyPr/>
          <a:lstStyle/>
          <a:p>
            <a:r>
              <a:rPr lang="en-US" dirty="0" err="1"/>
              <a:t>Sjabloon</a:t>
            </a:r>
            <a:r>
              <a:rPr lang="en-US" dirty="0"/>
              <a:t>:  </a:t>
            </a:r>
            <a:r>
              <a:rPr lang="en-US" dirty="0" err="1"/>
              <a:t>Veranderingstheorie</a:t>
            </a:r>
            <a:endParaRPr lang="en-US" dirty="0"/>
          </a:p>
        </p:txBody>
      </p:sp>
      <p:graphicFrame>
        <p:nvGraphicFramePr>
          <p:cNvPr id="4" name="Table 3">
            <a:extLst>
              <a:ext uri="{FF2B5EF4-FFF2-40B4-BE49-F238E27FC236}">
                <a16:creationId xmlns:a16="http://schemas.microsoft.com/office/drawing/2014/main" id="{603EA296-E700-49A5-BF90-6B5C8A509E32}"/>
              </a:ext>
            </a:extLst>
          </p:cNvPr>
          <p:cNvGraphicFramePr>
            <a:graphicFrameLocks noGrp="1"/>
          </p:cNvGraphicFramePr>
          <p:nvPr>
            <p:extLst>
              <p:ext uri="{D42A27DB-BD31-4B8C-83A1-F6EECF244321}">
                <p14:modId xmlns:p14="http://schemas.microsoft.com/office/powerpoint/2010/main" val="3690149598"/>
              </p:ext>
            </p:extLst>
          </p:nvPr>
        </p:nvGraphicFramePr>
        <p:xfrm>
          <a:off x="961053" y="1536995"/>
          <a:ext cx="10300996" cy="301136"/>
        </p:xfrm>
        <a:graphic>
          <a:graphicData uri="http://schemas.openxmlformats.org/drawingml/2006/table">
            <a:tbl>
              <a:tblPr firstRow="1" firstCol="1" bandRow="1" bandCol="1"/>
              <a:tblGrid>
                <a:gridCol w="2040867">
                  <a:extLst>
                    <a:ext uri="{9D8B030D-6E8A-4147-A177-3AD203B41FA5}">
                      <a16:colId xmlns:a16="http://schemas.microsoft.com/office/drawing/2014/main" val="184872974"/>
                    </a:ext>
                  </a:extLst>
                </a:gridCol>
                <a:gridCol w="8260129">
                  <a:extLst>
                    <a:ext uri="{9D8B030D-6E8A-4147-A177-3AD203B41FA5}">
                      <a16:colId xmlns:a16="http://schemas.microsoft.com/office/drawing/2014/main" val="3265538329"/>
                    </a:ext>
                  </a:extLst>
                </a:gridCol>
              </a:tblGrid>
              <a:tr h="301136">
                <a:tc>
                  <a:txBody>
                    <a:bodyPr/>
                    <a:lstStyle/>
                    <a:p>
                      <a:pPr marL="0" marR="0" algn="ctr">
                        <a:lnSpc>
                          <a:spcPct val="107000"/>
                        </a:lnSpc>
                        <a:spcBef>
                          <a:spcPts val="300"/>
                        </a:spcBef>
                        <a:spcAft>
                          <a:spcPts val="300"/>
                        </a:spcAft>
                        <a:tabLst>
                          <a:tab pos="90170" algn="l"/>
                          <a:tab pos="4431665" algn="ctr"/>
                        </a:tabLst>
                      </a:pPr>
                      <a:r>
                        <a:rPr lang="en-IN" sz="1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Probleemstelling</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C66"/>
                    </a:solidFill>
                  </a:tcPr>
                </a:tc>
                <a:tc>
                  <a:txBody>
                    <a:bodyPr/>
                    <a:lstStyle/>
                    <a:p>
                      <a:pPr marL="0" marR="0" algn="ctr">
                        <a:lnSpc>
                          <a:spcPct val="107000"/>
                        </a:lnSpc>
                        <a:spcBef>
                          <a:spcPts val="300"/>
                        </a:spcBef>
                        <a:spcAft>
                          <a:spcPts val="300"/>
                        </a:spcAft>
                        <a:tabLst>
                          <a:tab pos="90170" algn="l"/>
                          <a:tab pos="4431665" algn="ctr"/>
                        </a:tabLst>
                      </a:pPr>
                      <a:r>
                        <a:rPr lang="nl-NL"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Schrijf de probleemstelling op die uit je probleemanalyse kwam.</a:t>
                      </a:r>
                      <a:r>
                        <a:rPr lang="en-IN"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C66"/>
                    </a:solidFill>
                  </a:tcPr>
                </a:tc>
                <a:extLst>
                  <a:ext uri="{0D108BD9-81ED-4DB2-BD59-A6C34878D82A}">
                    <a16:rowId xmlns:a16="http://schemas.microsoft.com/office/drawing/2014/main" val="958529542"/>
                  </a:ext>
                </a:extLst>
              </a:tr>
            </a:tbl>
          </a:graphicData>
        </a:graphic>
      </p:graphicFrame>
      <p:graphicFrame>
        <p:nvGraphicFramePr>
          <p:cNvPr id="5" name="Table 4">
            <a:extLst>
              <a:ext uri="{FF2B5EF4-FFF2-40B4-BE49-F238E27FC236}">
                <a16:creationId xmlns:a16="http://schemas.microsoft.com/office/drawing/2014/main" id="{BA1BD77F-E764-4923-8C54-7EC5D1FB2434}"/>
              </a:ext>
            </a:extLst>
          </p:cNvPr>
          <p:cNvGraphicFramePr>
            <a:graphicFrameLocks noGrp="1"/>
          </p:cNvGraphicFramePr>
          <p:nvPr>
            <p:extLst>
              <p:ext uri="{D42A27DB-BD31-4B8C-83A1-F6EECF244321}">
                <p14:modId xmlns:p14="http://schemas.microsoft.com/office/powerpoint/2010/main" val="957226028"/>
              </p:ext>
            </p:extLst>
          </p:nvPr>
        </p:nvGraphicFramePr>
        <p:xfrm>
          <a:off x="961053" y="2105807"/>
          <a:ext cx="10300992" cy="3162754"/>
        </p:xfrm>
        <a:graphic>
          <a:graphicData uri="http://schemas.openxmlformats.org/drawingml/2006/table">
            <a:tbl>
              <a:tblPr firstRow="1" firstCol="1" bandRow="1"/>
              <a:tblGrid>
                <a:gridCol w="1716832">
                  <a:extLst>
                    <a:ext uri="{9D8B030D-6E8A-4147-A177-3AD203B41FA5}">
                      <a16:colId xmlns:a16="http://schemas.microsoft.com/office/drawing/2014/main" val="1338620400"/>
                    </a:ext>
                  </a:extLst>
                </a:gridCol>
                <a:gridCol w="1716832">
                  <a:extLst>
                    <a:ext uri="{9D8B030D-6E8A-4147-A177-3AD203B41FA5}">
                      <a16:colId xmlns:a16="http://schemas.microsoft.com/office/drawing/2014/main" val="2719399103"/>
                    </a:ext>
                  </a:extLst>
                </a:gridCol>
                <a:gridCol w="1716832">
                  <a:extLst>
                    <a:ext uri="{9D8B030D-6E8A-4147-A177-3AD203B41FA5}">
                      <a16:colId xmlns:a16="http://schemas.microsoft.com/office/drawing/2014/main" val="1300124687"/>
                    </a:ext>
                  </a:extLst>
                </a:gridCol>
                <a:gridCol w="1716832">
                  <a:extLst>
                    <a:ext uri="{9D8B030D-6E8A-4147-A177-3AD203B41FA5}">
                      <a16:colId xmlns:a16="http://schemas.microsoft.com/office/drawing/2014/main" val="4115730646"/>
                    </a:ext>
                  </a:extLst>
                </a:gridCol>
                <a:gridCol w="1716832">
                  <a:extLst>
                    <a:ext uri="{9D8B030D-6E8A-4147-A177-3AD203B41FA5}">
                      <a16:colId xmlns:a16="http://schemas.microsoft.com/office/drawing/2014/main" val="1609035244"/>
                    </a:ext>
                  </a:extLst>
                </a:gridCol>
                <a:gridCol w="1716832">
                  <a:extLst>
                    <a:ext uri="{9D8B030D-6E8A-4147-A177-3AD203B41FA5}">
                      <a16:colId xmlns:a16="http://schemas.microsoft.com/office/drawing/2014/main" val="2744573604"/>
                    </a:ext>
                  </a:extLst>
                </a:gridCol>
              </a:tblGrid>
              <a:tr h="303730">
                <a:tc>
                  <a:txBody>
                    <a:bodyPr/>
                    <a:lstStyle/>
                    <a:p>
                      <a:pPr marL="0" marR="0" algn="ctr">
                        <a:lnSpc>
                          <a:spcPct val="107000"/>
                        </a:lnSpc>
                        <a:spcBef>
                          <a:spcPts val="300"/>
                        </a:spcBef>
                        <a:spcAft>
                          <a:spcPts val="300"/>
                        </a:spcAft>
                      </a:pPr>
                      <a:r>
                        <a:rPr lang="en-IN" sz="1200" b="1" dirty="0">
                          <a:effectLst/>
                          <a:latin typeface="Calibri" panose="020F0502020204030204" pitchFamily="34" charset="0"/>
                          <a:ea typeface="Calibri" panose="020F0502020204030204" pitchFamily="34" charset="0"/>
                          <a:cs typeface="Times New Roman" panose="02020603050405020304" pitchFamily="18" charset="0"/>
                        </a:rPr>
                        <a:t>Inputs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p>
                      <a:pPr marL="0" marR="0" algn="ctr">
                        <a:lnSpc>
                          <a:spcPct val="107000"/>
                        </a:lnSpc>
                        <a:spcBef>
                          <a:spcPts val="300"/>
                        </a:spcBef>
                        <a:spcAft>
                          <a:spcPts val="300"/>
                        </a:spcAft>
                      </a:pPr>
                      <a:r>
                        <a:rPr lang="en-IN"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Activiteiten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p>
                      <a:pPr marL="0" marR="0" algn="ctr">
                        <a:lnSpc>
                          <a:spcPct val="107000"/>
                        </a:lnSpc>
                        <a:spcBef>
                          <a:spcPts val="300"/>
                        </a:spcBef>
                        <a:spcAft>
                          <a:spcPts val="300"/>
                        </a:spcAft>
                      </a:pPr>
                      <a:r>
                        <a:rPr lang="en-IN"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Outputs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p>
                      <a:pPr marL="0" marR="0" algn="ctr">
                        <a:lnSpc>
                          <a:spcPct val="107000"/>
                        </a:lnSpc>
                        <a:spcBef>
                          <a:spcPts val="300"/>
                        </a:spcBef>
                        <a:spcAft>
                          <a:spcPts val="300"/>
                        </a:spcAft>
                      </a:pPr>
                      <a:r>
                        <a:rPr lang="en-IN"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Kortetermijnresultaten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p>
                      <a:pPr marL="0" marR="0" algn="ctr">
                        <a:lnSpc>
                          <a:spcPct val="107000"/>
                        </a:lnSpc>
                        <a:spcBef>
                          <a:spcPts val="300"/>
                        </a:spcBef>
                        <a:spcAft>
                          <a:spcPts val="300"/>
                        </a:spcAft>
                      </a:pPr>
                      <a:r>
                        <a:rPr lang="en-IN"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Tussentijdse</a:t>
                      </a:r>
                      <a:r>
                        <a:rPr lang="en-IN"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IN"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resultaten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p>
                      <a:pPr marL="0" marR="0" algn="ctr">
                        <a:lnSpc>
                          <a:spcPct val="107000"/>
                        </a:lnSpc>
                        <a:spcBef>
                          <a:spcPts val="300"/>
                        </a:spcBef>
                        <a:spcAft>
                          <a:spcPts val="300"/>
                        </a:spcAft>
                      </a:pPr>
                      <a:r>
                        <a:rPr lang="en-IN" sz="1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Langetermijnresultaten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extLst>
                  <a:ext uri="{0D108BD9-81ED-4DB2-BD59-A6C34878D82A}">
                    <a16:rowId xmlns:a16="http://schemas.microsoft.com/office/drawing/2014/main" val="3071246422"/>
                  </a:ext>
                </a:extLst>
              </a:tr>
              <a:tr h="2834267">
                <a:tc>
                  <a:txBody>
                    <a:bodyPr/>
                    <a:lstStyle/>
                    <a:p>
                      <a:pPr marL="0" marR="0">
                        <a:lnSpc>
                          <a:spcPct val="107000"/>
                        </a:lnSpc>
                        <a:spcBef>
                          <a:spcPts val="300"/>
                        </a:spcBef>
                        <a:spcAft>
                          <a:spcPts val="0"/>
                        </a:spcAft>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Middelen die nodig zijn om je activiteiten efficiënt uit te voeren. </a:t>
                      </a:r>
                    </a:p>
                    <a:p>
                      <a:pPr marL="0" marR="0">
                        <a:lnSpc>
                          <a:spcPct val="107000"/>
                        </a:lnSpc>
                        <a:spcBef>
                          <a:spcPts val="30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200" u="sng"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Voorbeelden</a:t>
                      </a:r>
                      <a:r>
                        <a:rPr lang="en-IN"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Personeel</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Ruimte</a:t>
                      </a: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Faciliteiten</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Technologie</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Materialen</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Leerplan</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Enz</a:t>
                      </a: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Activiteiten die nodig zijn om je resultaten te bereiken. </a:t>
                      </a: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200" u="sng"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Voorbeelden</a:t>
                      </a:r>
                      <a:r>
                        <a:rPr lang="en-IN"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Workshops</a:t>
                      </a:r>
                    </a:p>
                    <a:p>
                      <a:pPr marL="342900" marR="0" lvl="0" indent="-342900">
                        <a:lnSpc>
                          <a:spcPct val="115000"/>
                        </a:lnSpc>
                        <a:spcBef>
                          <a:spcPts val="0"/>
                        </a:spcBef>
                        <a:spcAft>
                          <a:spcPts val="0"/>
                        </a:spcAft>
                        <a:buFont typeface="Symbol" panose="05050102010706020507" pitchFamily="18" charset="2"/>
                        <a:buChar char=""/>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Opleidingen </a:t>
                      </a:r>
                    </a:p>
                    <a:p>
                      <a:pPr marL="342900" marR="0" lvl="0" indent="-342900">
                        <a:lnSpc>
                          <a:spcPct val="115000"/>
                        </a:lnSpc>
                        <a:spcBef>
                          <a:spcPts val="0"/>
                        </a:spcBef>
                        <a:spcAft>
                          <a:spcPts val="0"/>
                        </a:spcAft>
                        <a:buFont typeface="Symbol" panose="05050102010706020507" pitchFamily="18" charset="2"/>
                        <a:buChar char=""/>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Leeractiviteiten</a:t>
                      </a:r>
                    </a:p>
                    <a:p>
                      <a:pPr marL="342900" marR="0" lvl="0" indent="-342900">
                        <a:lnSpc>
                          <a:spcPct val="115000"/>
                        </a:lnSpc>
                        <a:spcBef>
                          <a:spcPts val="0"/>
                        </a:spcBef>
                        <a:spcAft>
                          <a:spcPts val="0"/>
                        </a:spcAft>
                        <a:buFont typeface="Symbol" panose="05050102010706020507" pitchFamily="18" charset="2"/>
                        <a:buChar char=""/>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Diensten </a:t>
                      </a:r>
                    </a:p>
                    <a:p>
                      <a:pPr marL="342900" marR="0" lvl="0" indent="-342900">
                        <a:lnSpc>
                          <a:spcPct val="115000"/>
                        </a:lnSpc>
                        <a:spcBef>
                          <a:spcPts val="0"/>
                        </a:spcBef>
                        <a:spcAft>
                          <a:spcPts val="0"/>
                        </a:spcAft>
                        <a:buFont typeface="Symbol" panose="05050102010706020507" pitchFamily="18" charset="2"/>
                        <a:buChar char=""/>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Beleidsbeïnvloeding</a:t>
                      </a:r>
                    </a:p>
                    <a:p>
                      <a:pPr marL="342900" marR="0" lvl="0" indent="-342900">
                        <a:lnSpc>
                          <a:spcPct val="115000"/>
                        </a:lnSpc>
                        <a:spcBef>
                          <a:spcPts val="0"/>
                        </a:spcBef>
                        <a:spcAft>
                          <a:spcPts val="0"/>
                        </a:spcAft>
                        <a:buFont typeface="Symbol" panose="05050102010706020507" pitchFamily="18" charset="2"/>
                        <a:buChar char=""/>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Levering van producten</a:t>
                      </a:r>
                    </a:p>
                    <a:p>
                      <a:pPr marL="342900" marR="0" lvl="0" indent="-342900">
                        <a:lnSpc>
                          <a:spcPct val="115000"/>
                        </a:lnSpc>
                        <a:spcBef>
                          <a:spcPts val="0"/>
                        </a:spcBef>
                        <a:spcAft>
                          <a:spcPts val="0"/>
                        </a:spcAft>
                        <a:buFont typeface="Symbol" panose="05050102010706020507" pitchFamily="18" charset="2"/>
                        <a:buChar char=""/>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Enz.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Tastbare resultaten die je met je activiteiten produceert.</a:t>
                      </a:r>
                    </a:p>
                    <a:p>
                      <a:pPr marL="0" marR="0">
                        <a:lnSpc>
                          <a:spcPct val="107000"/>
                        </a:lnSpc>
                        <a:spcBef>
                          <a:spcPts val="300"/>
                        </a:spcBef>
                        <a:spcAft>
                          <a:spcPts val="0"/>
                        </a:spcAft>
                        <a:tabLst>
                          <a:tab pos="120015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200" u="sng"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Voorbeelden</a:t>
                      </a:r>
                      <a:r>
                        <a:rPr lang="en-IN"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beoogde deelnemers</a:t>
                      </a:r>
                    </a:p>
                    <a:p>
                      <a:pPr marL="342900" marR="0" lvl="0" indent="-342900">
                        <a:lnSpc>
                          <a:spcPct val="115000"/>
                        </a:lnSpc>
                        <a:spcBef>
                          <a:spcPts val="0"/>
                        </a:spcBef>
                        <a:spcAft>
                          <a:spcPts val="0"/>
                        </a:spcAft>
                        <a:buFont typeface="Symbol" panose="05050102010706020507" pitchFamily="18" charset="2"/>
                        <a:buChar char=""/>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begeleiders </a:t>
                      </a:r>
                    </a:p>
                    <a:p>
                      <a:pPr marL="342900" marR="0" lvl="0" indent="-342900">
                        <a:lnSpc>
                          <a:spcPct val="115000"/>
                        </a:lnSpc>
                        <a:spcBef>
                          <a:spcPts val="0"/>
                        </a:spcBef>
                        <a:spcAft>
                          <a:spcPts val="0"/>
                        </a:spcAft>
                        <a:buFont typeface="Symbol" panose="05050102010706020507" pitchFamily="18" charset="2"/>
                        <a:buChar char=""/>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voltooiing</a:t>
                      </a:r>
                    </a:p>
                    <a:p>
                      <a:pPr marL="342900" marR="0" lvl="0" indent="-342900">
                        <a:lnSpc>
                          <a:spcPct val="115000"/>
                        </a:lnSpc>
                        <a:spcBef>
                          <a:spcPts val="0"/>
                        </a:spcBef>
                        <a:spcAft>
                          <a:spcPts val="0"/>
                        </a:spcAft>
                        <a:buFont typeface="Symbol" panose="05050102010706020507" pitchFamily="18" charset="2"/>
                        <a:buChar char=""/>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toename van leerresultaten</a:t>
                      </a:r>
                    </a:p>
                    <a:p>
                      <a:pPr marL="342900" marR="0" lvl="0" indent="-342900">
                        <a:lnSpc>
                          <a:spcPct val="115000"/>
                        </a:lnSpc>
                        <a:spcBef>
                          <a:spcPts val="0"/>
                        </a:spcBef>
                        <a:spcAft>
                          <a:spcPts val="0"/>
                        </a:spcAft>
                        <a:buFont typeface="Symbol" panose="05050102010706020507" pitchFamily="18" charset="2"/>
                        <a:buChar char=""/>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Enz.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Verwachte resultaten van je interventie(s).</a:t>
                      </a:r>
                    </a:p>
                    <a:p>
                      <a:pPr marL="0" marR="0">
                        <a:lnSpc>
                          <a:spcPct val="107000"/>
                        </a:lnSpc>
                        <a:spcBef>
                          <a:spcPts val="30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300"/>
                        </a:spcBef>
                        <a:spcAft>
                          <a:spcPts val="0"/>
                        </a:spcAft>
                        <a:tabLst>
                          <a:tab pos="120015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en-GB" sz="1200" u="sng"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Veranderingen</a:t>
                      </a:r>
                      <a:r>
                        <a:rPr lang="en-GB"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in: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Leren</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Bewustwording</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Kennis</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Houdingen</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Vaardigheden</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Meningen</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Ambities</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Motivaties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Resultaten die je in de loop van je project wilt zien. </a:t>
                      </a:r>
                    </a:p>
                    <a:p>
                      <a:pPr marL="0" marR="0">
                        <a:lnSpc>
                          <a:spcPct val="107000"/>
                        </a:lnSpc>
                        <a:spcBef>
                          <a:spcPts val="300"/>
                        </a:spcBef>
                        <a:spcAft>
                          <a:spcPts val="0"/>
                        </a:spcAft>
                        <a:tabLst>
                          <a:tab pos="1200150" algn="l"/>
                        </a:tabLst>
                      </a:pPr>
                      <a:r>
                        <a:rPr lang="en-GB" sz="1200" u="none" strike="noStrike"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en-GB" sz="1200" u="sng"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Veranderingen</a:t>
                      </a:r>
                      <a:r>
                        <a:rPr lang="en-GB"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in:</a:t>
                      </a: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Acties</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Gedrag</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Praktijken</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Beslissingen</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Beleid</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Sociale</a:t>
                      </a: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acties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nl-NL"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Resultaten die je hoopt te zien na het einde van je project.</a:t>
                      </a:r>
                    </a:p>
                    <a:p>
                      <a:pPr marL="0" marR="0">
                        <a:lnSpc>
                          <a:spcPct val="107000"/>
                        </a:lnSpc>
                        <a:spcBef>
                          <a:spcPts val="30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en-GB" sz="1200" u="sng"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Veranderingen</a:t>
                      </a:r>
                      <a:r>
                        <a:rPr lang="en-GB"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in:</a:t>
                      </a: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Omstandigheden</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Sociale</a:t>
                      </a: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contexten</a:t>
                      </a:r>
                      <a:endPar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Omgeving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796976384"/>
                  </a:ext>
                </a:extLst>
              </a:tr>
            </a:tbl>
          </a:graphicData>
        </a:graphic>
      </p:graphicFrame>
      <p:graphicFrame>
        <p:nvGraphicFramePr>
          <p:cNvPr id="6" name="Table 5">
            <a:extLst>
              <a:ext uri="{FF2B5EF4-FFF2-40B4-BE49-F238E27FC236}">
                <a16:creationId xmlns:a16="http://schemas.microsoft.com/office/drawing/2014/main" id="{D80A0B5B-DFC6-42BD-B567-B96DD6622B40}"/>
              </a:ext>
            </a:extLst>
          </p:cNvPr>
          <p:cNvGraphicFramePr>
            <a:graphicFrameLocks noGrp="1"/>
          </p:cNvGraphicFramePr>
          <p:nvPr>
            <p:extLst>
              <p:ext uri="{D42A27DB-BD31-4B8C-83A1-F6EECF244321}">
                <p14:modId xmlns:p14="http://schemas.microsoft.com/office/powerpoint/2010/main" val="1412764664"/>
              </p:ext>
            </p:extLst>
          </p:nvPr>
        </p:nvGraphicFramePr>
        <p:xfrm>
          <a:off x="961053" y="5671244"/>
          <a:ext cx="10300992" cy="280480"/>
        </p:xfrm>
        <a:graphic>
          <a:graphicData uri="http://schemas.openxmlformats.org/drawingml/2006/table">
            <a:tbl>
              <a:tblPr firstRow="1" firstCol="1" bandRow="1" bandCol="1"/>
              <a:tblGrid>
                <a:gridCol w="2040866">
                  <a:extLst>
                    <a:ext uri="{9D8B030D-6E8A-4147-A177-3AD203B41FA5}">
                      <a16:colId xmlns:a16="http://schemas.microsoft.com/office/drawing/2014/main" val="2882157987"/>
                    </a:ext>
                  </a:extLst>
                </a:gridCol>
                <a:gridCol w="8260126">
                  <a:extLst>
                    <a:ext uri="{9D8B030D-6E8A-4147-A177-3AD203B41FA5}">
                      <a16:colId xmlns:a16="http://schemas.microsoft.com/office/drawing/2014/main" val="3625886143"/>
                    </a:ext>
                  </a:extLst>
                </a:gridCol>
              </a:tblGrid>
              <a:tr h="0">
                <a:tc>
                  <a:txBody>
                    <a:bodyPr/>
                    <a:lstStyle/>
                    <a:p>
                      <a:pPr marL="0" marR="0" algn="ctr">
                        <a:lnSpc>
                          <a:spcPct val="107000"/>
                        </a:lnSpc>
                        <a:spcBef>
                          <a:spcPts val="300"/>
                        </a:spcBef>
                        <a:spcAft>
                          <a:spcPts val="300"/>
                        </a:spcAft>
                        <a:tabLst>
                          <a:tab pos="90170" algn="l"/>
                          <a:tab pos="4431665" algn="ctr"/>
                        </a:tabLst>
                      </a:pPr>
                      <a:r>
                        <a:rPr lang="hr-BA" sz="1800" b="1" dirty="0">
                          <a:effectLst/>
                          <a:latin typeface="Calibri" panose="020F0502020204030204" pitchFamily="34" charset="0"/>
                          <a:ea typeface="Calibri" panose="020F0502020204030204" pitchFamily="34" charset="0"/>
                          <a:cs typeface="Times New Roman" panose="02020603050405020304" pitchFamily="18" charset="0"/>
                        </a:rPr>
                        <a:t>ULTI</a:t>
                      </a:r>
                      <a:r>
                        <a:rPr lang="en-GB" sz="1800" b="1" dirty="0">
                          <a:effectLst/>
                          <a:latin typeface="Calibri" panose="020F0502020204030204" pitchFamily="34" charset="0"/>
                          <a:ea typeface="Calibri" panose="020F0502020204030204" pitchFamily="34" charset="0"/>
                          <a:cs typeface="Times New Roman" panose="02020603050405020304" pitchFamily="18" charset="0"/>
                        </a:rPr>
                        <a:t>E</a:t>
                      </a:r>
                      <a:r>
                        <a:rPr lang="hr-BA" sz="1800" b="1" dirty="0">
                          <a:effectLst/>
                          <a:latin typeface="Calibri" panose="020F0502020204030204" pitchFamily="34" charset="0"/>
                          <a:ea typeface="Calibri" panose="020F0502020204030204" pitchFamily="34" charset="0"/>
                          <a:cs typeface="Times New Roman" panose="02020603050405020304" pitchFamily="18" charset="0"/>
                        </a:rPr>
                        <a:t>ME </a:t>
                      </a:r>
                      <a:r>
                        <a:rPr lang="en-IN" sz="1800" b="1" dirty="0">
                          <a:effectLst/>
                          <a:latin typeface="Calibri" panose="020F0502020204030204" pitchFamily="34" charset="0"/>
                          <a:ea typeface="Calibri" panose="020F0502020204030204" pitchFamily="34" charset="0"/>
                          <a:cs typeface="Times New Roman" panose="02020603050405020304" pitchFamily="18" charset="0"/>
                        </a:rPr>
                        <a:t>Impact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p>
                      <a:pPr marL="0" marR="0">
                        <a:lnSpc>
                          <a:spcPct val="107000"/>
                        </a:lnSpc>
                        <a:spcBef>
                          <a:spcPts val="300"/>
                        </a:spcBef>
                        <a:spcAft>
                          <a:spcPts val="300"/>
                        </a:spcAft>
                        <a:tabLst>
                          <a:tab pos="90170" algn="l"/>
                          <a:tab pos="4431665" algn="ctr"/>
                        </a:tabLst>
                      </a:pPr>
                      <a:r>
                        <a:rPr lang="nl-NL"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Schrijf de impact op die je met je interventie(s) bereikt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4113838333"/>
                  </a:ext>
                </a:extLst>
              </a:tr>
            </a:tbl>
          </a:graphicData>
        </a:graphic>
      </p:graphicFrame>
    </p:spTree>
    <p:extLst>
      <p:ext uri="{BB962C8B-B14F-4D97-AF65-F5344CB8AC3E}">
        <p14:creationId xmlns:p14="http://schemas.microsoft.com/office/powerpoint/2010/main" val="1853241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D25C8-31B6-41EF-A975-8658A5EDDA0A}"/>
              </a:ext>
            </a:extLst>
          </p:cNvPr>
          <p:cNvSpPr>
            <a:spLocks noGrp="1"/>
          </p:cNvSpPr>
          <p:nvPr>
            <p:ph type="body" sz="quarter" idx="13"/>
          </p:nvPr>
        </p:nvSpPr>
        <p:spPr>
          <a:xfrm>
            <a:off x="1287624" y="3298334"/>
            <a:ext cx="9694507" cy="685001"/>
          </a:xfrm>
        </p:spPr>
        <p:txBody>
          <a:bodyPr>
            <a:noAutofit/>
          </a:bodyPr>
          <a:lstStyle/>
          <a:p>
            <a:pPr algn="ctr"/>
            <a:r>
              <a:rPr lang="nl-NL" sz="3200" dirty="0"/>
              <a:t>Laten we de stappen uitsplitsen om vandaag met de veranderingstheorie aan de slag te gaan en verandering in je gemeenschap te brengen</a:t>
            </a:r>
            <a:endParaRPr lang="en-US" sz="3200" dirty="0"/>
          </a:p>
        </p:txBody>
      </p:sp>
      <p:grpSp>
        <p:nvGrpSpPr>
          <p:cNvPr id="3" name="Google Shape;448;p39">
            <a:extLst>
              <a:ext uri="{FF2B5EF4-FFF2-40B4-BE49-F238E27FC236}">
                <a16:creationId xmlns:a16="http://schemas.microsoft.com/office/drawing/2014/main" id="{9765CA36-A9E6-4F46-AE58-EC03181EF46E}"/>
              </a:ext>
            </a:extLst>
          </p:cNvPr>
          <p:cNvGrpSpPr/>
          <p:nvPr/>
        </p:nvGrpSpPr>
        <p:grpSpPr>
          <a:xfrm>
            <a:off x="5797065" y="2172936"/>
            <a:ext cx="597870" cy="685001"/>
            <a:chOff x="590250" y="244200"/>
            <a:chExt cx="407975" cy="532175"/>
          </a:xfrm>
        </p:grpSpPr>
        <p:sp>
          <p:nvSpPr>
            <p:cNvPr id="4" name="Google Shape;449;p39">
              <a:extLst>
                <a:ext uri="{FF2B5EF4-FFF2-40B4-BE49-F238E27FC236}">
                  <a16:creationId xmlns:a16="http://schemas.microsoft.com/office/drawing/2014/main" id="{800E9C11-A6FB-4F69-93E5-E1CD62D7D63F}"/>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450;p39">
              <a:extLst>
                <a:ext uri="{FF2B5EF4-FFF2-40B4-BE49-F238E27FC236}">
                  <a16:creationId xmlns:a16="http://schemas.microsoft.com/office/drawing/2014/main" id="{F995688C-7BE6-40C6-B9F5-90A45E395D19}"/>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451;p39">
              <a:extLst>
                <a:ext uri="{FF2B5EF4-FFF2-40B4-BE49-F238E27FC236}">
                  <a16:creationId xmlns:a16="http://schemas.microsoft.com/office/drawing/2014/main" id="{A7C9B32E-C6FB-4A12-A84F-0BD4FD499506}"/>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452;p39">
              <a:extLst>
                <a:ext uri="{FF2B5EF4-FFF2-40B4-BE49-F238E27FC236}">
                  <a16:creationId xmlns:a16="http://schemas.microsoft.com/office/drawing/2014/main" id="{2CE84BAA-33AC-4970-8E46-882AF3C6F641}"/>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453;p39">
              <a:extLst>
                <a:ext uri="{FF2B5EF4-FFF2-40B4-BE49-F238E27FC236}">
                  <a16:creationId xmlns:a16="http://schemas.microsoft.com/office/drawing/2014/main" id="{216C6652-DCB8-4AD2-BCAD-653171294D0D}"/>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454;p39">
              <a:extLst>
                <a:ext uri="{FF2B5EF4-FFF2-40B4-BE49-F238E27FC236}">
                  <a16:creationId xmlns:a16="http://schemas.microsoft.com/office/drawing/2014/main" id="{75ECC843-88FC-44AD-BC2A-848805CC5111}"/>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455;p39">
              <a:extLst>
                <a:ext uri="{FF2B5EF4-FFF2-40B4-BE49-F238E27FC236}">
                  <a16:creationId xmlns:a16="http://schemas.microsoft.com/office/drawing/2014/main" id="{EBFEF283-92B1-429D-BD1E-9CC8D9024B93}"/>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456;p39">
              <a:extLst>
                <a:ext uri="{FF2B5EF4-FFF2-40B4-BE49-F238E27FC236}">
                  <a16:creationId xmlns:a16="http://schemas.microsoft.com/office/drawing/2014/main" id="{CB5E8195-C60F-4B1E-B655-C35F7BA8D447}"/>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457;p39">
              <a:extLst>
                <a:ext uri="{FF2B5EF4-FFF2-40B4-BE49-F238E27FC236}">
                  <a16:creationId xmlns:a16="http://schemas.microsoft.com/office/drawing/2014/main" id="{3466C463-2B1A-4712-82DE-E00657A78727}"/>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458;p39">
              <a:extLst>
                <a:ext uri="{FF2B5EF4-FFF2-40B4-BE49-F238E27FC236}">
                  <a16:creationId xmlns:a16="http://schemas.microsoft.com/office/drawing/2014/main" id="{31CA396D-AB72-49AE-ABF8-A138A205A366}"/>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459;p39">
              <a:extLst>
                <a:ext uri="{FF2B5EF4-FFF2-40B4-BE49-F238E27FC236}">
                  <a16:creationId xmlns:a16="http://schemas.microsoft.com/office/drawing/2014/main" id="{B5276032-BB78-4D53-BF0F-DFFF2B936C6D}"/>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460;p39">
              <a:extLst>
                <a:ext uri="{FF2B5EF4-FFF2-40B4-BE49-F238E27FC236}">
                  <a16:creationId xmlns:a16="http://schemas.microsoft.com/office/drawing/2014/main" id="{AAD644C6-E092-4073-8D13-0B2EDE7B0163}"/>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461;p39">
              <a:extLst>
                <a:ext uri="{FF2B5EF4-FFF2-40B4-BE49-F238E27FC236}">
                  <a16:creationId xmlns:a16="http://schemas.microsoft.com/office/drawing/2014/main" id="{5FA3791C-B10B-443A-9568-5206B6477F9A}"/>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462;p39">
              <a:extLst>
                <a:ext uri="{FF2B5EF4-FFF2-40B4-BE49-F238E27FC236}">
                  <a16:creationId xmlns:a16="http://schemas.microsoft.com/office/drawing/2014/main" id="{9605131B-8EC5-47BA-B2C2-D96A2FF9952C}"/>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187818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id="{24495E7B-3CAB-42C5-9A5B-B1C5843E12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6691534" y="464408"/>
            <a:ext cx="4930988" cy="5943601"/>
          </a:xfrm>
        </p:spPr>
      </p:pic>
      <p:sp>
        <p:nvSpPr>
          <p:cNvPr id="8" name="Text Placeholder 12">
            <a:extLst>
              <a:ext uri="{FF2B5EF4-FFF2-40B4-BE49-F238E27FC236}">
                <a16:creationId xmlns:a16="http://schemas.microsoft.com/office/drawing/2014/main" id="{97BEF54C-FD45-4526-A13D-5C196F763954}"/>
              </a:ext>
            </a:extLst>
          </p:cNvPr>
          <p:cNvSpPr txBox="1">
            <a:spLocks/>
          </p:cNvSpPr>
          <p:nvPr/>
        </p:nvSpPr>
        <p:spPr>
          <a:xfrm>
            <a:off x="569478" y="821094"/>
            <a:ext cx="5923359" cy="523023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Wingdings" panose="05000000000000000000" pitchFamily="2" charset="2"/>
              <a:buChar char="q"/>
            </a:pPr>
            <a:r>
              <a:rPr lang="hr-BA" sz="2400" b="1" dirty="0">
                <a:solidFill>
                  <a:schemeClr val="bg1"/>
                </a:solidFill>
              </a:rPr>
              <a:t>Plan je process</a:t>
            </a:r>
            <a:r>
              <a:rPr lang="en-GB" sz="2400" b="1" dirty="0">
                <a:solidFill>
                  <a:schemeClr val="bg1"/>
                </a:solidFill>
              </a:rPr>
              <a:t> </a:t>
            </a:r>
            <a:r>
              <a:rPr lang="hr-BA" sz="2000" dirty="0">
                <a:solidFill>
                  <a:schemeClr val="bg1"/>
                </a:solidFill>
              </a:rPr>
              <a:t>(</a:t>
            </a:r>
            <a:r>
              <a:rPr lang="nl-NL" sz="2000" dirty="0">
                <a:solidFill>
                  <a:schemeClr val="bg1"/>
                </a:solidFill>
              </a:rPr>
              <a:t>wat is het PROBLEEM, hoeveel tijd, nieuw of oud initiatief</a:t>
            </a:r>
            <a:r>
              <a:rPr lang="hr-BA" sz="2000" dirty="0">
                <a:solidFill>
                  <a:schemeClr val="bg1"/>
                </a:solidFill>
              </a:rPr>
              <a:t>?)</a:t>
            </a:r>
          </a:p>
          <a:p>
            <a:pPr marL="0" indent="0">
              <a:buNone/>
            </a:pPr>
            <a:endParaRPr lang="hr-BA" sz="2000" dirty="0">
              <a:solidFill>
                <a:schemeClr val="bg1"/>
              </a:solidFill>
            </a:endParaRPr>
          </a:p>
          <a:p>
            <a:pPr marL="342900" indent="-342900">
              <a:buFont typeface="Wingdings" panose="05000000000000000000" pitchFamily="2" charset="2"/>
              <a:buChar char="q"/>
            </a:pPr>
            <a:r>
              <a:rPr lang="hr-BA" sz="2400" b="1" dirty="0">
                <a:solidFill>
                  <a:schemeClr val="bg1"/>
                </a:solidFill>
              </a:rPr>
              <a:t> </a:t>
            </a:r>
            <a:r>
              <a:rPr lang="nl-NL" sz="2400" b="1" dirty="0">
                <a:solidFill>
                  <a:schemeClr val="bg1"/>
                </a:solidFill>
              </a:rPr>
              <a:t>Verzamel bewijs van de noodzaak en de context</a:t>
            </a:r>
            <a:r>
              <a:rPr lang="en-US" sz="2400" b="1" dirty="0">
                <a:solidFill>
                  <a:schemeClr val="bg1"/>
                </a:solidFill>
              </a:rPr>
              <a:t> </a:t>
            </a:r>
            <a:r>
              <a:rPr lang="hr-BA" sz="2000" dirty="0">
                <a:solidFill>
                  <a:schemeClr val="bg1"/>
                </a:solidFill>
              </a:rPr>
              <a:t>(bewijs van noodzaak)</a:t>
            </a:r>
          </a:p>
          <a:p>
            <a:pPr marL="342900" indent="-342900">
              <a:buFont typeface="Wingdings" panose="05000000000000000000" pitchFamily="2" charset="2"/>
              <a:buChar char="q"/>
            </a:pPr>
            <a:endParaRPr lang="hr-BA" sz="2000" dirty="0">
              <a:solidFill>
                <a:schemeClr val="bg1"/>
              </a:solidFill>
            </a:endParaRPr>
          </a:p>
          <a:p>
            <a:pPr marL="342900" indent="-342900">
              <a:buFont typeface="Wingdings" panose="05000000000000000000" pitchFamily="2" charset="2"/>
              <a:buChar char="q"/>
            </a:pPr>
            <a:r>
              <a:rPr lang="hr-BA" sz="2400" b="1" dirty="0">
                <a:solidFill>
                  <a:schemeClr val="bg1"/>
                </a:solidFill>
              </a:rPr>
              <a:t>Bepaal je beoogde impact</a:t>
            </a:r>
            <a:r>
              <a:rPr lang="en-GB" sz="2400" b="1" dirty="0">
                <a:solidFill>
                  <a:schemeClr val="bg1"/>
                </a:solidFill>
              </a:rPr>
              <a:t> </a:t>
            </a:r>
            <a:r>
              <a:rPr lang="hr-BA" sz="2000" dirty="0">
                <a:solidFill>
                  <a:schemeClr val="bg1"/>
                </a:solidFill>
              </a:rPr>
              <a:t>(de uiteindelijke resultaat, bijvoorbeeld: </a:t>
            </a:r>
            <a:r>
              <a:rPr lang="nl-NL" sz="2000" u="sng" dirty="0">
                <a:solidFill>
                  <a:schemeClr val="bg1"/>
                </a:solidFill>
              </a:rPr>
              <a:t>afname van werkloosheid onder nieuwkomers in de lokale omgeving</a:t>
            </a:r>
            <a:r>
              <a:rPr lang="hr-BA" sz="2000" dirty="0">
                <a:solidFill>
                  <a:schemeClr val="bg1"/>
                </a:solidFill>
              </a:rPr>
              <a:t>)</a:t>
            </a:r>
          </a:p>
          <a:p>
            <a:pPr marL="342900" indent="-342900">
              <a:buFont typeface="Wingdings" panose="05000000000000000000" pitchFamily="2" charset="2"/>
              <a:buChar char="q"/>
            </a:pPr>
            <a:endParaRPr lang="hr-BA" sz="2000" dirty="0">
              <a:solidFill>
                <a:schemeClr val="bg1"/>
              </a:solidFill>
            </a:endParaRPr>
          </a:p>
          <a:p>
            <a:pPr marL="342900" indent="-342900">
              <a:buFont typeface="Wingdings" panose="05000000000000000000" pitchFamily="2" charset="2"/>
              <a:buChar char="q"/>
            </a:pPr>
            <a:r>
              <a:rPr lang="en-GB" sz="2400" b="1" dirty="0" err="1">
                <a:solidFill>
                  <a:schemeClr val="bg1"/>
                </a:solidFill>
              </a:rPr>
              <a:t>Vermeld</a:t>
            </a:r>
            <a:r>
              <a:rPr lang="en-GB" sz="2400" b="1" dirty="0">
                <a:solidFill>
                  <a:schemeClr val="bg1"/>
                </a:solidFill>
              </a:rPr>
              <a:t> je </a:t>
            </a:r>
            <a:r>
              <a:rPr lang="en-GB" sz="2400" b="1" dirty="0" err="1">
                <a:solidFill>
                  <a:schemeClr val="bg1"/>
                </a:solidFill>
              </a:rPr>
              <a:t>langetermijnresultaten</a:t>
            </a:r>
            <a:r>
              <a:rPr lang="en-GB" sz="2400" b="1" dirty="0">
                <a:solidFill>
                  <a:schemeClr val="bg1"/>
                </a:solidFill>
              </a:rPr>
              <a:t> </a:t>
            </a:r>
            <a:r>
              <a:rPr lang="hr-BA" sz="2000" dirty="0">
                <a:solidFill>
                  <a:schemeClr val="bg1"/>
                </a:solidFill>
              </a:rPr>
              <a:t>(</a:t>
            </a:r>
            <a:r>
              <a:rPr lang="nl-NL" sz="2000" dirty="0">
                <a:solidFill>
                  <a:schemeClr val="bg1"/>
                </a:solidFill>
              </a:rPr>
              <a:t>Voorbeeld: Om de werkloosheid terug te dringen, zullen nieuwkomers: duurzame banen moeten krijgen, werkgevers zullen meer nieuwkomers moeten aannemen</a:t>
            </a:r>
            <a:r>
              <a:rPr lang="hr-BA" sz="2000" dirty="0">
                <a:solidFill>
                  <a:schemeClr val="bg1"/>
                </a:solidFill>
              </a:rPr>
              <a:t>)</a:t>
            </a:r>
          </a:p>
        </p:txBody>
      </p:sp>
    </p:spTree>
    <p:extLst>
      <p:ext uri="{BB962C8B-B14F-4D97-AF65-F5344CB8AC3E}">
        <p14:creationId xmlns:p14="http://schemas.microsoft.com/office/powerpoint/2010/main" val="23853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4495E7B-3CAB-42C5-9A5B-B1C5843E12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8519" r="8519"/>
          <a:stretch/>
        </p:blipFill>
        <p:spPr>
          <a:xfrm>
            <a:off x="6726105" y="-1"/>
            <a:ext cx="4930988" cy="5943601"/>
          </a:xfrm>
        </p:spPr>
      </p:pic>
      <p:sp>
        <p:nvSpPr>
          <p:cNvPr id="8" name="Text Placeholder 12">
            <a:extLst>
              <a:ext uri="{FF2B5EF4-FFF2-40B4-BE49-F238E27FC236}">
                <a16:creationId xmlns:a16="http://schemas.microsoft.com/office/drawing/2014/main" id="{97BEF54C-FD45-4526-A13D-5C196F763954}"/>
              </a:ext>
            </a:extLst>
          </p:cNvPr>
          <p:cNvSpPr txBox="1">
            <a:spLocks/>
          </p:cNvSpPr>
          <p:nvPr/>
        </p:nvSpPr>
        <p:spPr>
          <a:xfrm>
            <a:off x="569478" y="693586"/>
            <a:ext cx="6400489" cy="420810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Wingdings" panose="05000000000000000000" pitchFamily="2" charset="2"/>
              <a:buChar char="q"/>
            </a:pPr>
            <a:r>
              <a:rPr lang="nl-NL" sz="2400" b="1" dirty="0">
                <a:solidFill>
                  <a:schemeClr val="bg1"/>
                </a:solidFill>
              </a:rPr>
              <a:t>Breng je tussentijdse resultaten achterstevoren in kaart </a:t>
            </a:r>
            <a:r>
              <a:rPr lang="hr-BA" sz="2000" dirty="0">
                <a:solidFill>
                  <a:schemeClr val="bg1"/>
                </a:solidFill>
              </a:rPr>
              <a:t>(</a:t>
            </a:r>
            <a:r>
              <a:rPr lang="nl-NL" sz="2000" dirty="0">
                <a:solidFill>
                  <a:schemeClr val="bg1"/>
                </a:solidFill>
              </a:rPr>
              <a:t>werk terug en schets de voorafgaande stappen in veel meer detail. Voorbeeld</a:t>
            </a:r>
            <a:r>
              <a:rPr lang="hr-BA" sz="2000" dirty="0">
                <a:solidFill>
                  <a:schemeClr val="bg1"/>
                </a:solidFill>
              </a:rPr>
              <a:t>:</a:t>
            </a:r>
            <a:endParaRPr lang="en-US" sz="2000" dirty="0">
              <a:solidFill>
                <a:schemeClr val="bg1"/>
              </a:solidFill>
            </a:endParaRPr>
          </a:p>
          <a:p>
            <a:pPr marL="0" indent="0">
              <a:buNone/>
            </a:pPr>
            <a:r>
              <a:rPr lang="nl-NL" sz="2000" dirty="0">
                <a:solidFill>
                  <a:schemeClr val="bg1"/>
                </a:solidFill>
              </a:rPr>
              <a:t>Om ons langetermijnresultaat "nieuwkomers krijgen duurzame banen" te bereiken, moet dit gebeuren</a:t>
            </a:r>
            <a:r>
              <a:rPr lang="hr-BA" sz="2000" dirty="0">
                <a:solidFill>
                  <a:schemeClr val="bg1"/>
                </a:solidFill>
              </a:rPr>
              <a:t>:</a:t>
            </a:r>
          </a:p>
          <a:p>
            <a:pPr>
              <a:spcBef>
                <a:spcPts val="0"/>
              </a:spcBef>
            </a:pPr>
            <a:r>
              <a:rPr lang="nl-NL" sz="2000" dirty="0">
                <a:solidFill>
                  <a:schemeClr val="bg1"/>
                </a:solidFill>
              </a:rPr>
              <a:t>nieuwkomers ontwikkelen hun </a:t>
            </a:r>
            <a:r>
              <a:rPr lang="nl-NL" sz="2000" dirty="0" err="1">
                <a:solidFill>
                  <a:schemeClr val="bg1"/>
                </a:solidFill>
              </a:rPr>
              <a:t>beroepsspecifieke</a:t>
            </a:r>
            <a:r>
              <a:rPr lang="nl-NL" sz="2000" dirty="0">
                <a:solidFill>
                  <a:schemeClr val="bg1"/>
                </a:solidFill>
              </a:rPr>
              <a:t> vaardigheden</a:t>
            </a:r>
          </a:p>
          <a:p>
            <a:pPr>
              <a:spcBef>
                <a:spcPts val="0"/>
              </a:spcBef>
            </a:pPr>
            <a:r>
              <a:rPr lang="nl-NL" sz="2000" dirty="0">
                <a:solidFill>
                  <a:schemeClr val="bg1"/>
                </a:solidFill>
              </a:rPr>
              <a:t>het bewustzijn van werkgevers over dit onderwerp neemt toe</a:t>
            </a:r>
          </a:p>
          <a:p>
            <a:pPr>
              <a:spcBef>
                <a:spcPts val="0"/>
              </a:spcBef>
              <a:spcAft>
                <a:spcPts val="600"/>
              </a:spcAft>
            </a:pPr>
            <a:r>
              <a:rPr lang="hr-BA" sz="2000" dirty="0">
                <a:solidFill>
                  <a:schemeClr val="bg1"/>
                </a:solidFill>
              </a:rPr>
              <a:t>werkgevers creëren gelijke kansen</a:t>
            </a:r>
          </a:p>
          <a:p>
            <a:pPr>
              <a:buFont typeface="Wingdings" panose="05000000000000000000" pitchFamily="2" charset="2"/>
              <a:buChar char="q"/>
            </a:pPr>
            <a:r>
              <a:rPr lang="hr-BA" sz="2400" b="1" dirty="0">
                <a:solidFill>
                  <a:schemeClr val="bg1"/>
                </a:solidFill>
              </a:rPr>
              <a:t> Identificeer </a:t>
            </a:r>
            <a:r>
              <a:rPr lang="en-GB" sz="2400" b="1" dirty="0" err="1">
                <a:solidFill>
                  <a:schemeClr val="bg1"/>
                </a:solidFill>
              </a:rPr>
              <a:t>tastbare</a:t>
            </a:r>
            <a:r>
              <a:rPr lang="en-GB" sz="2400" b="1" dirty="0">
                <a:solidFill>
                  <a:schemeClr val="bg1"/>
                </a:solidFill>
              </a:rPr>
              <a:t> outputs </a:t>
            </a:r>
            <a:r>
              <a:rPr lang="en-US" sz="2000" dirty="0">
                <a:solidFill>
                  <a:schemeClr val="bg1"/>
                </a:solidFill>
              </a:rPr>
              <a:t>(</a:t>
            </a:r>
            <a:r>
              <a:rPr lang="nl-NL" sz="2000" dirty="0">
                <a:solidFill>
                  <a:schemeClr val="bg1"/>
                </a:solidFill>
              </a:rPr>
              <a:t>producten, diensten of voorzieningen die je zullen helpen om de door jou vastgestelde resultaten te bereiken</a:t>
            </a:r>
            <a:r>
              <a:rPr lang="hr-BA" sz="2000" dirty="0">
                <a:solidFill>
                  <a:schemeClr val="bg1"/>
                </a:solidFill>
              </a:rPr>
              <a:t>)</a:t>
            </a:r>
          </a:p>
          <a:p>
            <a:pPr>
              <a:buFont typeface="Wingdings" panose="05000000000000000000" pitchFamily="2" charset="2"/>
              <a:buChar char="q"/>
            </a:pPr>
            <a:endParaRPr lang="hr-BA" sz="2000" dirty="0">
              <a:solidFill>
                <a:schemeClr val="bg1"/>
              </a:solidFill>
            </a:endParaRPr>
          </a:p>
        </p:txBody>
      </p:sp>
      <p:sp>
        <p:nvSpPr>
          <p:cNvPr id="9" name="TextBox 8">
            <a:extLst>
              <a:ext uri="{FF2B5EF4-FFF2-40B4-BE49-F238E27FC236}">
                <a16:creationId xmlns:a16="http://schemas.microsoft.com/office/drawing/2014/main" id="{DDC81375-F070-4DA6-A146-4E675325F270}"/>
              </a:ext>
            </a:extLst>
          </p:cNvPr>
          <p:cNvSpPr txBox="1"/>
          <p:nvPr/>
        </p:nvSpPr>
        <p:spPr>
          <a:xfrm>
            <a:off x="569478" y="5092767"/>
            <a:ext cx="10049070" cy="1015663"/>
          </a:xfrm>
          <a:prstGeom prst="rect">
            <a:avLst/>
          </a:prstGeom>
          <a:noFill/>
        </p:spPr>
        <p:txBody>
          <a:bodyPr wrap="square">
            <a:spAutoFit/>
          </a:bodyPr>
          <a:lstStyle/>
          <a:p>
            <a:pPr>
              <a:buFont typeface="Wingdings" panose="05000000000000000000" pitchFamily="2" charset="2"/>
              <a:buChar char="q"/>
            </a:pPr>
            <a:r>
              <a:rPr lang="hr-BA" sz="2400" b="1" dirty="0">
                <a:solidFill>
                  <a:schemeClr val="bg1"/>
                </a:solidFill>
              </a:rPr>
              <a:t> </a:t>
            </a:r>
            <a:r>
              <a:rPr lang="en-US" sz="2400" b="1" dirty="0">
                <a:solidFill>
                  <a:schemeClr val="bg1"/>
                </a:solidFill>
              </a:rPr>
              <a:t>Maak </a:t>
            </a:r>
            <a:r>
              <a:rPr lang="en-US" sz="2400" b="1" dirty="0" err="1">
                <a:solidFill>
                  <a:schemeClr val="bg1"/>
                </a:solidFill>
              </a:rPr>
              <a:t>randvoorwaarden</a:t>
            </a:r>
            <a:r>
              <a:rPr lang="en-US" sz="2400" b="1" dirty="0">
                <a:solidFill>
                  <a:schemeClr val="bg1"/>
                </a:solidFill>
              </a:rPr>
              <a:t> </a:t>
            </a:r>
            <a:r>
              <a:rPr lang="en-US" sz="2400" b="1" dirty="0" err="1">
                <a:solidFill>
                  <a:schemeClr val="bg1"/>
                </a:solidFill>
              </a:rPr>
              <a:t>duidelijk</a:t>
            </a:r>
            <a:r>
              <a:rPr lang="en-US" sz="2400" b="1" dirty="0">
                <a:solidFill>
                  <a:schemeClr val="bg1"/>
                </a:solidFill>
              </a:rPr>
              <a:t> </a:t>
            </a:r>
            <a:r>
              <a:rPr lang="hr-BA" sz="1800" dirty="0">
                <a:solidFill>
                  <a:schemeClr val="bg1"/>
                </a:solidFill>
              </a:rPr>
              <a:t>(</a:t>
            </a:r>
            <a:r>
              <a:rPr lang="nl-NL" sz="1800" dirty="0">
                <a:solidFill>
                  <a:schemeClr val="bg1"/>
                </a:solidFill>
              </a:rPr>
              <a:t>de voorwaarden die aanwezig moeten zijn om de plan te laten werken; ze verklaren de logica achter het project (bijvoorbeeld aantonen dat een output tot een resultaat zal leiden, of dat een resultaat tot een ander resultaat zal leiden)</a:t>
            </a:r>
            <a:r>
              <a:rPr lang="en-US" dirty="0">
                <a:solidFill>
                  <a:schemeClr val="bg1"/>
                </a:solidFill>
              </a:rPr>
              <a:t>)</a:t>
            </a:r>
            <a:endParaRPr lang="en-US" sz="1800" dirty="0">
              <a:solidFill>
                <a:schemeClr val="bg1"/>
              </a:solidFill>
            </a:endParaRPr>
          </a:p>
        </p:txBody>
      </p:sp>
    </p:spTree>
    <p:extLst>
      <p:ext uri="{BB962C8B-B14F-4D97-AF65-F5344CB8AC3E}">
        <p14:creationId xmlns:p14="http://schemas.microsoft.com/office/powerpoint/2010/main" val="2810468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4495E7B-3CAB-42C5-9A5B-B1C5843E12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8519" r="8519"/>
          <a:stretch/>
        </p:blipFill>
        <p:spPr>
          <a:xfrm>
            <a:off x="6726105" y="-1"/>
            <a:ext cx="4930988" cy="5943601"/>
          </a:xfrm>
        </p:spPr>
      </p:pic>
      <p:sp>
        <p:nvSpPr>
          <p:cNvPr id="8" name="Text Placeholder 12">
            <a:extLst>
              <a:ext uri="{FF2B5EF4-FFF2-40B4-BE49-F238E27FC236}">
                <a16:creationId xmlns:a16="http://schemas.microsoft.com/office/drawing/2014/main" id="{97BEF54C-FD45-4526-A13D-5C196F763954}"/>
              </a:ext>
            </a:extLst>
          </p:cNvPr>
          <p:cNvSpPr txBox="1">
            <a:spLocks/>
          </p:cNvSpPr>
          <p:nvPr/>
        </p:nvSpPr>
        <p:spPr>
          <a:xfrm>
            <a:off x="569478" y="600280"/>
            <a:ext cx="6400489" cy="420810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q"/>
            </a:pPr>
            <a:r>
              <a:rPr lang="hr-BA" sz="2400" b="1" dirty="0">
                <a:solidFill>
                  <a:schemeClr val="bg1"/>
                </a:solidFill>
              </a:rPr>
              <a:t> </a:t>
            </a:r>
            <a:r>
              <a:rPr lang="nl-NL" sz="2400" b="1" dirty="0">
                <a:solidFill>
                  <a:schemeClr val="bg1"/>
                </a:solidFill>
              </a:rPr>
              <a:t>Stel tijdlijnen op en plan middelen</a:t>
            </a:r>
            <a:endParaRPr lang="hr-BA" sz="2400" b="1" dirty="0">
              <a:solidFill>
                <a:schemeClr val="bg1"/>
              </a:solidFill>
            </a:endParaRPr>
          </a:p>
          <a:p>
            <a:pPr marL="0" indent="0">
              <a:buNone/>
            </a:pPr>
            <a:endParaRPr lang="hr-BA" sz="100" b="1" dirty="0">
              <a:solidFill>
                <a:schemeClr val="bg1"/>
              </a:solidFill>
            </a:endParaRPr>
          </a:p>
          <a:p>
            <a:pPr>
              <a:buFont typeface="Wingdings" panose="05000000000000000000" pitchFamily="2" charset="2"/>
              <a:buChar char="q"/>
            </a:pPr>
            <a:r>
              <a:rPr lang="hr-BA" sz="2400" b="1" dirty="0">
                <a:solidFill>
                  <a:schemeClr val="bg1"/>
                </a:solidFill>
              </a:rPr>
              <a:t> </a:t>
            </a:r>
            <a:r>
              <a:rPr lang="nl-NL" sz="2400" b="1" dirty="0">
                <a:solidFill>
                  <a:schemeClr val="bg1"/>
                </a:solidFill>
              </a:rPr>
              <a:t>Maak je schema en verhaal </a:t>
            </a:r>
            <a:r>
              <a:rPr lang="en-US" sz="2000" dirty="0">
                <a:solidFill>
                  <a:schemeClr val="bg1"/>
                </a:solidFill>
              </a:rPr>
              <a:t>(</a:t>
            </a:r>
            <a:r>
              <a:rPr lang="nl-NL" sz="2000" dirty="0">
                <a:solidFill>
                  <a:schemeClr val="bg1"/>
                </a:solidFill>
              </a:rPr>
              <a:t>Naarmate je je projectplannen ontwikkelt, zul je die in een bruikbaar formaat beschikbaar moeten maken. De meeste mensen vinden een diagram of kaart nuttig. Hier vind je informatie over enkele van de software mogelijkheden om eentje te maken</a:t>
            </a:r>
            <a:r>
              <a:rPr lang="hr-BA" sz="2000" dirty="0">
                <a:solidFill>
                  <a:schemeClr val="bg1"/>
                </a:solidFill>
              </a:rPr>
              <a:t>: </a:t>
            </a:r>
            <a:r>
              <a:rPr lang="hr-BA" sz="2000" dirty="0">
                <a:solidFill>
                  <a:schemeClr val="bg1"/>
                </a:solidFill>
                <a:hlinkClick r:id="rId3"/>
              </a:rPr>
              <a:t>https://www.inspiringimpact.org/resource-library/the-best-software-to-create-a-theory-of-change/</a:t>
            </a:r>
            <a:r>
              <a:rPr lang="hr-BA" sz="2000" dirty="0">
                <a:solidFill>
                  <a:schemeClr val="bg1"/>
                </a:solidFill>
              </a:rPr>
              <a:t> </a:t>
            </a:r>
          </a:p>
          <a:p>
            <a:pPr>
              <a:buFont typeface="Wingdings" panose="05000000000000000000" pitchFamily="2" charset="2"/>
              <a:buChar char="q"/>
            </a:pPr>
            <a:endParaRPr lang="hr-BA" sz="100" dirty="0">
              <a:solidFill>
                <a:schemeClr val="bg1"/>
              </a:solidFill>
            </a:endParaRPr>
          </a:p>
          <a:p>
            <a:pPr>
              <a:buFont typeface="Wingdings" panose="05000000000000000000" pitchFamily="2" charset="2"/>
              <a:buChar char="q"/>
            </a:pPr>
            <a:r>
              <a:rPr lang="hr-BA" sz="2400" b="1" dirty="0">
                <a:solidFill>
                  <a:schemeClr val="bg1"/>
                </a:solidFill>
              </a:rPr>
              <a:t> </a:t>
            </a:r>
            <a:r>
              <a:rPr lang="nl-NL" sz="2400" b="1" dirty="0">
                <a:solidFill>
                  <a:schemeClr val="bg1"/>
                </a:solidFill>
              </a:rPr>
              <a:t>Maak je klaar om je projectplan uit te voeren </a:t>
            </a:r>
            <a:r>
              <a:rPr lang="hr-BA" sz="2000" dirty="0">
                <a:solidFill>
                  <a:schemeClr val="bg1"/>
                </a:solidFill>
              </a:rPr>
              <a:t>(</a:t>
            </a:r>
            <a:r>
              <a:rPr lang="nl-NL" sz="2000" dirty="0">
                <a:solidFill>
                  <a:schemeClr val="bg1"/>
                </a:solidFill>
              </a:rPr>
              <a:t>Nu je je projectplan gemaakt hebt, moet je niet vergeten het te gaan gebruiken. Een plan kan je helpen om je project uit te werken of in te passen in de strategie van je organisatie. Het kan je ook helpen om beknopt te communiceren over je werk en de verandering die het teweegbrengt.</a:t>
            </a:r>
            <a:r>
              <a:rPr lang="hr-BA" sz="2000" dirty="0">
                <a:solidFill>
                  <a:schemeClr val="bg1"/>
                </a:solidFill>
              </a:rPr>
              <a:t>)</a:t>
            </a:r>
          </a:p>
          <a:p>
            <a:pPr>
              <a:buFont typeface="Wingdings" panose="05000000000000000000" pitchFamily="2" charset="2"/>
              <a:buChar char="q"/>
            </a:pPr>
            <a:endParaRPr lang="hr-BA" sz="2400" b="1" dirty="0">
              <a:solidFill>
                <a:schemeClr val="bg1"/>
              </a:solidFill>
            </a:endParaRPr>
          </a:p>
        </p:txBody>
      </p:sp>
    </p:spTree>
    <p:extLst>
      <p:ext uri="{BB962C8B-B14F-4D97-AF65-F5344CB8AC3E}">
        <p14:creationId xmlns:p14="http://schemas.microsoft.com/office/powerpoint/2010/main" val="1076523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nvPicPr>
        <p:blipFill>
          <a:blip r:embed="rId2"/>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nvPr>
        </p:nvSpPr>
        <p:spPr/>
        <p:txBody>
          <a:bodyPr/>
          <a:lstStyle/>
          <a:p>
            <a:r>
              <a:rPr lang="nl-NL" b="1" dirty="0"/>
              <a:t>Alternatieve vormen van bemiddeling (Kunst, Sport, Vrijwilligerswerk, Personal Branding)</a:t>
            </a:r>
            <a:endParaRPr lang="en-US" dirty="0"/>
          </a:p>
        </p:txBody>
      </p:sp>
    </p:spTree>
    <p:extLst>
      <p:ext uri="{BB962C8B-B14F-4D97-AF65-F5344CB8AC3E}">
        <p14:creationId xmlns:p14="http://schemas.microsoft.com/office/powerpoint/2010/main" val="959573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0B1265-62B5-489F-8113-BDE29A6300B6}"/>
              </a:ext>
            </a:extLst>
          </p:cNvPr>
          <p:cNvSpPr>
            <a:spLocks noGrp="1"/>
          </p:cNvSpPr>
          <p:nvPr>
            <p:ph type="body" sz="quarter" idx="13"/>
          </p:nvPr>
        </p:nvSpPr>
        <p:spPr>
          <a:xfrm>
            <a:off x="856590" y="1687973"/>
            <a:ext cx="4369392" cy="4493975"/>
          </a:xfrm>
        </p:spPr>
        <p:txBody>
          <a:bodyPr>
            <a:normAutofit/>
          </a:bodyPr>
          <a:lstStyle/>
          <a:p>
            <a:r>
              <a:rPr lang="hr-BA" sz="2800" dirty="0"/>
              <a:t>„</a:t>
            </a:r>
            <a:r>
              <a:rPr lang="nl-NL" sz="2800" dirty="0"/>
              <a:t> Bemiddeling is een ander woord voor VRIENDSCHAP.</a:t>
            </a:r>
          </a:p>
          <a:p>
            <a:r>
              <a:rPr lang="nl-NL" sz="2800" dirty="0"/>
              <a:t>Migrant Community Mediators bieden vriendschap in vele verschillende vormen</a:t>
            </a:r>
            <a:r>
              <a:rPr lang="hr-BA" sz="2800" dirty="0"/>
              <a:t>.”</a:t>
            </a:r>
          </a:p>
          <a:p>
            <a:r>
              <a:rPr lang="hr-BA" sz="2800" dirty="0"/>
              <a:t>- Migrant Community Mediators </a:t>
            </a:r>
            <a:r>
              <a:rPr lang="hr-BA" sz="2800" dirty="0">
                <a:solidFill>
                  <a:srgbClr val="FFC000"/>
                </a:solidFill>
              </a:rPr>
              <a:t>project team</a:t>
            </a:r>
            <a:endParaRPr lang="en-US" sz="2800" dirty="0">
              <a:solidFill>
                <a:srgbClr val="FFC000"/>
              </a:solidFill>
            </a:endParaRPr>
          </a:p>
        </p:txBody>
      </p:sp>
      <p:pic>
        <p:nvPicPr>
          <p:cNvPr id="7" name="Picture Placeholder 6" descr="A picture containing text&#10;&#10;Description automatically generated">
            <a:hlinkClick r:id="rId2"/>
            <a:extLst>
              <a:ext uri="{FF2B5EF4-FFF2-40B4-BE49-F238E27FC236}">
                <a16:creationId xmlns:a16="http://schemas.microsoft.com/office/drawing/2014/main" id="{8A8D6688-1298-46DF-8DCD-67776FB2F89F}"/>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F6EAFFD2-9129-4D8F-80D2-89274425BDE9}"/>
              </a:ext>
            </a:extLst>
          </p:cNvPr>
          <p:cNvSpPr txBox="1"/>
          <p:nvPr/>
        </p:nvSpPr>
        <p:spPr>
          <a:xfrm>
            <a:off x="1347132" y="478919"/>
            <a:ext cx="3388307" cy="1323439"/>
          </a:xfrm>
          <a:prstGeom prst="rect">
            <a:avLst/>
          </a:prstGeom>
          <a:noFill/>
        </p:spPr>
        <p:txBody>
          <a:bodyPr wrap="square" rtlCol="0">
            <a:spAutoFit/>
          </a:bodyPr>
          <a:lstStyle/>
          <a:p>
            <a:r>
              <a:rPr lang="en-GB" sz="4000" b="1" dirty="0" err="1">
                <a:solidFill>
                  <a:schemeClr val="bg1"/>
                </a:solidFill>
              </a:rPr>
              <a:t>Dubbelklik</a:t>
            </a:r>
            <a:r>
              <a:rPr lang="en-GB" sz="4000" b="1" dirty="0">
                <a:solidFill>
                  <a:schemeClr val="bg1"/>
                </a:solidFill>
              </a:rPr>
              <a:t> en lees</a:t>
            </a:r>
            <a:endParaRPr lang="en-US" sz="4000" b="1" dirty="0">
              <a:solidFill>
                <a:schemeClr val="bg1"/>
              </a:solidFill>
            </a:endParaRPr>
          </a:p>
        </p:txBody>
      </p:sp>
      <p:pic>
        <p:nvPicPr>
          <p:cNvPr id="12" name="Picture 11" descr="A picture containing logo&#10;&#10;Description automatically generated">
            <a:extLst>
              <a:ext uri="{FF2B5EF4-FFF2-40B4-BE49-F238E27FC236}">
                <a16:creationId xmlns:a16="http://schemas.microsoft.com/office/drawing/2014/main" id="{5831D5A2-D094-4067-A358-3DA6F42FD8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766766">
            <a:off x="4715031" y="697984"/>
            <a:ext cx="1021904" cy="2043807"/>
          </a:xfrm>
          <a:prstGeom prst="rect">
            <a:avLst/>
          </a:prstGeom>
          <a:noFill/>
          <a:ln>
            <a:noFill/>
          </a:ln>
        </p:spPr>
      </p:pic>
    </p:spTree>
    <p:extLst>
      <p:ext uri="{BB962C8B-B14F-4D97-AF65-F5344CB8AC3E}">
        <p14:creationId xmlns:p14="http://schemas.microsoft.com/office/powerpoint/2010/main" val="318163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F65C6-7B0D-4817-971E-6C8F080FDA06}"/>
              </a:ext>
            </a:extLst>
          </p:cNvPr>
          <p:cNvSpPr>
            <a:spLocks noGrp="1"/>
          </p:cNvSpPr>
          <p:nvPr>
            <p:ph type="body" sz="quarter" idx="13"/>
          </p:nvPr>
        </p:nvSpPr>
        <p:spPr>
          <a:xfrm>
            <a:off x="2649109" y="3668151"/>
            <a:ext cx="6893782" cy="1062532"/>
          </a:xfrm>
        </p:spPr>
        <p:txBody>
          <a:bodyPr>
            <a:normAutofit/>
          </a:bodyPr>
          <a:lstStyle/>
          <a:p>
            <a:pPr algn="ctr"/>
            <a:r>
              <a:rPr lang="en-GB" dirty="0"/>
              <a:t>Tips </a:t>
            </a:r>
            <a:r>
              <a:rPr lang="en-GB" dirty="0" err="1"/>
              <a:t>voor</a:t>
            </a:r>
            <a:r>
              <a:rPr lang="en-GB" dirty="0"/>
              <a:t> </a:t>
            </a:r>
            <a:r>
              <a:rPr lang="en-GB" dirty="0" err="1"/>
              <a:t>effectieve</a:t>
            </a:r>
            <a:r>
              <a:rPr lang="en-GB" dirty="0"/>
              <a:t> </a:t>
            </a:r>
            <a:r>
              <a:rPr lang="en-GB" dirty="0" err="1"/>
              <a:t>bemiddeling</a:t>
            </a:r>
            <a:endParaRPr lang="en-GB" dirty="0"/>
          </a:p>
        </p:txBody>
      </p:sp>
      <p:sp>
        <p:nvSpPr>
          <p:cNvPr id="3" name="Google Shape;530;p39">
            <a:extLst>
              <a:ext uri="{FF2B5EF4-FFF2-40B4-BE49-F238E27FC236}">
                <a16:creationId xmlns:a16="http://schemas.microsoft.com/office/drawing/2014/main" id="{19D60F0D-AFE2-41AB-96AB-0FC1FAAE4747}"/>
              </a:ext>
            </a:extLst>
          </p:cNvPr>
          <p:cNvSpPr/>
          <p:nvPr/>
        </p:nvSpPr>
        <p:spPr>
          <a:xfrm>
            <a:off x="5610665" y="2308619"/>
            <a:ext cx="970669" cy="881230"/>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34659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98B976-F8D3-4312-A1EB-56019508539B}"/>
              </a:ext>
            </a:extLst>
          </p:cNvPr>
          <p:cNvSpPr>
            <a:spLocks noGrp="1"/>
          </p:cNvSpPr>
          <p:nvPr>
            <p:ph type="body" sz="quarter" idx="13"/>
          </p:nvPr>
        </p:nvSpPr>
        <p:spPr>
          <a:xfrm>
            <a:off x="792892" y="2309577"/>
            <a:ext cx="10606216" cy="3664001"/>
          </a:xfrm>
        </p:spPr>
        <p:txBody>
          <a:bodyPr>
            <a:normAutofit fontScale="92500" lnSpcReduction="20000"/>
          </a:bodyPr>
          <a:lstStyle/>
          <a:p>
            <a:pPr algn="ctr"/>
            <a:r>
              <a:rPr lang="nl-NL" b="0" dirty="0"/>
              <a:t>Kunst spreekt. Op de volgende dia laten we je een artikel zien dat vertelt over hoe kunstwerken een alternatieve kritische manier van denken over migratie kunnen bieden, naast het discours waarin de Europese democratie verstrikt is geraakt.</a:t>
            </a:r>
          </a:p>
          <a:p>
            <a:pPr algn="ctr"/>
            <a:endParaRPr lang="hr-BA" b="0" dirty="0"/>
          </a:p>
          <a:p>
            <a:pPr algn="ctr"/>
            <a:r>
              <a:rPr lang="nl-NL" b="0" dirty="0"/>
              <a:t>Er is ook een link naar Gianfranco </a:t>
            </a:r>
            <a:r>
              <a:rPr lang="nl-NL" b="0" dirty="0" err="1"/>
              <a:t>Rosi's</a:t>
            </a:r>
            <a:r>
              <a:rPr lang="nl-NL" b="0" dirty="0"/>
              <a:t> film </a:t>
            </a:r>
            <a:r>
              <a:rPr lang="nl-NL" b="0" i="1" dirty="0" err="1"/>
              <a:t>Fuocoammare</a:t>
            </a:r>
            <a:r>
              <a:rPr lang="nl-NL" b="0" dirty="0"/>
              <a:t>, als een voorbeeld van hoe sterk bemiddeling door kunst kan zijn</a:t>
            </a:r>
            <a:r>
              <a:rPr lang="hr-BA" b="0" dirty="0"/>
              <a:t>!</a:t>
            </a:r>
            <a:endParaRPr lang="en-US" b="0" dirty="0"/>
          </a:p>
        </p:txBody>
      </p:sp>
      <p:pic>
        <p:nvPicPr>
          <p:cNvPr id="3" name="Picture 2">
            <a:extLst>
              <a:ext uri="{FF2B5EF4-FFF2-40B4-BE49-F238E27FC236}">
                <a16:creationId xmlns:a16="http://schemas.microsoft.com/office/drawing/2014/main" id="{FD7B0301-FE7D-42D7-96E4-79D05C6ABEC9}"/>
              </a:ext>
            </a:extLst>
          </p:cNvPr>
          <p:cNvPicPr>
            <a:picLocks noChangeAspect="1"/>
          </p:cNvPicPr>
          <p:nvPr/>
        </p:nvPicPr>
        <p:blipFill>
          <a:blip r:embed="rId2"/>
          <a:stretch>
            <a:fillRect/>
          </a:stretch>
        </p:blipFill>
        <p:spPr>
          <a:xfrm>
            <a:off x="5595051" y="1150784"/>
            <a:ext cx="1001898" cy="624133"/>
          </a:xfrm>
          <a:prstGeom prst="rect">
            <a:avLst/>
          </a:prstGeom>
        </p:spPr>
      </p:pic>
    </p:spTree>
    <p:extLst>
      <p:ext uri="{BB962C8B-B14F-4D97-AF65-F5344CB8AC3E}">
        <p14:creationId xmlns:p14="http://schemas.microsoft.com/office/powerpoint/2010/main" val="9852224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F85C9B-9C75-4577-8834-822EB7EB4D05}"/>
              </a:ext>
            </a:extLst>
          </p:cNvPr>
          <p:cNvSpPr>
            <a:spLocks noGrp="1"/>
          </p:cNvSpPr>
          <p:nvPr>
            <p:ph type="body" sz="quarter" idx="13"/>
          </p:nvPr>
        </p:nvSpPr>
        <p:spPr>
          <a:xfrm>
            <a:off x="5770432" y="4507189"/>
            <a:ext cx="5863364" cy="1506417"/>
          </a:xfrm>
        </p:spPr>
        <p:txBody>
          <a:bodyPr anchor="t">
            <a:normAutofit/>
          </a:bodyPr>
          <a:lstStyle/>
          <a:p>
            <a:r>
              <a:rPr lang="nl-NL" sz="2400" dirty="0"/>
              <a:t>Kunst kan een specifieke en tastbare werkelijkheid belichten die vaak verloren gaat in ons denkproces</a:t>
            </a:r>
            <a:endParaRPr lang="en-US" sz="2400" dirty="0"/>
          </a:p>
        </p:txBody>
      </p:sp>
      <p:sp>
        <p:nvSpPr>
          <p:cNvPr id="6" name="TextBox 5">
            <a:extLst>
              <a:ext uri="{FF2B5EF4-FFF2-40B4-BE49-F238E27FC236}">
                <a16:creationId xmlns:a16="http://schemas.microsoft.com/office/drawing/2014/main" id="{8784F4AA-457C-4F3F-A0E5-69774A89C03D}"/>
              </a:ext>
            </a:extLst>
          </p:cNvPr>
          <p:cNvSpPr txBox="1"/>
          <p:nvPr/>
        </p:nvSpPr>
        <p:spPr>
          <a:xfrm>
            <a:off x="1285967" y="586881"/>
            <a:ext cx="4034866" cy="1384995"/>
          </a:xfrm>
          <a:prstGeom prst="rect">
            <a:avLst/>
          </a:prstGeom>
          <a:noFill/>
        </p:spPr>
        <p:txBody>
          <a:bodyPr wrap="square" rtlCol="0">
            <a:spAutoFit/>
          </a:bodyPr>
          <a:lstStyle/>
          <a:p>
            <a:pPr algn="ctr"/>
            <a:r>
              <a:rPr lang="nl-NL" sz="2800" b="1" dirty="0">
                <a:solidFill>
                  <a:schemeClr val="bg1"/>
                </a:solidFill>
              </a:rPr>
              <a:t>Dubbelklik om te lezen</a:t>
            </a:r>
          </a:p>
          <a:p>
            <a:pPr algn="ctr"/>
            <a:r>
              <a:rPr lang="nl-NL" sz="2800" b="1" dirty="0">
                <a:solidFill>
                  <a:schemeClr val="bg1"/>
                </a:solidFill>
              </a:rPr>
              <a:t>&amp;</a:t>
            </a:r>
          </a:p>
          <a:p>
            <a:pPr algn="ctr"/>
            <a:r>
              <a:rPr lang="nl-NL" sz="2800" b="1" dirty="0">
                <a:solidFill>
                  <a:schemeClr val="bg1"/>
                </a:solidFill>
              </a:rPr>
              <a:t>bekijk een film</a:t>
            </a:r>
            <a:endParaRPr lang="en-US" sz="2800" b="1" dirty="0">
              <a:solidFill>
                <a:schemeClr val="bg1"/>
              </a:solidFill>
            </a:endParaRPr>
          </a:p>
        </p:txBody>
      </p:sp>
      <p:pic>
        <p:nvPicPr>
          <p:cNvPr id="13" name="Picture Placeholder 12" descr="A boat in the water&#10;&#10;Description automatically generated with low confidence">
            <a:hlinkClick r:id="rId3"/>
            <a:extLst>
              <a:ext uri="{FF2B5EF4-FFF2-40B4-BE49-F238E27FC236}">
                <a16:creationId xmlns:a16="http://schemas.microsoft.com/office/drawing/2014/main" id="{4834A32D-0755-4014-9839-6E68CD638BD5}"/>
              </a:ext>
            </a:extLst>
          </p:cNvPr>
          <p:cNvPicPr>
            <a:picLocks noGrp="1" noChangeAspect="1"/>
          </p:cNvPicPr>
          <p:nvPr>
            <p:ph type="pic" sz="quarter" idx="19"/>
          </p:nvPr>
        </p:nvPicPr>
        <p:blipFill rotWithShape="1">
          <a:blip r:embed="rId4" cstate="screen">
            <a:extLst>
              <a:ext uri="{28A0092B-C50C-407E-A947-70E740481C1C}">
                <a14:useLocalDpi xmlns:a14="http://schemas.microsoft.com/office/drawing/2010/main"/>
              </a:ext>
            </a:extLst>
          </a:blip>
          <a:srcRect l="-553" t="-1" b="-1734"/>
          <a:stretch/>
        </p:blipFill>
        <p:spPr>
          <a:xfrm>
            <a:off x="6379502" y="570587"/>
            <a:ext cx="4974366" cy="3572083"/>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logo&#10;&#10;Description automatically generated">
            <a:extLst>
              <a:ext uri="{FF2B5EF4-FFF2-40B4-BE49-F238E27FC236}">
                <a16:creationId xmlns:a16="http://schemas.microsoft.com/office/drawing/2014/main" id="{8F10A952-272E-4775-BA75-9D9C6D32D4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766766">
            <a:off x="5785443" y="1698070"/>
            <a:ext cx="549804" cy="1099607"/>
          </a:xfrm>
          <a:prstGeom prst="rect">
            <a:avLst/>
          </a:prstGeom>
          <a:noFill/>
          <a:ln>
            <a:noFill/>
          </a:ln>
        </p:spPr>
      </p:pic>
      <p:sp>
        <p:nvSpPr>
          <p:cNvPr id="18" name="TextBox 17">
            <a:extLst>
              <a:ext uri="{FF2B5EF4-FFF2-40B4-BE49-F238E27FC236}">
                <a16:creationId xmlns:a16="http://schemas.microsoft.com/office/drawing/2014/main" id="{8F831B4E-8F25-42AA-90E1-4B96C4302343}"/>
              </a:ext>
            </a:extLst>
          </p:cNvPr>
          <p:cNvSpPr txBox="1"/>
          <p:nvPr/>
        </p:nvSpPr>
        <p:spPr>
          <a:xfrm>
            <a:off x="474743" y="5644274"/>
            <a:ext cx="9927902" cy="369332"/>
          </a:xfrm>
          <a:prstGeom prst="rect">
            <a:avLst/>
          </a:prstGeom>
          <a:noFill/>
        </p:spPr>
        <p:txBody>
          <a:bodyPr wrap="square">
            <a:spAutoFit/>
          </a:bodyPr>
          <a:lstStyle/>
          <a:p>
            <a:r>
              <a:rPr lang="en-US" b="1" dirty="0" err="1">
                <a:solidFill>
                  <a:schemeClr val="bg1"/>
                </a:solidFill>
              </a:rPr>
              <a:t>Kijk</a:t>
            </a:r>
            <a:r>
              <a:rPr lang="en-US" b="1" dirty="0">
                <a:solidFill>
                  <a:schemeClr val="bg1"/>
                </a:solidFill>
              </a:rPr>
              <a:t> </a:t>
            </a:r>
            <a:r>
              <a:rPr lang="en-US" b="1" dirty="0" err="1">
                <a:solidFill>
                  <a:schemeClr val="bg1"/>
                </a:solidFill>
              </a:rPr>
              <a:t>naar</a:t>
            </a:r>
            <a:r>
              <a:rPr lang="en-US" b="1" dirty="0">
                <a:solidFill>
                  <a:schemeClr val="bg1"/>
                </a:solidFill>
              </a:rPr>
              <a:t> </a:t>
            </a:r>
            <a:r>
              <a:rPr lang="en-US" b="1" dirty="0" err="1">
                <a:solidFill>
                  <a:schemeClr val="bg1"/>
                </a:solidFill>
              </a:rPr>
              <a:t>Fuocoammare</a:t>
            </a:r>
            <a:r>
              <a:rPr lang="en-US" b="1" dirty="0">
                <a:solidFill>
                  <a:schemeClr val="bg1"/>
                </a:solidFill>
              </a:rPr>
              <a:t> (Brand op zee) online</a:t>
            </a:r>
            <a:r>
              <a:rPr lang="hr-BA" b="1" dirty="0">
                <a:solidFill>
                  <a:schemeClr val="bg1"/>
                </a:solidFill>
              </a:rPr>
              <a:t>: </a:t>
            </a:r>
            <a:r>
              <a:rPr lang="hr-BA" b="1" dirty="0">
                <a:solidFill>
                  <a:schemeClr val="bg1"/>
                </a:solidFill>
                <a:hlinkClick r:id="rId6"/>
              </a:rPr>
              <a:t>https://couchpop.com/film/fuocoammare-fire-at-sea/</a:t>
            </a:r>
            <a:r>
              <a:rPr lang="hr-BA" b="1" dirty="0">
                <a:solidFill>
                  <a:schemeClr val="bg1"/>
                </a:solidFill>
              </a:rPr>
              <a:t> </a:t>
            </a:r>
            <a:endParaRPr lang="en-US" b="1" dirty="0">
              <a:solidFill>
                <a:schemeClr val="bg1"/>
              </a:solidFill>
            </a:endParaRPr>
          </a:p>
        </p:txBody>
      </p:sp>
      <p:pic>
        <p:nvPicPr>
          <p:cNvPr id="19" name="Online Media 18" title="Fire at Sea Official Trailer 1 (2016) - Documentary">
            <a:hlinkClick r:id="" action="ppaction://media"/>
            <a:extLst>
              <a:ext uri="{FF2B5EF4-FFF2-40B4-BE49-F238E27FC236}">
                <a16:creationId xmlns:a16="http://schemas.microsoft.com/office/drawing/2014/main" id="{4BA99E38-5869-402F-B991-E3FF67834496}"/>
              </a:ext>
            </a:extLst>
          </p:cNvPr>
          <p:cNvPicPr>
            <a:picLocks noRot="1" noChangeAspect="1"/>
          </p:cNvPicPr>
          <p:nvPr>
            <a:videoFile r:link="rId1"/>
          </p:nvPr>
        </p:nvPicPr>
        <p:blipFill>
          <a:blip r:embed="rId7"/>
          <a:stretch>
            <a:fillRect/>
          </a:stretch>
        </p:blipFill>
        <p:spPr>
          <a:xfrm>
            <a:off x="558204" y="2636162"/>
            <a:ext cx="5023083" cy="2838041"/>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08847E16-8C1A-487C-AC6B-C1D1613877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9351538">
            <a:off x="1469192" y="2252014"/>
            <a:ext cx="501636" cy="1003271"/>
          </a:xfrm>
          <a:prstGeom prst="rect">
            <a:avLst/>
          </a:prstGeom>
          <a:noFill/>
          <a:ln>
            <a:noFill/>
          </a:ln>
        </p:spPr>
      </p:pic>
    </p:spTree>
    <p:extLst>
      <p:ext uri="{BB962C8B-B14F-4D97-AF65-F5344CB8AC3E}">
        <p14:creationId xmlns:p14="http://schemas.microsoft.com/office/powerpoint/2010/main" val="38080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A6377D"/>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434E56-101F-4BFB-9E84-2BF39552825C}"/>
              </a:ext>
            </a:extLst>
          </p:cNvPr>
          <p:cNvSpPr>
            <a:spLocks noGrp="1"/>
          </p:cNvSpPr>
          <p:nvPr>
            <p:ph type="body" sz="quarter" idx="13"/>
          </p:nvPr>
        </p:nvSpPr>
        <p:spPr>
          <a:xfrm>
            <a:off x="3408459" y="193639"/>
            <a:ext cx="5635136" cy="865093"/>
          </a:xfrm>
        </p:spPr>
        <p:txBody>
          <a:bodyPr>
            <a:normAutofit fontScale="55000" lnSpcReduction="20000"/>
          </a:bodyPr>
          <a:lstStyle/>
          <a:p>
            <a:pPr algn="ctr"/>
            <a:r>
              <a:rPr lang="en-US" sz="6700" dirty="0"/>
              <a:t> </a:t>
            </a:r>
            <a:r>
              <a:rPr lang="en-US" sz="6700" b="0" dirty="0"/>
              <a:t>The Migrant's Reply</a:t>
            </a:r>
          </a:p>
          <a:p>
            <a:pPr algn="ctr"/>
            <a:r>
              <a:rPr lang="en-US" dirty="0"/>
              <a:t>By Indran Amirthanayagam</a:t>
            </a:r>
          </a:p>
          <a:p>
            <a:pPr algn="ctr"/>
            <a:endParaRPr lang="en-US" dirty="0"/>
          </a:p>
        </p:txBody>
      </p:sp>
      <p:pic>
        <p:nvPicPr>
          <p:cNvPr id="14" name="Picture 13">
            <a:extLst>
              <a:ext uri="{FF2B5EF4-FFF2-40B4-BE49-F238E27FC236}">
                <a16:creationId xmlns:a16="http://schemas.microsoft.com/office/drawing/2014/main" id="{13F960B6-412B-4DF0-AA37-5AFC1EC46558}"/>
              </a:ext>
            </a:extLst>
          </p:cNvPr>
          <p:cNvPicPr>
            <a:picLocks noChangeAspect="1"/>
          </p:cNvPicPr>
          <p:nvPr/>
        </p:nvPicPr>
        <p:blipFill>
          <a:blip r:embed="rId2"/>
          <a:stretch>
            <a:fillRect/>
          </a:stretch>
        </p:blipFill>
        <p:spPr>
          <a:xfrm>
            <a:off x="149059" y="1404657"/>
            <a:ext cx="5572125" cy="5124450"/>
          </a:xfrm>
          <a:prstGeom prst="rect">
            <a:avLst/>
          </a:prstGeom>
        </p:spPr>
      </p:pic>
      <p:pic>
        <p:nvPicPr>
          <p:cNvPr id="16" name="Picture 15">
            <a:extLst>
              <a:ext uri="{FF2B5EF4-FFF2-40B4-BE49-F238E27FC236}">
                <a16:creationId xmlns:a16="http://schemas.microsoft.com/office/drawing/2014/main" id="{9F3202E3-9CDE-425F-8EB4-5C5900A95D2D}"/>
              </a:ext>
            </a:extLst>
          </p:cNvPr>
          <p:cNvPicPr>
            <a:picLocks noChangeAspect="1"/>
          </p:cNvPicPr>
          <p:nvPr/>
        </p:nvPicPr>
        <p:blipFill>
          <a:blip r:embed="rId3"/>
          <a:stretch>
            <a:fillRect/>
          </a:stretch>
        </p:blipFill>
        <p:spPr>
          <a:xfrm>
            <a:off x="6095999" y="1532068"/>
            <a:ext cx="6048375" cy="4267200"/>
          </a:xfrm>
          <a:prstGeom prst="rect">
            <a:avLst/>
          </a:prstGeom>
        </p:spPr>
      </p:pic>
      <p:sp>
        <p:nvSpPr>
          <p:cNvPr id="18" name="TextBox 17">
            <a:extLst>
              <a:ext uri="{FF2B5EF4-FFF2-40B4-BE49-F238E27FC236}">
                <a16:creationId xmlns:a16="http://schemas.microsoft.com/office/drawing/2014/main" id="{2830C56C-2716-46EE-9ABB-5DDEE95126A5}"/>
              </a:ext>
            </a:extLst>
          </p:cNvPr>
          <p:cNvSpPr txBox="1"/>
          <p:nvPr/>
        </p:nvSpPr>
        <p:spPr>
          <a:xfrm>
            <a:off x="5583219" y="6257836"/>
            <a:ext cx="5845066" cy="600164"/>
          </a:xfrm>
          <a:prstGeom prst="rect">
            <a:avLst/>
          </a:prstGeom>
          <a:noFill/>
        </p:spPr>
        <p:txBody>
          <a:bodyPr wrap="square">
            <a:spAutoFit/>
          </a:bodyPr>
          <a:lstStyle/>
          <a:p>
            <a:r>
              <a:rPr lang="en-US" sz="1100" dirty="0">
                <a:solidFill>
                  <a:schemeClr val="bg1"/>
                </a:solidFill>
              </a:rPr>
              <a:t>Indran Amirthanayagam, "The Migrant’s Reply" from </a:t>
            </a:r>
            <a:r>
              <a:rPr lang="en-US" sz="1100" i="1" dirty="0">
                <a:solidFill>
                  <a:schemeClr val="bg1"/>
                </a:solidFill>
              </a:rPr>
              <a:t>The Migrant States</a:t>
            </a:r>
            <a:r>
              <a:rPr lang="en-US" sz="1100" dirty="0">
                <a:solidFill>
                  <a:schemeClr val="bg1"/>
                </a:solidFill>
              </a:rPr>
              <a:t>.  Copyright © 2020 by Indran Amirthanayagam.  Reprinted by permission of Hanging Loose Press. </a:t>
            </a:r>
          </a:p>
          <a:p>
            <a:r>
              <a:rPr lang="en-US" sz="1100" dirty="0">
                <a:solidFill>
                  <a:schemeClr val="bg1"/>
                </a:solidFill>
              </a:rPr>
              <a:t>Source: </a:t>
            </a:r>
            <a:r>
              <a:rPr lang="en-US" sz="1100" i="1" dirty="0">
                <a:solidFill>
                  <a:schemeClr val="bg1"/>
                </a:solidFill>
              </a:rPr>
              <a:t>The Migrant States</a:t>
            </a:r>
            <a:r>
              <a:rPr lang="en-US" sz="1100" dirty="0">
                <a:solidFill>
                  <a:schemeClr val="bg1"/>
                </a:solidFill>
              </a:rPr>
              <a:t> (Hanging Loose Press, 2020) </a:t>
            </a:r>
          </a:p>
        </p:txBody>
      </p:sp>
      <p:sp>
        <p:nvSpPr>
          <p:cNvPr id="19" name="TextBox 18">
            <a:extLst>
              <a:ext uri="{FF2B5EF4-FFF2-40B4-BE49-F238E27FC236}">
                <a16:creationId xmlns:a16="http://schemas.microsoft.com/office/drawing/2014/main" id="{D6AF967F-9AC8-4712-B970-F6CBD14CDD69}"/>
              </a:ext>
            </a:extLst>
          </p:cNvPr>
          <p:cNvSpPr txBox="1"/>
          <p:nvPr/>
        </p:nvSpPr>
        <p:spPr>
          <a:xfrm>
            <a:off x="149058" y="224580"/>
            <a:ext cx="3669907" cy="461665"/>
          </a:xfrm>
          <a:prstGeom prst="rect">
            <a:avLst/>
          </a:prstGeom>
          <a:noFill/>
        </p:spPr>
        <p:txBody>
          <a:bodyPr wrap="square" rtlCol="0">
            <a:spAutoFit/>
          </a:bodyPr>
          <a:lstStyle/>
          <a:p>
            <a:r>
              <a:rPr lang="hr-BA" sz="2400" b="1" dirty="0">
                <a:solidFill>
                  <a:srgbClr val="F6BC67"/>
                </a:solidFill>
              </a:rPr>
              <a:t>Bemiddeling door poëzie!</a:t>
            </a:r>
            <a:endParaRPr lang="en-US" sz="2400" b="1" dirty="0">
              <a:solidFill>
                <a:srgbClr val="F6BC67"/>
              </a:solidFill>
            </a:endParaRPr>
          </a:p>
        </p:txBody>
      </p:sp>
    </p:spTree>
    <p:extLst>
      <p:ext uri="{BB962C8B-B14F-4D97-AF65-F5344CB8AC3E}">
        <p14:creationId xmlns:p14="http://schemas.microsoft.com/office/powerpoint/2010/main" val="23915897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0EE960-0043-684F-B8DA-45211C52470E}"/>
              </a:ext>
            </a:extLst>
          </p:cNvPr>
          <p:cNvSpPr>
            <a:spLocks noGrp="1"/>
          </p:cNvSpPr>
          <p:nvPr>
            <p:ph type="body" sz="quarter" idx="15"/>
          </p:nvPr>
        </p:nvSpPr>
        <p:spPr>
          <a:xfrm>
            <a:off x="571313" y="875545"/>
            <a:ext cx="7559433" cy="1083096"/>
          </a:xfrm>
        </p:spPr>
        <p:txBody>
          <a:bodyPr/>
          <a:lstStyle/>
          <a:p>
            <a:r>
              <a:rPr lang="nl-NL" dirty="0"/>
              <a:t>Voorbeeld van bemiddeling door het creëren van een beweging</a:t>
            </a:r>
            <a:endParaRPr lang="en-US" dirty="0"/>
          </a:p>
        </p:txBody>
      </p:sp>
      <p:sp>
        <p:nvSpPr>
          <p:cNvPr id="5" name="TextBox 4">
            <a:extLst>
              <a:ext uri="{FF2B5EF4-FFF2-40B4-BE49-F238E27FC236}">
                <a16:creationId xmlns:a16="http://schemas.microsoft.com/office/drawing/2014/main" id="{60B43C92-9256-460C-8ADA-17184D90ADA3}"/>
              </a:ext>
            </a:extLst>
          </p:cNvPr>
          <p:cNvSpPr txBox="1"/>
          <p:nvPr/>
        </p:nvSpPr>
        <p:spPr>
          <a:xfrm>
            <a:off x="571313" y="2312991"/>
            <a:ext cx="10046485" cy="4213141"/>
          </a:xfrm>
          <a:prstGeom prst="rect">
            <a:avLst/>
          </a:prstGeom>
          <a:noFill/>
        </p:spPr>
        <p:txBody>
          <a:bodyPr wrap="square">
            <a:spAutoFit/>
          </a:bodyPr>
          <a:lstStyle/>
          <a:p>
            <a:pPr>
              <a:lnSpc>
                <a:spcPts val="3600"/>
              </a:lnSpc>
            </a:pPr>
            <a:r>
              <a:rPr lang="nl-NL" sz="2400" b="1" dirty="0">
                <a:solidFill>
                  <a:srgbClr val="404040"/>
                </a:solidFill>
              </a:rPr>
              <a:t>New </a:t>
            </a:r>
            <a:r>
              <a:rPr lang="nl-NL" sz="2400" b="1" dirty="0" err="1">
                <a:solidFill>
                  <a:srgbClr val="404040"/>
                </a:solidFill>
              </a:rPr>
              <a:t>Women</a:t>
            </a:r>
            <a:r>
              <a:rPr lang="nl-NL" sz="2400" b="1" dirty="0">
                <a:solidFill>
                  <a:srgbClr val="404040"/>
                </a:solidFill>
              </a:rPr>
              <a:t> </a:t>
            </a:r>
            <a:r>
              <a:rPr lang="nl-NL" sz="2400" b="1" dirty="0" err="1">
                <a:solidFill>
                  <a:srgbClr val="404040"/>
                </a:solidFill>
              </a:rPr>
              <a:t>Connectors</a:t>
            </a:r>
            <a:r>
              <a:rPr lang="nl-NL" sz="2400" b="1" dirty="0">
                <a:solidFill>
                  <a:srgbClr val="404040"/>
                </a:solidFill>
              </a:rPr>
              <a:t> </a:t>
            </a:r>
            <a:r>
              <a:rPr lang="nl-NL" sz="2400" dirty="0">
                <a:solidFill>
                  <a:srgbClr val="404040"/>
                </a:solidFill>
              </a:rPr>
              <a:t>is een initiatief dat geleid wordt door vrouwen met een migratie- of vluchtelingenachtergrond, die zich gemobiliseerd hebben om een collectieve beweging te worden, die laat zien wat je kunt bereiken door samen sterk te zijn en je stem te laten horen. Hun doel is om via gefaciliteerde discussieplatforms mensen bewust te maken van de uitdagingen en kansen waarmee vrouwen met een vluchtelingen- of migrantenachtergrond in Europa geconfronteerd worden, en zo een verschuiving in de samenleving en het beleid in het algemeen teweeg te brengen.</a:t>
            </a:r>
            <a:br>
              <a:rPr lang="en-GB" sz="2400" dirty="0">
                <a:solidFill>
                  <a:srgbClr val="404040"/>
                </a:solidFill>
              </a:rPr>
            </a:br>
            <a:r>
              <a:rPr lang="en-GB" sz="2400" dirty="0">
                <a:solidFill>
                  <a:srgbClr val="404040"/>
                </a:solidFill>
                <a:hlinkClick r:id="rId2"/>
              </a:rPr>
              <a:t>https://www.newwomenconnectors.com</a:t>
            </a:r>
            <a:r>
              <a:rPr lang="hr-BA" sz="2400" dirty="0">
                <a:solidFill>
                  <a:srgbClr val="404040"/>
                </a:solidFill>
              </a:rPr>
              <a:t> </a:t>
            </a:r>
            <a:endParaRPr lang="en-GB" sz="2400" dirty="0">
              <a:solidFill>
                <a:srgbClr val="404040"/>
              </a:solidFill>
            </a:endParaRPr>
          </a:p>
        </p:txBody>
      </p:sp>
      <p:pic>
        <p:nvPicPr>
          <p:cNvPr id="11" name="Picture 10">
            <a:extLst>
              <a:ext uri="{FF2B5EF4-FFF2-40B4-BE49-F238E27FC236}">
                <a16:creationId xmlns:a16="http://schemas.microsoft.com/office/drawing/2014/main" id="{0CAF2B7B-6A7D-4D97-B473-1C2A59BF1F29}"/>
              </a:ext>
            </a:extLst>
          </p:cNvPr>
          <p:cNvPicPr>
            <a:picLocks noChangeAspect="1"/>
          </p:cNvPicPr>
          <p:nvPr/>
        </p:nvPicPr>
        <p:blipFill>
          <a:blip r:embed="rId3"/>
          <a:stretch>
            <a:fillRect/>
          </a:stretch>
        </p:blipFill>
        <p:spPr>
          <a:xfrm>
            <a:off x="9140908" y="521195"/>
            <a:ext cx="1892300" cy="1892300"/>
          </a:xfrm>
          <a:prstGeom prst="rect">
            <a:avLst/>
          </a:prstGeom>
        </p:spPr>
      </p:pic>
    </p:spTree>
    <p:extLst>
      <p:ext uri="{BB962C8B-B14F-4D97-AF65-F5344CB8AC3E}">
        <p14:creationId xmlns:p14="http://schemas.microsoft.com/office/powerpoint/2010/main" val="23258290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a:xfrm>
            <a:off x="172123" y="397130"/>
            <a:ext cx="11057703" cy="1136136"/>
          </a:xfrm>
        </p:spPr>
        <p:txBody>
          <a:bodyPr>
            <a:normAutofit/>
          </a:bodyPr>
          <a:lstStyle/>
          <a:p>
            <a:r>
              <a:rPr lang="nl-NL" sz="3200" dirty="0">
                <a:solidFill>
                  <a:srgbClr val="76C6D2"/>
                </a:solidFill>
              </a:rPr>
              <a:t>Voorbeeld - </a:t>
            </a:r>
            <a:r>
              <a:rPr lang="nl-NL" sz="3200" dirty="0" err="1">
                <a:solidFill>
                  <a:srgbClr val="76C6D2"/>
                </a:solidFill>
              </a:rPr>
              <a:t>Techfugees</a:t>
            </a:r>
            <a:r>
              <a:rPr lang="nl-NL" sz="3200" dirty="0">
                <a:solidFill>
                  <a:srgbClr val="76C6D2"/>
                </a:solidFill>
              </a:rPr>
              <a:t>: </a:t>
            </a:r>
          </a:p>
          <a:p>
            <a:r>
              <a:rPr lang="nl-NL" sz="3200" dirty="0">
                <a:solidFill>
                  <a:srgbClr val="76C6D2"/>
                </a:solidFill>
              </a:rPr>
              <a:t>Ontheemden in hun kracht zetten met technologie</a:t>
            </a:r>
            <a:endParaRPr lang="en-US" sz="3200" dirty="0">
              <a:solidFill>
                <a:srgbClr val="76C6D2"/>
              </a:solidFill>
            </a:endParaRPr>
          </a:p>
        </p:txBody>
      </p:sp>
      <p:pic>
        <p:nvPicPr>
          <p:cNvPr id="3" name="Picture 2">
            <a:extLst>
              <a:ext uri="{FF2B5EF4-FFF2-40B4-BE49-F238E27FC236}">
                <a16:creationId xmlns:a16="http://schemas.microsoft.com/office/drawing/2014/main" id="{9BFB6566-201D-4885-852F-3B8179CB748F}"/>
              </a:ext>
            </a:extLst>
          </p:cNvPr>
          <p:cNvPicPr>
            <a:picLocks noChangeAspect="1"/>
          </p:cNvPicPr>
          <p:nvPr/>
        </p:nvPicPr>
        <p:blipFill>
          <a:blip r:embed="rId2"/>
          <a:stretch>
            <a:fillRect/>
          </a:stretch>
        </p:blipFill>
        <p:spPr>
          <a:xfrm>
            <a:off x="3049158" y="2176837"/>
            <a:ext cx="9142842" cy="4432318"/>
          </a:xfrm>
          <a:prstGeom prst="rect">
            <a:avLst/>
          </a:prstGeom>
        </p:spPr>
      </p:pic>
      <p:sp>
        <p:nvSpPr>
          <p:cNvPr id="4" name="TextBox 3">
            <a:extLst>
              <a:ext uri="{FF2B5EF4-FFF2-40B4-BE49-F238E27FC236}">
                <a16:creationId xmlns:a16="http://schemas.microsoft.com/office/drawing/2014/main" id="{3D0449DC-1F91-49BE-A90C-41F82C8A9DD8}"/>
              </a:ext>
            </a:extLst>
          </p:cNvPr>
          <p:cNvSpPr txBox="1"/>
          <p:nvPr/>
        </p:nvSpPr>
        <p:spPr>
          <a:xfrm>
            <a:off x="0" y="2176837"/>
            <a:ext cx="2958352" cy="4447371"/>
          </a:xfrm>
          <a:prstGeom prst="rect">
            <a:avLst/>
          </a:prstGeom>
          <a:noFill/>
        </p:spPr>
        <p:txBody>
          <a:bodyPr wrap="square" rtlCol="0">
            <a:spAutoFit/>
          </a:bodyPr>
          <a:lstStyle/>
          <a:p>
            <a:pPr algn="r">
              <a:spcBef>
                <a:spcPts val="600"/>
              </a:spcBef>
            </a:pPr>
            <a:r>
              <a:rPr lang="nl-NL" sz="2400" dirty="0" err="1">
                <a:solidFill>
                  <a:schemeClr val="bg2">
                    <a:lumMod val="50000"/>
                  </a:schemeClr>
                </a:solidFill>
              </a:rPr>
              <a:t>Techfugees</a:t>
            </a:r>
            <a:r>
              <a:rPr lang="nl-NL" sz="2400" dirty="0">
                <a:solidFill>
                  <a:schemeClr val="bg2">
                    <a:lumMod val="50000"/>
                  </a:schemeClr>
                </a:solidFill>
              </a:rPr>
              <a:t> is een impact-gedreven wereldwijde organisatie die een duurzaam ecosysteem van </a:t>
            </a:r>
            <a:r>
              <a:rPr lang="nl-NL" sz="2400" dirty="0" err="1">
                <a:solidFill>
                  <a:schemeClr val="bg2">
                    <a:lumMod val="50000"/>
                  </a:schemeClr>
                </a:solidFill>
              </a:rPr>
              <a:t>tech</a:t>
            </a:r>
            <a:r>
              <a:rPr lang="nl-NL" sz="2400" dirty="0">
                <a:solidFill>
                  <a:schemeClr val="bg2">
                    <a:lumMod val="50000"/>
                  </a:schemeClr>
                </a:solidFill>
              </a:rPr>
              <a:t>-oplossingen koestert die de inclusie van ontheemden ondersteunen</a:t>
            </a:r>
            <a:r>
              <a:rPr lang="en-US" sz="2400" dirty="0">
                <a:solidFill>
                  <a:srgbClr val="404040"/>
                </a:solidFill>
              </a:rPr>
              <a:t>.</a:t>
            </a:r>
            <a:endParaRPr lang="hr-BA" sz="2400" dirty="0">
              <a:solidFill>
                <a:srgbClr val="404040"/>
              </a:solidFill>
            </a:endParaRPr>
          </a:p>
          <a:p>
            <a:pPr algn="r">
              <a:spcBef>
                <a:spcPts val="600"/>
              </a:spcBef>
            </a:pPr>
            <a:r>
              <a:rPr lang="en-US" sz="2000" dirty="0">
                <a:solidFill>
                  <a:srgbClr val="404040"/>
                </a:solidFill>
                <a:hlinkClick r:id="rId3"/>
              </a:rPr>
              <a:t>https://techfugees.com/</a:t>
            </a:r>
            <a:r>
              <a:rPr lang="hr-BA" sz="2000" dirty="0">
                <a:solidFill>
                  <a:srgbClr val="404040"/>
                </a:solidFill>
              </a:rPr>
              <a:t> </a:t>
            </a:r>
            <a:endParaRPr lang="en-US" sz="2000" dirty="0">
              <a:solidFill>
                <a:srgbClr val="404040"/>
              </a:solidFill>
            </a:endParaRPr>
          </a:p>
          <a:p>
            <a:pPr algn="r"/>
            <a:endParaRPr lang="en-US" dirty="0"/>
          </a:p>
        </p:txBody>
      </p:sp>
      <p:pic>
        <p:nvPicPr>
          <p:cNvPr id="11" name="Picture 10">
            <a:extLst>
              <a:ext uri="{FF2B5EF4-FFF2-40B4-BE49-F238E27FC236}">
                <a16:creationId xmlns:a16="http://schemas.microsoft.com/office/drawing/2014/main" id="{2D951440-BB5D-4489-A5D3-67D2C2DD0534}"/>
              </a:ext>
            </a:extLst>
          </p:cNvPr>
          <p:cNvPicPr>
            <a:picLocks noChangeAspect="1"/>
          </p:cNvPicPr>
          <p:nvPr/>
        </p:nvPicPr>
        <p:blipFill>
          <a:blip r:embed="rId4"/>
          <a:stretch>
            <a:fillRect/>
          </a:stretch>
        </p:blipFill>
        <p:spPr>
          <a:xfrm>
            <a:off x="9008803" y="661513"/>
            <a:ext cx="2748147" cy="484255"/>
          </a:xfrm>
          <a:prstGeom prst="rect">
            <a:avLst/>
          </a:prstGeom>
          <a:solidFill>
            <a:schemeClr val="accent1">
              <a:lumMod val="75000"/>
            </a:schemeClr>
          </a:solidFill>
        </p:spPr>
      </p:pic>
    </p:spTree>
    <p:extLst>
      <p:ext uri="{BB962C8B-B14F-4D97-AF65-F5344CB8AC3E}">
        <p14:creationId xmlns:p14="http://schemas.microsoft.com/office/powerpoint/2010/main" val="3996082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B6276-D878-4105-B327-ED11C15E7CD4}"/>
              </a:ext>
            </a:extLst>
          </p:cNvPr>
          <p:cNvSpPr>
            <a:spLocks noGrp="1"/>
          </p:cNvSpPr>
          <p:nvPr>
            <p:ph type="body" sz="quarter" idx="13"/>
          </p:nvPr>
        </p:nvSpPr>
        <p:spPr/>
        <p:txBody>
          <a:bodyPr>
            <a:normAutofit fontScale="92500"/>
          </a:bodyPr>
          <a:lstStyle/>
          <a:p>
            <a:r>
              <a:rPr lang="nl-NL" dirty="0"/>
              <a:t>Bekijk deze video om meer te leren over:</a:t>
            </a:r>
          </a:p>
          <a:p>
            <a:r>
              <a:rPr lang="nl-NL" b="0" dirty="0"/>
              <a:t>bemiddeling door voedsel en vrijwilligerswerk</a:t>
            </a:r>
            <a:endParaRPr lang="en-US" b="0" dirty="0"/>
          </a:p>
        </p:txBody>
      </p:sp>
      <p:sp>
        <p:nvSpPr>
          <p:cNvPr id="3" name="Text Placeholder 2">
            <a:extLst>
              <a:ext uri="{FF2B5EF4-FFF2-40B4-BE49-F238E27FC236}">
                <a16:creationId xmlns:a16="http://schemas.microsoft.com/office/drawing/2014/main" id="{718EB9BC-387B-4B1B-A7CB-AE9CDD158FDF}"/>
              </a:ext>
            </a:extLst>
          </p:cNvPr>
          <p:cNvSpPr>
            <a:spLocks noGrp="1"/>
          </p:cNvSpPr>
          <p:nvPr>
            <p:ph type="body" sz="quarter" idx="14"/>
          </p:nvPr>
        </p:nvSpPr>
        <p:spPr>
          <a:xfrm>
            <a:off x="497155" y="5114135"/>
            <a:ext cx="9862460" cy="1146816"/>
          </a:xfrm>
        </p:spPr>
        <p:txBody>
          <a:bodyPr/>
          <a:lstStyle/>
          <a:p>
            <a:r>
              <a:rPr lang="nl-NL" dirty="0"/>
              <a:t>Kom meer te weten over Ellie </a:t>
            </a:r>
            <a:r>
              <a:rPr lang="nl-NL" dirty="0" err="1"/>
              <a:t>Kisyombe</a:t>
            </a:r>
            <a:r>
              <a:rPr lang="nl-NL" dirty="0"/>
              <a:t> - van vrijwilligersprojecten die de gemeenschap leiden, tot verkiezingen, klik </a:t>
            </a:r>
            <a:r>
              <a:rPr lang="hr-BA" dirty="0">
                <a:hlinkClick r:id="rId3"/>
              </a:rPr>
              <a:t>H</a:t>
            </a:r>
            <a:r>
              <a:rPr lang="en-GB" dirty="0">
                <a:hlinkClick r:id="rId3"/>
              </a:rPr>
              <a:t>I</a:t>
            </a:r>
            <a:r>
              <a:rPr lang="hr-BA" dirty="0">
                <a:hlinkClick r:id="rId3"/>
              </a:rPr>
              <a:t>ER</a:t>
            </a:r>
            <a:endParaRPr lang="en-US" dirty="0"/>
          </a:p>
        </p:txBody>
      </p:sp>
      <p:sp>
        <p:nvSpPr>
          <p:cNvPr id="4" name="Picture Placeholder 3">
            <a:extLst>
              <a:ext uri="{FF2B5EF4-FFF2-40B4-BE49-F238E27FC236}">
                <a16:creationId xmlns:a16="http://schemas.microsoft.com/office/drawing/2014/main" id="{1D7E321A-7E72-42B7-9D9B-D6D5B3DD4FDF}"/>
              </a:ext>
            </a:extLst>
          </p:cNvPr>
          <p:cNvSpPr>
            <a:spLocks noGrp="1"/>
          </p:cNvSpPr>
          <p:nvPr>
            <p:ph type="pic" sz="quarter" idx="19"/>
          </p:nvPr>
        </p:nvSpPr>
        <p:spPr/>
      </p:sp>
      <p:pic>
        <p:nvPicPr>
          <p:cNvPr id="5" name="Online Media 4" title="Our Table @ Christ Church Cathedral, Dublin">
            <a:hlinkClick r:id="" action="ppaction://media"/>
            <a:extLst>
              <a:ext uri="{FF2B5EF4-FFF2-40B4-BE49-F238E27FC236}">
                <a16:creationId xmlns:a16="http://schemas.microsoft.com/office/drawing/2014/main" id="{FCBBF54B-32A9-4A7B-ACD7-1E52949BBB4B}"/>
              </a:ext>
            </a:extLst>
          </p:cNvPr>
          <p:cNvPicPr>
            <a:picLocks noRot="1" noChangeAspect="1"/>
          </p:cNvPicPr>
          <p:nvPr>
            <a:videoFile r:link="rId1"/>
          </p:nvPr>
        </p:nvPicPr>
        <p:blipFill>
          <a:blip r:embed="rId4"/>
          <a:stretch>
            <a:fillRect/>
          </a:stretch>
        </p:blipFill>
        <p:spPr>
          <a:xfrm>
            <a:off x="3564835" y="-15240"/>
            <a:ext cx="8627165" cy="4874348"/>
          </a:xfrm>
          <a:prstGeom prst="rect">
            <a:avLst/>
          </a:prstGeom>
        </p:spPr>
      </p:pic>
    </p:spTree>
    <p:extLst>
      <p:ext uri="{BB962C8B-B14F-4D97-AF65-F5344CB8AC3E}">
        <p14:creationId xmlns:p14="http://schemas.microsoft.com/office/powerpoint/2010/main" val="366836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2DF37-3B56-4330-B1DA-1FADFE37BB7B}"/>
              </a:ext>
            </a:extLst>
          </p:cNvPr>
          <p:cNvSpPr>
            <a:spLocks noGrp="1"/>
          </p:cNvSpPr>
          <p:nvPr>
            <p:ph type="body" sz="quarter" idx="15"/>
          </p:nvPr>
        </p:nvSpPr>
        <p:spPr>
          <a:xfrm>
            <a:off x="571313" y="494544"/>
            <a:ext cx="5858062" cy="1459693"/>
          </a:xfrm>
        </p:spPr>
        <p:txBody>
          <a:bodyPr/>
          <a:lstStyle/>
          <a:p>
            <a:r>
              <a:rPr lang="hr-BA" dirty="0"/>
              <a:t>Wil je vrijwilligerswerk doen?</a:t>
            </a:r>
            <a:endParaRPr lang="en-US" dirty="0"/>
          </a:p>
        </p:txBody>
      </p:sp>
      <p:sp>
        <p:nvSpPr>
          <p:cNvPr id="3" name="Text Placeholder 2">
            <a:extLst>
              <a:ext uri="{FF2B5EF4-FFF2-40B4-BE49-F238E27FC236}">
                <a16:creationId xmlns:a16="http://schemas.microsoft.com/office/drawing/2014/main" id="{0EA5C69E-73F6-49F6-B66F-2C4AC779D27A}"/>
              </a:ext>
            </a:extLst>
          </p:cNvPr>
          <p:cNvSpPr>
            <a:spLocks noGrp="1"/>
          </p:cNvSpPr>
          <p:nvPr>
            <p:ph type="body" sz="quarter" idx="16"/>
          </p:nvPr>
        </p:nvSpPr>
        <p:spPr>
          <a:xfrm>
            <a:off x="6994010" y="483787"/>
            <a:ext cx="4113143" cy="598254"/>
          </a:xfrm>
        </p:spPr>
        <p:txBody>
          <a:bodyPr/>
          <a:lstStyle/>
          <a:p>
            <a:r>
              <a:rPr lang="en-GB" sz="3600" b="1" dirty="0" err="1">
                <a:solidFill>
                  <a:srgbClr val="F6BC67"/>
                </a:solidFill>
              </a:rPr>
              <a:t>Goed</a:t>
            </a:r>
            <a:r>
              <a:rPr lang="en-GB" sz="3600" b="1" dirty="0">
                <a:solidFill>
                  <a:srgbClr val="F6BC67"/>
                </a:solidFill>
              </a:rPr>
              <a:t> </a:t>
            </a:r>
            <a:r>
              <a:rPr lang="en-GB" sz="3600" b="1" dirty="0" err="1">
                <a:solidFill>
                  <a:srgbClr val="F6BC67"/>
                </a:solidFill>
              </a:rPr>
              <a:t>beginnen</a:t>
            </a:r>
            <a:endParaRPr lang="en-US" sz="3600" b="1" dirty="0">
              <a:solidFill>
                <a:srgbClr val="F6BC67"/>
              </a:solidFill>
            </a:endParaRPr>
          </a:p>
        </p:txBody>
      </p:sp>
      <p:pic>
        <p:nvPicPr>
          <p:cNvPr id="8" name="Picture Placeholder 7" descr="Chat outline">
            <a:extLst>
              <a:ext uri="{FF2B5EF4-FFF2-40B4-BE49-F238E27FC236}">
                <a16:creationId xmlns:a16="http://schemas.microsoft.com/office/drawing/2014/main" id="{49D77446-25C0-4E38-BE0E-A31634DF1E5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821" b="2821"/>
          <a:stretch>
            <a:fillRect/>
          </a:stretch>
        </p:blipFill>
        <p:spPr>
          <a:xfrm>
            <a:off x="571500" y="1338825"/>
            <a:ext cx="3263900" cy="3079750"/>
          </a:xfrm>
        </p:spPr>
      </p:pic>
      <p:pic>
        <p:nvPicPr>
          <p:cNvPr id="10" name="Picture Placeholder 9" descr="Stopwatch 33% outline">
            <a:extLst>
              <a:ext uri="{FF2B5EF4-FFF2-40B4-BE49-F238E27FC236}">
                <a16:creationId xmlns:a16="http://schemas.microsoft.com/office/drawing/2014/main" id="{F9B1CF43-518F-403C-96F1-1119A3DBBCF4}"/>
              </a:ext>
            </a:extLst>
          </p:cNvPr>
          <p:cNvPicPr>
            <a:picLocks noGrp="1" noChangeAspect="1"/>
          </p:cNvPicPr>
          <p:nvPr>
            <p:ph type="pic" sz="quarter" idx="24"/>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2821" b="2821"/>
          <a:stretch/>
        </p:blipFill>
        <p:spPr>
          <a:xfrm>
            <a:off x="4412825" y="1338825"/>
            <a:ext cx="3263900" cy="3079750"/>
          </a:xfrm>
        </p:spPr>
      </p:pic>
      <p:pic>
        <p:nvPicPr>
          <p:cNvPr id="12" name="Picture Placeholder 11" descr="Target outline">
            <a:extLst>
              <a:ext uri="{FF2B5EF4-FFF2-40B4-BE49-F238E27FC236}">
                <a16:creationId xmlns:a16="http://schemas.microsoft.com/office/drawing/2014/main" id="{C3F9502C-B9DC-4EB5-B8DA-0FC6674F59E3}"/>
              </a:ext>
            </a:extLst>
          </p:cNvPr>
          <p:cNvPicPr>
            <a:picLocks noGrp="1" noChangeAspect="1"/>
          </p:cNvPicPr>
          <p:nvPr>
            <p:ph type="pic" sz="quarter" idx="25"/>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2821" b="2821"/>
          <a:stretch/>
        </p:blipFill>
        <p:spPr>
          <a:xfrm>
            <a:off x="8285775" y="1338825"/>
            <a:ext cx="3263900" cy="3079750"/>
          </a:xfrm>
        </p:spPr>
      </p:pic>
      <p:sp>
        <p:nvSpPr>
          <p:cNvPr id="15" name="TextBox 14">
            <a:extLst>
              <a:ext uri="{FF2B5EF4-FFF2-40B4-BE49-F238E27FC236}">
                <a16:creationId xmlns:a16="http://schemas.microsoft.com/office/drawing/2014/main" id="{40A9D39C-C0E5-4E27-8CFF-68A844C487EC}"/>
              </a:ext>
            </a:extLst>
          </p:cNvPr>
          <p:cNvSpPr txBox="1"/>
          <p:nvPr/>
        </p:nvSpPr>
        <p:spPr>
          <a:xfrm>
            <a:off x="340509" y="4419209"/>
            <a:ext cx="3494891" cy="1477328"/>
          </a:xfrm>
          <a:prstGeom prst="rect">
            <a:avLst/>
          </a:prstGeom>
          <a:noFill/>
        </p:spPr>
        <p:txBody>
          <a:bodyPr wrap="square" rtlCol="0">
            <a:spAutoFit/>
          </a:bodyPr>
          <a:lstStyle/>
          <a:p>
            <a:pPr algn="ctr"/>
            <a:r>
              <a:rPr lang="nl-NL" dirty="0">
                <a:solidFill>
                  <a:schemeClr val="bg2">
                    <a:lumMod val="50000"/>
                  </a:schemeClr>
                </a:solidFill>
              </a:rPr>
              <a:t>Zorg dat je je doelen voor je vrijwilligerswerk COMMUNICITEERT, zoek ontvangende organisaties en houd contact met ze.</a:t>
            </a:r>
            <a:endParaRPr lang="en-US" dirty="0">
              <a:solidFill>
                <a:schemeClr val="bg2">
                  <a:lumMod val="50000"/>
                </a:schemeClr>
              </a:solidFill>
            </a:endParaRPr>
          </a:p>
        </p:txBody>
      </p:sp>
      <p:sp>
        <p:nvSpPr>
          <p:cNvPr id="16" name="TextBox 15">
            <a:extLst>
              <a:ext uri="{FF2B5EF4-FFF2-40B4-BE49-F238E27FC236}">
                <a16:creationId xmlns:a16="http://schemas.microsoft.com/office/drawing/2014/main" id="{9B9FDEDB-8E67-47B0-A6FC-5FE84752CC0D}"/>
              </a:ext>
            </a:extLst>
          </p:cNvPr>
          <p:cNvSpPr txBox="1"/>
          <p:nvPr/>
        </p:nvSpPr>
        <p:spPr>
          <a:xfrm>
            <a:off x="4297329" y="4419209"/>
            <a:ext cx="3494891" cy="1477328"/>
          </a:xfrm>
          <a:prstGeom prst="rect">
            <a:avLst/>
          </a:prstGeom>
          <a:noFill/>
        </p:spPr>
        <p:txBody>
          <a:bodyPr wrap="square" rtlCol="0">
            <a:spAutoFit/>
          </a:bodyPr>
          <a:lstStyle/>
          <a:p>
            <a:pPr algn="ctr"/>
            <a:r>
              <a:rPr lang="nl-NL" dirty="0">
                <a:solidFill>
                  <a:schemeClr val="bg2">
                    <a:lumMod val="50000"/>
                  </a:schemeClr>
                </a:solidFill>
              </a:rPr>
              <a:t> Elke organisatie heeft zijn eigen regels waaraan elke vrijwilliger zich moet houden. Je moet afspreken wat je COMMITMENT is, en je best doen om je daaraan te houden</a:t>
            </a:r>
            <a:endParaRPr lang="en-US" dirty="0">
              <a:solidFill>
                <a:schemeClr val="bg2">
                  <a:lumMod val="50000"/>
                </a:schemeClr>
              </a:solidFill>
            </a:endParaRPr>
          </a:p>
        </p:txBody>
      </p:sp>
      <p:sp>
        <p:nvSpPr>
          <p:cNvPr id="17" name="TextBox 16">
            <a:extLst>
              <a:ext uri="{FF2B5EF4-FFF2-40B4-BE49-F238E27FC236}">
                <a16:creationId xmlns:a16="http://schemas.microsoft.com/office/drawing/2014/main" id="{B6A6919F-8BFE-4D3F-B5A9-F80EE64027A4}"/>
              </a:ext>
            </a:extLst>
          </p:cNvPr>
          <p:cNvSpPr txBox="1"/>
          <p:nvPr/>
        </p:nvSpPr>
        <p:spPr>
          <a:xfrm>
            <a:off x="7978452" y="4430601"/>
            <a:ext cx="4113143" cy="1754326"/>
          </a:xfrm>
          <a:prstGeom prst="rect">
            <a:avLst/>
          </a:prstGeom>
          <a:noFill/>
        </p:spPr>
        <p:txBody>
          <a:bodyPr wrap="square" rtlCol="0">
            <a:spAutoFit/>
          </a:bodyPr>
          <a:lstStyle/>
          <a:p>
            <a:pPr algn="ctr"/>
            <a:r>
              <a:rPr lang="nl-NL" dirty="0">
                <a:solidFill>
                  <a:schemeClr val="bg2">
                    <a:lumMod val="50000"/>
                  </a:schemeClr>
                </a:solidFill>
              </a:rPr>
              <a:t>FOCUS: Vrijwilligerswerk kan een geweldige ervaring zijn voor het delen van culturen, tradities, het leren van de taal, het ontwikkelen van nieuwe vaardigheden en het ontmoeten van mensen uit de hele wereld.</a:t>
            </a:r>
            <a:endParaRPr lang="en-US" dirty="0">
              <a:solidFill>
                <a:schemeClr val="bg2">
                  <a:lumMod val="50000"/>
                </a:schemeClr>
              </a:solidFill>
            </a:endParaRPr>
          </a:p>
        </p:txBody>
      </p:sp>
    </p:spTree>
    <p:extLst>
      <p:ext uri="{BB962C8B-B14F-4D97-AF65-F5344CB8AC3E}">
        <p14:creationId xmlns:p14="http://schemas.microsoft.com/office/powerpoint/2010/main" val="28533726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C3688C-0725-4EE7-8705-B3EDA489CD17}"/>
              </a:ext>
            </a:extLst>
          </p:cNvPr>
          <p:cNvSpPr>
            <a:spLocks noGrp="1"/>
          </p:cNvSpPr>
          <p:nvPr>
            <p:ph type="body" sz="quarter" idx="13"/>
          </p:nvPr>
        </p:nvSpPr>
        <p:spPr>
          <a:xfrm>
            <a:off x="783177" y="595258"/>
            <a:ext cx="10563696" cy="697353"/>
          </a:xfrm>
        </p:spPr>
        <p:txBody>
          <a:bodyPr>
            <a:noAutofit/>
          </a:bodyPr>
          <a:lstStyle/>
          <a:p>
            <a:r>
              <a:rPr lang="hr-BA" sz="3200" dirty="0"/>
              <a:t>Migrant Community Mediation </a:t>
            </a:r>
            <a:r>
              <a:rPr lang="en-GB" sz="3200" dirty="0"/>
              <a:t>door</a:t>
            </a:r>
            <a:r>
              <a:rPr lang="hr-BA" sz="3200" dirty="0"/>
              <a:t> SPORT</a:t>
            </a:r>
          </a:p>
          <a:p>
            <a:r>
              <a:rPr lang="hr-BA" sz="3200" b="1" i="1" dirty="0">
                <a:solidFill>
                  <a:srgbClr val="F6BC67"/>
                </a:solidFill>
              </a:rPr>
              <a:t>Laat je inspireren </a:t>
            </a:r>
            <a:r>
              <a:rPr lang="en-GB" sz="3200" b="1" dirty="0"/>
              <a:t>met </a:t>
            </a:r>
            <a:r>
              <a:rPr lang="en-GB" sz="3200" b="1" dirty="0" err="1"/>
              <a:t>deze</a:t>
            </a:r>
            <a:r>
              <a:rPr lang="en-GB" sz="3200" b="1" dirty="0"/>
              <a:t> </a:t>
            </a:r>
            <a:r>
              <a:rPr lang="en-GB" sz="3200" b="1" dirty="0" err="1"/>
              <a:t>hulpbronnen</a:t>
            </a:r>
            <a:r>
              <a:rPr lang="hr-BA" sz="3200" b="1" dirty="0"/>
              <a:t>:</a:t>
            </a:r>
            <a:endParaRPr lang="en-US" sz="3200" b="1" dirty="0"/>
          </a:p>
        </p:txBody>
      </p:sp>
      <p:sp>
        <p:nvSpPr>
          <p:cNvPr id="3" name="Text Placeholder 2">
            <a:extLst>
              <a:ext uri="{FF2B5EF4-FFF2-40B4-BE49-F238E27FC236}">
                <a16:creationId xmlns:a16="http://schemas.microsoft.com/office/drawing/2014/main" id="{359821F5-15ED-4F91-A6A0-08C286F1AFEF}"/>
              </a:ext>
            </a:extLst>
          </p:cNvPr>
          <p:cNvSpPr>
            <a:spLocks noGrp="1"/>
          </p:cNvSpPr>
          <p:nvPr>
            <p:ph type="body" sz="quarter" idx="14"/>
          </p:nvPr>
        </p:nvSpPr>
        <p:spPr>
          <a:xfrm>
            <a:off x="622590" y="2453671"/>
            <a:ext cx="10638222" cy="3245241"/>
          </a:xfrm>
        </p:spPr>
        <p:txBody>
          <a:bodyPr/>
          <a:lstStyle/>
          <a:p>
            <a:pPr marL="342900" indent="-342900">
              <a:buFont typeface="Wingdings" panose="05000000000000000000" pitchFamily="2" charset="2"/>
              <a:buChar char="ü"/>
            </a:pPr>
            <a:r>
              <a:rPr lang="nl-NL" dirty="0"/>
              <a:t>Hoe Senior Wereldmedaillewinnares </a:t>
            </a:r>
            <a:r>
              <a:rPr lang="nl-NL" dirty="0" err="1"/>
              <a:t>Nzingha</a:t>
            </a:r>
            <a:r>
              <a:rPr lang="nl-NL" dirty="0"/>
              <a:t> </a:t>
            </a:r>
            <a:r>
              <a:rPr lang="nl-NL" dirty="0" err="1"/>
              <a:t>Prescod</a:t>
            </a:r>
            <a:r>
              <a:rPr lang="nl-NL" dirty="0"/>
              <a:t> pleit voor Diversiteit en Inclusie in het schermen</a:t>
            </a:r>
            <a:r>
              <a:rPr lang="hr-BA" dirty="0"/>
              <a:t>: </a:t>
            </a:r>
            <a:r>
              <a:rPr lang="hr-BA" dirty="0">
                <a:hlinkClick r:id="rId2"/>
              </a:rPr>
              <a:t>https://baucemag.com/nzingha-prescod-advocates-for-diversity-and-inclusion-in-usa-fencing/</a:t>
            </a:r>
            <a:r>
              <a:rPr lang="hr-BA" dirty="0"/>
              <a:t> </a:t>
            </a:r>
          </a:p>
          <a:p>
            <a:pPr marL="342900" indent="-342900">
              <a:buFont typeface="Wingdings" panose="05000000000000000000" pitchFamily="2" charset="2"/>
              <a:buChar char="ü"/>
            </a:pPr>
            <a:endParaRPr lang="hr-BA" dirty="0"/>
          </a:p>
          <a:p>
            <a:pPr marL="342900" indent="-342900">
              <a:buFont typeface="Wingdings" panose="05000000000000000000" pitchFamily="2" charset="2"/>
              <a:buChar char="ü"/>
            </a:pPr>
            <a:r>
              <a:rPr lang="nl-NL" dirty="0"/>
              <a:t>De British </a:t>
            </a:r>
            <a:r>
              <a:rPr lang="nl-NL" dirty="0" err="1"/>
              <a:t>Asian</a:t>
            </a:r>
            <a:r>
              <a:rPr lang="nl-NL" dirty="0"/>
              <a:t> Rugby Association (BARA) is een Britse NGO die al tien jaar actief is. De vereniging heeft een geschiedenis van campagne voeren voor gelijkheid en integratie van Aziatische gemeenschappen (niet uitsluitend) in rugby, en heeft tastbare projecten opgeleverd die culturele en religieuze barrières afbreken en de voordelen van sport bieden aan een sterk ondervertegenwoordigde minderheidsgemeenschap</a:t>
            </a:r>
            <a:r>
              <a:rPr lang="hr-BA" dirty="0"/>
              <a:t>: </a:t>
            </a:r>
            <a:r>
              <a:rPr lang="hr-BA" dirty="0">
                <a:hlinkClick r:id="rId3"/>
              </a:rPr>
              <a:t>https://sportsbanter.com.au/british-asian-rugby-association-bara/</a:t>
            </a:r>
            <a:r>
              <a:rPr lang="hr-BA" dirty="0"/>
              <a:t> </a:t>
            </a:r>
            <a:endParaRPr lang="en-US" dirty="0"/>
          </a:p>
        </p:txBody>
      </p:sp>
    </p:spTree>
    <p:extLst>
      <p:ext uri="{BB962C8B-B14F-4D97-AF65-F5344CB8AC3E}">
        <p14:creationId xmlns:p14="http://schemas.microsoft.com/office/powerpoint/2010/main" val="29622669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919BE1-9A78-4EDA-8F4C-C0A58BC37EB2}"/>
              </a:ext>
            </a:extLst>
          </p:cNvPr>
          <p:cNvSpPr>
            <a:spLocks noGrp="1"/>
          </p:cNvSpPr>
          <p:nvPr>
            <p:ph type="body" sz="quarter" idx="13"/>
          </p:nvPr>
        </p:nvSpPr>
        <p:spPr/>
        <p:txBody>
          <a:bodyPr/>
          <a:lstStyle/>
          <a:p>
            <a:r>
              <a:rPr lang="hr-BA" dirty="0"/>
              <a:t>Laat je inspireren</a:t>
            </a:r>
            <a:endParaRPr lang="en-US" dirty="0"/>
          </a:p>
        </p:txBody>
      </p:sp>
      <p:sp>
        <p:nvSpPr>
          <p:cNvPr id="3" name="Text Placeholder 2">
            <a:extLst>
              <a:ext uri="{FF2B5EF4-FFF2-40B4-BE49-F238E27FC236}">
                <a16:creationId xmlns:a16="http://schemas.microsoft.com/office/drawing/2014/main" id="{BF62078D-7923-4281-A939-E978AF2B3388}"/>
              </a:ext>
            </a:extLst>
          </p:cNvPr>
          <p:cNvSpPr>
            <a:spLocks noGrp="1"/>
          </p:cNvSpPr>
          <p:nvPr>
            <p:ph type="body" sz="quarter" idx="14"/>
          </p:nvPr>
        </p:nvSpPr>
        <p:spPr/>
        <p:txBody>
          <a:bodyPr/>
          <a:lstStyle/>
          <a:p>
            <a:r>
              <a:rPr lang="nl-NL" dirty="0"/>
              <a:t>Officiële statistieken zeggen dat "minstens" 86% van de bewoners van </a:t>
            </a:r>
            <a:r>
              <a:rPr lang="nl-NL" dirty="0" err="1"/>
              <a:t>Rosengärd</a:t>
            </a:r>
            <a:r>
              <a:rPr lang="nl-NL" dirty="0"/>
              <a:t> (een stadswijk in het centrum van de gemeente Malmö, Zweden) van buitenlandse afkomst was, het werkloosheidscijfer tot 60% opliep en dat 71% van de kinderen in relatieve armoede leefde. De schoolresultaten behoorden tot de slechtste van het land en het misdaadcijfer tot een van de </a:t>
            </a:r>
            <a:r>
              <a:rPr lang="nl-NL" dirty="0" err="1"/>
              <a:t>hoogste.Hier</a:t>
            </a:r>
            <a:r>
              <a:rPr lang="nl-NL" dirty="0"/>
              <a:t> werd, uit geïmmigreerde ouders uit Bosnië, in 1981 een jongen geboren. Zijn naam is </a:t>
            </a:r>
            <a:r>
              <a:rPr lang="nl-NL" dirty="0" err="1"/>
              <a:t>Zlatan</a:t>
            </a:r>
            <a:r>
              <a:rPr lang="nl-NL" dirty="0"/>
              <a:t> </a:t>
            </a:r>
            <a:r>
              <a:rPr lang="nl-NL" dirty="0" err="1"/>
              <a:t>Ibrahimovic</a:t>
            </a:r>
            <a:r>
              <a:rPr lang="nl-NL" dirty="0"/>
              <a:t>. Geconfronteerd met moeilijke omstandigheden in zijn jeugd, groeide de jongen op tot een van de grootste voedselbalspelers aller tijden, waarbij hij vele hindernissen overwon en een rolmodel werd, vooral voor veel jonge mensen met een migratieachtergrond.</a:t>
            </a:r>
            <a:endParaRPr lang="en-US" dirty="0"/>
          </a:p>
        </p:txBody>
      </p:sp>
    </p:spTree>
    <p:extLst>
      <p:ext uri="{BB962C8B-B14F-4D97-AF65-F5344CB8AC3E}">
        <p14:creationId xmlns:p14="http://schemas.microsoft.com/office/powerpoint/2010/main" val="1988129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1F4F0E-0529-4151-BEDD-85A16E9A1CA5}"/>
              </a:ext>
            </a:extLst>
          </p:cNvPr>
          <p:cNvSpPr>
            <a:spLocks noGrp="1"/>
          </p:cNvSpPr>
          <p:nvPr>
            <p:ph type="body" sz="quarter" idx="13"/>
          </p:nvPr>
        </p:nvSpPr>
        <p:spPr/>
        <p:txBody>
          <a:bodyPr>
            <a:normAutofit fontScale="85000" lnSpcReduction="20000"/>
          </a:bodyPr>
          <a:lstStyle/>
          <a:p>
            <a:r>
              <a:rPr lang="en-GB" dirty="0" err="1"/>
              <a:t>Bekijk</a:t>
            </a:r>
            <a:r>
              <a:rPr lang="en-GB" dirty="0"/>
              <a:t> het </a:t>
            </a:r>
            <a:r>
              <a:rPr lang="en-GB" dirty="0" err="1"/>
              <a:t>filmpje</a:t>
            </a:r>
            <a:r>
              <a:rPr lang="hr-BA" dirty="0"/>
              <a:t>: </a:t>
            </a:r>
          </a:p>
          <a:p>
            <a:endParaRPr lang="hr-BA" dirty="0"/>
          </a:p>
          <a:p>
            <a:r>
              <a:rPr lang="nl-NL" b="0" dirty="0"/>
              <a:t>De trailer voor de documentaire "</a:t>
            </a:r>
            <a:r>
              <a:rPr lang="nl-NL" b="0" dirty="0" err="1"/>
              <a:t>Ibrahimovic</a:t>
            </a:r>
            <a:r>
              <a:rPr lang="nl-NL" b="0" dirty="0"/>
              <a:t> - uit </a:t>
            </a:r>
            <a:r>
              <a:rPr lang="nl-NL" b="0" dirty="0" err="1"/>
              <a:t>Rosengård</a:t>
            </a:r>
            <a:r>
              <a:rPr lang="nl-NL" b="0" dirty="0"/>
              <a:t> meer dan een doel".</a:t>
            </a:r>
            <a:endParaRPr lang="en-US" dirty="0"/>
          </a:p>
        </p:txBody>
      </p:sp>
      <p:sp>
        <p:nvSpPr>
          <p:cNvPr id="3" name="Text Placeholder 2">
            <a:extLst>
              <a:ext uri="{FF2B5EF4-FFF2-40B4-BE49-F238E27FC236}">
                <a16:creationId xmlns:a16="http://schemas.microsoft.com/office/drawing/2014/main" id="{5F16F10B-D3D6-4EF2-8F90-D912E39E4A28}"/>
              </a:ext>
            </a:extLst>
          </p:cNvPr>
          <p:cNvSpPr>
            <a:spLocks noGrp="1"/>
          </p:cNvSpPr>
          <p:nvPr>
            <p:ph type="body" sz="quarter" idx="14"/>
          </p:nvPr>
        </p:nvSpPr>
        <p:spPr>
          <a:xfrm>
            <a:off x="188068" y="4917247"/>
            <a:ext cx="10647767" cy="469184"/>
          </a:xfrm>
        </p:spPr>
        <p:txBody>
          <a:bodyPr/>
          <a:lstStyle/>
          <a:p>
            <a:r>
              <a:rPr lang="en-US" i="1" dirty="0"/>
              <a:t>“</a:t>
            </a:r>
            <a:r>
              <a:rPr lang="nl-NL" i="1" dirty="0"/>
              <a:t>Niemand geloofde dat ik het kon. Iedereen was aan het afkraken. Ze dachten dat ik wel weg zou gaan omdat ik een grote mond heb. Ze dachten dat de visie van deze man gek is. Het zal niet gebeuren. Maar ik had deze dromen over waar ik zou eindigen. En nu ben ik hier”        </a:t>
            </a:r>
            <a:r>
              <a:rPr lang="hr-BA" dirty="0"/>
              <a:t>Zlatan Ibrahimovic, </a:t>
            </a:r>
            <a:r>
              <a:rPr lang="en-GB" dirty="0"/>
              <a:t>in The </a:t>
            </a:r>
            <a:r>
              <a:rPr lang="hr-BA" dirty="0"/>
              <a:t>Guardian</a:t>
            </a:r>
            <a:endParaRPr lang="en-US" dirty="0"/>
          </a:p>
        </p:txBody>
      </p:sp>
      <p:sp>
        <p:nvSpPr>
          <p:cNvPr id="4" name="Picture Placeholder 3">
            <a:extLst>
              <a:ext uri="{FF2B5EF4-FFF2-40B4-BE49-F238E27FC236}">
                <a16:creationId xmlns:a16="http://schemas.microsoft.com/office/drawing/2014/main" id="{FF2222DD-7515-43A1-9ACD-C02583D69B05}"/>
              </a:ext>
            </a:extLst>
          </p:cNvPr>
          <p:cNvSpPr>
            <a:spLocks noGrp="1"/>
          </p:cNvSpPr>
          <p:nvPr>
            <p:ph type="pic" sz="quarter" idx="19"/>
          </p:nvPr>
        </p:nvSpPr>
        <p:spPr/>
      </p:sp>
      <p:pic>
        <p:nvPicPr>
          <p:cNvPr id="6" name="Online Media 5" title="Zlatan Ibrahimovic: from Rosengård with more than one goal | Documentary Trailer">
            <a:hlinkClick r:id="" action="ppaction://media"/>
            <a:extLst>
              <a:ext uri="{FF2B5EF4-FFF2-40B4-BE49-F238E27FC236}">
                <a16:creationId xmlns:a16="http://schemas.microsoft.com/office/drawing/2014/main" id="{E3AB0DAD-5A81-4808-8D6C-D0AEF56275B6}"/>
              </a:ext>
            </a:extLst>
          </p:cNvPr>
          <p:cNvPicPr>
            <a:picLocks noRot="1" noChangeAspect="1"/>
          </p:cNvPicPr>
          <p:nvPr>
            <a:videoFile r:link="rId1"/>
          </p:nvPr>
        </p:nvPicPr>
        <p:blipFill>
          <a:blip r:embed="rId3"/>
          <a:stretch>
            <a:fillRect/>
          </a:stretch>
        </p:blipFill>
        <p:spPr>
          <a:xfrm>
            <a:off x="3564835" y="-86061"/>
            <a:ext cx="8627165" cy="4883972"/>
          </a:xfrm>
          <a:prstGeom prst="rect">
            <a:avLst/>
          </a:prstGeom>
        </p:spPr>
      </p:pic>
    </p:spTree>
    <p:extLst>
      <p:ext uri="{BB962C8B-B14F-4D97-AF65-F5344CB8AC3E}">
        <p14:creationId xmlns:p14="http://schemas.microsoft.com/office/powerpoint/2010/main" val="244521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8B29A-A275-493F-AB56-A4B430B3A944}"/>
              </a:ext>
            </a:extLst>
          </p:cNvPr>
          <p:cNvSpPr>
            <a:spLocks noGrp="1"/>
          </p:cNvSpPr>
          <p:nvPr>
            <p:ph type="body" sz="quarter" idx="13"/>
          </p:nvPr>
        </p:nvSpPr>
        <p:spPr/>
        <p:txBody>
          <a:bodyPr/>
          <a:lstStyle/>
          <a:p>
            <a:r>
              <a:rPr lang="nl-NL" dirty="0"/>
              <a:t>TIP 1</a:t>
            </a:r>
          </a:p>
          <a:p>
            <a:r>
              <a:rPr lang="nl-NL" dirty="0"/>
              <a:t>Werk samen met de autoriteiten</a:t>
            </a:r>
            <a:endParaRPr lang="en-GB" dirty="0"/>
          </a:p>
        </p:txBody>
      </p:sp>
      <p:sp>
        <p:nvSpPr>
          <p:cNvPr id="3" name="Text Placeholder 2">
            <a:extLst>
              <a:ext uri="{FF2B5EF4-FFF2-40B4-BE49-F238E27FC236}">
                <a16:creationId xmlns:a16="http://schemas.microsoft.com/office/drawing/2014/main" id="{C1E07D16-CBD0-4B2C-BA8C-8EDB9E2F6279}"/>
              </a:ext>
            </a:extLst>
          </p:cNvPr>
          <p:cNvSpPr>
            <a:spLocks noGrp="1"/>
          </p:cNvSpPr>
          <p:nvPr>
            <p:ph type="body" sz="quarter" idx="14"/>
          </p:nvPr>
        </p:nvSpPr>
        <p:spPr>
          <a:xfrm>
            <a:off x="497155" y="4806486"/>
            <a:ext cx="9772260" cy="807470"/>
          </a:xfrm>
        </p:spPr>
        <p:txBody>
          <a:bodyPr/>
          <a:lstStyle/>
          <a:p>
            <a:r>
              <a:rPr lang="nl-NL" dirty="0"/>
              <a:t>Laat je niet intimideren door de autoriteiten, leer om antwoorden waarmee je het niet eens bent in vraag te stellen. Plan je bezoeken, stel vragen, ken de rechten van je gemeenschapsgenoten, wees vriendelijk en respectvol, blijf standvastig.</a:t>
            </a:r>
            <a:endParaRPr lang="en-GB" dirty="0"/>
          </a:p>
        </p:txBody>
      </p:sp>
      <p:pic>
        <p:nvPicPr>
          <p:cNvPr id="6" name="Picture Placeholder 5" descr="A person standing in a doorway&#10;&#10;Description automatically generated with low confidence">
            <a:extLst>
              <a:ext uri="{FF2B5EF4-FFF2-40B4-BE49-F238E27FC236}">
                <a16:creationId xmlns:a16="http://schemas.microsoft.com/office/drawing/2014/main" id="{81DA634F-D029-4DD5-843F-FF145F4AF8DE}"/>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3564835" y="-1"/>
            <a:ext cx="8627164" cy="4540151"/>
          </a:xfrm>
        </p:spPr>
      </p:pic>
    </p:spTree>
    <p:extLst>
      <p:ext uri="{BB962C8B-B14F-4D97-AF65-F5344CB8AC3E}">
        <p14:creationId xmlns:p14="http://schemas.microsoft.com/office/powerpoint/2010/main" val="38809677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387D19-C9C9-456E-A20B-6DF81F66FF16}"/>
              </a:ext>
            </a:extLst>
          </p:cNvPr>
          <p:cNvSpPr>
            <a:spLocks noGrp="1"/>
          </p:cNvSpPr>
          <p:nvPr>
            <p:ph type="body" sz="quarter" idx="13"/>
          </p:nvPr>
        </p:nvSpPr>
        <p:spPr>
          <a:xfrm>
            <a:off x="1850315" y="695930"/>
            <a:ext cx="9498180" cy="3664001"/>
          </a:xfrm>
        </p:spPr>
        <p:txBody>
          <a:bodyPr/>
          <a:lstStyle/>
          <a:p>
            <a:r>
              <a:rPr lang="nl-NL" dirty="0"/>
              <a:t>Volgende Module 4: Communicatie en media - hulpmiddelen en vaardigheden om een geïnformeerde stem te worden in mediadebatten en bij beleidsontwikkeling en planning van voorzieningen.</a:t>
            </a:r>
            <a:endParaRPr lang="en-GB" dirty="0"/>
          </a:p>
        </p:txBody>
      </p:sp>
      <p:sp>
        <p:nvSpPr>
          <p:cNvPr id="4" name="TextBox 3">
            <a:extLst>
              <a:ext uri="{FF2B5EF4-FFF2-40B4-BE49-F238E27FC236}">
                <a16:creationId xmlns:a16="http://schemas.microsoft.com/office/drawing/2014/main" id="{AE45D16D-FEB1-48B9-A032-91474D2BFF85}"/>
              </a:ext>
            </a:extLst>
          </p:cNvPr>
          <p:cNvSpPr txBox="1"/>
          <p:nvPr/>
        </p:nvSpPr>
        <p:spPr>
          <a:xfrm>
            <a:off x="635432" y="3449389"/>
            <a:ext cx="10713063" cy="25699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3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mn-cs"/>
              </a:rPr>
              <a:t>In Module 4 delen we leerstof over hoe de Migrant Community Mediator zijn boodschap kan kiezen en de manier waarop die boodschap aan het publiek wordt overgebracht. We leggen uit wat beleid is, om te benadrukken hoe belangrijk afstemming op beleid is, zodat de Migrant Community Mediator succes kan hebben met zijn bemiddelingsdoelen, door zijn acties af te stemmen op beleid of door veranderingen in het beleid voor te stellen. Vervolgens laten we zien welke soorten hulpmiddelen voor communicatie met het publiek er bestaan en geven we voorbeelden ter inspiratie.</a:t>
            </a:r>
            <a:endParaRPr kumimoji="0" lang="en-GB" sz="23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247957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p:txBody>
          <a:bodyPr/>
          <a:lstStyle/>
          <a:p>
            <a:r>
              <a:rPr lang="en-US" dirty="0" err="1"/>
              <a:t>Bedankt</a:t>
            </a:r>
            <a:endParaRPr lang="en-US" dirty="0"/>
          </a:p>
        </p:txBody>
      </p:sp>
      <p:sp>
        <p:nvSpPr>
          <p:cNvPr id="13" name="Text Placeholder 12">
            <a:extLst>
              <a:ext uri="{FF2B5EF4-FFF2-40B4-BE49-F238E27FC236}">
                <a16:creationId xmlns:a16="http://schemas.microsoft.com/office/drawing/2014/main" id="{FDA3B78E-5DA6-D146-8D6A-8259BB3F40C0}"/>
              </a:ext>
            </a:extLst>
          </p:cNvPr>
          <p:cNvSpPr>
            <a:spLocks noGrp="1"/>
          </p:cNvSpPr>
          <p:nvPr>
            <p:ph type="body" sz="quarter" idx="15"/>
          </p:nvPr>
        </p:nvSpPr>
        <p:spPr>
          <a:xfrm>
            <a:off x="7862046" y="4986134"/>
            <a:ext cx="2812464" cy="323455"/>
          </a:xfrm>
        </p:spPr>
        <p:txBody>
          <a:bodyPr>
            <a:normAutofit lnSpcReduction="10000"/>
          </a:bodyPr>
          <a:lstStyle/>
          <a:p>
            <a:r>
              <a:rPr lang="en-US" sz="1800" dirty="0">
                <a:solidFill>
                  <a:srgbClr val="F3A839"/>
                </a:solidFill>
              </a:rPr>
              <a:t>Website: </a:t>
            </a:r>
            <a:r>
              <a:rPr lang="en-US" dirty="0"/>
              <a:t>www.mcmproject.eu</a:t>
            </a:r>
          </a:p>
        </p:txBody>
      </p:sp>
      <p:sp>
        <p:nvSpPr>
          <p:cNvPr id="15" name="Text Placeholder 14">
            <a:extLst>
              <a:ext uri="{FF2B5EF4-FFF2-40B4-BE49-F238E27FC236}">
                <a16:creationId xmlns:a16="http://schemas.microsoft.com/office/drawing/2014/main" id="{B92BBFE0-3495-FA43-BFFA-C2C4A2AD1481}"/>
              </a:ext>
            </a:extLst>
          </p:cNvPr>
          <p:cNvSpPr>
            <a:spLocks noGrp="1"/>
          </p:cNvSpPr>
          <p:nvPr>
            <p:ph type="body" sz="quarter" idx="17"/>
          </p:nvPr>
        </p:nvSpPr>
        <p:spPr>
          <a:xfrm>
            <a:off x="7862046" y="5594954"/>
            <a:ext cx="2812464" cy="323455"/>
          </a:xfrm>
        </p:spPr>
        <p:txBody>
          <a:bodyPr>
            <a:normAutofit fontScale="25000" lnSpcReduction="20000"/>
          </a:bodyPr>
          <a:lstStyle/>
          <a:p>
            <a:r>
              <a:rPr lang="en-US" sz="7200" dirty="0">
                <a:solidFill>
                  <a:srgbClr val="F3A839"/>
                </a:solidFill>
              </a:rPr>
              <a:t>Facebook: </a:t>
            </a:r>
            <a:r>
              <a:rPr lang="en-US" sz="6400" dirty="0"/>
              <a:t>@mcmproject</a:t>
            </a:r>
          </a:p>
          <a:p>
            <a:r>
              <a:rPr lang="en-US" dirty="0"/>
              <a:t> </a:t>
            </a:r>
          </a:p>
        </p:txBody>
      </p:sp>
    </p:spTree>
    <p:extLst>
      <p:ext uri="{BB962C8B-B14F-4D97-AF65-F5344CB8AC3E}">
        <p14:creationId xmlns:p14="http://schemas.microsoft.com/office/powerpoint/2010/main" val="3237927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E456A1-DF6D-4A95-8204-3F83441D7033}"/>
              </a:ext>
            </a:extLst>
          </p:cNvPr>
          <p:cNvSpPr>
            <a:spLocks noGrp="1"/>
          </p:cNvSpPr>
          <p:nvPr>
            <p:ph type="body" sz="quarter" idx="13"/>
          </p:nvPr>
        </p:nvSpPr>
        <p:spPr>
          <a:xfrm>
            <a:off x="154745" y="936395"/>
            <a:ext cx="3291840" cy="3297980"/>
          </a:xfrm>
        </p:spPr>
        <p:txBody>
          <a:bodyPr/>
          <a:lstStyle/>
          <a:p>
            <a:r>
              <a:rPr lang="nl-NL" dirty="0"/>
              <a:t>TIP 2</a:t>
            </a:r>
          </a:p>
          <a:p>
            <a:r>
              <a:rPr lang="nl-NL" dirty="0"/>
              <a:t>Bied gezelschap tijdens afspraken</a:t>
            </a:r>
            <a:endParaRPr lang="en-GB" dirty="0"/>
          </a:p>
        </p:txBody>
      </p:sp>
      <p:sp>
        <p:nvSpPr>
          <p:cNvPr id="3" name="Text Placeholder 2">
            <a:extLst>
              <a:ext uri="{FF2B5EF4-FFF2-40B4-BE49-F238E27FC236}">
                <a16:creationId xmlns:a16="http://schemas.microsoft.com/office/drawing/2014/main" id="{A99029EE-2438-4FF2-9AB6-F3A46452DE69}"/>
              </a:ext>
            </a:extLst>
          </p:cNvPr>
          <p:cNvSpPr>
            <a:spLocks noGrp="1"/>
          </p:cNvSpPr>
          <p:nvPr>
            <p:ph type="body" sz="quarter" idx="14"/>
          </p:nvPr>
        </p:nvSpPr>
        <p:spPr>
          <a:xfrm>
            <a:off x="328342" y="4879543"/>
            <a:ext cx="10391239" cy="469184"/>
          </a:xfrm>
        </p:spPr>
        <p:txBody>
          <a:bodyPr/>
          <a:lstStyle/>
          <a:p>
            <a:r>
              <a:rPr lang="nl-NL" dirty="0"/>
              <a:t>Soms zijn andere nieuwkomers om verschillende redenen bang om alleen naar een afspraak te gaan: taalbarrière, zelfvertrouwen, stressniveau, het systeem niet kennen. Misschien vinden ze het prettig als een community mediator meegaat, om hen een fris inzicht in de situatie te geven en hen te steunen.</a:t>
            </a:r>
            <a:endParaRPr lang="en-GB" dirty="0"/>
          </a:p>
        </p:txBody>
      </p:sp>
      <p:pic>
        <p:nvPicPr>
          <p:cNvPr id="6" name="Picture Placeholder 5">
            <a:extLst>
              <a:ext uri="{FF2B5EF4-FFF2-40B4-BE49-F238E27FC236}">
                <a16:creationId xmlns:a16="http://schemas.microsoft.com/office/drawing/2014/main" id="{11908112-EA22-49FC-9AC6-D26BF9E5D34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04557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822703-7328-4EB0-81D9-94FEEC6A6BFF}"/>
              </a:ext>
            </a:extLst>
          </p:cNvPr>
          <p:cNvSpPr>
            <a:spLocks noGrp="1"/>
          </p:cNvSpPr>
          <p:nvPr>
            <p:ph type="body" sz="quarter" idx="13"/>
          </p:nvPr>
        </p:nvSpPr>
        <p:spPr>
          <a:xfrm>
            <a:off x="168812" y="936395"/>
            <a:ext cx="3277773" cy="3297980"/>
          </a:xfrm>
        </p:spPr>
        <p:txBody>
          <a:bodyPr/>
          <a:lstStyle/>
          <a:p>
            <a:r>
              <a:rPr lang="nl-NL" dirty="0"/>
              <a:t>TIP 3</a:t>
            </a:r>
          </a:p>
          <a:p>
            <a:r>
              <a:rPr lang="nl-NL" dirty="0"/>
              <a:t>Ga zorgvuldig om met informatie</a:t>
            </a:r>
            <a:endParaRPr lang="en-GB" dirty="0"/>
          </a:p>
        </p:txBody>
      </p:sp>
      <p:sp>
        <p:nvSpPr>
          <p:cNvPr id="3" name="Text Placeholder 2">
            <a:extLst>
              <a:ext uri="{FF2B5EF4-FFF2-40B4-BE49-F238E27FC236}">
                <a16:creationId xmlns:a16="http://schemas.microsoft.com/office/drawing/2014/main" id="{5DB5038B-6E39-4E2B-9A5D-5BF1D0D37B14}"/>
              </a:ext>
            </a:extLst>
          </p:cNvPr>
          <p:cNvSpPr>
            <a:spLocks noGrp="1"/>
          </p:cNvSpPr>
          <p:nvPr>
            <p:ph type="body" sz="quarter" idx="14"/>
          </p:nvPr>
        </p:nvSpPr>
        <p:spPr>
          <a:xfrm>
            <a:off x="497155" y="4644950"/>
            <a:ext cx="10152088" cy="2213049"/>
          </a:xfrm>
        </p:spPr>
        <p:txBody>
          <a:bodyPr/>
          <a:lstStyle/>
          <a:p>
            <a:pPr algn="l"/>
            <a:r>
              <a:rPr lang="nl-NL" sz="2200" dirty="0"/>
              <a:t>Vaak ga je je gemeenschapsgenoten moeten helpen met een concreet probleem. Dit vraagt om een follow-up met documentatie om de zaak verder te brengen, bijvoorbeeld het beantwoorden van vragen via een brief/e-mail. Bewaar alle informatie zorgvuldig. Een papieren spoor creëren betekent dat je een schriftelijk verslag en bewijs bijhoudt van alle gebeurtenissen en beslissingen die belangrijk zijn voor je bemiddeling.</a:t>
            </a:r>
            <a:endParaRPr lang="en-GB" sz="2200" dirty="0"/>
          </a:p>
        </p:txBody>
      </p:sp>
      <p:pic>
        <p:nvPicPr>
          <p:cNvPr id="6" name="Picture Placeholder 5" descr="Two people looking at a paper&#10;&#10;Description automatically generated with low confidence">
            <a:extLst>
              <a:ext uri="{FF2B5EF4-FFF2-40B4-BE49-F238E27FC236}">
                <a16:creationId xmlns:a16="http://schemas.microsoft.com/office/drawing/2014/main" id="{5E871747-3254-40ED-B4AE-B333D47E3092}"/>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3564835" y="-1"/>
            <a:ext cx="8627164" cy="4540151"/>
          </a:xfrm>
        </p:spPr>
      </p:pic>
    </p:spTree>
    <p:extLst>
      <p:ext uri="{BB962C8B-B14F-4D97-AF65-F5344CB8AC3E}">
        <p14:creationId xmlns:p14="http://schemas.microsoft.com/office/powerpoint/2010/main" val="3820552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13428</TotalTime>
  <Words>5640</Words>
  <Application>Microsoft Macintosh PowerPoint</Application>
  <PresentationFormat>Widescreen</PresentationFormat>
  <Paragraphs>417</Paragraphs>
  <Slides>71</Slides>
  <Notes>0</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Calibri</vt:lpstr>
      <vt:lpstr>Calibri Light</vt:lpstr>
      <vt:lpstr>Quattrocento Sans</vt:lpstr>
      <vt:lpstr>Symbol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196</cp:revision>
  <dcterms:created xsi:type="dcterms:W3CDTF">2019-11-20T14:08:21Z</dcterms:created>
  <dcterms:modified xsi:type="dcterms:W3CDTF">2022-01-13T14:58:30Z</dcterms:modified>
</cp:coreProperties>
</file>