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75" r:id="rId2"/>
    <p:sldId id="570" r:id="rId3"/>
    <p:sldId id="291" r:id="rId4"/>
    <p:sldId id="574" r:id="rId5"/>
    <p:sldId id="576" r:id="rId6"/>
    <p:sldId id="577" r:id="rId7"/>
    <p:sldId id="578" r:id="rId8"/>
    <p:sldId id="277" r:id="rId9"/>
    <p:sldId id="582" r:id="rId10"/>
    <p:sldId id="583" r:id="rId11"/>
    <p:sldId id="304" r:id="rId12"/>
    <p:sldId id="396" r:id="rId13"/>
    <p:sldId id="581" r:id="rId14"/>
    <p:sldId id="580" r:id="rId15"/>
    <p:sldId id="309" r:id="rId16"/>
    <p:sldId id="292" r:id="rId17"/>
    <p:sldId id="584" r:id="rId18"/>
    <p:sldId id="585" r:id="rId19"/>
    <p:sldId id="586" r:id="rId20"/>
    <p:sldId id="618" r:id="rId21"/>
    <p:sldId id="588" r:id="rId22"/>
    <p:sldId id="299" r:id="rId23"/>
    <p:sldId id="589" r:id="rId24"/>
    <p:sldId id="590" r:id="rId25"/>
    <p:sldId id="283" r:id="rId26"/>
    <p:sldId id="592" r:id="rId27"/>
    <p:sldId id="593" r:id="rId28"/>
    <p:sldId id="594" r:id="rId29"/>
    <p:sldId id="619" r:id="rId30"/>
    <p:sldId id="624" r:id="rId31"/>
    <p:sldId id="591" r:id="rId32"/>
    <p:sldId id="293" r:id="rId33"/>
    <p:sldId id="296" r:id="rId34"/>
    <p:sldId id="598" r:id="rId35"/>
    <p:sldId id="600" r:id="rId36"/>
    <p:sldId id="601" r:id="rId37"/>
    <p:sldId id="602" r:id="rId38"/>
    <p:sldId id="603" r:id="rId39"/>
    <p:sldId id="307" r:id="rId40"/>
    <p:sldId id="604" r:id="rId41"/>
    <p:sldId id="605" r:id="rId42"/>
    <p:sldId id="606" r:id="rId43"/>
    <p:sldId id="607" r:id="rId44"/>
    <p:sldId id="281" r:id="rId45"/>
    <p:sldId id="596" r:id="rId46"/>
    <p:sldId id="597" r:id="rId47"/>
    <p:sldId id="282" r:id="rId48"/>
    <p:sldId id="620" r:id="rId49"/>
    <p:sldId id="303" r:id="rId50"/>
    <p:sldId id="626" r:id="rId51"/>
    <p:sldId id="608" r:id="rId52"/>
    <p:sldId id="609" r:id="rId53"/>
    <p:sldId id="610" r:id="rId54"/>
    <p:sldId id="621" r:id="rId55"/>
    <p:sldId id="611" r:id="rId56"/>
    <p:sldId id="625" r:id="rId57"/>
    <p:sldId id="612" r:id="rId58"/>
    <p:sldId id="623" r:id="rId59"/>
    <p:sldId id="305" r:id="rId60"/>
    <p:sldId id="301" r:id="rId61"/>
    <p:sldId id="613" r:id="rId62"/>
    <p:sldId id="616" r:id="rId63"/>
    <p:sldId id="615" r:id="rId64"/>
    <p:sldId id="302" r:id="rId65"/>
    <p:sldId id="286" r:id="rId66"/>
    <p:sldId id="573" r:id="rId67"/>
    <p:sldId id="617" r:id="rId68"/>
    <p:sldId id="415" r:id="rId69"/>
    <p:sldId id="41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4EB"/>
    <a:srgbClr val="F6BC67"/>
    <a:srgbClr val="404040"/>
    <a:srgbClr val="76C6D2"/>
    <a:srgbClr val="A6377D"/>
    <a:srgbClr val="4D2B65"/>
    <a:srgbClr val="5E5E5E"/>
    <a:srgbClr val="797979"/>
    <a:srgbClr val="119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6"/>
    <p:restoredTop sz="95238" autoAdjust="0"/>
  </p:normalViewPr>
  <p:slideViewPr>
    <p:cSldViewPr snapToGrid="0" snapToObjects="1">
      <p:cViewPr varScale="1">
        <p:scale>
          <a:sx n="122" d="100"/>
          <a:sy n="122" d="100"/>
        </p:scale>
        <p:origin x="288"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2297D-6D49-4410-A68E-6B5E24694415}"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0042C9A4-DD11-4ED6-BDA1-224C0B74CBFE}">
      <dgm:prSet phldrT="[Text]"/>
      <dgm:spPr>
        <a:solidFill>
          <a:srgbClr val="FFC000"/>
        </a:solidFill>
      </dgm:spPr>
      <dgm:t>
        <a:bodyPr/>
        <a:lstStyle/>
        <a:p>
          <a:r>
            <a:rPr lang="nl-NL" dirty="0"/>
            <a:t>Open met een stelling die je publiek aanspreekt. Maak een stelling die meteen de aandacht van je publiek trekt, misschien met behulp van een dramatisch feit. Dit is je inleiding en hoeft maar een zin of twee te zijn. </a:t>
          </a:r>
          <a:endParaRPr lang="en-US" dirty="0"/>
        </a:p>
      </dgm:t>
    </dgm:pt>
    <dgm:pt modelId="{63AC670A-F67F-4DEB-804B-BB846BAFA392}" type="parTrans" cxnId="{77DE4F33-9949-42E5-A415-AD9BA0D81E3F}">
      <dgm:prSet/>
      <dgm:spPr/>
      <dgm:t>
        <a:bodyPr/>
        <a:lstStyle/>
        <a:p>
          <a:endParaRPr lang="en-US"/>
        </a:p>
      </dgm:t>
    </dgm:pt>
    <dgm:pt modelId="{C324E54F-8367-4513-86FB-97CAAA397D92}" type="sibTrans" cxnId="{77DE4F33-9949-42E5-A415-AD9BA0D81E3F}">
      <dgm:prSet/>
      <dgm:spPr/>
      <dgm:t>
        <a:bodyPr/>
        <a:lstStyle/>
        <a:p>
          <a:endParaRPr lang="en-US"/>
        </a:p>
      </dgm:t>
    </dgm:pt>
    <dgm:pt modelId="{C6CBE1D3-06CC-4DB4-B5E8-0AC3C7CFC7BE}">
      <dgm:prSet phldrT="[Text]"/>
      <dgm:spPr>
        <a:solidFill>
          <a:srgbClr val="76C6D2"/>
        </a:solidFill>
      </dgm:spPr>
      <dgm:t>
        <a:bodyPr/>
        <a:lstStyle/>
        <a:p>
          <a:r>
            <a:rPr lang="nl-NL" dirty="0"/>
            <a:t>Stel het probleem voor. Beschrijf het probleem, wie het treft, wat de gevolgen zijn.</a:t>
          </a:r>
          <a:endParaRPr lang="en-US" dirty="0"/>
        </a:p>
      </dgm:t>
    </dgm:pt>
    <dgm:pt modelId="{61867C89-B320-4A35-A633-77775521675D}" type="parTrans" cxnId="{909D142F-D418-41E1-AB98-375A7699515B}">
      <dgm:prSet/>
      <dgm:spPr/>
      <dgm:t>
        <a:bodyPr/>
        <a:lstStyle/>
        <a:p>
          <a:endParaRPr lang="en-US"/>
        </a:p>
      </dgm:t>
    </dgm:pt>
    <dgm:pt modelId="{9366234F-1258-41CA-9C27-E23A33EB6B05}" type="sibTrans" cxnId="{909D142F-D418-41E1-AB98-375A7699515B}">
      <dgm:prSet/>
      <dgm:spPr/>
      <dgm:t>
        <a:bodyPr/>
        <a:lstStyle/>
        <a:p>
          <a:endParaRPr lang="en-US"/>
        </a:p>
      </dgm:t>
    </dgm:pt>
    <dgm:pt modelId="{EB801EBF-BA4C-495B-8677-DE145EC93ADA}">
      <dgm:prSet phldrT="[Text]"/>
      <dgm:spPr>
        <a:solidFill>
          <a:srgbClr val="A6377D"/>
        </a:solidFill>
      </dgm:spPr>
      <dgm:t>
        <a:bodyPr/>
        <a:lstStyle/>
        <a:p>
          <a:r>
            <a:rPr lang="nl-NL" dirty="0"/>
            <a:t>Geef feiten over het probleem.                                                                                                        Gegevens zijn belangrijk om aan te tonen dat een probleem bestaat en om je standpunt te ondersteunen.  Zoek naar feiten die relevant zijn voor je publiek. </a:t>
          </a:r>
          <a:endParaRPr lang="en-US" dirty="0"/>
        </a:p>
      </dgm:t>
    </dgm:pt>
    <dgm:pt modelId="{C69967D2-A32A-4418-852F-D2E1BE339B62}" type="parTrans" cxnId="{B27510AE-3BB7-4ED7-A588-E7D91B98F170}">
      <dgm:prSet/>
      <dgm:spPr/>
      <dgm:t>
        <a:bodyPr/>
        <a:lstStyle/>
        <a:p>
          <a:endParaRPr lang="en-US"/>
        </a:p>
      </dgm:t>
    </dgm:pt>
    <dgm:pt modelId="{15EE5011-CC31-4074-9F9B-CEA4C59C7EC0}" type="sibTrans" cxnId="{B27510AE-3BB7-4ED7-A588-E7D91B98F170}">
      <dgm:prSet/>
      <dgm:spPr/>
      <dgm:t>
        <a:bodyPr/>
        <a:lstStyle/>
        <a:p>
          <a:endParaRPr lang="en-US"/>
        </a:p>
      </dgm:t>
    </dgm:pt>
    <dgm:pt modelId="{1CD52352-84F7-49EC-BD7B-3185E9199ECC}" type="pres">
      <dgm:prSet presAssocID="{7F12297D-6D49-4410-A68E-6B5E24694415}" presName="Name0" presStyleCnt="0">
        <dgm:presLayoutVars>
          <dgm:dir/>
          <dgm:resizeHandles val="exact"/>
        </dgm:presLayoutVars>
      </dgm:prSet>
      <dgm:spPr/>
    </dgm:pt>
    <dgm:pt modelId="{70E79B83-658D-4886-AC3A-0BA875E56664}" type="pres">
      <dgm:prSet presAssocID="{0042C9A4-DD11-4ED6-BDA1-224C0B74CBFE}" presName="node" presStyleLbl="node1" presStyleIdx="0" presStyleCnt="3">
        <dgm:presLayoutVars>
          <dgm:bulletEnabled val="1"/>
        </dgm:presLayoutVars>
      </dgm:prSet>
      <dgm:spPr/>
    </dgm:pt>
    <dgm:pt modelId="{B60B8DF2-D22C-4607-B019-C2F25A1AD62D}" type="pres">
      <dgm:prSet presAssocID="{C324E54F-8367-4513-86FB-97CAAA397D92}" presName="sibTrans" presStyleCnt="0"/>
      <dgm:spPr/>
    </dgm:pt>
    <dgm:pt modelId="{A2F8017D-5E1F-4909-849F-FF445C207F77}" type="pres">
      <dgm:prSet presAssocID="{C6CBE1D3-06CC-4DB4-B5E8-0AC3C7CFC7BE}" presName="node" presStyleLbl="node1" presStyleIdx="1" presStyleCnt="3">
        <dgm:presLayoutVars>
          <dgm:bulletEnabled val="1"/>
        </dgm:presLayoutVars>
      </dgm:prSet>
      <dgm:spPr/>
    </dgm:pt>
    <dgm:pt modelId="{78D58503-2812-4001-AFFB-FD41BDCC64DD}" type="pres">
      <dgm:prSet presAssocID="{9366234F-1258-41CA-9C27-E23A33EB6B05}" presName="sibTrans" presStyleCnt="0"/>
      <dgm:spPr/>
    </dgm:pt>
    <dgm:pt modelId="{E104CC17-FB95-4114-84D5-F3D4E3886647}" type="pres">
      <dgm:prSet presAssocID="{EB801EBF-BA4C-495B-8677-DE145EC93ADA}" presName="node" presStyleLbl="node1" presStyleIdx="2" presStyleCnt="3">
        <dgm:presLayoutVars>
          <dgm:bulletEnabled val="1"/>
        </dgm:presLayoutVars>
      </dgm:prSet>
      <dgm:spPr/>
    </dgm:pt>
  </dgm:ptLst>
  <dgm:cxnLst>
    <dgm:cxn modelId="{F711D900-915F-4906-9593-55C48BAADA7E}" type="presOf" srcId="{C6CBE1D3-06CC-4DB4-B5E8-0AC3C7CFC7BE}" destId="{A2F8017D-5E1F-4909-849F-FF445C207F77}" srcOrd="0" destOrd="0" presId="urn:microsoft.com/office/officeart/2005/8/layout/hList6"/>
    <dgm:cxn modelId="{C8C34D11-4F54-46DB-8CEF-FB183926711D}" type="presOf" srcId="{0042C9A4-DD11-4ED6-BDA1-224C0B74CBFE}" destId="{70E79B83-658D-4886-AC3A-0BA875E56664}" srcOrd="0" destOrd="0" presId="urn:microsoft.com/office/officeart/2005/8/layout/hList6"/>
    <dgm:cxn modelId="{909D142F-D418-41E1-AB98-375A7699515B}" srcId="{7F12297D-6D49-4410-A68E-6B5E24694415}" destId="{C6CBE1D3-06CC-4DB4-B5E8-0AC3C7CFC7BE}" srcOrd="1" destOrd="0" parTransId="{61867C89-B320-4A35-A633-77775521675D}" sibTransId="{9366234F-1258-41CA-9C27-E23A33EB6B05}"/>
    <dgm:cxn modelId="{77DE4F33-9949-42E5-A415-AD9BA0D81E3F}" srcId="{7F12297D-6D49-4410-A68E-6B5E24694415}" destId="{0042C9A4-DD11-4ED6-BDA1-224C0B74CBFE}" srcOrd="0" destOrd="0" parTransId="{63AC670A-F67F-4DEB-804B-BB846BAFA392}" sibTransId="{C324E54F-8367-4513-86FB-97CAAA397D92}"/>
    <dgm:cxn modelId="{F18A1063-03E7-474A-AF34-35AB35D4D874}" type="presOf" srcId="{7F12297D-6D49-4410-A68E-6B5E24694415}" destId="{1CD52352-84F7-49EC-BD7B-3185E9199ECC}" srcOrd="0" destOrd="0" presId="urn:microsoft.com/office/officeart/2005/8/layout/hList6"/>
    <dgm:cxn modelId="{B27510AE-3BB7-4ED7-A588-E7D91B98F170}" srcId="{7F12297D-6D49-4410-A68E-6B5E24694415}" destId="{EB801EBF-BA4C-495B-8677-DE145EC93ADA}" srcOrd="2" destOrd="0" parTransId="{C69967D2-A32A-4418-852F-D2E1BE339B62}" sibTransId="{15EE5011-CC31-4074-9F9B-CEA4C59C7EC0}"/>
    <dgm:cxn modelId="{612B17C0-C85E-4E88-85E7-10179780DBF9}" type="presOf" srcId="{EB801EBF-BA4C-495B-8677-DE145EC93ADA}" destId="{E104CC17-FB95-4114-84D5-F3D4E3886647}" srcOrd="0" destOrd="0" presId="urn:microsoft.com/office/officeart/2005/8/layout/hList6"/>
    <dgm:cxn modelId="{A75323B8-7D61-4FFE-868D-C16375DF0BED}" type="presParOf" srcId="{1CD52352-84F7-49EC-BD7B-3185E9199ECC}" destId="{70E79B83-658D-4886-AC3A-0BA875E56664}" srcOrd="0" destOrd="0" presId="urn:microsoft.com/office/officeart/2005/8/layout/hList6"/>
    <dgm:cxn modelId="{9FD944CD-D7CF-4024-AF2E-8E092D3D4D30}" type="presParOf" srcId="{1CD52352-84F7-49EC-BD7B-3185E9199ECC}" destId="{B60B8DF2-D22C-4607-B019-C2F25A1AD62D}" srcOrd="1" destOrd="0" presId="urn:microsoft.com/office/officeart/2005/8/layout/hList6"/>
    <dgm:cxn modelId="{4CD0620D-F9C8-4781-BBE9-835750AA524A}" type="presParOf" srcId="{1CD52352-84F7-49EC-BD7B-3185E9199ECC}" destId="{A2F8017D-5E1F-4909-849F-FF445C207F77}" srcOrd="2" destOrd="0" presId="urn:microsoft.com/office/officeart/2005/8/layout/hList6"/>
    <dgm:cxn modelId="{D7FB51FD-5C75-4B14-9F32-7D6BF42EFA0C}" type="presParOf" srcId="{1CD52352-84F7-49EC-BD7B-3185E9199ECC}" destId="{78D58503-2812-4001-AFFB-FD41BDCC64DD}" srcOrd="3" destOrd="0" presId="urn:microsoft.com/office/officeart/2005/8/layout/hList6"/>
    <dgm:cxn modelId="{EF42259C-D29D-400F-8449-68174B282893}" type="presParOf" srcId="{1CD52352-84F7-49EC-BD7B-3185E9199ECC}" destId="{E104CC17-FB95-4114-84D5-F3D4E388664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12297D-6D49-4410-A68E-6B5E24694415}"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0042C9A4-DD11-4ED6-BDA1-224C0B74CBFE}">
      <dgm:prSet phldrT="[Text]"/>
      <dgm:spPr>
        <a:solidFill>
          <a:srgbClr val="76C6D2"/>
        </a:solidFill>
      </dgm:spPr>
      <dgm:t>
        <a:bodyPr/>
        <a:lstStyle/>
        <a:p>
          <a:r>
            <a:rPr lang="nl-NL" dirty="0"/>
            <a:t>Deel een verhaal of geef een voorbeeld van het probleem. Een voorbeeld of verhaal zet een menselijk gezicht op het probleem en maakt het echter en pakkender. Nogmaals, zorg ervoor dat het voorbeeld relevant is voor je publiek.</a:t>
          </a:r>
          <a:endParaRPr lang="en-US" dirty="0"/>
        </a:p>
      </dgm:t>
    </dgm:pt>
    <dgm:pt modelId="{63AC670A-F67F-4DEB-804B-BB846BAFA392}" type="parTrans" cxnId="{77DE4F33-9949-42E5-A415-AD9BA0D81E3F}">
      <dgm:prSet/>
      <dgm:spPr/>
      <dgm:t>
        <a:bodyPr/>
        <a:lstStyle/>
        <a:p>
          <a:endParaRPr lang="en-US"/>
        </a:p>
      </dgm:t>
    </dgm:pt>
    <dgm:pt modelId="{C324E54F-8367-4513-86FB-97CAAA397D92}" type="sibTrans" cxnId="{77DE4F33-9949-42E5-A415-AD9BA0D81E3F}">
      <dgm:prSet/>
      <dgm:spPr/>
      <dgm:t>
        <a:bodyPr/>
        <a:lstStyle/>
        <a:p>
          <a:endParaRPr lang="en-US"/>
        </a:p>
      </dgm:t>
    </dgm:pt>
    <dgm:pt modelId="{C6CBE1D3-06CC-4DB4-B5E8-0AC3C7CFC7BE}">
      <dgm:prSet phldrT="[Text]"/>
      <dgm:spPr>
        <a:solidFill>
          <a:srgbClr val="A6377D"/>
        </a:solidFill>
      </dgm:spPr>
      <dgm:t>
        <a:bodyPr/>
        <a:lstStyle/>
        <a:p>
          <a:r>
            <a:rPr lang="nl-NL" dirty="0"/>
            <a:t>Verbind het onderwerp met de waarden, zorgen of het eigenbelang van het publiek.  Laat je publiek zien hoe het probleem aansluit bij wat ze belangrijk vinden, willen of nodig hebben.</a:t>
          </a:r>
          <a:endParaRPr lang="en-US" dirty="0"/>
        </a:p>
      </dgm:t>
    </dgm:pt>
    <dgm:pt modelId="{61867C89-B320-4A35-A633-77775521675D}" type="parTrans" cxnId="{909D142F-D418-41E1-AB98-375A7699515B}">
      <dgm:prSet/>
      <dgm:spPr/>
      <dgm:t>
        <a:bodyPr/>
        <a:lstStyle/>
        <a:p>
          <a:endParaRPr lang="en-US"/>
        </a:p>
      </dgm:t>
    </dgm:pt>
    <dgm:pt modelId="{9366234F-1258-41CA-9C27-E23A33EB6B05}" type="sibTrans" cxnId="{909D142F-D418-41E1-AB98-375A7699515B}">
      <dgm:prSet/>
      <dgm:spPr/>
      <dgm:t>
        <a:bodyPr/>
        <a:lstStyle/>
        <a:p>
          <a:endParaRPr lang="en-US"/>
        </a:p>
      </dgm:t>
    </dgm:pt>
    <dgm:pt modelId="{EB801EBF-BA4C-495B-8677-DE145EC93ADA}">
      <dgm:prSet phldrT="[Text]"/>
      <dgm:spPr>
        <a:solidFill>
          <a:srgbClr val="FFC000"/>
        </a:solidFill>
      </dgm:spPr>
      <dgm:t>
        <a:bodyPr/>
        <a:lstStyle/>
        <a:p>
          <a:r>
            <a:rPr lang="nl-NL" dirty="0"/>
            <a:t>Doe je verzoek (de "vraag").  Geef duidelijk aan wat je wilt dat de persoon doet.</a:t>
          </a:r>
          <a:endParaRPr lang="en-US" dirty="0"/>
        </a:p>
      </dgm:t>
    </dgm:pt>
    <dgm:pt modelId="{C69967D2-A32A-4418-852F-D2E1BE339B62}" type="parTrans" cxnId="{B27510AE-3BB7-4ED7-A588-E7D91B98F170}">
      <dgm:prSet/>
      <dgm:spPr/>
      <dgm:t>
        <a:bodyPr/>
        <a:lstStyle/>
        <a:p>
          <a:endParaRPr lang="en-US"/>
        </a:p>
      </dgm:t>
    </dgm:pt>
    <dgm:pt modelId="{15EE5011-CC31-4074-9F9B-CEA4C59C7EC0}" type="sibTrans" cxnId="{B27510AE-3BB7-4ED7-A588-E7D91B98F170}">
      <dgm:prSet/>
      <dgm:spPr/>
      <dgm:t>
        <a:bodyPr/>
        <a:lstStyle/>
        <a:p>
          <a:endParaRPr lang="en-US"/>
        </a:p>
      </dgm:t>
    </dgm:pt>
    <dgm:pt modelId="{1CD52352-84F7-49EC-BD7B-3185E9199ECC}" type="pres">
      <dgm:prSet presAssocID="{7F12297D-6D49-4410-A68E-6B5E24694415}" presName="Name0" presStyleCnt="0">
        <dgm:presLayoutVars>
          <dgm:dir/>
          <dgm:resizeHandles val="exact"/>
        </dgm:presLayoutVars>
      </dgm:prSet>
      <dgm:spPr/>
    </dgm:pt>
    <dgm:pt modelId="{70E79B83-658D-4886-AC3A-0BA875E56664}" type="pres">
      <dgm:prSet presAssocID="{0042C9A4-DD11-4ED6-BDA1-224C0B74CBFE}" presName="node" presStyleLbl="node1" presStyleIdx="0" presStyleCnt="3">
        <dgm:presLayoutVars>
          <dgm:bulletEnabled val="1"/>
        </dgm:presLayoutVars>
      </dgm:prSet>
      <dgm:spPr/>
    </dgm:pt>
    <dgm:pt modelId="{B60B8DF2-D22C-4607-B019-C2F25A1AD62D}" type="pres">
      <dgm:prSet presAssocID="{C324E54F-8367-4513-86FB-97CAAA397D92}" presName="sibTrans" presStyleCnt="0"/>
      <dgm:spPr/>
    </dgm:pt>
    <dgm:pt modelId="{A2F8017D-5E1F-4909-849F-FF445C207F77}" type="pres">
      <dgm:prSet presAssocID="{C6CBE1D3-06CC-4DB4-B5E8-0AC3C7CFC7BE}" presName="node" presStyleLbl="node1" presStyleIdx="1" presStyleCnt="3">
        <dgm:presLayoutVars>
          <dgm:bulletEnabled val="1"/>
        </dgm:presLayoutVars>
      </dgm:prSet>
      <dgm:spPr/>
    </dgm:pt>
    <dgm:pt modelId="{78D58503-2812-4001-AFFB-FD41BDCC64DD}" type="pres">
      <dgm:prSet presAssocID="{9366234F-1258-41CA-9C27-E23A33EB6B05}" presName="sibTrans" presStyleCnt="0"/>
      <dgm:spPr/>
    </dgm:pt>
    <dgm:pt modelId="{E104CC17-FB95-4114-84D5-F3D4E3886647}" type="pres">
      <dgm:prSet presAssocID="{EB801EBF-BA4C-495B-8677-DE145EC93ADA}" presName="node" presStyleLbl="node1" presStyleIdx="2" presStyleCnt="3">
        <dgm:presLayoutVars>
          <dgm:bulletEnabled val="1"/>
        </dgm:presLayoutVars>
      </dgm:prSet>
      <dgm:spPr/>
    </dgm:pt>
  </dgm:ptLst>
  <dgm:cxnLst>
    <dgm:cxn modelId="{F711D900-915F-4906-9593-55C48BAADA7E}" type="presOf" srcId="{C6CBE1D3-06CC-4DB4-B5E8-0AC3C7CFC7BE}" destId="{A2F8017D-5E1F-4909-849F-FF445C207F77}" srcOrd="0" destOrd="0" presId="urn:microsoft.com/office/officeart/2005/8/layout/hList6"/>
    <dgm:cxn modelId="{C8C34D11-4F54-46DB-8CEF-FB183926711D}" type="presOf" srcId="{0042C9A4-DD11-4ED6-BDA1-224C0B74CBFE}" destId="{70E79B83-658D-4886-AC3A-0BA875E56664}" srcOrd="0" destOrd="0" presId="urn:microsoft.com/office/officeart/2005/8/layout/hList6"/>
    <dgm:cxn modelId="{909D142F-D418-41E1-AB98-375A7699515B}" srcId="{7F12297D-6D49-4410-A68E-6B5E24694415}" destId="{C6CBE1D3-06CC-4DB4-B5E8-0AC3C7CFC7BE}" srcOrd="1" destOrd="0" parTransId="{61867C89-B320-4A35-A633-77775521675D}" sibTransId="{9366234F-1258-41CA-9C27-E23A33EB6B05}"/>
    <dgm:cxn modelId="{77DE4F33-9949-42E5-A415-AD9BA0D81E3F}" srcId="{7F12297D-6D49-4410-A68E-6B5E24694415}" destId="{0042C9A4-DD11-4ED6-BDA1-224C0B74CBFE}" srcOrd="0" destOrd="0" parTransId="{63AC670A-F67F-4DEB-804B-BB846BAFA392}" sibTransId="{C324E54F-8367-4513-86FB-97CAAA397D92}"/>
    <dgm:cxn modelId="{F18A1063-03E7-474A-AF34-35AB35D4D874}" type="presOf" srcId="{7F12297D-6D49-4410-A68E-6B5E24694415}" destId="{1CD52352-84F7-49EC-BD7B-3185E9199ECC}" srcOrd="0" destOrd="0" presId="urn:microsoft.com/office/officeart/2005/8/layout/hList6"/>
    <dgm:cxn modelId="{B27510AE-3BB7-4ED7-A588-E7D91B98F170}" srcId="{7F12297D-6D49-4410-A68E-6B5E24694415}" destId="{EB801EBF-BA4C-495B-8677-DE145EC93ADA}" srcOrd="2" destOrd="0" parTransId="{C69967D2-A32A-4418-852F-D2E1BE339B62}" sibTransId="{15EE5011-CC31-4074-9F9B-CEA4C59C7EC0}"/>
    <dgm:cxn modelId="{612B17C0-C85E-4E88-85E7-10179780DBF9}" type="presOf" srcId="{EB801EBF-BA4C-495B-8677-DE145EC93ADA}" destId="{E104CC17-FB95-4114-84D5-F3D4E3886647}" srcOrd="0" destOrd="0" presId="urn:microsoft.com/office/officeart/2005/8/layout/hList6"/>
    <dgm:cxn modelId="{A75323B8-7D61-4FFE-868D-C16375DF0BED}" type="presParOf" srcId="{1CD52352-84F7-49EC-BD7B-3185E9199ECC}" destId="{70E79B83-658D-4886-AC3A-0BA875E56664}" srcOrd="0" destOrd="0" presId="urn:microsoft.com/office/officeart/2005/8/layout/hList6"/>
    <dgm:cxn modelId="{9FD944CD-D7CF-4024-AF2E-8E092D3D4D30}" type="presParOf" srcId="{1CD52352-84F7-49EC-BD7B-3185E9199ECC}" destId="{B60B8DF2-D22C-4607-B019-C2F25A1AD62D}" srcOrd="1" destOrd="0" presId="urn:microsoft.com/office/officeart/2005/8/layout/hList6"/>
    <dgm:cxn modelId="{4CD0620D-F9C8-4781-BBE9-835750AA524A}" type="presParOf" srcId="{1CD52352-84F7-49EC-BD7B-3185E9199ECC}" destId="{A2F8017D-5E1F-4909-849F-FF445C207F77}" srcOrd="2" destOrd="0" presId="urn:microsoft.com/office/officeart/2005/8/layout/hList6"/>
    <dgm:cxn modelId="{D7FB51FD-5C75-4B14-9F32-7D6BF42EFA0C}" type="presParOf" srcId="{1CD52352-84F7-49EC-BD7B-3185E9199ECC}" destId="{78D58503-2812-4001-AFFB-FD41BDCC64DD}" srcOrd="3" destOrd="0" presId="urn:microsoft.com/office/officeart/2005/8/layout/hList6"/>
    <dgm:cxn modelId="{EF42259C-D29D-400F-8449-68174B282893}" type="presParOf" srcId="{1CD52352-84F7-49EC-BD7B-3185E9199ECC}" destId="{E104CC17-FB95-4114-84D5-F3D4E388664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B488CF-2F4A-45B6-ACA5-0B33D607BD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9D3E3B-5DE6-42DB-9A09-48E6B0F87C6D}">
      <dgm:prSet/>
      <dgm:spPr>
        <a:solidFill>
          <a:srgbClr val="F6BC67"/>
        </a:solidFill>
      </dgm:spPr>
      <dgm:t>
        <a:bodyPr/>
        <a:lstStyle/>
        <a:p>
          <a:r>
            <a:rPr lang="nl-NL" dirty="0"/>
            <a:t>Als individu, als belangenbehartiger, of als lid van een groep kun je ervoor kiezen je boodschappen via een website over te brengen.</a:t>
          </a:r>
          <a:endParaRPr lang="en-US" dirty="0"/>
        </a:p>
      </dgm:t>
    </dgm:pt>
    <dgm:pt modelId="{D355939F-2343-49B8-B5DA-1ED6ADFE4525}" type="parTrans" cxnId="{057FBA8D-723E-431D-AA31-9B92840EDA89}">
      <dgm:prSet/>
      <dgm:spPr/>
      <dgm:t>
        <a:bodyPr/>
        <a:lstStyle/>
        <a:p>
          <a:endParaRPr lang="en-US"/>
        </a:p>
      </dgm:t>
    </dgm:pt>
    <dgm:pt modelId="{249FECBE-33B6-4C89-AC55-11B6AFB08FE9}" type="sibTrans" cxnId="{057FBA8D-723E-431D-AA31-9B92840EDA89}">
      <dgm:prSet/>
      <dgm:spPr/>
      <dgm:t>
        <a:bodyPr/>
        <a:lstStyle/>
        <a:p>
          <a:endParaRPr lang="en-US"/>
        </a:p>
      </dgm:t>
    </dgm:pt>
    <dgm:pt modelId="{0CEA27DA-73DA-4444-87EA-1548829FB960}">
      <dgm:prSet/>
      <dgm:spPr>
        <a:solidFill>
          <a:srgbClr val="A6377D"/>
        </a:solidFill>
      </dgm:spPr>
      <dgm:t>
        <a:bodyPr/>
        <a:lstStyle/>
        <a:p>
          <a:r>
            <a:rPr lang="nl-NL" dirty="0"/>
            <a:t>Een website stelt je in staat je boodschap te laten horen, een gemeenschap op te bouwen en beleid te beïnvloeden.</a:t>
          </a:r>
          <a:endParaRPr lang="en-US" dirty="0"/>
        </a:p>
      </dgm:t>
    </dgm:pt>
    <dgm:pt modelId="{7BD3E07E-D273-489B-9DD4-7221742863D2}" type="parTrans" cxnId="{52925357-8713-443B-81C3-0BE8D07227BA}">
      <dgm:prSet/>
      <dgm:spPr/>
      <dgm:t>
        <a:bodyPr/>
        <a:lstStyle/>
        <a:p>
          <a:endParaRPr lang="en-US"/>
        </a:p>
      </dgm:t>
    </dgm:pt>
    <dgm:pt modelId="{0CC2CDF7-CC4B-4B3C-BA63-BB1D39FE79C1}" type="sibTrans" cxnId="{52925357-8713-443B-81C3-0BE8D07227BA}">
      <dgm:prSet/>
      <dgm:spPr/>
      <dgm:t>
        <a:bodyPr/>
        <a:lstStyle/>
        <a:p>
          <a:endParaRPr lang="en-US"/>
        </a:p>
      </dgm:t>
    </dgm:pt>
    <dgm:pt modelId="{E133F389-79DB-4D63-B7F2-CB0BC5584A94}" type="pres">
      <dgm:prSet presAssocID="{C8B488CF-2F4A-45B6-ACA5-0B33D607BD1F}" presName="linear" presStyleCnt="0">
        <dgm:presLayoutVars>
          <dgm:animLvl val="lvl"/>
          <dgm:resizeHandles val="exact"/>
        </dgm:presLayoutVars>
      </dgm:prSet>
      <dgm:spPr/>
    </dgm:pt>
    <dgm:pt modelId="{521B3B27-4936-4C3E-86F3-BC7118A565A1}" type="pres">
      <dgm:prSet presAssocID="{FC9D3E3B-5DE6-42DB-9A09-48E6B0F87C6D}" presName="parentText" presStyleLbl="node1" presStyleIdx="0" presStyleCnt="2" custLinFactNeighborY="-14008">
        <dgm:presLayoutVars>
          <dgm:chMax val="0"/>
          <dgm:bulletEnabled val="1"/>
        </dgm:presLayoutVars>
      </dgm:prSet>
      <dgm:spPr/>
    </dgm:pt>
    <dgm:pt modelId="{9B6D32E7-3F57-4E6A-A83F-262AF833980A}" type="pres">
      <dgm:prSet presAssocID="{249FECBE-33B6-4C89-AC55-11B6AFB08FE9}" presName="spacer" presStyleCnt="0"/>
      <dgm:spPr/>
    </dgm:pt>
    <dgm:pt modelId="{13B83D75-4D19-4866-947D-93E49AAAFFFC}" type="pres">
      <dgm:prSet presAssocID="{0CEA27DA-73DA-4444-87EA-1548829FB960}" presName="parentText" presStyleLbl="node1" presStyleIdx="1" presStyleCnt="2">
        <dgm:presLayoutVars>
          <dgm:chMax val="0"/>
          <dgm:bulletEnabled val="1"/>
        </dgm:presLayoutVars>
      </dgm:prSet>
      <dgm:spPr/>
    </dgm:pt>
  </dgm:ptLst>
  <dgm:cxnLst>
    <dgm:cxn modelId="{52925357-8713-443B-81C3-0BE8D07227BA}" srcId="{C8B488CF-2F4A-45B6-ACA5-0B33D607BD1F}" destId="{0CEA27DA-73DA-4444-87EA-1548829FB960}" srcOrd="1" destOrd="0" parTransId="{7BD3E07E-D273-489B-9DD4-7221742863D2}" sibTransId="{0CC2CDF7-CC4B-4B3C-BA63-BB1D39FE79C1}"/>
    <dgm:cxn modelId="{057FBA8D-723E-431D-AA31-9B92840EDA89}" srcId="{C8B488CF-2F4A-45B6-ACA5-0B33D607BD1F}" destId="{FC9D3E3B-5DE6-42DB-9A09-48E6B0F87C6D}" srcOrd="0" destOrd="0" parTransId="{D355939F-2343-49B8-B5DA-1ED6ADFE4525}" sibTransId="{249FECBE-33B6-4C89-AC55-11B6AFB08FE9}"/>
    <dgm:cxn modelId="{04FAE6AE-2FD1-4946-98CB-D6CA11F86902}" type="presOf" srcId="{0CEA27DA-73DA-4444-87EA-1548829FB960}" destId="{13B83D75-4D19-4866-947D-93E49AAAFFFC}" srcOrd="0" destOrd="0" presId="urn:microsoft.com/office/officeart/2005/8/layout/vList2"/>
    <dgm:cxn modelId="{5F164DEA-0C8F-4048-BE57-A85A06C9C6EA}" type="presOf" srcId="{FC9D3E3B-5DE6-42DB-9A09-48E6B0F87C6D}" destId="{521B3B27-4936-4C3E-86F3-BC7118A565A1}" srcOrd="0" destOrd="0" presId="urn:microsoft.com/office/officeart/2005/8/layout/vList2"/>
    <dgm:cxn modelId="{D87135ED-E8FC-4457-AF54-F2B482ADD7E4}" type="presOf" srcId="{C8B488CF-2F4A-45B6-ACA5-0B33D607BD1F}" destId="{E133F389-79DB-4D63-B7F2-CB0BC5584A94}" srcOrd="0" destOrd="0" presId="urn:microsoft.com/office/officeart/2005/8/layout/vList2"/>
    <dgm:cxn modelId="{A0BB1268-4934-4B67-BEAE-FB999BB77ED0}" type="presParOf" srcId="{E133F389-79DB-4D63-B7F2-CB0BC5584A94}" destId="{521B3B27-4936-4C3E-86F3-BC7118A565A1}" srcOrd="0" destOrd="0" presId="urn:microsoft.com/office/officeart/2005/8/layout/vList2"/>
    <dgm:cxn modelId="{8E6BE46D-FA1F-4C2E-96AE-6AD9FBEE7E8C}" type="presParOf" srcId="{E133F389-79DB-4D63-B7F2-CB0BC5584A94}" destId="{9B6D32E7-3F57-4E6A-A83F-262AF833980A}" srcOrd="1" destOrd="0" presId="urn:microsoft.com/office/officeart/2005/8/layout/vList2"/>
    <dgm:cxn modelId="{7D047AD3-BF21-4901-9E95-328AFBCC66F8}" type="presParOf" srcId="{E133F389-79DB-4D63-B7F2-CB0BC5584A94}" destId="{13B83D75-4D19-4866-947D-93E49AAAFFF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44019-079E-4DEB-9B48-4E35EDC7F7B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8D2016E-BE83-4286-A633-5BDB7852684F}">
      <dgm:prSet custT="1"/>
      <dgm:spPr/>
      <dgm:t>
        <a:bodyPr/>
        <a:lstStyle/>
        <a:p>
          <a:pPr>
            <a:lnSpc>
              <a:spcPct val="100000"/>
            </a:lnSpc>
            <a:defRPr cap="all"/>
          </a:pPr>
          <a:r>
            <a:rPr lang="nl-NL" sz="2000" cap="none" dirty="0"/>
            <a:t>Belangenbehartigingsevenementen zijn invloedrijk en blijven lang hangen. Hun effectiviteit is te danken aan zowel de gepassioneerde acties van je achterban als aan de publiciteit en de bewustwording die ontstaan als dit soort evenementen onder de aandacht gebracht en uitgevoerd worden.
</a:t>
          </a:r>
          <a:endParaRPr lang="en-US" sz="2000" cap="none" dirty="0"/>
        </a:p>
      </dgm:t>
    </dgm:pt>
    <dgm:pt modelId="{0F9C54A3-2A8D-4754-8C8D-D986E7B8C4E4}" type="parTrans" cxnId="{FB644D44-1E9A-4771-B74F-74ABC5B01881}">
      <dgm:prSet/>
      <dgm:spPr/>
      <dgm:t>
        <a:bodyPr/>
        <a:lstStyle/>
        <a:p>
          <a:endParaRPr lang="en-US"/>
        </a:p>
      </dgm:t>
    </dgm:pt>
    <dgm:pt modelId="{7EB5695E-7BE2-43B1-B261-C4AE9D3C14CC}" type="sibTrans" cxnId="{FB644D44-1E9A-4771-B74F-74ABC5B01881}">
      <dgm:prSet/>
      <dgm:spPr/>
      <dgm:t>
        <a:bodyPr/>
        <a:lstStyle/>
        <a:p>
          <a:endParaRPr lang="en-US"/>
        </a:p>
      </dgm:t>
    </dgm:pt>
    <dgm:pt modelId="{9CF37926-CCD1-4E99-ABDF-90F0EEDFA3E6}">
      <dgm:prSet custT="1"/>
      <dgm:spPr/>
      <dgm:t>
        <a:bodyPr/>
        <a:lstStyle/>
        <a:p>
          <a:pPr>
            <a:lnSpc>
              <a:spcPct val="100000"/>
            </a:lnSpc>
            <a:defRPr cap="all"/>
          </a:pPr>
          <a:r>
            <a:rPr lang="nl-NL" sz="2000" cap="none" dirty="0"/>
            <a:t>Om ervoor te zorgen dat potentiële supporters en belangenbehartigers op de hoogte zijn van al deze mogelijkheden, heb je een speciale plek op je website nodig om alle komende belangenbehartigings-evenementen te laten zien. Integreer een interactieve kalender waar gebruikers doorheen kunnen klikken om te ontdekken wat er allemaal te doen is en zich zelf op te geven als deelnemer.
</a:t>
          </a:r>
          <a:endParaRPr lang="en-US" sz="2000" cap="none" dirty="0"/>
        </a:p>
      </dgm:t>
    </dgm:pt>
    <dgm:pt modelId="{CF37832A-572C-44F9-A7C8-CA3D581E24E4}" type="parTrans" cxnId="{714A4539-CFC3-46CF-B104-608BC27D4138}">
      <dgm:prSet/>
      <dgm:spPr/>
      <dgm:t>
        <a:bodyPr/>
        <a:lstStyle/>
        <a:p>
          <a:endParaRPr lang="en-US"/>
        </a:p>
      </dgm:t>
    </dgm:pt>
    <dgm:pt modelId="{63A63E04-8832-4B5B-9A29-849F6893A7D1}" type="sibTrans" cxnId="{714A4539-CFC3-46CF-B104-608BC27D4138}">
      <dgm:prSet/>
      <dgm:spPr/>
      <dgm:t>
        <a:bodyPr/>
        <a:lstStyle/>
        <a:p>
          <a:endParaRPr lang="en-US"/>
        </a:p>
      </dgm:t>
    </dgm:pt>
    <dgm:pt modelId="{D16CF5BE-12B2-44E7-ABD6-BDC1CD03EAD5}" type="pres">
      <dgm:prSet presAssocID="{4F244019-079E-4DEB-9B48-4E35EDC7F7B9}" presName="root" presStyleCnt="0">
        <dgm:presLayoutVars>
          <dgm:dir/>
          <dgm:resizeHandles val="exact"/>
        </dgm:presLayoutVars>
      </dgm:prSet>
      <dgm:spPr/>
    </dgm:pt>
    <dgm:pt modelId="{839799A0-3A00-4B2F-96F9-E26996D065C6}" type="pres">
      <dgm:prSet presAssocID="{08D2016E-BE83-4286-A633-5BDB7852684F}" presName="compNode" presStyleCnt="0"/>
      <dgm:spPr/>
    </dgm:pt>
    <dgm:pt modelId="{04F0B06F-6010-4606-A2AA-723B5F158BAC}" type="pres">
      <dgm:prSet presAssocID="{08D2016E-BE83-4286-A633-5BDB7852684F}" presName="iconBgRect" presStyleLbl="bgShp" presStyleIdx="0" presStyleCnt="2"/>
      <dgm:spPr>
        <a:solidFill>
          <a:srgbClr val="A6377D"/>
        </a:solidFill>
      </dgm:spPr>
    </dgm:pt>
    <dgm:pt modelId="{46623E26-C181-44DE-B4D7-97609B09590F}" type="pres">
      <dgm:prSet presAssocID="{08D2016E-BE83-4286-A633-5BDB7852684F}" presName="iconRect" presStyleLbl="node1" presStyleIdx="0" presStyleCnt="2" custLinFactNeighborX="4431" custLinFactNeighborY="-4778"/>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ting"/>
        </a:ext>
      </dgm:extLst>
    </dgm:pt>
    <dgm:pt modelId="{0C429771-9E28-473D-83FB-5C3A2C0B37DA}" type="pres">
      <dgm:prSet presAssocID="{08D2016E-BE83-4286-A633-5BDB7852684F}" presName="spaceRect" presStyleCnt="0"/>
      <dgm:spPr/>
    </dgm:pt>
    <dgm:pt modelId="{47B8F871-2A05-4232-B2ED-FDDE20EE9E12}" type="pres">
      <dgm:prSet presAssocID="{08D2016E-BE83-4286-A633-5BDB7852684F}" presName="textRect" presStyleLbl="revTx" presStyleIdx="0" presStyleCnt="2" custScaleX="125837" custLinFactNeighborX="-2150" custLinFactNeighborY="-17805">
        <dgm:presLayoutVars>
          <dgm:chMax val="1"/>
          <dgm:chPref val="1"/>
        </dgm:presLayoutVars>
      </dgm:prSet>
      <dgm:spPr/>
    </dgm:pt>
    <dgm:pt modelId="{33EEE5AB-7390-4073-B719-0D4CAFB0F701}" type="pres">
      <dgm:prSet presAssocID="{7EB5695E-7BE2-43B1-B261-C4AE9D3C14CC}" presName="sibTrans" presStyleCnt="0"/>
      <dgm:spPr/>
    </dgm:pt>
    <dgm:pt modelId="{275B7070-22B9-45B6-A1C8-79A1BBCE76AB}" type="pres">
      <dgm:prSet presAssocID="{9CF37926-CCD1-4E99-ABDF-90F0EEDFA3E6}" presName="compNode" presStyleCnt="0"/>
      <dgm:spPr/>
    </dgm:pt>
    <dgm:pt modelId="{BD50CB52-E960-4169-A696-BE5155A6681E}" type="pres">
      <dgm:prSet presAssocID="{9CF37926-CCD1-4E99-ABDF-90F0EEDFA3E6}" presName="iconBgRect" presStyleLbl="bgShp" presStyleIdx="1" presStyleCnt="2" custLinFactNeighborX="23688" custLinFactNeighborY="3455"/>
      <dgm:spPr>
        <a:solidFill>
          <a:srgbClr val="F6BC67"/>
        </a:solidFill>
      </dgm:spPr>
    </dgm:pt>
    <dgm:pt modelId="{2B1F3FEF-8CF7-4F56-9118-9482BB318811}" type="pres">
      <dgm:prSet presAssocID="{9CF37926-CCD1-4E99-ABDF-90F0EEDFA3E6}" presName="iconRect" presStyleLbl="node1" presStyleIdx="1" presStyleCnt="2" custLinFactNeighborX="41285" custLinFactNeighborY="6021"/>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4F96B363-6B40-460E-BA4C-F4CF9CCD2200}" type="pres">
      <dgm:prSet presAssocID="{9CF37926-CCD1-4E99-ABDF-90F0EEDFA3E6}" presName="spaceRect" presStyleCnt="0"/>
      <dgm:spPr/>
    </dgm:pt>
    <dgm:pt modelId="{1D713026-2CBC-4EDE-B951-33C7DD590D19}" type="pres">
      <dgm:prSet presAssocID="{9CF37926-CCD1-4E99-ABDF-90F0EEDFA3E6}" presName="textRect" presStyleLbl="revTx" presStyleIdx="1" presStyleCnt="2" custScaleX="164225" custLinFactNeighborX="10444" custLinFactNeighborY="-16656">
        <dgm:presLayoutVars>
          <dgm:chMax val="1"/>
          <dgm:chPref val="1"/>
        </dgm:presLayoutVars>
      </dgm:prSet>
      <dgm:spPr/>
    </dgm:pt>
  </dgm:ptLst>
  <dgm:cxnLst>
    <dgm:cxn modelId="{E274C505-33C7-442C-89B7-E7BDA2EB059D}" type="presOf" srcId="{9CF37926-CCD1-4E99-ABDF-90F0EEDFA3E6}" destId="{1D713026-2CBC-4EDE-B951-33C7DD590D19}" srcOrd="0" destOrd="0" presId="urn:microsoft.com/office/officeart/2018/5/layout/IconCircleLabelList"/>
    <dgm:cxn modelId="{714A4539-CFC3-46CF-B104-608BC27D4138}" srcId="{4F244019-079E-4DEB-9B48-4E35EDC7F7B9}" destId="{9CF37926-CCD1-4E99-ABDF-90F0EEDFA3E6}" srcOrd="1" destOrd="0" parTransId="{CF37832A-572C-44F9-A7C8-CA3D581E24E4}" sibTransId="{63A63E04-8832-4B5B-9A29-849F6893A7D1}"/>
    <dgm:cxn modelId="{FB644D44-1E9A-4771-B74F-74ABC5B01881}" srcId="{4F244019-079E-4DEB-9B48-4E35EDC7F7B9}" destId="{08D2016E-BE83-4286-A633-5BDB7852684F}" srcOrd="0" destOrd="0" parTransId="{0F9C54A3-2A8D-4754-8C8D-D986E7B8C4E4}" sibTransId="{7EB5695E-7BE2-43B1-B261-C4AE9D3C14CC}"/>
    <dgm:cxn modelId="{2F1BB5AE-9814-4812-A34D-8400AD8F1ADD}" type="presOf" srcId="{08D2016E-BE83-4286-A633-5BDB7852684F}" destId="{47B8F871-2A05-4232-B2ED-FDDE20EE9E12}" srcOrd="0" destOrd="0" presId="urn:microsoft.com/office/officeart/2018/5/layout/IconCircleLabelList"/>
    <dgm:cxn modelId="{3DF1E0CD-95BB-4DDA-9A20-6FA062972F96}" type="presOf" srcId="{4F244019-079E-4DEB-9B48-4E35EDC7F7B9}" destId="{D16CF5BE-12B2-44E7-ABD6-BDC1CD03EAD5}" srcOrd="0" destOrd="0" presId="urn:microsoft.com/office/officeart/2018/5/layout/IconCircleLabelList"/>
    <dgm:cxn modelId="{C6E69FBE-C0AE-4180-B593-F33495BAD70D}" type="presParOf" srcId="{D16CF5BE-12B2-44E7-ABD6-BDC1CD03EAD5}" destId="{839799A0-3A00-4B2F-96F9-E26996D065C6}" srcOrd="0" destOrd="0" presId="urn:microsoft.com/office/officeart/2018/5/layout/IconCircleLabelList"/>
    <dgm:cxn modelId="{F71078D9-8132-412C-A7E3-AB55267AA119}" type="presParOf" srcId="{839799A0-3A00-4B2F-96F9-E26996D065C6}" destId="{04F0B06F-6010-4606-A2AA-723B5F158BAC}" srcOrd="0" destOrd="0" presId="urn:microsoft.com/office/officeart/2018/5/layout/IconCircleLabelList"/>
    <dgm:cxn modelId="{61E7F385-21E4-4FC0-A23A-5A6816D41E45}" type="presParOf" srcId="{839799A0-3A00-4B2F-96F9-E26996D065C6}" destId="{46623E26-C181-44DE-B4D7-97609B09590F}" srcOrd="1" destOrd="0" presId="urn:microsoft.com/office/officeart/2018/5/layout/IconCircleLabelList"/>
    <dgm:cxn modelId="{EE2CCB55-85D7-4D93-A89B-4CDD38505A66}" type="presParOf" srcId="{839799A0-3A00-4B2F-96F9-E26996D065C6}" destId="{0C429771-9E28-473D-83FB-5C3A2C0B37DA}" srcOrd="2" destOrd="0" presId="urn:microsoft.com/office/officeart/2018/5/layout/IconCircleLabelList"/>
    <dgm:cxn modelId="{C0FB5067-A144-4FDE-ACB4-4C4919BC7861}" type="presParOf" srcId="{839799A0-3A00-4B2F-96F9-E26996D065C6}" destId="{47B8F871-2A05-4232-B2ED-FDDE20EE9E12}" srcOrd="3" destOrd="0" presId="urn:microsoft.com/office/officeart/2018/5/layout/IconCircleLabelList"/>
    <dgm:cxn modelId="{4A9346BC-9986-463A-8603-51CB03D1FEE2}" type="presParOf" srcId="{D16CF5BE-12B2-44E7-ABD6-BDC1CD03EAD5}" destId="{33EEE5AB-7390-4073-B719-0D4CAFB0F701}" srcOrd="1" destOrd="0" presId="urn:microsoft.com/office/officeart/2018/5/layout/IconCircleLabelList"/>
    <dgm:cxn modelId="{CCE35A61-2E9E-4022-AA08-2A80C1F3B2F2}" type="presParOf" srcId="{D16CF5BE-12B2-44E7-ABD6-BDC1CD03EAD5}" destId="{275B7070-22B9-45B6-A1C8-79A1BBCE76AB}" srcOrd="2" destOrd="0" presId="urn:microsoft.com/office/officeart/2018/5/layout/IconCircleLabelList"/>
    <dgm:cxn modelId="{2064E03C-F46E-42A8-AFFB-F6C9B9F8FC8E}" type="presParOf" srcId="{275B7070-22B9-45B6-A1C8-79A1BBCE76AB}" destId="{BD50CB52-E960-4169-A696-BE5155A6681E}" srcOrd="0" destOrd="0" presId="urn:microsoft.com/office/officeart/2018/5/layout/IconCircleLabelList"/>
    <dgm:cxn modelId="{1E2A7990-D8D9-4E37-A519-64EEBA69D7C0}" type="presParOf" srcId="{275B7070-22B9-45B6-A1C8-79A1BBCE76AB}" destId="{2B1F3FEF-8CF7-4F56-9118-9482BB318811}" srcOrd="1" destOrd="0" presId="urn:microsoft.com/office/officeart/2018/5/layout/IconCircleLabelList"/>
    <dgm:cxn modelId="{9DA4558E-1C9E-4836-ACFC-21143AECAA61}" type="presParOf" srcId="{275B7070-22B9-45B6-A1C8-79A1BBCE76AB}" destId="{4F96B363-6B40-460E-BA4C-F4CF9CCD2200}" srcOrd="2" destOrd="0" presId="urn:microsoft.com/office/officeart/2018/5/layout/IconCircleLabelList"/>
    <dgm:cxn modelId="{AAC58908-36DE-4687-B11B-E17681DBB88E}" type="presParOf" srcId="{275B7070-22B9-45B6-A1C8-79A1BBCE76AB}" destId="{1D713026-2CBC-4EDE-B951-33C7DD590D1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9B83-658D-4886-AC3A-0BA875E56664}">
      <dsp:nvSpPr>
        <dsp:cNvPr id="0" name=""/>
        <dsp:cNvSpPr/>
      </dsp:nvSpPr>
      <dsp:spPr>
        <a:xfrm rot="16200000">
          <a:off x="-234962" y="236255"/>
          <a:ext cx="3833672" cy="3361161"/>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907" bIns="0" numCol="1" spcCol="1270" anchor="ctr" anchorCtr="0">
          <a:noAutofit/>
        </a:bodyPr>
        <a:lstStyle/>
        <a:p>
          <a:pPr marL="0" lvl="0" indent="0" algn="ctr" defTabSz="889000">
            <a:lnSpc>
              <a:spcPct val="90000"/>
            </a:lnSpc>
            <a:spcBef>
              <a:spcPct val="0"/>
            </a:spcBef>
            <a:spcAft>
              <a:spcPct val="35000"/>
            </a:spcAft>
            <a:buNone/>
          </a:pPr>
          <a:r>
            <a:rPr lang="nl-NL" sz="2000" kern="1200" dirty="0"/>
            <a:t>Open met een stelling die je publiek aanspreekt. Maak een stelling die meteen de aandacht van je publiek trekt, misschien met behulp van een dramatisch feit. Dit is je inleiding en hoeft maar een zin of twee te zijn. </a:t>
          </a:r>
          <a:endParaRPr lang="en-US" sz="2000" kern="1200" dirty="0"/>
        </a:p>
      </dsp:txBody>
      <dsp:txXfrm rot="5400000">
        <a:off x="1294" y="766733"/>
        <a:ext cx="3361161" cy="2300204"/>
      </dsp:txXfrm>
    </dsp:sp>
    <dsp:sp modelId="{A2F8017D-5E1F-4909-849F-FF445C207F77}">
      <dsp:nvSpPr>
        <dsp:cNvPr id="0" name=""/>
        <dsp:cNvSpPr/>
      </dsp:nvSpPr>
      <dsp:spPr>
        <a:xfrm rot="16200000">
          <a:off x="3378286" y="236255"/>
          <a:ext cx="3833672" cy="3361161"/>
        </a:xfrm>
        <a:prstGeom prst="flowChartManualOperation">
          <a:avLst/>
        </a:prstGeom>
        <a:solidFill>
          <a:srgbClr val="76C6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907" bIns="0" numCol="1" spcCol="1270" anchor="ctr" anchorCtr="0">
          <a:noAutofit/>
        </a:bodyPr>
        <a:lstStyle/>
        <a:p>
          <a:pPr marL="0" lvl="0" indent="0" algn="ctr" defTabSz="889000">
            <a:lnSpc>
              <a:spcPct val="90000"/>
            </a:lnSpc>
            <a:spcBef>
              <a:spcPct val="0"/>
            </a:spcBef>
            <a:spcAft>
              <a:spcPct val="35000"/>
            </a:spcAft>
            <a:buNone/>
          </a:pPr>
          <a:r>
            <a:rPr lang="nl-NL" sz="2000" kern="1200" dirty="0"/>
            <a:t>Stel het probleem voor. Beschrijf het probleem, wie het treft, wat de gevolgen zijn.</a:t>
          </a:r>
          <a:endParaRPr lang="en-US" sz="2000" kern="1200" dirty="0"/>
        </a:p>
      </dsp:txBody>
      <dsp:txXfrm rot="5400000">
        <a:off x="3614542" y="766733"/>
        <a:ext cx="3361161" cy="2300204"/>
      </dsp:txXfrm>
    </dsp:sp>
    <dsp:sp modelId="{E104CC17-FB95-4114-84D5-F3D4E3886647}">
      <dsp:nvSpPr>
        <dsp:cNvPr id="0" name=""/>
        <dsp:cNvSpPr/>
      </dsp:nvSpPr>
      <dsp:spPr>
        <a:xfrm rot="16200000">
          <a:off x="6991535" y="236255"/>
          <a:ext cx="3833672" cy="3361161"/>
        </a:xfrm>
        <a:prstGeom prst="flowChartManualOperation">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907" bIns="0" numCol="1" spcCol="1270" anchor="ctr" anchorCtr="0">
          <a:noAutofit/>
        </a:bodyPr>
        <a:lstStyle/>
        <a:p>
          <a:pPr marL="0" lvl="0" indent="0" algn="ctr" defTabSz="889000">
            <a:lnSpc>
              <a:spcPct val="90000"/>
            </a:lnSpc>
            <a:spcBef>
              <a:spcPct val="0"/>
            </a:spcBef>
            <a:spcAft>
              <a:spcPct val="35000"/>
            </a:spcAft>
            <a:buNone/>
          </a:pPr>
          <a:r>
            <a:rPr lang="nl-NL" sz="2000" kern="1200" dirty="0"/>
            <a:t>Geef feiten over het probleem.                                                                                                        Gegevens zijn belangrijk om aan te tonen dat een probleem bestaat en om je standpunt te ondersteunen.  Zoek naar feiten die relevant zijn voor je publiek. </a:t>
          </a:r>
          <a:endParaRPr lang="en-US" sz="2000" kern="1200" dirty="0"/>
        </a:p>
      </dsp:txBody>
      <dsp:txXfrm rot="5400000">
        <a:off x="7227791" y="766733"/>
        <a:ext cx="3361161" cy="230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9B83-658D-4886-AC3A-0BA875E56664}">
      <dsp:nvSpPr>
        <dsp:cNvPr id="0" name=""/>
        <dsp:cNvSpPr/>
      </dsp:nvSpPr>
      <dsp:spPr>
        <a:xfrm rot="16200000">
          <a:off x="-234962" y="236255"/>
          <a:ext cx="3833672" cy="3361161"/>
        </a:xfrm>
        <a:prstGeom prst="flowChartManualOperation">
          <a:avLst/>
        </a:prstGeom>
        <a:solidFill>
          <a:srgbClr val="76C6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047" bIns="0" numCol="1" spcCol="1270" anchor="ctr" anchorCtr="0">
          <a:noAutofit/>
        </a:bodyPr>
        <a:lstStyle/>
        <a:p>
          <a:pPr marL="0" lvl="0" indent="0" algn="ctr" defTabSz="844550">
            <a:lnSpc>
              <a:spcPct val="90000"/>
            </a:lnSpc>
            <a:spcBef>
              <a:spcPct val="0"/>
            </a:spcBef>
            <a:spcAft>
              <a:spcPct val="35000"/>
            </a:spcAft>
            <a:buNone/>
          </a:pPr>
          <a:r>
            <a:rPr lang="nl-NL" sz="1900" kern="1200" dirty="0"/>
            <a:t>Deel een verhaal of geef een voorbeeld van het probleem. Een voorbeeld of verhaal zet een menselijk gezicht op het probleem en maakt het echter en pakkender. Nogmaals, zorg ervoor dat het voorbeeld relevant is voor je publiek.</a:t>
          </a:r>
          <a:endParaRPr lang="en-US" sz="1900" kern="1200" dirty="0"/>
        </a:p>
      </dsp:txBody>
      <dsp:txXfrm rot="5400000">
        <a:off x="1294" y="766733"/>
        <a:ext cx="3361161" cy="2300204"/>
      </dsp:txXfrm>
    </dsp:sp>
    <dsp:sp modelId="{A2F8017D-5E1F-4909-849F-FF445C207F77}">
      <dsp:nvSpPr>
        <dsp:cNvPr id="0" name=""/>
        <dsp:cNvSpPr/>
      </dsp:nvSpPr>
      <dsp:spPr>
        <a:xfrm rot="16200000">
          <a:off x="3378286" y="236255"/>
          <a:ext cx="3833672" cy="3361161"/>
        </a:xfrm>
        <a:prstGeom prst="flowChartManualOperation">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047" bIns="0" numCol="1" spcCol="1270" anchor="ctr" anchorCtr="0">
          <a:noAutofit/>
        </a:bodyPr>
        <a:lstStyle/>
        <a:p>
          <a:pPr marL="0" lvl="0" indent="0" algn="ctr" defTabSz="844550">
            <a:lnSpc>
              <a:spcPct val="90000"/>
            </a:lnSpc>
            <a:spcBef>
              <a:spcPct val="0"/>
            </a:spcBef>
            <a:spcAft>
              <a:spcPct val="35000"/>
            </a:spcAft>
            <a:buNone/>
          </a:pPr>
          <a:r>
            <a:rPr lang="nl-NL" sz="1900" kern="1200" dirty="0"/>
            <a:t>Verbind het onderwerp met de waarden, zorgen of het eigenbelang van het publiek.  Laat je publiek zien hoe het probleem aansluit bij wat ze belangrijk vinden, willen of nodig hebben.</a:t>
          </a:r>
          <a:endParaRPr lang="en-US" sz="1900" kern="1200" dirty="0"/>
        </a:p>
      </dsp:txBody>
      <dsp:txXfrm rot="5400000">
        <a:off x="3614542" y="766733"/>
        <a:ext cx="3361161" cy="2300204"/>
      </dsp:txXfrm>
    </dsp:sp>
    <dsp:sp modelId="{E104CC17-FB95-4114-84D5-F3D4E3886647}">
      <dsp:nvSpPr>
        <dsp:cNvPr id="0" name=""/>
        <dsp:cNvSpPr/>
      </dsp:nvSpPr>
      <dsp:spPr>
        <a:xfrm rot="16200000">
          <a:off x="6991535" y="236255"/>
          <a:ext cx="3833672" cy="3361161"/>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047" bIns="0" numCol="1" spcCol="1270" anchor="ctr" anchorCtr="0">
          <a:noAutofit/>
        </a:bodyPr>
        <a:lstStyle/>
        <a:p>
          <a:pPr marL="0" lvl="0" indent="0" algn="ctr" defTabSz="844550">
            <a:lnSpc>
              <a:spcPct val="90000"/>
            </a:lnSpc>
            <a:spcBef>
              <a:spcPct val="0"/>
            </a:spcBef>
            <a:spcAft>
              <a:spcPct val="35000"/>
            </a:spcAft>
            <a:buNone/>
          </a:pPr>
          <a:r>
            <a:rPr lang="nl-NL" sz="1900" kern="1200" dirty="0"/>
            <a:t>Doe je verzoek (de "vraag").  Geef duidelijk aan wat je wilt dat de persoon doet.</a:t>
          </a:r>
          <a:endParaRPr lang="en-US" sz="1900" kern="1200" dirty="0"/>
        </a:p>
      </dsp:txBody>
      <dsp:txXfrm rot="5400000">
        <a:off x="7227791" y="766733"/>
        <a:ext cx="3361161" cy="2300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B3B27-4936-4C3E-86F3-BC7118A565A1}">
      <dsp:nvSpPr>
        <dsp:cNvPr id="0" name=""/>
        <dsp:cNvSpPr/>
      </dsp:nvSpPr>
      <dsp:spPr>
        <a:xfrm>
          <a:off x="0" y="0"/>
          <a:ext cx="6361734" cy="1784250"/>
        </a:xfrm>
        <a:prstGeom prst="roundRect">
          <a:avLst/>
        </a:prstGeom>
        <a:solidFill>
          <a:srgbClr val="F6BC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Als individu, als belangenbehartiger, of als lid van een groep kun je ervoor kiezen je boodschappen via een website over te brengen.</a:t>
          </a:r>
          <a:endParaRPr lang="en-US" sz="2500" kern="1200" dirty="0"/>
        </a:p>
      </dsp:txBody>
      <dsp:txXfrm>
        <a:off x="87100" y="87100"/>
        <a:ext cx="6187534" cy="1610050"/>
      </dsp:txXfrm>
    </dsp:sp>
    <dsp:sp modelId="{13B83D75-4D19-4866-947D-93E49AAAFFFC}">
      <dsp:nvSpPr>
        <dsp:cNvPr id="0" name=""/>
        <dsp:cNvSpPr/>
      </dsp:nvSpPr>
      <dsp:spPr>
        <a:xfrm>
          <a:off x="0" y="1857004"/>
          <a:ext cx="6361734" cy="1784250"/>
        </a:xfrm>
        <a:prstGeom prst="roundRect">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Een website stelt je in staat je boodschap te laten horen, een gemeenschap op te bouwen en beleid te beïnvloeden.</a:t>
          </a:r>
          <a:endParaRPr lang="en-US" sz="2500" kern="1200" dirty="0"/>
        </a:p>
      </dsp:txBody>
      <dsp:txXfrm>
        <a:off x="87100" y="1944104"/>
        <a:ext cx="6187534" cy="1610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0B06F-6010-4606-A2AA-723B5F158BAC}">
      <dsp:nvSpPr>
        <dsp:cNvPr id="0" name=""/>
        <dsp:cNvSpPr/>
      </dsp:nvSpPr>
      <dsp:spPr>
        <a:xfrm>
          <a:off x="1763640" y="54845"/>
          <a:ext cx="2058750" cy="2058750"/>
        </a:xfrm>
        <a:prstGeom prst="ellipse">
          <a:avLst/>
        </a:prstGeom>
        <a:solidFill>
          <a:srgbClr val="A6377D"/>
        </a:solidFill>
        <a:ln>
          <a:noFill/>
        </a:ln>
        <a:effectLst/>
      </dsp:spPr>
      <dsp:style>
        <a:lnRef idx="0">
          <a:scrgbClr r="0" g="0" b="0"/>
        </a:lnRef>
        <a:fillRef idx="1">
          <a:scrgbClr r="0" g="0" b="0"/>
        </a:fillRef>
        <a:effectRef idx="0">
          <a:scrgbClr r="0" g="0" b="0"/>
        </a:effectRef>
        <a:fontRef idx="minor"/>
      </dsp:style>
    </dsp:sp>
    <dsp:sp modelId="{46623E26-C181-44DE-B4D7-97609B09590F}">
      <dsp:nvSpPr>
        <dsp:cNvPr id="0" name=""/>
        <dsp:cNvSpPr/>
      </dsp:nvSpPr>
      <dsp:spPr>
        <a:xfrm>
          <a:off x="2254731" y="437155"/>
          <a:ext cx="1181250" cy="118125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B8F871-2A05-4232-B2ED-FDDE20EE9E12}">
      <dsp:nvSpPr>
        <dsp:cNvPr id="0" name=""/>
        <dsp:cNvSpPr/>
      </dsp:nvSpPr>
      <dsp:spPr>
        <a:xfrm>
          <a:off x="596953" y="2225095"/>
          <a:ext cx="4246998" cy="2975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kern="1200" cap="none" dirty="0"/>
            <a:t>Belangenbehartigingsevenementen zijn invloedrijk en blijven lang hangen. Hun effectiviteit is te danken aan zowel de gepassioneerde acties van je achterban als aan de publiciteit en de bewustwording die ontstaan als dit soort evenementen onder de aandacht gebracht en uitgevoerd worden.
</a:t>
          </a:r>
          <a:endParaRPr lang="en-US" sz="2000" kern="1200" cap="none" dirty="0"/>
        </a:p>
      </dsp:txBody>
      <dsp:txXfrm>
        <a:off x="596953" y="2225095"/>
        <a:ext cx="4246998" cy="2975286"/>
      </dsp:txXfrm>
    </dsp:sp>
    <dsp:sp modelId="{BD50CB52-E960-4169-A696-BE5155A6681E}">
      <dsp:nvSpPr>
        <dsp:cNvPr id="0" name=""/>
        <dsp:cNvSpPr/>
      </dsp:nvSpPr>
      <dsp:spPr>
        <a:xfrm>
          <a:off x="7736738" y="125975"/>
          <a:ext cx="2058750" cy="2058750"/>
        </a:xfrm>
        <a:prstGeom prst="ellipse">
          <a:avLst/>
        </a:prstGeom>
        <a:solidFill>
          <a:srgbClr val="F6BC67"/>
        </a:solidFill>
        <a:ln>
          <a:noFill/>
        </a:ln>
        <a:effectLst/>
      </dsp:spPr>
      <dsp:style>
        <a:lnRef idx="0">
          <a:scrgbClr r="0" g="0" b="0"/>
        </a:lnRef>
        <a:fillRef idx="1">
          <a:scrgbClr r="0" g="0" b="0"/>
        </a:fillRef>
        <a:effectRef idx="0">
          <a:scrgbClr r="0" g="0" b="0"/>
        </a:effectRef>
        <a:fontRef idx="minor"/>
      </dsp:style>
    </dsp:sp>
    <dsp:sp modelId="{2B1F3FEF-8CF7-4F56-9118-9482BB318811}">
      <dsp:nvSpPr>
        <dsp:cNvPr id="0" name=""/>
        <dsp:cNvSpPr/>
      </dsp:nvSpPr>
      <dsp:spPr>
        <a:xfrm>
          <a:off x="8175490" y="564718"/>
          <a:ext cx="1181250" cy="118125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713026-2CBC-4EDE-B951-33C7DD590D19}">
      <dsp:nvSpPr>
        <dsp:cNvPr id="0" name=""/>
        <dsp:cNvSpPr/>
      </dsp:nvSpPr>
      <dsp:spPr>
        <a:xfrm>
          <a:off x="5859624" y="2259281"/>
          <a:ext cx="5542593" cy="2975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kern="1200" cap="none" dirty="0"/>
            <a:t>Om ervoor te zorgen dat potentiële supporters en belangenbehartigers op de hoogte zijn van al deze mogelijkheden, heb je een speciale plek op je website nodig om alle komende belangenbehartigings-evenementen te laten zien. Integreer een interactieve kalender waar gebruikers doorheen kunnen klikken om te ontdekken wat er allemaal te doen is en zich zelf op te geven als deelnemer.
</a:t>
          </a:r>
          <a:endParaRPr lang="en-US" sz="2000" kern="1200" cap="none" dirty="0"/>
        </a:p>
      </dsp:txBody>
      <dsp:txXfrm>
        <a:off x="5859624" y="2259281"/>
        <a:ext cx="5542593" cy="297528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61</a:t>
            </a:fld>
            <a:endParaRPr lang="en-US"/>
          </a:p>
        </p:txBody>
      </p:sp>
    </p:spTree>
    <p:extLst>
      <p:ext uri="{BB962C8B-B14F-4D97-AF65-F5344CB8AC3E}">
        <p14:creationId xmlns:p14="http://schemas.microsoft.com/office/powerpoint/2010/main" val="304130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mdb.com/title/tt7552790/plotsummary?ref_=tt_ov_pl" TargetMode="External"/><Relationship Id="rId1" Type="http://schemas.openxmlformats.org/officeDocument/2006/relationships/slideLayout" Target="../slideLayouts/slideLayout25.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mage.ie/living/culture/a-girl-from-mogadishu-women-whats-all-this-about-felt-everyone-was-ignorant-224269"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magazine-inburgering-in-uitvoering.nl/werken-in-de-geest-van/home/" TargetMode="External"/><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svg"/><Relationship Id="rId2" Type="http://schemas.openxmlformats.org/officeDocument/2006/relationships/hyperlink" Target="https://www.epa.gov/international-cooperation/public-participation-guide-public-meetings" TargetMode="Externa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hyperlink" Target="https://www.epa.gov/international-cooperation/public-participation-guide-view-and-print-versions" TargetMode="Externa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pa.gov/international-cooperation/public-participation-guide-briefings" TargetMode="External"/><Relationship Id="rId2" Type="http://schemas.openxmlformats.org/officeDocument/2006/relationships/hyperlink" Target="https://www.linkedin.com/in/davidamarshall/" TargetMode="External"/><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1.svg"/></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gypsy-traveller.org/blog/we-are-people-too-a-blog-by-chris-mcdonagh-on-growing-up-as-an-irish-traveller/" TargetMode="Externa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8.xml"/><Relationship Id="rId1" Type="http://schemas.openxmlformats.org/officeDocument/2006/relationships/video" Target="https://www.youtube.com/embed/aGJYUF-RrjE?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9.xml"/><Relationship Id="rId1" Type="http://schemas.openxmlformats.org/officeDocument/2006/relationships/video" Target="https://www.youtube.com/embed/9ch_rkRwk1M?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7.xml"/><Relationship Id="rId1" Type="http://schemas.openxmlformats.org/officeDocument/2006/relationships/video" Target="https://www.youtube.com/embed/xwwt-2oz0pg?feature=oembed"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9.xml"/><Relationship Id="rId1" Type="http://schemas.openxmlformats.org/officeDocument/2006/relationships/video" Target="https://www.youtube.com/embed/PeOuHe0czfE?feature=oemb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podcasthost.com/listening/best-podcast-apps-smartphone/" TargetMode="External"/><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absolutely-intercultural.com/"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codedi.nl/inspiratie-tips/podcasts-over-diversiteit-inclusie/" TargetMode="Externa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blog.hubspot.com/marketing/press-release-template-ht" TargetMode="External"/><Relationship Id="rId1" Type="http://schemas.openxmlformats.org/officeDocument/2006/relationships/slideLayout" Target="../slideLayouts/slideLayout14.xml"/><Relationship Id="rId5" Type="http://schemas.openxmlformats.org/officeDocument/2006/relationships/image" Target="../media/image68.sv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pagemodo.com/" TargetMode="Externa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acebook.com/mcmproject"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6.xml"/><Relationship Id="rId5" Type="http://schemas.openxmlformats.org/officeDocument/2006/relationships/image" Target="../media/image75.jpeg"/><Relationship Id="rId4" Type="http://schemas.openxmlformats.org/officeDocument/2006/relationships/hyperlink" Target="https://www.instagram.com/migrant_journal/?hl=e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instagram.com/outside_multicultural_magazine/"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twitter.com/IOMatEU" TargetMode="Externa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witter.com/immigrationIR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irishtimes.com/news/health/mediating-between-cultures-1.609199" TargetMode="External"/><Relationship Id="rId1" Type="http://schemas.openxmlformats.org/officeDocument/2006/relationships/slideLayout" Target="../slideLayouts/slideLayout14.xml"/><Relationship Id="rId5" Type="http://schemas.openxmlformats.org/officeDocument/2006/relationships/image" Target="../media/image68.sv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www.tropenmuseum.nl/nl/zien-en-doen/tentoonstellingen/de-duisternis-ontvluchten/thinking-issam-kourbaj" TargetMode="External"/><Relationship Id="rId2" Type="http://schemas.openxmlformats.org/officeDocument/2006/relationships/slideLayout" Target="../slideLayouts/slideLayout7.xml"/><Relationship Id="rId1" Type="http://schemas.openxmlformats.org/officeDocument/2006/relationships/video" Target="https://www.youtube.com/embed/NaKcZZwD8Gc?start=31&amp;feature=oembed" TargetMode="External"/><Relationship Id="rId5" Type="http://schemas.openxmlformats.org/officeDocument/2006/relationships/image" Target="../media/image82.jpe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kS709ZyZ_YU&amp;feature=youtu.be" TargetMode="External"/><Relationship Id="rId2" Type="http://schemas.openxmlformats.org/officeDocument/2006/relationships/slideLayout" Target="../slideLayouts/slideLayout14.xml"/><Relationship Id="rId1" Type="http://schemas.openxmlformats.org/officeDocument/2006/relationships/video" Target="https://www.youtube.com/embed/kS709ZyZ_YU?feature=oembed" TargetMode="External"/><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weforum.org/agenda/2020/02/can-a-video-game-save-a-life-african-refugee-puts-players-in-his-race-for-survival?utm_source=linkedin&amp;utm_medium=social_video&amp;utm_term=1_1&amp;utm_content=16205&amp;utm_campaign=social_video_2021" TargetMode="External"/><Relationship Id="rId1" Type="http://schemas.openxmlformats.org/officeDocument/2006/relationships/slideLayout" Target="../slideLayouts/slideLayout15.xml"/><Relationship Id="rId6" Type="http://schemas.openxmlformats.org/officeDocument/2006/relationships/hyperlink" Target="https://www.irishtimes.com/news/health/mediating-between-cultures-1.609199" TargetMode="External"/><Relationship Id="rId5" Type="http://schemas.openxmlformats.org/officeDocument/2006/relationships/image" Target="../media/image68.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2.xml"/><Relationship Id="rId1" Type="http://schemas.openxmlformats.org/officeDocument/2006/relationships/video" Target="https://www.youtube.com/embed/IaWjn9ZtLMA?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tsandculture.google.com/story/a-social-inclusion-through-street-art-partnership-nuart/bwVhyxlkjQCIFA?hl=en" TargetMode="External"/><Relationship Id="rId1" Type="http://schemas.openxmlformats.org/officeDocument/2006/relationships/slideLayout" Target="../slideLayouts/slideLayout19.xml"/><Relationship Id="rId6" Type="http://schemas.openxmlformats.org/officeDocument/2006/relationships/hyperlink" Target="https://www.irishtimes.com/news/health/mediating-between-cultures-1.609199" TargetMode="External"/><Relationship Id="rId5" Type="http://schemas.openxmlformats.org/officeDocument/2006/relationships/image" Target="../media/image68.sv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hyperlink" Target="http://refugeelives.eu/" TargetMode="External"/><Relationship Id="rId13"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hyperlink" Target="https://www.amnestyusa.org/take-action/" TargetMode="External"/><Relationship Id="rId2" Type="http://schemas.openxmlformats.org/officeDocument/2006/relationships/hyperlink" Target="https://kuskusproject.eu/en/make-food-not-war/" TargetMode="External"/><Relationship Id="rId1" Type="http://schemas.openxmlformats.org/officeDocument/2006/relationships/slideLayout" Target="../slideLayouts/slideLayout5.xml"/><Relationship Id="rId6" Type="http://schemas.openxmlformats.org/officeDocument/2006/relationships/hyperlink" Target="https://sanctuaryrunners.ie/about-direct-provision/" TargetMode="External"/><Relationship Id="rId11" Type="http://schemas.openxmlformats.org/officeDocument/2006/relationships/image" Target="../media/image14.png"/><Relationship Id="rId5" Type="http://schemas.openxmlformats.org/officeDocument/2006/relationships/image" Target="../media/image11.jpeg"/><Relationship Id="rId15" Type="http://schemas.openxmlformats.org/officeDocument/2006/relationships/image" Target="../media/image17.svg"/><Relationship Id="rId10" Type="http://schemas.openxmlformats.org/officeDocument/2006/relationships/hyperlink" Target="https://www.theguardian.com/global-development/gallery/2019/dec/25/we-never-chose-this-refugees-use-art-to-imagine-a-better-world-in-pictures" TargetMode="External"/><Relationship Id="rId4" Type="http://schemas.openxmlformats.org/officeDocument/2006/relationships/hyperlink" Target="https://www.enar-eu.org/" TargetMode="External"/><Relationship Id="rId9" Type="http://schemas.openxmlformats.org/officeDocument/2006/relationships/image" Target="../media/image13.jpe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6610796" y="4004336"/>
            <a:ext cx="5278651" cy="697353"/>
          </a:xfrm>
        </p:spPr>
        <p:txBody>
          <a:bodyPr/>
          <a:lstStyle/>
          <a:p>
            <a:r>
              <a:rPr lang="hr-BA" dirty="0"/>
              <a:t>Module 4</a:t>
            </a:r>
            <a:endParaRPr lang="en-US" dirty="0"/>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777204" y="4768061"/>
            <a:ext cx="6112243" cy="1238751"/>
          </a:xfrm>
        </p:spPr>
        <p:txBody>
          <a:bodyPr>
            <a:normAutofit lnSpcReduction="10000"/>
          </a:bodyPr>
          <a:lstStyle/>
          <a:p>
            <a:r>
              <a:rPr lang="nl-NL" sz="2800" dirty="0"/>
              <a:t>Communicatie en media - hulpmiddelen en vaardigheden om een geïnformeerde stem te worden</a:t>
            </a:r>
            <a:endParaRPr lang="en-US" sz="2800" dirty="0"/>
          </a:p>
        </p:txBody>
      </p:sp>
      <p:sp>
        <p:nvSpPr>
          <p:cNvPr id="4" name="object 9"/>
          <p:cNvSpPr txBox="1"/>
          <p:nvPr/>
        </p:nvSpPr>
        <p:spPr>
          <a:xfrm>
            <a:off x="374090" y="6043523"/>
            <a:ext cx="9227110" cy="660565"/>
          </a:xfrm>
          <a:prstGeom prst="rect">
            <a:avLst/>
          </a:prstGeom>
        </p:spPr>
        <p:txBody>
          <a:bodyPr vert="horz" wrap="square" lIns="0" tIns="62865" rIns="0" bIns="0" rtlCol="0">
            <a:spAutoFit/>
          </a:bodyPr>
          <a:lstStyle/>
          <a:p>
            <a:pPr>
              <a:lnSpc>
                <a:spcPct val="115000"/>
              </a:lnSpc>
              <a:spcBef>
                <a:spcPts val="5"/>
              </a:spcBef>
              <a:spcAft>
                <a:spcPts val="0"/>
              </a:spcAft>
            </a:pPr>
            <a:r>
              <a:rPr lang="pl-PL" sz="1200" dirty="0">
                <a:solidFill>
                  <a:srgbClr val="FFFFFF"/>
                </a:solidFill>
                <a:effectLst/>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ea typeface="Calibri" panose="020F0502020204030204" pitchFamily="34" charset="0"/>
              </a:rPr>
              <a:t> </a:t>
            </a:r>
            <a:r>
              <a:rPr lang="pl-PL" sz="1200" dirty="0">
                <a:solidFill>
                  <a:srgbClr val="FFFFFF"/>
                </a:solidFill>
                <a:ea typeface="Times New Roman" panose="02020603050405020304" pitchFamily="18" charset="0"/>
              </a:rPr>
              <a:t>2019-1-SE01-KA204-060535</a:t>
            </a:r>
            <a:endParaRPr lang="en-GB" sz="1200" dirty="0">
              <a:effectLst/>
              <a:ea typeface="Times New Roman" panose="02020603050405020304" pitchFamily="18" charset="0"/>
            </a:endParaRPr>
          </a:p>
          <a:p>
            <a:pPr marL="90170">
              <a:spcAft>
                <a:spcPts val="0"/>
              </a:spcAft>
            </a:pPr>
            <a:r>
              <a:rPr lang="pl-PL" sz="200" dirty="0">
                <a:solidFill>
                  <a:srgbClr val="FFFFFF"/>
                </a:solidFill>
                <a:effectLst/>
                <a:latin typeface="Calibri" panose="020F050202020403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a:lnSpc>
                <a:spcPct val="115000"/>
              </a:lnSpc>
              <a:spcBef>
                <a:spcPts val="5"/>
              </a:spcBef>
              <a:spcAft>
                <a:spcPts val="0"/>
              </a:spcAft>
            </a:pPr>
            <a:endParaRPr lang="en-GB"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rgbClr val="A6377D">
              <a:alpha val="82000"/>
            </a:srgbClr>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358244" y="629563"/>
            <a:ext cx="5475513" cy="666372"/>
          </a:xfrm>
        </p:spPr>
        <p:txBody>
          <a:bodyPr>
            <a:normAutofit/>
          </a:bodyPr>
          <a:lstStyle/>
          <a:p>
            <a:pPr algn="ctr"/>
            <a:r>
              <a:rPr lang="hr-BA" dirty="0">
                <a:solidFill>
                  <a:srgbClr val="F6BC67"/>
                </a:solidFill>
              </a:rPr>
              <a:t>TONE - probeer deze eens:</a:t>
            </a:r>
            <a:endParaRPr lang="en-US" dirty="0">
              <a:solidFill>
                <a:srgbClr val="F6BC67"/>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2001697"/>
            <a:ext cx="6447453" cy="3593559"/>
          </a:xfrm>
        </p:spPr>
        <p:txBody>
          <a:bodyPr/>
          <a:lstStyle/>
          <a:p>
            <a:pPr algn="ctr"/>
            <a:r>
              <a:rPr lang="nl-NL" sz="3200" b="1" dirty="0">
                <a:solidFill>
                  <a:schemeClr val="bg1"/>
                </a:solidFill>
              </a:rPr>
              <a:t>Stem blijft hetzelfde, toon verandert afhankelijk van de luisteraar</a:t>
            </a:r>
          </a:p>
          <a:p>
            <a:pPr algn="ctr"/>
            <a:endParaRPr lang="hr-BA" sz="3200" b="1" dirty="0">
              <a:solidFill>
                <a:schemeClr val="bg1"/>
              </a:solidFill>
            </a:endParaRPr>
          </a:p>
          <a:p>
            <a:pPr algn="ctr"/>
            <a:r>
              <a:rPr lang="en-GB" sz="3200" b="1" i="1" dirty="0">
                <a:solidFill>
                  <a:srgbClr val="76C6D2"/>
                </a:solidFill>
              </a:rPr>
              <a:t>FORMEEL </a:t>
            </a:r>
            <a:r>
              <a:rPr lang="en-GB" sz="3200" b="1" i="1" dirty="0">
                <a:solidFill>
                  <a:schemeClr val="bg1"/>
                </a:solidFill>
              </a:rPr>
              <a:t>VS</a:t>
            </a:r>
            <a:r>
              <a:rPr lang="en-GB" sz="3200" b="1" i="1" dirty="0">
                <a:solidFill>
                  <a:srgbClr val="76C6D2"/>
                </a:solidFill>
              </a:rPr>
              <a:t> </a:t>
            </a:r>
            <a:r>
              <a:rPr lang="en-GB" sz="3200" b="1" i="1" dirty="0">
                <a:solidFill>
                  <a:srgbClr val="F6BC67"/>
                </a:solidFill>
              </a:rPr>
              <a:t>CASUAL</a:t>
            </a:r>
          </a:p>
          <a:p>
            <a:pPr algn="ctr"/>
            <a:r>
              <a:rPr lang="en-GB" sz="3200" b="1" i="1" dirty="0">
                <a:solidFill>
                  <a:srgbClr val="76C6D2"/>
                </a:solidFill>
              </a:rPr>
              <a:t>SERIEUS </a:t>
            </a:r>
            <a:r>
              <a:rPr lang="en-GB" sz="3200" b="1" i="1" dirty="0">
                <a:solidFill>
                  <a:schemeClr val="bg1"/>
                </a:solidFill>
              </a:rPr>
              <a:t>VS</a:t>
            </a:r>
            <a:r>
              <a:rPr lang="en-GB" sz="3200" b="1" i="1" dirty="0">
                <a:solidFill>
                  <a:srgbClr val="76C6D2"/>
                </a:solidFill>
              </a:rPr>
              <a:t> </a:t>
            </a:r>
            <a:r>
              <a:rPr lang="en-GB" sz="3200" b="1" i="1" dirty="0">
                <a:solidFill>
                  <a:srgbClr val="F6BC67"/>
                </a:solidFill>
              </a:rPr>
              <a:t>GRAPPIG</a:t>
            </a:r>
          </a:p>
          <a:p>
            <a:pPr algn="ctr"/>
            <a:r>
              <a:rPr lang="en-GB" sz="3200" b="1" i="1" dirty="0">
                <a:solidFill>
                  <a:srgbClr val="76C6D2"/>
                </a:solidFill>
              </a:rPr>
              <a:t>RESPECTVOL VS </a:t>
            </a:r>
            <a:r>
              <a:rPr lang="en-GB" sz="3200" b="1" i="1" dirty="0">
                <a:solidFill>
                  <a:srgbClr val="F6BC67"/>
                </a:solidFill>
              </a:rPr>
              <a:t>ONEERBIEDIG</a:t>
            </a:r>
          </a:p>
          <a:p>
            <a:pPr algn="ctr"/>
            <a:r>
              <a:rPr lang="en-GB" sz="3200" b="1" i="1" dirty="0">
                <a:solidFill>
                  <a:srgbClr val="76C6D2"/>
                </a:solidFill>
              </a:rPr>
              <a:t>ENTHOUSIAST </a:t>
            </a:r>
            <a:r>
              <a:rPr lang="en-GB" sz="3200" b="1" i="1" dirty="0">
                <a:solidFill>
                  <a:schemeClr val="bg1"/>
                </a:solidFill>
              </a:rPr>
              <a:t>VS</a:t>
            </a:r>
            <a:r>
              <a:rPr lang="en-GB" sz="3200" b="1" i="1" dirty="0">
                <a:solidFill>
                  <a:srgbClr val="76C6D2"/>
                </a:solidFill>
              </a:rPr>
              <a:t> </a:t>
            </a:r>
            <a:r>
              <a:rPr lang="en-GB" sz="3200" b="1" i="1" dirty="0">
                <a:solidFill>
                  <a:srgbClr val="F6BC67"/>
                </a:solidFill>
              </a:rPr>
              <a:t>NUCHTER</a:t>
            </a:r>
            <a:endParaRPr lang="hr-BA" sz="3200" b="1" dirty="0">
              <a:solidFill>
                <a:srgbClr val="F6BC67"/>
              </a:solidFill>
            </a:endParaRPr>
          </a:p>
          <a:p>
            <a:pPr algn="ctr"/>
            <a:endParaRPr lang="en-US" sz="3200" b="1" dirty="0">
              <a:solidFill>
                <a:schemeClr val="bg1"/>
              </a:solidFill>
            </a:endParaRPr>
          </a:p>
        </p:txBody>
      </p:sp>
    </p:spTree>
    <p:extLst>
      <p:ext uri="{BB962C8B-B14F-4D97-AF65-F5344CB8AC3E}">
        <p14:creationId xmlns:p14="http://schemas.microsoft.com/office/powerpoint/2010/main" val="151804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89738-FD36-4804-9E08-B267C0F135BB}"/>
              </a:ext>
            </a:extLst>
          </p:cNvPr>
          <p:cNvSpPr>
            <a:spLocks noGrp="1"/>
          </p:cNvSpPr>
          <p:nvPr>
            <p:ph type="body" sz="quarter" idx="15"/>
          </p:nvPr>
        </p:nvSpPr>
        <p:spPr/>
        <p:txBody>
          <a:bodyPr>
            <a:normAutofit/>
          </a:bodyPr>
          <a:lstStyle/>
          <a:p>
            <a:r>
              <a:rPr lang="en-GB" dirty="0"/>
              <a:t>OEFENING</a:t>
            </a:r>
            <a:r>
              <a:rPr lang="en-US" dirty="0"/>
              <a:t> </a:t>
            </a:r>
            <a:endParaRPr lang="hr-BA" dirty="0"/>
          </a:p>
        </p:txBody>
      </p:sp>
      <p:sp>
        <p:nvSpPr>
          <p:cNvPr id="3" name="Text Placeholder 2">
            <a:extLst>
              <a:ext uri="{FF2B5EF4-FFF2-40B4-BE49-F238E27FC236}">
                <a16:creationId xmlns:a16="http://schemas.microsoft.com/office/drawing/2014/main" id="{EDBE10A8-629E-4EA2-9766-64032D57648F}"/>
              </a:ext>
            </a:extLst>
          </p:cNvPr>
          <p:cNvSpPr>
            <a:spLocks noGrp="1"/>
          </p:cNvSpPr>
          <p:nvPr>
            <p:ph type="body" sz="quarter" idx="16"/>
          </p:nvPr>
        </p:nvSpPr>
        <p:spPr/>
        <p:txBody>
          <a:bodyPr/>
          <a:lstStyle/>
          <a:p>
            <a:r>
              <a:rPr lang="nl-NL" dirty="0"/>
              <a:t>Schrijf alle kenmerken op van je stem en toon die je zou gebruiken om je boodschappen als Migrant Community Mediator aan het publiek over te brengen</a:t>
            </a:r>
            <a:r>
              <a:rPr lang="hr-BA" dirty="0"/>
              <a:t>:</a:t>
            </a:r>
          </a:p>
          <a:p>
            <a:endParaRPr lang="hr-BA" dirty="0"/>
          </a:p>
          <a:p>
            <a:r>
              <a:rPr lang="hr-BA"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endParaRPr lang="en-US" dirty="0"/>
          </a:p>
        </p:txBody>
      </p:sp>
      <p:sp>
        <p:nvSpPr>
          <p:cNvPr id="6" name="Flowchart: Connector 5">
            <a:extLst>
              <a:ext uri="{FF2B5EF4-FFF2-40B4-BE49-F238E27FC236}">
                <a16:creationId xmlns:a16="http://schemas.microsoft.com/office/drawing/2014/main" id="{128471F5-3D10-4FE9-8839-728D1AF5D8C6}"/>
              </a:ext>
            </a:extLst>
          </p:cNvPr>
          <p:cNvSpPr/>
          <p:nvPr/>
        </p:nvSpPr>
        <p:spPr>
          <a:xfrm>
            <a:off x="5225766" y="533400"/>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oogle Shape;518;p39">
            <a:extLst>
              <a:ext uri="{FF2B5EF4-FFF2-40B4-BE49-F238E27FC236}">
                <a16:creationId xmlns:a16="http://schemas.microsoft.com/office/drawing/2014/main" id="{AEF123A5-D4AB-42A1-B57B-7D7C3C7AF5CC}"/>
              </a:ext>
            </a:extLst>
          </p:cNvPr>
          <p:cNvGrpSpPr/>
          <p:nvPr/>
        </p:nvGrpSpPr>
        <p:grpSpPr>
          <a:xfrm>
            <a:off x="5617199" y="852235"/>
            <a:ext cx="496501" cy="563769"/>
            <a:chOff x="1923675" y="1633650"/>
            <a:chExt cx="436000" cy="435975"/>
          </a:xfrm>
          <a:solidFill>
            <a:srgbClr val="76C6D2"/>
          </a:solidFill>
        </p:grpSpPr>
        <p:sp>
          <p:nvSpPr>
            <p:cNvPr id="8"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345617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1831163" y="467557"/>
            <a:ext cx="8529675" cy="6782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dirty="0">
                <a:solidFill>
                  <a:srgbClr val="F6BC67"/>
                </a:solidFill>
              </a:rPr>
              <a:t>OPDRACHT: </a:t>
            </a:r>
            <a:r>
              <a:rPr lang="hr-BA" dirty="0">
                <a:solidFill>
                  <a:srgbClr val="F6BC67"/>
                </a:solidFill>
              </a:rPr>
              <a:t>Communiceren over sociale actie</a:t>
            </a:r>
            <a:r>
              <a:rPr lang="hr-BA" b="0" baseline="30000" dirty="0">
                <a:solidFill>
                  <a:srgbClr val="F6BC67"/>
                </a:solidFill>
              </a:rPr>
              <a:t>1</a:t>
            </a:r>
            <a:endParaRPr lang="en-GB" b="0" baseline="30000" dirty="0">
              <a:solidFill>
                <a:srgbClr val="F6BC67"/>
              </a:solidFill>
            </a:endParaRPr>
          </a:p>
          <a:p>
            <a:pPr algn="ctr"/>
            <a:endParaRPr lang="en-GB" dirty="0"/>
          </a:p>
        </p:txBody>
      </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2565918"/>
            <a:ext cx="10978262" cy="3485407"/>
          </a:xfrm>
        </p:spPr>
        <p:txBody>
          <a:bodyPr/>
          <a:lstStyle/>
          <a:p>
            <a:pPr marL="342900" indent="-342900">
              <a:buFont typeface="Wingdings" panose="05000000000000000000" pitchFamily="2" charset="2"/>
              <a:buChar char="q"/>
            </a:pPr>
            <a:r>
              <a:rPr lang="nl-NL" dirty="0"/>
              <a:t>Stel je voor dat je een minuut lang in een lift zit met een invloedrijke beslisser en informatie deelt over je sociale actie.</a:t>
            </a:r>
          </a:p>
          <a:p>
            <a:pPr marL="342900" indent="-342900">
              <a:buFont typeface="Wingdings" panose="05000000000000000000" pitchFamily="2" charset="2"/>
              <a:buChar char="q"/>
            </a:pPr>
            <a:endParaRPr lang="en-GB" dirty="0"/>
          </a:p>
          <a:p>
            <a:pPr marL="342900" indent="-342900">
              <a:buFont typeface="Wingdings" panose="05000000000000000000" pitchFamily="2" charset="2"/>
              <a:buChar char="ü"/>
            </a:pPr>
            <a:r>
              <a:rPr lang="nl-NL" dirty="0"/>
              <a:t>Stel je nu voor dat je in je gemeenschap bent, en dat je net de lift bent ingestapt met een T-shirt aan waarop staat: Actieve Burgers. Een invloedrijke beslisser stapt de lift in en vraagt je 'Wat is Actieve Burgers?’</a:t>
            </a:r>
          </a:p>
          <a:p>
            <a:pPr marL="342900" indent="-342900">
              <a:buFont typeface="Wingdings" panose="05000000000000000000" pitchFamily="2" charset="2"/>
              <a:buChar char="ü"/>
            </a:pPr>
            <a:endParaRPr lang="hr-BA" dirty="0"/>
          </a:p>
          <a:p>
            <a:pPr algn="ctr"/>
            <a:r>
              <a:rPr lang="nl-NL" b="1" dirty="0"/>
              <a:t>Je hebt 2 minuten om antwoord te geven. Wat zeg je?</a:t>
            </a:r>
            <a:endParaRPr lang="en-GB" b="1" dirty="0"/>
          </a:p>
        </p:txBody>
      </p:sp>
      <p:sp>
        <p:nvSpPr>
          <p:cNvPr id="3" name="TextBox 2">
            <a:extLst>
              <a:ext uri="{FF2B5EF4-FFF2-40B4-BE49-F238E27FC236}">
                <a16:creationId xmlns:a16="http://schemas.microsoft.com/office/drawing/2014/main" id="{F05330EE-5FAA-43CC-BFF7-C8CCE76C6AD9}"/>
              </a:ext>
            </a:extLst>
          </p:cNvPr>
          <p:cNvSpPr txBox="1"/>
          <p:nvPr/>
        </p:nvSpPr>
        <p:spPr>
          <a:xfrm>
            <a:off x="569479" y="6488668"/>
            <a:ext cx="3893758" cy="276999"/>
          </a:xfrm>
          <a:prstGeom prst="rect">
            <a:avLst/>
          </a:prstGeom>
          <a:noFill/>
        </p:spPr>
        <p:txBody>
          <a:bodyPr wrap="none" rtlCol="0">
            <a:spAutoFit/>
          </a:bodyPr>
          <a:lstStyle/>
          <a:p>
            <a:r>
              <a:rPr lang="en-GB" sz="1200" dirty="0"/>
              <a:t>BRON</a:t>
            </a:r>
            <a:r>
              <a:rPr lang="hr-BA" sz="1200" dirty="0"/>
              <a:t>: </a:t>
            </a:r>
            <a:r>
              <a:rPr lang="en-US" sz="1200" i="0" u="none" strike="noStrike" baseline="0" dirty="0">
                <a:solidFill>
                  <a:srgbClr val="3D3C3B"/>
                </a:solidFill>
                <a:latin typeface="BritishCouncilSans-Bold"/>
              </a:rPr>
              <a:t>Active Citizens facilitator’s toolkit</a:t>
            </a:r>
            <a:r>
              <a:rPr lang="hr-BA" sz="1200" i="0" u="none" strike="noStrike" baseline="0" dirty="0">
                <a:solidFill>
                  <a:srgbClr val="3D3C3B"/>
                </a:solidFill>
                <a:latin typeface="BritishCouncilSans-Bold"/>
              </a:rPr>
              <a:t>, BRITISH COUNCIL</a:t>
            </a:r>
            <a:r>
              <a:rPr lang="hr-BA" sz="1200" dirty="0"/>
              <a:t> </a:t>
            </a:r>
            <a:endParaRPr lang="en-US" sz="1200" dirty="0"/>
          </a:p>
        </p:txBody>
      </p:sp>
      <p:sp>
        <p:nvSpPr>
          <p:cNvPr id="16" name="Flowchart: Connector 15">
            <a:extLst>
              <a:ext uri="{FF2B5EF4-FFF2-40B4-BE49-F238E27FC236}">
                <a16:creationId xmlns:a16="http://schemas.microsoft.com/office/drawing/2014/main" id="{C305B8CD-094D-4A14-AA58-B7AE2ED2DBAE}"/>
              </a:ext>
            </a:extLst>
          </p:cNvPr>
          <p:cNvSpPr/>
          <p:nvPr/>
        </p:nvSpPr>
        <p:spPr>
          <a:xfrm>
            <a:off x="5441390" y="1145793"/>
            <a:ext cx="1234440" cy="1188720"/>
          </a:xfrm>
          <a:prstGeom prst="flowChartConnector">
            <a:avLst/>
          </a:prstGeom>
          <a:solidFill>
            <a:srgbClr val="F6BC67"/>
          </a:solidFill>
          <a:ln w="3810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phic 18" descr="Thought bubble outline">
            <a:extLst>
              <a:ext uri="{FF2B5EF4-FFF2-40B4-BE49-F238E27FC236}">
                <a16:creationId xmlns:a16="http://schemas.microsoft.com/office/drawing/2014/main" id="{D1A28FE8-4792-4752-A458-8464739CE8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282953"/>
            <a:ext cx="914400" cy="914400"/>
          </a:xfrm>
          <a:prstGeom prst="rect">
            <a:avLst/>
          </a:prstGeom>
        </p:spPr>
      </p:pic>
    </p:spTree>
    <p:extLst>
      <p:ext uri="{BB962C8B-B14F-4D97-AF65-F5344CB8AC3E}">
        <p14:creationId xmlns:p14="http://schemas.microsoft.com/office/powerpoint/2010/main" val="2218600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4B4FD9-F770-4668-A56A-9AAD752D9C31}"/>
              </a:ext>
            </a:extLst>
          </p:cNvPr>
          <p:cNvSpPr>
            <a:spLocks noGrp="1"/>
          </p:cNvSpPr>
          <p:nvPr>
            <p:ph type="body" sz="quarter" idx="16"/>
          </p:nvPr>
        </p:nvSpPr>
        <p:spPr>
          <a:xfrm>
            <a:off x="643222" y="1079254"/>
            <a:ext cx="7253975" cy="697353"/>
          </a:xfrm>
        </p:spPr>
        <p:txBody>
          <a:bodyPr anchor="ctr">
            <a:normAutofit fontScale="85000" lnSpcReduction="10000"/>
          </a:bodyPr>
          <a:lstStyle/>
          <a:p>
            <a:r>
              <a:rPr lang="en-GB" dirty="0" err="1"/>
              <a:t>Bekijk</a:t>
            </a:r>
            <a:r>
              <a:rPr lang="en-GB" dirty="0"/>
              <a:t> het </a:t>
            </a:r>
            <a:r>
              <a:rPr lang="en-GB" dirty="0" err="1"/>
              <a:t>filmpje</a:t>
            </a:r>
            <a:r>
              <a:rPr lang="hr-BA" dirty="0"/>
              <a:t>: </a:t>
            </a:r>
            <a:r>
              <a:rPr lang="en-US" b="1" dirty="0">
                <a:solidFill>
                  <a:srgbClr val="76C6D2"/>
                </a:solidFill>
              </a:rPr>
              <a:t>A Girl from Mogadishu</a:t>
            </a:r>
          </a:p>
        </p:txBody>
      </p:sp>
      <p:sp>
        <p:nvSpPr>
          <p:cNvPr id="4" name="Text Placeholder 3">
            <a:extLst>
              <a:ext uri="{FF2B5EF4-FFF2-40B4-BE49-F238E27FC236}">
                <a16:creationId xmlns:a16="http://schemas.microsoft.com/office/drawing/2014/main" id="{367CB99B-2F8E-46FD-B6F6-9735C6C5DFEE}"/>
              </a:ext>
            </a:extLst>
          </p:cNvPr>
          <p:cNvSpPr>
            <a:spLocks noGrp="1"/>
          </p:cNvSpPr>
          <p:nvPr>
            <p:ph type="body" sz="quarter" idx="17"/>
          </p:nvPr>
        </p:nvSpPr>
        <p:spPr>
          <a:xfrm>
            <a:off x="643223" y="1791229"/>
            <a:ext cx="6361734" cy="3642009"/>
          </a:xfrm>
        </p:spPr>
        <p:txBody>
          <a:bodyPr/>
          <a:lstStyle/>
          <a:p>
            <a:r>
              <a:rPr lang="nl-NL" dirty="0"/>
              <a:t>Gebaseerd op de getuigenis van </a:t>
            </a:r>
            <a:r>
              <a:rPr lang="nl-NL" dirty="0" err="1"/>
              <a:t>Ifrah</a:t>
            </a:r>
            <a:r>
              <a:rPr lang="nl-NL" dirty="0"/>
              <a:t> Ahmed, die - na de onvoorstelbare reis om het door oorlog verscheurde Somalië te ontvluchten - uitgroeide tot een van de meest vooraanstaande internationale activisten tegen geweld tegen vrouwen en vrouwenbesnijdenis.</a:t>
            </a:r>
            <a:endParaRPr lang="en-US" dirty="0"/>
          </a:p>
        </p:txBody>
      </p:sp>
      <p:pic>
        <p:nvPicPr>
          <p:cNvPr id="6" name="Picture 5">
            <a:hlinkClick r:id="rId2"/>
            <a:extLst>
              <a:ext uri="{FF2B5EF4-FFF2-40B4-BE49-F238E27FC236}">
                <a16:creationId xmlns:a16="http://schemas.microsoft.com/office/drawing/2014/main" id="{FEDC5228-E8FF-4404-A089-FD040424B8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436" y="1222310"/>
            <a:ext cx="3402563" cy="4075750"/>
          </a:xfrm>
          <a:prstGeom prst="rect">
            <a:avLst/>
          </a:prstGeom>
        </p:spPr>
      </p:pic>
      <p:sp>
        <p:nvSpPr>
          <p:cNvPr id="7" name="Arrow: Curved Left 6">
            <a:extLst>
              <a:ext uri="{FF2B5EF4-FFF2-40B4-BE49-F238E27FC236}">
                <a16:creationId xmlns:a16="http://schemas.microsoft.com/office/drawing/2014/main" id="{8A4C3DCD-4E94-4A0F-A91D-3B63E491C4B7}"/>
              </a:ext>
            </a:extLst>
          </p:cNvPr>
          <p:cNvSpPr/>
          <p:nvPr/>
        </p:nvSpPr>
        <p:spPr>
          <a:xfrm rot="17374093">
            <a:off x="7621907" y="-425581"/>
            <a:ext cx="1091540" cy="2761613"/>
          </a:xfrm>
          <a:prstGeom prst="curvedLeftArrow">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DBB78B0C-8C98-4645-A4B2-76FCB9353C7A}"/>
              </a:ext>
            </a:extLst>
          </p:cNvPr>
          <p:cNvSpPr txBox="1"/>
          <p:nvPr/>
        </p:nvSpPr>
        <p:spPr>
          <a:xfrm rot="521287">
            <a:off x="5438384" y="5067576"/>
            <a:ext cx="2372468" cy="1323439"/>
          </a:xfrm>
          <a:prstGeom prst="rect">
            <a:avLst/>
          </a:prstGeom>
          <a:noFill/>
        </p:spPr>
        <p:txBody>
          <a:bodyPr wrap="square" rtlCol="0">
            <a:spAutoFit/>
          </a:bodyPr>
          <a:lstStyle/>
          <a:p>
            <a:pPr algn="ctr"/>
            <a:r>
              <a:rPr lang="nl-NL" sz="2000" b="1" dirty="0">
                <a:solidFill>
                  <a:srgbClr val="76C6D2"/>
                </a:solidFill>
              </a:rPr>
              <a:t>Dubbelklik op het plaatje voor meer informatie over de film</a:t>
            </a:r>
            <a:endParaRPr lang="en-US" sz="2000" b="1" dirty="0">
              <a:solidFill>
                <a:srgbClr val="76C6D2"/>
              </a:solidFill>
            </a:endParaRPr>
          </a:p>
        </p:txBody>
      </p:sp>
      <p:pic>
        <p:nvPicPr>
          <p:cNvPr id="10" name="Graphic 9" descr="Cursor with solid fill">
            <a:extLst>
              <a:ext uri="{FF2B5EF4-FFF2-40B4-BE49-F238E27FC236}">
                <a16:creationId xmlns:a16="http://schemas.microsoft.com/office/drawing/2014/main" id="{011A8F39-7C45-440B-B3F9-BADC96EFF3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336904">
            <a:off x="7532261" y="4160712"/>
            <a:ext cx="1530683" cy="1530683"/>
          </a:xfrm>
          <a:prstGeom prst="rect">
            <a:avLst/>
          </a:prstGeom>
        </p:spPr>
      </p:pic>
    </p:spTree>
    <p:extLst>
      <p:ext uri="{BB962C8B-B14F-4D97-AF65-F5344CB8AC3E}">
        <p14:creationId xmlns:p14="http://schemas.microsoft.com/office/powerpoint/2010/main" val="119752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B6928C43-FFF6-430F-BA7C-B928E8E854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436" y="1222310"/>
            <a:ext cx="3402563" cy="4075750"/>
          </a:xfrm>
          <a:prstGeom prst="rect">
            <a:avLst/>
          </a:prstGeom>
        </p:spPr>
      </p:pic>
      <p:sp>
        <p:nvSpPr>
          <p:cNvPr id="3" name="Text Placeholder 2">
            <a:extLst>
              <a:ext uri="{FF2B5EF4-FFF2-40B4-BE49-F238E27FC236}">
                <a16:creationId xmlns:a16="http://schemas.microsoft.com/office/drawing/2014/main" id="{124B4FD9-F770-4668-A56A-9AAD752D9C31}"/>
              </a:ext>
            </a:extLst>
          </p:cNvPr>
          <p:cNvSpPr>
            <a:spLocks noGrp="1"/>
          </p:cNvSpPr>
          <p:nvPr>
            <p:ph type="body" sz="quarter" idx="16"/>
          </p:nvPr>
        </p:nvSpPr>
        <p:spPr>
          <a:xfrm>
            <a:off x="643223" y="640232"/>
            <a:ext cx="6361734" cy="697353"/>
          </a:xfrm>
        </p:spPr>
        <p:txBody>
          <a:bodyPr>
            <a:normAutofit/>
          </a:bodyPr>
          <a:lstStyle/>
          <a:p>
            <a:r>
              <a:rPr lang="en-GB" dirty="0"/>
              <a:t>Lees het </a:t>
            </a:r>
            <a:r>
              <a:rPr lang="en-GB" dirty="0" err="1"/>
              <a:t>artikel</a:t>
            </a:r>
            <a:r>
              <a:rPr lang="hr-BA" dirty="0"/>
              <a:t>:</a:t>
            </a:r>
            <a:endParaRPr lang="en-US" dirty="0"/>
          </a:p>
        </p:txBody>
      </p:sp>
      <p:sp>
        <p:nvSpPr>
          <p:cNvPr id="4" name="Text Placeholder 3">
            <a:extLst>
              <a:ext uri="{FF2B5EF4-FFF2-40B4-BE49-F238E27FC236}">
                <a16:creationId xmlns:a16="http://schemas.microsoft.com/office/drawing/2014/main" id="{367CB99B-2F8E-46FD-B6F6-9735C6C5DFEE}"/>
              </a:ext>
            </a:extLst>
          </p:cNvPr>
          <p:cNvSpPr>
            <a:spLocks noGrp="1"/>
          </p:cNvSpPr>
          <p:nvPr>
            <p:ph type="body" sz="quarter" idx="17"/>
          </p:nvPr>
        </p:nvSpPr>
        <p:spPr>
          <a:xfrm>
            <a:off x="713078" y="1292294"/>
            <a:ext cx="6564021" cy="4925474"/>
          </a:xfrm>
        </p:spPr>
        <p:txBody>
          <a:bodyPr/>
          <a:lstStyle/>
          <a:p>
            <a:r>
              <a:rPr lang="nl-NL" sz="2400" dirty="0"/>
              <a:t>Mary </a:t>
            </a:r>
            <a:r>
              <a:rPr lang="nl-NL" sz="2400" dirty="0" err="1"/>
              <a:t>McGuckian</a:t>
            </a:r>
            <a:r>
              <a:rPr lang="nl-NL" sz="2400" dirty="0"/>
              <a:t>, de Ierse regisseur van de film legt uit </a:t>
            </a:r>
            <a:r>
              <a:rPr lang="hr-BA" sz="2400" dirty="0"/>
              <a:t>„</a:t>
            </a:r>
            <a:r>
              <a:rPr lang="nl-NL" sz="2400" i="1" dirty="0"/>
              <a:t> Tijdens het hele proces dat we hadden, bleef iedereen maar vragen, hoe maak je een film over vrouwenbesnijdenis? Want ook dit was allemaal van vóór #MeToo</a:t>
            </a:r>
            <a:r>
              <a:rPr lang="en-US" sz="2400" i="1" dirty="0"/>
              <a:t>.</a:t>
            </a:r>
            <a:endParaRPr lang="hr-BA" sz="2400" i="1" dirty="0"/>
          </a:p>
          <a:p>
            <a:r>
              <a:rPr lang="nl-NL" sz="2400" i="1" dirty="0"/>
              <a:t>Bij een drama benader je het eerst vanuit het karakter en dan vanuit een filmische stelling. </a:t>
            </a:r>
            <a:r>
              <a:rPr lang="nl-NL" sz="2400" i="1" dirty="0" err="1"/>
              <a:t>Ifrah</a:t>
            </a:r>
            <a:r>
              <a:rPr lang="nl-NL" sz="2400" i="1" dirty="0"/>
              <a:t> zelf is zo meeslepend - charismatisch, grappig, mooi - en door met haar te praten en haar verhaal te begrijpen, werd het duidelijk dat dat de these was - ze gebruikt haar persoonlijke ervaring en getuigenis als haar campagnemiddel. Dus uiteindelijk is het verhaal van de film een eenvoudig verhaal: Het gaat over wat er gebeurt als vrouwen opstaan en hun waarheid uitspreken.</a:t>
            </a:r>
            <a:r>
              <a:rPr lang="en-US" sz="2400" dirty="0"/>
              <a:t>”</a:t>
            </a:r>
          </a:p>
        </p:txBody>
      </p:sp>
      <p:sp>
        <p:nvSpPr>
          <p:cNvPr id="5" name="Arrow: Curved Left 4">
            <a:extLst>
              <a:ext uri="{FF2B5EF4-FFF2-40B4-BE49-F238E27FC236}">
                <a16:creationId xmlns:a16="http://schemas.microsoft.com/office/drawing/2014/main" id="{61008B2C-DCD0-42E7-8EE9-DCC765A158DD}"/>
              </a:ext>
            </a:extLst>
          </p:cNvPr>
          <p:cNvSpPr/>
          <p:nvPr/>
        </p:nvSpPr>
        <p:spPr>
          <a:xfrm rot="17389491">
            <a:off x="6165504" y="-1563702"/>
            <a:ext cx="1256479" cy="5711993"/>
          </a:xfrm>
          <a:prstGeom prst="curvedLeftArrow">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B0A54B65-3723-44E9-99A7-04C8D2959BBF}"/>
              </a:ext>
            </a:extLst>
          </p:cNvPr>
          <p:cNvSpPr txBox="1"/>
          <p:nvPr/>
        </p:nvSpPr>
        <p:spPr>
          <a:xfrm>
            <a:off x="7035612" y="302129"/>
            <a:ext cx="4513165" cy="400110"/>
          </a:xfrm>
          <a:prstGeom prst="rect">
            <a:avLst/>
          </a:prstGeom>
          <a:noFill/>
        </p:spPr>
        <p:txBody>
          <a:bodyPr wrap="square" rtlCol="0">
            <a:spAutoFit/>
          </a:bodyPr>
          <a:lstStyle/>
          <a:p>
            <a:pPr algn="ctr"/>
            <a:r>
              <a:rPr lang="en-IE" sz="2000" b="1" dirty="0" err="1">
                <a:solidFill>
                  <a:srgbClr val="76C6D2"/>
                </a:solidFill>
              </a:rPr>
              <a:t>Dubbelklik</a:t>
            </a:r>
            <a:r>
              <a:rPr lang="en-IE" sz="2000" b="1" dirty="0">
                <a:solidFill>
                  <a:srgbClr val="76C6D2"/>
                </a:solidFill>
              </a:rPr>
              <a:t> op het </a:t>
            </a:r>
            <a:r>
              <a:rPr lang="en-IE" sz="2000" b="1" dirty="0" err="1">
                <a:solidFill>
                  <a:srgbClr val="76C6D2"/>
                </a:solidFill>
              </a:rPr>
              <a:t>plaatje</a:t>
            </a:r>
            <a:endParaRPr lang="en-US" sz="2000" b="1" dirty="0">
              <a:solidFill>
                <a:srgbClr val="76C6D2"/>
              </a:solidFill>
            </a:endParaRPr>
          </a:p>
        </p:txBody>
      </p:sp>
    </p:spTree>
    <p:extLst>
      <p:ext uri="{BB962C8B-B14F-4D97-AF65-F5344CB8AC3E}">
        <p14:creationId xmlns:p14="http://schemas.microsoft.com/office/powerpoint/2010/main" val="18854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460A3-174C-418B-870C-37D979D930FE}"/>
              </a:ext>
            </a:extLst>
          </p:cNvPr>
          <p:cNvSpPr>
            <a:spLocks noGrp="1"/>
          </p:cNvSpPr>
          <p:nvPr>
            <p:ph type="body" sz="quarter" idx="15"/>
          </p:nvPr>
        </p:nvSpPr>
        <p:spPr>
          <a:xfrm>
            <a:off x="5045635" y="516825"/>
            <a:ext cx="2100731" cy="1083096"/>
          </a:xfrm>
        </p:spPr>
        <p:txBody>
          <a:bodyPr/>
          <a:lstStyle/>
          <a:p>
            <a:pPr algn="ctr"/>
            <a:r>
              <a:rPr lang="en-IE" dirty="0"/>
              <a:t>REFLECTIE</a:t>
            </a:r>
            <a:endParaRPr lang="en-US" dirty="0"/>
          </a:p>
        </p:txBody>
      </p:sp>
      <p:sp>
        <p:nvSpPr>
          <p:cNvPr id="3" name="Text Placeholder 2">
            <a:extLst>
              <a:ext uri="{FF2B5EF4-FFF2-40B4-BE49-F238E27FC236}">
                <a16:creationId xmlns:a16="http://schemas.microsoft.com/office/drawing/2014/main" id="{CA33FA1C-34F5-482B-9A18-9D85DEBB33D5}"/>
              </a:ext>
            </a:extLst>
          </p:cNvPr>
          <p:cNvSpPr>
            <a:spLocks noGrp="1"/>
          </p:cNvSpPr>
          <p:nvPr>
            <p:ph type="body" sz="quarter" idx="16"/>
          </p:nvPr>
        </p:nvSpPr>
        <p:spPr>
          <a:xfrm>
            <a:off x="606869" y="2558768"/>
            <a:ext cx="10978262" cy="3240859"/>
          </a:xfrm>
        </p:spPr>
        <p:txBody>
          <a:bodyPr/>
          <a:lstStyle/>
          <a:p>
            <a:pPr marL="342900" indent="-342900">
              <a:buFont typeface="Wingdings" panose="05000000000000000000" pitchFamily="2" charset="2"/>
              <a:buChar char="Ø"/>
            </a:pPr>
            <a:r>
              <a:rPr lang="nl-NL" dirty="0"/>
              <a:t>Wat was de boodschap van </a:t>
            </a:r>
            <a:r>
              <a:rPr lang="nl-NL" i="1" dirty="0"/>
              <a:t>A</a:t>
            </a:r>
            <a:r>
              <a:rPr lang="nl-NL" dirty="0"/>
              <a:t> </a:t>
            </a:r>
            <a:r>
              <a:rPr lang="hr-BA" i="1" dirty="0"/>
              <a:t>Girl from Mogadishu?</a:t>
            </a:r>
          </a:p>
          <a:p>
            <a:pPr marL="342900" indent="-342900">
              <a:buFont typeface="Wingdings" panose="05000000000000000000" pitchFamily="2" charset="2"/>
              <a:buChar char="Ø"/>
            </a:pPr>
            <a:endParaRPr lang="hr-BA" i="1" dirty="0"/>
          </a:p>
          <a:p>
            <a:pPr marL="342900" indent="-342900">
              <a:buFont typeface="Wingdings" panose="05000000000000000000" pitchFamily="2" charset="2"/>
              <a:buChar char="Ø"/>
            </a:pPr>
            <a:r>
              <a:rPr lang="nl-NL" dirty="0"/>
              <a:t>Welke media werden gebruikt om over de boodschap te vertellen</a:t>
            </a:r>
            <a:r>
              <a:rPr lang="hr-BA" dirty="0"/>
              <a:t>?</a:t>
            </a:r>
          </a:p>
          <a:p>
            <a:pPr marL="342900" indent="-342900">
              <a:buFont typeface="Wingdings" panose="05000000000000000000" pitchFamily="2" charset="2"/>
              <a:buChar char="Ø"/>
            </a:pPr>
            <a:endParaRPr lang="hr-BA" dirty="0"/>
          </a:p>
          <a:p>
            <a:pPr marL="342900" indent="-342900">
              <a:buFont typeface="Wingdings" panose="05000000000000000000" pitchFamily="2" charset="2"/>
              <a:buChar char="Ø"/>
            </a:pPr>
            <a:r>
              <a:rPr lang="nl-NL" dirty="0"/>
              <a:t>Wat als het verhaal hierover niet verteld was, als er alleen feiten over in de media te vinden waren? Zou de boodschap dan even sterk zijn geweest</a:t>
            </a:r>
            <a:r>
              <a:rPr lang="hr-BA" dirty="0"/>
              <a:t>?</a:t>
            </a:r>
          </a:p>
          <a:p>
            <a:pPr marL="342900" indent="-342900">
              <a:buFont typeface="Wingdings" panose="05000000000000000000" pitchFamily="2" charset="2"/>
              <a:buChar char="Ø"/>
            </a:pPr>
            <a:endParaRPr lang="hr-BA" dirty="0"/>
          </a:p>
          <a:p>
            <a:pPr marL="342900" indent="-342900">
              <a:buFont typeface="Wingdings" panose="05000000000000000000" pitchFamily="2" charset="2"/>
              <a:buChar char="Ø"/>
            </a:pPr>
            <a:r>
              <a:rPr lang="nl-NL" dirty="0"/>
              <a:t>Schrijf 5 dingen op die je nu van dit voorbeeld geleerd hebt, over het vormen van je boodschap! (je hoeft geen film te maken </a:t>
            </a:r>
            <a:r>
              <a:rPr lang="hr-BA" b="1" dirty="0">
                <a:solidFill>
                  <a:srgbClr val="F6BC67"/>
                </a:solidFill>
                <a:sym typeface="Wingdings" panose="05000000000000000000" pitchFamily="2" charset="2"/>
              </a:rPr>
              <a:t></a:t>
            </a:r>
            <a:r>
              <a:rPr lang="hr-BA" dirty="0">
                <a:sym typeface="Wingdings" panose="05000000000000000000" pitchFamily="2" charset="2"/>
              </a:rPr>
              <a:t> )</a:t>
            </a:r>
            <a:endParaRPr lang="en-US" dirty="0"/>
          </a:p>
        </p:txBody>
      </p:sp>
      <p:sp>
        <p:nvSpPr>
          <p:cNvPr id="4" name="Flowchart: Connector 3">
            <a:extLst>
              <a:ext uri="{FF2B5EF4-FFF2-40B4-BE49-F238E27FC236}">
                <a16:creationId xmlns:a16="http://schemas.microsoft.com/office/drawing/2014/main" id="{E9926AAE-5CAB-45DD-90DC-04DBFAFFC631}"/>
              </a:ext>
            </a:extLst>
          </p:cNvPr>
          <p:cNvSpPr/>
          <p:nvPr/>
        </p:nvSpPr>
        <p:spPr>
          <a:xfrm>
            <a:off x="5478780" y="1248749"/>
            <a:ext cx="1234440" cy="1188720"/>
          </a:xfrm>
          <a:prstGeom prst="flowChartConnector">
            <a:avLst/>
          </a:prstGeom>
          <a:solidFill>
            <a:srgbClr val="A6377D"/>
          </a:solidFill>
          <a:ln w="3810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Thought bubble outline">
            <a:extLst>
              <a:ext uri="{FF2B5EF4-FFF2-40B4-BE49-F238E27FC236}">
                <a16:creationId xmlns:a16="http://schemas.microsoft.com/office/drawing/2014/main" id="{C2F3E560-CE9D-4847-9ECC-334B60940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385909"/>
            <a:ext cx="914400" cy="914400"/>
          </a:xfrm>
          <a:prstGeom prst="rect">
            <a:avLst/>
          </a:prstGeom>
        </p:spPr>
      </p:pic>
    </p:spTree>
    <p:extLst>
      <p:ext uri="{BB962C8B-B14F-4D97-AF65-F5344CB8AC3E}">
        <p14:creationId xmlns:p14="http://schemas.microsoft.com/office/powerpoint/2010/main" val="48699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nl-NL" dirty="0"/>
              <a:t>Wat is beleid? </a:t>
            </a:r>
          </a:p>
          <a:p>
            <a:r>
              <a:rPr lang="nl-NL" dirty="0"/>
              <a:t>Nationaal beleid, EU beleid, hoe sluit je boodschap daarop aan? </a:t>
            </a:r>
            <a:endParaRPr lang="en-US" dirty="0"/>
          </a:p>
        </p:txBody>
      </p:sp>
    </p:spTree>
    <p:extLst>
      <p:ext uri="{BB962C8B-B14F-4D97-AF65-F5344CB8AC3E}">
        <p14:creationId xmlns:p14="http://schemas.microsoft.com/office/powerpoint/2010/main" val="335481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00383-1CA3-4003-8F39-AEA4C426A76E}"/>
              </a:ext>
            </a:extLst>
          </p:cNvPr>
          <p:cNvSpPr>
            <a:spLocks noGrp="1"/>
          </p:cNvSpPr>
          <p:nvPr>
            <p:ph type="body" sz="quarter" idx="13"/>
          </p:nvPr>
        </p:nvSpPr>
        <p:spPr/>
        <p:txBody>
          <a:bodyPr/>
          <a:lstStyle/>
          <a:p>
            <a:r>
              <a:rPr lang="hr-BA" dirty="0"/>
              <a:t>WAT IS BELEID?</a:t>
            </a:r>
            <a:endParaRPr lang="en-US" dirty="0"/>
          </a:p>
        </p:txBody>
      </p:sp>
      <p:sp>
        <p:nvSpPr>
          <p:cNvPr id="3" name="Text Placeholder 2">
            <a:extLst>
              <a:ext uri="{FF2B5EF4-FFF2-40B4-BE49-F238E27FC236}">
                <a16:creationId xmlns:a16="http://schemas.microsoft.com/office/drawing/2014/main" id="{6F5DFC04-E7F3-4DF0-A31A-9D32AAF9419F}"/>
              </a:ext>
            </a:extLst>
          </p:cNvPr>
          <p:cNvSpPr>
            <a:spLocks noGrp="1"/>
          </p:cNvSpPr>
          <p:nvPr>
            <p:ph type="body" sz="quarter" idx="14"/>
          </p:nvPr>
        </p:nvSpPr>
        <p:spPr>
          <a:xfrm>
            <a:off x="1825533" y="2668824"/>
            <a:ext cx="9322130" cy="3245241"/>
          </a:xfrm>
        </p:spPr>
        <p:txBody>
          <a:bodyPr/>
          <a:lstStyle/>
          <a:p>
            <a:r>
              <a:rPr lang="nl-NL" dirty="0"/>
              <a:t>Beleid is het geheel van waarden en doelstellingen die richting geven aan het werk van organisaties en instanties. Dit omvat bijvoorbeeld het beleid van de rijksoverheid en het beleid van de Europese Unie.</a:t>
            </a:r>
          </a:p>
          <a:p>
            <a:endParaRPr lang="hr-BA" sz="4800" dirty="0"/>
          </a:p>
          <a:p>
            <a:r>
              <a:rPr lang="nl-NL" dirty="0">
                <a:effectLst/>
              </a:rPr>
              <a:t>Beleid is belangrijk omdat het ons vertelt wat organisaties en instanties van plan zijn te bereiken en hoe ze gestuurd worden in hun werk.</a:t>
            </a:r>
            <a:endParaRPr lang="en-US" dirty="0"/>
          </a:p>
        </p:txBody>
      </p:sp>
      <p:grpSp>
        <p:nvGrpSpPr>
          <p:cNvPr id="4" name="Google Shape;491;p39">
            <a:extLst>
              <a:ext uri="{FF2B5EF4-FFF2-40B4-BE49-F238E27FC236}">
                <a16:creationId xmlns:a16="http://schemas.microsoft.com/office/drawing/2014/main" id="{B968C38F-4AA9-4404-B942-9EB4A61D9010}"/>
              </a:ext>
            </a:extLst>
          </p:cNvPr>
          <p:cNvGrpSpPr/>
          <p:nvPr/>
        </p:nvGrpSpPr>
        <p:grpSpPr>
          <a:xfrm>
            <a:off x="469196" y="2668824"/>
            <a:ext cx="904261" cy="697352"/>
            <a:chOff x="1934025" y="1001650"/>
            <a:chExt cx="415300" cy="355600"/>
          </a:xfrm>
          <a:solidFill>
            <a:srgbClr val="76C6D2"/>
          </a:solidFill>
        </p:grpSpPr>
        <p:sp>
          <p:nvSpPr>
            <p:cNvPr id="5" name="Google Shape;492;p39">
              <a:extLst>
                <a:ext uri="{FF2B5EF4-FFF2-40B4-BE49-F238E27FC236}">
                  <a16:creationId xmlns:a16="http://schemas.microsoft.com/office/drawing/2014/main" id="{970D107D-E9BC-4DD6-B901-954C19056AF5}"/>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3;p39">
              <a:extLst>
                <a:ext uri="{FF2B5EF4-FFF2-40B4-BE49-F238E27FC236}">
                  <a16:creationId xmlns:a16="http://schemas.microsoft.com/office/drawing/2014/main" id="{6C52DFF7-A802-4A67-995A-C91401330C23}"/>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4;p39">
              <a:extLst>
                <a:ext uri="{FF2B5EF4-FFF2-40B4-BE49-F238E27FC236}">
                  <a16:creationId xmlns:a16="http://schemas.microsoft.com/office/drawing/2014/main" id="{2068CBEF-04B8-4541-B4AC-0352F93C79AF}"/>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5;p39">
              <a:extLst>
                <a:ext uri="{FF2B5EF4-FFF2-40B4-BE49-F238E27FC236}">
                  <a16:creationId xmlns:a16="http://schemas.microsoft.com/office/drawing/2014/main" id="{B9B4AF9B-DBE3-4CD2-B1D1-31A49FF73BE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13;p39">
            <a:extLst>
              <a:ext uri="{FF2B5EF4-FFF2-40B4-BE49-F238E27FC236}">
                <a16:creationId xmlns:a16="http://schemas.microsoft.com/office/drawing/2014/main" id="{8A6CA87A-95B9-4EB1-96F7-E3745F37471B}"/>
              </a:ext>
            </a:extLst>
          </p:cNvPr>
          <p:cNvGrpSpPr/>
          <p:nvPr/>
        </p:nvGrpSpPr>
        <p:grpSpPr>
          <a:xfrm>
            <a:off x="469196" y="4291444"/>
            <a:ext cx="864182" cy="1102642"/>
            <a:chOff x="6718575" y="2318625"/>
            <a:chExt cx="256950" cy="407375"/>
          </a:xfrm>
        </p:grpSpPr>
        <p:sp>
          <p:nvSpPr>
            <p:cNvPr id="10" name="Google Shape;814;p39">
              <a:extLst>
                <a:ext uri="{FF2B5EF4-FFF2-40B4-BE49-F238E27FC236}">
                  <a16:creationId xmlns:a16="http://schemas.microsoft.com/office/drawing/2014/main" id="{7CBA18C9-6608-4C34-888D-081AA9917D63}"/>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5;p39">
              <a:extLst>
                <a:ext uri="{FF2B5EF4-FFF2-40B4-BE49-F238E27FC236}">
                  <a16:creationId xmlns:a16="http://schemas.microsoft.com/office/drawing/2014/main" id="{E0D302E5-362C-4938-87E7-E360EB351B8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6;p39">
              <a:extLst>
                <a:ext uri="{FF2B5EF4-FFF2-40B4-BE49-F238E27FC236}">
                  <a16:creationId xmlns:a16="http://schemas.microsoft.com/office/drawing/2014/main" id="{D8242469-F057-409B-97B6-34CAD101CE43}"/>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p39">
              <a:extLst>
                <a:ext uri="{FF2B5EF4-FFF2-40B4-BE49-F238E27FC236}">
                  <a16:creationId xmlns:a16="http://schemas.microsoft.com/office/drawing/2014/main" id="{7C8E4961-A62E-4F08-83E5-893773246B4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8;p39">
              <a:extLst>
                <a:ext uri="{FF2B5EF4-FFF2-40B4-BE49-F238E27FC236}">
                  <a16:creationId xmlns:a16="http://schemas.microsoft.com/office/drawing/2014/main" id="{EBF2951A-AB2A-4B30-951A-B9A813803796}"/>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9;p39">
              <a:extLst>
                <a:ext uri="{FF2B5EF4-FFF2-40B4-BE49-F238E27FC236}">
                  <a16:creationId xmlns:a16="http://schemas.microsoft.com/office/drawing/2014/main" id="{A4D796E1-240B-4FD5-801C-D176FBC2C41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0;p39">
              <a:extLst>
                <a:ext uri="{FF2B5EF4-FFF2-40B4-BE49-F238E27FC236}">
                  <a16:creationId xmlns:a16="http://schemas.microsoft.com/office/drawing/2014/main" id="{AEE0B428-34E5-4E4C-9CF1-24D92ABD09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821;p39">
              <a:extLst>
                <a:ext uri="{FF2B5EF4-FFF2-40B4-BE49-F238E27FC236}">
                  <a16:creationId xmlns:a16="http://schemas.microsoft.com/office/drawing/2014/main" id="{80284559-2AD7-419E-9A5D-854CC8DACE13}"/>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42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665E1-5043-4BA1-B9DD-6DEB5F8CE307}"/>
              </a:ext>
            </a:extLst>
          </p:cNvPr>
          <p:cNvSpPr>
            <a:spLocks noGrp="1"/>
          </p:cNvSpPr>
          <p:nvPr>
            <p:ph type="body" sz="quarter" idx="13"/>
          </p:nvPr>
        </p:nvSpPr>
        <p:spPr>
          <a:xfrm>
            <a:off x="857181" y="1457930"/>
            <a:ext cx="10477637" cy="3664001"/>
          </a:xfrm>
        </p:spPr>
        <p:txBody>
          <a:bodyPr>
            <a:normAutofit fontScale="77500" lnSpcReduction="20000"/>
          </a:bodyPr>
          <a:lstStyle/>
          <a:p>
            <a:pPr algn="ctr"/>
            <a:r>
              <a:rPr lang="en-US" dirty="0"/>
              <a:t>Neem </a:t>
            </a:r>
            <a:r>
              <a:rPr lang="en-US" dirty="0" err="1"/>
              <a:t>bijvoorbeeld</a:t>
            </a:r>
            <a:r>
              <a:rPr lang="en-US" dirty="0"/>
              <a:t> het </a:t>
            </a:r>
            <a:r>
              <a:rPr lang="en-US" dirty="0" err="1"/>
              <a:t>overheidsbeleid</a:t>
            </a:r>
            <a:r>
              <a:rPr lang="en-US" dirty="0"/>
              <a:t>:  </a:t>
            </a:r>
            <a:endParaRPr lang="hr-BA" dirty="0"/>
          </a:p>
          <a:p>
            <a:pPr algn="ctr"/>
            <a:endParaRPr lang="hr-BA" dirty="0"/>
          </a:p>
          <a:p>
            <a:pPr marL="571500" indent="-571500" algn="ctr">
              <a:buFont typeface="Wingdings" panose="05000000000000000000" pitchFamily="2" charset="2"/>
              <a:buChar char="ü"/>
            </a:pPr>
            <a:r>
              <a:rPr lang="nl-NL" b="0" dirty="0"/>
              <a:t>Overheidsbeleid geeft aan wat de prioriteiten van de overheid zijn en wat de overheid wil bereiken</a:t>
            </a:r>
            <a:r>
              <a:rPr lang="en-US" b="0" dirty="0"/>
              <a:t>. </a:t>
            </a:r>
            <a:endParaRPr lang="hr-BA" b="0" dirty="0"/>
          </a:p>
          <a:p>
            <a:pPr marL="571500" indent="-571500" algn="ctr">
              <a:buFont typeface="Wingdings" panose="05000000000000000000" pitchFamily="2" charset="2"/>
              <a:buChar char="ü"/>
            </a:pPr>
            <a:endParaRPr lang="hr-BA" b="0" dirty="0"/>
          </a:p>
          <a:p>
            <a:pPr marL="571500" indent="-571500" algn="ctr">
              <a:buFont typeface="Wingdings" panose="05000000000000000000" pitchFamily="2" charset="2"/>
              <a:buChar char="ü"/>
            </a:pPr>
            <a:r>
              <a:rPr lang="nl-NL" b="0" dirty="0"/>
              <a:t>Het geeft een overzicht van de toezeggingen die de overheid doet over allerlei verschillende onderwerpen. Bijvoorbeeld: onderwijs en opleiding, werkgelegenheid, geestelijke gezondheid, de rechten van mensen met een beperking, migratie, enzovoort.</a:t>
            </a:r>
            <a:endParaRPr lang="en-US" b="0" dirty="0"/>
          </a:p>
        </p:txBody>
      </p:sp>
    </p:spTree>
    <p:extLst>
      <p:ext uri="{BB962C8B-B14F-4D97-AF65-F5344CB8AC3E}">
        <p14:creationId xmlns:p14="http://schemas.microsoft.com/office/powerpoint/2010/main" val="1974673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F6E1ED-75CC-47CB-BFDA-DD3A393DB53E}"/>
              </a:ext>
            </a:extLst>
          </p:cNvPr>
          <p:cNvSpPr>
            <a:spLocks noGrp="1"/>
          </p:cNvSpPr>
          <p:nvPr>
            <p:ph type="body" sz="quarter" idx="13"/>
          </p:nvPr>
        </p:nvSpPr>
        <p:spPr/>
        <p:txBody>
          <a:bodyPr/>
          <a:lstStyle/>
          <a:p>
            <a:r>
              <a:rPr lang="nl-NL" dirty="0"/>
              <a:t>Hoe sluit je boodschap aan bij beleid?</a:t>
            </a:r>
            <a:endParaRPr lang="en-US" dirty="0"/>
          </a:p>
        </p:txBody>
      </p:sp>
      <p:sp>
        <p:nvSpPr>
          <p:cNvPr id="3" name="Text Placeholder 2">
            <a:extLst>
              <a:ext uri="{FF2B5EF4-FFF2-40B4-BE49-F238E27FC236}">
                <a16:creationId xmlns:a16="http://schemas.microsoft.com/office/drawing/2014/main" id="{714E7374-F0BF-4A6F-A30F-C81AC2381CC6}"/>
              </a:ext>
            </a:extLst>
          </p:cNvPr>
          <p:cNvSpPr>
            <a:spLocks noGrp="1"/>
          </p:cNvSpPr>
          <p:nvPr>
            <p:ph type="body" sz="quarter" idx="14"/>
          </p:nvPr>
        </p:nvSpPr>
        <p:spPr>
          <a:xfrm>
            <a:off x="708651" y="2331367"/>
            <a:ext cx="10638222" cy="3906147"/>
          </a:xfrm>
        </p:spPr>
        <p:txBody>
          <a:bodyPr anchor="ctr"/>
          <a:lstStyle/>
          <a:p>
            <a:r>
              <a:rPr lang="nl-NL" sz="2100" dirty="0"/>
              <a:t>De boodschappen en activiteiten die horen bij het opkomen voor de rechten van nieuwkomers kunnen bijdragen tot de realisatie van landelijke beleidsdoelstellingen op het gebied van integratie en inclusie.  Bijvoorbeeld</a:t>
            </a:r>
            <a:r>
              <a:rPr lang="en-US" sz="2100" dirty="0"/>
              <a:t>:</a:t>
            </a:r>
            <a:endParaRPr lang="hr-BA" sz="2100" dirty="0"/>
          </a:p>
          <a:p>
            <a:endParaRPr lang="hr-BA" sz="2100" dirty="0"/>
          </a:p>
          <a:p>
            <a:pPr marL="342900" indent="-342900">
              <a:buFont typeface="Wingdings" panose="05000000000000000000" pitchFamily="2" charset="2"/>
              <a:buChar char="Ø"/>
            </a:pPr>
            <a:r>
              <a:rPr lang="nl-NL" sz="2100" dirty="0"/>
              <a:t>Beleid kan initiatieven ondersteunen die actief burgerschap van nieuwkomers bevorderen</a:t>
            </a:r>
            <a:r>
              <a:rPr lang="hr-BA" sz="2100" dirty="0"/>
              <a:t> </a:t>
            </a:r>
          </a:p>
          <a:p>
            <a:pPr marL="342900" indent="-342900">
              <a:buFont typeface="Wingdings" panose="05000000000000000000" pitchFamily="2" charset="2"/>
              <a:buChar char="Ø"/>
            </a:pPr>
            <a:r>
              <a:rPr lang="nl-NL" sz="2100" dirty="0"/>
              <a:t>Je boodschap kan nieuwkomers en besluitvormers met elkaar in contact brengen om ervoor te zorgen dat nieuwkomers een stem hebben in de besluitvorming die hun levens beïnvloedt</a:t>
            </a:r>
          </a:p>
          <a:p>
            <a:pPr marL="342900" indent="-342900">
              <a:buFont typeface="Wingdings" panose="05000000000000000000" pitchFamily="2" charset="2"/>
              <a:buChar char="Ø"/>
            </a:pPr>
            <a:r>
              <a:rPr lang="nl-NL" sz="2100" dirty="0"/>
              <a:t>Je boodschappen kunnen een bijdrage leveren aan  strategieën voor integratie en inclusie van nieuwkomers en aan algemene ontwikkelingsstrategieën op lokaal, nationaal en internationaal niveau.</a:t>
            </a:r>
            <a:endParaRPr lang="hr-BA" sz="2100" dirty="0"/>
          </a:p>
        </p:txBody>
      </p:sp>
    </p:spTree>
    <p:extLst>
      <p:ext uri="{BB962C8B-B14F-4D97-AF65-F5344CB8AC3E}">
        <p14:creationId xmlns:p14="http://schemas.microsoft.com/office/powerpoint/2010/main" val="426388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chor="ctr">
            <a:normAutofit/>
          </a:bodyPr>
          <a:lstStyle/>
          <a:p>
            <a:pPr algn="ctr"/>
            <a:r>
              <a:rPr lang="nl-NL" dirty="0"/>
              <a:t>Welkom bij Module 4 van de online cursus Migrant Community </a:t>
            </a:r>
            <a:r>
              <a:rPr lang="nl-NL" dirty="0" err="1"/>
              <a:t>Mediation</a:t>
            </a:r>
            <a:endParaRPr lang="en-GB" dirty="0"/>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462017"/>
            <a:ext cx="10638222" cy="4308528"/>
          </a:xfrm>
        </p:spPr>
        <p:txBody>
          <a:bodyPr/>
          <a:lstStyle/>
          <a:p>
            <a:r>
              <a:rPr lang="nl-NL" sz="3000" dirty="0"/>
              <a:t>In deze module leer je</a:t>
            </a:r>
            <a:r>
              <a:rPr lang="en-GB" sz="3000" dirty="0"/>
              <a:t>:</a:t>
            </a:r>
          </a:p>
          <a:p>
            <a:endParaRPr lang="en-GB" sz="900" dirty="0"/>
          </a:p>
          <a:p>
            <a:pPr marL="342900" indent="-342900">
              <a:buFont typeface="Wingdings" panose="05000000000000000000" pitchFamily="2" charset="2"/>
              <a:buChar char="ü"/>
            </a:pPr>
            <a:r>
              <a:rPr lang="nl-NL" dirty="0"/>
              <a:t>Hoe de Migrant Community Mediator </a:t>
            </a:r>
            <a:r>
              <a:rPr lang="nl-NL" b="1" dirty="0"/>
              <a:t>zijn boodschap</a:t>
            </a:r>
            <a:r>
              <a:rPr lang="nl-NL" dirty="0"/>
              <a:t> kan kiezen en </a:t>
            </a:r>
            <a:r>
              <a:rPr lang="nl-NL" b="1" dirty="0"/>
              <a:t>de manier waarop</a:t>
            </a:r>
            <a:r>
              <a:rPr lang="nl-NL" dirty="0"/>
              <a:t> de boodschap wordt overgebracht.</a:t>
            </a:r>
          </a:p>
          <a:p>
            <a:pPr marL="342900" indent="-342900">
              <a:buFont typeface="Wingdings" panose="05000000000000000000" pitchFamily="2" charset="2"/>
              <a:buChar char="ü"/>
            </a:pPr>
            <a:r>
              <a:rPr lang="nl-NL" dirty="0"/>
              <a:t>We leggen uit wat </a:t>
            </a:r>
            <a:r>
              <a:rPr lang="nl-NL" b="1" dirty="0"/>
              <a:t>beleid</a:t>
            </a:r>
            <a:r>
              <a:rPr lang="nl-NL" dirty="0"/>
              <a:t> is, hoe belangrijk het is om je werk af te stemmen op beleid, zodat je als Migrant Community Mediator je bemiddelingsdoelen effectief kunt bereiken</a:t>
            </a:r>
          </a:p>
          <a:p>
            <a:pPr marL="342900" indent="-342900">
              <a:buFont typeface="Wingdings" panose="05000000000000000000" pitchFamily="2" charset="2"/>
              <a:buChar char="ü"/>
            </a:pPr>
            <a:r>
              <a:rPr lang="nl-NL" dirty="0"/>
              <a:t>Tenslotte belichten we de </a:t>
            </a:r>
            <a:r>
              <a:rPr lang="nl-NL" b="1" dirty="0"/>
              <a:t>meest effectieve communicatiemiddelen </a:t>
            </a:r>
            <a:r>
              <a:rPr lang="nl-NL" dirty="0"/>
              <a:t>en geven we voorbeelden ter inspiratie.</a:t>
            </a:r>
            <a:endParaRPr lang="en-GB" dirty="0"/>
          </a:p>
        </p:txBody>
      </p:sp>
    </p:spTree>
    <p:extLst>
      <p:ext uri="{BB962C8B-B14F-4D97-AF65-F5344CB8AC3E}">
        <p14:creationId xmlns:p14="http://schemas.microsoft.com/office/powerpoint/2010/main" val="349131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id="{8741EDA2-6092-422B-8D98-FA50F3649D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3600" y="0"/>
            <a:ext cx="6248400" cy="6858000"/>
          </a:xfrm>
          <a:prstGeom prst="rect">
            <a:avLst/>
          </a:prstGeom>
        </p:spPr>
      </p:pic>
      <p:sp>
        <p:nvSpPr>
          <p:cNvPr id="2" name="Text Placeholder 1">
            <a:extLst>
              <a:ext uri="{FF2B5EF4-FFF2-40B4-BE49-F238E27FC236}">
                <a16:creationId xmlns:a16="http://schemas.microsoft.com/office/drawing/2014/main" id="{3605E30F-570B-473B-8FCB-1BD0B02EB163}"/>
              </a:ext>
            </a:extLst>
          </p:cNvPr>
          <p:cNvSpPr>
            <a:spLocks noGrp="1"/>
          </p:cNvSpPr>
          <p:nvPr>
            <p:ph type="body" sz="quarter" idx="13"/>
          </p:nvPr>
        </p:nvSpPr>
        <p:spPr>
          <a:xfrm>
            <a:off x="686191" y="698128"/>
            <a:ext cx="4288931" cy="1140504"/>
          </a:xfrm>
        </p:spPr>
        <p:txBody>
          <a:bodyPr>
            <a:normAutofit/>
          </a:bodyPr>
          <a:lstStyle/>
          <a:p>
            <a:r>
              <a:rPr lang="hr-BA" dirty="0"/>
              <a:t>Voorbeelden van beleid</a:t>
            </a:r>
          </a:p>
        </p:txBody>
      </p:sp>
      <p:sp>
        <p:nvSpPr>
          <p:cNvPr id="3" name="Text Placeholder 2">
            <a:extLst>
              <a:ext uri="{FF2B5EF4-FFF2-40B4-BE49-F238E27FC236}">
                <a16:creationId xmlns:a16="http://schemas.microsoft.com/office/drawing/2014/main" id="{C1D44914-50C5-4260-8318-1F32E74F523C}"/>
              </a:ext>
            </a:extLst>
          </p:cNvPr>
          <p:cNvSpPr>
            <a:spLocks noGrp="1"/>
          </p:cNvSpPr>
          <p:nvPr>
            <p:ph type="body" sz="quarter" idx="14"/>
          </p:nvPr>
        </p:nvSpPr>
        <p:spPr>
          <a:xfrm>
            <a:off x="481781" y="2326640"/>
            <a:ext cx="4916130" cy="3525299"/>
          </a:xfrm>
        </p:spPr>
        <p:txBody>
          <a:bodyPr/>
          <a:lstStyle/>
          <a:p>
            <a:r>
              <a:rPr lang="en-US" sz="2000" b="1" dirty="0">
                <a:effectLst/>
                <a:latin typeface="tahoma" panose="020B0604030504040204" pitchFamily="34" charset="0"/>
              </a:rPr>
              <a:t>Wet </a:t>
            </a:r>
            <a:r>
              <a:rPr lang="en-US" sz="2000" b="1" dirty="0" err="1">
                <a:effectLst/>
                <a:latin typeface="tahoma" panose="020B0604030504040204" pitchFamily="34" charset="0"/>
              </a:rPr>
              <a:t>inburgering</a:t>
            </a:r>
            <a:r>
              <a:rPr lang="en-US" sz="2000" b="1" dirty="0">
                <a:effectLst/>
                <a:latin typeface="tahoma" panose="020B0604030504040204" pitchFamily="34" charset="0"/>
              </a:rPr>
              <a:t> 2021</a:t>
            </a:r>
            <a:br>
              <a:rPr lang="en-US" sz="2000" b="1" dirty="0">
                <a:effectLst/>
                <a:latin typeface="tahoma" panose="020B0604030504040204" pitchFamily="34" charset="0"/>
              </a:rPr>
            </a:br>
            <a:r>
              <a:rPr lang="hr-BA" sz="1600" dirty="0">
                <a:effectLst/>
                <a:latin typeface="tahoma" panose="020B0604030504040204" pitchFamily="34" charset="0"/>
              </a:rPr>
              <a:t>(</a:t>
            </a:r>
            <a:r>
              <a:rPr lang="en-GB" sz="1600" dirty="0">
                <a:effectLst/>
                <a:latin typeface="tahoma" panose="020B0604030504040204" pitchFamily="34" charset="0"/>
              </a:rPr>
              <a:t>Nederland</a:t>
            </a:r>
            <a:r>
              <a:rPr lang="hr-BA" sz="1600" dirty="0">
                <a:effectLst/>
                <a:latin typeface="tahoma" panose="020B0604030504040204" pitchFamily="34" charset="0"/>
              </a:rPr>
              <a:t>, </a:t>
            </a:r>
            <a:r>
              <a:rPr lang="en-GB" sz="1600" dirty="0" err="1">
                <a:effectLst/>
                <a:latin typeface="tahoma" panose="020B0604030504040204" pitchFamily="34" charset="0"/>
              </a:rPr>
              <a:t>landelijk</a:t>
            </a:r>
            <a:r>
              <a:rPr lang="en-GB" sz="1600" dirty="0">
                <a:effectLst/>
                <a:latin typeface="tahoma" panose="020B0604030504040204" pitchFamily="34" charset="0"/>
              </a:rPr>
              <a:t> </a:t>
            </a:r>
            <a:r>
              <a:rPr lang="en-GB" sz="1600" dirty="0" err="1">
                <a:effectLst/>
                <a:latin typeface="tahoma" panose="020B0604030504040204" pitchFamily="34" charset="0"/>
              </a:rPr>
              <a:t>niveau</a:t>
            </a:r>
            <a:r>
              <a:rPr lang="en-GB" sz="1600" dirty="0">
                <a:effectLst/>
                <a:latin typeface="tahoma" panose="020B0604030504040204" pitchFamily="34" charset="0"/>
              </a:rPr>
              <a:t> </a:t>
            </a:r>
            <a:r>
              <a:rPr lang="hr-BA" sz="1600" dirty="0">
                <a:effectLst/>
                <a:latin typeface="tahoma" panose="020B0604030504040204" pitchFamily="34" charset="0"/>
              </a:rPr>
              <a:t>+ </a:t>
            </a:r>
            <a:r>
              <a:rPr lang="en-GB" sz="1600" dirty="0" err="1">
                <a:effectLst/>
                <a:latin typeface="tahoma" panose="020B0604030504040204" pitchFamily="34" charset="0"/>
              </a:rPr>
              <a:t>gemeentelijk</a:t>
            </a:r>
            <a:r>
              <a:rPr lang="en-GB" sz="1600" dirty="0">
                <a:effectLst/>
                <a:latin typeface="tahoma" panose="020B0604030504040204" pitchFamily="34" charset="0"/>
              </a:rPr>
              <a:t> </a:t>
            </a:r>
            <a:r>
              <a:rPr lang="en-GB" sz="1600" dirty="0" err="1">
                <a:effectLst/>
                <a:latin typeface="tahoma" panose="020B0604030504040204" pitchFamily="34" charset="0"/>
              </a:rPr>
              <a:t>niveau</a:t>
            </a:r>
            <a:r>
              <a:rPr lang="hr-BA" sz="1600" dirty="0">
                <a:effectLst/>
                <a:latin typeface="tahoma" panose="020B0604030504040204" pitchFamily="34" charset="0"/>
              </a:rPr>
              <a:t>)</a:t>
            </a:r>
          </a:p>
          <a:p>
            <a:pPr marL="342900" indent="-342900">
              <a:buFont typeface="Arial" panose="020B0604020202020204" pitchFamily="34" charset="0"/>
              <a:buChar char="•"/>
            </a:pPr>
            <a:r>
              <a:rPr lang="nl-NL" sz="1800" dirty="0">
                <a:effectLst/>
                <a:latin typeface="tahoma" panose="020B0604030504040204" pitchFamily="34" charset="0"/>
              </a:rPr>
              <a:t>Vanaf januari 2022 gaat het kabinet het inburgeringsstelsel veranderen. Gemeenten krijgen een belangrijke rol bij de begeleiding van nieuwkomers die </a:t>
            </a:r>
            <a:r>
              <a:rPr lang="nl-NL" sz="1800" dirty="0" err="1">
                <a:effectLst/>
                <a:latin typeface="tahoma" panose="020B0604030504040204" pitchFamily="34" charset="0"/>
              </a:rPr>
              <a:t>inburgeringsplichtig</a:t>
            </a:r>
            <a:r>
              <a:rPr lang="nl-NL" sz="1800" dirty="0">
                <a:effectLst/>
                <a:latin typeface="tahoma" panose="020B0604030504040204" pitchFamily="34" charset="0"/>
              </a:rPr>
              <a:t> zijn. Dit betekent dat er veel verandering komt voor nieuwkomers en hun inburgeringsproces. Hier kun je een online magazine lezen die de veranderingen uitlegt voor gemeenten</a:t>
            </a:r>
            <a:r>
              <a:rPr lang="hr-BA" sz="1800" dirty="0">
                <a:effectLst/>
                <a:latin typeface="tahoma" panose="020B0604030504040204" pitchFamily="34" charset="0"/>
              </a:rPr>
              <a:t>: </a:t>
            </a:r>
            <a:r>
              <a:rPr lang="hr-BA" sz="1600" dirty="0">
                <a:effectLst/>
                <a:latin typeface="tahoma" panose="020B0604030504040204" pitchFamily="34" charset="0"/>
                <a:hlinkClick r:id="rId2"/>
              </a:rPr>
              <a:t>https://www.magazine-inburgering-in-uitvoering.nl/werken-in-de-geest-van/home/</a:t>
            </a:r>
            <a:r>
              <a:rPr lang="en-GB" sz="1600" dirty="0">
                <a:effectLst/>
                <a:latin typeface="tahoma" panose="020B0604030504040204" pitchFamily="34" charset="0"/>
              </a:rPr>
              <a:t> </a:t>
            </a:r>
            <a:endParaRPr lang="en-IE" sz="1800" dirty="0">
              <a:highlight>
                <a:srgbClr val="FFFF00"/>
              </a:highlight>
            </a:endParaRPr>
          </a:p>
          <a:p>
            <a:pPr algn="ctr"/>
            <a:endParaRPr lang="en-IE" sz="2000" dirty="0">
              <a:highlight>
                <a:srgbClr val="FFFF00"/>
              </a:highlight>
            </a:endParaRPr>
          </a:p>
        </p:txBody>
      </p:sp>
      <p:pic>
        <p:nvPicPr>
          <p:cNvPr id="6" name="Graphic 5" descr="Right pointing backhand index with solid fill">
            <a:extLst>
              <a:ext uri="{FF2B5EF4-FFF2-40B4-BE49-F238E27FC236}">
                <a16:creationId xmlns:a16="http://schemas.microsoft.com/office/drawing/2014/main" id="{5AA9D08E-359F-4EE3-ACA0-949A241A0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23202">
            <a:off x="5308133" y="5134047"/>
            <a:ext cx="1231024" cy="1231024"/>
          </a:xfrm>
          <a:prstGeom prst="rect">
            <a:avLst/>
          </a:prstGeom>
        </p:spPr>
      </p:pic>
      <p:sp>
        <p:nvSpPr>
          <p:cNvPr id="7" name="TextBox 6">
            <a:extLst>
              <a:ext uri="{FF2B5EF4-FFF2-40B4-BE49-F238E27FC236}">
                <a16:creationId xmlns:a16="http://schemas.microsoft.com/office/drawing/2014/main" id="{B2D93A44-A66E-4835-B1AC-C525B2A8A856}"/>
              </a:ext>
            </a:extLst>
          </p:cNvPr>
          <p:cNvSpPr txBox="1"/>
          <p:nvPr/>
        </p:nvSpPr>
        <p:spPr>
          <a:xfrm>
            <a:off x="2834640" y="6013951"/>
            <a:ext cx="2691089" cy="369332"/>
          </a:xfrm>
          <a:prstGeom prst="rect">
            <a:avLst/>
          </a:prstGeom>
          <a:noFill/>
        </p:spPr>
        <p:txBody>
          <a:bodyPr wrap="square" rtlCol="0">
            <a:spAutoFit/>
          </a:bodyPr>
          <a:lstStyle/>
          <a:p>
            <a:r>
              <a:rPr lang="en-GB" b="1" dirty="0">
                <a:solidFill>
                  <a:srgbClr val="F6BC67"/>
                </a:solidFill>
              </a:rPr>
              <a:t>KLIK HIER OM TE LEZEN</a:t>
            </a:r>
            <a:endParaRPr lang="en-US" b="1" dirty="0">
              <a:solidFill>
                <a:srgbClr val="F6BC67"/>
              </a:solidFill>
            </a:endParaRPr>
          </a:p>
        </p:txBody>
      </p:sp>
    </p:spTree>
    <p:extLst>
      <p:ext uri="{BB962C8B-B14F-4D97-AF65-F5344CB8AC3E}">
        <p14:creationId xmlns:p14="http://schemas.microsoft.com/office/powerpoint/2010/main" val="159990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CFE1B-A198-4517-BCDF-55C3B76C2A0A}"/>
              </a:ext>
            </a:extLst>
          </p:cNvPr>
          <p:cNvSpPr>
            <a:spLocks noGrp="1"/>
          </p:cNvSpPr>
          <p:nvPr>
            <p:ph type="body" sz="quarter" idx="13"/>
          </p:nvPr>
        </p:nvSpPr>
        <p:spPr>
          <a:xfrm>
            <a:off x="1172867" y="1596999"/>
            <a:ext cx="9846265" cy="3664001"/>
          </a:xfrm>
        </p:spPr>
        <p:txBody>
          <a:bodyPr>
            <a:normAutofit fontScale="85000" lnSpcReduction="20000"/>
          </a:bodyPr>
          <a:lstStyle/>
          <a:p>
            <a:pPr algn="ctr"/>
            <a:r>
              <a:rPr lang="hr-BA" dirty="0"/>
              <a:t>Top tip: </a:t>
            </a:r>
          </a:p>
          <a:p>
            <a:pPr algn="ctr"/>
            <a:endParaRPr lang="hr-BA" dirty="0"/>
          </a:p>
          <a:p>
            <a:pPr algn="ctr"/>
            <a:r>
              <a:rPr lang="nl-NL" b="0" dirty="0"/>
              <a:t>Probeer je niet te laten intimideren door autoriteit! </a:t>
            </a:r>
            <a:br>
              <a:rPr lang="nl-NL" b="0" dirty="0"/>
            </a:br>
            <a:r>
              <a:rPr lang="nl-NL" b="0" dirty="0"/>
              <a:t>Leer om antwoorden waarmee je het niet eens bent in twijfel te trekken</a:t>
            </a:r>
            <a:r>
              <a:rPr lang="hr-BA" b="0" dirty="0"/>
              <a:t>.</a:t>
            </a:r>
          </a:p>
          <a:p>
            <a:pPr algn="ctr"/>
            <a:endParaRPr lang="hr-BA" b="0" dirty="0"/>
          </a:p>
          <a:p>
            <a:pPr algn="ctr"/>
            <a:r>
              <a:rPr lang="nl-NL" b="0" dirty="0"/>
              <a:t>Dit heeft invloed op de manier waarop je je boodschap vormgeeft: die wordt hierdoor authentieker en meer waardevol</a:t>
            </a:r>
            <a:r>
              <a:rPr lang="hr-BA" b="0" dirty="0"/>
              <a:t>!   </a:t>
            </a:r>
            <a:endParaRPr lang="en-US" b="0" dirty="0"/>
          </a:p>
        </p:txBody>
      </p:sp>
    </p:spTree>
    <p:extLst>
      <p:ext uri="{BB962C8B-B14F-4D97-AF65-F5344CB8AC3E}">
        <p14:creationId xmlns:p14="http://schemas.microsoft.com/office/powerpoint/2010/main" val="143571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rmAutofit/>
          </a:bodyPr>
          <a:lstStyle/>
          <a:p>
            <a:r>
              <a:rPr lang="nl-NL" b="1" dirty="0"/>
              <a:t>Evenementen, een effectief instrument voor betrokkenheid</a:t>
            </a:r>
            <a:endParaRPr lang="en-US" dirty="0"/>
          </a:p>
        </p:txBody>
      </p:sp>
    </p:spTree>
    <p:extLst>
      <p:ext uri="{BB962C8B-B14F-4D97-AF65-F5344CB8AC3E}">
        <p14:creationId xmlns:p14="http://schemas.microsoft.com/office/powerpoint/2010/main" val="320983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4F325-0F11-487B-987B-892EDAA47B41}"/>
              </a:ext>
            </a:extLst>
          </p:cNvPr>
          <p:cNvSpPr>
            <a:spLocks noGrp="1"/>
          </p:cNvSpPr>
          <p:nvPr>
            <p:ph type="body" sz="quarter" idx="15"/>
          </p:nvPr>
        </p:nvSpPr>
        <p:spPr>
          <a:xfrm>
            <a:off x="571313" y="446337"/>
            <a:ext cx="10978262" cy="1083096"/>
          </a:xfrm>
        </p:spPr>
        <p:txBody>
          <a:bodyPr>
            <a:normAutofit/>
          </a:bodyPr>
          <a:lstStyle/>
          <a:p>
            <a:r>
              <a:rPr lang="nl-NL" sz="2800" dirty="0"/>
              <a:t>In-person evenementen, een krachtig instrument voor betrokkenheid</a:t>
            </a:r>
            <a:endParaRPr lang="en-US" sz="1600" baseline="30000" dirty="0"/>
          </a:p>
        </p:txBody>
      </p:sp>
      <p:sp>
        <p:nvSpPr>
          <p:cNvPr id="3" name="Text Placeholder 2">
            <a:extLst>
              <a:ext uri="{FF2B5EF4-FFF2-40B4-BE49-F238E27FC236}">
                <a16:creationId xmlns:a16="http://schemas.microsoft.com/office/drawing/2014/main" id="{5183EEC0-410E-459D-86C1-FFDEC8F1A8A2}"/>
              </a:ext>
            </a:extLst>
          </p:cNvPr>
          <p:cNvSpPr>
            <a:spLocks noGrp="1"/>
          </p:cNvSpPr>
          <p:nvPr>
            <p:ph type="body" sz="quarter" idx="16"/>
          </p:nvPr>
        </p:nvSpPr>
        <p:spPr>
          <a:xfrm>
            <a:off x="571313" y="1258064"/>
            <a:ext cx="10978262" cy="4341871"/>
          </a:xfrm>
        </p:spPr>
        <p:txBody>
          <a:bodyPr/>
          <a:lstStyle/>
          <a:p>
            <a:r>
              <a:rPr lang="nl-NL" sz="2800" dirty="0"/>
              <a:t>Als je informatie met je publiek moet delen, is een evenement een krachtige methode.  Wees duidelijk over</a:t>
            </a:r>
            <a:r>
              <a:rPr lang="en-US" sz="2800" dirty="0"/>
              <a:t>:</a:t>
            </a:r>
          </a:p>
          <a:p>
            <a:endParaRPr lang="en-US" sz="2000" dirty="0"/>
          </a:p>
          <a:p>
            <a:pPr marL="342900" indent="-342900">
              <a:buFont typeface="Wingdings" panose="05000000000000000000" pitchFamily="2" charset="2"/>
              <a:buChar char="ü"/>
            </a:pPr>
            <a:r>
              <a:rPr lang="nl-NL" dirty="0"/>
              <a:t>Wat is het doel of de bedoeling van het evenement? Doel of bedoeling moeten altijd je keuze van hulpmiddel bepalen.</a:t>
            </a:r>
          </a:p>
          <a:p>
            <a:pPr marL="342900" indent="-342900">
              <a:buFont typeface="Wingdings" panose="05000000000000000000" pitchFamily="2" charset="2"/>
              <a:buChar char="ü"/>
            </a:pPr>
            <a:r>
              <a:rPr lang="en-US" dirty="0" err="1"/>
              <a:t>Hoeveel</a:t>
            </a:r>
            <a:r>
              <a:rPr lang="en-US" dirty="0"/>
              <a:t> </a:t>
            </a:r>
            <a:r>
              <a:rPr lang="en-US" dirty="0" err="1"/>
              <a:t>deelnemers</a:t>
            </a:r>
            <a:r>
              <a:rPr lang="en-US" dirty="0"/>
              <a:t> </a:t>
            </a:r>
            <a:r>
              <a:rPr lang="en-US" dirty="0" err="1"/>
              <a:t>verwacht</a:t>
            </a:r>
            <a:r>
              <a:rPr lang="en-US" dirty="0"/>
              <a:t> je? </a:t>
            </a:r>
            <a:endParaRPr lang="hr-BA" dirty="0"/>
          </a:p>
          <a:p>
            <a:pPr marL="342900" indent="-342900">
              <a:buFont typeface="Wingdings" panose="05000000000000000000" pitchFamily="2" charset="2"/>
              <a:buChar char="ü"/>
            </a:pPr>
            <a:r>
              <a:rPr lang="nl-NL" dirty="0"/>
              <a:t>Wil je dat publiek met elkaar in contact komt om informatie en ideeën uit te wisselen, of alleen om informatie te ontvangen?</a:t>
            </a:r>
          </a:p>
          <a:p>
            <a:pPr marL="342900" indent="-342900">
              <a:buFont typeface="Wingdings" panose="05000000000000000000" pitchFamily="2" charset="2"/>
              <a:buChar char="ü"/>
            </a:pPr>
            <a:r>
              <a:rPr lang="nl-NL" dirty="0"/>
              <a:t>Hoeveel tijd en/of andere middelen heb je om het evenement voor te bereiden? Alle in-person evenementen vergen tijd en planning. Meestal zijn meer tijd en middelen nodig voor de planning en uitvoering van evenementen die intensieve interactie tussen deelnemers inhouden.</a:t>
            </a:r>
          </a:p>
          <a:p>
            <a:pPr marL="342900" indent="-342900">
              <a:buFont typeface="Wingdings" panose="05000000000000000000" pitchFamily="2" charset="2"/>
              <a:buChar char="ü"/>
            </a:pPr>
            <a:endParaRPr lang="hr-BA" sz="1000" dirty="0"/>
          </a:p>
          <a:p>
            <a:r>
              <a:rPr lang="hr-BA" sz="1000" dirty="0"/>
              <a:t>SOURCE: https://www.epa.gov/international-cooperation/public-participation-guide-tools-inform-public</a:t>
            </a:r>
            <a:endParaRPr lang="en-US" sz="1000" dirty="0"/>
          </a:p>
        </p:txBody>
      </p:sp>
    </p:spTree>
    <p:extLst>
      <p:ext uri="{BB962C8B-B14F-4D97-AF65-F5344CB8AC3E}">
        <p14:creationId xmlns:p14="http://schemas.microsoft.com/office/powerpoint/2010/main" val="365934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B6DB3-4DA4-47B1-8D70-4EE28F016B3E}"/>
              </a:ext>
            </a:extLst>
          </p:cNvPr>
          <p:cNvSpPr>
            <a:spLocks noGrp="1"/>
          </p:cNvSpPr>
          <p:nvPr>
            <p:ph type="body" sz="quarter" idx="15"/>
          </p:nvPr>
        </p:nvSpPr>
        <p:spPr>
          <a:xfrm>
            <a:off x="2504787" y="828104"/>
            <a:ext cx="7182426" cy="1083096"/>
          </a:xfrm>
        </p:spPr>
        <p:txBody>
          <a:bodyPr/>
          <a:lstStyle/>
          <a:p>
            <a:r>
              <a:rPr lang="en-IE" dirty="0" err="1"/>
              <a:t>Soorten</a:t>
            </a:r>
            <a:r>
              <a:rPr lang="en-IE" dirty="0"/>
              <a:t> </a:t>
            </a:r>
            <a:r>
              <a:rPr lang="en-IE" dirty="0" err="1"/>
              <a:t>evenementen</a:t>
            </a:r>
            <a:r>
              <a:rPr lang="en-IE" dirty="0"/>
              <a:t> </a:t>
            </a:r>
            <a:endParaRPr lang="en-US" dirty="0"/>
          </a:p>
        </p:txBody>
      </p:sp>
      <p:graphicFrame>
        <p:nvGraphicFramePr>
          <p:cNvPr id="4" name="Table 3">
            <a:extLst>
              <a:ext uri="{FF2B5EF4-FFF2-40B4-BE49-F238E27FC236}">
                <a16:creationId xmlns:a16="http://schemas.microsoft.com/office/drawing/2014/main" id="{110D275D-B427-4E35-97C8-0E24E4C30626}"/>
              </a:ext>
            </a:extLst>
          </p:cNvPr>
          <p:cNvGraphicFramePr>
            <a:graphicFrameLocks noGrp="1"/>
          </p:cNvGraphicFramePr>
          <p:nvPr>
            <p:extLst>
              <p:ext uri="{D42A27DB-BD31-4B8C-83A1-F6EECF244321}">
                <p14:modId xmlns:p14="http://schemas.microsoft.com/office/powerpoint/2010/main" val="1069165664"/>
              </p:ext>
            </p:extLst>
          </p:nvPr>
        </p:nvGraphicFramePr>
        <p:xfrm>
          <a:off x="1828800" y="2499671"/>
          <a:ext cx="9782572" cy="2712720"/>
        </p:xfrm>
        <a:graphic>
          <a:graphicData uri="http://schemas.openxmlformats.org/drawingml/2006/table">
            <a:tbl>
              <a:tblPr>
                <a:tableStyleId>{D27102A9-8310-4765-A935-A1911B00CA55}</a:tableStyleId>
              </a:tblPr>
              <a:tblGrid>
                <a:gridCol w="3252180">
                  <a:extLst>
                    <a:ext uri="{9D8B030D-6E8A-4147-A177-3AD203B41FA5}">
                      <a16:colId xmlns:a16="http://schemas.microsoft.com/office/drawing/2014/main" val="3409059634"/>
                    </a:ext>
                  </a:extLst>
                </a:gridCol>
                <a:gridCol w="3265196">
                  <a:extLst>
                    <a:ext uri="{9D8B030D-6E8A-4147-A177-3AD203B41FA5}">
                      <a16:colId xmlns:a16="http://schemas.microsoft.com/office/drawing/2014/main" val="124031978"/>
                    </a:ext>
                  </a:extLst>
                </a:gridCol>
                <a:gridCol w="3265196">
                  <a:extLst>
                    <a:ext uri="{9D8B030D-6E8A-4147-A177-3AD203B41FA5}">
                      <a16:colId xmlns:a16="http://schemas.microsoft.com/office/drawing/2014/main" val="697226784"/>
                    </a:ext>
                  </a:extLst>
                </a:gridCol>
              </a:tblGrid>
              <a:tr h="0">
                <a:tc>
                  <a:txBody>
                    <a:bodyPr/>
                    <a:lstStyle/>
                    <a:p>
                      <a:r>
                        <a:rPr lang="en-US" sz="2000" b="1" dirty="0" err="1">
                          <a:solidFill>
                            <a:srgbClr val="F6BC67"/>
                          </a:solidFill>
                        </a:rPr>
                        <a:t>Hulpmiddel</a:t>
                      </a:r>
                      <a:endParaRPr lang="en-US" sz="2000" b="1" dirty="0">
                        <a:solidFill>
                          <a:srgbClr val="F6BC67"/>
                        </a:solidFill>
                      </a:endParaRPr>
                    </a:p>
                  </a:txBody>
                  <a:tcPr anchor="ctr"/>
                </a:tc>
                <a:tc>
                  <a:txBody>
                    <a:bodyPr/>
                    <a:lstStyle/>
                    <a:p>
                      <a:r>
                        <a:rPr lang="en-US" sz="2000" b="1" dirty="0">
                          <a:solidFill>
                            <a:srgbClr val="F6BC67"/>
                          </a:solidFill>
                        </a:rPr>
                        <a:t># </a:t>
                      </a:r>
                      <a:r>
                        <a:rPr lang="en-US" sz="2000" b="1" dirty="0" err="1">
                          <a:solidFill>
                            <a:srgbClr val="F6BC67"/>
                          </a:solidFill>
                        </a:rPr>
                        <a:t>deelnemers</a:t>
                      </a:r>
                      <a:endParaRPr lang="en-US" sz="2000" b="1" dirty="0">
                        <a:solidFill>
                          <a:srgbClr val="F6BC67"/>
                        </a:solidFill>
                      </a:endParaRPr>
                    </a:p>
                  </a:txBody>
                  <a:tcPr anchor="ctr"/>
                </a:tc>
                <a:tc>
                  <a:txBody>
                    <a:bodyPr/>
                    <a:lstStyle/>
                    <a:p>
                      <a:r>
                        <a:rPr lang="en-US" sz="2000" b="1" dirty="0" err="1">
                          <a:solidFill>
                            <a:srgbClr val="F6BC67"/>
                          </a:solidFill>
                        </a:rPr>
                        <a:t>Meest</a:t>
                      </a:r>
                      <a:r>
                        <a:rPr lang="en-US" sz="2000" b="1" dirty="0">
                          <a:solidFill>
                            <a:srgbClr val="F6BC67"/>
                          </a:solidFill>
                        </a:rPr>
                        <a:t> </a:t>
                      </a:r>
                      <a:r>
                        <a:rPr lang="en-US" sz="2000" b="1" dirty="0" err="1">
                          <a:solidFill>
                            <a:srgbClr val="F6BC67"/>
                          </a:solidFill>
                        </a:rPr>
                        <a:t>geschikt</a:t>
                      </a:r>
                      <a:r>
                        <a:rPr lang="en-US" sz="2000" b="1" dirty="0">
                          <a:solidFill>
                            <a:srgbClr val="F6BC67"/>
                          </a:solidFill>
                        </a:rPr>
                        <a:t> </a:t>
                      </a:r>
                      <a:r>
                        <a:rPr lang="en-US" sz="2000" b="1" dirty="0" err="1">
                          <a:solidFill>
                            <a:srgbClr val="F6BC67"/>
                          </a:solidFill>
                        </a:rPr>
                        <a:t>voor</a:t>
                      </a:r>
                      <a:endParaRPr lang="en-US" sz="2000" b="1" dirty="0">
                        <a:solidFill>
                          <a:srgbClr val="F6BC67"/>
                        </a:solidFill>
                      </a:endParaRPr>
                    </a:p>
                  </a:txBody>
                  <a:tcPr anchor="ctr"/>
                </a:tc>
                <a:extLst>
                  <a:ext uri="{0D108BD9-81ED-4DB2-BD59-A6C34878D82A}">
                    <a16:rowId xmlns:a16="http://schemas.microsoft.com/office/drawing/2014/main" val="3020716104"/>
                  </a:ext>
                </a:extLst>
              </a:tr>
              <a:tr h="0">
                <a:tc>
                  <a:txBody>
                    <a:bodyPr/>
                    <a:lstStyle/>
                    <a:p>
                      <a:r>
                        <a:rPr lang="en-US" sz="2000" dirty="0" err="1"/>
                        <a:t>Publike</a:t>
                      </a:r>
                      <a:r>
                        <a:rPr lang="en-US" sz="2000" dirty="0"/>
                        <a:t> </a:t>
                      </a:r>
                      <a:r>
                        <a:rPr lang="en-US" sz="2000" dirty="0" err="1"/>
                        <a:t>bijeenkomsten</a:t>
                      </a:r>
                      <a:endParaRPr lang="en-US" sz="2000" dirty="0"/>
                    </a:p>
                  </a:txBody>
                  <a:tcPr anchor="ctr"/>
                </a:tc>
                <a:tc>
                  <a:txBody>
                    <a:bodyPr/>
                    <a:lstStyle/>
                    <a:p>
                      <a:r>
                        <a:rPr lang="en-US" sz="2000" dirty="0" err="1"/>
                        <a:t>Beperkt</a:t>
                      </a:r>
                      <a:r>
                        <a:rPr lang="en-US" sz="2000" dirty="0"/>
                        <a:t> door </a:t>
                      </a:r>
                      <a:r>
                        <a:rPr lang="en-US" sz="2000" dirty="0" err="1"/>
                        <a:t>kamergrootte</a:t>
                      </a:r>
                      <a:r>
                        <a:rPr lang="en-US" sz="2000" dirty="0"/>
                        <a:t>.</a:t>
                      </a:r>
                    </a:p>
                  </a:txBody>
                  <a:tcPr anchor="ctr"/>
                </a:tc>
                <a:tc>
                  <a:txBody>
                    <a:bodyPr/>
                    <a:lstStyle/>
                    <a:p>
                      <a:r>
                        <a:rPr lang="nl-NL" sz="2000" dirty="0"/>
                        <a:t>Kleinere gemeenschappen en gemeenschappen waar belanghebbenden bereid zijn de bijeenkomsten bij te wonen.</a:t>
                      </a:r>
                      <a:endParaRPr lang="en-US" sz="2000" dirty="0"/>
                    </a:p>
                  </a:txBody>
                  <a:tcPr anchor="ctr"/>
                </a:tc>
                <a:extLst>
                  <a:ext uri="{0D108BD9-81ED-4DB2-BD59-A6C34878D82A}">
                    <a16:rowId xmlns:a16="http://schemas.microsoft.com/office/drawing/2014/main" val="3095723918"/>
                  </a:ext>
                </a:extLst>
              </a:tr>
              <a:tr h="0">
                <a:tc>
                  <a:txBody>
                    <a:bodyPr/>
                    <a:lstStyle/>
                    <a:p>
                      <a:r>
                        <a:rPr lang="en-US" sz="2000" dirty="0"/>
                        <a:t>Briefings</a:t>
                      </a:r>
                    </a:p>
                  </a:txBody>
                  <a:tcPr anchor="ctr"/>
                </a:tc>
                <a:tc>
                  <a:txBody>
                    <a:bodyPr/>
                    <a:lstStyle/>
                    <a:p>
                      <a:r>
                        <a:rPr lang="nl-NL" sz="2000" dirty="0"/>
                        <a:t>Over het algemeen bedoeld voor kleinere groepen</a:t>
                      </a:r>
                      <a:r>
                        <a:rPr lang="en-US" sz="2000" dirty="0"/>
                        <a:t>.</a:t>
                      </a:r>
                    </a:p>
                  </a:txBody>
                  <a:tcPr anchor="ctr"/>
                </a:tc>
                <a:tc>
                  <a:txBody>
                    <a:bodyPr/>
                    <a:lstStyle/>
                    <a:p>
                      <a:r>
                        <a:rPr lang="en-US" sz="2000" dirty="0" err="1"/>
                        <a:t>Gevestigde</a:t>
                      </a:r>
                      <a:r>
                        <a:rPr lang="en-US" sz="2000" dirty="0"/>
                        <a:t> </a:t>
                      </a:r>
                      <a:r>
                        <a:rPr lang="en-US" sz="2000" dirty="0" err="1"/>
                        <a:t>groepen</a:t>
                      </a:r>
                      <a:r>
                        <a:rPr lang="en-US" sz="2000" dirty="0"/>
                        <a:t> </a:t>
                      </a:r>
                      <a:r>
                        <a:rPr lang="en-US" sz="2000" dirty="0" err="1"/>
                        <a:t>benaderen</a:t>
                      </a:r>
                      <a:r>
                        <a:rPr lang="en-US" sz="2000" dirty="0"/>
                        <a:t>.</a:t>
                      </a:r>
                    </a:p>
                  </a:txBody>
                  <a:tcPr anchor="ctr"/>
                </a:tc>
                <a:extLst>
                  <a:ext uri="{0D108BD9-81ED-4DB2-BD59-A6C34878D82A}">
                    <a16:rowId xmlns:a16="http://schemas.microsoft.com/office/drawing/2014/main" val="3569493844"/>
                  </a:ext>
                </a:extLst>
              </a:tr>
            </a:tbl>
          </a:graphicData>
        </a:graphic>
      </p:graphicFrame>
      <p:pic>
        <p:nvPicPr>
          <p:cNvPr id="8" name="Graphic 7" descr="Meeting outline">
            <a:extLst>
              <a:ext uri="{FF2B5EF4-FFF2-40B4-BE49-F238E27FC236}">
                <a16:creationId xmlns:a16="http://schemas.microsoft.com/office/drawing/2014/main" id="{C26F7121-9F4B-4EAF-993C-E768B7608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71" y="2722445"/>
            <a:ext cx="914400" cy="914400"/>
          </a:xfrm>
          <a:prstGeom prst="rect">
            <a:avLst/>
          </a:prstGeom>
        </p:spPr>
      </p:pic>
      <p:pic>
        <p:nvPicPr>
          <p:cNvPr id="10" name="Graphic 9" descr="Teacher outline">
            <a:extLst>
              <a:ext uri="{FF2B5EF4-FFF2-40B4-BE49-F238E27FC236}">
                <a16:creationId xmlns:a16="http://schemas.microsoft.com/office/drawing/2014/main" id="{F6737DD2-8CFE-4A57-94F8-D43F87EF7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28" y="3745961"/>
            <a:ext cx="914400" cy="914400"/>
          </a:xfrm>
          <a:prstGeom prst="rect">
            <a:avLst/>
          </a:prstGeom>
        </p:spPr>
      </p:pic>
    </p:spTree>
    <p:extLst>
      <p:ext uri="{BB962C8B-B14F-4D97-AF65-F5344CB8AC3E}">
        <p14:creationId xmlns:p14="http://schemas.microsoft.com/office/powerpoint/2010/main" val="292273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rmAutofit/>
          </a:bodyPr>
          <a:lstStyle/>
          <a:p>
            <a:r>
              <a:rPr lang="en-US" dirty="0" err="1"/>
              <a:t>Publieke</a:t>
            </a:r>
            <a:br>
              <a:rPr lang="en-US" dirty="0"/>
            </a:br>
            <a:r>
              <a:rPr lang="en-US" dirty="0" err="1"/>
              <a:t>bijeenkomst</a:t>
            </a:r>
            <a:endParaRPr lang="en-US" dirty="0"/>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714963" y="353030"/>
            <a:ext cx="6713482" cy="1459694"/>
          </a:xfrm>
        </p:spPr>
        <p:txBody>
          <a:bodyPr/>
          <a:lstStyle/>
          <a:p>
            <a:r>
              <a:rPr lang="nl-NL" sz="2200" i="1" dirty="0"/>
              <a:t>Publieke bijeenkomsten brengen uiteenlopende groepen belanghebbenden samen voor een specifiek doel. Publieke bijeenkomsten worden gehouden om een breed publiek te betrekken bij informatie-uitwisseling en discussie. Ze kunnen worden gebruikt om een onderwerp of voorstel onder de aandacht te brengen, en kunnen een startpunt zijn voor verdere betrokkenheid van het publiek. Als ze goed georganiseerd worden, helpen ze een gemeenschapsgevoel op te bouwen.</a:t>
            </a:r>
            <a:endParaRPr lang="en-US" sz="2200" i="1" dirty="0"/>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3071968"/>
            <a:ext cx="10664890" cy="3416320"/>
          </a:xfrm>
          <a:prstGeom prst="rect">
            <a:avLst/>
          </a:prstGeom>
          <a:noFill/>
        </p:spPr>
        <p:txBody>
          <a:bodyPr wrap="square">
            <a:spAutoFit/>
          </a:bodyPr>
          <a:lstStyle/>
          <a:p>
            <a:r>
              <a:rPr lang="en-US" sz="2400" b="1" dirty="0" err="1">
                <a:solidFill>
                  <a:srgbClr val="76C6D2"/>
                </a:solidFill>
              </a:rPr>
              <a:t>Voordelen</a:t>
            </a:r>
            <a:endParaRPr lang="en-US" sz="2400" b="1" dirty="0">
              <a:solidFill>
                <a:srgbClr val="76C6D2"/>
              </a:solidFill>
            </a:endParaRPr>
          </a:p>
          <a:p>
            <a:endParaRPr lang="en-US" sz="2400" b="1" dirty="0">
              <a:solidFill>
                <a:srgbClr val="76C6D2"/>
              </a:solidFill>
            </a:endParaRPr>
          </a:p>
          <a:p>
            <a:pPr marL="342900" indent="-342900">
              <a:buFont typeface="Wingdings" panose="05000000000000000000" pitchFamily="2" charset="2"/>
              <a:buChar char="ü"/>
            </a:pPr>
            <a:r>
              <a:rPr lang="nl-NL" sz="2400" dirty="0">
                <a:solidFill>
                  <a:srgbClr val="76C6D2"/>
                </a:solidFill>
              </a:rPr>
              <a:t>Laat een gemeenschap kennismaken met een project of probleem</a:t>
            </a:r>
          </a:p>
          <a:p>
            <a:pPr marL="342900" indent="-342900">
              <a:buFont typeface="Wingdings" panose="05000000000000000000" pitchFamily="2" charset="2"/>
              <a:buChar char="ü"/>
            </a:pPr>
            <a:r>
              <a:rPr lang="nl-NL" sz="2400" dirty="0">
                <a:solidFill>
                  <a:srgbClr val="76C6D2"/>
                </a:solidFill>
              </a:rPr>
              <a:t>Geeft alle deelnemers de kans om hun zorgen, problemen en ideeën te uiten</a:t>
            </a:r>
          </a:p>
          <a:p>
            <a:pPr marL="342900" indent="-342900">
              <a:buFont typeface="Wingdings" panose="05000000000000000000" pitchFamily="2" charset="2"/>
              <a:buChar char="ü"/>
            </a:pPr>
            <a:r>
              <a:rPr lang="nl-NL" sz="2400" dirty="0">
                <a:solidFill>
                  <a:srgbClr val="76C6D2"/>
                </a:solidFill>
              </a:rPr>
              <a:t>Verspreidt gedetailleerde informatie en besluiten in de hele gemeenschap</a:t>
            </a:r>
          </a:p>
          <a:p>
            <a:pPr marL="342900" indent="-342900">
              <a:buFont typeface="Wingdings" panose="05000000000000000000" pitchFamily="2" charset="2"/>
              <a:buChar char="ü"/>
            </a:pPr>
            <a:r>
              <a:rPr lang="nl-NL" sz="2400" dirty="0">
                <a:solidFill>
                  <a:srgbClr val="76C6D2"/>
                </a:solidFill>
              </a:rPr>
              <a:t>Biedt mogelijkheden om alternatieve strategieën te onderzoeken en consensus te bereiken</a:t>
            </a:r>
          </a:p>
          <a:p>
            <a:pPr marL="342900" indent="-342900">
              <a:buFont typeface="Wingdings" panose="05000000000000000000" pitchFamily="2" charset="2"/>
              <a:buChar char="ü"/>
            </a:pPr>
            <a:r>
              <a:rPr lang="nl-NL" sz="2400" dirty="0">
                <a:solidFill>
                  <a:srgbClr val="76C6D2"/>
                </a:solidFill>
              </a:rPr>
              <a:t>Kan consensus creëren voor actie in complexe vraagstukken die een brede inbreng van de gemeenschap vereisen</a:t>
            </a:r>
            <a:endParaRPr lang="en-US" sz="2400" dirty="0">
              <a:solidFill>
                <a:srgbClr val="76C6D2"/>
              </a:solidFill>
            </a:endParaRPr>
          </a:p>
        </p:txBody>
      </p:sp>
    </p:spTree>
    <p:extLst>
      <p:ext uri="{BB962C8B-B14F-4D97-AF65-F5344CB8AC3E}">
        <p14:creationId xmlns:p14="http://schemas.microsoft.com/office/powerpoint/2010/main" val="399608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C7A9A-F60F-4B97-8929-34F7973B2EFF}"/>
              </a:ext>
            </a:extLst>
          </p:cNvPr>
          <p:cNvSpPr>
            <a:spLocks noGrp="1"/>
          </p:cNvSpPr>
          <p:nvPr>
            <p:ph type="body" sz="quarter" idx="13"/>
          </p:nvPr>
        </p:nvSpPr>
        <p:spPr>
          <a:xfrm>
            <a:off x="457200" y="522883"/>
            <a:ext cx="11277599" cy="1425273"/>
          </a:xfrm>
        </p:spPr>
        <p:txBody>
          <a:bodyPr>
            <a:normAutofit fontScale="92500" lnSpcReduction="10000"/>
          </a:bodyPr>
          <a:lstStyle/>
          <a:p>
            <a:r>
              <a:rPr lang="nl-NL" sz="4000" dirty="0"/>
              <a:t>PUBLIEKE BIJEENKOMSTEN: Richtlijnen voor een geslaagde planning</a:t>
            </a:r>
          </a:p>
          <a:p>
            <a:pPr algn="r"/>
            <a:r>
              <a:rPr lang="nl-NL" sz="1700" dirty="0"/>
              <a:t>(tip: gebruik Google Translate om Engelstalige websites in je eigen taal te lezen)</a:t>
            </a:r>
            <a:endParaRPr lang="en-US" sz="1700" dirty="0"/>
          </a:p>
        </p:txBody>
      </p:sp>
      <p:pic>
        <p:nvPicPr>
          <p:cNvPr id="4" name="Graphic 3" descr="Meeting outline">
            <a:hlinkClick r:id="rId2"/>
            <a:extLst>
              <a:ext uri="{FF2B5EF4-FFF2-40B4-BE49-F238E27FC236}">
                <a16:creationId xmlns:a16="http://schemas.microsoft.com/office/drawing/2014/main" id="{7732F0FF-4C35-4211-9195-1ED1AE72B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652" y="3156119"/>
            <a:ext cx="3592285" cy="3592285"/>
          </a:xfrm>
          <a:prstGeom prst="rect">
            <a:avLst/>
          </a:prstGeom>
        </p:spPr>
      </p:pic>
      <p:sp>
        <p:nvSpPr>
          <p:cNvPr id="5" name="TextBox 4">
            <a:extLst>
              <a:ext uri="{FF2B5EF4-FFF2-40B4-BE49-F238E27FC236}">
                <a16:creationId xmlns:a16="http://schemas.microsoft.com/office/drawing/2014/main" id="{F166D755-CDFE-4502-9CF8-C5B668AF76DE}"/>
              </a:ext>
            </a:extLst>
          </p:cNvPr>
          <p:cNvSpPr txBox="1"/>
          <p:nvPr/>
        </p:nvSpPr>
        <p:spPr>
          <a:xfrm>
            <a:off x="522649" y="2232789"/>
            <a:ext cx="4948334" cy="923330"/>
          </a:xfrm>
          <a:prstGeom prst="rect">
            <a:avLst/>
          </a:prstGeom>
          <a:noFill/>
        </p:spPr>
        <p:txBody>
          <a:bodyPr wrap="square" rtlCol="0">
            <a:spAutoFit/>
          </a:bodyPr>
          <a:lstStyle/>
          <a:p>
            <a:pPr algn="ctr"/>
            <a:r>
              <a:rPr lang="nl-NL" b="1" dirty="0">
                <a:solidFill>
                  <a:srgbClr val="A6377D"/>
                </a:solidFill>
              </a:rPr>
              <a:t>Klik op de illustratie om de volledige lijst te lezen van richtlijnen en middelen die nodig zijn om een geslaagde publieke bijeenkomst te organiseren.</a:t>
            </a:r>
            <a:endParaRPr lang="en-US" b="1" dirty="0">
              <a:solidFill>
                <a:srgbClr val="A6377D"/>
              </a:solidFill>
            </a:endParaRPr>
          </a:p>
        </p:txBody>
      </p:sp>
      <p:sp>
        <p:nvSpPr>
          <p:cNvPr id="8" name="Arrow: Down 7">
            <a:extLst>
              <a:ext uri="{FF2B5EF4-FFF2-40B4-BE49-F238E27FC236}">
                <a16:creationId xmlns:a16="http://schemas.microsoft.com/office/drawing/2014/main" id="{1B6EC45C-EB3F-47E3-BEF8-18926FCA6272}"/>
              </a:ext>
            </a:extLst>
          </p:cNvPr>
          <p:cNvSpPr/>
          <p:nvPr/>
        </p:nvSpPr>
        <p:spPr>
          <a:xfrm>
            <a:off x="2852192" y="3231552"/>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55B02FA-77F8-4B02-B177-98216BF1BF74}"/>
              </a:ext>
            </a:extLst>
          </p:cNvPr>
          <p:cNvSpPr txBox="1"/>
          <p:nvPr/>
        </p:nvSpPr>
        <p:spPr>
          <a:xfrm>
            <a:off x="6874329" y="2243429"/>
            <a:ext cx="4011386" cy="646331"/>
          </a:xfrm>
          <a:prstGeom prst="rect">
            <a:avLst/>
          </a:prstGeom>
          <a:noFill/>
        </p:spPr>
        <p:txBody>
          <a:bodyPr wrap="square">
            <a:spAutoFit/>
          </a:bodyPr>
          <a:lstStyle/>
          <a:p>
            <a:pPr algn="ctr"/>
            <a:r>
              <a:rPr lang="nl-NL" b="1" dirty="0">
                <a:solidFill>
                  <a:srgbClr val="A6377D"/>
                </a:solidFill>
              </a:rPr>
              <a:t>Gids voor publieksparticipatie: Bekijk en print, klik op de illustratie hieronder</a:t>
            </a:r>
            <a:endParaRPr lang="en-US" b="1" dirty="0">
              <a:solidFill>
                <a:srgbClr val="A6377D"/>
              </a:solidFill>
            </a:endParaRPr>
          </a:p>
        </p:txBody>
      </p:sp>
      <p:sp>
        <p:nvSpPr>
          <p:cNvPr id="11" name="Arrow: Down 10">
            <a:extLst>
              <a:ext uri="{FF2B5EF4-FFF2-40B4-BE49-F238E27FC236}">
                <a16:creationId xmlns:a16="http://schemas.microsoft.com/office/drawing/2014/main" id="{162B3F3E-4A76-40BB-8BCB-3377E5DF7BCD}"/>
              </a:ext>
            </a:extLst>
          </p:cNvPr>
          <p:cNvSpPr/>
          <p:nvPr/>
        </p:nvSpPr>
        <p:spPr>
          <a:xfrm>
            <a:off x="8710904" y="3118795"/>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Document with solid fill">
            <a:hlinkClick r:id="rId5"/>
            <a:extLst>
              <a:ext uri="{FF2B5EF4-FFF2-40B4-BE49-F238E27FC236}">
                <a16:creationId xmlns:a16="http://schemas.microsoft.com/office/drawing/2014/main" id="{4DA691FB-4C4D-4073-9E3C-A8DBA0B807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696" y="3715555"/>
            <a:ext cx="2960914" cy="2960914"/>
          </a:xfrm>
          <a:prstGeom prst="rect">
            <a:avLst/>
          </a:prstGeom>
        </p:spPr>
      </p:pic>
    </p:spTree>
    <p:extLst>
      <p:ext uri="{BB962C8B-B14F-4D97-AF65-F5344CB8AC3E}">
        <p14:creationId xmlns:p14="http://schemas.microsoft.com/office/powerpoint/2010/main" val="155028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rmAutofit/>
          </a:bodyPr>
          <a:lstStyle/>
          <a:p>
            <a:r>
              <a:rPr lang="en-US" dirty="0"/>
              <a:t>Briefings</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879911" y="875544"/>
            <a:ext cx="6713482" cy="1459694"/>
          </a:xfrm>
        </p:spPr>
        <p:txBody>
          <a:bodyPr/>
          <a:lstStyle/>
          <a:p>
            <a:r>
              <a:rPr lang="nl-NL" i="1" dirty="0"/>
              <a:t>Briefings zijn meestal korte presentaties die rechtstreeks aan gemeenschapsgroepen worden gegeven op hun bestaande bijeenkomsten of locaties - zoals sociale en maatschappelijke clubs - om een overzicht of een update van een project te geven.</a:t>
            </a:r>
            <a:endParaRPr lang="en-US" i="1" dirty="0"/>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2166898"/>
            <a:ext cx="10664890" cy="3985706"/>
          </a:xfrm>
          <a:prstGeom prst="rect">
            <a:avLst/>
          </a:prstGeom>
          <a:noFill/>
        </p:spPr>
        <p:txBody>
          <a:bodyPr wrap="square">
            <a:spAutoFit/>
          </a:bodyPr>
          <a:lstStyle/>
          <a:p>
            <a:r>
              <a:rPr lang="en-US" sz="2300" b="1" dirty="0" err="1">
                <a:solidFill>
                  <a:srgbClr val="76C6D2"/>
                </a:solidFill>
              </a:rPr>
              <a:t>Voordelen</a:t>
            </a:r>
            <a:endParaRPr lang="en-US" sz="2300" b="1" dirty="0">
              <a:solidFill>
                <a:srgbClr val="76C6D2"/>
              </a:solidFill>
            </a:endParaRPr>
          </a:p>
          <a:p>
            <a:endParaRPr lang="en-US" sz="2300" b="1" dirty="0">
              <a:solidFill>
                <a:srgbClr val="76C6D2"/>
              </a:solidFill>
            </a:endParaRPr>
          </a:p>
          <a:p>
            <a:pPr marL="342900" indent="-342900">
              <a:buFont typeface="Wingdings" panose="05000000000000000000" pitchFamily="2" charset="2"/>
              <a:buChar char="ü"/>
            </a:pPr>
            <a:r>
              <a:rPr lang="nl-NL" sz="2300" dirty="0">
                <a:solidFill>
                  <a:srgbClr val="76C6D2"/>
                </a:solidFill>
              </a:rPr>
              <a:t>Informeert belanghebbenden over een initiatief en geeft hen de kans vragen te stellen </a:t>
            </a:r>
          </a:p>
          <a:p>
            <a:pPr marL="342900" indent="-342900">
              <a:buFont typeface="Wingdings" panose="05000000000000000000" pitchFamily="2" charset="2"/>
              <a:buChar char="ü"/>
            </a:pPr>
            <a:r>
              <a:rPr lang="nl-NL" sz="2300" dirty="0">
                <a:solidFill>
                  <a:srgbClr val="76C6D2"/>
                </a:solidFill>
              </a:rPr>
              <a:t>Houdt belangrijke groepen belanghebbenden op de hoogte en betrokken in een minder formeel en duur proces dan grote publieke bijeenkomsten</a:t>
            </a:r>
          </a:p>
          <a:p>
            <a:pPr marL="342900" indent="-342900">
              <a:buFont typeface="Wingdings" panose="05000000000000000000" pitchFamily="2" charset="2"/>
              <a:buChar char="ü"/>
            </a:pPr>
            <a:r>
              <a:rPr lang="nl-NL" sz="2300" dirty="0">
                <a:solidFill>
                  <a:srgbClr val="76C6D2"/>
                </a:solidFill>
              </a:rPr>
              <a:t>Kan vaker gehouden worden dan grotere publieke bijeenkomsten</a:t>
            </a:r>
          </a:p>
          <a:p>
            <a:pPr marL="342900" indent="-342900">
              <a:buFont typeface="Wingdings" panose="05000000000000000000" pitchFamily="2" charset="2"/>
              <a:buChar char="ü"/>
            </a:pPr>
            <a:r>
              <a:rPr lang="nl-NL" sz="2300" dirty="0">
                <a:solidFill>
                  <a:srgbClr val="76C6D2"/>
                </a:solidFill>
              </a:rPr>
              <a:t>Worden over het algemeen gebruikt met bestaande groepen die eigen bijeenkomsten houden</a:t>
            </a:r>
          </a:p>
          <a:p>
            <a:pPr marL="342900" indent="-342900">
              <a:buFont typeface="Wingdings" panose="05000000000000000000" pitchFamily="2" charset="2"/>
              <a:buChar char="ü"/>
            </a:pPr>
            <a:r>
              <a:rPr lang="nl-NL" sz="2300" dirty="0">
                <a:solidFill>
                  <a:srgbClr val="76C6D2"/>
                </a:solidFill>
              </a:rPr>
              <a:t>Zijn informeel en helpen goede wil in de gemeenschap op te bouwen en scheppen een effectievere sfeer voor dialoog en het beantwoorden van specifieke vragen</a:t>
            </a:r>
            <a:endParaRPr lang="en-US" sz="2300" dirty="0">
              <a:solidFill>
                <a:srgbClr val="76C6D2"/>
              </a:solidFill>
            </a:endParaRPr>
          </a:p>
        </p:txBody>
      </p:sp>
    </p:spTree>
    <p:extLst>
      <p:ext uri="{BB962C8B-B14F-4D97-AF65-F5344CB8AC3E}">
        <p14:creationId xmlns:p14="http://schemas.microsoft.com/office/powerpoint/2010/main" val="1084456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66D755-CDFE-4502-9CF8-C5B668AF76DE}"/>
              </a:ext>
            </a:extLst>
          </p:cNvPr>
          <p:cNvSpPr txBox="1"/>
          <p:nvPr/>
        </p:nvSpPr>
        <p:spPr>
          <a:xfrm>
            <a:off x="684049" y="2337795"/>
            <a:ext cx="4836757" cy="923330"/>
          </a:xfrm>
          <a:prstGeom prst="rect">
            <a:avLst/>
          </a:prstGeom>
          <a:noFill/>
        </p:spPr>
        <p:txBody>
          <a:bodyPr wrap="square" rtlCol="0">
            <a:spAutoFit/>
          </a:bodyPr>
          <a:lstStyle/>
          <a:p>
            <a:pPr algn="ctr"/>
            <a:r>
              <a:rPr lang="nl-NL" b="1" dirty="0">
                <a:solidFill>
                  <a:srgbClr val="A6377D"/>
                </a:solidFill>
              </a:rPr>
              <a:t>Klik op de illustratie om de volledige lijst te lezen van richtlijnen en hulpmiddelen die nodig zijn om een geslaagde groepsbriefing te organiseren.</a:t>
            </a:r>
            <a:endParaRPr lang="en-US" b="1" dirty="0">
              <a:solidFill>
                <a:srgbClr val="A6377D"/>
              </a:solidFill>
            </a:endParaRPr>
          </a:p>
        </p:txBody>
      </p:sp>
      <p:sp>
        <p:nvSpPr>
          <p:cNvPr id="8" name="Arrow: Down 7">
            <a:extLst>
              <a:ext uri="{FF2B5EF4-FFF2-40B4-BE49-F238E27FC236}">
                <a16:creationId xmlns:a16="http://schemas.microsoft.com/office/drawing/2014/main" id="{1B6EC45C-EB3F-47E3-BEF8-18926FCA6272}"/>
              </a:ext>
            </a:extLst>
          </p:cNvPr>
          <p:cNvSpPr/>
          <p:nvPr/>
        </p:nvSpPr>
        <p:spPr>
          <a:xfrm>
            <a:off x="2957804" y="3422497"/>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55B02FA-77F8-4B02-B177-98216BF1BF74}"/>
              </a:ext>
            </a:extLst>
          </p:cNvPr>
          <p:cNvSpPr txBox="1"/>
          <p:nvPr/>
        </p:nvSpPr>
        <p:spPr>
          <a:xfrm>
            <a:off x="5984423" y="2495355"/>
            <a:ext cx="5059911" cy="3970318"/>
          </a:xfrm>
          <a:prstGeom prst="rect">
            <a:avLst/>
          </a:prstGeom>
          <a:noFill/>
        </p:spPr>
        <p:txBody>
          <a:bodyPr wrap="square">
            <a:spAutoFit/>
          </a:bodyPr>
          <a:lstStyle/>
          <a:p>
            <a:pPr algn="ctr"/>
            <a:r>
              <a:rPr lang="hr-BA" sz="3200" i="1" dirty="0">
                <a:solidFill>
                  <a:srgbClr val="A6377D"/>
                </a:solidFill>
              </a:rPr>
              <a:t>„</a:t>
            </a:r>
            <a:r>
              <a:rPr lang="nl-NL" sz="3200" i="1" dirty="0">
                <a:solidFill>
                  <a:srgbClr val="A6377D"/>
                </a:solidFill>
              </a:rPr>
              <a:t> Assertiviteit is de belangrijkste communicatieve vaardigheid die je kunt vertonen in de teambriefing; het is essentieel voor openheid</a:t>
            </a:r>
            <a:r>
              <a:rPr lang="en-US" sz="3200" i="1" dirty="0">
                <a:solidFill>
                  <a:srgbClr val="A6377D"/>
                </a:solidFill>
              </a:rPr>
              <a:t>.</a:t>
            </a:r>
            <a:r>
              <a:rPr lang="hr-BA" sz="3200" i="1" dirty="0">
                <a:solidFill>
                  <a:srgbClr val="A6377D"/>
                </a:solidFill>
              </a:rPr>
              <a:t>”</a:t>
            </a:r>
            <a:r>
              <a:rPr lang="en-US" sz="3200" i="1" dirty="0">
                <a:solidFill>
                  <a:srgbClr val="A6377D"/>
                </a:solidFill>
              </a:rPr>
              <a:t> </a:t>
            </a:r>
            <a:endParaRPr lang="hr-BA" sz="3200" i="1" dirty="0">
              <a:solidFill>
                <a:srgbClr val="A6377D"/>
              </a:solidFill>
            </a:endParaRPr>
          </a:p>
          <a:p>
            <a:pPr algn="ctr"/>
            <a:r>
              <a:rPr lang="hr-BA" sz="3200" i="1" dirty="0">
                <a:solidFill>
                  <a:srgbClr val="A6377D"/>
                </a:solidFill>
              </a:rPr>
              <a:t>- </a:t>
            </a:r>
            <a:r>
              <a:rPr lang="en-US" sz="3200" b="1" dirty="0">
                <a:hlinkClick r:id="rId2"/>
              </a:rPr>
              <a:t>David Marshall</a:t>
            </a:r>
          </a:p>
          <a:p>
            <a:pPr algn="ctr"/>
            <a:endParaRPr lang="en-US" sz="2400" i="1" dirty="0">
              <a:solidFill>
                <a:srgbClr val="A6377D"/>
              </a:solidFill>
            </a:endParaRPr>
          </a:p>
        </p:txBody>
      </p:sp>
      <p:pic>
        <p:nvPicPr>
          <p:cNvPr id="9" name="Graphic 8" descr="Teacher outline">
            <a:hlinkClick r:id="rId3"/>
            <a:extLst>
              <a:ext uri="{FF2B5EF4-FFF2-40B4-BE49-F238E27FC236}">
                <a16:creationId xmlns:a16="http://schemas.microsoft.com/office/drawing/2014/main" id="{229E8773-2DAA-4BDD-8D05-3C1DF82B49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7666" y="3435503"/>
            <a:ext cx="3328186" cy="3328186"/>
          </a:xfrm>
          <a:prstGeom prst="rect">
            <a:avLst/>
          </a:prstGeom>
        </p:spPr>
      </p:pic>
      <p:sp>
        <p:nvSpPr>
          <p:cNvPr id="12" name="Text Placeholder 1">
            <a:extLst>
              <a:ext uri="{FF2B5EF4-FFF2-40B4-BE49-F238E27FC236}">
                <a16:creationId xmlns:a16="http://schemas.microsoft.com/office/drawing/2014/main" id="{BCF1A551-7DCD-47F8-B99E-63F44417E9AE}"/>
              </a:ext>
            </a:extLst>
          </p:cNvPr>
          <p:cNvSpPr>
            <a:spLocks noGrp="1"/>
          </p:cNvSpPr>
          <p:nvPr>
            <p:ph type="body" sz="quarter" idx="13"/>
          </p:nvPr>
        </p:nvSpPr>
        <p:spPr>
          <a:xfrm>
            <a:off x="457200" y="522883"/>
            <a:ext cx="11277599" cy="1425273"/>
          </a:xfrm>
        </p:spPr>
        <p:txBody>
          <a:bodyPr>
            <a:normAutofit/>
          </a:bodyPr>
          <a:lstStyle/>
          <a:p>
            <a:r>
              <a:rPr lang="nl-NL" sz="4000" dirty="0"/>
              <a:t>BRIEFINGS: Richtlijnen voor een geslaagde planning</a:t>
            </a:r>
          </a:p>
          <a:p>
            <a:pPr algn="r"/>
            <a:endParaRPr lang="nl-NL" sz="1700" dirty="0"/>
          </a:p>
          <a:p>
            <a:pPr algn="r"/>
            <a:r>
              <a:rPr lang="nl-NL" sz="1700" dirty="0"/>
              <a:t>(tip: gebruik Google Translate om Engelstalige websites in je eigen taal te lezen)</a:t>
            </a:r>
            <a:endParaRPr lang="en-US" sz="1700" dirty="0"/>
          </a:p>
        </p:txBody>
      </p:sp>
    </p:spTree>
    <p:extLst>
      <p:ext uri="{BB962C8B-B14F-4D97-AF65-F5344CB8AC3E}">
        <p14:creationId xmlns:p14="http://schemas.microsoft.com/office/powerpoint/2010/main" val="4226779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E5A79-6236-417B-8B9A-DBFC66D10ADC}"/>
              </a:ext>
            </a:extLst>
          </p:cNvPr>
          <p:cNvSpPr>
            <a:spLocks noGrp="1"/>
          </p:cNvSpPr>
          <p:nvPr>
            <p:ph type="body" sz="quarter" idx="15"/>
          </p:nvPr>
        </p:nvSpPr>
        <p:spPr>
          <a:xfrm>
            <a:off x="571313" y="672344"/>
            <a:ext cx="5252711" cy="1459693"/>
          </a:xfrm>
        </p:spPr>
        <p:txBody>
          <a:bodyPr>
            <a:normAutofit fontScale="85000" lnSpcReduction="20000"/>
          </a:bodyPr>
          <a:lstStyle/>
          <a:p>
            <a:r>
              <a:rPr lang="nl-NL" dirty="0"/>
              <a:t>Hoe verplaats je je vergaderingen en evenementen naar een online formaat?</a:t>
            </a:r>
            <a:endParaRPr lang="en-IE" dirty="0"/>
          </a:p>
        </p:txBody>
      </p:sp>
      <p:sp>
        <p:nvSpPr>
          <p:cNvPr id="3" name="Text Placeholder 2">
            <a:extLst>
              <a:ext uri="{FF2B5EF4-FFF2-40B4-BE49-F238E27FC236}">
                <a16:creationId xmlns:a16="http://schemas.microsoft.com/office/drawing/2014/main" id="{7C6D0797-0F1E-44C2-980F-11E31F6B357E}"/>
              </a:ext>
            </a:extLst>
          </p:cNvPr>
          <p:cNvSpPr>
            <a:spLocks noGrp="1"/>
          </p:cNvSpPr>
          <p:nvPr>
            <p:ph type="body" sz="quarter" idx="16"/>
          </p:nvPr>
        </p:nvSpPr>
        <p:spPr>
          <a:xfrm>
            <a:off x="5906917" y="554357"/>
            <a:ext cx="5642758" cy="1459694"/>
          </a:xfrm>
        </p:spPr>
        <p:txBody>
          <a:bodyPr/>
          <a:lstStyle/>
          <a:p>
            <a:r>
              <a:rPr lang="nl-NL" sz="2200" dirty="0">
                <a:solidFill>
                  <a:srgbClr val="76C6D2"/>
                </a:solidFill>
              </a:rPr>
              <a:t>De Covid-19 pandemie heeft ons gedwongen veel vergaderingen, evenementen, conferenties en tentoonstellingen naar de online wereld te verplaatsen. Hier lees je hoe je dat met succes doet:</a:t>
            </a:r>
            <a:endParaRPr lang="en-IE" sz="2200" dirty="0">
              <a:solidFill>
                <a:srgbClr val="76C6D2"/>
              </a:solidFill>
            </a:endParaRPr>
          </a:p>
        </p:txBody>
      </p:sp>
      <p:sp>
        <p:nvSpPr>
          <p:cNvPr id="7" name="TextBox 6">
            <a:extLst>
              <a:ext uri="{FF2B5EF4-FFF2-40B4-BE49-F238E27FC236}">
                <a16:creationId xmlns:a16="http://schemas.microsoft.com/office/drawing/2014/main" id="{9CEC8ED5-EBA2-4563-BB80-EAAAEDE89E77}"/>
              </a:ext>
            </a:extLst>
          </p:cNvPr>
          <p:cNvSpPr txBox="1"/>
          <p:nvPr/>
        </p:nvSpPr>
        <p:spPr>
          <a:xfrm>
            <a:off x="614137" y="2345624"/>
            <a:ext cx="11007592" cy="4093428"/>
          </a:xfrm>
          <a:prstGeom prst="rect">
            <a:avLst/>
          </a:prstGeom>
          <a:noFill/>
        </p:spPr>
        <p:txBody>
          <a:bodyPr wrap="square" rtlCol="0">
            <a:spAutoFit/>
          </a:bodyPr>
          <a:lstStyle/>
          <a:p>
            <a:pPr marL="342900" indent="-342900">
              <a:spcAft>
                <a:spcPts val="600"/>
              </a:spcAft>
              <a:buFont typeface="+mj-lt"/>
              <a:buAutoNum type="arabicPeriod"/>
            </a:pPr>
            <a:r>
              <a:rPr lang="nl-NL" sz="1600" b="1" dirty="0"/>
              <a:t>Ontwikkel het resultaat en de vorm: </a:t>
            </a:r>
            <a:r>
              <a:rPr lang="nl-NL" sz="1600" dirty="0"/>
              <a:t>Maak afspraken over het gewenste resultaat van het evenement en stem het daarmee af. Zouden drie kleinere gesprekken via Microsoft Teams helpen om belanghebbenden met elkaar in contact te brengen en ideeën te brainstormen, of zou een livestream gesprek via Facebook of een </a:t>
            </a:r>
            <a:r>
              <a:rPr lang="nl-NL" sz="1600" dirty="0" err="1"/>
              <a:t>webinar</a:t>
            </a:r>
            <a:r>
              <a:rPr lang="nl-NL" sz="1600" dirty="0"/>
              <a:t>, dat ook opgenomen wordt, een groter publiek aan je binden?</a:t>
            </a:r>
          </a:p>
          <a:p>
            <a:pPr marL="342900" indent="-342900">
              <a:spcAft>
                <a:spcPts val="600"/>
              </a:spcAft>
              <a:buFont typeface="+mj-lt"/>
              <a:buAutoNum type="arabicPeriod"/>
            </a:pPr>
            <a:r>
              <a:rPr lang="nl-NL" sz="1600" b="1" dirty="0"/>
              <a:t>Ontwerp de identiteit: </a:t>
            </a:r>
            <a:r>
              <a:rPr lang="nl-NL" sz="1600" dirty="0"/>
              <a:t>Ontwikkel de visuele identiteit van het evenement: logo, kleuren, beelden, </a:t>
            </a:r>
            <a:r>
              <a:rPr lang="nl-NL" sz="1600" dirty="0" err="1"/>
              <a:t>mesages</a:t>
            </a:r>
            <a:r>
              <a:rPr lang="nl-NL" sz="1600" dirty="0"/>
              <a:t> - denk aan </a:t>
            </a:r>
            <a:r>
              <a:rPr lang="nl-NL" sz="1600" dirty="0" err="1"/>
              <a:t>Canva</a:t>
            </a:r>
            <a:r>
              <a:rPr lang="nl-NL" sz="1600" dirty="0"/>
              <a:t>! In sterke concurrentie met andere evenementen is het belangrijk dat het evenement opvalt met een duidelijke en op elkaar afgestemde identiteit op alle platforms van de sociale media.</a:t>
            </a:r>
          </a:p>
          <a:p>
            <a:pPr marL="342900" indent="-342900">
              <a:spcAft>
                <a:spcPts val="600"/>
              </a:spcAft>
              <a:buFont typeface="+mj-lt"/>
              <a:buAutoNum type="arabicPeriod"/>
            </a:pPr>
            <a:r>
              <a:rPr lang="nl-NL" sz="1600" b="1" dirty="0"/>
              <a:t>Regel sprekers: </a:t>
            </a:r>
            <a:r>
              <a:rPr lang="nl-NL" sz="1600" dirty="0"/>
              <a:t>Zoek de juiste sprekers die krachtig optreden, diepgaande expertise hebben en, misschien, de ongehoorde stemmen over het onderwerp zijn. </a:t>
            </a:r>
          </a:p>
          <a:p>
            <a:pPr marL="342900" indent="-342900">
              <a:spcAft>
                <a:spcPts val="600"/>
              </a:spcAft>
              <a:buFont typeface="+mj-lt"/>
              <a:buAutoNum type="arabicPeriod"/>
            </a:pPr>
            <a:r>
              <a:rPr lang="nl-NL" sz="1600" b="1" dirty="0"/>
              <a:t>Stel inhoud samen: </a:t>
            </a:r>
            <a:r>
              <a:rPr lang="nl-NL" sz="1600" dirty="0"/>
              <a:t>Werk samen met de sprekers om hun inhoud in een krachtig formaat samen te stellen. Als het de bedoeling is een panel te houden, interview dan elk panellid en zorg ervoor dat ze weten waar de anderen over zullen spreken om een krachtig gesprek te voeren. </a:t>
            </a:r>
          </a:p>
          <a:p>
            <a:pPr marL="342900" indent="-342900">
              <a:spcAft>
                <a:spcPts val="600"/>
              </a:spcAft>
              <a:buFont typeface="+mj-lt"/>
              <a:buAutoNum type="arabicPeriod"/>
            </a:pPr>
            <a:r>
              <a:rPr lang="nl-NL" sz="1600" b="1" dirty="0"/>
              <a:t>Zorg voor deelnemers: </a:t>
            </a:r>
            <a:r>
              <a:rPr lang="nl-NL" sz="1600" dirty="0"/>
              <a:t>Breng in kaart wie uitgenodigd moet worden, handel het uitnodigingsproces af en zorg voor inschrijvingen voor het evenement. Kalenderuitnodigingen moeten vooraf verstuurd worden, evenals een herinnering op dezelfde dag.</a:t>
            </a:r>
            <a:endParaRPr lang="en-US" sz="1600" dirty="0"/>
          </a:p>
        </p:txBody>
      </p:sp>
    </p:spTree>
    <p:extLst>
      <p:ext uri="{BB962C8B-B14F-4D97-AF65-F5344CB8AC3E}">
        <p14:creationId xmlns:p14="http://schemas.microsoft.com/office/powerpoint/2010/main" val="349298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rmAutofit/>
          </a:bodyPr>
          <a:lstStyle/>
          <a:p>
            <a:r>
              <a:rPr lang="en-US" dirty="0" err="1"/>
              <a:t>Een</a:t>
            </a:r>
            <a:r>
              <a:rPr lang="en-US" dirty="0"/>
              <a:t> </a:t>
            </a:r>
            <a:r>
              <a:rPr lang="en-US" dirty="0" err="1"/>
              <a:t>effectieve</a:t>
            </a:r>
            <a:r>
              <a:rPr lang="en-US" dirty="0"/>
              <a:t> </a:t>
            </a:r>
            <a:r>
              <a:rPr lang="en-US" dirty="0" err="1"/>
              <a:t>bemiddelings-boodschap</a:t>
            </a:r>
            <a:r>
              <a:rPr lang="en-US" dirty="0"/>
              <a:t> </a:t>
            </a:r>
            <a:r>
              <a:rPr lang="en-US" dirty="0" err="1"/>
              <a:t>opstellen</a:t>
            </a:r>
            <a:endParaRPr lang="en-US" dirty="0"/>
          </a:p>
        </p:txBody>
      </p:sp>
    </p:spTree>
    <p:extLst>
      <p:ext uri="{BB962C8B-B14F-4D97-AF65-F5344CB8AC3E}">
        <p14:creationId xmlns:p14="http://schemas.microsoft.com/office/powerpoint/2010/main" val="423236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EC8ED5-EBA2-4563-BB80-EAAAEDE89E77}"/>
              </a:ext>
            </a:extLst>
          </p:cNvPr>
          <p:cNvSpPr txBox="1"/>
          <p:nvPr/>
        </p:nvSpPr>
        <p:spPr>
          <a:xfrm>
            <a:off x="108155" y="525906"/>
            <a:ext cx="6570989" cy="5663089"/>
          </a:xfrm>
          <a:prstGeom prst="rect">
            <a:avLst/>
          </a:prstGeom>
          <a:noFill/>
        </p:spPr>
        <p:txBody>
          <a:bodyPr wrap="square" rtlCol="0">
            <a:spAutoFit/>
          </a:bodyPr>
          <a:lstStyle/>
          <a:p>
            <a:pPr marL="342900" indent="-342900">
              <a:spcAft>
                <a:spcPts val="600"/>
              </a:spcAft>
              <a:buFont typeface="+mj-lt"/>
              <a:buAutoNum type="arabicPeriod" startAt="6"/>
            </a:pPr>
            <a:r>
              <a:rPr lang="nl-NL" b="1" dirty="0"/>
              <a:t>Ontwikkel een landingspagina: </a:t>
            </a:r>
            <a:r>
              <a:rPr lang="nl-NL" dirty="0"/>
              <a:t>Een landingspagina voor het evenement moet ontworpen en geprogrammeerd worden om deelnemers te registreren, en misschien om inhoud te </a:t>
            </a:r>
            <a:r>
              <a:rPr lang="nl-NL" dirty="0" err="1"/>
              <a:t>livestreamen</a:t>
            </a:r>
            <a:r>
              <a:rPr lang="nl-NL" dirty="0"/>
              <a:t>. Overweeg www.eventbrite.com </a:t>
            </a:r>
          </a:p>
          <a:p>
            <a:pPr marL="342900" indent="-342900">
              <a:spcAft>
                <a:spcPts val="600"/>
              </a:spcAft>
              <a:buFont typeface="+mj-lt"/>
              <a:buAutoNum type="arabicPeriod" startAt="6"/>
            </a:pPr>
            <a:r>
              <a:rPr lang="nl-NL" b="1" dirty="0"/>
              <a:t>Breng het evenement op de markt: </a:t>
            </a:r>
            <a:r>
              <a:rPr lang="nl-NL" dirty="0"/>
              <a:t>Wil je dat je evenement zoveel mogelijk mensen bereikt, zet het dan als evenement in de markt op LinkedIn, via sociale media kanalen met korte video's, </a:t>
            </a:r>
            <a:r>
              <a:rPr lang="nl-NL" dirty="0" err="1"/>
              <a:t>teasers</a:t>
            </a:r>
            <a:r>
              <a:rPr lang="nl-NL" dirty="0"/>
              <a:t> en illustraties, en op je website.</a:t>
            </a:r>
          </a:p>
          <a:p>
            <a:pPr marL="342900" indent="-342900">
              <a:spcAft>
                <a:spcPts val="600"/>
              </a:spcAft>
              <a:buFont typeface="+mj-lt"/>
              <a:buAutoNum type="arabicPeriod" startAt="6"/>
            </a:pPr>
            <a:r>
              <a:rPr lang="nl-NL" b="1" dirty="0"/>
              <a:t>Houd evenementen kort: </a:t>
            </a:r>
            <a:r>
              <a:rPr lang="nl-NL" dirty="0"/>
              <a:t>Om de aandacht van mensen vast te houden, moeten </a:t>
            </a:r>
            <a:r>
              <a:rPr lang="nl-NL" dirty="0" err="1"/>
              <a:t>keynotes</a:t>
            </a:r>
            <a:r>
              <a:rPr lang="nl-NL" dirty="0"/>
              <a:t> tot maximaal 12 minuten beperkt blijven, panels tot 30 minuten met ruim tijd voor vragen. </a:t>
            </a:r>
          </a:p>
          <a:p>
            <a:pPr marL="342900" indent="-342900">
              <a:spcAft>
                <a:spcPts val="600"/>
              </a:spcAft>
              <a:buFont typeface="+mj-lt"/>
              <a:buAutoNum type="arabicPeriod" startAt="6"/>
            </a:pPr>
            <a:r>
              <a:rPr lang="nl-NL" b="1" dirty="0"/>
              <a:t>Neem het evenement op: </a:t>
            </a:r>
            <a:r>
              <a:rPr lang="nl-NL" dirty="0"/>
              <a:t>Welk platform je ook gebruikt, het is mogelijk het evenement op te nemen zodat je het later beschikbaar kunt stellen. Vergeet niet om toestemming te vragen!</a:t>
            </a:r>
          </a:p>
          <a:p>
            <a:pPr marL="342900" indent="-342900">
              <a:spcAft>
                <a:spcPts val="600"/>
              </a:spcAft>
              <a:buFont typeface="+mj-lt"/>
              <a:buAutoNum type="arabicPeriod" startAt="6"/>
            </a:pPr>
            <a:r>
              <a:rPr lang="nl-NL" b="1" dirty="0"/>
              <a:t>Follow-up: </a:t>
            </a:r>
            <a:r>
              <a:rPr lang="nl-NL" dirty="0"/>
              <a:t>De deelnemers moeten een follow-up e-mail krijgen met materiaal dat tijdens de lezing genoemd werd, een link naar de opname zodat ze die met hun netwerk kunnen delen, en een uitnodiging om lid te worden van de groep die verder gaat.</a:t>
            </a:r>
            <a:endParaRPr lang="en-US" dirty="0"/>
          </a:p>
        </p:txBody>
      </p:sp>
      <p:pic>
        <p:nvPicPr>
          <p:cNvPr id="16" name="Picture 15" descr="Graphical user interface&#10;&#10;Description automatically generated">
            <a:extLst>
              <a:ext uri="{FF2B5EF4-FFF2-40B4-BE49-F238E27FC236}">
                <a16:creationId xmlns:a16="http://schemas.microsoft.com/office/drawing/2014/main" id="{7758F6E2-1984-4806-BF34-99B059A288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4465" y="644013"/>
            <a:ext cx="5337535" cy="5100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084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a:xfrm>
            <a:off x="571313" y="560694"/>
            <a:ext cx="5252711" cy="1590323"/>
          </a:xfrm>
        </p:spPr>
        <p:txBody>
          <a:bodyPr>
            <a:normAutofit fontScale="92500" lnSpcReduction="20000"/>
          </a:bodyPr>
          <a:lstStyle/>
          <a:p>
            <a:r>
              <a:rPr lang="nl-NL" dirty="0"/>
              <a:t>Hoe gebruik je deze hulpmiddelen om te communiceren met diverse groepen?</a:t>
            </a:r>
            <a:endParaRPr lang="en-US" dirty="0"/>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7062577" y="1006173"/>
            <a:ext cx="4558110" cy="1459694"/>
          </a:xfrm>
        </p:spPr>
        <p:txBody>
          <a:bodyPr/>
          <a:lstStyle/>
          <a:p>
            <a:r>
              <a:rPr lang="nl-NL" sz="3600" i="1" dirty="0">
                <a:solidFill>
                  <a:srgbClr val="76C6D2"/>
                </a:solidFill>
              </a:rPr>
              <a:t>Herinner je je dit nog van module 2?</a:t>
            </a:r>
            <a:endParaRPr lang="en-US" sz="3600" i="1" dirty="0">
              <a:solidFill>
                <a:srgbClr val="76C6D2"/>
              </a:solidFill>
            </a:endParaRPr>
          </a:p>
        </p:txBody>
      </p:sp>
      <p:pic>
        <p:nvPicPr>
          <p:cNvPr id="6" name="Picture 5">
            <a:extLst>
              <a:ext uri="{FF2B5EF4-FFF2-40B4-BE49-F238E27FC236}">
                <a16:creationId xmlns:a16="http://schemas.microsoft.com/office/drawing/2014/main" id="{9C1AA549-E99F-40AE-9DF3-8BB829AC80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607" y="2151017"/>
            <a:ext cx="11054080" cy="3976454"/>
          </a:xfrm>
          <a:prstGeom prst="rect">
            <a:avLst/>
          </a:prstGeom>
        </p:spPr>
      </p:pic>
    </p:spTree>
    <p:extLst>
      <p:ext uri="{BB962C8B-B14F-4D97-AF65-F5344CB8AC3E}">
        <p14:creationId xmlns:p14="http://schemas.microsoft.com/office/powerpoint/2010/main" val="1006248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normAutofit fontScale="92500"/>
          </a:bodyPr>
          <a:lstStyle/>
          <a:p>
            <a:r>
              <a:rPr lang="en-US" b="1" dirty="0"/>
              <a:t>De </a:t>
            </a:r>
            <a:r>
              <a:rPr lang="en-US" b="1" dirty="0" err="1"/>
              <a:t>meest</a:t>
            </a:r>
            <a:r>
              <a:rPr lang="en-US" b="1" dirty="0"/>
              <a:t> </a:t>
            </a:r>
            <a:r>
              <a:rPr lang="en-US" b="1" dirty="0" err="1"/>
              <a:t>effectieve</a:t>
            </a:r>
            <a:r>
              <a:rPr lang="en-US" b="1" dirty="0"/>
              <a:t> </a:t>
            </a:r>
            <a:r>
              <a:rPr lang="en-US" b="1" dirty="0" err="1"/>
              <a:t>communicatiemiddelen</a:t>
            </a:r>
            <a:endParaRPr lang="en-US" b="1" dirty="0"/>
          </a:p>
          <a:p>
            <a:endParaRPr lang="en-US" dirty="0"/>
          </a:p>
          <a:p>
            <a:pPr marL="742950" indent="-742950">
              <a:buAutoNum type="arabicPeriod"/>
            </a:pPr>
            <a:r>
              <a:rPr lang="en-US" dirty="0"/>
              <a:t>Website</a:t>
            </a:r>
          </a:p>
          <a:p>
            <a:pPr marL="742950" indent="-742950">
              <a:buAutoNum type="arabicPeriod"/>
            </a:pPr>
            <a:r>
              <a:rPr lang="en-US" dirty="0" err="1"/>
              <a:t>Gedrukte</a:t>
            </a:r>
            <a:r>
              <a:rPr lang="en-US" dirty="0"/>
              <a:t> </a:t>
            </a:r>
            <a:r>
              <a:rPr lang="en-US" dirty="0" err="1"/>
              <a:t>informatie</a:t>
            </a:r>
            <a:endParaRPr lang="en-US" dirty="0"/>
          </a:p>
          <a:p>
            <a:pPr marL="742950" indent="-742950">
              <a:buAutoNum type="arabicPeriod"/>
            </a:pPr>
            <a:r>
              <a:rPr lang="en-US" dirty="0"/>
              <a:t>Pers en media</a:t>
            </a:r>
          </a:p>
          <a:p>
            <a:pPr marL="742950" indent="-742950">
              <a:buAutoNum type="arabicPeriod"/>
            </a:pPr>
            <a:endParaRPr lang="en-US" dirty="0"/>
          </a:p>
        </p:txBody>
      </p:sp>
    </p:spTree>
    <p:extLst>
      <p:ext uri="{BB962C8B-B14F-4D97-AF65-F5344CB8AC3E}">
        <p14:creationId xmlns:p14="http://schemas.microsoft.com/office/powerpoint/2010/main" val="2265960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background pattern&#10;&#10;Description automatically generated">
            <a:extLst>
              <a:ext uri="{FF2B5EF4-FFF2-40B4-BE49-F238E27FC236}">
                <a16:creationId xmlns:a16="http://schemas.microsoft.com/office/drawing/2014/main" id="{1E750F0E-FB02-4E73-9256-9DD4005013F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B8790ABF-83BB-C849-874A-7ADD412DC494}"/>
              </a:ext>
            </a:extLst>
          </p:cNvPr>
          <p:cNvSpPr>
            <a:spLocks noGrp="1"/>
          </p:cNvSpPr>
          <p:nvPr>
            <p:ph type="body" sz="quarter" idx="16"/>
          </p:nvPr>
        </p:nvSpPr>
        <p:spPr/>
        <p:txBody>
          <a:bodyPr>
            <a:normAutofit/>
          </a:bodyPr>
          <a:lstStyle/>
          <a:p>
            <a:r>
              <a:rPr lang="en-IE" dirty="0">
                <a:solidFill>
                  <a:srgbClr val="76C6D2"/>
                </a:solidFill>
              </a:rPr>
              <a:t>1.  </a:t>
            </a:r>
            <a:r>
              <a:rPr lang="hr-BA" dirty="0">
                <a:solidFill>
                  <a:srgbClr val="76C6D2"/>
                </a:solidFill>
              </a:rPr>
              <a:t>W</a:t>
            </a:r>
            <a:r>
              <a:rPr lang="en-US" dirty="0" err="1">
                <a:solidFill>
                  <a:srgbClr val="76C6D2"/>
                </a:solidFill>
              </a:rPr>
              <a:t>ebsite</a:t>
            </a:r>
            <a:endParaRPr lang="en-US" dirty="0">
              <a:solidFill>
                <a:srgbClr val="76C6D2"/>
              </a:solidFill>
            </a:endParaRPr>
          </a:p>
        </p:txBody>
      </p:sp>
      <p:graphicFrame>
        <p:nvGraphicFramePr>
          <p:cNvPr id="17" name="Text Placeholder 12">
            <a:extLst>
              <a:ext uri="{FF2B5EF4-FFF2-40B4-BE49-F238E27FC236}">
                <a16:creationId xmlns:a16="http://schemas.microsoft.com/office/drawing/2014/main" id="{7489449F-35F2-42E3-A7F6-9A218BF5FFF6}"/>
              </a:ext>
            </a:extLst>
          </p:cNvPr>
          <p:cNvGraphicFramePr/>
          <p:nvPr>
            <p:extLst>
              <p:ext uri="{D42A27DB-BD31-4B8C-83A1-F6EECF244321}">
                <p14:modId xmlns:p14="http://schemas.microsoft.com/office/powerpoint/2010/main" val="37562769"/>
              </p:ext>
            </p:extLst>
          </p:nvPr>
        </p:nvGraphicFramePr>
        <p:xfrm>
          <a:off x="643223" y="2087287"/>
          <a:ext cx="6361734" cy="3642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542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21EAD-BE82-4576-898C-FF14E14528E8}"/>
              </a:ext>
            </a:extLst>
          </p:cNvPr>
          <p:cNvSpPr>
            <a:spLocks noGrp="1"/>
          </p:cNvSpPr>
          <p:nvPr>
            <p:ph type="body" sz="quarter" idx="15"/>
          </p:nvPr>
        </p:nvSpPr>
        <p:spPr>
          <a:xfrm>
            <a:off x="281734" y="1689234"/>
            <a:ext cx="10978262" cy="1083096"/>
          </a:xfrm>
        </p:spPr>
        <p:txBody>
          <a:bodyPr/>
          <a:lstStyle/>
          <a:p>
            <a:r>
              <a:rPr lang="en-US" dirty="0"/>
              <a:t>1. </a:t>
            </a:r>
            <a:r>
              <a:rPr lang="nl-NL" dirty="0"/>
              <a:t>Deel links naar belangrijke hulpbronnen</a:t>
            </a:r>
            <a:endParaRPr lang="en-US" dirty="0"/>
          </a:p>
        </p:txBody>
      </p:sp>
      <p:sp>
        <p:nvSpPr>
          <p:cNvPr id="3" name="Text Placeholder 2">
            <a:extLst>
              <a:ext uri="{FF2B5EF4-FFF2-40B4-BE49-F238E27FC236}">
                <a16:creationId xmlns:a16="http://schemas.microsoft.com/office/drawing/2014/main" id="{33761A30-3221-4F0C-85CF-C5A25349C26E}"/>
              </a:ext>
            </a:extLst>
          </p:cNvPr>
          <p:cNvSpPr>
            <a:spLocks noGrp="1"/>
          </p:cNvSpPr>
          <p:nvPr>
            <p:ph type="body" sz="quarter" idx="16"/>
          </p:nvPr>
        </p:nvSpPr>
        <p:spPr>
          <a:xfrm>
            <a:off x="337633" y="2350371"/>
            <a:ext cx="9281814" cy="4398772"/>
          </a:xfrm>
        </p:spPr>
        <p:txBody>
          <a:bodyPr/>
          <a:lstStyle/>
          <a:p>
            <a:r>
              <a:rPr lang="nl-NL" sz="2200" dirty="0"/>
              <a:t>Een potentiële supporter leert je organisatie en missie kennen en zoekt naar je website om meer te weten te komen. Zodra ze op je site komen, moeten ze gemakkelijk toegang hebben tot alle belangrijke hulpbronnen. Daar hoort ook alle inhoud bij die met je belangenbehartiging te maken heeft.</a:t>
            </a:r>
          </a:p>
          <a:p>
            <a:r>
              <a:rPr lang="nl-NL" sz="2200" dirty="0"/>
              <a:t>Als je organisatie een uitgesproken standpunt inneemt over een bepaald onderwerp, is het van cruciaal belang dat je website een makkelijk </a:t>
            </a:r>
            <a:r>
              <a:rPr lang="nl-NL" sz="2200" dirty="0" err="1"/>
              <a:t>navigeerbaar</a:t>
            </a:r>
            <a:r>
              <a:rPr lang="nl-NL" sz="2200" dirty="0"/>
              <a:t> menu heeft met links naar toppagina's die gewijd zijn aan</a:t>
            </a:r>
            <a:r>
              <a:rPr lang="en-US" sz="2200" dirty="0"/>
              <a:t>:</a:t>
            </a:r>
          </a:p>
          <a:p>
            <a:pPr marL="342900" indent="-342900">
              <a:buFont typeface="Wingdings" panose="05000000000000000000" pitchFamily="2" charset="2"/>
              <a:buChar char="ü"/>
            </a:pPr>
            <a:r>
              <a:rPr lang="nl-NL" sz="2200" dirty="0"/>
              <a:t>Het standpunt van je organisatie over het vraagstuk en de acties die je in het verleden hebt ondernomen of van plan bent te ondernemen</a:t>
            </a:r>
          </a:p>
          <a:p>
            <a:pPr marL="342900" indent="-342900">
              <a:buFont typeface="Wingdings" panose="05000000000000000000" pitchFamily="2" charset="2"/>
              <a:buChar char="ü"/>
            </a:pPr>
            <a:r>
              <a:rPr lang="nl-NL" sz="2200" dirty="0"/>
              <a:t>Andere betrouwbare bronnen zoals overheidspagina's en officiële wetgeving  </a:t>
            </a:r>
          </a:p>
          <a:p>
            <a:pPr marL="342900" indent="-342900">
              <a:buFont typeface="Wingdings" panose="05000000000000000000" pitchFamily="2" charset="2"/>
              <a:buChar char="ü"/>
            </a:pPr>
            <a:r>
              <a:rPr lang="nl-NL" sz="2200" dirty="0"/>
              <a:t>Wat de bezoeker kan doen om te helpen</a:t>
            </a:r>
            <a:endParaRPr lang="en-US" dirty="0"/>
          </a:p>
        </p:txBody>
      </p:sp>
      <p:pic>
        <p:nvPicPr>
          <p:cNvPr id="5" name="Graphic 4" descr="Connected outline">
            <a:extLst>
              <a:ext uri="{FF2B5EF4-FFF2-40B4-BE49-F238E27FC236}">
                <a16:creationId xmlns:a16="http://schemas.microsoft.com/office/drawing/2014/main" id="{14B5C21E-0A03-49B8-9FF7-8BAAB4051F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2701" y="502692"/>
            <a:ext cx="1153885" cy="1153885"/>
          </a:xfrm>
          <a:prstGeom prst="rect">
            <a:avLst/>
          </a:prstGeom>
        </p:spPr>
      </p:pic>
      <p:pic>
        <p:nvPicPr>
          <p:cNvPr id="6" name="Graphic 5" descr="Connected outline">
            <a:extLst>
              <a:ext uri="{FF2B5EF4-FFF2-40B4-BE49-F238E27FC236}">
                <a16:creationId xmlns:a16="http://schemas.microsoft.com/office/drawing/2014/main" id="{FF201CC5-1BD9-45E1-AF65-CC6E025499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91827">
            <a:off x="10643115" y="4677252"/>
            <a:ext cx="1153885" cy="1153885"/>
          </a:xfrm>
          <a:prstGeom prst="rect">
            <a:avLst/>
          </a:prstGeom>
        </p:spPr>
      </p:pic>
      <p:pic>
        <p:nvPicPr>
          <p:cNvPr id="7" name="Graphic 6" descr="Connected outline">
            <a:extLst>
              <a:ext uri="{FF2B5EF4-FFF2-40B4-BE49-F238E27FC236}">
                <a16:creationId xmlns:a16="http://schemas.microsoft.com/office/drawing/2014/main" id="{9FEAB9E9-7036-4186-A0D7-556509332B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762728">
            <a:off x="10427326" y="2075535"/>
            <a:ext cx="1153885" cy="1153885"/>
          </a:xfrm>
          <a:prstGeom prst="rect">
            <a:avLst/>
          </a:prstGeom>
        </p:spPr>
      </p:pic>
      <p:pic>
        <p:nvPicPr>
          <p:cNvPr id="8" name="Graphic 7" descr="Connected outline">
            <a:extLst>
              <a:ext uri="{FF2B5EF4-FFF2-40B4-BE49-F238E27FC236}">
                <a16:creationId xmlns:a16="http://schemas.microsoft.com/office/drawing/2014/main" id="{A8E49D18-37E2-4F88-9AAF-BFE5AA20A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430507">
            <a:off x="9657185" y="3524849"/>
            <a:ext cx="1153885" cy="1153885"/>
          </a:xfrm>
          <a:prstGeom prst="rect">
            <a:avLst/>
          </a:prstGeom>
        </p:spPr>
      </p:pic>
      <p:sp>
        <p:nvSpPr>
          <p:cNvPr id="9" name="TextBox 8">
            <a:extLst>
              <a:ext uri="{FF2B5EF4-FFF2-40B4-BE49-F238E27FC236}">
                <a16:creationId xmlns:a16="http://schemas.microsoft.com/office/drawing/2014/main" id="{3EB47BCD-1D04-415A-BED3-AA04BC40B1C5}"/>
              </a:ext>
            </a:extLst>
          </p:cNvPr>
          <p:cNvSpPr txBox="1"/>
          <p:nvPr/>
        </p:nvSpPr>
        <p:spPr>
          <a:xfrm>
            <a:off x="281734" y="371288"/>
            <a:ext cx="10516282" cy="1200329"/>
          </a:xfrm>
          <a:prstGeom prst="rect">
            <a:avLst/>
          </a:prstGeom>
          <a:noFill/>
        </p:spPr>
        <p:txBody>
          <a:bodyPr wrap="square">
            <a:spAutoFit/>
          </a:bodyPr>
          <a:lstStyle/>
          <a:p>
            <a:r>
              <a:rPr lang="nl-NL" sz="3600" dirty="0">
                <a:solidFill>
                  <a:schemeClr val="bg1"/>
                </a:solidFill>
                <a:highlight>
                  <a:srgbClr val="A6377D"/>
                </a:highlight>
              </a:rPr>
              <a:t>6 manieren waarop je website een hulpmiddel voor belangenbehartiging kan zijn </a:t>
            </a:r>
            <a:r>
              <a:rPr lang="hr-BA" sz="3600" dirty="0">
                <a:solidFill>
                  <a:schemeClr val="bg1"/>
                </a:solidFill>
                <a:highlight>
                  <a:srgbClr val="A6377D"/>
                </a:highlight>
              </a:rPr>
              <a:t>*</a:t>
            </a:r>
            <a:endParaRPr lang="en-US" sz="3600" dirty="0">
              <a:solidFill>
                <a:schemeClr val="bg1"/>
              </a:solidFill>
              <a:highlight>
                <a:srgbClr val="A6377D"/>
              </a:highlight>
            </a:endParaRPr>
          </a:p>
        </p:txBody>
      </p:sp>
      <p:sp>
        <p:nvSpPr>
          <p:cNvPr id="10" name="TextBox 9">
            <a:extLst>
              <a:ext uri="{FF2B5EF4-FFF2-40B4-BE49-F238E27FC236}">
                <a16:creationId xmlns:a16="http://schemas.microsoft.com/office/drawing/2014/main" id="{267B59EB-6F91-4B2F-B7F9-EE5173F286E3}"/>
              </a:ext>
            </a:extLst>
          </p:cNvPr>
          <p:cNvSpPr txBox="1"/>
          <p:nvPr/>
        </p:nvSpPr>
        <p:spPr>
          <a:xfrm>
            <a:off x="9376505" y="6116206"/>
            <a:ext cx="2533771" cy="276999"/>
          </a:xfrm>
          <a:prstGeom prst="rect">
            <a:avLst/>
          </a:prstGeom>
          <a:noFill/>
        </p:spPr>
        <p:txBody>
          <a:bodyPr wrap="none" rtlCol="0">
            <a:spAutoFit/>
          </a:bodyPr>
          <a:lstStyle/>
          <a:p>
            <a:r>
              <a:rPr lang="hr-BA" sz="1200" dirty="0">
                <a:solidFill>
                  <a:srgbClr val="4D2B65"/>
                </a:solidFill>
              </a:rPr>
              <a:t>*</a:t>
            </a:r>
            <a:r>
              <a:rPr lang="en-GB" sz="1200" dirty="0">
                <a:solidFill>
                  <a:srgbClr val="4D2B65"/>
                </a:solidFill>
              </a:rPr>
              <a:t>BRON</a:t>
            </a:r>
            <a:r>
              <a:rPr lang="hr-BA" sz="1200" dirty="0">
                <a:solidFill>
                  <a:srgbClr val="4D2B65"/>
                </a:solidFill>
              </a:rPr>
              <a:t>: www.grassrootsunwired.com</a:t>
            </a:r>
            <a:endParaRPr lang="en-US" sz="1200" dirty="0">
              <a:solidFill>
                <a:srgbClr val="4D2B65"/>
              </a:solidFill>
            </a:endParaRPr>
          </a:p>
        </p:txBody>
      </p:sp>
    </p:spTree>
    <p:extLst>
      <p:ext uri="{BB962C8B-B14F-4D97-AF65-F5344CB8AC3E}">
        <p14:creationId xmlns:p14="http://schemas.microsoft.com/office/powerpoint/2010/main" val="4764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FFE79-F4E8-4B4E-BCAF-065F49A02AA9}"/>
              </a:ext>
            </a:extLst>
          </p:cNvPr>
          <p:cNvSpPr>
            <a:spLocks noGrp="1"/>
          </p:cNvSpPr>
          <p:nvPr>
            <p:ph type="body" sz="quarter" idx="15"/>
          </p:nvPr>
        </p:nvSpPr>
        <p:spPr>
          <a:xfrm>
            <a:off x="-40641" y="526200"/>
            <a:ext cx="12273279" cy="1083096"/>
          </a:xfrm>
        </p:spPr>
        <p:txBody>
          <a:bodyPr/>
          <a:lstStyle/>
          <a:p>
            <a:pPr algn="ctr"/>
            <a:r>
              <a:rPr lang="en-US" dirty="0"/>
              <a:t>2. </a:t>
            </a:r>
            <a:r>
              <a:rPr lang="nl-NL" dirty="0"/>
              <a:t>Laat alle komende belangenbehartigingsevenementen zien</a:t>
            </a:r>
            <a:endParaRPr lang="en-US" dirty="0"/>
          </a:p>
        </p:txBody>
      </p:sp>
      <p:graphicFrame>
        <p:nvGraphicFramePr>
          <p:cNvPr id="14" name="Text Placeholder 2">
            <a:extLst>
              <a:ext uri="{FF2B5EF4-FFF2-40B4-BE49-F238E27FC236}">
                <a16:creationId xmlns:a16="http://schemas.microsoft.com/office/drawing/2014/main" id="{F314BC5C-4A2F-4CA7-8534-28BA0494EAB0}"/>
              </a:ext>
            </a:extLst>
          </p:cNvPr>
          <p:cNvGraphicFramePr/>
          <p:nvPr>
            <p:extLst>
              <p:ext uri="{D42A27DB-BD31-4B8C-83A1-F6EECF244321}">
                <p14:modId xmlns:p14="http://schemas.microsoft.com/office/powerpoint/2010/main" val="4104070865"/>
              </p:ext>
            </p:extLst>
          </p:nvPr>
        </p:nvGraphicFramePr>
        <p:xfrm>
          <a:off x="101600" y="1353720"/>
          <a:ext cx="11719249" cy="5784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543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25FF9-F8AA-4EFA-8DB6-FC6BA0E20A21}"/>
              </a:ext>
            </a:extLst>
          </p:cNvPr>
          <p:cNvSpPr>
            <a:spLocks noGrp="1"/>
          </p:cNvSpPr>
          <p:nvPr>
            <p:ph type="body" sz="quarter" idx="15"/>
          </p:nvPr>
        </p:nvSpPr>
        <p:spPr/>
        <p:txBody>
          <a:bodyPr/>
          <a:lstStyle/>
          <a:p>
            <a:r>
              <a:rPr lang="en-US" dirty="0"/>
              <a:t>3. </a:t>
            </a:r>
            <a:r>
              <a:rPr lang="nl-NL" dirty="0"/>
              <a:t>Voeg een supporters- of ledenprogramma toe</a:t>
            </a:r>
            <a:endParaRPr lang="en-US" dirty="0"/>
          </a:p>
        </p:txBody>
      </p:sp>
      <p:sp>
        <p:nvSpPr>
          <p:cNvPr id="3" name="Text Placeholder 2">
            <a:extLst>
              <a:ext uri="{FF2B5EF4-FFF2-40B4-BE49-F238E27FC236}">
                <a16:creationId xmlns:a16="http://schemas.microsoft.com/office/drawing/2014/main" id="{A491E777-9994-4217-8DDF-98F7F8F56415}"/>
              </a:ext>
            </a:extLst>
          </p:cNvPr>
          <p:cNvSpPr>
            <a:spLocks noGrp="1"/>
          </p:cNvSpPr>
          <p:nvPr>
            <p:ph type="body" sz="quarter" idx="16"/>
          </p:nvPr>
        </p:nvSpPr>
        <p:spPr>
          <a:xfrm>
            <a:off x="571313" y="2067342"/>
            <a:ext cx="9505748" cy="4038015"/>
          </a:xfrm>
        </p:spPr>
        <p:txBody>
          <a:bodyPr/>
          <a:lstStyle/>
          <a:p>
            <a:r>
              <a:rPr lang="nl-NL" dirty="0"/>
              <a:t>Dit is meestal voor je grotere belanghebbenden en meer gepassioneerde supporters en stelt hen in staat een grotere rol te spelen in je management en campagneplanning. Dit kan uitgroeien tot een fondsenwervingscampagne om je doelstellingen op het gebied van belangenbehartiging en bemiddeling te ondersteunen.</a:t>
            </a:r>
          </a:p>
          <a:p>
            <a:endParaRPr lang="nl-NL" dirty="0"/>
          </a:p>
          <a:p>
            <a:r>
              <a:rPr lang="nl-NL" dirty="0"/>
              <a:t>Als je initiatief zijn belangenbehartiging wil uitbreiden, kun je er een speciaal lidmaatschapsprogramma voor ontwikkelen. Zo kunnen je meest geïnspireerde en bereidwillige supporters een actievere rol spelen.</a:t>
            </a:r>
            <a:endParaRPr lang="en-US" dirty="0"/>
          </a:p>
        </p:txBody>
      </p:sp>
      <p:pic>
        <p:nvPicPr>
          <p:cNvPr id="5" name="Graphic 4" descr="Group of people outline">
            <a:extLst>
              <a:ext uri="{FF2B5EF4-FFF2-40B4-BE49-F238E27FC236}">
                <a16:creationId xmlns:a16="http://schemas.microsoft.com/office/drawing/2014/main" id="{30D2DE71-DC7A-436D-8786-71284BB734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6161" y="4086348"/>
            <a:ext cx="1103413" cy="1103413"/>
          </a:xfrm>
          <a:prstGeom prst="rect">
            <a:avLst/>
          </a:prstGeom>
        </p:spPr>
      </p:pic>
      <p:pic>
        <p:nvPicPr>
          <p:cNvPr id="7" name="Graphic 6" descr="Users outline">
            <a:extLst>
              <a:ext uri="{FF2B5EF4-FFF2-40B4-BE49-F238E27FC236}">
                <a16:creationId xmlns:a16="http://schemas.microsoft.com/office/drawing/2014/main" id="{37C20185-31AE-454A-90B2-00C408DBD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6072" y="766843"/>
            <a:ext cx="1103413" cy="1103413"/>
          </a:xfrm>
          <a:prstGeom prst="rect">
            <a:avLst/>
          </a:prstGeom>
        </p:spPr>
      </p:pic>
      <p:pic>
        <p:nvPicPr>
          <p:cNvPr id="9" name="Graphic 8" descr="Group outline">
            <a:extLst>
              <a:ext uri="{FF2B5EF4-FFF2-40B4-BE49-F238E27FC236}">
                <a16:creationId xmlns:a16="http://schemas.microsoft.com/office/drawing/2014/main" id="{FCB75E7C-A94C-4B0C-8A61-9B1AACF4D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6161" y="2399499"/>
            <a:ext cx="1103413" cy="1103413"/>
          </a:xfrm>
          <a:prstGeom prst="rect">
            <a:avLst/>
          </a:prstGeom>
        </p:spPr>
      </p:pic>
    </p:spTree>
    <p:extLst>
      <p:ext uri="{BB962C8B-B14F-4D97-AF65-F5344CB8AC3E}">
        <p14:creationId xmlns:p14="http://schemas.microsoft.com/office/powerpoint/2010/main" val="3694767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2AF8E-8C31-45C7-9E85-534DFECFB132}"/>
              </a:ext>
            </a:extLst>
          </p:cNvPr>
          <p:cNvSpPr>
            <a:spLocks noGrp="1"/>
          </p:cNvSpPr>
          <p:nvPr>
            <p:ph type="body" sz="quarter" idx="15"/>
          </p:nvPr>
        </p:nvSpPr>
        <p:spPr/>
        <p:txBody>
          <a:bodyPr/>
          <a:lstStyle/>
          <a:p>
            <a:r>
              <a:rPr lang="en-US" dirty="0"/>
              <a:t>4. </a:t>
            </a:r>
            <a:r>
              <a:rPr lang="nl-NL" dirty="0"/>
              <a:t>Vermeld  je sociale media accounts</a:t>
            </a:r>
            <a:endParaRPr lang="en-US" dirty="0"/>
          </a:p>
        </p:txBody>
      </p:sp>
      <p:pic>
        <p:nvPicPr>
          <p:cNvPr id="5" name="Graphic 4" descr="Online Network outline">
            <a:extLst>
              <a:ext uri="{FF2B5EF4-FFF2-40B4-BE49-F238E27FC236}">
                <a16:creationId xmlns:a16="http://schemas.microsoft.com/office/drawing/2014/main" id="{63436932-26B2-4F7A-8FB8-B9811C0F2A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68086">
            <a:off x="5880803" y="2606180"/>
            <a:ext cx="1021648" cy="1021648"/>
          </a:xfrm>
          <a:prstGeom prst="rect">
            <a:avLst/>
          </a:prstGeom>
        </p:spPr>
      </p:pic>
      <p:pic>
        <p:nvPicPr>
          <p:cNvPr id="7" name="Graphic 6" descr="Connections outline">
            <a:extLst>
              <a:ext uri="{FF2B5EF4-FFF2-40B4-BE49-F238E27FC236}">
                <a16:creationId xmlns:a16="http://schemas.microsoft.com/office/drawing/2014/main" id="{A5B60B92-07CE-4AE4-9565-B608453A53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63043">
            <a:off x="11141394" y="631163"/>
            <a:ext cx="1021648" cy="1021648"/>
          </a:xfrm>
          <a:prstGeom prst="rect">
            <a:avLst/>
          </a:prstGeom>
        </p:spPr>
      </p:pic>
      <p:pic>
        <p:nvPicPr>
          <p:cNvPr id="9" name="Graphic 8" descr="Connections outline">
            <a:extLst>
              <a:ext uri="{FF2B5EF4-FFF2-40B4-BE49-F238E27FC236}">
                <a16:creationId xmlns:a16="http://schemas.microsoft.com/office/drawing/2014/main" id="{74FD8BA7-BE00-4DF5-86E7-4D61A68339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50174">
            <a:off x="230061" y="5350333"/>
            <a:ext cx="1021647" cy="1021647"/>
          </a:xfrm>
          <a:prstGeom prst="rect">
            <a:avLst/>
          </a:prstGeom>
        </p:spPr>
      </p:pic>
      <p:sp>
        <p:nvSpPr>
          <p:cNvPr id="4" name="Rectangle 3" descr="Marketing">
            <a:extLst>
              <a:ext uri="{FF2B5EF4-FFF2-40B4-BE49-F238E27FC236}">
                <a16:creationId xmlns:a16="http://schemas.microsoft.com/office/drawing/2014/main" id="{516BB72B-D57A-4218-A987-F0D14C9738D6}"/>
              </a:ext>
            </a:extLst>
          </p:cNvPr>
          <p:cNvSpPr/>
          <p:nvPr/>
        </p:nvSpPr>
        <p:spPr>
          <a:xfrm>
            <a:off x="2862143" y="1552224"/>
            <a:ext cx="1944000" cy="1940614"/>
          </a:xfrm>
          <a:prstGeom prst="rect">
            <a:avLst/>
          </a:prstGeo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2196AE8D-F0DA-48E7-95F0-AA7D3CF7546B}"/>
              </a:ext>
            </a:extLst>
          </p:cNvPr>
          <p:cNvSpPr/>
          <p:nvPr/>
        </p:nvSpPr>
        <p:spPr>
          <a:xfrm>
            <a:off x="1400000" y="3544544"/>
            <a:ext cx="4828507" cy="2099479"/>
          </a:xfrm>
          <a:custGeom>
            <a:avLst/>
            <a:gdLst>
              <a:gd name="connsiteX0" fmla="*/ 0 w 4828507"/>
              <a:gd name="connsiteY0" fmla="*/ 0 h 2099479"/>
              <a:gd name="connsiteX1" fmla="*/ 4828507 w 4828507"/>
              <a:gd name="connsiteY1" fmla="*/ 0 h 2099479"/>
              <a:gd name="connsiteX2" fmla="*/ 4828507 w 4828507"/>
              <a:gd name="connsiteY2" fmla="*/ 2099479 h 2099479"/>
              <a:gd name="connsiteX3" fmla="*/ 0 w 4828507"/>
              <a:gd name="connsiteY3" fmla="*/ 2099479 h 2099479"/>
              <a:gd name="connsiteX4" fmla="*/ 0 w 4828507"/>
              <a:gd name="connsiteY4" fmla="*/ 0 h 209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507" h="2099479">
                <a:moveTo>
                  <a:pt x="0" y="0"/>
                </a:moveTo>
                <a:lnTo>
                  <a:pt x="4828507" y="0"/>
                </a:lnTo>
                <a:lnTo>
                  <a:pt x="4828507" y="2099479"/>
                </a:lnTo>
                <a:lnTo>
                  <a:pt x="0" y="209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nl-NL" sz="2000" kern="1200" dirty="0"/>
              <a:t>Sommige van de beste belangenbehartigingscampagnes gebeuren op sociale media. Dat komt doordat sociale netwerken het woord over belangrijke onderwerpen makkelijk kunnen verspreiden en je bereik exponentieel kunnen uitbreiden. Eén supporter zal het aan al zijn contacten vertellen, en veel van die mensen zullen het weer aan contacten vertellen, enzovoort.</a:t>
            </a:r>
            <a:endParaRPr lang="en-US" sz="1800" kern="1200" dirty="0"/>
          </a:p>
        </p:txBody>
      </p:sp>
      <p:sp>
        <p:nvSpPr>
          <p:cNvPr id="8" name="Rectangle 7" descr="Megaphone">
            <a:extLst>
              <a:ext uri="{FF2B5EF4-FFF2-40B4-BE49-F238E27FC236}">
                <a16:creationId xmlns:a16="http://schemas.microsoft.com/office/drawing/2014/main" id="{C934F76F-7AF0-4645-B538-C607E871513A}"/>
              </a:ext>
            </a:extLst>
          </p:cNvPr>
          <p:cNvSpPr/>
          <p:nvPr/>
        </p:nvSpPr>
        <p:spPr>
          <a:xfrm>
            <a:off x="8192397" y="1596025"/>
            <a:ext cx="1944000" cy="1944000"/>
          </a:xfrm>
          <a:prstGeom prst="rect">
            <a:avLst/>
          </a:prstGeom>
          <a: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9D25E05A-C3CF-448E-B6E8-983F6F3BB36B}"/>
              </a:ext>
            </a:extLst>
          </p:cNvPr>
          <p:cNvSpPr/>
          <p:nvPr/>
        </p:nvSpPr>
        <p:spPr>
          <a:xfrm>
            <a:off x="7024287" y="3540025"/>
            <a:ext cx="4525288" cy="1932564"/>
          </a:xfrm>
          <a:custGeom>
            <a:avLst/>
            <a:gdLst>
              <a:gd name="connsiteX0" fmla="*/ 0 w 4320000"/>
              <a:gd name="connsiteY0" fmla="*/ 0 h 1932564"/>
              <a:gd name="connsiteX1" fmla="*/ 4320000 w 4320000"/>
              <a:gd name="connsiteY1" fmla="*/ 0 h 1932564"/>
              <a:gd name="connsiteX2" fmla="*/ 4320000 w 4320000"/>
              <a:gd name="connsiteY2" fmla="*/ 1932564 h 1932564"/>
              <a:gd name="connsiteX3" fmla="*/ 0 w 4320000"/>
              <a:gd name="connsiteY3" fmla="*/ 1932564 h 1932564"/>
              <a:gd name="connsiteX4" fmla="*/ 0 w 4320000"/>
              <a:gd name="connsiteY4" fmla="*/ 0 h 1932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932564">
                <a:moveTo>
                  <a:pt x="0" y="0"/>
                </a:moveTo>
                <a:lnTo>
                  <a:pt x="4320000" y="0"/>
                </a:lnTo>
                <a:lnTo>
                  <a:pt x="4320000" y="1932564"/>
                </a:lnTo>
                <a:lnTo>
                  <a:pt x="0" y="19325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nl-NL" sz="2000" b="0" kern="1200" dirty="0"/>
              <a:t>Om je website je campagne voor sociale media te laten ondersteunen, moet je al je sociale media verbindingen duidelijk promoten en weergeven. Dat kunnen simpelweg pictogramknoppen zijn die gebruikers naar het juiste account sturen. </a:t>
            </a:r>
            <a:endParaRPr lang="en-US" sz="2000" kern="1200" dirty="0"/>
          </a:p>
        </p:txBody>
      </p:sp>
    </p:spTree>
    <p:extLst>
      <p:ext uri="{BB962C8B-B14F-4D97-AF65-F5344CB8AC3E}">
        <p14:creationId xmlns:p14="http://schemas.microsoft.com/office/powerpoint/2010/main" val="614065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0BE708-61C3-4A88-B40F-F8BAB2C6B47C}"/>
              </a:ext>
            </a:extLst>
          </p:cNvPr>
          <p:cNvSpPr>
            <a:spLocks noGrp="1"/>
          </p:cNvSpPr>
          <p:nvPr>
            <p:ph type="body" sz="quarter" idx="15"/>
          </p:nvPr>
        </p:nvSpPr>
        <p:spPr/>
        <p:txBody>
          <a:bodyPr/>
          <a:lstStyle/>
          <a:p>
            <a:r>
              <a:rPr lang="en-US" dirty="0"/>
              <a:t>5. </a:t>
            </a:r>
            <a:r>
              <a:rPr lang="nl-NL" dirty="0"/>
              <a:t>Schrijf inhoud voor je blog</a:t>
            </a:r>
            <a:endParaRPr lang="en-US" dirty="0"/>
          </a:p>
        </p:txBody>
      </p:sp>
      <p:sp>
        <p:nvSpPr>
          <p:cNvPr id="3" name="Text Placeholder 2">
            <a:extLst>
              <a:ext uri="{FF2B5EF4-FFF2-40B4-BE49-F238E27FC236}">
                <a16:creationId xmlns:a16="http://schemas.microsoft.com/office/drawing/2014/main" id="{562F5CFD-C849-4B42-8993-9FD6B9BC9E7B}"/>
              </a:ext>
            </a:extLst>
          </p:cNvPr>
          <p:cNvSpPr>
            <a:spLocks noGrp="1"/>
          </p:cNvSpPr>
          <p:nvPr>
            <p:ph type="body" sz="quarter" idx="16"/>
          </p:nvPr>
        </p:nvSpPr>
        <p:spPr>
          <a:xfrm>
            <a:off x="571313" y="1750101"/>
            <a:ext cx="4642944" cy="4038015"/>
          </a:xfrm>
        </p:spPr>
        <p:txBody>
          <a:bodyPr/>
          <a:lstStyle/>
          <a:p>
            <a:r>
              <a:rPr lang="nl-NL" sz="2000" dirty="0"/>
              <a:t>Begin met het schrijven van blogberichten om de inhoud van je website levendig te houden met opiniestukken over de onderwerpen en vraagstukken waar je voor opkomt:</a:t>
            </a:r>
          </a:p>
          <a:p>
            <a:pPr marL="342900" indent="-342900">
              <a:buFont typeface="Wingdings" panose="05000000000000000000" pitchFamily="2" charset="2"/>
              <a:buChar char="Ø"/>
            </a:pPr>
            <a:r>
              <a:rPr lang="nl-NL" sz="2000" b="0" dirty="0">
                <a:effectLst/>
              </a:rPr>
              <a:t>Informatieve nieuwsartikelen</a:t>
            </a:r>
          </a:p>
          <a:p>
            <a:pPr marL="342900" indent="-342900">
              <a:buFont typeface="Wingdings" panose="05000000000000000000" pitchFamily="2" charset="2"/>
              <a:buChar char="Ø"/>
            </a:pPr>
            <a:r>
              <a:rPr lang="nl-NL" sz="2000" b="0" dirty="0">
                <a:effectLst/>
              </a:rPr>
              <a:t>Inspirerende verhalen die met het onderwerp te maken hebben</a:t>
            </a:r>
          </a:p>
          <a:p>
            <a:pPr marL="342900" indent="-342900">
              <a:buFont typeface="Wingdings" panose="05000000000000000000" pitchFamily="2" charset="2"/>
              <a:buChar char="Ø"/>
            </a:pPr>
            <a:r>
              <a:rPr lang="nl-NL" sz="2000" b="0" dirty="0">
                <a:effectLst/>
              </a:rPr>
              <a:t>Recente successen</a:t>
            </a:r>
          </a:p>
          <a:p>
            <a:pPr marL="342900" indent="-342900">
              <a:buFont typeface="Wingdings" panose="05000000000000000000" pitchFamily="2" charset="2"/>
              <a:buChar char="Ø"/>
            </a:pPr>
            <a:r>
              <a:rPr lang="nl-NL" sz="2000" b="0" dirty="0">
                <a:effectLst/>
              </a:rPr>
              <a:t>Interviews met andere belangenbehartigers over hun inspanningen</a:t>
            </a:r>
          </a:p>
          <a:p>
            <a:pPr marL="342900" indent="-342900">
              <a:buFont typeface="Wingdings" panose="05000000000000000000" pitchFamily="2" charset="2"/>
              <a:buChar char="Ø"/>
            </a:pPr>
            <a:r>
              <a:rPr lang="nl-NL" sz="2000" b="0" dirty="0">
                <a:effectLst/>
              </a:rPr>
              <a:t>Prioriteit geven aan transparantie </a:t>
            </a:r>
            <a:endParaRPr lang="en-US" sz="2000" dirty="0"/>
          </a:p>
        </p:txBody>
      </p:sp>
      <p:pic>
        <p:nvPicPr>
          <p:cNvPr id="5" name="Picture 4" descr="A person using a computer&#10;&#10;Description automatically generated with low confidence">
            <a:extLst>
              <a:ext uri="{FF2B5EF4-FFF2-40B4-BE49-F238E27FC236}">
                <a16:creationId xmlns:a16="http://schemas.microsoft.com/office/drawing/2014/main" id="{A59FB165-EDB3-45FE-B733-12C7865EED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
          <a:stretch/>
        </p:blipFill>
        <p:spPr>
          <a:xfrm>
            <a:off x="6492240" y="-459"/>
            <a:ext cx="569976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898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F6926B-D3EB-4972-B474-49B2AAE24C8F}"/>
              </a:ext>
            </a:extLst>
          </p:cNvPr>
          <p:cNvSpPr>
            <a:spLocks noGrp="1"/>
          </p:cNvSpPr>
          <p:nvPr>
            <p:ph type="body" sz="quarter" idx="13"/>
          </p:nvPr>
        </p:nvSpPr>
        <p:spPr>
          <a:xfrm>
            <a:off x="388093" y="670560"/>
            <a:ext cx="3058492" cy="3860799"/>
          </a:xfrm>
        </p:spPr>
        <p:txBody>
          <a:bodyPr>
            <a:normAutofit fontScale="62500" lnSpcReduction="20000"/>
          </a:bodyPr>
          <a:lstStyle/>
          <a:p>
            <a:r>
              <a:rPr lang="nl-NL" dirty="0"/>
              <a:t>EEN KRACHTIG VOORBEELD VAN EEN BLOG</a:t>
            </a:r>
          </a:p>
          <a:p>
            <a:endParaRPr lang="en-US" dirty="0"/>
          </a:p>
          <a:p>
            <a:r>
              <a:rPr lang="nl-NL" dirty="0">
                <a:solidFill>
                  <a:srgbClr val="4D2B65"/>
                </a:solidFill>
              </a:rPr>
              <a:t>"Wij zijn ook mensen": Een blog van Chris </a:t>
            </a:r>
            <a:r>
              <a:rPr lang="nl-NL" dirty="0" err="1">
                <a:solidFill>
                  <a:srgbClr val="4D2B65"/>
                </a:solidFill>
              </a:rPr>
              <a:t>McDonagh</a:t>
            </a:r>
            <a:r>
              <a:rPr lang="nl-NL" dirty="0">
                <a:solidFill>
                  <a:srgbClr val="4D2B65"/>
                </a:solidFill>
              </a:rPr>
              <a:t> over opgroeien als Ierse </a:t>
            </a:r>
            <a:r>
              <a:rPr lang="nl-NL" dirty="0" err="1">
                <a:solidFill>
                  <a:srgbClr val="4D2B65"/>
                </a:solidFill>
              </a:rPr>
              <a:t>Traveller</a:t>
            </a:r>
            <a:r>
              <a:rPr lang="nl-NL" dirty="0">
                <a:solidFill>
                  <a:srgbClr val="4D2B65"/>
                </a:solidFill>
              </a:rPr>
              <a:t> (een nomadische gemeenschap in het VK en Ierland die nog steeds veel discriminatie ervaart)</a:t>
            </a:r>
            <a:endParaRPr lang="en-US" dirty="0">
              <a:solidFill>
                <a:srgbClr val="4D2B65"/>
              </a:solidFill>
            </a:endParaRPr>
          </a:p>
        </p:txBody>
      </p:sp>
      <p:sp>
        <p:nvSpPr>
          <p:cNvPr id="3" name="Text Placeholder 2">
            <a:extLst>
              <a:ext uri="{FF2B5EF4-FFF2-40B4-BE49-F238E27FC236}">
                <a16:creationId xmlns:a16="http://schemas.microsoft.com/office/drawing/2014/main" id="{BABDA44F-9884-4D6A-8318-C22ACA1D5660}"/>
              </a:ext>
            </a:extLst>
          </p:cNvPr>
          <p:cNvSpPr>
            <a:spLocks noGrp="1"/>
          </p:cNvSpPr>
          <p:nvPr>
            <p:ph type="body" sz="quarter" idx="14"/>
          </p:nvPr>
        </p:nvSpPr>
        <p:spPr>
          <a:xfrm>
            <a:off x="267478" y="5145197"/>
            <a:ext cx="5088293" cy="748735"/>
          </a:xfrm>
        </p:spPr>
        <p:txBody>
          <a:bodyPr/>
          <a:lstStyle/>
          <a:p>
            <a:r>
              <a:rPr lang="nl-NL" sz="1800" i="1" dirty="0"/>
              <a:t>Chris is een Ierse </a:t>
            </a:r>
            <a:r>
              <a:rPr lang="nl-NL" sz="1800" i="1" dirty="0" err="1"/>
              <a:t>Traveller</a:t>
            </a:r>
            <a:r>
              <a:rPr lang="nl-NL" sz="1800" i="1" dirty="0"/>
              <a:t> en groeide op reizend door het Verenigd Koninkrijk. Hij schrijft over zijn persoonlijke ervaringen van het opgroeien binnen de </a:t>
            </a:r>
            <a:r>
              <a:rPr lang="nl-NL" sz="1800" i="1" dirty="0" err="1"/>
              <a:t>Traveller</a:t>
            </a:r>
            <a:r>
              <a:rPr lang="nl-NL" sz="1800" i="1" dirty="0"/>
              <a:t> gemeenschap, zowel goede als slechte.</a:t>
            </a:r>
            <a:endParaRPr lang="en-US" sz="1800" i="1" dirty="0"/>
          </a:p>
        </p:txBody>
      </p:sp>
      <p:pic>
        <p:nvPicPr>
          <p:cNvPr id="6" name="Picture 5">
            <a:hlinkClick r:id="rId2"/>
            <a:extLst>
              <a:ext uri="{FF2B5EF4-FFF2-40B4-BE49-F238E27FC236}">
                <a16:creationId xmlns:a16="http://schemas.microsoft.com/office/drawing/2014/main" id="{9426F059-A1FD-4CCA-B7BB-D0A60A91490E}"/>
              </a:ext>
            </a:extLst>
          </p:cNvPr>
          <p:cNvPicPr>
            <a:picLocks noChangeAspect="1"/>
          </p:cNvPicPr>
          <p:nvPr/>
        </p:nvPicPr>
        <p:blipFill>
          <a:blip r:embed="rId3"/>
          <a:stretch>
            <a:fillRect/>
          </a:stretch>
        </p:blipFill>
        <p:spPr>
          <a:xfrm>
            <a:off x="5648507" y="0"/>
            <a:ext cx="6543493" cy="6858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30F190A-D805-4C60-B2A8-45D1663B1044}"/>
              </a:ext>
            </a:extLst>
          </p:cNvPr>
          <p:cNvSpPr txBox="1"/>
          <p:nvPr/>
        </p:nvSpPr>
        <p:spPr>
          <a:xfrm>
            <a:off x="3859284" y="826847"/>
            <a:ext cx="1580463" cy="2862322"/>
          </a:xfrm>
          <a:prstGeom prst="rect">
            <a:avLst/>
          </a:prstGeom>
          <a:noFill/>
        </p:spPr>
        <p:txBody>
          <a:bodyPr wrap="square">
            <a:spAutoFit/>
          </a:bodyPr>
          <a:lstStyle/>
          <a:p>
            <a:r>
              <a:rPr lang="nl-NL" sz="1800" i="1" dirty="0">
                <a:solidFill>
                  <a:srgbClr val="5E5E5E"/>
                </a:solidFill>
              </a:rPr>
              <a:t>Chris </a:t>
            </a:r>
            <a:r>
              <a:rPr lang="nl-NL" sz="1800" i="1" dirty="0" err="1">
                <a:solidFill>
                  <a:srgbClr val="5E5E5E"/>
                </a:solidFill>
              </a:rPr>
              <a:t>McDonagh</a:t>
            </a:r>
            <a:r>
              <a:rPr lang="nl-NL" sz="1800" i="1" dirty="0">
                <a:solidFill>
                  <a:srgbClr val="5E5E5E"/>
                </a:solidFill>
              </a:rPr>
              <a:t> is </a:t>
            </a:r>
            <a:r>
              <a:rPr lang="nl-NL" sz="1800" i="1" dirty="0" err="1">
                <a:solidFill>
                  <a:srgbClr val="5E5E5E"/>
                </a:solidFill>
              </a:rPr>
              <a:t>campagne-medewerker</a:t>
            </a:r>
            <a:r>
              <a:rPr lang="nl-NL" sz="1800" i="1" dirty="0">
                <a:solidFill>
                  <a:srgbClr val="5E5E5E"/>
                </a:solidFill>
              </a:rPr>
              <a:t> bij </a:t>
            </a:r>
            <a:r>
              <a:rPr lang="nl-NL" sz="1800" i="1" dirty="0" err="1">
                <a:solidFill>
                  <a:srgbClr val="5E5E5E"/>
                </a:solidFill>
              </a:rPr>
              <a:t>Friends</a:t>
            </a:r>
            <a:r>
              <a:rPr lang="nl-NL" sz="1800" i="1" dirty="0">
                <a:solidFill>
                  <a:srgbClr val="5E5E5E"/>
                </a:solidFill>
              </a:rPr>
              <a:t>, Families </a:t>
            </a:r>
            <a:r>
              <a:rPr lang="nl-NL" sz="1800" i="1" dirty="0" err="1">
                <a:solidFill>
                  <a:srgbClr val="5E5E5E"/>
                </a:solidFill>
              </a:rPr>
              <a:t>and</a:t>
            </a:r>
            <a:r>
              <a:rPr lang="nl-NL" sz="1800" i="1" dirty="0">
                <a:solidFill>
                  <a:srgbClr val="5E5E5E"/>
                </a:solidFill>
              </a:rPr>
              <a:t> </a:t>
            </a:r>
            <a:r>
              <a:rPr lang="nl-NL" sz="1800" i="1" dirty="0" err="1">
                <a:solidFill>
                  <a:srgbClr val="5E5E5E"/>
                </a:solidFill>
              </a:rPr>
              <a:t>Travellers</a:t>
            </a:r>
            <a:r>
              <a:rPr lang="nl-NL" sz="1800" i="1" dirty="0">
                <a:solidFill>
                  <a:srgbClr val="5E5E5E"/>
                </a:solidFill>
              </a:rPr>
              <a:t> en runt ook @TravellersAgainstRacism. </a:t>
            </a:r>
            <a:endParaRPr lang="hr-BA" sz="1800" i="1" dirty="0">
              <a:solidFill>
                <a:srgbClr val="5E5E5E"/>
              </a:solidFill>
            </a:endParaRPr>
          </a:p>
        </p:txBody>
      </p:sp>
      <p:pic>
        <p:nvPicPr>
          <p:cNvPr id="9" name="Graphic 8" descr="Right pointing backhand index with solid fill">
            <a:extLst>
              <a:ext uri="{FF2B5EF4-FFF2-40B4-BE49-F238E27FC236}">
                <a16:creationId xmlns:a16="http://schemas.microsoft.com/office/drawing/2014/main" id="{A5DE55F4-1F7E-41E4-B7F4-7ABACA6F5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4003" y="3618863"/>
            <a:ext cx="1231024" cy="1231024"/>
          </a:xfrm>
          <a:prstGeom prst="rect">
            <a:avLst/>
          </a:prstGeom>
        </p:spPr>
      </p:pic>
      <p:sp>
        <p:nvSpPr>
          <p:cNvPr id="10" name="TextBox 9">
            <a:extLst>
              <a:ext uri="{FF2B5EF4-FFF2-40B4-BE49-F238E27FC236}">
                <a16:creationId xmlns:a16="http://schemas.microsoft.com/office/drawing/2014/main" id="{983D99A0-5041-4911-8646-EADAA97A97B6}"/>
              </a:ext>
            </a:extLst>
          </p:cNvPr>
          <p:cNvSpPr txBox="1"/>
          <p:nvPr/>
        </p:nvSpPr>
        <p:spPr>
          <a:xfrm>
            <a:off x="3586480" y="4628210"/>
            <a:ext cx="2084954" cy="369332"/>
          </a:xfrm>
          <a:prstGeom prst="rect">
            <a:avLst/>
          </a:prstGeom>
          <a:noFill/>
        </p:spPr>
        <p:txBody>
          <a:bodyPr wrap="square" rtlCol="0">
            <a:spAutoFit/>
          </a:bodyPr>
          <a:lstStyle/>
          <a:p>
            <a:r>
              <a:rPr lang="hr-BA" b="1" dirty="0">
                <a:solidFill>
                  <a:srgbClr val="F6BC67"/>
                </a:solidFill>
              </a:rPr>
              <a:t>KLIK OM TE LEZEN</a:t>
            </a:r>
            <a:endParaRPr lang="en-US" b="1" dirty="0">
              <a:solidFill>
                <a:srgbClr val="F6BC67"/>
              </a:solidFill>
            </a:endParaRPr>
          </a:p>
        </p:txBody>
      </p:sp>
    </p:spTree>
    <p:extLst>
      <p:ext uri="{BB962C8B-B14F-4D97-AF65-F5344CB8AC3E}">
        <p14:creationId xmlns:p14="http://schemas.microsoft.com/office/powerpoint/2010/main" val="2430261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F8CCC-1AC8-4B27-8362-B0B99C8483BA}"/>
              </a:ext>
            </a:extLst>
          </p:cNvPr>
          <p:cNvSpPr>
            <a:spLocks noGrp="1"/>
          </p:cNvSpPr>
          <p:nvPr>
            <p:ph type="body" sz="quarter" idx="15"/>
          </p:nvPr>
        </p:nvSpPr>
        <p:spPr/>
        <p:txBody>
          <a:bodyPr/>
          <a:lstStyle/>
          <a:p>
            <a:r>
              <a:rPr lang="nl-NL" dirty="0"/>
              <a:t>Laten we de doelen niet vergeten</a:t>
            </a:r>
            <a:endParaRPr lang="en-US" dirty="0"/>
          </a:p>
        </p:txBody>
      </p:sp>
      <p:sp>
        <p:nvSpPr>
          <p:cNvPr id="3" name="Text Placeholder 2">
            <a:extLst>
              <a:ext uri="{FF2B5EF4-FFF2-40B4-BE49-F238E27FC236}">
                <a16:creationId xmlns:a16="http://schemas.microsoft.com/office/drawing/2014/main" id="{9C067EFC-924E-428A-BDD3-98CB5148152B}"/>
              </a:ext>
            </a:extLst>
          </p:cNvPr>
          <p:cNvSpPr>
            <a:spLocks noGrp="1"/>
          </p:cNvSpPr>
          <p:nvPr>
            <p:ph type="body" sz="quarter" idx="16"/>
          </p:nvPr>
        </p:nvSpPr>
        <p:spPr/>
        <p:txBody>
          <a:bodyPr/>
          <a:lstStyle/>
          <a:p>
            <a:pPr marL="342900" indent="-342900">
              <a:buFont typeface="Wingdings" panose="05000000000000000000" pitchFamily="2" charset="2"/>
              <a:buChar char="ü"/>
            </a:pPr>
            <a:r>
              <a:rPr lang="hr-BA" dirty="0"/>
              <a:t>In  MODULE 2</a:t>
            </a:r>
            <a:r>
              <a:rPr lang="en-IE" dirty="0"/>
              <a:t> deed je </a:t>
            </a:r>
            <a:r>
              <a:rPr lang="en-IE" dirty="0" err="1"/>
              <a:t>een</a:t>
            </a:r>
            <a:r>
              <a:rPr lang="en-IE" dirty="0"/>
              <a:t> </a:t>
            </a:r>
            <a:r>
              <a:rPr lang="en-GB" i="1" dirty="0">
                <a:solidFill>
                  <a:srgbClr val="A6377D"/>
                </a:solidFill>
              </a:rPr>
              <a:t>ZELFEVALUATIEOEFENING </a:t>
            </a:r>
            <a:r>
              <a:rPr lang="en-IE" dirty="0"/>
              <a:t>en </a:t>
            </a:r>
            <a:r>
              <a:rPr lang="en-IE" dirty="0" err="1"/>
              <a:t>een</a:t>
            </a:r>
            <a:r>
              <a:rPr lang="en-IE" dirty="0"/>
              <a:t> </a:t>
            </a:r>
            <a:r>
              <a:rPr lang="en-IE" dirty="0" err="1"/>
              <a:t>activiteit</a:t>
            </a:r>
            <a:r>
              <a:rPr lang="en-IE" dirty="0"/>
              <a:t> om je </a:t>
            </a:r>
            <a:r>
              <a:rPr lang="en-GB" i="1" dirty="0">
                <a:solidFill>
                  <a:srgbClr val="FFC000"/>
                </a:solidFill>
              </a:rPr>
              <a:t>GEMEENSCHAP IN KAART TE BRENGEN</a:t>
            </a:r>
            <a:r>
              <a:rPr lang="hr-BA" dirty="0"/>
              <a:t>. </a:t>
            </a:r>
            <a:r>
              <a:rPr lang="nl-NL" dirty="0"/>
              <a:t>Je hebt nu dus een idee van wat je zou willen bereiken. In dezelfde module ontwikkelde je ook een</a:t>
            </a:r>
            <a:r>
              <a:rPr lang="hr-BA" dirty="0"/>
              <a:t> </a:t>
            </a:r>
            <a:r>
              <a:rPr lang="en-GB" i="1" dirty="0">
                <a:solidFill>
                  <a:srgbClr val="76C6D2"/>
                </a:solidFill>
              </a:rPr>
              <a:t>PLAN VOOR BELANGENBEHARTIGING</a:t>
            </a:r>
            <a:r>
              <a:rPr lang="hr-BA" dirty="0"/>
              <a:t>.</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hr-BA" dirty="0"/>
              <a:t>In MODULE 3 </a:t>
            </a:r>
            <a:r>
              <a:rPr lang="nl-NL" dirty="0"/>
              <a:t>had je de gelegenheid om je</a:t>
            </a:r>
            <a:r>
              <a:rPr lang="hr-BA" dirty="0"/>
              <a:t> </a:t>
            </a:r>
            <a:r>
              <a:rPr lang="en-GB" i="1" dirty="0">
                <a:solidFill>
                  <a:srgbClr val="A6377D"/>
                </a:solidFill>
              </a:rPr>
              <a:t>DOELEN TE FORMULEREN </a:t>
            </a:r>
            <a:r>
              <a:rPr lang="en-GB" dirty="0"/>
              <a:t>en om over </a:t>
            </a:r>
            <a:r>
              <a:rPr lang="en-GB" dirty="0" err="1"/>
              <a:t>na</a:t>
            </a:r>
            <a:r>
              <a:rPr lang="en-GB" dirty="0"/>
              <a:t> </a:t>
            </a:r>
            <a:r>
              <a:rPr lang="en-GB" dirty="0" err="1"/>
              <a:t>te</a:t>
            </a:r>
            <a:r>
              <a:rPr lang="en-GB" dirty="0"/>
              <a:t> </a:t>
            </a:r>
            <a:r>
              <a:rPr lang="en-GB" dirty="0" err="1"/>
              <a:t>denken</a:t>
            </a:r>
            <a:r>
              <a:rPr lang="en-GB" dirty="0"/>
              <a:t> hoe je </a:t>
            </a:r>
            <a:r>
              <a:rPr lang="en-GB" i="1" dirty="0">
                <a:solidFill>
                  <a:srgbClr val="FFC000"/>
                </a:solidFill>
              </a:rPr>
              <a:t>VERANDERING TERWEGE BRENGT</a:t>
            </a:r>
            <a:r>
              <a:rPr lang="hr-BA" dirty="0"/>
              <a:t>.</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Ø"/>
            </a:pPr>
            <a:r>
              <a:rPr lang="en-GB" dirty="0"/>
              <a:t>Nu is het </a:t>
            </a:r>
            <a:r>
              <a:rPr lang="en-GB" dirty="0" err="1"/>
              <a:t>het</a:t>
            </a:r>
            <a:r>
              <a:rPr lang="en-GB" dirty="0"/>
              <a:t> moment om</a:t>
            </a:r>
            <a:r>
              <a:rPr lang="hr-BA" dirty="0"/>
              <a:t> </a:t>
            </a:r>
            <a:r>
              <a:rPr lang="en-GB" b="1" i="1" dirty="0">
                <a:solidFill>
                  <a:srgbClr val="76C6D2"/>
                </a:solidFill>
              </a:rPr>
              <a:t>JE BOODSCHAP </a:t>
            </a:r>
            <a:r>
              <a:rPr lang="en-GB" dirty="0" err="1"/>
              <a:t>te</a:t>
            </a:r>
            <a:r>
              <a:rPr lang="en-GB" dirty="0"/>
              <a:t> </a:t>
            </a:r>
            <a:r>
              <a:rPr lang="en-GB" dirty="0" err="1"/>
              <a:t>bepalen</a:t>
            </a:r>
            <a:r>
              <a:rPr lang="en-GB" dirty="0"/>
              <a:t> en </a:t>
            </a:r>
            <a:r>
              <a:rPr lang="en-GB" dirty="0" err="1"/>
              <a:t>vorm</a:t>
            </a:r>
            <a:r>
              <a:rPr lang="en-GB" dirty="0"/>
              <a:t> </a:t>
            </a:r>
            <a:r>
              <a:rPr lang="en-GB" dirty="0" err="1"/>
              <a:t>te</a:t>
            </a:r>
            <a:r>
              <a:rPr lang="en-GB" dirty="0"/>
              <a:t> </a:t>
            </a:r>
            <a:r>
              <a:rPr lang="en-GB" dirty="0" err="1"/>
              <a:t>geven</a:t>
            </a:r>
            <a:r>
              <a:rPr lang="en-IE" dirty="0"/>
              <a:t>.</a:t>
            </a:r>
            <a:endParaRPr lang="hr-BA" dirty="0"/>
          </a:p>
          <a:p>
            <a:endParaRPr lang="en-US" dirty="0"/>
          </a:p>
        </p:txBody>
      </p:sp>
    </p:spTree>
    <p:extLst>
      <p:ext uri="{BB962C8B-B14F-4D97-AF65-F5344CB8AC3E}">
        <p14:creationId xmlns:p14="http://schemas.microsoft.com/office/powerpoint/2010/main" val="289766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505999" y="530290"/>
            <a:ext cx="7061613" cy="1083096"/>
          </a:xfrm>
        </p:spPr>
        <p:txBody>
          <a:bodyPr/>
          <a:lstStyle/>
          <a:p>
            <a:r>
              <a:rPr lang="hr-BA" dirty="0"/>
              <a:t>6. </a:t>
            </a:r>
            <a:r>
              <a:rPr lang="nl-NL" dirty="0"/>
              <a:t>Zorg ervoor dat supporters weten hoe ze actie kunnen ondernemen</a:t>
            </a:r>
            <a:endParaRPr lang="en-US" dirty="0"/>
          </a:p>
        </p:txBody>
      </p:sp>
      <p:sp>
        <p:nvSpPr>
          <p:cNvPr id="3" name="Text Placeholder 2">
            <a:extLst>
              <a:ext uri="{FF2B5EF4-FFF2-40B4-BE49-F238E27FC236}">
                <a16:creationId xmlns:a16="http://schemas.microsoft.com/office/drawing/2014/main" id="{A9B4CBA2-57D1-44BB-A306-0241638BB976}"/>
              </a:ext>
            </a:extLst>
          </p:cNvPr>
          <p:cNvSpPr>
            <a:spLocks noGrp="1"/>
          </p:cNvSpPr>
          <p:nvPr>
            <p:ph type="body" sz="quarter" idx="16"/>
          </p:nvPr>
        </p:nvSpPr>
        <p:spPr>
          <a:xfrm>
            <a:off x="571313" y="1947804"/>
            <a:ext cx="6324009" cy="4038015"/>
          </a:xfrm>
        </p:spPr>
        <p:txBody>
          <a:bodyPr/>
          <a:lstStyle/>
          <a:p>
            <a:r>
              <a:rPr lang="nl-NL" sz="2000" dirty="0"/>
              <a:t>Om ervoor te zorgen dat je website deze functie ondersteunt, moeten je gebruikers en publiek weten hoe ze actie kunnen ondernemen. Neem overal op je website oproepen tot actie (Call-</a:t>
            </a:r>
            <a:r>
              <a:rPr lang="nl-NL" sz="2000" dirty="0" err="1"/>
              <a:t>to</a:t>
            </a:r>
            <a:r>
              <a:rPr lang="nl-NL" sz="2000" dirty="0"/>
              <a:t>-action, </a:t>
            </a:r>
            <a:r>
              <a:rPr lang="nl-NL" sz="2000" dirty="0" err="1"/>
              <a:t>CTA's</a:t>
            </a:r>
            <a:r>
              <a:rPr lang="nl-NL" sz="2000" dirty="0"/>
              <a:t>) op die bezoekers aanzetten tot de een bepaalde actie</a:t>
            </a:r>
            <a:r>
              <a:rPr lang="hr-BA" sz="2000" dirty="0"/>
              <a:t>:</a:t>
            </a:r>
          </a:p>
          <a:p>
            <a:endParaRPr lang="hr-BA" sz="2000" dirty="0"/>
          </a:p>
          <a:p>
            <a:pPr marL="342900" indent="-342900">
              <a:buFont typeface="Wingdings" panose="05000000000000000000" pitchFamily="2" charset="2"/>
              <a:buChar char="ü"/>
            </a:pPr>
            <a:r>
              <a:rPr lang="nl-NL" sz="2000" dirty="0"/>
              <a:t>Aanmelden voor een belangenbehartigingsevenement</a:t>
            </a:r>
          </a:p>
          <a:p>
            <a:pPr marL="342900" indent="-342900">
              <a:buFont typeface="Wingdings" panose="05000000000000000000" pitchFamily="2" charset="2"/>
              <a:buChar char="ü"/>
            </a:pPr>
            <a:r>
              <a:rPr lang="nl-NL" sz="2000" dirty="0"/>
              <a:t>Een e-mail sturen naar een belangrijke besluitvormer</a:t>
            </a:r>
          </a:p>
          <a:p>
            <a:pPr marL="342900" indent="-342900">
              <a:buFont typeface="Wingdings" panose="05000000000000000000" pitchFamily="2" charset="2"/>
              <a:buChar char="ü"/>
            </a:pPr>
            <a:r>
              <a:rPr lang="nl-NL" sz="2000" dirty="0"/>
              <a:t>Een petitie ondertekenen</a:t>
            </a:r>
          </a:p>
          <a:p>
            <a:pPr marL="342900" indent="-342900">
              <a:buFont typeface="Wingdings" panose="05000000000000000000" pitchFamily="2" charset="2"/>
              <a:buChar char="ü"/>
            </a:pPr>
            <a:r>
              <a:rPr lang="nl-NL" sz="2000" dirty="0"/>
              <a:t>Op sociale media posten met een hashtag</a:t>
            </a:r>
          </a:p>
          <a:p>
            <a:pPr marL="342900" indent="-342900">
              <a:buFont typeface="Wingdings" panose="05000000000000000000" pitchFamily="2" charset="2"/>
              <a:buChar char="ü"/>
            </a:pPr>
            <a:r>
              <a:rPr lang="nl-NL" sz="2000" dirty="0"/>
              <a:t>Vrijwilligerswerk doen voor een evenement</a:t>
            </a:r>
            <a:endParaRPr lang="en-US" sz="2000" dirty="0"/>
          </a:p>
        </p:txBody>
      </p:sp>
      <p:pic>
        <p:nvPicPr>
          <p:cNvPr id="6" name="Picture 5" descr="Logo&#10;&#10;Description automatically generated">
            <a:extLst>
              <a:ext uri="{FF2B5EF4-FFF2-40B4-BE49-F238E27FC236}">
                <a16:creationId xmlns:a16="http://schemas.microsoft.com/office/drawing/2014/main" id="{7F8A7272-F8CD-4DBE-88AB-23EE2BB66962}"/>
              </a:ext>
            </a:extLst>
          </p:cNvPr>
          <p:cNvPicPr>
            <a:picLocks noChangeAspect="1"/>
          </p:cNvPicPr>
          <p:nvPr/>
        </p:nvPicPr>
        <p:blipFill>
          <a:blip r:embed="rId2"/>
          <a:stretch>
            <a:fillRect/>
          </a:stretch>
        </p:blipFill>
        <p:spPr>
          <a:xfrm>
            <a:off x="7567612" y="146135"/>
            <a:ext cx="4371975" cy="6096000"/>
          </a:xfrm>
          <a:prstGeom prst="rect">
            <a:avLst/>
          </a:prstGeom>
        </p:spPr>
      </p:pic>
    </p:spTree>
    <p:extLst>
      <p:ext uri="{BB962C8B-B14F-4D97-AF65-F5344CB8AC3E}">
        <p14:creationId xmlns:p14="http://schemas.microsoft.com/office/powerpoint/2010/main" val="278665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E4959-D9A4-482E-9BEF-3502275A7F0F}"/>
              </a:ext>
            </a:extLst>
          </p:cNvPr>
          <p:cNvSpPr>
            <a:spLocks noGrp="1"/>
          </p:cNvSpPr>
          <p:nvPr>
            <p:ph type="body" sz="quarter" idx="13"/>
          </p:nvPr>
        </p:nvSpPr>
        <p:spPr>
          <a:xfrm>
            <a:off x="669977" y="946867"/>
            <a:ext cx="3808716" cy="4493975"/>
          </a:xfrm>
        </p:spPr>
        <p:txBody>
          <a:bodyPr/>
          <a:lstStyle/>
          <a:p>
            <a:r>
              <a:rPr lang="hr-BA" b="1" i="0" dirty="0"/>
              <a:t>TOP TIP #1 </a:t>
            </a:r>
          </a:p>
          <a:p>
            <a:endParaRPr lang="hr-BA" b="1" i="0" dirty="0"/>
          </a:p>
          <a:p>
            <a:r>
              <a:rPr lang="nl-NL" dirty="0"/>
              <a:t>Probeer WORDPRESS om je website te bouwen, bekijk deze korte tutorial om je te oriënteren</a:t>
            </a:r>
            <a:endParaRPr lang="en-US" dirty="0"/>
          </a:p>
        </p:txBody>
      </p:sp>
      <p:pic>
        <p:nvPicPr>
          <p:cNvPr id="6" name="Online Media 5" title="Beginners WordPress Tutorial! Learn how to build a website with WordPress. How To WordPress #1">
            <a:hlinkClick r:id="" action="ppaction://media"/>
            <a:extLst>
              <a:ext uri="{FF2B5EF4-FFF2-40B4-BE49-F238E27FC236}">
                <a16:creationId xmlns:a16="http://schemas.microsoft.com/office/drawing/2014/main" id="{A32483B0-7EB3-4265-ACE7-4BC320676154}"/>
              </a:ext>
            </a:extLst>
          </p:cNvPr>
          <p:cNvPicPr>
            <a:picLocks noRot="1" noChangeAspect="1"/>
          </p:cNvPicPr>
          <p:nvPr>
            <a:videoFile r:link="rId1"/>
          </p:nvPr>
        </p:nvPicPr>
        <p:blipFill>
          <a:blip r:embed="rId3"/>
          <a:stretch>
            <a:fillRect/>
          </a:stretch>
        </p:blipFill>
        <p:spPr>
          <a:xfrm>
            <a:off x="4617865" y="1171899"/>
            <a:ext cx="7157368" cy="40439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501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70DA1E-7219-403E-BA55-8B6A459A1E5E}"/>
              </a:ext>
            </a:extLst>
          </p:cNvPr>
          <p:cNvSpPr>
            <a:spLocks noGrp="1"/>
          </p:cNvSpPr>
          <p:nvPr>
            <p:ph type="body" sz="quarter" idx="13"/>
          </p:nvPr>
        </p:nvSpPr>
        <p:spPr>
          <a:xfrm>
            <a:off x="398298" y="1015292"/>
            <a:ext cx="4369392" cy="4493975"/>
          </a:xfrm>
        </p:spPr>
        <p:txBody>
          <a:bodyPr/>
          <a:lstStyle/>
          <a:p>
            <a:r>
              <a:rPr lang="hr-BA" b="1" i="0" dirty="0"/>
              <a:t>TOP TIP #2</a:t>
            </a:r>
          </a:p>
          <a:p>
            <a:endParaRPr lang="hr-BA" b="1" i="0" dirty="0"/>
          </a:p>
          <a:p>
            <a:r>
              <a:rPr lang="nl-NL" dirty="0"/>
              <a:t>Probeer WIX om je website te bouwen, bekijk deze korte tutorial om je te oriënteren</a:t>
            </a:r>
            <a:endParaRPr lang="en-US" dirty="0"/>
          </a:p>
        </p:txBody>
      </p:sp>
      <p:pic>
        <p:nvPicPr>
          <p:cNvPr id="6" name="Online Media 5" title="Create a Professional Website For Your Business | Wix.com">
            <a:hlinkClick r:id="" action="ppaction://media"/>
            <a:extLst>
              <a:ext uri="{FF2B5EF4-FFF2-40B4-BE49-F238E27FC236}">
                <a16:creationId xmlns:a16="http://schemas.microsoft.com/office/drawing/2014/main" id="{B6FB2109-7257-4A16-AA71-6C5DD23C00E3}"/>
              </a:ext>
            </a:extLst>
          </p:cNvPr>
          <p:cNvPicPr>
            <a:picLocks noRot="1" noChangeAspect="1"/>
          </p:cNvPicPr>
          <p:nvPr>
            <a:videoFile r:link="rId1"/>
          </p:nvPr>
        </p:nvPicPr>
        <p:blipFill>
          <a:blip r:embed="rId3"/>
          <a:stretch>
            <a:fillRect/>
          </a:stretch>
        </p:blipFill>
        <p:spPr>
          <a:xfrm>
            <a:off x="4693298" y="1128120"/>
            <a:ext cx="7100404" cy="4011728"/>
          </a:xfrm>
          <a:prstGeom prst="rect">
            <a:avLst/>
          </a:prstGeom>
        </p:spPr>
      </p:pic>
    </p:spTree>
    <p:extLst>
      <p:ext uri="{BB962C8B-B14F-4D97-AF65-F5344CB8AC3E}">
        <p14:creationId xmlns:p14="http://schemas.microsoft.com/office/powerpoint/2010/main" val="945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355EA5-4DFC-4286-939C-4E9BD48D3D63}"/>
              </a:ext>
            </a:extLst>
          </p:cNvPr>
          <p:cNvSpPr>
            <a:spLocks noGrp="1"/>
          </p:cNvSpPr>
          <p:nvPr>
            <p:ph type="body" sz="quarter" idx="13"/>
          </p:nvPr>
        </p:nvSpPr>
        <p:spPr>
          <a:xfrm>
            <a:off x="483365" y="997503"/>
            <a:ext cx="4369392" cy="4493975"/>
          </a:xfrm>
        </p:spPr>
        <p:txBody>
          <a:bodyPr/>
          <a:lstStyle/>
          <a:p>
            <a:r>
              <a:rPr lang="hr-BA" b="1" i="0" dirty="0"/>
              <a:t>TOP TIP #3</a:t>
            </a:r>
          </a:p>
          <a:p>
            <a:endParaRPr lang="hr-BA" b="1" i="0" dirty="0"/>
          </a:p>
          <a:p>
            <a:r>
              <a:rPr lang="nl-NL" dirty="0"/>
              <a:t>Probeer SQUARESPACE om je website te bouwen, bekijk deze korte tutorial om je te oriënteren</a:t>
            </a:r>
            <a:endParaRPr lang="en-US" dirty="0"/>
          </a:p>
        </p:txBody>
      </p:sp>
      <p:pic>
        <p:nvPicPr>
          <p:cNvPr id="6" name="Online Media 5" title="How to Build Your First Squarespace Site | Squarespace 7.1">
            <a:hlinkClick r:id="" action="ppaction://media"/>
            <a:extLst>
              <a:ext uri="{FF2B5EF4-FFF2-40B4-BE49-F238E27FC236}">
                <a16:creationId xmlns:a16="http://schemas.microsoft.com/office/drawing/2014/main" id="{71CBC523-A212-4523-8465-13200B90EB6B}"/>
              </a:ext>
            </a:extLst>
          </p:cNvPr>
          <p:cNvPicPr>
            <a:picLocks noRot="1" noChangeAspect="1"/>
          </p:cNvPicPr>
          <p:nvPr>
            <a:videoFile r:link="rId1"/>
          </p:nvPr>
        </p:nvPicPr>
        <p:blipFill>
          <a:blip r:embed="rId3"/>
          <a:stretch>
            <a:fillRect/>
          </a:stretch>
        </p:blipFill>
        <p:spPr>
          <a:xfrm>
            <a:off x="4852757" y="1238459"/>
            <a:ext cx="6922475" cy="3911199"/>
          </a:xfrm>
          <a:prstGeom prst="rect">
            <a:avLst/>
          </a:prstGeom>
        </p:spPr>
      </p:pic>
    </p:spTree>
    <p:extLst>
      <p:ext uri="{BB962C8B-B14F-4D97-AF65-F5344CB8AC3E}">
        <p14:creationId xmlns:p14="http://schemas.microsoft.com/office/powerpoint/2010/main" val="29669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D3396-8956-1149-A5B7-4D6C6C116DC9}"/>
              </a:ext>
            </a:extLst>
          </p:cNvPr>
          <p:cNvSpPr>
            <a:spLocks noGrp="1"/>
          </p:cNvSpPr>
          <p:nvPr>
            <p:ph type="body" sz="quarter" idx="13"/>
          </p:nvPr>
        </p:nvSpPr>
        <p:spPr>
          <a:xfrm>
            <a:off x="5585926" y="548640"/>
            <a:ext cx="5935118" cy="1368225"/>
          </a:xfrm>
        </p:spPr>
        <p:txBody>
          <a:bodyPr>
            <a:normAutofit fontScale="47500" lnSpcReduction="20000"/>
          </a:bodyPr>
          <a:lstStyle/>
          <a:p>
            <a:pPr algn="r"/>
            <a:r>
              <a:rPr lang="en-US" sz="8700" dirty="0"/>
              <a:t>2.  </a:t>
            </a:r>
            <a:r>
              <a:rPr lang="en-US" sz="8700" dirty="0" err="1"/>
              <a:t>Gedrukte</a:t>
            </a:r>
            <a:r>
              <a:rPr lang="en-US" sz="8700" dirty="0"/>
              <a:t> </a:t>
            </a:r>
            <a:r>
              <a:rPr lang="en-US" sz="8700" dirty="0" err="1"/>
              <a:t>informatie</a:t>
            </a:r>
            <a:endParaRPr lang="hr-BA" sz="8700" dirty="0"/>
          </a:p>
          <a:p>
            <a:pPr algn="r"/>
            <a:r>
              <a:rPr lang="nl-NL" sz="4200" dirty="0"/>
              <a:t>Ondanks alle beschikbare digitale kanalen, zien en voelen gedrukte producten er beter uit als je ze op de juiste manier gebruikt.</a:t>
            </a:r>
            <a:endParaRPr lang="en-US" sz="4200" dirty="0"/>
          </a:p>
        </p:txBody>
      </p:sp>
      <p:sp>
        <p:nvSpPr>
          <p:cNvPr id="3" name="Text Placeholder 2">
            <a:extLst>
              <a:ext uri="{FF2B5EF4-FFF2-40B4-BE49-F238E27FC236}">
                <a16:creationId xmlns:a16="http://schemas.microsoft.com/office/drawing/2014/main" id="{F06C4BA4-6171-4B48-ACDB-1E0FE3669EB3}"/>
              </a:ext>
            </a:extLst>
          </p:cNvPr>
          <p:cNvSpPr>
            <a:spLocks noGrp="1"/>
          </p:cNvSpPr>
          <p:nvPr>
            <p:ph type="body" sz="quarter" idx="14"/>
          </p:nvPr>
        </p:nvSpPr>
        <p:spPr>
          <a:xfrm>
            <a:off x="5803642" y="2304930"/>
            <a:ext cx="6056416" cy="3245241"/>
          </a:xfrm>
        </p:spPr>
        <p:txBody>
          <a:bodyPr/>
          <a:lstStyle/>
          <a:p>
            <a:r>
              <a:rPr lang="en-US" sz="2000" b="1" dirty="0">
                <a:solidFill>
                  <a:srgbClr val="76C6D2"/>
                </a:solidFill>
              </a:rPr>
              <a:t>Folder</a:t>
            </a:r>
            <a:endParaRPr lang="en-US" sz="2000" dirty="0">
              <a:solidFill>
                <a:srgbClr val="76C6D2"/>
              </a:solidFill>
            </a:endParaRPr>
          </a:p>
          <a:p>
            <a:r>
              <a:rPr lang="nl-NL" sz="2000" dirty="0">
                <a:solidFill>
                  <a:srgbClr val="76C6D2"/>
                </a:solidFill>
              </a:rPr>
              <a:t>Een folder wordt gebruikt om boodschappen bekend te maken. Een professioneel ontworpen folder draagt bij tot het succes van een project. Dat betekent meer zichtbaarheid, meer bekendheid, en meer betrokkenheid.</a:t>
            </a:r>
          </a:p>
          <a:p>
            <a:endParaRPr lang="en-US" sz="2000" b="1" dirty="0">
              <a:solidFill>
                <a:srgbClr val="A6377D"/>
              </a:solidFill>
              <a:effectLst/>
            </a:endParaRPr>
          </a:p>
          <a:p>
            <a:pPr algn="r"/>
            <a:r>
              <a:rPr lang="en-US" sz="2000" b="1" dirty="0">
                <a:solidFill>
                  <a:srgbClr val="A6377D"/>
                </a:solidFill>
                <a:effectLst/>
              </a:rPr>
              <a:t>Poster</a:t>
            </a:r>
          </a:p>
          <a:p>
            <a:pPr algn="r"/>
            <a:r>
              <a:rPr lang="nl-NL" sz="2000" dirty="0">
                <a:solidFill>
                  <a:srgbClr val="A6377D"/>
                </a:solidFill>
                <a:effectLst/>
              </a:rPr>
              <a:t>Een poster kan op veel plaatsen de aandacht trekken. Het is een prima manier om het publiek bewust te maken van bepaalde problemen, ideeën, of informatie.</a:t>
            </a:r>
            <a:endParaRPr lang="en-US" sz="2000" dirty="0"/>
          </a:p>
        </p:txBody>
      </p:sp>
      <p:pic>
        <p:nvPicPr>
          <p:cNvPr id="5" name="Picture 4" descr="A group of people holding boxes&#10;&#10;Description automatically generated with low confidence">
            <a:extLst>
              <a:ext uri="{FF2B5EF4-FFF2-40B4-BE49-F238E27FC236}">
                <a16:creationId xmlns:a16="http://schemas.microsoft.com/office/drawing/2014/main" id="{2B142BAE-5016-491B-A4C7-CED49AA470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1175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4303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C4BA4-6171-4B48-ACDB-1E0FE3669EB3}"/>
              </a:ext>
            </a:extLst>
          </p:cNvPr>
          <p:cNvSpPr>
            <a:spLocks noGrp="1"/>
          </p:cNvSpPr>
          <p:nvPr>
            <p:ph type="body" sz="quarter" idx="14"/>
          </p:nvPr>
        </p:nvSpPr>
        <p:spPr>
          <a:xfrm>
            <a:off x="456725" y="2453951"/>
            <a:ext cx="5906753" cy="3133812"/>
          </a:xfrm>
        </p:spPr>
        <p:txBody>
          <a:bodyPr/>
          <a:lstStyle/>
          <a:p>
            <a:pPr algn="l"/>
            <a:r>
              <a:rPr lang="en-US" b="1" dirty="0">
                <a:solidFill>
                  <a:srgbClr val="76C6D2"/>
                </a:solidFill>
                <a:effectLst/>
              </a:rPr>
              <a:t>Newsletter</a:t>
            </a:r>
          </a:p>
          <a:p>
            <a:pPr algn="l"/>
            <a:r>
              <a:rPr lang="nl-NL" dirty="0">
                <a:solidFill>
                  <a:srgbClr val="76C6D2"/>
                </a:solidFill>
                <a:effectLst/>
              </a:rPr>
              <a:t>Geef je je belanghebbenden periodiek informatie? Veel mensen lezen nog steeds liever uitgebreide informatie in gedrukte vorm. </a:t>
            </a:r>
            <a:endParaRPr lang="hr-BA" b="1" dirty="0">
              <a:solidFill>
                <a:srgbClr val="F6BC67"/>
              </a:solidFill>
              <a:effectLst/>
            </a:endParaRPr>
          </a:p>
          <a:p>
            <a:pPr algn="r"/>
            <a:r>
              <a:rPr lang="en-US" b="1" dirty="0">
                <a:solidFill>
                  <a:srgbClr val="F6BC67"/>
                </a:solidFill>
                <a:effectLst/>
              </a:rPr>
              <a:t>Brochure of </a:t>
            </a:r>
            <a:r>
              <a:rPr lang="en-US" b="1" dirty="0" err="1">
                <a:solidFill>
                  <a:srgbClr val="F6BC67"/>
                </a:solidFill>
                <a:effectLst/>
              </a:rPr>
              <a:t>boekje</a:t>
            </a:r>
            <a:endParaRPr lang="en-US" b="1" dirty="0">
              <a:solidFill>
                <a:srgbClr val="F6BC67"/>
              </a:solidFill>
              <a:effectLst/>
            </a:endParaRPr>
          </a:p>
          <a:p>
            <a:pPr algn="r"/>
            <a:r>
              <a:rPr lang="nl-NL" dirty="0">
                <a:solidFill>
                  <a:srgbClr val="F6BC67"/>
                </a:solidFill>
                <a:effectLst/>
              </a:rPr>
              <a:t>Brochures geven een eerste overzicht van belangrijke informatie. Ze moeten het perfecte evenwicht vinden tussen informatiediepte en handigheid.</a:t>
            </a:r>
            <a:endParaRPr lang="en-US" dirty="0"/>
          </a:p>
        </p:txBody>
      </p:sp>
      <p:pic>
        <p:nvPicPr>
          <p:cNvPr id="5" name="Picture 4" descr="A group of people holding boxes&#10;&#10;Description automatically generated with low confidence">
            <a:extLst>
              <a:ext uri="{FF2B5EF4-FFF2-40B4-BE49-F238E27FC236}">
                <a16:creationId xmlns:a16="http://schemas.microsoft.com/office/drawing/2014/main" id="{9AD65EE4-EAE5-4D71-97FF-596BA73AAC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6722" y="0"/>
            <a:ext cx="5525278" cy="6866057"/>
          </a:xfrm>
          <a:prstGeom prst="rect">
            <a:avLst/>
          </a:prstGeom>
          <a:ln>
            <a:noFill/>
          </a:ln>
          <a:effectLst>
            <a:outerShdw blurRad="292100" dist="139700" dir="2700000" algn="tl" rotWithShape="0">
              <a:srgbClr val="333333">
                <a:alpha val="65000"/>
              </a:srgbClr>
            </a:outerShdw>
          </a:effectLst>
        </p:spPr>
      </p:pic>
      <p:sp>
        <p:nvSpPr>
          <p:cNvPr id="7" name="Text Placeholder 1">
            <a:extLst>
              <a:ext uri="{FF2B5EF4-FFF2-40B4-BE49-F238E27FC236}">
                <a16:creationId xmlns:a16="http://schemas.microsoft.com/office/drawing/2014/main" id="{58571F1E-3139-4277-A7AF-31FA98E7AA1C}"/>
              </a:ext>
            </a:extLst>
          </p:cNvPr>
          <p:cNvSpPr>
            <a:spLocks noGrp="1"/>
          </p:cNvSpPr>
          <p:nvPr>
            <p:ph type="body" sz="quarter" idx="13"/>
          </p:nvPr>
        </p:nvSpPr>
        <p:spPr>
          <a:xfrm>
            <a:off x="456725" y="548640"/>
            <a:ext cx="5935118" cy="1368225"/>
          </a:xfrm>
        </p:spPr>
        <p:txBody>
          <a:bodyPr>
            <a:normAutofit fontScale="47500" lnSpcReduction="20000"/>
          </a:bodyPr>
          <a:lstStyle/>
          <a:p>
            <a:r>
              <a:rPr lang="en-US" sz="8700" dirty="0" err="1"/>
              <a:t>Gedrukte</a:t>
            </a:r>
            <a:r>
              <a:rPr lang="en-US" sz="8700" dirty="0"/>
              <a:t> </a:t>
            </a:r>
            <a:r>
              <a:rPr lang="en-US" sz="8700" dirty="0" err="1"/>
              <a:t>informatie</a:t>
            </a:r>
            <a:endParaRPr lang="hr-BA" sz="8700" dirty="0"/>
          </a:p>
          <a:p>
            <a:r>
              <a:rPr lang="nl-NL" sz="4200" dirty="0"/>
              <a:t>Ondanks alle beschikbare digitale kanalen, zien en voelen gedrukte producten er beter uit als je ze op de juiste manier gebruikt.</a:t>
            </a:r>
            <a:endParaRPr lang="en-US" sz="4200" dirty="0"/>
          </a:p>
        </p:txBody>
      </p:sp>
    </p:spTree>
    <p:extLst>
      <p:ext uri="{BB962C8B-B14F-4D97-AF65-F5344CB8AC3E}">
        <p14:creationId xmlns:p14="http://schemas.microsoft.com/office/powerpoint/2010/main" val="379558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08D581-935F-4495-ABED-CE94637B5537}"/>
              </a:ext>
            </a:extLst>
          </p:cNvPr>
          <p:cNvSpPr>
            <a:spLocks noGrp="1"/>
          </p:cNvSpPr>
          <p:nvPr>
            <p:ph type="body" sz="quarter" idx="13"/>
          </p:nvPr>
        </p:nvSpPr>
        <p:spPr/>
        <p:txBody>
          <a:bodyPr>
            <a:normAutofit fontScale="92500"/>
          </a:bodyPr>
          <a:lstStyle/>
          <a:p>
            <a:r>
              <a:rPr lang="hr-BA" dirty="0"/>
              <a:t>TOP TIP: </a:t>
            </a:r>
            <a:r>
              <a:rPr lang="nl-NL" dirty="0"/>
              <a:t>Gebruik </a:t>
            </a:r>
            <a:r>
              <a:rPr lang="nl-NL" dirty="0" err="1"/>
              <a:t>Canva</a:t>
            </a:r>
            <a:r>
              <a:rPr lang="nl-NL" dirty="0"/>
              <a:t> om je drukwerk voor te bereiden</a:t>
            </a:r>
            <a:r>
              <a:rPr lang="hr-BA" dirty="0"/>
              <a:t>!</a:t>
            </a:r>
            <a:endParaRPr lang="en-US" dirty="0"/>
          </a:p>
        </p:txBody>
      </p:sp>
      <p:sp>
        <p:nvSpPr>
          <p:cNvPr id="3" name="Text Placeholder 2">
            <a:extLst>
              <a:ext uri="{FF2B5EF4-FFF2-40B4-BE49-F238E27FC236}">
                <a16:creationId xmlns:a16="http://schemas.microsoft.com/office/drawing/2014/main" id="{31CD7FD4-D350-4675-871B-557EFD4D0EA3}"/>
              </a:ext>
            </a:extLst>
          </p:cNvPr>
          <p:cNvSpPr>
            <a:spLocks noGrp="1"/>
          </p:cNvSpPr>
          <p:nvPr>
            <p:ph type="body" sz="quarter" idx="14"/>
          </p:nvPr>
        </p:nvSpPr>
        <p:spPr>
          <a:xfrm>
            <a:off x="388777" y="2507387"/>
            <a:ext cx="3441544" cy="3769298"/>
          </a:xfrm>
        </p:spPr>
        <p:txBody>
          <a:bodyPr/>
          <a:lstStyle/>
          <a:p>
            <a:r>
              <a:rPr lang="nl-NL" sz="2000" dirty="0" err="1"/>
              <a:t>Canva</a:t>
            </a:r>
            <a:r>
              <a:rPr lang="nl-NL" sz="2000" dirty="0"/>
              <a:t> is een heel eenvoudig hulpmiddel dat je kunt gebruiken voor het maken van je drukwerk. Het is een krachtig programma voor visuele verhalen en kan makkelijk aangepast worden met een keuze uit lettertypes, achtergronden, kaders en meer</a:t>
            </a:r>
            <a:r>
              <a:rPr lang="en-US" sz="2000" dirty="0"/>
              <a:t>.</a:t>
            </a:r>
            <a:r>
              <a:rPr lang="hr-BA" sz="2000" dirty="0"/>
              <a:t> </a:t>
            </a:r>
          </a:p>
          <a:p>
            <a:r>
              <a:rPr lang="nl-NL" sz="2000" b="1" dirty="0">
                <a:solidFill>
                  <a:srgbClr val="76C6D2"/>
                </a:solidFill>
              </a:rPr>
              <a:t>Bekijk de video om meer te weten te komen!</a:t>
            </a:r>
            <a:endParaRPr lang="hr-BA" sz="2000" b="1" dirty="0">
              <a:solidFill>
                <a:srgbClr val="76C6D2"/>
              </a:solidFill>
            </a:endParaRPr>
          </a:p>
          <a:p>
            <a:endParaRPr lang="hr-BA" sz="2000" b="1" dirty="0">
              <a:solidFill>
                <a:srgbClr val="76C6D2"/>
              </a:solidFill>
            </a:endParaRPr>
          </a:p>
          <a:p>
            <a:endParaRPr lang="en-US" sz="2000" b="1" dirty="0">
              <a:solidFill>
                <a:srgbClr val="76C6D2"/>
              </a:solidFill>
            </a:endParaRPr>
          </a:p>
        </p:txBody>
      </p:sp>
      <p:pic>
        <p:nvPicPr>
          <p:cNvPr id="4" name="Online Media 3" title="Start designing">
            <a:hlinkClick r:id="" action="ppaction://media"/>
            <a:extLst>
              <a:ext uri="{FF2B5EF4-FFF2-40B4-BE49-F238E27FC236}">
                <a16:creationId xmlns:a16="http://schemas.microsoft.com/office/drawing/2014/main" id="{D002D0E8-5691-46EF-86EA-2E4EFF12332A}"/>
              </a:ext>
            </a:extLst>
          </p:cNvPr>
          <p:cNvPicPr>
            <a:picLocks noRot="1" noChangeAspect="1"/>
          </p:cNvPicPr>
          <p:nvPr>
            <a:videoFile r:link="rId1"/>
          </p:nvPr>
        </p:nvPicPr>
        <p:blipFill>
          <a:blip r:embed="rId3"/>
          <a:stretch>
            <a:fillRect/>
          </a:stretch>
        </p:blipFill>
        <p:spPr>
          <a:xfrm>
            <a:off x="4152122" y="1831817"/>
            <a:ext cx="7529804" cy="4254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59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DFE45E3-30EB-854A-8C10-A7DAAB16E6D7}"/>
              </a:ext>
            </a:extLst>
          </p:cNvPr>
          <p:cNvSpPr>
            <a:spLocks noGrp="1"/>
          </p:cNvSpPr>
          <p:nvPr>
            <p:ph type="body" sz="quarter" idx="15"/>
          </p:nvPr>
        </p:nvSpPr>
        <p:spPr/>
        <p:txBody>
          <a:bodyPr>
            <a:normAutofit/>
          </a:bodyPr>
          <a:lstStyle/>
          <a:p>
            <a:r>
              <a:rPr lang="en-IE" dirty="0"/>
              <a:t>3.  </a:t>
            </a:r>
            <a:r>
              <a:rPr lang="hr-BA" dirty="0"/>
              <a:t>P</a:t>
            </a:r>
            <a:r>
              <a:rPr lang="en-US" dirty="0" err="1"/>
              <a:t>ers</a:t>
            </a:r>
            <a:r>
              <a:rPr lang="en-US" dirty="0"/>
              <a:t> en media</a:t>
            </a:r>
          </a:p>
        </p:txBody>
      </p:sp>
      <p:sp>
        <p:nvSpPr>
          <p:cNvPr id="12" name="Text Placeholder 11">
            <a:extLst>
              <a:ext uri="{FF2B5EF4-FFF2-40B4-BE49-F238E27FC236}">
                <a16:creationId xmlns:a16="http://schemas.microsoft.com/office/drawing/2014/main" id="{8ECB6EA5-2601-A544-A1CB-FA54AFEC9B49}"/>
              </a:ext>
            </a:extLst>
          </p:cNvPr>
          <p:cNvSpPr>
            <a:spLocks noGrp="1"/>
          </p:cNvSpPr>
          <p:nvPr>
            <p:ph type="body" sz="quarter" idx="16"/>
          </p:nvPr>
        </p:nvSpPr>
        <p:spPr>
          <a:xfrm>
            <a:off x="453241" y="1186827"/>
            <a:ext cx="10192987" cy="1459694"/>
          </a:xfrm>
        </p:spPr>
        <p:txBody>
          <a:bodyPr/>
          <a:lstStyle/>
          <a:p>
            <a:endParaRPr lang="nl-NL" dirty="0">
              <a:solidFill>
                <a:srgbClr val="A6377D"/>
              </a:solidFill>
            </a:endParaRPr>
          </a:p>
          <a:p>
            <a:r>
              <a:rPr lang="nl-NL" dirty="0">
                <a:solidFill>
                  <a:srgbClr val="A6377D"/>
                </a:solidFill>
              </a:rPr>
              <a:t>We hebben 3 krachtige hulpmiddelen gekozen om pers en media te betrekken</a:t>
            </a:r>
            <a:endParaRPr lang="en-US" dirty="0">
              <a:solidFill>
                <a:srgbClr val="A6377D"/>
              </a:solidFill>
            </a:endParaRPr>
          </a:p>
        </p:txBody>
      </p:sp>
      <p:sp>
        <p:nvSpPr>
          <p:cNvPr id="2" name="Rectangle 1">
            <a:extLst>
              <a:ext uri="{FF2B5EF4-FFF2-40B4-BE49-F238E27FC236}">
                <a16:creationId xmlns:a16="http://schemas.microsoft.com/office/drawing/2014/main" id="{052CE8CB-08B9-42C8-91F9-BED8502EACBB}"/>
              </a:ext>
            </a:extLst>
          </p:cNvPr>
          <p:cNvSpPr/>
          <p:nvPr/>
        </p:nvSpPr>
        <p:spPr>
          <a:xfrm>
            <a:off x="307910" y="2957804"/>
            <a:ext cx="3498980" cy="2799184"/>
          </a:xfrm>
          <a:prstGeom prst="rect">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latin typeface="+mj-lt"/>
              </a:rPr>
              <a:t>1.  </a:t>
            </a:r>
            <a:r>
              <a:rPr lang="hr-BA" sz="2400" b="1" dirty="0">
                <a:effectLst/>
                <a:latin typeface="+mj-lt"/>
              </a:rPr>
              <a:t>Podcasts</a:t>
            </a:r>
          </a:p>
          <a:p>
            <a:pPr algn="ctr"/>
            <a:endParaRPr lang="hr-BA" sz="2400" b="1" dirty="0">
              <a:effectLst/>
              <a:latin typeface="+mj-lt"/>
            </a:endParaRPr>
          </a:p>
          <a:p>
            <a:pPr algn="ctr"/>
            <a:r>
              <a:rPr lang="en-US" sz="2400" b="1" dirty="0">
                <a:latin typeface="+mj-lt"/>
              </a:rPr>
              <a:t> </a:t>
            </a:r>
            <a:r>
              <a:rPr lang="nl-NL" b="1" dirty="0">
                <a:latin typeface="+mj-lt"/>
              </a:rPr>
              <a:t>bieden de mogelijkheid om je boodschap op grote schaal onder de aandacht van het publiek te brengen</a:t>
            </a:r>
            <a:endParaRPr lang="en-US" b="1" dirty="0">
              <a:latin typeface="+mj-lt"/>
            </a:endParaRPr>
          </a:p>
        </p:txBody>
      </p:sp>
      <p:sp>
        <p:nvSpPr>
          <p:cNvPr id="8" name="Rectangle 7">
            <a:extLst>
              <a:ext uri="{FF2B5EF4-FFF2-40B4-BE49-F238E27FC236}">
                <a16:creationId xmlns:a16="http://schemas.microsoft.com/office/drawing/2014/main" id="{CA9857D7-9633-44AB-9426-2B6D523B948B}"/>
              </a:ext>
            </a:extLst>
          </p:cNvPr>
          <p:cNvSpPr/>
          <p:nvPr/>
        </p:nvSpPr>
        <p:spPr>
          <a:xfrm>
            <a:off x="4346510" y="2957804"/>
            <a:ext cx="3498980" cy="2799184"/>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2. </a:t>
            </a:r>
            <a:r>
              <a:rPr lang="en-US" sz="2400" b="1" dirty="0" err="1">
                <a:latin typeface="+mj-lt"/>
              </a:rPr>
              <a:t>Persbericht</a:t>
            </a:r>
            <a:endParaRPr lang="hr-BA" sz="2400" b="1" dirty="0">
              <a:latin typeface="+mj-lt"/>
            </a:endParaRPr>
          </a:p>
          <a:p>
            <a:pPr algn="ctr"/>
            <a:endParaRPr lang="en-US" sz="2400" b="1" dirty="0">
              <a:latin typeface="+mj-lt"/>
            </a:endParaRPr>
          </a:p>
          <a:p>
            <a:pPr algn="ctr"/>
            <a:r>
              <a:rPr lang="nl-NL" b="1" dirty="0">
                <a:latin typeface="+mj-lt"/>
              </a:rPr>
              <a:t>is een schriftelijke bericht die wijd verspreid wordt onder mediakanalen die de aandacht van het publiek op je campagne kunnen vestigen</a:t>
            </a:r>
            <a:endParaRPr lang="en-US" b="1" dirty="0">
              <a:latin typeface="+mj-lt"/>
            </a:endParaRPr>
          </a:p>
        </p:txBody>
      </p:sp>
      <p:sp>
        <p:nvSpPr>
          <p:cNvPr id="9" name="Rectangle 8">
            <a:extLst>
              <a:ext uri="{FF2B5EF4-FFF2-40B4-BE49-F238E27FC236}">
                <a16:creationId xmlns:a16="http://schemas.microsoft.com/office/drawing/2014/main" id="{0A175961-FB30-471C-AB68-A036BA648FC6}"/>
              </a:ext>
            </a:extLst>
          </p:cNvPr>
          <p:cNvSpPr/>
          <p:nvPr/>
        </p:nvSpPr>
        <p:spPr>
          <a:xfrm>
            <a:off x="8372670" y="2957804"/>
            <a:ext cx="3498980" cy="2799184"/>
          </a:xfrm>
          <a:prstGeom prst="rect">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3. </a:t>
            </a:r>
            <a:r>
              <a:rPr lang="en-US" sz="2400" b="1" dirty="0" err="1">
                <a:latin typeface="+mj-lt"/>
              </a:rPr>
              <a:t>Sociale</a:t>
            </a:r>
            <a:r>
              <a:rPr lang="en-US" sz="2400" b="1" dirty="0">
                <a:latin typeface="+mj-lt"/>
              </a:rPr>
              <a:t> media</a:t>
            </a:r>
            <a:endParaRPr lang="hr-BA" sz="2400" b="1" dirty="0">
              <a:latin typeface="+mj-lt"/>
            </a:endParaRPr>
          </a:p>
          <a:p>
            <a:pPr algn="ctr"/>
            <a:endParaRPr lang="hr-BA" sz="2400" b="1" dirty="0">
              <a:latin typeface="+mj-lt"/>
            </a:endParaRPr>
          </a:p>
          <a:p>
            <a:pPr algn="ctr"/>
            <a:r>
              <a:rPr lang="nl-NL" b="1" dirty="0">
                <a:latin typeface="+mj-lt"/>
              </a:rPr>
              <a:t>ook op internet gebaseerde communicatiekanalen, zoals Facebook, Twitter en Instagram, om je doelgroepen te betrekken en hen te inspireren actie te ondernemen en je campagne te steunen</a:t>
            </a:r>
            <a:endParaRPr lang="en-US" b="1" dirty="0">
              <a:latin typeface="+mj-lt"/>
            </a:endParaRPr>
          </a:p>
        </p:txBody>
      </p:sp>
    </p:spTree>
    <p:extLst>
      <p:ext uri="{BB962C8B-B14F-4D97-AF65-F5344CB8AC3E}">
        <p14:creationId xmlns:p14="http://schemas.microsoft.com/office/powerpoint/2010/main" val="4282752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E4959-D9A4-482E-9BEF-3502275A7F0F}"/>
              </a:ext>
            </a:extLst>
          </p:cNvPr>
          <p:cNvSpPr>
            <a:spLocks noGrp="1"/>
          </p:cNvSpPr>
          <p:nvPr>
            <p:ph type="body" sz="quarter" idx="13"/>
          </p:nvPr>
        </p:nvSpPr>
        <p:spPr>
          <a:xfrm>
            <a:off x="463191" y="357207"/>
            <a:ext cx="3808716" cy="999919"/>
          </a:xfrm>
        </p:spPr>
        <p:txBody>
          <a:bodyPr/>
          <a:lstStyle/>
          <a:p>
            <a:r>
              <a:rPr lang="en-US" b="1" dirty="0"/>
              <a:t>Wat is </a:t>
            </a:r>
            <a:r>
              <a:rPr lang="en-US" b="1" dirty="0" err="1"/>
              <a:t>een</a:t>
            </a:r>
            <a:r>
              <a:rPr lang="en-US" b="1" dirty="0"/>
              <a:t> podcast?</a:t>
            </a:r>
            <a:endParaRPr lang="en-US" dirty="0">
              <a:solidFill>
                <a:srgbClr val="4D2B65"/>
              </a:solidFill>
              <a:highlight>
                <a:srgbClr val="FFFF00"/>
              </a:highlight>
            </a:endParaRPr>
          </a:p>
        </p:txBody>
      </p:sp>
      <p:sp>
        <p:nvSpPr>
          <p:cNvPr id="4" name="TextBox 3">
            <a:extLst>
              <a:ext uri="{FF2B5EF4-FFF2-40B4-BE49-F238E27FC236}">
                <a16:creationId xmlns:a16="http://schemas.microsoft.com/office/drawing/2014/main" id="{47A2A3B0-E024-490F-8C40-20F7B05513F1}"/>
              </a:ext>
            </a:extLst>
          </p:cNvPr>
          <p:cNvSpPr txBox="1"/>
          <p:nvPr/>
        </p:nvSpPr>
        <p:spPr>
          <a:xfrm>
            <a:off x="669977" y="1200472"/>
            <a:ext cx="11058832" cy="2246769"/>
          </a:xfrm>
          <a:prstGeom prst="rect">
            <a:avLst/>
          </a:prstGeom>
          <a:noFill/>
        </p:spPr>
        <p:txBody>
          <a:bodyPr wrap="square">
            <a:spAutoFit/>
          </a:bodyPr>
          <a:lstStyle/>
          <a:p>
            <a:r>
              <a:rPr lang="nl-NL" sz="2000" dirty="0">
                <a:solidFill>
                  <a:schemeClr val="bg1"/>
                </a:solidFill>
              </a:rPr>
              <a:t>Simpel gezegd: een podcast is een audioprogramma, je abonneert je erop en luistert ernaar wanneer je maar wilt. Maar hoe werken ze en hoe luister je ernaar? Lees verder om erachter te komen!</a:t>
            </a:r>
          </a:p>
          <a:p>
            <a:endParaRPr lang="nl-NL" sz="2000" dirty="0">
              <a:solidFill>
                <a:schemeClr val="bg1"/>
              </a:solidFill>
            </a:endParaRPr>
          </a:p>
          <a:p>
            <a:r>
              <a:rPr lang="nl-NL" sz="2000" dirty="0">
                <a:solidFill>
                  <a:schemeClr val="bg1"/>
                </a:solidFill>
              </a:rPr>
              <a:t>Iets gedetailleerder is een podcast een serie gesproken woord, audio afleveringen, die allemaal gericht zijn op een bepaald onderwerp of thema, zoals de wielersport of startups. Je kunt je op de show abonneren met een app op je telefoon en de afleveringen beluisteren wanneer je maar wilt op je koptelefoon, in de auto of via luidsprekers.</a:t>
            </a:r>
            <a:endParaRPr lang="hr-BA" sz="2000"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3B2B3997-F4E5-424C-9765-15A164CBE7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4909" y="3674317"/>
            <a:ext cx="7157091" cy="2982121"/>
          </a:xfrm>
          <a:prstGeom prst="rect">
            <a:avLst/>
          </a:prstGeom>
        </p:spPr>
      </p:pic>
      <p:sp>
        <p:nvSpPr>
          <p:cNvPr id="8" name="TextBox 7">
            <a:extLst>
              <a:ext uri="{FF2B5EF4-FFF2-40B4-BE49-F238E27FC236}">
                <a16:creationId xmlns:a16="http://schemas.microsoft.com/office/drawing/2014/main" id="{8403F0EC-09C6-4C6E-BA4F-9E017193E0B6}"/>
              </a:ext>
            </a:extLst>
          </p:cNvPr>
          <p:cNvSpPr txBox="1"/>
          <p:nvPr/>
        </p:nvSpPr>
        <p:spPr>
          <a:xfrm>
            <a:off x="669977" y="3455946"/>
            <a:ext cx="4383804" cy="2554545"/>
          </a:xfrm>
          <a:prstGeom prst="rect">
            <a:avLst/>
          </a:prstGeom>
          <a:noFill/>
        </p:spPr>
        <p:txBody>
          <a:bodyPr wrap="square">
            <a:spAutoFit/>
          </a:bodyPr>
          <a:lstStyle/>
          <a:p>
            <a:r>
              <a:rPr lang="nl-NL" sz="2000" dirty="0">
                <a:solidFill>
                  <a:schemeClr val="bg1"/>
                </a:solidFill>
              </a:rPr>
              <a:t>De handigste manier om naar een podcast te luisteren, op lange termijn, is via je smartphone. Volg de link om meer te weten te komen over </a:t>
            </a:r>
            <a:r>
              <a:rPr lang="nl-NL" sz="2000" b="1" dirty="0">
                <a:solidFill>
                  <a:srgbClr val="FFF4EB"/>
                </a:solidFill>
              </a:rPr>
              <a:t>De beste Podcasts Apps voor de ultieme luisterervaring</a:t>
            </a:r>
            <a:r>
              <a:rPr lang="hr-BA" sz="2000" b="1" dirty="0">
                <a:solidFill>
                  <a:srgbClr val="FFF4EB"/>
                </a:solidFill>
              </a:rPr>
              <a:t>: </a:t>
            </a:r>
            <a:r>
              <a:rPr lang="hr-BA" sz="2000" b="1" dirty="0">
                <a:solidFill>
                  <a:srgbClr val="FFF4EB"/>
                </a:solidFill>
                <a:hlinkClick r:id="rId3"/>
              </a:rPr>
              <a:t>https://www.thepodcasthost.com/listening/best-podcast-apps-smartphone/</a:t>
            </a:r>
            <a:r>
              <a:rPr lang="hr-BA" sz="2000" b="1" dirty="0">
                <a:solidFill>
                  <a:srgbClr val="FFF4EB"/>
                </a:solidFill>
              </a:rPr>
              <a:t> </a:t>
            </a:r>
            <a:endParaRPr lang="en-US" sz="2000" b="1" dirty="0">
              <a:solidFill>
                <a:srgbClr val="FFF4EB"/>
              </a:solidFill>
            </a:endParaRPr>
          </a:p>
        </p:txBody>
      </p:sp>
    </p:spTree>
    <p:extLst>
      <p:ext uri="{BB962C8B-B14F-4D97-AF65-F5344CB8AC3E}">
        <p14:creationId xmlns:p14="http://schemas.microsoft.com/office/powerpoint/2010/main" val="3040629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tanding in front of a blue screen&#10;&#10;Description automatically generated with low confidence">
            <a:hlinkClick r:id="rId2"/>
            <a:extLst>
              <a:ext uri="{FF2B5EF4-FFF2-40B4-BE49-F238E27FC236}">
                <a16:creationId xmlns:a16="http://schemas.microsoft.com/office/drawing/2014/main" id="{25F61680-A564-4680-B57D-1B21B3345B38}"/>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3181739" y="1845190"/>
            <a:ext cx="5673011" cy="3519912"/>
          </a:xfrm>
        </p:spPr>
      </p:pic>
      <p:sp>
        <p:nvSpPr>
          <p:cNvPr id="3" name="Text Placeholder 2">
            <a:extLst>
              <a:ext uri="{FF2B5EF4-FFF2-40B4-BE49-F238E27FC236}">
                <a16:creationId xmlns:a16="http://schemas.microsoft.com/office/drawing/2014/main" id="{6679CE8C-4147-4B97-BA7F-CCC07E94DB2F}"/>
              </a:ext>
            </a:extLst>
          </p:cNvPr>
          <p:cNvSpPr>
            <a:spLocks noGrp="1"/>
          </p:cNvSpPr>
          <p:nvPr>
            <p:ph type="body" sz="quarter" idx="13"/>
          </p:nvPr>
        </p:nvSpPr>
        <p:spPr>
          <a:xfrm>
            <a:off x="447066" y="290761"/>
            <a:ext cx="11222614" cy="1358487"/>
          </a:xfrm>
        </p:spPr>
        <p:txBody>
          <a:bodyPr>
            <a:noAutofit/>
          </a:bodyPr>
          <a:lstStyle/>
          <a:p>
            <a:r>
              <a:rPr lang="en-US" dirty="0" err="1"/>
              <a:t>Activiteit</a:t>
            </a:r>
            <a:r>
              <a:rPr lang="en-US" dirty="0"/>
              <a:t>: </a:t>
            </a:r>
            <a:r>
              <a:rPr lang="nl-NL" dirty="0"/>
              <a:t>De kracht van podcasting begrijpen</a:t>
            </a:r>
            <a:endParaRPr lang="hr-BA" dirty="0"/>
          </a:p>
          <a:p>
            <a:r>
              <a:rPr lang="nl-NL" sz="1800" b="0" dirty="0"/>
              <a:t>Kies een van de podcasts uit de </a:t>
            </a:r>
            <a:r>
              <a:rPr lang="nl-NL" sz="1800" b="0" dirty="0" err="1"/>
              <a:t>Absolutely</a:t>
            </a:r>
            <a:r>
              <a:rPr lang="nl-NL" sz="1800" b="0" dirty="0"/>
              <a:t> </a:t>
            </a:r>
            <a:r>
              <a:rPr lang="nl-NL" sz="1800" b="0" dirty="0" err="1"/>
              <a:t>Intercultural</a:t>
            </a:r>
            <a:r>
              <a:rPr lang="nl-NL" sz="1800" b="0" dirty="0"/>
              <a:t> podcast serie (Engelstalig)</a:t>
            </a:r>
            <a:br>
              <a:rPr lang="nl-NL" sz="1800" b="0" dirty="0"/>
            </a:br>
            <a:r>
              <a:rPr lang="en-US" sz="1800" b="0" dirty="0">
                <a:hlinkClick r:id="rId2"/>
              </a:rPr>
              <a:t>https://www.absolutely-intercultural.com/</a:t>
            </a:r>
            <a:r>
              <a:rPr lang="hr-BA" sz="1800" b="0" dirty="0"/>
              <a:t> </a:t>
            </a:r>
            <a:r>
              <a:rPr lang="en-US" sz="1800" b="0" dirty="0"/>
              <a:t> </a:t>
            </a:r>
          </a:p>
        </p:txBody>
      </p:sp>
      <p:sp>
        <p:nvSpPr>
          <p:cNvPr id="4" name="Oval 3">
            <a:extLst>
              <a:ext uri="{FF2B5EF4-FFF2-40B4-BE49-F238E27FC236}">
                <a16:creationId xmlns:a16="http://schemas.microsoft.com/office/drawing/2014/main" id="{C7AB8E6C-0ED3-4328-9F57-F0A0567E381C}"/>
              </a:ext>
            </a:extLst>
          </p:cNvPr>
          <p:cNvSpPr/>
          <p:nvPr/>
        </p:nvSpPr>
        <p:spPr>
          <a:xfrm>
            <a:off x="1903445" y="2989724"/>
            <a:ext cx="2164702" cy="2179436"/>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rPr>
              <a:t>KLIK om een podcast te kiezen</a:t>
            </a:r>
            <a:endParaRPr lang="en-US" sz="2000" b="1" dirty="0">
              <a:solidFill>
                <a:schemeClr val="bg1"/>
              </a:solidFill>
            </a:endParaRPr>
          </a:p>
        </p:txBody>
      </p:sp>
    </p:spTree>
    <p:extLst>
      <p:ext uri="{BB962C8B-B14F-4D97-AF65-F5344CB8AC3E}">
        <p14:creationId xmlns:p14="http://schemas.microsoft.com/office/powerpoint/2010/main" val="343866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0F9AB-E7FE-45A1-82D5-E9B0741724C6}"/>
              </a:ext>
            </a:extLst>
          </p:cNvPr>
          <p:cNvSpPr>
            <a:spLocks noGrp="1"/>
          </p:cNvSpPr>
          <p:nvPr>
            <p:ph type="body" sz="quarter" idx="13"/>
          </p:nvPr>
        </p:nvSpPr>
        <p:spPr>
          <a:xfrm>
            <a:off x="783176" y="682678"/>
            <a:ext cx="11160008" cy="1342065"/>
          </a:xfrm>
        </p:spPr>
        <p:txBody>
          <a:bodyPr>
            <a:normAutofit/>
          </a:bodyPr>
          <a:lstStyle/>
          <a:p>
            <a:pPr algn="ctr"/>
            <a:r>
              <a:rPr lang="en-US" dirty="0" err="1"/>
              <a:t>Een</a:t>
            </a:r>
            <a:r>
              <a:rPr lang="en-US" dirty="0"/>
              <a:t> </a:t>
            </a:r>
            <a:r>
              <a:rPr lang="en-US" dirty="0" err="1"/>
              <a:t>effectieve</a:t>
            </a:r>
            <a:r>
              <a:rPr lang="en-US" dirty="0"/>
              <a:t> </a:t>
            </a:r>
            <a:r>
              <a:rPr lang="en-US" dirty="0" err="1"/>
              <a:t>bemiddelings-boodschap</a:t>
            </a:r>
            <a:r>
              <a:rPr lang="en-US" dirty="0"/>
              <a:t> </a:t>
            </a:r>
            <a:r>
              <a:rPr lang="en-US" dirty="0" err="1"/>
              <a:t>opstellen</a:t>
            </a:r>
            <a:endParaRPr lang="en-US" dirty="0"/>
          </a:p>
          <a:p>
            <a:pPr algn="ctr"/>
            <a:r>
              <a:rPr lang="hr-BA" i="1" dirty="0">
                <a:solidFill>
                  <a:srgbClr val="76C6D2"/>
                </a:solidFill>
              </a:rPr>
              <a:t> in 6 </a:t>
            </a:r>
            <a:r>
              <a:rPr lang="en-GB" i="1" dirty="0" err="1">
                <a:solidFill>
                  <a:srgbClr val="76C6D2"/>
                </a:solidFill>
              </a:rPr>
              <a:t>stappen</a:t>
            </a:r>
            <a:endParaRPr lang="en-US" i="1" dirty="0">
              <a:solidFill>
                <a:srgbClr val="76C6D2"/>
              </a:solidFill>
            </a:endParaRPr>
          </a:p>
        </p:txBody>
      </p:sp>
      <p:graphicFrame>
        <p:nvGraphicFramePr>
          <p:cNvPr id="6" name="Diagram 5">
            <a:extLst>
              <a:ext uri="{FF2B5EF4-FFF2-40B4-BE49-F238E27FC236}">
                <a16:creationId xmlns:a16="http://schemas.microsoft.com/office/drawing/2014/main" id="{79F49BF3-8492-4999-A13D-654751C9DB64}"/>
              </a:ext>
            </a:extLst>
          </p:cNvPr>
          <p:cNvGraphicFramePr/>
          <p:nvPr>
            <p:extLst>
              <p:ext uri="{D42A27DB-BD31-4B8C-83A1-F6EECF244321}">
                <p14:modId xmlns:p14="http://schemas.microsoft.com/office/powerpoint/2010/main" val="4269785083"/>
              </p:ext>
            </p:extLst>
          </p:nvPr>
        </p:nvGraphicFramePr>
        <p:xfrm>
          <a:off x="849086" y="2304661"/>
          <a:ext cx="10590245" cy="38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A518C86-44CA-4A61-AFDE-8F7433793D39}"/>
              </a:ext>
            </a:extLst>
          </p:cNvPr>
          <p:cNvSpPr txBox="1"/>
          <p:nvPr/>
        </p:nvSpPr>
        <p:spPr>
          <a:xfrm>
            <a:off x="1017036" y="2593910"/>
            <a:ext cx="819904" cy="369332"/>
          </a:xfrm>
          <a:prstGeom prst="rect">
            <a:avLst/>
          </a:prstGeom>
          <a:noFill/>
        </p:spPr>
        <p:txBody>
          <a:bodyPr wrap="none" rtlCol="0">
            <a:spAutoFit/>
          </a:bodyPr>
          <a:lstStyle/>
          <a:p>
            <a:r>
              <a:rPr lang="hr-BA" b="1" dirty="0">
                <a:solidFill>
                  <a:schemeClr val="bg1"/>
                </a:solidFill>
              </a:rPr>
              <a:t>ST</a:t>
            </a:r>
            <a:r>
              <a:rPr lang="en-GB" b="1" dirty="0">
                <a:solidFill>
                  <a:schemeClr val="bg1"/>
                </a:solidFill>
              </a:rPr>
              <a:t>A</a:t>
            </a:r>
            <a:r>
              <a:rPr lang="hr-BA" b="1" dirty="0">
                <a:solidFill>
                  <a:schemeClr val="bg1"/>
                </a:solidFill>
              </a:rPr>
              <a:t>P 1</a:t>
            </a:r>
            <a:endParaRPr lang="en-US" b="1" dirty="0">
              <a:solidFill>
                <a:schemeClr val="bg1"/>
              </a:solidFill>
            </a:endParaRPr>
          </a:p>
        </p:txBody>
      </p:sp>
      <p:sp>
        <p:nvSpPr>
          <p:cNvPr id="8" name="TextBox 7">
            <a:extLst>
              <a:ext uri="{FF2B5EF4-FFF2-40B4-BE49-F238E27FC236}">
                <a16:creationId xmlns:a16="http://schemas.microsoft.com/office/drawing/2014/main" id="{87DB02E3-0564-467C-BCC0-DA2AE006BFD0}"/>
              </a:ext>
            </a:extLst>
          </p:cNvPr>
          <p:cNvSpPr txBox="1"/>
          <p:nvPr/>
        </p:nvSpPr>
        <p:spPr>
          <a:xfrm>
            <a:off x="4631093" y="2746310"/>
            <a:ext cx="819904" cy="369332"/>
          </a:xfrm>
          <a:prstGeom prst="rect">
            <a:avLst/>
          </a:prstGeom>
          <a:noFill/>
        </p:spPr>
        <p:txBody>
          <a:bodyPr wrap="none" rtlCol="0">
            <a:spAutoFit/>
          </a:bodyPr>
          <a:lstStyle/>
          <a:p>
            <a:r>
              <a:rPr lang="hr-BA" b="1" dirty="0">
                <a:solidFill>
                  <a:schemeClr val="bg1"/>
                </a:solidFill>
              </a:rPr>
              <a:t>ST</a:t>
            </a:r>
            <a:r>
              <a:rPr lang="en-GB" b="1" dirty="0">
                <a:solidFill>
                  <a:schemeClr val="bg1"/>
                </a:solidFill>
              </a:rPr>
              <a:t>A</a:t>
            </a:r>
            <a:r>
              <a:rPr lang="hr-BA" b="1" dirty="0">
                <a:solidFill>
                  <a:schemeClr val="bg1"/>
                </a:solidFill>
              </a:rPr>
              <a:t>P 2</a:t>
            </a:r>
            <a:endParaRPr lang="en-US" b="1" dirty="0">
              <a:solidFill>
                <a:schemeClr val="bg1"/>
              </a:solidFill>
            </a:endParaRPr>
          </a:p>
        </p:txBody>
      </p:sp>
      <p:sp>
        <p:nvSpPr>
          <p:cNvPr id="9" name="TextBox 8">
            <a:extLst>
              <a:ext uri="{FF2B5EF4-FFF2-40B4-BE49-F238E27FC236}">
                <a16:creationId xmlns:a16="http://schemas.microsoft.com/office/drawing/2014/main" id="{ABE311AD-8B4C-4BC4-A52F-03A1336B1E5A}"/>
              </a:ext>
            </a:extLst>
          </p:cNvPr>
          <p:cNvSpPr txBox="1"/>
          <p:nvPr/>
        </p:nvSpPr>
        <p:spPr>
          <a:xfrm>
            <a:off x="8245150" y="2714044"/>
            <a:ext cx="819904" cy="369332"/>
          </a:xfrm>
          <a:prstGeom prst="rect">
            <a:avLst/>
          </a:prstGeom>
          <a:noFill/>
        </p:spPr>
        <p:txBody>
          <a:bodyPr wrap="none" rtlCol="0">
            <a:spAutoFit/>
          </a:bodyPr>
          <a:lstStyle/>
          <a:p>
            <a:r>
              <a:rPr lang="hr-BA" b="1" dirty="0">
                <a:solidFill>
                  <a:schemeClr val="bg1"/>
                </a:solidFill>
              </a:rPr>
              <a:t>ST</a:t>
            </a:r>
            <a:r>
              <a:rPr lang="en-GB" b="1" dirty="0">
                <a:solidFill>
                  <a:schemeClr val="bg1"/>
                </a:solidFill>
              </a:rPr>
              <a:t>A</a:t>
            </a:r>
            <a:r>
              <a:rPr lang="hr-BA" b="1" dirty="0">
                <a:solidFill>
                  <a:schemeClr val="bg1"/>
                </a:solidFill>
              </a:rPr>
              <a:t>P 3</a:t>
            </a:r>
            <a:endParaRPr lang="en-US" b="1" dirty="0">
              <a:solidFill>
                <a:schemeClr val="bg1"/>
              </a:solidFill>
            </a:endParaRPr>
          </a:p>
        </p:txBody>
      </p:sp>
    </p:spTree>
    <p:extLst>
      <p:ext uri="{BB962C8B-B14F-4D97-AF65-F5344CB8AC3E}">
        <p14:creationId xmlns:p14="http://schemas.microsoft.com/office/powerpoint/2010/main" val="2400792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79CE8C-4147-4B97-BA7F-CCC07E94DB2F}"/>
              </a:ext>
            </a:extLst>
          </p:cNvPr>
          <p:cNvSpPr>
            <a:spLocks noGrp="1"/>
          </p:cNvSpPr>
          <p:nvPr>
            <p:ph type="body" sz="quarter" idx="13"/>
          </p:nvPr>
        </p:nvSpPr>
        <p:spPr>
          <a:xfrm>
            <a:off x="447066" y="290761"/>
            <a:ext cx="11222614" cy="1358487"/>
          </a:xfrm>
        </p:spPr>
        <p:txBody>
          <a:bodyPr>
            <a:noAutofit/>
          </a:bodyPr>
          <a:lstStyle/>
          <a:p>
            <a:r>
              <a:rPr lang="en-US" dirty="0" err="1"/>
              <a:t>Activiteit</a:t>
            </a:r>
            <a:r>
              <a:rPr lang="en-US" dirty="0"/>
              <a:t>: </a:t>
            </a:r>
            <a:r>
              <a:rPr lang="nl-NL" dirty="0"/>
              <a:t>De kracht van podcasting begrijpen</a:t>
            </a:r>
            <a:endParaRPr lang="hr-BA" dirty="0"/>
          </a:p>
          <a:p>
            <a:r>
              <a:rPr lang="en-GB" sz="1800" b="0" dirty="0" err="1"/>
              <a:t>Luister</a:t>
            </a:r>
            <a:r>
              <a:rPr lang="en-GB" sz="1800" b="0" dirty="0"/>
              <a:t> je </a:t>
            </a:r>
            <a:r>
              <a:rPr lang="en-GB" sz="1800" b="0" dirty="0" err="1"/>
              <a:t>liever</a:t>
            </a:r>
            <a:r>
              <a:rPr lang="en-GB" sz="1800" b="0" dirty="0"/>
              <a:t> </a:t>
            </a:r>
            <a:r>
              <a:rPr lang="en-GB" sz="1800" b="0" dirty="0" err="1"/>
              <a:t>naar</a:t>
            </a:r>
            <a:r>
              <a:rPr lang="en-GB" sz="1800" b="0" dirty="0"/>
              <a:t> </a:t>
            </a:r>
            <a:r>
              <a:rPr lang="en-GB" sz="1800" b="0" dirty="0" err="1"/>
              <a:t>een</a:t>
            </a:r>
            <a:r>
              <a:rPr lang="en-GB" sz="1800" b="0" dirty="0"/>
              <a:t> podcast in het </a:t>
            </a:r>
            <a:r>
              <a:rPr lang="en-GB" sz="1800" b="0" dirty="0" err="1"/>
              <a:t>Nederlands</a:t>
            </a:r>
            <a:r>
              <a:rPr lang="en-GB" sz="1800" b="0" dirty="0"/>
              <a:t>? </a:t>
            </a:r>
            <a:r>
              <a:rPr lang="en-GB" sz="1800" b="0" dirty="0" err="1"/>
              <a:t>Kies</a:t>
            </a:r>
            <a:r>
              <a:rPr lang="en-GB" sz="1800" b="0" dirty="0"/>
              <a:t> dan </a:t>
            </a:r>
            <a:r>
              <a:rPr lang="en-GB" sz="1800" b="0" dirty="0" err="1"/>
              <a:t>een</a:t>
            </a:r>
            <a:r>
              <a:rPr lang="en-GB" sz="1800" b="0" dirty="0"/>
              <a:t> van de podcasts over </a:t>
            </a:r>
            <a:r>
              <a:rPr lang="en-GB" sz="1800" b="0" dirty="0" err="1"/>
              <a:t>diversiteit</a:t>
            </a:r>
            <a:r>
              <a:rPr lang="en-GB" sz="1800" b="0" dirty="0"/>
              <a:t> en </a:t>
            </a:r>
            <a:r>
              <a:rPr lang="en-GB" sz="1800" b="0" dirty="0" err="1"/>
              <a:t>inclusie</a:t>
            </a:r>
            <a:r>
              <a:rPr lang="en-GB" sz="1800" b="0" dirty="0"/>
              <a:t> </a:t>
            </a:r>
            <a:r>
              <a:rPr lang="en-GB" sz="1800" b="0" dirty="0" err="1"/>
              <a:t>uit</a:t>
            </a:r>
            <a:r>
              <a:rPr lang="en-GB" sz="1800" b="0" dirty="0"/>
              <a:t> </a:t>
            </a:r>
            <a:r>
              <a:rPr lang="en-GB" sz="1800" b="0" dirty="0" err="1"/>
              <a:t>deze</a:t>
            </a:r>
            <a:r>
              <a:rPr lang="en-GB" sz="1800" b="0" dirty="0"/>
              <a:t> </a:t>
            </a:r>
            <a:r>
              <a:rPr lang="en-GB" sz="1800" b="0" dirty="0" err="1"/>
              <a:t>lijst</a:t>
            </a:r>
            <a:r>
              <a:rPr lang="en-GB" sz="1800" b="0" dirty="0"/>
              <a:t> van de Code </a:t>
            </a:r>
            <a:r>
              <a:rPr lang="en-GB" sz="1800" b="0" dirty="0" err="1"/>
              <a:t>Diversiteit</a:t>
            </a:r>
            <a:r>
              <a:rPr lang="en-GB" sz="1800" b="0" dirty="0"/>
              <a:t> en </a:t>
            </a:r>
            <a:r>
              <a:rPr lang="en-GB" sz="1800" b="0" dirty="0" err="1"/>
              <a:t>Inclusie</a:t>
            </a:r>
            <a:r>
              <a:rPr lang="en-GB" sz="1800" b="0" dirty="0"/>
              <a:t>: </a:t>
            </a:r>
            <a:r>
              <a:rPr lang="en-GB" sz="1800" b="0" dirty="0">
                <a:hlinkClick r:id="rId2"/>
              </a:rPr>
              <a:t>https://codedi.nl/inspiratie-tips/podcasts-over-diversiteit-inclusie/</a:t>
            </a:r>
            <a:r>
              <a:rPr lang="en-GB" sz="1800" b="0" dirty="0"/>
              <a:t> </a:t>
            </a:r>
            <a:endParaRPr lang="en-US" sz="1800" b="0" dirty="0"/>
          </a:p>
        </p:txBody>
      </p:sp>
      <p:pic>
        <p:nvPicPr>
          <p:cNvPr id="1026" name="Picture 2" descr="PowerUp073 eervol vermeld bij Code Diversiteit &amp;amp; Inclusie - PowerUp073">
            <a:hlinkClick r:id="rId2"/>
            <a:extLst>
              <a:ext uri="{FF2B5EF4-FFF2-40B4-BE49-F238E27FC236}">
                <a16:creationId xmlns:a16="http://schemas.microsoft.com/office/drawing/2014/main" id="{B2B1C7E9-1030-4D33-B54E-E467A4E68E5E}"/>
              </a:ext>
            </a:extLst>
          </p:cNvPr>
          <p:cNvPicPr>
            <a:picLocks noGrp="1" noChangeAspect="1" noChangeArrowheads="1"/>
          </p:cNvPicPr>
          <p:nvPr>
            <p:ph type="pic" sz="quarter" idx="15"/>
          </p:nvPr>
        </p:nvPicPr>
        <p:blipFill>
          <a:blip r:embed="rId3" cstate="screen">
            <a:extLst>
              <a:ext uri="{28A0092B-C50C-407E-A947-70E740481C1C}">
                <a14:useLocalDpi xmlns:a14="http://schemas.microsoft.com/office/drawing/2010/main"/>
              </a:ext>
            </a:extLst>
          </a:blip>
          <a:srcRect l="4186" r="4186"/>
          <a:stretch>
            <a:fillRect/>
          </a:stretch>
        </p:blipFill>
        <p:spPr bwMode="auto">
          <a:xfrm>
            <a:off x="3184071" y="1852246"/>
            <a:ext cx="5665788" cy="35194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7AB8E6C-0ED3-4328-9F57-F0A0567E381C}"/>
              </a:ext>
            </a:extLst>
          </p:cNvPr>
          <p:cNvSpPr/>
          <p:nvPr/>
        </p:nvSpPr>
        <p:spPr>
          <a:xfrm>
            <a:off x="1903445" y="2989724"/>
            <a:ext cx="2164702" cy="2179436"/>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rPr>
              <a:t>KLIK om een podcast te kiezen</a:t>
            </a:r>
            <a:endParaRPr lang="en-US" sz="2000" b="1" dirty="0">
              <a:solidFill>
                <a:schemeClr val="bg1"/>
              </a:solidFill>
            </a:endParaRPr>
          </a:p>
        </p:txBody>
      </p:sp>
    </p:spTree>
    <p:extLst>
      <p:ext uri="{BB962C8B-B14F-4D97-AF65-F5344CB8AC3E}">
        <p14:creationId xmlns:p14="http://schemas.microsoft.com/office/powerpoint/2010/main" val="2044948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DC7AF-39BB-42F6-BBF0-15E36FB68A9B}"/>
              </a:ext>
            </a:extLst>
          </p:cNvPr>
          <p:cNvSpPr>
            <a:spLocks noGrp="1"/>
          </p:cNvSpPr>
          <p:nvPr>
            <p:ph type="body" sz="quarter" idx="13"/>
          </p:nvPr>
        </p:nvSpPr>
        <p:spPr>
          <a:xfrm>
            <a:off x="388093" y="936394"/>
            <a:ext cx="3058492" cy="3603755"/>
          </a:xfrm>
        </p:spPr>
        <p:txBody>
          <a:bodyPr>
            <a:normAutofit fontScale="55000" lnSpcReduction="20000"/>
          </a:bodyPr>
          <a:lstStyle/>
          <a:p>
            <a:r>
              <a:rPr lang="en-US" sz="5100" dirty="0"/>
              <a:t>2. </a:t>
            </a:r>
            <a:r>
              <a:rPr lang="nl-NL" sz="5100" dirty="0"/>
              <a:t>Persbericht: Wanneer gebruik je ze?</a:t>
            </a:r>
            <a:endParaRPr lang="hr-BA" sz="5100" dirty="0"/>
          </a:p>
          <a:p>
            <a:r>
              <a:rPr lang="nl-NL" b="0" dirty="0"/>
              <a:t>Strategische timing is belangrijk voor persberichten, net als voor persconferenties.</a:t>
            </a:r>
          </a:p>
          <a:p>
            <a:r>
              <a:rPr lang="nl-NL" b="0" dirty="0"/>
              <a:t>Persberichten zijn het meest effectief als ze een "haakje" hebben naar een gebeurtenis die op het juiste moment komt. Stuur er niet te veel van!</a:t>
            </a:r>
            <a:endParaRPr lang="en-US" b="0" dirty="0"/>
          </a:p>
        </p:txBody>
      </p:sp>
      <p:sp>
        <p:nvSpPr>
          <p:cNvPr id="3" name="Text Placeholder 2">
            <a:extLst>
              <a:ext uri="{FF2B5EF4-FFF2-40B4-BE49-F238E27FC236}">
                <a16:creationId xmlns:a16="http://schemas.microsoft.com/office/drawing/2014/main" id="{ACB0C3FC-7919-42E7-AD11-D4D274368531}"/>
              </a:ext>
            </a:extLst>
          </p:cNvPr>
          <p:cNvSpPr>
            <a:spLocks noGrp="1"/>
          </p:cNvSpPr>
          <p:nvPr>
            <p:ph type="body" sz="quarter" idx="14"/>
          </p:nvPr>
        </p:nvSpPr>
        <p:spPr>
          <a:xfrm>
            <a:off x="497155" y="5583319"/>
            <a:ext cx="9962461" cy="469184"/>
          </a:xfrm>
        </p:spPr>
        <p:txBody>
          <a:bodyPr/>
          <a:lstStyle/>
          <a:p>
            <a:r>
              <a:rPr lang="nl-NL" dirty="0"/>
              <a:t>Een goed geschreven persbericht volgt een standaard structuur en bevat een aantal belangrijke elementen die het voor journalisten het nuttigst maken.</a:t>
            </a:r>
            <a:endParaRPr lang="en-US" dirty="0"/>
          </a:p>
        </p:txBody>
      </p:sp>
      <p:pic>
        <p:nvPicPr>
          <p:cNvPr id="8" name="Picture Placeholder 7" descr="Text, application&#10;&#10;Description automatically generated with medium confidence">
            <a:hlinkClick r:id="rId2"/>
            <a:extLst>
              <a:ext uri="{FF2B5EF4-FFF2-40B4-BE49-F238E27FC236}">
                <a16:creationId xmlns:a16="http://schemas.microsoft.com/office/drawing/2014/main" id="{2F2808A1-6C4F-4A74-BC3A-851CB87587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3564835" y="-1"/>
            <a:ext cx="8627164" cy="454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Graphic 8" descr="Right pointing backhand index with solid fill">
            <a:extLst>
              <a:ext uri="{FF2B5EF4-FFF2-40B4-BE49-F238E27FC236}">
                <a16:creationId xmlns:a16="http://schemas.microsoft.com/office/drawing/2014/main" id="{38EDD7C5-11B3-4DB9-A90C-EF02E09CD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767872" y="4131851"/>
            <a:ext cx="929883" cy="929883"/>
          </a:xfrm>
          <a:prstGeom prst="rect">
            <a:avLst/>
          </a:prstGeom>
        </p:spPr>
      </p:pic>
      <p:sp>
        <p:nvSpPr>
          <p:cNvPr id="10" name="TextBox 9">
            <a:extLst>
              <a:ext uri="{FF2B5EF4-FFF2-40B4-BE49-F238E27FC236}">
                <a16:creationId xmlns:a16="http://schemas.microsoft.com/office/drawing/2014/main" id="{58008915-CFBF-45DB-A57B-8C5FC9B71A0A}"/>
              </a:ext>
            </a:extLst>
          </p:cNvPr>
          <p:cNvSpPr txBox="1"/>
          <p:nvPr/>
        </p:nvSpPr>
        <p:spPr>
          <a:xfrm>
            <a:off x="3274960" y="5171580"/>
            <a:ext cx="7093417" cy="369332"/>
          </a:xfrm>
          <a:prstGeom prst="rect">
            <a:avLst/>
          </a:prstGeom>
          <a:noFill/>
        </p:spPr>
        <p:txBody>
          <a:bodyPr wrap="none" rtlCol="0">
            <a:spAutoFit/>
          </a:bodyPr>
          <a:lstStyle/>
          <a:p>
            <a:r>
              <a:rPr lang="nl-NL" b="1" dirty="0">
                <a:solidFill>
                  <a:srgbClr val="A6377D"/>
                </a:solidFill>
              </a:rPr>
              <a:t>DUBBEL KLIK op het plaatje om TE LEZEN: </a:t>
            </a:r>
            <a:r>
              <a:rPr lang="nl-NL" dirty="0">
                <a:solidFill>
                  <a:srgbClr val="A6377D"/>
                </a:solidFill>
              </a:rPr>
              <a:t>Hoe schrijf je een persbericht?</a:t>
            </a:r>
            <a:endParaRPr lang="en-US" dirty="0">
              <a:solidFill>
                <a:srgbClr val="F6BC67"/>
              </a:solidFill>
            </a:endParaRPr>
          </a:p>
        </p:txBody>
      </p:sp>
    </p:spTree>
    <p:extLst>
      <p:ext uri="{BB962C8B-B14F-4D97-AF65-F5344CB8AC3E}">
        <p14:creationId xmlns:p14="http://schemas.microsoft.com/office/powerpoint/2010/main" val="801600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39625-41C0-4DB7-A8D0-BD9A8DC71913}"/>
              </a:ext>
            </a:extLst>
          </p:cNvPr>
          <p:cNvSpPr>
            <a:spLocks noGrp="1"/>
          </p:cNvSpPr>
          <p:nvPr>
            <p:ph type="body" sz="quarter" idx="13"/>
          </p:nvPr>
        </p:nvSpPr>
        <p:spPr>
          <a:xfrm>
            <a:off x="2095501" y="3461657"/>
            <a:ext cx="8000999" cy="3664001"/>
          </a:xfrm>
        </p:spPr>
        <p:txBody>
          <a:bodyPr/>
          <a:lstStyle/>
          <a:p>
            <a:pPr algn="ctr"/>
            <a:r>
              <a:rPr lang="en-IE" dirty="0"/>
              <a:t>3. </a:t>
            </a:r>
            <a:r>
              <a:rPr lang="nl-NL" dirty="0"/>
              <a:t>Sociale media gebruiken om je boodschap over te brengen</a:t>
            </a:r>
            <a:endParaRPr lang="en-US" dirty="0"/>
          </a:p>
          <a:p>
            <a:pPr algn="ctr"/>
            <a:endParaRPr lang="en-US" dirty="0"/>
          </a:p>
        </p:txBody>
      </p:sp>
      <p:pic>
        <p:nvPicPr>
          <p:cNvPr id="4" name="Graphic 3" descr="Online Network outline">
            <a:extLst>
              <a:ext uri="{FF2B5EF4-FFF2-40B4-BE49-F238E27FC236}">
                <a16:creationId xmlns:a16="http://schemas.microsoft.com/office/drawing/2014/main" id="{6495F2E1-F9E8-4D92-9E12-C1EB7C9C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8840" y="1964092"/>
            <a:ext cx="1194320" cy="1194320"/>
          </a:xfrm>
          <a:prstGeom prst="rect">
            <a:avLst/>
          </a:prstGeom>
        </p:spPr>
      </p:pic>
    </p:spTree>
    <p:extLst>
      <p:ext uri="{BB962C8B-B14F-4D97-AF65-F5344CB8AC3E}">
        <p14:creationId xmlns:p14="http://schemas.microsoft.com/office/powerpoint/2010/main" val="1346665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46D499-30D2-4964-86A7-02E61B05EF9E}"/>
              </a:ext>
            </a:extLst>
          </p:cNvPr>
          <p:cNvSpPr>
            <a:spLocks noGrp="1"/>
          </p:cNvSpPr>
          <p:nvPr>
            <p:ph type="pic" sz="quarter" idx="18"/>
          </p:nvPr>
        </p:nvSpPr>
        <p:spPr/>
      </p:sp>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nvPr>
        </p:nvSpPr>
        <p:spPr>
          <a:xfrm>
            <a:off x="139156" y="234579"/>
            <a:ext cx="2258812" cy="614507"/>
          </a:xfrm>
        </p:spPr>
        <p:txBody>
          <a:bodyPr/>
          <a:lstStyle/>
          <a:p>
            <a:r>
              <a:rPr lang="hr-BA" dirty="0">
                <a:solidFill>
                  <a:srgbClr val="FFC000"/>
                </a:solidFill>
              </a:rPr>
              <a:t>Facebook</a:t>
            </a:r>
            <a:endParaRPr lang="en-US" dirty="0">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nvSpPr>
        <p:spPr>
          <a:xfrm>
            <a:off x="4233541" y="282094"/>
            <a:ext cx="7754510" cy="1015663"/>
          </a:xfrm>
          <a:prstGeom prst="rect">
            <a:avLst/>
          </a:prstGeom>
          <a:noFill/>
        </p:spPr>
        <p:txBody>
          <a:bodyPr wrap="square">
            <a:spAutoFit/>
          </a:bodyPr>
          <a:lstStyle/>
          <a:p>
            <a:r>
              <a:rPr lang="nl-NL" sz="2000" dirty="0"/>
              <a:t>Facebook is nog steeds de populairste sociale media website. Het is een geweldige bron om je bemiddelings- / belangenbehartigingsboodschap over te brengen.</a:t>
            </a:r>
            <a:endParaRPr lang="en-US" sz="2000" dirty="0"/>
          </a:p>
        </p:txBody>
      </p:sp>
      <p:sp>
        <p:nvSpPr>
          <p:cNvPr id="7" name="TextBox 6">
            <a:extLst>
              <a:ext uri="{FF2B5EF4-FFF2-40B4-BE49-F238E27FC236}">
                <a16:creationId xmlns:a16="http://schemas.microsoft.com/office/drawing/2014/main" id="{B5C5F312-3048-4180-98AC-D8AC28B3BB11}"/>
              </a:ext>
            </a:extLst>
          </p:cNvPr>
          <p:cNvSpPr txBox="1"/>
          <p:nvPr/>
        </p:nvSpPr>
        <p:spPr>
          <a:xfrm>
            <a:off x="865471" y="1385406"/>
            <a:ext cx="5230529" cy="646331"/>
          </a:xfrm>
          <a:prstGeom prst="rect">
            <a:avLst/>
          </a:prstGeom>
          <a:noFill/>
        </p:spPr>
        <p:txBody>
          <a:bodyPr wrap="square">
            <a:spAutoFit/>
          </a:bodyPr>
          <a:lstStyle/>
          <a:p>
            <a:r>
              <a:rPr lang="en-US" b="1" dirty="0"/>
              <a:t>Live video streaming </a:t>
            </a:r>
            <a:r>
              <a:rPr lang="nl-NL" dirty="0"/>
              <a:t>wordt een populaire methode voor goede doelen om hun publiek te bereiken</a:t>
            </a:r>
            <a:endParaRPr lang="en-US" dirty="0"/>
          </a:p>
        </p:txBody>
      </p:sp>
      <p:grpSp>
        <p:nvGrpSpPr>
          <p:cNvPr id="8" name="Google Shape;674;p39">
            <a:extLst>
              <a:ext uri="{FF2B5EF4-FFF2-40B4-BE49-F238E27FC236}">
                <a16:creationId xmlns:a16="http://schemas.microsoft.com/office/drawing/2014/main" id="{0CA598C5-5525-4A58-A3ED-559F2BCB9FF3}"/>
              </a:ext>
            </a:extLst>
          </p:cNvPr>
          <p:cNvGrpSpPr/>
          <p:nvPr/>
        </p:nvGrpSpPr>
        <p:grpSpPr>
          <a:xfrm>
            <a:off x="180284" y="1482423"/>
            <a:ext cx="551309" cy="545070"/>
            <a:chOff x="576250" y="4319400"/>
            <a:chExt cx="442075" cy="442050"/>
          </a:xfrm>
          <a:solidFill>
            <a:srgbClr val="F6BC67"/>
          </a:solidFill>
        </p:grpSpPr>
        <p:sp>
          <p:nvSpPr>
            <p:cNvPr id="9" name="Google Shape;675;p39">
              <a:extLst>
                <a:ext uri="{FF2B5EF4-FFF2-40B4-BE49-F238E27FC236}">
                  <a16:creationId xmlns:a16="http://schemas.microsoft.com/office/drawing/2014/main" id="{534291B8-97A1-4ED0-821A-E2870AE45554}"/>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0" name="Google Shape;676;p39">
              <a:extLst>
                <a:ext uri="{FF2B5EF4-FFF2-40B4-BE49-F238E27FC236}">
                  <a16:creationId xmlns:a16="http://schemas.microsoft.com/office/drawing/2014/main" id="{2B4D1FE3-0EC2-4B67-BC9B-40D41E66B9C7}"/>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1" name="Google Shape;677;p39">
              <a:extLst>
                <a:ext uri="{FF2B5EF4-FFF2-40B4-BE49-F238E27FC236}">
                  <a16:creationId xmlns:a16="http://schemas.microsoft.com/office/drawing/2014/main" id="{61F0EECD-DCA4-461E-B6E8-1DECB3197D0E}"/>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2" name="Google Shape;678;p39">
              <a:extLst>
                <a:ext uri="{FF2B5EF4-FFF2-40B4-BE49-F238E27FC236}">
                  <a16:creationId xmlns:a16="http://schemas.microsoft.com/office/drawing/2014/main" id="{4334AD15-0DDC-4603-BBFD-AA945A56C3EB}"/>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grpSp>
      <p:grpSp>
        <p:nvGrpSpPr>
          <p:cNvPr id="13" name="Google Shape;813;p39">
            <a:extLst>
              <a:ext uri="{FF2B5EF4-FFF2-40B4-BE49-F238E27FC236}">
                <a16:creationId xmlns:a16="http://schemas.microsoft.com/office/drawing/2014/main" id="{11A96B17-55B6-4ADC-A36A-8A93F9A795EE}"/>
              </a:ext>
            </a:extLst>
          </p:cNvPr>
          <p:cNvGrpSpPr/>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nvSpPr>
        <p:spPr>
          <a:xfrm>
            <a:off x="668755" y="2601524"/>
            <a:ext cx="2192694" cy="2862322"/>
          </a:xfrm>
          <a:prstGeom prst="rect">
            <a:avLst/>
          </a:prstGeom>
          <a:noFill/>
        </p:spPr>
        <p:txBody>
          <a:bodyPr wrap="square">
            <a:spAutoFit/>
          </a:bodyPr>
          <a:lstStyle/>
          <a:p>
            <a:r>
              <a:rPr lang="en-US" dirty="0"/>
              <a:t>Gratis Facebook </a:t>
            </a:r>
            <a:r>
              <a:rPr lang="en-US" b="1" dirty="0"/>
              <a:t>Timeline Cover Maker Tool </a:t>
            </a:r>
            <a:r>
              <a:rPr lang="en-US" dirty="0"/>
              <a:t>- www.pagemodo.com </a:t>
            </a:r>
            <a:r>
              <a:rPr lang="nl-NL" dirty="0"/>
              <a:t>is een geweldig GRATIS hulpmiddel om interessante en boeiende cover foto's voor Facebook te maken</a:t>
            </a:r>
            <a:endParaRPr lang="en-US" dirty="0"/>
          </a:p>
        </p:txBody>
      </p:sp>
      <p:grpSp>
        <p:nvGrpSpPr>
          <p:cNvPr id="24" name="Google Shape;534;p39">
            <a:extLst>
              <a:ext uri="{FF2B5EF4-FFF2-40B4-BE49-F238E27FC236}">
                <a16:creationId xmlns:a16="http://schemas.microsoft.com/office/drawing/2014/main" id="{8C20BA02-AB24-4606-A07E-896F45ECA905}"/>
              </a:ext>
            </a:extLst>
          </p:cNvPr>
          <p:cNvGrpSpPr/>
          <p:nvPr/>
        </p:nvGrpSpPr>
        <p:grpSpPr>
          <a:xfrm>
            <a:off x="67838" y="2656020"/>
            <a:ext cx="551308" cy="406180"/>
            <a:chOff x="4595425" y="1707325"/>
            <a:chExt cx="470075" cy="288625"/>
          </a:xfrm>
          <a:solidFill>
            <a:srgbClr val="F6BC67"/>
          </a:solidFill>
        </p:grpSpPr>
        <p:sp>
          <p:nvSpPr>
            <p:cNvPr id="25" name="Google Shape;535;p39">
              <a:extLst>
                <a:ext uri="{FF2B5EF4-FFF2-40B4-BE49-F238E27FC236}">
                  <a16:creationId xmlns:a16="http://schemas.microsoft.com/office/drawing/2014/main" id="{9C7D94E7-4F15-4FAE-A7C9-BA24F836D112}"/>
                </a:ext>
              </a:extLst>
            </p:cNvPr>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39">
              <a:extLst>
                <a:ext uri="{FF2B5EF4-FFF2-40B4-BE49-F238E27FC236}">
                  <a16:creationId xmlns:a16="http://schemas.microsoft.com/office/drawing/2014/main" id="{431358CA-C4DD-408D-9E87-F96F47348FA5}"/>
                </a:ext>
              </a:extLst>
            </p:cNvPr>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7;p39">
              <a:extLst>
                <a:ext uri="{FF2B5EF4-FFF2-40B4-BE49-F238E27FC236}">
                  <a16:creationId xmlns:a16="http://schemas.microsoft.com/office/drawing/2014/main" id="{92BD8B2F-020B-4787-B72D-45D4F19F2358}"/>
                </a:ext>
              </a:extLst>
            </p:cNvPr>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9">
              <a:extLst>
                <a:ext uri="{FF2B5EF4-FFF2-40B4-BE49-F238E27FC236}">
                  <a16:creationId xmlns:a16="http://schemas.microsoft.com/office/drawing/2014/main" id="{22BA1527-6D4A-4546-8DFE-A78669A2BFEB}"/>
                </a:ext>
              </a:extLst>
            </p:cNvPr>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9">
              <a:extLst>
                <a:ext uri="{FF2B5EF4-FFF2-40B4-BE49-F238E27FC236}">
                  <a16:creationId xmlns:a16="http://schemas.microsoft.com/office/drawing/2014/main" id="{608DC9B6-BB47-467F-BE1B-7B4F7F2850AF}"/>
                </a:ext>
              </a:extLst>
            </p:cNvPr>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19C1E82F-D984-4317-B710-76FC7C0FA366}"/>
              </a:ext>
            </a:extLst>
          </p:cNvPr>
          <p:cNvSpPr txBox="1"/>
          <p:nvPr/>
        </p:nvSpPr>
        <p:spPr>
          <a:xfrm>
            <a:off x="765184" y="5669535"/>
            <a:ext cx="5230529" cy="646331"/>
          </a:xfrm>
          <a:prstGeom prst="rect">
            <a:avLst/>
          </a:prstGeom>
          <a:noFill/>
        </p:spPr>
        <p:txBody>
          <a:bodyPr wrap="square">
            <a:spAutoFit/>
          </a:bodyPr>
          <a:lstStyle/>
          <a:p>
            <a:pPr>
              <a:buClr>
                <a:srgbClr val="EC2179"/>
              </a:buClr>
            </a:pPr>
            <a:r>
              <a:rPr lang="nl-NL" b="1" dirty="0"/>
              <a:t>Experimenteer met hoe vaak je post</a:t>
            </a:r>
            <a:r>
              <a:rPr lang="en-US" b="1" dirty="0"/>
              <a:t>. </a:t>
            </a:r>
            <a:r>
              <a:rPr lang="nl-NL" dirty="0"/>
              <a:t>Het hangt erg af van je doel en publiek.</a:t>
            </a:r>
            <a:endParaRPr lang="en-US" dirty="0"/>
          </a:p>
        </p:txBody>
      </p:sp>
      <p:grpSp>
        <p:nvGrpSpPr>
          <p:cNvPr id="32" name="Google Shape;787;p39">
            <a:extLst>
              <a:ext uri="{FF2B5EF4-FFF2-40B4-BE49-F238E27FC236}">
                <a16:creationId xmlns:a16="http://schemas.microsoft.com/office/drawing/2014/main" id="{B6FF7E19-0F3A-4BC0-9250-88C918E08781}"/>
              </a:ext>
            </a:extLst>
          </p:cNvPr>
          <p:cNvGrpSpPr/>
          <p:nvPr/>
        </p:nvGrpSpPr>
        <p:grpSpPr>
          <a:xfrm>
            <a:off x="208851" y="5766077"/>
            <a:ext cx="494177" cy="484714"/>
            <a:chOff x="5973900" y="318475"/>
            <a:chExt cx="401900" cy="380575"/>
          </a:xfrm>
          <a:solidFill>
            <a:srgbClr val="F6BC67"/>
          </a:solidFill>
        </p:grpSpPr>
        <p:sp>
          <p:nvSpPr>
            <p:cNvPr id="33" name="Google Shape;788;p39">
              <a:extLst>
                <a:ext uri="{FF2B5EF4-FFF2-40B4-BE49-F238E27FC236}">
                  <a16:creationId xmlns:a16="http://schemas.microsoft.com/office/drawing/2014/main" id="{5FB1B21E-5716-4636-BCAC-D7022752E188}"/>
                </a:ext>
              </a:extLst>
            </p:cNvPr>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9;p39">
              <a:extLst>
                <a:ext uri="{FF2B5EF4-FFF2-40B4-BE49-F238E27FC236}">
                  <a16:creationId xmlns:a16="http://schemas.microsoft.com/office/drawing/2014/main" id="{A05F387E-FD84-4A3D-B427-57163DCC7F7A}"/>
                </a:ext>
              </a:extLst>
            </p:cNvPr>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0;p39">
              <a:extLst>
                <a:ext uri="{FF2B5EF4-FFF2-40B4-BE49-F238E27FC236}">
                  <a16:creationId xmlns:a16="http://schemas.microsoft.com/office/drawing/2014/main" id="{A1F55AC6-C0EA-4BB2-A3BC-BFC84F3B65A3}"/>
                </a:ext>
              </a:extLst>
            </p:cNvPr>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1;p39">
              <a:extLst>
                <a:ext uri="{FF2B5EF4-FFF2-40B4-BE49-F238E27FC236}">
                  <a16:creationId xmlns:a16="http://schemas.microsoft.com/office/drawing/2014/main" id="{B3458261-35BF-4E15-9608-8DDA2C430837}"/>
                </a:ext>
              </a:extLst>
            </p:cNvPr>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2;p39">
              <a:extLst>
                <a:ext uri="{FF2B5EF4-FFF2-40B4-BE49-F238E27FC236}">
                  <a16:creationId xmlns:a16="http://schemas.microsoft.com/office/drawing/2014/main" id="{AE8A8160-28B2-4B0B-8C30-3D1C24099643}"/>
                </a:ext>
              </a:extLst>
            </p:cNvPr>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3;p39">
              <a:extLst>
                <a:ext uri="{FF2B5EF4-FFF2-40B4-BE49-F238E27FC236}">
                  <a16:creationId xmlns:a16="http://schemas.microsoft.com/office/drawing/2014/main" id="{30740D12-0E4E-41C9-AF3E-6DB454A82898}"/>
                </a:ext>
              </a:extLst>
            </p:cNvPr>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4;p39">
              <a:extLst>
                <a:ext uri="{FF2B5EF4-FFF2-40B4-BE49-F238E27FC236}">
                  <a16:creationId xmlns:a16="http://schemas.microsoft.com/office/drawing/2014/main" id="{71C5FAE5-8AA8-44F5-846E-1D44C287D9C8}"/>
                </a:ext>
              </a:extLst>
            </p:cNvPr>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5;p39">
              <a:extLst>
                <a:ext uri="{FF2B5EF4-FFF2-40B4-BE49-F238E27FC236}">
                  <a16:creationId xmlns:a16="http://schemas.microsoft.com/office/drawing/2014/main" id="{C2C32CBF-E33D-41FD-BDC2-58686F5A3B6A}"/>
                </a:ext>
              </a:extLst>
            </p:cNvPr>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6;p39">
              <a:extLst>
                <a:ext uri="{FF2B5EF4-FFF2-40B4-BE49-F238E27FC236}">
                  <a16:creationId xmlns:a16="http://schemas.microsoft.com/office/drawing/2014/main" id="{2720E3A4-5922-4D08-A7EC-E7F85DE484D2}"/>
                </a:ext>
              </a:extLst>
            </p:cNvPr>
            <p:cNvSpPr/>
            <p:nvPr/>
          </p:nvSpPr>
          <p:spPr>
            <a:xfrm>
              <a:off x="6024450" y="573000"/>
              <a:ext cx="300800" cy="25"/>
            </a:xfrm>
            <a:custGeom>
              <a:avLst/>
              <a:gdLst/>
              <a:ahLst/>
              <a:cxnLst/>
              <a:rect l="l" t="t" r="r" b="b"/>
              <a:pathLst>
                <a:path w="12032" h="1" fill="none" extrusionOk="0">
                  <a:moveTo>
                    <a:pt x="0" y="0"/>
                  </a:moveTo>
                  <a:lnTo>
                    <a:pt x="12032"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7;p39">
              <a:extLst>
                <a:ext uri="{FF2B5EF4-FFF2-40B4-BE49-F238E27FC236}">
                  <a16:creationId xmlns:a16="http://schemas.microsoft.com/office/drawing/2014/main" id="{88B7F15D-38E6-46B6-82BF-432F6BF6AFC2}"/>
                </a:ext>
              </a:extLst>
            </p:cNvPr>
            <p:cNvSpPr/>
            <p:nvPr/>
          </p:nvSpPr>
          <p:spPr>
            <a:xfrm>
              <a:off x="6024450" y="514550"/>
              <a:ext cx="300800" cy="25"/>
            </a:xfrm>
            <a:custGeom>
              <a:avLst/>
              <a:gdLst/>
              <a:ahLst/>
              <a:cxnLst/>
              <a:rect l="l" t="t" r="r" b="b"/>
              <a:pathLst>
                <a:path w="12032" h="1" fill="none" extrusionOk="0">
                  <a:moveTo>
                    <a:pt x="0" y="0"/>
                  </a:moveTo>
                  <a:lnTo>
                    <a:pt x="12032"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8;p39">
              <a:extLst>
                <a:ext uri="{FF2B5EF4-FFF2-40B4-BE49-F238E27FC236}">
                  <a16:creationId xmlns:a16="http://schemas.microsoft.com/office/drawing/2014/main" id="{50F7418E-7E8A-43C1-AD29-372D98604679}"/>
                </a:ext>
              </a:extLst>
            </p:cNvPr>
            <p:cNvSpPr/>
            <p:nvPr/>
          </p:nvSpPr>
          <p:spPr>
            <a:xfrm>
              <a:off x="6264950"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9;p39">
              <a:extLst>
                <a:ext uri="{FF2B5EF4-FFF2-40B4-BE49-F238E27FC236}">
                  <a16:creationId xmlns:a16="http://schemas.microsoft.com/office/drawing/2014/main" id="{821723D6-3DC0-434C-9E55-764FEE61B24E}"/>
                </a:ext>
              </a:extLst>
            </p:cNvPr>
            <p:cNvSpPr/>
            <p:nvPr/>
          </p:nvSpPr>
          <p:spPr>
            <a:xfrm>
              <a:off x="6204675" y="456100"/>
              <a:ext cx="25" cy="175375"/>
            </a:xfrm>
            <a:custGeom>
              <a:avLst/>
              <a:gdLst/>
              <a:ahLst/>
              <a:cxnLst/>
              <a:rect l="l" t="t" r="r" b="b"/>
              <a:pathLst>
                <a:path w="1" h="7015" fill="none" extrusionOk="0">
                  <a:moveTo>
                    <a:pt x="0" y="0"/>
                  </a:moveTo>
                  <a:lnTo>
                    <a:pt x="0"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0;p39">
              <a:extLst>
                <a:ext uri="{FF2B5EF4-FFF2-40B4-BE49-F238E27FC236}">
                  <a16:creationId xmlns:a16="http://schemas.microsoft.com/office/drawing/2014/main" id="{B940C2BC-3FDE-4B6E-9E69-053432724C2D}"/>
                </a:ext>
              </a:extLst>
            </p:cNvPr>
            <p:cNvSpPr/>
            <p:nvPr/>
          </p:nvSpPr>
          <p:spPr>
            <a:xfrm>
              <a:off x="6145000"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p39">
              <a:extLst>
                <a:ext uri="{FF2B5EF4-FFF2-40B4-BE49-F238E27FC236}">
                  <a16:creationId xmlns:a16="http://schemas.microsoft.com/office/drawing/2014/main" id="{7DE7B5F2-5EE9-47F3-8053-8E4CECE81D7B}"/>
                </a:ext>
              </a:extLst>
            </p:cNvPr>
            <p:cNvSpPr/>
            <p:nvPr/>
          </p:nvSpPr>
          <p:spPr>
            <a:xfrm>
              <a:off x="6084725"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Picture Placeholder 5">
            <a:hlinkClick r:id="rId2"/>
            <a:extLst>
              <a:ext uri="{FF2B5EF4-FFF2-40B4-BE49-F238E27FC236}">
                <a16:creationId xmlns:a16="http://schemas.microsoft.com/office/drawing/2014/main" id="{2F3FC20E-23B3-4557-8DFF-EEF8E92C8677}"/>
              </a:ext>
            </a:extLst>
          </p:cNvPr>
          <p:cNvSpPr txBox="1">
            <a:spLocks/>
          </p:cNvSpPr>
          <p:nvPr/>
        </p:nvSpPr>
        <p:spPr>
          <a:xfrm>
            <a:off x="3731480" y="2341915"/>
            <a:ext cx="4098925" cy="2628900"/>
          </a:xfrm>
          <a:prstGeom prst="rect">
            <a:avLst/>
          </a:prstGeom>
          <a:blipFill>
            <a:blip r:embed="rId3" cstate="screen">
              <a:extLst>
                <a:ext uri="{28A0092B-C50C-407E-A947-70E740481C1C}">
                  <a14:useLocalDpi xmlns:a14="http://schemas.microsoft.com/office/drawing/2010/main"/>
                </a:ext>
              </a:extLst>
            </a:blip>
            <a:srcRect/>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kern="1200" baseline="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48" name="Oval 47">
            <a:extLst>
              <a:ext uri="{FF2B5EF4-FFF2-40B4-BE49-F238E27FC236}">
                <a16:creationId xmlns:a16="http://schemas.microsoft.com/office/drawing/2014/main" id="{DBFD8FB5-ACAF-46BA-A329-5837397EB77E}"/>
              </a:ext>
            </a:extLst>
          </p:cNvPr>
          <p:cNvSpPr/>
          <p:nvPr/>
        </p:nvSpPr>
        <p:spPr>
          <a:xfrm>
            <a:off x="6971351" y="3864329"/>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KLIK OM TE BEKIJKEN</a:t>
            </a:r>
          </a:p>
        </p:txBody>
      </p:sp>
    </p:spTree>
    <p:extLst>
      <p:ext uri="{BB962C8B-B14F-4D97-AF65-F5344CB8AC3E}">
        <p14:creationId xmlns:p14="http://schemas.microsoft.com/office/powerpoint/2010/main" val="4243388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348683" y="313980"/>
            <a:ext cx="9463911" cy="1083096"/>
          </a:xfrm>
        </p:spPr>
        <p:txBody>
          <a:bodyPr/>
          <a:lstStyle/>
          <a:p>
            <a:r>
              <a:rPr lang="hr-BA" dirty="0">
                <a:solidFill>
                  <a:srgbClr val="4D2B65"/>
                </a:solidFill>
              </a:rPr>
              <a:t>Facebook </a:t>
            </a:r>
            <a:r>
              <a:rPr lang="en-GB" dirty="0" err="1">
                <a:solidFill>
                  <a:srgbClr val="4D2B65"/>
                </a:solidFill>
              </a:rPr>
              <a:t>pagina</a:t>
            </a:r>
            <a:r>
              <a:rPr lang="hr-BA" dirty="0">
                <a:solidFill>
                  <a:srgbClr val="4D2B65"/>
                </a:solidFill>
              </a:rPr>
              <a:t>: </a:t>
            </a:r>
            <a:r>
              <a:rPr lang="hr-BA" b="0" dirty="0">
                <a:solidFill>
                  <a:srgbClr val="4D2B65"/>
                </a:solidFill>
              </a:rPr>
              <a:t>Migrant Community Mediators</a:t>
            </a:r>
            <a:endParaRPr lang="en-US" b="0" dirty="0">
              <a:solidFill>
                <a:srgbClr val="4D2B65"/>
              </a:solidFill>
            </a:endParaRPr>
          </a:p>
        </p:txBody>
      </p:sp>
      <p:pic>
        <p:nvPicPr>
          <p:cNvPr id="4" name="Picture 3" descr="A picture containing text&#10;&#10;Description automatically generated">
            <a:hlinkClick r:id="rId2"/>
            <a:extLst>
              <a:ext uri="{FF2B5EF4-FFF2-40B4-BE49-F238E27FC236}">
                <a16:creationId xmlns:a16="http://schemas.microsoft.com/office/drawing/2014/main" id="{70F7268E-DE0E-4E22-AFC5-572849E0C724}"/>
              </a:ext>
            </a:extLst>
          </p:cNvPr>
          <p:cNvPicPr>
            <a:picLocks noChangeAspect="1"/>
          </p:cNvPicPr>
          <p:nvPr/>
        </p:nvPicPr>
        <p:blipFill>
          <a:blip r:embed="rId3"/>
          <a:stretch>
            <a:fillRect/>
          </a:stretch>
        </p:blipFill>
        <p:spPr>
          <a:xfrm>
            <a:off x="4626692" y="930070"/>
            <a:ext cx="7486650" cy="581977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FFB6C20-1DB2-4753-8F7D-06F43C78436B}"/>
              </a:ext>
            </a:extLst>
          </p:cNvPr>
          <p:cNvSpPr txBox="1"/>
          <p:nvPr/>
        </p:nvSpPr>
        <p:spPr>
          <a:xfrm>
            <a:off x="272960" y="1392068"/>
            <a:ext cx="3785418" cy="4893647"/>
          </a:xfrm>
          <a:prstGeom prst="rect">
            <a:avLst/>
          </a:prstGeom>
          <a:noFill/>
        </p:spPr>
        <p:txBody>
          <a:bodyPr wrap="square" rtlCol="0">
            <a:spAutoFit/>
          </a:bodyPr>
          <a:lstStyle/>
          <a:p>
            <a:pPr marL="342900" indent="-342900">
              <a:buFont typeface="Wingdings" panose="05000000000000000000" pitchFamily="2" charset="2"/>
              <a:buChar char="ü"/>
            </a:pPr>
            <a:r>
              <a:rPr lang="hr-BA" sz="2400" dirty="0">
                <a:solidFill>
                  <a:srgbClr val="FFC000"/>
                </a:solidFill>
              </a:rPr>
              <a:t>Migrant Community Mediators project </a:t>
            </a:r>
            <a:r>
              <a:rPr lang="nl-NL" sz="2400" dirty="0">
                <a:solidFill>
                  <a:srgbClr val="FFC000"/>
                </a:solidFill>
              </a:rPr>
              <a:t>heeft zijn eigen Facebook pagina</a:t>
            </a:r>
            <a:endParaRPr lang="hr-BA" sz="2400" dirty="0">
              <a:solidFill>
                <a:srgbClr val="FFC000"/>
              </a:solidFill>
            </a:endParaRPr>
          </a:p>
          <a:p>
            <a:endParaRPr lang="hr-BA" sz="2400" dirty="0"/>
          </a:p>
          <a:p>
            <a:pPr marL="342900" indent="-342900">
              <a:buFont typeface="Wingdings" panose="05000000000000000000" pitchFamily="2" charset="2"/>
              <a:buChar char="ü"/>
            </a:pPr>
            <a:r>
              <a:rPr lang="nl-NL" sz="2400" dirty="0">
                <a:solidFill>
                  <a:srgbClr val="76C6D2"/>
                </a:solidFill>
              </a:rPr>
              <a:t>Het is een goed voorbeeld van bemiddelings-communicatie via Facebook</a:t>
            </a:r>
          </a:p>
          <a:p>
            <a:pPr marL="342900" indent="-342900">
              <a:buFont typeface="Wingdings" panose="05000000000000000000" pitchFamily="2" charset="2"/>
              <a:buChar char="ü"/>
            </a:pPr>
            <a:endParaRPr lang="hr-BA" sz="2400" dirty="0"/>
          </a:p>
          <a:p>
            <a:pPr marL="342900" indent="-342900">
              <a:buFont typeface="Wingdings" panose="05000000000000000000" pitchFamily="2" charset="2"/>
              <a:buChar char="ü"/>
            </a:pPr>
            <a:r>
              <a:rPr lang="nl-NL" sz="2400" dirty="0">
                <a:solidFill>
                  <a:srgbClr val="A6377D"/>
                </a:solidFill>
              </a:rPr>
              <a:t>Like de pagina en voel je vrij om bij te dragen via commentaar en shares</a:t>
            </a:r>
            <a:endParaRPr lang="en-US" sz="2400" dirty="0">
              <a:solidFill>
                <a:srgbClr val="A6377D"/>
              </a:solidFill>
            </a:endParaRPr>
          </a:p>
        </p:txBody>
      </p:sp>
      <p:sp>
        <p:nvSpPr>
          <p:cNvPr id="6" name="Oval 5">
            <a:extLst>
              <a:ext uri="{FF2B5EF4-FFF2-40B4-BE49-F238E27FC236}">
                <a16:creationId xmlns:a16="http://schemas.microsoft.com/office/drawing/2014/main" id="{199E698F-00A5-427C-A7BE-70F411AA0AAB}"/>
              </a:ext>
            </a:extLst>
          </p:cNvPr>
          <p:cNvSpPr/>
          <p:nvPr/>
        </p:nvSpPr>
        <p:spPr>
          <a:xfrm>
            <a:off x="4247816" y="2831942"/>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KLIK OM TE BEKIJKEN</a:t>
            </a:r>
          </a:p>
        </p:txBody>
      </p:sp>
    </p:spTree>
    <p:extLst>
      <p:ext uri="{BB962C8B-B14F-4D97-AF65-F5344CB8AC3E}">
        <p14:creationId xmlns:p14="http://schemas.microsoft.com/office/powerpoint/2010/main" val="2672804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Vlog outline">
            <a:extLst>
              <a:ext uri="{FF2B5EF4-FFF2-40B4-BE49-F238E27FC236}">
                <a16:creationId xmlns:a16="http://schemas.microsoft.com/office/drawing/2014/main" id="{E1B38AFA-5172-4FFC-AAE9-2BDC5F879CC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7932" b="17932"/>
          <a:stretch>
            <a:fillRect/>
          </a:stretch>
        </p:blipFill>
        <p:spPr>
          <a:xfrm>
            <a:off x="107098" y="5747614"/>
            <a:ext cx="654687" cy="419892"/>
          </a:xfrm>
        </p:spPr>
      </p:pic>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nvPr>
        </p:nvSpPr>
        <p:spPr>
          <a:xfrm>
            <a:off x="139156" y="234579"/>
            <a:ext cx="2258812" cy="614507"/>
          </a:xfrm>
        </p:spPr>
        <p:txBody>
          <a:bodyPr/>
          <a:lstStyle/>
          <a:p>
            <a:r>
              <a:rPr lang="hr-BA" dirty="0">
                <a:solidFill>
                  <a:srgbClr val="FFC000"/>
                </a:solidFill>
              </a:rPr>
              <a:t>Instagram</a:t>
            </a:r>
            <a:endParaRPr lang="en-US" dirty="0">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nvSpPr>
        <p:spPr>
          <a:xfrm>
            <a:off x="4149790" y="462346"/>
            <a:ext cx="7903054" cy="707886"/>
          </a:xfrm>
          <a:prstGeom prst="rect">
            <a:avLst/>
          </a:prstGeom>
          <a:noFill/>
        </p:spPr>
        <p:txBody>
          <a:bodyPr wrap="square">
            <a:spAutoFit/>
          </a:bodyPr>
          <a:lstStyle/>
          <a:p>
            <a:r>
              <a:rPr lang="nl-NL" sz="2000" dirty="0"/>
              <a:t>Instagram is een krachtig platform om visuele content te maken en je belangrijkste publiek enthousiast te maken </a:t>
            </a:r>
            <a:endParaRPr lang="en-US" sz="2000" dirty="0"/>
          </a:p>
        </p:txBody>
      </p:sp>
      <p:sp>
        <p:nvSpPr>
          <p:cNvPr id="7" name="TextBox 6">
            <a:extLst>
              <a:ext uri="{FF2B5EF4-FFF2-40B4-BE49-F238E27FC236}">
                <a16:creationId xmlns:a16="http://schemas.microsoft.com/office/drawing/2014/main" id="{B5C5F312-3048-4180-98AC-D8AC28B3BB11}"/>
              </a:ext>
            </a:extLst>
          </p:cNvPr>
          <p:cNvSpPr txBox="1"/>
          <p:nvPr/>
        </p:nvSpPr>
        <p:spPr>
          <a:xfrm>
            <a:off x="865471" y="1590480"/>
            <a:ext cx="5230529" cy="369332"/>
          </a:xfrm>
          <a:prstGeom prst="rect">
            <a:avLst/>
          </a:prstGeom>
          <a:noFill/>
        </p:spPr>
        <p:txBody>
          <a:bodyPr wrap="square">
            <a:spAutoFit/>
          </a:bodyPr>
          <a:lstStyle/>
          <a:p>
            <a:r>
              <a:rPr lang="nl-NL" b="1" dirty="0"/>
              <a:t>Men zegt dat het 15 keer krachtiger is dan Facebook.</a:t>
            </a:r>
            <a:endParaRPr lang="en-US" dirty="0"/>
          </a:p>
        </p:txBody>
      </p:sp>
      <p:grpSp>
        <p:nvGrpSpPr>
          <p:cNvPr id="8" name="Google Shape;674;p39">
            <a:extLst>
              <a:ext uri="{FF2B5EF4-FFF2-40B4-BE49-F238E27FC236}">
                <a16:creationId xmlns:a16="http://schemas.microsoft.com/office/drawing/2014/main" id="{0CA598C5-5525-4A58-A3ED-559F2BCB9FF3}"/>
              </a:ext>
            </a:extLst>
          </p:cNvPr>
          <p:cNvGrpSpPr/>
          <p:nvPr/>
        </p:nvGrpSpPr>
        <p:grpSpPr>
          <a:xfrm>
            <a:off x="180284" y="1482423"/>
            <a:ext cx="551309" cy="545070"/>
            <a:chOff x="576250" y="4319400"/>
            <a:chExt cx="442075" cy="442050"/>
          </a:xfrm>
          <a:solidFill>
            <a:srgbClr val="F6BC67"/>
          </a:solidFill>
        </p:grpSpPr>
        <p:sp>
          <p:nvSpPr>
            <p:cNvPr id="9" name="Google Shape;675;p39">
              <a:extLst>
                <a:ext uri="{FF2B5EF4-FFF2-40B4-BE49-F238E27FC236}">
                  <a16:creationId xmlns:a16="http://schemas.microsoft.com/office/drawing/2014/main" id="{534291B8-97A1-4ED0-821A-E2870AE45554}"/>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0" name="Google Shape;676;p39">
              <a:extLst>
                <a:ext uri="{FF2B5EF4-FFF2-40B4-BE49-F238E27FC236}">
                  <a16:creationId xmlns:a16="http://schemas.microsoft.com/office/drawing/2014/main" id="{2B4D1FE3-0EC2-4B67-BC9B-40D41E66B9C7}"/>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1" name="Google Shape;677;p39">
              <a:extLst>
                <a:ext uri="{FF2B5EF4-FFF2-40B4-BE49-F238E27FC236}">
                  <a16:creationId xmlns:a16="http://schemas.microsoft.com/office/drawing/2014/main" id="{61F0EECD-DCA4-461E-B6E8-1DECB3197D0E}"/>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2" name="Google Shape;678;p39">
              <a:extLst>
                <a:ext uri="{FF2B5EF4-FFF2-40B4-BE49-F238E27FC236}">
                  <a16:creationId xmlns:a16="http://schemas.microsoft.com/office/drawing/2014/main" id="{4334AD15-0DDC-4603-BBFD-AA945A56C3EB}"/>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grpSp>
      <p:grpSp>
        <p:nvGrpSpPr>
          <p:cNvPr id="13" name="Google Shape;813;p39">
            <a:extLst>
              <a:ext uri="{FF2B5EF4-FFF2-40B4-BE49-F238E27FC236}">
                <a16:creationId xmlns:a16="http://schemas.microsoft.com/office/drawing/2014/main" id="{11A96B17-55B6-4ADC-A36A-8A93F9A795EE}"/>
              </a:ext>
            </a:extLst>
          </p:cNvPr>
          <p:cNvGrpSpPr/>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nvSpPr>
        <p:spPr>
          <a:xfrm>
            <a:off x="650093" y="2601524"/>
            <a:ext cx="2192694" cy="2862322"/>
          </a:xfrm>
          <a:prstGeom prst="rect">
            <a:avLst/>
          </a:prstGeom>
          <a:noFill/>
        </p:spPr>
        <p:txBody>
          <a:bodyPr wrap="square">
            <a:spAutoFit/>
          </a:bodyPr>
          <a:lstStyle/>
          <a:p>
            <a:r>
              <a:rPr lang="nl-NL" dirty="0"/>
              <a:t>Een belangrijke plus is dat Instagram een aantal makkelijk te gebruiken fotobewerkingstools en filters heeft, die je foto's er heel professioneel en aantrekkelijk uit laten zien!</a:t>
            </a:r>
            <a:endParaRPr lang="en-US" dirty="0"/>
          </a:p>
        </p:txBody>
      </p:sp>
      <p:grpSp>
        <p:nvGrpSpPr>
          <p:cNvPr id="24" name="Google Shape;534;p39">
            <a:extLst>
              <a:ext uri="{FF2B5EF4-FFF2-40B4-BE49-F238E27FC236}">
                <a16:creationId xmlns:a16="http://schemas.microsoft.com/office/drawing/2014/main" id="{8C20BA02-AB24-4606-A07E-896F45ECA905}"/>
              </a:ext>
            </a:extLst>
          </p:cNvPr>
          <p:cNvGrpSpPr/>
          <p:nvPr/>
        </p:nvGrpSpPr>
        <p:grpSpPr>
          <a:xfrm>
            <a:off x="67838" y="2656020"/>
            <a:ext cx="551308" cy="406180"/>
            <a:chOff x="4595425" y="1707325"/>
            <a:chExt cx="470075" cy="288625"/>
          </a:xfrm>
          <a:solidFill>
            <a:srgbClr val="F6BC67"/>
          </a:solidFill>
        </p:grpSpPr>
        <p:sp>
          <p:nvSpPr>
            <p:cNvPr id="25" name="Google Shape;535;p39">
              <a:extLst>
                <a:ext uri="{FF2B5EF4-FFF2-40B4-BE49-F238E27FC236}">
                  <a16:creationId xmlns:a16="http://schemas.microsoft.com/office/drawing/2014/main" id="{9C7D94E7-4F15-4FAE-A7C9-BA24F836D112}"/>
                </a:ext>
              </a:extLst>
            </p:cNvPr>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39">
              <a:extLst>
                <a:ext uri="{FF2B5EF4-FFF2-40B4-BE49-F238E27FC236}">
                  <a16:creationId xmlns:a16="http://schemas.microsoft.com/office/drawing/2014/main" id="{431358CA-C4DD-408D-9E87-F96F47348FA5}"/>
                </a:ext>
              </a:extLst>
            </p:cNvPr>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7;p39">
              <a:extLst>
                <a:ext uri="{FF2B5EF4-FFF2-40B4-BE49-F238E27FC236}">
                  <a16:creationId xmlns:a16="http://schemas.microsoft.com/office/drawing/2014/main" id="{92BD8B2F-020B-4787-B72D-45D4F19F2358}"/>
                </a:ext>
              </a:extLst>
            </p:cNvPr>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9">
              <a:extLst>
                <a:ext uri="{FF2B5EF4-FFF2-40B4-BE49-F238E27FC236}">
                  <a16:creationId xmlns:a16="http://schemas.microsoft.com/office/drawing/2014/main" id="{22BA1527-6D4A-4546-8DFE-A78669A2BFEB}"/>
                </a:ext>
              </a:extLst>
            </p:cNvPr>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9">
              <a:extLst>
                <a:ext uri="{FF2B5EF4-FFF2-40B4-BE49-F238E27FC236}">
                  <a16:creationId xmlns:a16="http://schemas.microsoft.com/office/drawing/2014/main" id="{608DC9B6-BB47-467F-BE1B-7B4F7F2850AF}"/>
                </a:ext>
              </a:extLst>
            </p:cNvPr>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19C1E82F-D984-4317-B710-76FC7C0FA366}"/>
              </a:ext>
            </a:extLst>
          </p:cNvPr>
          <p:cNvSpPr txBox="1"/>
          <p:nvPr/>
        </p:nvSpPr>
        <p:spPr>
          <a:xfrm>
            <a:off x="731593" y="5668353"/>
            <a:ext cx="5946015" cy="646331"/>
          </a:xfrm>
          <a:prstGeom prst="rect">
            <a:avLst/>
          </a:prstGeom>
          <a:noFill/>
        </p:spPr>
        <p:txBody>
          <a:bodyPr wrap="square">
            <a:spAutoFit/>
          </a:bodyPr>
          <a:lstStyle/>
          <a:p>
            <a:pPr>
              <a:buClr>
                <a:srgbClr val="EC2179"/>
              </a:buClr>
            </a:pPr>
            <a:r>
              <a:rPr lang="en-US" b="1" dirty="0"/>
              <a:t>De </a:t>
            </a:r>
            <a:r>
              <a:rPr lang="en-US" b="1" dirty="0" err="1"/>
              <a:t>kracht</a:t>
            </a:r>
            <a:r>
              <a:rPr lang="en-US" b="1" dirty="0"/>
              <a:t> van video - </a:t>
            </a:r>
            <a:r>
              <a:rPr lang="nl-NL" b="1" dirty="0"/>
              <a:t>Instagram video's moeten kort en krachtig zijn</a:t>
            </a:r>
            <a:endParaRPr lang="en-US" b="1" dirty="0"/>
          </a:p>
        </p:txBody>
      </p:sp>
      <p:sp>
        <p:nvSpPr>
          <p:cNvPr id="49" name="Rectangle 48">
            <a:hlinkClick r:id="rId4"/>
            <a:extLst>
              <a:ext uri="{FF2B5EF4-FFF2-40B4-BE49-F238E27FC236}">
                <a16:creationId xmlns:a16="http://schemas.microsoft.com/office/drawing/2014/main" id="{7BD98524-EF19-4F14-A1AC-E7A72AE8749C}"/>
              </a:ext>
            </a:extLst>
          </p:cNvPr>
          <p:cNvSpPr/>
          <p:nvPr/>
        </p:nvSpPr>
        <p:spPr>
          <a:xfrm>
            <a:off x="3663528" y="2308466"/>
            <a:ext cx="4230169" cy="2699389"/>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BFD8FB5-ACAF-46BA-A329-5837397EB77E}"/>
              </a:ext>
            </a:extLst>
          </p:cNvPr>
          <p:cNvSpPr/>
          <p:nvPr/>
        </p:nvSpPr>
        <p:spPr>
          <a:xfrm>
            <a:off x="6971351" y="3864329"/>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KLIK OM TE BEKIJKEN</a:t>
            </a:r>
          </a:p>
        </p:txBody>
      </p:sp>
    </p:spTree>
    <p:extLst>
      <p:ext uri="{BB962C8B-B14F-4D97-AF65-F5344CB8AC3E}">
        <p14:creationId xmlns:p14="http://schemas.microsoft.com/office/powerpoint/2010/main" val="220172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348683" y="313980"/>
            <a:ext cx="10594620" cy="1083096"/>
          </a:xfrm>
        </p:spPr>
        <p:txBody>
          <a:bodyPr/>
          <a:lstStyle/>
          <a:p>
            <a:r>
              <a:rPr lang="hr-BA" dirty="0">
                <a:solidFill>
                  <a:srgbClr val="4D2B65"/>
                </a:solidFill>
              </a:rPr>
              <a:t>Instagram Account: </a:t>
            </a:r>
            <a:r>
              <a:rPr lang="hr-BA" b="0" dirty="0">
                <a:solidFill>
                  <a:srgbClr val="4D2B65"/>
                </a:solidFill>
              </a:rPr>
              <a:t>Outside Multicultural Magazine</a:t>
            </a:r>
            <a:endParaRPr lang="en-US" b="0" dirty="0">
              <a:solidFill>
                <a:srgbClr val="4D2B65"/>
              </a:solidFill>
            </a:endParaRPr>
          </a:p>
        </p:txBody>
      </p:sp>
      <p:sp>
        <p:nvSpPr>
          <p:cNvPr id="5" name="TextBox 4">
            <a:extLst>
              <a:ext uri="{FF2B5EF4-FFF2-40B4-BE49-F238E27FC236}">
                <a16:creationId xmlns:a16="http://schemas.microsoft.com/office/drawing/2014/main" id="{8FFB6C20-1DB2-4753-8F7D-06F43C78436B}"/>
              </a:ext>
            </a:extLst>
          </p:cNvPr>
          <p:cNvSpPr txBox="1"/>
          <p:nvPr/>
        </p:nvSpPr>
        <p:spPr>
          <a:xfrm>
            <a:off x="305128" y="1222018"/>
            <a:ext cx="3785418" cy="4893647"/>
          </a:xfrm>
          <a:prstGeom prst="rect">
            <a:avLst/>
          </a:prstGeom>
          <a:noFill/>
        </p:spPr>
        <p:txBody>
          <a:bodyPr wrap="square" rtlCol="0">
            <a:spAutoFit/>
          </a:bodyPr>
          <a:lstStyle/>
          <a:p>
            <a:pPr marL="342900" indent="-342900">
              <a:buFont typeface="Wingdings" panose="05000000000000000000" pitchFamily="2" charset="2"/>
              <a:buChar char="ü"/>
            </a:pPr>
            <a:r>
              <a:rPr lang="nl-NL" sz="2400" dirty="0" err="1">
                <a:solidFill>
                  <a:srgbClr val="FFC000"/>
                </a:solidFill>
              </a:rPr>
              <a:t>Outside</a:t>
            </a:r>
            <a:r>
              <a:rPr lang="nl-NL" sz="2400" dirty="0">
                <a:solidFill>
                  <a:srgbClr val="FFC000"/>
                </a:solidFill>
              </a:rPr>
              <a:t> </a:t>
            </a:r>
            <a:r>
              <a:rPr lang="nl-NL" sz="2400" dirty="0" err="1">
                <a:solidFill>
                  <a:srgbClr val="FFC000"/>
                </a:solidFill>
              </a:rPr>
              <a:t>Multicultural</a:t>
            </a:r>
            <a:r>
              <a:rPr lang="nl-NL" sz="2400" dirty="0">
                <a:solidFill>
                  <a:srgbClr val="FFC000"/>
                </a:solidFill>
              </a:rPr>
              <a:t> Magazine geeft stem aan nieuwe gemeenschappen</a:t>
            </a:r>
          </a:p>
          <a:p>
            <a:pPr marL="342900" indent="-342900">
              <a:buFont typeface="Wingdings" panose="05000000000000000000" pitchFamily="2" charset="2"/>
              <a:buChar char="ü"/>
            </a:pPr>
            <a:endParaRPr lang="hr-BA" sz="2400" dirty="0"/>
          </a:p>
          <a:p>
            <a:pPr marL="342900" indent="-342900">
              <a:buFont typeface="Wingdings" panose="05000000000000000000" pitchFamily="2" charset="2"/>
              <a:buChar char="ü"/>
            </a:pPr>
            <a:r>
              <a:rPr lang="nl-NL" sz="2400" dirty="0">
                <a:solidFill>
                  <a:srgbClr val="76C6D2"/>
                </a:solidFill>
              </a:rPr>
              <a:t>Ze bestrijden het negatieve narratief door positieve feiten over diversiteit en inclusie te delen</a:t>
            </a:r>
          </a:p>
          <a:p>
            <a:pPr marL="342900" indent="-342900">
              <a:buFont typeface="Wingdings" panose="05000000000000000000" pitchFamily="2" charset="2"/>
              <a:buChar char="ü"/>
            </a:pPr>
            <a:endParaRPr lang="hr-BA" sz="2400" dirty="0"/>
          </a:p>
          <a:p>
            <a:pPr marL="342900" indent="-342900">
              <a:buFont typeface="Wingdings" panose="05000000000000000000" pitchFamily="2" charset="2"/>
              <a:buChar char="ü"/>
            </a:pPr>
            <a:r>
              <a:rPr lang="nl-NL" sz="2400" dirty="0">
                <a:solidFill>
                  <a:srgbClr val="A6377D"/>
                </a:solidFill>
              </a:rPr>
              <a:t>Je kunt hun account volgen en ideeën en feedback uitwisselen</a:t>
            </a:r>
            <a:endParaRPr lang="en-US" sz="2400" dirty="0">
              <a:solidFill>
                <a:srgbClr val="A6377D"/>
              </a:solidFill>
            </a:endParaRPr>
          </a:p>
        </p:txBody>
      </p:sp>
      <p:pic>
        <p:nvPicPr>
          <p:cNvPr id="7" name="Picture 6" descr="Graphical user interface, text, application&#10;&#10;Description automatically generated">
            <a:hlinkClick r:id="rId2"/>
            <a:extLst>
              <a:ext uri="{FF2B5EF4-FFF2-40B4-BE49-F238E27FC236}">
                <a16:creationId xmlns:a16="http://schemas.microsoft.com/office/drawing/2014/main" id="{91EC79C2-4D47-45F5-A404-BEEFF9BC2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6220" y="1397076"/>
            <a:ext cx="7425109" cy="5196365"/>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9E698F-00A5-427C-A7BE-70F411AA0AAB}"/>
              </a:ext>
            </a:extLst>
          </p:cNvPr>
          <p:cNvSpPr/>
          <p:nvPr/>
        </p:nvSpPr>
        <p:spPr>
          <a:xfrm>
            <a:off x="4262947" y="2323186"/>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KLIK OM TE BEKIJKEN</a:t>
            </a:r>
          </a:p>
        </p:txBody>
      </p:sp>
    </p:spTree>
    <p:extLst>
      <p:ext uri="{BB962C8B-B14F-4D97-AF65-F5344CB8AC3E}">
        <p14:creationId xmlns:p14="http://schemas.microsoft.com/office/powerpoint/2010/main" val="1171585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nvPr>
        </p:nvSpPr>
        <p:spPr>
          <a:xfrm>
            <a:off x="139156" y="234579"/>
            <a:ext cx="2258812" cy="614507"/>
          </a:xfrm>
        </p:spPr>
        <p:txBody>
          <a:bodyPr/>
          <a:lstStyle/>
          <a:p>
            <a:r>
              <a:rPr lang="hr-BA" dirty="0">
                <a:solidFill>
                  <a:srgbClr val="FFC000"/>
                </a:solidFill>
              </a:rPr>
              <a:t>Twitter</a:t>
            </a:r>
            <a:endParaRPr lang="en-US" dirty="0">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nvSpPr>
        <p:spPr>
          <a:xfrm>
            <a:off x="4149790" y="375260"/>
            <a:ext cx="7903054" cy="1015663"/>
          </a:xfrm>
          <a:prstGeom prst="rect">
            <a:avLst/>
          </a:prstGeom>
          <a:noFill/>
        </p:spPr>
        <p:txBody>
          <a:bodyPr wrap="square">
            <a:spAutoFit/>
          </a:bodyPr>
          <a:lstStyle/>
          <a:p>
            <a:r>
              <a:rPr lang="nl-NL" sz="2000" dirty="0"/>
              <a:t>Twitter is een fantastisch hulpmiddel dat je de mogelijkheid biedt om mensen ver buiten je normale kring te bereiken.  Het is een uitstekende manier om media, beleidsmakers enz. te bereiken.</a:t>
            </a:r>
            <a:endParaRPr lang="en-US" sz="2000" dirty="0"/>
          </a:p>
        </p:txBody>
      </p:sp>
      <p:sp>
        <p:nvSpPr>
          <p:cNvPr id="7" name="TextBox 6">
            <a:extLst>
              <a:ext uri="{FF2B5EF4-FFF2-40B4-BE49-F238E27FC236}">
                <a16:creationId xmlns:a16="http://schemas.microsoft.com/office/drawing/2014/main" id="{B5C5F312-3048-4180-98AC-D8AC28B3BB11}"/>
              </a:ext>
            </a:extLst>
          </p:cNvPr>
          <p:cNvSpPr txBox="1"/>
          <p:nvPr/>
        </p:nvSpPr>
        <p:spPr>
          <a:xfrm>
            <a:off x="865471" y="1385406"/>
            <a:ext cx="5442023" cy="923330"/>
          </a:xfrm>
          <a:prstGeom prst="rect">
            <a:avLst/>
          </a:prstGeom>
          <a:noFill/>
        </p:spPr>
        <p:txBody>
          <a:bodyPr wrap="square">
            <a:spAutoFit/>
          </a:bodyPr>
          <a:lstStyle/>
          <a:p>
            <a:r>
              <a:rPr lang="nl-NL" b="1" dirty="0"/>
              <a:t>Een hashtag maakt je inhoud toegankelijker en beter te vinden door iedereen die belangstelling heeft voor het onderwerp.</a:t>
            </a:r>
            <a:endParaRPr lang="en-US" b="1" dirty="0"/>
          </a:p>
        </p:txBody>
      </p:sp>
      <p:grpSp>
        <p:nvGrpSpPr>
          <p:cNvPr id="13" name="Google Shape;813;p39">
            <a:extLst>
              <a:ext uri="{FF2B5EF4-FFF2-40B4-BE49-F238E27FC236}">
                <a16:creationId xmlns:a16="http://schemas.microsoft.com/office/drawing/2014/main" id="{11A96B17-55B6-4ADC-A36A-8A93F9A795EE}"/>
              </a:ext>
            </a:extLst>
          </p:cNvPr>
          <p:cNvGrpSpPr/>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nvSpPr>
        <p:spPr>
          <a:xfrm>
            <a:off x="650093" y="2955937"/>
            <a:ext cx="1962478" cy="3108543"/>
          </a:xfrm>
          <a:prstGeom prst="rect">
            <a:avLst/>
          </a:prstGeom>
          <a:noFill/>
        </p:spPr>
        <p:txBody>
          <a:bodyPr wrap="square">
            <a:spAutoFit/>
          </a:bodyPr>
          <a:lstStyle/>
          <a:p>
            <a:r>
              <a:rPr lang="nl-NL" sz="2800" i="1" dirty="0">
                <a:solidFill>
                  <a:srgbClr val="4D2B65"/>
                </a:solidFill>
              </a:rPr>
              <a:t>Kun je een goede hashtag bedenken voor je nieuwe boodschap?</a:t>
            </a:r>
            <a:endParaRPr lang="en-US" sz="2800" i="1" dirty="0">
              <a:solidFill>
                <a:srgbClr val="4D2B65"/>
              </a:solidFill>
            </a:endParaRPr>
          </a:p>
        </p:txBody>
      </p:sp>
      <p:sp>
        <p:nvSpPr>
          <p:cNvPr id="2" name="TextBox 1">
            <a:extLst>
              <a:ext uri="{FF2B5EF4-FFF2-40B4-BE49-F238E27FC236}">
                <a16:creationId xmlns:a16="http://schemas.microsoft.com/office/drawing/2014/main" id="{297036EA-F26B-45E2-9E7F-D7844ECA5C36}"/>
              </a:ext>
            </a:extLst>
          </p:cNvPr>
          <p:cNvSpPr txBox="1"/>
          <p:nvPr/>
        </p:nvSpPr>
        <p:spPr>
          <a:xfrm>
            <a:off x="367784" y="1222460"/>
            <a:ext cx="654686" cy="923330"/>
          </a:xfrm>
          <a:prstGeom prst="rect">
            <a:avLst/>
          </a:prstGeom>
          <a:noFill/>
        </p:spPr>
        <p:txBody>
          <a:bodyPr wrap="square" rtlCol="0">
            <a:spAutoFit/>
          </a:bodyPr>
          <a:lstStyle/>
          <a:p>
            <a:r>
              <a:rPr lang="hr-BA" sz="5400" dirty="0">
                <a:solidFill>
                  <a:srgbClr val="F6BC67"/>
                </a:solidFill>
              </a:rPr>
              <a:t>#</a:t>
            </a:r>
            <a:endParaRPr lang="en-US" sz="5400" dirty="0">
              <a:solidFill>
                <a:srgbClr val="F6BC67"/>
              </a:solidFill>
            </a:endParaRPr>
          </a:p>
        </p:txBody>
      </p:sp>
      <p:sp>
        <p:nvSpPr>
          <p:cNvPr id="4" name="TextBox 3">
            <a:extLst>
              <a:ext uri="{FF2B5EF4-FFF2-40B4-BE49-F238E27FC236}">
                <a16:creationId xmlns:a16="http://schemas.microsoft.com/office/drawing/2014/main" id="{10E8EAD1-0575-48A8-9621-04114C189237}"/>
              </a:ext>
            </a:extLst>
          </p:cNvPr>
          <p:cNvSpPr txBox="1"/>
          <p:nvPr/>
        </p:nvSpPr>
        <p:spPr>
          <a:xfrm>
            <a:off x="46268" y="2809226"/>
            <a:ext cx="540533" cy="1015663"/>
          </a:xfrm>
          <a:prstGeom prst="rect">
            <a:avLst/>
          </a:prstGeom>
          <a:noFill/>
        </p:spPr>
        <p:txBody>
          <a:bodyPr wrap="none" rtlCol="0">
            <a:spAutoFit/>
          </a:bodyPr>
          <a:lstStyle/>
          <a:p>
            <a:r>
              <a:rPr lang="hr-BA" sz="6000" dirty="0">
                <a:solidFill>
                  <a:srgbClr val="F6BC67"/>
                </a:solidFill>
              </a:rPr>
              <a:t>?</a:t>
            </a:r>
            <a:endParaRPr lang="en-US" sz="6000" dirty="0">
              <a:solidFill>
                <a:srgbClr val="F6BC67"/>
              </a:solidFill>
            </a:endParaRPr>
          </a:p>
        </p:txBody>
      </p:sp>
      <p:sp>
        <p:nvSpPr>
          <p:cNvPr id="34" name="Rectangle 33">
            <a:hlinkClick r:id="rId2"/>
            <a:extLst>
              <a:ext uri="{FF2B5EF4-FFF2-40B4-BE49-F238E27FC236}">
                <a16:creationId xmlns:a16="http://schemas.microsoft.com/office/drawing/2014/main" id="{21DA0822-0223-4EFF-A394-A448D93BD1A4}"/>
              </a:ext>
            </a:extLst>
          </p:cNvPr>
          <p:cNvSpPr/>
          <p:nvPr/>
        </p:nvSpPr>
        <p:spPr>
          <a:xfrm>
            <a:off x="3663529" y="2329211"/>
            <a:ext cx="4276822" cy="281195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BFD8FB5-ACAF-46BA-A329-5837397EB77E}"/>
              </a:ext>
            </a:extLst>
          </p:cNvPr>
          <p:cNvSpPr/>
          <p:nvPr/>
        </p:nvSpPr>
        <p:spPr>
          <a:xfrm>
            <a:off x="4357396" y="4207444"/>
            <a:ext cx="1642187" cy="1613752"/>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KLIK OM TE VOLGEN</a:t>
            </a:r>
            <a:endParaRPr lang="en-US" sz="2000" b="1" dirty="0">
              <a:solidFill>
                <a:schemeClr val="bg1"/>
              </a:solidFill>
            </a:endParaRPr>
          </a:p>
        </p:txBody>
      </p:sp>
    </p:spTree>
    <p:extLst>
      <p:ext uri="{BB962C8B-B14F-4D97-AF65-F5344CB8AC3E}">
        <p14:creationId xmlns:p14="http://schemas.microsoft.com/office/powerpoint/2010/main" val="4274798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3888296" y="43266"/>
            <a:ext cx="7061613" cy="639749"/>
          </a:xfrm>
        </p:spPr>
        <p:txBody>
          <a:bodyPr/>
          <a:lstStyle/>
          <a:p>
            <a:r>
              <a:rPr lang="hr-BA" dirty="0">
                <a:solidFill>
                  <a:srgbClr val="4D2B65"/>
                </a:solidFill>
              </a:rPr>
              <a:t>Twitter account: </a:t>
            </a:r>
            <a:r>
              <a:rPr lang="hr-BA" b="0" dirty="0">
                <a:solidFill>
                  <a:srgbClr val="4D2B65"/>
                </a:solidFill>
              </a:rPr>
              <a:t>Immigrant Council</a:t>
            </a:r>
            <a:r>
              <a:rPr lang="en-IE" b="0" dirty="0">
                <a:solidFill>
                  <a:srgbClr val="4D2B65"/>
                </a:solidFill>
              </a:rPr>
              <a:t> </a:t>
            </a:r>
            <a:endParaRPr lang="en-US" b="0" dirty="0">
              <a:solidFill>
                <a:srgbClr val="4D2B65"/>
              </a:solidFill>
            </a:endParaRPr>
          </a:p>
        </p:txBody>
      </p:sp>
      <p:pic>
        <p:nvPicPr>
          <p:cNvPr id="4" name="Picture 3" descr="Graphical user interface&#10;&#10;Description automatically generated">
            <a:hlinkClick r:id="rId2"/>
            <a:extLst>
              <a:ext uri="{FF2B5EF4-FFF2-40B4-BE49-F238E27FC236}">
                <a16:creationId xmlns:a16="http://schemas.microsoft.com/office/drawing/2014/main" id="{CFD561C4-B48C-4972-8C1C-D545A986756E}"/>
              </a:ext>
            </a:extLst>
          </p:cNvPr>
          <p:cNvPicPr>
            <a:picLocks noChangeAspect="1"/>
          </p:cNvPicPr>
          <p:nvPr/>
        </p:nvPicPr>
        <p:blipFill>
          <a:blip r:embed="rId3"/>
          <a:stretch>
            <a:fillRect/>
          </a:stretch>
        </p:blipFill>
        <p:spPr>
          <a:xfrm>
            <a:off x="4502713" y="1002890"/>
            <a:ext cx="7591425" cy="5781675"/>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15D9F1BA-0D57-49E6-BAE8-6A5C9C951AFF}"/>
              </a:ext>
            </a:extLst>
          </p:cNvPr>
          <p:cNvSpPr/>
          <p:nvPr/>
        </p:nvSpPr>
        <p:spPr>
          <a:xfrm>
            <a:off x="3967979" y="1743951"/>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KLIK OM TE BEKIJKEN</a:t>
            </a:r>
          </a:p>
        </p:txBody>
      </p:sp>
      <p:sp>
        <p:nvSpPr>
          <p:cNvPr id="6" name="TextBox 5">
            <a:extLst>
              <a:ext uri="{FF2B5EF4-FFF2-40B4-BE49-F238E27FC236}">
                <a16:creationId xmlns:a16="http://schemas.microsoft.com/office/drawing/2014/main" id="{1813414D-013D-4295-8A17-E31D6082AB31}"/>
              </a:ext>
            </a:extLst>
          </p:cNvPr>
          <p:cNvSpPr txBox="1"/>
          <p:nvPr/>
        </p:nvSpPr>
        <p:spPr>
          <a:xfrm>
            <a:off x="305128" y="894863"/>
            <a:ext cx="3785418" cy="5262979"/>
          </a:xfrm>
          <a:prstGeom prst="rect">
            <a:avLst/>
          </a:prstGeom>
          <a:noFill/>
        </p:spPr>
        <p:txBody>
          <a:bodyPr wrap="square" rtlCol="0">
            <a:spAutoFit/>
          </a:bodyPr>
          <a:lstStyle/>
          <a:p>
            <a:pPr marL="342900" indent="-342900">
              <a:buFont typeface="Wingdings" panose="05000000000000000000" pitchFamily="2" charset="2"/>
              <a:buChar char="ü"/>
            </a:pPr>
            <a:r>
              <a:rPr lang="nl-NL" sz="2400" dirty="0">
                <a:solidFill>
                  <a:srgbClr val="FFC000"/>
                </a:solidFill>
              </a:rPr>
              <a:t>De Immigrant Council of Ireland is een nationale, onafhankelijke NGO die opkomt voor de rechten van nieuwkomers</a:t>
            </a:r>
          </a:p>
          <a:p>
            <a:pPr marL="342900" indent="-342900">
              <a:buFont typeface="Wingdings" panose="05000000000000000000" pitchFamily="2" charset="2"/>
              <a:buChar char="ü"/>
            </a:pPr>
            <a:endParaRPr lang="hr-BA" sz="2400" dirty="0"/>
          </a:p>
          <a:p>
            <a:pPr marL="342900" indent="-342900">
              <a:buFont typeface="Wingdings" panose="05000000000000000000" pitchFamily="2" charset="2"/>
              <a:buChar char="ü"/>
            </a:pPr>
            <a:r>
              <a:rPr lang="nl-NL" sz="2400" dirty="0">
                <a:solidFill>
                  <a:srgbClr val="A6377D"/>
                </a:solidFill>
              </a:rPr>
              <a:t>Het is een goed idee om zoveel mogelijk gelijksoortige accounts te volgen, met hen in gesprek te gaan en hun voorbeeld te volgen in het communiceren via Twitter.</a:t>
            </a:r>
            <a:endParaRPr lang="en-US" sz="2400" dirty="0">
              <a:solidFill>
                <a:srgbClr val="A6377D"/>
              </a:solidFill>
            </a:endParaRPr>
          </a:p>
        </p:txBody>
      </p:sp>
    </p:spTree>
    <p:extLst>
      <p:ext uri="{BB962C8B-B14F-4D97-AF65-F5344CB8AC3E}">
        <p14:creationId xmlns:p14="http://schemas.microsoft.com/office/powerpoint/2010/main" val="3079691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FBF08-5F90-4753-B7A1-8F264877E507}"/>
              </a:ext>
            </a:extLst>
          </p:cNvPr>
          <p:cNvSpPr>
            <a:spLocks noGrp="1"/>
          </p:cNvSpPr>
          <p:nvPr>
            <p:ph type="body" sz="quarter" idx="13"/>
          </p:nvPr>
        </p:nvSpPr>
        <p:spPr/>
        <p:txBody>
          <a:bodyPr/>
          <a:lstStyle/>
          <a:p>
            <a:r>
              <a:rPr lang="nl-NL" dirty="0"/>
              <a:t>Voel je niet gestrest en onder druk gezet om in de media te komen!</a:t>
            </a:r>
            <a:endParaRPr lang="en-US" dirty="0"/>
          </a:p>
        </p:txBody>
      </p:sp>
      <p:sp>
        <p:nvSpPr>
          <p:cNvPr id="3" name="Text Placeholder 2">
            <a:extLst>
              <a:ext uri="{FF2B5EF4-FFF2-40B4-BE49-F238E27FC236}">
                <a16:creationId xmlns:a16="http://schemas.microsoft.com/office/drawing/2014/main" id="{76C059F4-FFBD-4BA8-AA26-705C1810826C}"/>
              </a:ext>
            </a:extLst>
          </p:cNvPr>
          <p:cNvSpPr>
            <a:spLocks noGrp="1"/>
          </p:cNvSpPr>
          <p:nvPr>
            <p:ph type="body" sz="quarter" idx="14"/>
          </p:nvPr>
        </p:nvSpPr>
        <p:spPr/>
        <p:txBody>
          <a:bodyPr/>
          <a:lstStyle/>
          <a:p>
            <a:pPr algn="ctr"/>
            <a:r>
              <a:rPr lang="nl-NL" sz="4000" dirty="0">
                <a:solidFill>
                  <a:srgbClr val="A6377D"/>
                </a:solidFill>
              </a:rPr>
              <a:t>Onthoud dat je een mediator bent, ook al help je maar één persoon!</a:t>
            </a:r>
            <a:endParaRPr lang="en-US" sz="4000" dirty="0">
              <a:solidFill>
                <a:srgbClr val="A6377D"/>
              </a:solidFill>
            </a:endParaRPr>
          </a:p>
        </p:txBody>
      </p:sp>
      <p:pic>
        <p:nvPicPr>
          <p:cNvPr id="6" name="Picture Placeholder 5" descr="Graphical user interface&#10;&#10;Description automatically generated with low confidence">
            <a:hlinkClick r:id="rId2"/>
            <a:extLst>
              <a:ext uri="{FF2B5EF4-FFF2-40B4-BE49-F238E27FC236}">
                <a16:creationId xmlns:a16="http://schemas.microsoft.com/office/drawing/2014/main" id="{003D5832-8294-4097-9574-716BB86A2535}"/>
              </a:ext>
            </a:extLst>
          </p:cNvPr>
          <p:cNvPicPr>
            <a:picLocks noGrp="1" noChangeAspect="1"/>
          </p:cNvPicPr>
          <p:nvPr>
            <p:ph type="pic" sz="quarter" idx="19"/>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3636370" y="354563"/>
            <a:ext cx="8555630" cy="4234376"/>
          </a:xfrm>
        </p:spPr>
      </p:pic>
      <p:sp>
        <p:nvSpPr>
          <p:cNvPr id="7" name="Oval 6">
            <a:hlinkClick r:id="rId2"/>
            <a:extLst>
              <a:ext uri="{FF2B5EF4-FFF2-40B4-BE49-F238E27FC236}">
                <a16:creationId xmlns:a16="http://schemas.microsoft.com/office/drawing/2014/main" id="{56F75C3E-3827-4373-BFB8-ECFF424C800E}"/>
              </a:ext>
            </a:extLst>
          </p:cNvPr>
          <p:cNvSpPr/>
          <p:nvPr/>
        </p:nvSpPr>
        <p:spPr>
          <a:xfrm>
            <a:off x="4148147" y="1148302"/>
            <a:ext cx="2241767" cy="2130325"/>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KLIK om GEÏNSPIREERD te raken</a:t>
            </a:r>
            <a:endParaRPr lang="en-US" b="1" dirty="0">
              <a:solidFill>
                <a:schemeClr val="bg1"/>
              </a:solidFill>
            </a:endParaRPr>
          </a:p>
        </p:txBody>
      </p:sp>
      <p:pic>
        <p:nvPicPr>
          <p:cNvPr id="8" name="Graphic 7" descr="Right pointing backhand index with solid fill">
            <a:extLst>
              <a:ext uri="{FF2B5EF4-FFF2-40B4-BE49-F238E27FC236}">
                <a16:creationId xmlns:a16="http://schemas.microsoft.com/office/drawing/2014/main" id="{B39FE9FC-ED53-430B-A2D7-D54CD5377C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364069">
            <a:off x="3683205" y="3119881"/>
            <a:ext cx="929883" cy="929883"/>
          </a:xfrm>
          <a:prstGeom prst="rect">
            <a:avLst/>
          </a:prstGeom>
        </p:spPr>
      </p:pic>
    </p:spTree>
    <p:extLst>
      <p:ext uri="{BB962C8B-B14F-4D97-AF65-F5344CB8AC3E}">
        <p14:creationId xmlns:p14="http://schemas.microsoft.com/office/powerpoint/2010/main" val="275766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0F9AB-E7FE-45A1-82D5-E9B0741724C6}"/>
              </a:ext>
            </a:extLst>
          </p:cNvPr>
          <p:cNvSpPr>
            <a:spLocks noGrp="1"/>
          </p:cNvSpPr>
          <p:nvPr>
            <p:ph type="body" sz="quarter" idx="13"/>
          </p:nvPr>
        </p:nvSpPr>
        <p:spPr>
          <a:xfrm>
            <a:off x="783176" y="682678"/>
            <a:ext cx="11160008" cy="1342065"/>
          </a:xfrm>
        </p:spPr>
        <p:txBody>
          <a:bodyPr>
            <a:normAutofit/>
          </a:bodyPr>
          <a:lstStyle/>
          <a:p>
            <a:pPr algn="ctr"/>
            <a:r>
              <a:rPr lang="en-US" dirty="0" err="1"/>
              <a:t>Een</a:t>
            </a:r>
            <a:r>
              <a:rPr lang="en-US" dirty="0"/>
              <a:t> </a:t>
            </a:r>
            <a:r>
              <a:rPr lang="en-US" dirty="0" err="1"/>
              <a:t>effectieve</a:t>
            </a:r>
            <a:r>
              <a:rPr lang="en-US" dirty="0"/>
              <a:t> </a:t>
            </a:r>
            <a:r>
              <a:rPr lang="en-US" dirty="0" err="1"/>
              <a:t>bemiddelings-boodschap</a:t>
            </a:r>
            <a:r>
              <a:rPr lang="en-US" dirty="0"/>
              <a:t> </a:t>
            </a:r>
            <a:r>
              <a:rPr lang="en-US" dirty="0" err="1"/>
              <a:t>opstellen</a:t>
            </a:r>
            <a:endParaRPr lang="en-US" dirty="0"/>
          </a:p>
          <a:p>
            <a:pPr algn="ctr"/>
            <a:r>
              <a:rPr lang="hr-BA" i="1" dirty="0">
                <a:solidFill>
                  <a:srgbClr val="76C6D2"/>
                </a:solidFill>
              </a:rPr>
              <a:t> in 6 </a:t>
            </a:r>
            <a:r>
              <a:rPr lang="en-GB" i="1" dirty="0" err="1">
                <a:solidFill>
                  <a:srgbClr val="76C6D2"/>
                </a:solidFill>
              </a:rPr>
              <a:t>stappen</a:t>
            </a:r>
            <a:endParaRPr lang="en-US" i="1" dirty="0">
              <a:solidFill>
                <a:srgbClr val="76C6D2"/>
              </a:solidFill>
            </a:endParaRPr>
          </a:p>
        </p:txBody>
      </p:sp>
      <p:graphicFrame>
        <p:nvGraphicFramePr>
          <p:cNvPr id="6" name="Diagram 5">
            <a:extLst>
              <a:ext uri="{FF2B5EF4-FFF2-40B4-BE49-F238E27FC236}">
                <a16:creationId xmlns:a16="http://schemas.microsoft.com/office/drawing/2014/main" id="{79F49BF3-8492-4999-A13D-654751C9DB64}"/>
              </a:ext>
            </a:extLst>
          </p:cNvPr>
          <p:cNvGraphicFramePr/>
          <p:nvPr>
            <p:extLst>
              <p:ext uri="{D42A27DB-BD31-4B8C-83A1-F6EECF244321}">
                <p14:modId xmlns:p14="http://schemas.microsoft.com/office/powerpoint/2010/main" val="291326568"/>
              </p:ext>
            </p:extLst>
          </p:nvPr>
        </p:nvGraphicFramePr>
        <p:xfrm>
          <a:off x="849086" y="2304661"/>
          <a:ext cx="10590245" cy="38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A518C86-44CA-4A61-AFDE-8F7433793D39}"/>
              </a:ext>
            </a:extLst>
          </p:cNvPr>
          <p:cNvSpPr txBox="1"/>
          <p:nvPr/>
        </p:nvSpPr>
        <p:spPr>
          <a:xfrm>
            <a:off x="1017036" y="2593910"/>
            <a:ext cx="819904" cy="369332"/>
          </a:xfrm>
          <a:prstGeom prst="rect">
            <a:avLst/>
          </a:prstGeom>
          <a:noFill/>
        </p:spPr>
        <p:txBody>
          <a:bodyPr wrap="none" rtlCol="0">
            <a:spAutoFit/>
          </a:bodyPr>
          <a:lstStyle/>
          <a:p>
            <a:r>
              <a:rPr lang="hr-BA" b="1" dirty="0">
                <a:solidFill>
                  <a:schemeClr val="bg1"/>
                </a:solidFill>
              </a:rPr>
              <a:t>ST</a:t>
            </a:r>
            <a:r>
              <a:rPr lang="en-GB" b="1" dirty="0">
                <a:solidFill>
                  <a:schemeClr val="bg1"/>
                </a:solidFill>
              </a:rPr>
              <a:t>A</a:t>
            </a:r>
            <a:r>
              <a:rPr lang="hr-BA" b="1" dirty="0">
                <a:solidFill>
                  <a:schemeClr val="bg1"/>
                </a:solidFill>
              </a:rPr>
              <a:t>P 4</a:t>
            </a:r>
            <a:endParaRPr lang="en-US" b="1" dirty="0">
              <a:solidFill>
                <a:schemeClr val="bg1"/>
              </a:solidFill>
            </a:endParaRPr>
          </a:p>
        </p:txBody>
      </p:sp>
      <p:sp>
        <p:nvSpPr>
          <p:cNvPr id="8" name="TextBox 7">
            <a:extLst>
              <a:ext uri="{FF2B5EF4-FFF2-40B4-BE49-F238E27FC236}">
                <a16:creationId xmlns:a16="http://schemas.microsoft.com/office/drawing/2014/main" id="{87DB02E3-0564-467C-BCC0-DA2AE006BFD0}"/>
              </a:ext>
            </a:extLst>
          </p:cNvPr>
          <p:cNvSpPr txBox="1"/>
          <p:nvPr/>
        </p:nvSpPr>
        <p:spPr>
          <a:xfrm>
            <a:off x="4631093" y="2746310"/>
            <a:ext cx="819904" cy="369332"/>
          </a:xfrm>
          <a:prstGeom prst="rect">
            <a:avLst/>
          </a:prstGeom>
          <a:noFill/>
        </p:spPr>
        <p:txBody>
          <a:bodyPr wrap="none" rtlCol="0">
            <a:spAutoFit/>
          </a:bodyPr>
          <a:lstStyle/>
          <a:p>
            <a:r>
              <a:rPr lang="hr-BA" b="1" dirty="0">
                <a:solidFill>
                  <a:schemeClr val="bg1"/>
                </a:solidFill>
              </a:rPr>
              <a:t>ST</a:t>
            </a:r>
            <a:r>
              <a:rPr lang="en-GB" b="1" dirty="0">
                <a:solidFill>
                  <a:schemeClr val="bg1"/>
                </a:solidFill>
              </a:rPr>
              <a:t>A</a:t>
            </a:r>
            <a:r>
              <a:rPr lang="hr-BA" b="1" dirty="0">
                <a:solidFill>
                  <a:schemeClr val="bg1"/>
                </a:solidFill>
              </a:rPr>
              <a:t>P 5</a:t>
            </a:r>
            <a:endParaRPr lang="en-US" b="1" dirty="0">
              <a:solidFill>
                <a:schemeClr val="bg1"/>
              </a:solidFill>
            </a:endParaRPr>
          </a:p>
        </p:txBody>
      </p:sp>
      <p:sp>
        <p:nvSpPr>
          <p:cNvPr id="9" name="TextBox 8">
            <a:extLst>
              <a:ext uri="{FF2B5EF4-FFF2-40B4-BE49-F238E27FC236}">
                <a16:creationId xmlns:a16="http://schemas.microsoft.com/office/drawing/2014/main" id="{ABE311AD-8B4C-4BC4-A52F-03A1336B1E5A}"/>
              </a:ext>
            </a:extLst>
          </p:cNvPr>
          <p:cNvSpPr txBox="1"/>
          <p:nvPr/>
        </p:nvSpPr>
        <p:spPr>
          <a:xfrm>
            <a:off x="8245150" y="2714044"/>
            <a:ext cx="819904" cy="369332"/>
          </a:xfrm>
          <a:prstGeom prst="rect">
            <a:avLst/>
          </a:prstGeom>
          <a:noFill/>
        </p:spPr>
        <p:txBody>
          <a:bodyPr wrap="none" rtlCol="0">
            <a:spAutoFit/>
          </a:bodyPr>
          <a:lstStyle/>
          <a:p>
            <a:r>
              <a:rPr lang="hr-BA" b="1" dirty="0">
                <a:solidFill>
                  <a:schemeClr val="bg1"/>
                </a:solidFill>
              </a:rPr>
              <a:t>ST</a:t>
            </a:r>
            <a:r>
              <a:rPr lang="en-GB" b="1" dirty="0">
                <a:solidFill>
                  <a:schemeClr val="bg1"/>
                </a:solidFill>
              </a:rPr>
              <a:t>A</a:t>
            </a:r>
            <a:r>
              <a:rPr lang="hr-BA" b="1" dirty="0">
                <a:solidFill>
                  <a:schemeClr val="bg1"/>
                </a:solidFill>
              </a:rPr>
              <a:t>P 6</a:t>
            </a:r>
            <a:endParaRPr lang="en-US" b="1" dirty="0">
              <a:solidFill>
                <a:schemeClr val="bg1"/>
              </a:solidFill>
            </a:endParaRPr>
          </a:p>
        </p:txBody>
      </p:sp>
    </p:spTree>
    <p:extLst>
      <p:ext uri="{BB962C8B-B14F-4D97-AF65-F5344CB8AC3E}">
        <p14:creationId xmlns:p14="http://schemas.microsoft.com/office/powerpoint/2010/main" val="4192468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normAutofit fontScale="92500"/>
          </a:bodyPr>
          <a:lstStyle/>
          <a:p>
            <a:r>
              <a:rPr lang="nl-NL" dirty="0"/>
              <a:t>Innovatieve manieren om te informeren</a:t>
            </a:r>
          </a:p>
          <a:p>
            <a:endParaRPr lang="nl-NL" dirty="0"/>
          </a:p>
          <a:p>
            <a:r>
              <a:rPr lang="nl-NL" dirty="0"/>
              <a:t>1. De kracht van kunst</a:t>
            </a:r>
          </a:p>
          <a:p>
            <a:r>
              <a:rPr lang="nl-NL" dirty="0"/>
              <a:t>2. Performance als een manier om de boodschap te verspreiden</a:t>
            </a:r>
            <a:r>
              <a:rPr lang="en-US" dirty="0"/>
              <a:t> </a:t>
            </a:r>
          </a:p>
          <a:p>
            <a:endParaRPr lang="en-US" dirty="0"/>
          </a:p>
        </p:txBody>
      </p:sp>
    </p:spTree>
    <p:extLst>
      <p:ext uri="{BB962C8B-B14F-4D97-AF65-F5344CB8AC3E}">
        <p14:creationId xmlns:p14="http://schemas.microsoft.com/office/powerpoint/2010/main" val="3417733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of a person full of colored paint">
            <a:extLst>
              <a:ext uri="{FF2B5EF4-FFF2-40B4-BE49-F238E27FC236}">
                <a16:creationId xmlns:a16="http://schemas.microsoft.com/office/drawing/2014/main" id="{3C7B06F3-7D9D-4D6D-8A7D-B78447F5C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29" y="0"/>
            <a:ext cx="12231329" cy="6858000"/>
          </a:xfrm>
          <a:prstGeom prst="rect">
            <a:avLst/>
          </a:prstGeom>
        </p:spPr>
      </p:pic>
      <p:sp>
        <p:nvSpPr>
          <p:cNvPr id="2" name="Text Placeholder 1">
            <a:extLst>
              <a:ext uri="{FF2B5EF4-FFF2-40B4-BE49-F238E27FC236}">
                <a16:creationId xmlns:a16="http://schemas.microsoft.com/office/drawing/2014/main" id="{852D22E3-5E66-475F-99B7-8EA7BE07ED2F}"/>
              </a:ext>
            </a:extLst>
          </p:cNvPr>
          <p:cNvSpPr>
            <a:spLocks noGrp="1"/>
          </p:cNvSpPr>
          <p:nvPr>
            <p:ph type="body" sz="quarter" idx="15"/>
          </p:nvPr>
        </p:nvSpPr>
        <p:spPr>
          <a:xfrm>
            <a:off x="111968" y="200014"/>
            <a:ext cx="5889171" cy="1083096"/>
          </a:xfrm>
        </p:spPr>
        <p:txBody>
          <a:bodyPr/>
          <a:lstStyle/>
          <a:p>
            <a:r>
              <a:rPr lang="nl-NL" dirty="0"/>
              <a:t>1. De kracht van kunst in interculturele bemiddeling</a:t>
            </a:r>
            <a:endParaRPr lang="en-US" dirty="0"/>
          </a:p>
        </p:txBody>
      </p:sp>
      <p:sp>
        <p:nvSpPr>
          <p:cNvPr id="6" name="Rectangle 5">
            <a:extLst>
              <a:ext uri="{FF2B5EF4-FFF2-40B4-BE49-F238E27FC236}">
                <a16:creationId xmlns:a16="http://schemas.microsoft.com/office/drawing/2014/main" id="{C1AA5D14-9C87-4BA9-9D86-1D6842141873}"/>
              </a:ext>
            </a:extLst>
          </p:cNvPr>
          <p:cNvSpPr/>
          <p:nvPr/>
        </p:nvSpPr>
        <p:spPr>
          <a:xfrm>
            <a:off x="0" y="2566219"/>
            <a:ext cx="11670889" cy="4178710"/>
          </a:xfrm>
          <a:prstGeom prst="rect">
            <a:avLst/>
          </a:prstGeom>
          <a:solidFill>
            <a:schemeClr val="accent1">
              <a:lumMod val="50000"/>
              <a:alpha val="72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911CD9A-4990-4851-BF53-A71BC4AADE89}"/>
              </a:ext>
            </a:extLst>
          </p:cNvPr>
          <p:cNvSpPr>
            <a:spLocks noGrp="1"/>
          </p:cNvSpPr>
          <p:nvPr>
            <p:ph type="body" sz="quarter" idx="16"/>
          </p:nvPr>
        </p:nvSpPr>
        <p:spPr>
          <a:xfrm>
            <a:off x="202162" y="2654711"/>
            <a:ext cx="11655541" cy="3821792"/>
          </a:xfrm>
        </p:spPr>
        <p:txBody>
          <a:bodyPr/>
          <a:lstStyle/>
          <a:p>
            <a:pPr marL="342900" indent="-342900">
              <a:buFont typeface="Wingdings" panose="05000000000000000000" pitchFamily="2" charset="2"/>
              <a:buChar char="ü"/>
            </a:pPr>
            <a:r>
              <a:rPr lang="nl-NL" sz="2200" dirty="0">
                <a:solidFill>
                  <a:schemeClr val="bg1"/>
                </a:solidFill>
              </a:rPr>
              <a:t>Festivals, tentoonstellingen, toneel, literatuur of film behoren tot de krachtigste middelen waarover mensen beschikken om hun wereldbeschouwing, emoties en meningen te uiten.</a:t>
            </a:r>
          </a:p>
          <a:p>
            <a:pPr marL="342900" indent="-342900">
              <a:buFont typeface="Wingdings" panose="05000000000000000000" pitchFamily="2" charset="2"/>
              <a:buChar char="ü"/>
            </a:pPr>
            <a:r>
              <a:rPr lang="nl-NL" sz="2200" dirty="0">
                <a:solidFill>
                  <a:schemeClr val="bg1"/>
                </a:solidFill>
              </a:rPr>
              <a:t>Kunst is het meest gebruikte instrument (en via de meest uiteenlopende vormen), om belangrijke gebeurtenissen te herdenken en te vieren, om collectieve identiteiten te bewaren, om mensen te eren. </a:t>
            </a:r>
          </a:p>
          <a:p>
            <a:pPr marL="342900" indent="-342900">
              <a:buFont typeface="Wingdings" panose="05000000000000000000" pitchFamily="2" charset="2"/>
              <a:buChar char="ü"/>
            </a:pPr>
            <a:r>
              <a:rPr lang="nl-NL" sz="2200" dirty="0">
                <a:solidFill>
                  <a:schemeClr val="bg1"/>
                </a:solidFill>
              </a:rPr>
              <a:t>Door middel van kunst oefenen individuen en groepen ook actief burgerschap uit en dragen ze meningen uit: ze eisen rechten op, spreken zich uit tegen misdaden, beïnvloeden de publieke opinie en sporen hun medemensen aan tot actie. </a:t>
            </a:r>
          </a:p>
          <a:p>
            <a:pPr marL="342900" indent="-342900">
              <a:buFont typeface="Wingdings" panose="05000000000000000000" pitchFamily="2" charset="2"/>
              <a:buChar char="ü"/>
            </a:pPr>
            <a:r>
              <a:rPr lang="nl-NL" sz="2200" dirty="0">
                <a:solidFill>
                  <a:schemeClr val="bg1"/>
                </a:solidFill>
              </a:rPr>
              <a:t>Kunst wordt gebruikt om jongeren te vormen, groepen te animeren, solidariteit en collectieve banden te stimuleren en het welzijn van de gemeenschap te bevorderen, of juist alleen om de innerlijke wereld van spiritualiteit en gebed, vreugde en pijn te raken</a:t>
            </a:r>
            <a:r>
              <a:rPr lang="en-US" sz="2200" dirty="0">
                <a:solidFill>
                  <a:schemeClr val="bg1"/>
                </a:solidFill>
              </a:rPr>
              <a:t>.</a:t>
            </a:r>
            <a:r>
              <a:rPr lang="hr-BA" sz="2200" dirty="0">
                <a:solidFill>
                  <a:schemeClr val="bg1"/>
                </a:solidFill>
              </a:rPr>
              <a:t>*</a:t>
            </a:r>
            <a:endParaRPr lang="hr-BA" sz="1000" dirty="0">
              <a:solidFill>
                <a:schemeClr val="bg1"/>
              </a:solidFill>
            </a:endParaRPr>
          </a:p>
          <a:p>
            <a:r>
              <a:rPr lang="hr-BA" sz="1000" dirty="0">
                <a:solidFill>
                  <a:schemeClr val="bg1"/>
                </a:solidFill>
              </a:rPr>
              <a:t>*SOURCE: Art and Intercultural Dialogue, </a:t>
            </a:r>
            <a:r>
              <a:rPr lang="en-US" sz="1000" dirty="0">
                <a:solidFill>
                  <a:schemeClr val="bg1"/>
                </a:solidFill>
              </a:rPr>
              <a:t>COMPARATIVE AND INTERNATIONAL EDUCATION: A Diversity of Voices</a:t>
            </a:r>
            <a:r>
              <a:rPr lang="hr-BA" sz="1000" dirty="0">
                <a:solidFill>
                  <a:schemeClr val="bg1"/>
                </a:solidFill>
              </a:rPr>
              <a:t>, </a:t>
            </a:r>
            <a:r>
              <a:rPr lang="hr-BA" sz="1000" dirty="0">
                <a:solidFill>
                  <a:schemeClr val="bg1"/>
                </a:solidFill>
                <a:effectLst/>
                <a:latin typeface="Calibri" panose="020F0502020204030204" pitchFamily="34" charset="0"/>
              </a:rPr>
              <a:t>Allan PitmanUniversity of Western Ontario, CanadaMiguel A. PereyraUniversity of Granada, Spain</a:t>
            </a:r>
          </a:p>
          <a:p>
            <a:endParaRPr lang="en-US" sz="2200" dirty="0">
              <a:solidFill>
                <a:schemeClr val="bg1"/>
              </a:solidFill>
            </a:endParaRPr>
          </a:p>
        </p:txBody>
      </p:sp>
    </p:spTree>
    <p:extLst>
      <p:ext uri="{BB962C8B-B14F-4D97-AF65-F5344CB8AC3E}">
        <p14:creationId xmlns:p14="http://schemas.microsoft.com/office/powerpoint/2010/main" val="932243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8C984-038D-4F6C-910F-98CD1FBC9A4F}"/>
              </a:ext>
            </a:extLst>
          </p:cNvPr>
          <p:cNvSpPr>
            <a:spLocks noGrp="1"/>
          </p:cNvSpPr>
          <p:nvPr>
            <p:ph type="body" sz="quarter" idx="15"/>
          </p:nvPr>
        </p:nvSpPr>
        <p:spPr>
          <a:xfrm>
            <a:off x="128862" y="212330"/>
            <a:ext cx="6960196" cy="1083096"/>
          </a:xfrm>
        </p:spPr>
        <p:txBody>
          <a:bodyPr/>
          <a:lstStyle/>
          <a:p>
            <a:r>
              <a:rPr lang="nl-NL" sz="3000" dirty="0"/>
              <a:t>Bekijk het filmpje: </a:t>
            </a:r>
          </a:p>
          <a:p>
            <a:r>
              <a:rPr lang="nl-NL" sz="3000" dirty="0"/>
              <a:t>Tentoonstelling </a:t>
            </a:r>
            <a:r>
              <a:rPr lang="nl-NL" sz="3000" dirty="0" err="1"/>
              <a:t>Fleeing</a:t>
            </a:r>
            <a:r>
              <a:rPr lang="nl-NL" sz="3000" dirty="0"/>
              <a:t> The Dark</a:t>
            </a:r>
            <a:endParaRPr lang="en-US" dirty="0"/>
          </a:p>
        </p:txBody>
      </p:sp>
      <p:sp>
        <p:nvSpPr>
          <p:cNvPr id="3" name="Text Placeholder 2">
            <a:extLst>
              <a:ext uri="{FF2B5EF4-FFF2-40B4-BE49-F238E27FC236}">
                <a16:creationId xmlns:a16="http://schemas.microsoft.com/office/drawing/2014/main" id="{50005974-C669-4D8E-9BEC-272088614527}"/>
              </a:ext>
            </a:extLst>
          </p:cNvPr>
          <p:cNvSpPr>
            <a:spLocks noGrp="1"/>
          </p:cNvSpPr>
          <p:nvPr>
            <p:ph type="body" sz="quarter" idx="16"/>
          </p:nvPr>
        </p:nvSpPr>
        <p:spPr>
          <a:xfrm>
            <a:off x="128862" y="4944877"/>
            <a:ext cx="11464413" cy="1346544"/>
          </a:xfrm>
        </p:spPr>
        <p:txBody>
          <a:bodyPr/>
          <a:lstStyle/>
          <a:p>
            <a:r>
              <a:rPr lang="nl-NL" sz="2000" dirty="0"/>
              <a:t>Het Tropenmuseum heeft de in Syrië geboren kunstenaar </a:t>
            </a:r>
            <a:r>
              <a:rPr lang="nl-NL" sz="2000" dirty="0" err="1"/>
              <a:t>Issam</a:t>
            </a:r>
            <a:r>
              <a:rPr lang="nl-NL" sz="2000" dirty="0"/>
              <a:t> </a:t>
            </a:r>
            <a:r>
              <a:rPr lang="nl-NL" sz="2000" dirty="0" err="1"/>
              <a:t>Kourbaj</a:t>
            </a:r>
            <a:r>
              <a:rPr lang="nl-NL" sz="2000" dirty="0"/>
              <a:t> uitgenodigd om in het Tropenmuseum Lichthal een interventie samen te stellen, waarin hij zijn eigen kunstwerken combineert met voorwerpen uit de collectie die hem inspireren. De interventie markeert tien jaar sinds het begin van de crisis in Syrië. Duizenden miniatuurbootjes, een zeldzaam 16de </a:t>
            </a:r>
            <a:r>
              <a:rPr lang="nl-NL" sz="2000" dirty="0" err="1"/>
              <a:t>eeuws</a:t>
            </a:r>
            <a:r>
              <a:rPr lang="nl-NL" sz="2000" dirty="0"/>
              <a:t> herbarium en meer vormen </a:t>
            </a:r>
            <a:r>
              <a:rPr lang="nl-NL" sz="2000" dirty="0" err="1"/>
              <a:t>Fleeing</a:t>
            </a:r>
            <a:r>
              <a:rPr lang="nl-NL" sz="2000" dirty="0"/>
              <a:t> </a:t>
            </a:r>
            <a:r>
              <a:rPr lang="nl-NL" sz="2000" dirty="0" err="1"/>
              <a:t>the</a:t>
            </a:r>
            <a:r>
              <a:rPr lang="nl-NL" sz="2000" dirty="0"/>
              <a:t> Dark, een tentoonstelling over migratie, groei en hoop.</a:t>
            </a:r>
          </a:p>
        </p:txBody>
      </p:sp>
      <p:pic>
        <p:nvPicPr>
          <p:cNvPr id="4" name="Picture 3">
            <a:hlinkClick r:id="rId3"/>
            <a:extLst>
              <a:ext uri="{FF2B5EF4-FFF2-40B4-BE49-F238E27FC236}">
                <a16:creationId xmlns:a16="http://schemas.microsoft.com/office/drawing/2014/main" id="{2A3DF3C4-6172-4308-9AFE-7AC76D924B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6091" y="-1"/>
            <a:ext cx="5405909" cy="4622983"/>
          </a:xfrm>
          <a:prstGeom prst="rect">
            <a:avLst/>
          </a:prstGeom>
          <a:ln>
            <a:noFill/>
          </a:ln>
          <a:effectLst>
            <a:outerShdw blurRad="292100" dist="139700" dir="2700000" algn="tl" rotWithShape="0">
              <a:srgbClr val="333333">
                <a:alpha val="65000"/>
              </a:srgbClr>
            </a:outerShdw>
          </a:effectLst>
        </p:spPr>
      </p:pic>
      <p:pic>
        <p:nvPicPr>
          <p:cNvPr id="5" name="Online Media 4" title="Opening | De duisternis ontvluchten">
            <a:hlinkClick r:id="" action="ppaction://media"/>
            <a:extLst>
              <a:ext uri="{FF2B5EF4-FFF2-40B4-BE49-F238E27FC236}">
                <a16:creationId xmlns:a16="http://schemas.microsoft.com/office/drawing/2014/main" id="{1EED05F9-EDC1-4DEF-A3D9-FF88315A8FC8}"/>
              </a:ext>
            </a:extLst>
          </p:cNvPr>
          <p:cNvPicPr>
            <a:picLocks noRot="1" noChangeAspect="1"/>
          </p:cNvPicPr>
          <p:nvPr>
            <a:videoFile r:link="rId1"/>
          </p:nvPr>
        </p:nvPicPr>
        <p:blipFill>
          <a:blip r:embed="rId5"/>
          <a:stretch>
            <a:fillRect/>
          </a:stretch>
        </p:blipFill>
        <p:spPr>
          <a:xfrm>
            <a:off x="0" y="1239851"/>
            <a:ext cx="5987845" cy="338313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B6BC467-B16C-4B3A-B813-C97E8D6876E0}"/>
              </a:ext>
            </a:extLst>
          </p:cNvPr>
          <p:cNvSpPr txBox="1"/>
          <p:nvPr/>
        </p:nvSpPr>
        <p:spPr>
          <a:xfrm>
            <a:off x="6839451" y="1017156"/>
            <a:ext cx="5299187" cy="1200329"/>
          </a:xfrm>
          <a:prstGeom prst="rect">
            <a:avLst/>
          </a:prstGeom>
          <a:solidFill>
            <a:srgbClr val="FFFFFF">
              <a:alpha val="67059"/>
            </a:srgbClr>
          </a:solidFill>
        </p:spPr>
        <p:txBody>
          <a:bodyPr wrap="square">
            <a:spAutoFit/>
          </a:bodyPr>
          <a:lstStyle/>
          <a:p>
            <a:r>
              <a:rPr lang="nl-NL" sz="1800" dirty="0"/>
              <a:t>Wil je nog meer weten over </a:t>
            </a:r>
            <a:r>
              <a:rPr lang="nl-NL" sz="1800" dirty="0" err="1"/>
              <a:t>Issam</a:t>
            </a:r>
            <a:r>
              <a:rPr lang="nl-NL" sz="1800" dirty="0"/>
              <a:t> </a:t>
            </a:r>
            <a:r>
              <a:rPr lang="nl-NL" sz="1800" dirty="0" err="1"/>
              <a:t>Kourbaj</a:t>
            </a:r>
            <a:r>
              <a:rPr lang="nl-NL" sz="1800" dirty="0"/>
              <a:t> en zijn werk in het Tropenmuseum? Bekijk dan een discussie met hem waarin hij op </a:t>
            </a:r>
            <a:r>
              <a:rPr lang="nl-NL" sz="1800" dirty="0" err="1"/>
              <a:t>Fleeing</a:t>
            </a:r>
            <a:r>
              <a:rPr lang="nl-NL" sz="1800" dirty="0"/>
              <a:t> The Dark reflecteert door op het plaatje te klikken.</a:t>
            </a:r>
            <a:endParaRPr lang="en-US" sz="1800" dirty="0"/>
          </a:p>
        </p:txBody>
      </p:sp>
    </p:spTree>
    <p:extLst>
      <p:ext uri="{BB962C8B-B14F-4D97-AF65-F5344CB8AC3E}">
        <p14:creationId xmlns:p14="http://schemas.microsoft.com/office/powerpoint/2010/main" val="36730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4EC714-C8A7-4DED-B8D8-829B54680265}"/>
              </a:ext>
            </a:extLst>
          </p:cNvPr>
          <p:cNvSpPr>
            <a:spLocks noGrp="1"/>
          </p:cNvSpPr>
          <p:nvPr>
            <p:ph type="body" sz="quarter" idx="13"/>
          </p:nvPr>
        </p:nvSpPr>
        <p:spPr/>
        <p:txBody>
          <a:bodyPr>
            <a:normAutofit fontScale="85000" lnSpcReduction="10000"/>
          </a:bodyPr>
          <a:lstStyle/>
          <a:p>
            <a:r>
              <a:rPr lang="en-IE" dirty="0"/>
              <a:t>2. </a:t>
            </a:r>
            <a:r>
              <a:rPr lang="nl-NL" dirty="0"/>
              <a:t>Performance als een manier om de boodschap te verspreiden</a:t>
            </a:r>
            <a:endParaRPr lang="en-US" dirty="0"/>
          </a:p>
        </p:txBody>
      </p:sp>
      <p:sp>
        <p:nvSpPr>
          <p:cNvPr id="3" name="Text Placeholder 2">
            <a:extLst>
              <a:ext uri="{FF2B5EF4-FFF2-40B4-BE49-F238E27FC236}">
                <a16:creationId xmlns:a16="http://schemas.microsoft.com/office/drawing/2014/main" id="{88A2049C-B720-42EA-9D1B-82B173D8A06E}"/>
              </a:ext>
            </a:extLst>
          </p:cNvPr>
          <p:cNvSpPr>
            <a:spLocks noGrp="1"/>
          </p:cNvSpPr>
          <p:nvPr>
            <p:ph type="body" sz="quarter" idx="14"/>
          </p:nvPr>
        </p:nvSpPr>
        <p:spPr>
          <a:xfrm>
            <a:off x="1553496" y="2458065"/>
            <a:ext cx="9901531" cy="3245241"/>
          </a:xfrm>
        </p:spPr>
        <p:txBody>
          <a:bodyPr/>
          <a:lstStyle/>
          <a:p>
            <a:r>
              <a:rPr lang="nl-NL" sz="2200" dirty="0"/>
              <a:t>Performance omvat toneelstukken, dansen, poppenspel, poëzie, zang, en andere kunstvormen die informatie geven die van belang is voor belangrijke beslissingen, mogelijkheden om aan het besluitvormingsproces deel te nemen, en/of het belang van publieksparticipatie. Performance werkt met het vertellen van verhalen als basis voor het maken en overbrengen van informatie. </a:t>
            </a:r>
          </a:p>
          <a:p>
            <a:r>
              <a:rPr lang="nl-NL" sz="2200" dirty="0"/>
              <a:t>In tegenstelling tot veel conventionele inspraakmiddelen gaat het bij performances vaak om een affectieve of emotionele dimensie van de informatie-uitwisseling. Hierdoor communiceert het eerder door een beroep te doen op intuïtie en gevoelens dan door uitsluitend logische redenering. Performance is vaak effectief omdat het informatie direct in de gemeenschap brengt, het vermaakt terwijl het communiceert, en vaak mensen direct bij het proces betrekt.</a:t>
            </a:r>
            <a:endParaRPr lang="en-US" sz="2200" dirty="0"/>
          </a:p>
        </p:txBody>
      </p:sp>
      <p:pic>
        <p:nvPicPr>
          <p:cNvPr id="5" name="Graphic 4" descr="Drama outline">
            <a:extLst>
              <a:ext uri="{FF2B5EF4-FFF2-40B4-BE49-F238E27FC236}">
                <a16:creationId xmlns:a16="http://schemas.microsoft.com/office/drawing/2014/main" id="{0072F6BF-35DC-4794-A89E-6AF78E2DC6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927" y="2458065"/>
            <a:ext cx="1063707" cy="1063707"/>
          </a:xfrm>
          <a:prstGeom prst="rect">
            <a:avLst/>
          </a:prstGeom>
        </p:spPr>
      </p:pic>
    </p:spTree>
    <p:extLst>
      <p:ext uri="{BB962C8B-B14F-4D97-AF65-F5344CB8AC3E}">
        <p14:creationId xmlns:p14="http://schemas.microsoft.com/office/powerpoint/2010/main" val="3141919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45450-4472-4123-8CEE-74E80133B7C7}"/>
              </a:ext>
            </a:extLst>
          </p:cNvPr>
          <p:cNvSpPr>
            <a:spLocks noGrp="1"/>
          </p:cNvSpPr>
          <p:nvPr>
            <p:ph type="body" sz="quarter" idx="13"/>
          </p:nvPr>
        </p:nvSpPr>
        <p:spPr>
          <a:xfrm>
            <a:off x="139959" y="729343"/>
            <a:ext cx="3306626" cy="3722914"/>
          </a:xfrm>
        </p:spPr>
        <p:txBody>
          <a:bodyPr>
            <a:normAutofit lnSpcReduction="10000"/>
          </a:bodyPr>
          <a:lstStyle/>
          <a:p>
            <a:r>
              <a:rPr lang="en-US" sz="2400" dirty="0" err="1"/>
              <a:t>Activiteit</a:t>
            </a:r>
            <a:r>
              <a:rPr lang="en-US" sz="2400" dirty="0"/>
              <a:t>: </a:t>
            </a:r>
            <a:endParaRPr lang="hr-BA" sz="2400" dirty="0"/>
          </a:p>
          <a:p>
            <a:r>
              <a:rPr lang="en-US" sz="1800" dirty="0"/>
              <a:t>FLASH MOB</a:t>
            </a:r>
            <a:br>
              <a:rPr lang="en-US" sz="1800" dirty="0"/>
            </a:br>
            <a:r>
              <a:rPr lang="en-US" sz="1800" dirty="0" err="1"/>
              <a:t>Bekijk</a:t>
            </a:r>
            <a:r>
              <a:rPr lang="en-US" sz="1800" dirty="0"/>
              <a:t> het </a:t>
            </a:r>
            <a:r>
              <a:rPr lang="en-US" sz="1800" dirty="0" err="1"/>
              <a:t>filmpje</a:t>
            </a:r>
            <a:r>
              <a:rPr lang="en-US" sz="1800" dirty="0"/>
              <a:t> </a:t>
            </a:r>
            <a:endParaRPr lang="hr-BA" sz="1800" dirty="0"/>
          </a:p>
          <a:p>
            <a:endParaRPr lang="hr-BA" sz="1800" b="0" dirty="0"/>
          </a:p>
          <a:p>
            <a:pPr>
              <a:lnSpc>
                <a:spcPct val="120000"/>
              </a:lnSpc>
            </a:pPr>
            <a:r>
              <a:rPr lang="nl-NL" sz="1600" dirty="0"/>
              <a:t>In een tijd waarin Spanje kampt met een werkloosheid van 26%, stuurde Carne </a:t>
            </a:r>
            <a:r>
              <a:rPr lang="nl-NL" sz="1600" dirty="0" err="1"/>
              <a:t>Cruda</a:t>
            </a:r>
            <a:r>
              <a:rPr lang="nl-NL" sz="1600" dirty="0"/>
              <a:t> 2.0, een programma op het Spaanse </a:t>
            </a:r>
            <a:r>
              <a:rPr lang="nl-NL" sz="1600" dirty="0" err="1"/>
              <a:t>Cadena</a:t>
            </a:r>
            <a:r>
              <a:rPr lang="nl-NL" sz="1600" dirty="0"/>
              <a:t> SER netwerk, een klein orkest om de wachtkamer van een druk </a:t>
            </a:r>
            <a:r>
              <a:rPr lang="nl-NL" sz="1600" dirty="0" err="1"/>
              <a:t>Madrileens</a:t>
            </a:r>
            <a:r>
              <a:rPr lang="nl-NL" sz="1600" dirty="0"/>
              <a:t> werkloosheids-kantoor te </a:t>
            </a:r>
            <a:r>
              <a:rPr lang="nl-NL" sz="1600" dirty="0" err="1"/>
              <a:t>flashmobben</a:t>
            </a:r>
            <a:r>
              <a:rPr lang="nl-NL" sz="1600" dirty="0"/>
              <a:t>. </a:t>
            </a:r>
            <a:endParaRPr lang="en-US" sz="1600" dirty="0"/>
          </a:p>
        </p:txBody>
      </p:sp>
      <p:sp>
        <p:nvSpPr>
          <p:cNvPr id="3" name="Text Placeholder 2">
            <a:extLst>
              <a:ext uri="{FF2B5EF4-FFF2-40B4-BE49-F238E27FC236}">
                <a16:creationId xmlns:a16="http://schemas.microsoft.com/office/drawing/2014/main" id="{ECF73AB9-D982-444F-BF50-E2287A5388CA}"/>
              </a:ext>
            </a:extLst>
          </p:cNvPr>
          <p:cNvSpPr>
            <a:spLocks noGrp="1"/>
          </p:cNvSpPr>
          <p:nvPr>
            <p:ph type="body" sz="quarter" idx="14"/>
          </p:nvPr>
        </p:nvSpPr>
        <p:spPr>
          <a:xfrm>
            <a:off x="497155" y="5114135"/>
            <a:ext cx="9962461" cy="469184"/>
          </a:xfrm>
        </p:spPr>
        <p:txBody>
          <a:bodyPr/>
          <a:lstStyle/>
          <a:p>
            <a:r>
              <a:rPr lang="nl-NL" sz="2000" dirty="0"/>
              <a:t>Hun ontroerende uitvoering van The Beatles 'Here </a:t>
            </a:r>
            <a:r>
              <a:rPr lang="nl-NL" sz="2000" dirty="0" err="1"/>
              <a:t>Comes</a:t>
            </a:r>
            <a:r>
              <a:rPr lang="nl-NL" sz="2000" dirty="0"/>
              <a:t> The Sun' ging meteen de hele wereld over en bracht internationale aandacht voor de groeiende economische crisis in Spanje.</a:t>
            </a:r>
            <a:r>
              <a:rPr lang="en-US" sz="2000" dirty="0"/>
              <a:t> </a:t>
            </a:r>
          </a:p>
          <a:p>
            <a:r>
              <a:rPr lang="hr-BA" sz="1400" dirty="0">
                <a:hlinkClick r:id="rId3"/>
              </a:rPr>
              <a:t>SOURCE: </a:t>
            </a:r>
            <a:r>
              <a:rPr lang="en-US" sz="1400" dirty="0">
                <a:hlinkClick r:id="rId3"/>
              </a:rPr>
              <a:t>https://www.youtube.com/watch?v=kS709ZyZ_YU&amp;feature=youtu.be</a:t>
            </a:r>
            <a:r>
              <a:rPr lang="hr-BA" sz="1400" dirty="0"/>
              <a:t> </a:t>
            </a:r>
            <a:endParaRPr lang="en-US" sz="1400" dirty="0"/>
          </a:p>
          <a:p>
            <a:endParaRPr lang="en-US" dirty="0"/>
          </a:p>
        </p:txBody>
      </p:sp>
      <p:pic>
        <p:nvPicPr>
          <p:cNvPr id="5" name="Online Media 4" title="Flashmob oficina paro (Carne Cruda 2.0)">
            <a:hlinkClick r:id="" action="ppaction://media"/>
            <a:extLst>
              <a:ext uri="{FF2B5EF4-FFF2-40B4-BE49-F238E27FC236}">
                <a16:creationId xmlns:a16="http://schemas.microsoft.com/office/drawing/2014/main" id="{143B86A1-C698-44C2-8B4B-C02FDE3DF12E}"/>
              </a:ext>
            </a:extLst>
          </p:cNvPr>
          <p:cNvPicPr>
            <a:picLocks noRot="1" noChangeAspect="1"/>
          </p:cNvPicPr>
          <p:nvPr>
            <a:videoFile r:link="rId1"/>
          </p:nvPr>
        </p:nvPicPr>
        <p:blipFill>
          <a:blip r:embed="rId4"/>
          <a:stretch>
            <a:fillRect/>
          </a:stretch>
        </p:blipFill>
        <p:spPr>
          <a:xfrm>
            <a:off x="3427601" y="0"/>
            <a:ext cx="8624440" cy="4872809"/>
          </a:xfrm>
          <a:prstGeom prst="rect">
            <a:avLst/>
          </a:prstGeom>
        </p:spPr>
      </p:pic>
    </p:spTree>
    <p:extLst>
      <p:ext uri="{BB962C8B-B14F-4D97-AF65-F5344CB8AC3E}">
        <p14:creationId xmlns:p14="http://schemas.microsoft.com/office/powerpoint/2010/main" val="13655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F2C6052-B325-B44A-ACDA-85B25345A44A}"/>
              </a:ext>
            </a:extLst>
          </p:cNvPr>
          <p:cNvSpPr>
            <a:spLocks noGrp="1"/>
          </p:cNvSpPr>
          <p:nvPr>
            <p:ph type="body" sz="quarter" idx="13"/>
          </p:nvPr>
        </p:nvSpPr>
        <p:spPr/>
        <p:txBody>
          <a:bodyPr>
            <a:normAutofit fontScale="92500" lnSpcReduction="20000"/>
          </a:bodyPr>
          <a:lstStyle/>
          <a:p>
            <a:r>
              <a:rPr lang="nl-NL" dirty="0"/>
              <a:t>Dubbelklik op het plaatje om te lezen</a:t>
            </a:r>
            <a:r>
              <a:rPr lang="hr-BA" dirty="0"/>
              <a:t>: </a:t>
            </a:r>
          </a:p>
          <a:p>
            <a:r>
              <a:rPr lang="nl-NL" b="0" dirty="0"/>
              <a:t>Dit videospel laat je ervaren hoe het is om een vluchteling te zijn</a:t>
            </a:r>
            <a:endParaRPr lang="en-US" dirty="0"/>
          </a:p>
        </p:txBody>
      </p:sp>
      <p:sp>
        <p:nvSpPr>
          <p:cNvPr id="9" name="Text Placeholder 8">
            <a:extLst>
              <a:ext uri="{FF2B5EF4-FFF2-40B4-BE49-F238E27FC236}">
                <a16:creationId xmlns:a16="http://schemas.microsoft.com/office/drawing/2014/main" id="{EC6FA8AF-3D5B-AF41-8E46-CFB61991EFB2}"/>
              </a:ext>
            </a:extLst>
          </p:cNvPr>
          <p:cNvSpPr>
            <a:spLocks noGrp="1"/>
          </p:cNvSpPr>
          <p:nvPr>
            <p:ph type="body" sz="quarter" idx="14"/>
          </p:nvPr>
        </p:nvSpPr>
        <p:spPr>
          <a:xfrm>
            <a:off x="624975" y="5209891"/>
            <a:ext cx="9993864" cy="469184"/>
          </a:xfrm>
        </p:spPr>
        <p:txBody>
          <a:bodyPr/>
          <a:lstStyle/>
          <a:p>
            <a:r>
              <a:rPr lang="nl-NL" dirty="0"/>
              <a:t>Het doel van </a:t>
            </a:r>
            <a:r>
              <a:rPr lang="nl-NL" dirty="0" err="1"/>
              <a:t>Lual</a:t>
            </a:r>
            <a:r>
              <a:rPr lang="nl-NL" dirty="0"/>
              <a:t> </a:t>
            </a:r>
            <a:r>
              <a:rPr lang="nl-NL" dirty="0" err="1"/>
              <a:t>Mayen's</a:t>
            </a:r>
            <a:r>
              <a:rPr lang="nl-NL" dirty="0"/>
              <a:t> videospel is de gruwelijke ervaring van een vluchteling te overleven, een ervaring die zijn familie goed kent, maar de 25-jarige ontwikkelaar heeft de ambitie de wereld te veranderen. </a:t>
            </a:r>
            <a:endParaRPr lang="en-US" dirty="0"/>
          </a:p>
        </p:txBody>
      </p:sp>
      <p:pic>
        <p:nvPicPr>
          <p:cNvPr id="4" name="Picture 3">
            <a:hlinkClick r:id="rId2"/>
            <a:extLst>
              <a:ext uri="{FF2B5EF4-FFF2-40B4-BE49-F238E27FC236}">
                <a16:creationId xmlns:a16="http://schemas.microsoft.com/office/drawing/2014/main" id="{C936EF7B-EEEE-4A19-A857-C9466A408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439" y="1"/>
            <a:ext cx="8583561" cy="4636388"/>
          </a:xfrm>
          <a:prstGeom prst="rect">
            <a:avLst/>
          </a:prstGeom>
        </p:spPr>
      </p:pic>
      <p:pic>
        <p:nvPicPr>
          <p:cNvPr id="11" name="Graphic 10" descr="Right pointing backhand index with solid fill">
            <a:extLst>
              <a:ext uri="{FF2B5EF4-FFF2-40B4-BE49-F238E27FC236}">
                <a16:creationId xmlns:a16="http://schemas.microsoft.com/office/drawing/2014/main" id="{684ABA2A-DC2B-459D-A1DB-7774C28523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454505">
            <a:off x="5911585" y="2653198"/>
            <a:ext cx="929883" cy="929883"/>
          </a:xfrm>
          <a:prstGeom prst="rect">
            <a:avLst/>
          </a:prstGeom>
        </p:spPr>
      </p:pic>
      <p:sp>
        <p:nvSpPr>
          <p:cNvPr id="12" name="Oval 11">
            <a:hlinkClick r:id="rId6"/>
            <a:extLst>
              <a:ext uri="{FF2B5EF4-FFF2-40B4-BE49-F238E27FC236}">
                <a16:creationId xmlns:a16="http://schemas.microsoft.com/office/drawing/2014/main" id="{542418C9-81BD-4006-87DA-172879A6BE49}"/>
              </a:ext>
            </a:extLst>
          </p:cNvPr>
          <p:cNvSpPr/>
          <p:nvPr/>
        </p:nvSpPr>
        <p:spPr>
          <a:xfrm>
            <a:off x="4862770" y="3500383"/>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solidFill>
                  <a:schemeClr val="bg1"/>
                </a:solidFill>
              </a:rPr>
              <a:t>KLIK om GEÏNSPIREERD te raken</a:t>
            </a:r>
            <a:endParaRPr lang="en-US" sz="1200" b="1" dirty="0">
              <a:solidFill>
                <a:schemeClr val="bg1"/>
              </a:solidFill>
            </a:endParaRPr>
          </a:p>
        </p:txBody>
      </p:sp>
    </p:spTree>
    <p:extLst>
      <p:ext uri="{BB962C8B-B14F-4D97-AF65-F5344CB8AC3E}">
        <p14:creationId xmlns:p14="http://schemas.microsoft.com/office/powerpoint/2010/main" val="3190693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DF690-AF64-41CF-9141-B06C061E1CF4}"/>
              </a:ext>
            </a:extLst>
          </p:cNvPr>
          <p:cNvSpPr>
            <a:spLocks noGrp="1"/>
          </p:cNvSpPr>
          <p:nvPr>
            <p:ph type="body" sz="quarter" idx="13"/>
          </p:nvPr>
        </p:nvSpPr>
        <p:spPr>
          <a:xfrm>
            <a:off x="540774" y="568111"/>
            <a:ext cx="10532417" cy="1663812"/>
          </a:xfrm>
        </p:spPr>
        <p:txBody>
          <a:bodyPr>
            <a:normAutofit/>
          </a:bodyPr>
          <a:lstStyle/>
          <a:p>
            <a:pPr algn="l"/>
            <a:r>
              <a:rPr lang="nl-NL" dirty="0" err="1"/>
              <a:t>Lual</a:t>
            </a:r>
            <a:r>
              <a:rPr lang="nl-NL" dirty="0"/>
              <a:t> Mayen, een videospelmaker die weet hoe het is om een vluchteling te zijn</a:t>
            </a:r>
            <a:endParaRPr lang="hr-BA" dirty="0"/>
          </a:p>
        </p:txBody>
      </p:sp>
      <p:pic>
        <p:nvPicPr>
          <p:cNvPr id="3" name="Online Media 2" title="Salaam - Reveal Trailer | TGA 2019">
            <a:hlinkClick r:id="" action="ppaction://media"/>
            <a:extLst>
              <a:ext uri="{FF2B5EF4-FFF2-40B4-BE49-F238E27FC236}">
                <a16:creationId xmlns:a16="http://schemas.microsoft.com/office/drawing/2014/main" id="{8BBDB5E6-0C2E-421F-B0DD-C02B652B64FB}"/>
              </a:ext>
            </a:extLst>
          </p:cNvPr>
          <p:cNvPicPr>
            <a:picLocks noRot="1" noChangeAspect="1"/>
          </p:cNvPicPr>
          <p:nvPr>
            <a:videoFile r:link="rId1"/>
          </p:nvPr>
        </p:nvPicPr>
        <p:blipFill>
          <a:blip r:embed="rId3"/>
          <a:stretch>
            <a:fillRect/>
          </a:stretch>
        </p:blipFill>
        <p:spPr>
          <a:xfrm>
            <a:off x="172194" y="2035278"/>
            <a:ext cx="8391701" cy="474131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FA7E2BF-1523-46B2-96E2-DCC62E6DDA8F}"/>
              </a:ext>
            </a:extLst>
          </p:cNvPr>
          <p:cNvSpPr txBox="1"/>
          <p:nvPr/>
        </p:nvSpPr>
        <p:spPr>
          <a:xfrm>
            <a:off x="8622889" y="2073051"/>
            <a:ext cx="2871020" cy="3970318"/>
          </a:xfrm>
          <a:prstGeom prst="rect">
            <a:avLst/>
          </a:prstGeom>
          <a:noFill/>
        </p:spPr>
        <p:txBody>
          <a:bodyPr wrap="square">
            <a:spAutoFit/>
          </a:bodyPr>
          <a:lstStyle/>
          <a:p>
            <a:pPr algn="ctr"/>
            <a:r>
              <a:rPr lang="nl-NL" sz="3600" dirty="0">
                <a:solidFill>
                  <a:schemeClr val="bg1">
                    <a:lumMod val="95000"/>
                  </a:schemeClr>
                </a:solidFill>
              </a:rPr>
              <a:t>"Salaam", dat "vrede" betekent, is een spel dat eigenlijk een boodschap van vrede is</a:t>
            </a:r>
            <a:endParaRPr lang="en-US" sz="3600" dirty="0">
              <a:solidFill>
                <a:schemeClr val="bg1">
                  <a:lumMod val="95000"/>
                </a:schemeClr>
              </a:solidFill>
            </a:endParaRPr>
          </a:p>
        </p:txBody>
      </p:sp>
    </p:spTree>
    <p:extLst>
      <p:ext uri="{BB962C8B-B14F-4D97-AF65-F5344CB8AC3E}">
        <p14:creationId xmlns:p14="http://schemas.microsoft.com/office/powerpoint/2010/main" val="18912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8C1C5-74F3-4DCF-8A07-27CB49D0147D}"/>
              </a:ext>
            </a:extLst>
          </p:cNvPr>
          <p:cNvSpPr>
            <a:spLocks noGrp="1"/>
          </p:cNvSpPr>
          <p:nvPr>
            <p:ph type="body" sz="quarter" idx="13"/>
          </p:nvPr>
        </p:nvSpPr>
        <p:spPr>
          <a:xfrm>
            <a:off x="792891" y="83103"/>
            <a:ext cx="4369392" cy="2955065"/>
          </a:xfrm>
        </p:spPr>
        <p:txBody>
          <a:bodyPr>
            <a:normAutofit/>
          </a:bodyPr>
          <a:lstStyle/>
          <a:p>
            <a:r>
              <a:rPr lang="nl-NL" sz="3200" dirty="0"/>
              <a:t>Messaging houdt in dat je werkwijzen inzet om mensen te bereiken "waar ze zijn".</a:t>
            </a:r>
            <a:endParaRPr lang="en-US" sz="3200" dirty="0"/>
          </a:p>
        </p:txBody>
      </p:sp>
      <p:sp>
        <p:nvSpPr>
          <p:cNvPr id="7" name="TextBox 6">
            <a:extLst>
              <a:ext uri="{FF2B5EF4-FFF2-40B4-BE49-F238E27FC236}">
                <a16:creationId xmlns:a16="http://schemas.microsoft.com/office/drawing/2014/main" id="{9AB44B14-A887-4474-9087-0B3DF5345F1D}"/>
              </a:ext>
            </a:extLst>
          </p:cNvPr>
          <p:cNvSpPr txBox="1"/>
          <p:nvPr/>
        </p:nvSpPr>
        <p:spPr>
          <a:xfrm>
            <a:off x="682854" y="2836682"/>
            <a:ext cx="3705503" cy="2862322"/>
          </a:xfrm>
          <a:prstGeom prst="rect">
            <a:avLst/>
          </a:prstGeom>
          <a:noFill/>
        </p:spPr>
        <p:txBody>
          <a:bodyPr wrap="square">
            <a:spAutoFit/>
          </a:bodyPr>
          <a:lstStyle/>
          <a:p>
            <a:r>
              <a:rPr lang="hr-BA" sz="2000" b="1" dirty="0">
                <a:solidFill>
                  <a:schemeClr val="bg1">
                    <a:lumMod val="95000"/>
                  </a:schemeClr>
                </a:solidFill>
              </a:rPr>
              <a:t>EEN GOOGLE VERHAAL:</a:t>
            </a:r>
          </a:p>
          <a:p>
            <a:endParaRPr lang="hr-BA" sz="2000" b="1" dirty="0">
              <a:solidFill>
                <a:schemeClr val="bg1">
                  <a:lumMod val="95000"/>
                </a:schemeClr>
              </a:solidFill>
            </a:endParaRPr>
          </a:p>
          <a:p>
            <a:r>
              <a:rPr lang="nl-NL" sz="2000" b="1" dirty="0">
                <a:solidFill>
                  <a:schemeClr val="bg1">
                    <a:lumMod val="95000"/>
                  </a:schemeClr>
                </a:solidFill>
              </a:rPr>
              <a:t>Een partnerschap voor sociale inclusie door </a:t>
            </a:r>
            <a:r>
              <a:rPr lang="nl-NL" sz="2000" b="1" dirty="0" err="1">
                <a:solidFill>
                  <a:schemeClr val="bg1">
                    <a:lumMod val="95000"/>
                  </a:schemeClr>
                </a:solidFill>
              </a:rPr>
              <a:t>streetart</a:t>
            </a:r>
            <a:endParaRPr lang="nl-NL" sz="2000" b="1" dirty="0">
              <a:solidFill>
                <a:schemeClr val="bg1">
                  <a:lumMod val="95000"/>
                </a:schemeClr>
              </a:solidFill>
            </a:endParaRPr>
          </a:p>
          <a:p>
            <a:r>
              <a:rPr lang="nl-NL" sz="2000" b="1" dirty="0">
                <a:solidFill>
                  <a:schemeClr val="bg1">
                    <a:lumMod val="95000"/>
                  </a:schemeClr>
                </a:solidFill>
              </a:rPr>
              <a:t>Bewustmaking over gemarginaliseerde groepen met fotorealistische muurschilderingen in </a:t>
            </a:r>
            <a:r>
              <a:rPr lang="nl-NL" sz="2000" b="1" dirty="0" err="1">
                <a:solidFill>
                  <a:schemeClr val="bg1">
                    <a:lumMod val="95000"/>
                  </a:schemeClr>
                </a:solidFill>
              </a:rPr>
              <a:t>Stavanger</a:t>
            </a:r>
            <a:r>
              <a:rPr lang="nl-NL" sz="2000" b="1" dirty="0">
                <a:solidFill>
                  <a:schemeClr val="bg1">
                    <a:lumMod val="95000"/>
                  </a:schemeClr>
                </a:solidFill>
              </a:rPr>
              <a:t>, Noorwegen.</a:t>
            </a:r>
            <a:endParaRPr lang="en-US" sz="2000" b="1" dirty="0">
              <a:solidFill>
                <a:schemeClr val="bg1">
                  <a:lumMod val="95000"/>
                </a:schemeClr>
              </a:solidFill>
            </a:endParaRPr>
          </a:p>
        </p:txBody>
      </p:sp>
      <p:pic>
        <p:nvPicPr>
          <p:cNvPr id="11" name="Picture 10">
            <a:hlinkClick r:id="rId2"/>
            <a:extLst>
              <a:ext uri="{FF2B5EF4-FFF2-40B4-BE49-F238E27FC236}">
                <a16:creationId xmlns:a16="http://schemas.microsoft.com/office/drawing/2014/main" id="{273FA132-3540-4532-8448-0184AF1F9D6F}"/>
              </a:ext>
            </a:extLst>
          </p:cNvPr>
          <p:cNvPicPr>
            <a:picLocks noChangeAspect="1"/>
          </p:cNvPicPr>
          <p:nvPr/>
        </p:nvPicPr>
        <p:blipFill>
          <a:blip r:embed="rId3"/>
          <a:stretch>
            <a:fillRect/>
          </a:stretch>
        </p:blipFill>
        <p:spPr>
          <a:xfrm>
            <a:off x="5658007" y="-33490"/>
            <a:ext cx="6533993" cy="6984896"/>
          </a:xfrm>
          <a:prstGeom prst="rect">
            <a:avLst/>
          </a:prstGeom>
        </p:spPr>
      </p:pic>
      <p:sp>
        <p:nvSpPr>
          <p:cNvPr id="9" name="Arrow: Right 8">
            <a:extLst>
              <a:ext uri="{FF2B5EF4-FFF2-40B4-BE49-F238E27FC236}">
                <a16:creationId xmlns:a16="http://schemas.microsoft.com/office/drawing/2014/main" id="{8034A223-050E-4384-8656-B7ADD6E8B0F7}"/>
              </a:ext>
            </a:extLst>
          </p:cNvPr>
          <p:cNvSpPr/>
          <p:nvPr/>
        </p:nvSpPr>
        <p:spPr>
          <a:xfrm>
            <a:off x="4365522" y="3861705"/>
            <a:ext cx="1840651" cy="481780"/>
          </a:xfrm>
          <a:prstGeom prst="right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Right pointing backhand index with solid fill">
            <a:extLst>
              <a:ext uri="{FF2B5EF4-FFF2-40B4-BE49-F238E27FC236}">
                <a16:creationId xmlns:a16="http://schemas.microsoft.com/office/drawing/2014/main" id="{C6AC6D1F-7634-4F4F-AEBD-045AC4575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454505">
            <a:off x="7337656" y="4131260"/>
            <a:ext cx="929883" cy="929883"/>
          </a:xfrm>
          <a:prstGeom prst="rect">
            <a:avLst/>
          </a:prstGeom>
        </p:spPr>
      </p:pic>
      <p:sp>
        <p:nvSpPr>
          <p:cNvPr id="13" name="Oval 12">
            <a:hlinkClick r:id="rId6"/>
            <a:extLst>
              <a:ext uri="{FF2B5EF4-FFF2-40B4-BE49-F238E27FC236}">
                <a16:creationId xmlns:a16="http://schemas.microsoft.com/office/drawing/2014/main" id="{FA6C1F33-25CD-4F65-AB7F-09F001882120}"/>
              </a:ext>
            </a:extLst>
          </p:cNvPr>
          <p:cNvSpPr/>
          <p:nvPr/>
        </p:nvSpPr>
        <p:spPr>
          <a:xfrm>
            <a:off x="5983647" y="4848915"/>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KLIK om INSPIRATIE op </a:t>
            </a:r>
            <a:r>
              <a:rPr lang="en-GB" sz="1600" b="1" dirty="0" err="1">
                <a:solidFill>
                  <a:schemeClr val="bg1"/>
                </a:solidFill>
              </a:rPr>
              <a:t>te</a:t>
            </a:r>
            <a:r>
              <a:rPr lang="en-GB" sz="1600" b="1" dirty="0">
                <a:solidFill>
                  <a:schemeClr val="bg1"/>
                </a:solidFill>
              </a:rPr>
              <a:t> </a:t>
            </a:r>
            <a:r>
              <a:rPr lang="en-GB" sz="1600" b="1" dirty="0" err="1">
                <a:solidFill>
                  <a:schemeClr val="bg1"/>
                </a:solidFill>
              </a:rPr>
              <a:t>doen</a:t>
            </a:r>
            <a:endParaRPr lang="en-US" sz="1600" b="1" dirty="0">
              <a:solidFill>
                <a:schemeClr val="bg1"/>
              </a:solidFill>
            </a:endParaRPr>
          </a:p>
        </p:txBody>
      </p:sp>
    </p:spTree>
    <p:extLst>
      <p:ext uri="{BB962C8B-B14F-4D97-AF65-F5344CB8AC3E}">
        <p14:creationId xmlns:p14="http://schemas.microsoft.com/office/powerpoint/2010/main" val="21744346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nvPr>
        </p:nvSpPr>
        <p:spPr>
          <a:xfrm>
            <a:off x="1315616" y="695930"/>
            <a:ext cx="10032879" cy="3664001"/>
          </a:xfrm>
        </p:spPr>
        <p:txBody>
          <a:bodyPr/>
          <a:lstStyle/>
          <a:p>
            <a:r>
              <a:rPr lang="nl-NL" dirty="0"/>
              <a:t>Volgende Module 5: Modellen voor middelen - publieke en gemeenschapsinvesteringen mobiliseren, middelen aantrekken</a:t>
            </a:r>
            <a:endParaRPr lang="en-GB" dirty="0"/>
          </a:p>
        </p:txBody>
      </p:sp>
      <p:sp>
        <p:nvSpPr>
          <p:cNvPr id="4" name="TextBox 3">
            <a:extLst>
              <a:ext uri="{FF2B5EF4-FFF2-40B4-BE49-F238E27FC236}">
                <a16:creationId xmlns:a16="http://schemas.microsoft.com/office/drawing/2014/main" id="{AE45D16D-FEB1-48B9-A032-91474D2BFF85}"/>
              </a:ext>
            </a:extLst>
          </p:cNvPr>
          <p:cNvSpPr txBox="1"/>
          <p:nvPr/>
        </p:nvSpPr>
        <p:spPr>
          <a:xfrm>
            <a:off x="951722" y="3268414"/>
            <a:ext cx="10396773" cy="156966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mn-cs"/>
              </a:rPr>
              <a:t>Het vinden van financiering is van cruciaal belang voor de meeste gemeenschapsinitiatieven. In Module 5 laten we zien wat de stappen zijn om te slagen bij het vinden van financiering, van interne analyse tot het identificeren van financieringsmogelijkheden en het betrekken van de gemeenschap bij het proces.</a:t>
            </a:r>
            <a:endParaRPr kumimoji="0" lang="en-GB"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4795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err="1"/>
              <a:t>Bedankt</a:t>
            </a:r>
            <a:endParaRPr lang="en-US" dirty="0"/>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7862046" y="4986134"/>
            <a:ext cx="2812464" cy="323455"/>
          </a:xfrm>
        </p:spPr>
        <p:txBody>
          <a:bodyPr>
            <a:normAutofit lnSpcReduction="10000"/>
          </a:bodyPr>
          <a:lstStyle/>
          <a:p>
            <a:r>
              <a:rPr lang="en-US" sz="1800" dirty="0">
                <a:solidFill>
                  <a:srgbClr val="F3A839"/>
                </a:solidFill>
              </a:rPr>
              <a:t>Website: </a:t>
            </a:r>
            <a:r>
              <a:rPr lang="en-US" dirty="0"/>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7862046" y="5594954"/>
            <a:ext cx="2812464" cy="323455"/>
          </a:xfrm>
        </p:spPr>
        <p:txBody>
          <a:bodyPr>
            <a:normAutofit fontScale="25000" lnSpcReduction="20000"/>
          </a:bodyPr>
          <a:lstStyle/>
          <a:p>
            <a:r>
              <a:rPr lang="en-US" sz="7200" dirty="0">
                <a:solidFill>
                  <a:srgbClr val="F3A839"/>
                </a:solidFill>
              </a:rPr>
              <a:t>Facebook: </a:t>
            </a:r>
            <a:r>
              <a:rPr lang="en-US" sz="6400" dirty="0"/>
              <a:t>@mcmproject</a:t>
            </a:r>
          </a:p>
          <a:p>
            <a:r>
              <a:rPr lang="en-US" dirty="0"/>
              <a:t> </a:t>
            </a:r>
          </a:p>
        </p:txBody>
      </p:sp>
    </p:spTree>
    <p:extLst>
      <p:ext uri="{BB962C8B-B14F-4D97-AF65-F5344CB8AC3E}">
        <p14:creationId xmlns:p14="http://schemas.microsoft.com/office/powerpoint/2010/main" val="323792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8CCA79-9620-4A13-B7FD-FF2D44337AC2}"/>
              </a:ext>
            </a:extLst>
          </p:cNvPr>
          <p:cNvSpPr>
            <a:spLocks noGrp="1"/>
          </p:cNvSpPr>
          <p:nvPr>
            <p:ph type="body" sz="quarter" idx="15"/>
          </p:nvPr>
        </p:nvSpPr>
        <p:spPr>
          <a:xfrm>
            <a:off x="3904047" y="75561"/>
            <a:ext cx="8184080" cy="1132513"/>
          </a:xfrm>
        </p:spPr>
        <p:txBody>
          <a:bodyPr>
            <a:normAutofit fontScale="55000" lnSpcReduction="20000"/>
          </a:bodyPr>
          <a:lstStyle/>
          <a:p>
            <a:pPr algn="r"/>
            <a:r>
              <a:rPr lang="nl-NL" sz="5500" dirty="0">
                <a:solidFill>
                  <a:srgbClr val="F6BC67"/>
                </a:solidFill>
              </a:rPr>
              <a:t>LATEN WE VISUALISEREN: </a:t>
            </a:r>
            <a:r>
              <a:rPr lang="nl-NL" sz="5500" b="0" dirty="0">
                <a:solidFill>
                  <a:srgbClr val="F6BC67"/>
                </a:solidFill>
              </a:rPr>
              <a:t>KLIK OP ELKE BEELDJE om de link naar het BERICHT te volgen</a:t>
            </a:r>
            <a:endParaRPr lang="en-US" sz="2400" b="0" dirty="0"/>
          </a:p>
        </p:txBody>
      </p:sp>
      <p:grpSp>
        <p:nvGrpSpPr>
          <p:cNvPr id="34" name="Group 33">
            <a:extLst>
              <a:ext uri="{FF2B5EF4-FFF2-40B4-BE49-F238E27FC236}">
                <a16:creationId xmlns:a16="http://schemas.microsoft.com/office/drawing/2014/main" id="{0EEA6234-04D7-46EB-B8EB-B931B3FBFA81}"/>
              </a:ext>
            </a:extLst>
          </p:cNvPr>
          <p:cNvGrpSpPr/>
          <p:nvPr/>
        </p:nvGrpSpPr>
        <p:grpSpPr>
          <a:xfrm>
            <a:off x="154168" y="1221157"/>
            <a:ext cx="8808964" cy="5504590"/>
            <a:chOff x="682988" y="1219972"/>
            <a:chExt cx="8170170" cy="5068282"/>
          </a:xfrm>
        </p:grpSpPr>
        <p:grpSp>
          <p:nvGrpSpPr>
            <p:cNvPr id="18" name="Group 17">
              <a:extLst>
                <a:ext uri="{FF2B5EF4-FFF2-40B4-BE49-F238E27FC236}">
                  <a16:creationId xmlns:a16="http://schemas.microsoft.com/office/drawing/2014/main" id="{94C9BFC1-E3CF-4CFD-88BA-9B6C09921D44}"/>
                </a:ext>
              </a:extLst>
            </p:cNvPr>
            <p:cNvGrpSpPr/>
            <p:nvPr/>
          </p:nvGrpSpPr>
          <p:grpSpPr>
            <a:xfrm>
              <a:off x="682988" y="1558526"/>
              <a:ext cx="8170170" cy="4729728"/>
              <a:chOff x="310196" y="1287985"/>
              <a:chExt cx="9900604" cy="4993074"/>
            </a:xfrm>
          </p:grpSpPr>
          <p:sp>
            <p:nvSpPr>
              <p:cNvPr id="12" name="Rectangle 11">
                <a:hlinkClick r:id="rId2"/>
                <a:extLst>
                  <a:ext uri="{FF2B5EF4-FFF2-40B4-BE49-F238E27FC236}">
                    <a16:creationId xmlns:a16="http://schemas.microsoft.com/office/drawing/2014/main" id="{ED0D7470-F8A9-4BAC-BABB-725B1EF3DD00}"/>
                  </a:ext>
                </a:extLst>
              </p:cNvPr>
              <p:cNvSpPr/>
              <p:nvPr/>
            </p:nvSpPr>
            <p:spPr>
              <a:xfrm>
                <a:off x="310196" y="1287985"/>
                <a:ext cx="2928257" cy="2151901"/>
              </a:xfrm>
              <a:prstGeom prst="rect">
                <a:avLst/>
              </a:prstGeom>
              <a:blipFill>
                <a:blip r:embed="rId3" cstate="screen">
                  <a:extLst>
                    <a:ext uri="{28A0092B-C50C-407E-A947-70E740481C1C}">
                      <a14:useLocalDpi xmlns:a14="http://schemas.microsoft.com/office/drawing/2010/main"/>
                    </a:ext>
                  </a:extLst>
                </a:blip>
                <a:srcRect/>
                <a:stretch>
                  <a:fillRect l="3186" r="3186"/>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4"/>
                <a:extLst>
                  <a:ext uri="{FF2B5EF4-FFF2-40B4-BE49-F238E27FC236}">
                    <a16:creationId xmlns:a16="http://schemas.microsoft.com/office/drawing/2014/main" id="{7414BB7C-FAF5-448D-9EE6-EA5D7FE46520}"/>
                  </a:ext>
                </a:extLst>
              </p:cNvPr>
              <p:cNvSpPr/>
              <p:nvPr/>
            </p:nvSpPr>
            <p:spPr>
              <a:xfrm>
                <a:off x="3799114" y="1306286"/>
                <a:ext cx="2928258" cy="2122714"/>
              </a:xfrm>
              <a:prstGeom prst="rect">
                <a:avLst/>
              </a:prstGeom>
              <a:blipFill>
                <a:blip r:embed="rId5"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6"/>
                <a:extLst>
                  <a:ext uri="{FF2B5EF4-FFF2-40B4-BE49-F238E27FC236}">
                    <a16:creationId xmlns:a16="http://schemas.microsoft.com/office/drawing/2014/main" id="{7301519B-1008-44CD-AB78-7FD5D80BFE36}"/>
                  </a:ext>
                </a:extLst>
              </p:cNvPr>
              <p:cNvSpPr/>
              <p:nvPr/>
            </p:nvSpPr>
            <p:spPr>
              <a:xfrm>
                <a:off x="7282542" y="1317172"/>
                <a:ext cx="2928258" cy="2122714"/>
              </a:xfrm>
              <a:prstGeom prst="rect">
                <a:avLst/>
              </a:prstGeom>
              <a:blipFill>
                <a:blip r:embed="rId7"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8"/>
                <a:extLst>
                  <a:ext uri="{FF2B5EF4-FFF2-40B4-BE49-F238E27FC236}">
                    <a16:creationId xmlns:a16="http://schemas.microsoft.com/office/drawing/2014/main" id="{CD9E52E0-74BF-4241-A0C1-53AF1666FE2F}"/>
                  </a:ext>
                </a:extLst>
              </p:cNvPr>
              <p:cNvSpPr/>
              <p:nvPr/>
            </p:nvSpPr>
            <p:spPr>
              <a:xfrm>
                <a:off x="315686" y="4158345"/>
                <a:ext cx="2928258" cy="2122714"/>
              </a:xfrm>
              <a:prstGeom prst="rect">
                <a:avLst/>
              </a:prstGeom>
              <a:blipFill>
                <a:blip r:embed="rId9"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10"/>
                <a:extLst>
                  <a:ext uri="{FF2B5EF4-FFF2-40B4-BE49-F238E27FC236}">
                    <a16:creationId xmlns:a16="http://schemas.microsoft.com/office/drawing/2014/main" id="{A14DE41D-88E5-4A09-9B73-B51B70514F3A}"/>
                  </a:ext>
                </a:extLst>
              </p:cNvPr>
              <p:cNvSpPr/>
              <p:nvPr/>
            </p:nvSpPr>
            <p:spPr>
              <a:xfrm>
                <a:off x="3799114" y="4158345"/>
                <a:ext cx="2928258" cy="2122714"/>
              </a:xfrm>
              <a:prstGeom prst="rect">
                <a:avLst/>
              </a:prstGeom>
              <a:blipFill>
                <a:blip r:embed="rId11"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2"/>
                <a:extLst>
                  <a:ext uri="{FF2B5EF4-FFF2-40B4-BE49-F238E27FC236}">
                    <a16:creationId xmlns:a16="http://schemas.microsoft.com/office/drawing/2014/main" id="{90795CDE-DC62-4713-9637-5E0FB10948F5}"/>
                  </a:ext>
                </a:extLst>
              </p:cNvPr>
              <p:cNvSpPr/>
              <p:nvPr/>
            </p:nvSpPr>
            <p:spPr>
              <a:xfrm>
                <a:off x="7282542" y="4158345"/>
                <a:ext cx="2928258" cy="2122714"/>
              </a:xfrm>
              <a:prstGeom prst="rect">
                <a:avLst/>
              </a:prstGeom>
              <a:blipFill>
                <a:blip r:embed="rId13"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EA7A5F4-52BC-4456-B8BB-CD4F90B68D0C}"/>
                </a:ext>
              </a:extLst>
            </p:cNvPr>
            <p:cNvSpPr txBox="1"/>
            <p:nvPr/>
          </p:nvSpPr>
          <p:spPr>
            <a:xfrm>
              <a:off x="1481885" y="1247620"/>
              <a:ext cx="1082412" cy="311719"/>
            </a:xfrm>
            <a:prstGeom prst="rect">
              <a:avLst/>
            </a:prstGeom>
            <a:noFill/>
          </p:spPr>
          <p:txBody>
            <a:bodyPr wrap="square" rtlCol="0">
              <a:spAutoFit/>
            </a:bodyPr>
            <a:lstStyle/>
            <a:p>
              <a:r>
                <a:rPr lang="hr-BA" sz="1600" b="1" dirty="0">
                  <a:solidFill>
                    <a:srgbClr val="A6377D"/>
                  </a:solidFill>
                </a:rPr>
                <a:t>BEREIK</a:t>
              </a:r>
              <a:endParaRPr lang="en-US" sz="1600" b="1" dirty="0">
                <a:solidFill>
                  <a:srgbClr val="A6377D"/>
                </a:solidFill>
              </a:endParaRPr>
            </a:p>
          </p:txBody>
        </p:sp>
        <p:sp>
          <p:nvSpPr>
            <p:cNvPr id="20" name="TextBox 19">
              <a:extLst>
                <a:ext uri="{FF2B5EF4-FFF2-40B4-BE49-F238E27FC236}">
                  <a16:creationId xmlns:a16="http://schemas.microsoft.com/office/drawing/2014/main" id="{788ED60F-A303-450C-ADF3-137E41DE5137}"/>
                </a:ext>
              </a:extLst>
            </p:cNvPr>
            <p:cNvSpPr txBox="1"/>
            <p:nvPr/>
          </p:nvSpPr>
          <p:spPr>
            <a:xfrm>
              <a:off x="3826835" y="1219972"/>
              <a:ext cx="2712409" cy="311719"/>
            </a:xfrm>
            <a:prstGeom prst="rect">
              <a:avLst/>
            </a:prstGeom>
            <a:noFill/>
          </p:spPr>
          <p:txBody>
            <a:bodyPr wrap="square" rtlCol="0">
              <a:spAutoFit/>
            </a:bodyPr>
            <a:lstStyle/>
            <a:p>
              <a:r>
                <a:rPr lang="hr-BA" sz="1600" b="1" dirty="0">
                  <a:solidFill>
                    <a:srgbClr val="A6377D"/>
                  </a:solidFill>
                </a:rPr>
                <a:t>STEL HET PROBLEEM VOOR</a:t>
              </a:r>
            </a:p>
          </p:txBody>
        </p:sp>
        <p:sp>
          <p:nvSpPr>
            <p:cNvPr id="21" name="TextBox 20">
              <a:extLst>
                <a:ext uri="{FF2B5EF4-FFF2-40B4-BE49-F238E27FC236}">
                  <a16:creationId xmlns:a16="http://schemas.microsoft.com/office/drawing/2014/main" id="{A4F04844-71A8-4152-AFFA-6C212F2BB616}"/>
                </a:ext>
              </a:extLst>
            </p:cNvPr>
            <p:cNvSpPr txBox="1"/>
            <p:nvPr/>
          </p:nvSpPr>
          <p:spPr>
            <a:xfrm>
              <a:off x="7342395" y="1239233"/>
              <a:ext cx="824328" cy="311719"/>
            </a:xfrm>
            <a:prstGeom prst="rect">
              <a:avLst/>
            </a:prstGeom>
            <a:noFill/>
          </p:spPr>
          <p:txBody>
            <a:bodyPr wrap="square" rtlCol="0">
              <a:spAutoFit/>
            </a:bodyPr>
            <a:lstStyle/>
            <a:p>
              <a:r>
                <a:rPr lang="en-GB" sz="1600" b="1" dirty="0">
                  <a:solidFill>
                    <a:srgbClr val="A6377D"/>
                  </a:solidFill>
                </a:rPr>
                <a:t>FEITEN</a:t>
              </a:r>
              <a:endParaRPr lang="en-US" sz="1600" b="1" dirty="0">
                <a:solidFill>
                  <a:srgbClr val="A6377D"/>
                </a:solidFill>
              </a:endParaRPr>
            </a:p>
          </p:txBody>
        </p:sp>
        <p:sp>
          <p:nvSpPr>
            <p:cNvPr id="22" name="TextBox 21">
              <a:extLst>
                <a:ext uri="{FF2B5EF4-FFF2-40B4-BE49-F238E27FC236}">
                  <a16:creationId xmlns:a16="http://schemas.microsoft.com/office/drawing/2014/main" id="{D169B9B0-3209-44AF-BBA9-D0B0E6D414FA}"/>
                </a:ext>
              </a:extLst>
            </p:cNvPr>
            <p:cNvSpPr txBox="1"/>
            <p:nvPr/>
          </p:nvSpPr>
          <p:spPr>
            <a:xfrm>
              <a:off x="687520" y="3923175"/>
              <a:ext cx="2225527" cy="311719"/>
            </a:xfrm>
            <a:prstGeom prst="rect">
              <a:avLst/>
            </a:prstGeom>
            <a:noFill/>
          </p:spPr>
          <p:txBody>
            <a:bodyPr wrap="square" rtlCol="0">
              <a:spAutoFit/>
            </a:bodyPr>
            <a:lstStyle/>
            <a:p>
              <a:r>
                <a:rPr lang="en-GB" sz="1600" b="1" dirty="0">
                  <a:solidFill>
                    <a:srgbClr val="A6377D"/>
                  </a:solidFill>
                </a:rPr>
                <a:t>HET VERHAAL VERTELLEN</a:t>
              </a:r>
              <a:endParaRPr lang="en-US" sz="1600" b="1" dirty="0">
                <a:solidFill>
                  <a:srgbClr val="A6377D"/>
                </a:solidFill>
              </a:endParaRPr>
            </a:p>
          </p:txBody>
        </p:sp>
        <p:sp>
          <p:nvSpPr>
            <p:cNvPr id="23" name="TextBox 22">
              <a:extLst>
                <a:ext uri="{FF2B5EF4-FFF2-40B4-BE49-F238E27FC236}">
                  <a16:creationId xmlns:a16="http://schemas.microsoft.com/office/drawing/2014/main" id="{8DC84179-278C-46DA-94FE-D28A6D7B47C7}"/>
                </a:ext>
              </a:extLst>
            </p:cNvPr>
            <p:cNvSpPr txBox="1"/>
            <p:nvPr/>
          </p:nvSpPr>
          <p:spPr>
            <a:xfrm>
              <a:off x="3435959" y="3900514"/>
              <a:ext cx="3494162" cy="311719"/>
            </a:xfrm>
            <a:prstGeom prst="rect">
              <a:avLst/>
            </a:prstGeom>
            <a:noFill/>
          </p:spPr>
          <p:txBody>
            <a:bodyPr wrap="square" rtlCol="0">
              <a:spAutoFit/>
            </a:bodyPr>
            <a:lstStyle/>
            <a:p>
              <a:r>
                <a:rPr lang="nl-NL" sz="1600" b="1" dirty="0">
                  <a:solidFill>
                    <a:srgbClr val="A6377D"/>
                  </a:solidFill>
                </a:rPr>
                <a:t>MAAK VERBINDING MET HET PUBLIEK</a:t>
              </a:r>
              <a:endParaRPr lang="en-US" sz="1600" b="1" dirty="0">
                <a:solidFill>
                  <a:srgbClr val="A6377D"/>
                </a:solidFill>
              </a:endParaRPr>
            </a:p>
          </p:txBody>
        </p:sp>
        <p:sp>
          <p:nvSpPr>
            <p:cNvPr id="24" name="TextBox 23">
              <a:extLst>
                <a:ext uri="{FF2B5EF4-FFF2-40B4-BE49-F238E27FC236}">
                  <a16:creationId xmlns:a16="http://schemas.microsoft.com/office/drawing/2014/main" id="{DB6F06C3-4F27-4785-AC48-4CABDFB86DEB}"/>
                </a:ext>
              </a:extLst>
            </p:cNvPr>
            <p:cNvSpPr txBox="1"/>
            <p:nvPr/>
          </p:nvSpPr>
          <p:spPr>
            <a:xfrm>
              <a:off x="7238187" y="3899947"/>
              <a:ext cx="901519" cy="311719"/>
            </a:xfrm>
            <a:prstGeom prst="rect">
              <a:avLst/>
            </a:prstGeom>
            <a:noFill/>
          </p:spPr>
          <p:txBody>
            <a:bodyPr wrap="square" rtlCol="0">
              <a:spAutoFit/>
            </a:bodyPr>
            <a:lstStyle/>
            <a:p>
              <a:r>
                <a:rPr lang="en-GB" sz="1600" b="1" dirty="0">
                  <a:solidFill>
                    <a:srgbClr val="A6377D"/>
                  </a:solidFill>
                </a:rPr>
                <a:t>VRAGEN</a:t>
              </a:r>
              <a:endParaRPr lang="en-US" sz="1600" b="1" dirty="0">
                <a:solidFill>
                  <a:srgbClr val="A6377D"/>
                </a:solidFill>
              </a:endParaRPr>
            </a:p>
          </p:txBody>
        </p:sp>
      </p:grpSp>
      <p:sp>
        <p:nvSpPr>
          <p:cNvPr id="32" name="TextBox 31">
            <a:extLst>
              <a:ext uri="{FF2B5EF4-FFF2-40B4-BE49-F238E27FC236}">
                <a16:creationId xmlns:a16="http://schemas.microsoft.com/office/drawing/2014/main" id="{E4899FDF-5BFF-41C6-B8C2-31D22835ED64}"/>
              </a:ext>
            </a:extLst>
          </p:cNvPr>
          <p:cNvSpPr txBox="1"/>
          <p:nvPr/>
        </p:nvSpPr>
        <p:spPr>
          <a:xfrm>
            <a:off x="9318551" y="2635766"/>
            <a:ext cx="2764809" cy="2862322"/>
          </a:xfrm>
          <a:prstGeom prst="rect">
            <a:avLst/>
          </a:prstGeom>
          <a:noFill/>
          <a:ln>
            <a:solidFill>
              <a:srgbClr val="F6BC67"/>
            </a:solidFill>
          </a:ln>
        </p:spPr>
        <p:txBody>
          <a:bodyPr wrap="square">
            <a:spAutoFit/>
          </a:bodyPr>
          <a:lstStyle/>
          <a:p>
            <a:pPr algn="r"/>
            <a:r>
              <a:rPr lang="hr-BA" sz="3600" b="1" dirty="0">
                <a:solidFill>
                  <a:srgbClr val="76C6D2"/>
                </a:solidFill>
              </a:rPr>
              <a:t>CTRL + </a:t>
            </a:r>
            <a:r>
              <a:rPr lang="en-US" sz="3600" b="1" dirty="0">
                <a:solidFill>
                  <a:srgbClr val="76C6D2"/>
                </a:solidFill>
              </a:rPr>
              <a:t>KLIK</a:t>
            </a:r>
            <a:r>
              <a:rPr lang="hr-BA" sz="3600" b="1" dirty="0">
                <a:solidFill>
                  <a:srgbClr val="76C6D2"/>
                </a:solidFill>
              </a:rPr>
              <a:t> </a:t>
            </a:r>
            <a:r>
              <a:rPr lang="en-GB" sz="3600" b="1" dirty="0">
                <a:solidFill>
                  <a:srgbClr val="F6BC67"/>
                </a:solidFill>
              </a:rPr>
              <a:t>op</a:t>
            </a:r>
            <a:r>
              <a:rPr lang="hr-BA" sz="3600" b="1" dirty="0">
                <a:solidFill>
                  <a:srgbClr val="F6BC67"/>
                </a:solidFill>
              </a:rPr>
              <a:t> </a:t>
            </a:r>
            <a:r>
              <a:rPr lang="en-GB" sz="3600" b="1" dirty="0">
                <a:solidFill>
                  <a:srgbClr val="A6377D"/>
                </a:solidFill>
              </a:rPr>
              <a:t>elk</a:t>
            </a:r>
            <a:r>
              <a:rPr lang="hr-BA" sz="3600" b="1" dirty="0">
                <a:solidFill>
                  <a:srgbClr val="F6BC67"/>
                </a:solidFill>
              </a:rPr>
              <a:t> </a:t>
            </a:r>
            <a:r>
              <a:rPr lang="en-GB" sz="3600" b="1" dirty="0" err="1">
                <a:solidFill>
                  <a:srgbClr val="F6BC67"/>
                </a:solidFill>
              </a:rPr>
              <a:t>beeld</a:t>
            </a:r>
            <a:r>
              <a:rPr lang="hr-BA" sz="3600" b="1" dirty="0">
                <a:solidFill>
                  <a:srgbClr val="F6BC67"/>
                </a:solidFill>
              </a:rPr>
              <a:t> </a:t>
            </a:r>
            <a:r>
              <a:rPr lang="en-GB" sz="3600" b="1" dirty="0">
                <a:solidFill>
                  <a:srgbClr val="F6BC67"/>
                </a:solidFill>
              </a:rPr>
              <a:t>om het </a:t>
            </a:r>
            <a:r>
              <a:rPr lang="en-GB" sz="3600" b="1" dirty="0" err="1">
                <a:solidFill>
                  <a:srgbClr val="A6377D"/>
                </a:solidFill>
              </a:rPr>
              <a:t>voorbeeld</a:t>
            </a:r>
            <a:r>
              <a:rPr lang="en-GB" sz="3600" b="1" dirty="0">
                <a:solidFill>
                  <a:srgbClr val="A6377D"/>
                </a:solidFill>
              </a:rPr>
              <a:t> </a:t>
            </a:r>
            <a:r>
              <a:rPr lang="en-GB" sz="3600" b="1" dirty="0" err="1">
                <a:solidFill>
                  <a:srgbClr val="F6BC67"/>
                </a:solidFill>
              </a:rPr>
              <a:t>te</a:t>
            </a:r>
            <a:r>
              <a:rPr lang="en-GB" sz="3600" b="1" dirty="0">
                <a:solidFill>
                  <a:srgbClr val="F6BC67"/>
                </a:solidFill>
              </a:rPr>
              <a:t> </a:t>
            </a:r>
            <a:r>
              <a:rPr lang="en-GB" sz="3600" b="1" dirty="0" err="1">
                <a:solidFill>
                  <a:srgbClr val="F6BC67"/>
                </a:solidFill>
              </a:rPr>
              <a:t>zien</a:t>
            </a:r>
            <a:endParaRPr lang="en-US" sz="3600" b="1" dirty="0">
              <a:solidFill>
                <a:srgbClr val="F6BC67"/>
              </a:solidFill>
            </a:endParaRPr>
          </a:p>
        </p:txBody>
      </p:sp>
      <p:pic>
        <p:nvPicPr>
          <p:cNvPr id="33" name="Graphic 32" descr="Right pointing backhand index with solid fill">
            <a:extLst>
              <a:ext uri="{FF2B5EF4-FFF2-40B4-BE49-F238E27FC236}">
                <a16:creationId xmlns:a16="http://schemas.microsoft.com/office/drawing/2014/main" id="{354FE898-329E-43C1-9189-2FB9F9AE81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8167041" y="3202409"/>
            <a:ext cx="1231024" cy="1231024"/>
          </a:xfrm>
          <a:prstGeom prst="rect">
            <a:avLst/>
          </a:prstGeom>
        </p:spPr>
      </p:pic>
      <p:sp>
        <p:nvSpPr>
          <p:cNvPr id="3" name="TextBox 2">
            <a:extLst>
              <a:ext uri="{FF2B5EF4-FFF2-40B4-BE49-F238E27FC236}">
                <a16:creationId xmlns:a16="http://schemas.microsoft.com/office/drawing/2014/main" id="{1208AC0C-3B1B-40B4-91A5-BC4DB6190BF9}"/>
              </a:ext>
            </a:extLst>
          </p:cNvPr>
          <p:cNvSpPr txBox="1"/>
          <p:nvPr/>
        </p:nvSpPr>
        <p:spPr>
          <a:xfrm>
            <a:off x="9318550" y="1281166"/>
            <a:ext cx="2719281" cy="1200329"/>
          </a:xfrm>
          <a:prstGeom prst="rect">
            <a:avLst/>
          </a:prstGeom>
          <a:noFill/>
        </p:spPr>
        <p:txBody>
          <a:bodyPr wrap="square" rtlCol="0">
            <a:spAutoFit/>
          </a:bodyPr>
          <a:lstStyle/>
          <a:p>
            <a:r>
              <a:rPr lang="en-GB" dirty="0"/>
              <a:t>Tip: </a:t>
            </a:r>
            <a:r>
              <a:rPr lang="en-GB" dirty="0" err="1"/>
              <a:t>Gebruik</a:t>
            </a:r>
            <a:r>
              <a:rPr lang="en-GB" dirty="0"/>
              <a:t> Google Translate om de </a:t>
            </a:r>
            <a:r>
              <a:rPr lang="en-GB" dirty="0" err="1"/>
              <a:t>Engelse</a:t>
            </a:r>
            <a:r>
              <a:rPr lang="en-GB" dirty="0"/>
              <a:t> websites in je eigen taal </a:t>
            </a:r>
            <a:r>
              <a:rPr lang="en-GB" dirty="0" err="1"/>
              <a:t>te</a:t>
            </a:r>
            <a:r>
              <a:rPr lang="en-GB" dirty="0"/>
              <a:t> </a:t>
            </a:r>
            <a:r>
              <a:rPr lang="en-GB" dirty="0" err="1"/>
              <a:t>lezen</a:t>
            </a:r>
            <a:endParaRPr lang="nl-NL" dirty="0"/>
          </a:p>
        </p:txBody>
      </p:sp>
    </p:spTree>
    <p:extLst>
      <p:ext uri="{BB962C8B-B14F-4D97-AF65-F5344CB8AC3E}">
        <p14:creationId xmlns:p14="http://schemas.microsoft.com/office/powerpoint/2010/main" val="7540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389542"/>
            <a:ext cx="4329405" cy="1083096"/>
          </a:xfrm>
        </p:spPr>
        <p:txBody>
          <a:bodyPr/>
          <a:lstStyle/>
          <a:p>
            <a:pPr algn="ctr"/>
            <a:r>
              <a:rPr lang="nl-NL" dirty="0">
                <a:solidFill>
                  <a:srgbClr val="A6377D"/>
                </a:solidFill>
              </a:rPr>
              <a:t>Belang van stem en toon</a:t>
            </a:r>
            <a:endParaRPr lang="en-US" dirty="0">
              <a:solidFill>
                <a:srgbClr val="A6377D"/>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1555383"/>
            <a:ext cx="6447453" cy="4038015"/>
          </a:xfrm>
        </p:spPr>
        <p:txBody>
          <a:bodyPr/>
          <a:lstStyle/>
          <a:p>
            <a:pPr algn="ctr"/>
            <a:r>
              <a:rPr lang="nl-NL" dirty="0"/>
              <a:t>Eén manier waarop we </a:t>
            </a:r>
            <a:r>
              <a:rPr lang="nl-NL" dirty="0" err="1"/>
              <a:t>empowerende</a:t>
            </a:r>
            <a:r>
              <a:rPr lang="nl-NL" dirty="0"/>
              <a:t> content schrijven is door ons bewust te zijn van onze stem en onze toon.</a:t>
            </a:r>
          </a:p>
          <a:p>
            <a:pPr algn="ctr"/>
            <a:r>
              <a:rPr lang="nl-NL" dirty="0"/>
              <a:t>Wat is het verschil tussen stem en toon? Zie het zo: Je hebt de hele tijd dezelfde stem, maar je toon verandert. Je gebruikt misschien de ene toon als je uit eten bent met je beste vrienden, en een andere toon als je in een vergadering met je baas zit.</a:t>
            </a:r>
          </a:p>
          <a:p>
            <a:pPr algn="ctr"/>
            <a:r>
              <a:rPr lang="nl-NL" dirty="0"/>
              <a:t>Je toon verandert ook afhankelijk van de emotionele toestand van de persoon tot wie je je richt. Je zou niet dezelfde toon willen gebruiken bij iemand die bang of overstuur is als bij iemand die lacht.</a:t>
            </a:r>
            <a:endParaRPr lang="en-US" dirty="0"/>
          </a:p>
        </p:txBody>
      </p:sp>
    </p:spTree>
    <p:extLst>
      <p:ext uri="{BB962C8B-B14F-4D97-AF65-F5344CB8AC3E}">
        <p14:creationId xmlns:p14="http://schemas.microsoft.com/office/powerpoint/2010/main" val="102761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488871" y="629563"/>
            <a:ext cx="5214258" cy="666372"/>
          </a:xfrm>
        </p:spPr>
        <p:txBody>
          <a:bodyPr>
            <a:normAutofit/>
          </a:bodyPr>
          <a:lstStyle/>
          <a:p>
            <a:pPr algn="ctr"/>
            <a:r>
              <a:rPr lang="hr-BA" dirty="0">
                <a:solidFill>
                  <a:srgbClr val="A6377D"/>
                </a:solidFill>
              </a:rPr>
              <a:t>STEM - probeer deze eens:</a:t>
            </a:r>
            <a:endParaRPr lang="en-US" dirty="0">
              <a:solidFill>
                <a:srgbClr val="A6377D"/>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1555383"/>
            <a:ext cx="6447453" cy="4038015"/>
          </a:xfrm>
        </p:spPr>
        <p:txBody>
          <a:bodyPr/>
          <a:lstStyle/>
          <a:p>
            <a:pPr marL="342900" indent="-342900">
              <a:buFont typeface="Arial" panose="020B0604020202020204" pitchFamily="34" charset="0"/>
              <a:buChar char="•"/>
            </a:pPr>
            <a:r>
              <a:rPr lang="hr-BA" sz="2800" b="1" dirty="0">
                <a:solidFill>
                  <a:srgbClr val="A6377D"/>
                </a:solidFill>
              </a:rPr>
              <a:t>Wees duidelijk: </a:t>
            </a:r>
            <a:r>
              <a:rPr lang="nl-NL" sz="2800" dirty="0"/>
              <a:t>Verplaats je in het perspectief van je publiek, wat wil je dat ze horen? Duidelijkheid misschien?</a:t>
            </a:r>
          </a:p>
          <a:p>
            <a:pPr marL="342900" indent="-342900">
              <a:buFont typeface="Arial" panose="020B0604020202020204" pitchFamily="34" charset="0"/>
              <a:buChar char="•"/>
            </a:pPr>
            <a:r>
              <a:rPr lang="hr-BA" sz="2800" b="1" dirty="0">
                <a:solidFill>
                  <a:srgbClr val="A6377D"/>
                </a:solidFill>
              </a:rPr>
              <a:t>Wees authentiek: </a:t>
            </a:r>
            <a:r>
              <a:rPr lang="nl-NL" sz="2800" dirty="0"/>
              <a:t>gepassioneerd, echt, toegankelijk, menselijk, niet perfect</a:t>
            </a:r>
          </a:p>
          <a:p>
            <a:pPr marL="342900" indent="-342900">
              <a:buFont typeface="Arial" panose="020B0604020202020204" pitchFamily="34" charset="0"/>
              <a:buChar char="•"/>
            </a:pPr>
            <a:r>
              <a:rPr lang="hr-BA" sz="2800" b="1" dirty="0">
                <a:solidFill>
                  <a:srgbClr val="A6377D"/>
                </a:solidFill>
              </a:rPr>
              <a:t>Wees hoopvol: </a:t>
            </a:r>
            <a:r>
              <a:rPr lang="nl-NL" sz="2800" dirty="0"/>
              <a:t>laat zien dat je verwacht dat alles positief zal aflopen, dat geeft ruimte voor vooruitgang</a:t>
            </a:r>
          </a:p>
          <a:p>
            <a:pPr marL="342900" indent="-342900">
              <a:buFont typeface="Arial" panose="020B0604020202020204" pitchFamily="34" charset="0"/>
              <a:buChar char="•"/>
            </a:pPr>
            <a:r>
              <a:rPr lang="nl-NL" sz="2800" b="1" dirty="0">
                <a:solidFill>
                  <a:srgbClr val="A6377D"/>
                </a:solidFill>
              </a:rPr>
              <a:t>Maak een evenwicht tussen serieusheid en humor</a:t>
            </a:r>
            <a:r>
              <a:rPr lang="hr-BA" sz="2800" b="1" dirty="0">
                <a:solidFill>
                  <a:srgbClr val="A6377D"/>
                </a:solidFill>
              </a:rPr>
              <a:t>: </a:t>
            </a:r>
            <a:r>
              <a:rPr lang="nl-NL" sz="2800" dirty="0"/>
              <a:t>we hebben beide behoefte om gehoord en begrepen te worden</a:t>
            </a:r>
            <a:endParaRPr lang="en-US" sz="2800" dirty="0"/>
          </a:p>
        </p:txBody>
      </p:sp>
    </p:spTree>
    <p:extLst>
      <p:ext uri="{BB962C8B-B14F-4D97-AF65-F5344CB8AC3E}">
        <p14:creationId xmlns:p14="http://schemas.microsoft.com/office/powerpoint/2010/main" val="2281798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10031</TotalTime>
  <Words>5240</Words>
  <Application>Microsoft Macintosh PowerPoint</Application>
  <PresentationFormat>Widescreen</PresentationFormat>
  <Paragraphs>356</Paragraphs>
  <Slides>69</Slides>
  <Notes>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Arial</vt:lpstr>
      <vt:lpstr>BritishCouncilSans-Bold</vt:lpstr>
      <vt:lpstr>Calibri</vt:lpstr>
      <vt:lpstr>Calibri Light</vt:lpstr>
      <vt:lpstr>Quattrocento 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206</cp:revision>
  <dcterms:created xsi:type="dcterms:W3CDTF">2019-11-20T14:08:21Z</dcterms:created>
  <dcterms:modified xsi:type="dcterms:W3CDTF">2022-05-12T19:26:00Z</dcterms:modified>
</cp:coreProperties>
</file>