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90" r:id="rId2"/>
  </p:sldMasterIdLst>
  <p:notesMasterIdLst>
    <p:notesMasterId r:id="rId60"/>
  </p:notesMasterIdLst>
  <p:sldIdLst>
    <p:sldId id="275" r:id="rId3"/>
    <p:sldId id="569" r:id="rId4"/>
    <p:sldId id="291" r:id="rId5"/>
    <p:sldId id="672" r:id="rId6"/>
    <p:sldId id="673" r:id="rId7"/>
    <p:sldId id="674" r:id="rId8"/>
    <p:sldId id="351" r:id="rId9"/>
    <p:sldId id="572" r:id="rId10"/>
    <p:sldId id="675" r:id="rId11"/>
    <p:sldId id="293" r:id="rId12"/>
    <p:sldId id="679" r:id="rId13"/>
    <p:sldId id="685" r:id="rId14"/>
    <p:sldId id="676" r:id="rId15"/>
    <p:sldId id="681" r:id="rId16"/>
    <p:sldId id="680" r:id="rId17"/>
    <p:sldId id="682" r:id="rId18"/>
    <p:sldId id="570" r:id="rId19"/>
    <p:sldId id="688" r:id="rId20"/>
    <p:sldId id="689" r:id="rId21"/>
    <p:sldId id="690" r:id="rId22"/>
    <p:sldId id="597" r:id="rId23"/>
    <p:sldId id="598" r:id="rId24"/>
    <p:sldId id="691" r:id="rId25"/>
    <p:sldId id="585" r:id="rId26"/>
    <p:sldId id="683" r:id="rId27"/>
    <p:sldId id="686" r:id="rId28"/>
    <p:sldId id="687" r:id="rId29"/>
    <p:sldId id="292" r:id="rId30"/>
    <p:sldId id="671" r:id="rId31"/>
    <p:sldId id="692" r:id="rId32"/>
    <p:sldId id="693" r:id="rId33"/>
    <p:sldId id="694" r:id="rId34"/>
    <p:sldId id="677" r:id="rId35"/>
    <p:sldId id="678" r:id="rId36"/>
    <p:sldId id="474" r:id="rId37"/>
    <p:sldId id="696" r:id="rId38"/>
    <p:sldId id="697" r:id="rId39"/>
    <p:sldId id="695" r:id="rId40"/>
    <p:sldId id="459" r:id="rId41"/>
    <p:sldId id="574" r:id="rId42"/>
    <p:sldId id="661" r:id="rId43"/>
    <p:sldId id="706" r:id="rId44"/>
    <p:sldId id="708" r:id="rId45"/>
    <p:sldId id="709" r:id="rId46"/>
    <p:sldId id="571" r:id="rId47"/>
    <p:sldId id="510" r:id="rId48"/>
    <p:sldId id="535" r:id="rId49"/>
    <p:sldId id="710" r:id="rId50"/>
    <p:sldId id="711" r:id="rId51"/>
    <p:sldId id="698" r:id="rId52"/>
    <p:sldId id="699" r:id="rId53"/>
    <p:sldId id="700" r:id="rId54"/>
    <p:sldId id="701" r:id="rId55"/>
    <p:sldId id="702" r:id="rId56"/>
    <p:sldId id="703" r:id="rId57"/>
    <p:sldId id="705" r:id="rId58"/>
    <p:sldId id="4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 initials="S" lastIdx="1" clrIdx="0">
    <p:extLst>
      <p:ext uri="{19B8F6BF-5375-455C-9EA6-DF929625EA0E}">
        <p15:presenceInfo xmlns:p15="http://schemas.microsoft.com/office/powerpoint/2012/main" userId="fff6cd23b20df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6377D"/>
    <a:srgbClr val="404040"/>
    <a:srgbClr val="5E5E5E"/>
    <a:srgbClr val="76C6D2"/>
    <a:srgbClr val="F6BC67"/>
    <a:srgbClr val="797979"/>
    <a:srgbClr val="4D2B65"/>
    <a:srgbClr val="1198D1"/>
    <a:srgbClr val="9A2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6"/>
    <p:restoredTop sz="94729"/>
  </p:normalViewPr>
  <p:slideViewPr>
    <p:cSldViewPr snapToGrid="0" snapToObjects="1">
      <p:cViewPr varScale="1">
        <p:scale>
          <a:sx n="124" d="100"/>
          <a:sy n="124" d="100"/>
        </p:scale>
        <p:origin x="184" y="2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3.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ata6.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_rels/drawing3.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rawing6.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EED8E54-809B-4EC5-8241-29B54B53107A}">
      <dgm:prSet phldrT="[Text]"/>
      <dgm:spPr/>
      <dgm:t>
        <a:bodyPr/>
        <a:lstStyle/>
        <a:p>
          <a:r>
            <a:rPr lang="nl-NL" dirty="0">
              <a:solidFill>
                <a:srgbClr val="76C6D2"/>
              </a:solidFill>
            </a:rPr>
            <a:t>Typische onderdelen van een projectvoorstel (subsidieaanvraag)</a:t>
          </a:r>
          <a:endParaRPr lang="en-US" dirty="0">
            <a:solidFill>
              <a:srgbClr val="76C6D2"/>
            </a:solidFill>
          </a:endParaRPr>
        </a:p>
      </dgm:t>
    </dgm:pt>
    <dgm:pt modelId="{FDC61795-ECA7-447A-88A3-BCC756219D83}" type="parTrans" cxnId="{A4E24DA4-A665-41DD-A28B-D7CE4D6026F4}">
      <dgm:prSet/>
      <dgm:spPr/>
      <dgm:t>
        <a:bodyPr/>
        <a:lstStyle/>
        <a:p>
          <a:endParaRPr lang="en-US"/>
        </a:p>
      </dgm:t>
    </dgm:pt>
    <dgm:pt modelId="{A2382D0D-D4C6-4540-B086-0DAF812BA19E}" type="sibTrans" cxnId="{A4E24DA4-A665-41DD-A28B-D7CE4D6026F4}">
      <dgm:prSet/>
      <dgm:spPr/>
      <dgm:t>
        <a:bodyPr/>
        <a:lstStyle/>
        <a:p>
          <a:endParaRPr lang="en-US"/>
        </a:p>
      </dgm:t>
    </dgm:pt>
    <dgm:pt modelId="{B918E0FC-8CE0-4B42-B609-C0B7198ACE3B}">
      <dgm:prSet/>
      <dgm:spPr/>
      <dgm:t>
        <a:bodyPr/>
        <a:lstStyle/>
        <a:p>
          <a:r>
            <a:rPr lang="en-GB" b="1" dirty="0" err="1"/>
            <a:t>Samenvatting</a:t>
          </a:r>
          <a:r>
            <a:rPr lang="en-GB" dirty="0"/>
            <a:t> </a:t>
          </a:r>
          <a:endParaRPr lang="hr-BA" dirty="0"/>
        </a:p>
        <a:p>
          <a:r>
            <a:rPr lang="nl-NL" altLang="en-US" dirty="0">
              <a:solidFill>
                <a:srgbClr val="A05096"/>
              </a:solidFill>
              <a:latin typeface="Arial" panose="020B0604020202020204" pitchFamily="34" charset="0"/>
              <a:cs typeface="Arial" panose="020B0604020202020204" pitchFamily="34" charset="0"/>
            </a:rPr>
            <a:t>Schrijf dit aan het eind - herhaal je beste materiaal </a:t>
          </a:r>
          <a:endParaRPr lang="en-GB" dirty="0"/>
        </a:p>
      </dgm:t>
    </dgm:pt>
    <dgm:pt modelId="{580C7F3D-00CE-4C9B-B2F7-3540FA05CBC2}" type="parTrans" cxnId="{3DF72779-E270-4B09-9536-B2E048786717}">
      <dgm:prSet/>
      <dgm:spPr/>
      <dgm:t>
        <a:bodyPr/>
        <a:lstStyle/>
        <a:p>
          <a:endParaRPr lang="en-US"/>
        </a:p>
      </dgm:t>
    </dgm:pt>
    <dgm:pt modelId="{6AC243FC-E360-42B3-9827-5FB56E1331E5}" type="sibTrans" cxnId="{3DF72779-E270-4B09-9536-B2E048786717}">
      <dgm:prSet/>
      <dgm:spPr/>
      <dgm:t>
        <a:bodyPr/>
        <a:lstStyle/>
        <a:p>
          <a:endParaRPr lang="en-US"/>
        </a:p>
      </dgm:t>
    </dgm:pt>
    <dgm:pt modelId="{773CB8B0-1003-476A-BDB5-7F1CCA801F7A}">
      <dgm:prSet/>
      <dgm:spPr/>
      <dgm:t>
        <a:bodyPr/>
        <a:lstStyle/>
        <a:p>
          <a:r>
            <a:rPr lang="nl-NL" b="1" dirty="0"/>
            <a:t>Over de aanvrager 
</a:t>
          </a:r>
          <a:r>
            <a:rPr lang="nl-NL" dirty="0">
              <a:solidFill>
                <a:srgbClr val="A05096"/>
              </a:solidFill>
              <a:latin typeface="Arial" pitchFamily="34" charset="0"/>
              <a:cs typeface="Arial" pitchFamily="34" charset="0"/>
            </a:rPr>
            <a:t>Ga er niet van uit dat de subsidieverlener iets van je initiatief afweet</a:t>
          </a:r>
          <a:endParaRPr lang="en-GB" dirty="0">
            <a:solidFill>
              <a:srgbClr val="A05096"/>
            </a:solidFill>
            <a:latin typeface="Arial" pitchFamily="34" charset="0"/>
            <a:cs typeface="Arial" pitchFamily="34" charset="0"/>
          </a:endParaRPr>
        </a:p>
      </dgm:t>
    </dgm:pt>
    <dgm:pt modelId="{E244A184-A384-4E90-B4BB-C907D00C83D6}" type="parTrans" cxnId="{641DCCD0-54D8-4E13-A8AC-8AC1BC60E424}">
      <dgm:prSet/>
      <dgm:spPr/>
      <dgm:t>
        <a:bodyPr/>
        <a:lstStyle/>
        <a:p>
          <a:endParaRPr lang="en-US"/>
        </a:p>
      </dgm:t>
    </dgm:pt>
    <dgm:pt modelId="{794953C8-C73E-4BA7-8526-BC7C7C32BD78}" type="sibTrans" cxnId="{641DCCD0-54D8-4E13-A8AC-8AC1BC60E424}">
      <dgm:prSet/>
      <dgm:spPr/>
      <dgm:t>
        <a:bodyPr/>
        <a:lstStyle/>
        <a:p>
          <a:endParaRPr lang="en-US"/>
        </a:p>
      </dgm:t>
    </dgm:pt>
    <dgm:pt modelId="{D4E2C7EC-FF06-4E4F-8E74-8851338899F5}">
      <dgm:prSet/>
      <dgm:spPr/>
      <dgm:t>
        <a:bodyPr/>
        <a:lstStyle/>
        <a:p>
          <a:r>
            <a:rPr lang="nl-NL" b="1" dirty="0"/>
            <a:t>Probleemstelling - motivatie</a:t>
          </a:r>
          <a:r>
            <a:rPr lang="en-GB" b="1" dirty="0"/>
            <a:t> </a:t>
          </a:r>
          <a:endParaRPr lang="hr-BA" b="1" dirty="0"/>
        </a:p>
        <a:p>
          <a:r>
            <a:rPr lang="nl-NL" dirty="0">
              <a:solidFill>
                <a:srgbClr val="A05096"/>
              </a:solidFill>
              <a:latin typeface="Arial" panose="020B0604020202020204" pitchFamily="34" charset="0"/>
              <a:cs typeface="Arial" panose="020B0604020202020204" pitchFamily="34" charset="0"/>
            </a:rPr>
            <a:t>Bewijs dat er behoefte aan jouw initiatief, het is niet voldoende om te zeggen: "we weten ... we denken...." onderbouw het met relevant onderzoek</a:t>
          </a:r>
          <a:endParaRPr lang="en-GB" dirty="0">
            <a:solidFill>
              <a:srgbClr val="A05096"/>
            </a:solidFill>
            <a:latin typeface="Arial" panose="020B0604020202020204" pitchFamily="34" charset="0"/>
            <a:cs typeface="Arial" panose="020B0604020202020204" pitchFamily="34" charset="0"/>
          </a:endParaRPr>
        </a:p>
      </dgm:t>
    </dgm:pt>
    <dgm:pt modelId="{2BAAF873-3C58-4301-802C-AA8B59E0222D}" type="parTrans" cxnId="{55169F20-0330-455D-89CF-A8DF0E9C8C22}">
      <dgm:prSet/>
      <dgm:spPr/>
      <dgm:t>
        <a:bodyPr/>
        <a:lstStyle/>
        <a:p>
          <a:endParaRPr lang="en-US"/>
        </a:p>
      </dgm:t>
    </dgm:pt>
    <dgm:pt modelId="{C6E1BB1A-33CA-442A-B972-19A3779FFB05}" type="sibTrans" cxnId="{55169F20-0330-455D-89CF-A8DF0E9C8C22}">
      <dgm:prSet/>
      <dgm:spPr/>
      <dgm:t>
        <a:bodyPr/>
        <a:lstStyle/>
        <a:p>
          <a:endParaRPr lang="en-US"/>
        </a:p>
      </dgm:t>
    </dgm:pt>
    <dgm:pt modelId="{AA540DD2-D4A4-498E-BC72-B7BFE3222859}">
      <dgm:prSet phldrT="[Text]"/>
      <dgm:spPr/>
      <dgm:t>
        <a:bodyPr/>
        <a:lstStyle/>
        <a:p>
          <a:pPr>
            <a:buFont typeface="+mj-lt"/>
            <a:buAutoNum type="arabicPeriod"/>
          </a:pPr>
          <a:r>
            <a:rPr lang="nl-NL" b="1" dirty="0"/>
            <a:t>Begeleidende brief  
</a:t>
          </a:r>
          <a:r>
            <a:rPr lang="nl-NL" altLang="en-US" dirty="0">
              <a:solidFill>
                <a:srgbClr val="A05096"/>
              </a:solidFill>
              <a:latin typeface="Arial" panose="020B0604020202020204" pitchFamily="34" charset="0"/>
              <a:cs typeface="Arial" panose="020B0604020202020204" pitchFamily="34" charset="0"/>
            </a:rPr>
            <a:t>Mensen willen geïnspireerd worden door een visie</a:t>
          </a:r>
          <a:r>
            <a:rPr lang="en-IE" altLang="en-US" dirty="0">
              <a:solidFill>
                <a:srgbClr val="A05096"/>
              </a:solidFill>
              <a:latin typeface="Arial" panose="020B0604020202020204" pitchFamily="34" charset="0"/>
              <a:cs typeface="Arial" panose="020B0604020202020204" pitchFamily="34" charset="0"/>
            </a:rPr>
            <a:t>. </a:t>
          </a:r>
          <a:endParaRPr lang="en-US" dirty="0"/>
        </a:p>
      </dgm:t>
    </dgm:pt>
    <dgm:pt modelId="{0525F9AE-9E68-4553-9A6A-CBB9B7E6A160}" type="sibTrans" cxnId="{5D9123F3-89E7-4874-A1F2-F6CD8C4B8D6B}">
      <dgm:prSet/>
      <dgm:spPr/>
      <dgm:t>
        <a:bodyPr/>
        <a:lstStyle/>
        <a:p>
          <a:endParaRPr lang="en-US"/>
        </a:p>
      </dgm:t>
    </dgm:pt>
    <dgm:pt modelId="{47CE1EF4-74B0-41F7-B786-4D9232D29679}" type="parTrans" cxnId="{5D9123F3-89E7-4874-A1F2-F6CD8C4B8D6B}">
      <dgm:prSet/>
      <dgm:spPr/>
      <dgm:t>
        <a:bodyPr/>
        <a:lstStyle/>
        <a:p>
          <a:endParaRPr lang="en-US"/>
        </a:p>
      </dgm:t>
    </dgm:pt>
    <dgm:pt modelId="{A3D4BE1C-D1A4-4AE0-A0B2-D67B5B18D733}">
      <dgm:prSet/>
      <dgm:spPr/>
      <dgm:t>
        <a:bodyPr/>
        <a:lstStyle/>
        <a:p>
          <a:r>
            <a:rPr lang="nl-NL" b="1" dirty="0"/>
            <a:t>Doelgroep / beoogde deelnemers
</a:t>
          </a:r>
          <a:r>
            <a:rPr lang="nl-NL" dirty="0">
              <a:solidFill>
                <a:srgbClr val="A05096"/>
              </a:solidFill>
              <a:latin typeface="Arial" panose="020B0604020202020204" pitchFamily="34" charset="0"/>
              <a:cs typeface="Arial" panose="020B0604020202020204" pitchFamily="34" charset="0"/>
            </a:rPr>
            <a:t>Wie heeft het meeste baat bij het project?  Afstemmen op de doelgroepen van de subsidieverlener - onderzoek en herhaal. </a:t>
          </a:r>
          <a:endParaRPr lang="en-GB" dirty="0">
            <a:solidFill>
              <a:srgbClr val="A05096"/>
            </a:solidFill>
            <a:latin typeface="Arial" panose="020B0604020202020204" pitchFamily="34" charset="0"/>
            <a:cs typeface="Arial" panose="020B0604020202020204" pitchFamily="34" charset="0"/>
          </a:endParaRPr>
        </a:p>
      </dgm:t>
    </dgm:pt>
    <dgm:pt modelId="{5B6AC4AD-6F93-43E9-A764-7A0C0B6E4F00}" type="parTrans" cxnId="{332C8A67-FD6C-4E4D-8A04-48D039B05883}">
      <dgm:prSet/>
      <dgm:spPr/>
      <dgm:t>
        <a:bodyPr/>
        <a:lstStyle/>
        <a:p>
          <a:endParaRPr lang="en-US"/>
        </a:p>
      </dgm:t>
    </dgm:pt>
    <dgm:pt modelId="{64C0D412-33C9-4648-90AF-4A4C43C47B5C}" type="sibTrans" cxnId="{332C8A67-FD6C-4E4D-8A04-48D039B05883}">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6"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6"/>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5"/>
      <dgm:spPr/>
    </dgm:pt>
    <dgm:pt modelId="{B7AEB43C-CB59-43A3-8DDB-04B927D476F9}" type="pres">
      <dgm:prSet presAssocID="{AA540DD2-D4A4-498E-BC72-B7BFE3222859}" presName="vertSpace2b" presStyleCnt="0"/>
      <dgm:spPr/>
    </dgm:pt>
    <dgm:pt modelId="{385E4B4B-E7A3-4D8F-9CAD-086C5502899C}" type="pres">
      <dgm:prSet presAssocID="{B918E0FC-8CE0-4B42-B609-C0B7198ACE3B}" presName="horz2" presStyleCnt="0"/>
      <dgm:spPr/>
    </dgm:pt>
    <dgm:pt modelId="{1B13784C-A679-45EA-831F-A845C0C11518}" type="pres">
      <dgm:prSet presAssocID="{B918E0FC-8CE0-4B42-B609-C0B7198ACE3B}" presName="horzSpace2" presStyleCnt="0"/>
      <dgm:spPr/>
    </dgm:pt>
    <dgm:pt modelId="{2466E9D9-0CB9-4F24-B60B-B7EE0405820F}" type="pres">
      <dgm:prSet presAssocID="{B918E0FC-8CE0-4B42-B609-C0B7198ACE3B}" presName="tx2" presStyleLbl="revTx" presStyleIdx="2" presStyleCnt="6"/>
      <dgm:spPr/>
    </dgm:pt>
    <dgm:pt modelId="{39E45736-9E60-4ACF-8EA1-70A0E7E921FD}" type="pres">
      <dgm:prSet presAssocID="{B918E0FC-8CE0-4B42-B609-C0B7198ACE3B}" presName="vert2" presStyleCnt="0"/>
      <dgm:spPr/>
    </dgm:pt>
    <dgm:pt modelId="{AFA8AD0F-4667-4070-8FC7-9378ABB3C975}" type="pres">
      <dgm:prSet presAssocID="{B918E0FC-8CE0-4B42-B609-C0B7198ACE3B}" presName="thinLine2b" presStyleLbl="callout" presStyleIdx="1" presStyleCnt="5"/>
      <dgm:spPr/>
    </dgm:pt>
    <dgm:pt modelId="{426EDB00-B397-4A2F-B64A-BF2DB8914CB7}" type="pres">
      <dgm:prSet presAssocID="{B918E0FC-8CE0-4B42-B609-C0B7198ACE3B}" presName="vertSpace2b" presStyleCnt="0"/>
      <dgm:spPr/>
    </dgm:pt>
    <dgm:pt modelId="{A4E5439A-DDC7-4F76-81F0-C0F7E45AB0D6}" type="pres">
      <dgm:prSet presAssocID="{773CB8B0-1003-476A-BDB5-7F1CCA801F7A}" presName="horz2" presStyleCnt="0"/>
      <dgm:spPr/>
    </dgm:pt>
    <dgm:pt modelId="{38A79AFD-3DD2-4F86-B681-36136491EE95}" type="pres">
      <dgm:prSet presAssocID="{773CB8B0-1003-476A-BDB5-7F1CCA801F7A}" presName="horzSpace2" presStyleCnt="0"/>
      <dgm:spPr/>
    </dgm:pt>
    <dgm:pt modelId="{CEAA7517-B9B2-4F8D-AEA4-A24C69A4F8E4}" type="pres">
      <dgm:prSet presAssocID="{773CB8B0-1003-476A-BDB5-7F1CCA801F7A}" presName="tx2" presStyleLbl="revTx" presStyleIdx="3" presStyleCnt="6"/>
      <dgm:spPr/>
    </dgm:pt>
    <dgm:pt modelId="{4F267207-CA72-4D18-B070-E8145E13DC04}" type="pres">
      <dgm:prSet presAssocID="{773CB8B0-1003-476A-BDB5-7F1CCA801F7A}" presName="vert2" presStyleCnt="0"/>
      <dgm:spPr/>
    </dgm:pt>
    <dgm:pt modelId="{0B540119-B819-45EE-AC5C-9F538052FD25}" type="pres">
      <dgm:prSet presAssocID="{773CB8B0-1003-476A-BDB5-7F1CCA801F7A}" presName="thinLine2b" presStyleLbl="callout" presStyleIdx="2" presStyleCnt="5"/>
      <dgm:spPr/>
    </dgm:pt>
    <dgm:pt modelId="{1A70612E-8BBD-484B-A748-C8E5263FE1A1}" type="pres">
      <dgm:prSet presAssocID="{773CB8B0-1003-476A-BDB5-7F1CCA801F7A}" presName="vertSpace2b" presStyleCnt="0"/>
      <dgm:spPr/>
    </dgm:pt>
    <dgm:pt modelId="{A2BA9666-EB4E-434F-9736-B69E63866C03}" type="pres">
      <dgm:prSet presAssocID="{D4E2C7EC-FF06-4E4F-8E74-8851338899F5}" presName="horz2" presStyleCnt="0"/>
      <dgm:spPr/>
    </dgm:pt>
    <dgm:pt modelId="{83E86FC1-2C65-477F-885E-9465335B5342}" type="pres">
      <dgm:prSet presAssocID="{D4E2C7EC-FF06-4E4F-8E74-8851338899F5}" presName="horzSpace2" presStyleCnt="0"/>
      <dgm:spPr/>
    </dgm:pt>
    <dgm:pt modelId="{B5408EA4-34C5-4782-9D04-E342822C3A35}" type="pres">
      <dgm:prSet presAssocID="{D4E2C7EC-FF06-4E4F-8E74-8851338899F5}" presName="tx2" presStyleLbl="revTx" presStyleIdx="4" presStyleCnt="6"/>
      <dgm:spPr/>
    </dgm:pt>
    <dgm:pt modelId="{C9BC182B-15A2-4A0B-87AA-62FEA4EF5CD6}" type="pres">
      <dgm:prSet presAssocID="{D4E2C7EC-FF06-4E4F-8E74-8851338899F5}" presName="vert2" presStyleCnt="0"/>
      <dgm:spPr/>
    </dgm:pt>
    <dgm:pt modelId="{EB55CAD3-A7DF-400D-A23A-35AF19A5D07D}" type="pres">
      <dgm:prSet presAssocID="{D4E2C7EC-FF06-4E4F-8E74-8851338899F5}" presName="thinLine2b" presStyleLbl="callout" presStyleIdx="3" presStyleCnt="5"/>
      <dgm:spPr/>
    </dgm:pt>
    <dgm:pt modelId="{AD16D4A0-1808-49FA-A165-BEF9F82B2941}" type="pres">
      <dgm:prSet presAssocID="{D4E2C7EC-FF06-4E4F-8E74-8851338899F5}" presName="vertSpace2b" presStyleCnt="0"/>
      <dgm:spPr/>
    </dgm:pt>
    <dgm:pt modelId="{BB4F3ADE-706E-4D21-8CB2-96E624481423}" type="pres">
      <dgm:prSet presAssocID="{A3D4BE1C-D1A4-4AE0-A0B2-D67B5B18D733}" presName="horz2" presStyleCnt="0"/>
      <dgm:spPr/>
    </dgm:pt>
    <dgm:pt modelId="{BD529C66-1573-4757-859E-1837EE3A5894}" type="pres">
      <dgm:prSet presAssocID="{A3D4BE1C-D1A4-4AE0-A0B2-D67B5B18D733}" presName="horzSpace2" presStyleCnt="0"/>
      <dgm:spPr/>
    </dgm:pt>
    <dgm:pt modelId="{91100F22-0B9F-443C-BCD6-0159218B60F6}" type="pres">
      <dgm:prSet presAssocID="{A3D4BE1C-D1A4-4AE0-A0B2-D67B5B18D733}" presName="tx2" presStyleLbl="revTx" presStyleIdx="5" presStyleCnt="6"/>
      <dgm:spPr/>
    </dgm:pt>
    <dgm:pt modelId="{E834B7C6-F5A6-4221-91FC-F2704AECA2AD}" type="pres">
      <dgm:prSet presAssocID="{A3D4BE1C-D1A4-4AE0-A0B2-D67B5B18D733}" presName="vert2" presStyleCnt="0"/>
      <dgm:spPr/>
    </dgm:pt>
    <dgm:pt modelId="{B9FE90A0-4868-461C-85CF-7C16D83AE625}" type="pres">
      <dgm:prSet presAssocID="{A3D4BE1C-D1A4-4AE0-A0B2-D67B5B18D733}" presName="thinLine2b" presStyleLbl="callout" presStyleIdx="4" presStyleCnt="5"/>
      <dgm:spPr/>
    </dgm:pt>
    <dgm:pt modelId="{EC930E11-A6D1-4231-B9EC-B1830DAA6B64}" type="pres">
      <dgm:prSet presAssocID="{A3D4BE1C-D1A4-4AE0-A0B2-D67B5B18D733}" presName="vertSpace2b" presStyleCnt="0"/>
      <dgm:spPr/>
    </dgm:pt>
  </dgm:ptLst>
  <dgm:cxnLst>
    <dgm:cxn modelId="{8E9EBA0D-8CDE-4556-83D4-0BCFE54E86FE}" type="presOf" srcId="{A3D4BE1C-D1A4-4AE0-A0B2-D67B5B18D733}" destId="{91100F22-0B9F-443C-BCD6-0159218B60F6}" srcOrd="0" destOrd="0" presId="urn:microsoft.com/office/officeart/2008/layout/LinedList"/>
    <dgm:cxn modelId="{55169F20-0330-455D-89CF-A8DF0E9C8C22}" srcId="{CEED8E54-809B-4EC5-8241-29B54B53107A}" destId="{D4E2C7EC-FF06-4E4F-8E74-8851338899F5}" srcOrd="3" destOrd="0" parTransId="{2BAAF873-3C58-4301-802C-AA8B59E0222D}" sibTransId="{C6E1BB1A-33CA-442A-B972-19A3779FFB05}"/>
    <dgm:cxn modelId="{9477653A-1C39-49B3-BB94-0F82BFC0291F}" type="presOf" srcId="{CEED8E54-809B-4EC5-8241-29B54B53107A}" destId="{EC60628C-63FD-4F8D-90B6-C169D43D5030}" srcOrd="0" destOrd="0" presId="urn:microsoft.com/office/officeart/2008/layout/LinedList"/>
    <dgm:cxn modelId="{FE587F49-E048-4DAE-BC5B-B3710308C266}" type="presOf" srcId="{BCC5A619-D02F-46BD-B11E-828DF194D8D4}" destId="{84708CAE-449E-4A45-801E-BD9BE8AE658C}" srcOrd="0" destOrd="0" presId="urn:microsoft.com/office/officeart/2008/layout/LinedList"/>
    <dgm:cxn modelId="{332C8A67-FD6C-4E4D-8A04-48D039B05883}" srcId="{CEED8E54-809B-4EC5-8241-29B54B53107A}" destId="{A3D4BE1C-D1A4-4AE0-A0B2-D67B5B18D733}" srcOrd="4" destOrd="0" parTransId="{5B6AC4AD-6F93-43E9-A764-7A0C0B6E4F00}" sibTransId="{64C0D412-33C9-4648-90AF-4A4C43C47B5C}"/>
    <dgm:cxn modelId="{3DF72779-E270-4B09-9536-B2E048786717}" srcId="{CEED8E54-809B-4EC5-8241-29B54B53107A}" destId="{B918E0FC-8CE0-4B42-B609-C0B7198ACE3B}" srcOrd="1" destOrd="0" parTransId="{580C7F3D-00CE-4C9B-B2F7-3540FA05CBC2}" sibTransId="{6AC243FC-E360-42B3-9827-5FB56E1331E5}"/>
    <dgm:cxn modelId="{D2614586-8526-40C3-9A52-46BDD8283BB5}" type="presOf" srcId="{AA540DD2-D4A4-498E-BC72-B7BFE3222859}" destId="{2739FCC8-E683-4290-8DEE-5B7FE7BF9FA4}" srcOrd="0" destOrd="0" presId="urn:microsoft.com/office/officeart/2008/layout/LinedList"/>
    <dgm:cxn modelId="{A4E24DA4-A665-41DD-A28B-D7CE4D6026F4}" srcId="{BCC5A619-D02F-46BD-B11E-828DF194D8D4}" destId="{CEED8E54-809B-4EC5-8241-29B54B53107A}" srcOrd="0" destOrd="0" parTransId="{FDC61795-ECA7-447A-88A3-BCC756219D83}" sibTransId="{A2382D0D-D4C6-4540-B086-0DAF812BA19E}"/>
    <dgm:cxn modelId="{45EC7BAD-A148-4251-8005-86CCB219CC39}" type="presOf" srcId="{B918E0FC-8CE0-4B42-B609-C0B7198ACE3B}" destId="{2466E9D9-0CB9-4F24-B60B-B7EE0405820F}" srcOrd="0" destOrd="0" presId="urn:microsoft.com/office/officeart/2008/layout/LinedList"/>
    <dgm:cxn modelId="{641DCCD0-54D8-4E13-A8AC-8AC1BC60E424}" srcId="{CEED8E54-809B-4EC5-8241-29B54B53107A}" destId="{773CB8B0-1003-476A-BDB5-7F1CCA801F7A}" srcOrd="2" destOrd="0" parTransId="{E244A184-A384-4E90-B4BB-C907D00C83D6}" sibTransId="{794953C8-C73E-4BA7-8526-BC7C7C32BD78}"/>
    <dgm:cxn modelId="{A92B6AD3-58AB-46A7-B238-128DA3594D2C}" type="presOf" srcId="{D4E2C7EC-FF06-4E4F-8E74-8851338899F5}" destId="{B5408EA4-34C5-4782-9D04-E342822C3A35}" srcOrd="0" destOrd="0" presId="urn:microsoft.com/office/officeart/2008/layout/LinedList"/>
    <dgm:cxn modelId="{5D9123F3-89E7-4874-A1F2-F6CD8C4B8D6B}" srcId="{CEED8E54-809B-4EC5-8241-29B54B53107A}" destId="{AA540DD2-D4A4-498E-BC72-B7BFE3222859}" srcOrd="0" destOrd="0" parTransId="{47CE1EF4-74B0-41F7-B786-4D9232D29679}" sibTransId="{0525F9AE-9E68-4553-9A6A-CBB9B7E6A160}"/>
    <dgm:cxn modelId="{5DA94AFF-780B-4E51-BC63-CCD9C730CB35}" type="presOf" srcId="{773CB8B0-1003-476A-BDB5-7F1CCA801F7A}" destId="{CEAA7517-B9B2-4F8D-AEA4-A24C69A4F8E4}" srcOrd="0" destOrd="0" presId="urn:microsoft.com/office/officeart/2008/layout/LinedList"/>
    <dgm:cxn modelId="{8C9A29B1-040F-4030-9363-51EE9DD8DB23}" type="presParOf" srcId="{84708CAE-449E-4A45-801E-BD9BE8AE658C}" destId="{AB9C4016-8ED4-44FB-ACAA-028CBF256FB7}" srcOrd="0" destOrd="0" presId="urn:microsoft.com/office/officeart/2008/layout/LinedList"/>
    <dgm:cxn modelId="{BDB441F9-6C92-4D50-A777-346B7D25030F}" type="presParOf" srcId="{84708CAE-449E-4A45-801E-BD9BE8AE658C}" destId="{9B0771BD-5853-427D-BD4C-E9F658068195}" srcOrd="1" destOrd="0" presId="urn:microsoft.com/office/officeart/2008/layout/LinedList"/>
    <dgm:cxn modelId="{7571CD04-D4F1-4D41-AF73-C2C5A093EAA1}" type="presParOf" srcId="{9B0771BD-5853-427D-BD4C-E9F658068195}" destId="{EC60628C-63FD-4F8D-90B6-C169D43D5030}" srcOrd="0" destOrd="0" presId="urn:microsoft.com/office/officeart/2008/layout/LinedList"/>
    <dgm:cxn modelId="{66AA58AE-5374-4B03-94A9-477A00E725E4}" type="presParOf" srcId="{9B0771BD-5853-427D-BD4C-E9F658068195}" destId="{FB30BB75-B6B0-4930-A037-765704CCF867}" srcOrd="1" destOrd="0" presId="urn:microsoft.com/office/officeart/2008/layout/LinedList"/>
    <dgm:cxn modelId="{C54DE0CB-5CD5-46A0-BAF0-7E3060A40410}" type="presParOf" srcId="{FB30BB75-B6B0-4930-A037-765704CCF867}" destId="{1B630297-4893-44CB-A1EB-B02992598726}" srcOrd="0" destOrd="0" presId="urn:microsoft.com/office/officeart/2008/layout/LinedList"/>
    <dgm:cxn modelId="{CCF0FE72-8B63-4D3E-AC46-2C2249C71861}" type="presParOf" srcId="{FB30BB75-B6B0-4930-A037-765704CCF867}" destId="{79A8850E-EC4B-422D-891D-4DFEDD5906C7}" srcOrd="1" destOrd="0" presId="urn:microsoft.com/office/officeart/2008/layout/LinedList"/>
    <dgm:cxn modelId="{373FA333-CAEB-4D3A-8853-94677551DEC9}" type="presParOf" srcId="{79A8850E-EC4B-422D-891D-4DFEDD5906C7}" destId="{5AF69F8B-F956-4AF7-BEBC-6A51850CA4E8}" srcOrd="0" destOrd="0" presId="urn:microsoft.com/office/officeart/2008/layout/LinedList"/>
    <dgm:cxn modelId="{AF8F2FD9-4C15-4F59-9F63-337CC846B111}" type="presParOf" srcId="{79A8850E-EC4B-422D-891D-4DFEDD5906C7}" destId="{2739FCC8-E683-4290-8DEE-5B7FE7BF9FA4}" srcOrd="1" destOrd="0" presId="urn:microsoft.com/office/officeart/2008/layout/LinedList"/>
    <dgm:cxn modelId="{F4C6CC61-AC07-4F04-9FB8-153834A0FC89}" type="presParOf" srcId="{79A8850E-EC4B-422D-891D-4DFEDD5906C7}" destId="{DCD9DEDB-FAA5-4892-8C81-6BFCA07F567D}" srcOrd="2" destOrd="0" presId="urn:microsoft.com/office/officeart/2008/layout/LinedList"/>
    <dgm:cxn modelId="{FA304045-3E07-4A27-908E-C1FB64F4B9ED}" type="presParOf" srcId="{FB30BB75-B6B0-4930-A037-765704CCF867}" destId="{9C6C319A-29D7-4755-8109-FA362B25DEDA}" srcOrd="2" destOrd="0" presId="urn:microsoft.com/office/officeart/2008/layout/LinedList"/>
    <dgm:cxn modelId="{D3BEE390-69E2-41E6-A23B-C275EC143EF1}" type="presParOf" srcId="{FB30BB75-B6B0-4930-A037-765704CCF867}" destId="{B7AEB43C-CB59-43A3-8DDB-04B927D476F9}" srcOrd="3" destOrd="0" presId="urn:microsoft.com/office/officeart/2008/layout/LinedList"/>
    <dgm:cxn modelId="{51804BEC-A0C8-4535-A822-3976D86B8D33}" type="presParOf" srcId="{FB30BB75-B6B0-4930-A037-765704CCF867}" destId="{385E4B4B-E7A3-4D8F-9CAD-086C5502899C}" srcOrd="4" destOrd="0" presId="urn:microsoft.com/office/officeart/2008/layout/LinedList"/>
    <dgm:cxn modelId="{585FA517-50E1-4E4B-A16E-64CFA484643B}" type="presParOf" srcId="{385E4B4B-E7A3-4D8F-9CAD-086C5502899C}" destId="{1B13784C-A679-45EA-831F-A845C0C11518}" srcOrd="0" destOrd="0" presId="urn:microsoft.com/office/officeart/2008/layout/LinedList"/>
    <dgm:cxn modelId="{E82511C5-4BD4-422B-B4F2-B3636B1F4721}" type="presParOf" srcId="{385E4B4B-E7A3-4D8F-9CAD-086C5502899C}" destId="{2466E9D9-0CB9-4F24-B60B-B7EE0405820F}" srcOrd="1" destOrd="0" presId="urn:microsoft.com/office/officeart/2008/layout/LinedList"/>
    <dgm:cxn modelId="{D014CB12-B8AD-47D7-B134-352C3AB712C4}" type="presParOf" srcId="{385E4B4B-E7A3-4D8F-9CAD-086C5502899C}" destId="{39E45736-9E60-4ACF-8EA1-70A0E7E921FD}" srcOrd="2" destOrd="0" presId="urn:microsoft.com/office/officeart/2008/layout/LinedList"/>
    <dgm:cxn modelId="{3C619182-4097-4DE5-B039-D2B02FE97A38}" type="presParOf" srcId="{FB30BB75-B6B0-4930-A037-765704CCF867}" destId="{AFA8AD0F-4667-4070-8FC7-9378ABB3C975}" srcOrd="5" destOrd="0" presId="urn:microsoft.com/office/officeart/2008/layout/LinedList"/>
    <dgm:cxn modelId="{E5B2D5F2-CE93-461E-ABEE-7808163F3AE3}" type="presParOf" srcId="{FB30BB75-B6B0-4930-A037-765704CCF867}" destId="{426EDB00-B397-4A2F-B64A-BF2DB8914CB7}" srcOrd="6" destOrd="0" presId="urn:microsoft.com/office/officeart/2008/layout/LinedList"/>
    <dgm:cxn modelId="{13E6EEA2-2F2F-4909-AC99-3A93A48F4957}" type="presParOf" srcId="{FB30BB75-B6B0-4930-A037-765704CCF867}" destId="{A4E5439A-DDC7-4F76-81F0-C0F7E45AB0D6}" srcOrd="7" destOrd="0" presId="urn:microsoft.com/office/officeart/2008/layout/LinedList"/>
    <dgm:cxn modelId="{E3962E1C-7334-4F30-880A-45F465A19EB0}" type="presParOf" srcId="{A4E5439A-DDC7-4F76-81F0-C0F7E45AB0D6}" destId="{38A79AFD-3DD2-4F86-B681-36136491EE95}" srcOrd="0" destOrd="0" presId="urn:microsoft.com/office/officeart/2008/layout/LinedList"/>
    <dgm:cxn modelId="{0D78E48A-A1A4-4FEF-AE47-CA7441AB8622}" type="presParOf" srcId="{A4E5439A-DDC7-4F76-81F0-C0F7E45AB0D6}" destId="{CEAA7517-B9B2-4F8D-AEA4-A24C69A4F8E4}" srcOrd="1" destOrd="0" presId="urn:microsoft.com/office/officeart/2008/layout/LinedList"/>
    <dgm:cxn modelId="{44E64096-5669-4726-9732-19577FBF1356}" type="presParOf" srcId="{A4E5439A-DDC7-4F76-81F0-C0F7E45AB0D6}" destId="{4F267207-CA72-4D18-B070-E8145E13DC04}" srcOrd="2" destOrd="0" presId="urn:microsoft.com/office/officeart/2008/layout/LinedList"/>
    <dgm:cxn modelId="{E0D132D8-E7D5-4E72-AC4D-C7026D6AF799}" type="presParOf" srcId="{FB30BB75-B6B0-4930-A037-765704CCF867}" destId="{0B540119-B819-45EE-AC5C-9F538052FD25}" srcOrd="8" destOrd="0" presId="urn:microsoft.com/office/officeart/2008/layout/LinedList"/>
    <dgm:cxn modelId="{5B799627-CF8C-4C14-8286-2F1ACE630C0F}" type="presParOf" srcId="{FB30BB75-B6B0-4930-A037-765704CCF867}" destId="{1A70612E-8BBD-484B-A748-C8E5263FE1A1}" srcOrd="9" destOrd="0" presId="urn:microsoft.com/office/officeart/2008/layout/LinedList"/>
    <dgm:cxn modelId="{888BDFAB-3683-427C-946E-E461A341B634}" type="presParOf" srcId="{FB30BB75-B6B0-4930-A037-765704CCF867}" destId="{A2BA9666-EB4E-434F-9736-B69E63866C03}" srcOrd="10" destOrd="0" presId="urn:microsoft.com/office/officeart/2008/layout/LinedList"/>
    <dgm:cxn modelId="{8F71B687-9999-403E-979F-0EB3D9300CC5}" type="presParOf" srcId="{A2BA9666-EB4E-434F-9736-B69E63866C03}" destId="{83E86FC1-2C65-477F-885E-9465335B5342}" srcOrd="0" destOrd="0" presId="urn:microsoft.com/office/officeart/2008/layout/LinedList"/>
    <dgm:cxn modelId="{34519953-A420-4F69-A282-A65BB08D6FFB}" type="presParOf" srcId="{A2BA9666-EB4E-434F-9736-B69E63866C03}" destId="{B5408EA4-34C5-4782-9D04-E342822C3A35}" srcOrd="1" destOrd="0" presId="urn:microsoft.com/office/officeart/2008/layout/LinedList"/>
    <dgm:cxn modelId="{58CCDC67-0A26-453E-B55D-0C7B1EED3D2E}" type="presParOf" srcId="{A2BA9666-EB4E-434F-9736-B69E63866C03}" destId="{C9BC182B-15A2-4A0B-87AA-62FEA4EF5CD6}" srcOrd="2" destOrd="0" presId="urn:microsoft.com/office/officeart/2008/layout/LinedList"/>
    <dgm:cxn modelId="{3ABBC6B2-2243-418E-971F-6B725F66E4D6}" type="presParOf" srcId="{FB30BB75-B6B0-4930-A037-765704CCF867}" destId="{EB55CAD3-A7DF-400D-A23A-35AF19A5D07D}" srcOrd="11" destOrd="0" presId="urn:microsoft.com/office/officeart/2008/layout/LinedList"/>
    <dgm:cxn modelId="{2CD66430-2DB9-45E0-A570-5129A9129546}" type="presParOf" srcId="{FB30BB75-B6B0-4930-A037-765704CCF867}" destId="{AD16D4A0-1808-49FA-A165-BEF9F82B2941}" srcOrd="12" destOrd="0" presId="urn:microsoft.com/office/officeart/2008/layout/LinedList"/>
    <dgm:cxn modelId="{BD2D239A-3E15-4BFD-9C7B-DAC1F0447553}" type="presParOf" srcId="{FB30BB75-B6B0-4930-A037-765704CCF867}" destId="{BB4F3ADE-706E-4D21-8CB2-96E624481423}" srcOrd="13" destOrd="0" presId="urn:microsoft.com/office/officeart/2008/layout/LinedList"/>
    <dgm:cxn modelId="{8D9B7021-C879-4C76-A41E-E93AA543E8C3}" type="presParOf" srcId="{BB4F3ADE-706E-4D21-8CB2-96E624481423}" destId="{BD529C66-1573-4757-859E-1837EE3A5894}" srcOrd="0" destOrd="0" presId="urn:microsoft.com/office/officeart/2008/layout/LinedList"/>
    <dgm:cxn modelId="{CE62359C-3D54-4A64-B29B-6EB6F7A6DC2C}" type="presParOf" srcId="{BB4F3ADE-706E-4D21-8CB2-96E624481423}" destId="{91100F22-0B9F-443C-BCD6-0159218B60F6}" srcOrd="1" destOrd="0" presId="urn:microsoft.com/office/officeart/2008/layout/LinedList"/>
    <dgm:cxn modelId="{78FD6A9D-CA32-4BA5-ADB8-C98688A6D9A7}" type="presParOf" srcId="{BB4F3ADE-706E-4D21-8CB2-96E624481423}" destId="{E834B7C6-F5A6-4221-91FC-F2704AECA2AD}" srcOrd="2" destOrd="0" presId="urn:microsoft.com/office/officeart/2008/layout/LinedList"/>
    <dgm:cxn modelId="{6FFF1B56-4676-43EC-B9AF-465B8DEF69F8}" type="presParOf" srcId="{FB30BB75-B6B0-4930-A037-765704CCF867}" destId="{B9FE90A0-4868-461C-85CF-7C16D83AE625}" srcOrd="14" destOrd="0" presId="urn:microsoft.com/office/officeart/2008/layout/LinedList"/>
    <dgm:cxn modelId="{F4AE35AC-3D88-4826-85DB-B18857513597}" type="presParOf" srcId="{FB30BB75-B6B0-4930-A037-765704CCF867}" destId="{EC930E11-A6D1-4231-B9EC-B1830DAA6B64}"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EED8E54-809B-4EC5-8241-29B54B53107A}">
      <dgm:prSet phldrT="[Text]"/>
      <dgm:spPr/>
      <dgm:t>
        <a:bodyPr/>
        <a:lstStyle/>
        <a:p>
          <a:r>
            <a:rPr lang="nl-NL" dirty="0">
              <a:solidFill>
                <a:srgbClr val="76C6D2"/>
              </a:solidFill>
            </a:rPr>
            <a:t>Typische onderdelen van een projectvoorstel (subsidieaanvraag)</a:t>
          </a:r>
        </a:p>
        <a:p>
          <a:endParaRPr lang="en-US" dirty="0">
            <a:solidFill>
              <a:srgbClr val="76C6D2"/>
            </a:solidFill>
          </a:endParaRPr>
        </a:p>
      </dgm:t>
    </dgm:pt>
    <dgm:pt modelId="{FDC61795-ECA7-447A-88A3-BCC756219D83}" type="parTrans" cxnId="{A4E24DA4-A665-41DD-A28B-D7CE4D6026F4}">
      <dgm:prSet/>
      <dgm:spPr/>
      <dgm:t>
        <a:bodyPr/>
        <a:lstStyle/>
        <a:p>
          <a:endParaRPr lang="en-US"/>
        </a:p>
      </dgm:t>
    </dgm:pt>
    <dgm:pt modelId="{A2382D0D-D4C6-4540-B086-0DAF812BA19E}" type="sibTrans" cxnId="{A4E24DA4-A665-41DD-A28B-D7CE4D6026F4}">
      <dgm:prSet/>
      <dgm:spPr/>
      <dgm:t>
        <a:bodyPr/>
        <a:lstStyle/>
        <a:p>
          <a:endParaRPr lang="en-US"/>
        </a:p>
      </dgm:t>
    </dgm:pt>
    <dgm:pt modelId="{AA540DD2-D4A4-498E-BC72-B7BFE3222859}">
      <dgm:prSet phldrT="[Text]"/>
      <dgm:spPr/>
      <dgm:t>
        <a:bodyPr/>
        <a:lstStyle/>
        <a:p>
          <a:pPr>
            <a:buFont typeface="+mj-lt"/>
            <a:buAutoNum type="arabicPeriod"/>
          </a:pPr>
          <a:r>
            <a:rPr lang="nl-NL" b="1" dirty="0"/>
            <a:t>Doelstellingen</a:t>
          </a:r>
          <a:r>
            <a:rPr lang="en-GB" b="1" dirty="0"/>
            <a:t> </a:t>
          </a:r>
          <a:r>
            <a:rPr lang="en-GB" dirty="0"/>
            <a:t> </a:t>
          </a:r>
          <a:endParaRPr lang="hr-BA" dirty="0"/>
        </a:p>
        <a:p>
          <a:pPr>
            <a:buFont typeface="+mj-lt"/>
            <a:buAutoNum type="arabicPeriod"/>
          </a:pPr>
          <a:r>
            <a:rPr lang="nl-NL" dirty="0">
              <a:solidFill>
                <a:srgbClr val="A05096"/>
              </a:solidFill>
            </a:rPr>
            <a:t>Focus op impact - zie voorbeeld hierna</a:t>
          </a:r>
          <a:endParaRPr lang="en-US" dirty="0"/>
        </a:p>
      </dgm:t>
    </dgm:pt>
    <dgm:pt modelId="{0525F9AE-9E68-4553-9A6A-CBB9B7E6A160}" type="sibTrans" cxnId="{5D9123F3-89E7-4874-A1F2-F6CD8C4B8D6B}">
      <dgm:prSet/>
      <dgm:spPr/>
      <dgm:t>
        <a:bodyPr/>
        <a:lstStyle/>
        <a:p>
          <a:endParaRPr lang="en-US"/>
        </a:p>
      </dgm:t>
    </dgm:pt>
    <dgm:pt modelId="{47CE1EF4-74B0-41F7-B786-4D9232D29679}" type="parTrans" cxnId="{5D9123F3-89E7-4874-A1F2-F6CD8C4B8D6B}">
      <dgm:prSet/>
      <dgm:spPr/>
      <dgm:t>
        <a:bodyPr/>
        <a:lstStyle/>
        <a:p>
          <a:endParaRPr lang="en-US"/>
        </a:p>
      </dgm:t>
    </dgm:pt>
    <dgm:pt modelId="{783CFE2C-CF32-4625-A744-4B12AAD253C2}">
      <dgm:prSet/>
      <dgm:spPr/>
      <dgm:t>
        <a:bodyPr/>
        <a:lstStyle/>
        <a:p>
          <a:pPr>
            <a:buFont typeface="+mj-lt"/>
            <a:buAutoNum type="arabicPeriod"/>
          </a:pPr>
          <a:r>
            <a:rPr lang="nl-NL" b="1" dirty="0"/>
            <a:t>Activiteiten en methodologie - Tijdschema
</a:t>
          </a:r>
          <a:r>
            <a:rPr lang="nl-NL" dirty="0">
              <a:solidFill>
                <a:srgbClr val="A05096"/>
              </a:solidFill>
            </a:rPr>
            <a:t>Belangrijk om te laten zien dat je in staat bent te leveren</a:t>
          </a:r>
          <a:endParaRPr lang="en-GB" dirty="0">
            <a:solidFill>
              <a:srgbClr val="A05096"/>
            </a:solidFill>
          </a:endParaRPr>
        </a:p>
      </dgm:t>
    </dgm:pt>
    <dgm:pt modelId="{5A932867-34F7-4074-9513-2C2C4024093F}" type="parTrans" cxnId="{6ECEACF7-D724-43B5-9ACB-0A4AC0D2ACC0}">
      <dgm:prSet/>
      <dgm:spPr/>
      <dgm:t>
        <a:bodyPr/>
        <a:lstStyle/>
        <a:p>
          <a:endParaRPr lang="en-US"/>
        </a:p>
      </dgm:t>
    </dgm:pt>
    <dgm:pt modelId="{DF922DDE-47CA-4BF6-8062-BFD2D5E4D3DF}" type="sibTrans" cxnId="{6ECEACF7-D724-43B5-9ACB-0A4AC0D2ACC0}">
      <dgm:prSet/>
      <dgm:spPr/>
      <dgm:t>
        <a:bodyPr/>
        <a:lstStyle/>
        <a:p>
          <a:endParaRPr lang="en-US"/>
        </a:p>
      </dgm:t>
    </dgm:pt>
    <dgm:pt modelId="{943DA9A9-AA20-45CF-B5FF-AB45FFD74677}">
      <dgm:prSet/>
      <dgm:spPr/>
      <dgm:t>
        <a:bodyPr/>
        <a:lstStyle/>
        <a:p>
          <a:pPr>
            <a:buFont typeface="+mj-lt"/>
            <a:buAutoNum type="arabicPeriod"/>
          </a:pPr>
          <a:r>
            <a:rPr lang="nl-NL" b="1" dirty="0"/>
            <a:t>Evaluatie (succes meten)
</a:t>
          </a:r>
          <a:endParaRPr lang="en-GB" b="1" dirty="0"/>
        </a:p>
      </dgm:t>
    </dgm:pt>
    <dgm:pt modelId="{55B6DE12-95B1-4D63-8EBD-1CD36C6B44C1}" type="parTrans" cxnId="{5ED9E7E8-897C-41BF-BC20-8B826EA450ED}">
      <dgm:prSet/>
      <dgm:spPr/>
      <dgm:t>
        <a:bodyPr/>
        <a:lstStyle/>
        <a:p>
          <a:endParaRPr lang="en-US"/>
        </a:p>
      </dgm:t>
    </dgm:pt>
    <dgm:pt modelId="{A5B5F735-1670-4488-9F9E-6B228175B97D}" type="sibTrans" cxnId="{5ED9E7E8-897C-41BF-BC20-8B826EA450ED}">
      <dgm:prSet/>
      <dgm:spPr/>
      <dgm:t>
        <a:bodyPr/>
        <a:lstStyle/>
        <a:p>
          <a:endParaRPr lang="en-US"/>
        </a:p>
      </dgm:t>
    </dgm:pt>
    <dgm:pt modelId="{6AC26334-3072-4A62-AD7C-FFD2DF32FE0E}">
      <dgm:prSet/>
      <dgm:spPr/>
      <dgm:t>
        <a:bodyPr/>
        <a:lstStyle/>
        <a:p>
          <a:pPr>
            <a:buFont typeface="+mj-lt"/>
            <a:buAutoNum type="arabicPeriod"/>
          </a:pPr>
          <a:r>
            <a:rPr lang="nl-NL" b="1" dirty="0"/>
            <a:t>Duurzaamheid</a:t>
          </a:r>
          <a:r>
            <a:rPr lang="en-GB" b="1" dirty="0"/>
            <a:t>   </a:t>
          </a:r>
          <a:endParaRPr lang="hr-BA" b="1" dirty="0"/>
        </a:p>
        <a:p>
          <a:pPr>
            <a:buFont typeface="+mj-lt"/>
            <a:buAutoNum type="arabicPeriod"/>
          </a:pPr>
          <a:r>
            <a:rPr lang="nl-NL" dirty="0">
              <a:solidFill>
                <a:srgbClr val="A05096"/>
              </a:solidFill>
            </a:rPr>
            <a:t>Belangrijk om te laten zien dat de investering van de subsidieverlener in jou een blijvende impact zal hebben</a:t>
          </a:r>
          <a:endParaRPr lang="en-GB" dirty="0">
            <a:solidFill>
              <a:srgbClr val="A05096"/>
            </a:solidFill>
          </a:endParaRPr>
        </a:p>
      </dgm:t>
    </dgm:pt>
    <dgm:pt modelId="{1A6DA006-39AB-4D38-B80A-EBDB2CA5E820}" type="parTrans" cxnId="{9D42A594-AC7E-4D6C-8293-6598E0C0956E}">
      <dgm:prSet/>
      <dgm:spPr/>
      <dgm:t>
        <a:bodyPr/>
        <a:lstStyle/>
        <a:p>
          <a:endParaRPr lang="en-US"/>
        </a:p>
      </dgm:t>
    </dgm:pt>
    <dgm:pt modelId="{FBE617D9-4DB8-43F7-878A-81DC376C96A2}" type="sibTrans" cxnId="{9D42A594-AC7E-4D6C-8293-6598E0C0956E}">
      <dgm:prSet/>
      <dgm:spPr/>
      <dgm:t>
        <a:bodyPr/>
        <a:lstStyle/>
        <a:p>
          <a:endParaRPr lang="en-US"/>
        </a:p>
      </dgm:t>
    </dgm:pt>
    <dgm:pt modelId="{1D2BF9F3-64DB-442F-859F-173767C61CCF}">
      <dgm:prSet/>
      <dgm:spPr/>
      <dgm:t>
        <a:bodyPr/>
        <a:lstStyle/>
        <a:p>
          <a:pPr>
            <a:buFont typeface="+mj-lt"/>
            <a:buAutoNum type="arabicPeriod"/>
          </a:pPr>
          <a:r>
            <a:rPr lang="en-GB" b="1" dirty="0" err="1"/>
            <a:t>Begroting</a:t>
          </a:r>
          <a:endParaRPr lang="en-GB" b="1" dirty="0"/>
        </a:p>
      </dgm:t>
    </dgm:pt>
    <dgm:pt modelId="{D09C6C1F-3B19-43CC-BF68-137B1A5FAEAD}" type="parTrans" cxnId="{3ED5235B-95D3-4969-9BD4-BF2128EE15F3}">
      <dgm:prSet/>
      <dgm:spPr/>
      <dgm:t>
        <a:bodyPr/>
        <a:lstStyle/>
        <a:p>
          <a:endParaRPr lang="en-US"/>
        </a:p>
      </dgm:t>
    </dgm:pt>
    <dgm:pt modelId="{647B74FC-FEDB-4F2E-833C-6BD23153E549}" type="sibTrans" cxnId="{3ED5235B-95D3-4969-9BD4-BF2128EE15F3}">
      <dgm:prSet/>
      <dgm:spPr/>
      <dgm:t>
        <a:bodyPr/>
        <a:lstStyle/>
        <a:p>
          <a:endParaRPr lang="en-US"/>
        </a:p>
      </dgm:t>
    </dgm:pt>
    <dgm:pt modelId="{F5CB37A0-1145-4B4A-B480-E5EC0F18BF80}">
      <dgm:prSet/>
      <dgm:spPr/>
      <dgm:t>
        <a:bodyPr/>
        <a:lstStyle/>
        <a:p>
          <a:pPr>
            <a:buFont typeface="+mj-lt"/>
            <a:buAutoNum type="arabicPeriod"/>
          </a:pPr>
          <a:r>
            <a:rPr lang="en-GB" b="1" dirty="0" err="1"/>
            <a:t>Bijlagen</a:t>
          </a:r>
          <a:r>
            <a:rPr lang="en-GB" b="1" dirty="0"/>
            <a:t> </a:t>
          </a:r>
          <a:endParaRPr lang="hr-BA" b="1" dirty="0"/>
        </a:p>
        <a:p>
          <a:pPr>
            <a:buFont typeface="+mj-lt"/>
            <a:buAutoNum type="arabicPeriod"/>
          </a:pPr>
          <a:r>
            <a:rPr lang="nl-NL" dirty="0">
              <a:solidFill>
                <a:srgbClr val="A05096"/>
              </a:solidFill>
            </a:rPr>
            <a:t>Steunbrieven, rapport over de noodzaak, financiële gegevens</a:t>
          </a:r>
          <a:endParaRPr lang="en-GB" dirty="0">
            <a:solidFill>
              <a:srgbClr val="A05096"/>
            </a:solidFill>
          </a:endParaRPr>
        </a:p>
      </dgm:t>
    </dgm:pt>
    <dgm:pt modelId="{19230C7E-1AD0-4D3A-A440-1073DB19671E}" type="parTrans" cxnId="{D1C5D95E-BA55-4343-9818-C2DB17287B20}">
      <dgm:prSet/>
      <dgm:spPr/>
      <dgm:t>
        <a:bodyPr/>
        <a:lstStyle/>
        <a:p>
          <a:endParaRPr lang="en-US"/>
        </a:p>
      </dgm:t>
    </dgm:pt>
    <dgm:pt modelId="{28140B0C-6061-4B6F-8D3C-BE82ECF8D2E2}" type="sibTrans" cxnId="{D1C5D95E-BA55-4343-9818-C2DB17287B20}">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7"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7"/>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6"/>
      <dgm:spPr/>
    </dgm:pt>
    <dgm:pt modelId="{B7AEB43C-CB59-43A3-8DDB-04B927D476F9}" type="pres">
      <dgm:prSet presAssocID="{AA540DD2-D4A4-498E-BC72-B7BFE3222859}" presName="vertSpace2b" presStyleCnt="0"/>
      <dgm:spPr/>
    </dgm:pt>
    <dgm:pt modelId="{5E068A91-20A7-4276-B24B-04E83E5D0699}" type="pres">
      <dgm:prSet presAssocID="{783CFE2C-CF32-4625-A744-4B12AAD253C2}" presName="horz2" presStyleCnt="0"/>
      <dgm:spPr/>
    </dgm:pt>
    <dgm:pt modelId="{14D3D1A9-2364-4462-A831-579BA491F6F1}" type="pres">
      <dgm:prSet presAssocID="{783CFE2C-CF32-4625-A744-4B12AAD253C2}" presName="horzSpace2" presStyleCnt="0"/>
      <dgm:spPr/>
    </dgm:pt>
    <dgm:pt modelId="{87401D1E-E790-45CB-88BE-6868A173CB4D}" type="pres">
      <dgm:prSet presAssocID="{783CFE2C-CF32-4625-A744-4B12AAD253C2}" presName="tx2" presStyleLbl="revTx" presStyleIdx="2" presStyleCnt="7"/>
      <dgm:spPr/>
    </dgm:pt>
    <dgm:pt modelId="{0A0A4F79-7086-47C5-AFC5-B47724B081AF}" type="pres">
      <dgm:prSet presAssocID="{783CFE2C-CF32-4625-A744-4B12AAD253C2}" presName="vert2" presStyleCnt="0"/>
      <dgm:spPr/>
    </dgm:pt>
    <dgm:pt modelId="{B4B26D4C-1B44-446A-8D65-80962A11A347}" type="pres">
      <dgm:prSet presAssocID="{783CFE2C-CF32-4625-A744-4B12AAD253C2}" presName="thinLine2b" presStyleLbl="callout" presStyleIdx="1" presStyleCnt="6"/>
      <dgm:spPr/>
    </dgm:pt>
    <dgm:pt modelId="{EFDD41F4-FDD4-4FB4-916C-CABFC5C6E083}" type="pres">
      <dgm:prSet presAssocID="{783CFE2C-CF32-4625-A744-4B12AAD253C2}" presName="vertSpace2b" presStyleCnt="0"/>
      <dgm:spPr/>
    </dgm:pt>
    <dgm:pt modelId="{EE7D0760-6DCF-40B1-906E-D3C5761076B5}" type="pres">
      <dgm:prSet presAssocID="{943DA9A9-AA20-45CF-B5FF-AB45FFD74677}" presName="horz2" presStyleCnt="0"/>
      <dgm:spPr/>
    </dgm:pt>
    <dgm:pt modelId="{FE47E6C7-2D0A-40A1-BCD2-AFBE2440A768}" type="pres">
      <dgm:prSet presAssocID="{943DA9A9-AA20-45CF-B5FF-AB45FFD74677}" presName="horzSpace2" presStyleCnt="0"/>
      <dgm:spPr/>
    </dgm:pt>
    <dgm:pt modelId="{8CB04064-5663-4ED5-939B-6F1FB405B758}" type="pres">
      <dgm:prSet presAssocID="{943DA9A9-AA20-45CF-B5FF-AB45FFD74677}" presName="tx2" presStyleLbl="revTx" presStyleIdx="3" presStyleCnt="7"/>
      <dgm:spPr/>
    </dgm:pt>
    <dgm:pt modelId="{DB065A54-544C-4610-ACA6-6E24BDF6B777}" type="pres">
      <dgm:prSet presAssocID="{943DA9A9-AA20-45CF-B5FF-AB45FFD74677}" presName="vert2" presStyleCnt="0"/>
      <dgm:spPr/>
    </dgm:pt>
    <dgm:pt modelId="{79F5610E-8258-4403-A5DF-69D5AC85A760}" type="pres">
      <dgm:prSet presAssocID="{943DA9A9-AA20-45CF-B5FF-AB45FFD74677}" presName="thinLine2b" presStyleLbl="callout" presStyleIdx="2" presStyleCnt="6"/>
      <dgm:spPr/>
    </dgm:pt>
    <dgm:pt modelId="{63A542BD-6429-4C84-9454-3A41B8830270}" type="pres">
      <dgm:prSet presAssocID="{943DA9A9-AA20-45CF-B5FF-AB45FFD74677}" presName="vertSpace2b" presStyleCnt="0"/>
      <dgm:spPr/>
    </dgm:pt>
    <dgm:pt modelId="{7726CD13-5F05-4D87-A3EA-08CCE833D036}" type="pres">
      <dgm:prSet presAssocID="{6AC26334-3072-4A62-AD7C-FFD2DF32FE0E}" presName="horz2" presStyleCnt="0"/>
      <dgm:spPr/>
    </dgm:pt>
    <dgm:pt modelId="{8B5E29A4-CD0A-4001-B7BB-8097EFAE7366}" type="pres">
      <dgm:prSet presAssocID="{6AC26334-3072-4A62-AD7C-FFD2DF32FE0E}" presName="horzSpace2" presStyleCnt="0"/>
      <dgm:spPr/>
    </dgm:pt>
    <dgm:pt modelId="{4B545312-EAE3-4505-B3A1-96F0D8ACFAA4}" type="pres">
      <dgm:prSet presAssocID="{6AC26334-3072-4A62-AD7C-FFD2DF32FE0E}" presName="tx2" presStyleLbl="revTx" presStyleIdx="4" presStyleCnt="7"/>
      <dgm:spPr/>
    </dgm:pt>
    <dgm:pt modelId="{C194CBA7-9131-43B6-966C-56EE4469D1DE}" type="pres">
      <dgm:prSet presAssocID="{6AC26334-3072-4A62-AD7C-FFD2DF32FE0E}" presName="vert2" presStyleCnt="0"/>
      <dgm:spPr/>
    </dgm:pt>
    <dgm:pt modelId="{726E0126-01E6-4EE6-9849-6E6412ABE1F4}" type="pres">
      <dgm:prSet presAssocID="{6AC26334-3072-4A62-AD7C-FFD2DF32FE0E}" presName="thinLine2b" presStyleLbl="callout" presStyleIdx="3" presStyleCnt="6"/>
      <dgm:spPr/>
    </dgm:pt>
    <dgm:pt modelId="{4598896A-AF63-4E08-9946-171EF53C4A75}" type="pres">
      <dgm:prSet presAssocID="{6AC26334-3072-4A62-AD7C-FFD2DF32FE0E}" presName="vertSpace2b" presStyleCnt="0"/>
      <dgm:spPr/>
    </dgm:pt>
    <dgm:pt modelId="{96F4B016-0427-4E5A-938A-E07B64C648B9}" type="pres">
      <dgm:prSet presAssocID="{1D2BF9F3-64DB-442F-859F-173767C61CCF}" presName="horz2" presStyleCnt="0"/>
      <dgm:spPr/>
    </dgm:pt>
    <dgm:pt modelId="{FA4D24A8-AA7D-4012-A389-C6DADC3C9ED1}" type="pres">
      <dgm:prSet presAssocID="{1D2BF9F3-64DB-442F-859F-173767C61CCF}" presName="horzSpace2" presStyleCnt="0"/>
      <dgm:spPr/>
    </dgm:pt>
    <dgm:pt modelId="{4D831C83-7948-49E9-9F37-15A5976C445E}" type="pres">
      <dgm:prSet presAssocID="{1D2BF9F3-64DB-442F-859F-173767C61CCF}" presName="tx2" presStyleLbl="revTx" presStyleIdx="5" presStyleCnt="7"/>
      <dgm:spPr/>
    </dgm:pt>
    <dgm:pt modelId="{0409DEE4-4179-4010-83DD-B84BE2B805C5}" type="pres">
      <dgm:prSet presAssocID="{1D2BF9F3-64DB-442F-859F-173767C61CCF}" presName="vert2" presStyleCnt="0"/>
      <dgm:spPr/>
    </dgm:pt>
    <dgm:pt modelId="{28714252-8EB3-4049-99BA-E5A198153553}" type="pres">
      <dgm:prSet presAssocID="{1D2BF9F3-64DB-442F-859F-173767C61CCF}" presName="thinLine2b" presStyleLbl="callout" presStyleIdx="4" presStyleCnt="6"/>
      <dgm:spPr/>
    </dgm:pt>
    <dgm:pt modelId="{99021294-E1A1-4B8E-A57C-8DBA47F97E5C}" type="pres">
      <dgm:prSet presAssocID="{1D2BF9F3-64DB-442F-859F-173767C61CCF}" presName="vertSpace2b" presStyleCnt="0"/>
      <dgm:spPr/>
    </dgm:pt>
    <dgm:pt modelId="{17C73925-F165-4622-AA6B-41E445BCDBD1}" type="pres">
      <dgm:prSet presAssocID="{F5CB37A0-1145-4B4A-B480-E5EC0F18BF80}" presName="horz2" presStyleCnt="0"/>
      <dgm:spPr/>
    </dgm:pt>
    <dgm:pt modelId="{365D4A4D-63A4-4AB6-B015-B2C73C03B496}" type="pres">
      <dgm:prSet presAssocID="{F5CB37A0-1145-4B4A-B480-E5EC0F18BF80}" presName="horzSpace2" presStyleCnt="0"/>
      <dgm:spPr/>
    </dgm:pt>
    <dgm:pt modelId="{A5CE89A3-111F-4CAB-A268-D10E96A06B15}" type="pres">
      <dgm:prSet presAssocID="{F5CB37A0-1145-4B4A-B480-E5EC0F18BF80}" presName="tx2" presStyleLbl="revTx" presStyleIdx="6" presStyleCnt="7"/>
      <dgm:spPr/>
    </dgm:pt>
    <dgm:pt modelId="{3FE85F7B-40AC-4F2B-BD63-766B05B2E896}" type="pres">
      <dgm:prSet presAssocID="{F5CB37A0-1145-4B4A-B480-E5EC0F18BF80}" presName="vert2" presStyleCnt="0"/>
      <dgm:spPr/>
    </dgm:pt>
    <dgm:pt modelId="{BFE1F09C-9417-4ED5-9628-95B56D650280}" type="pres">
      <dgm:prSet presAssocID="{F5CB37A0-1145-4B4A-B480-E5EC0F18BF80}" presName="thinLine2b" presStyleLbl="callout" presStyleIdx="5" presStyleCnt="6"/>
      <dgm:spPr/>
    </dgm:pt>
    <dgm:pt modelId="{0CBB62C2-940D-41CE-ACA8-E598ED61E33A}" type="pres">
      <dgm:prSet presAssocID="{F5CB37A0-1145-4B4A-B480-E5EC0F18BF80}" presName="vertSpace2b" presStyleCnt="0"/>
      <dgm:spPr/>
    </dgm:pt>
  </dgm:ptLst>
  <dgm:cxnLst>
    <dgm:cxn modelId="{4AE2BE12-799F-4850-B184-358214110969}" type="presOf" srcId="{943DA9A9-AA20-45CF-B5FF-AB45FFD74677}" destId="{8CB04064-5663-4ED5-939B-6F1FB405B758}" srcOrd="0" destOrd="0" presId="urn:microsoft.com/office/officeart/2008/layout/LinedList"/>
    <dgm:cxn modelId="{9E666621-95FF-45D4-B50A-B9F7DD57EF01}" type="presOf" srcId="{1D2BF9F3-64DB-442F-859F-173767C61CCF}" destId="{4D831C83-7948-49E9-9F37-15A5976C445E}" srcOrd="0" destOrd="0" presId="urn:microsoft.com/office/officeart/2008/layout/LinedList"/>
    <dgm:cxn modelId="{21202830-B465-46FF-8FEB-DDC68E7A6617}" type="presOf" srcId="{783CFE2C-CF32-4625-A744-4B12AAD253C2}" destId="{87401D1E-E790-45CB-88BE-6868A173CB4D}" srcOrd="0" destOrd="0" presId="urn:microsoft.com/office/officeart/2008/layout/LinedList"/>
    <dgm:cxn modelId="{9477653A-1C39-49B3-BB94-0F82BFC0291F}" type="presOf" srcId="{CEED8E54-809B-4EC5-8241-29B54B53107A}" destId="{EC60628C-63FD-4F8D-90B6-C169D43D5030}" srcOrd="0" destOrd="0" presId="urn:microsoft.com/office/officeart/2008/layout/LinedList"/>
    <dgm:cxn modelId="{FE587F49-E048-4DAE-BC5B-B3710308C266}" type="presOf" srcId="{BCC5A619-D02F-46BD-B11E-828DF194D8D4}" destId="{84708CAE-449E-4A45-801E-BD9BE8AE658C}" srcOrd="0" destOrd="0" presId="urn:microsoft.com/office/officeart/2008/layout/LinedList"/>
    <dgm:cxn modelId="{3ED5235B-95D3-4969-9BD4-BF2128EE15F3}" srcId="{CEED8E54-809B-4EC5-8241-29B54B53107A}" destId="{1D2BF9F3-64DB-442F-859F-173767C61CCF}" srcOrd="4" destOrd="0" parTransId="{D09C6C1F-3B19-43CC-BF68-137B1A5FAEAD}" sibTransId="{647B74FC-FEDB-4F2E-833C-6BD23153E549}"/>
    <dgm:cxn modelId="{D1C5D95E-BA55-4343-9818-C2DB17287B20}" srcId="{CEED8E54-809B-4EC5-8241-29B54B53107A}" destId="{F5CB37A0-1145-4B4A-B480-E5EC0F18BF80}" srcOrd="5" destOrd="0" parTransId="{19230C7E-1AD0-4D3A-A440-1073DB19671E}" sibTransId="{28140B0C-6061-4B6F-8D3C-BE82ECF8D2E2}"/>
    <dgm:cxn modelId="{D2614586-8526-40C3-9A52-46BDD8283BB5}" type="presOf" srcId="{AA540DD2-D4A4-498E-BC72-B7BFE3222859}" destId="{2739FCC8-E683-4290-8DEE-5B7FE7BF9FA4}" srcOrd="0" destOrd="0" presId="urn:microsoft.com/office/officeart/2008/layout/LinedList"/>
    <dgm:cxn modelId="{9D42A594-AC7E-4D6C-8293-6598E0C0956E}" srcId="{CEED8E54-809B-4EC5-8241-29B54B53107A}" destId="{6AC26334-3072-4A62-AD7C-FFD2DF32FE0E}" srcOrd="3" destOrd="0" parTransId="{1A6DA006-39AB-4D38-B80A-EBDB2CA5E820}" sibTransId="{FBE617D9-4DB8-43F7-878A-81DC376C96A2}"/>
    <dgm:cxn modelId="{A4E24DA4-A665-41DD-A28B-D7CE4D6026F4}" srcId="{BCC5A619-D02F-46BD-B11E-828DF194D8D4}" destId="{CEED8E54-809B-4EC5-8241-29B54B53107A}" srcOrd="0" destOrd="0" parTransId="{FDC61795-ECA7-447A-88A3-BCC756219D83}" sibTransId="{A2382D0D-D4C6-4540-B086-0DAF812BA19E}"/>
    <dgm:cxn modelId="{6B1E9EC0-9855-4A29-B23E-47A685E8B4AB}" type="presOf" srcId="{F5CB37A0-1145-4B4A-B480-E5EC0F18BF80}" destId="{A5CE89A3-111F-4CAB-A268-D10E96A06B15}" srcOrd="0" destOrd="0" presId="urn:microsoft.com/office/officeart/2008/layout/LinedList"/>
    <dgm:cxn modelId="{D94488DA-D1B0-4B56-9053-207D8503776F}" type="presOf" srcId="{6AC26334-3072-4A62-AD7C-FFD2DF32FE0E}" destId="{4B545312-EAE3-4505-B3A1-96F0D8ACFAA4}" srcOrd="0" destOrd="0" presId="urn:microsoft.com/office/officeart/2008/layout/LinedList"/>
    <dgm:cxn modelId="{5ED9E7E8-897C-41BF-BC20-8B826EA450ED}" srcId="{CEED8E54-809B-4EC5-8241-29B54B53107A}" destId="{943DA9A9-AA20-45CF-B5FF-AB45FFD74677}" srcOrd="2" destOrd="0" parTransId="{55B6DE12-95B1-4D63-8EBD-1CD36C6B44C1}" sibTransId="{A5B5F735-1670-4488-9F9E-6B228175B97D}"/>
    <dgm:cxn modelId="{5D9123F3-89E7-4874-A1F2-F6CD8C4B8D6B}" srcId="{CEED8E54-809B-4EC5-8241-29B54B53107A}" destId="{AA540DD2-D4A4-498E-BC72-B7BFE3222859}" srcOrd="0" destOrd="0" parTransId="{47CE1EF4-74B0-41F7-B786-4D9232D29679}" sibTransId="{0525F9AE-9E68-4553-9A6A-CBB9B7E6A160}"/>
    <dgm:cxn modelId="{6ECEACF7-D724-43B5-9ACB-0A4AC0D2ACC0}" srcId="{CEED8E54-809B-4EC5-8241-29B54B53107A}" destId="{783CFE2C-CF32-4625-A744-4B12AAD253C2}" srcOrd="1" destOrd="0" parTransId="{5A932867-34F7-4074-9513-2C2C4024093F}" sibTransId="{DF922DDE-47CA-4BF6-8062-BFD2D5E4D3DF}"/>
    <dgm:cxn modelId="{8C9A29B1-040F-4030-9363-51EE9DD8DB23}" type="presParOf" srcId="{84708CAE-449E-4A45-801E-BD9BE8AE658C}" destId="{AB9C4016-8ED4-44FB-ACAA-028CBF256FB7}" srcOrd="0" destOrd="0" presId="urn:microsoft.com/office/officeart/2008/layout/LinedList"/>
    <dgm:cxn modelId="{BDB441F9-6C92-4D50-A777-346B7D25030F}" type="presParOf" srcId="{84708CAE-449E-4A45-801E-BD9BE8AE658C}" destId="{9B0771BD-5853-427D-BD4C-E9F658068195}" srcOrd="1" destOrd="0" presId="urn:microsoft.com/office/officeart/2008/layout/LinedList"/>
    <dgm:cxn modelId="{7571CD04-D4F1-4D41-AF73-C2C5A093EAA1}" type="presParOf" srcId="{9B0771BD-5853-427D-BD4C-E9F658068195}" destId="{EC60628C-63FD-4F8D-90B6-C169D43D5030}" srcOrd="0" destOrd="0" presId="urn:microsoft.com/office/officeart/2008/layout/LinedList"/>
    <dgm:cxn modelId="{66AA58AE-5374-4B03-94A9-477A00E725E4}" type="presParOf" srcId="{9B0771BD-5853-427D-BD4C-E9F658068195}" destId="{FB30BB75-B6B0-4930-A037-765704CCF867}" srcOrd="1" destOrd="0" presId="urn:microsoft.com/office/officeart/2008/layout/LinedList"/>
    <dgm:cxn modelId="{C54DE0CB-5CD5-46A0-BAF0-7E3060A40410}" type="presParOf" srcId="{FB30BB75-B6B0-4930-A037-765704CCF867}" destId="{1B630297-4893-44CB-A1EB-B02992598726}" srcOrd="0" destOrd="0" presId="urn:microsoft.com/office/officeart/2008/layout/LinedList"/>
    <dgm:cxn modelId="{CCF0FE72-8B63-4D3E-AC46-2C2249C71861}" type="presParOf" srcId="{FB30BB75-B6B0-4930-A037-765704CCF867}" destId="{79A8850E-EC4B-422D-891D-4DFEDD5906C7}" srcOrd="1" destOrd="0" presId="urn:microsoft.com/office/officeart/2008/layout/LinedList"/>
    <dgm:cxn modelId="{373FA333-CAEB-4D3A-8853-94677551DEC9}" type="presParOf" srcId="{79A8850E-EC4B-422D-891D-4DFEDD5906C7}" destId="{5AF69F8B-F956-4AF7-BEBC-6A51850CA4E8}" srcOrd="0" destOrd="0" presId="urn:microsoft.com/office/officeart/2008/layout/LinedList"/>
    <dgm:cxn modelId="{AF8F2FD9-4C15-4F59-9F63-337CC846B111}" type="presParOf" srcId="{79A8850E-EC4B-422D-891D-4DFEDD5906C7}" destId="{2739FCC8-E683-4290-8DEE-5B7FE7BF9FA4}" srcOrd="1" destOrd="0" presId="urn:microsoft.com/office/officeart/2008/layout/LinedList"/>
    <dgm:cxn modelId="{F4C6CC61-AC07-4F04-9FB8-153834A0FC89}" type="presParOf" srcId="{79A8850E-EC4B-422D-891D-4DFEDD5906C7}" destId="{DCD9DEDB-FAA5-4892-8C81-6BFCA07F567D}" srcOrd="2" destOrd="0" presId="urn:microsoft.com/office/officeart/2008/layout/LinedList"/>
    <dgm:cxn modelId="{FA304045-3E07-4A27-908E-C1FB64F4B9ED}" type="presParOf" srcId="{FB30BB75-B6B0-4930-A037-765704CCF867}" destId="{9C6C319A-29D7-4755-8109-FA362B25DEDA}" srcOrd="2" destOrd="0" presId="urn:microsoft.com/office/officeart/2008/layout/LinedList"/>
    <dgm:cxn modelId="{D3BEE390-69E2-41E6-A23B-C275EC143EF1}" type="presParOf" srcId="{FB30BB75-B6B0-4930-A037-765704CCF867}" destId="{B7AEB43C-CB59-43A3-8DDB-04B927D476F9}" srcOrd="3" destOrd="0" presId="urn:microsoft.com/office/officeart/2008/layout/LinedList"/>
    <dgm:cxn modelId="{FF71A8CE-77BF-4E5C-90B7-8A0ACB16E096}" type="presParOf" srcId="{FB30BB75-B6B0-4930-A037-765704CCF867}" destId="{5E068A91-20A7-4276-B24B-04E83E5D0699}" srcOrd="4" destOrd="0" presId="urn:microsoft.com/office/officeart/2008/layout/LinedList"/>
    <dgm:cxn modelId="{D4EBD018-F3E8-4B85-A7F8-F216BD38569D}" type="presParOf" srcId="{5E068A91-20A7-4276-B24B-04E83E5D0699}" destId="{14D3D1A9-2364-4462-A831-579BA491F6F1}" srcOrd="0" destOrd="0" presId="urn:microsoft.com/office/officeart/2008/layout/LinedList"/>
    <dgm:cxn modelId="{0ED910C3-1B64-4A22-9FE7-66CC54D6EAD5}" type="presParOf" srcId="{5E068A91-20A7-4276-B24B-04E83E5D0699}" destId="{87401D1E-E790-45CB-88BE-6868A173CB4D}" srcOrd="1" destOrd="0" presId="urn:microsoft.com/office/officeart/2008/layout/LinedList"/>
    <dgm:cxn modelId="{645CA9A2-A656-4131-873C-066F5CE4CD8C}" type="presParOf" srcId="{5E068A91-20A7-4276-B24B-04E83E5D0699}" destId="{0A0A4F79-7086-47C5-AFC5-B47724B081AF}" srcOrd="2" destOrd="0" presId="urn:microsoft.com/office/officeart/2008/layout/LinedList"/>
    <dgm:cxn modelId="{23B4CCEE-9FA4-41D0-8E3A-E1FADD1A0066}" type="presParOf" srcId="{FB30BB75-B6B0-4930-A037-765704CCF867}" destId="{B4B26D4C-1B44-446A-8D65-80962A11A347}" srcOrd="5" destOrd="0" presId="urn:microsoft.com/office/officeart/2008/layout/LinedList"/>
    <dgm:cxn modelId="{1051FCCA-3BA6-4A5D-B1C2-E0E3E005CAEB}" type="presParOf" srcId="{FB30BB75-B6B0-4930-A037-765704CCF867}" destId="{EFDD41F4-FDD4-4FB4-916C-CABFC5C6E083}" srcOrd="6" destOrd="0" presId="urn:microsoft.com/office/officeart/2008/layout/LinedList"/>
    <dgm:cxn modelId="{5F785A52-3864-44E5-AD4D-D853E2492B2B}" type="presParOf" srcId="{FB30BB75-B6B0-4930-A037-765704CCF867}" destId="{EE7D0760-6DCF-40B1-906E-D3C5761076B5}" srcOrd="7" destOrd="0" presId="urn:microsoft.com/office/officeart/2008/layout/LinedList"/>
    <dgm:cxn modelId="{D6713265-3AF2-479A-A251-ECF7B5A5F6B4}" type="presParOf" srcId="{EE7D0760-6DCF-40B1-906E-D3C5761076B5}" destId="{FE47E6C7-2D0A-40A1-BCD2-AFBE2440A768}" srcOrd="0" destOrd="0" presId="urn:microsoft.com/office/officeart/2008/layout/LinedList"/>
    <dgm:cxn modelId="{2271A6CB-8E06-456F-8680-1516135F5FC1}" type="presParOf" srcId="{EE7D0760-6DCF-40B1-906E-D3C5761076B5}" destId="{8CB04064-5663-4ED5-939B-6F1FB405B758}" srcOrd="1" destOrd="0" presId="urn:microsoft.com/office/officeart/2008/layout/LinedList"/>
    <dgm:cxn modelId="{F0370F92-F029-4BE6-A702-BC23A4F1CFCF}" type="presParOf" srcId="{EE7D0760-6DCF-40B1-906E-D3C5761076B5}" destId="{DB065A54-544C-4610-ACA6-6E24BDF6B777}" srcOrd="2" destOrd="0" presId="urn:microsoft.com/office/officeart/2008/layout/LinedList"/>
    <dgm:cxn modelId="{FCC1301D-BD84-4B2A-A4A6-B7FF42B70C8B}" type="presParOf" srcId="{FB30BB75-B6B0-4930-A037-765704CCF867}" destId="{79F5610E-8258-4403-A5DF-69D5AC85A760}" srcOrd="8" destOrd="0" presId="urn:microsoft.com/office/officeart/2008/layout/LinedList"/>
    <dgm:cxn modelId="{FD5479EE-8EDA-4EB1-A538-F0A7FF2EA936}" type="presParOf" srcId="{FB30BB75-B6B0-4930-A037-765704CCF867}" destId="{63A542BD-6429-4C84-9454-3A41B8830270}" srcOrd="9" destOrd="0" presId="urn:microsoft.com/office/officeart/2008/layout/LinedList"/>
    <dgm:cxn modelId="{8F168D0D-D49B-4CA7-ABAD-840BB949A4CA}" type="presParOf" srcId="{FB30BB75-B6B0-4930-A037-765704CCF867}" destId="{7726CD13-5F05-4D87-A3EA-08CCE833D036}" srcOrd="10" destOrd="0" presId="urn:microsoft.com/office/officeart/2008/layout/LinedList"/>
    <dgm:cxn modelId="{D3F51EEC-9252-4A5D-AF5C-D94722B529BE}" type="presParOf" srcId="{7726CD13-5F05-4D87-A3EA-08CCE833D036}" destId="{8B5E29A4-CD0A-4001-B7BB-8097EFAE7366}" srcOrd="0" destOrd="0" presId="urn:microsoft.com/office/officeart/2008/layout/LinedList"/>
    <dgm:cxn modelId="{0C1EE085-B7E6-43FD-9D00-A7245BA9C5B0}" type="presParOf" srcId="{7726CD13-5F05-4D87-A3EA-08CCE833D036}" destId="{4B545312-EAE3-4505-B3A1-96F0D8ACFAA4}" srcOrd="1" destOrd="0" presId="urn:microsoft.com/office/officeart/2008/layout/LinedList"/>
    <dgm:cxn modelId="{35EA90AF-FC29-4634-B3E3-59615D4C235C}" type="presParOf" srcId="{7726CD13-5F05-4D87-A3EA-08CCE833D036}" destId="{C194CBA7-9131-43B6-966C-56EE4469D1DE}" srcOrd="2" destOrd="0" presId="urn:microsoft.com/office/officeart/2008/layout/LinedList"/>
    <dgm:cxn modelId="{E256FC2F-255E-4DE0-87FC-A59FAF31057A}" type="presParOf" srcId="{FB30BB75-B6B0-4930-A037-765704CCF867}" destId="{726E0126-01E6-4EE6-9849-6E6412ABE1F4}" srcOrd="11" destOrd="0" presId="urn:microsoft.com/office/officeart/2008/layout/LinedList"/>
    <dgm:cxn modelId="{1E02DB8E-37A9-4C8F-BFF8-E2DA4A698664}" type="presParOf" srcId="{FB30BB75-B6B0-4930-A037-765704CCF867}" destId="{4598896A-AF63-4E08-9946-171EF53C4A75}" srcOrd="12" destOrd="0" presId="urn:microsoft.com/office/officeart/2008/layout/LinedList"/>
    <dgm:cxn modelId="{B2D2E55A-8F12-400C-BEAF-6227D0CD15DA}" type="presParOf" srcId="{FB30BB75-B6B0-4930-A037-765704CCF867}" destId="{96F4B016-0427-4E5A-938A-E07B64C648B9}" srcOrd="13" destOrd="0" presId="urn:microsoft.com/office/officeart/2008/layout/LinedList"/>
    <dgm:cxn modelId="{04D9E7C4-CFA3-40D5-975F-4166918BBD6E}" type="presParOf" srcId="{96F4B016-0427-4E5A-938A-E07B64C648B9}" destId="{FA4D24A8-AA7D-4012-A389-C6DADC3C9ED1}" srcOrd="0" destOrd="0" presId="urn:microsoft.com/office/officeart/2008/layout/LinedList"/>
    <dgm:cxn modelId="{6360FB1D-E42A-45DD-9167-5237F612F418}" type="presParOf" srcId="{96F4B016-0427-4E5A-938A-E07B64C648B9}" destId="{4D831C83-7948-49E9-9F37-15A5976C445E}" srcOrd="1" destOrd="0" presId="urn:microsoft.com/office/officeart/2008/layout/LinedList"/>
    <dgm:cxn modelId="{779A204E-42F0-4037-86D0-6960C20B26ED}" type="presParOf" srcId="{96F4B016-0427-4E5A-938A-E07B64C648B9}" destId="{0409DEE4-4179-4010-83DD-B84BE2B805C5}" srcOrd="2" destOrd="0" presId="urn:microsoft.com/office/officeart/2008/layout/LinedList"/>
    <dgm:cxn modelId="{F7FDABD5-1A53-4F15-97F3-42DD601A5E82}" type="presParOf" srcId="{FB30BB75-B6B0-4930-A037-765704CCF867}" destId="{28714252-8EB3-4049-99BA-E5A198153553}" srcOrd="14" destOrd="0" presId="urn:microsoft.com/office/officeart/2008/layout/LinedList"/>
    <dgm:cxn modelId="{CD0DE667-C068-4664-B48D-65F9F7910C4B}" type="presParOf" srcId="{FB30BB75-B6B0-4930-A037-765704CCF867}" destId="{99021294-E1A1-4B8E-A57C-8DBA47F97E5C}" srcOrd="15" destOrd="0" presId="urn:microsoft.com/office/officeart/2008/layout/LinedList"/>
    <dgm:cxn modelId="{63059707-6CCC-4FA7-9D07-5B3DA7528A68}" type="presParOf" srcId="{FB30BB75-B6B0-4930-A037-765704CCF867}" destId="{17C73925-F165-4622-AA6B-41E445BCDBD1}" srcOrd="16" destOrd="0" presId="urn:microsoft.com/office/officeart/2008/layout/LinedList"/>
    <dgm:cxn modelId="{61EE5AB8-C74B-410C-AD2A-89DE46E0455C}" type="presParOf" srcId="{17C73925-F165-4622-AA6B-41E445BCDBD1}" destId="{365D4A4D-63A4-4AB6-B015-B2C73C03B496}" srcOrd="0" destOrd="0" presId="urn:microsoft.com/office/officeart/2008/layout/LinedList"/>
    <dgm:cxn modelId="{AAD356AF-1227-4C30-A268-C12285AED8EF}" type="presParOf" srcId="{17C73925-F165-4622-AA6B-41E445BCDBD1}" destId="{A5CE89A3-111F-4CAB-A268-D10E96A06B15}" srcOrd="1" destOrd="0" presId="urn:microsoft.com/office/officeart/2008/layout/LinedList"/>
    <dgm:cxn modelId="{43DD5511-6D2D-40BE-8E05-5709296545EF}" type="presParOf" srcId="{17C73925-F165-4622-AA6B-41E445BCDBD1}" destId="{3FE85F7B-40AC-4F2B-BD63-766B05B2E896}" srcOrd="2" destOrd="0" presId="urn:microsoft.com/office/officeart/2008/layout/LinedList"/>
    <dgm:cxn modelId="{4F29B2E5-66D3-43A4-8D3D-7BB98D0DAD8C}" type="presParOf" srcId="{FB30BB75-B6B0-4930-A037-765704CCF867}" destId="{BFE1F09C-9417-4ED5-9628-95B56D650280}" srcOrd="17" destOrd="0" presId="urn:microsoft.com/office/officeart/2008/layout/LinedList"/>
    <dgm:cxn modelId="{915A4196-AECE-4FC7-BCDE-1CC0D4B64838}" type="presParOf" srcId="{FB30BB75-B6B0-4930-A037-765704CCF867}" destId="{0CBB62C2-940D-41CE-ACA8-E598ED61E33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F15BB5C-DDE2-4B8D-8A7D-38259E81779E}">
      <dgm:prSet phldrT="[Text]" custT="1"/>
      <dgm:spPr/>
      <dgm:t>
        <a:bodyPr/>
        <a:lstStyle/>
        <a:p>
          <a:pPr>
            <a:lnSpc>
              <a:spcPct val="100000"/>
            </a:lnSpc>
            <a:spcAft>
              <a:spcPts val="0"/>
            </a:spcAft>
          </a:pPr>
          <a:r>
            <a:rPr lang="nl-NL" sz="1400" b="1" dirty="0">
              <a:solidFill>
                <a:srgbClr val="5E5E5E"/>
              </a:solidFill>
            </a:rPr>
            <a:t>Financieringsbronnen en advies</a:t>
          </a:r>
          <a:endParaRPr lang="en-US" sz="2000"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dirty="0">
              <a:solidFill>
                <a:srgbClr val="5E5E5E"/>
              </a:solidFill>
              <a:effectLst/>
              <a:hlinkClick xmlns:r="http://schemas.openxmlformats.org/officeDocument/2006/relationships" r:id="rId1">
                <a:extLst>
                  <a:ext uri="{A12FA001-AC4F-418D-AE19-62706E023703}">
                    <ahyp:hlinkClr xmlns:ahyp="http://schemas.microsoft.com/office/drawing/2018/hyperlinkcolor" val="tx"/>
                  </a:ext>
                </a:extLst>
              </a:hlinkClick>
            </a:rPr>
            <a:t>Asylum, Migration and Integration Fund (AMIF)</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684521E8-3815-4E38-AE34-23001CE886C7}">
      <dgm:prSet phldrT="[Text]"/>
      <dgm:spPr/>
      <dgm:t>
        <a:bodyPr/>
        <a:lstStyle/>
        <a:p>
          <a:endParaRPr lang="en-US" dirty="0">
            <a:solidFill>
              <a:srgbClr val="5E5E5E"/>
            </a:solidFill>
          </a:endParaRPr>
        </a:p>
      </dgm:t>
    </dgm:pt>
    <dgm:pt modelId="{9D277661-B16B-4E7D-8B07-6F37FE08E316}" type="parTrans" cxnId="{79830DA6-5E1F-4C13-AB8B-3B87CB851022}">
      <dgm:prSet/>
      <dgm:spPr/>
      <dgm:t>
        <a:bodyPr/>
        <a:lstStyle/>
        <a:p>
          <a:endParaRPr lang="en-US">
            <a:solidFill>
              <a:srgbClr val="5E5E5E"/>
            </a:solidFill>
          </a:endParaRPr>
        </a:p>
      </dgm:t>
    </dgm:pt>
    <dgm:pt modelId="{7E54CF04-062F-4E4B-8E39-C56144146E0D}" type="sibTrans" cxnId="{79830DA6-5E1F-4C13-AB8B-3B87CB851022}">
      <dgm:prSet/>
      <dgm:spPr/>
      <dgm:t>
        <a:bodyPr/>
        <a:lstStyle/>
        <a:p>
          <a:endParaRPr lang="en-US">
            <a:solidFill>
              <a:srgbClr val="5E5E5E"/>
            </a:solidFill>
          </a:endParaRPr>
        </a:p>
      </dgm:t>
    </dgm:pt>
    <dgm:pt modelId="{BB7F8FD0-EFAB-4202-86A1-435696BEE934}">
      <dgm:prSet/>
      <dgm:spPr/>
      <dgm:t>
        <a:bodyPr/>
        <a:lstStyle/>
        <a:p>
          <a:r>
            <a:rPr lang="en-US">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a:t>
          </a:r>
          <a:endParaRPr lang="en-US" dirty="0">
            <a:solidFill>
              <a:srgbClr val="5E5E5E"/>
            </a:solidFill>
          </a:endParaRPr>
        </a:p>
      </dgm:t>
    </dgm:pt>
    <dgm:pt modelId="{84A39302-E941-411F-9B7F-8C3E545A24DA}" type="parTrans" cxnId="{6CA6496E-3B38-47C1-99AB-74E5708A1B3C}">
      <dgm:prSet/>
      <dgm:spPr/>
      <dgm:t>
        <a:bodyPr/>
        <a:lstStyle/>
        <a:p>
          <a:endParaRPr lang="en-US">
            <a:solidFill>
              <a:srgbClr val="5E5E5E"/>
            </a:solidFill>
          </a:endParaRPr>
        </a:p>
      </dgm:t>
    </dgm:pt>
    <dgm:pt modelId="{ED737E93-C31D-4FD8-AD33-4F46203A5E2C}" type="sibTrans" cxnId="{6CA6496E-3B38-47C1-99AB-74E5708A1B3C}">
      <dgm:prSet/>
      <dgm:spPr/>
      <dgm:t>
        <a:bodyPr/>
        <a:lstStyle/>
        <a:p>
          <a:endParaRPr lang="en-US">
            <a:solidFill>
              <a:srgbClr val="5E5E5E"/>
            </a:solidFill>
          </a:endParaRPr>
        </a:p>
      </dgm:t>
    </dgm:pt>
    <dgm:pt modelId="{8902EEED-EFDF-4923-A00B-77C8535243DE}">
      <dgm:prSet/>
      <dgm:spPr/>
      <dgm:t>
        <a:bodyPr/>
        <a:lstStyle/>
        <a:p>
          <a:r>
            <a:rPr lang="en-US">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European Fund for Strategic Investments (EFSI)</a:t>
          </a:r>
          <a:endParaRPr lang="en-US" dirty="0">
            <a:solidFill>
              <a:srgbClr val="5E5E5E"/>
            </a:solidFill>
          </a:endParaRPr>
        </a:p>
      </dgm:t>
    </dgm:pt>
    <dgm:pt modelId="{9FA5C861-A4B3-41B6-92A4-336327C3616A}" type="parTrans" cxnId="{9D76A8E6-444C-498C-86B3-ED5E71E0BBFA}">
      <dgm:prSet/>
      <dgm:spPr/>
      <dgm:t>
        <a:bodyPr/>
        <a:lstStyle/>
        <a:p>
          <a:endParaRPr lang="en-US">
            <a:solidFill>
              <a:srgbClr val="5E5E5E"/>
            </a:solidFill>
          </a:endParaRPr>
        </a:p>
      </dgm:t>
    </dgm:pt>
    <dgm:pt modelId="{78F12D5E-4251-486F-ADAC-111637F77E23}" type="sibTrans" cxnId="{9D76A8E6-444C-498C-86B3-ED5E71E0BBFA}">
      <dgm:prSet/>
      <dgm:spPr/>
      <dgm:t>
        <a:bodyPr/>
        <a:lstStyle/>
        <a:p>
          <a:endParaRPr lang="en-US">
            <a:solidFill>
              <a:srgbClr val="5E5E5E"/>
            </a:solidFill>
          </a:endParaRPr>
        </a:p>
      </dgm:t>
    </dgm:pt>
    <dgm:pt modelId="{5018C00A-5AF4-41DB-8B2D-CFFA3BE235AD}">
      <dgm:prSet/>
      <dgm:spPr/>
      <dgm:t>
        <a:bodyPr/>
        <a:lstStyle/>
        <a:p>
          <a:r>
            <a:rPr lang="en-US">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European Structural and Investment Funds (ESIF)</a:t>
          </a:r>
          <a:endParaRPr lang="en-US" dirty="0">
            <a:solidFill>
              <a:srgbClr val="5E5E5E"/>
            </a:solidFill>
          </a:endParaRPr>
        </a:p>
      </dgm:t>
    </dgm:pt>
    <dgm:pt modelId="{F1E513A4-4E05-4774-874F-3D9DE3DF8BD0}" type="parTrans" cxnId="{B59F618B-928E-41CB-BA0A-7D980CD2193B}">
      <dgm:prSet/>
      <dgm:spPr/>
      <dgm:t>
        <a:bodyPr/>
        <a:lstStyle/>
        <a:p>
          <a:endParaRPr lang="en-US">
            <a:solidFill>
              <a:srgbClr val="5E5E5E"/>
            </a:solidFill>
          </a:endParaRPr>
        </a:p>
      </dgm:t>
    </dgm:pt>
    <dgm:pt modelId="{6F04BFFD-AE48-4B1D-8749-23675CBBD572}" type="sibTrans" cxnId="{B59F618B-928E-41CB-BA0A-7D980CD2193B}">
      <dgm:prSet/>
      <dgm:spPr/>
      <dgm:t>
        <a:bodyPr/>
        <a:lstStyle/>
        <a:p>
          <a:endParaRPr lang="en-US">
            <a:solidFill>
              <a:srgbClr val="5E5E5E"/>
            </a:solidFill>
          </a:endParaRPr>
        </a:p>
      </dgm:t>
    </dgm:pt>
    <dgm:pt modelId="{C514E42D-4C5F-4875-91B8-772E2F0DBE53}">
      <dgm:prSet/>
      <dgm:spPr/>
      <dgm:t>
        <a:bodyPr/>
        <a:lstStyle/>
        <a:p>
          <a:r>
            <a:rPr lang="en-US">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Fund for European Aid for the Most Deprived (FEAD)</a:t>
          </a:r>
          <a:endParaRPr lang="en-US" dirty="0">
            <a:solidFill>
              <a:srgbClr val="5E5E5E"/>
            </a:solidFill>
          </a:endParaRPr>
        </a:p>
      </dgm:t>
    </dgm:pt>
    <dgm:pt modelId="{85D397C2-97FE-4CE2-B131-9AF686A508B9}" type="parTrans" cxnId="{3A4BD686-4301-4784-BDBE-3C844CA05BE3}">
      <dgm:prSet/>
      <dgm:spPr/>
      <dgm:t>
        <a:bodyPr/>
        <a:lstStyle/>
        <a:p>
          <a:endParaRPr lang="en-US">
            <a:solidFill>
              <a:srgbClr val="5E5E5E"/>
            </a:solidFill>
          </a:endParaRPr>
        </a:p>
      </dgm:t>
    </dgm:pt>
    <dgm:pt modelId="{CFFD25DB-5845-438C-84F3-EAEDCE0FA9CE}" type="sibTrans" cxnId="{3A4BD686-4301-4784-BDBE-3C844CA05BE3}">
      <dgm:prSet/>
      <dgm:spPr/>
      <dgm:t>
        <a:bodyPr/>
        <a:lstStyle/>
        <a:p>
          <a:endParaRPr lang="en-US">
            <a:solidFill>
              <a:srgbClr val="5E5E5E"/>
            </a:solidFill>
          </a:endParaRPr>
        </a:p>
      </dgm:t>
    </dgm:pt>
    <dgm:pt modelId="{DF923B86-3103-4D18-ABC2-B15CFF3EB3A5}">
      <dgm:prSet/>
      <dgm:spPr/>
      <dgm:t>
        <a:bodyPr/>
        <a:lstStyle/>
        <a:p>
          <a:r>
            <a:rPr lang="en-US">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Internal Security Fund (ISF)</a:t>
          </a:r>
          <a:endParaRPr lang="en-US" dirty="0">
            <a:solidFill>
              <a:srgbClr val="5E5E5E"/>
            </a:solidFill>
          </a:endParaRPr>
        </a:p>
      </dgm:t>
    </dgm:pt>
    <dgm:pt modelId="{BD9D933D-7F5F-4BC8-9170-E41AF999FFF7}" type="parTrans" cxnId="{AB6D8CA0-D855-4F42-8F28-C4817E216E28}">
      <dgm:prSet/>
      <dgm:spPr/>
      <dgm:t>
        <a:bodyPr/>
        <a:lstStyle/>
        <a:p>
          <a:endParaRPr lang="en-US">
            <a:solidFill>
              <a:srgbClr val="5E5E5E"/>
            </a:solidFill>
          </a:endParaRPr>
        </a:p>
      </dgm:t>
    </dgm:pt>
    <dgm:pt modelId="{9E96207C-7936-4F7E-904F-254951B441A9}" type="sibTrans" cxnId="{AB6D8CA0-D855-4F42-8F28-C4817E216E28}">
      <dgm:prSet/>
      <dgm:spPr/>
      <dgm:t>
        <a:bodyPr/>
        <a:lstStyle/>
        <a:p>
          <a:endParaRPr lang="en-US">
            <a:solidFill>
              <a:srgbClr val="5E5E5E"/>
            </a:solidFill>
          </a:endParaRPr>
        </a:p>
      </dgm:t>
    </dgm:pt>
    <dgm:pt modelId="{171B0F30-D504-469D-B3C6-EE33F3584D7D}">
      <dgm:prSet/>
      <dgm:spPr/>
      <dgm:t>
        <a:bodyPr/>
        <a:lstStyle/>
        <a:p>
          <a:r>
            <a:rPr lang="en-US">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European Investment Project Portal</a:t>
          </a:r>
          <a:endParaRPr lang="en-US" dirty="0">
            <a:solidFill>
              <a:srgbClr val="5E5E5E"/>
            </a:solidFill>
          </a:endParaRPr>
        </a:p>
      </dgm:t>
    </dgm:pt>
    <dgm:pt modelId="{216E4ACB-61EE-4364-8EEB-BC837D5F37EF}" type="parTrans" cxnId="{E83FD68B-176F-47D2-8E08-22B1C2C29A42}">
      <dgm:prSet/>
      <dgm:spPr/>
      <dgm:t>
        <a:bodyPr/>
        <a:lstStyle/>
        <a:p>
          <a:endParaRPr lang="en-US">
            <a:solidFill>
              <a:srgbClr val="5E5E5E"/>
            </a:solidFill>
          </a:endParaRPr>
        </a:p>
      </dgm:t>
    </dgm:pt>
    <dgm:pt modelId="{0D4C1C6C-2DAC-431A-AFA7-A108CE562F8E}" type="sibTrans" cxnId="{E83FD68B-176F-47D2-8E08-22B1C2C29A42}">
      <dgm:prSet/>
      <dgm:spPr/>
      <dgm:t>
        <a:bodyPr/>
        <a:lstStyle/>
        <a:p>
          <a:endParaRPr lang="en-US">
            <a:solidFill>
              <a:srgbClr val="5E5E5E"/>
            </a:solidFill>
          </a:endParaRPr>
        </a:p>
      </dgm:t>
    </dgm:pt>
    <dgm:pt modelId="{62F71848-2303-427D-B001-A09D902AB800}">
      <dgm:prSet/>
      <dgm:spPr/>
      <dgm:t>
        <a:bodyPr/>
        <a:lstStyle/>
        <a:p>
          <a:r>
            <a:rPr lang="en-US">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Employment and Social Innovation programme (EaSI)</a:t>
          </a:r>
          <a:endParaRPr lang="en-US" dirty="0">
            <a:solidFill>
              <a:srgbClr val="5E5E5E"/>
            </a:solidFill>
          </a:endParaRPr>
        </a:p>
      </dgm:t>
    </dgm:pt>
    <dgm:pt modelId="{FEB13E63-0F58-4CD5-B1A6-A76BDB60970D}" type="parTrans" cxnId="{ABB120A2-424B-429C-8CF6-A0658B3C6C76}">
      <dgm:prSet/>
      <dgm:spPr/>
      <dgm:t>
        <a:bodyPr/>
        <a:lstStyle/>
        <a:p>
          <a:endParaRPr lang="en-US">
            <a:solidFill>
              <a:srgbClr val="5E5E5E"/>
            </a:solidFill>
          </a:endParaRPr>
        </a:p>
      </dgm:t>
    </dgm:pt>
    <dgm:pt modelId="{6C4A403A-BDD3-4ABC-9B11-4D79C28218AF}" type="sibTrans" cxnId="{ABB120A2-424B-429C-8CF6-A0658B3C6C76}">
      <dgm:prSet/>
      <dgm:spPr/>
      <dgm:t>
        <a:bodyPr/>
        <a:lstStyle/>
        <a:p>
          <a:endParaRPr lang="en-US">
            <a:solidFill>
              <a:srgbClr val="5E5E5E"/>
            </a:solidFill>
          </a:endParaRPr>
        </a:p>
      </dgm:t>
    </dgm:pt>
    <dgm:pt modelId="{74069F32-7631-4026-994F-25B8B34228A1}">
      <dgm:prSet/>
      <dgm:spPr/>
      <dgm:t>
        <a:bodyPr/>
        <a:lstStyle/>
        <a:p>
          <a:r>
            <a:rPr lang="en-US">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dirty="0">
            <a:solidFill>
              <a:srgbClr val="5E5E5E"/>
            </a:solidFill>
          </a:endParaRPr>
        </a:p>
      </dgm:t>
    </dgm:pt>
    <dgm:pt modelId="{EE0EF2DA-3723-4DDE-95EE-851FD74D119C}" type="parTrans" cxnId="{63530BEF-9E39-4680-9EC5-7F7AA305DFF9}">
      <dgm:prSet/>
      <dgm:spPr/>
      <dgm:t>
        <a:bodyPr/>
        <a:lstStyle/>
        <a:p>
          <a:endParaRPr lang="en-US">
            <a:solidFill>
              <a:srgbClr val="5E5E5E"/>
            </a:solidFill>
          </a:endParaRPr>
        </a:p>
      </dgm:t>
    </dgm:pt>
    <dgm:pt modelId="{D7BF26E0-0640-42E0-BC56-2A446905CEE6}" type="sibTrans" cxnId="{63530BEF-9E39-4680-9EC5-7F7AA305DFF9}">
      <dgm:prSet/>
      <dgm:spPr/>
      <dgm:t>
        <a:bodyPr/>
        <a:lstStyle/>
        <a:p>
          <a:endParaRPr lang="en-US">
            <a:solidFill>
              <a:srgbClr val="5E5E5E"/>
            </a:solidFill>
          </a:endParaRPr>
        </a:p>
      </dgm:t>
    </dgm:pt>
    <dgm:pt modelId="{442BA717-66CA-48CD-9536-AFBFF48388A2}">
      <dgm:prSet/>
      <dgm:spPr/>
      <dgm:t>
        <a:bodyPr/>
        <a:lstStyle/>
        <a:p>
          <a:r>
            <a:rPr lang="en-US">
              <a:solidFill>
                <a:srgbClr val="5E5E5E"/>
              </a:solidFill>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dirty="0">
            <a:solidFill>
              <a:srgbClr val="5E5E5E"/>
            </a:solidFill>
          </a:endParaRPr>
        </a:p>
      </dgm:t>
    </dgm:pt>
    <dgm:pt modelId="{99490A34-2C08-4DAF-8206-1985E8CF285F}" type="parTrans" cxnId="{7434C844-E1B5-41F9-9CEC-3FEF3B8CFEAB}">
      <dgm:prSet/>
      <dgm:spPr/>
      <dgm:t>
        <a:bodyPr/>
        <a:lstStyle/>
        <a:p>
          <a:endParaRPr lang="en-US">
            <a:solidFill>
              <a:srgbClr val="5E5E5E"/>
            </a:solidFill>
          </a:endParaRPr>
        </a:p>
      </dgm:t>
    </dgm:pt>
    <dgm:pt modelId="{EA4CABB2-8195-4C66-83B0-2399E753BD9A}" type="sibTrans" cxnId="{7434C844-E1B5-41F9-9CEC-3FEF3B8CFEAB}">
      <dgm:prSet/>
      <dgm:spPr/>
      <dgm:t>
        <a:bodyPr/>
        <a:lstStyle/>
        <a:p>
          <a:endParaRPr lang="en-US">
            <a:solidFill>
              <a:srgbClr val="5E5E5E"/>
            </a:solidFill>
          </a:endParaRPr>
        </a:p>
      </dgm:t>
    </dgm:pt>
    <dgm:pt modelId="{EBF8AC68-E59A-447B-BA5E-B4CB2CC59799}">
      <dgm:prSet/>
      <dgm:spPr/>
      <dgm:t>
        <a:bodyPr/>
        <a:lstStyle/>
        <a:p>
          <a:r>
            <a:rPr lang="en-US">
              <a:solidFill>
                <a:srgbClr val="5E5E5E"/>
              </a:solidFill>
              <a:hlinkClick xmlns:r="http://schemas.openxmlformats.org/officeDocument/2006/relationships" r:id="rId11">
                <a:extLst>
                  <a:ext uri="{A12FA001-AC4F-418D-AE19-62706E023703}">
                    <ahyp:hlinkClr xmlns:ahyp="http://schemas.microsoft.com/office/drawing/2018/hyperlinkcolor" val="tx"/>
                  </a:ext>
                </a:extLst>
              </a:hlinkClick>
            </a:rPr>
            <a:t>Urban Innovative Actions (UIA)</a:t>
          </a:r>
          <a:endParaRPr lang="en-US" dirty="0">
            <a:solidFill>
              <a:srgbClr val="5E5E5E"/>
            </a:solidFill>
          </a:endParaRPr>
        </a:p>
      </dgm:t>
    </dgm:pt>
    <dgm:pt modelId="{D7544B43-C1AD-4F80-BC54-C008CEED7A1F}" type="parTrans" cxnId="{152CEA4D-77AB-424B-A132-1FEC4DF12713}">
      <dgm:prSet/>
      <dgm:spPr/>
      <dgm:t>
        <a:bodyPr/>
        <a:lstStyle/>
        <a:p>
          <a:endParaRPr lang="en-US">
            <a:solidFill>
              <a:srgbClr val="5E5E5E"/>
            </a:solidFill>
          </a:endParaRPr>
        </a:p>
      </dgm:t>
    </dgm:pt>
    <dgm:pt modelId="{B929FCF5-B3DD-49FF-BEDA-4048472B287F}" type="sibTrans" cxnId="{152CEA4D-77AB-424B-A132-1FEC4DF12713}">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3"/>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3"/>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12"/>
      <dgm:spPr/>
    </dgm:pt>
    <dgm:pt modelId="{83A482E4-D00E-4178-ACE1-D8B40874A20E}" type="pres">
      <dgm:prSet presAssocID="{F008DBF2-C9E9-48B2-A17C-B392B98CB476}" presName="vertSpace2b" presStyleCnt="0"/>
      <dgm:spPr/>
    </dgm:pt>
    <dgm:pt modelId="{F06E3B86-618E-407A-BE3A-07E1FEB197AC}" type="pres">
      <dgm:prSet presAssocID="{BB7F8FD0-EFAB-4202-86A1-435696BEE934}" presName="horz2" presStyleCnt="0"/>
      <dgm:spPr/>
    </dgm:pt>
    <dgm:pt modelId="{C9BCB8DE-F21C-47FC-879F-73AD4AEC85FA}" type="pres">
      <dgm:prSet presAssocID="{BB7F8FD0-EFAB-4202-86A1-435696BEE934}" presName="horzSpace2" presStyleCnt="0"/>
      <dgm:spPr/>
    </dgm:pt>
    <dgm:pt modelId="{5B015EDA-B94F-49BF-9165-E5B944CFC849}" type="pres">
      <dgm:prSet presAssocID="{BB7F8FD0-EFAB-4202-86A1-435696BEE934}" presName="tx2" presStyleLbl="revTx" presStyleIdx="2" presStyleCnt="13"/>
      <dgm:spPr/>
    </dgm:pt>
    <dgm:pt modelId="{A4E72391-9752-426A-AD0B-9179223C35D2}" type="pres">
      <dgm:prSet presAssocID="{BB7F8FD0-EFAB-4202-86A1-435696BEE934}" presName="vert2" presStyleCnt="0"/>
      <dgm:spPr/>
    </dgm:pt>
    <dgm:pt modelId="{EDC60DDC-E6EE-40A3-A619-ED8748105B7C}" type="pres">
      <dgm:prSet presAssocID="{BB7F8FD0-EFAB-4202-86A1-435696BEE934}" presName="thinLine2b" presStyleLbl="callout" presStyleIdx="1" presStyleCnt="12"/>
      <dgm:spPr/>
    </dgm:pt>
    <dgm:pt modelId="{C2FCC190-8CD6-4D0D-8333-07DC4D6D933D}" type="pres">
      <dgm:prSet presAssocID="{BB7F8FD0-EFAB-4202-86A1-435696BEE934}" presName="vertSpace2b" presStyleCnt="0"/>
      <dgm:spPr/>
    </dgm:pt>
    <dgm:pt modelId="{59C55541-C1C4-4363-B1C5-1092709E9C68}" type="pres">
      <dgm:prSet presAssocID="{8902EEED-EFDF-4923-A00B-77C8535243DE}" presName="horz2" presStyleCnt="0"/>
      <dgm:spPr/>
    </dgm:pt>
    <dgm:pt modelId="{FA766671-D8F1-447E-9DDA-E82AD73BE06E}" type="pres">
      <dgm:prSet presAssocID="{8902EEED-EFDF-4923-A00B-77C8535243DE}" presName="horzSpace2" presStyleCnt="0"/>
      <dgm:spPr/>
    </dgm:pt>
    <dgm:pt modelId="{168E40E7-7AAC-412C-91F3-7A03CADEE9DF}" type="pres">
      <dgm:prSet presAssocID="{8902EEED-EFDF-4923-A00B-77C8535243DE}" presName="tx2" presStyleLbl="revTx" presStyleIdx="3" presStyleCnt="13"/>
      <dgm:spPr/>
    </dgm:pt>
    <dgm:pt modelId="{0515B914-423E-4EFB-8AA8-4AB803FEC6D8}" type="pres">
      <dgm:prSet presAssocID="{8902EEED-EFDF-4923-A00B-77C8535243DE}" presName="vert2" presStyleCnt="0"/>
      <dgm:spPr/>
    </dgm:pt>
    <dgm:pt modelId="{AA999C40-9190-4A8A-BEA2-786984401BCE}" type="pres">
      <dgm:prSet presAssocID="{8902EEED-EFDF-4923-A00B-77C8535243DE}" presName="thinLine2b" presStyleLbl="callout" presStyleIdx="2" presStyleCnt="12"/>
      <dgm:spPr/>
    </dgm:pt>
    <dgm:pt modelId="{3D5EE1D1-E0E7-494F-BCF3-A3A4959673AB}" type="pres">
      <dgm:prSet presAssocID="{8902EEED-EFDF-4923-A00B-77C8535243DE}" presName="vertSpace2b" presStyleCnt="0"/>
      <dgm:spPr/>
    </dgm:pt>
    <dgm:pt modelId="{E801A7A5-6938-4504-A65F-8DCD5838D406}" type="pres">
      <dgm:prSet presAssocID="{5018C00A-5AF4-41DB-8B2D-CFFA3BE235AD}" presName="horz2" presStyleCnt="0"/>
      <dgm:spPr/>
    </dgm:pt>
    <dgm:pt modelId="{7573DE31-672F-4F09-9DFD-EC279C5E6F9A}" type="pres">
      <dgm:prSet presAssocID="{5018C00A-5AF4-41DB-8B2D-CFFA3BE235AD}" presName="horzSpace2" presStyleCnt="0"/>
      <dgm:spPr/>
    </dgm:pt>
    <dgm:pt modelId="{484C222C-C060-41CF-9826-7089D9529880}" type="pres">
      <dgm:prSet presAssocID="{5018C00A-5AF4-41DB-8B2D-CFFA3BE235AD}" presName="tx2" presStyleLbl="revTx" presStyleIdx="4" presStyleCnt="13"/>
      <dgm:spPr/>
    </dgm:pt>
    <dgm:pt modelId="{FE69D308-045F-4F2D-A6A1-B65B5D8B6E0E}" type="pres">
      <dgm:prSet presAssocID="{5018C00A-5AF4-41DB-8B2D-CFFA3BE235AD}" presName="vert2" presStyleCnt="0"/>
      <dgm:spPr/>
    </dgm:pt>
    <dgm:pt modelId="{09BBDDA8-D9AC-442F-A60F-9D1CF72E320F}" type="pres">
      <dgm:prSet presAssocID="{5018C00A-5AF4-41DB-8B2D-CFFA3BE235AD}" presName="thinLine2b" presStyleLbl="callout" presStyleIdx="3" presStyleCnt="12"/>
      <dgm:spPr/>
    </dgm:pt>
    <dgm:pt modelId="{AD2087CE-74D0-4FAF-B444-4810712314E2}" type="pres">
      <dgm:prSet presAssocID="{5018C00A-5AF4-41DB-8B2D-CFFA3BE235AD}" presName="vertSpace2b" presStyleCnt="0"/>
      <dgm:spPr/>
    </dgm:pt>
    <dgm:pt modelId="{CA476A9C-EFCC-489D-B071-6ADC21B70DF3}" type="pres">
      <dgm:prSet presAssocID="{C514E42D-4C5F-4875-91B8-772E2F0DBE53}" presName="horz2" presStyleCnt="0"/>
      <dgm:spPr/>
    </dgm:pt>
    <dgm:pt modelId="{965FD9AF-3D43-4A52-90A5-8D42A9AF6DED}" type="pres">
      <dgm:prSet presAssocID="{C514E42D-4C5F-4875-91B8-772E2F0DBE53}" presName="horzSpace2" presStyleCnt="0"/>
      <dgm:spPr/>
    </dgm:pt>
    <dgm:pt modelId="{D13714ED-B8A4-44D0-9159-3301F18027AC}" type="pres">
      <dgm:prSet presAssocID="{C514E42D-4C5F-4875-91B8-772E2F0DBE53}" presName="tx2" presStyleLbl="revTx" presStyleIdx="5" presStyleCnt="13"/>
      <dgm:spPr/>
    </dgm:pt>
    <dgm:pt modelId="{F8393ADE-5789-496E-83E9-B4C7205F2F4E}" type="pres">
      <dgm:prSet presAssocID="{C514E42D-4C5F-4875-91B8-772E2F0DBE53}" presName="vert2" presStyleCnt="0"/>
      <dgm:spPr/>
    </dgm:pt>
    <dgm:pt modelId="{3DC2CF4D-6757-4626-A512-F5F846765971}" type="pres">
      <dgm:prSet presAssocID="{C514E42D-4C5F-4875-91B8-772E2F0DBE53}" presName="thinLine2b" presStyleLbl="callout" presStyleIdx="4" presStyleCnt="12"/>
      <dgm:spPr/>
    </dgm:pt>
    <dgm:pt modelId="{D38677C7-CE50-4208-9477-607252C9A8A2}" type="pres">
      <dgm:prSet presAssocID="{C514E42D-4C5F-4875-91B8-772E2F0DBE53}" presName="vertSpace2b" presStyleCnt="0"/>
      <dgm:spPr/>
    </dgm:pt>
    <dgm:pt modelId="{07D1231F-DD80-4D52-A903-12F399E502C5}" type="pres">
      <dgm:prSet presAssocID="{DF923B86-3103-4D18-ABC2-B15CFF3EB3A5}" presName="horz2" presStyleCnt="0"/>
      <dgm:spPr/>
    </dgm:pt>
    <dgm:pt modelId="{802554DD-91B2-4562-B5C6-1C4FF6436C4A}" type="pres">
      <dgm:prSet presAssocID="{DF923B86-3103-4D18-ABC2-B15CFF3EB3A5}" presName="horzSpace2" presStyleCnt="0"/>
      <dgm:spPr/>
    </dgm:pt>
    <dgm:pt modelId="{1E4F7A00-95CC-4C62-A3BE-F3B754089635}" type="pres">
      <dgm:prSet presAssocID="{DF923B86-3103-4D18-ABC2-B15CFF3EB3A5}" presName="tx2" presStyleLbl="revTx" presStyleIdx="6" presStyleCnt="13"/>
      <dgm:spPr/>
    </dgm:pt>
    <dgm:pt modelId="{A1C6DC73-AF59-432C-B489-1EDA6F3FB4B8}" type="pres">
      <dgm:prSet presAssocID="{DF923B86-3103-4D18-ABC2-B15CFF3EB3A5}" presName="vert2" presStyleCnt="0"/>
      <dgm:spPr/>
    </dgm:pt>
    <dgm:pt modelId="{A755A78C-ECC0-4BF5-BC23-477B4ACFC128}" type="pres">
      <dgm:prSet presAssocID="{DF923B86-3103-4D18-ABC2-B15CFF3EB3A5}" presName="thinLine2b" presStyleLbl="callout" presStyleIdx="5" presStyleCnt="12"/>
      <dgm:spPr/>
    </dgm:pt>
    <dgm:pt modelId="{6765E26D-2B22-4B31-B1BC-0BE00DE7AB0E}" type="pres">
      <dgm:prSet presAssocID="{DF923B86-3103-4D18-ABC2-B15CFF3EB3A5}" presName="vertSpace2b" presStyleCnt="0"/>
      <dgm:spPr/>
    </dgm:pt>
    <dgm:pt modelId="{AE2358FA-F947-47DD-ABC9-8C77386002EB}" type="pres">
      <dgm:prSet presAssocID="{171B0F30-D504-469D-B3C6-EE33F3584D7D}" presName="horz2" presStyleCnt="0"/>
      <dgm:spPr/>
    </dgm:pt>
    <dgm:pt modelId="{4EED0990-3640-47A9-B928-7489D0997791}" type="pres">
      <dgm:prSet presAssocID="{171B0F30-D504-469D-B3C6-EE33F3584D7D}" presName="horzSpace2" presStyleCnt="0"/>
      <dgm:spPr/>
    </dgm:pt>
    <dgm:pt modelId="{EEF7B5FF-5997-4ACB-BD59-A4BFB1171224}" type="pres">
      <dgm:prSet presAssocID="{171B0F30-D504-469D-B3C6-EE33F3584D7D}" presName="tx2" presStyleLbl="revTx" presStyleIdx="7" presStyleCnt="13"/>
      <dgm:spPr/>
    </dgm:pt>
    <dgm:pt modelId="{734F7665-AE6B-42CC-9803-800EC31301FA}" type="pres">
      <dgm:prSet presAssocID="{171B0F30-D504-469D-B3C6-EE33F3584D7D}" presName="vert2" presStyleCnt="0"/>
      <dgm:spPr/>
    </dgm:pt>
    <dgm:pt modelId="{36308167-9670-42D3-ADFD-862F5121CE2E}" type="pres">
      <dgm:prSet presAssocID="{171B0F30-D504-469D-B3C6-EE33F3584D7D}" presName="thinLine2b" presStyleLbl="callout" presStyleIdx="6" presStyleCnt="12"/>
      <dgm:spPr/>
    </dgm:pt>
    <dgm:pt modelId="{A678063E-0CFE-4BCD-A355-21F6BE0DC2FB}" type="pres">
      <dgm:prSet presAssocID="{171B0F30-D504-469D-B3C6-EE33F3584D7D}" presName="vertSpace2b" presStyleCnt="0"/>
      <dgm:spPr/>
    </dgm:pt>
    <dgm:pt modelId="{A84AEB2C-75B2-4359-AB5B-A624F4B88057}" type="pres">
      <dgm:prSet presAssocID="{62F71848-2303-427D-B001-A09D902AB800}" presName="horz2" presStyleCnt="0"/>
      <dgm:spPr/>
    </dgm:pt>
    <dgm:pt modelId="{7171B04B-8C22-468D-9BDE-70BEF7C27B5E}" type="pres">
      <dgm:prSet presAssocID="{62F71848-2303-427D-B001-A09D902AB800}" presName="horzSpace2" presStyleCnt="0"/>
      <dgm:spPr/>
    </dgm:pt>
    <dgm:pt modelId="{96EF2E0F-8FB3-472C-92D8-73562AE34749}" type="pres">
      <dgm:prSet presAssocID="{62F71848-2303-427D-B001-A09D902AB800}" presName="tx2" presStyleLbl="revTx" presStyleIdx="8" presStyleCnt="13"/>
      <dgm:spPr/>
    </dgm:pt>
    <dgm:pt modelId="{E4305917-7E98-4A61-AEA7-8731E12624DF}" type="pres">
      <dgm:prSet presAssocID="{62F71848-2303-427D-B001-A09D902AB800}" presName="vert2" presStyleCnt="0"/>
      <dgm:spPr/>
    </dgm:pt>
    <dgm:pt modelId="{DFB506F5-B65D-4A55-A1D1-BA739850024A}" type="pres">
      <dgm:prSet presAssocID="{62F71848-2303-427D-B001-A09D902AB800}" presName="thinLine2b" presStyleLbl="callout" presStyleIdx="7" presStyleCnt="12"/>
      <dgm:spPr/>
    </dgm:pt>
    <dgm:pt modelId="{994BC29B-EAA2-4FB5-86F1-88A53B12D4AF}" type="pres">
      <dgm:prSet presAssocID="{62F71848-2303-427D-B001-A09D902AB800}" presName="vertSpace2b" presStyleCnt="0"/>
      <dgm:spPr/>
    </dgm:pt>
    <dgm:pt modelId="{E6960648-5233-43B2-9702-3CB6BAB1635F}" type="pres">
      <dgm:prSet presAssocID="{74069F32-7631-4026-994F-25B8B34228A1}" presName="horz2" presStyleCnt="0"/>
      <dgm:spPr/>
    </dgm:pt>
    <dgm:pt modelId="{10D109F2-563D-41D2-BA02-B11722EE9CE9}" type="pres">
      <dgm:prSet presAssocID="{74069F32-7631-4026-994F-25B8B34228A1}" presName="horzSpace2" presStyleCnt="0"/>
      <dgm:spPr/>
    </dgm:pt>
    <dgm:pt modelId="{B10D99DB-4EF6-429E-88DC-BC85C9BC5366}" type="pres">
      <dgm:prSet presAssocID="{74069F32-7631-4026-994F-25B8B34228A1}" presName="tx2" presStyleLbl="revTx" presStyleIdx="9" presStyleCnt="13"/>
      <dgm:spPr/>
    </dgm:pt>
    <dgm:pt modelId="{22083622-89BC-4496-97FB-3D333649D0C5}" type="pres">
      <dgm:prSet presAssocID="{74069F32-7631-4026-994F-25B8B34228A1}" presName="vert2" presStyleCnt="0"/>
      <dgm:spPr/>
    </dgm:pt>
    <dgm:pt modelId="{9048F721-C8F5-467B-8F68-E70E6F4BC9E7}" type="pres">
      <dgm:prSet presAssocID="{74069F32-7631-4026-994F-25B8B34228A1}" presName="thinLine2b" presStyleLbl="callout" presStyleIdx="8" presStyleCnt="12"/>
      <dgm:spPr/>
    </dgm:pt>
    <dgm:pt modelId="{D3719652-4BE0-43A8-B208-D9C3E06C8BE8}" type="pres">
      <dgm:prSet presAssocID="{74069F32-7631-4026-994F-25B8B34228A1}" presName="vertSpace2b" presStyleCnt="0"/>
      <dgm:spPr/>
    </dgm:pt>
    <dgm:pt modelId="{959C486C-AA93-4F90-BCE5-5B4BFF228C67}" type="pres">
      <dgm:prSet presAssocID="{442BA717-66CA-48CD-9536-AFBFF48388A2}" presName="horz2" presStyleCnt="0"/>
      <dgm:spPr/>
    </dgm:pt>
    <dgm:pt modelId="{924E2CFD-3990-40D1-B25F-D44E8EE7504A}" type="pres">
      <dgm:prSet presAssocID="{442BA717-66CA-48CD-9536-AFBFF48388A2}" presName="horzSpace2" presStyleCnt="0"/>
      <dgm:spPr/>
    </dgm:pt>
    <dgm:pt modelId="{4575A5A4-C98B-4D51-B45F-6FA186B664AF}" type="pres">
      <dgm:prSet presAssocID="{442BA717-66CA-48CD-9536-AFBFF48388A2}" presName="tx2" presStyleLbl="revTx" presStyleIdx="10" presStyleCnt="13"/>
      <dgm:spPr/>
    </dgm:pt>
    <dgm:pt modelId="{6EB35A4C-1B53-4ED7-86FD-D20F52BD7B20}" type="pres">
      <dgm:prSet presAssocID="{442BA717-66CA-48CD-9536-AFBFF48388A2}" presName="vert2" presStyleCnt="0"/>
      <dgm:spPr/>
    </dgm:pt>
    <dgm:pt modelId="{7E93919C-963F-4994-A786-0BC5AE33F82B}" type="pres">
      <dgm:prSet presAssocID="{442BA717-66CA-48CD-9536-AFBFF48388A2}" presName="thinLine2b" presStyleLbl="callout" presStyleIdx="9" presStyleCnt="12"/>
      <dgm:spPr/>
    </dgm:pt>
    <dgm:pt modelId="{1B73E155-797C-4BA5-8835-9B7F24514DB3}" type="pres">
      <dgm:prSet presAssocID="{442BA717-66CA-48CD-9536-AFBFF48388A2}" presName="vertSpace2b" presStyleCnt="0"/>
      <dgm:spPr/>
    </dgm:pt>
    <dgm:pt modelId="{BAF54C25-0ED1-4DBE-BD56-4886B14ACD7E}" type="pres">
      <dgm:prSet presAssocID="{EBF8AC68-E59A-447B-BA5E-B4CB2CC59799}" presName="horz2" presStyleCnt="0"/>
      <dgm:spPr/>
    </dgm:pt>
    <dgm:pt modelId="{53244E05-8575-4A53-AE05-4168ED847180}" type="pres">
      <dgm:prSet presAssocID="{EBF8AC68-E59A-447B-BA5E-B4CB2CC59799}" presName="horzSpace2" presStyleCnt="0"/>
      <dgm:spPr/>
    </dgm:pt>
    <dgm:pt modelId="{270A1A46-7193-45A4-A8BA-3C11F60DC329}" type="pres">
      <dgm:prSet presAssocID="{EBF8AC68-E59A-447B-BA5E-B4CB2CC59799}" presName="tx2" presStyleLbl="revTx" presStyleIdx="11" presStyleCnt="13"/>
      <dgm:spPr/>
    </dgm:pt>
    <dgm:pt modelId="{141BCEE2-28E4-4F8B-BF39-5B6DCE673505}" type="pres">
      <dgm:prSet presAssocID="{EBF8AC68-E59A-447B-BA5E-B4CB2CC59799}" presName="vert2" presStyleCnt="0"/>
      <dgm:spPr/>
    </dgm:pt>
    <dgm:pt modelId="{6F4AD7FC-A145-49F9-8067-923A806CEFC7}" type="pres">
      <dgm:prSet presAssocID="{EBF8AC68-E59A-447B-BA5E-B4CB2CC59799}" presName="thinLine2b" presStyleLbl="callout" presStyleIdx="10" presStyleCnt="12"/>
      <dgm:spPr/>
    </dgm:pt>
    <dgm:pt modelId="{CE00C323-95A8-48D5-A536-5B12DC587A3E}" type="pres">
      <dgm:prSet presAssocID="{EBF8AC68-E59A-447B-BA5E-B4CB2CC59799}" presName="vertSpace2b"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2" presStyleCnt="13"/>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11" presStyleCnt="12"/>
      <dgm:spPr/>
    </dgm:pt>
    <dgm:pt modelId="{6DEEDE76-223A-43B8-8167-1696E1B49526}" type="pres">
      <dgm:prSet presAssocID="{684521E8-3815-4E38-AE34-23001CE886C7}"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C661CB29-6738-4005-A2BA-E60624F12A5A}" type="presOf" srcId="{74069F32-7631-4026-994F-25B8B34228A1}" destId="{B10D99DB-4EF6-429E-88DC-BC85C9BC5366}" srcOrd="0" destOrd="0" presId="urn:microsoft.com/office/officeart/2008/layout/LinedList"/>
    <dgm:cxn modelId="{1344273C-282F-4F5C-B22A-0FE6AF5D88EA}" type="presOf" srcId="{62F71848-2303-427D-B001-A09D902AB800}" destId="{96EF2E0F-8FB3-472C-92D8-73562AE34749}" srcOrd="0" destOrd="0" presId="urn:microsoft.com/office/officeart/2008/layout/LinedList"/>
    <dgm:cxn modelId="{7434C844-E1B5-41F9-9CEC-3FEF3B8CFEAB}" srcId="{4F15BB5C-DDE2-4B8D-8A7D-38259E81779E}" destId="{442BA717-66CA-48CD-9536-AFBFF48388A2}" srcOrd="9" destOrd="0" parTransId="{99490A34-2C08-4DAF-8206-1985E8CF285F}" sibTransId="{EA4CABB2-8195-4C66-83B0-2399E753BD9A}"/>
    <dgm:cxn modelId="{152CEA4D-77AB-424B-A132-1FEC4DF12713}" srcId="{4F15BB5C-DDE2-4B8D-8A7D-38259E81779E}" destId="{EBF8AC68-E59A-447B-BA5E-B4CB2CC59799}" srcOrd="10" destOrd="0" parTransId="{D7544B43-C1AD-4F80-BC54-C008CEED7A1F}" sibTransId="{B929FCF5-B3DD-49FF-BEDA-4048472B287F}"/>
    <dgm:cxn modelId="{4DCAF053-7B99-4BC0-B392-11F8091016B1}" type="presOf" srcId="{684521E8-3815-4E38-AE34-23001CE886C7}" destId="{5C9D1986-47A5-40AA-B1FF-AF7B97170D38}" srcOrd="0" destOrd="0" presId="urn:microsoft.com/office/officeart/2008/layout/LinedList"/>
    <dgm:cxn modelId="{B4426E5C-336D-410D-B151-C808BA7AB856}" type="presOf" srcId="{C514E42D-4C5F-4875-91B8-772E2F0DBE53}" destId="{D13714ED-B8A4-44D0-9159-3301F18027AC}" srcOrd="0" destOrd="0" presId="urn:microsoft.com/office/officeart/2008/layout/LinedList"/>
    <dgm:cxn modelId="{2713DD6C-2A13-485B-9D8A-0EF716B7778B}" type="presOf" srcId="{442BA717-66CA-48CD-9536-AFBFF48388A2}" destId="{4575A5A4-C98B-4D51-B45F-6FA186B664AF}" srcOrd="0" destOrd="0" presId="urn:microsoft.com/office/officeart/2008/layout/LinedList"/>
    <dgm:cxn modelId="{6CA6496E-3B38-47C1-99AB-74E5708A1B3C}" srcId="{4F15BB5C-DDE2-4B8D-8A7D-38259E81779E}" destId="{BB7F8FD0-EFAB-4202-86A1-435696BEE934}" srcOrd="1" destOrd="0" parTransId="{84A39302-E941-411F-9B7F-8C3E545A24DA}" sibTransId="{ED737E93-C31D-4FD8-AD33-4F46203A5E2C}"/>
    <dgm:cxn modelId="{29854B82-8BE9-4D94-B3E5-A26E5F2C2B6E}" type="presOf" srcId="{F008DBF2-C9E9-48B2-A17C-B392B98CB476}" destId="{558190DD-3FA0-4537-B02A-C745A59507C0}" srcOrd="0" destOrd="0" presId="urn:microsoft.com/office/officeart/2008/layout/LinedList"/>
    <dgm:cxn modelId="{3A4BD686-4301-4784-BDBE-3C844CA05BE3}" srcId="{4F15BB5C-DDE2-4B8D-8A7D-38259E81779E}" destId="{C514E42D-4C5F-4875-91B8-772E2F0DBE53}" srcOrd="4" destOrd="0" parTransId="{85D397C2-97FE-4CE2-B131-9AF686A508B9}" sibTransId="{CFFD25DB-5845-438C-84F3-EAEDCE0FA9CE}"/>
    <dgm:cxn modelId="{1DEC018B-5D4A-4104-A583-9A0CBB96B329}" type="presOf" srcId="{EBF8AC68-E59A-447B-BA5E-B4CB2CC59799}" destId="{270A1A46-7193-45A4-A8BA-3C11F60DC329}" srcOrd="0" destOrd="0" presId="urn:microsoft.com/office/officeart/2008/layout/LinedList"/>
    <dgm:cxn modelId="{B59F618B-928E-41CB-BA0A-7D980CD2193B}" srcId="{4F15BB5C-DDE2-4B8D-8A7D-38259E81779E}" destId="{5018C00A-5AF4-41DB-8B2D-CFFA3BE235AD}" srcOrd="3" destOrd="0" parTransId="{F1E513A4-4E05-4774-874F-3D9DE3DF8BD0}" sibTransId="{6F04BFFD-AE48-4B1D-8749-23675CBBD572}"/>
    <dgm:cxn modelId="{E83FD68B-176F-47D2-8E08-22B1C2C29A42}" srcId="{4F15BB5C-DDE2-4B8D-8A7D-38259E81779E}" destId="{171B0F30-D504-469D-B3C6-EE33F3584D7D}" srcOrd="6" destOrd="0" parTransId="{216E4ACB-61EE-4364-8EEB-BC837D5F37EF}" sibTransId="{0D4C1C6C-2DAC-431A-AFA7-A108CE562F8E}"/>
    <dgm:cxn modelId="{734050A0-3CA1-48A7-A88F-723F22EFE3DA}" type="presOf" srcId="{8CB6C817-54DF-47CC-AED0-F0F00FB1E26D}" destId="{6AA0C527-6020-4832-BB76-CF1ECB9502EE}" srcOrd="0" destOrd="0" presId="urn:microsoft.com/office/officeart/2008/layout/LinedList"/>
    <dgm:cxn modelId="{AB6D8CA0-D855-4F42-8F28-C4817E216E28}" srcId="{4F15BB5C-DDE2-4B8D-8A7D-38259E81779E}" destId="{DF923B86-3103-4D18-ABC2-B15CFF3EB3A5}" srcOrd="5" destOrd="0" parTransId="{BD9D933D-7F5F-4BC8-9170-E41AF999FFF7}" sibTransId="{9E96207C-7936-4F7E-904F-254951B441A9}"/>
    <dgm:cxn modelId="{ABB120A2-424B-429C-8CF6-A0658B3C6C76}" srcId="{4F15BB5C-DDE2-4B8D-8A7D-38259E81779E}" destId="{62F71848-2303-427D-B001-A09D902AB800}" srcOrd="7" destOrd="0" parTransId="{FEB13E63-0F58-4CD5-B1A6-A76BDB60970D}" sibTransId="{6C4A403A-BDD3-4ABC-9B11-4D79C28218AF}"/>
    <dgm:cxn modelId="{79830DA6-5E1F-4C13-AB8B-3B87CB851022}" srcId="{4F15BB5C-DDE2-4B8D-8A7D-38259E81779E}" destId="{684521E8-3815-4E38-AE34-23001CE886C7}" srcOrd="11" destOrd="0" parTransId="{9D277661-B16B-4E7D-8B07-6F37FE08E316}" sibTransId="{7E54CF04-062F-4E4B-8E39-C56144146E0D}"/>
    <dgm:cxn modelId="{071836AE-BB07-4C5E-B862-3D67823F5377}" type="presOf" srcId="{5018C00A-5AF4-41DB-8B2D-CFFA3BE235AD}" destId="{484C222C-C060-41CF-9826-7089D9529880}" srcOrd="0" destOrd="0" presId="urn:microsoft.com/office/officeart/2008/layout/LinedList"/>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664B3FCC-001D-4364-BFB8-360FA118D8D5}" type="presOf" srcId="{BB7F8FD0-EFAB-4202-86A1-435696BEE934}" destId="{5B015EDA-B94F-49BF-9165-E5B944CFC849}" srcOrd="0" destOrd="0" presId="urn:microsoft.com/office/officeart/2008/layout/LinedList"/>
    <dgm:cxn modelId="{E6F0BEE1-4AC8-4EFB-AE64-985ED04EEE85}" type="presOf" srcId="{8902EEED-EFDF-4923-A00B-77C8535243DE}" destId="{168E40E7-7AAC-412C-91F3-7A03CADEE9DF}" srcOrd="0" destOrd="0" presId="urn:microsoft.com/office/officeart/2008/layout/LinedList"/>
    <dgm:cxn modelId="{9D76A8E6-444C-498C-86B3-ED5E71E0BBFA}" srcId="{4F15BB5C-DDE2-4B8D-8A7D-38259E81779E}" destId="{8902EEED-EFDF-4923-A00B-77C8535243DE}" srcOrd="2" destOrd="0" parTransId="{9FA5C861-A4B3-41B6-92A4-336327C3616A}" sibTransId="{78F12D5E-4251-486F-ADAC-111637F77E23}"/>
    <dgm:cxn modelId="{1A4371E9-3CB7-45A6-84BA-CE111DFF592E}" type="presOf" srcId="{171B0F30-D504-469D-B3C6-EE33F3584D7D}" destId="{EEF7B5FF-5997-4ACB-BD59-A4BFB1171224}" srcOrd="0" destOrd="0" presId="urn:microsoft.com/office/officeart/2008/layout/LinedList"/>
    <dgm:cxn modelId="{63530BEF-9E39-4680-9EC5-7F7AA305DFF9}" srcId="{4F15BB5C-DDE2-4B8D-8A7D-38259E81779E}" destId="{74069F32-7631-4026-994F-25B8B34228A1}" srcOrd="8" destOrd="0" parTransId="{EE0EF2DA-3723-4DDE-95EE-851FD74D119C}" sibTransId="{D7BF26E0-0640-42E0-BC56-2A446905CEE6}"/>
    <dgm:cxn modelId="{97B751FD-AFB3-4097-ADBF-CB3772E06B56}" type="presOf" srcId="{DF923B86-3103-4D18-ABC2-B15CFF3EB3A5}" destId="{1E4F7A00-95CC-4C62-A3BE-F3B754089635}"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124F5506-6A5C-4674-AD3E-CF4D68A29035}" type="presParOf" srcId="{2F1F6FCD-77D8-423E-A804-C1917D0E741E}" destId="{F06E3B86-618E-407A-BE3A-07E1FEB197AC}" srcOrd="4" destOrd="0" presId="urn:microsoft.com/office/officeart/2008/layout/LinedList"/>
    <dgm:cxn modelId="{25BF0FE7-841C-4F88-ACD8-9ED011F49563}" type="presParOf" srcId="{F06E3B86-618E-407A-BE3A-07E1FEB197AC}" destId="{C9BCB8DE-F21C-47FC-879F-73AD4AEC85FA}" srcOrd="0" destOrd="0" presId="urn:microsoft.com/office/officeart/2008/layout/LinedList"/>
    <dgm:cxn modelId="{0412C131-3767-4206-A3D0-5225AEFB44DD}" type="presParOf" srcId="{F06E3B86-618E-407A-BE3A-07E1FEB197AC}" destId="{5B015EDA-B94F-49BF-9165-E5B944CFC849}" srcOrd="1" destOrd="0" presId="urn:microsoft.com/office/officeart/2008/layout/LinedList"/>
    <dgm:cxn modelId="{31257661-99DE-45FA-9215-D9925F46E2A6}" type="presParOf" srcId="{F06E3B86-618E-407A-BE3A-07E1FEB197AC}" destId="{A4E72391-9752-426A-AD0B-9179223C35D2}" srcOrd="2" destOrd="0" presId="urn:microsoft.com/office/officeart/2008/layout/LinedList"/>
    <dgm:cxn modelId="{6F94C110-EAF1-4C5A-8D67-C166209F1340}" type="presParOf" srcId="{2F1F6FCD-77D8-423E-A804-C1917D0E741E}" destId="{EDC60DDC-E6EE-40A3-A619-ED8748105B7C}" srcOrd="5" destOrd="0" presId="urn:microsoft.com/office/officeart/2008/layout/LinedList"/>
    <dgm:cxn modelId="{8C43DD4B-3C02-4A5D-9A71-E0E60B7C189A}" type="presParOf" srcId="{2F1F6FCD-77D8-423E-A804-C1917D0E741E}" destId="{C2FCC190-8CD6-4D0D-8333-07DC4D6D933D}" srcOrd="6" destOrd="0" presId="urn:microsoft.com/office/officeart/2008/layout/LinedList"/>
    <dgm:cxn modelId="{1F3A2690-DEDD-46DC-82D7-93F223183780}" type="presParOf" srcId="{2F1F6FCD-77D8-423E-A804-C1917D0E741E}" destId="{59C55541-C1C4-4363-B1C5-1092709E9C68}" srcOrd="7" destOrd="0" presId="urn:microsoft.com/office/officeart/2008/layout/LinedList"/>
    <dgm:cxn modelId="{94F59D68-7DD2-41D6-A48F-1B663B816F02}" type="presParOf" srcId="{59C55541-C1C4-4363-B1C5-1092709E9C68}" destId="{FA766671-D8F1-447E-9DDA-E82AD73BE06E}" srcOrd="0" destOrd="0" presId="urn:microsoft.com/office/officeart/2008/layout/LinedList"/>
    <dgm:cxn modelId="{6DCE9EA7-3FDF-4772-996A-9581C1B80A2F}" type="presParOf" srcId="{59C55541-C1C4-4363-B1C5-1092709E9C68}" destId="{168E40E7-7AAC-412C-91F3-7A03CADEE9DF}" srcOrd="1" destOrd="0" presId="urn:microsoft.com/office/officeart/2008/layout/LinedList"/>
    <dgm:cxn modelId="{32A3B683-0140-4A01-9993-6FC44D9D245E}" type="presParOf" srcId="{59C55541-C1C4-4363-B1C5-1092709E9C68}" destId="{0515B914-423E-4EFB-8AA8-4AB803FEC6D8}" srcOrd="2" destOrd="0" presId="urn:microsoft.com/office/officeart/2008/layout/LinedList"/>
    <dgm:cxn modelId="{6028E089-AB49-45B7-A875-8384F483C3AA}" type="presParOf" srcId="{2F1F6FCD-77D8-423E-A804-C1917D0E741E}" destId="{AA999C40-9190-4A8A-BEA2-786984401BCE}" srcOrd="8" destOrd="0" presId="urn:microsoft.com/office/officeart/2008/layout/LinedList"/>
    <dgm:cxn modelId="{1A0BF62D-176D-4996-8845-FE116F20C69F}" type="presParOf" srcId="{2F1F6FCD-77D8-423E-A804-C1917D0E741E}" destId="{3D5EE1D1-E0E7-494F-BCF3-A3A4959673AB}" srcOrd="9" destOrd="0" presId="urn:microsoft.com/office/officeart/2008/layout/LinedList"/>
    <dgm:cxn modelId="{469E99B0-F77D-46B3-9545-864C4AC43CB2}" type="presParOf" srcId="{2F1F6FCD-77D8-423E-A804-C1917D0E741E}" destId="{E801A7A5-6938-4504-A65F-8DCD5838D406}" srcOrd="10" destOrd="0" presId="urn:microsoft.com/office/officeart/2008/layout/LinedList"/>
    <dgm:cxn modelId="{8B05C9DA-BE18-4737-8528-93C433BF8C5C}" type="presParOf" srcId="{E801A7A5-6938-4504-A65F-8DCD5838D406}" destId="{7573DE31-672F-4F09-9DFD-EC279C5E6F9A}" srcOrd="0" destOrd="0" presId="urn:microsoft.com/office/officeart/2008/layout/LinedList"/>
    <dgm:cxn modelId="{5202A387-C366-4B73-92EE-8FEE5F5DDD2E}" type="presParOf" srcId="{E801A7A5-6938-4504-A65F-8DCD5838D406}" destId="{484C222C-C060-41CF-9826-7089D9529880}" srcOrd="1" destOrd="0" presId="urn:microsoft.com/office/officeart/2008/layout/LinedList"/>
    <dgm:cxn modelId="{5CCB9F46-D2FB-4043-B8D7-12E2CE828886}" type="presParOf" srcId="{E801A7A5-6938-4504-A65F-8DCD5838D406}" destId="{FE69D308-045F-4F2D-A6A1-B65B5D8B6E0E}" srcOrd="2" destOrd="0" presId="urn:microsoft.com/office/officeart/2008/layout/LinedList"/>
    <dgm:cxn modelId="{D1218D8A-8BBE-4095-90D7-D9E3E243B749}" type="presParOf" srcId="{2F1F6FCD-77D8-423E-A804-C1917D0E741E}" destId="{09BBDDA8-D9AC-442F-A60F-9D1CF72E320F}" srcOrd="11" destOrd="0" presId="urn:microsoft.com/office/officeart/2008/layout/LinedList"/>
    <dgm:cxn modelId="{5AB4FF1B-88AA-41CF-86CB-920419C42660}" type="presParOf" srcId="{2F1F6FCD-77D8-423E-A804-C1917D0E741E}" destId="{AD2087CE-74D0-4FAF-B444-4810712314E2}" srcOrd="12" destOrd="0" presId="urn:microsoft.com/office/officeart/2008/layout/LinedList"/>
    <dgm:cxn modelId="{5E1BCC32-141D-4875-A9AF-4679E528A302}" type="presParOf" srcId="{2F1F6FCD-77D8-423E-A804-C1917D0E741E}" destId="{CA476A9C-EFCC-489D-B071-6ADC21B70DF3}" srcOrd="13" destOrd="0" presId="urn:microsoft.com/office/officeart/2008/layout/LinedList"/>
    <dgm:cxn modelId="{8A8BD496-ED73-4AB5-98F5-6E4DD08E32E0}" type="presParOf" srcId="{CA476A9C-EFCC-489D-B071-6ADC21B70DF3}" destId="{965FD9AF-3D43-4A52-90A5-8D42A9AF6DED}" srcOrd="0" destOrd="0" presId="urn:microsoft.com/office/officeart/2008/layout/LinedList"/>
    <dgm:cxn modelId="{EF244DD7-061D-4D60-BF9F-26ADD9BBF0EF}" type="presParOf" srcId="{CA476A9C-EFCC-489D-B071-6ADC21B70DF3}" destId="{D13714ED-B8A4-44D0-9159-3301F18027AC}" srcOrd="1" destOrd="0" presId="urn:microsoft.com/office/officeart/2008/layout/LinedList"/>
    <dgm:cxn modelId="{455076E6-357B-423F-A7C2-BC31483CFA7F}" type="presParOf" srcId="{CA476A9C-EFCC-489D-B071-6ADC21B70DF3}" destId="{F8393ADE-5789-496E-83E9-B4C7205F2F4E}" srcOrd="2" destOrd="0" presId="urn:microsoft.com/office/officeart/2008/layout/LinedList"/>
    <dgm:cxn modelId="{51616785-9326-406C-9A74-76D1B089A5B8}" type="presParOf" srcId="{2F1F6FCD-77D8-423E-A804-C1917D0E741E}" destId="{3DC2CF4D-6757-4626-A512-F5F846765971}" srcOrd="14" destOrd="0" presId="urn:microsoft.com/office/officeart/2008/layout/LinedList"/>
    <dgm:cxn modelId="{5329332D-56DE-43C9-8DA6-DC67FBA48E93}" type="presParOf" srcId="{2F1F6FCD-77D8-423E-A804-C1917D0E741E}" destId="{D38677C7-CE50-4208-9477-607252C9A8A2}" srcOrd="15" destOrd="0" presId="urn:microsoft.com/office/officeart/2008/layout/LinedList"/>
    <dgm:cxn modelId="{EE9814CB-1E0F-4B61-89EA-41A9D5E59DA4}" type="presParOf" srcId="{2F1F6FCD-77D8-423E-A804-C1917D0E741E}" destId="{07D1231F-DD80-4D52-A903-12F399E502C5}" srcOrd="16" destOrd="0" presId="urn:microsoft.com/office/officeart/2008/layout/LinedList"/>
    <dgm:cxn modelId="{4D730618-82FE-4765-B0AE-5C252355293F}" type="presParOf" srcId="{07D1231F-DD80-4D52-A903-12F399E502C5}" destId="{802554DD-91B2-4562-B5C6-1C4FF6436C4A}" srcOrd="0" destOrd="0" presId="urn:microsoft.com/office/officeart/2008/layout/LinedList"/>
    <dgm:cxn modelId="{2C0E3D10-7BF6-4E6A-B007-5D52EBDA115F}" type="presParOf" srcId="{07D1231F-DD80-4D52-A903-12F399E502C5}" destId="{1E4F7A00-95CC-4C62-A3BE-F3B754089635}" srcOrd="1" destOrd="0" presId="urn:microsoft.com/office/officeart/2008/layout/LinedList"/>
    <dgm:cxn modelId="{FA5B9338-E27A-4D1C-A7F5-CF972BF9213B}" type="presParOf" srcId="{07D1231F-DD80-4D52-A903-12F399E502C5}" destId="{A1C6DC73-AF59-432C-B489-1EDA6F3FB4B8}" srcOrd="2" destOrd="0" presId="urn:microsoft.com/office/officeart/2008/layout/LinedList"/>
    <dgm:cxn modelId="{8574B6E5-8867-4FEB-A759-4260CA1A0557}" type="presParOf" srcId="{2F1F6FCD-77D8-423E-A804-C1917D0E741E}" destId="{A755A78C-ECC0-4BF5-BC23-477B4ACFC128}" srcOrd="17" destOrd="0" presId="urn:microsoft.com/office/officeart/2008/layout/LinedList"/>
    <dgm:cxn modelId="{C1C1FAD5-FB2D-44EE-AEF3-43FB1E5BA2A3}" type="presParOf" srcId="{2F1F6FCD-77D8-423E-A804-C1917D0E741E}" destId="{6765E26D-2B22-4B31-B1BC-0BE00DE7AB0E}" srcOrd="18" destOrd="0" presId="urn:microsoft.com/office/officeart/2008/layout/LinedList"/>
    <dgm:cxn modelId="{A2691E77-640E-4A53-B8B6-1CD1FB0736DD}" type="presParOf" srcId="{2F1F6FCD-77D8-423E-A804-C1917D0E741E}" destId="{AE2358FA-F947-47DD-ABC9-8C77386002EB}" srcOrd="19" destOrd="0" presId="urn:microsoft.com/office/officeart/2008/layout/LinedList"/>
    <dgm:cxn modelId="{2313FC85-ED9D-48C3-9467-81A10A9491E7}" type="presParOf" srcId="{AE2358FA-F947-47DD-ABC9-8C77386002EB}" destId="{4EED0990-3640-47A9-B928-7489D0997791}" srcOrd="0" destOrd="0" presId="urn:microsoft.com/office/officeart/2008/layout/LinedList"/>
    <dgm:cxn modelId="{4D588DC0-4E3C-450B-B66B-2AE7E1966DBF}" type="presParOf" srcId="{AE2358FA-F947-47DD-ABC9-8C77386002EB}" destId="{EEF7B5FF-5997-4ACB-BD59-A4BFB1171224}" srcOrd="1" destOrd="0" presId="urn:microsoft.com/office/officeart/2008/layout/LinedList"/>
    <dgm:cxn modelId="{CD337CAB-37C9-4035-AA7E-68AE0DC20B7A}" type="presParOf" srcId="{AE2358FA-F947-47DD-ABC9-8C77386002EB}" destId="{734F7665-AE6B-42CC-9803-800EC31301FA}" srcOrd="2" destOrd="0" presId="urn:microsoft.com/office/officeart/2008/layout/LinedList"/>
    <dgm:cxn modelId="{EA6FB2CB-BA74-4A17-A48D-943AF6DAA5AF}" type="presParOf" srcId="{2F1F6FCD-77D8-423E-A804-C1917D0E741E}" destId="{36308167-9670-42D3-ADFD-862F5121CE2E}" srcOrd="20" destOrd="0" presId="urn:microsoft.com/office/officeart/2008/layout/LinedList"/>
    <dgm:cxn modelId="{B18B6657-7B77-41F4-8041-6B7B38EBB52B}" type="presParOf" srcId="{2F1F6FCD-77D8-423E-A804-C1917D0E741E}" destId="{A678063E-0CFE-4BCD-A355-21F6BE0DC2FB}" srcOrd="21" destOrd="0" presId="urn:microsoft.com/office/officeart/2008/layout/LinedList"/>
    <dgm:cxn modelId="{63641DF2-2057-4B81-86B4-8EED98F9E0BB}" type="presParOf" srcId="{2F1F6FCD-77D8-423E-A804-C1917D0E741E}" destId="{A84AEB2C-75B2-4359-AB5B-A624F4B88057}" srcOrd="22" destOrd="0" presId="urn:microsoft.com/office/officeart/2008/layout/LinedList"/>
    <dgm:cxn modelId="{4CCEB7B1-B318-42E8-BC40-2833FBBC5DC7}" type="presParOf" srcId="{A84AEB2C-75B2-4359-AB5B-A624F4B88057}" destId="{7171B04B-8C22-468D-9BDE-70BEF7C27B5E}" srcOrd="0" destOrd="0" presId="urn:microsoft.com/office/officeart/2008/layout/LinedList"/>
    <dgm:cxn modelId="{0D2595BC-FF3F-451F-9BAD-C8DDD5E448A6}" type="presParOf" srcId="{A84AEB2C-75B2-4359-AB5B-A624F4B88057}" destId="{96EF2E0F-8FB3-472C-92D8-73562AE34749}" srcOrd="1" destOrd="0" presId="urn:microsoft.com/office/officeart/2008/layout/LinedList"/>
    <dgm:cxn modelId="{FD4D0240-5663-4015-A857-ADD6D2A1323B}" type="presParOf" srcId="{A84AEB2C-75B2-4359-AB5B-A624F4B88057}" destId="{E4305917-7E98-4A61-AEA7-8731E12624DF}" srcOrd="2" destOrd="0" presId="urn:microsoft.com/office/officeart/2008/layout/LinedList"/>
    <dgm:cxn modelId="{56998B96-208A-491C-8C15-A792892D06BC}" type="presParOf" srcId="{2F1F6FCD-77D8-423E-A804-C1917D0E741E}" destId="{DFB506F5-B65D-4A55-A1D1-BA739850024A}" srcOrd="23" destOrd="0" presId="urn:microsoft.com/office/officeart/2008/layout/LinedList"/>
    <dgm:cxn modelId="{CFF9742D-693C-4963-8484-55C9EC866B2E}" type="presParOf" srcId="{2F1F6FCD-77D8-423E-A804-C1917D0E741E}" destId="{994BC29B-EAA2-4FB5-86F1-88A53B12D4AF}" srcOrd="24" destOrd="0" presId="urn:microsoft.com/office/officeart/2008/layout/LinedList"/>
    <dgm:cxn modelId="{17F1B6FA-0CB1-431A-8A07-F80DD243F865}" type="presParOf" srcId="{2F1F6FCD-77D8-423E-A804-C1917D0E741E}" destId="{E6960648-5233-43B2-9702-3CB6BAB1635F}" srcOrd="25" destOrd="0" presId="urn:microsoft.com/office/officeart/2008/layout/LinedList"/>
    <dgm:cxn modelId="{6BB73C1A-4CDE-46D1-92B6-DE5DC1EC4983}" type="presParOf" srcId="{E6960648-5233-43B2-9702-3CB6BAB1635F}" destId="{10D109F2-563D-41D2-BA02-B11722EE9CE9}" srcOrd="0" destOrd="0" presId="urn:microsoft.com/office/officeart/2008/layout/LinedList"/>
    <dgm:cxn modelId="{995BD7BE-37E8-47DE-B71E-3AB8405D7DB1}" type="presParOf" srcId="{E6960648-5233-43B2-9702-3CB6BAB1635F}" destId="{B10D99DB-4EF6-429E-88DC-BC85C9BC5366}" srcOrd="1" destOrd="0" presId="urn:microsoft.com/office/officeart/2008/layout/LinedList"/>
    <dgm:cxn modelId="{68D99492-6B2C-4D13-8CD3-8881D757BF18}" type="presParOf" srcId="{E6960648-5233-43B2-9702-3CB6BAB1635F}" destId="{22083622-89BC-4496-97FB-3D333649D0C5}" srcOrd="2" destOrd="0" presId="urn:microsoft.com/office/officeart/2008/layout/LinedList"/>
    <dgm:cxn modelId="{047C0A59-826D-4DFB-BC50-4BF303D4569A}" type="presParOf" srcId="{2F1F6FCD-77D8-423E-A804-C1917D0E741E}" destId="{9048F721-C8F5-467B-8F68-E70E6F4BC9E7}" srcOrd="26" destOrd="0" presId="urn:microsoft.com/office/officeart/2008/layout/LinedList"/>
    <dgm:cxn modelId="{CFC38FD1-4506-4358-9AD5-90CABEA18330}" type="presParOf" srcId="{2F1F6FCD-77D8-423E-A804-C1917D0E741E}" destId="{D3719652-4BE0-43A8-B208-D9C3E06C8BE8}" srcOrd="27" destOrd="0" presId="urn:microsoft.com/office/officeart/2008/layout/LinedList"/>
    <dgm:cxn modelId="{70B30DE7-AE77-4594-80A6-513038C5ED1D}" type="presParOf" srcId="{2F1F6FCD-77D8-423E-A804-C1917D0E741E}" destId="{959C486C-AA93-4F90-BCE5-5B4BFF228C67}" srcOrd="28" destOrd="0" presId="urn:microsoft.com/office/officeart/2008/layout/LinedList"/>
    <dgm:cxn modelId="{9866F3AC-21B7-4860-B7DC-AF5B279D3ADD}" type="presParOf" srcId="{959C486C-AA93-4F90-BCE5-5B4BFF228C67}" destId="{924E2CFD-3990-40D1-B25F-D44E8EE7504A}" srcOrd="0" destOrd="0" presId="urn:microsoft.com/office/officeart/2008/layout/LinedList"/>
    <dgm:cxn modelId="{7827FDFA-4573-4D92-BB46-1411814E5690}" type="presParOf" srcId="{959C486C-AA93-4F90-BCE5-5B4BFF228C67}" destId="{4575A5A4-C98B-4D51-B45F-6FA186B664AF}" srcOrd="1" destOrd="0" presId="urn:microsoft.com/office/officeart/2008/layout/LinedList"/>
    <dgm:cxn modelId="{9EAE224F-0B72-46B1-B191-B71D63C138F5}" type="presParOf" srcId="{959C486C-AA93-4F90-BCE5-5B4BFF228C67}" destId="{6EB35A4C-1B53-4ED7-86FD-D20F52BD7B20}" srcOrd="2" destOrd="0" presId="urn:microsoft.com/office/officeart/2008/layout/LinedList"/>
    <dgm:cxn modelId="{6027A74C-B9D6-4E5B-BD7C-6689A5685F70}" type="presParOf" srcId="{2F1F6FCD-77D8-423E-A804-C1917D0E741E}" destId="{7E93919C-963F-4994-A786-0BC5AE33F82B}" srcOrd="29" destOrd="0" presId="urn:microsoft.com/office/officeart/2008/layout/LinedList"/>
    <dgm:cxn modelId="{F6E3CB30-2FE7-4D26-A820-FDA94B601372}" type="presParOf" srcId="{2F1F6FCD-77D8-423E-A804-C1917D0E741E}" destId="{1B73E155-797C-4BA5-8835-9B7F24514DB3}" srcOrd="30" destOrd="0" presId="urn:microsoft.com/office/officeart/2008/layout/LinedList"/>
    <dgm:cxn modelId="{35B9D43C-2E58-45CB-BECE-8C8E8CA141D6}" type="presParOf" srcId="{2F1F6FCD-77D8-423E-A804-C1917D0E741E}" destId="{BAF54C25-0ED1-4DBE-BD56-4886B14ACD7E}" srcOrd="31" destOrd="0" presId="urn:microsoft.com/office/officeart/2008/layout/LinedList"/>
    <dgm:cxn modelId="{1173A12E-5594-4019-B007-34A595F118C8}" type="presParOf" srcId="{BAF54C25-0ED1-4DBE-BD56-4886B14ACD7E}" destId="{53244E05-8575-4A53-AE05-4168ED847180}" srcOrd="0" destOrd="0" presId="urn:microsoft.com/office/officeart/2008/layout/LinedList"/>
    <dgm:cxn modelId="{D698B5E7-1146-4655-BA88-DC47419D6979}" type="presParOf" srcId="{BAF54C25-0ED1-4DBE-BD56-4886B14ACD7E}" destId="{270A1A46-7193-45A4-A8BA-3C11F60DC329}" srcOrd="1" destOrd="0" presId="urn:microsoft.com/office/officeart/2008/layout/LinedList"/>
    <dgm:cxn modelId="{2B3303C0-325B-44F8-83A2-9BF697B10365}" type="presParOf" srcId="{BAF54C25-0ED1-4DBE-BD56-4886B14ACD7E}" destId="{141BCEE2-28E4-4F8B-BF39-5B6DCE673505}" srcOrd="2" destOrd="0" presId="urn:microsoft.com/office/officeart/2008/layout/LinedList"/>
    <dgm:cxn modelId="{643C377B-2609-41C3-ADDF-7C57C901E16C}" type="presParOf" srcId="{2F1F6FCD-77D8-423E-A804-C1917D0E741E}" destId="{6F4AD7FC-A145-49F9-8067-923A806CEFC7}" srcOrd="32" destOrd="0" presId="urn:microsoft.com/office/officeart/2008/layout/LinedList"/>
    <dgm:cxn modelId="{59C0131B-2DA3-48B5-9E94-6C92F4935B9F}" type="presParOf" srcId="{2F1F6FCD-77D8-423E-A804-C1917D0E741E}" destId="{CE00C323-95A8-48D5-A536-5B12DC587A3E}" srcOrd="33" destOrd="0" presId="urn:microsoft.com/office/officeart/2008/layout/LinedList"/>
    <dgm:cxn modelId="{C15CE851-B210-4373-A7CE-4C0EE7313A54}" type="presParOf" srcId="{2F1F6FCD-77D8-423E-A804-C1917D0E741E}" destId="{34BBAB5B-7D95-494B-91D8-C83E5B83327C}" srcOrd="34" destOrd="0" presId="urn:microsoft.com/office/officeart/2008/layout/LinedList"/>
    <dgm:cxn modelId="{1DB28A6B-476C-4872-BBA7-C8C73D9D6122}" type="presParOf" srcId="{34BBAB5B-7D95-494B-91D8-C83E5B83327C}" destId="{BC663B1C-644C-49D2-992C-0D7855F72D61}" srcOrd="0" destOrd="0" presId="urn:microsoft.com/office/officeart/2008/layout/LinedList"/>
    <dgm:cxn modelId="{B9134854-A455-4861-93DA-3349F7F8ED56}" type="presParOf" srcId="{34BBAB5B-7D95-494B-91D8-C83E5B83327C}" destId="{5C9D1986-47A5-40AA-B1FF-AF7B97170D38}" srcOrd="1" destOrd="0" presId="urn:microsoft.com/office/officeart/2008/layout/LinedList"/>
    <dgm:cxn modelId="{0D248163-CFAD-4D77-A0D7-589F4E272BEF}" type="presParOf" srcId="{34BBAB5B-7D95-494B-91D8-C83E5B83327C}" destId="{115C7594-580A-4174-9F0E-918D081E9CAE}" srcOrd="2" destOrd="0" presId="urn:microsoft.com/office/officeart/2008/layout/LinedList"/>
    <dgm:cxn modelId="{BB688143-E2CA-4AFD-B769-49087F0F71A2}" type="presParOf" srcId="{2F1F6FCD-77D8-423E-A804-C1917D0E741E}" destId="{F641BB28-3F93-418F-BB54-616D4A237F23}" srcOrd="35" destOrd="0" presId="urn:microsoft.com/office/officeart/2008/layout/LinedList"/>
    <dgm:cxn modelId="{E6457499-FFF3-48D5-AEC6-BB245789E3BA}" type="presParOf" srcId="{2F1F6FCD-77D8-423E-A804-C1917D0E741E}" destId="{6DEEDE76-223A-43B8-8167-1696E1B49526}" srcOrd="3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dgm:spPr/>
      <dgm:t>
        <a:bodyPr/>
        <a:lstStyle/>
        <a:p>
          <a:r>
            <a:rPr lang="nl-NL" b="1" dirty="0">
              <a:solidFill>
                <a:srgbClr val="5E5E5E"/>
              </a:solidFill>
            </a:rPr>
            <a:t>Advies en technische hulp
</a:t>
          </a:r>
          <a:endParaRPr lang="en-US"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Investment Advisory Hub (EIAH)</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8271E9A1-7BF9-4953-9897-9B371A0D49B5}">
      <dgm:prSet/>
      <dgm:spPr/>
      <dgm:t>
        <a:bodyPr/>
        <a:lstStyle/>
        <a:p>
          <a:r>
            <a:rPr lang="en-US"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Joint Assistance to Support Projects in European Regions (JASPERS)</a:t>
          </a:r>
          <a:endParaRPr lang="en-US" dirty="0">
            <a:solidFill>
              <a:srgbClr val="5E5E5E"/>
            </a:solidFill>
          </a:endParaRPr>
        </a:p>
      </dgm:t>
    </dgm:pt>
    <dgm:pt modelId="{42F078DF-8878-42ED-90B5-F90751F62255}" type="sibTrans" cxnId="{0EC43848-6988-4E51-B8C4-A003CF11C4DF}">
      <dgm:prSet/>
      <dgm:spPr/>
      <dgm:t>
        <a:bodyPr/>
        <a:lstStyle/>
        <a:p>
          <a:endParaRPr lang="en-US">
            <a:solidFill>
              <a:srgbClr val="5E5E5E"/>
            </a:solidFill>
          </a:endParaRPr>
        </a:p>
      </dgm:t>
    </dgm:pt>
    <dgm:pt modelId="{B7807EFB-7031-4277-8F09-E5232A8A8AAF}" type="parTrans" cxnId="{0EC43848-6988-4E51-B8C4-A003CF11C4DF}">
      <dgm:prSet/>
      <dgm:spPr/>
      <dgm:t>
        <a:bodyPr/>
        <a:lstStyle/>
        <a:p>
          <a:endParaRPr lang="en-US">
            <a:solidFill>
              <a:srgbClr val="5E5E5E"/>
            </a:solidFill>
          </a:endParaRPr>
        </a:p>
      </dgm:t>
    </dgm:pt>
    <dgm:pt modelId="{A3797A65-2276-439C-BFE4-1ED92CFD275B}">
      <dgm:prSet/>
      <dgm:spPr/>
      <dgm:t>
        <a:bodyPr/>
        <a:lstStyle/>
        <a:p>
          <a:r>
            <a:rPr lang="en-US"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 Skills Profile Tool for Third Country Nationals</a:t>
          </a:r>
          <a:endParaRPr lang="en-US" dirty="0">
            <a:solidFill>
              <a:srgbClr val="5E5E5E"/>
            </a:solidFill>
          </a:endParaRPr>
        </a:p>
      </dgm:t>
    </dgm:pt>
    <dgm:pt modelId="{30028A4B-9DE3-4469-9468-071D45A37F7A}" type="sibTrans" cxnId="{64FFB17E-2D55-4A66-9002-237E921D94C0}">
      <dgm:prSet/>
      <dgm:spPr/>
      <dgm:t>
        <a:bodyPr/>
        <a:lstStyle/>
        <a:p>
          <a:endParaRPr lang="en-US">
            <a:solidFill>
              <a:srgbClr val="5E5E5E"/>
            </a:solidFill>
          </a:endParaRPr>
        </a:p>
      </dgm:t>
    </dgm:pt>
    <dgm:pt modelId="{49D1D0E8-0BCA-4655-BFA6-1C9FF9CD2622}" type="parTrans" cxnId="{64FFB17E-2D55-4A66-9002-237E921D94C0}">
      <dgm:prSet/>
      <dgm:spPr/>
      <dgm:t>
        <a:bodyPr/>
        <a:lstStyle/>
        <a:p>
          <a:endParaRPr lang="en-US">
            <a:solidFill>
              <a:srgbClr val="5E5E5E"/>
            </a:solidFill>
          </a:endParaRPr>
        </a:p>
      </dgm:t>
    </dgm:pt>
    <dgm:pt modelId="{F4B6DE89-7335-4A30-B559-FD7CD622AE7B}">
      <dgm:prSet phldrT="[Text]"/>
      <dgm:spPr/>
      <dgm:t>
        <a:bodyPr/>
        <a:lstStyle/>
        <a:p>
          <a:r>
            <a:rPr lang="nl-NL" b="1" dirty="0">
              <a:solidFill>
                <a:srgbClr val="5E5E5E"/>
              </a:solidFill>
            </a:rPr>
            <a:t>Referenties
</a:t>
          </a:r>
          <a:endParaRPr lang="en-US" dirty="0">
            <a:solidFill>
              <a:srgbClr val="5E5E5E"/>
            </a:solidFill>
          </a:endParaRPr>
        </a:p>
      </dgm:t>
    </dgm:pt>
    <dgm:pt modelId="{9142D7C8-16C4-4BA9-9848-9A8CE5C431A8}" type="sibTrans" cxnId="{70984749-D9A5-49DE-B4AE-736FB1FFBA75}">
      <dgm:prSet/>
      <dgm:spPr/>
      <dgm:t>
        <a:bodyPr/>
        <a:lstStyle/>
        <a:p>
          <a:endParaRPr lang="en-US">
            <a:solidFill>
              <a:srgbClr val="5E5E5E"/>
            </a:solidFill>
          </a:endParaRPr>
        </a:p>
      </dgm:t>
    </dgm:pt>
    <dgm:pt modelId="{AEC2177A-478B-40E8-8FC1-5C17B8238825}" type="parTrans" cxnId="{70984749-D9A5-49DE-B4AE-736FB1FFBA75}">
      <dgm:prSet/>
      <dgm:spPr/>
      <dgm:t>
        <a:bodyPr/>
        <a:lstStyle/>
        <a:p>
          <a:endParaRPr lang="en-US">
            <a:solidFill>
              <a:srgbClr val="5E5E5E"/>
            </a:solidFill>
          </a:endParaRPr>
        </a:p>
      </dgm:t>
    </dgm:pt>
    <dgm:pt modelId="{28DEDCFC-0474-4A6C-85F7-735DC0F3EF9F}">
      <dgm:prSet phldrT="[Text]"/>
      <dgm:spPr/>
      <dgm:t>
        <a:bodyPr/>
        <a:lstStyle/>
        <a:p>
          <a:r>
            <a:rPr lang="en-US"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Guidance note on the use of European structural and investment funds in tackling educational and spatial segregation (2015)</a:t>
          </a:r>
          <a:endParaRPr lang="en-US" dirty="0">
            <a:solidFill>
              <a:srgbClr val="5E5E5E"/>
            </a:solidFill>
          </a:endParaRPr>
        </a:p>
      </dgm:t>
    </dgm:pt>
    <dgm:pt modelId="{E0E08F5A-0F2A-42FE-B6DB-C148AA294BBA}" type="sibTrans" cxnId="{D84B5AC6-D9E9-4607-B3C2-0BC45350DCFA}">
      <dgm:prSet/>
      <dgm:spPr/>
      <dgm:t>
        <a:bodyPr/>
        <a:lstStyle/>
        <a:p>
          <a:endParaRPr lang="en-US">
            <a:solidFill>
              <a:srgbClr val="5E5E5E"/>
            </a:solidFill>
          </a:endParaRPr>
        </a:p>
      </dgm:t>
    </dgm:pt>
    <dgm:pt modelId="{27D89B2D-66A5-41C6-BB21-B5B4376C946A}" type="parTrans" cxnId="{D84B5AC6-D9E9-4607-B3C2-0BC45350DCFA}">
      <dgm:prSet/>
      <dgm:spPr/>
      <dgm:t>
        <a:bodyPr/>
        <a:lstStyle/>
        <a:p>
          <a:endParaRPr lang="en-US">
            <a:solidFill>
              <a:srgbClr val="5E5E5E"/>
            </a:solidFill>
          </a:endParaRPr>
        </a:p>
      </dgm:t>
    </dgm:pt>
    <dgm:pt modelId="{7AF16EEB-D8AC-4B24-B5A1-2E562330B12A}">
      <dgm:prSet/>
      <dgm:spPr/>
      <dgm:t>
        <a:bodyPr/>
        <a:lstStyle/>
        <a:p>
          <a:r>
            <a:rPr lang="en-US" dirty="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Beginner's Guide to EU Funding</a:t>
          </a:r>
          <a:endParaRPr lang="en-US" dirty="0">
            <a:solidFill>
              <a:srgbClr val="5E5E5E"/>
            </a:solidFill>
          </a:endParaRPr>
        </a:p>
      </dgm:t>
    </dgm:pt>
    <dgm:pt modelId="{043EBAE9-CB3E-4C57-A847-17C9548AA268}" type="sibTrans" cxnId="{89ECD034-DCD3-4201-BC1F-34E51137A201}">
      <dgm:prSet/>
      <dgm:spPr/>
      <dgm:t>
        <a:bodyPr/>
        <a:lstStyle/>
        <a:p>
          <a:endParaRPr lang="en-US">
            <a:solidFill>
              <a:srgbClr val="5E5E5E"/>
            </a:solidFill>
          </a:endParaRPr>
        </a:p>
      </dgm:t>
    </dgm:pt>
    <dgm:pt modelId="{60880D8D-6424-4C22-B38A-5264995E24CB}" type="parTrans" cxnId="{89ECD034-DCD3-4201-BC1F-34E51137A201}">
      <dgm:prSet/>
      <dgm:spPr/>
      <dgm:t>
        <a:bodyPr/>
        <a:lstStyle/>
        <a:p>
          <a:endParaRPr lang="en-US">
            <a:solidFill>
              <a:srgbClr val="5E5E5E"/>
            </a:solidFill>
          </a:endParaRPr>
        </a:p>
      </dgm:t>
    </dgm:pt>
    <dgm:pt modelId="{786A8AFA-E426-467A-AEA3-FC51D1662F87}">
      <dgm:prSet/>
      <dgm:spPr/>
      <dgm:t>
        <a:bodyPr/>
        <a:lstStyle/>
        <a:p>
          <a:r>
            <a:rPr lang="en-US" dirty="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Accessing regional-policy funds</a:t>
          </a:r>
          <a:endParaRPr lang="en-US" dirty="0">
            <a:solidFill>
              <a:srgbClr val="5E5E5E"/>
            </a:solidFill>
          </a:endParaRPr>
        </a:p>
      </dgm:t>
    </dgm:pt>
    <dgm:pt modelId="{EC626840-D5B9-433E-8F9D-838B91214B26}" type="sibTrans" cxnId="{990A8976-B4B6-4624-9BD4-FF075E6C858E}">
      <dgm:prSet/>
      <dgm:spPr/>
      <dgm:t>
        <a:bodyPr/>
        <a:lstStyle/>
        <a:p>
          <a:endParaRPr lang="en-US">
            <a:solidFill>
              <a:srgbClr val="5E5E5E"/>
            </a:solidFill>
          </a:endParaRPr>
        </a:p>
      </dgm:t>
    </dgm:pt>
    <dgm:pt modelId="{F6AC00C5-088C-4762-B7F2-ECBAEE57397F}" type="parTrans" cxnId="{990A8976-B4B6-4624-9BD4-FF075E6C858E}">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2"/>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8"/>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8"/>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6"/>
      <dgm:spPr/>
    </dgm:pt>
    <dgm:pt modelId="{83A482E4-D00E-4178-ACE1-D8B40874A20E}" type="pres">
      <dgm:prSet presAssocID="{F008DBF2-C9E9-48B2-A17C-B392B98CB476}" presName="vertSpace2b" presStyleCnt="0"/>
      <dgm:spPr/>
    </dgm:pt>
    <dgm:pt modelId="{83BE83CF-4D83-47E5-A3CB-8299379B5308}" type="pres">
      <dgm:prSet presAssocID="{8271E9A1-7BF9-4953-9897-9B371A0D49B5}" presName="horz2" presStyleCnt="0"/>
      <dgm:spPr/>
    </dgm:pt>
    <dgm:pt modelId="{8AE25F32-4883-4E9F-A2C9-BC4D086BDEAC}" type="pres">
      <dgm:prSet presAssocID="{8271E9A1-7BF9-4953-9897-9B371A0D49B5}" presName="horzSpace2" presStyleCnt="0"/>
      <dgm:spPr/>
    </dgm:pt>
    <dgm:pt modelId="{34C937B5-ED32-4056-8C9D-B4E4A125A5CD}" type="pres">
      <dgm:prSet presAssocID="{8271E9A1-7BF9-4953-9897-9B371A0D49B5}" presName="tx2" presStyleLbl="revTx" presStyleIdx="2" presStyleCnt="8"/>
      <dgm:spPr/>
    </dgm:pt>
    <dgm:pt modelId="{BE6FB195-5320-42C2-957B-A3F90789347C}" type="pres">
      <dgm:prSet presAssocID="{8271E9A1-7BF9-4953-9897-9B371A0D49B5}" presName="vert2" presStyleCnt="0"/>
      <dgm:spPr/>
    </dgm:pt>
    <dgm:pt modelId="{D37E4593-5FCF-44FD-9ECE-5506BAD337C1}" type="pres">
      <dgm:prSet presAssocID="{8271E9A1-7BF9-4953-9897-9B371A0D49B5}" presName="thinLine2b" presStyleLbl="callout" presStyleIdx="1" presStyleCnt="6"/>
      <dgm:spPr/>
    </dgm:pt>
    <dgm:pt modelId="{7705881C-2BCA-4D1B-A975-AA2A97BC55FC}" type="pres">
      <dgm:prSet presAssocID="{8271E9A1-7BF9-4953-9897-9B371A0D49B5}" presName="vertSpace2b" presStyleCnt="0"/>
      <dgm:spPr/>
    </dgm:pt>
    <dgm:pt modelId="{60AA1C23-E7D2-4FC0-9425-DF5FFBE96F5A}" type="pres">
      <dgm:prSet presAssocID="{A3797A65-2276-439C-BFE4-1ED92CFD275B}" presName="horz2" presStyleCnt="0"/>
      <dgm:spPr/>
    </dgm:pt>
    <dgm:pt modelId="{FF95604D-0716-48BD-B269-64B241767AA9}" type="pres">
      <dgm:prSet presAssocID="{A3797A65-2276-439C-BFE4-1ED92CFD275B}" presName="horzSpace2" presStyleCnt="0"/>
      <dgm:spPr/>
    </dgm:pt>
    <dgm:pt modelId="{ABD3026A-81F8-4F23-890B-6D8E82DA54F5}" type="pres">
      <dgm:prSet presAssocID="{A3797A65-2276-439C-BFE4-1ED92CFD275B}" presName="tx2" presStyleLbl="revTx" presStyleIdx="3" presStyleCnt="8"/>
      <dgm:spPr/>
    </dgm:pt>
    <dgm:pt modelId="{A701AA06-4A6C-4877-A98B-EB7C7277FD4B}" type="pres">
      <dgm:prSet presAssocID="{A3797A65-2276-439C-BFE4-1ED92CFD275B}" presName="vert2" presStyleCnt="0"/>
      <dgm:spPr/>
    </dgm:pt>
    <dgm:pt modelId="{A4A0D7F1-ACDA-41CD-84AA-FBDA0C2A43A1}" type="pres">
      <dgm:prSet presAssocID="{A3797A65-2276-439C-BFE4-1ED92CFD275B}" presName="thinLine2b" presStyleLbl="callout" presStyleIdx="2" presStyleCnt="6"/>
      <dgm:spPr/>
    </dgm:pt>
    <dgm:pt modelId="{0FD387E6-7E8B-4A57-B4BD-69FFF9C35C21}" type="pres">
      <dgm:prSet presAssocID="{A3797A65-2276-439C-BFE4-1ED92CFD275B}" presName="vertSpace2b" presStyleCnt="0"/>
      <dgm:spPr/>
    </dgm:pt>
    <dgm:pt modelId="{DA837257-6B31-4883-B176-DF39F55E5988}" type="pres">
      <dgm:prSet presAssocID="{F4B6DE89-7335-4A30-B559-FD7CD622AE7B}" presName="thickLine" presStyleLbl="alignNode1" presStyleIdx="1" presStyleCnt="2"/>
      <dgm:spPr/>
    </dgm:pt>
    <dgm:pt modelId="{8A5AB927-63C7-4D4B-8BE6-FFECD199C392}" type="pres">
      <dgm:prSet presAssocID="{F4B6DE89-7335-4A30-B559-FD7CD622AE7B}" presName="horz1" presStyleCnt="0"/>
      <dgm:spPr/>
    </dgm:pt>
    <dgm:pt modelId="{5E41B5CB-5E53-45FE-8E57-DC3F9E318284}" type="pres">
      <dgm:prSet presAssocID="{F4B6DE89-7335-4A30-B559-FD7CD622AE7B}" presName="tx1" presStyleLbl="revTx" presStyleIdx="4" presStyleCnt="8"/>
      <dgm:spPr/>
    </dgm:pt>
    <dgm:pt modelId="{EBAA555A-47EC-4BB0-AC11-E32592B671F7}" type="pres">
      <dgm:prSet presAssocID="{F4B6DE89-7335-4A30-B559-FD7CD622AE7B}" presName="vert1" presStyleCnt="0"/>
      <dgm:spPr/>
    </dgm:pt>
    <dgm:pt modelId="{7C5A4240-9495-4567-BD13-EF885B77FB72}" type="pres">
      <dgm:prSet presAssocID="{28DEDCFC-0474-4A6C-85F7-735DC0F3EF9F}" presName="vertSpace2a" presStyleCnt="0"/>
      <dgm:spPr/>
    </dgm:pt>
    <dgm:pt modelId="{55456A48-5184-4A16-B091-2C7E65429BDC}" type="pres">
      <dgm:prSet presAssocID="{28DEDCFC-0474-4A6C-85F7-735DC0F3EF9F}" presName="horz2" presStyleCnt="0"/>
      <dgm:spPr/>
    </dgm:pt>
    <dgm:pt modelId="{AE4B32B8-E9F2-44C5-8F0B-3DC34EF8CE2C}" type="pres">
      <dgm:prSet presAssocID="{28DEDCFC-0474-4A6C-85F7-735DC0F3EF9F}" presName="horzSpace2" presStyleCnt="0"/>
      <dgm:spPr/>
    </dgm:pt>
    <dgm:pt modelId="{E1A257EF-3AE9-48EC-B7DC-714ABAD48279}" type="pres">
      <dgm:prSet presAssocID="{28DEDCFC-0474-4A6C-85F7-735DC0F3EF9F}" presName="tx2" presStyleLbl="revTx" presStyleIdx="5" presStyleCnt="8"/>
      <dgm:spPr/>
    </dgm:pt>
    <dgm:pt modelId="{56D0BFD7-9442-44DF-A846-740C9693AE7C}" type="pres">
      <dgm:prSet presAssocID="{28DEDCFC-0474-4A6C-85F7-735DC0F3EF9F}" presName="vert2" presStyleCnt="0"/>
      <dgm:spPr/>
    </dgm:pt>
    <dgm:pt modelId="{B15D99E5-8DF1-43A5-864E-74F365488AC8}" type="pres">
      <dgm:prSet presAssocID="{28DEDCFC-0474-4A6C-85F7-735DC0F3EF9F}" presName="thinLine2b" presStyleLbl="callout" presStyleIdx="3" presStyleCnt="6"/>
      <dgm:spPr/>
    </dgm:pt>
    <dgm:pt modelId="{96943F16-0A49-4728-84FB-29F794502758}" type="pres">
      <dgm:prSet presAssocID="{28DEDCFC-0474-4A6C-85F7-735DC0F3EF9F}" presName="vertSpace2b" presStyleCnt="0"/>
      <dgm:spPr/>
    </dgm:pt>
    <dgm:pt modelId="{23D3E4A9-FCA8-45E7-AAF8-9767C105A0DC}" type="pres">
      <dgm:prSet presAssocID="{7AF16EEB-D8AC-4B24-B5A1-2E562330B12A}" presName="horz2" presStyleCnt="0"/>
      <dgm:spPr/>
    </dgm:pt>
    <dgm:pt modelId="{031E5050-88AE-44DB-B0E9-D55FD93DBF12}" type="pres">
      <dgm:prSet presAssocID="{7AF16EEB-D8AC-4B24-B5A1-2E562330B12A}" presName="horzSpace2" presStyleCnt="0"/>
      <dgm:spPr/>
    </dgm:pt>
    <dgm:pt modelId="{8227FE7F-C389-4BA4-9ECB-E606BDF66AD4}" type="pres">
      <dgm:prSet presAssocID="{7AF16EEB-D8AC-4B24-B5A1-2E562330B12A}" presName="tx2" presStyleLbl="revTx" presStyleIdx="6" presStyleCnt="8"/>
      <dgm:spPr/>
    </dgm:pt>
    <dgm:pt modelId="{B1F365F4-077D-4B2E-B28C-F87658B47A4C}" type="pres">
      <dgm:prSet presAssocID="{7AF16EEB-D8AC-4B24-B5A1-2E562330B12A}" presName="vert2" presStyleCnt="0"/>
      <dgm:spPr/>
    </dgm:pt>
    <dgm:pt modelId="{C41D7110-D987-4CA1-ACD0-44BBD5049046}" type="pres">
      <dgm:prSet presAssocID="{7AF16EEB-D8AC-4B24-B5A1-2E562330B12A}" presName="thinLine2b" presStyleLbl="callout" presStyleIdx="4" presStyleCnt="6"/>
      <dgm:spPr/>
    </dgm:pt>
    <dgm:pt modelId="{3709BD31-B415-4718-8C89-75758D046E72}" type="pres">
      <dgm:prSet presAssocID="{7AF16EEB-D8AC-4B24-B5A1-2E562330B12A}" presName="vertSpace2b" presStyleCnt="0"/>
      <dgm:spPr/>
    </dgm:pt>
    <dgm:pt modelId="{DD1AE4AD-4691-4F80-9D6E-6CACF1389EF7}" type="pres">
      <dgm:prSet presAssocID="{786A8AFA-E426-467A-AEA3-FC51D1662F87}" presName="horz2" presStyleCnt="0"/>
      <dgm:spPr/>
    </dgm:pt>
    <dgm:pt modelId="{6EB2F2F6-3DED-4445-A454-364E75463804}" type="pres">
      <dgm:prSet presAssocID="{786A8AFA-E426-467A-AEA3-FC51D1662F87}" presName="horzSpace2" presStyleCnt="0"/>
      <dgm:spPr/>
    </dgm:pt>
    <dgm:pt modelId="{1131B847-0A05-4D6B-81AA-E18E52B8695F}" type="pres">
      <dgm:prSet presAssocID="{786A8AFA-E426-467A-AEA3-FC51D1662F87}" presName="tx2" presStyleLbl="revTx" presStyleIdx="7" presStyleCnt="8"/>
      <dgm:spPr/>
    </dgm:pt>
    <dgm:pt modelId="{C502CCB6-0D25-4DEF-A4E8-FA0D3B56CFB6}" type="pres">
      <dgm:prSet presAssocID="{786A8AFA-E426-467A-AEA3-FC51D1662F87}" presName="vert2" presStyleCnt="0"/>
      <dgm:spPr/>
    </dgm:pt>
    <dgm:pt modelId="{FF3A4777-51CD-4FCC-9318-9DD48224F400}" type="pres">
      <dgm:prSet presAssocID="{786A8AFA-E426-467A-AEA3-FC51D1662F87}" presName="thinLine2b" presStyleLbl="callout" presStyleIdx="5" presStyleCnt="6"/>
      <dgm:spPr/>
    </dgm:pt>
    <dgm:pt modelId="{5CAFF7B8-AF06-44B5-83B5-4D7D4FFE4397}" type="pres">
      <dgm:prSet presAssocID="{786A8AFA-E426-467A-AEA3-FC51D1662F87}"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89ECD034-DCD3-4201-BC1F-34E51137A201}" srcId="{F4B6DE89-7335-4A30-B559-FD7CD622AE7B}" destId="{7AF16EEB-D8AC-4B24-B5A1-2E562330B12A}" srcOrd="1" destOrd="0" parTransId="{60880D8D-6424-4C22-B38A-5264995E24CB}" sibTransId="{043EBAE9-CB3E-4C57-A847-17C9548AA268}"/>
    <dgm:cxn modelId="{0EC43848-6988-4E51-B8C4-A003CF11C4DF}" srcId="{4F15BB5C-DDE2-4B8D-8A7D-38259E81779E}" destId="{8271E9A1-7BF9-4953-9897-9B371A0D49B5}" srcOrd="1" destOrd="0" parTransId="{B7807EFB-7031-4277-8F09-E5232A8A8AAF}" sibTransId="{42F078DF-8878-42ED-90B5-F90751F62255}"/>
    <dgm:cxn modelId="{70984749-D9A5-49DE-B4AE-736FB1FFBA75}" srcId="{8CB6C817-54DF-47CC-AED0-F0F00FB1E26D}" destId="{F4B6DE89-7335-4A30-B559-FD7CD622AE7B}" srcOrd="1" destOrd="0" parTransId="{AEC2177A-478B-40E8-8FC1-5C17B8238825}" sibTransId="{9142D7C8-16C4-4BA9-9848-9A8CE5C431A8}"/>
    <dgm:cxn modelId="{8323BD52-D873-496E-ACAF-0AD208EFE272}" type="presOf" srcId="{F4B6DE89-7335-4A30-B559-FD7CD622AE7B}" destId="{5E41B5CB-5E53-45FE-8E57-DC3F9E318284}" srcOrd="0" destOrd="0" presId="urn:microsoft.com/office/officeart/2008/layout/LinedList"/>
    <dgm:cxn modelId="{61844954-EE20-4178-BE1F-24ABB63D4413}" type="presOf" srcId="{7AF16EEB-D8AC-4B24-B5A1-2E562330B12A}" destId="{8227FE7F-C389-4BA4-9ECB-E606BDF66AD4}" srcOrd="0" destOrd="0" presId="urn:microsoft.com/office/officeart/2008/layout/LinedList"/>
    <dgm:cxn modelId="{990A8976-B4B6-4624-9BD4-FF075E6C858E}" srcId="{F4B6DE89-7335-4A30-B559-FD7CD622AE7B}" destId="{786A8AFA-E426-467A-AEA3-FC51D1662F87}" srcOrd="2" destOrd="0" parTransId="{F6AC00C5-088C-4762-B7F2-ECBAEE57397F}" sibTransId="{EC626840-D5B9-433E-8F9D-838B91214B26}"/>
    <dgm:cxn modelId="{64FFB17E-2D55-4A66-9002-237E921D94C0}" srcId="{4F15BB5C-DDE2-4B8D-8A7D-38259E81779E}" destId="{A3797A65-2276-439C-BFE4-1ED92CFD275B}" srcOrd="2" destOrd="0" parTransId="{49D1D0E8-0BCA-4655-BFA6-1C9FF9CD2622}" sibTransId="{30028A4B-9DE3-4469-9468-071D45A37F7A}"/>
    <dgm:cxn modelId="{29854B82-8BE9-4D94-B3E5-A26E5F2C2B6E}" type="presOf" srcId="{F008DBF2-C9E9-48B2-A17C-B392B98CB476}" destId="{558190DD-3FA0-4537-B02A-C745A59507C0}" srcOrd="0" destOrd="0" presId="urn:microsoft.com/office/officeart/2008/layout/LinedList"/>
    <dgm:cxn modelId="{32541E96-A603-4409-8C76-B12AE8E6BF98}" type="presOf" srcId="{A3797A65-2276-439C-BFE4-1ED92CFD275B}" destId="{ABD3026A-81F8-4F23-890B-6D8E82DA54F5}"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7207B6A7-A98B-40CB-90C4-F051D37B9777}" type="presOf" srcId="{786A8AFA-E426-467A-AEA3-FC51D1662F87}" destId="{1131B847-0A05-4D6B-81AA-E18E52B8695F}" srcOrd="0" destOrd="0" presId="urn:microsoft.com/office/officeart/2008/layout/LinedList"/>
    <dgm:cxn modelId="{CFFDDAA7-EB61-4334-8A58-B3F9C889B1E1}" type="presOf" srcId="{28DEDCFC-0474-4A6C-85F7-735DC0F3EF9F}" destId="{E1A257EF-3AE9-48EC-B7DC-714ABAD48279}" srcOrd="0" destOrd="0" presId="urn:microsoft.com/office/officeart/2008/layout/LinedList"/>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D84B5AC6-D9E9-4607-B3C2-0BC45350DCFA}" srcId="{F4B6DE89-7335-4A30-B559-FD7CD622AE7B}" destId="{28DEDCFC-0474-4A6C-85F7-735DC0F3EF9F}" srcOrd="0" destOrd="0" parTransId="{27D89B2D-66A5-41C6-BB21-B5B4376C946A}" sibTransId="{E0E08F5A-0F2A-42FE-B6DB-C148AA294BBA}"/>
    <dgm:cxn modelId="{575288E5-9983-45AE-AD4C-DF108B15415E}" type="presOf" srcId="{8271E9A1-7BF9-4953-9897-9B371A0D49B5}" destId="{34C937B5-ED32-4056-8C9D-B4E4A125A5CD}"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7954DABC-CF86-4FED-9289-71428B0C8AAB}" type="presParOf" srcId="{2F1F6FCD-77D8-423E-A804-C1917D0E741E}" destId="{83BE83CF-4D83-47E5-A3CB-8299379B5308}" srcOrd="4" destOrd="0" presId="urn:microsoft.com/office/officeart/2008/layout/LinedList"/>
    <dgm:cxn modelId="{7BBA566C-9669-4B4C-B0C4-81C64B152620}" type="presParOf" srcId="{83BE83CF-4D83-47E5-A3CB-8299379B5308}" destId="{8AE25F32-4883-4E9F-A2C9-BC4D086BDEAC}" srcOrd="0" destOrd="0" presId="urn:microsoft.com/office/officeart/2008/layout/LinedList"/>
    <dgm:cxn modelId="{EDD85DC6-63E3-45FF-84D7-5EEB0BA6C8C5}" type="presParOf" srcId="{83BE83CF-4D83-47E5-A3CB-8299379B5308}" destId="{34C937B5-ED32-4056-8C9D-B4E4A125A5CD}" srcOrd="1" destOrd="0" presId="urn:microsoft.com/office/officeart/2008/layout/LinedList"/>
    <dgm:cxn modelId="{A6EF1452-4058-4073-BAA8-FFA54DC4290A}" type="presParOf" srcId="{83BE83CF-4D83-47E5-A3CB-8299379B5308}" destId="{BE6FB195-5320-42C2-957B-A3F90789347C}" srcOrd="2" destOrd="0" presId="urn:microsoft.com/office/officeart/2008/layout/LinedList"/>
    <dgm:cxn modelId="{15928530-0C67-4A19-AF18-D86CFE2E385A}" type="presParOf" srcId="{2F1F6FCD-77D8-423E-A804-C1917D0E741E}" destId="{D37E4593-5FCF-44FD-9ECE-5506BAD337C1}" srcOrd="5" destOrd="0" presId="urn:microsoft.com/office/officeart/2008/layout/LinedList"/>
    <dgm:cxn modelId="{DED15009-2633-4253-B8E9-E7FE15949FAC}" type="presParOf" srcId="{2F1F6FCD-77D8-423E-A804-C1917D0E741E}" destId="{7705881C-2BCA-4D1B-A975-AA2A97BC55FC}" srcOrd="6" destOrd="0" presId="urn:microsoft.com/office/officeart/2008/layout/LinedList"/>
    <dgm:cxn modelId="{C1CEB0C4-C5D8-46A6-AADE-47CE1B3E8E87}" type="presParOf" srcId="{2F1F6FCD-77D8-423E-A804-C1917D0E741E}" destId="{60AA1C23-E7D2-4FC0-9425-DF5FFBE96F5A}" srcOrd="7" destOrd="0" presId="urn:microsoft.com/office/officeart/2008/layout/LinedList"/>
    <dgm:cxn modelId="{CDBCCFFC-C524-4EA0-8385-549B4D4DD9E2}" type="presParOf" srcId="{60AA1C23-E7D2-4FC0-9425-DF5FFBE96F5A}" destId="{FF95604D-0716-48BD-B269-64B241767AA9}" srcOrd="0" destOrd="0" presId="urn:microsoft.com/office/officeart/2008/layout/LinedList"/>
    <dgm:cxn modelId="{9267CCBB-624A-48FE-B744-54F7FEBC37AD}" type="presParOf" srcId="{60AA1C23-E7D2-4FC0-9425-DF5FFBE96F5A}" destId="{ABD3026A-81F8-4F23-890B-6D8E82DA54F5}" srcOrd="1" destOrd="0" presId="urn:microsoft.com/office/officeart/2008/layout/LinedList"/>
    <dgm:cxn modelId="{06D7AC6E-A3B5-4D55-928A-1CB70A1052F7}" type="presParOf" srcId="{60AA1C23-E7D2-4FC0-9425-DF5FFBE96F5A}" destId="{A701AA06-4A6C-4877-A98B-EB7C7277FD4B}" srcOrd="2" destOrd="0" presId="urn:microsoft.com/office/officeart/2008/layout/LinedList"/>
    <dgm:cxn modelId="{BEB7637A-2315-4BA0-8692-0D2975DF83A1}" type="presParOf" srcId="{2F1F6FCD-77D8-423E-A804-C1917D0E741E}" destId="{A4A0D7F1-ACDA-41CD-84AA-FBDA0C2A43A1}" srcOrd="8" destOrd="0" presId="urn:microsoft.com/office/officeart/2008/layout/LinedList"/>
    <dgm:cxn modelId="{879936FE-D6D9-4C59-BD6D-F4154A4C45A8}" type="presParOf" srcId="{2F1F6FCD-77D8-423E-A804-C1917D0E741E}" destId="{0FD387E6-7E8B-4A57-B4BD-69FFF9C35C21}" srcOrd="9" destOrd="0" presId="urn:microsoft.com/office/officeart/2008/layout/LinedList"/>
    <dgm:cxn modelId="{CCF4BFB5-B7C6-4CFE-ABA1-799A3845EC8E}" type="presParOf" srcId="{6AA0C527-6020-4832-BB76-CF1ECB9502EE}" destId="{DA837257-6B31-4883-B176-DF39F55E5988}" srcOrd="2" destOrd="0" presId="urn:microsoft.com/office/officeart/2008/layout/LinedList"/>
    <dgm:cxn modelId="{093F05DE-D815-4B3F-8A88-EFF109E404C3}" type="presParOf" srcId="{6AA0C527-6020-4832-BB76-CF1ECB9502EE}" destId="{8A5AB927-63C7-4D4B-8BE6-FFECD199C392}" srcOrd="3" destOrd="0" presId="urn:microsoft.com/office/officeart/2008/layout/LinedList"/>
    <dgm:cxn modelId="{0EC28D91-44A1-48E2-BF3E-19434865930D}" type="presParOf" srcId="{8A5AB927-63C7-4D4B-8BE6-FFECD199C392}" destId="{5E41B5CB-5E53-45FE-8E57-DC3F9E318284}" srcOrd="0" destOrd="0" presId="urn:microsoft.com/office/officeart/2008/layout/LinedList"/>
    <dgm:cxn modelId="{0EF66BDC-4A63-46BA-A18D-B522FC172319}" type="presParOf" srcId="{8A5AB927-63C7-4D4B-8BE6-FFECD199C392}" destId="{EBAA555A-47EC-4BB0-AC11-E32592B671F7}" srcOrd="1" destOrd="0" presId="urn:microsoft.com/office/officeart/2008/layout/LinedList"/>
    <dgm:cxn modelId="{BF3DA774-DF4A-43D2-B5F7-17994C0BB805}" type="presParOf" srcId="{EBAA555A-47EC-4BB0-AC11-E32592B671F7}" destId="{7C5A4240-9495-4567-BD13-EF885B77FB72}" srcOrd="0" destOrd="0" presId="urn:microsoft.com/office/officeart/2008/layout/LinedList"/>
    <dgm:cxn modelId="{1FBB4669-8F12-443F-B162-D183442A5D72}" type="presParOf" srcId="{EBAA555A-47EC-4BB0-AC11-E32592B671F7}" destId="{55456A48-5184-4A16-B091-2C7E65429BDC}" srcOrd="1" destOrd="0" presId="urn:microsoft.com/office/officeart/2008/layout/LinedList"/>
    <dgm:cxn modelId="{B4319B07-9674-4F8F-A375-4C504A539CDA}" type="presParOf" srcId="{55456A48-5184-4A16-B091-2C7E65429BDC}" destId="{AE4B32B8-E9F2-44C5-8F0B-3DC34EF8CE2C}" srcOrd="0" destOrd="0" presId="urn:microsoft.com/office/officeart/2008/layout/LinedList"/>
    <dgm:cxn modelId="{F5616DC5-F843-492F-919C-F1E6478800A7}" type="presParOf" srcId="{55456A48-5184-4A16-B091-2C7E65429BDC}" destId="{E1A257EF-3AE9-48EC-B7DC-714ABAD48279}" srcOrd="1" destOrd="0" presId="urn:microsoft.com/office/officeart/2008/layout/LinedList"/>
    <dgm:cxn modelId="{D1A2E9F6-4EA7-4AC5-B148-8A06E7D60C7E}" type="presParOf" srcId="{55456A48-5184-4A16-B091-2C7E65429BDC}" destId="{56D0BFD7-9442-44DF-A846-740C9693AE7C}" srcOrd="2" destOrd="0" presId="urn:microsoft.com/office/officeart/2008/layout/LinedList"/>
    <dgm:cxn modelId="{78EA45E7-8C37-4A3D-8872-AE12B22F572A}" type="presParOf" srcId="{EBAA555A-47EC-4BB0-AC11-E32592B671F7}" destId="{B15D99E5-8DF1-43A5-864E-74F365488AC8}" srcOrd="2" destOrd="0" presId="urn:microsoft.com/office/officeart/2008/layout/LinedList"/>
    <dgm:cxn modelId="{AF298456-366A-4791-9258-2357E59C2572}" type="presParOf" srcId="{EBAA555A-47EC-4BB0-AC11-E32592B671F7}" destId="{96943F16-0A49-4728-84FB-29F794502758}" srcOrd="3" destOrd="0" presId="urn:microsoft.com/office/officeart/2008/layout/LinedList"/>
    <dgm:cxn modelId="{87436A91-A535-49EF-BEF7-E12E64A76452}" type="presParOf" srcId="{EBAA555A-47EC-4BB0-AC11-E32592B671F7}" destId="{23D3E4A9-FCA8-45E7-AAF8-9767C105A0DC}" srcOrd="4" destOrd="0" presId="urn:microsoft.com/office/officeart/2008/layout/LinedList"/>
    <dgm:cxn modelId="{E8EB694E-796F-4B75-B167-A0F1373CB6C0}" type="presParOf" srcId="{23D3E4A9-FCA8-45E7-AAF8-9767C105A0DC}" destId="{031E5050-88AE-44DB-B0E9-D55FD93DBF12}" srcOrd="0" destOrd="0" presId="urn:microsoft.com/office/officeart/2008/layout/LinedList"/>
    <dgm:cxn modelId="{2018D5A4-D714-41FE-AC89-AB0A3D089B3E}" type="presParOf" srcId="{23D3E4A9-FCA8-45E7-AAF8-9767C105A0DC}" destId="{8227FE7F-C389-4BA4-9ECB-E606BDF66AD4}" srcOrd="1" destOrd="0" presId="urn:microsoft.com/office/officeart/2008/layout/LinedList"/>
    <dgm:cxn modelId="{6242A6B2-7F95-4E0D-944C-52E7D736CDC6}" type="presParOf" srcId="{23D3E4A9-FCA8-45E7-AAF8-9767C105A0DC}" destId="{B1F365F4-077D-4B2E-B28C-F87658B47A4C}" srcOrd="2" destOrd="0" presId="urn:microsoft.com/office/officeart/2008/layout/LinedList"/>
    <dgm:cxn modelId="{9094D31F-EDB5-4FA6-91C8-A2F5DFF32475}" type="presParOf" srcId="{EBAA555A-47EC-4BB0-AC11-E32592B671F7}" destId="{C41D7110-D987-4CA1-ACD0-44BBD5049046}" srcOrd="5" destOrd="0" presId="urn:microsoft.com/office/officeart/2008/layout/LinedList"/>
    <dgm:cxn modelId="{A7BBBE41-FBEA-4CF1-B882-ABE5A352929C}" type="presParOf" srcId="{EBAA555A-47EC-4BB0-AC11-E32592B671F7}" destId="{3709BD31-B415-4718-8C89-75758D046E72}" srcOrd="6" destOrd="0" presId="urn:microsoft.com/office/officeart/2008/layout/LinedList"/>
    <dgm:cxn modelId="{E16CC0FB-CC2C-40CB-8380-636FEFD7D09D}" type="presParOf" srcId="{EBAA555A-47EC-4BB0-AC11-E32592B671F7}" destId="{DD1AE4AD-4691-4F80-9D6E-6CACF1389EF7}" srcOrd="7" destOrd="0" presId="urn:microsoft.com/office/officeart/2008/layout/LinedList"/>
    <dgm:cxn modelId="{287BE300-98BA-42D0-896F-04D046ED531E}" type="presParOf" srcId="{DD1AE4AD-4691-4F80-9D6E-6CACF1389EF7}" destId="{6EB2F2F6-3DED-4445-A454-364E75463804}" srcOrd="0" destOrd="0" presId="urn:microsoft.com/office/officeart/2008/layout/LinedList"/>
    <dgm:cxn modelId="{85996533-BB58-4C46-8E60-380133497EF0}" type="presParOf" srcId="{DD1AE4AD-4691-4F80-9D6E-6CACF1389EF7}" destId="{1131B847-0A05-4D6B-81AA-E18E52B8695F}" srcOrd="1" destOrd="0" presId="urn:microsoft.com/office/officeart/2008/layout/LinedList"/>
    <dgm:cxn modelId="{052417F9-052D-4F8F-A460-F7D9590CC3D7}" type="presParOf" srcId="{DD1AE4AD-4691-4F80-9D6E-6CACF1389EF7}" destId="{C502CCB6-0D25-4DEF-A4E8-FA0D3B56CFB6}" srcOrd="2" destOrd="0" presId="urn:microsoft.com/office/officeart/2008/layout/LinedList"/>
    <dgm:cxn modelId="{07CA7D4E-5C8F-4B62-9292-C5EE90770836}" type="presParOf" srcId="{EBAA555A-47EC-4BB0-AC11-E32592B671F7}" destId="{FF3A4777-51CD-4FCC-9318-9DD48224F400}" srcOrd="8" destOrd="0" presId="urn:microsoft.com/office/officeart/2008/layout/LinedList"/>
    <dgm:cxn modelId="{C16F9AF3-870D-464F-BBC0-58439AB3111F}" type="presParOf" srcId="{EBAA555A-47EC-4BB0-AC11-E32592B671F7}" destId="{5CAFF7B8-AF06-44B5-83B5-4D7D4FFE4397}"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dgm:spPr/>
      <dgm:t>
        <a:bodyPr/>
        <a:lstStyle/>
        <a:p>
          <a:r>
            <a:rPr lang="en-US" b="1" dirty="0">
              <a:solidFill>
                <a:srgbClr val="5E5E5E"/>
              </a:solidFill>
            </a:rPr>
            <a:t>Networking</a:t>
          </a:r>
          <a:endParaRPr lang="en-US"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684521E8-3815-4E38-AE34-23001CE886C7}">
      <dgm:prSet phldrT="[Text]" custT="1"/>
      <dgm:spPr/>
      <dgm:t>
        <a:bodyPr/>
        <a:lstStyle/>
        <a:p>
          <a:r>
            <a:rPr lang="en-US" sz="1800" dirty="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Integration Network (EIN)</a:t>
          </a:r>
          <a:endParaRPr lang="en-US" sz="1800" dirty="0">
            <a:solidFill>
              <a:srgbClr val="5E5E5E"/>
            </a:solidFill>
          </a:endParaRPr>
        </a:p>
      </dgm:t>
    </dgm:pt>
    <dgm:pt modelId="{9D277661-B16B-4E7D-8B07-6F37FE08E316}" type="parTrans" cxnId="{79830DA6-5E1F-4C13-AB8B-3B87CB851022}">
      <dgm:prSet/>
      <dgm:spPr/>
      <dgm:t>
        <a:bodyPr/>
        <a:lstStyle/>
        <a:p>
          <a:endParaRPr lang="en-US">
            <a:solidFill>
              <a:srgbClr val="5E5E5E"/>
            </a:solidFill>
          </a:endParaRPr>
        </a:p>
      </dgm:t>
    </dgm:pt>
    <dgm:pt modelId="{7E54CF04-062F-4E4B-8E39-C56144146E0D}" type="sibTrans" cxnId="{79830DA6-5E1F-4C13-AB8B-3B87CB851022}">
      <dgm:prSet/>
      <dgm:spPr/>
      <dgm:t>
        <a:bodyPr/>
        <a:lstStyle/>
        <a:p>
          <a:endParaRPr lang="en-US">
            <a:solidFill>
              <a:srgbClr val="5E5E5E"/>
            </a:solidFill>
          </a:endParaRPr>
        </a:p>
      </dgm:t>
    </dgm:pt>
    <dgm:pt modelId="{E5C402CA-7F6C-49B8-9D16-0A7A57EB96D9}">
      <dgm:prSet custT="1"/>
      <dgm:spPr/>
      <dgm:t>
        <a:bodyPr/>
        <a:lstStyle/>
        <a:p>
          <a:r>
            <a:rPr lang="en-US" sz="18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Migration Network (EMN)</a:t>
          </a:r>
          <a:endParaRPr lang="en-US" sz="1800" dirty="0">
            <a:solidFill>
              <a:srgbClr val="5E5E5E"/>
            </a:solidFill>
          </a:endParaRPr>
        </a:p>
      </dgm:t>
    </dgm:pt>
    <dgm:pt modelId="{3258733E-F693-408B-9CAF-FF615493670E}" type="parTrans" cxnId="{893AF7EC-5BD0-4A44-9B3A-82457C0E302B}">
      <dgm:prSet/>
      <dgm:spPr/>
      <dgm:t>
        <a:bodyPr/>
        <a:lstStyle/>
        <a:p>
          <a:endParaRPr lang="en-US">
            <a:solidFill>
              <a:srgbClr val="5E5E5E"/>
            </a:solidFill>
          </a:endParaRPr>
        </a:p>
      </dgm:t>
    </dgm:pt>
    <dgm:pt modelId="{7C14AB3C-E83A-43AE-B639-A22D89D3DA48}" type="sibTrans" cxnId="{893AF7EC-5BD0-4A44-9B3A-82457C0E302B}">
      <dgm:prSet/>
      <dgm:spPr/>
      <dgm:t>
        <a:bodyPr/>
        <a:lstStyle/>
        <a:p>
          <a:endParaRPr lang="en-US">
            <a:solidFill>
              <a:srgbClr val="5E5E5E"/>
            </a:solidFill>
          </a:endParaRPr>
        </a:p>
      </dgm:t>
    </dgm:pt>
    <dgm:pt modelId="{40E88FFF-A6FA-4F7B-9CAC-3B82C1A2EEAC}">
      <dgm:prSet custT="1"/>
      <dgm:spPr/>
      <dgm:t>
        <a:bodyPr/>
        <a:lstStyle/>
        <a:p>
          <a:r>
            <a:rPr lang="en-US" sz="18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Urban Agenda Partnership for the inclusion of migrants and refugees</a:t>
          </a:r>
          <a:endParaRPr lang="en-US" sz="1800" dirty="0">
            <a:solidFill>
              <a:srgbClr val="5E5E5E"/>
            </a:solidFill>
          </a:endParaRPr>
        </a:p>
      </dgm:t>
    </dgm:pt>
    <dgm:pt modelId="{168F1E58-9CF9-474D-9FD5-CE386EA32815}" type="parTrans" cxnId="{9DE94D37-2BCB-4519-AA26-A84ADC75B08F}">
      <dgm:prSet/>
      <dgm:spPr/>
      <dgm:t>
        <a:bodyPr/>
        <a:lstStyle/>
        <a:p>
          <a:endParaRPr lang="en-US">
            <a:solidFill>
              <a:srgbClr val="5E5E5E"/>
            </a:solidFill>
          </a:endParaRPr>
        </a:p>
      </dgm:t>
    </dgm:pt>
    <dgm:pt modelId="{0DB38B63-5ED9-4D37-9D4D-D73A9AAD217E}" type="sibTrans" cxnId="{9DE94D37-2BCB-4519-AA26-A84ADC75B08F}">
      <dgm:prSet/>
      <dgm:spPr/>
      <dgm:t>
        <a:bodyPr/>
        <a:lstStyle/>
        <a:p>
          <a:endParaRPr lang="en-US">
            <a:solidFill>
              <a:srgbClr val="5E5E5E"/>
            </a:solidFill>
          </a:endParaRPr>
        </a:p>
      </dgm:t>
    </dgm:pt>
    <dgm:pt modelId="{3B910C14-7A90-4FF1-AE96-CA4FBFD67318}">
      <dgm:prSet custT="1"/>
      <dgm:spPr/>
      <dgm:t>
        <a:bodyPr/>
        <a:lstStyle/>
        <a:p>
          <a:r>
            <a:rPr lang="hr-BA" sz="18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ERASMI Project </a:t>
          </a:r>
          <a:endParaRPr lang="en-US" sz="1800" dirty="0">
            <a:solidFill>
              <a:srgbClr val="5E5E5E"/>
            </a:solidFill>
          </a:endParaRPr>
        </a:p>
      </dgm:t>
    </dgm:pt>
    <dgm:pt modelId="{C666D1CF-95E1-4999-B1CF-1BDBCE920B01}" type="parTrans" cxnId="{7FDF12FA-771D-4FEE-B373-5C7C0571C7BC}">
      <dgm:prSet/>
      <dgm:spPr/>
      <dgm:t>
        <a:bodyPr/>
        <a:lstStyle/>
        <a:p>
          <a:endParaRPr lang="en-US">
            <a:solidFill>
              <a:srgbClr val="5E5E5E"/>
            </a:solidFill>
          </a:endParaRPr>
        </a:p>
      </dgm:t>
    </dgm:pt>
    <dgm:pt modelId="{DF59C145-0650-4A05-9183-5B53943E878C}" type="sibTrans" cxnId="{7FDF12FA-771D-4FEE-B373-5C7C0571C7BC}">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5" custScaleX="192548"/>
      <dgm:spPr/>
    </dgm:pt>
    <dgm:pt modelId="{2F1F6FCD-77D8-423E-A804-C1917D0E741E}" type="pres">
      <dgm:prSet presAssocID="{4F15BB5C-DDE2-4B8D-8A7D-38259E81779E}" presName="vert1" presStyleCnt="0"/>
      <dgm:spPr/>
    </dgm:pt>
    <dgm:pt modelId="{DEA56338-23AF-45CC-90D3-D26154DF5EB8}" type="pres">
      <dgm:prSet presAssocID="{684521E8-3815-4E38-AE34-23001CE886C7}" presName="vertSpace2a"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 presStyleCnt="5"/>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0" presStyleCnt="4"/>
      <dgm:spPr/>
    </dgm:pt>
    <dgm:pt modelId="{6DEEDE76-223A-43B8-8167-1696E1B49526}" type="pres">
      <dgm:prSet presAssocID="{684521E8-3815-4E38-AE34-23001CE886C7}" presName="vertSpace2b" presStyleCnt="0"/>
      <dgm:spPr/>
    </dgm:pt>
    <dgm:pt modelId="{53C4E651-FB78-473A-94F2-D63A8293CC4C}" type="pres">
      <dgm:prSet presAssocID="{E5C402CA-7F6C-49B8-9D16-0A7A57EB96D9}" presName="horz2" presStyleCnt="0"/>
      <dgm:spPr/>
    </dgm:pt>
    <dgm:pt modelId="{F1C74D78-F4DD-4981-ABB9-3A1A877C3AB6}" type="pres">
      <dgm:prSet presAssocID="{E5C402CA-7F6C-49B8-9D16-0A7A57EB96D9}" presName="horzSpace2" presStyleCnt="0"/>
      <dgm:spPr/>
    </dgm:pt>
    <dgm:pt modelId="{75EBBF36-CDDA-4209-9927-081E074CE6BF}" type="pres">
      <dgm:prSet presAssocID="{E5C402CA-7F6C-49B8-9D16-0A7A57EB96D9}" presName="tx2" presStyleLbl="revTx" presStyleIdx="2" presStyleCnt="5"/>
      <dgm:spPr/>
    </dgm:pt>
    <dgm:pt modelId="{16C7A2B1-3368-4A02-BFB8-8AAE18345D8F}" type="pres">
      <dgm:prSet presAssocID="{E5C402CA-7F6C-49B8-9D16-0A7A57EB96D9}" presName="vert2" presStyleCnt="0"/>
      <dgm:spPr/>
    </dgm:pt>
    <dgm:pt modelId="{F62AB037-C778-4FED-A672-4C54845745B7}" type="pres">
      <dgm:prSet presAssocID="{E5C402CA-7F6C-49B8-9D16-0A7A57EB96D9}" presName="thinLine2b" presStyleLbl="callout" presStyleIdx="1" presStyleCnt="4"/>
      <dgm:spPr/>
    </dgm:pt>
    <dgm:pt modelId="{60E162EA-0753-4F97-93B5-802A64506480}" type="pres">
      <dgm:prSet presAssocID="{E5C402CA-7F6C-49B8-9D16-0A7A57EB96D9}" presName="vertSpace2b" presStyleCnt="0"/>
      <dgm:spPr/>
    </dgm:pt>
    <dgm:pt modelId="{33A53845-712A-41BB-959C-EA9929D99F76}" type="pres">
      <dgm:prSet presAssocID="{40E88FFF-A6FA-4F7B-9CAC-3B82C1A2EEAC}" presName="horz2" presStyleCnt="0"/>
      <dgm:spPr/>
    </dgm:pt>
    <dgm:pt modelId="{3DA0E9A5-1183-4F71-B106-CEC9F6712A90}" type="pres">
      <dgm:prSet presAssocID="{40E88FFF-A6FA-4F7B-9CAC-3B82C1A2EEAC}" presName="horzSpace2" presStyleCnt="0"/>
      <dgm:spPr/>
    </dgm:pt>
    <dgm:pt modelId="{9C12FBF7-C60F-43A5-A716-38FE974AEE63}" type="pres">
      <dgm:prSet presAssocID="{40E88FFF-A6FA-4F7B-9CAC-3B82C1A2EEAC}" presName="tx2" presStyleLbl="revTx" presStyleIdx="3" presStyleCnt="5"/>
      <dgm:spPr/>
    </dgm:pt>
    <dgm:pt modelId="{6C42192A-97A4-4CD3-BC2D-F5FC4000107E}" type="pres">
      <dgm:prSet presAssocID="{40E88FFF-A6FA-4F7B-9CAC-3B82C1A2EEAC}" presName="vert2" presStyleCnt="0"/>
      <dgm:spPr/>
    </dgm:pt>
    <dgm:pt modelId="{38A08320-4ABC-464B-ADC5-E0514D5C07F0}" type="pres">
      <dgm:prSet presAssocID="{40E88FFF-A6FA-4F7B-9CAC-3B82C1A2EEAC}" presName="thinLine2b" presStyleLbl="callout" presStyleIdx="2" presStyleCnt="4"/>
      <dgm:spPr/>
    </dgm:pt>
    <dgm:pt modelId="{AEDE309D-3AB6-43CA-8BD7-AB44F8D8CA54}" type="pres">
      <dgm:prSet presAssocID="{40E88FFF-A6FA-4F7B-9CAC-3B82C1A2EEAC}" presName="vertSpace2b" presStyleCnt="0"/>
      <dgm:spPr/>
    </dgm:pt>
    <dgm:pt modelId="{7AB88A90-0CA8-4562-9C60-999170815DE7}" type="pres">
      <dgm:prSet presAssocID="{3B910C14-7A90-4FF1-AE96-CA4FBFD67318}" presName="horz2" presStyleCnt="0"/>
      <dgm:spPr/>
    </dgm:pt>
    <dgm:pt modelId="{9A7ACB77-AF94-4338-90C6-3AC229D6DC5F}" type="pres">
      <dgm:prSet presAssocID="{3B910C14-7A90-4FF1-AE96-CA4FBFD67318}" presName="horzSpace2" presStyleCnt="0"/>
      <dgm:spPr/>
    </dgm:pt>
    <dgm:pt modelId="{B0D16172-6F79-4524-8419-F76F20E6460A}" type="pres">
      <dgm:prSet presAssocID="{3B910C14-7A90-4FF1-AE96-CA4FBFD67318}" presName="tx2" presStyleLbl="revTx" presStyleIdx="4" presStyleCnt="5"/>
      <dgm:spPr/>
    </dgm:pt>
    <dgm:pt modelId="{F393665A-9AC2-4F35-9CB7-8598743319A2}" type="pres">
      <dgm:prSet presAssocID="{3B910C14-7A90-4FF1-AE96-CA4FBFD67318}" presName="vert2" presStyleCnt="0"/>
      <dgm:spPr/>
    </dgm:pt>
    <dgm:pt modelId="{A8771EE7-81A2-4D67-B7F4-E086F64EF02C}" type="pres">
      <dgm:prSet presAssocID="{3B910C14-7A90-4FF1-AE96-CA4FBFD67318}" presName="thinLine2b" presStyleLbl="callout" presStyleIdx="3" presStyleCnt="4"/>
      <dgm:spPr/>
    </dgm:pt>
    <dgm:pt modelId="{A6F250F5-ADB5-48D2-958C-48057AD625DE}" type="pres">
      <dgm:prSet presAssocID="{3B910C14-7A90-4FF1-AE96-CA4FBFD67318}" presName="vertSpace2b" presStyleCnt="0"/>
      <dgm:spPr/>
    </dgm:pt>
  </dgm:ptLst>
  <dgm:cxnLst>
    <dgm:cxn modelId="{DC9FD11B-C729-465E-8527-0859A42D739E}" type="presOf" srcId="{3B910C14-7A90-4FF1-AE96-CA4FBFD67318}" destId="{B0D16172-6F79-4524-8419-F76F20E6460A}" srcOrd="0" destOrd="0" presId="urn:microsoft.com/office/officeart/2008/layout/LinedList"/>
    <dgm:cxn modelId="{3CF9742E-455A-4B33-9E7D-8D3EAA53C29E}" type="presOf" srcId="{40E88FFF-A6FA-4F7B-9CAC-3B82C1A2EEAC}" destId="{9C12FBF7-C60F-43A5-A716-38FE974AEE63}" srcOrd="0" destOrd="0" presId="urn:microsoft.com/office/officeart/2008/layout/LinedList"/>
    <dgm:cxn modelId="{9DE94D37-2BCB-4519-AA26-A84ADC75B08F}" srcId="{4F15BB5C-DDE2-4B8D-8A7D-38259E81779E}" destId="{40E88FFF-A6FA-4F7B-9CAC-3B82C1A2EEAC}" srcOrd="2" destOrd="0" parTransId="{168F1E58-9CF9-474D-9FD5-CE386EA32815}" sibTransId="{0DB38B63-5ED9-4D37-9D4D-D73A9AAD217E}"/>
    <dgm:cxn modelId="{4DCAF053-7B99-4BC0-B392-11F8091016B1}" type="presOf" srcId="{684521E8-3815-4E38-AE34-23001CE886C7}" destId="{5C9D1986-47A5-40AA-B1FF-AF7B97170D38}"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79830DA6-5E1F-4C13-AB8B-3B87CB851022}" srcId="{4F15BB5C-DDE2-4B8D-8A7D-38259E81779E}" destId="{684521E8-3815-4E38-AE34-23001CE886C7}" srcOrd="0" destOrd="0" parTransId="{9D277661-B16B-4E7D-8B07-6F37FE08E316}" sibTransId="{7E54CF04-062F-4E4B-8E39-C56144146E0D}"/>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F946FCE4-F09D-4BC7-AF0F-CB92B727D5B0}" type="presOf" srcId="{E5C402CA-7F6C-49B8-9D16-0A7A57EB96D9}" destId="{75EBBF36-CDDA-4209-9927-081E074CE6BF}" srcOrd="0" destOrd="0" presId="urn:microsoft.com/office/officeart/2008/layout/LinedList"/>
    <dgm:cxn modelId="{893AF7EC-5BD0-4A44-9B3A-82457C0E302B}" srcId="{4F15BB5C-DDE2-4B8D-8A7D-38259E81779E}" destId="{E5C402CA-7F6C-49B8-9D16-0A7A57EB96D9}" srcOrd="1" destOrd="0" parTransId="{3258733E-F693-408B-9CAF-FF615493670E}" sibTransId="{7C14AB3C-E83A-43AE-B639-A22D89D3DA48}"/>
    <dgm:cxn modelId="{7FDF12FA-771D-4FEE-B373-5C7C0571C7BC}" srcId="{4F15BB5C-DDE2-4B8D-8A7D-38259E81779E}" destId="{3B910C14-7A90-4FF1-AE96-CA4FBFD67318}" srcOrd="3" destOrd="0" parTransId="{C666D1CF-95E1-4999-B1CF-1BDBCE920B01}" sibTransId="{DF59C145-0650-4A05-9183-5B53943E878C}"/>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0E8C08B5-F9A4-403A-904F-F70A6668EA5E}" type="presParOf" srcId="{2F1F6FCD-77D8-423E-A804-C1917D0E741E}" destId="{DEA56338-23AF-45CC-90D3-D26154DF5EB8}" srcOrd="0" destOrd="0" presId="urn:microsoft.com/office/officeart/2008/layout/LinedList"/>
    <dgm:cxn modelId="{C15CE851-B210-4373-A7CE-4C0EE7313A54}" type="presParOf" srcId="{2F1F6FCD-77D8-423E-A804-C1917D0E741E}" destId="{34BBAB5B-7D95-494B-91D8-C83E5B83327C}" srcOrd="1" destOrd="0" presId="urn:microsoft.com/office/officeart/2008/layout/LinedList"/>
    <dgm:cxn modelId="{1DB28A6B-476C-4872-BBA7-C8C73D9D6122}" type="presParOf" srcId="{34BBAB5B-7D95-494B-91D8-C83E5B83327C}" destId="{BC663B1C-644C-49D2-992C-0D7855F72D61}" srcOrd="0" destOrd="0" presId="urn:microsoft.com/office/officeart/2008/layout/LinedList"/>
    <dgm:cxn modelId="{B9134854-A455-4861-93DA-3349F7F8ED56}" type="presParOf" srcId="{34BBAB5B-7D95-494B-91D8-C83E5B83327C}" destId="{5C9D1986-47A5-40AA-B1FF-AF7B97170D38}" srcOrd="1" destOrd="0" presId="urn:microsoft.com/office/officeart/2008/layout/LinedList"/>
    <dgm:cxn modelId="{0D248163-CFAD-4D77-A0D7-589F4E272BEF}" type="presParOf" srcId="{34BBAB5B-7D95-494B-91D8-C83E5B83327C}" destId="{115C7594-580A-4174-9F0E-918D081E9CAE}" srcOrd="2" destOrd="0" presId="urn:microsoft.com/office/officeart/2008/layout/LinedList"/>
    <dgm:cxn modelId="{BB688143-E2CA-4AFD-B769-49087F0F71A2}" type="presParOf" srcId="{2F1F6FCD-77D8-423E-A804-C1917D0E741E}" destId="{F641BB28-3F93-418F-BB54-616D4A237F23}" srcOrd="2" destOrd="0" presId="urn:microsoft.com/office/officeart/2008/layout/LinedList"/>
    <dgm:cxn modelId="{E6457499-FFF3-48D5-AEC6-BB245789E3BA}" type="presParOf" srcId="{2F1F6FCD-77D8-423E-A804-C1917D0E741E}" destId="{6DEEDE76-223A-43B8-8167-1696E1B49526}" srcOrd="3" destOrd="0" presId="urn:microsoft.com/office/officeart/2008/layout/LinedList"/>
    <dgm:cxn modelId="{06B0405E-E1B4-4711-8A8E-F8DB7EEFA9BA}" type="presParOf" srcId="{2F1F6FCD-77D8-423E-A804-C1917D0E741E}" destId="{53C4E651-FB78-473A-94F2-D63A8293CC4C}" srcOrd="4" destOrd="0" presId="urn:microsoft.com/office/officeart/2008/layout/LinedList"/>
    <dgm:cxn modelId="{D4CF7C7B-DAA3-49D5-839E-743106E6B107}" type="presParOf" srcId="{53C4E651-FB78-473A-94F2-D63A8293CC4C}" destId="{F1C74D78-F4DD-4981-ABB9-3A1A877C3AB6}" srcOrd="0" destOrd="0" presId="urn:microsoft.com/office/officeart/2008/layout/LinedList"/>
    <dgm:cxn modelId="{F5AE2437-1E82-4FA9-8536-B776E31FF809}" type="presParOf" srcId="{53C4E651-FB78-473A-94F2-D63A8293CC4C}" destId="{75EBBF36-CDDA-4209-9927-081E074CE6BF}" srcOrd="1" destOrd="0" presId="urn:microsoft.com/office/officeart/2008/layout/LinedList"/>
    <dgm:cxn modelId="{34B44608-C65A-4D38-97CC-038A23DE040E}" type="presParOf" srcId="{53C4E651-FB78-473A-94F2-D63A8293CC4C}" destId="{16C7A2B1-3368-4A02-BFB8-8AAE18345D8F}" srcOrd="2" destOrd="0" presId="urn:microsoft.com/office/officeart/2008/layout/LinedList"/>
    <dgm:cxn modelId="{B08B85B4-0299-4CBB-9FAA-5C617C85BB2E}" type="presParOf" srcId="{2F1F6FCD-77D8-423E-A804-C1917D0E741E}" destId="{F62AB037-C778-4FED-A672-4C54845745B7}" srcOrd="5" destOrd="0" presId="urn:microsoft.com/office/officeart/2008/layout/LinedList"/>
    <dgm:cxn modelId="{EF10D013-D3D3-4063-B26C-5276340577B3}" type="presParOf" srcId="{2F1F6FCD-77D8-423E-A804-C1917D0E741E}" destId="{60E162EA-0753-4F97-93B5-802A64506480}" srcOrd="6" destOrd="0" presId="urn:microsoft.com/office/officeart/2008/layout/LinedList"/>
    <dgm:cxn modelId="{06E9FA07-E228-4242-AFBB-B13FFAC25869}" type="presParOf" srcId="{2F1F6FCD-77D8-423E-A804-C1917D0E741E}" destId="{33A53845-712A-41BB-959C-EA9929D99F76}" srcOrd="7" destOrd="0" presId="urn:microsoft.com/office/officeart/2008/layout/LinedList"/>
    <dgm:cxn modelId="{DD627A63-46C4-4B6C-B12A-E47AA3636478}" type="presParOf" srcId="{33A53845-712A-41BB-959C-EA9929D99F76}" destId="{3DA0E9A5-1183-4F71-B106-CEC9F6712A90}" srcOrd="0" destOrd="0" presId="urn:microsoft.com/office/officeart/2008/layout/LinedList"/>
    <dgm:cxn modelId="{A6A92139-28D6-4EF7-AFE7-8730EFD15059}" type="presParOf" srcId="{33A53845-712A-41BB-959C-EA9929D99F76}" destId="{9C12FBF7-C60F-43A5-A716-38FE974AEE63}" srcOrd="1" destOrd="0" presId="urn:microsoft.com/office/officeart/2008/layout/LinedList"/>
    <dgm:cxn modelId="{A6447D1F-9757-4FD9-A0C9-ED935FB95787}" type="presParOf" srcId="{33A53845-712A-41BB-959C-EA9929D99F76}" destId="{6C42192A-97A4-4CD3-BC2D-F5FC4000107E}" srcOrd="2" destOrd="0" presId="urn:microsoft.com/office/officeart/2008/layout/LinedList"/>
    <dgm:cxn modelId="{03DC490B-4F12-4584-B66F-E9024903033C}" type="presParOf" srcId="{2F1F6FCD-77D8-423E-A804-C1917D0E741E}" destId="{38A08320-4ABC-464B-ADC5-E0514D5C07F0}" srcOrd="8" destOrd="0" presId="urn:microsoft.com/office/officeart/2008/layout/LinedList"/>
    <dgm:cxn modelId="{DAEF04FC-811A-431B-BDEF-64B4402031E8}" type="presParOf" srcId="{2F1F6FCD-77D8-423E-A804-C1917D0E741E}" destId="{AEDE309D-3AB6-43CA-8BD7-AB44F8D8CA54}" srcOrd="9" destOrd="0" presId="urn:microsoft.com/office/officeart/2008/layout/LinedList"/>
    <dgm:cxn modelId="{09FAF7B1-519F-4943-A7FB-F8E3207B9A73}" type="presParOf" srcId="{2F1F6FCD-77D8-423E-A804-C1917D0E741E}" destId="{7AB88A90-0CA8-4562-9C60-999170815DE7}" srcOrd="10" destOrd="0" presId="urn:microsoft.com/office/officeart/2008/layout/LinedList"/>
    <dgm:cxn modelId="{DD14E2E8-EE4E-439A-9699-B7C38843F2BA}" type="presParOf" srcId="{7AB88A90-0CA8-4562-9C60-999170815DE7}" destId="{9A7ACB77-AF94-4338-90C6-3AC229D6DC5F}" srcOrd="0" destOrd="0" presId="urn:microsoft.com/office/officeart/2008/layout/LinedList"/>
    <dgm:cxn modelId="{688169FC-884B-422B-81C4-CB4377981897}" type="presParOf" srcId="{7AB88A90-0CA8-4562-9C60-999170815DE7}" destId="{B0D16172-6F79-4524-8419-F76F20E6460A}" srcOrd="1" destOrd="0" presId="urn:microsoft.com/office/officeart/2008/layout/LinedList"/>
    <dgm:cxn modelId="{000BE496-EECF-456C-8E18-0D056F1D026E}" type="presParOf" srcId="{7AB88A90-0CA8-4562-9C60-999170815DE7}" destId="{F393665A-9AC2-4F35-9CB7-8598743319A2}" srcOrd="2" destOrd="0" presId="urn:microsoft.com/office/officeart/2008/layout/LinedList"/>
    <dgm:cxn modelId="{B67B5DA8-E645-4C8B-AFC9-3C7F97418C3A}" type="presParOf" srcId="{2F1F6FCD-77D8-423E-A804-C1917D0E741E}" destId="{A8771EE7-81A2-4D67-B7F4-E086F64EF02C}" srcOrd="11" destOrd="0" presId="urn:microsoft.com/office/officeart/2008/layout/LinedList"/>
    <dgm:cxn modelId="{AB2E9C85-DBD0-4FB3-9D8B-F2049D1CE6FB}" type="presParOf" srcId="{2F1F6FCD-77D8-423E-A804-C1917D0E741E}" destId="{A6F250F5-ADB5-48D2-958C-48057AD625DE}"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custT="1"/>
      <dgm:spPr/>
      <dgm:t>
        <a:bodyPr/>
        <a:lstStyle/>
        <a:p>
          <a:r>
            <a:rPr lang="nl-NL" sz="2400" b="1" dirty="0">
              <a:solidFill>
                <a:srgbClr val="5E5E5E"/>
              </a:solidFill>
            </a:rPr>
            <a:t>Nuttige bronnen en studies</a:t>
          </a:r>
          <a:endParaRPr lang="en-US" sz="2400"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Working Together for Local Integration of Migrants and Refugees, OECD 2018</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16C29CDE-916B-4DA9-9D63-ACAA15AA60F4}">
      <dgm:prSet/>
      <dgm:spPr/>
      <dgm:t>
        <a:bodyPr/>
        <a:lstStyle/>
        <a:p>
          <a:r>
            <a:rPr lang="en-US">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Survey on immigrants' integration in the EU, 2017</a:t>
          </a:r>
          <a:endParaRPr lang="en-US">
            <a:solidFill>
              <a:srgbClr val="5E5E5E"/>
            </a:solidFill>
          </a:endParaRPr>
        </a:p>
      </dgm:t>
    </dgm:pt>
    <dgm:pt modelId="{88C7BDD5-783A-4CB7-BC49-3DFC2098C91C}" type="parTrans" cxnId="{B6EF7E71-6843-4B8B-9188-9D7657B03BD3}">
      <dgm:prSet/>
      <dgm:spPr/>
      <dgm:t>
        <a:bodyPr/>
        <a:lstStyle/>
        <a:p>
          <a:endParaRPr lang="en-US">
            <a:solidFill>
              <a:srgbClr val="5E5E5E"/>
            </a:solidFill>
          </a:endParaRPr>
        </a:p>
      </dgm:t>
    </dgm:pt>
    <dgm:pt modelId="{FB13E270-9B69-409A-BD14-43E2EEE48C04}" type="sibTrans" cxnId="{B6EF7E71-6843-4B8B-9188-9D7657B03BD3}">
      <dgm:prSet/>
      <dgm:spPr/>
      <dgm:t>
        <a:bodyPr/>
        <a:lstStyle/>
        <a:p>
          <a:endParaRPr lang="en-US">
            <a:solidFill>
              <a:srgbClr val="5E5E5E"/>
            </a:solidFill>
          </a:endParaRPr>
        </a:p>
      </dgm:t>
    </dgm:pt>
    <dgm:pt modelId="{F2AF973E-E225-4859-BAC8-D545B5853B70}">
      <dgm:prSet/>
      <dgm:spPr/>
      <dgm:t>
        <a:bodyPr/>
        <a:lstStyle/>
        <a:p>
          <a:r>
            <a:rPr lang="en-US">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Together in the EU: Promoting the participation of migrants and their descendants - EU Agency for Fundamental Rights</a:t>
          </a:r>
          <a:endParaRPr lang="en-US">
            <a:solidFill>
              <a:srgbClr val="5E5E5E"/>
            </a:solidFill>
          </a:endParaRPr>
        </a:p>
      </dgm:t>
    </dgm:pt>
    <dgm:pt modelId="{6FA74DF5-67B5-4903-8C99-AB0000D8D9D9}" type="parTrans" cxnId="{345FCF40-3CB8-4C49-A1B6-E8FF4486F4E2}">
      <dgm:prSet/>
      <dgm:spPr/>
      <dgm:t>
        <a:bodyPr/>
        <a:lstStyle/>
        <a:p>
          <a:endParaRPr lang="en-US">
            <a:solidFill>
              <a:srgbClr val="5E5E5E"/>
            </a:solidFill>
          </a:endParaRPr>
        </a:p>
      </dgm:t>
    </dgm:pt>
    <dgm:pt modelId="{5F218FB3-67E6-4086-A12B-2EE23B9F9115}" type="sibTrans" cxnId="{345FCF40-3CB8-4C49-A1B6-E8FF4486F4E2}">
      <dgm:prSet/>
      <dgm:spPr/>
      <dgm:t>
        <a:bodyPr/>
        <a:lstStyle/>
        <a:p>
          <a:endParaRPr lang="en-US">
            <a:solidFill>
              <a:srgbClr val="5E5E5E"/>
            </a:solidFill>
          </a:endParaRPr>
        </a:p>
      </dgm:t>
    </dgm:pt>
    <dgm:pt modelId="{4349DB1B-7C22-4F32-81EA-C8A3B9EC069F}">
      <dgm:prSet/>
      <dgm:spPr/>
      <dgm:t>
        <a:bodyPr/>
        <a:lstStyle/>
        <a:p>
          <a:r>
            <a:rPr lang="en-US">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Eurostat: integration indicators including regional series</a:t>
          </a:r>
          <a:endParaRPr lang="en-US">
            <a:solidFill>
              <a:srgbClr val="5E5E5E"/>
            </a:solidFill>
          </a:endParaRPr>
        </a:p>
      </dgm:t>
    </dgm:pt>
    <dgm:pt modelId="{AE520164-DFC2-4673-AEEB-0D2594954007}" type="parTrans" cxnId="{C82DDD3B-DDF6-4860-9ACC-054502F3CDD5}">
      <dgm:prSet/>
      <dgm:spPr/>
      <dgm:t>
        <a:bodyPr/>
        <a:lstStyle/>
        <a:p>
          <a:endParaRPr lang="en-US">
            <a:solidFill>
              <a:srgbClr val="5E5E5E"/>
            </a:solidFill>
          </a:endParaRPr>
        </a:p>
      </dgm:t>
    </dgm:pt>
    <dgm:pt modelId="{ED485E9A-C5BD-4B71-B4DC-8A5D8B5E2DDC}" type="sibTrans" cxnId="{C82DDD3B-DDF6-4860-9ACC-054502F3CDD5}">
      <dgm:prSet/>
      <dgm:spPr/>
      <dgm:t>
        <a:bodyPr/>
        <a:lstStyle/>
        <a:p>
          <a:endParaRPr lang="en-US">
            <a:solidFill>
              <a:srgbClr val="5E5E5E"/>
            </a:solidFill>
          </a:endParaRPr>
        </a:p>
      </dgm:t>
    </dgm:pt>
    <dgm:pt modelId="{6658C535-3244-4D30-8E59-7E9EF74E7BE9}">
      <dgm:prSet/>
      <dgm:spPr/>
      <dgm:t>
        <a:bodyPr/>
        <a:lstStyle/>
        <a:p>
          <a:r>
            <a:rPr lang="en-US">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OECD database on migrants in OECD regions</a:t>
          </a:r>
          <a:endParaRPr lang="en-US">
            <a:solidFill>
              <a:srgbClr val="5E5E5E"/>
            </a:solidFill>
          </a:endParaRPr>
        </a:p>
      </dgm:t>
    </dgm:pt>
    <dgm:pt modelId="{8BE589BE-4812-4E84-A705-FF41F42A30B4}" type="parTrans" cxnId="{627A21D1-ADA8-4EDC-9F77-68990E548CF9}">
      <dgm:prSet/>
      <dgm:spPr/>
      <dgm:t>
        <a:bodyPr/>
        <a:lstStyle/>
        <a:p>
          <a:endParaRPr lang="en-US">
            <a:solidFill>
              <a:srgbClr val="5E5E5E"/>
            </a:solidFill>
          </a:endParaRPr>
        </a:p>
      </dgm:t>
    </dgm:pt>
    <dgm:pt modelId="{2EF7EFF9-CBE6-4E90-8F08-2195675B4D25}" type="sibTrans" cxnId="{627A21D1-ADA8-4EDC-9F77-68990E548CF9}">
      <dgm:prSet/>
      <dgm:spPr/>
      <dgm:t>
        <a:bodyPr/>
        <a:lstStyle/>
        <a:p>
          <a:endParaRPr lang="en-US">
            <a:solidFill>
              <a:srgbClr val="5E5E5E"/>
            </a:solidFill>
          </a:endParaRPr>
        </a:p>
      </dgm:t>
    </dgm:pt>
    <dgm:pt modelId="{62C4FFD4-904C-43CB-8E21-0AEE6EA13BFF}">
      <dgm:prSet/>
      <dgm:spPr/>
      <dgm:t>
        <a:bodyPr/>
        <a:lstStyle/>
        <a:p>
          <a:r>
            <a:rPr lang="en-US">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Knowledge Centre on Migration and Demography</a:t>
          </a:r>
          <a:endParaRPr lang="en-US">
            <a:solidFill>
              <a:srgbClr val="5E5E5E"/>
            </a:solidFill>
          </a:endParaRPr>
        </a:p>
      </dgm:t>
    </dgm:pt>
    <dgm:pt modelId="{F4890F9C-EB8D-4488-939A-B83DB5146F34}" type="parTrans" cxnId="{0C572AC0-EE86-4FE2-8A78-BC2EA1F96FA7}">
      <dgm:prSet/>
      <dgm:spPr/>
      <dgm:t>
        <a:bodyPr/>
        <a:lstStyle/>
        <a:p>
          <a:endParaRPr lang="en-US">
            <a:solidFill>
              <a:srgbClr val="5E5E5E"/>
            </a:solidFill>
          </a:endParaRPr>
        </a:p>
      </dgm:t>
    </dgm:pt>
    <dgm:pt modelId="{587A76EB-C9A6-4F9A-9D76-562C0920A6F6}" type="sibTrans" cxnId="{0C572AC0-EE86-4FE2-8A78-BC2EA1F96FA7}">
      <dgm:prSet/>
      <dgm:spPr/>
      <dgm:t>
        <a:bodyPr/>
        <a:lstStyle/>
        <a:p>
          <a:endParaRPr lang="en-US">
            <a:solidFill>
              <a:srgbClr val="5E5E5E"/>
            </a:solidFill>
          </a:endParaRPr>
        </a:p>
      </dgm:t>
    </dgm:pt>
    <dgm:pt modelId="{D4766656-FA8E-46BF-A5A4-74A5B4CFD208}">
      <dgm:prSet/>
      <dgm:spPr/>
      <dgm:t>
        <a:bodyPr/>
        <a:lstStyle/>
        <a:p>
          <a:r>
            <a:rPr lang="en-US">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Data challenge on integration of migrants in cities</a:t>
          </a:r>
          <a:endParaRPr lang="en-US">
            <a:solidFill>
              <a:srgbClr val="5E5E5E"/>
            </a:solidFill>
          </a:endParaRPr>
        </a:p>
      </dgm:t>
    </dgm:pt>
    <dgm:pt modelId="{40D4C4D6-5AA4-4455-95B9-E5FE5BDBA36C}" type="parTrans" cxnId="{072BA4BC-0AAC-4279-ABF3-8DD4EE2CD919}">
      <dgm:prSet/>
      <dgm:spPr/>
      <dgm:t>
        <a:bodyPr/>
        <a:lstStyle/>
        <a:p>
          <a:endParaRPr lang="en-US">
            <a:solidFill>
              <a:srgbClr val="5E5E5E"/>
            </a:solidFill>
          </a:endParaRPr>
        </a:p>
      </dgm:t>
    </dgm:pt>
    <dgm:pt modelId="{71D75C02-4719-4AF4-A3DA-EF02C3CBCE17}" type="sibTrans" cxnId="{072BA4BC-0AAC-4279-ABF3-8DD4EE2CD919}">
      <dgm:prSet/>
      <dgm:spPr/>
      <dgm:t>
        <a:bodyPr/>
        <a:lstStyle/>
        <a:p>
          <a:endParaRPr lang="en-US">
            <a:solidFill>
              <a:srgbClr val="5E5E5E"/>
            </a:solidFill>
          </a:endParaRPr>
        </a:p>
      </dgm:t>
    </dgm:pt>
    <dgm:pt modelId="{FF388D5E-2D44-4520-8B8B-4E1A186C15B8}">
      <dgm:prSet/>
      <dgm:spPr/>
      <dgm:t>
        <a:bodyPr/>
        <a:lstStyle/>
        <a:p>
          <a:r>
            <a:rPr lang="en-US">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ESPON project on Territorial impact of refugees</a:t>
          </a:r>
          <a:endParaRPr lang="en-US">
            <a:solidFill>
              <a:srgbClr val="5E5E5E"/>
            </a:solidFill>
          </a:endParaRPr>
        </a:p>
      </dgm:t>
    </dgm:pt>
    <dgm:pt modelId="{FA8C16A3-3A30-47FD-B140-E3AEB96A145C}" type="parTrans" cxnId="{664A9B83-2CF8-482F-AE63-1506338626EB}">
      <dgm:prSet/>
      <dgm:spPr/>
      <dgm:t>
        <a:bodyPr/>
        <a:lstStyle/>
        <a:p>
          <a:endParaRPr lang="en-US">
            <a:solidFill>
              <a:srgbClr val="5E5E5E"/>
            </a:solidFill>
          </a:endParaRPr>
        </a:p>
      </dgm:t>
    </dgm:pt>
    <dgm:pt modelId="{CE97A35E-FEF9-4B51-B053-3636C313265F}" type="sibTrans" cxnId="{664A9B83-2CF8-482F-AE63-1506338626EB}">
      <dgm:prSet/>
      <dgm:spPr/>
      <dgm:t>
        <a:bodyPr/>
        <a:lstStyle/>
        <a:p>
          <a:endParaRPr lang="en-US">
            <a:solidFill>
              <a:srgbClr val="5E5E5E"/>
            </a:solidFill>
          </a:endParaRPr>
        </a:p>
      </dgm:t>
    </dgm:pt>
    <dgm:pt modelId="{D0E2609C-2C77-4F2D-A097-20C7446AE75F}">
      <dgm:prSet/>
      <dgm:spPr/>
      <dgm:t>
        <a:bodyPr/>
        <a:lstStyle/>
        <a:p>
          <a:r>
            <a:rPr lang="en-US">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International Ethnic and Immigrant Minorities' Survey Data</a:t>
          </a:r>
          <a:endParaRPr lang="en-US">
            <a:solidFill>
              <a:srgbClr val="5E5E5E"/>
            </a:solidFill>
          </a:endParaRPr>
        </a:p>
      </dgm:t>
    </dgm:pt>
    <dgm:pt modelId="{465CD87F-6999-45D9-80CF-B8BF89D8506F}" type="parTrans" cxnId="{83339471-C1FE-49C6-8A02-B7BD21DE5D0B}">
      <dgm:prSet/>
      <dgm:spPr/>
      <dgm:t>
        <a:bodyPr/>
        <a:lstStyle/>
        <a:p>
          <a:endParaRPr lang="en-US">
            <a:solidFill>
              <a:srgbClr val="5E5E5E"/>
            </a:solidFill>
          </a:endParaRPr>
        </a:p>
      </dgm:t>
    </dgm:pt>
    <dgm:pt modelId="{88783650-BEA9-4D7B-8867-B1E10CF782C2}" type="sibTrans" cxnId="{83339471-C1FE-49C6-8A02-B7BD21DE5D0B}">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0"/>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0"/>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9"/>
      <dgm:spPr/>
    </dgm:pt>
    <dgm:pt modelId="{83A482E4-D00E-4178-ACE1-D8B40874A20E}" type="pres">
      <dgm:prSet presAssocID="{F008DBF2-C9E9-48B2-A17C-B392B98CB476}" presName="vertSpace2b" presStyleCnt="0"/>
      <dgm:spPr/>
    </dgm:pt>
    <dgm:pt modelId="{87C3EA47-E8E6-42FA-94C7-021799548BDA}" type="pres">
      <dgm:prSet presAssocID="{16C29CDE-916B-4DA9-9D63-ACAA15AA60F4}" presName="horz2" presStyleCnt="0"/>
      <dgm:spPr/>
    </dgm:pt>
    <dgm:pt modelId="{CAB5BF7B-CA7A-4D08-BF68-D0583A1DEDCE}" type="pres">
      <dgm:prSet presAssocID="{16C29CDE-916B-4DA9-9D63-ACAA15AA60F4}" presName="horzSpace2" presStyleCnt="0"/>
      <dgm:spPr/>
    </dgm:pt>
    <dgm:pt modelId="{846475F7-1162-48D2-8BD2-5815B2AA53B5}" type="pres">
      <dgm:prSet presAssocID="{16C29CDE-916B-4DA9-9D63-ACAA15AA60F4}" presName="tx2" presStyleLbl="revTx" presStyleIdx="2" presStyleCnt="10"/>
      <dgm:spPr/>
    </dgm:pt>
    <dgm:pt modelId="{DED44F8E-6A59-4290-9288-F0BE0CF06629}" type="pres">
      <dgm:prSet presAssocID="{16C29CDE-916B-4DA9-9D63-ACAA15AA60F4}" presName="vert2" presStyleCnt="0"/>
      <dgm:spPr/>
    </dgm:pt>
    <dgm:pt modelId="{F83C0752-CB5D-4621-8C01-F3A8E5DB12E8}" type="pres">
      <dgm:prSet presAssocID="{16C29CDE-916B-4DA9-9D63-ACAA15AA60F4}" presName="thinLine2b" presStyleLbl="callout" presStyleIdx="1" presStyleCnt="9"/>
      <dgm:spPr/>
    </dgm:pt>
    <dgm:pt modelId="{5A58D0D9-EDA8-48AB-A4EE-7A0BAEBD8FC1}" type="pres">
      <dgm:prSet presAssocID="{16C29CDE-916B-4DA9-9D63-ACAA15AA60F4}" presName="vertSpace2b" presStyleCnt="0"/>
      <dgm:spPr/>
    </dgm:pt>
    <dgm:pt modelId="{1934CCB3-0A01-43B7-AB23-681B160F0024}" type="pres">
      <dgm:prSet presAssocID="{F2AF973E-E225-4859-BAC8-D545B5853B70}" presName="horz2" presStyleCnt="0"/>
      <dgm:spPr/>
    </dgm:pt>
    <dgm:pt modelId="{3E93C7A9-5E47-4CD2-BE0F-7AE247B9CBB2}" type="pres">
      <dgm:prSet presAssocID="{F2AF973E-E225-4859-BAC8-D545B5853B70}" presName="horzSpace2" presStyleCnt="0"/>
      <dgm:spPr/>
    </dgm:pt>
    <dgm:pt modelId="{6022BC4F-4E61-4282-81F8-C96EB1EA1689}" type="pres">
      <dgm:prSet presAssocID="{F2AF973E-E225-4859-BAC8-D545B5853B70}" presName="tx2" presStyleLbl="revTx" presStyleIdx="3" presStyleCnt="10"/>
      <dgm:spPr/>
    </dgm:pt>
    <dgm:pt modelId="{E46A087E-FE9C-4F9E-A5CF-0E38F7997418}" type="pres">
      <dgm:prSet presAssocID="{F2AF973E-E225-4859-BAC8-D545B5853B70}" presName="vert2" presStyleCnt="0"/>
      <dgm:spPr/>
    </dgm:pt>
    <dgm:pt modelId="{2248DBF6-9A64-463B-AAE5-02A1ABCE043E}" type="pres">
      <dgm:prSet presAssocID="{F2AF973E-E225-4859-BAC8-D545B5853B70}" presName="thinLine2b" presStyleLbl="callout" presStyleIdx="2" presStyleCnt="9"/>
      <dgm:spPr/>
    </dgm:pt>
    <dgm:pt modelId="{3A4A83B6-399C-4184-9914-0AA7124CDFC4}" type="pres">
      <dgm:prSet presAssocID="{F2AF973E-E225-4859-BAC8-D545B5853B70}" presName="vertSpace2b" presStyleCnt="0"/>
      <dgm:spPr/>
    </dgm:pt>
    <dgm:pt modelId="{E3130D26-90E1-414E-9E57-A203297DF4AE}" type="pres">
      <dgm:prSet presAssocID="{4349DB1B-7C22-4F32-81EA-C8A3B9EC069F}" presName="horz2" presStyleCnt="0"/>
      <dgm:spPr/>
    </dgm:pt>
    <dgm:pt modelId="{4CCEB2D5-F564-40AA-9DA8-A5E59ED2C1F9}" type="pres">
      <dgm:prSet presAssocID="{4349DB1B-7C22-4F32-81EA-C8A3B9EC069F}" presName="horzSpace2" presStyleCnt="0"/>
      <dgm:spPr/>
    </dgm:pt>
    <dgm:pt modelId="{B5E59D54-2D5D-4ED5-9E59-CF675ADC2DEF}" type="pres">
      <dgm:prSet presAssocID="{4349DB1B-7C22-4F32-81EA-C8A3B9EC069F}" presName="tx2" presStyleLbl="revTx" presStyleIdx="4" presStyleCnt="10"/>
      <dgm:spPr/>
    </dgm:pt>
    <dgm:pt modelId="{6D159642-E656-4563-963C-2E46705B8BC0}" type="pres">
      <dgm:prSet presAssocID="{4349DB1B-7C22-4F32-81EA-C8A3B9EC069F}" presName="vert2" presStyleCnt="0"/>
      <dgm:spPr/>
    </dgm:pt>
    <dgm:pt modelId="{A0ECB6CF-1C05-4550-BE1D-8486042EB995}" type="pres">
      <dgm:prSet presAssocID="{4349DB1B-7C22-4F32-81EA-C8A3B9EC069F}" presName="thinLine2b" presStyleLbl="callout" presStyleIdx="3" presStyleCnt="9"/>
      <dgm:spPr/>
    </dgm:pt>
    <dgm:pt modelId="{2395AF65-CE7A-4824-A853-B16B973D4863}" type="pres">
      <dgm:prSet presAssocID="{4349DB1B-7C22-4F32-81EA-C8A3B9EC069F}" presName="vertSpace2b" presStyleCnt="0"/>
      <dgm:spPr/>
    </dgm:pt>
    <dgm:pt modelId="{003EF564-9F59-4578-83FC-228AC4CFC03B}" type="pres">
      <dgm:prSet presAssocID="{6658C535-3244-4D30-8E59-7E9EF74E7BE9}" presName="horz2" presStyleCnt="0"/>
      <dgm:spPr/>
    </dgm:pt>
    <dgm:pt modelId="{A5F1F978-661A-454E-AC52-8EC7A3645094}" type="pres">
      <dgm:prSet presAssocID="{6658C535-3244-4D30-8E59-7E9EF74E7BE9}" presName="horzSpace2" presStyleCnt="0"/>
      <dgm:spPr/>
    </dgm:pt>
    <dgm:pt modelId="{634929A2-A697-4798-A113-48AC64F2C5FE}" type="pres">
      <dgm:prSet presAssocID="{6658C535-3244-4D30-8E59-7E9EF74E7BE9}" presName="tx2" presStyleLbl="revTx" presStyleIdx="5" presStyleCnt="10"/>
      <dgm:spPr/>
    </dgm:pt>
    <dgm:pt modelId="{4B3C821D-7076-4916-A5DF-68FECF2C8E65}" type="pres">
      <dgm:prSet presAssocID="{6658C535-3244-4D30-8E59-7E9EF74E7BE9}" presName="vert2" presStyleCnt="0"/>
      <dgm:spPr/>
    </dgm:pt>
    <dgm:pt modelId="{9F137196-9280-4329-8F44-E5BE8AFCC0A6}" type="pres">
      <dgm:prSet presAssocID="{6658C535-3244-4D30-8E59-7E9EF74E7BE9}" presName="thinLine2b" presStyleLbl="callout" presStyleIdx="4" presStyleCnt="9"/>
      <dgm:spPr/>
    </dgm:pt>
    <dgm:pt modelId="{206D4185-A5EF-4831-98EB-0AB70844E10F}" type="pres">
      <dgm:prSet presAssocID="{6658C535-3244-4D30-8E59-7E9EF74E7BE9}" presName="vertSpace2b" presStyleCnt="0"/>
      <dgm:spPr/>
    </dgm:pt>
    <dgm:pt modelId="{5FB23225-3BCD-4348-95DD-1191E669223A}" type="pres">
      <dgm:prSet presAssocID="{62C4FFD4-904C-43CB-8E21-0AEE6EA13BFF}" presName="horz2" presStyleCnt="0"/>
      <dgm:spPr/>
    </dgm:pt>
    <dgm:pt modelId="{33302EE1-9D16-485B-A0DA-9947A9F44800}" type="pres">
      <dgm:prSet presAssocID="{62C4FFD4-904C-43CB-8E21-0AEE6EA13BFF}" presName="horzSpace2" presStyleCnt="0"/>
      <dgm:spPr/>
    </dgm:pt>
    <dgm:pt modelId="{52832CA2-4AEC-4002-A3B9-3B8D2D7EC0E4}" type="pres">
      <dgm:prSet presAssocID="{62C4FFD4-904C-43CB-8E21-0AEE6EA13BFF}" presName="tx2" presStyleLbl="revTx" presStyleIdx="6" presStyleCnt="10"/>
      <dgm:spPr/>
    </dgm:pt>
    <dgm:pt modelId="{881A7C17-17E3-4D72-9AB7-106FDFBD723E}" type="pres">
      <dgm:prSet presAssocID="{62C4FFD4-904C-43CB-8E21-0AEE6EA13BFF}" presName="vert2" presStyleCnt="0"/>
      <dgm:spPr/>
    </dgm:pt>
    <dgm:pt modelId="{D2A68820-F36C-4C79-A00E-45F4F7CCED6F}" type="pres">
      <dgm:prSet presAssocID="{62C4FFD4-904C-43CB-8E21-0AEE6EA13BFF}" presName="thinLine2b" presStyleLbl="callout" presStyleIdx="5" presStyleCnt="9"/>
      <dgm:spPr/>
    </dgm:pt>
    <dgm:pt modelId="{C2EFE825-7CEC-42CC-9BA8-C2F3B13D9C60}" type="pres">
      <dgm:prSet presAssocID="{62C4FFD4-904C-43CB-8E21-0AEE6EA13BFF}" presName="vertSpace2b" presStyleCnt="0"/>
      <dgm:spPr/>
    </dgm:pt>
    <dgm:pt modelId="{45DC7949-F0F9-41CD-8CB8-CB7DFFA5B292}" type="pres">
      <dgm:prSet presAssocID="{D4766656-FA8E-46BF-A5A4-74A5B4CFD208}" presName="horz2" presStyleCnt="0"/>
      <dgm:spPr/>
    </dgm:pt>
    <dgm:pt modelId="{A1A0243C-530B-4111-8519-456A1AB21AA1}" type="pres">
      <dgm:prSet presAssocID="{D4766656-FA8E-46BF-A5A4-74A5B4CFD208}" presName="horzSpace2" presStyleCnt="0"/>
      <dgm:spPr/>
    </dgm:pt>
    <dgm:pt modelId="{DC3D7283-437B-438D-BFB7-4AE56347FC7E}" type="pres">
      <dgm:prSet presAssocID="{D4766656-FA8E-46BF-A5A4-74A5B4CFD208}" presName="tx2" presStyleLbl="revTx" presStyleIdx="7" presStyleCnt="10"/>
      <dgm:spPr/>
    </dgm:pt>
    <dgm:pt modelId="{47169D3B-73EA-4CA9-9389-AE8409FA7697}" type="pres">
      <dgm:prSet presAssocID="{D4766656-FA8E-46BF-A5A4-74A5B4CFD208}" presName="vert2" presStyleCnt="0"/>
      <dgm:spPr/>
    </dgm:pt>
    <dgm:pt modelId="{E4AF7BCC-7FDD-40D8-802E-D1A1D1AA0844}" type="pres">
      <dgm:prSet presAssocID="{D4766656-FA8E-46BF-A5A4-74A5B4CFD208}" presName="thinLine2b" presStyleLbl="callout" presStyleIdx="6" presStyleCnt="9"/>
      <dgm:spPr/>
    </dgm:pt>
    <dgm:pt modelId="{47DA67C6-B9BE-4CD4-A8BB-B64B65BE4510}" type="pres">
      <dgm:prSet presAssocID="{D4766656-FA8E-46BF-A5A4-74A5B4CFD208}" presName="vertSpace2b" presStyleCnt="0"/>
      <dgm:spPr/>
    </dgm:pt>
    <dgm:pt modelId="{07E0A6C9-4481-41E4-8DDB-5A7C9E109808}" type="pres">
      <dgm:prSet presAssocID="{FF388D5E-2D44-4520-8B8B-4E1A186C15B8}" presName="horz2" presStyleCnt="0"/>
      <dgm:spPr/>
    </dgm:pt>
    <dgm:pt modelId="{CCF6CC74-E75A-43D9-9132-7DA1BC0651DD}" type="pres">
      <dgm:prSet presAssocID="{FF388D5E-2D44-4520-8B8B-4E1A186C15B8}" presName="horzSpace2" presStyleCnt="0"/>
      <dgm:spPr/>
    </dgm:pt>
    <dgm:pt modelId="{64E1D343-2634-4BB5-802E-9A98947E2F0E}" type="pres">
      <dgm:prSet presAssocID="{FF388D5E-2D44-4520-8B8B-4E1A186C15B8}" presName="tx2" presStyleLbl="revTx" presStyleIdx="8" presStyleCnt="10"/>
      <dgm:spPr/>
    </dgm:pt>
    <dgm:pt modelId="{D6602818-43FD-48D2-92A2-A0C98E3C1E7E}" type="pres">
      <dgm:prSet presAssocID="{FF388D5E-2D44-4520-8B8B-4E1A186C15B8}" presName="vert2" presStyleCnt="0"/>
      <dgm:spPr/>
    </dgm:pt>
    <dgm:pt modelId="{09B5B325-2E6D-403C-9B0B-782B52ED83FB}" type="pres">
      <dgm:prSet presAssocID="{FF388D5E-2D44-4520-8B8B-4E1A186C15B8}" presName="thinLine2b" presStyleLbl="callout" presStyleIdx="7" presStyleCnt="9"/>
      <dgm:spPr/>
    </dgm:pt>
    <dgm:pt modelId="{500B27EF-7784-4A19-B10A-E591CF9E4B54}" type="pres">
      <dgm:prSet presAssocID="{FF388D5E-2D44-4520-8B8B-4E1A186C15B8}" presName="vertSpace2b" presStyleCnt="0"/>
      <dgm:spPr/>
    </dgm:pt>
    <dgm:pt modelId="{36E6CD1C-8B98-4EEF-A0E4-FF9230A83935}" type="pres">
      <dgm:prSet presAssocID="{D0E2609C-2C77-4F2D-A097-20C7446AE75F}" presName="horz2" presStyleCnt="0"/>
      <dgm:spPr/>
    </dgm:pt>
    <dgm:pt modelId="{97B6E8AA-98CE-4D01-80AC-43CD0402F0EB}" type="pres">
      <dgm:prSet presAssocID="{D0E2609C-2C77-4F2D-A097-20C7446AE75F}" presName="horzSpace2" presStyleCnt="0"/>
      <dgm:spPr/>
    </dgm:pt>
    <dgm:pt modelId="{75AA99AB-2FCD-4E9C-949B-88779E287BEF}" type="pres">
      <dgm:prSet presAssocID="{D0E2609C-2C77-4F2D-A097-20C7446AE75F}" presName="tx2" presStyleLbl="revTx" presStyleIdx="9" presStyleCnt="10"/>
      <dgm:spPr/>
    </dgm:pt>
    <dgm:pt modelId="{D282ABC5-BEE5-4DFF-9760-B08BD6BA9D89}" type="pres">
      <dgm:prSet presAssocID="{D0E2609C-2C77-4F2D-A097-20C7446AE75F}" presName="vert2" presStyleCnt="0"/>
      <dgm:spPr/>
    </dgm:pt>
    <dgm:pt modelId="{012EA11C-AAA9-455E-A529-010924249487}" type="pres">
      <dgm:prSet presAssocID="{D0E2609C-2C77-4F2D-A097-20C7446AE75F}" presName="thinLine2b" presStyleLbl="callout" presStyleIdx="8" presStyleCnt="9"/>
      <dgm:spPr/>
    </dgm:pt>
    <dgm:pt modelId="{64A4D488-E9F7-4CF3-98FE-D00C1EB8962F}" type="pres">
      <dgm:prSet presAssocID="{D0E2609C-2C77-4F2D-A097-20C7446AE75F}"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C82DDD3B-DDF6-4860-9ACC-054502F3CDD5}" srcId="{4F15BB5C-DDE2-4B8D-8A7D-38259E81779E}" destId="{4349DB1B-7C22-4F32-81EA-C8A3B9EC069F}" srcOrd="3" destOrd="0" parTransId="{AE520164-DFC2-4673-AEEB-0D2594954007}" sibTransId="{ED485E9A-C5BD-4B71-B4DC-8A5D8B5E2DDC}"/>
    <dgm:cxn modelId="{345FCF40-3CB8-4C49-A1B6-E8FF4486F4E2}" srcId="{4F15BB5C-DDE2-4B8D-8A7D-38259E81779E}" destId="{F2AF973E-E225-4859-BAC8-D545B5853B70}" srcOrd="2" destOrd="0" parTransId="{6FA74DF5-67B5-4903-8C99-AB0000D8D9D9}" sibTransId="{5F218FB3-67E6-4086-A12B-2EE23B9F9115}"/>
    <dgm:cxn modelId="{57F6E353-AEF6-48BF-A58A-F344D9B068B3}" type="presOf" srcId="{4349DB1B-7C22-4F32-81EA-C8A3B9EC069F}" destId="{B5E59D54-2D5D-4ED5-9E59-CF675ADC2DEF}" srcOrd="0" destOrd="0" presId="urn:microsoft.com/office/officeart/2008/layout/LinedList"/>
    <dgm:cxn modelId="{B6EF7E71-6843-4B8B-9188-9D7657B03BD3}" srcId="{4F15BB5C-DDE2-4B8D-8A7D-38259E81779E}" destId="{16C29CDE-916B-4DA9-9D63-ACAA15AA60F4}" srcOrd="1" destOrd="0" parTransId="{88C7BDD5-783A-4CB7-BC49-3DFC2098C91C}" sibTransId="{FB13E270-9B69-409A-BD14-43E2EEE48C04}"/>
    <dgm:cxn modelId="{83339471-C1FE-49C6-8A02-B7BD21DE5D0B}" srcId="{4F15BB5C-DDE2-4B8D-8A7D-38259E81779E}" destId="{D0E2609C-2C77-4F2D-A097-20C7446AE75F}" srcOrd="8" destOrd="0" parTransId="{465CD87F-6999-45D9-80CF-B8BF89D8506F}" sibTransId="{88783650-BEA9-4D7B-8867-B1E10CF782C2}"/>
    <dgm:cxn modelId="{56537079-E530-4F5D-8105-FB1D018766BB}" type="presOf" srcId="{F2AF973E-E225-4859-BAC8-D545B5853B70}" destId="{6022BC4F-4E61-4282-81F8-C96EB1EA1689}" srcOrd="0" destOrd="0" presId="urn:microsoft.com/office/officeart/2008/layout/LinedList"/>
    <dgm:cxn modelId="{29854B82-8BE9-4D94-B3E5-A26E5F2C2B6E}" type="presOf" srcId="{F008DBF2-C9E9-48B2-A17C-B392B98CB476}" destId="{558190DD-3FA0-4537-B02A-C745A59507C0}" srcOrd="0" destOrd="0" presId="urn:microsoft.com/office/officeart/2008/layout/LinedList"/>
    <dgm:cxn modelId="{664A9B83-2CF8-482F-AE63-1506338626EB}" srcId="{4F15BB5C-DDE2-4B8D-8A7D-38259E81779E}" destId="{FF388D5E-2D44-4520-8B8B-4E1A186C15B8}" srcOrd="7" destOrd="0" parTransId="{FA8C16A3-3A30-47FD-B140-E3AEB96A145C}" sibTransId="{CE97A35E-FEF9-4B51-B053-3636C313265F}"/>
    <dgm:cxn modelId="{20126186-35E2-4BC5-95B3-89819BB1750B}" type="presOf" srcId="{D4766656-FA8E-46BF-A5A4-74A5B4CFD208}" destId="{DC3D7283-437B-438D-BFB7-4AE56347FC7E}" srcOrd="0" destOrd="0" presId="urn:microsoft.com/office/officeart/2008/layout/LinedList"/>
    <dgm:cxn modelId="{99DD9C97-995A-4197-82BD-E4AA193DD8F5}" type="presOf" srcId="{62C4FFD4-904C-43CB-8E21-0AEE6EA13BFF}" destId="{52832CA2-4AEC-4002-A3B9-3B8D2D7EC0E4}"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072BA4BC-0AAC-4279-ABF3-8DD4EE2CD919}" srcId="{4F15BB5C-DDE2-4B8D-8A7D-38259E81779E}" destId="{D4766656-FA8E-46BF-A5A4-74A5B4CFD208}" srcOrd="6" destOrd="0" parTransId="{40D4C4D6-5AA4-4455-95B9-E5FE5BDBA36C}" sibTransId="{71D75C02-4719-4AF4-A3DA-EF02C3CBCE17}"/>
    <dgm:cxn modelId="{0C572AC0-EE86-4FE2-8A78-BC2EA1F96FA7}" srcId="{4F15BB5C-DDE2-4B8D-8A7D-38259E81779E}" destId="{62C4FFD4-904C-43CB-8E21-0AEE6EA13BFF}" srcOrd="5" destOrd="0" parTransId="{F4890F9C-EB8D-4488-939A-B83DB5146F34}" sibTransId="{587A76EB-C9A6-4F9A-9D76-562C0920A6F6}"/>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38D76EC7-C84A-4810-AE5B-86F5AD3F4D79}" type="presOf" srcId="{D0E2609C-2C77-4F2D-A097-20C7446AE75F}" destId="{75AA99AB-2FCD-4E9C-949B-88779E287BEF}" srcOrd="0" destOrd="0" presId="urn:microsoft.com/office/officeart/2008/layout/LinedList"/>
    <dgm:cxn modelId="{627A21D1-ADA8-4EDC-9F77-68990E548CF9}" srcId="{4F15BB5C-DDE2-4B8D-8A7D-38259E81779E}" destId="{6658C535-3244-4D30-8E59-7E9EF74E7BE9}" srcOrd="4" destOrd="0" parTransId="{8BE589BE-4812-4E84-A705-FF41F42A30B4}" sibTransId="{2EF7EFF9-CBE6-4E90-8F08-2195675B4D25}"/>
    <dgm:cxn modelId="{9C8057D8-19A1-4330-96FA-72F4C341A316}" type="presOf" srcId="{FF388D5E-2D44-4520-8B8B-4E1A186C15B8}" destId="{64E1D343-2634-4BB5-802E-9A98947E2F0E}" srcOrd="0" destOrd="0" presId="urn:microsoft.com/office/officeart/2008/layout/LinedList"/>
    <dgm:cxn modelId="{E05F5EE3-87C6-4EC6-B97A-4D9FA84EA629}" type="presOf" srcId="{16C29CDE-916B-4DA9-9D63-ACAA15AA60F4}" destId="{846475F7-1162-48D2-8BD2-5815B2AA53B5}" srcOrd="0" destOrd="0" presId="urn:microsoft.com/office/officeart/2008/layout/LinedList"/>
    <dgm:cxn modelId="{A2F3BDF4-7F22-42D7-BCB1-E3F1F13C211D}" type="presOf" srcId="{6658C535-3244-4D30-8E59-7E9EF74E7BE9}" destId="{634929A2-A697-4798-A113-48AC64F2C5FE}"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390A26DA-F932-41B9-B591-47B51FC72368}" type="presParOf" srcId="{2F1F6FCD-77D8-423E-A804-C1917D0E741E}" destId="{87C3EA47-E8E6-42FA-94C7-021799548BDA}" srcOrd="4" destOrd="0" presId="urn:microsoft.com/office/officeart/2008/layout/LinedList"/>
    <dgm:cxn modelId="{EEF86A2E-442A-4F4E-8FE9-E0BFF6C5B156}" type="presParOf" srcId="{87C3EA47-E8E6-42FA-94C7-021799548BDA}" destId="{CAB5BF7B-CA7A-4D08-BF68-D0583A1DEDCE}" srcOrd="0" destOrd="0" presId="urn:microsoft.com/office/officeart/2008/layout/LinedList"/>
    <dgm:cxn modelId="{73963493-D7F9-43B2-8533-40F6E9656D6A}" type="presParOf" srcId="{87C3EA47-E8E6-42FA-94C7-021799548BDA}" destId="{846475F7-1162-48D2-8BD2-5815B2AA53B5}" srcOrd="1" destOrd="0" presId="urn:microsoft.com/office/officeart/2008/layout/LinedList"/>
    <dgm:cxn modelId="{F20C8836-54CC-40D9-9A77-8668DB0235AA}" type="presParOf" srcId="{87C3EA47-E8E6-42FA-94C7-021799548BDA}" destId="{DED44F8E-6A59-4290-9288-F0BE0CF06629}" srcOrd="2" destOrd="0" presId="urn:microsoft.com/office/officeart/2008/layout/LinedList"/>
    <dgm:cxn modelId="{C11FA663-79AA-411C-B798-190D365CA40F}" type="presParOf" srcId="{2F1F6FCD-77D8-423E-A804-C1917D0E741E}" destId="{F83C0752-CB5D-4621-8C01-F3A8E5DB12E8}" srcOrd="5" destOrd="0" presId="urn:microsoft.com/office/officeart/2008/layout/LinedList"/>
    <dgm:cxn modelId="{83DFCF08-3B7C-49D2-83F7-DFEC22DA417D}" type="presParOf" srcId="{2F1F6FCD-77D8-423E-A804-C1917D0E741E}" destId="{5A58D0D9-EDA8-48AB-A4EE-7A0BAEBD8FC1}" srcOrd="6" destOrd="0" presId="urn:microsoft.com/office/officeart/2008/layout/LinedList"/>
    <dgm:cxn modelId="{8517594C-BC99-4161-9A75-676751F2DA66}" type="presParOf" srcId="{2F1F6FCD-77D8-423E-A804-C1917D0E741E}" destId="{1934CCB3-0A01-43B7-AB23-681B160F0024}" srcOrd="7" destOrd="0" presId="urn:microsoft.com/office/officeart/2008/layout/LinedList"/>
    <dgm:cxn modelId="{1CEE82C4-EC8A-4744-9AEB-94004D05600D}" type="presParOf" srcId="{1934CCB3-0A01-43B7-AB23-681B160F0024}" destId="{3E93C7A9-5E47-4CD2-BE0F-7AE247B9CBB2}" srcOrd="0" destOrd="0" presId="urn:microsoft.com/office/officeart/2008/layout/LinedList"/>
    <dgm:cxn modelId="{17384CF8-EB81-48D4-9077-71D4ADA1EF58}" type="presParOf" srcId="{1934CCB3-0A01-43B7-AB23-681B160F0024}" destId="{6022BC4F-4E61-4282-81F8-C96EB1EA1689}" srcOrd="1" destOrd="0" presId="urn:microsoft.com/office/officeart/2008/layout/LinedList"/>
    <dgm:cxn modelId="{CB19C9E8-90AA-4664-A63E-8FAE4E000A86}" type="presParOf" srcId="{1934CCB3-0A01-43B7-AB23-681B160F0024}" destId="{E46A087E-FE9C-4F9E-A5CF-0E38F7997418}" srcOrd="2" destOrd="0" presId="urn:microsoft.com/office/officeart/2008/layout/LinedList"/>
    <dgm:cxn modelId="{BACFB06A-2E07-4DB8-8D6D-76754C47E3F4}" type="presParOf" srcId="{2F1F6FCD-77D8-423E-A804-C1917D0E741E}" destId="{2248DBF6-9A64-463B-AAE5-02A1ABCE043E}" srcOrd="8" destOrd="0" presId="urn:microsoft.com/office/officeart/2008/layout/LinedList"/>
    <dgm:cxn modelId="{BF241491-5485-45E4-86D7-1E32FD050AA4}" type="presParOf" srcId="{2F1F6FCD-77D8-423E-A804-C1917D0E741E}" destId="{3A4A83B6-399C-4184-9914-0AA7124CDFC4}" srcOrd="9" destOrd="0" presId="urn:microsoft.com/office/officeart/2008/layout/LinedList"/>
    <dgm:cxn modelId="{921AB92A-A572-4C02-8242-FA8BCB8A0178}" type="presParOf" srcId="{2F1F6FCD-77D8-423E-A804-C1917D0E741E}" destId="{E3130D26-90E1-414E-9E57-A203297DF4AE}" srcOrd="10" destOrd="0" presId="urn:microsoft.com/office/officeart/2008/layout/LinedList"/>
    <dgm:cxn modelId="{D3CB54CC-FB70-4068-8614-BECA0DF07D28}" type="presParOf" srcId="{E3130D26-90E1-414E-9E57-A203297DF4AE}" destId="{4CCEB2D5-F564-40AA-9DA8-A5E59ED2C1F9}" srcOrd="0" destOrd="0" presId="urn:microsoft.com/office/officeart/2008/layout/LinedList"/>
    <dgm:cxn modelId="{DF8B8C5B-04A9-4C03-81F0-1A3105461A62}" type="presParOf" srcId="{E3130D26-90E1-414E-9E57-A203297DF4AE}" destId="{B5E59D54-2D5D-4ED5-9E59-CF675ADC2DEF}" srcOrd="1" destOrd="0" presId="urn:microsoft.com/office/officeart/2008/layout/LinedList"/>
    <dgm:cxn modelId="{DF59C949-CE4C-457E-9916-F37A34118F9B}" type="presParOf" srcId="{E3130D26-90E1-414E-9E57-A203297DF4AE}" destId="{6D159642-E656-4563-963C-2E46705B8BC0}" srcOrd="2" destOrd="0" presId="urn:microsoft.com/office/officeart/2008/layout/LinedList"/>
    <dgm:cxn modelId="{773B5850-0AF9-4EB1-8104-27598F19DD51}" type="presParOf" srcId="{2F1F6FCD-77D8-423E-A804-C1917D0E741E}" destId="{A0ECB6CF-1C05-4550-BE1D-8486042EB995}" srcOrd="11" destOrd="0" presId="urn:microsoft.com/office/officeart/2008/layout/LinedList"/>
    <dgm:cxn modelId="{64502B43-275B-4CCA-8D02-3C9072BBFA2A}" type="presParOf" srcId="{2F1F6FCD-77D8-423E-A804-C1917D0E741E}" destId="{2395AF65-CE7A-4824-A853-B16B973D4863}" srcOrd="12" destOrd="0" presId="urn:microsoft.com/office/officeart/2008/layout/LinedList"/>
    <dgm:cxn modelId="{CBE9BF28-F08E-436D-ACB6-D4266F5EC7F9}" type="presParOf" srcId="{2F1F6FCD-77D8-423E-A804-C1917D0E741E}" destId="{003EF564-9F59-4578-83FC-228AC4CFC03B}" srcOrd="13" destOrd="0" presId="urn:microsoft.com/office/officeart/2008/layout/LinedList"/>
    <dgm:cxn modelId="{1F07F7AB-8159-4CBF-9C98-5B9A9F1D65BB}" type="presParOf" srcId="{003EF564-9F59-4578-83FC-228AC4CFC03B}" destId="{A5F1F978-661A-454E-AC52-8EC7A3645094}" srcOrd="0" destOrd="0" presId="urn:microsoft.com/office/officeart/2008/layout/LinedList"/>
    <dgm:cxn modelId="{BC86F135-D0D8-40BA-809B-5C4F99C6BD62}" type="presParOf" srcId="{003EF564-9F59-4578-83FC-228AC4CFC03B}" destId="{634929A2-A697-4798-A113-48AC64F2C5FE}" srcOrd="1" destOrd="0" presId="urn:microsoft.com/office/officeart/2008/layout/LinedList"/>
    <dgm:cxn modelId="{2FD87BA3-8F12-4FA3-BA5F-67B1A6EE169E}" type="presParOf" srcId="{003EF564-9F59-4578-83FC-228AC4CFC03B}" destId="{4B3C821D-7076-4916-A5DF-68FECF2C8E65}" srcOrd="2" destOrd="0" presId="urn:microsoft.com/office/officeart/2008/layout/LinedList"/>
    <dgm:cxn modelId="{2E496836-8F36-45E8-B5B1-EEA27F4629B1}" type="presParOf" srcId="{2F1F6FCD-77D8-423E-A804-C1917D0E741E}" destId="{9F137196-9280-4329-8F44-E5BE8AFCC0A6}" srcOrd="14" destOrd="0" presId="urn:microsoft.com/office/officeart/2008/layout/LinedList"/>
    <dgm:cxn modelId="{E8B1546D-FAED-4DCE-8F3A-D46EA63CC2A1}" type="presParOf" srcId="{2F1F6FCD-77D8-423E-A804-C1917D0E741E}" destId="{206D4185-A5EF-4831-98EB-0AB70844E10F}" srcOrd="15" destOrd="0" presId="urn:microsoft.com/office/officeart/2008/layout/LinedList"/>
    <dgm:cxn modelId="{B21C319F-27A8-49F8-B738-5674F667B184}" type="presParOf" srcId="{2F1F6FCD-77D8-423E-A804-C1917D0E741E}" destId="{5FB23225-3BCD-4348-95DD-1191E669223A}" srcOrd="16" destOrd="0" presId="urn:microsoft.com/office/officeart/2008/layout/LinedList"/>
    <dgm:cxn modelId="{2DCB3E58-BEC6-434A-AED0-DCB764739401}" type="presParOf" srcId="{5FB23225-3BCD-4348-95DD-1191E669223A}" destId="{33302EE1-9D16-485B-A0DA-9947A9F44800}" srcOrd="0" destOrd="0" presId="urn:microsoft.com/office/officeart/2008/layout/LinedList"/>
    <dgm:cxn modelId="{6237CA11-FF33-463D-B52F-157AEE906EEA}" type="presParOf" srcId="{5FB23225-3BCD-4348-95DD-1191E669223A}" destId="{52832CA2-4AEC-4002-A3B9-3B8D2D7EC0E4}" srcOrd="1" destOrd="0" presId="urn:microsoft.com/office/officeart/2008/layout/LinedList"/>
    <dgm:cxn modelId="{85E03C24-1518-48C6-9C97-EA50C29C18C4}" type="presParOf" srcId="{5FB23225-3BCD-4348-95DD-1191E669223A}" destId="{881A7C17-17E3-4D72-9AB7-106FDFBD723E}" srcOrd="2" destOrd="0" presId="urn:microsoft.com/office/officeart/2008/layout/LinedList"/>
    <dgm:cxn modelId="{D1391655-0EDF-43AC-8F2B-5BD248AC8905}" type="presParOf" srcId="{2F1F6FCD-77D8-423E-A804-C1917D0E741E}" destId="{D2A68820-F36C-4C79-A00E-45F4F7CCED6F}" srcOrd="17" destOrd="0" presId="urn:microsoft.com/office/officeart/2008/layout/LinedList"/>
    <dgm:cxn modelId="{45459491-585F-4A0C-9395-4197CE3C2508}" type="presParOf" srcId="{2F1F6FCD-77D8-423E-A804-C1917D0E741E}" destId="{C2EFE825-7CEC-42CC-9BA8-C2F3B13D9C60}" srcOrd="18" destOrd="0" presId="urn:microsoft.com/office/officeart/2008/layout/LinedList"/>
    <dgm:cxn modelId="{33821E79-6E06-4579-9CDB-11E7CA0CCD56}" type="presParOf" srcId="{2F1F6FCD-77D8-423E-A804-C1917D0E741E}" destId="{45DC7949-F0F9-41CD-8CB8-CB7DFFA5B292}" srcOrd="19" destOrd="0" presId="urn:microsoft.com/office/officeart/2008/layout/LinedList"/>
    <dgm:cxn modelId="{6725D29B-E767-4E27-B35C-70E97BB9E413}" type="presParOf" srcId="{45DC7949-F0F9-41CD-8CB8-CB7DFFA5B292}" destId="{A1A0243C-530B-4111-8519-456A1AB21AA1}" srcOrd="0" destOrd="0" presId="urn:microsoft.com/office/officeart/2008/layout/LinedList"/>
    <dgm:cxn modelId="{57889DF0-9CFA-4576-9DE2-C84D222C6E04}" type="presParOf" srcId="{45DC7949-F0F9-41CD-8CB8-CB7DFFA5B292}" destId="{DC3D7283-437B-438D-BFB7-4AE56347FC7E}" srcOrd="1" destOrd="0" presId="urn:microsoft.com/office/officeart/2008/layout/LinedList"/>
    <dgm:cxn modelId="{E32E6DD6-EA20-4F53-BF04-F251F398D285}" type="presParOf" srcId="{45DC7949-F0F9-41CD-8CB8-CB7DFFA5B292}" destId="{47169D3B-73EA-4CA9-9389-AE8409FA7697}" srcOrd="2" destOrd="0" presId="urn:microsoft.com/office/officeart/2008/layout/LinedList"/>
    <dgm:cxn modelId="{BF361349-0ABF-4F59-85D4-F651486C11AB}" type="presParOf" srcId="{2F1F6FCD-77D8-423E-A804-C1917D0E741E}" destId="{E4AF7BCC-7FDD-40D8-802E-D1A1D1AA0844}" srcOrd="20" destOrd="0" presId="urn:microsoft.com/office/officeart/2008/layout/LinedList"/>
    <dgm:cxn modelId="{36775A88-4C35-4E51-A4B4-405469F1B4C4}" type="presParOf" srcId="{2F1F6FCD-77D8-423E-A804-C1917D0E741E}" destId="{47DA67C6-B9BE-4CD4-A8BB-B64B65BE4510}" srcOrd="21" destOrd="0" presId="urn:microsoft.com/office/officeart/2008/layout/LinedList"/>
    <dgm:cxn modelId="{84B8951A-198E-4AB2-8628-21DD36FB93BC}" type="presParOf" srcId="{2F1F6FCD-77D8-423E-A804-C1917D0E741E}" destId="{07E0A6C9-4481-41E4-8DDB-5A7C9E109808}" srcOrd="22" destOrd="0" presId="urn:microsoft.com/office/officeart/2008/layout/LinedList"/>
    <dgm:cxn modelId="{3F20209D-35C0-4C42-B9DA-1FDED722B136}" type="presParOf" srcId="{07E0A6C9-4481-41E4-8DDB-5A7C9E109808}" destId="{CCF6CC74-E75A-43D9-9132-7DA1BC0651DD}" srcOrd="0" destOrd="0" presId="urn:microsoft.com/office/officeart/2008/layout/LinedList"/>
    <dgm:cxn modelId="{B5448F74-9755-450F-B3F1-ED54C487BB1A}" type="presParOf" srcId="{07E0A6C9-4481-41E4-8DDB-5A7C9E109808}" destId="{64E1D343-2634-4BB5-802E-9A98947E2F0E}" srcOrd="1" destOrd="0" presId="urn:microsoft.com/office/officeart/2008/layout/LinedList"/>
    <dgm:cxn modelId="{4E5815DB-8CA5-445D-B6C5-43B9F679FA48}" type="presParOf" srcId="{07E0A6C9-4481-41E4-8DDB-5A7C9E109808}" destId="{D6602818-43FD-48D2-92A2-A0C98E3C1E7E}" srcOrd="2" destOrd="0" presId="urn:microsoft.com/office/officeart/2008/layout/LinedList"/>
    <dgm:cxn modelId="{E7307D7E-29D9-4366-AC38-09610EA502DD}" type="presParOf" srcId="{2F1F6FCD-77D8-423E-A804-C1917D0E741E}" destId="{09B5B325-2E6D-403C-9B0B-782B52ED83FB}" srcOrd="23" destOrd="0" presId="urn:microsoft.com/office/officeart/2008/layout/LinedList"/>
    <dgm:cxn modelId="{D65C6DCA-6D35-49A2-8462-5DA5F621F5A5}" type="presParOf" srcId="{2F1F6FCD-77D8-423E-A804-C1917D0E741E}" destId="{500B27EF-7784-4A19-B10A-E591CF9E4B54}" srcOrd="24" destOrd="0" presId="urn:microsoft.com/office/officeart/2008/layout/LinedList"/>
    <dgm:cxn modelId="{49B25E8B-5603-40D5-966A-13E099824A1B}" type="presParOf" srcId="{2F1F6FCD-77D8-423E-A804-C1917D0E741E}" destId="{36E6CD1C-8B98-4EEF-A0E4-FF9230A83935}" srcOrd="25" destOrd="0" presId="urn:microsoft.com/office/officeart/2008/layout/LinedList"/>
    <dgm:cxn modelId="{D1EE4E27-E591-48E9-AADD-8AA2B159F221}" type="presParOf" srcId="{36E6CD1C-8B98-4EEF-A0E4-FF9230A83935}" destId="{97B6E8AA-98CE-4D01-80AC-43CD0402F0EB}" srcOrd="0" destOrd="0" presId="urn:microsoft.com/office/officeart/2008/layout/LinedList"/>
    <dgm:cxn modelId="{4E3B2580-2969-4D18-9927-EDD4EEFF870D}" type="presParOf" srcId="{36E6CD1C-8B98-4EEF-A0E4-FF9230A83935}" destId="{75AA99AB-2FCD-4E9C-949B-88779E287BEF}" srcOrd="1" destOrd="0" presId="urn:microsoft.com/office/officeart/2008/layout/LinedList"/>
    <dgm:cxn modelId="{BF053AF8-1D5A-488D-BE38-07042F9D0A0C}" type="presParOf" srcId="{36E6CD1C-8B98-4EEF-A0E4-FF9230A83935}" destId="{D282ABC5-BEE5-4DFF-9760-B08BD6BA9D89}" srcOrd="2" destOrd="0" presId="urn:microsoft.com/office/officeart/2008/layout/LinedList"/>
    <dgm:cxn modelId="{98418F01-3381-4A34-982C-CF0B3338F2B0}" type="presParOf" srcId="{2F1F6FCD-77D8-423E-A804-C1917D0E741E}" destId="{012EA11C-AAA9-455E-A529-010924249487}" srcOrd="26" destOrd="0" presId="urn:microsoft.com/office/officeart/2008/layout/LinedList"/>
    <dgm:cxn modelId="{DF5A6204-D40B-4BA4-A0F4-6CF58F4A35DE}" type="presParOf" srcId="{2F1F6FCD-77D8-423E-A804-C1917D0E741E}" destId="{64A4D488-E9F7-4CF3-98FE-D00C1EB8962F}" srcOrd="27"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0"/>
          <a:ext cx="1056225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0"/>
          <a:ext cx="3118765"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nl-NL" sz="2900" kern="1200" dirty="0">
              <a:solidFill>
                <a:srgbClr val="76C6D2"/>
              </a:solidFill>
            </a:rPr>
            <a:t>Typische onderdelen van een projectvoorstel (subsidieaanvraag)</a:t>
          </a:r>
          <a:endParaRPr lang="en-US" sz="2900" kern="1200" dirty="0">
            <a:solidFill>
              <a:srgbClr val="76C6D2"/>
            </a:solidFill>
          </a:endParaRPr>
        </a:p>
      </dsp:txBody>
      <dsp:txXfrm>
        <a:off x="0" y="0"/>
        <a:ext cx="3118765" cy="5418667"/>
      </dsp:txXfrm>
    </dsp:sp>
    <dsp:sp modelId="{2739FCC8-E683-4290-8DEE-5B7FE7BF9FA4}">
      <dsp:nvSpPr>
        <dsp:cNvPr id="0" name=""/>
        <dsp:cNvSpPr/>
      </dsp:nvSpPr>
      <dsp:spPr>
        <a:xfrm>
          <a:off x="3258323" y="51064"/>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nl-NL" sz="1600" b="1" kern="1200" dirty="0"/>
            <a:t>Begeleidende brief  
</a:t>
          </a:r>
          <a:r>
            <a:rPr lang="nl-NL" altLang="en-US" sz="1600" kern="1200" dirty="0">
              <a:solidFill>
                <a:srgbClr val="A05096"/>
              </a:solidFill>
              <a:latin typeface="Arial" panose="020B0604020202020204" pitchFamily="34" charset="0"/>
              <a:cs typeface="Arial" panose="020B0604020202020204" pitchFamily="34" charset="0"/>
            </a:rPr>
            <a:t>Mensen willen geïnspireerd worden door een visie</a:t>
          </a:r>
          <a:r>
            <a:rPr lang="en-IE" altLang="en-US" sz="1600" kern="1200" dirty="0">
              <a:solidFill>
                <a:srgbClr val="A05096"/>
              </a:solidFill>
              <a:latin typeface="Arial" panose="020B0604020202020204" pitchFamily="34" charset="0"/>
              <a:cs typeface="Arial" panose="020B0604020202020204" pitchFamily="34" charset="0"/>
            </a:rPr>
            <a:t>. </a:t>
          </a:r>
          <a:endParaRPr lang="en-US" sz="1600" kern="1200" dirty="0"/>
        </a:p>
      </dsp:txBody>
      <dsp:txXfrm>
        <a:off x="3258323" y="51064"/>
        <a:ext cx="7303530" cy="1021291"/>
      </dsp:txXfrm>
    </dsp:sp>
    <dsp:sp modelId="{9C6C319A-29D7-4755-8109-FA362B25DEDA}">
      <dsp:nvSpPr>
        <dsp:cNvPr id="0" name=""/>
        <dsp:cNvSpPr/>
      </dsp:nvSpPr>
      <dsp:spPr>
        <a:xfrm>
          <a:off x="3118765" y="1072356"/>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6E9D9-0CB9-4F24-B60B-B7EE0405820F}">
      <dsp:nvSpPr>
        <dsp:cNvPr id="0" name=""/>
        <dsp:cNvSpPr/>
      </dsp:nvSpPr>
      <dsp:spPr>
        <a:xfrm>
          <a:off x="3258323" y="1123420"/>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err="1"/>
            <a:t>Samenvatting</a:t>
          </a:r>
          <a:r>
            <a:rPr lang="en-GB" sz="1600" kern="1200" dirty="0"/>
            <a:t> </a:t>
          </a:r>
          <a:endParaRPr lang="hr-BA" sz="1600" kern="1200" dirty="0"/>
        </a:p>
        <a:p>
          <a:pPr marL="0" lvl="0" indent="0" algn="l" defTabSz="711200">
            <a:lnSpc>
              <a:spcPct val="90000"/>
            </a:lnSpc>
            <a:spcBef>
              <a:spcPct val="0"/>
            </a:spcBef>
            <a:spcAft>
              <a:spcPct val="35000"/>
            </a:spcAft>
            <a:buNone/>
          </a:pPr>
          <a:r>
            <a:rPr lang="nl-NL" altLang="en-US" sz="1600" kern="1200" dirty="0">
              <a:solidFill>
                <a:srgbClr val="A05096"/>
              </a:solidFill>
              <a:latin typeface="Arial" panose="020B0604020202020204" pitchFamily="34" charset="0"/>
              <a:cs typeface="Arial" panose="020B0604020202020204" pitchFamily="34" charset="0"/>
            </a:rPr>
            <a:t>Schrijf dit aan het eind - herhaal je beste materiaal </a:t>
          </a:r>
          <a:endParaRPr lang="en-GB" sz="1600" kern="1200" dirty="0"/>
        </a:p>
      </dsp:txBody>
      <dsp:txXfrm>
        <a:off x="3258323" y="1123420"/>
        <a:ext cx="7303530" cy="1021291"/>
      </dsp:txXfrm>
    </dsp:sp>
    <dsp:sp modelId="{AFA8AD0F-4667-4070-8FC7-9378ABB3C975}">
      <dsp:nvSpPr>
        <dsp:cNvPr id="0" name=""/>
        <dsp:cNvSpPr/>
      </dsp:nvSpPr>
      <dsp:spPr>
        <a:xfrm>
          <a:off x="3118765" y="2144712"/>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A7517-B9B2-4F8D-AEA4-A24C69A4F8E4}">
      <dsp:nvSpPr>
        <dsp:cNvPr id="0" name=""/>
        <dsp:cNvSpPr/>
      </dsp:nvSpPr>
      <dsp:spPr>
        <a:xfrm>
          <a:off x="3258323" y="2195777"/>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Over de aanvrager 
</a:t>
          </a:r>
          <a:r>
            <a:rPr lang="nl-NL" sz="1600" kern="1200" dirty="0">
              <a:solidFill>
                <a:srgbClr val="A05096"/>
              </a:solidFill>
              <a:latin typeface="Arial" pitchFamily="34" charset="0"/>
              <a:cs typeface="Arial" pitchFamily="34" charset="0"/>
            </a:rPr>
            <a:t>Ga er niet van uit dat de subsidieverlener iets van je initiatief afweet</a:t>
          </a:r>
          <a:endParaRPr lang="en-GB" sz="1600" kern="1200" dirty="0">
            <a:solidFill>
              <a:srgbClr val="A05096"/>
            </a:solidFill>
            <a:latin typeface="Arial" pitchFamily="34" charset="0"/>
            <a:cs typeface="Arial" pitchFamily="34" charset="0"/>
          </a:endParaRPr>
        </a:p>
      </dsp:txBody>
      <dsp:txXfrm>
        <a:off x="3258323" y="2195777"/>
        <a:ext cx="7303530" cy="1021291"/>
      </dsp:txXfrm>
    </dsp:sp>
    <dsp:sp modelId="{0B540119-B819-45EE-AC5C-9F538052FD25}">
      <dsp:nvSpPr>
        <dsp:cNvPr id="0" name=""/>
        <dsp:cNvSpPr/>
      </dsp:nvSpPr>
      <dsp:spPr>
        <a:xfrm>
          <a:off x="3118765" y="3217068"/>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08EA4-34C5-4782-9D04-E342822C3A35}">
      <dsp:nvSpPr>
        <dsp:cNvPr id="0" name=""/>
        <dsp:cNvSpPr/>
      </dsp:nvSpPr>
      <dsp:spPr>
        <a:xfrm>
          <a:off x="3258323" y="3268133"/>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Probleemstelling - motivatie</a:t>
          </a:r>
          <a:r>
            <a:rPr lang="en-GB" sz="1600" b="1" kern="1200" dirty="0"/>
            <a:t> </a:t>
          </a:r>
          <a:endParaRPr lang="hr-BA" sz="1600" b="1" kern="1200" dirty="0"/>
        </a:p>
        <a:p>
          <a:pPr marL="0" lvl="0" indent="0" algn="l" defTabSz="711200">
            <a:lnSpc>
              <a:spcPct val="90000"/>
            </a:lnSpc>
            <a:spcBef>
              <a:spcPct val="0"/>
            </a:spcBef>
            <a:spcAft>
              <a:spcPct val="35000"/>
            </a:spcAft>
            <a:buNone/>
          </a:pPr>
          <a:r>
            <a:rPr lang="nl-NL" sz="1600" kern="1200" dirty="0">
              <a:solidFill>
                <a:srgbClr val="A05096"/>
              </a:solidFill>
              <a:latin typeface="Arial" panose="020B0604020202020204" pitchFamily="34" charset="0"/>
              <a:cs typeface="Arial" panose="020B0604020202020204" pitchFamily="34" charset="0"/>
            </a:rPr>
            <a:t>Bewijs dat er behoefte aan jouw initiatief, het is niet voldoende om te zeggen: "we weten ... we denken...." onderbouw het met relevant onderzoek</a:t>
          </a:r>
          <a:endParaRPr lang="en-GB" sz="1600" kern="1200" dirty="0">
            <a:solidFill>
              <a:srgbClr val="A05096"/>
            </a:solidFill>
            <a:latin typeface="Arial" panose="020B0604020202020204" pitchFamily="34" charset="0"/>
            <a:cs typeface="Arial" panose="020B0604020202020204" pitchFamily="34" charset="0"/>
          </a:endParaRPr>
        </a:p>
      </dsp:txBody>
      <dsp:txXfrm>
        <a:off x="3258323" y="3268133"/>
        <a:ext cx="7303530" cy="1021291"/>
      </dsp:txXfrm>
    </dsp:sp>
    <dsp:sp modelId="{EB55CAD3-A7DF-400D-A23A-35AF19A5D07D}">
      <dsp:nvSpPr>
        <dsp:cNvPr id="0" name=""/>
        <dsp:cNvSpPr/>
      </dsp:nvSpPr>
      <dsp:spPr>
        <a:xfrm>
          <a:off x="3118765" y="4289425"/>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100F22-0B9F-443C-BCD6-0159218B60F6}">
      <dsp:nvSpPr>
        <dsp:cNvPr id="0" name=""/>
        <dsp:cNvSpPr/>
      </dsp:nvSpPr>
      <dsp:spPr>
        <a:xfrm>
          <a:off x="3258323" y="4340489"/>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Doelgroep / beoogde deelnemers
</a:t>
          </a:r>
          <a:r>
            <a:rPr lang="nl-NL" sz="1600" kern="1200" dirty="0">
              <a:solidFill>
                <a:srgbClr val="A05096"/>
              </a:solidFill>
              <a:latin typeface="Arial" panose="020B0604020202020204" pitchFamily="34" charset="0"/>
              <a:cs typeface="Arial" panose="020B0604020202020204" pitchFamily="34" charset="0"/>
            </a:rPr>
            <a:t>Wie heeft het meeste baat bij het project?  Afstemmen op de doelgroepen van de subsidieverlener - onderzoek en herhaal. </a:t>
          </a:r>
          <a:endParaRPr lang="en-GB" sz="1600" kern="1200" dirty="0">
            <a:solidFill>
              <a:srgbClr val="A05096"/>
            </a:solidFill>
            <a:latin typeface="Arial" panose="020B0604020202020204" pitchFamily="34" charset="0"/>
            <a:cs typeface="Arial" panose="020B0604020202020204" pitchFamily="34" charset="0"/>
          </a:endParaRPr>
        </a:p>
      </dsp:txBody>
      <dsp:txXfrm>
        <a:off x="3258323" y="4340489"/>
        <a:ext cx="7303530" cy="1021291"/>
      </dsp:txXfrm>
    </dsp:sp>
    <dsp:sp modelId="{B9FE90A0-4868-461C-85CF-7C16D83AE625}">
      <dsp:nvSpPr>
        <dsp:cNvPr id="0" name=""/>
        <dsp:cNvSpPr/>
      </dsp:nvSpPr>
      <dsp:spPr>
        <a:xfrm>
          <a:off x="3118765" y="5361781"/>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0"/>
          <a:ext cx="1074886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0"/>
          <a:ext cx="3173867" cy="567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nl-NL" sz="3000" kern="1200" dirty="0">
              <a:solidFill>
                <a:srgbClr val="76C6D2"/>
              </a:solidFill>
            </a:rPr>
            <a:t>Typische onderdelen van een projectvoorstel (subsidieaanvraag)</a:t>
          </a:r>
        </a:p>
        <a:p>
          <a:pPr marL="0" lvl="0" indent="0" algn="l" defTabSz="1333500">
            <a:lnSpc>
              <a:spcPct val="90000"/>
            </a:lnSpc>
            <a:spcBef>
              <a:spcPct val="0"/>
            </a:spcBef>
            <a:spcAft>
              <a:spcPct val="35000"/>
            </a:spcAft>
            <a:buNone/>
          </a:pPr>
          <a:endParaRPr lang="en-US" sz="3000" kern="1200" dirty="0">
            <a:solidFill>
              <a:srgbClr val="76C6D2"/>
            </a:solidFill>
          </a:endParaRPr>
        </a:p>
      </dsp:txBody>
      <dsp:txXfrm>
        <a:off x="0" y="0"/>
        <a:ext cx="3173867" cy="5671802"/>
      </dsp:txXfrm>
    </dsp:sp>
    <dsp:sp modelId="{2739FCC8-E683-4290-8DEE-5B7FE7BF9FA4}">
      <dsp:nvSpPr>
        <dsp:cNvPr id="0" name=""/>
        <dsp:cNvSpPr/>
      </dsp:nvSpPr>
      <dsp:spPr>
        <a:xfrm>
          <a:off x="3315891" y="44657"/>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nl-NL" sz="1600" b="1" kern="1200" dirty="0"/>
            <a:t>Doelstellingen</a:t>
          </a:r>
          <a:r>
            <a:rPr lang="en-GB" sz="1600" b="1" kern="1200" dirty="0"/>
            <a:t> </a:t>
          </a:r>
          <a:r>
            <a:rPr lang="en-GB" sz="1600" kern="1200" dirty="0"/>
            <a:t> </a:t>
          </a:r>
          <a:endParaRPr lang="hr-BA" sz="1600" kern="1200" dirty="0"/>
        </a:p>
        <a:p>
          <a:pPr marL="0" lvl="0" indent="0" algn="l" defTabSz="711200">
            <a:lnSpc>
              <a:spcPct val="90000"/>
            </a:lnSpc>
            <a:spcBef>
              <a:spcPct val="0"/>
            </a:spcBef>
            <a:spcAft>
              <a:spcPct val="35000"/>
            </a:spcAft>
            <a:buFont typeface="+mj-lt"/>
            <a:buNone/>
          </a:pPr>
          <a:r>
            <a:rPr lang="nl-NL" sz="1600" kern="1200" dirty="0">
              <a:solidFill>
                <a:srgbClr val="A05096"/>
              </a:solidFill>
            </a:rPr>
            <a:t>Focus op impact - zie voorbeeld hierna</a:t>
          </a:r>
          <a:endParaRPr lang="en-US" sz="1600" kern="1200" dirty="0"/>
        </a:p>
      </dsp:txBody>
      <dsp:txXfrm>
        <a:off x="3315891" y="44657"/>
        <a:ext cx="7432567" cy="893142"/>
      </dsp:txXfrm>
    </dsp:sp>
    <dsp:sp modelId="{9C6C319A-29D7-4755-8109-FA362B25DEDA}">
      <dsp:nvSpPr>
        <dsp:cNvPr id="0" name=""/>
        <dsp:cNvSpPr/>
      </dsp:nvSpPr>
      <dsp:spPr>
        <a:xfrm>
          <a:off x="3173867" y="9377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01D1E-E790-45CB-88BE-6868A173CB4D}">
      <dsp:nvSpPr>
        <dsp:cNvPr id="0" name=""/>
        <dsp:cNvSpPr/>
      </dsp:nvSpPr>
      <dsp:spPr>
        <a:xfrm>
          <a:off x="3315891" y="9824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nl-NL" sz="1600" b="1" kern="1200" dirty="0"/>
            <a:t>Activiteiten en methodologie - Tijdschema
</a:t>
          </a:r>
          <a:r>
            <a:rPr lang="nl-NL" sz="1600" kern="1200" dirty="0">
              <a:solidFill>
                <a:srgbClr val="A05096"/>
              </a:solidFill>
            </a:rPr>
            <a:t>Belangrijk om te laten zien dat je in staat bent te leveren</a:t>
          </a:r>
          <a:endParaRPr lang="en-GB" sz="1600" kern="1200" dirty="0">
            <a:solidFill>
              <a:srgbClr val="A05096"/>
            </a:solidFill>
          </a:endParaRPr>
        </a:p>
      </dsp:txBody>
      <dsp:txXfrm>
        <a:off x="3315891" y="982456"/>
        <a:ext cx="7432567" cy="893142"/>
      </dsp:txXfrm>
    </dsp:sp>
    <dsp:sp modelId="{B4B26D4C-1B44-446A-8D65-80962A11A347}">
      <dsp:nvSpPr>
        <dsp:cNvPr id="0" name=""/>
        <dsp:cNvSpPr/>
      </dsp:nvSpPr>
      <dsp:spPr>
        <a:xfrm>
          <a:off x="3173867" y="18755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04064-5663-4ED5-939B-6F1FB405B758}">
      <dsp:nvSpPr>
        <dsp:cNvPr id="0" name=""/>
        <dsp:cNvSpPr/>
      </dsp:nvSpPr>
      <dsp:spPr>
        <a:xfrm>
          <a:off x="3315891" y="19202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nl-NL" sz="1600" b="1" kern="1200" dirty="0"/>
            <a:t>Evaluatie (succes meten)
</a:t>
          </a:r>
          <a:endParaRPr lang="en-GB" sz="1600" b="1" kern="1200" dirty="0"/>
        </a:p>
      </dsp:txBody>
      <dsp:txXfrm>
        <a:off x="3315891" y="1920256"/>
        <a:ext cx="7432567" cy="893142"/>
      </dsp:txXfrm>
    </dsp:sp>
    <dsp:sp modelId="{79F5610E-8258-4403-A5DF-69D5AC85A760}">
      <dsp:nvSpPr>
        <dsp:cNvPr id="0" name=""/>
        <dsp:cNvSpPr/>
      </dsp:nvSpPr>
      <dsp:spPr>
        <a:xfrm>
          <a:off x="3173867" y="28133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545312-EAE3-4505-B3A1-96F0D8ACFAA4}">
      <dsp:nvSpPr>
        <dsp:cNvPr id="0" name=""/>
        <dsp:cNvSpPr/>
      </dsp:nvSpPr>
      <dsp:spPr>
        <a:xfrm>
          <a:off x="3315891" y="28580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nl-NL" sz="1600" b="1" kern="1200" dirty="0"/>
            <a:t>Duurzaamheid</a:t>
          </a:r>
          <a:r>
            <a:rPr lang="en-GB" sz="1600" b="1" kern="1200" dirty="0"/>
            <a:t>   </a:t>
          </a:r>
          <a:endParaRPr lang="hr-BA" sz="1600" b="1" kern="1200" dirty="0"/>
        </a:p>
        <a:p>
          <a:pPr marL="0" lvl="0" indent="0" algn="l" defTabSz="711200">
            <a:lnSpc>
              <a:spcPct val="90000"/>
            </a:lnSpc>
            <a:spcBef>
              <a:spcPct val="0"/>
            </a:spcBef>
            <a:spcAft>
              <a:spcPct val="35000"/>
            </a:spcAft>
            <a:buFont typeface="+mj-lt"/>
            <a:buNone/>
          </a:pPr>
          <a:r>
            <a:rPr lang="nl-NL" sz="1600" kern="1200" dirty="0">
              <a:solidFill>
                <a:srgbClr val="A05096"/>
              </a:solidFill>
            </a:rPr>
            <a:t>Belangrijk om te laten zien dat de investering van de subsidieverlener in jou een blijvende impact zal hebben</a:t>
          </a:r>
          <a:endParaRPr lang="en-GB" sz="1600" kern="1200" dirty="0">
            <a:solidFill>
              <a:srgbClr val="A05096"/>
            </a:solidFill>
          </a:endParaRPr>
        </a:p>
      </dsp:txBody>
      <dsp:txXfrm>
        <a:off x="3315891" y="2858056"/>
        <a:ext cx="7432567" cy="893142"/>
      </dsp:txXfrm>
    </dsp:sp>
    <dsp:sp modelId="{726E0126-01E6-4EE6-9849-6E6412ABE1F4}">
      <dsp:nvSpPr>
        <dsp:cNvPr id="0" name=""/>
        <dsp:cNvSpPr/>
      </dsp:nvSpPr>
      <dsp:spPr>
        <a:xfrm>
          <a:off x="3173867" y="37511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31C83-7948-49E9-9F37-15A5976C445E}">
      <dsp:nvSpPr>
        <dsp:cNvPr id="0" name=""/>
        <dsp:cNvSpPr/>
      </dsp:nvSpPr>
      <dsp:spPr>
        <a:xfrm>
          <a:off x="3315891" y="37958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GB" sz="1600" b="1" kern="1200" dirty="0" err="1"/>
            <a:t>Begroting</a:t>
          </a:r>
          <a:endParaRPr lang="en-GB" sz="1600" b="1" kern="1200" dirty="0"/>
        </a:p>
      </dsp:txBody>
      <dsp:txXfrm>
        <a:off x="3315891" y="3795856"/>
        <a:ext cx="7432567" cy="893142"/>
      </dsp:txXfrm>
    </dsp:sp>
    <dsp:sp modelId="{28714252-8EB3-4049-99BA-E5A198153553}">
      <dsp:nvSpPr>
        <dsp:cNvPr id="0" name=""/>
        <dsp:cNvSpPr/>
      </dsp:nvSpPr>
      <dsp:spPr>
        <a:xfrm>
          <a:off x="3173867" y="4688998"/>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E89A3-111F-4CAB-A268-D10E96A06B15}">
      <dsp:nvSpPr>
        <dsp:cNvPr id="0" name=""/>
        <dsp:cNvSpPr/>
      </dsp:nvSpPr>
      <dsp:spPr>
        <a:xfrm>
          <a:off x="3315891" y="47336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GB" sz="1600" b="1" kern="1200" dirty="0" err="1"/>
            <a:t>Bijlagen</a:t>
          </a:r>
          <a:r>
            <a:rPr lang="en-GB" sz="1600" b="1" kern="1200" dirty="0"/>
            <a:t> </a:t>
          </a:r>
          <a:endParaRPr lang="hr-BA" sz="1600" b="1" kern="1200" dirty="0"/>
        </a:p>
        <a:p>
          <a:pPr marL="0" lvl="0" indent="0" algn="l" defTabSz="711200">
            <a:lnSpc>
              <a:spcPct val="90000"/>
            </a:lnSpc>
            <a:spcBef>
              <a:spcPct val="0"/>
            </a:spcBef>
            <a:spcAft>
              <a:spcPct val="35000"/>
            </a:spcAft>
            <a:buFont typeface="+mj-lt"/>
            <a:buNone/>
          </a:pPr>
          <a:r>
            <a:rPr lang="nl-NL" sz="1600" kern="1200" dirty="0">
              <a:solidFill>
                <a:srgbClr val="A05096"/>
              </a:solidFill>
            </a:rPr>
            <a:t>Steunbrieven, rapport over de noodzaak, financiële gegevens</a:t>
          </a:r>
          <a:endParaRPr lang="en-GB" sz="1600" kern="1200" dirty="0">
            <a:solidFill>
              <a:srgbClr val="A05096"/>
            </a:solidFill>
          </a:endParaRPr>
        </a:p>
      </dsp:txBody>
      <dsp:txXfrm>
        <a:off x="3315891" y="4733656"/>
        <a:ext cx="7432567" cy="893142"/>
      </dsp:txXfrm>
    </dsp:sp>
    <dsp:sp modelId="{BFE1F09C-9417-4ED5-9628-95B56D650280}">
      <dsp:nvSpPr>
        <dsp:cNvPr id="0" name=""/>
        <dsp:cNvSpPr/>
      </dsp:nvSpPr>
      <dsp:spPr>
        <a:xfrm>
          <a:off x="3173867" y="5626798"/>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2643"/>
          <a:ext cx="54409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2643"/>
          <a:ext cx="1088198" cy="5409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nl-NL" sz="1400" b="1" kern="1200" dirty="0">
              <a:solidFill>
                <a:srgbClr val="5E5E5E"/>
              </a:solidFill>
            </a:rPr>
            <a:t>Financieringsbronnen en advies</a:t>
          </a:r>
          <a:endParaRPr lang="en-US" sz="2000" kern="1200" dirty="0">
            <a:solidFill>
              <a:srgbClr val="5E5E5E"/>
            </a:solidFill>
          </a:endParaRPr>
        </a:p>
      </dsp:txBody>
      <dsp:txXfrm>
        <a:off x="0" y="2643"/>
        <a:ext cx="1088198" cy="5409060"/>
      </dsp:txXfrm>
    </dsp:sp>
    <dsp:sp modelId="{558190DD-3FA0-4537-B02A-C745A59507C0}">
      <dsp:nvSpPr>
        <dsp:cNvPr id="0" name=""/>
        <dsp:cNvSpPr/>
      </dsp:nvSpPr>
      <dsp:spPr>
        <a:xfrm>
          <a:off x="1169813" y="24003"/>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rgbClr val="5E5E5E"/>
              </a:solidFill>
              <a:effectLst/>
              <a:hlinkClick xmlns:r="http://schemas.openxmlformats.org/officeDocument/2006/relationships" r:id="rId1">
                <a:extLst>
                  <a:ext uri="{A12FA001-AC4F-418D-AE19-62706E023703}">
                    <ahyp:hlinkClr xmlns:ahyp="http://schemas.microsoft.com/office/drawing/2018/hyperlinkcolor" val="tx"/>
                  </a:ext>
                </a:extLst>
              </a:hlinkClick>
            </a:rPr>
            <a:t>Asylum, Migration and Integration Fund (AMIF)</a:t>
          </a:r>
          <a:endParaRPr lang="en-US" sz="1500" kern="1200" dirty="0">
            <a:solidFill>
              <a:srgbClr val="5E5E5E"/>
            </a:solidFill>
          </a:endParaRPr>
        </a:p>
      </dsp:txBody>
      <dsp:txXfrm>
        <a:off x="1169813" y="24003"/>
        <a:ext cx="4271178" cy="427204"/>
      </dsp:txXfrm>
    </dsp:sp>
    <dsp:sp modelId="{DD6DE249-B7CB-455B-9E63-6E8008933A11}">
      <dsp:nvSpPr>
        <dsp:cNvPr id="0" name=""/>
        <dsp:cNvSpPr/>
      </dsp:nvSpPr>
      <dsp:spPr>
        <a:xfrm>
          <a:off x="1088198" y="451208"/>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015EDA-B94F-49BF-9165-E5B944CFC849}">
      <dsp:nvSpPr>
        <dsp:cNvPr id="0" name=""/>
        <dsp:cNvSpPr/>
      </dsp:nvSpPr>
      <dsp:spPr>
        <a:xfrm>
          <a:off x="1169813" y="472569"/>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a:t>
          </a:r>
          <a:endParaRPr lang="en-US" sz="1500" kern="1200" dirty="0">
            <a:solidFill>
              <a:srgbClr val="5E5E5E"/>
            </a:solidFill>
          </a:endParaRPr>
        </a:p>
      </dsp:txBody>
      <dsp:txXfrm>
        <a:off x="1169813" y="472569"/>
        <a:ext cx="4271178" cy="427204"/>
      </dsp:txXfrm>
    </dsp:sp>
    <dsp:sp modelId="{EDC60DDC-E6EE-40A3-A619-ED8748105B7C}">
      <dsp:nvSpPr>
        <dsp:cNvPr id="0" name=""/>
        <dsp:cNvSpPr/>
      </dsp:nvSpPr>
      <dsp:spPr>
        <a:xfrm>
          <a:off x="1088198" y="89977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E40E7-7AAC-412C-91F3-7A03CADEE9DF}">
      <dsp:nvSpPr>
        <dsp:cNvPr id="0" name=""/>
        <dsp:cNvSpPr/>
      </dsp:nvSpPr>
      <dsp:spPr>
        <a:xfrm>
          <a:off x="1169813" y="921134"/>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European Fund for Strategic Investments (EFSI)</a:t>
          </a:r>
          <a:endParaRPr lang="en-US" sz="1500" kern="1200" dirty="0">
            <a:solidFill>
              <a:srgbClr val="5E5E5E"/>
            </a:solidFill>
          </a:endParaRPr>
        </a:p>
      </dsp:txBody>
      <dsp:txXfrm>
        <a:off x="1169813" y="921134"/>
        <a:ext cx="4271178" cy="427204"/>
      </dsp:txXfrm>
    </dsp:sp>
    <dsp:sp modelId="{AA999C40-9190-4A8A-BEA2-786984401BCE}">
      <dsp:nvSpPr>
        <dsp:cNvPr id="0" name=""/>
        <dsp:cNvSpPr/>
      </dsp:nvSpPr>
      <dsp:spPr>
        <a:xfrm>
          <a:off x="1088198" y="134833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C222C-C060-41CF-9826-7089D9529880}">
      <dsp:nvSpPr>
        <dsp:cNvPr id="0" name=""/>
        <dsp:cNvSpPr/>
      </dsp:nvSpPr>
      <dsp:spPr>
        <a:xfrm>
          <a:off x="1169813" y="1369699"/>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European Structural and Investment Funds (ESIF)</a:t>
          </a:r>
          <a:endParaRPr lang="en-US" sz="1500" kern="1200" dirty="0">
            <a:solidFill>
              <a:srgbClr val="5E5E5E"/>
            </a:solidFill>
          </a:endParaRPr>
        </a:p>
      </dsp:txBody>
      <dsp:txXfrm>
        <a:off x="1169813" y="1369699"/>
        <a:ext cx="4271178" cy="427204"/>
      </dsp:txXfrm>
    </dsp:sp>
    <dsp:sp modelId="{09BBDDA8-D9AC-442F-A60F-9D1CF72E320F}">
      <dsp:nvSpPr>
        <dsp:cNvPr id="0" name=""/>
        <dsp:cNvSpPr/>
      </dsp:nvSpPr>
      <dsp:spPr>
        <a:xfrm>
          <a:off x="1088198" y="179690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714ED-B8A4-44D0-9159-3301F18027AC}">
      <dsp:nvSpPr>
        <dsp:cNvPr id="0" name=""/>
        <dsp:cNvSpPr/>
      </dsp:nvSpPr>
      <dsp:spPr>
        <a:xfrm>
          <a:off x="1169813" y="1818264"/>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Fund for European Aid for the Most Deprived (FEAD)</a:t>
          </a:r>
          <a:endParaRPr lang="en-US" sz="1500" kern="1200" dirty="0">
            <a:solidFill>
              <a:srgbClr val="5E5E5E"/>
            </a:solidFill>
          </a:endParaRPr>
        </a:p>
      </dsp:txBody>
      <dsp:txXfrm>
        <a:off x="1169813" y="1818264"/>
        <a:ext cx="4271178" cy="427204"/>
      </dsp:txXfrm>
    </dsp:sp>
    <dsp:sp modelId="{3DC2CF4D-6757-4626-A512-F5F846765971}">
      <dsp:nvSpPr>
        <dsp:cNvPr id="0" name=""/>
        <dsp:cNvSpPr/>
      </dsp:nvSpPr>
      <dsp:spPr>
        <a:xfrm>
          <a:off x="1088198" y="224546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F7A00-95CC-4C62-A3BE-F3B754089635}">
      <dsp:nvSpPr>
        <dsp:cNvPr id="0" name=""/>
        <dsp:cNvSpPr/>
      </dsp:nvSpPr>
      <dsp:spPr>
        <a:xfrm>
          <a:off x="1169813" y="2266829"/>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Internal Security Fund (ISF)</a:t>
          </a:r>
          <a:endParaRPr lang="en-US" sz="1500" kern="1200" dirty="0">
            <a:solidFill>
              <a:srgbClr val="5E5E5E"/>
            </a:solidFill>
          </a:endParaRPr>
        </a:p>
      </dsp:txBody>
      <dsp:txXfrm>
        <a:off x="1169813" y="2266829"/>
        <a:ext cx="4271178" cy="427204"/>
      </dsp:txXfrm>
    </dsp:sp>
    <dsp:sp modelId="{A755A78C-ECC0-4BF5-BC23-477B4ACFC128}">
      <dsp:nvSpPr>
        <dsp:cNvPr id="0" name=""/>
        <dsp:cNvSpPr/>
      </dsp:nvSpPr>
      <dsp:spPr>
        <a:xfrm>
          <a:off x="1088198" y="269403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7B5FF-5997-4ACB-BD59-A4BFB1171224}">
      <dsp:nvSpPr>
        <dsp:cNvPr id="0" name=""/>
        <dsp:cNvSpPr/>
      </dsp:nvSpPr>
      <dsp:spPr>
        <a:xfrm>
          <a:off x="1169813" y="2715394"/>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European Investment Project Portal</a:t>
          </a:r>
          <a:endParaRPr lang="en-US" sz="1500" kern="1200" dirty="0">
            <a:solidFill>
              <a:srgbClr val="5E5E5E"/>
            </a:solidFill>
          </a:endParaRPr>
        </a:p>
      </dsp:txBody>
      <dsp:txXfrm>
        <a:off x="1169813" y="2715394"/>
        <a:ext cx="4271178" cy="427204"/>
      </dsp:txXfrm>
    </dsp:sp>
    <dsp:sp modelId="{36308167-9670-42D3-ADFD-862F5121CE2E}">
      <dsp:nvSpPr>
        <dsp:cNvPr id="0" name=""/>
        <dsp:cNvSpPr/>
      </dsp:nvSpPr>
      <dsp:spPr>
        <a:xfrm>
          <a:off x="1088198" y="314259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F2E0F-8FB3-472C-92D8-73562AE34749}">
      <dsp:nvSpPr>
        <dsp:cNvPr id="0" name=""/>
        <dsp:cNvSpPr/>
      </dsp:nvSpPr>
      <dsp:spPr>
        <a:xfrm>
          <a:off x="1169813" y="3163959"/>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Employment and Social Innovation programme (EaSI)</a:t>
          </a:r>
          <a:endParaRPr lang="en-US" sz="1500" kern="1200" dirty="0">
            <a:solidFill>
              <a:srgbClr val="5E5E5E"/>
            </a:solidFill>
          </a:endParaRPr>
        </a:p>
      </dsp:txBody>
      <dsp:txXfrm>
        <a:off x="1169813" y="3163959"/>
        <a:ext cx="4271178" cy="427204"/>
      </dsp:txXfrm>
    </dsp:sp>
    <dsp:sp modelId="{DFB506F5-B65D-4A55-A1D1-BA739850024A}">
      <dsp:nvSpPr>
        <dsp:cNvPr id="0" name=""/>
        <dsp:cNvSpPr/>
      </dsp:nvSpPr>
      <dsp:spPr>
        <a:xfrm>
          <a:off x="1088198" y="359116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0D99DB-4EF6-429E-88DC-BC85C9BC5366}">
      <dsp:nvSpPr>
        <dsp:cNvPr id="0" name=""/>
        <dsp:cNvSpPr/>
      </dsp:nvSpPr>
      <dsp:spPr>
        <a:xfrm>
          <a:off x="1169813" y="3612524"/>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sz="1500" kern="1200" dirty="0">
            <a:solidFill>
              <a:srgbClr val="5E5E5E"/>
            </a:solidFill>
          </a:endParaRPr>
        </a:p>
      </dsp:txBody>
      <dsp:txXfrm>
        <a:off x="1169813" y="3612524"/>
        <a:ext cx="4271178" cy="427204"/>
      </dsp:txXfrm>
    </dsp:sp>
    <dsp:sp modelId="{9048F721-C8F5-467B-8F68-E70E6F4BC9E7}">
      <dsp:nvSpPr>
        <dsp:cNvPr id="0" name=""/>
        <dsp:cNvSpPr/>
      </dsp:nvSpPr>
      <dsp:spPr>
        <a:xfrm>
          <a:off x="1088198" y="403972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5A5A4-C98B-4D51-B45F-6FA186B664AF}">
      <dsp:nvSpPr>
        <dsp:cNvPr id="0" name=""/>
        <dsp:cNvSpPr/>
      </dsp:nvSpPr>
      <dsp:spPr>
        <a:xfrm>
          <a:off x="1169813" y="4061089"/>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sz="1500" kern="1200" dirty="0">
            <a:solidFill>
              <a:srgbClr val="5E5E5E"/>
            </a:solidFill>
          </a:endParaRPr>
        </a:p>
      </dsp:txBody>
      <dsp:txXfrm>
        <a:off x="1169813" y="4061089"/>
        <a:ext cx="4271178" cy="427204"/>
      </dsp:txXfrm>
    </dsp:sp>
    <dsp:sp modelId="{7E93919C-963F-4994-A786-0BC5AE33F82B}">
      <dsp:nvSpPr>
        <dsp:cNvPr id="0" name=""/>
        <dsp:cNvSpPr/>
      </dsp:nvSpPr>
      <dsp:spPr>
        <a:xfrm>
          <a:off x="1088198" y="448829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0A1A46-7193-45A4-A8BA-3C11F60DC329}">
      <dsp:nvSpPr>
        <dsp:cNvPr id="0" name=""/>
        <dsp:cNvSpPr/>
      </dsp:nvSpPr>
      <dsp:spPr>
        <a:xfrm>
          <a:off x="1169813" y="4509654"/>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11">
                <a:extLst>
                  <a:ext uri="{A12FA001-AC4F-418D-AE19-62706E023703}">
                    <ahyp:hlinkClr xmlns:ahyp="http://schemas.microsoft.com/office/drawing/2018/hyperlinkcolor" val="tx"/>
                  </a:ext>
                </a:extLst>
              </a:hlinkClick>
            </a:rPr>
            <a:t>Urban Innovative Actions (UIA)</a:t>
          </a:r>
          <a:endParaRPr lang="en-US" sz="1500" kern="1200" dirty="0">
            <a:solidFill>
              <a:srgbClr val="5E5E5E"/>
            </a:solidFill>
          </a:endParaRPr>
        </a:p>
      </dsp:txBody>
      <dsp:txXfrm>
        <a:off x="1169813" y="4509654"/>
        <a:ext cx="4271178" cy="427204"/>
      </dsp:txXfrm>
    </dsp:sp>
    <dsp:sp modelId="{6F4AD7FC-A145-49F9-8067-923A806CEFC7}">
      <dsp:nvSpPr>
        <dsp:cNvPr id="0" name=""/>
        <dsp:cNvSpPr/>
      </dsp:nvSpPr>
      <dsp:spPr>
        <a:xfrm>
          <a:off x="1088198" y="493685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D1986-47A5-40AA-B1FF-AF7B97170D38}">
      <dsp:nvSpPr>
        <dsp:cNvPr id="0" name=""/>
        <dsp:cNvSpPr/>
      </dsp:nvSpPr>
      <dsp:spPr>
        <a:xfrm>
          <a:off x="1169813" y="4958220"/>
          <a:ext cx="4271178" cy="42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kern="1200" dirty="0">
            <a:solidFill>
              <a:srgbClr val="5E5E5E"/>
            </a:solidFill>
          </a:endParaRPr>
        </a:p>
      </dsp:txBody>
      <dsp:txXfrm>
        <a:off x="1169813" y="4958220"/>
        <a:ext cx="4271178" cy="427204"/>
      </dsp:txXfrm>
    </dsp:sp>
    <dsp:sp modelId="{F641BB28-3F93-418F-BB54-616D4A237F23}">
      <dsp:nvSpPr>
        <dsp:cNvPr id="0" name=""/>
        <dsp:cNvSpPr/>
      </dsp:nvSpPr>
      <dsp:spPr>
        <a:xfrm>
          <a:off x="1088198" y="538542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solidFill>
                <a:srgbClr val="5E5E5E"/>
              </a:solidFill>
            </a:rPr>
            <a:t>Advies en technische hulp
</a:t>
          </a:r>
          <a:endParaRPr lang="en-US" sz="1600" kern="1200" dirty="0">
            <a:solidFill>
              <a:srgbClr val="5E5E5E"/>
            </a:solidFill>
          </a:endParaRPr>
        </a:p>
      </dsp:txBody>
      <dsp:txXfrm>
        <a:off x="0" y="0"/>
        <a:ext cx="1113867" cy="2709333"/>
      </dsp:txXfrm>
    </dsp:sp>
    <dsp:sp modelId="{558190DD-3FA0-4537-B02A-C745A59507C0}">
      <dsp:nvSpPr>
        <dsp:cNvPr id="0" name=""/>
        <dsp:cNvSpPr/>
      </dsp:nvSpPr>
      <dsp:spPr>
        <a:xfrm>
          <a:off x="1197407" y="42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Investment Advisory Hub (EIAH)</a:t>
          </a:r>
          <a:endParaRPr lang="en-US" sz="1700" kern="1200" dirty="0">
            <a:solidFill>
              <a:srgbClr val="5E5E5E"/>
            </a:solidFill>
          </a:endParaRPr>
        </a:p>
      </dsp:txBody>
      <dsp:txXfrm>
        <a:off x="1197407" y="42333"/>
        <a:ext cx="4371931" cy="846666"/>
      </dsp:txXfrm>
    </dsp:sp>
    <dsp:sp modelId="{DD6DE249-B7CB-455B-9E63-6E8008933A11}">
      <dsp:nvSpPr>
        <dsp:cNvPr id="0" name=""/>
        <dsp:cNvSpPr/>
      </dsp:nvSpPr>
      <dsp:spPr>
        <a:xfrm>
          <a:off x="1113867" y="889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937B5-ED32-4056-8C9D-B4E4A125A5CD}">
      <dsp:nvSpPr>
        <dsp:cNvPr id="0" name=""/>
        <dsp:cNvSpPr/>
      </dsp:nvSpPr>
      <dsp:spPr>
        <a:xfrm>
          <a:off x="1197407" y="931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Joint Assistance to Support Projects in European Regions (JASPERS)</a:t>
          </a:r>
          <a:endParaRPr lang="en-US" sz="1700" kern="1200" dirty="0">
            <a:solidFill>
              <a:srgbClr val="5E5E5E"/>
            </a:solidFill>
          </a:endParaRPr>
        </a:p>
      </dsp:txBody>
      <dsp:txXfrm>
        <a:off x="1197407" y="931333"/>
        <a:ext cx="4371931" cy="846666"/>
      </dsp:txXfrm>
    </dsp:sp>
    <dsp:sp modelId="{D37E4593-5FCF-44FD-9ECE-5506BAD337C1}">
      <dsp:nvSpPr>
        <dsp:cNvPr id="0" name=""/>
        <dsp:cNvSpPr/>
      </dsp:nvSpPr>
      <dsp:spPr>
        <a:xfrm>
          <a:off x="1113867" y="1778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3026A-81F8-4F23-890B-6D8E82DA54F5}">
      <dsp:nvSpPr>
        <dsp:cNvPr id="0" name=""/>
        <dsp:cNvSpPr/>
      </dsp:nvSpPr>
      <dsp:spPr>
        <a:xfrm>
          <a:off x="1197407" y="1820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 Skills Profile Tool for Third Country Nationals</a:t>
          </a:r>
          <a:endParaRPr lang="en-US" sz="1700" kern="1200" dirty="0">
            <a:solidFill>
              <a:srgbClr val="5E5E5E"/>
            </a:solidFill>
          </a:endParaRPr>
        </a:p>
      </dsp:txBody>
      <dsp:txXfrm>
        <a:off x="1197407" y="1820333"/>
        <a:ext cx="4371931" cy="846666"/>
      </dsp:txXfrm>
    </dsp:sp>
    <dsp:sp modelId="{A4A0D7F1-ACDA-41CD-84AA-FBDA0C2A43A1}">
      <dsp:nvSpPr>
        <dsp:cNvPr id="0" name=""/>
        <dsp:cNvSpPr/>
      </dsp:nvSpPr>
      <dsp:spPr>
        <a:xfrm>
          <a:off x="1113867" y="2667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837257-6B31-4883-B176-DF39F55E5988}">
      <dsp:nvSpPr>
        <dsp:cNvPr id="0" name=""/>
        <dsp:cNvSpPr/>
      </dsp:nvSpPr>
      <dsp:spPr>
        <a:xfrm>
          <a:off x="0" y="2709333"/>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1B5CB-5E53-45FE-8E57-DC3F9E318284}">
      <dsp:nvSpPr>
        <dsp:cNvPr id="0" name=""/>
        <dsp:cNvSpPr/>
      </dsp:nvSpPr>
      <dsp:spPr>
        <a:xfrm>
          <a:off x="0" y="2709333"/>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solidFill>
                <a:srgbClr val="5E5E5E"/>
              </a:solidFill>
            </a:rPr>
            <a:t>Referenties
</a:t>
          </a:r>
          <a:endParaRPr lang="en-US" sz="1600" kern="1200" dirty="0">
            <a:solidFill>
              <a:srgbClr val="5E5E5E"/>
            </a:solidFill>
          </a:endParaRPr>
        </a:p>
      </dsp:txBody>
      <dsp:txXfrm>
        <a:off x="0" y="2709333"/>
        <a:ext cx="1113867" cy="2709333"/>
      </dsp:txXfrm>
    </dsp:sp>
    <dsp:sp modelId="{E1A257EF-3AE9-48EC-B7DC-714ABAD48279}">
      <dsp:nvSpPr>
        <dsp:cNvPr id="0" name=""/>
        <dsp:cNvSpPr/>
      </dsp:nvSpPr>
      <dsp:spPr>
        <a:xfrm>
          <a:off x="1197407" y="2751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Guidance note on the use of European structural and investment funds in tackling educational and spatial segregation (2015)</a:t>
          </a:r>
          <a:endParaRPr lang="en-US" sz="1700" kern="1200" dirty="0">
            <a:solidFill>
              <a:srgbClr val="5E5E5E"/>
            </a:solidFill>
          </a:endParaRPr>
        </a:p>
      </dsp:txBody>
      <dsp:txXfrm>
        <a:off x="1197407" y="2751666"/>
        <a:ext cx="4371931" cy="846666"/>
      </dsp:txXfrm>
    </dsp:sp>
    <dsp:sp modelId="{B15D99E5-8DF1-43A5-864E-74F365488AC8}">
      <dsp:nvSpPr>
        <dsp:cNvPr id="0" name=""/>
        <dsp:cNvSpPr/>
      </dsp:nvSpPr>
      <dsp:spPr>
        <a:xfrm>
          <a:off x="1113867" y="3598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FE7F-C389-4BA4-9ECB-E606BDF66AD4}">
      <dsp:nvSpPr>
        <dsp:cNvPr id="0" name=""/>
        <dsp:cNvSpPr/>
      </dsp:nvSpPr>
      <dsp:spPr>
        <a:xfrm>
          <a:off x="1197407" y="3640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Beginner's Guide to EU Funding</a:t>
          </a:r>
          <a:endParaRPr lang="en-US" sz="1700" kern="1200" dirty="0">
            <a:solidFill>
              <a:srgbClr val="5E5E5E"/>
            </a:solidFill>
          </a:endParaRPr>
        </a:p>
      </dsp:txBody>
      <dsp:txXfrm>
        <a:off x="1197407" y="3640666"/>
        <a:ext cx="4371931" cy="846666"/>
      </dsp:txXfrm>
    </dsp:sp>
    <dsp:sp modelId="{C41D7110-D987-4CA1-ACD0-44BBD5049046}">
      <dsp:nvSpPr>
        <dsp:cNvPr id="0" name=""/>
        <dsp:cNvSpPr/>
      </dsp:nvSpPr>
      <dsp:spPr>
        <a:xfrm>
          <a:off x="1113867" y="4487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1B847-0A05-4D6B-81AA-E18E52B8695F}">
      <dsp:nvSpPr>
        <dsp:cNvPr id="0" name=""/>
        <dsp:cNvSpPr/>
      </dsp:nvSpPr>
      <dsp:spPr>
        <a:xfrm>
          <a:off x="1197407" y="4529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Accessing regional-policy funds</a:t>
          </a:r>
          <a:endParaRPr lang="en-US" sz="1700" kern="1200" dirty="0">
            <a:solidFill>
              <a:srgbClr val="5E5E5E"/>
            </a:solidFill>
          </a:endParaRPr>
        </a:p>
      </dsp:txBody>
      <dsp:txXfrm>
        <a:off x="1197407" y="4529666"/>
        <a:ext cx="4371931" cy="846666"/>
      </dsp:txXfrm>
    </dsp:sp>
    <dsp:sp modelId="{FF3A4777-51CD-4FCC-9318-9DD48224F400}">
      <dsp:nvSpPr>
        <dsp:cNvPr id="0" name=""/>
        <dsp:cNvSpPr/>
      </dsp:nvSpPr>
      <dsp:spPr>
        <a:xfrm>
          <a:off x="1113867" y="5376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431281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40134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5E5E5E"/>
              </a:solidFill>
            </a:rPr>
            <a:t>Networking</a:t>
          </a:r>
          <a:endParaRPr lang="en-US" sz="2000" kern="1200" dirty="0">
            <a:solidFill>
              <a:srgbClr val="5E5E5E"/>
            </a:solidFill>
          </a:endParaRPr>
        </a:p>
      </dsp:txBody>
      <dsp:txXfrm>
        <a:off x="0" y="0"/>
        <a:ext cx="1401340" cy="5418667"/>
      </dsp:txXfrm>
    </dsp:sp>
    <dsp:sp modelId="{5C9D1986-47A5-40AA-B1FF-AF7B97170D38}">
      <dsp:nvSpPr>
        <dsp:cNvPr id="0" name=""/>
        <dsp:cNvSpPr/>
      </dsp:nvSpPr>
      <dsp:spPr>
        <a:xfrm>
          <a:off x="1455924" y="63698"/>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Integration Network (EIN)</a:t>
          </a:r>
          <a:endParaRPr lang="en-US" sz="1800" kern="1200" dirty="0">
            <a:solidFill>
              <a:srgbClr val="5E5E5E"/>
            </a:solidFill>
          </a:endParaRPr>
        </a:p>
      </dsp:txBody>
      <dsp:txXfrm>
        <a:off x="1455924" y="63698"/>
        <a:ext cx="2856566" cy="1273968"/>
      </dsp:txXfrm>
    </dsp:sp>
    <dsp:sp modelId="{F641BB28-3F93-418F-BB54-616D4A237F23}">
      <dsp:nvSpPr>
        <dsp:cNvPr id="0" name=""/>
        <dsp:cNvSpPr/>
      </dsp:nvSpPr>
      <dsp:spPr>
        <a:xfrm>
          <a:off x="1401340" y="1337667"/>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BBF36-CDDA-4209-9927-081E074CE6BF}">
      <dsp:nvSpPr>
        <dsp:cNvPr id="0" name=""/>
        <dsp:cNvSpPr/>
      </dsp:nvSpPr>
      <dsp:spPr>
        <a:xfrm>
          <a:off x="1455924" y="1401365"/>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Migration Network (EMN)</a:t>
          </a:r>
          <a:endParaRPr lang="en-US" sz="1800" kern="1200" dirty="0">
            <a:solidFill>
              <a:srgbClr val="5E5E5E"/>
            </a:solidFill>
          </a:endParaRPr>
        </a:p>
      </dsp:txBody>
      <dsp:txXfrm>
        <a:off x="1455924" y="1401365"/>
        <a:ext cx="2856566" cy="1273968"/>
      </dsp:txXfrm>
    </dsp:sp>
    <dsp:sp modelId="{F62AB037-C778-4FED-A672-4C54845745B7}">
      <dsp:nvSpPr>
        <dsp:cNvPr id="0" name=""/>
        <dsp:cNvSpPr/>
      </dsp:nvSpPr>
      <dsp:spPr>
        <a:xfrm>
          <a:off x="1401340" y="2675334"/>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12FBF7-C60F-43A5-A716-38FE974AEE63}">
      <dsp:nvSpPr>
        <dsp:cNvPr id="0" name=""/>
        <dsp:cNvSpPr/>
      </dsp:nvSpPr>
      <dsp:spPr>
        <a:xfrm>
          <a:off x="1455924" y="2739032"/>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Urban Agenda Partnership for the inclusion of migrants and refugees</a:t>
          </a:r>
          <a:endParaRPr lang="en-US" sz="1800" kern="1200" dirty="0">
            <a:solidFill>
              <a:srgbClr val="5E5E5E"/>
            </a:solidFill>
          </a:endParaRPr>
        </a:p>
      </dsp:txBody>
      <dsp:txXfrm>
        <a:off x="1455924" y="2739032"/>
        <a:ext cx="2856566" cy="1273968"/>
      </dsp:txXfrm>
    </dsp:sp>
    <dsp:sp modelId="{38A08320-4ABC-464B-ADC5-E0514D5C07F0}">
      <dsp:nvSpPr>
        <dsp:cNvPr id="0" name=""/>
        <dsp:cNvSpPr/>
      </dsp:nvSpPr>
      <dsp:spPr>
        <a:xfrm>
          <a:off x="1401340" y="4013001"/>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16172-6F79-4524-8419-F76F20E6460A}">
      <dsp:nvSpPr>
        <dsp:cNvPr id="0" name=""/>
        <dsp:cNvSpPr/>
      </dsp:nvSpPr>
      <dsp:spPr>
        <a:xfrm>
          <a:off x="1455924" y="4076700"/>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BA" sz="1800" kern="12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ERASMI Project </a:t>
          </a:r>
          <a:endParaRPr lang="en-US" sz="1800" kern="1200" dirty="0">
            <a:solidFill>
              <a:srgbClr val="5E5E5E"/>
            </a:solidFill>
          </a:endParaRPr>
        </a:p>
      </dsp:txBody>
      <dsp:txXfrm>
        <a:off x="1455924" y="4076700"/>
        <a:ext cx="2856566" cy="1273968"/>
      </dsp:txXfrm>
    </dsp:sp>
    <dsp:sp modelId="{A8771EE7-81A2-4D67-B7F4-E086F64EF02C}">
      <dsp:nvSpPr>
        <dsp:cNvPr id="0" name=""/>
        <dsp:cNvSpPr/>
      </dsp:nvSpPr>
      <dsp:spPr>
        <a:xfrm>
          <a:off x="1401340" y="5350669"/>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678335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356671" cy="541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b="1" kern="1200" dirty="0">
              <a:solidFill>
                <a:srgbClr val="5E5E5E"/>
              </a:solidFill>
            </a:rPr>
            <a:t>Nuttige bronnen en studies</a:t>
          </a:r>
          <a:endParaRPr lang="en-US" sz="2400" kern="1200" dirty="0">
            <a:solidFill>
              <a:srgbClr val="5E5E5E"/>
            </a:solidFill>
          </a:endParaRPr>
        </a:p>
      </dsp:txBody>
      <dsp:txXfrm>
        <a:off x="0" y="0"/>
        <a:ext cx="1356671" cy="5414348"/>
      </dsp:txXfrm>
    </dsp:sp>
    <dsp:sp modelId="{558190DD-3FA0-4537-B02A-C745A59507C0}">
      <dsp:nvSpPr>
        <dsp:cNvPr id="0" name=""/>
        <dsp:cNvSpPr/>
      </dsp:nvSpPr>
      <dsp:spPr>
        <a:xfrm>
          <a:off x="1458421" y="28486"/>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Working Together for Local Integration of Migrants and Refugees, OECD 2018</a:t>
          </a:r>
          <a:endParaRPr lang="en-US" sz="1600" kern="1200" dirty="0">
            <a:solidFill>
              <a:srgbClr val="5E5E5E"/>
            </a:solidFill>
          </a:endParaRPr>
        </a:p>
      </dsp:txBody>
      <dsp:txXfrm>
        <a:off x="1458421" y="28486"/>
        <a:ext cx="5324934" cy="569722"/>
      </dsp:txXfrm>
    </dsp:sp>
    <dsp:sp modelId="{DD6DE249-B7CB-455B-9E63-6E8008933A11}">
      <dsp:nvSpPr>
        <dsp:cNvPr id="0" name=""/>
        <dsp:cNvSpPr/>
      </dsp:nvSpPr>
      <dsp:spPr>
        <a:xfrm>
          <a:off x="1356671" y="598208"/>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475F7-1162-48D2-8BD2-5815B2AA53B5}">
      <dsp:nvSpPr>
        <dsp:cNvPr id="0" name=""/>
        <dsp:cNvSpPr/>
      </dsp:nvSpPr>
      <dsp:spPr>
        <a:xfrm>
          <a:off x="1458421" y="626694"/>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Survey on immigrants' integration in the EU, 2017</a:t>
          </a:r>
          <a:endParaRPr lang="en-US" sz="1600" kern="1200">
            <a:solidFill>
              <a:srgbClr val="5E5E5E"/>
            </a:solidFill>
          </a:endParaRPr>
        </a:p>
      </dsp:txBody>
      <dsp:txXfrm>
        <a:off x="1458421" y="626694"/>
        <a:ext cx="5324934" cy="569722"/>
      </dsp:txXfrm>
    </dsp:sp>
    <dsp:sp modelId="{F83C0752-CB5D-4621-8C01-F3A8E5DB12E8}">
      <dsp:nvSpPr>
        <dsp:cNvPr id="0" name=""/>
        <dsp:cNvSpPr/>
      </dsp:nvSpPr>
      <dsp:spPr>
        <a:xfrm>
          <a:off x="1356671" y="1196417"/>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22BC4F-4E61-4282-81F8-C96EB1EA1689}">
      <dsp:nvSpPr>
        <dsp:cNvPr id="0" name=""/>
        <dsp:cNvSpPr/>
      </dsp:nvSpPr>
      <dsp:spPr>
        <a:xfrm>
          <a:off x="1458421" y="1224903"/>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Together in the EU: Promoting the participation of migrants and their descendants - EU Agency for Fundamental Rights</a:t>
          </a:r>
          <a:endParaRPr lang="en-US" sz="1600" kern="1200">
            <a:solidFill>
              <a:srgbClr val="5E5E5E"/>
            </a:solidFill>
          </a:endParaRPr>
        </a:p>
      </dsp:txBody>
      <dsp:txXfrm>
        <a:off x="1458421" y="1224903"/>
        <a:ext cx="5324934" cy="569722"/>
      </dsp:txXfrm>
    </dsp:sp>
    <dsp:sp modelId="{2248DBF6-9A64-463B-AAE5-02A1ABCE043E}">
      <dsp:nvSpPr>
        <dsp:cNvPr id="0" name=""/>
        <dsp:cNvSpPr/>
      </dsp:nvSpPr>
      <dsp:spPr>
        <a:xfrm>
          <a:off x="1356671" y="1794626"/>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59D54-2D5D-4ED5-9E59-CF675ADC2DEF}">
      <dsp:nvSpPr>
        <dsp:cNvPr id="0" name=""/>
        <dsp:cNvSpPr/>
      </dsp:nvSpPr>
      <dsp:spPr>
        <a:xfrm>
          <a:off x="1458421" y="1823112"/>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Eurostat: integration indicators including regional series</a:t>
          </a:r>
          <a:endParaRPr lang="en-US" sz="1600" kern="1200">
            <a:solidFill>
              <a:srgbClr val="5E5E5E"/>
            </a:solidFill>
          </a:endParaRPr>
        </a:p>
      </dsp:txBody>
      <dsp:txXfrm>
        <a:off x="1458421" y="1823112"/>
        <a:ext cx="5324934" cy="569722"/>
      </dsp:txXfrm>
    </dsp:sp>
    <dsp:sp modelId="{A0ECB6CF-1C05-4550-BE1D-8486042EB995}">
      <dsp:nvSpPr>
        <dsp:cNvPr id="0" name=""/>
        <dsp:cNvSpPr/>
      </dsp:nvSpPr>
      <dsp:spPr>
        <a:xfrm>
          <a:off x="1356671" y="2392835"/>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929A2-A697-4798-A113-48AC64F2C5FE}">
      <dsp:nvSpPr>
        <dsp:cNvPr id="0" name=""/>
        <dsp:cNvSpPr/>
      </dsp:nvSpPr>
      <dsp:spPr>
        <a:xfrm>
          <a:off x="1458421" y="2421321"/>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OECD database on migrants in OECD regions</a:t>
          </a:r>
          <a:endParaRPr lang="en-US" sz="1600" kern="1200">
            <a:solidFill>
              <a:srgbClr val="5E5E5E"/>
            </a:solidFill>
          </a:endParaRPr>
        </a:p>
      </dsp:txBody>
      <dsp:txXfrm>
        <a:off x="1458421" y="2421321"/>
        <a:ext cx="5324934" cy="569722"/>
      </dsp:txXfrm>
    </dsp:sp>
    <dsp:sp modelId="{9F137196-9280-4329-8F44-E5BE8AFCC0A6}">
      <dsp:nvSpPr>
        <dsp:cNvPr id="0" name=""/>
        <dsp:cNvSpPr/>
      </dsp:nvSpPr>
      <dsp:spPr>
        <a:xfrm>
          <a:off x="1356671" y="2991043"/>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32CA2-4AEC-4002-A3B9-3B8D2D7EC0E4}">
      <dsp:nvSpPr>
        <dsp:cNvPr id="0" name=""/>
        <dsp:cNvSpPr/>
      </dsp:nvSpPr>
      <dsp:spPr>
        <a:xfrm>
          <a:off x="1458421" y="3019530"/>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Knowledge Centre on Migration and Demography</a:t>
          </a:r>
          <a:endParaRPr lang="en-US" sz="1600" kern="1200">
            <a:solidFill>
              <a:srgbClr val="5E5E5E"/>
            </a:solidFill>
          </a:endParaRPr>
        </a:p>
      </dsp:txBody>
      <dsp:txXfrm>
        <a:off x="1458421" y="3019530"/>
        <a:ext cx="5324934" cy="569722"/>
      </dsp:txXfrm>
    </dsp:sp>
    <dsp:sp modelId="{D2A68820-F36C-4C79-A00E-45F4F7CCED6F}">
      <dsp:nvSpPr>
        <dsp:cNvPr id="0" name=""/>
        <dsp:cNvSpPr/>
      </dsp:nvSpPr>
      <dsp:spPr>
        <a:xfrm>
          <a:off x="1356671" y="3589252"/>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D7283-437B-438D-BFB7-4AE56347FC7E}">
      <dsp:nvSpPr>
        <dsp:cNvPr id="0" name=""/>
        <dsp:cNvSpPr/>
      </dsp:nvSpPr>
      <dsp:spPr>
        <a:xfrm>
          <a:off x="1458421" y="3617738"/>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Data challenge on integration of migrants in cities</a:t>
          </a:r>
          <a:endParaRPr lang="en-US" sz="1600" kern="1200">
            <a:solidFill>
              <a:srgbClr val="5E5E5E"/>
            </a:solidFill>
          </a:endParaRPr>
        </a:p>
      </dsp:txBody>
      <dsp:txXfrm>
        <a:off x="1458421" y="3617738"/>
        <a:ext cx="5324934" cy="569722"/>
      </dsp:txXfrm>
    </dsp:sp>
    <dsp:sp modelId="{E4AF7BCC-7FDD-40D8-802E-D1A1D1AA0844}">
      <dsp:nvSpPr>
        <dsp:cNvPr id="0" name=""/>
        <dsp:cNvSpPr/>
      </dsp:nvSpPr>
      <dsp:spPr>
        <a:xfrm>
          <a:off x="1356671" y="4187461"/>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1D343-2634-4BB5-802E-9A98947E2F0E}">
      <dsp:nvSpPr>
        <dsp:cNvPr id="0" name=""/>
        <dsp:cNvSpPr/>
      </dsp:nvSpPr>
      <dsp:spPr>
        <a:xfrm>
          <a:off x="1458421" y="4215947"/>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ESPON project on Territorial impact of refugees</a:t>
          </a:r>
          <a:endParaRPr lang="en-US" sz="1600" kern="1200">
            <a:solidFill>
              <a:srgbClr val="5E5E5E"/>
            </a:solidFill>
          </a:endParaRPr>
        </a:p>
      </dsp:txBody>
      <dsp:txXfrm>
        <a:off x="1458421" y="4215947"/>
        <a:ext cx="5324934" cy="569722"/>
      </dsp:txXfrm>
    </dsp:sp>
    <dsp:sp modelId="{09B5B325-2E6D-403C-9B0B-782B52ED83FB}">
      <dsp:nvSpPr>
        <dsp:cNvPr id="0" name=""/>
        <dsp:cNvSpPr/>
      </dsp:nvSpPr>
      <dsp:spPr>
        <a:xfrm>
          <a:off x="1356671" y="4785670"/>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A99AB-2FCD-4E9C-949B-88779E287BEF}">
      <dsp:nvSpPr>
        <dsp:cNvPr id="0" name=""/>
        <dsp:cNvSpPr/>
      </dsp:nvSpPr>
      <dsp:spPr>
        <a:xfrm>
          <a:off x="1458421" y="4814156"/>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International Ethnic and Immigrant Minorities' Survey Data</a:t>
          </a:r>
          <a:endParaRPr lang="en-US" sz="1600" kern="1200">
            <a:solidFill>
              <a:srgbClr val="5E5E5E"/>
            </a:solidFill>
          </a:endParaRPr>
        </a:p>
      </dsp:txBody>
      <dsp:txXfrm>
        <a:off x="1458421" y="4814156"/>
        <a:ext cx="5324934" cy="569722"/>
      </dsp:txXfrm>
    </dsp:sp>
    <dsp:sp modelId="{012EA11C-AAA9-455E-A529-010924249487}">
      <dsp:nvSpPr>
        <dsp:cNvPr id="0" name=""/>
        <dsp:cNvSpPr/>
      </dsp:nvSpPr>
      <dsp:spPr>
        <a:xfrm>
          <a:off x="1356671" y="5383879"/>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8" name="Rectangle 7"/>
          <p:cNvSpPr/>
          <p:nvPr userDrawn="1"/>
        </p:nvSpPr>
        <p:spPr>
          <a:xfrm>
            <a:off x="-36717" y="2684585"/>
            <a:ext cx="1422400" cy="4173415"/>
          </a:xfrm>
          <a:prstGeom prst="rect">
            <a:avLst/>
          </a:prstGeom>
          <a:solidFill>
            <a:srgbClr val="F26B2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717" y="643325"/>
            <a:ext cx="1422400" cy="1524001"/>
          </a:xfrm>
          <a:prstGeom prst="rect">
            <a:avLst/>
          </a:prstGeom>
          <a:solidFill>
            <a:srgbClr val="1EB3D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1056648"/>
            <a:ext cx="5466986" cy="697353"/>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6" y="2977661"/>
            <a:ext cx="8817149" cy="3001108"/>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p:cNvSpPr/>
          <p:nvPr userDrawn="1"/>
        </p:nvSpPr>
        <p:spPr>
          <a:xfrm>
            <a:off x="10781837" y="0"/>
            <a:ext cx="1422400" cy="4057650"/>
          </a:xfrm>
          <a:prstGeom prst="rect">
            <a:avLst/>
          </a:prstGeom>
          <a:solidFill>
            <a:srgbClr val="C54A9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userDrawn="1"/>
        </p:nvGrpSpPr>
        <p:grpSpPr>
          <a:xfrm>
            <a:off x="9652626" y="6170931"/>
            <a:ext cx="2258421" cy="481204"/>
            <a:chOff x="6392185" y="5619479"/>
            <a:chExt cx="4956575" cy="1056102"/>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2185" y="5619479"/>
              <a:ext cx="703385" cy="1056102"/>
            </a:xfrm>
            <a:prstGeom prst="rect">
              <a:avLst/>
            </a:prstGeom>
          </p:spPr>
        </p:pic>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09408" y="6147530"/>
              <a:ext cx="4139352" cy="318969"/>
            </a:xfrm>
            <a:prstGeom prst="rect">
              <a:avLst/>
            </a:prstGeom>
          </p:spPr>
        </p:pic>
      </p:grpSp>
    </p:spTree>
    <p:extLst>
      <p:ext uri="{BB962C8B-B14F-4D97-AF65-F5344CB8AC3E}">
        <p14:creationId xmlns:p14="http://schemas.microsoft.com/office/powerpoint/2010/main" val="416005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1" name="Rectangle 10"/>
          <p:cNvSpPr/>
          <p:nvPr userDrawn="1"/>
        </p:nvSpPr>
        <p:spPr>
          <a:xfrm>
            <a:off x="0" y="316037"/>
            <a:ext cx="988541" cy="964210"/>
          </a:xfrm>
          <a:prstGeom prst="rect">
            <a:avLst/>
          </a:prstGeom>
          <a:solidFill>
            <a:srgbClr val="A05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316336" y="526102"/>
            <a:ext cx="10410872" cy="697353"/>
          </a:xfrm>
        </p:spPr>
        <p:txBody>
          <a:bodyPr>
            <a:normAutofit/>
          </a:bodyPr>
          <a:lstStyle>
            <a:lvl1pPr marL="0" indent="0" algn="l">
              <a:buNone/>
              <a:defRPr sz="3200" b="1">
                <a:solidFill>
                  <a:srgbClr val="355383"/>
                </a:solidFill>
                <a:latin typeface="Arial Rounded MT Bold" panose="020F0704030504030204" pitchFamily="34" charset="77"/>
              </a:defRPr>
            </a:lvl1pPr>
          </a:lstStyle>
          <a:p>
            <a:pPr lvl="0"/>
            <a:r>
              <a:rPr lang="en-US" dirty="0"/>
              <a:t>TITLE</a:t>
            </a:r>
          </a:p>
        </p:txBody>
      </p:sp>
      <p:sp>
        <p:nvSpPr>
          <p:cNvPr id="17" name="Text Placeholder 25"/>
          <p:cNvSpPr>
            <a:spLocks noGrp="1"/>
          </p:cNvSpPr>
          <p:nvPr>
            <p:ph type="body" sz="quarter" idx="14" hasCustomPrompt="1"/>
          </p:nvPr>
        </p:nvSpPr>
        <p:spPr>
          <a:xfrm>
            <a:off x="1328956" y="1848658"/>
            <a:ext cx="10397606" cy="3722402"/>
          </a:xfrm>
        </p:spPr>
        <p:txBody>
          <a:bodyPr>
            <a:noAutofit/>
          </a:bodyPr>
          <a:lstStyle>
            <a:lvl1pPr marL="0" indent="0" algn="l">
              <a:buNone/>
              <a:defRPr sz="2200" b="0" i="0" baseline="0">
                <a:solidFill>
                  <a:srgbClr val="355383"/>
                </a:solidFill>
                <a:latin typeface="Arial Rounded MT" pitchFamily="2"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8771A2D3-F718-B448-8E70-F3939F845911}"/>
              </a:ext>
            </a:extLst>
          </p:cNvPr>
          <p:cNvPicPr>
            <a:picLocks noChangeAspect="1"/>
          </p:cNvPicPr>
          <p:nvPr userDrawn="1"/>
        </p:nvPicPr>
        <p:blipFill>
          <a:blip r:embed="rId2"/>
          <a:stretch>
            <a:fillRect/>
          </a:stretch>
        </p:blipFill>
        <p:spPr>
          <a:xfrm>
            <a:off x="10189862" y="6103298"/>
            <a:ext cx="1536700" cy="457200"/>
          </a:xfrm>
          <a:prstGeom prst="rect">
            <a:avLst/>
          </a:prstGeom>
        </p:spPr>
      </p:pic>
    </p:spTree>
    <p:extLst>
      <p:ext uri="{BB962C8B-B14F-4D97-AF65-F5344CB8AC3E}">
        <p14:creationId xmlns:p14="http://schemas.microsoft.com/office/powerpoint/2010/main" val="3489674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412421"/>
            <a:ext cx="5666415" cy="2123658"/>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THROUGH ENTERPRISE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6680844" y="402213"/>
            <a:ext cx="5260610" cy="5078313"/>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THROUGH ENTERPRISE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THROUGH ENTERPRISE</a:t>
            </a:r>
            <a:r>
              <a:rPr lang="en-IE" sz="2400" b="1"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027059"/>
            <a:ext cx="6005629" cy="2308324"/>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a:solidFill>
                  <a:schemeClr val="bg1"/>
                </a:solidFill>
                <a:effectLst/>
                <a:latin typeface="+mn-lt"/>
                <a:ea typeface="+mn-ea"/>
                <a:cs typeface="+mn-cs"/>
              </a:rPr>
              <a:t>.</a:t>
            </a:r>
            <a:r>
              <a:rPr lang="en-IE" sz="2400" b="0" i="0" u="none" strike="noStrike" kern="1200" baseline="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880991"/>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592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THROUGH ENTERPRISE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817711"/>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28660"/>
            <a:ext cx="6005160"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THROUGH ENTERPRISE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760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501175" y="505425"/>
            <a:ext cx="4644643"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THROUGH</a:t>
            </a:r>
          </a:p>
          <a:p>
            <a:pPr marL="0" lvl="0" indent="0" algn="l" rtl="0">
              <a:spcBef>
                <a:spcPts val="0"/>
              </a:spcBef>
              <a:spcAft>
                <a:spcPts val="0"/>
              </a:spcAft>
              <a:buClr>
                <a:schemeClr val="dk1"/>
              </a:buClr>
              <a:buSzPts val="1100"/>
              <a:buFont typeface="Arial"/>
              <a:buNone/>
            </a:pPr>
            <a:r>
              <a:rPr lang="en-IE" sz="3600" b="1" baseline="0" dirty="0">
                <a:solidFill>
                  <a:schemeClr val="bg1"/>
                </a:solidFill>
                <a:latin typeface="+mn-lt"/>
                <a:ea typeface="Quattrocento Sans"/>
                <a:cs typeface="Quattrocento Sans"/>
                <a:sym typeface="Quattrocento Sans"/>
              </a:rPr>
              <a:t>ENTERPRISE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Font typeface="Arial" charset="0"/>
              <a:buNone/>
            </a:pPr>
            <a:endParaRPr lang="en-IE" sz="24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7" name="Straight Connector 6"/>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9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6698" y="2295654"/>
            <a:ext cx="7431314" cy="4669536"/>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2399" y="852574"/>
            <a:ext cx="6647543" cy="4061242"/>
          </a:xfrm>
          <a:prstGeom prst="rect">
            <a:avLst/>
          </a:prstGeom>
        </p:spPr>
      </p:pic>
      <p:sp>
        <p:nvSpPr>
          <p:cNvPr id="9" name="Picture Placeholder 8"/>
          <p:cNvSpPr>
            <a:spLocks noGrp="1"/>
          </p:cNvSpPr>
          <p:nvPr>
            <p:ph type="pic" sz="quarter" idx="10"/>
          </p:nvPr>
        </p:nvSpPr>
        <p:spPr>
          <a:xfrm>
            <a:off x="566" y="788810"/>
            <a:ext cx="12197446" cy="57609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9365 h 21600"/>
              <a:gd name="connsiteX6" fmla="*/ 3475 w 21600"/>
              <a:gd name="connsiteY6" fmla="*/ 0 h 21600"/>
              <a:gd name="connsiteX0" fmla="*/ 4436 w 22561"/>
              <a:gd name="connsiteY0" fmla="*/ 0 h 21600"/>
              <a:gd name="connsiteX1" fmla="*/ 19086 w 22561"/>
              <a:gd name="connsiteY1" fmla="*/ 0 h 21600"/>
              <a:gd name="connsiteX2" fmla="*/ 22561 w 22561"/>
              <a:gd name="connsiteY2" fmla="*/ 10800 h 21600"/>
              <a:gd name="connsiteX3" fmla="*/ 19086 w 22561"/>
              <a:gd name="connsiteY3" fmla="*/ 21600 h 21600"/>
              <a:gd name="connsiteX4" fmla="*/ 1010 w 22561"/>
              <a:gd name="connsiteY4" fmla="*/ 21088 h 21600"/>
              <a:gd name="connsiteX5" fmla="*/ 961 w 22561"/>
              <a:gd name="connsiteY5" fmla="*/ 9365 h 21600"/>
              <a:gd name="connsiteX6" fmla="*/ 4436 w 22561"/>
              <a:gd name="connsiteY6" fmla="*/ 0 h 21600"/>
              <a:gd name="connsiteX0" fmla="*/ 4412 w 22537"/>
              <a:gd name="connsiteY0" fmla="*/ 0 h 21600"/>
              <a:gd name="connsiteX1" fmla="*/ 19062 w 22537"/>
              <a:gd name="connsiteY1" fmla="*/ 0 h 21600"/>
              <a:gd name="connsiteX2" fmla="*/ 22537 w 22537"/>
              <a:gd name="connsiteY2" fmla="*/ 10800 h 21600"/>
              <a:gd name="connsiteX3" fmla="*/ 19062 w 22537"/>
              <a:gd name="connsiteY3" fmla="*/ 21600 h 21600"/>
              <a:gd name="connsiteX4" fmla="*/ 986 w 22537"/>
              <a:gd name="connsiteY4" fmla="*/ 21088 h 21600"/>
              <a:gd name="connsiteX5" fmla="*/ 1013 w 22537"/>
              <a:gd name="connsiteY5" fmla="*/ 12798 h 21600"/>
              <a:gd name="connsiteX6" fmla="*/ 4412 w 22537"/>
              <a:gd name="connsiteY6" fmla="*/ 0 h 21600"/>
              <a:gd name="connsiteX0" fmla="*/ 11440 w 22890"/>
              <a:gd name="connsiteY0" fmla="*/ 2613 h 21600"/>
              <a:gd name="connsiteX1" fmla="*/ 19415 w 22890"/>
              <a:gd name="connsiteY1" fmla="*/ 0 h 21600"/>
              <a:gd name="connsiteX2" fmla="*/ 22890 w 22890"/>
              <a:gd name="connsiteY2" fmla="*/ 10800 h 21600"/>
              <a:gd name="connsiteX3" fmla="*/ 19415 w 22890"/>
              <a:gd name="connsiteY3" fmla="*/ 21600 h 21600"/>
              <a:gd name="connsiteX4" fmla="*/ 1339 w 22890"/>
              <a:gd name="connsiteY4" fmla="*/ 21088 h 21600"/>
              <a:gd name="connsiteX5" fmla="*/ 1366 w 22890"/>
              <a:gd name="connsiteY5" fmla="*/ 12798 h 21600"/>
              <a:gd name="connsiteX6" fmla="*/ 11440 w 22890"/>
              <a:gd name="connsiteY6" fmla="*/ 2613 h 21600"/>
              <a:gd name="connsiteX0" fmla="*/ 11440 w 22890"/>
              <a:gd name="connsiteY0" fmla="*/ 2613 h 21600"/>
              <a:gd name="connsiteX1" fmla="*/ 19415 w 22890"/>
              <a:gd name="connsiteY1" fmla="*/ 0 h 21600"/>
              <a:gd name="connsiteX2" fmla="*/ 22890 w 22890"/>
              <a:gd name="connsiteY2" fmla="*/ 10800 h 21600"/>
              <a:gd name="connsiteX3" fmla="*/ 19415 w 22890"/>
              <a:gd name="connsiteY3" fmla="*/ 21600 h 21600"/>
              <a:gd name="connsiteX4" fmla="*/ 1339 w 22890"/>
              <a:gd name="connsiteY4" fmla="*/ 21088 h 21600"/>
              <a:gd name="connsiteX5" fmla="*/ 1366 w 22890"/>
              <a:gd name="connsiteY5" fmla="*/ 12798 h 21600"/>
              <a:gd name="connsiteX6" fmla="*/ 11440 w 22890"/>
              <a:gd name="connsiteY6" fmla="*/ 2613 h 21600"/>
              <a:gd name="connsiteX0" fmla="*/ 9695 w 22795"/>
              <a:gd name="connsiteY0" fmla="*/ 2920 h 21600"/>
              <a:gd name="connsiteX1" fmla="*/ 19320 w 22795"/>
              <a:gd name="connsiteY1" fmla="*/ 0 h 21600"/>
              <a:gd name="connsiteX2" fmla="*/ 22795 w 22795"/>
              <a:gd name="connsiteY2" fmla="*/ 10800 h 21600"/>
              <a:gd name="connsiteX3" fmla="*/ 19320 w 22795"/>
              <a:gd name="connsiteY3" fmla="*/ 21600 h 21600"/>
              <a:gd name="connsiteX4" fmla="*/ 1244 w 22795"/>
              <a:gd name="connsiteY4" fmla="*/ 21088 h 21600"/>
              <a:gd name="connsiteX5" fmla="*/ 1271 w 22795"/>
              <a:gd name="connsiteY5" fmla="*/ 12798 h 21600"/>
              <a:gd name="connsiteX6" fmla="*/ 9695 w 22795"/>
              <a:gd name="connsiteY6" fmla="*/ 2920 h 21600"/>
              <a:gd name="connsiteX0" fmla="*/ 9695 w 23847"/>
              <a:gd name="connsiteY0" fmla="*/ 2869 h 21549"/>
              <a:gd name="connsiteX1" fmla="*/ 22873 w 23847"/>
              <a:gd name="connsiteY1" fmla="*/ 0 h 21549"/>
              <a:gd name="connsiteX2" fmla="*/ 22795 w 23847"/>
              <a:gd name="connsiteY2" fmla="*/ 10749 h 21549"/>
              <a:gd name="connsiteX3" fmla="*/ 19320 w 23847"/>
              <a:gd name="connsiteY3" fmla="*/ 21549 h 21549"/>
              <a:gd name="connsiteX4" fmla="*/ 1244 w 23847"/>
              <a:gd name="connsiteY4" fmla="*/ 21037 h 21549"/>
              <a:gd name="connsiteX5" fmla="*/ 1271 w 23847"/>
              <a:gd name="connsiteY5" fmla="*/ 12747 h 21549"/>
              <a:gd name="connsiteX6" fmla="*/ 9695 w 23847"/>
              <a:gd name="connsiteY6" fmla="*/ 2869 h 21549"/>
              <a:gd name="connsiteX0" fmla="*/ 9695 w 23847"/>
              <a:gd name="connsiteY0" fmla="*/ 3377 h 22057"/>
              <a:gd name="connsiteX1" fmla="*/ 22873 w 23847"/>
              <a:gd name="connsiteY1" fmla="*/ 508 h 22057"/>
              <a:gd name="connsiteX2" fmla="*/ 22795 w 23847"/>
              <a:gd name="connsiteY2" fmla="*/ 11257 h 22057"/>
              <a:gd name="connsiteX3" fmla="*/ 19320 w 23847"/>
              <a:gd name="connsiteY3" fmla="*/ 22057 h 22057"/>
              <a:gd name="connsiteX4" fmla="*/ 1244 w 23847"/>
              <a:gd name="connsiteY4" fmla="*/ 21545 h 22057"/>
              <a:gd name="connsiteX5" fmla="*/ 1271 w 23847"/>
              <a:gd name="connsiteY5" fmla="*/ 13255 h 22057"/>
              <a:gd name="connsiteX6" fmla="*/ 9695 w 23847"/>
              <a:gd name="connsiteY6" fmla="*/ 3377 h 22057"/>
              <a:gd name="connsiteX0" fmla="*/ 10123 w 23869"/>
              <a:gd name="connsiteY0" fmla="*/ 3564 h 22039"/>
              <a:gd name="connsiteX1" fmla="*/ 22895 w 23869"/>
              <a:gd name="connsiteY1" fmla="*/ 490 h 22039"/>
              <a:gd name="connsiteX2" fmla="*/ 22817 w 23869"/>
              <a:gd name="connsiteY2" fmla="*/ 11239 h 22039"/>
              <a:gd name="connsiteX3" fmla="*/ 19342 w 23869"/>
              <a:gd name="connsiteY3" fmla="*/ 22039 h 22039"/>
              <a:gd name="connsiteX4" fmla="*/ 1266 w 23869"/>
              <a:gd name="connsiteY4" fmla="*/ 21527 h 22039"/>
              <a:gd name="connsiteX5" fmla="*/ 1293 w 23869"/>
              <a:gd name="connsiteY5" fmla="*/ 13237 h 22039"/>
              <a:gd name="connsiteX6" fmla="*/ 10123 w 23869"/>
              <a:gd name="connsiteY6" fmla="*/ 3564 h 22039"/>
              <a:gd name="connsiteX0" fmla="*/ 10123 w 23869"/>
              <a:gd name="connsiteY0" fmla="*/ 3758 h 22233"/>
              <a:gd name="connsiteX1" fmla="*/ 22895 w 23869"/>
              <a:gd name="connsiteY1" fmla="*/ 684 h 22233"/>
              <a:gd name="connsiteX2" fmla="*/ 22817 w 23869"/>
              <a:gd name="connsiteY2" fmla="*/ 11433 h 22233"/>
              <a:gd name="connsiteX3" fmla="*/ 19342 w 23869"/>
              <a:gd name="connsiteY3" fmla="*/ 22233 h 22233"/>
              <a:gd name="connsiteX4" fmla="*/ 1266 w 23869"/>
              <a:gd name="connsiteY4" fmla="*/ 21721 h 22233"/>
              <a:gd name="connsiteX5" fmla="*/ 1293 w 23869"/>
              <a:gd name="connsiteY5" fmla="*/ 13431 h 22233"/>
              <a:gd name="connsiteX6" fmla="*/ 10123 w 23869"/>
              <a:gd name="connsiteY6" fmla="*/ 3758 h 22233"/>
              <a:gd name="connsiteX0" fmla="*/ 10123 w 23887"/>
              <a:gd name="connsiteY0" fmla="*/ 3589 h 22064"/>
              <a:gd name="connsiteX1" fmla="*/ 22920 w 23887"/>
              <a:gd name="connsiteY1" fmla="*/ 720 h 22064"/>
              <a:gd name="connsiteX2" fmla="*/ 22817 w 23887"/>
              <a:gd name="connsiteY2" fmla="*/ 11264 h 22064"/>
              <a:gd name="connsiteX3" fmla="*/ 19342 w 23887"/>
              <a:gd name="connsiteY3" fmla="*/ 22064 h 22064"/>
              <a:gd name="connsiteX4" fmla="*/ 1266 w 23887"/>
              <a:gd name="connsiteY4" fmla="*/ 21552 h 22064"/>
              <a:gd name="connsiteX5" fmla="*/ 1293 w 23887"/>
              <a:gd name="connsiteY5" fmla="*/ 13262 h 22064"/>
              <a:gd name="connsiteX6" fmla="*/ 10123 w 23887"/>
              <a:gd name="connsiteY6" fmla="*/ 3589 h 22064"/>
              <a:gd name="connsiteX0" fmla="*/ 10123 w 23887"/>
              <a:gd name="connsiteY0" fmla="*/ 2879 h 21354"/>
              <a:gd name="connsiteX1" fmla="*/ 22920 w 23887"/>
              <a:gd name="connsiteY1" fmla="*/ 10 h 21354"/>
              <a:gd name="connsiteX2" fmla="*/ 22817 w 23887"/>
              <a:gd name="connsiteY2" fmla="*/ 10554 h 21354"/>
              <a:gd name="connsiteX3" fmla="*/ 19342 w 23887"/>
              <a:gd name="connsiteY3" fmla="*/ 21354 h 21354"/>
              <a:gd name="connsiteX4" fmla="*/ 1266 w 23887"/>
              <a:gd name="connsiteY4" fmla="*/ 20842 h 21354"/>
              <a:gd name="connsiteX5" fmla="*/ 1293 w 23887"/>
              <a:gd name="connsiteY5" fmla="*/ 12552 h 21354"/>
              <a:gd name="connsiteX6" fmla="*/ 10123 w 23887"/>
              <a:gd name="connsiteY6" fmla="*/ 2879 h 21354"/>
              <a:gd name="connsiteX0" fmla="*/ 10134 w 23898"/>
              <a:gd name="connsiteY0" fmla="*/ 2879 h 21354"/>
              <a:gd name="connsiteX1" fmla="*/ 22931 w 23898"/>
              <a:gd name="connsiteY1" fmla="*/ 10 h 21354"/>
              <a:gd name="connsiteX2" fmla="*/ 22828 w 23898"/>
              <a:gd name="connsiteY2" fmla="*/ 10554 h 21354"/>
              <a:gd name="connsiteX3" fmla="*/ 19353 w 23898"/>
              <a:gd name="connsiteY3" fmla="*/ 21354 h 21354"/>
              <a:gd name="connsiteX4" fmla="*/ 1277 w 23898"/>
              <a:gd name="connsiteY4" fmla="*/ 20842 h 21354"/>
              <a:gd name="connsiteX5" fmla="*/ 1279 w 23898"/>
              <a:gd name="connsiteY5" fmla="*/ 12347 h 21354"/>
              <a:gd name="connsiteX6" fmla="*/ 10134 w 23898"/>
              <a:gd name="connsiteY6" fmla="*/ 2879 h 21354"/>
              <a:gd name="connsiteX0" fmla="*/ 9758 w 23522"/>
              <a:gd name="connsiteY0" fmla="*/ 2879 h 21354"/>
              <a:gd name="connsiteX1" fmla="*/ 22555 w 23522"/>
              <a:gd name="connsiteY1" fmla="*/ 10 h 21354"/>
              <a:gd name="connsiteX2" fmla="*/ 22452 w 23522"/>
              <a:gd name="connsiteY2" fmla="*/ 10554 h 21354"/>
              <a:gd name="connsiteX3" fmla="*/ 18977 w 23522"/>
              <a:gd name="connsiteY3" fmla="*/ 21354 h 21354"/>
              <a:gd name="connsiteX4" fmla="*/ 901 w 23522"/>
              <a:gd name="connsiteY4" fmla="*/ 20842 h 21354"/>
              <a:gd name="connsiteX5" fmla="*/ 903 w 23522"/>
              <a:gd name="connsiteY5" fmla="*/ 12347 h 21354"/>
              <a:gd name="connsiteX6" fmla="*/ 9758 w 23522"/>
              <a:gd name="connsiteY6" fmla="*/ 2879 h 21354"/>
              <a:gd name="connsiteX0" fmla="*/ 9705 w 23469"/>
              <a:gd name="connsiteY0" fmla="*/ 2879 h 21354"/>
              <a:gd name="connsiteX1" fmla="*/ 22502 w 23469"/>
              <a:gd name="connsiteY1" fmla="*/ 10 h 21354"/>
              <a:gd name="connsiteX2" fmla="*/ 22399 w 23469"/>
              <a:gd name="connsiteY2" fmla="*/ 10554 h 21354"/>
              <a:gd name="connsiteX3" fmla="*/ 18924 w 23469"/>
              <a:gd name="connsiteY3" fmla="*/ 21354 h 21354"/>
              <a:gd name="connsiteX4" fmla="*/ 848 w 23469"/>
              <a:gd name="connsiteY4" fmla="*/ 20842 h 21354"/>
              <a:gd name="connsiteX5" fmla="*/ 850 w 23469"/>
              <a:gd name="connsiteY5" fmla="*/ 12347 h 21354"/>
              <a:gd name="connsiteX6" fmla="*/ 9705 w 23469"/>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559"/>
              <a:gd name="connsiteY0" fmla="*/ 2879 h 21354"/>
              <a:gd name="connsiteX1" fmla="*/ 21691 w 22559"/>
              <a:gd name="connsiteY1" fmla="*/ 10 h 21354"/>
              <a:gd name="connsiteX2" fmla="*/ 21588 w 22559"/>
              <a:gd name="connsiteY2" fmla="*/ 10554 h 21354"/>
              <a:gd name="connsiteX3" fmla="*/ 18113 w 22559"/>
              <a:gd name="connsiteY3" fmla="*/ 21354 h 21354"/>
              <a:gd name="connsiteX4" fmla="*/ 37 w 22559"/>
              <a:gd name="connsiteY4" fmla="*/ 20842 h 21354"/>
              <a:gd name="connsiteX5" fmla="*/ 39 w 22559"/>
              <a:gd name="connsiteY5" fmla="*/ 12347 h 21354"/>
              <a:gd name="connsiteX6" fmla="*/ 8894 w 22559"/>
              <a:gd name="connsiteY6" fmla="*/ 2879 h 21354"/>
              <a:gd name="connsiteX0" fmla="*/ 8894 w 22672"/>
              <a:gd name="connsiteY0" fmla="*/ 2879 h 21354"/>
              <a:gd name="connsiteX1" fmla="*/ 21691 w 22672"/>
              <a:gd name="connsiteY1" fmla="*/ 10 h 21354"/>
              <a:gd name="connsiteX2" fmla="*/ 21563 w 22672"/>
              <a:gd name="connsiteY2" fmla="*/ 4675 h 21354"/>
              <a:gd name="connsiteX3" fmla="*/ 21588 w 22672"/>
              <a:gd name="connsiteY3" fmla="*/ 10554 h 21354"/>
              <a:gd name="connsiteX4" fmla="*/ 18113 w 22672"/>
              <a:gd name="connsiteY4" fmla="*/ 21354 h 21354"/>
              <a:gd name="connsiteX5" fmla="*/ 37 w 22672"/>
              <a:gd name="connsiteY5" fmla="*/ 20842 h 21354"/>
              <a:gd name="connsiteX6" fmla="*/ 39 w 22672"/>
              <a:gd name="connsiteY6" fmla="*/ 12347 h 21354"/>
              <a:gd name="connsiteX7" fmla="*/ 8894 w 22672"/>
              <a:gd name="connsiteY7" fmla="*/ 2879 h 21354"/>
              <a:gd name="connsiteX0" fmla="*/ 8894 w 22672"/>
              <a:gd name="connsiteY0" fmla="*/ 2879 h 21354"/>
              <a:gd name="connsiteX1" fmla="*/ 21691 w 22672"/>
              <a:gd name="connsiteY1" fmla="*/ 10 h 21354"/>
              <a:gd name="connsiteX2" fmla="*/ 21563 w 22672"/>
              <a:gd name="connsiteY2" fmla="*/ 4675 h 21354"/>
              <a:gd name="connsiteX3" fmla="*/ 21588 w 22672"/>
              <a:gd name="connsiteY3" fmla="*/ 10554 h 21354"/>
              <a:gd name="connsiteX4" fmla="*/ 18113 w 22672"/>
              <a:gd name="connsiteY4" fmla="*/ 21354 h 21354"/>
              <a:gd name="connsiteX5" fmla="*/ 37 w 22672"/>
              <a:gd name="connsiteY5" fmla="*/ 20842 h 21354"/>
              <a:gd name="connsiteX6" fmla="*/ 39 w 22672"/>
              <a:gd name="connsiteY6" fmla="*/ 12347 h 21354"/>
              <a:gd name="connsiteX7" fmla="*/ 8894 w 22672"/>
              <a:gd name="connsiteY7" fmla="*/ 2879 h 21354"/>
              <a:gd name="connsiteX0" fmla="*/ 8894 w 21833"/>
              <a:gd name="connsiteY0" fmla="*/ 2879 h 21354"/>
              <a:gd name="connsiteX1" fmla="*/ 21691 w 21833"/>
              <a:gd name="connsiteY1" fmla="*/ 10 h 21354"/>
              <a:gd name="connsiteX2" fmla="*/ 21563 w 21833"/>
              <a:gd name="connsiteY2" fmla="*/ 4675 h 21354"/>
              <a:gd name="connsiteX3" fmla="*/ 21588 w 21833"/>
              <a:gd name="connsiteY3" fmla="*/ 10554 h 21354"/>
              <a:gd name="connsiteX4" fmla="*/ 18113 w 21833"/>
              <a:gd name="connsiteY4" fmla="*/ 21354 h 21354"/>
              <a:gd name="connsiteX5" fmla="*/ 37 w 21833"/>
              <a:gd name="connsiteY5" fmla="*/ 20842 h 21354"/>
              <a:gd name="connsiteX6" fmla="*/ 39 w 21833"/>
              <a:gd name="connsiteY6" fmla="*/ 12347 h 21354"/>
              <a:gd name="connsiteX7" fmla="*/ 8894 w 21833"/>
              <a:gd name="connsiteY7" fmla="*/ 2879 h 21354"/>
              <a:gd name="connsiteX0" fmla="*/ 8894 w 21833"/>
              <a:gd name="connsiteY0" fmla="*/ 2780 h 21255"/>
              <a:gd name="connsiteX1" fmla="*/ 21589 w 21833"/>
              <a:gd name="connsiteY1" fmla="*/ 13 h 21255"/>
              <a:gd name="connsiteX2" fmla="*/ 21563 w 21833"/>
              <a:gd name="connsiteY2" fmla="*/ 4576 h 21255"/>
              <a:gd name="connsiteX3" fmla="*/ 21588 w 21833"/>
              <a:gd name="connsiteY3" fmla="*/ 10455 h 21255"/>
              <a:gd name="connsiteX4" fmla="*/ 18113 w 21833"/>
              <a:gd name="connsiteY4" fmla="*/ 21255 h 21255"/>
              <a:gd name="connsiteX5" fmla="*/ 37 w 21833"/>
              <a:gd name="connsiteY5" fmla="*/ 20743 h 21255"/>
              <a:gd name="connsiteX6" fmla="*/ 39 w 21833"/>
              <a:gd name="connsiteY6" fmla="*/ 12248 h 21255"/>
              <a:gd name="connsiteX7" fmla="*/ 8894 w 21833"/>
              <a:gd name="connsiteY7" fmla="*/ 2780 h 21255"/>
              <a:gd name="connsiteX0" fmla="*/ 8894 w 21872"/>
              <a:gd name="connsiteY0" fmla="*/ 2780 h 21255"/>
              <a:gd name="connsiteX1" fmla="*/ 21589 w 21872"/>
              <a:gd name="connsiteY1" fmla="*/ 13 h 21255"/>
              <a:gd name="connsiteX2" fmla="*/ 21563 w 21872"/>
              <a:gd name="connsiteY2" fmla="*/ 4576 h 21255"/>
              <a:gd name="connsiteX3" fmla="*/ 21639 w 21872"/>
              <a:gd name="connsiteY3" fmla="*/ 10506 h 21255"/>
              <a:gd name="connsiteX4" fmla="*/ 18113 w 21872"/>
              <a:gd name="connsiteY4" fmla="*/ 21255 h 21255"/>
              <a:gd name="connsiteX5" fmla="*/ 37 w 21872"/>
              <a:gd name="connsiteY5" fmla="*/ 20743 h 21255"/>
              <a:gd name="connsiteX6" fmla="*/ 39 w 21872"/>
              <a:gd name="connsiteY6" fmla="*/ 12248 h 21255"/>
              <a:gd name="connsiteX7" fmla="*/ 8894 w 21872"/>
              <a:gd name="connsiteY7" fmla="*/ 2780 h 21255"/>
              <a:gd name="connsiteX0" fmla="*/ 8894 w 21639"/>
              <a:gd name="connsiteY0" fmla="*/ 2780 h 21255"/>
              <a:gd name="connsiteX1" fmla="*/ 21589 w 21639"/>
              <a:gd name="connsiteY1" fmla="*/ 13 h 21255"/>
              <a:gd name="connsiteX2" fmla="*/ 21563 w 21639"/>
              <a:gd name="connsiteY2" fmla="*/ 4576 h 21255"/>
              <a:gd name="connsiteX3" fmla="*/ 21639 w 21639"/>
              <a:gd name="connsiteY3" fmla="*/ 10506 h 21255"/>
              <a:gd name="connsiteX4" fmla="*/ 18113 w 21639"/>
              <a:gd name="connsiteY4" fmla="*/ 21255 h 21255"/>
              <a:gd name="connsiteX5" fmla="*/ 37 w 21639"/>
              <a:gd name="connsiteY5" fmla="*/ 20743 h 21255"/>
              <a:gd name="connsiteX6" fmla="*/ 39 w 21639"/>
              <a:gd name="connsiteY6" fmla="*/ 12248 h 21255"/>
              <a:gd name="connsiteX7" fmla="*/ 8894 w 21639"/>
              <a:gd name="connsiteY7" fmla="*/ 2780 h 21255"/>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74 h 20737"/>
              <a:gd name="connsiteX1" fmla="*/ 21589 w 21639"/>
              <a:gd name="connsiteY1" fmla="*/ 7 h 20737"/>
              <a:gd name="connsiteX2" fmla="*/ 21563 w 21639"/>
              <a:gd name="connsiteY2" fmla="*/ 4570 h 20737"/>
              <a:gd name="connsiteX3" fmla="*/ 21639 w 21639"/>
              <a:gd name="connsiteY3" fmla="*/ 10500 h 20737"/>
              <a:gd name="connsiteX4" fmla="*/ 10727 w 21639"/>
              <a:gd name="connsiteY4" fmla="*/ 18174 h 20737"/>
              <a:gd name="connsiteX5" fmla="*/ 37 w 21639"/>
              <a:gd name="connsiteY5" fmla="*/ 20737 h 20737"/>
              <a:gd name="connsiteX6" fmla="*/ 39 w 21639"/>
              <a:gd name="connsiteY6" fmla="*/ 12242 h 20737"/>
              <a:gd name="connsiteX7" fmla="*/ 8894 w 21639"/>
              <a:gd name="connsiteY7" fmla="*/ 2774 h 20737"/>
              <a:gd name="connsiteX0" fmla="*/ 8894 w 21639"/>
              <a:gd name="connsiteY0" fmla="*/ 2774 h 20737"/>
              <a:gd name="connsiteX1" fmla="*/ 21589 w 21639"/>
              <a:gd name="connsiteY1" fmla="*/ 7 h 20737"/>
              <a:gd name="connsiteX2" fmla="*/ 21563 w 21639"/>
              <a:gd name="connsiteY2" fmla="*/ 4570 h 20737"/>
              <a:gd name="connsiteX3" fmla="*/ 21639 w 21639"/>
              <a:gd name="connsiteY3" fmla="*/ 10500 h 20737"/>
              <a:gd name="connsiteX4" fmla="*/ 10727 w 21639"/>
              <a:gd name="connsiteY4" fmla="*/ 18174 h 20737"/>
              <a:gd name="connsiteX5" fmla="*/ 37 w 21639"/>
              <a:gd name="connsiteY5" fmla="*/ 20737 h 20737"/>
              <a:gd name="connsiteX6" fmla="*/ 39 w 21639"/>
              <a:gd name="connsiteY6" fmla="*/ 12242 h 20737"/>
              <a:gd name="connsiteX7" fmla="*/ 8894 w 21639"/>
              <a:gd name="connsiteY7" fmla="*/ 2774 h 20737"/>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2435"/>
              <a:gd name="connsiteY0" fmla="*/ 2770 h 20733"/>
              <a:gd name="connsiteX1" fmla="*/ 21589 w 22435"/>
              <a:gd name="connsiteY1" fmla="*/ 3 h 20733"/>
              <a:gd name="connsiteX2" fmla="*/ 21598 w 22435"/>
              <a:gd name="connsiteY2" fmla="*/ 4708 h 20733"/>
              <a:gd name="connsiteX3" fmla="*/ 21639 w 22435"/>
              <a:gd name="connsiteY3" fmla="*/ 10496 h 20733"/>
              <a:gd name="connsiteX4" fmla="*/ 10727 w 22435"/>
              <a:gd name="connsiteY4" fmla="*/ 18170 h 20733"/>
              <a:gd name="connsiteX5" fmla="*/ 37 w 22435"/>
              <a:gd name="connsiteY5" fmla="*/ 20733 h 20733"/>
              <a:gd name="connsiteX6" fmla="*/ 39 w 22435"/>
              <a:gd name="connsiteY6" fmla="*/ 12238 h 20733"/>
              <a:gd name="connsiteX7" fmla="*/ 8894 w 22435"/>
              <a:gd name="connsiteY7" fmla="*/ 2770 h 20733"/>
              <a:gd name="connsiteX0" fmla="*/ 8894 w 22439"/>
              <a:gd name="connsiteY0" fmla="*/ 2770 h 20733"/>
              <a:gd name="connsiteX1" fmla="*/ 21589 w 22439"/>
              <a:gd name="connsiteY1" fmla="*/ 3 h 20733"/>
              <a:gd name="connsiteX2" fmla="*/ 21598 w 22439"/>
              <a:gd name="connsiteY2" fmla="*/ 4708 h 20733"/>
              <a:gd name="connsiteX3" fmla="*/ 21639 w 22439"/>
              <a:gd name="connsiteY3" fmla="*/ 10496 h 20733"/>
              <a:gd name="connsiteX4" fmla="*/ 10674 w 22439"/>
              <a:gd name="connsiteY4" fmla="*/ 18454 h 20733"/>
              <a:gd name="connsiteX5" fmla="*/ 37 w 22439"/>
              <a:gd name="connsiteY5" fmla="*/ 20733 h 20733"/>
              <a:gd name="connsiteX6" fmla="*/ 39 w 22439"/>
              <a:gd name="connsiteY6" fmla="*/ 12238 h 20733"/>
              <a:gd name="connsiteX7" fmla="*/ 8894 w 22439"/>
              <a:gd name="connsiteY7" fmla="*/ 2770 h 20733"/>
              <a:gd name="connsiteX0" fmla="*/ 8894 w 22443"/>
              <a:gd name="connsiteY0" fmla="*/ 2770 h 20733"/>
              <a:gd name="connsiteX1" fmla="*/ 21589 w 22443"/>
              <a:gd name="connsiteY1" fmla="*/ 3 h 20733"/>
              <a:gd name="connsiteX2" fmla="*/ 21598 w 22443"/>
              <a:gd name="connsiteY2" fmla="*/ 4708 h 20733"/>
              <a:gd name="connsiteX3" fmla="*/ 21639 w 22443"/>
              <a:gd name="connsiteY3" fmla="*/ 10496 h 20733"/>
              <a:gd name="connsiteX4" fmla="*/ 10621 w 22443"/>
              <a:gd name="connsiteY4" fmla="*/ 18809 h 20733"/>
              <a:gd name="connsiteX5" fmla="*/ 37 w 22443"/>
              <a:gd name="connsiteY5" fmla="*/ 20733 h 20733"/>
              <a:gd name="connsiteX6" fmla="*/ 39 w 22443"/>
              <a:gd name="connsiteY6" fmla="*/ 12238 h 20733"/>
              <a:gd name="connsiteX7" fmla="*/ 8894 w 22443"/>
              <a:gd name="connsiteY7" fmla="*/ 2770 h 20733"/>
              <a:gd name="connsiteX0" fmla="*/ 9532 w 23081"/>
              <a:gd name="connsiteY0" fmla="*/ 2486 h 20733"/>
              <a:gd name="connsiteX1" fmla="*/ 22227 w 23081"/>
              <a:gd name="connsiteY1" fmla="*/ 3 h 20733"/>
              <a:gd name="connsiteX2" fmla="*/ 22236 w 23081"/>
              <a:gd name="connsiteY2" fmla="*/ 4708 h 20733"/>
              <a:gd name="connsiteX3" fmla="*/ 22277 w 23081"/>
              <a:gd name="connsiteY3" fmla="*/ 10496 h 20733"/>
              <a:gd name="connsiteX4" fmla="*/ 11259 w 23081"/>
              <a:gd name="connsiteY4" fmla="*/ 18809 h 20733"/>
              <a:gd name="connsiteX5" fmla="*/ 675 w 23081"/>
              <a:gd name="connsiteY5" fmla="*/ 20733 h 20733"/>
              <a:gd name="connsiteX6" fmla="*/ 677 w 23081"/>
              <a:gd name="connsiteY6" fmla="*/ 12238 h 20733"/>
              <a:gd name="connsiteX7" fmla="*/ 9532 w 23081"/>
              <a:gd name="connsiteY7" fmla="*/ 2486 h 20733"/>
              <a:gd name="connsiteX0" fmla="*/ 9532 w 23081"/>
              <a:gd name="connsiteY0" fmla="*/ 2486 h 20733"/>
              <a:gd name="connsiteX1" fmla="*/ 22227 w 23081"/>
              <a:gd name="connsiteY1" fmla="*/ 3 h 20733"/>
              <a:gd name="connsiteX2" fmla="*/ 22236 w 23081"/>
              <a:gd name="connsiteY2" fmla="*/ 4708 h 20733"/>
              <a:gd name="connsiteX3" fmla="*/ 22277 w 23081"/>
              <a:gd name="connsiteY3" fmla="*/ 10496 h 20733"/>
              <a:gd name="connsiteX4" fmla="*/ 11259 w 23081"/>
              <a:gd name="connsiteY4" fmla="*/ 18809 h 20733"/>
              <a:gd name="connsiteX5" fmla="*/ 675 w 23081"/>
              <a:gd name="connsiteY5" fmla="*/ 20733 h 20733"/>
              <a:gd name="connsiteX6" fmla="*/ 677 w 23081"/>
              <a:gd name="connsiteY6" fmla="*/ 12238 h 20733"/>
              <a:gd name="connsiteX7" fmla="*/ 9532 w 23081"/>
              <a:gd name="connsiteY7" fmla="*/ 2486 h 20733"/>
              <a:gd name="connsiteX0" fmla="*/ 9532 w 23081"/>
              <a:gd name="connsiteY0" fmla="*/ 2489 h 20736"/>
              <a:gd name="connsiteX1" fmla="*/ 22227 w 23081"/>
              <a:gd name="connsiteY1" fmla="*/ 6 h 20736"/>
              <a:gd name="connsiteX2" fmla="*/ 22236 w 23081"/>
              <a:gd name="connsiteY2" fmla="*/ 4711 h 20736"/>
              <a:gd name="connsiteX3" fmla="*/ 22277 w 23081"/>
              <a:gd name="connsiteY3" fmla="*/ 10499 h 20736"/>
              <a:gd name="connsiteX4" fmla="*/ 11259 w 23081"/>
              <a:gd name="connsiteY4" fmla="*/ 18812 h 20736"/>
              <a:gd name="connsiteX5" fmla="*/ 675 w 23081"/>
              <a:gd name="connsiteY5" fmla="*/ 20736 h 20736"/>
              <a:gd name="connsiteX6" fmla="*/ 677 w 23081"/>
              <a:gd name="connsiteY6" fmla="*/ 12241 h 20736"/>
              <a:gd name="connsiteX7" fmla="*/ 9532 w 23081"/>
              <a:gd name="connsiteY7" fmla="*/ 2489 h 20736"/>
              <a:gd name="connsiteX0" fmla="*/ 9532 w 22277"/>
              <a:gd name="connsiteY0" fmla="*/ 2489 h 20736"/>
              <a:gd name="connsiteX1" fmla="*/ 22227 w 22277"/>
              <a:gd name="connsiteY1" fmla="*/ 6 h 20736"/>
              <a:gd name="connsiteX2" fmla="*/ 22236 w 22277"/>
              <a:gd name="connsiteY2" fmla="*/ 4711 h 20736"/>
              <a:gd name="connsiteX3" fmla="*/ 22277 w 22277"/>
              <a:gd name="connsiteY3" fmla="*/ 10499 h 20736"/>
              <a:gd name="connsiteX4" fmla="*/ 11259 w 22277"/>
              <a:gd name="connsiteY4" fmla="*/ 18812 h 20736"/>
              <a:gd name="connsiteX5" fmla="*/ 675 w 22277"/>
              <a:gd name="connsiteY5" fmla="*/ 20736 h 20736"/>
              <a:gd name="connsiteX6" fmla="*/ 677 w 22277"/>
              <a:gd name="connsiteY6" fmla="*/ 12241 h 20736"/>
              <a:gd name="connsiteX7" fmla="*/ 9532 w 22277"/>
              <a:gd name="connsiteY7" fmla="*/ 2489 h 20736"/>
              <a:gd name="connsiteX0" fmla="*/ 9532 w 22257"/>
              <a:gd name="connsiteY0" fmla="*/ 2489 h 20736"/>
              <a:gd name="connsiteX1" fmla="*/ 22227 w 22257"/>
              <a:gd name="connsiteY1" fmla="*/ 6 h 20736"/>
              <a:gd name="connsiteX2" fmla="*/ 22236 w 22257"/>
              <a:gd name="connsiteY2" fmla="*/ 4711 h 20736"/>
              <a:gd name="connsiteX3" fmla="*/ 22224 w 22257"/>
              <a:gd name="connsiteY3" fmla="*/ 10535 h 20736"/>
              <a:gd name="connsiteX4" fmla="*/ 11259 w 22257"/>
              <a:gd name="connsiteY4" fmla="*/ 18812 h 20736"/>
              <a:gd name="connsiteX5" fmla="*/ 675 w 22257"/>
              <a:gd name="connsiteY5" fmla="*/ 20736 h 20736"/>
              <a:gd name="connsiteX6" fmla="*/ 677 w 22257"/>
              <a:gd name="connsiteY6" fmla="*/ 12241 h 20736"/>
              <a:gd name="connsiteX7" fmla="*/ 9532 w 22257"/>
              <a:gd name="connsiteY7" fmla="*/ 2489 h 20736"/>
              <a:gd name="connsiteX0" fmla="*/ 9532 w 22257"/>
              <a:gd name="connsiteY0" fmla="*/ 2489 h 20736"/>
              <a:gd name="connsiteX1" fmla="*/ 22227 w 22257"/>
              <a:gd name="connsiteY1" fmla="*/ 6 h 20736"/>
              <a:gd name="connsiteX2" fmla="*/ 22236 w 22257"/>
              <a:gd name="connsiteY2" fmla="*/ 4711 h 20736"/>
              <a:gd name="connsiteX3" fmla="*/ 22224 w 22257"/>
              <a:gd name="connsiteY3" fmla="*/ 10535 h 20736"/>
              <a:gd name="connsiteX4" fmla="*/ 11259 w 22257"/>
              <a:gd name="connsiteY4" fmla="*/ 18812 h 20736"/>
              <a:gd name="connsiteX5" fmla="*/ 675 w 22257"/>
              <a:gd name="connsiteY5" fmla="*/ 20736 h 20736"/>
              <a:gd name="connsiteX6" fmla="*/ 677 w 22257"/>
              <a:gd name="connsiteY6" fmla="*/ 12241 h 20736"/>
              <a:gd name="connsiteX7" fmla="*/ 9532 w 22257"/>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8897 w 21601"/>
              <a:gd name="connsiteY0" fmla="*/ 2489 h 20736"/>
              <a:gd name="connsiteX1" fmla="*/ 21592 w 21601"/>
              <a:gd name="connsiteY1" fmla="*/ 6 h 20736"/>
              <a:gd name="connsiteX2" fmla="*/ 21601 w 21601"/>
              <a:gd name="connsiteY2" fmla="*/ 4711 h 20736"/>
              <a:gd name="connsiteX3" fmla="*/ 21589 w 21601"/>
              <a:gd name="connsiteY3" fmla="*/ 10535 h 20736"/>
              <a:gd name="connsiteX4" fmla="*/ 10624 w 21601"/>
              <a:gd name="connsiteY4" fmla="*/ 18812 h 20736"/>
              <a:gd name="connsiteX5" fmla="*/ 40 w 21601"/>
              <a:gd name="connsiteY5" fmla="*/ 20736 h 20736"/>
              <a:gd name="connsiteX6" fmla="*/ 42 w 21601"/>
              <a:gd name="connsiteY6" fmla="*/ 12241 h 20736"/>
              <a:gd name="connsiteX7" fmla="*/ 8897 w 21601"/>
              <a:gd name="connsiteY7" fmla="*/ 2489 h 20736"/>
              <a:gd name="connsiteX0" fmla="*/ 8857 w 21561"/>
              <a:gd name="connsiteY0" fmla="*/ 2489 h 20736"/>
              <a:gd name="connsiteX1" fmla="*/ 21552 w 21561"/>
              <a:gd name="connsiteY1" fmla="*/ 6 h 20736"/>
              <a:gd name="connsiteX2" fmla="*/ 21561 w 21561"/>
              <a:gd name="connsiteY2" fmla="*/ 4711 h 20736"/>
              <a:gd name="connsiteX3" fmla="*/ 21549 w 21561"/>
              <a:gd name="connsiteY3" fmla="*/ 10535 h 20736"/>
              <a:gd name="connsiteX4" fmla="*/ 10584 w 21561"/>
              <a:gd name="connsiteY4" fmla="*/ 18812 h 20736"/>
              <a:gd name="connsiteX5" fmla="*/ 0 w 21561"/>
              <a:gd name="connsiteY5" fmla="*/ 20736 h 20736"/>
              <a:gd name="connsiteX6" fmla="*/ 2 w 21561"/>
              <a:gd name="connsiteY6" fmla="*/ 12241 h 20736"/>
              <a:gd name="connsiteX7" fmla="*/ 8857 w 21561"/>
              <a:gd name="connsiteY7" fmla="*/ 2489 h 20736"/>
              <a:gd name="connsiteX0" fmla="*/ 9514 w 22218"/>
              <a:gd name="connsiteY0" fmla="*/ 2489 h 20772"/>
              <a:gd name="connsiteX1" fmla="*/ 22209 w 22218"/>
              <a:gd name="connsiteY1" fmla="*/ 6 h 20772"/>
              <a:gd name="connsiteX2" fmla="*/ 22218 w 22218"/>
              <a:gd name="connsiteY2" fmla="*/ 4711 h 20772"/>
              <a:gd name="connsiteX3" fmla="*/ 22206 w 22218"/>
              <a:gd name="connsiteY3" fmla="*/ 10535 h 20772"/>
              <a:gd name="connsiteX4" fmla="*/ 11241 w 22218"/>
              <a:gd name="connsiteY4" fmla="*/ 18812 h 20772"/>
              <a:gd name="connsiteX5" fmla="*/ 639 w 22218"/>
              <a:gd name="connsiteY5" fmla="*/ 20772 h 20772"/>
              <a:gd name="connsiteX6" fmla="*/ 659 w 22218"/>
              <a:gd name="connsiteY6" fmla="*/ 12241 h 20772"/>
              <a:gd name="connsiteX7" fmla="*/ 9514 w 22218"/>
              <a:gd name="connsiteY7" fmla="*/ 2489 h 20772"/>
              <a:gd name="connsiteX0" fmla="*/ 8875 w 21579"/>
              <a:gd name="connsiteY0" fmla="*/ 2489 h 20772"/>
              <a:gd name="connsiteX1" fmla="*/ 21570 w 21579"/>
              <a:gd name="connsiteY1" fmla="*/ 6 h 20772"/>
              <a:gd name="connsiteX2" fmla="*/ 21579 w 21579"/>
              <a:gd name="connsiteY2" fmla="*/ 4711 h 20772"/>
              <a:gd name="connsiteX3" fmla="*/ 21567 w 21579"/>
              <a:gd name="connsiteY3" fmla="*/ 10535 h 20772"/>
              <a:gd name="connsiteX4" fmla="*/ 10602 w 21579"/>
              <a:gd name="connsiteY4" fmla="*/ 18812 h 20772"/>
              <a:gd name="connsiteX5" fmla="*/ 0 w 21579"/>
              <a:gd name="connsiteY5" fmla="*/ 20772 h 20772"/>
              <a:gd name="connsiteX6" fmla="*/ 20 w 21579"/>
              <a:gd name="connsiteY6" fmla="*/ 12241 h 20772"/>
              <a:gd name="connsiteX7" fmla="*/ 8875 w 21579"/>
              <a:gd name="connsiteY7" fmla="*/ 2489 h 20772"/>
              <a:gd name="connsiteX0" fmla="*/ 8875 w 21579"/>
              <a:gd name="connsiteY0" fmla="*/ 2489 h 20772"/>
              <a:gd name="connsiteX1" fmla="*/ 21570 w 21579"/>
              <a:gd name="connsiteY1" fmla="*/ 6 h 20772"/>
              <a:gd name="connsiteX2" fmla="*/ 21579 w 21579"/>
              <a:gd name="connsiteY2" fmla="*/ 4711 h 20772"/>
              <a:gd name="connsiteX3" fmla="*/ 21567 w 21579"/>
              <a:gd name="connsiteY3" fmla="*/ 10535 h 20772"/>
              <a:gd name="connsiteX4" fmla="*/ 10602 w 21579"/>
              <a:gd name="connsiteY4" fmla="*/ 18812 h 20772"/>
              <a:gd name="connsiteX5" fmla="*/ 0 w 21579"/>
              <a:gd name="connsiteY5" fmla="*/ 20772 h 20772"/>
              <a:gd name="connsiteX6" fmla="*/ 20 w 21579"/>
              <a:gd name="connsiteY6" fmla="*/ 12241 h 20772"/>
              <a:gd name="connsiteX7" fmla="*/ 8875 w 21579"/>
              <a:gd name="connsiteY7" fmla="*/ 2489 h 20772"/>
              <a:gd name="connsiteX0" fmla="*/ 9520 w 22224"/>
              <a:gd name="connsiteY0" fmla="*/ 2489 h 20594"/>
              <a:gd name="connsiteX1" fmla="*/ 22215 w 22224"/>
              <a:gd name="connsiteY1" fmla="*/ 6 h 20594"/>
              <a:gd name="connsiteX2" fmla="*/ 22224 w 22224"/>
              <a:gd name="connsiteY2" fmla="*/ 4711 h 20594"/>
              <a:gd name="connsiteX3" fmla="*/ 22212 w 22224"/>
              <a:gd name="connsiteY3" fmla="*/ 10535 h 20594"/>
              <a:gd name="connsiteX4" fmla="*/ 11247 w 22224"/>
              <a:gd name="connsiteY4" fmla="*/ 18812 h 20594"/>
              <a:gd name="connsiteX5" fmla="*/ 627 w 22224"/>
              <a:gd name="connsiteY5" fmla="*/ 20594 h 20594"/>
              <a:gd name="connsiteX6" fmla="*/ 665 w 22224"/>
              <a:gd name="connsiteY6" fmla="*/ 12241 h 20594"/>
              <a:gd name="connsiteX7" fmla="*/ 9520 w 22224"/>
              <a:gd name="connsiteY7" fmla="*/ 2489 h 20594"/>
              <a:gd name="connsiteX0" fmla="*/ 8893 w 21597"/>
              <a:gd name="connsiteY0" fmla="*/ 2489 h 20594"/>
              <a:gd name="connsiteX1" fmla="*/ 21588 w 21597"/>
              <a:gd name="connsiteY1" fmla="*/ 6 h 20594"/>
              <a:gd name="connsiteX2" fmla="*/ 21597 w 21597"/>
              <a:gd name="connsiteY2" fmla="*/ 4711 h 20594"/>
              <a:gd name="connsiteX3" fmla="*/ 21585 w 21597"/>
              <a:gd name="connsiteY3" fmla="*/ 10535 h 20594"/>
              <a:gd name="connsiteX4" fmla="*/ 10620 w 21597"/>
              <a:gd name="connsiteY4" fmla="*/ 18812 h 20594"/>
              <a:gd name="connsiteX5" fmla="*/ 0 w 21597"/>
              <a:gd name="connsiteY5" fmla="*/ 20594 h 20594"/>
              <a:gd name="connsiteX6" fmla="*/ 38 w 21597"/>
              <a:gd name="connsiteY6" fmla="*/ 12241 h 20594"/>
              <a:gd name="connsiteX7" fmla="*/ 8893 w 21597"/>
              <a:gd name="connsiteY7" fmla="*/ 2489 h 20594"/>
              <a:gd name="connsiteX0" fmla="*/ 8893 w 21597"/>
              <a:gd name="connsiteY0" fmla="*/ 2489 h 20594"/>
              <a:gd name="connsiteX1" fmla="*/ 21588 w 21597"/>
              <a:gd name="connsiteY1" fmla="*/ 6 h 20594"/>
              <a:gd name="connsiteX2" fmla="*/ 21597 w 21597"/>
              <a:gd name="connsiteY2" fmla="*/ 4711 h 20594"/>
              <a:gd name="connsiteX3" fmla="*/ 21585 w 21597"/>
              <a:gd name="connsiteY3" fmla="*/ 10535 h 20594"/>
              <a:gd name="connsiteX4" fmla="*/ 10620 w 21597"/>
              <a:gd name="connsiteY4" fmla="*/ 18812 h 20594"/>
              <a:gd name="connsiteX5" fmla="*/ 0 w 21597"/>
              <a:gd name="connsiteY5" fmla="*/ 20594 h 20594"/>
              <a:gd name="connsiteX6" fmla="*/ 38 w 21597"/>
              <a:gd name="connsiteY6" fmla="*/ 12241 h 20594"/>
              <a:gd name="connsiteX7" fmla="*/ 8893 w 21597"/>
              <a:gd name="connsiteY7" fmla="*/ 2489 h 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7" h="20594">
                <a:moveTo>
                  <a:pt x="8893" y="2489"/>
                </a:moveTo>
                <a:cubicBezTo>
                  <a:pt x="12842" y="427"/>
                  <a:pt x="16281" y="-63"/>
                  <a:pt x="21588" y="6"/>
                </a:cubicBezTo>
                <a:cubicBezTo>
                  <a:pt x="21582" y="4669"/>
                  <a:pt x="21597" y="1961"/>
                  <a:pt x="21597" y="4711"/>
                </a:cubicBezTo>
                <a:cubicBezTo>
                  <a:pt x="21597" y="7461"/>
                  <a:pt x="21584" y="9607"/>
                  <a:pt x="21585" y="10535"/>
                </a:cubicBezTo>
                <a:cubicBezTo>
                  <a:pt x="21586" y="11463"/>
                  <a:pt x="14839" y="17002"/>
                  <a:pt x="10620" y="18812"/>
                </a:cubicBezTo>
                <a:cubicBezTo>
                  <a:pt x="4823" y="20777"/>
                  <a:pt x="4401" y="20115"/>
                  <a:pt x="0" y="20594"/>
                </a:cubicBezTo>
                <a:cubicBezTo>
                  <a:pt x="14" y="16983"/>
                  <a:pt x="16" y="13659"/>
                  <a:pt x="38" y="12241"/>
                </a:cubicBezTo>
                <a:cubicBezTo>
                  <a:pt x="60" y="10823"/>
                  <a:pt x="5377" y="4539"/>
                  <a:pt x="8893" y="2489"/>
                </a:cubicBezTo>
                <a:close/>
              </a:path>
            </a:pathLst>
          </a:custGeom>
          <a:ln>
            <a:noFill/>
          </a:ln>
        </p:spPr>
        <p:txBody>
          <a:bodyPr/>
          <a:lstStyle>
            <a:lvl1pPr algn="ctr">
              <a:defRPr sz="2800">
                <a:ln>
                  <a:noFill/>
                </a:ln>
                <a:solidFill>
                  <a:schemeClr val="bg1">
                    <a:lumMod val="50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photo</a:t>
            </a:r>
          </a:p>
        </p:txBody>
      </p:sp>
      <p:sp>
        <p:nvSpPr>
          <p:cNvPr id="23" name="Footer Placeholder 6"/>
          <p:cNvSpPr txBox="1">
            <a:spLocks noGrp="1"/>
          </p:cNvSpPr>
          <p:nvPr userDrawn="1"/>
        </p:nvSpPr>
        <p:spPr bwMode="auto">
          <a:xfrm>
            <a:off x="9478416" y="611628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4"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24547" y="611628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4649" y="101651"/>
            <a:ext cx="4720495" cy="1292049"/>
          </a:xfrm>
          <a:prstGeom prst="rect">
            <a:avLst/>
          </a:prstGeom>
        </p:spPr>
      </p:pic>
    </p:spTree>
    <p:extLst>
      <p:ext uri="{BB962C8B-B14F-4D97-AF65-F5344CB8AC3E}">
        <p14:creationId xmlns:p14="http://schemas.microsoft.com/office/powerpoint/2010/main" val="1127226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Design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892128" y="1030193"/>
            <a:ext cx="5544025" cy="348364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357936" y="3933576"/>
            <a:ext cx="4959303" cy="3029831"/>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5310" y="563917"/>
            <a:ext cx="4371934" cy="1196644"/>
          </a:xfrm>
          <a:prstGeom prst="rect">
            <a:avLst/>
          </a:prstGeom>
        </p:spPr>
      </p:pic>
      <p:sp>
        <p:nvSpPr>
          <p:cNvPr id="15" name="Footer Placeholder 6"/>
          <p:cNvSpPr txBox="1">
            <a:spLocks noGrp="1"/>
          </p:cNvSpPr>
          <p:nvPr userDrawn="1"/>
        </p:nvSpPr>
        <p:spPr bwMode="auto">
          <a:xfrm>
            <a:off x="2269179" y="5829679"/>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6"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5310" y="582967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0" hasCustomPrompt="1"/>
          </p:nvPr>
        </p:nvSpPr>
        <p:spPr>
          <a:xfrm rot="20471924">
            <a:off x="6194435" y="-678704"/>
            <a:ext cx="5113982" cy="8162649"/>
          </a:xfrm>
          <a:custGeom>
            <a:avLst/>
            <a:gdLst>
              <a:gd name="connsiteX0" fmla="*/ 1126790 w 5113982"/>
              <a:gd name="connsiteY0" fmla="*/ 0 h 8162649"/>
              <a:gd name="connsiteX1" fmla="*/ 4636079 w 5113982"/>
              <a:gd name="connsiteY1" fmla="*/ 1194746 h 8162649"/>
              <a:gd name="connsiteX2" fmla="*/ 4677288 w 5113982"/>
              <a:gd name="connsiteY2" fmla="*/ 1298410 h 8162649"/>
              <a:gd name="connsiteX3" fmla="*/ 5113982 w 5113982"/>
              <a:gd name="connsiteY3" fmla="*/ 3987707 h 8162649"/>
              <a:gd name="connsiteX4" fmla="*/ 3986629 w 5113982"/>
              <a:gd name="connsiteY4" fmla="*/ 7976207 h 8162649"/>
              <a:gd name="connsiteX5" fmla="*/ 3823484 w 5113982"/>
              <a:gd name="connsiteY5" fmla="*/ 8162649 h 8162649"/>
              <a:gd name="connsiteX6" fmla="*/ 591080 w 5113982"/>
              <a:gd name="connsiteY6" fmla="*/ 7062169 h 8162649"/>
              <a:gd name="connsiteX7" fmla="*/ 583892 w 5113982"/>
              <a:gd name="connsiteY7" fmla="*/ 7047292 h 8162649"/>
              <a:gd name="connsiteX8" fmla="*/ 0 w 5113982"/>
              <a:gd name="connsiteY8" fmla="*/ 3987707 h 8162649"/>
              <a:gd name="connsiteX9" fmla="*/ 930508 w 5113982"/>
              <a:gd name="connsiteY9" fmla="*/ 276104 h 81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982" h="8162649">
                <a:moveTo>
                  <a:pt x="1126790" y="0"/>
                </a:moveTo>
                <a:lnTo>
                  <a:pt x="4636079" y="1194746"/>
                </a:lnTo>
                <a:lnTo>
                  <a:pt x="4677288" y="1298410"/>
                </a:lnTo>
                <a:cubicBezTo>
                  <a:pt x="4952994" y="2066085"/>
                  <a:pt x="5113982" y="2991531"/>
                  <a:pt x="5113982" y="3987707"/>
                </a:cubicBezTo>
                <a:cubicBezTo>
                  <a:pt x="5113983" y="5648002"/>
                  <a:pt x="4666793" y="7111821"/>
                  <a:pt x="3986629" y="7976207"/>
                </a:cubicBezTo>
                <a:lnTo>
                  <a:pt x="3823484" y="8162649"/>
                </a:lnTo>
                <a:lnTo>
                  <a:pt x="591080" y="7062169"/>
                </a:lnTo>
                <a:lnTo>
                  <a:pt x="583892" y="7047292"/>
                </a:lnTo>
                <a:cubicBezTo>
                  <a:pt x="219122" y="6215847"/>
                  <a:pt x="0" y="5149914"/>
                  <a:pt x="0" y="3987707"/>
                </a:cubicBezTo>
                <a:cubicBezTo>
                  <a:pt x="0" y="2493442"/>
                  <a:pt x="362223" y="1158322"/>
                  <a:pt x="930508" y="276104"/>
                </a:cubicBezTo>
                <a:close/>
              </a:path>
            </a:pathLst>
          </a:custGeom>
          <a:ln>
            <a:noFill/>
          </a:ln>
        </p:spPr>
        <p:txBody>
          <a:bodyPr wrap="square" anchor="ctr">
            <a:noAutofit/>
          </a:bodyPr>
          <a:lstStyle>
            <a:lvl1pPr algn="ctr">
              <a:defRPr>
                <a:solidFill>
                  <a:srgbClr val="003841"/>
                </a:solidFill>
              </a:defRPr>
            </a:lvl1pPr>
          </a:lstStyle>
          <a:p>
            <a:r>
              <a:rPr lang="en-US" dirty="0"/>
              <a:t>Click to add photo</a:t>
            </a:r>
          </a:p>
        </p:txBody>
      </p:sp>
    </p:spTree>
    <p:extLst>
      <p:ext uri="{BB962C8B-B14F-4D97-AF65-F5344CB8AC3E}">
        <p14:creationId xmlns:p14="http://schemas.microsoft.com/office/powerpoint/2010/main" val="390142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
        <p:nvSpPr>
          <p:cNvPr id="13" name="Oval 23"/>
          <p:cNvSpPr>
            <a:spLocks noChangeArrowheads="1"/>
          </p:cNvSpPr>
          <p:nvPr userDrawn="1"/>
        </p:nvSpPr>
        <p:spPr bwMode="auto">
          <a:xfrm>
            <a:off x="14437107"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4" name="Oval 24"/>
          <p:cNvSpPr>
            <a:spLocks noChangeArrowheads="1"/>
          </p:cNvSpPr>
          <p:nvPr userDrawn="1"/>
        </p:nvSpPr>
        <p:spPr bwMode="auto">
          <a:xfrm>
            <a:off x="142386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5"/>
          <p:cNvSpPr>
            <a:spLocks noChangeArrowheads="1"/>
          </p:cNvSpPr>
          <p:nvPr userDrawn="1"/>
        </p:nvSpPr>
        <p:spPr bwMode="auto">
          <a:xfrm>
            <a:off x="150736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26"/>
          <p:cNvSpPr>
            <a:spLocks noChangeArrowheads="1"/>
          </p:cNvSpPr>
          <p:nvPr userDrawn="1"/>
        </p:nvSpPr>
        <p:spPr bwMode="auto">
          <a:xfrm>
            <a:off x="14589507" y="9639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27"/>
          <p:cNvSpPr>
            <a:spLocks noChangeArrowheads="1"/>
          </p:cNvSpPr>
          <p:nvPr userDrawn="1"/>
        </p:nvSpPr>
        <p:spPr bwMode="auto">
          <a:xfrm>
            <a:off x="14391069" y="10254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Oval 28"/>
          <p:cNvSpPr>
            <a:spLocks noChangeArrowheads="1"/>
          </p:cNvSpPr>
          <p:nvPr userDrawn="1"/>
        </p:nvSpPr>
        <p:spPr bwMode="auto">
          <a:xfrm>
            <a:off x="15226094" y="9634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2" name="Oval 29"/>
          <p:cNvSpPr>
            <a:spLocks noChangeArrowheads="1"/>
          </p:cNvSpPr>
          <p:nvPr userDrawn="1"/>
        </p:nvSpPr>
        <p:spPr bwMode="auto">
          <a:xfrm>
            <a:off x="14741907" y="97921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3" name="Oval 30"/>
          <p:cNvSpPr>
            <a:spLocks noChangeArrowheads="1"/>
          </p:cNvSpPr>
          <p:nvPr userDrawn="1"/>
        </p:nvSpPr>
        <p:spPr bwMode="auto">
          <a:xfrm>
            <a:off x="14543469" y="104065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4" name="Oval 31"/>
          <p:cNvSpPr>
            <a:spLocks noChangeArrowheads="1"/>
          </p:cNvSpPr>
          <p:nvPr userDrawn="1"/>
        </p:nvSpPr>
        <p:spPr bwMode="auto">
          <a:xfrm>
            <a:off x="15378494" y="97873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5" name="フッター プレースホルダー 1"/>
          <p:cNvSpPr>
            <a:spLocks noGrp="1"/>
          </p:cNvSpPr>
          <p:nvPr>
            <p:ph type="ftr" sz="quarter" idx="11"/>
          </p:nvPr>
        </p:nvSpPr>
        <p:spPr>
          <a:xfrm>
            <a:off x="8447469" y="9828658"/>
            <a:ext cx="57912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charset="-128"/>
              <a:cs typeface="ＭＳ Ｐゴシック" charset="-128"/>
            </a:endParaRPr>
          </a:p>
        </p:txBody>
      </p:sp>
      <p:sp>
        <p:nvSpPr>
          <p:cNvPr id="26" name="Oval 23"/>
          <p:cNvSpPr>
            <a:spLocks noChangeArrowheads="1"/>
          </p:cNvSpPr>
          <p:nvPr userDrawn="1"/>
        </p:nvSpPr>
        <p:spPr bwMode="auto">
          <a:xfrm>
            <a:off x="14284707" y="91825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7" name="Oval 24"/>
          <p:cNvSpPr>
            <a:spLocks noChangeArrowheads="1"/>
          </p:cNvSpPr>
          <p:nvPr userDrawn="1"/>
        </p:nvSpPr>
        <p:spPr bwMode="auto">
          <a:xfrm>
            <a:off x="14086269" y="97969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2" name="Oval 25"/>
          <p:cNvSpPr>
            <a:spLocks noChangeArrowheads="1"/>
          </p:cNvSpPr>
          <p:nvPr userDrawn="1"/>
        </p:nvSpPr>
        <p:spPr bwMode="auto">
          <a:xfrm>
            <a:off x="14921294" y="91777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26"/>
          <p:cNvSpPr>
            <a:spLocks noChangeArrowheads="1"/>
          </p:cNvSpPr>
          <p:nvPr userDrawn="1"/>
        </p:nvSpPr>
        <p:spPr bwMode="auto">
          <a:xfrm>
            <a:off x="14437107" y="9334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Oval 27"/>
          <p:cNvSpPr>
            <a:spLocks noChangeArrowheads="1"/>
          </p:cNvSpPr>
          <p:nvPr userDrawn="1"/>
        </p:nvSpPr>
        <p:spPr bwMode="auto">
          <a:xfrm>
            <a:off x="14238669" y="9949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5" name="Oval 28"/>
          <p:cNvSpPr>
            <a:spLocks noChangeArrowheads="1"/>
          </p:cNvSpPr>
          <p:nvPr userDrawn="1"/>
        </p:nvSpPr>
        <p:spPr bwMode="auto">
          <a:xfrm>
            <a:off x="15073694" y="9330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6" name="Oval 29"/>
          <p:cNvSpPr>
            <a:spLocks noChangeArrowheads="1"/>
          </p:cNvSpPr>
          <p:nvPr userDrawn="1"/>
        </p:nvSpPr>
        <p:spPr bwMode="auto">
          <a:xfrm>
            <a:off x="14589507"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7" name="Oval 30"/>
          <p:cNvSpPr>
            <a:spLocks noChangeArrowheads="1"/>
          </p:cNvSpPr>
          <p:nvPr userDrawn="1"/>
        </p:nvSpPr>
        <p:spPr bwMode="auto">
          <a:xfrm>
            <a:off x="143910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1"/>
          <p:cNvSpPr>
            <a:spLocks noChangeArrowheads="1"/>
          </p:cNvSpPr>
          <p:nvPr userDrawn="1"/>
        </p:nvSpPr>
        <p:spPr bwMode="auto">
          <a:xfrm>
            <a:off x="152260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フッター プレースホルダー 1"/>
          <p:cNvSpPr txBox="1">
            <a:spLocks/>
          </p:cNvSpPr>
          <p:nvPr userDrawn="1"/>
        </p:nvSpPr>
        <p:spPr>
          <a:xfrm>
            <a:off x="8295069" y="95238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40" name="Oval 39"/>
          <p:cNvSpPr>
            <a:spLocks noChangeArrowheads="1"/>
          </p:cNvSpPr>
          <p:nvPr userDrawn="1"/>
        </p:nvSpPr>
        <p:spPr bwMode="auto">
          <a:xfrm>
            <a:off x="13745459" y="9207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Oval 40"/>
          <p:cNvSpPr>
            <a:spLocks noChangeArrowheads="1"/>
          </p:cNvSpPr>
          <p:nvPr userDrawn="1"/>
        </p:nvSpPr>
        <p:spPr bwMode="auto">
          <a:xfrm>
            <a:off x="13547021" y="9822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2" name="Oval 41"/>
          <p:cNvSpPr>
            <a:spLocks noChangeArrowheads="1"/>
          </p:cNvSpPr>
          <p:nvPr userDrawn="1"/>
        </p:nvSpPr>
        <p:spPr bwMode="auto">
          <a:xfrm>
            <a:off x="14382046" y="9203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3" name="Oval 42"/>
          <p:cNvSpPr>
            <a:spLocks noChangeArrowheads="1"/>
          </p:cNvSpPr>
          <p:nvPr userDrawn="1"/>
        </p:nvSpPr>
        <p:spPr bwMode="auto">
          <a:xfrm>
            <a:off x="13897859" y="9360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4" name="Oval 43"/>
          <p:cNvSpPr>
            <a:spLocks noChangeArrowheads="1"/>
          </p:cNvSpPr>
          <p:nvPr userDrawn="1"/>
        </p:nvSpPr>
        <p:spPr bwMode="auto">
          <a:xfrm>
            <a:off x="13699421" y="9974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Oval 44"/>
          <p:cNvSpPr>
            <a:spLocks noChangeArrowheads="1"/>
          </p:cNvSpPr>
          <p:nvPr userDrawn="1"/>
        </p:nvSpPr>
        <p:spPr bwMode="auto">
          <a:xfrm>
            <a:off x="14534446" y="9355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6" name="Oval 45"/>
          <p:cNvSpPr>
            <a:spLocks noChangeArrowheads="1"/>
          </p:cNvSpPr>
          <p:nvPr userDrawn="1"/>
        </p:nvSpPr>
        <p:spPr bwMode="auto">
          <a:xfrm>
            <a:off x="14050259" y="9512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7" name="Oval 46"/>
          <p:cNvSpPr>
            <a:spLocks noChangeArrowheads="1"/>
          </p:cNvSpPr>
          <p:nvPr userDrawn="1"/>
        </p:nvSpPr>
        <p:spPr bwMode="auto">
          <a:xfrm>
            <a:off x="13851821" y="10127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8" name="Oval 47"/>
          <p:cNvSpPr>
            <a:spLocks noChangeArrowheads="1"/>
          </p:cNvSpPr>
          <p:nvPr userDrawn="1"/>
        </p:nvSpPr>
        <p:spPr bwMode="auto">
          <a:xfrm>
            <a:off x="14686846" y="9507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9" name="フッター プレースホルダー 1"/>
          <p:cNvSpPr txBox="1">
            <a:spLocks/>
          </p:cNvSpPr>
          <p:nvPr userDrawn="1"/>
        </p:nvSpPr>
        <p:spPr>
          <a:xfrm>
            <a:off x="7755821" y="95492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50" name="Oval 1"/>
          <p:cNvSpPr>
            <a:spLocks noChangeArrowheads="1"/>
          </p:cNvSpPr>
          <p:nvPr userDrawn="1"/>
        </p:nvSpPr>
        <p:spPr bwMode="auto">
          <a:xfrm>
            <a:off x="485206" y="358849"/>
            <a:ext cx="527050"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1</a:t>
            </a:r>
          </a:p>
        </p:txBody>
      </p:sp>
      <p:sp>
        <p:nvSpPr>
          <p:cNvPr id="51" name="Oval 42"/>
          <p:cNvSpPr>
            <a:spLocks noChangeArrowheads="1"/>
          </p:cNvSpPr>
          <p:nvPr userDrawn="1"/>
        </p:nvSpPr>
        <p:spPr bwMode="auto">
          <a:xfrm>
            <a:off x="494731" y="1646317"/>
            <a:ext cx="525462" cy="527050"/>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2</a:t>
            </a:r>
          </a:p>
        </p:txBody>
      </p:sp>
      <p:sp>
        <p:nvSpPr>
          <p:cNvPr id="52" name="Oval 48"/>
          <p:cNvSpPr>
            <a:spLocks noChangeArrowheads="1"/>
          </p:cNvSpPr>
          <p:nvPr userDrawn="1"/>
        </p:nvSpPr>
        <p:spPr bwMode="auto">
          <a:xfrm>
            <a:off x="502668" y="2960770"/>
            <a:ext cx="527050" cy="527050"/>
          </a:xfrm>
          <a:prstGeom prst="ellipse">
            <a:avLst/>
          </a:prstGeom>
          <a:solidFill>
            <a:srgbClr val="19753C"/>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3</a:t>
            </a:r>
          </a:p>
        </p:txBody>
      </p:sp>
      <p:sp>
        <p:nvSpPr>
          <p:cNvPr id="53" name="Oval 51"/>
          <p:cNvSpPr>
            <a:spLocks noChangeArrowheads="1"/>
          </p:cNvSpPr>
          <p:nvPr userDrawn="1"/>
        </p:nvSpPr>
        <p:spPr bwMode="auto">
          <a:xfrm>
            <a:off x="512193" y="4302203"/>
            <a:ext cx="525463"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4</a:t>
            </a:r>
          </a:p>
        </p:txBody>
      </p:sp>
      <p:sp>
        <p:nvSpPr>
          <p:cNvPr id="58" name="Rectangle 57"/>
          <p:cNvSpPr/>
          <p:nvPr userDrawn="1"/>
        </p:nvSpPr>
        <p:spPr>
          <a:xfrm>
            <a:off x="7584540" y="5182608"/>
            <a:ext cx="4607460" cy="707886"/>
          </a:xfrm>
          <a:prstGeom prst="rect">
            <a:avLst/>
          </a:prstGeom>
        </p:spPr>
        <p:txBody>
          <a:bodyPr wrap="square">
            <a:spAutoFit/>
          </a:bodyPr>
          <a:lstStyle/>
          <a:p>
            <a:pPr algn="l" fontAlgn="base"/>
            <a:r>
              <a:rPr lang="en-US" sz="1000" b="0" i="0" dirty="0">
                <a:solidFill>
                  <a:srgbClr val="003841"/>
                </a:solidFill>
                <a:effectLst/>
                <a:latin typeface="+mj-lt"/>
              </a:rPr>
              <a:t>This </a:t>
            </a:r>
            <a:r>
              <a:rPr lang="en-US" sz="1000" b="0" i="0" dirty="0" err="1">
                <a:solidFill>
                  <a:srgbClr val="003841"/>
                </a:solidFill>
                <a:effectLst/>
                <a:latin typeface="+mj-lt"/>
              </a:rPr>
              <a:t>programme</a:t>
            </a:r>
            <a:r>
              <a:rPr lang="en-US" sz="10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59" name="Text Placeholder 63"/>
          <p:cNvSpPr>
            <a:spLocks noGrp="1"/>
          </p:cNvSpPr>
          <p:nvPr>
            <p:ph type="body" sz="quarter" idx="14" hasCustomPrompt="1"/>
          </p:nvPr>
        </p:nvSpPr>
        <p:spPr>
          <a:xfrm>
            <a:off x="1132907" y="1606297"/>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0" name="Text Placeholder 63"/>
          <p:cNvSpPr>
            <a:spLocks noGrp="1"/>
          </p:cNvSpPr>
          <p:nvPr>
            <p:ph type="body" sz="quarter" idx="15" hasCustomPrompt="1"/>
          </p:nvPr>
        </p:nvSpPr>
        <p:spPr>
          <a:xfrm>
            <a:off x="1131319" y="215824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1" name="Oval 51"/>
          <p:cNvSpPr>
            <a:spLocks noChangeArrowheads="1"/>
          </p:cNvSpPr>
          <p:nvPr userDrawn="1"/>
        </p:nvSpPr>
        <p:spPr bwMode="auto">
          <a:xfrm>
            <a:off x="494730" y="5640689"/>
            <a:ext cx="525463" cy="525463"/>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5</a:t>
            </a:r>
          </a:p>
        </p:txBody>
      </p:sp>
      <p:sp>
        <p:nvSpPr>
          <p:cNvPr id="63" name="Text Placeholder 63"/>
          <p:cNvSpPr>
            <a:spLocks noGrp="1"/>
          </p:cNvSpPr>
          <p:nvPr>
            <p:ph type="body" sz="quarter" idx="18" hasCustomPrompt="1"/>
          </p:nvPr>
        </p:nvSpPr>
        <p:spPr>
          <a:xfrm>
            <a:off x="1117031" y="564068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4" name="Text Placeholder 63"/>
          <p:cNvSpPr>
            <a:spLocks noGrp="1"/>
          </p:cNvSpPr>
          <p:nvPr>
            <p:ph type="body" sz="quarter" idx="19" hasCustomPrompt="1"/>
          </p:nvPr>
        </p:nvSpPr>
        <p:spPr>
          <a:xfrm>
            <a:off x="1131319" y="616179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5" name="Text Placeholder 63"/>
          <p:cNvSpPr>
            <a:spLocks noGrp="1"/>
          </p:cNvSpPr>
          <p:nvPr>
            <p:ph type="body" sz="quarter" idx="22" hasCustomPrompt="1"/>
          </p:nvPr>
        </p:nvSpPr>
        <p:spPr>
          <a:xfrm>
            <a:off x="1132908" y="399525"/>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6" name="Text Placeholder 63"/>
          <p:cNvSpPr>
            <a:spLocks noGrp="1"/>
          </p:cNvSpPr>
          <p:nvPr>
            <p:ph type="body" sz="quarter" idx="23" hasCustomPrompt="1"/>
          </p:nvPr>
        </p:nvSpPr>
        <p:spPr>
          <a:xfrm>
            <a:off x="1132908" y="92063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7" name="Text Placeholder 63"/>
          <p:cNvSpPr>
            <a:spLocks noGrp="1"/>
          </p:cNvSpPr>
          <p:nvPr>
            <p:ph type="body" sz="quarter" idx="24" hasCustomPrompt="1"/>
          </p:nvPr>
        </p:nvSpPr>
        <p:spPr>
          <a:xfrm>
            <a:off x="1133150" y="2980900"/>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8" name="Text Placeholder 63"/>
          <p:cNvSpPr>
            <a:spLocks noGrp="1"/>
          </p:cNvSpPr>
          <p:nvPr>
            <p:ph type="body" sz="quarter" idx="25" hasCustomPrompt="1"/>
          </p:nvPr>
        </p:nvSpPr>
        <p:spPr>
          <a:xfrm>
            <a:off x="1118865" y="3502010"/>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9" name="Text Placeholder 63"/>
          <p:cNvSpPr>
            <a:spLocks noGrp="1"/>
          </p:cNvSpPr>
          <p:nvPr>
            <p:ph type="body" sz="quarter" idx="26" hasCustomPrompt="1"/>
          </p:nvPr>
        </p:nvSpPr>
        <p:spPr>
          <a:xfrm>
            <a:off x="1117031" y="428560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70" name="Text Placeholder 63"/>
          <p:cNvSpPr>
            <a:spLocks noGrp="1"/>
          </p:cNvSpPr>
          <p:nvPr>
            <p:ph type="body" sz="quarter" idx="27" hasCustomPrompt="1"/>
          </p:nvPr>
        </p:nvSpPr>
        <p:spPr>
          <a:xfrm>
            <a:off x="1131319" y="480671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pic>
        <p:nvPicPr>
          <p:cNvPr id="71" name="Picture 7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485406" y="-17156"/>
            <a:ext cx="4706594" cy="4672373"/>
          </a:xfrm>
          <a:prstGeom prst="rect">
            <a:avLst/>
          </a:prstGeom>
          <a:effectLst/>
        </p:spPr>
      </p:pic>
    </p:spTree>
    <p:extLst>
      <p:ext uri="{BB962C8B-B14F-4D97-AF65-F5344CB8AC3E}">
        <p14:creationId xmlns:p14="http://schemas.microsoft.com/office/powerpoint/2010/main" val="291355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dirty="0"/>
              <a:t>TITLE</a:t>
            </a:r>
          </a:p>
        </p:txBody>
      </p:sp>
      <p:pic>
        <p:nvPicPr>
          <p:cNvPr id="55" name="Picture 5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dirty="0">
                <a:solidFill>
                  <a:srgbClr val="003841"/>
                </a:solidFill>
                <a:effectLst/>
                <a:latin typeface="+mj-lt"/>
              </a:rPr>
              <a:t>This </a:t>
            </a:r>
            <a:r>
              <a:rPr lang="en-US" sz="800" b="0" i="0" dirty="0" err="1">
                <a:solidFill>
                  <a:srgbClr val="003841"/>
                </a:solidFill>
                <a:effectLst/>
                <a:latin typeface="+mj-lt"/>
              </a:rPr>
              <a:t>programme</a:t>
            </a:r>
            <a:r>
              <a:rPr lang="en-US" sz="8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 </a:t>
            </a:r>
          </a:p>
        </p:txBody>
      </p:sp>
      <p:sp>
        <p:nvSpPr>
          <p:cNvPr id="81" name="Text Placeholder 23"/>
          <p:cNvSpPr>
            <a:spLocks noGrp="1"/>
          </p:cNvSpPr>
          <p:nvPr>
            <p:ph type="body" sz="quarter" idx="14" hasCustomPrompt="1"/>
          </p:nvPr>
        </p:nvSpPr>
        <p:spPr>
          <a:xfrm>
            <a:off x="580569" y="177995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82" name="Text Placeholder 23"/>
          <p:cNvSpPr>
            <a:spLocks noGrp="1"/>
          </p:cNvSpPr>
          <p:nvPr>
            <p:ph type="body" sz="quarter" idx="15" hasCustomPrompt="1"/>
          </p:nvPr>
        </p:nvSpPr>
        <p:spPr>
          <a:xfrm>
            <a:off x="580569"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3" name="Straight Connector 82"/>
          <p:cNvCxnSpPr/>
          <p:nvPr userDrawn="1"/>
        </p:nvCxnSpPr>
        <p:spPr>
          <a:xfrm flipH="1">
            <a:off x="452095"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4" name="Text Placeholder 23"/>
          <p:cNvSpPr>
            <a:spLocks noGrp="1"/>
          </p:cNvSpPr>
          <p:nvPr>
            <p:ph type="body" sz="quarter" idx="16" hasCustomPrompt="1"/>
          </p:nvPr>
        </p:nvSpPr>
        <p:spPr>
          <a:xfrm>
            <a:off x="4353906" y="1779951"/>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85" name="Text Placeholder 23"/>
          <p:cNvSpPr>
            <a:spLocks noGrp="1"/>
          </p:cNvSpPr>
          <p:nvPr>
            <p:ph type="body" sz="quarter" idx="17" hasCustomPrompt="1"/>
          </p:nvPr>
        </p:nvSpPr>
        <p:spPr>
          <a:xfrm>
            <a:off x="4353906"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6" name="Straight Connector 85"/>
          <p:cNvCxnSpPr/>
          <p:nvPr userDrawn="1"/>
        </p:nvCxnSpPr>
        <p:spPr>
          <a:xfrm flipH="1">
            <a:off x="4225432"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7" name="Text Placeholder 23"/>
          <p:cNvSpPr>
            <a:spLocks noGrp="1"/>
          </p:cNvSpPr>
          <p:nvPr>
            <p:ph type="body" sz="quarter" idx="18" hasCustomPrompt="1"/>
          </p:nvPr>
        </p:nvSpPr>
        <p:spPr>
          <a:xfrm>
            <a:off x="8124368" y="177995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88" name="Text Placeholder 23"/>
          <p:cNvSpPr>
            <a:spLocks noGrp="1"/>
          </p:cNvSpPr>
          <p:nvPr>
            <p:ph type="body" sz="quarter" idx="19" hasCustomPrompt="1"/>
          </p:nvPr>
        </p:nvSpPr>
        <p:spPr>
          <a:xfrm>
            <a:off x="8124368"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9" name="Straight Connector 88"/>
          <p:cNvCxnSpPr/>
          <p:nvPr userDrawn="1"/>
        </p:nvCxnSpPr>
        <p:spPr>
          <a:xfrm flipH="1">
            <a:off x="8009542" y="226117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0" name="Text Placeholder 23"/>
          <p:cNvSpPr>
            <a:spLocks noGrp="1"/>
          </p:cNvSpPr>
          <p:nvPr>
            <p:ph type="body" sz="quarter" idx="20" hasCustomPrompt="1"/>
          </p:nvPr>
        </p:nvSpPr>
        <p:spPr>
          <a:xfrm>
            <a:off x="580569" y="3252810"/>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91" name="Text Placeholder 23"/>
          <p:cNvSpPr>
            <a:spLocks noGrp="1"/>
          </p:cNvSpPr>
          <p:nvPr>
            <p:ph type="body" sz="quarter" idx="21" hasCustomPrompt="1"/>
          </p:nvPr>
        </p:nvSpPr>
        <p:spPr>
          <a:xfrm>
            <a:off x="580569"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2" name="Straight Connector 91"/>
          <p:cNvCxnSpPr/>
          <p:nvPr userDrawn="1"/>
        </p:nvCxnSpPr>
        <p:spPr>
          <a:xfrm flipH="1">
            <a:off x="452095"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3" name="Text Placeholder 23"/>
          <p:cNvSpPr>
            <a:spLocks noGrp="1"/>
          </p:cNvSpPr>
          <p:nvPr>
            <p:ph type="body" sz="quarter" idx="22" hasCustomPrompt="1"/>
          </p:nvPr>
        </p:nvSpPr>
        <p:spPr>
          <a:xfrm>
            <a:off x="4353906" y="3252810"/>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94" name="Text Placeholder 23"/>
          <p:cNvSpPr>
            <a:spLocks noGrp="1"/>
          </p:cNvSpPr>
          <p:nvPr>
            <p:ph type="body" sz="quarter" idx="23" hasCustomPrompt="1"/>
          </p:nvPr>
        </p:nvSpPr>
        <p:spPr>
          <a:xfrm>
            <a:off x="4353906"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5" name="Straight Connector 94"/>
          <p:cNvCxnSpPr/>
          <p:nvPr userDrawn="1"/>
        </p:nvCxnSpPr>
        <p:spPr>
          <a:xfrm flipH="1">
            <a:off x="4225432"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6" name="Text Placeholder 23"/>
          <p:cNvSpPr>
            <a:spLocks noGrp="1"/>
          </p:cNvSpPr>
          <p:nvPr>
            <p:ph type="body" sz="quarter" idx="24" hasCustomPrompt="1"/>
          </p:nvPr>
        </p:nvSpPr>
        <p:spPr>
          <a:xfrm>
            <a:off x="8124368" y="3252810"/>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97" name="Text Placeholder 23"/>
          <p:cNvSpPr>
            <a:spLocks noGrp="1"/>
          </p:cNvSpPr>
          <p:nvPr>
            <p:ph type="body" sz="quarter" idx="25" hasCustomPrompt="1"/>
          </p:nvPr>
        </p:nvSpPr>
        <p:spPr>
          <a:xfrm>
            <a:off x="8124368"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8" name="Straight Connector 97"/>
          <p:cNvCxnSpPr/>
          <p:nvPr userDrawn="1"/>
        </p:nvCxnSpPr>
        <p:spPr>
          <a:xfrm flipH="1">
            <a:off x="7995894"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9" name="Text Placeholder 23"/>
          <p:cNvSpPr>
            <a:spLocks noGrp="1"/>
          </p:cNvSpPr>
          <p:nvPr>
            <p:ph type="body" sz="quarter" idx="26" hasCustomPrompt="1"/>
          </p:nvPr>
        </p:nvSpPr>
        <p:spPr>
          <a:xfrm>
            <a:off x="580569" y="478633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100" name="Text Placeholder 23"/>
          <p:cNvSpPr>
            <a:spLocks noGrp="1"/>
          </p:cNvSpPr>
          <p:nvPr>
            <p:ph type="body" sz="quarter" idx="27" hasCustomPrompt="1"/>
          </p:nvPr>
        </p:nvSpPr>
        <p:spPr>
          <a:xfrm>
            <a:off x="580569"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1" name="Straight Connector 100"/>
          <p:cNvCxnSpPr/>
          <p:nvPr userDrawn="1"/>
        </p:nvCxnSpPr>
        <p:spPr>
          <a:xfrm flipH="1">
            <a:off x="452095"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2" name="Text Placeholder 23"/>
          <p:cNvSpPr>
            <a:spLocks noGrp="1"/>
          </p:cNvSpPr>
          <p:nvPr>
            <p:ph type="body" sz="quarter" idx="28" hasCustomPrompt="1"/>
          </p:nvPr>
        </p:nvSpPr>
        <p:spPr>
          <a:xfrm>
            <a:off x="4353906" y="4786331"/>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103" name="Text Placeholder 23"/>
          <p:cNvSpPr>
            <a:spLocks noGrp="1"/>
          </p:cNvSpPr>
          <p:nvPr>
            <p:ph type="body" sz="quarter" idx="29" hasCustomPrompt="1"/>
          </p:nvPr>
        </p:nvSpPr>
        <p:spPr>
          <a:xfrm>
            <a:off x="4353906"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4" name="Straight Connector 103"/>
          <p:cNvCxnSpPr/>
          <p:nvPr userDrawn="1"/>
        </p:nvCxnSpPr>
        <p:spPr>
          <a:xfrm flipH="1">
            <a:off x="4225432"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5" name="Text Placeholder 23"/>
          <p:cNvSpPr>
            <a:spLocks noGrp="1"/>
          </p:cNvSpPr>
          <p:nvPr>
            <p:ph type="body" sz="quarter" idx="30" hasCustomPrompt="1"/>
          </p:nvPr>
        </p:nvSpPr>
        <p:spPr>
          <a:xfrm>
            <a:off x="8124368" y="478633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106" name="Text Placeholder 23"/>
          <p:cNvSpPr>
            <a:spLocks noGrp="1"/>
          </p:cNvSpPr>
          <p:nvPr>
            <p:ph type="body" sz="quarter" idx="31" hasCustomPrompt="1"/>
          </p:nvPr>
        </p:nvSpPr>
        <p:spPr>
          <a:xfrm>
            <a:off x="8124368"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7" name="Straight Connector 106"/>
          <p:cNvCxnSpPr/>
          <p:nvPr userDrawn="1"/>
        </p:nvCxnSpPr>
        <p:spPr>
          <a:xfrm flipH="1">
            <a:off x="7995894"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1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52332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dirty="0"/>
              <a:t>TITLE</a:t>
            </a:r>
          </a:p>
        </p:txBody>
      </p:sp>
      <p:pic>
        <p:nvPicPr>
          <p:cNvPr id="55" name="Picture 5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dirty="0">
                <a:solidFill>
                  <a:srgbClr val="003841"/>
                </a:solidFill>
                <a:effectLst/>
                <a:latin typeface="+mj-lt"/>
              </a:rPr>
              <a:t>This </a:t>
            </a:r>
            <a:r>
              <a:rPr lang="en-US" sz="800" b="0" i="0" dirty="0" err="1">
                <a:solidFill>
                  <a:srgbClr val="003841"/>
                </a:solidFill>
                <a:effectLst/>
                <a:latin typeface="+mj-lt"/>
              </a:rPr>
              <a:t>programme</a:t>
            </a:r>
            <a:r>
              <a:rPr lang="en-US" sz="8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 </a:t>
            </a:r>
          </a:p>
        </p:txBody>
      </p:sp>
      <p:cxnSp>
        <p:nvCxnSpPr>
          <p:cNvPr id="89" name="Straight Connector 88"/>
          <p:cNvCxnSpPr/>
          <p:nvPr userDrawn="1"/>
        </p:nvCxnSpPr>
        <p:spPr>
          <a:xfrm flipH="1">
            <a:off x="7995894" y="250683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H="1">
            <a:off x="278915" y="5183267"/>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1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
        <p:nvSpPr>
          <p:cNvPr id="35" name="Text Placeholder 23"/>
          <p:cNvSpPr>
            <a:spLocks noGrp="1"/>
          </p:cNvSpPr>
          <p:nvPr>
            <p:ph type="body" sz="quarter" idx="14" hasCustomPrompt="1"/>
          </p:nvPr>
        </p:nvSpPr>
        <p:spPr>
          <a:xfrm>
            <a:off x="580569" y="2039257"/>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36" name="Text Placeholder 23"/>
          <p:cNvSpPr>
            <a:spLocks noGrp="1"/>
          </p:cNvSpPr>
          <p:nvPr>
            <p:ph type="body" sz="quarter" idx="15" hasCustomPrompt="1"/>
          </p:nvPr>
        </p:nvSpPr>
        <p:spPr>
          <a:xfrm>
            <a:off x="2299612" y="2049401"/>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37" name="Text Placeholder 23"/>
          <p:cNvSpPr>
            <a:spLocks noGrp="1"/>
          </p:cNvSpPr>
          <p:nvPr>
            <p:ph type="body" sz="quarter" idx="16" hasCustomPrompt="1"/>
          </p:nvPr>
        </p:nvSpPr>
        <p:spPr>
          <a:xfrm>
            <a:off x="580569" y="2707733"/>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38" name="Text Placeholder 23"/>
          <p:cNvSpPr>
            <a:spLocks noGrp="1"/>
          </p:cNvSpPr>
          <p:nvPr>
            <p:ph type="body" sz="quarter" idx="17" hasCustomPrompt="1"/>
          </p:nvPr>
        </p:nvSpPr>
        <p:spPr>
          <a:xfrm>
            <a:off x="2299612" y="2717877"/>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39" name="Text Placeholder 23"/>
          <p:cNvSpPr>
            <a:spLocks noGrp="1"/>
          </p:cNvSpPr>
          <p:nvPr>
            <p:ph type="body" sz="quarter" idx="18" hasCustomPrompt="1"/>
          </p:nvPr>
        </p:nvSpPr>
        <p:spPr>
          <a:xfrm>
            <a:off x="580569" y="3340396"/>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0" name="Text Placeholder 23"/>
          <p:cNvSpPr>
            <a:spLocks noGrp="1"/>
          </p:cNvSpPr>
          <p:nvPr>
            <p:ph type="body" sz="quarter" idx="19" hasCustomPrompt="1"/>
          </p:nvPr>
        </p:nvSpPr>
        <p:spPr>
          <a:xfrm>
            <a:off x="2299612" y="3350540"/>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1" name="Text Placeholder 23"/>
          <p:cNvSpPr>
            <a:spLocks noGrp="1"/>
          </p:cNvSpPr>
          <p:nvPr>
            <p:ph type="body" sz="quarter" idx="20" hasCustomPrompt="1"/>
          </p:nvPr>
        </p:nvSpPr>
        <p:spPr>
          <a:xfrm>
            <a:off x="580569" y="3950845"/>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2" name="Text Placeholder 23"/>
          <p:cNvSpPr>
            <a:spLocks noGrp="1"/>
          </p:cNvSpPr>
          <p:nvPr>
            <p:ph type="body" sz="quarter" idx="21" hasCustomPrompt="1"/>
          </p:nvPr>
        </p:nvSpPr>
        <p:spPr>
          <a:xfrm>
            <a:off x="2299612" y="3960989"/>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3" name="Text Placeholder 23"/>
          <p:cNvSpPr>
            <a:spLocks noGrp="1"/>
          </p:cNvSpPr>
          <p:nvPr>
            <p:ph type="body" sz="quarter" idx="22" hasCustomPrompt="1"/>
          </p:nvPr>
        </p:nvSpPr>
        <p:spPr>
          <a:xfrm>
            <a:off x="580569" y="4619321"/>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4" name="Text Placeholder 23"/>
          <p:cNvSpPr>
            <a:spLocks noGrp="1"/>
          </p:cNvSpPr>
          <p:nvPr>
            <p:ph type="body" sz="quarter" idx="23" hasCustomPrompt="1"/>
          </p:nvPr>
        </p:nvSpPr>
        <p:spPr>
          <a:xfrm>
            <a:off x="2299612" y="4629465"/>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5" name="Text Placeholder 23"/>
          <p:cNvSpPr>
            <a:spLocks noGrp="1"/>
          </p:cNvSpPr>
          <p:nvPr>
            <p:ph type="body" sz="quarter" idx="24" hasCustomPrompt="1"/>
          </p:nvPr>
        </p:nvSpPr>
        <p:spPr>
          <a:xfrm>
            <a:off x="580569" y="5251984"/>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6" name="Text Placeholder 23"/>
          <p:cNvSpPr>
            <a:spLocks noGrp="1"/>
          </p:cNvSpPr>
          <p:nvPr>
            <p:ph type="body" sz="quarter" idx="25" hasCustomPrompt="1"/>
          </p:nvPr>
        </p:nvSpPr>
        <p:spPr>
          <a:xfrm>
            <a:off x="2299612" y="5262128"/>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cxnSp>
        <p:nvCxnSpPr>
          <p:cNvPr id="48" name="Straight Connector 47"/>
          <p:cNvCxnSpPr/>
          <p:nvPr userDrawn="1"/>
        </p:nvCxnSpPr>
        <p:spPr>
          <a:xfrm flipH="1">
            <a:off x="278915" y="4541256"/>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flipH="1">
            <a:off x="374451" y="3899211"/>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H="1">
            <a:off x="374451" y="3257200"/>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8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976470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591051" y="294018"/>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214047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666411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24" name="Text Placeholder 25"/>
          <p:cNvSpPr>
            <a:spLocks noGrp="1"/>
          </p:cNvSpPr>
          <p:nvPr>
            <p:ph type="body" sz="quarter" idx="15" hasCustomPrompt="1"/>
          </p:nvPr>
        </p:nvSpPr>
        <p:spPr>
          <a:xfrm>
            <a:off x="2734104" y="1998568"/>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266140" y="1996914"/>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96457" cy="2452916"/>
          </a:xfrm>
          <a:prstGeom prst="rect">
            <a:avLst/>
          </a:prstGeom>
        </p:spPr>
      </p:pic>
      <p:sp>
        <p:nvSpPr>
          <p:cNvPr id="9"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20" name="Group 19"/>
          <p:cNvGrpSpPr/>
          <p:nvPr userDrawn="1"/>
        </p:nvGrpSpPr>
        <p:grpSpPr>
          <a:xfrm>
            <a:off x="7632699" y="6229411"/>
            <a:ext cx="4559301" cy="651129"/>
            <a:chOff x="7632699" y="6229411"/>
            <a:chExt cx="4559301" cy="651129"/>
          </a:xfrm>
        </p:grpSpPr>
        <p:sp>
          <p:nvSpPr>
            <p:cNvPr id="21"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22" name="Picture 2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23"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27" name="Straight Connector 26"/>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696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33" name="Text Placeholder 25"/>
          <p:cNvSpPr>
            <a:spLocks noGrp="1"/>
          </p:cNvSpPr>
          <p:nvPr>
            <p:ph type="body" sz="quarter" idx="15" hasCustomPrompt="1"/>
          </p:nvPr>
        </p:nvSpPr>
        <p:spPr>
          <a:xfrm>
            <a:off x="2716696"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8710202"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5714013"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96457" cy="2452916"/>
          </a:xfrm>
          <a:prstGeom prst="rect">
            <a:avLst/>
          </a:prstGeom>
        </p:spPr>
      </p:pic>
      <p:sp>
        <p:nvSpPr>
          <p:cNvPr id="13"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18" name="Group 17"/>
          <p:cNvGrpSpPr/>
          <p:nvPr userDrawn="1"/>
        </p:nvGrpSpPr>
        <p:grpSpPr>
          <a:xfrm>
            <a:off x="7632699" y="6229411"/>
            <a:ext cx="4559301" cy="651129"/>
            <a:chOff x="7632699" y="6229411"/>
            <a:chExt cx="4559301" cy="651129"/>
          </a:xfrm>
        </p:grpSpPr>
        <p:sp>
          <p:nvSpPr>
            <p:cNvPr id="1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2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23" name="Straight Connector 22"/>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37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0" y="873067"/>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7"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95340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1" y="294018"/>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42572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7"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630504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4044987" y="641056"/>
            <a:ext cx="7628501"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4062394" y="1750731"/>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3796485" y="1535029"/>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0" y="0"/>
            <a:ext cx="3592513" cy="685800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here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to add photo</a:t>
            </a:r>
          </a:p>
          <a:p>
            <a:endParaRPr lang="en-US" dirty="0"/>
          </a:p>
        </p:txBody>
      </p:sp>
      <p:grpSp>
        <p:nvGrpSpPr>
          <p:cNvPr id="11" name="Group 10"/>
          <p:cNvGrpSpPr/>
          <p:nvPr userDrawn="1"/>
        </p:nvGrpSpPr>
        <p:grpSpPr>
          <a:xfrm>
            <a:off x="7632699" y="6229411"/>
            <a:ext cx="4559301" cy="651129"/>
            <a:chOff x="7632699" y="6229411"/>
            <a:chExt cx="4559301" cy="651129"/>
          </a:xfrm>
        </p:grpSpPr>
        <p:sp>
          <p:nvSpPr>
            <p:cNvPr id="12"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14"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653664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V="1">
            <a:off x="6099983" y="-14288"/>
            <a:ext cx="0" cy="1008418"/>
          </a:xfrm>
          <a:prstGeom prst="line">
            <a:avLst/>
          </a:prstGeom>
          <a:ln>
            <a:solidFill>
              <a:srgbClr val="19753C"/>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87772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V="1">
            <a:off x="6099983" y="-14288"/>
            <a:ext cx="0" cy="1008418"/>
          </a:xfrm>
          <a:prstGeom prst="line">
            <a:avLst/>
          </a:prstGeom>
          <a:ln>
            <a:solidFill>
              <a:srgbClr val="EC2179"/>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31977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only with 1 colum - LEFT">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202601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ext only with 1 colum - LEFT">
    <p:spTree>
      <p:nvGrpSpPr>
        <p:cNvPr id="1" name=""/>
        <p:cNvGrpSpPr/>
        <p:nvPr/>
      </p:nvGrpSpPr>
      <p:grpSpPr>
        <a:xfrm>
          <a:off x="0" y="0"/>
          <a:ext cx="0" cy="0"/>
          <a:chOff x="0" y="0"/>
          <a:chExt cx="0" cy="0"/>
        </a:xfrm>
      </p:grpSpPr>
      <p:sp>
        <p:nvSpPr>
          <p:cNvPr id="15" name="Oval 14"/>
          <p:cNvSpPr/>
          <p:nvPr userDrawn="1"/>
        </p:nvSpPr>
        <p:spPr>
          <a:xfrm>
            <a:off x="452860" y="440699"/>
            <a:ext cx="1115575" cy="104502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579098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523865" y="572817"/>
            <a:ext cx="7628501"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541272" y="1682492"/>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75363" y="1466790"/>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8599487" y="0"/>
            <a:ext cx="3592513" cy="685800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here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to add photo</a:t>
            </a:r>
          </a:p>
          <a:p>
            <a:endParaRPr lang="en-US" dirty="0"/>
          </a:p>
        </p:txBody>
      </p:sp>
      <p:grpSp>
        <p:nvGrpSpPr>
          <p:cNvPr id="10" name="Group 9"/>
          <p:cNvGrpSpPr/>
          <p:nvPr userDrawn="1"/>
        </p:nvGrpSpPr>
        <p:grpSpPr>
          <a:xfrm>
            <a:off x="0" y="6238604"/>
            <a:ext cx="4698999" cy="480778"/>
            <a:chOff x="0" y="6238604"/>
            <a:chExt cx="4698999" cy="480778"/>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6"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901561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61" name="Picture 6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62"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447651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0" y="582061"/>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2"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033728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61" name="Picture 6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62"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920450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0" y="60935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2"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352424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3" name="Text Placeholder 25"/>
          <p:cNvSpPr>
            <a:spLocks noGrp="1"/>
          </p:cNvSpPr>
          <p:nvPr>
            <p:ph type="body" sz="quarter" idx="16" hasCustomPrompt="1"/>
          </p:nvPr>
        </p:nvSpPr>
        <p:spPr>
          <a:xfrm>
            <a:off x="893708" y="2002626"/>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p:cNvSpPr>
            <a:spLocks noGrp="1"/>
          </p:cNvSpPr>
          <p:nvPr>
            <p:ph type="body" sz="quarter" idx="17" hasCustomPrompt="1"/>
          </p:nvPr>
        </p:nvSpPr>
        <p:spPr>
          <a:xfrm>
            <a:off x="5425744" y="2000972"/>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p:cNvSpPr>
            <a:spLocks noGrp="1"/>
          </p:cNvSpPr>
          <p:nvPr>
            <p:ph type="body" sz="quarter" idx="18" hasCustomPrompt="1"/>
          </p:nvPr>
        </p:nvSpPr>
        <p:spPr>
          <a:xfrm>
            <a:off x="876300" y="877361"/>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28" name="Group 27"/>
          <p:cNvGrpSpPr/>
          <p:nvPr userDrawn="1"/>
        </p:nvGrpSpPr>
        <p:grpSpPr>
          <a:xfrm>
            <a:off x="0" y="6238604"/>
            <a:ext cx="4698999" cy="480778"/>
            <a:chOff x="0" y="6238604"/>
            <a:chExt cx="4698999" cy="480778"/>
          </a:xfrm>
        </p:grpSpPr>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31"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139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14" name="テキスト プレースホルダー 36"/>
          <p:cNvSpPr txBox="1">
            <a:spLocks/>
          </p:cNvSpPr>
          <p:nvPr userDrawn="1"/>
        </p:nvSpPr>
        <p:spPr bwMode="auto">
          <a:xfrm>
            <a:off x="580570" y="6321603"/>
            <a:ext cx="877943"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endParaRPr kumimoji="1" lang="ja-JP" altLang="en-US" sz="1100" dirty="0">
              <a:solidFill>
                <a:srgbClr val="003841"/>
              </a:solidFill>
              <a:latin typeface="Calibri" charset="0"/>
            </a:endParaRPr>
          </a:p>
        </p:txBody>
      </p:sp>
      <p:sp>
        <p:nvSpPr>
          <p:cNvPr id="22" name="Text Placeholder 25"/>
          <p:cNvSpPr>
            <a:spLocks noGrp="1"/>
          </p:cNvSpPr>
          <p:nvPr userDrawn="1">
            <p:ph type="body" sz="quarter" idx="15" hasCustomPrompt="1"/>
          </p:nvPr>
        </p:nvSpPr>
        <p:spPr>
          <a:xfrm>
            <a:off x="902068"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p:cNvSpPr>
            <a:spLocks noGrp="1"/>
          </p:cNvSpPr>
          <p:nvPr userDrawn="1">
            <p:ph type="body" sz="quarter" idx="16" hasCustomPrompt="1"/>
          </p:nvPr>
        </p:nvSpPr>
        <p:spPr>
          <a:xfrm>
            <a:off x="6895574"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p:cNvSpPr>
            <a:spLocks noGrp="1"/>
          </p:cNvSpPr>
          <p:nvPr userDrawn="1">
            <p:ph type="body" sz="quarter" idx="20" hasCustomPrompt="1"/>
          </p:nvPr>
        </p:nvSpPr>
        <p:spPr>
          <a:xfrm>
            <a:off x="3899385"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p:cNvSpPr>
            <a:spLocks noGrp="1"/>
          </p:cNvSpPr>
          <p:nvPr userDrawn="1">
            <p:ph type="body" sz="quarter" idx="21" hasCustomPrompt="1"/>
          </p:nvPr>
        </p:nvSpPr>
        <p:spPr>
          <a:xfrm>
            <a:off x="902068" y="873067"/>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4" name="Group 3"/>
          <p:cNvGrpSpPr/>
          <p:nvPr userDrawn="1"/>
        </p:nvGrpSpPr>
        <p:grpSpPr>
          <a:xfrm>
            <a:off x="0" y="6238604"/>
            <a:ext cx="4698999" cy="480778"/>
            <a:chOff x="0" y="6238604"/>
            <a:chExt cx="4698999" cy="480778"/>
          </a:xfrm>
        </p:grpSpPr>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9"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
        <p:nvSpPr>
          <p:cNvPr id="31" name="テキスト プレースホルダー 36"/>
          <p:cNvSpPr txBox="1">
            <a:spLocks/>
          </p:cNvSpPr>
          <p:nvPr userDrawn="1"/>
        </p:nvSpPr>
        <p:spPr bwMode="auto">
          <a:xfrm>
            <a:off x="3979193" y="5224665"/>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71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5"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7" name="Rectangle 16"/>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rgbClr val="EC2179"/>
                </a:solidFill>
              </a:rPr>
              <a:t>⟨ ⟨</a:t>
            </a:r>
            <a:r>
              <a:rPr lang="en-US" sz="2400" baseline="0">
                <a:solidFill>
                  <a:srgbClr val="EC2179"/>
                </a:solidFill>
              </a:rPr>
              <a:t> </a:t>
            </a:r>
            <a:r>
              <a:rPr lang="en-US" sz="2400">
                <a:solidFill>
                  <a:srgbClr val="EC2179"/>
                </a:solidFill>
              </a:rPr>
              <a:t>⟨ ⟨ ⟨</a:t>
            </a:r>
            <a:r>
              <a:rPr lang="en-US" sz="2400" baseline="0">
                <a:solidFill>
                  <a:srgbClr val="EC2179"/>
                </a:solidFill>
              </a:rPr>
              <a:t> </a:t>
            </a:r>
            <a:r>
              <a:rPr lang="en-US" sz="2400">
                <a:solidFill>
                  <a:srgbClr val="EC2179"/>
                </a:solidFill>
              </a:rPr>
              <a:t>⟨ </a:t>
            </a:r>
            <a:r>
              <a:rPr lang="en-US" sz="2400" dirty="0">
                <a:solidFill>
                  <a:srgbClr val="EC2179"/>
                </a:solidFill>
              </a:rPr>
              <a:t>⟨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a:t>
            </a:r>
            <a:r>
              <a:rPr lang="en-US" sz="2400" baseline="0" dirty="0">
                <a:solidFill>
                  <a:srgbClr val="EC2179"/>
                </a:solidFill>
              </a:rPr>
              <a:t> </a:t>
            </a:r>
            <a:r>
              <a:rPr lang="en-US" sz="2400" dirty="0">
                <a:solidFill>
                  <a:srgbClr val="EC2179"/>
                </a:solidFill>
              </a:rPr>
              <a:t>⟨</a:t>
            </a:r>
            <a:endParaRPr lang="en-US" dirty="0">
              <a:solidFill>
                <a:srgbClr val="EC2179"/>
              </a:solidFill>
            </a:endParaRPr>
          </a:p>
        </p:txBody>
      </p:sp>
    </p:spTree>
    <p:extLst>
      <p:ext uri="{BB962C8B-B14F-4D97-AF65-F5344CB8AC3E}">
        <p14:creationId xmlns:p14="http://schemas.microsoft.com/office/powerpoint/2010/main" val="228511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4"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6" name="Rectangle 15"/>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1354358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4087408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D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1340587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4"/>
            <a:ext cx="2672815" cy="1878334"/>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4"/>
            <a:ext cx="2672815" cy="192257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1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40602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0" name="Oval 29"/>
          <p:cNvSpPr/>
          <p:nvPr userDrawn="1"/>
        </p:nvSpPr>
        <p:spPr>
          <a:xfrm>
            <a:off x="1016071" y="571968"/>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3966704" y="587771"/>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6782063" y="543527"/>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9795572" y="573039"/>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6"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017067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1838368" y="2017629"/>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017629"/>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017628"/>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366835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3 column with icons slide">
    <p:spTree>
      <p:nvGrpSpPr>
        <p:cNvPr id="1" name=""/>
        <p:cNvGrpSpPr/>
        <p:nvPr/>
      </p:nvGrpSpPr>
      <p:grpSpPr>
        <a:xfrm>
          <a:off x="0" y="0"/>
          <a:ext cx="0" cy="0"/>
          <a:chOff x="0" y="0"/>
          <a:chExt cx="0" cy="0"/>
        </a:xfrm>
      </p:grpSpPr>
      <p:sp>
        <p:nvSpPr>
          <p:cNvPr id="12" name="Rectangle 11"/>
          <p:cNvSpPr/>
          <p:nvPr userDrawn="1"/>
        </p:nvSpPr>
        <p:spPr>
          <a:xfrm>
            <a:off x="0" y="-1"/>
            <a:ext cx="12192000" cy="3471863"/>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8" name="Text Placeholder 23"/>
          <p:cNvSpPr>
            <a:spLocks noGrp="1"/>
          </p:cNvSpPr>
          <p:nvPr>
            <p:ph type="body" sz="quarter" idx="13" hasCustomPrompt="1"/>
          </p:nvPr>
        </p:nvSpPr>
        <p:spPr>
          <a:xfrm>
            <a:off x="0" y="469455"/>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34" name="Oval 33"/>
          <p:cNvSpPr/>
          <p:nvPr userDrawn="1"/>
        </p:nvSpPr>
        <p:spPr>
          <a:xfrm>
            <a:off x="1838368" y="2989183"/>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989183"/>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989182"/>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
        <p:nvSpPr>
          <p:cNvPr id="19" name="Text Placeholder 23"/>
          <p:cNvSpPr>
            <a:spLocks noGrp="1"/>
          </p:cNvSpPr>
          <p:nvPr>
            <p:ph type="body" sz="quarter" idx="20" hasCustomPrompt="1"/>
          </p:nvPr>
        </p:nvSpPr>
        <p:spPr>
          <a:xfrm>
            <a:off x="-6260" y="1310445"/>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11550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grpSp>
        <p:nvGrpSpPr>
          <p:cNvPr id="26" name="Group 25"/>
          <p:cNvGrpSpPr/>
          <p:nvPr userDrawn="1"/>
        </p:nvGrpSpPr>
        <p:grpSpPr>
          <a:xfrm>
            <a:off x="0" y="6238604"/>
            <a:ext cx="4698999" cy="480778"/>
            <a:chOff x="0" y="6238604"/>
            <a:chExt cx="4698999" cy="480778"/>
          </a:xfrm>
        </p:grpSpPr>
        <p:pic>
          <p:nvPicPr>
            <p:cNvPr id="27" name="Picture 2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8"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174713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14"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964141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grpSp>
        <p:nvGrpSpPr>
          <p:cNvPr id="17" name="Group 16"/>
          <p:cNvGrpSpPr/>
          <p:nvPr userDrawn="1"/>
        </p:nvGrpSpPr>
        <p:grpSpPr>
          <a:xfrm>
            <a:off x="0" y="6238604"/>
            <a:ext cx="4698999" cy="480778"/>
            <a:chOff x="0" y="6238604"/>
            <a:chExt cx="4698999" cy="480778"/>
          </a:xfrm>
        </p:grpSpPr>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9"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56317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6238604"/>
            <a:ext cx="4698999" cy="480778"/>
            <a:chOff x="0" y="6238604"/>
            <a:chExt cx="4698999" cy="480778"/>
          </a:xfrm>
        </p:grpSpPr>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8"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380170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grpSp>
        <p:nvGrpSpPr>
          <p:cNvPr id="18" name="Group 17"/>
          <p:cNvGrpSpPr/>
          <p:nvPr userDrawn="1"/>
        </p:nvGrpSpPr>
        <p:grpSpPr>
          <a:xfrm>
            <a:off x="0" y="6238604"/>
            <a:ext cx="4698999" cy="480778"/>
            <a:chOff x="0" y="6238604"/>
            <a:chExt cx="4698999" cy="480778"/>
          </a:xfrm>
        </p:grpSpPr>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654709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1588" y="565706"/>
            <a:ext cx="5479143" cy="6292294"/>
          </a:xfrm>
          <a:prstGeom prst="rect">
            <a:avLst/>
          </a:prstGeom>
        </p:spPr>
      </p:pic>
      <p:sp>
        <p:nvSpPr>
          <p:cNvPr id="7" name="Picture Placeholder 6"/>
          <p:cNvSpPr>
            <a:spLocks noGrp="1"/>
          </p:cNvSpPr>
          <p:nvPr>
            <p:ph type="pic" sz="quarter" idx="14" hasCustomPrompt="1"/>
          </p:nvPr>
        </p:nvSpPr>
        <p:spPr>
          <a:xfrm flipH="1">
            <a:off x="2266406" y="1174788"/>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grpSp>
        <p:nvGrpSpPr>
          <p:cNvPr id="10" name="Group 9"/>
          <p:cNvGrpSpPr/>
          <p:nvPr userDrawn="1"/>
        </p:nvGrpSpPr>
        <p:grpSpPr>
          <a:xfrm>
            <a:off x="7632699" y="6229411"/>
            <a:ext cx="4559301" cy="651129"/>
            <a:chOff x="7632699" y="6229411"/>
            <a:chExt cx="4559301" cy="651129"/>
          </a:xfrm>
        </p:grpSpPr>
        <p:sp>
          <p:nvSpPr>
            <p:cNvPr id="14"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16"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17" name="Straight Connector 16"/>
          <p:cNvCxnSpPr/>
          <p:nvPr userDrawn="1"/>
        </p:nvCxnSpPr>
        <p:spPr>
          <a:xfrm flipH="1">
            <a:off x="5339363"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18" hasCustomPrompt="1"/>
          </p:nvPr>
        </p:nvSpPr>
        <p:spPr>
          <a:xfrm>
            <a:off x="5604206" y="1079254"/>
            <a:ext cx="5839220"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2" name="Text Placeholder 25"/>
          <p:cNvSpPr>
            <a:spLocks noGrp="1"/>
          </p:cNvSpPr>
          <p:nvPr>
            <p:ph type="body" sz="quarter" idx="19" hasCustomPrompt="1"/>
          </p:nvPr>
        </p:nvSpPr>
        <p:spPr>
          <a:xfrm>
            <a:off x="5604206"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Tree>
    <p:extLst>
      <p:ext uri="{BB962C8B-B14F-4D97-AF65-F5344CB8AC3E}">
        <p14:creationId xmlns:p14="http://schemas.microsoft.com/office/powerpoint/2010/main" val="3881778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631024" y="691453"/>
            <a:ext cx="2151965" cy="697353"/>
          </a:xfrm>
        </p:spPr>
        <p:txBody>
          <a:bodyPr anchor="ctr">
            <a:noAutofit/>
          </a:bodyPr>
          <a:lstStyle>
            <a:lvl1pPr marL="0" indent="0" algn="l">
              <a:buNone/>
              <a:defRPr sz="5400" baseline="0">
                <a:solidFill>
                  <a:srgbClr val="003841"/>
                </a:solidFill>
                <a:latin typeface="+mn-lt"/>
              </a:defRPr>
            </a:lvl1pPr>
          </a:lstStyle>
          <a:p>
            <a:pPr lvl="0"/>
            <a:r>
              <a:rPr lang="en-US" dirty="0"/>
              <a:t>TEXT</a:t>
            </a:r>
          </a:p>
        </p:txBody>
      </p:sp>
      <p:sp>
        <p:nvSpPr>
          <p:cNvPr id="13" name="Text Placeholder 25"/>
          <p:cNvSpPr>
            <a:spLocks noGrp="1"/>
          </p:cNvSpPr>
          <p:nvPr userDrawn="1">
            <p:ph type="body" sz="quarter" idx="14" hasCustomPrompt="1"/>
          </p:nvPr>
        </p:nvSpPr>
        <p:spPr>
          <a:xfrm>
            <a:off x="3236148" y="697064"/>
            <a:ext cx="4685513" cy="697353"/>
          </a:xfrm>
        </p:spPr>
        <p:txBody>
          <a:bodyPr anchor="ctr">
            <a:noAutofit/>
          </a:bodyPr>
          <a:lstStyle>
            <a:lvl1pPr marL="0" indent="0" algn="l">
              <a:buNone/>
              <a:defRPr sz="2800" i="1"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5" name="Oval 14"/>
          <p:cNvSpPr/>
          <p:nvPr userDrawn="1"/>
        </p:nvSpPr>
        <p:spPr>
          <a:xfrm>
            <a:off x="7707898" y="4332206"/>
            <a:ext cx="591486" cy="591486"/>
          </a:xfrm>
          <a:prstGeom prst="ellipse">
            <a:avLst/>
          </a:prstGeom>
          <a:gradFill>
            <a:gsLst>
              <a:gs pos="49000">
                <a:srgbClr val="F5E21B"/>
              </a:gs>
              <a:gs pos="34000">
                <a:srgbClr val="F5E21B"/>
              </a:gs>
              <a:gs pos="71000">
                <a:srgbClr val="DACA3C"/>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gradFill>
            <a:gsLst>
              <a:gs pos="84000">
                <a:srgbClr val="8F2251"/>
              </a:gs>
              <a:gs pos="59000">
                <a:srgbClr val="DF2776"/>
              </a:gs>
              <a:gs pos="24000">
                <a:srgbClr val="EC2179"/>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009568" y="692319"/>
            <a:ext cx="0" cy="696487"/>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242" y="4923692"/>
            <a:ext cx="5333829" cy="1459925"/>
          </a:xfrm>
          <a:prstGeom prst="rect">
            <a:avLst/>
          </a:prstGeom>
        </p:spPr>
      </p:pic>
      <p:sp>
        <p:nvSpPr>
          <p:cNvPr id="16" name="Rectangle 15"/>
          <p:cNvSpPr/>
          <p:nvPr userDrawn="1"/>
        </p:nvSpPr>
        <p:spPr>
          <a:xfrm rot="5400000">
            <a:off x="9045853" y="2511788"/>
            <a:ext cx="5968649"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a:solidFill>
                  <a:srgbClr val="F5E21B"/>
                </a:solidFill>
              </a:rPr>
              <a:t>⟨ ⟨</a:t>
            </a:r>
            <a:endParaRPr lang="en-US" dirty="0">
              <a:solidFill>
                <a:srgbClr val="F5E21B"/>
              </a:solidFill>
            </a:endParaRPr>
          </a:p>
        </p:txBody>
      </p:sp>
    </p:spTree>
    <p:extLst>
      <p:ext uri="{BB962C8B-B14F-4D97-AF65-F5344CB8AC3E}">
        <p14:creationId xmlns:p14="http://schemas.microsoft.com/office/powerpoint/2010/main" val="3065755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87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theme" Target="../theme/theme2.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 id="2147483733" r:id="rId31"/>
    <p:sldLayoutId id="2147483735"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5/12/22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8891865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4.xml"/><Relationship Id="rId1" Type="http://schemas.openxmlformats.org/officeDocument/2006/relationships/video" Target="https://www.youtube.com/embed/q13UX4UCmKY?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6.xml"/><Relationship Id="rId1" Type="http://schemas.openxmlformats.org/officeDocument/2006/relationships/video" Target="https://www.youtube.com/embed/qF5yzvbsjbI?feature=oembed" TargetMode="External"/><Relationship Id="rId4" Type="http://schemas.openxmlformats.org/officeDocument/2006/relationships/hyperlink" Target="https://www.fryslan.frl/imfaanvrag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rabobank.nl/over-ons/rabofoundation/aanvraag-doen"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jenniferward.org/2016/04/find-funding.html" TargetMode="Externa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pitchdeck.improvepresentation.com/what-is-a-pitch-deck" TargetMode="Externa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hyperlink" Target="https://www.canva.com/design/play?category=tACFar75J9E&amp;type=TACQ-gtv2Y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6.xml"/><Relationship Id="rId1" Type="http://schemas.openxmlformats.org/officeDocument/2006/relationships/video" Target="https://www.youtube.com/embed/9Fzfrcqqv5o?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proposalsforngos.com/project-beneficiaries/" TargetMode="External"/><Relationship Id="rId1" Type="http://schemas.openxmlformats.org/officeDocument/2006/relationships/slideLayout" Target="../slideLayouts/slideLayout10.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crowdfunder.co.uk/voicesinexilefoodbank"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wrike.com/blog/26-top-crowdfunding-sites-by-niche/" TargetMode="External"/><Relationship Id="rId1" Type="http://schemas.openxmlformats.org/officeDocument/2006/relationships/slideLayout" Target="../slideLayouts/slideLayout31.xml"/><Relationship Id="rId4" Type="http://schemas.openxmlformats.org/officeDocument/2006/relationships/image" Target="../media/image60.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crowdfund-me.com/" TargetMode="External"/><Relationship Id="rId2" Type="http://schemas.openxmlformats.org/officeDocument/2006/relationships/hyperlink" Target="https://www.crowdfunder.co.uk/" TargetMode="External"/><Relationship Id="rId1" Type="http://schemas.openxmlformats.org/officeDocument/2006/relationships/slideLayout" Target="../slideLayouts/slideLayout5.xml"/><Relationship Id="rId6" Type="http://schemas.openxmlformats.org/officeDocument/2006/relationships/hyperlink" Target="https://uk.gofundme.com/" TargetMode="External"/><Relationship Id="rId5" Type="http://schemas.openxmlformats.org/officeDocument/2006/relationships/hyperlink" Target="https://www.generosity.com/" TargetMode="External"/><Relationship Id="rId4" Type="http://schemas.openxmlformats.org/officeDocument/2006/relationships/hyperlink" Target="https://www.kickstarter.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ideo" Target="https://www.youtube.com/embed/Mq-ljIL82UM?start=15&amp;feature=oembed" TargetMode="Externa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hyperlink" Target="http://www.emdocs.net/pros-cons-emergency-medicine-specialty/"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TikTok" TargetMode="External"/><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hyperlink" Target="https://diversity.fb.com/initiative/facebook-resource-group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551749" y="4098214"/>
            <a:ext cx="5278651" cy="697353"/>
          </a:xfrm>
        </p:spPr>
        <p:txBody>
          <a:bodyPr/>
          <a:lstStyle/>
          <a:p>
            <a:r>
              <a:rPr lang="hr-BA" dirty="0"/>
              <a:t>Module 5</a:t>
            </a:r>
            <a:endParaRPr lang="en-US" dirty="0"/>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924940" y="4852783"/>
            <a:ext cx="5999582" cy="945495"/>
          </a:xfrm>
        </p:spPr>
        <p:txBody>
          <a:bodyPr>
            <a:normAutofit fontScale="70000" lnSpcReduction="20000"/>
          </a:bodyPr>
          <a:lstStyle/>
          <a:p>
            <a:r>
              <a:rPr lang="nl-NL" dirty="0"/>
              <a:t>Modellen voor middelen - publieke en gemeenschapsinvesteringen mobiliseren, middelen aantrekken</a:t>
            </a:r>
            <a:endParaRPr lang="en-US" dirty="0"/>
          </a:p>
        </p:txBody>
      </p:sp>
      <p:sp>
        <p:nvSpPr>
          <p:cNvPr id="4" name="Text Box 15">
            <a:extLst>
              <a:ext uri="{FF2B5EF4-FFF2-40B4-BE49-F238E27FC236}">
                <a16:creationId xmlns:a16="http://schemas.microsoft.com/office/drawing/2014/main" id="{6C375990-3A2B-4A9A-A06E-3D7B54AF6971}"/>
              </a:ext>
            </a:extLst>
          </p:cNvPr>
          <p:cNvSpPr txBox="1"/>
          <p:nvPr/>
        </p:nvSpPr>
        <p:spPr>
          <a:xfrm>
            <a:off x="419017" y="6028553"/>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a:xfrm>
            <a:off x="4814597" y="695930"/>
            <a:ext cx="6533898" cy="3664001"/>
          </a:xfrm>
        </p:spPr>
        <p:txBody>
          <a:bodyPr/>
          <a:lstStyle/>
          <a:p>
            <a:r>
              <a:rPr lang="nl-NL" dirty="0"/>
              <a:t>Instellingen en mogelijkheden identificeren die financiering en middelen beschikbaar kunnen stellen en hun regels begrijpen</a:t>
            </a:r>
            <a:endParaRPr lang="en-US" dirty="0"/>
          </a:p>
        </p:txBody>
      </p:sp>
    </p:spTree>
    <p:extLst>
      <p:ext uri="{BB962C8B-B14F-4D97-AF65-F5344CB8AC3E}">
        <p14:creationId xmlns:p14="http://schemas.microsoft.com/office/powerpoint/2010/main" val="2265960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A918F-27A4-476A-BFCB-058CCE780DF7}"/>
              </a:ext>
            </a:extLst>
          </p:cNvPr>
          <p:cNvSpPr>
            <a:spLocks noGrp="1"/>
          </p:cNvSpPr>
          <p:nvPr>
            <p:ph type="body" sz="quarter" idx="13"/>
          </p:nvPr>
        </p:nvSpPr>
        <p:spPr/>
        <p:txBody>
          <a:bodyPr/>
          <a:lstStyle/>
          <a:p>
            <a:r>
              <a:rPr lang="nl-NL" dirty="0"/>
              <a:t>Wat is een subsidie (project) voorstel?</a:t>
            </a:r>
            <a:endParaRPr lang="en-US" dirty="0"/>
          </a:p>
        </p:txBody>
      </p:sp>
      <p:sp>
        <p:nvSpPr>
          <p:cNvPr id="3" name="Text Placeholder 2">
            <a:extLst>
              <a:ext uri="{FF2B5EF4-FFF2-40B4-BE49-F238E27FC236}">
                <a16:creationId xmlns:a16="http://schemas.microsoft.com/office/drawing/2014/main" id="{8A0465C4-D0A6-42DF-9A96-436014EE897E}"/>
              </a:ext>
            </a:extLst>
          </p:cNvPr>
          <p:cNvSpPr>
            <a:spLocks noGrp="1"/>
          </p:cNvSpPr>
          <p:nvPr>
            <p:ph type="body" sz="quarter" idx="14"/>
          </p:nvPr>
        </p:nvSpPr>
        <p:spPr/>
        <p:txBody>
          <a:bodyPr/>
          <a:lstStyle/>
          <a:p>
            <a:pPr marL="342900" indent="-342900">
              <a:buFont typeface="Wingdings" panose="05000000000000000000" pitchFamily="2" charset="2"/>
              <a:buChar char="ü"/>
            </a:pPr>
            <a:r>
              <a:rPr lang="nl-NL" dirty="0"/>
              <a:t>Project - een gepland proces, gebaseerd op een IDEE, om een bepaalde DOELSTELLING te bereiken, waarvoor MIDDELEN nodig zijn</a:t>
            </a:r>
          </a:p>
          <a:p>
            <a:pPr marL="342900" indent="-342900">
              <a:buFont typeface="Wingdings" panose="05000000000000000000" pitchFamily="2" charset="2"/>
              <a:buChar char="ü"/>
            </a:pPr>
            <a:r>
              <a:rPr lang="nl-NL" dirty="0"/>
              <a:t>Om in aanmerking te komen voor subsidies moet je je vaardigheden ontwikkelen in het schrijven van projectvoorstellen</a:t>
            </a:r>
          </a:p>
          <a:p>
            <a:pPr marL="342900" indent="-342900">
              <a:buFont typeface="Wingdings" panose="05000000000000000000" pitchFamily="2" charset="2"/>
              <a:buChar char="ü"/>
            </a:pPr>
            <a:r>
              <a:rPr lang="nl-NL" dirty="0"/>
              <a:t>Projectvoorstel moet DUIDELIJK zijn</a:t>
            </a:r>
          </a:p>
          <a:p>
            <a:pPr marL="342900" indent="-342900">
              <a:buFont typeface="Wingdings" panose="05000000000000000000" pitchFamily="2" charset="2"/>
              <a:buChar char="ü"/>
            </a:pPr>
            <a:r>
              <a:rPr lang="nl-NL" dirty="0"/>
              <a:t>Je moet overtuigen</a:t>
            </a:r>
          </a:p>
          <a:p>
            <a:pPr marL="342900" indent="-342900">
              <a:buFont typeface="Wingdings" panose="05000000000000000000" pitchFamily="2" charset="2"/>
              <a:buChar char="ü"/>
            </a:pPr>
            <a:r>
              <a:rPr lang="nl-NL" dirty="0"/>
              <a:t>Beschrijf de STAPPEN die je voorziet om een relevant, in aanmerking komend PROBLEEM op te lossen</a:t>
            </a:r>
            <a:endParaRPr lang="en-US" dirty="0"/>
          </a:p>
        </p:txBody>
      </p:sp>
    </p:spTree>
    <p:extLst>
      <p:ext uri="{BB962C8B-B14F-4D97-AF65-F5344CB8AC3E}">
        <p14:creationId xmlns:p14="http://schemas.microsoft.com/office/powerpoint/2010/main" val="100522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C108A6-51AE-42DF-BB8C-5732EA40F8C6}"/>
              </a:ext>
            </a:extLst>
          </p:cNvPr>
          <p:cNvSpPr>
            <a:spLocks noGrp="1"/>
          </p:cNvSpPr>
          <p:nvPr>
            <p:ph type="body" sz="quarter" idx="13"/>
          </p:nvPr>
        </p:nvSpPr>
        <p:spPr/>
        <p:txBody>
          <a:bodyPr>
            <a:normAutofit fontScale="92500"/>
          </a:bodyPr>
          <a:lstStyle/>
          <a:p>
            <a:r>
              <a:rPr lang="en-US" sz="3600" b="1" dirty="0">
                <a:solidFill>
                  <a:srgbClr val="A6377D"/>
                </a:solidFill>
              </a:rPr>
              <a:t>SUBSIDIES </a:t>
            </a:r>
            <a:endParaRPr lang="hr-BA" sz="3600" b="1" dirty="0">
              <a:solidFill>
                <a:srgbClr val="A6377D"/>
              </a:solidFill>
            </a:endParaRPr>
          </a:p>
          <a:p>
            <a:r>
              <a:rPr lang="nl-NL" sz="3600" b="1" dirty="0">
                <a:solidFill>
                  <a:srgbClr val="5E5E5E"/>
                </a:solidFill>
              </a:rPr>
              <a:t>Een interessante video over wat een subsidie wel en niet doet</a:t>
            </a:r>
            <a:r>
              <a:rPr lang="en-US" sz="3600" dirty="0">
                <a:solidFill>
                  <a:srgbClr val="5E5E5E"/>
                </a:solidFill>
              </a:rPr>
              <a:t>.</a:t>
            </a:r>
          </a:p>
          <a:p>
            <a:endParaRPr lang="en-US" dirty="0"/>
          </a:p>
        </p:txBody>
      </p:sp>
      <p:pic>
        <p:nvPicPr>
          <p:cNvPr id="4" name="Online Media 1" title="What Is A Grant?">
            <a:hlinkClick r:id="" action="ppaction://media"/>
            <a:extLst>
              <a:ext uri="{FF2B5EF4-FFF2-40B4-BE49-F238E27FC236}">
                <a16:creationId xmlns:a16="http://schemas.microsoft.com/office/drawing/2014/main" id="{17CE56FB-24E9-4A68-803F-E9765C05AEC0}"/>
              </a:ext>
            </a:extLst>
          </p:cNvPr>
          <p:cNvPicPr>
            <a:picLocks noRot="1" noChangeAspect="1"/>
          </p:cNvPicPr>
          <p:nvPr>
            <a:videoFile r:link="rId1"/>
          </p:nvPr>
        </p:nvPicPr>
        <p:blipFill>
          <a:blip r:embed="rId3"/>
          <a:stretch>
            <a:fillRect/>
          </a:stretch>
        </p:blipFill>
        <p:spPr>
          <a:xfrm>
            <a:off x="3252478" y="1952573"/>
            <a:ext cx="5555620" cy="3300562"/>
          </a:xfrm>
          <a:prstGeom prst="rect">
            <a:avLst/>
          </a:prstGeom>
        </p:spPr>
      </p:pic>
    </p:spTree>
    <p:extLst>
      <p:ext uri="{BB962C8B-B14F-4D97-AF65-F5344CB8AC3E}">
        <p14:creationId xmlns:p14="http://schemas.microsoft.com/office/powerpoint/2010/main" val="319195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2331F-212F-45C3-B544-5075D0E1038D}"/>
              </a:ext>
            </a:extLst>
          </p:cNvPr>
          <p:cNvSpPr>
            <a:spLocks noGrp="1"/>
          </p:cNvSpPr>
          <p:nvPr>
            <p:ph type="body" sz="quarter" idx="13"/>
          </p:nvPr>
        </p:nvSpPr>
        <p:spPr/>
        <p:txBody>
          <a:bodyPr/>
          <a:lstStyle/>
          <a:p>
            <a:r>
              <a:rPr lang="nl-NL" dirty="0"/>
              <a:t>Het besluit nemen om een projectvoorstel te schrijven</a:t>
            </a:r>
            <a:endParaRPr lang="en-US" dirty="0"/>
          </a:p>
        </p:txBody>
      </p:sp>
      <p:sp>
        <p:nvSpPr>
          <p:cNvPr id="3" name="Text Placeholder 2">
            <a:extLst>
              <a:ext uri="{FF2B5EF4-FFF2-40B4-BE49-F238E27FC236}">
                <a16:creationId xmlns:a16="http://schemas.microsoft.com/office/drawing/2014/main" id="{138FF472-5D29-427F-865F-2F7B564F0702}"/>
              </a:ext>
            </a:extLst>
          </p:cNvPr>
          <p:cNvSpPr>
            <a:spLocks noGrp="1"/>
          </p:cNvSpPr>
          <p:nvPr>
            <p:ph type="body" sz="quarter" idx="14"/>
          </p:nvPr>
        </p:nvSpPr>
        <p:spPr>
          <a:xfrm>
            <a:off x="783177" y="4155695"/>
            <a:ext cx="4057365" cy="1080121"/>
          </a:xfrm>
        </p:spPr>
        <p:txBody>
          <a:bodyPr/>
          <a:lstStyle/>
          <a:p>
            <a:r>
              <a:rPr lang="en-US" b="1" dirty="0" err="1"/>
              <a:t>Openbare</a:t>
            </a:r>
            <a:r>
              <a:rPr lang="en-US" b="1" dirty="0"/>
              <a:t> calls </a:t>
            </a:r>
            <a:r>
              <a:rPr lang="en-US" b="1" dirty="0" err="1"/>
              <a:t>voor</a:t>
            </a:r>
            <a:r>
              <a:rPr lang="en-US" b="1" dirty="0"/>
              <a:t> financiering:  </a:t>
            </a:r>
          </a:p>
          <a:p>
            <a:r>
              <a:rPr lang="nl-NL" dirty="0"/>
              <a:t>Een afgebakende projectmogelijkheid met een deadline, criteria om in aanmerking te komen, budget</a:t>
            </a:r>
            <a:endParaRPr lang="en-US" dirty="0"/>
          </a:p>
        </p:txBody>
      </p:sp>
      <p:sp>
        <p:nvSpPr>
          <p:cNvPr id="6" name="TextBox 5">
            <a:extLst>
              <a:ext uri="{FF2B5EF4-FFF2-40B4-BE49-F238E27FC236}">
                <a16:creationId xmlns:a16="http://schemas.microsoft.com/office/drawing/2014/main" id="{DBB4AAA9-C8DE-4065-A7D5-E9FBF740CBAD}"/>
              </a:ext>
            </a:extLst>
          </p:cNvPr>
          <p:cNvSpPr txBox="1"/>
          <p:nvPr/>
        </p:nvSpPr>
        <p:spPr>
          <a:xfrm>
            <a:off x="783177" y="2291359"/>
            <a:ext cx="4138290" cy="1754326"/>
          </a:xfrm>
          <a:prstGeom prst="rect">
            <a:avLst/>
          </a:prstGeom>
          <a:noFill/>
        </p:spPr>
        <p:txBody>
          <a:bodyPr wrap="square" rtlCol="0">
            <a:spAutoFit/>
          </a:bodyPr>
          <a:lstStyle/>
          <a:p>
            <a:pPr algn="ctr"/>
            <a:r>
              <a:rPr lang="en-GB" sz="5400" dirty="0" err="1">
                <a:solidFill>
                  <a:srgbClr val="A05096"/>
                </a:solidFill>
              </a:rPr>
              <a:t>Openbare</a:t>
            </a:r>
            <a:r>
              <a:rPr lang="en-GB" sz="5400" dirty="0">
                <a:solidFill>
                  <a:srgbClr val="A05096"/>
                </a:solidFill>
              </a:rPr>
              <a:t> calls</a:t>
            </a:r>
            <a:endParaRPr lang="en-US" sz="5400" dirty="0">
              <a:solidFill>
                <a:srgbClr val="A05096"/>
              </a:solidFill>
            </a:endParaRPr>
          </a:p>
        </p:txBody>
      </p:sp>
      <p:sp>
        <p:nvSpPr>
          <p:cNvPr id="7" name="TextBox 6">
            <a:extLst>
              <a:ext uri="{FF2B5EF4-FFF2-40B4-BE49-F238E27FC236}">
                <a16:creationId xmlns:a16="http://schemas.microsoft.com/office/drawing/2014/main" id="{73B0E241-6EDD-4604-B00E-5A631E21A66F}"/>
              </a:ext>
            </a:extLst>
          </p:cNvPr>
          <p:cNvSpPr txBox="1"/>
          <p:nvPr/>
        </p:nvSpPr>
        <p:spPr>
          <a:xfrm>
            <a:off x="6921731" y="2274838"/>
            <a:ext cx="3908597" cy="1754326"/>
          </a:xfrm>
          <a:prstGeom prst="rect">
            <a:avLst/>
          </a:prstGeom>
          <a:noFill/>
        </p:spPr>
        <p:txBody>
          <a:bodyPr wrap="square" rtlCol="0">
            <a:spAutoFit/>
          </a:bodyPr>
          <a:lstStyle/>
          <a:p>
            <a:pPr algn="ctr"/>
            <a:r>
              <a:rPr lang="en-GB" sz="5400" dirty="0">
                <a:solidFill>
                  <a:srgbClr val="A05096"/>
                </a:solidFill>
              </a:rPr>
              <a:t>Eigen </a:t>
            </a:r>
            <a:r>
              <a:rPr lang="en-GB" sz="5400" dirty="0" err="1">
                <a:solidFill>
                  <a:srgbClr val="A05096"/>
                </a:solidFill>
              </a:rPr>
              <a:t>initiatief</a:t>
            </a:r>
            <a:endParaRPr lang="en-US" sz="5400" dirty="0">
              <a:solidFill>
                <a:srgbClr val="A05096"/>
              </a:solidFill>
            </a:endParaRPr>
          </a:p>
        </p:txBody>
      </p:sp>
      <p:sp>
        <p:nvSpPr>
          <p:cNvPr id="9" name="TextBox 8">
            <a:extLst>
              <a:ext uri="{FF2B5EF4-FFF2-40B4-BE49-F238E27FC236}">
                <a16:creationId xmlns:a16="http://schemas.microsoft.com/office/drawing/2014/main" id="{D824A644-CC3F-46DF-997F-926A201FF63F}"/>
              </a:ext>
            </a:extLst>
          </p:cNvPr>
          <p:cNvSpPr txBox="1"/>
          <p:nvPr/>
        </p:nvSpPr>
        <p:spPr>
          <a:xfrm>
            <a:off x="6690128" y="4095590"/>
            <a:ext cx="4371802" cy="1569660"/>
          </a:xfrm>
          <a:prstGeom prst="rect">
            <a:avLst/>
          </a:prstGeom>
          <a:noFill/>
        </p:spPr>
        <p:txBody>
          <a:bodyPr wrap="square">
            <a:spAutoFit/>
          </a:bodyPr>
          <a:lstStyle/>
          <a:p>
            <a:r>
              <a:rPr lang="en-US" sz="2400" b="1" dirty="0">
                <a:solidFill>
                  <a:srgbClr val="5E5E5E"/>
                </a:solidFill>
              </a:rPr>
              <a:t>Eigen </a:t>
            </a:r>
            <a:r>
              <a:rPr lang="en-US" sz="2400" b="1" dirty="0" err="1">
                <a:solidFill>
                  <a:srgbClr val="5E5E5E"/>
                </a:solidFill>
              </a:rPr>
              <a:t>initiatief</a:t>
            </a:r>
            <a:r>
              <a:rPr lang="en-US" sz="2400" b="1" dirty="0">
                <a:solidFill>
                  <a:srgbClr val="5E5E5E"/>
                </a:solidFill>
              </a:rPr>
              <a:t>:  </a:t>
            </a:r>
          </a:p>
          <a:p>
            <a:r>
              <a:rPr lang="nl-NL" sz="2400" dirty="0">
                <a:solidFill>
                  <a:srgbClr val="5E5E5E"/>
                </a:solidFill>
              </a:rPr>
              <a:t>Ga op zoek naar open subsidiemogelijkheden of start een inzamelingsactie </a:t>
            </a:r>
            <a:endParaRPr lang="en-US" sz="2400" dirty="0">
              <a:solidFill>
                <a:srgbClr val="5E5E5E"/>
              </a:solidFill>
            </a:endParaRPr>
          </a:p>
        </p:txBody>
      </p:sp>
    </p:spTree>
    <p:extLst>
      <p:ext uri="{BB962C8B-B14F-4D97-AF65-F5344CB8AC3E}">
        <p14:creationId xmlns:p14="http://schemas.microsoft.com/office/powerpoint/2010/main" val="78425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structiefilm Iepen Mienskipsfuns (NL)">
            <a:hlinkClick r:id="" action="ppaction://media"/>
            <a:extLst>
              <a:ext uri="{FF2B5EF4-FFF2-40B4-BE49-F238E27FC236}">
                <a16:creationId xmlns:a16="http://schemas.microsoft.com/office/drawing/2014/main" id="{3187902F-6E64-4DD7-A20E-E950A1F7CA08}"/>
              </a:ext>
            </a:extLst>
          </p:cNvPr>
          <p:cNvPicPr>
            <a:picLocks noRot="1" noChangeAspect="1"/>
          </p:cNvPicPr>
          <p:nvPr>
            <a:videoFile r:link="rId1"/>
          </p:nvPr>
        </p:nvPicPr>
        <p:blipFill>
          <a:blip r:embed="rId3"/>
          <a:stretch>
            <a:fillRect/>
          </a:stretch>
        </p:blipFill>
        <p:spPr>
          <a:xfrm>
            <a:off x="3750905" y="93306"/>
            <a:ext cx="8395539" cy="4743480"/>
          </a:xfrm>
          <a:prstGeom prst="rect">
            <a:avLst/>
          </a:prstGeom>
        </p:spPr>
      </p:pic>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nvPr>
        </p:nvSpPr>
        <p:spPr/>
        <p:txBody>
          <a:bodyPr>
            <a:normAutofit fontScale="92500" lnSpcReduction="10000"/>
          </a:bodyPr>
          <a:lstStyle/>
          <a:p>
            <a:r>
              <a:rPr lang="en-GB" dirty="0"/>
              <a:t>VOORBEELD</a:t>
            </a:r>
            <a:r>
              <a:rPr lang="hr-BA" dirty="0"/>
              <a:t>:</a:t>
            </a:r>
          </a:p>
          <a:p>
            <a:r>
              <a:rPr lang="hr-BA" dirty="0"/>
              <a:t>Een openbare call</a:t>
            </a:r>
            <a:endParaRPr lang="en-GB" dirty="0"/>
          </a:p>
          <a:p>
            <a:endParaRPr lang="hr-BA" dirty="0"/>
          </a:p>
          <a:p>
            <a:r>
              <a:rPr lang="en-GB" dirty="0"/>
              <a:t>Van </a:t>
            </a:r>
            <a:r>
              <a:rPr lang="en-GB" dirty="0" err="1"/>
              <a:t>een</a:t>
            </a:r>
            <a:r>
              <a:rPr lang="en-GB" dirty="0"/>
              <a:t> </a:t>
            </a:r>
            <a:r>
              <a:rPr lang="en-GB" dirty="0" err="1"/>
              <a:t>overheid</a:t>
            </a:r>
            <a:r>
              <a:rPr lang="en-GB" dirty="0"/>
              <a:t> </a:t>
            </a:r>
            <a:r>
              <a:rPr lang="hr-BA" dirty="0"/>
              <a:t>(</a:t>
            </a:r>
            <a:r>
              <a:rPr lang="en-GB" dirty="0"/>
              <a:t>Friesland</a:t>
            </a:r>
            <a:r>
              <a:rPr lang="hr-BA" dirty="0"/>
              <a:t>)</a:t>
            </a:r>
            <a:endParaRPr lang="en-GB" dirty="0"/>
          </a:p>
          <a:p>
            <a:endParaRPr lang="en-US"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nvPr>
        </p:nvSpPr>
        <p:spPr>
          <a:xfrm>
            <a:off x="198576" y="5232368"/>
            <a:ext cx="10942176" cy="1103117"/>
          </a:xfrm>
        </p:spPr>
        <p:txBody>
          <a:bodyPr/>
          <a:lstStyle/>
          <a:p>
            <a:r>
              <a:rPr lang="en-US" b="1" dirty="0" err="1"/>
              <a:t>Iepen</a:t>
            </a:r>
            <a:r>
              <a:rPr lang="en-US" b="1" dirty="0"/>
              <a:t> </a:t>
            </a:r>
            <a:r>
              <a:rPr lang="en-US" b="1" dirty="0" err="1"/>
              <a:t>Mienskipsfûns</a:t>
            </a:r>
            <a:r>
              <a:rPr lang="en-US" b="1" dirty="0"/>
              <a:t> Fryslân (</a:t>
            </a:r>
            <a:r>
              <a:rPr lang="en-US" b="1" dirty="0" err="1"/>
              <a:t>Provincie</a:t>
            </a:r>
            <a:r>
              <a:rPr lang="en-US" b="1" dirty="0"/>
              <a:t> Fryslân)</a:t>
            </a:r>
          </a:p>
          <a:p>
            <a:r>
              <a:rPr lang="hr-BA" b="1" dirty="0"/>
              <a:t> </a:t>
            </a:r>
            <a:r>
              <a:rPr lang="hr-BA" sz="2000" dirty="0">
                <a:hlinkClick r:id="rId4"/>
              </a:rPr>
              <a:t>https://www.fryslan.frl/imfaanvragen</a:t>
            </a:r>
            <a:r>
              <a:rPr lang="en-GB" sz="2000" dirty="0"/>
              <a:t> </a:t>
            </a:r>
            <a:endParaRPr lang="en-US" dirty="0"/>
          </a:p>
        </p:txBody>
      </p:sp>
    </p:spTree>
    <p:extLst>
      <p:ext uri="{BB962C8B-B14F-4D97-AF65-F5344CB8AC3E}">
        <p14:creationId xmlns:p14="http://schemas.microsoft.com/office/powerpoint/2010/main" val="320266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nvPr>
        </p:nvSpPr>
        <p:spPr/>
        <p:txBody>
          <a:bodyPr>
            <a:normAutofit lnSpcReduction="10000"/>
          </a:bodyPr>
          <a:lstStyle/>
          <a:p>
            <a:r>
              <a:rPr lang="en-GB" dirty="0"/>
              <a:t>VOORBEELD</a:t>
            </a:r>
            <a:r>
              <a:rPr lang="hr-BA" dirty="0"/>
              <a:t>:</a:t>
            </a:r>
          </a:p>
          <a:p>
            <a:r>
              <a:rPr lang="hr-BA" dirty="0"/>
              <a:t>Een openbare call</a:t>
            </a:r>
            <a:endParaRPr lang="en-GB" dirty="0"/>
          </a:p>
          <a:p>
            <a:endParaRPr lang="hr-BA" dirty="0"/>
          </a:p>
          <a:p>
            <a:r>
              <a:rPr lang="en-GB" dirty="0"/>
              <a:t>Van </a:t>
            </a:r>
            <a:r>
              <a:rPr lang="en-GB" dirty="0" err="1"/>
              <a:t>een</a:t>
            </a:r>
            <a:r>
              <a:rPr lang="en-GB" dirty="0"/>
              <a:t> </a:t>
            </a:r>
            <a:r>
              <a:rPr lang="en-GB" dirty="0" err="1"/>
              <a:t>bedrijf</a:t>
            </a:r>
            <a:endParaRPr lang="en-GB" dirty="0"/>
          </a:p>
          <a:p>
            <a:endParaRPr lang="en-US"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nvPr>
        </p:nvSpPr>
        <p:spPr>
          <a:xfrm>
            <a:off x="198576" y="5232368"/>
            <a:ext cx="10942176" cy="1103117"/>
          </a:xfrm>
        </p:spPr>
        <p:txBody>
          <a:bodyPr/>
          <a:lstStyle/>
          <a:p>
            <a:r>
              <a:rPr lang="en-US" b="1" dirty="0" err="1"/>
              <a:t>Rabo</a:t>
            </a:r>
            <a:r>
              <a:rPr lang="en-US" b="1" dirty="0"/>
              <a:t> Foundation (van de Rabobank)</a:t>
            </a:r>
            <a:r>
              <a:rPr lang="hr-BA" b="1" dirty="0"/>
              <a:t>:</a:t>
            </a:r>
          </a:p>
          <a:p>
            <a:r>
              <a:rPr lang="hr-BA" dirty="0">
                <a:hlinkClick r:id="rId2"/>
              </a:rPr>
              <a:t>https://www.rabobank.nl/over-ons/rabofoundation/aanvraag-doen</a:t>
            </a:r>
            <a:r>
              <a:rPr lang="en-GB" dirty="0"/>
              <a:t> </a:t>
            </a:r>
            <a:r>
              <a:rPr lang="hr-BA" dirty="0"/>
              <a:t> </a:t>
            </a:r>
            <a:endParaRPr lang="en-US" dirty="0"/>
          </a:p>
        </p:txBody>
      </p:sp>
      <p:pic>
        <p:nvPicPr>
          <p:cNvPr id="1026" name="Picture 2">
            <a:extLst>
              <a:ext uri="{FF2B5EF4-FFF2-40B4-BE49-F238E27FC236}">
                <a16:creationId xmlns:a16="http://schemas.microsoft.com/office/drawing/2014/main" id="{D3CD36B6-2EA2-4135-82C8-55699C765D0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06981" y="124579"/>
            <a:ext cx="7823199" cy="492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0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13497-DB7C-4AD2-9549-492BA1B619DC}"/>
              </a:ext>
            </a:extLst>
          </p:cNvPr>
          <p:cNvSpPr>
            <a:spLocks noGrp="1"/>
          </p:cNvSpPr>
          <p:nvPr>
            <p:ph type="body" sz="quarter" idx="13"/>
          </p:nvPr>
        </p:nvSpPr>
        <p:spPr/>
        <p:txBody>
          <a:bodyPr>
            <a:normAutofit/>
          </a:bodyPr>
          <a:lstStyle/>
          <a:p>
            <a:r>
              <a:rPr lang="en-GB" dirty="0"/>
              <a:t>Je eigen </a:t>
            </a:r>
            <a:r>
              <a:rPr lang="en-GB" dirty="0" err="1"/>
              <a:t>initiatief</a:t>
            </a:r>
            <a:r>
              <a:rPr lang="hr-BA" dirty="0"/>
              <a:t>: </a:t>
            </a:r>
          </a:p>
          <a:p>
            <a:r>
              <a:rPr lang="nl-NL" b="0" dirty="0"/>
              <a:t>Zoeken, niet opgeven, open voorstellen insturen</a:t>
            </a:r>
            <a:endParaRPr lang="en-US" b="0" dirty="0"/>
          </a:p>
        </p:txBody>
      </p:sp>
      <p:sp>
        <p:nvSpPr>
          <p:cNvPr id="3" name="Text Placeholder 2">
            <a:extLst>
              <a:ext uri="{FF2B5EF4-FFF2-40B4-BE49-F238E27FC236}">
                <a16:creationId xmlns:a16="http://schemas.microsoft.com/office/drawing/2014/main" id="{9BA447C2-6823-4E0A-BBFD-6DB59A04E364}"/>
              </a:ext>
            </a:extLst>
          </p:cNvPr>
          <p:cNvSpPr>
            <a:spLocks noGrp="1"/>
          </p:cNvSpPr>
          <p:nvPr>
            <p:ph type="body" sz="quarter" idx="14"/>
          </p:nvPr>
        </p:nvSpPr>
        <p:spPr>
          <a:xfrm>
            <a:off x="157606" y="4918574"/>
            <a:ext cx="3738942" cy="1464040"/>
          </a:xfrm>
        </p:spPr>
        <p:txBody>
          <a:bodyPr/>
          <a:lstStyle/>
          <a:p>
            <a:pPr marL="342900" indent="-342900">
              <a:buFont typeface="Wingdings" panose="05000000000000000000" pitchFamily="2" charset="2"/>
              <a:buChar char="ü"/>
            </a:pPr>
            <a:r>
              <a:rPr lang="nl-NL" sz="2000" b="1" dirty="0"/>
              <a:t>Maak verbinding</a:t>
            </a:r>
          </a:p>
          <a:p>
            <a:pPr marL="342900" indent="-342900">
              <a:buFont typeface="Wingdings" panose="05000000000000000000" pitchFamily="2" charset="2"/>
              <a:buChar char="ü"/>
            </a:pPr>
            <a:r>
              <a:rPr lang="nl-NL" sz="2000" b="1" dirty="0"/>
              <a:t>Vraag bij een andere begunstigde</a:t>
            </a:r>
          </a:p>
          <a:p>
            <a:pPr marL="342900" indent="-342900">
              <a:buFont typeface="Wingdings" panose="05000000000000000000" pitchFamily="2" charset="2"/>
              <a:buChar char="ü"/>
            </a:pPr>
            <a:r>
              <a:rPr lang="nl-NL" sz="2000" b="1" dirty="0"/>
              <a:t>Stap naar buiten en netwerk</a:t>
            </a:r>
            <a:endParaRPr lang="en-US" sz="2000" b="1" dirty="0"/>
          </a:p>
        </p:txBody>
      </p:sp>
      <p:sp>
        <p:nvSpPr>
          <p:cNvPr id="8" name="TextBox 7">
            <a:extLst>
              <a:ext uri="{FF2B5EF4-FFF2-40B4-BE49-F238E27FC236}">
                <a16:creationId xmlns:a16="http://schemas.microsoft.com/office/drawing/2014/main" id="{43A6BEEA-5CEB-451B-BFE0-AB0BC0DF3C97}"/>
              </a:ext>
            </a:extLst>
          </p:cNvPr>
          <p:cNvSpPr txBox="1"/>
          <p:nvPr/>
        </p:nvSpPr>
        <p:spPr>
          <a:xfrm>
            <a:off x="2667000" y="6858000"/>
            <a:ext cx="6858000" cy="230832"/>
          </a:xfrm>
          <a:prstGeom prst="rect">
            <a:avLst/>
          </a:prstGeom>
          <a:noFill/>
        </p:spPr>
        <p:txBody>
          <a:bodyPr wrap="square" rtlCol="0">
            <a:spAutoFit/>
          </a:bodyPr>
          <a:lstStyle/>
          <a:p>
            <a:r>
              <a:rPr lang="en-US" sz="900">
                <a:hlinkClick r:id="rId2" tooltip="http://www.jenniferward.org/2016/04/find-funding.html"/>
              </a:rPr>
              <a:t>This Photo</a:t>
            </a:r>
            <a:r>
              <a:rPr lang="en-US" sz="900"/>
              <a:t> by Unknown Author is licensed under </a:t>
            </a:r>
            <a:r>
              <a:rPr lang="en-US" sz="900">
                <a:hlinkClick r:id="rId3" tooltip="https://creativecommons.org/licenses/by-nc-nd/3.0/"/>
              </a:rPr>
              <a:t>CC BY-NC-ND</a:t>
            </a:r>
            <a:endParaRPr lang="en-US" sz="900"/>
          </a:p>
        </p:txBody>
      </p:sp>
      <p:grpSp>
        <p:nvGrpSpPr>
          <p:cNvPr id="10" name="Group 9">
            <a:extLst>
              <a:ext uri="{FF2B5EF4-FFF2-40B4-BE49-F238E27FC236}">
                <a16:creationId xmlns:a16="http://schemas.microsoft.com/office/drawing/2014/main" id="{80C292DF-C5D6-4DDF-9425-AFF1650C1B07}"/>
              </a:ext>
            </a:extLst>
          </p:cNvPr>
          <p:cNvGrpSpPr/>
          <p:nvPr/>
        </p:nvGrpSpPr>
        <p:grpSpPr>
          <a:xfrm>
            <a:off x="4346510" y="0"/>
            <a:ext cx="5991808" cy="4918574"/>
            <a:chOff x="2667000" y="570426"/>
            <a:chExt cx="6858000" cy="5651356"/>
          </a:xfrm>
        </p:grpSpPr>
        <p:pic>
          <p:nvPicPr>
            <p:cNvPr id="7" name="Picture 6" descr="Logo&#10;&#10;Description automatically generated with low confidence">
              <a:extLst>
                <a:ext uri="{FF2B5EF4-FFF2-40B4-BE49-F238E27FC236}">
                  <a16:creationId xmlns:a16="http://schemas.microsoft.com/office/drawing/2014/main" id="{8027AABF-DC87-46B5-832E-B739C6E42B00}"/>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t="8317" b="9276"/>
            <a:stretch/>
          </p:blipFill>
          <p:spPr>
            <a:xfrm>
              <a:off x="2667000" y="570426"/>
              <a:ext cx="6858000" cy="5651356"/>
            </a:xfrm>
            <a:prstGeom prst="rect">
              <a:avLst/>
            </a:prstGeom>
          </p:spPr>
        </p:pic>
        <p:sp>
          <p:nvSpPr>
            <p:cNvPr id="9" name="Rectangle 8">
              <a:extLst>
                <a:ext uri="{FF2B5EF4-FFF2-40B4-BE49-F238E27FC236}">
                  <a16:creationId xmlns:a16="http://schemas.microsoft.com/office/drawing/2014/main" id="{56EBA5A1-37D1-4002-8D60-96108FB02651}"/>
                </a:ext>
              </a:extLst>
            </p:cNvPr>
            <p:cNvSpPr/>
            <p:nvPr/>
          </p:nvSpPr>
          <p:spPr>
            <a:xfrm>
              <a:off x="4674637" y="4058816"/>
              <a:ext cx="2836506" cy="105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DA1B1A6-1812-4873-8FAC-AF2340BB35A6}"/>
              </a:ext>
            </a:extLst>
          </p:cNvPr>
          <p:cNvSpPr txBox="1"/>
          <p:nvPr/>
        </p:nvSpPr>
        <p:spPr>
          <a:xfrm>
            <a:off x="3967018" y="5060719"/>
            <a:ext cx="6858000" cy="1200329"/>
          </a:xfrm>
          <a:prstGeom prst="rect">
            <a:avLst/>
          </a:prstGeom>
          <a:noFill/>
        </p:spPr>
        <p:txBody>
          <a:bodyPr wrap="square">
            <a:spAutoFit/>
          </a:bodyPr>
          <a:lstStyle/>
          <a:p>
            <a:r>
              <a:rPr lang="nl-NL" i="1" dirty="0"/>
              <a:t>Het kan geen kwaad om contact op te nemen met stichtingen voor een kennismaking. Vraag hen hoe je ze zou kunnen overhalen om je project te steunen of hoe je op de shortlist kunt komen van organisaties die een uitnodiging ontvangen om financiering aan te vragen. </a:t>
            </a:r>
            <a:endParaRPr lang="en-US" i="1" dirty="0"/>
          </a:p>
        </p:txBody>
      </p:sp>
    </p:spTree>
    <p:extLst>
      <p:ext uri="{BB962C8B-B14F-4D97-AF65-F5344CB8AC3E}">
        <p14:creationId xmlns:p14="http://schemas.microsoft.com/office/powerpoint/2010/main" val="65750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lstStyle/>
          <a:p>
            <a:r>
              <a:rPr lang="en-US" dirty="0" err="1"/>
              <a:t>Subsidie</a:t>
            </a:r>
            <a:r>
              <a:rPr lang="en-US" dirty="0"/>
              <a:t> </a:t>
            </a:r>
            <a:r>
              <a:rPr lang="en-US" dirty="0" err="1"/>
              <a:t>aanvragen</a:t>
            </a:r>
            <a:r>
              <a:rPr lang="en-US" dirty="0"/>
              <a:t> </a:t>
            </a:r>
          </a:p>
        </p:txBody>
      </p:sp>
    </p:spTree>
    <p:extLst>
      <p:ext uri="{BB962C8B-B14F-4D97-AF65-F5344CB8AC3E}">
        <p14:creationId xmlns:p14="http://schemas.microsoft.com/office/powerpoint/2010/main" val="2754584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6BA10-6131-40A4-9F02-77E2F428B443}"/>
              </a:ext>
            </a:extLst>
          </p:cNvPr>
          <p:cNvSpPr>
            <a:spLocks noGrp="1"/>
          </p:cNvSpPr>
          <p:nvPr>
            <p:ph type="body" sz="quarter" idx="13"/>
          </p:nvPr>
        </p:nvSpPr>
        <p:spPr>
          <a:xfrm>
            <a:off x="886691" y="3586822"/>
            <a:ext cx="10418618" cy="1022123"/>
          </a:xfrm>
        </p:spPr>
        <p:txBody>
          <a:bodyPr>
            <a:normAutofit lnSpcReduction="10000"/>
          </a:bodyPr>
          <a:lstStyle/>
          <a:p>
            <a:pPr algn="ctr"/>
            <a:r>
              <a:rPr lang="nl-NL" dirty="0"/>
              <a:t>Typische onderdelen van een projectvoorstel (subsidieaanvraag)</a:t>
            </a:r>
            <a:endParaRPr lang="en-US" dirty="0"/>
          </a:p>
        </p:txBody>
      </p:sp>
      <p:pic>
        <p:nvPicPr>
          <p:cNvPr id="4" name="Graphic 3" descr="Abacus outline">
            <a:extLst>
              <a:ext uri="{FF2B5EF4-FFF2-40B4-BE49-F238E27FC236}">
                <a16:creationId xmlns:a16="http://schemas.microsoft.com/office/drawing/2014/main" id="{9C7C8EE1-1D05-4754-8207-EA5DFF72D4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9944" y="2110275"/>
            <a:ext cx="1132113" cy="1132113"/>
          </a:xfrm>
          <a:prstGeom prst="rect">
            <a:avLst/>
          </a:prstGeom>
        </p:spPr>
      </p:pic>
    </p:spTree>
    <p:extLst>
      <p:ext uri="{BB962C8B-B14F-4D97-AF65-F5344CB8AC3E}">
        <p14:creationId xmlns:p14="http://schemas.microsoft.com/office/powerpoint/2010/main" val="63109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extLst>
              <p:ext uri="{D42A27DB-BD31-4B8C-83A1-F6EECF244321}">
                <p14:modId xmlns:p14="http://schemas.microsoft.com/office/powerpoint/2010/main" val="571302130"/>
              </p:ext>
            </p:extLst>
          </p:nvPr>
        </p:nvGraphicFramePr>
        <p:xfrm>
          <a:off x="699795" y="719666"/>
          <a:ext cx="1056225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867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chor="ctr">
            <a:normAutofit/>
          </a:bodyPr>
          <a:lstStyle/>
          <a:p>
            <a:pPr algn="ctr"/>
            <a:r>
              <a:rPr lang="nl-NL" dirty="0"/>
              <a:t>Welkom bij module 5 van de online cursus Migrant Community </a:t>
            </a:r>
            <a:r>
              <a:rPr lang="nl-NL" dirty="0" err="1"/>
              <a:t>Mediation</a:t>
            </a:r>
            <a:endParaRPr lang="en-GB" dirty="0"/>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lstStyle/>
          <a:p>
            <a:r>
              <a:rPr lang="nl-NL" sz="3000" dirty="0"/>
              <a:t>In deze module leer je over</a:t>
            </a:r>
            <a:r>
              <a:rPr lang="en-GB" sz="3000" dirty="0"/>
              <a:t>:</a:t>
            </a:r>
          </a:p>
          <a:p>
            <a:endParaRPr lang="en-GB" dirty="0"/>
          </a:p>
          <a:p>
            <a:pPr marL="342900" indent="-342900">
              <a:buFont typeface="Wingdings" panose="05000000000000000000" pitchFamily="2" charset="2"/>
              <a:buChar char="ü"/>
            </a:pPr>
            <a:r>
              <a:rPr lang="en-US" b="1" dirty="0"/>
              <a:t>Je </a:t>
            </a:r>
            <a:r>
              <a:rPr lang="en-US" b="1" dirty="0" err="1"/>
              <a:t>klaarmaken</a:t>
            </a:r>
            <a:r>
              <a:rPr lang="en-US" b="1" dirty="0"/>
              <a:t> </a:t>
            </a:r>
            <a:r>
              <a:rPr lang="en-US" b="1" dirty="0" err="1"/>
              <a:t>voor</a:t>
            </a:r>
            <a:r>
              <a:rPr lang="en-US" b="1" dirty="0"/>
              <a:t> financiering</a:t>
            </a:r>
            <a:r>
              <a:rPr lang="en-US" dirty="0"/>
              <a:t>, </a:t>
            </a:r>
            <a:r>
              <a:rPr lang="nl-NL" dirty="0"/>
              <a:t>zelfanalyse, vaststellen van behoeften en benodigde middelen</a:t>
            </a:r>
            <a:endParaRPr lang="en-US" dirty="0"/>
          </a:p>
          <a:p>
            <a:pPr marL="342900" indent="-342900">
              <a:buFont typeface="Wingdings" panose="05000000000000000000" pitchFamily="2" charset="2"/>
              <a:buChar char="ü"/>
            </a:pPr>
            <a:r>
              <a:rPr lang="nl-NL" dirty="0"/>
              <a:t>Instellingen en </a:t>
            </a:r>
            <a:r>
              <a:rPr lang="nl-NL" b="1" dirty="0"/>
              <a:t>mogelijkheden identificeren </a:t>
            </a:r>
            <a:r>
              <a:rPr lang="nl-NL" dirty="0"/>
              <a:t>die financiering en middelen beschikbaar kunnen stellen, hun regels begrijpen</a:t>
            </a:r>
          </a:p>
          <a:p>
            <a:pPr marL="342900" indent="-342900">
              <a:buFont typeface="Wingdings" panose="05000000000000000000" pitchFamily="2" charset="2"/>
              <a:buChar char="ü"/>
            </a:pPr>
            <a:r>
              <a:rPr lang="en-US" b="1" dirty="0"/>
              <a:t>Partners </a:t>
            </a:r>
            <a:r>
              <a:rPr lang="en-US" dirty="0"/>
              <a:t>en </a:t>
            </a:r>
            <a:r>
              <a:rPr lang="en-US" dirty="0" err="1"/>
              <a:t>belanghebbenden</a:t>
            </a:r>
            <a:r>
              <a:rPr lang="en-US" dirty="0"/>
              <a:t> </a:t>
            </a:r>
            <a:r>
              <a:rPr lang="en-US" b="1" dirty="0" err="1"/>
              <a:t>identificeren</a:t>
            </a:r>
            <a:endParaRPr lang="en-US" b="1" dirty="0"/>
          </a:p>
          <a:p>
            <a:pPr marL="342900" indent="-342900">
              <a:buFont typeface="Wingdings" panose="05000000000000000000" pitchFamily="2" charset="2"/>
              <a:buChar char="ü"/>
            </a:pPr>
            <a:r>
              <a:rPr lang="en-US" b="1" dirty="0"/>
              <a:t>Financiering </a:t>
            </a:r>
            <a:r>
              <a:rPr lang="en-US" b="1" dirty="0" err="1"/>
              <a:t>aanvragen</a:t>
            </a:r>
            <a:r>
              <a:rPr lang="en-US" dirty="0"/>
              <a:t>, </a:t>
            </a:r>
            <a:r>
              <a:rPr lang="en-US" dirty="0" err="1"/>
              <a:t>fondsenwerving</a:t>
            </a:r>
            <a:endParaRPr lang="en-US" dirty="0"/>
          </a:p>
          <a:p>
            <a:pPr marL="342900" indent="-342900">
              <a:buFont typeface="Wingdings" panose="05000000000000000000" pitchFamily="2" charset="2"/>
              <a:buChar char="ü"/>
            </a:pPr>
            <a:r>
              <a:rPr lang="nl-NL" dirty="0"/>
              <a:t>Vrijwilligers en </a:t>
            </a:r>
            <a:r>
              <a:rPr lang="nl-NL" b="1" dirty="0"/>
              <a:t>betrokkenheid van de gemeenschap </a:t>
            </a:r>
            <a:r>
              <a:rPr lang="nl-NL" dirty="0"/>
              <a:t>bij het gebruik van de middelen</a:t>
            </a:r>
            <a:endParaRPr lang="en-GB" dirty="0"/>
          </a:p>
        </p:txBody>
      </p:sp>
    </p:spTree>
    <p:extLst>
      <p:ext uri="{BB962C8B-B14F-4D97-AF65-F5344CB8AC3E}">
        <p14:creationId xmlns:p14="http://schemas.microsoft.com/office/powerpoint/2010/main" val="44740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extLst>
              <p:ext uri="{D42A27DB-BD31-4B8C-83A1-F6EECF244321}">
                <p14:modId xmlns:p14="http://schemas.microsoft.com/office/powerpoint/2010/main" val="2896302681"/>
              </p:ext>
            </p:extLst>
          </p:nvPr>
        </p:nvGraphicFramePr>
        <p:xfrm>
          <a:off x="699795" y="466532"/>
          <a:ext cx="10748866" cy="5671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30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77A59-E48F-4D8E-BC50-915E437EFD3C}"/>
              </a:ext>
            </a:extLst>
          </p:cNvPr>
          <p:cNvSpPr>
            <a:spLocks noGrp="1"/>
          </p:cNvSpPr>
          <p:nvPr>
            <p:ph type="body" sz="quarter" idx="15"/>
          </p:nvPr>
        </p:nvSpPr>
        <p:spPr>
          <a:xfrm>
            <a:off x="571313" y="211095"/>
            <a:ext cx="10978262" cy="1083096"/>
          </a:xfrm>
        </p:spPr>
        <p:txBody>
          <a:bodyPr>
            <a:normAutofit fontScale="92500" lnSpcReduction="10000"/>
          </a:bodyPr>
          <a:lstStyle/>
          <a:p>
            <a:r>
              <a:rPr lang="nl-NL" dirty="0"/>
              <a:t>Focus op het oplossen van een probleem</a:t>
            </a:r>
          </a:p>
          <a:p>
            <a:r>
              <a:rPr lang="nl-NL" b="0" dirty="0"/>
              <a:t>Hoe wordt met deze subsidie een uitdaging aangepakt?</a:t>
            </a:r>
            <a:endParaRPr lang="en-GB" b="0" dirty="0"/>
          </a:p>
        </p:txBody>
      </p:sp>
      <p:sp>
        <p:nvSpPr>
          <p:cNvPr id="3" name="Text Placeholder 2">
            <a:extLst>
              <a:ext uri="{FF2B5EF4-FFF2-40B4-BE49-F238E27FC236}">
                <a16:creationId xmlns:a16="http://schemas.microsoft.com/office/drawing/2014/main" id="{559319AC-42B2-4C7F-B535-5E23A87372E1}"/>
              </a:ext>
            </a:extLst>
          </p:cNvPr>
          <p:cNvSpPr>
            <a:spLocks noGrp="1"/>
          </p:cNvSpPr>
          <p:nvPr>
            <p:ph type="body" sz="quarter" idx="16"/>
          </p:nvPr>
        </p:nvSpPr>
        <p:spPr>
          <a:xfrm>
            <a:off x="571313" y="1796143"/>
            <a:ext cx="10978262" cy="4735285"/>
          </a:xfrm>
          <a:ln w="25400">
            <a:solidFill>
              <a:srgbClr val="F6BC67"/>
            </a:solidFill>
          </a:ln>
        </p:spPr>
        <p:txBody>
          <a:bodyPr/>
          <a:lstStyle/>
          <a:p>
            <a:pPr algn="ctr">
              <a:spcBef>
                <a:spcPts val="600"/>
              </a:spcBef>
            </a:pPr>
            <a:r>
              <a:rPr lang="nl-NL" sz="3000" dirty="0">
                <a:solidFill>
                  <a:schemeClr val="tx2"/>
                </a:solidFill>
              </a:rPr>
              <a:t>Probleemstelling - waarom is je project belangrijk? Relevant? Welk probleem lost het op?</a:t>
            </a:r>
          </a:p>
          <a:p>
            <a:pPr algn="ctr">
              <a:spcBef>
                <a:spcPts val="600"/>
              </a:spcBef>
            </a:pPr>
            <a:endParaRPr lang="en-GB" sz="3000" dirty="0"/>
          </a:p>
          <a:p>
            <a:pPr algn="ctr">
              <a:spcBef>
                <a:spcPts val="600"/>
              </a:spcBef>
            </a:pPr>
            <a:r>
              <a:rPr lang="nl-NL" sz="3000" dirty="0">
                <a:solidFill>
                  <a:srgbClr val="76C6D2"/>
                </a:solidFill>
              </a:rPr>
              <a:t>Hoe ben je aan het probleem gekomen, wat is het onderzoek, de statistieken?</a:t>
            </a:r>
            <a:r>
              <a:rPr lang="en-GB" sz="3000" dirty="0">
                <a:solidFill>
                  <a:srgbClr val="76C6D2"/>
                </a:solidFill>
              </a:rPr>
              <a:t>  </a:t>
            </a:r>
          </a:p>
          <a:p>
            <a:pPr algn="ctr">
              <a:spcBef>
                <a:spcPts val="600"/>
              </a:spcBef>
            </a:pPr>
            <a:endParaRPr lang="en-GB" sz="3000" dirty="0"/>
          </a:p>
          <a:p>
            <a:pPr algn="ctr">
              <a:spcBef>
                <a:spcPts val="600"/>
              </a:spcBef>
            </a:pPr>
            <a:r>
              <a:rPr lang="nl-NL" sz="3000" dirty="0">
                <a:solidFill>
                  <a:schemeClr val="tx2"/>
                </a:solidFill>
              </a:rPr>
              <a:t>Meerdere problemen? Prioriteiten stellen en kiezen</a:t>
            </a:r>
            <a:r>
              <a:rPr lang="en-GB" sz="3000" dirty="0">
                <a:solidFill>
                  <a:schemeClr val="tx2"/>
                </a:solidFill>
              </a:rPr>
              <a:t>!</a:t>
            </a:r>
          </a:p>
          <a:p>
            <a:pPr algn="ctr">
              <a:spcBef>
                <a:spcPts val="600"/>
              </a:spcBef>
            </a:pPr>
            <a:endParaRPr lang="en-GB" sz="3000" dirty="0"/>
          </a:p>
          <a:p>
            <a:pPr algn="ctr">
              <a:spcBef>
                <a:spcPts val="600"/>
              </a:spcBef>
            </a:pPr>
            <a:r>
              <a:rPr lang="nl-NL" sz="3000" dirty="0">
                <a:solidFill>
                  <a:srgbClr val="A6377D"/>
                </a:solidFill>
              </a:rPr>
              <a:t>Wat zijn de oorzaken, oplossingen?  Definitieve oplossing.  Bewijsmateriaal is het verschil tussen succes en falen</a:t>
            </a:r>
            <a:endParaRPr lang="en-GB" sz="3000" dirty="0">
              <a:solidFill>
                <a:srgbClr val="A6377D"/>
              </a:solidFill>
            </a:endParaRPr>
          </a:p>
        </p:txBody>
      </p:sp>
    </p:spTree>
    <p:extLst>
      <p:ext uri="{BB962C8B-B14F-4D97-AF65-F5344CB8AC3E}">
        <p14:creationId xmlns:p14="http://schemas.microsoft.com/office/powerpoint/2010/main" val="121048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 up of a measure&#10;&#10;Description automatically generated">
            <a:extLst>
              <a:ext uri="{FF2B5EF4-FFF2-40B4-BE49-F238E27FC236}">
                <a16:creationId xmlns:a16="http://schemas.microsoft.com/office/drawing/2014/main" id="{611C101B-3240-499C-B150-1C4ADF566C12}"/>
              </a:ext>
            </a:extLst>
          </p:cNvPr>
          <p:cNvPicPr>
            <a:picLocks noChangeAspect="1"/>
          </p:cNvPicPr>
          <p:nvPr/>
        </p:nvPicPr>
        <p:blipFill>
          <a:blip r:embed="rId2"/>
          <a:stretch>
            <a:fillRect/>
          </a:stretch>
        </p:blipFill>
        <p:spPr>
          <a:xfrm>
            <a:off x="0" y="5794311"/>
            <a:ext cx="12206615" cy="106369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53523B2-AE32-4042-A718-AB534CA863E8}"/>
              </a:ext>
            </a:extLst>
          </p:cNvPr>
          <p:cNvPicPr>
            <a:picLocks noChangeAspect="1"/>
          </p:cNvPicPr>
          <p:nvPr/>
        </p:nvPicPr>
        <p:blipFill>
          <a:blip r:embed="rId3">
            <a:duotone>
              <a:schemeClr val="accent5">
                <a:shade val="45000"/>
                <a:satMod val="135000"/>
              </a:schemeClr>
              <a:prstClr val="white"/>
            </a:duotone>
          </a:blip>
          <a:stretch>
            <a:fillRect/>
          </a:stretch>
        </p:blipFill>
        <p:spPr>
          <a:xfrm>
            <a:off x="7730836" y="0"/>
            <a:ext cx="4461164" cy="2676698"/>
          </a:xfrm>
          <a:prstGeom prst="rect">
            <a:avLst/>
          </a:prstGeom>
        </p:spPr>
      </p:pic>
      <p:sp>
        <p:nvSpPr>
          <p:cNvPr id="2" name="Text Placeholder 1">
            <a:extLst>
              <a:ext uri="{FF2B5EF4-FFF2-40B4-BE49-F238E27FC236}">
                <a16:creationId xmlns:a16="http://schemas.microsoft.com/office/drawing/2014/main" id="{84BF82B9-8FC3-4021-8DB2-4A1C11439B4C}"/>
              </a:ext>
            </a:extLst>
          </p:cNvPr>
          <p:cNvSpPr>
            <a:spLocks noGrp="1"/>
          </p:cNvSpPr>
          <p:nvPr>
            <p:ph type="body" sz="quarter" idx="13"/>
          </p:nvPr>
        </p:nvSpPr>
        <p:spPr>
          <a:xfrm>
            <a:off x="572064" y="526102"/>
            <a:ext cx="10410872" cy="697353"/>
          </a:xfrm>
        </p:spPr>
        <p:txBody>
          <a:bodyPr/>
          <a:lstStyle/>
          <a:p>
            <a:r>
              <a:rPr lang="en-GB" dirty="0" err="1">
                <a:solidFill>
                  <a:srgbClr val="76C6D2"/>
                </a:solidFill>
                <a:latin typeface="+mn-lt"/>
              </a:rPr>
              <a:t>Doelstellingen</a:t>
            </a:r>
            <a:r>
              <a:rPr lang="en-GB" dirty="0">
                <a:solidFill>
                  <a:srgbClr val="76C6D2"/>
                </a:solidFill>
                <a:latin typeface="+mn-lt"/>
              </a:rPr>
              <a:t>, </a:t>
            </a:r>
            <a:r>
              <a:rPr lang="en-GB" dirty="0" err="1">
                <a:solidFill>
                  <a:srgbClr val="76C6D2"/>
                </a:solidFill>
                <a:latin typeface="+mn-lt"/>
              </a:rPr>
              <a:t>verwachte</a:t>
            </a:r>
            <a:r>
              <a:rPr lang="en-GB" dirty="0">
                <a:solidFill>
                  <a:srgbClr val="76C6D2"/>
                </a:solidFill>
                <a:latin typeface="+mn-lt"/>
              </a:rPr>
              <a:t> </a:t>
            </a:r>
            <a:r>
              <a:rPr lang="en-GB" dirty="0" err="1">
                <a:solidFill>
                  <a:srgbClr val="76C6D2"/>
                </a:solidFill>
                <a:latin typeface="+mn-lt"/>
              </a:rPr>
              <a:t>resultaten</a:t>
            </a:r>
            <a:endParaRPr lang="en-GB" dirty="0"/>
          </a:p>
        </p:txBody>
      </p:sp>
      <p:sp>
        <p:nvSpPr>
          <p:cNvPr id="3" name="Text Placeholder 2">
            <a:extLst>
              <a:ext uri="{FF2B5EF4-FFF2-40B4-BE49-F238E27FC236}">
                <a16:creationId xmlns:a16="http://schemas.microsoft.com/office/drawing/2014/main" id="{9A428077-60A1-4AA0-B9FE-47DA0254D9DA}"/>
              </a:ext>
            </a:extLst>
          </p:cNvPr>
          <p:cNvSpPr>
            <a:spLocks noGrp="1"/>
          </p:cNvSpPr>
          <p:nvPr>
            <p:ph type="body" sz="quarter" idx="14"/>
          </p:nvPr>
        </p:nvSpPr>
        <p:spPr>
          <a:xfrm>
            <a:off x="788265" y="1412257"/>
            <a:ext cx="9978467" cy="3581086"/>
          </a:xfrm>
        </p:spPr>
        <p:txBody>
          <a:bodyPr/>
          <a:lstStyle/>
          <a:p>
            <a:endParaRPr lang="en-GB" sz="2800" dirty="0">
              <a:solidFill>
                <a:srgbClr val="797979"/>
              </a:solidFill>
            </a:endParaRPr>
          </a:p>
          <a:p>
            <a:pPr marL="342900" indent="-342900">
              <a:buFont typeface="Wingdings" panose="05000000000000000000" pitchFamily="2" charset="2"/>
              <a:buChar char="§"/>
            </a:pPr>
            <a:r>
              <a:rPr lang="nl-NL" sz="2800" dirty="0">
                <a:solidFill>
                  <a:srgbClr val="797979"/>
                </a:solidFill>
              </a:rPr>
              <a:t>Algemene doelstelling - veranderingen op lange termijn </a:t>
            </a:r>
          </a:p>
          <a:p>
            <a:pPr marL="342900" indent="-342900">
              <a:buFont typeface="Wingdings" panose="05000000000000000000" pitchFamily="2" charset="2"/>
              <a:buChar char="§"/>
            </a:pPr>
            <a:r>
              <a:rPr lang="nl-NL" sz="2800" dirty="0">
                <a:solidFill>
                  <a:srgbClr val="797979"/>
                </a:solidFill>
              </a:rPr>
              <a:t>Specifieke doelstellingen - haalbaar, specifiek, duidelijk</a:t>
            </a:r>
          </a:p>
          <a:p>
            <a:pPr marL="342900" indent="-342900">
              <a:buFont typeface="Wingdings" panose="05000000000000000000" pitchFamily="2" charset="2"/>
              <a:buChar char="§"/>
            </a:pPr>
            <a:endParaRPr lang="en-GB" sz="2800" dirty="0">
              <a:solidFill>
                <a:srgbClr val="797979"/>
              </a:solidFill>
            </a:endParaRPr>
          </a:p>
          <a:p>
            <a:pPr marL="342900" indent="-342900">
              <a:buFont typeface="Wingdings" panose="05000000000000000000" pitchFamily="2" charset="2"/>
              <a:buChar char="§"/>
            </a:pPr>
            <a:r>
              <a:rPr lang="en-GB" sz="2800" dirty="0" err="1">
                <a:solidFill>
                  <a:srgbClr val="797979"/>
                </a:solidFill>
              </a:rPr>
              <a:t>Verwachte</a:t>
            </a:r>
            <a:r>
              <a:rPr lang="en-GB" sz="2800" dirty="0">
                <a:solidFill>
                  <a:srgbClr val="797979"/>
                </a:solidFill>
              </a:rPr>
              <a:t> </a:t>
            </a:r>
            <a:r>
              <a:rPr lang="en-GB" sz="2800" dirty="0" err="1">
                <a:solidFill>
                  <a:srgbClr val="797979"/>
                </a:solidFill>
              </a:rPr>
              <a:t>resultaten</a:t>
            </a:r>
            <a:r>
              <a:rPr lang="en-GB" sz="2800" dirty="0">
                <a:solidFill>
                  <a:srgbClr val="797979"/>
                </a:solidFill>
              </a:rPr>
              <a:t>: </a:t>
            </a:r>
          </a:p>
          <a:p>
            <a:pPr marL="800100" lvl="1" indent="-342900" algn="l">
              <a:buFont typeface="Wingdings" panose="05000000000000000000" pitchFamily="2" charset="2"/>
              <a:buChar char="ü"/>
            </a:pPr>
            <a:r>
              <a:rPr lang="nl-NL" sz="2800" dirty="0">
                <a:solidFill>
                  <a:srgbClr val="797979"/>
                </a:solidFill>
              </a:rPr>
              <a:t>diensten of producten die voor de doelgroepen beschikbaar komen</a:t>
            </a:r>
          </a:p>
          <a:p>
            <a:pPr marL="800100" lvl="1" indent="-342900" algn="l">
              <a:buFont typeface="Wingdings" panose="05000000000000000000" pitchFamily="2" charset="2"/>
              <a:buChar char="ü"/>
            </a:pPr>
            <a:r>
              <a:rPr lang="nl-NL" sz="2800" dirty="0">
                <a:solidFill>
                  <a:srgbClr val="797979"/>
                </a:solidFill>
              </a:rPr>
              <a:t>Nog specifieker zijn de specifieke doelstellingen </a:t>
            </a:r>
          </a:p>
          <a:p>
            <a:pPr marL="800100" lvl="1" indent="-342900" algn="l">
              <a:buFont typeface="Wingdings" panose="05000000000000000000" pitchFamily="2" charset="2"/>
              <a:buChar char="ü"/>
            </a:pPr>
            <a:r>
              <a:rPr lang="nl-NL" sz="2800" dirty="0">
                <a:solidFill>
                  <a:srgbClr val="797979"/>
                </a:solidFill>
              </a:rPr>
              <a:t>Voorbeelden: drukwerk, mensen opgeleid, output gecreëerd, evenementen bijgewoond</a:t>
            </a:r>
            <a:endParaRPr lang="en-GB" sz="2600" dirty="0"/>
          </a:p>
          <a:p>
            <a:pPr marL="800100" lvl="1" indent="-342900">
              <a:buFont typeface="Wingdings" panose="05000000000000000000" pitchFamily="2" charset="2"/>
              <a:buChar char="§"/>
            </a:pPr>
            <a:endParaRPr lang="en-GB" sz="2600" dirty="0"/>
          </a:p>
          <a:p>
            <a:pPr marL="342900" indent="-342900">
              <a:buFont typeface="Wingdings" panose="05000000000000000000" pitchFamily="2" charset="2"/>
              <a:buChar char="§"/>
            </a:pPr>
            <a:endParaRPr lang="en-GB" sz="2400" dirty="0"/>
          </a:p>
        </p:txBody>
      </p:sp>
    </p:spTree>
    <p:extLst>
      <p:ext uri="{BB962C8B-B14F-4D97-AF65-F5344CB8AC3E}">
        <p14:creationId xmlns:p14="http://schemas.microsoft.com/office/powerpoint/2010/main" val="256901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1F8560-9A38-435D-8743-166317FFE58D}"/>
              </a:ext>
            </a:extLst>
          </p:cNvPr>
          <p:cNvSpPr>
            <a:spLocks noGrp="1"/>
          </p:cNvSpPr>
          <p:nvPr>
            <p:ph type="body" sz="quarter" idx="13"/>
          </p:nvPr>
        </p:nvSpPr>
        <p:spPr>
          <a:xfrm>
            <a:off x="747732" y="1578428"/>
            <a:ext cx="6251781" cy="4326707"/>
          </a:xfrm>
        </p:spPr>
        <p:txBody>
          <a:bodyPr>
            <a:normAutofit fontScale="92500"/>
          </a:bodyPr>
          <a:lstStyle/>
          <a:p>
            <a:pPr marL="457200" indent="-457200" algn="l">
              <a:buFont typeface="Wingdings" panose="05000000000000000000" pitchFamily="2" charset="2"/>
              <a:buChar char="ü"/>
            </a:pPr>
            <a:r>
              <a:rPr lang="nl-NL" sz="2600" i="0" dirty="0"/>
              <a:t>Stel je budget op</a:t>
            </a:r>
          </a:p>
          <a:p>
            <a:pPr marL="457200" indent="-457200" algn="l">
              <a:buFont typeface="Wingdings" panose="05000000000000000000" pitchFamily="2" charset="2"/>
              <a:buChar char="ü"/>
            </a:pPr>
            <a:r>
              <a:rPr lang="nl-NL" sz="2600" i="0" dirty="0"/>
              <a:t>Offertes en aanbestedingsprocedure</a:t>
            </a:r>
          </a:p>
          <a:p>
            <a:pPr marL="457200" indent="-457200" algn="l">
              <a:buFont typeface="Wingdings" panose="05000000000000000000" pitchFamily="2" charset="2"/>
              <a:buChar char="ü"/>
            </a:pPr>
            <a:r>
              <a:rPr lang="nl-NL" sz="2600" i="0" dirty="0"/>
              <a:t>Ken je personeelskosten</a:t>
            </a:r>
          </a:p>
          <a:p>
            <a:pPr marL="457200" indent="-457200" algn="l">
              <a:buFont typeface="Wingdings" panose="05000000000000000000" pitchFamily="2" charset="2"/>
              <a:buChar char="ü"/>
            </a:pPr>
            <a:r>
              <a:rPr lang="nl-NL" sz="2600" i="0" dirty="0"/>
              <a:t>Ken je overheadkosten</a:t>
            </a:r>
          </a:p>
          <a:p>
            <a:pPr marL="457200" indent="-457200" algn="l">
              <a:buFont typeface="Wingdings" panose="05000000000000000000" pitchFamily="2" charset="2"/>
              <a:buChar char="ü"/>
            </a:pPr>
            <a:r>
              <a:rPr lang="nl-NL" sz="2600" i="0" dirty="0"/>
              <a:t>Bereken de bijdragen van vrijwilligers </a:t>
            </a:r>
          </a:p>
          <a:p>
            <a:pPr marL="457200" indent="-457200" algn="l">
              <a:buFont typeface="Wingdings" panose="05000000000000000000" pitchFamily="2" charset="2"/>
              <a:buChar char="ü"/>
            </a:pPr>
            <a:r>
              <a:rPr lang="nl-NL" sz="2600" i="0" dirty="0"/>
              <a:t>Houd de door een accountant goedgekeurde rekening van je laatste jaar bij de hand</a:t>
            </a:r>
          </a:p>
          <a:p>
            <a:pPr marL="457200" indent="-457200" algn="l">
              <a:buFont typeface="Wingdings" panose="05000000000000000000" pitchFamily="2" charset="2"/>
              <a:buChar char="ü"/>
            </a:pPr>
            <a:r>
              <a:rPr lang="nl-NL" sz="2600" i="0" dirty="0"/>
              <a:t>Financiële prognoses - vraag een financiële mentor of een vrijwilliger om te helpen</a:t>
            </a:r>
            <a:endParaRPr lang="en-US" dirty="0"/>
          </a:p>
        </p:txBody>
      </p:sp>
      <p:pic>
        <p:nvPicPr>
          <p:cNvPr id="6" name="Picture 5" descr="Toy plastic numbers">
            <a:extLst>
              <a:ext uri="{FF2B5EF4-FFF2-40B4-BE49-F238E27FC236}">
                <a16:creationId xmlns:a16="http://schemas.microsoft.com/office/drawing/2014/main" id="{6CCDAEB6-FBB7-4745-A9AA-A3E4CD19D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9513" y="222144"/>
            <a:ext cx="4570520" cy="64338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9C36BA3-8CC8-458A-8077-7F4F86C4687C}"/>
              </a:ext>
            </a:extLst>
          </p:cNvPr>
          <p:cNvSpPr txBox="1"/>
          <p:nvPr/>
        </p:nvSpPr>
        <p:spPr>
          <a:xfrm>
            <a:off x="610961" y="492686"/>
            <a:ext cx="5636078" cy="646331"/>
          </a:xfrm>
          <a:prstGeom prst="rect">
            <a:avLst/>
          </a:prstGeom>
          <a:noFill/>
        </p:spPr>
        <p:txBody>
          <a:bodyPr wrap="square">
            <a:spAutoFit/>
          </a:bodyPr>
          <a:lstStyle/>
          <a:p>
            <a:r>
              <a:rPr lang="en-GB" sz="3600" b="1" dirty="0" err="1">
                <a:solidFill>
                  <a:schemeClr val="bg1"/>
                </a:solidFill>
              </a:rPr>
              <a:t>Begroting</a:t>
            </a:r>
            <a:r>
              <a:rPr lang="hr-BA" sz="3600" b="1" dirty="0">
                <a:solidFill>
                  <a:schemeClr val="bg1"/>
                </a:solidFill>
              </a:rPr>
              <a:t>: </a:t>
            </a:r>
            <a:r>
              <a:rPr lang="en-GB" sz="3600" dirty="0">
                <a:solidFill>
                  <a:schemeClr val="bg1"/>
                </a:solidFill>
              </a:rPr>
              <a:t>ken je </a:t>
            </a:r>
            <a:r>
              <a:rPr lang="en-GB" sz="3600" dirty="0" err="1">
                <a:solidFill>
                  <a:schemeClr val="bg1"/>
                </a:solidFill>
              </a:rPr>
              <a:t>financiën</a:t>
            </a:r>
            <a:endParaRPr lang="en-GB" sz="3600" dirty="0">
              <a:solidFill>
                <a:schemeClr val="bg1"/>
              </a:solidFill>
            </a:endParaRPr>
          </a:p>
        </p:txBody>
      </p:sp>
    </p:spTree>
    <p:extLst>
      <p:ext uri="{BB962C8B-B14F-4D97-AF65-F5344CB8AC3E}">
        <p14:creationId xmlns:p14="http://schemas.microsoft.com/office/powerpoint/2010/main" val="377940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76C6D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A5E193-9D1D-4FA1-8935-8F80D35A6539}"/>
              </a:ext>
            </a:extLst>
          </p:cNvPr>
          <p:cNvSpPr>
            <a:spLocks noGrp="1"/>
          </p:cNvSpPr>
          <p:nvPr>
            <p:ph type="body" sz="quarter" idx="13"/>
          </p:nvPr>
        </p:nvSpPr>
        <p:spPr>
          <a:xfrm>
            <a:off x="2318657" y="241383"/>
            <a:ext cx="7761514" cy="599470"/>
          </a:xfrm>
        </p:spPr>
        <p:txBody>
          <a:bodyPr>
            <a:normAutofit fontScale="92500"/>
          </a:bodyPr>
          <a:lstStyle/>
          <a:p>
            <a:r>
              <a:rPr lang="nl-NL" dirty="0"/>
              <a:t>Duurzaamheid - een kans om op te vallen</a:t>
            </a:r>
            <a:endParaRPr lang="en-GB" dirty="0"/>
          </a:p>
        </p:txBody>
      </p:sp>
      <p:sp>
        <p:nvSpPr>
          <p:cNvPr id="3" name="Text Placeholder 2">
            <a:extLst>
              <a:ext uri="{FF2B5EF4-FFF2-40B4-BE49-F238E27FC236}">
                <a16:creationId xmlns:a16="http://schemas.microsoft.com/office/drawing/2014/main" id="{364B501B-DA08-4B0B-877C-86F227715021}"/>
              </a:ext>
            </a:extLst>
          </p:cNvPr>
          <p:cNvSpPr>
            <a:spLocks noGrp="1"/>
          </p:cNvSpPr>
          <p:nvPr>
            <p:ph type="body" sz="quarter" idx="4294967295"/>
          </p:nvPr>
        </p:nvSpPr>
        <p:spPr>
          <a:xfrm>
            <a:off x="250371" y="1373361"/>
            <a:ext cx="10398125" cy="1143000"/>
          </a:xfrm>
        </p:spPr>
        <p:txBody>
          <a:bodyPr/>
          <a:lstStyle/>
          <a:p>
            <a:pPr marL="342900" indent="-342900">
              <a:buFont typeface="Arial" panose="020B0604020202020204" pitchFamily="34" charset="0"/>
              <a:buChar char="•"/>
            </a:pPr>
            <a:r>
              <a:rPr lang="nl-NL" sz="2800" dirty="0">
                <a:solidFill>
                  <a:schemeClr val="bg1"/>
                </a:solidFill>
              </a:rPr>
              <a:t>Hoe blijft de impact?</a:t>
            </a:r>
          </a:p>
          <a:p>
            <a:pPr marL="342900" indent="-342900">
              <a:buFont typeface="Arial" panose="020B0604020202020204" pitchFamily="34" charset="0"/>
              <a:buChar char="•"/>
            </a:pPr>
            <a:r>
              <a:rPr lang="nl-NL" sz="2800" dirty="0">
                <a:solidFill>
                  <a:schemeClr val="bg1"/>
                </a:solidFill>
              </a:rPr>
              <a:t>Risico's (intern, extern)</a:t>
            </a:r>
            <a:endParaRPr lang="en-GB" sz="2800" dirty="0"/>
          </a:p>
          <a:p>
            <a:pPr marL="342900" indent="-342900">
              <a:buFont typeface="Arial" panose="020B0604020202020204" pitchFamily="34" charset="0"/>
              <a:buChar char="•"/>
            </a:pPr>
            <a:endParaRPr lang="en-GB" sz="2800" dirty="0"/>
          </a:p>
        </p:txBody>
      </p:sp>
      <p:sp>
        <p:nvSpPr>
          <p:cNvPr id="4" name="Text Placeholder 1">
            <a:extLst>
              <a:ext uri="{FF2B5EF4-FFF2-40B4-BE49-F238E27FC236}">
                <a16:creationId xmlns:a16="http://schemas.microsoft.com/office/drawing/2014/main" id="{A2002873-E858-477B-9983-A771F24487F4}"/>
              </a:ext>
            </a:extLst>
          </p:cNvPr>
          <p:cNvSpPr txBox="1">
            <a:spLocks/>
          </p:cNvSpPr>
          <p:nvPr/>
        </p:nvSpPr>
        <p:spPr>
          <a:xfrm>
            <a:off x="890564" y="3192285"/>
            <a:ext cx="10410872" cy="2344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b="1" kern="1200">
                <a:solidFill>
                  <a:srgbClr val="355383"/>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dirty="0" err="1">
                <a:solidFill>
                  <a:schemeClr val="bg1"/>
                </a:solidFill>
                <a:latin typeface="+mn-lt"/>
              </a:rPr>
              <a:t>Uitvoering</a:t>
            </a:r>
            <a:r>
              <a:rPr lang="en-GB" sz="2800" dirty="0">
                <a:solidFill>
                  <a:schemeClr val="bg1"/>
                </a:solidFill>
                <a:latin typeface="+mn-lt"/>
              </a:rPr>
              <a:t>: </a:t>
            </a:r>
          </a:p>
          <a:p>
            <a:pPr marL="457200" indent="-457200">
              <a:buFont typeface="Arial" panose="020B0604020202020204" pitchFamily="34" charset="0"/>
              <a:buChar char="•"/>
            </a:pPr>
            <a:r>
              <a:rPr lang="en-GB" sz="2800" b="0" dirty="0">
                <a:solidFill>
                  <a:schemeClr val="bg1"/>
                </a:solidFill>
                <a:latin typeface="+mn-lt"/>
              </a:rPr>
              <a:t>monitoring</a:t>
            </a:r>
          </a:p>
          <a:p>
            <a:pPr marL="457200" indent="-457200">
              <a:buFont typeface="Arial" panose="020B0604020202020204" pitchFamily="34" charset="0"/>
              <a:buChar char="•"/>
            </a:pPr>
            <a:r>
              <a:rPr lang="en-GB" sz="2800" b="0" dirty="0" err="1">
                <a:solidFill>
                  <a:schemeClr val="bg1"/>
                </a:solidFill>
                <a:latin typeface="+mn-lt"/>
              </a:rPr>
              <a:t>evaluatie</a:t>
            </a:r>
            <a:endParaRPr lang="en-GB" sz="2800" b="0" dirty="0">
              <a:solidFill>
                <a:schemeClr val="bg1"/>
              </a:solidFill>
              <a:latin typeface="+mn-lt"/>
            </a:endParaRPr>
          </a:p>
          <a:p>
            <a:pPr marL="457200" indent="-457200">
              <a:buFont typeface="Arial" panose="020B0604020202020204" pitchFamily="34" charset="0"/>
              <a:buChar char="•"/>
            </a:pPr>
            <a:r>
              <a:rPr lang="en-GB" sz="2800" b="0" dirty="0">
                <a:solidFill>
                  <a:schemeClr val="bg1"/>
                </a:solidFill>
                <a:latin typeface="+mn-lt"/>
              </a:rPr>
              <a:t>rapportage</a:t>
            </a:r>
          </a:p>
        </p:txBody>
      </p:sp>
      <p:pic>
        <p:nvPicPr>
          <p:cNvPr id="7" name="Picture 6" descr="A computer sitting on top of a wooden table&#10;&#10;Description automatically generated">
            <a:extLst>
              <a:ext uri="{FF2B5EF4-FFF2-40B4-BE49-F238E27FC236}">
                <a16:creationId xmlns:a16="http://schemas.microsoft.com/office/drawing/2014/main" id="{0290A7BB-C1F6-4168-A160-5B0057A06C94}"/>
              </a:ext>
            </a:extLst>
          </p:cNvPr>
          <p:cNvPicPr>
            <a:picLocks noChangeAspect="1"/>
          </p:cNvPicPr>
          <p:nvPr/>
        </p:nvPicPr>
        <p:blipFill>
          <a:blip r:embed="rId3"/>
          <a:stretch>
            <a:fillRect/>
          </a:stretch>
        </p:blipFill>
        <p:spPr>
          <a:xfrm>
            <a:off x="5253645" y="1373361"/>
            <a:ext cx="6938356" cy="416301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410453B-4E34-4665-9808-88F255BC4FBE}"/>
              </a:ext>
            </a:extLst>
          </p:cNvPr>
          <p:cNvSpPr txBox="1"/>
          <p:nvPr/>
        </p:nvSpPr>
        <p:spPr>
          <a:xfrm>
            <a:off x="387349" y="6025196"/>
            <a:ext cx="10261147" cy="461665"/>
          </a:xfrm>
          <a:prstGeom prst="rect">
            <a:avLst/>
          </a:prstGeom>
          <a:noFill/>
        </p:spPr>
        <p:txBody>
          <a:bodyPr wrap="square" rtlCol="0">
            <a:spAutoFit/>
          </a:bodyPr>
          <a:lstStyle/>
          <a:p>
            <a:r>
              <a:rPr lang="nl-NL" sz="2400" b="1" dirty="0">
                <a:solidFill>
                  <a:schemeClr val="bg1"/>
                </a:solidFill>
              </a:rPr>
              <a:t>TIP - Meestal besteden aanvragers niet genoeg aandacht aan dit onderdeel </a:t>
            </a:r>
            <a:endParaRPr lang="en-IE" sz="2400" b="1" dirty="0">
              <a:solidFill>
                <a:schemeClr val="bg1"/>
              </a:solidFill>
            </a:endParaRPr>
          </a:p>
        </p:txBody>
      </p:sp>
    </p:spTree>
    <p:extLst>
      <p:ext uri="{BB962C8B-B14F-4D97-AF65-F5344CB8AC3E}">
        <p14:creationId xmlns:p14="http://schemas.microsoft.com/office/powerpoint/2010/main" val="402196571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9A42E-0D8F-4501-B088-8D89045032CE}"/>
              </a:ext>
            </a:extLst>
          </p:cNvPr>
          <p:cNvSpPr>
            <a:spLocks noGrp="1"/>
          </p:cNvSpPr>
          <p:nvPr>
            <p:ph type="body" sz="quarter" idx="13"/>
          </p:nvPr>
        </p:nvSpPr>
        <p:spPr>
          <a:xfrm>
            <a:off x="4657010" y="870267"/>
            <a:ext cx="6895323" cy="5306599"/>
          </a:xfrm>
        </p:spPr>
        <p:txBody>
          <a:bodyPr anchor="t">
            <a:noAutofit/>
          </a:bodyPr>
          <a:lstStyle/>
          <a:p>
            <a:pPr algn="r"/>
            <a:r>
              <a:rPr lang="nl-NL" sz="2400" i="0" dirty="0"/>
              <a:t>Welk formaat de financiering ook heeft, er komt een moment waarop je je idee moet presenteren en om steun moet vragen. Hoe beter je presentatie, je pitch, hoe groter de kans dat je de financiering toegekend krijgt en de steun krijgt die je nodig hebt</a:t>
            </a:r>
            <a:r>
              <a:rPr lang="en-US" sz="2400" i="0" dirty="0"/>
              <a:t>.</a:t>
            </a:r>
            <a:endParaRPr lang="hr-BA" sz="2400" i="0" dirty="0"/>
          </a:p>
          <a:p>
            <a:pPr algn="r"/>
            <a:endParaRPr lang="hr-BA" sz="600" i="0" dirty="0"/>
          </a:p>
          <a:p>
            <a:pPr algn="r"/>
            <a:r>
              <a:rPr lang="nl-NL" sz="2000" dirty="0">
                <a:effectLst/>
                <a:latin typeface="Calibri" panose="020F0502020204030204" pitchFamily="34" charset="0"/>
                <a:ea typeface="Calibri" panose="020F0502020204030204" pitchFamily="34" charset="0"/>
                <a:cs typeface="Times New Roman" panose="02020603050405020304" pitchFamily="18" charset="0"/>
              </a:rPr>
              <a:t>Pitch deck is een set gratis sjablonen die op Canva.com te vinden zijn en gemakkelijk aan te passen zijn. Ze kunnen aan ieders behoefte worden aangepast, om een bedrijfsidee/project te pitchen voor potentiële financiers.</a:t>
            </a:r>
            <a:endParaRPr lang="hr-BA" sz="20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algn="r"/>
            <a:r>
              <a:rPr lang="nl-NL" sz="2000" i="0" dirty="0">
                <a:effectLst/>
                <a:latin typeface="Calibri" panose="020F0502020204030204" pitchFamily="34" charset="0"/>
                <a:ea typeface="Calibri" panose="020F0502020204030204" pitchFamily="34" charset="0"/>
                <a:cs typeface="Times New Roman" panose="02020603050405020304" pitchFamily="18" charset="0"/>
              </a:rPr>
              <a:t>Een pitch deck is een korte presentatie, vaak gemaakt met PowerPoint, </a:t>
            </a:r>
            <a:r>
              <a:rPr lang="nl-NL" sz="2000" i="0" dirty="0" err="1">
                <a:effectLst/>
                <a:latin typeface="Calibri" panose="020F0502020204030204" pitchFamily="34" charset="0"/>
                <a:ea typeface="Calibri" panose="020F0502020204030204" pitchFamily="34" charset="0"/>
                <a:cs typeface="Times New Roman" panose="02020603050405020304" pitchFamily="18" charset="0"/>
              </a:rPr>
              <a:t>Keynote</a:t>
            </a:r>
            <a:r>
              <a:rPr lang="nl-NL" sz="2000" i="0" dirty="0">
                <a:effectLst/>
                <a:latin typeface="Calibri" panose="020F0502020204030204" pitchFamily="34" charset="0"/>
                <a:ea typeface="Calibri" panose="020F0502020204030204" pitchFamily="34" charset="0"/>
                <a:cs typeface="Times New Roman" panose="02020603050405020304" pitchFamily="18" charset="0"/>
              </a:rPr>
              <a:t> of </a:t>
            </a:r>
            <a:r>
              <a:rPr lang="nl-NL" sz="2000" i="0" dirty="0" err="1">
                <a:effectLst/>
                <a:latin typeface="Calibri" panose="020F0502020204030204" pitchFamily="34" charset="0"/>
                <a:ea typeface="Calibri" panose="020F0502020204030204" pitchFamily="34" charset="0"/>
                <a:cs typeface="Times New Roman" panose="02020603050405020304" pitchFamily="18" charset="0"/>
              </a:rPr>
              <a:t>Prezi</a:t>
            </a:r>
            <a:r>
              <a:rPr lang="nl-NL" sz="2000" i="0" dirty="0">
                <a:effectLst/>
                <a:latin typeface="Calibri" panose="020F0502020204030204" pitchFamily="34" charset="0"/>
                <a:ea typeface="Calibri" panose="020F0502020204030204" pitchFamily="34" charset="0"/>
                <a:cs typeface="Times New Roman" panose="02020603050405020304" pitchFamily="18" charset="0"/>
              </a:rPr>
              <a:t>, in dit geval kozen we voor </a:t>
            </a:r>
            <a:r>
              <a:rPr lang="nl-NL" sz="2000" i="0" dirty="0" err="1">
                <a:effectLst/>
                <a:latin typeface="Calibri" panose="020F0502020204030204" pitchFamily="34" charset="0"/>
                <a:ea typeface="Calibri" panose="020F0502020204030204" pitchFamily="34" charset="0"/>
                <a:cs typeface="Times New Roman" panose="02020603050405020304" pitchFamily="18" charset="0"/>
              </a:rPr>
              <a:t>Canva</a:t>
            </a:r>
            <a:r>
              <a:rPr lang="nl-NL" sz="2000" i="0" dirty="0">
                <a:effectLst/>
                <a:latin typeface="Calibri" panose="020F0502020204030204" pitchFamily="34" charset="0"/>
                <a:ea typeface="Calibri" panose="020F0502020204030204" pitchFamily="34" charset="0"/>
                <a:cs typeface="Times New Roman" panose="02020603050405020304" pitchFamily="18" charset="0"/>
              </a:rPr>
              <a:t>, die gebruikt wordt om je publiek een snel overzicht van je projectplan te geven. Je zult je pitch deck meestal gebruiken tijdens persoonlijke of online ontmoetingen met potentiële investeerders, klanten, partners, en </a:t>
            </a:r>
            <a:r>
              <a:rPr lang="nl-NL" sz="2000" i="0" dirty="0" err="1">
                <a:effectLst/>
                <a:latin typeface="Calibri" panose="020F0502020204030204" pitchFamily="34" charset="0"/>
                <a:ea typeface="Calibri" panose="020F0502020204030204" pitchFamily="34" charset="0"/>
                <a:cs typeface="Times New Roman" panose="02020603050405020304" pitchFamily="18" charset="0"/>
              </a:rPr>
              <a:t>mede-oprichters</a:t>
            </a:r>
            <a:r>
              <a:rPr lang="en-US" sz="2000" i="0"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i="0" dirty="0"/>
          </a:p>
        </p:txBody>
      </p:sp>
      <p:sp>
        <p:nvSpPr>
          <p:cNvPr id="6" name="TextBox 5">
            <a:extLst>
              <a:ext uri="{FF2B5EF4-FFF2-40B4-BE49-F238E27FC236}">
                <a16:creationId xmlns:a16="http://schemas.microsoft.com/office/drawing/2014/main" id="{D54CEBCF-3901-4287-87B7-63E263937EB3}"/>
              </a:ext>
            </a:extLst>
          </p:cNvPr>
          <p:cNvSpPr txBox="1"/>
          <p:nvPr/>
        </p:nvSpPr>
        <p:spPr>
          <a:xfrm>
            <a:off x="537031" y="362435"/>
            <a:ext cx="4460033" cy="1015663"/>
          </a:xfrm>
          <a:prstGeom prst="rect">
            <a:avLst/>
          </a:prstGeom>
          <a:noFill/>
        </p:spPr>
        <p:txBody>
          <a:bodyPr wrap="square" rtlCol="0">
            <a:spAutoFit/>
          </a:bodyPr>
          <a:lstStyle/>
          <a:p>
            <a:r>
              <a:rPr lang="en-IE" sz="3000" b="1" dirty="0" err="1">
                <a:solidFill>
                  <a:schemeClr val="bg1"/>
                </a:solidFill>
              </a:rPr>
              <a:t>Enkele</a:t>
            </a:r>
            <a:r>
              <a:rPr lang="en-IE" sz="3000" b="1" dirty="0">
                <a:solidFill>
                  <a:schemeClr val="bg1"/>
                </a:solidFill>
              </a:rPr>
              <a:t> top tips </a:t>
            </a:r>
            <a:r>
              <a:rPr lang="hr-BA" sz="3000" b="1" dirty="0">
                <a:solidFill>
                  <a:schemeClr val="bg1"/>
                </a:solidFill>
              </a:rPr>
              <a:t>: </a:t>
            </a:r>
          </a:p>
          <a:p>
            <a:r>
              <a:rPr lang="hr-BA" sz="3000" dirty="0">
                <a:solidFill>
                  <a:schemeClr val="bg1"/>
                </a:solidFill>
              </a:rPr>
              <a:t>Probeer een Pitch Deck</a:t>
            </a:r>
            <a:endParaRPr lang="en-US" sz="3000" dirty="0">
              <a:solidFill>
                <a:schemeClr val="bg1"/>
              </a:solidFill>
            </a:endParaRPr>
          </a:p>
        </p:txBody>
      </p:sp>
      <p:pic>
        <p:nvPicPr>
          <p:cNvPr id="8" name="Picture 7">
            <a:hlinkClick r:id="rId2"/>
            <a:extLst>
              <a:ext uri="{FF2B5EF4-FFF2-40B4-BE49-F238E27FC236}">
                <a16:creationId xmlns:a16="http://schemas.microsoft.com/office/drawing/2014/main" id="{E6078FF1-3C74-468C-874A-EE30D28A3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246" y="1600356"/>
            <a:ext cx="4193590" cy="1828644"/>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9E2718EF-F0AE-4513-90C2-31450FF9928F}"/>
              </a:ext>
            </a:extLst>
          </p:cNvPr>
          <p:cNvCxnSpPr/>
          <p:nvPr/>
        </p:nvCxnSpPr>
        <p:spPr>
          <a:xfrm>
            <a:off x="4879910" y="4142792"/>
            <a:ext cx="66060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hlinkClick r:id="rId4"/>
            <a:extLst>
              <a:ext uri="{FF2B5EF4-FFF2-40B4-BE49-F238E27FC236}">
                <a16:creationId xmlns:a16="http://schemas.microsoft.com/office/drawing/2014/main" id="{2AA1F10F-67D4-428E-ABAE-B6328CF336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071" y="3741583"/>
            <a:ext cx="4284558" cy="281247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A725245D-6DC8-4D27-85E2-2A5403FEEB5B}"/>
              </a:ext>
            </a:extLst>
          </p:cNvPr>
          <p:cNvSpPr/>
          <p:nvPr/>
        </p:nvSpPr>
        <p:spPr>
          <a:xfrm>
            <a:off x="2767047" y="302499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rPr>
              <a:t>KLIK op elk plaatje OM TE BEKIJKEN</a:t>
            </a:r>
            <a:endParaRPr lang="en-US" sz="1400" b="1" dirty="0">
              <a:solidFill>
                <a:schemeClr val="bg1"/>
              </a:solidFill>
            </a:endParaRPr>
          </a:p>
        </p:txBody>
      </p:sp>
    </p:spTree>
    <p:extLst>
      <p:ext uri="{BB962C8B-B14F-4D97-AF65-F5344CB8AC3E}">
        <p14:creationId xmlns:p14="http://schemas.microsoft.com/office/powerpoint/2010/main" val="83711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nvPr>
        </p:nvSpPr>
        <p:spPr>
          <a:xfrm>
            <a:off x="500193" y="469145"/>
            <a:ext cx="10978262" cy="1083096"/>
          </a:xfrm>
        </p:spPr>
        <p:txBody>
          <a:bodyPr/>
          <a:lstStyle/>
          <a:p>
            <a:r>
              <a:rPr lang="en-US" dirty="0"/>
              <a:t>ENKELE TOP TIPS </a:t>
            </a:r>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nvPr>
        </p:nvSpPr>
        <p:spPr>
          <a:xfrm>
            <a:off x="890970" y="1552241"/>
            <a:ext cx="10467910" cy="4038015"/>
          </a:xfrm>
        </p:spPr>
        <p:txBody>
          <a:bodyPr/>
          <a:lstStyle/>
          <a:p>
            <a:pPr marL="342900" indent="-342900">
              <a:buFont typeface="Wingdings" panose="05000000000000000000" pitchFamily="2" charset="2"/>
              <a:buChar char="ü"/>
            </a:pPr>
            <a:r>
              <a:rPr lang="nl-NL" dirty="0"/>
              <a:t>Ga er niet van uit dat de geldschieter iets weet van je initiatief/</a:t>
            </a:r>
            <a:r>
              <a:rPr lang="nl-NL" dirty="0" err="1"/>
              <a:t>mediation</a:t>
            </a:r>
            <a:r>
              <a:rPr lang="nl-NL" dirty="0"/>
              <a:t>, of achtergrond. Beschrijf je project eerlijk en volledig</a:t>
            </a:r>
          </a:p>
          <a:p>
            <a:pPr marL="342900" indent="-342900">
              <a:buFont typeface="Wingdings" panose="05000000000000000000" pitchFamily="2" charset="2"/>
              <a:buChar char="ü"/>
            </a:pPr>
            <a:r>
              <a:rPr lang="nl-NL" dirty="0"/>
              <a:t>Deel de inhoud van de aanvraag op in hapklare stukken</a:t>
            </a:r>
          </a:p>
          <a:p>
            <a:pPr marL="342900" indent="-342900">
              <a:buFont typeface="Wingdings" panose="05000000000000000000" pitchFamily="2" charset="2"/>
              <a:buChar char="ü"/>
            </a:pPr>
            <a:r>
              <a:rPr lang="nl-NL" dirty="0"/>
              <a:t>Denk goed na over de presentatie; de meeste financiers lezen veel aanvragen en als een aanvraag makkelijk te lezen is en goed gepresenteerd wordt, maakt dat hun leven een stuk makkelijker</a:t>
            </a:r>
          </a:p>
          <a:p>
            <a:pPr marL="342900" indent="-342900">
              <a:buFont typeface="Wingdings" panose="05000000000000000000" pitchFamily="2" charset="2"/>
              <a:buChar char="ü"/>
            </a:pPr>
            <a:r>
              <a:rPr lang="nl-NL" dirty="0"/>
              <a:t>Doe niet te veel beloftes - uiteindelijk zul je ze toch moeten waarmaken</a:t>
            </a:r>
          </a:p>
          <a:p>
            <a:pPr marL="342900" indent="-342900">
              <a:buFont typeface="Wingdings" panose="05000000000000000000" pitchFamily="2" charset="2"/>
              <a:buChar char="ü"/>
            </a:pPr>
            <a:r>
              <a:rPr lang="nl-NL" dirty="0"/>
              <a:t>Het samenstellen van een subsidieaanvraag duurt altijd veel langer dan je denkt!</a:t>
            </a:r>
            <a:endParaRPr lang="en-US" dirty="0"/>
          </a:p>
        </p:txBody>
      </p:sp>
    </p:spTree>
    <p:extLst>
      <p:ext uri="{BB962C8B-B14F-4D97-AF65-F5344CB8AC3E}">
        <p14:creationId xmlns:p14="http://schemas.microsoft.com/office/powerpoint/2010/main" val="132381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nvPr>
        </p:nvSpPr>
        <p:spPr/>
        <p:txBody>
          <a:bodyPr/>
          <a:lstStyle/>
          <a:p>
            <a:r>
              <a:rPr lang="en-US" dirty="0"/>
              <a:t>ENKELE TOP TIPS </a:t>
            </a:r>
          </a:p>
          <a:p>
            <a:endParaRPr lang="en-US" dirty="0"/>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nvPr>
        </p:nvSpPr>
        <p:spPr>
          <a:xfrm>
            <a:off x="410548" y="1682721"/>
            <a:ext cx="4506685" cy="1932997"/>
          </a:xfrm>
        </p:spPr>
        <p:txBody>
          <a:bodyPr/>
          <a:lstStyle/>
          <a:p>
            <a:pPr marL="342900" indent="-342900">
              <a:buFont typeface="Wingdings" panose="05000000000000000000" pitchFamily="2" charset="2"/>
              <a:buChar char="ü"/>
            </a:pPr>
            <a:r>
              <a:rPr lang="nl-NL" sz="2200" dirty="0"/>
              <a:t>Denk eraan dat het competitief is - je allerbeste kant laten zien</a:t>
            </a:r>
          </a:p>
          <a:p>
            <a:pPr marL="342900" indent="-342900">
              <a:buFont typeface="Wingdings" panose="05000000000000000000" pitchFamily="2" charset="2"/>
              <a:buChar char="ü"/>
            </a:pPr>
            <a:r>
              <a:rPr lang="nl-NL" sz="2200" dirty="0"/>
              <a:t>Schrijf op een interessante manier die de energie en geest van je project weergeeft (journalistieke stijl)</a:t>
            </a:r>
          </a:p>
          <a:p>
            <a:pPr marL="342900" indent="-342900">
              <a:buFont typeface="Wingdings" panose="05000000000000000000" pitchFamily="2" charset="2"/>
              <a:buChar char="ü"/>
            </a:pPr>
            <a:r>
              <a:rPr lang="nl-NL" sz="2200" dirty="0"/>
              <a:t>Bewijs dat er behoefte aan jouw initiatief, het is niet voldoende om te zeggen: "we weten ... we denken...." onderbouw het met relevant onderzoek</a:t>
            </a:r>
          </a:p>
          <a:p>
            <a:pPr marL="342900" indent="-342900">
              <a:buFont typeface="Wingdings" panose="05000000000000000000" pitchFamily="2" charset="2"/>
              <a:buChar char="ü"/>
            </a:pPr>
            <a:endParaRPr lang="en-US" sz="2200" dirty="0"/>
          </a:p>
          <a:p>
            <a:endParaRPr lang="en-US" sz="2200" dirty="0"/>
          </a:p>
        </p:txBody>
      </p:sp>
      <p:pic>
        <p:nvPicPr>
          <p:cNvPr id="5" name="Picture 4" descr="Woman holding white mug">
            <a:extLst>
              <a:ext uri="{FF2B5EF4-FFF2-40B4-BE49-F238E27FC236}">
                <a16:creationId xmlns:a16="http://schemas.microsoft.com/office/drawing/2014/main" id="{4ADC9F7E-20BB-4AAD-88AA-AE3E22142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5925" y="0"/>
            <a:ext cx="7076075" cy="47220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677AC18-7DA0-4C9C-AA70-C45258BD71C4}"/>
              </a:ext>
            </a:extLst>
          </p:cNvPr>
          <p:cNvSpPr txBox="1"/>
          <p:nvPr/>
        </p:nvSpPr>
        <p:spPr>
          <a:xfrm>
            <a:off x="410548" y="5334353"/>
            <a:ext cx="11299372" cy="84638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nl-NL" sz="2200" dirty="0">
                <a:solidFill>
                  <a:srgbClr val="404040"/>
                </a:solidFill>
              </a:rPr>
              <a:t>Laat zien dat je project aanvullend is - en niet concurreert met anderen</a:t>
            </a:r>
          </a:p>
          <a:p>
            <a:pPr marL="342900" indent="-342900">
              <a:spcAft>
                <a:spcPts val="600"/>
              </a:spcAft>
              <a:buFont typeface="Wingdings" panose="05000000000000000000" pitchFamily="2" charset="2"/>
              <a:buChar char="ü"/>
            </a:pPr>
            <a:r>
              <a:rPr lang="nl-NL" sz="2200" dirty="0">
                <a:solidFill>
                  <a:srgbClr val="404040"/>
                </a:solidFill>
              </a:rPr>
              <a:t>En last but </a:t>
            </a:r>
            <a:r>
              <a:rPr lang="nl-NL" sz="2200" dirty="0" err="1">
                <a:solidFill>
                  <a:srgbClr val="404040"/>
                </a:solidFill>
              </a:rPr>
              <a:t>not</a:t>
            </a:r>
            <a:r>
              <a:rPr lang="nl-NL" sz="2200" dirty="0">
                <a:solidFill>
                  <a:srgbClr val="404040"/>
                </a:solidFill>
              </a:rPr>
              <a:t> </a:t>
            </a:r>
            <a:r>
              <a:rPr lang="nl-NL" sz="2200" dirty="0" err="1">
                <a:solidFill>
                  <a:srgbClr val="404040"/>
                </a:solidFill>
              </a:rPr>
              <a:t>least</a:t>
            </a:r>
            <a:r>
              <a:rPr lang="nl-NL" sz="2200" dirty="0">
                <a:solidFill>
                  <a:srgbClr val="404040"/>
                </a:solidFill>
              </a:rPr>
              <a:t>: praat zeker met subsidieverstrekker voordat je een aanvraag indient</a:t>
            </a:r>
            <a:endParaRPr lang="en-US" sz="2200" dirty="0">
              <a:solidFill>
                <a:srgbClr val="404040"/>
              </a:solidFill>
            </a:endParaRPr>
          </a:p>
        </p:txBody>
      </p:sp>
    </p:spTree>
    <p:extLst>
      <p:ext uri="{BB962C8B-B14F-4D97-AF65-F5344CB8AC3E}">
        <p14:creationId xmlns:p14="http://schemas.microsoft.com/office/powerpoint/2010/main" val="109175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en-US" dirty="0" err="1"/>
              <a:t>Belanghebbenden</a:t>
            </a:r>
            <a:r>
              <a:rPr lang="en-US" dirty="0"/>
              <a:t> en partners </a:t>
            </a:r>
            <a:r>
              <a:rPr lang="en-US" dirty="0" err="1"/>
              <a:t>identificeren</a:t>
            </a:r>
            <a:endParaRPr lang="en-US" dirty="0"/>
          </a:p>
        </p:txBody>
      </p:sp>
    </p:spTree>
    <p:extLst>
      <p:ext uri="{BB962C8B-B14F-4D97-AF65-F5344CB8AC3E}">
        <p14:creationId xmlns:p14="http://schemas.microsoft.com/office/powerpoint/2010/main" val="299501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80984-F2E5-4BCD-B723-C6A6AFF5B340}"/>
              </a:ext>
            </a:extLst>
          </p:cNvPr>
          <p:cNvSpPr>
            <a:spLocks noGrp="1"/>
          </p:cNvSpPr>
          <p:nvPr>
            <p:ph type="body" sz="quarter" idx="13"/>
          </p:nvPr>
        </p:nvSpPr>
        <p:spPr/>
        <p:txBody>
          <a:bodyPr/>
          <a:lstStyle/>
          <a:p>
            <a:r>
              <a:rPr lang="hr-BA" dirty="0"/>
              <a:t>Wat is een belanghebbende?</a:t>
            </a:r>
            <a:endParaRPr lang="en-US" dirty="0"/>
          </a:p>
        </p:txBody>
      </p:sp>
      <p:sp>
        <p:nvSpPr>
          <p:cNvPr id="3" name="Text Placeholder 2">
            <a:extLst>
              <a:ext uri="{FF2B5EF4-FFF2-40B4-BE49-F238E27FC236}">
                <a16:creationId xmlns:a16="http://schemas.microsoft.com/office/drawing/2014/main" id="{F1E112A7-E4DD-4734-A99F-C357C7CA2FAF}"/>
              </a:ext>
            </a:extLst>
          </p:cNvPr>
          <p:cNvSpPr>
            <a:spLocks noGrp="1"/>
          </p:cNvSpPr>
          <p:nvPr>
            <p:ph type="body" sz="quarter" idx="14"/>
          </p:nvPr>
        </p:nvSpPr>
        <p:spPr/>
        <p:txBody>
          <a:bodyPr/>
          <a:lstStyle/>
          <a:p>
            <a:pPr algn="ctr"/>
            <a:r>
              <a:rPr lang="nl-NL" sz="2800" dirty="0"/>
              <a:t>Een belanghebbende is iedereen die een directe belang heeft bij je project. Ze worden beïnvloed door, of kunnen invloed uitoefenen op, je project.</a:t>
            </a:r>
            <a:r>
              <a:rPr lang="en-IE" sz="2800" dirty="0"/>
              <a:t> </a:t>
            </a:r>
          </a:p>
          <a:p>
            <a:pPr algn="ctr"/>
            <a:endParaRPr lang="en-US" sz="1100" dirty="0"/>
          </a:p>
          <a:p>
            <a:pPr algn="ctr"/>
            <a:r>
              <a:rPr lang="nl-NL" sz="2800" b="1" dirty="0">
                <a:solidFill>
                  <a:srgbClr val="A6377D"/>
                </a:solidFill>
              </a:rPr>
              <a:t>Je belanghebbenden zijn een diverse groep, met uiteenlopende belangen</a:t>
            </a:r>
            <a:r>
              <a:rPr lang="hr-BA" sz="2800" b="1" dirty="0">
                <a:solidFill>
                  <a:srgbClr val="A6377D"/>
                </a:solidFill>
              </a:rPr>
              <a:t>!</a:t>
            </a:r>
          </a:p>
          <a:p>
            <a:pPr algn="ctr"/>
            <a:endParaRPr lang="hr-BA" sz="1100" b="1" dirty="0">
              <a:solidFill>
                <a:srgbClr val="A6377D"/>
              </a:solidFill>
            </a:endParaRPr>
          </a:p>
          <a:p>
            <a:pPr algn="just"/>
            <a:r>
              <a:rPr lang="en-US" b="1" dirty="0" err="1">
                <a:solidFill>
                  <a:srgbClr val="A6377D"/>
                </a:solidFill>
              </a:rPr>
              <a:t>Activiteit</a:t>
            </a:r>
            <a:r>
              <a:rPr lang="en-US" b="1" dirty="0">
                <a:solidFill>
                  <a:srgbClr val="A6377D"/>
                </a:solidFill>
              </a:rPr>
              <a:t>: </a:t>
            </a:r>
            <a:r>
              <a:rPr lang="nl-NL" dirty="0"/>
              <a:t>Maak een lijst van alle individuen, groepen, bedrijven, publieke instellingen die op een of andere manier met je project te maken hebben</a:t>
            </a:r>
            <a:endParaRPr lang="en-US" sz="2800" b="1" dirty="0">
              <a:solidFill>
                <a:srgbClr val="A6377D"/>
              </a:solidFill>
            </a:endParaRPr>
          </a:p>
        </p:txBody>
      </p:sp>
    </p:spTree>
    <p:extLst>
      <p:ext uri="{BB962C8B-B14F-4D97-AF65-F5344CB8AC3E}">
        <p14:creationId xmlns:p14="http://schemas.microsoft.com/office/powerpoint/2010/main" val="129592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5730241" y="695930"/>
            <a:ext cx="5618254" cy="3664001"/>
          </a:xfrm>
        </p:spPr>
        <p:txBody>
          <a:bodyPr/>
          <a:lstStyle/>
          <a:p>
            <a:r>
              <a:rPr lang="nl-NL" dirty="0"/>
              <a:t>Je klaarmaken voor financiering, zelfanalyse, vaststellen van behoeften en benodigde middelen</a:t>
            </a:r>
            <a:endParaRPr lang="en-US" dirty="0"/>
          </a:p>
        </p:txBody>
      </p:sp>
    </p:spTree>
    <p:extLst>
      <p:ext uri="{BB962C8B-B14F-4D97-AF65-F5344CB8AC3E}">
        <p14:creationId xmlns:p14="http://schemas.microsoft.com/office/powerpoint/2010/main" val="423236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77CA8-9341-42EC-9AFF-E359C8112DCC}"/>
              </a:ext>
            </a:extLst>
          </p:cNvPr>
          <p:cNvSpPr>
            <a:spLocks noGrp="1"/>
          </p:cNvSpPr>
          <p:nvPr>
            <p:ph type="body" sz="quarter" idx="13"/>
          </p:nvPr>
        </p:nvSpPr>
        <p:spPr>
          <a:xfrm>
            <a:off x="447066" y="401652"/>
            <a:ext cx="11222614" cy="1387357"/>
          </a:xfrm>
        </p:spPr>
        <p:txBody>
          <a:bodyPr/>
          <a:lstStyle/>
          <a:p>
            <a:r>
              <a:rPr lang="nl-NL" dirty="0"/>
              <a:t>De kracht van belanghebbenden : BEKIJK HET FILMPJE</a:t>
            </a:r>
          </a:p>
          <a:p>
            <a:r>
              <a:rPr lang="nl-NL" sz="1600" dirty="0"/>
              <a:t>(Tip: Gebruik de automatisch vertaalde ondertitels om mee te lezen in je eigen taal)</a:t>
            </a:r>
            <a:endParaRPr lang="en-US" sz="1600" dirty="0"/>
          </a:p>
        </p:txBody>
      </p:sp>
      <p:pic>
        <p:nvPicPr>
          <p:cNvPr id="4" name="Online Media 3" title="Stakeholder Analysis: Winning Support for Your Projects">
            <a:hlinkClick r:id="" action="ppaction://media"/>
            <a:extLst>
              <a:ext uri="{FF2B5EF4-FFF2-40B4-BE49-F238E27FC236}">
                <a16:creationId xmlns:a16="http://schemas.microsoft.com/office/drawing/2014/main" id="{FB8C7C47-226F-4A99-9E8C-EB19FB1511B2}"/>
              </a:ext>
            </a:extLst>
          </p:cNvPr>
          <p:cNvPicPr>
            <a:picLocks noRot="1" noChangeAspect="1"/>
          </p:cNvPicPr>
          <p:nvPr>
            <a:videoFile r:link="rId1"/>
          </p:nvPr>
        </p:nvPicPr>
        <p:blipFill>
          <a:blip r:embed="rId3"/>
          <a:stretch>
            <a:fillRect/>
          </a:stretch>
        </p:blipFill>
        <p:spPr>
          <a:xfrm>
            <a:off x="3737713" y="2329543"/>
            <a:ext cx="4089116" cy="2739449"/>
          </a:xfrm>
          <a:prstGeom prst="rect">
            <a:avLst/>
          </a:prstGeom>
        </p:spPr>
      </p:pic>
    </p:spTree>
    <p:extLst>
      <p:ext uri="{BB962C8B-B14F-4D97-AF65-F5344CB8AC3E}">
        <p14:creationId xmlns:p14="http://schemas.microsoft.com/office/powerpoint/2010/main" val="635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87CD19-4E84-4D87-816E-120544537667}"/>
              </a:ext>
            </a:extLst>
          </p:cNvPr>
          <p:cNvSpPr>
            <a:spLocks noGrp="1"/>
          </p:cNvSpPr>
          <p:nvPr>
            <p:ph type="body" sz="quarter" idx="13"/>
          </p:nvPr>
        </p:nvSpPr>
        <p:spPr/>
        <p:txBody>
          <a:bodyPr/>
          <a:lstStyle/>
          <a:p>
            <a:r>
              <a:rPr lang="nl-NL" b="1" dirty="0"/>
              <a:t>Doelgroepen, wie hebben er baat bij?</a:t>
            </a:r>
            <a:endParaRPr lang="en-US" dirty="0"/>
          </a:p>
        </p:txBody>
      </p:sp>
      <p:sp>
        <p:nvSpPr>
          <p:cNvPr id="3" name="Text Placeholder 2">
            <a:extLst>
              <a:ext uri="{FF2B5EF4-FFF2-40B4-BE49-F238E27FC236}">
                <a16:creationId xmlns:a16="http://schemas.microsoft.com/office/drawing/2014/main" id="{A551EBEE-EB45-4045-AFB9-A3EDEEF3AF47}"/>
              </a:ext>
            </a:extLst>
          </p:cNvPr>
          <p:cNvSpPr>
            <a:spLocks noGrp="1"/>
          </p:cNvSpPr>
          <p:nvPr>
            <p:ph type="body" sz="quarter" idx="14"/>
          </p:nvPr>
        </p:nvSpPr>
        <p:spPr>
          <a:xfrm>
            <a:off x="708651" y="2523730"/>
            <a:ext cx="4919263" cy="3746441"/>
          </a:xfrm>
        </p:spPr>
        <p:txBody>
          <a:bodyPr/>
          <a:lstStyle/>
          <a:p>
            <a:pPr marL="342900" indent="-342900">
              <a:buFont typeface="Wingdings" panose="05000000000000000000" pitchFamily="2" charset="2"/>
              <a:buChar char="ü"/>
            </a:pPr>
            <a:r>
              <a:rPr lang="nl-NL" dirty="0"/>
              <a:t>Wiens probleem lost het project op?</a:t>
            </a:r>
          </a:p>
          <a:p>
            <a:pPr marL="342900" indent="-342900">
              <a:buFont typeface="Wingdings" panose="05000000000000000000" pitchFamily="2" charset="2"/>
              <a:buChar char="ü"/>
            </a:pPr>
            <a:r>
              <a:rPr lang="nl-NL" dirty="0"/>
              <a:t>Beschrijf de DOELGROEP</a:t>
            </a:r>
          </a:p>
          <a:p>
            <a:pPr marL="342900" indent="-342900">
              <a:buFont typeface="Wingdings" panose="05000000000000000000" pitchFamily="2" charset="2"/>
              <a:buChar char="ü"/>
            </a:pPr>
            <a:r>
              <a:rPr lang="nl-NL" dirty="0"/>
              <a:t>Probeer in te schatten hoeveel, hoe groot de doelgroep is</a:t>
            </a:r>
          </a:p>
          <a:p>
            <a:pPr marL="342900" indent="-342900">
              <a:buFont typeface="Wingdings" panose="05000000000000000000" pitchFamily="2" charset="2"/>
              <a:buChar char="ü"/>
            </a:pPr>
            <a:r>
              <a:rPr lang="nl-NL" dirty="0"/>
              <a:t>Met wie kun je samenwerken? </a:t>
            </a:r>
          </a:p>
          <a:p>
            <a:pPr marL="342900" indent="-342900">
              <a:buFont typeface="Wingdings" panose="05000000000000000000" pitchFamily="2" charset="2"/>
              <a:buChar char="ü"/>
            </a:pPr>
            <a:r>
              <a:rPr lang="nl-NL" dirty="0"/>
              <a:t>Vraagt de Call dat van je? Wie heeft belang bij dit project? Wat is hun relatie tot het project?</a:t>
            </a:r>
            <a:endParaRPr lang="en-US" dirty="0"/>
          </a:p>
        </p:txBody>
      </p:sp>
      <p:sp>
        <p:nvSpPr>
          <p:cNvPr id="5" name="TextBox 4">
            <a:extLst>
              <a:ext uri="{FF2B5EF4-FFF2-40B4-BE49-F238E27FC236}">
                <a16:creationId xmlns:a16="http://schemas.microsoft.com/office/drawing/2014/main" id="{7BFC385D-71FC-4AB0-98E2-133758C53B0E}"/>
              </a:ext>
            </a:extLst>
          </p:cNvPr>
          <p:cNvSpPr txBox="1"/>
          <p:nvPr/>
        </p:nvSpPr>
        <p:spPr>
          <a:xfrm>
            <a:off x="6694716" y="2284035"/>
            <a:ext cx="4136570" cy="2062103"/>
          </a:xfrm>
          <a:prstGeom prst="rect">
            <a:avLst/>
          </a:prstGeom>
          <a:noFill/>
        </p:spPr>
        <p:txBody>
          <a:bodyPr wrap="square">
            <a:spAutoFit/>
          </a:bodyPr>
          <a:lstStyle/>
          <a:p>
            <a:pPr lvl="1" algn="ctr"/>
            <a:r>
              <a:rPr lang="en-US" sz="3200" dirty="0">
                <a:solidFill>
                  <a:srgbClr val="FFC000"/>
                </a:solidFill>
              </a:rPr>
              <a:t>DIRECT </a:t>
            </a:r>
            <a:r>
              <a:rPr lang="hr-BA" sz="3200" dirty="0">
                <a:solidFill>
                  <a:srgbClr val="FFC000"/>
                </a:solidFill>
              </a:rPr>
              <a:t>+</a:t>
            </a:r>
            <a:r>
              <a:rPr lang="en-US" sz="3200" dirty="0">
                <a:solidFill>
                  <a:srgbClr val="FFC000"/>
                </a:solidFill>
              </a:rPr>
              <a:t> INDIRECT </a:t>
            </a:r>
            <a:r>
              <a:rPr lang="en-US" sz="3200" dirty="0" err="1">
                <a:solidFill>
                  <a:srgbClr val="FFC000"/>
                </a:solidFill>
              </a:rPr>
              <a:t>doelgroepen</a:t>
            </a:r>
            <a:r>
              <a:rPr lang="hr-BA" sz="3200" dirty="0">
                <a:solidFill>
                  <a:srgbClr val="FFC000"/>
                </a:solidFill>
              </a:rPr>
              <a:t>:</a:t>
            </a:r>
          </a:p>
          <a:p>
            <a:pPr lvl="1" algn="ctr"/>
            <a:r>
              <a:rPr lang="nl-NL" sz="3200" b="1" dirty="0">
                <a:solidFill>
                  <a:srgbClr val="797979"/>
                </a:solidFill>
              </a:rPr>
              <a:t>klik hieronder voor meer informatie</a:t>
            </a:r>
            <a:endParaRPr lang="en-US" sz="3200" b="1" dirty="0">
              <a:solidFill>
                <a:srgbClr val="797979"/>
              </a:solidFill>
            </a:endParaRPr>
          </a:p>
        </p:txBody>
      </p:sp>
      <p:pic>
        <p:nvPicPr>
          <p:cNvPr id="7" name="Graphic 6" descr="Group of people outline">
            <a:hlinkClick r:id="rId2"/>
            <a:extLst>
              <a:ext uri="{FF2B5EF4-FFF2-40B4-BE49-F238E27FC236}">
                <a16:creationId xmlns:a16="http://schemas.microsoft.com/office/drawing/2014/main" id="{9431664B-9581-4D0E-BA71-A0D0690FDD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6412" y="4346138"/>
            <a:ext cx="1762503" cy="1762503"/>
          </a:xfrm>
          <a:prstGeom prst="rect">
            <a:avLst/>
          </a:prstGeom>
        </p:spPr>
      </p:pic>
      <p:cxnSp>
        <p:nvCxnSpPr>
          <p:cNvPr id="9" name="Straight Connector 8">
            <a:extLst>
              <a:ext uri="{FF2B5EF4-FFF2-40B4-BE49-F238E27FC236}">
                <a16:creationId xmlns:a16="http://schemas.microsoft.com/office/drawing/2014/main" id="{691ED6BB-7160-4D5C-B8DB-831AA0D4E085}"/>
              </a:ext>
            </a:extLst>
          </p:cNvPr>
          <p:cNvCxnSpPr/>
          <p:nvPr/>
        </p:nvCxnSpPr>
        <p:spPr>
          <a:xfrm>
            <a:off x="6357257" y="2362200"/>
            <a:ext cx="0" cy="374644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2604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7CC12-D72F-4A0D-A7AE-8A486227425E}"/>
              </a:ext>
            </a:extLst>
          </p:cNvPr>
          <p:cNvSpPr>
            <a:spLocks noGrp="1"/>
          </p:cNvSpPr>
          <p:nvPr>
            <p:ph type="body" sz="quarter" idx="13"/>
          </p:nvPr>
        </p:nvSpPr>
        <p:spPr>
          <a:xfrm>
            <a:off x="936171" y="695931"/>
            <a:ext cx="10412324" cy="1045784"/>
          </a:xfrm>
        </p:spPr>
        <p:txBody>
          <a:bodyPr>
            <a:normAutofit lnSpcReduction="10000"/>
          </a:bodyPr>
          <a:lstStyle/>
          <a:p>
            <a:pPr algn="ctr"/>
            <a:r>
              <a:rPr lang="nl-NL" sz="3600" dirty="0"/>
              <a:t>Je voorstel aanpassen aan verschillende subsidiemogelijkheden </a:t>
            </a:r>
            <a:endParaRPr lang="en-US" dirty="0"/>
          </a:p>
        </p:txBody>
      </p:sp>
      <p:pic>
        <p:nvPicPr>
          <p:cNvPr id="3" name="Picture 2" descr="A close up of a piece of paper&#10;&#10;Description automatically generated">
            <a:extLst>
              <a:ext uri="{FF2B5EF4-FFF2-40B4-BE49-F238E27FC236}">
                <a16:creationId xmlns:a16="http://schemas.microsoft.com/office/drawing/2014/main" id="{11A8E49C-1E84-4E66-99BD-5AEE1754A3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6886" y="2213032"/>
            <a:ext cx="5613283" cy="37407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2A1A044-A7EF-43D5-B232-68DDAEC08E84}"/>
              </a:ext>
            </a:extLst>
          </p:cNvPr>
          <p:cNvSpPr txBox="1"/>
          <p:nvPr/>
        </p:nvSpPr>
        <p:spPr>
          <a:xfrm>
            <a:off x="495501" y="2291565"/>
            <a:ext cx="5529379" cy="3477875"/>
          </a:xfrm>
          <a:prstGeom prst="rect">
            <a:avLst/>
          </a:prstGeom>
          <a:noFill/>
        </p:spPr>
        <p:txBody>
          <a:bodyPr wrap="square">
            <a:spAutoFit/>
          </a:bodyPr>
          <a:lstStyle/>
          <a:p>
            <a:pPr marL="342900" indent="-342900">
              <a:buFont typeface="Wingdings" panose="05000000000000000000" pitchFamily="2" charset="2"/>
              <a:buChar char="ü"/>
            </a:pPr>
            <a:r>
              <a:rPr lang="nl-NL" sz="2000" dirty="0">
                <a:solidFill>
                  <a:schemeClr val="bg1"/>
                </a:solidFill>
              </a:rPr>
              <a:t>Begin met de DOELSTELLINGEN van de subsidieverlener, bv. actief burgerschap, inclusie, gelijkheid enz.</a:t>
            </a:r>
          </a:p>
          <a:p>
            <a:pPr marL="342900" indent="-342900">
              <a:buFont typeface="Wingdings" panose="05000000000000000000" pitchFamily="2" charset="2"/>
              <a:buChar char="ü"/>
            </a:pPr>
            <a:r>
              <a:rPr lang="nl-NL" sz="2000" dirty="0">
                <a:solidFill>
                  <a:schemeClr val="bg1"/>
                </a:solidFill>
              </a:rPr>
              <a:t>Zoek inclusiedoelstellingen, combineer ze met andere doelstellingen</a:t>
            </a:r>
          </a:p>
          <a:p>
            <a:pPr marL="342900" indent="-342900">
              <a:buFont typeface="Wingdings" panose="05000000000000000000" pitchFamily="2" charset="2"/>
              <a:buChar char="ü"/>
            </a:pPr>
            <a:r>
              <a:rPr lang="nl-NL" sz="2000" dirty="0">
                <a:solidFill>
                  <a:schemeClr val="bg1"/>
                </a:solidFill>
              </a:rPr>
              <a:t>Zoek de verbindingspunten</a:t>
            </a:r>
          </a:p>
          <a:p>
            <a:pPr marL="342900" indent="-342900">
              <a:buFont typeface="Wingdings" panose="05000000000000000000" pitchFamily="2" charset="2"/>
              <a:buChar char="ü"/>
            </a:pPr>
            <a:r>
              <a:rPr lang="nl-NL" sz="2000" dirty="0">
                <a:solidFill>
                  <a:schemeClr val="bg1"/>
                </a:solidFill>
              </a:rPr>
              <a:t>Bepaal welke inhoud hergebruikt kan worden </a:t>
            </a:r>
          </a:p>
          <a:p>
            <a:pPr marL="342900" indent="-342900">
              <a:buFont typeface="Wingdings" panose="05000000000000000000" pitchFamily="2" charset="2"/>
              <a:buChar char="ü"/>
            </a:pPr>
            <a:r>
              <a:rPr lang="nl-NL" sz="2000" dirty="0">
                <a:solidFill>
                  <a:schemeClr val="bg1"/>
                </a:solidFill>
              </a:rPr>
              <a:t>Zoek sleutelwoorden - RUIL naar nieuwe sleutelwoorden</a:t>
            </a:r>
          </a:p>
          <a:p>
            <a:pPr marL="342900" indent="-342900">
              <a:buFont typeface="Wingdings" panose="05000000000000000000" pitchFamily="2" charset="2"/>
              <a:buChar char="ü"/>
            </a:pPr>
            <a:r>
              <a:rPr lang="nl-NL" sz="2000" dirty="0">
                <a:solidFill>
                  <a:schemeClr val="bg1"/>
                </a:solidFill>
              </a:rPr>
              <a:t>Onderzoek en controleer nieuwe informatiebronnen</a:t>
            </a:r>
            <a:endParaRPr lang="en-GB" sz="2000" dirty="0">
              <a:solidFill>
                <a:schemeClr val="bg1"/>
              </a:solidFill>
            </a:endParaRPr>
          </a:p>
        </p:txBody>
      </p:sp>
    </p:spTree>
    <p:extLst>
      <p:ext uri="{BB962C8B-B14F-4D97-AF65-F5344CB8AC3E}">
        <p14:creationId xmlns:p14="http://schemas.microsoft.com/office/powerpoint/2010/main" val="3580657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nvPr>
        </p:nvSpPr>
        <p:spPr>
          <a:xfrm>
            <a:off x="4487256" y="151062"/>
            <a:ext cx="6983178" cy="601996"/>
          </a:xfrm>
        </p:spPr>
        <p:txBody>
          <a:bodyPr>
            <a:normAutofit fontScale="62500" lnSpcReduction="20000"/>
          </a:bodyPr>
          <a:lstStyle/>
          <a:p>
            <a:r>
              <a:rPr lang="nl-NL" dirty="0"/>
              <a:t>BRON - Lijst van mogelijkheden en hulpbronnen - EU</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extLst>
              <p:ext uri="{D42A27DB-BD31-4B8C-83A1-F6EECF244321}">
                <p14:modId xmlns:p14="http://schemas.microsoft.com/office/powerpoint/2010/main" val="2419361917"/>
              </p:ext>
            </p:extLst>
          </p:nvPr>
        </p:nvGraphicFramePr>
        <p:xfrm>
          <a:off x="213360" y="865603"/>
          <a:ext cx="5440992" cy="5414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extLst>
              <p:ext uri="{D42A27DB-BD31-4B8C-83A1-F6EECF244321}">
                <p14:modId xmlns:p14="http://schemas.microsoft.com/office/powerpoint/2010/main" val="44412883"/>
              </p:ext>
            </p:extLst>
          </p:nvPr>
        </p:nvGraphicFramePr>
        <p:xfrm>
          <a:off x="6252547" y="845283"/>
          <a:ext cx="556933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96524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nvPr>
        </p:nvSpPr>
        <p:spPr>
          <a:xfrm>
            <a:off x="4487256" y="151062"/>
            <a:ext cx="6983178" cy="601996"/>
          </a:xfrm>
        </p:spPr>
        <p:txBody>
          <a:bodyPr>
            <a:normAutofit fontScale="62500" lnSpcReduction="20000"/>
          </a:bodyPr>
          <a:lstStyle/>
          <a:p>
            <a:r>
              <a:rPr lang="nl-NL" dirty="0"/>
              <a:t>BRON - Lijst van mogelijkheden en hulpbronnen - EU</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nvGraphicFramePr>
        <p:xfrm>
          <a:off x="436466" y="840964"/>
          <a:ext cx="43128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extLst>
              <p:ext uri="{D42A27DB-BD31-4B8C-83A1-F6EECF244321}">
                <p14:modId xmlns:p14="http://schemas.microsoft.com/office/powerpoint/2010/main" val="1119357614"/>
              </p:ext>
            </p:extLst>
          </p:nvPr>
        </p:nvGraphicFramePr>
        <p:xfrm>
          <a:off x="5038531" y="845284"/>
          <a:ext cx="6783356" cy="5414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20382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fontScale="92500" lnSpcReduction="10000"/>
          </a:bodyPr>
          <a:lstStyle/>
          <a:p>
            <a:r>
              <a:rPr lang="nl-NL" sz="3500" dirty="0"/>
              <a:t>EEN </a:t>
            </a:r>
            <a:r>
              <a:rPr lang="nl-NL" sz="3500" dirty="0">
                <a:solidFill>
                  <a:srgbClr val="A6377D"/>
                </a:solidFill>
              </a:rPr>
              <a:t>"NEE" </a:t>
            </a:r>
            <a:r>
              <a:rPr lang="nl-NL" sz="3500" dirty="0"/>
              <a:t>OVERWINNEN BIJ HET ZOEKEN NAAR FINANCIERING</a:t>
            </a:r>
            <a:endParaRPr lang="en-US" sz="3500" dirty="0"/>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766483"/>
            <a:ext cx="7447190" cy="4791468"/>
          </a:xfrm>
        </p:spPr>
        <p:txBody>
          <a:bodyPr/>
          <a:lstStyle/>
          <a:p>
            <a:pPr algn="just">
              <a:spcBef>
                <a:spcPts val="2000"/>
              </a:spcBef>
            </a:pPr>
            <a:r>
              <a:rPr lang="nl-NL" dirty="0"/>
              <a:t>Als het recept niet goed is, en je krijgt de subsidie niet,- zorg dan dat je deze afwijzingen als een leerervaring gebruikt!</a:t>
            </a:r>
          </a:p>
          <a:p>
            <a:pPr algn="just">
              <a:spcBef>
                <a:spcPts val="2000"/>
              </a:spcBef>
            </a:pPr>
            <a:r>
              <a:rPr lang="nl-NL" dirty="0"/>
              <a:t>Een nee tegenkomen kan ontmoedigend zijn.  Maar laat je er niet door afschrikken.  Overweeg deze stappen om je kansen op een heroverweging te vergroten, je mogelijkheden om in de toekomst financiering te krijgen te verbeteren en in het algemeen de stress rond het verkrijgen van financiering te verlichten.</a:t>
            </a:r>
            <a:endParaRPr lang="en-US" dirty="0"/>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
        <p:nvSpPr>
          <p:cNvPr id="11" name="TextBox 10">
            <a:extLst>
              <a:ext uri="{FF2B5EF4-FFF2-40B4-BE49-F238E27FC236}">
                <a16:creationId xmlns:a16="http://schemas.microsoft.com/office/drawing/2014/main" id="{C59246A5-21AB-4CE8-A4B3-E2D8DF53F143}"/>
              </a:ext>
            </a:extLst>
          </p:cNvPr>
          <p:cNvSpPr txBox="1"/>
          <p:nvPr/>
        </p:nvSpPr>
        <p:spPr>
          <a:xfrm>
            <a:off x="5029881" y="4396755"/>
            <a:ext cx="6096000" cy="2062103"/>
          </a:xfrm>
          <a:prstGeom prst="rect">
            <a:avLst/>
          </a:prstGeom>
          <a:noFill/>
        </p:spPr>
        <p:txBody>
          <a:bodyPr wrap="square">
            <a:spAutoFit/>
          </a:bodyPr>
          <a:lstStyle/>
          <a:p>
            <a:pPr algn="ctr"/>
            <a:r>
              <a:rPr lang="en-US" sz="3200" i="1" dirty="0">
                <a:solidFill>
                  <a:srgbClr val="A6377D"/>
                </a:solidFill>
              </a:rPr>
              <a:t>“</a:t>
            </a:r>
            <a:r>
              <a:rPr lang="nl-NL" sz="3200" i="1" dirty="0">
                <a:solidFill>
                  <a:srgbClr val="A6377D"/>
                </a:solidFill>
              </a:rPr>
              <a:t>Enthousiasme is algemeen. Doorzettingsvermogen is zeldzaam.”</a:t>
            </a:r>
            <a:br>
              <a:rPr lang="en-US" sz="3200" dirty="0">
                <a:solidFill>
                  <a:srgbClr val="A6377D"/>
                </a:solidFill>
              </a:rPr>
            </a:br>
            <a:r>
              <a:rPr lang="hr-BA" sz="3200" b="1" dirty="0">
                <a:solidFill>
                  <a:srgbClr val="A6377D"/>
                </a:solidFill>
              </a:rPr>
              <a:t>-</a:t>
            </a:r>
            <a:r>
              <a:rPr lang="en-US" sz="3200" b="1" dirty="0">
                <a:solidFill>
                  <a:srgbClr val="A6377D"/>
                </a:solidFill>
              </a:rPr>
              <a:t> Angela Duckworth</a:t>
            </a:r>
            <a:endParaRPr lang="en-US" sz="3200" dirty="0">
              <a:solidFill>
                <a:srgbClr val="A6377D"/>
              </a:solidFill>
            </a:endParaRPr>
          </a:p>
        </p:txBody>
      </p:sp>
    </p:spTree>
    <p:extLst>
      <p:ext uri="{BB962C8B-B14F-4D97-AF65-F5344CB8AC3E}">
        <p14:creationId xmlns:p14="http://schemas.microsoft.com/office/powerpoint/2010/main" val="230774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fontScale="92500" lnSpcReduction="10000"/>
          </a:bodyPr>
          <a:lstStyle/>
          <a:p>
            <a:r>
              <a:rPr lang="nl-NL" sz="3500" dirty="0"/>
              <a:t>EEN </a:t>
            </a:r>
            <a:r>
              <a:rPr lang="nl-NL" sz="3500" dirty="0">
                <a:solidFill>
                  <a:srgbClr val="A6377D"/>
                </a:solidFill>
              </a:rPr>
              <a:t>"NEE" </a:t>
            </a:r>
            <a:r>
              <a:rPr lang="nl-NL" sz="3500" dirty="0"/>
              <a:t>OVERWINNEN BIJ HET ZOEKEN NAAR FINANCIERING</a:t>
            </a:r>
            <a:endParaRPr lang="en-US" sz="3500" dirty="0"/>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766483"/>
            <a:ext cx="7447190" cy="4791468"/>
          </a:xfrm>
        </p:spPr>
        <p:txBody>
          <a:bodyPr/>
          <a:lstStyle/>
          <a:p>
            <a:pPr algn="just">
              <a:spcBef>
                <a:spcPts val="2000"/>
              </a:spcBef>
            </a:pPr>
            <a:r>
              <a:rPr lang="en-US" b="1" dirty="0" err="1">
                <a:solidFill>
                  <a:srgbClr val="A6377D"/>
                </a:solidFill>
              </a:rPr>
              <a:t>Reflecteer</a:t>
            </a:r>
            <a:r>
              <a:rPr lang="en-US" b="1" dirty="0">
                <a:solidFill>
                  <a:srgbClr val="A6377D"/>
                </a:solidFill>
              </a:rPr>
              <a:t> over je </a:t>
            </a:r>
            <a:r>
              <a:rPr lang="en-US" b="1" dirty="0" err="1">
                <a:solidFill>
                  <a:srgbClr val="A6377D"/>
                </a:solidFill>
              </a:rPr>
              <a:t>aanpak</a:t>
            </a:r>
            <a:r>
              <a:rPr lang="en-US" b="1" dirty="0">
                <a:solidFill>
                  <a:srgbClr val="A6377D"/>
                </a:solidFill>
              </a:rPr>
              <a:t> </a:t>
            </a:r>
            <a:r>
              <a:rPr lang="en-US" dirty="0"/>
              <a:t>- </a:t>
            </a:r>
            <a:r>
              <a:rPr lang="nl-NL" dirty="0"/>
              <a:t>wees eerlijk met jezelf. Heb je de aanvraag overhaast gedaan? Dacht je echt dat je aan de prioriteiten voldeed of heb je jezelf tekort gedaan bij het schrijven over je idee?</a:t>
            </a:r>
            <a:endParaRPr lang="en-US" dirty="0"/>
          </a:p>
          <a:p>
            <a:pPr algn="just">
              <a:spcBef>
                <a:spcPts val="2000"/>
              </a:spcBef>
            </a:pPr>
            <a:r>
              <a:rPr lang="en-US" b="1" dirty="0" err="1">
                <a:solidFill>
                  <a:srgbClr val="A6377D"/>
                </a:solidFill>
              </a:rPr>
              <a:t>Vraag</a:t>
            </a:r>
            <a:r>
              <a:rPr lang="en-US" b="1" dirty="0">
                <a:solidFill>
                  <a:srgbClr val="A6377D"/>
                </a:solidFill>
              </a:rPr>
              <a:t> om feedback </a:t>
            </a:r>
            <a:r>
              <a:rPr lang="en-US" dirty="0"/>
              <a:t>- </a:t>
            </a:r>
            <a:r>
              <a:rPr lang="nl-NL" dirty="0"/>
              <a:t>ook al vermeldt je afwijzingsbrief een reden voor je afwijzing, vragen om mondelinge feedback levert je soms een vollediger en opener antwoord op.</a:t>
            </a:r>
          </a:p>
          <a:p>
            <a:pPr algn="just">
              <a:spcBef>
                <a:spcPts val="2000"/>
              </a:spcBef>
            </a:pPr>
            <a:r>
              <a:rPr lang="en-US" b="1" dirty="0" err="1">
                <a:solidFill>
                  <a:srgbClr val="A6377D"/>
                </a:solidFill>
              </a:rPr>
              <a:t>Professioneel</a:t>
            </a:r>
            <a:r>
              <a:rPr lang="en-US" b="1" dirty="0">
                <a:solidFill>
                  <a:srgbClr val="A6377D"/>
                </a:solidFill>
              </a:rPr>
              <a:t> </a:t>
            </a:r>
            <a:r>
              <a:rPr lang="en-US" b="1" dirty="0" err="1">
                <a:solidFill>
                  <a:srgbClr val="A6377D"/>
                </a:solidFill>
              </a:rPr>
              <a:t>handelen</a:t>
            </a:r>
            <a:r>
              <a:rPr lang="en-US" b="1" dirty="0">
                <a:solidFill>
                  <a:srgbClr val="A6377D"/>
                </a:solidFill>
              </a:rPr>
              <a:t> </a:t>
            </a:r>
            <a:r>
              <a:rPr lang="en-US" dirty="0"/>
              <a:t>- </a:t>
            </a:r>
            <a:r>
              <a:rPr lang="nl-NL" dirty="0"/>
              <a:t>Ook al ben je ontmoedigd, houd je gedrag en handelingen zo professioneel mogelijk. Als je de mogelijke subsidieverlener beleefd bedankt voor zijn/haar tijd, en over een paar weken een follow-up geeft als je meer informatie hebt verzameld of je organisatiemodel hebt aangepast, maak je misschien veel meer kans om die financiering te krijgen.</a:t>
            </a:r>
            <a:endParaRPr lang="en-US" dirty="0"/>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447137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fontScale="92500" lnSpcReduction="10000"/>
          </a:bodyPr>
          <a:lstStyle/>
          <a:p>
            <a:r>
              <a:rPr lang="nl-NL" sz="3500" dirty="0"/>
              <a:t>EEN </a:t>
            </a:r>
            <a:r>
              <a:rPr lang="nl-NL" sz="3500" dirty="0">
                <a:solidFill>
                  <a:srgbClr val="A6377D"/>
                </a:solidFill>
              </a:rPr>
              <a:t>"NEE" </a:t>
            </a:r>
            <a:r>
              <a:rPr lang="nl-NL" sz="3500" dirty="0"/>
              <a:t>OVERWINNEN BIJ HET ZOEKEN NAAR FINANCIERING</a:t>
            </a:r>
            <a:endParaRPr lang="en-US" sz="3500" dirty="0"/>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1150044"/>
            <a:ext cx="7447190" cy="4791468"/>
          </a:xfrm>
        </p:spPr>
        <p:txBody>
          <a:bodyPr/>
          <a:lstStyle/>
          <a:p>
            <a:pPr marL="342900" indent="-342900" algn="just">
              <a:spcBef>
                <a:spcPts val="2000"/>
              </a:spcBef>
              <a:buFont typeface="Wingdings" panose="05000000000000000000" pitchFamily="2" charset="2"/>
              <a:buChar char="§"/>
            </a:pPr>
            <a:r>
              <a:rPr lang="nl-NL" dirty="0"/>
              <a:t>Zoek uit wat wel gefinancierd werd - financiers publiceren vaak lijsten van wat ze wel financierden.</a:t>
            </a:r>
          </a:p>
          <a:p>
            <a:pPr marL="342900" indent="-342900" algn="just">
              <a:spcBef>
                <a:spcPts val="2000"/>
              </a:spcBef>
              <a:buFont typeface="Wingdings" panose="05000000000000000000" pitchFamily="2" charset="2"/>
              <a:buChar char="§"/>
            </a:pPr>
            <a:r>
              <a:rPr lang="nl-NL" dirty="0"/>
              <a:t>Wat valt je op aan de projecten die gefinancierd werden?</a:t>
            </a:r>
          </a:p>
          <a:p>
            <a:pPr marL="342900" indent="-342900" algn="just">
              <a:spcBef>
                <a:spcPts val="2000"/>
              </a:spcBef>
              <a:buFont typeface="Wingdings" panose="05000000000000000000" pitchFamily="2" charset="2"/>
              <a:buChar char="§"/>
            </a:pPr>
            <a:r>
              <a:rPr lang="nl-NL" dirty="0"/>
              <a:t>Waren de organisaties in een andere fase dan jij?</a:t>
            </a:r>
          </a:p>
          <a:p>
            <a:pPr marL="342900" indent="-342900" algn="just">
              <a:spcBef>
                <a:spcPts val="2000"/>
              </a:spcBef>
              <a:buFont typeface="Wingdings" panose="05000000000000000000" pitchFamily="2" charset="2"/>
              <a:buChar char="§"/>
            </a:pPr>
            <a:r>
              <a:rPr lang="nl-NL" dirty="0"/>
              <a:t>Vroeg je veel meer (of minder) geld dan zij kregen?</a:t>
            </a:r>
          </a:p>
          <a:p>
            <a:pPr marL="342900" indent="-342900" algn="just">
              <a:spcBef>
                <a:spcPts val="2000"/>
              </a:spcBef>
              <a:buFont typeface="Wingdings" panose="05000000000000000000" pitchFamily="2" charset="2"/>
              <a:buChar char="§"/>
            </a:pPr>
            <a:r>
              <a:rPr lang="nl-NL" dirty="0"/>
              <a:t>Vroeg je activiteiten aan die deze financier niet gesteund heeft?</a:t>
            </a:r>
            <a:endParaRPr lang="en-US" dirty="0"/>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1239630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03B09-33D7-4588-BE03-C3A5B592B3B3}"/>
              </a:ext>
            </a:extLst>
          </p:cNvPr>
          <p:cNvSpPr>
            <a:spLocks noGrp="1"/>
          </p:cNvSpPr>
          <p:nvPr>
            <p:ph type="body" sz="quarter" idx="13"/>
          </p:nvPr>
        </p:nvSpPr>
        <p:spPr>
          <a:xfrm>
            <a:off x="2019300" y="3809622"/>
            <a:ext cx="8153399" cy="936550"/>
          </a:xfrm>
        </p:spPr>
        <p:txBody>
          <a:bodyPr>
            <a:normAutofit/>
          </a:bodyPr>
          <a:lstStyle/>
          <a:p>
            <a:r>
              <a:rPr lang="hr-BA" dirty="0"/>
              <a:t>Crowdfunding: Krachtig, Eng, Bevrijdend</a:t>
            </a:r>
            <a:endParaRPr lang="en-US" dirty="0"/>
          </a:p>
        </p:txBody>
      </p:sp>
      <p:pic>
        <p:nvPicPr>
          <p:cNvPr id="4" name="Graphic 3" descr="Group success outline">
            <a:extLst>
              <a:ext uri="{FF2B5EF4-FFF2-40B4-BE49-F238E27FC236}">
                <a16:creationId xmlns:a16="http://schemas.microsoft.com/office/drawing/2014/main" id="{68DCE6BC-E4E5-4588-B690-B6C3889845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256" y="2302706"/>
            <a:ext cx="1763485" cy="1491343"/>
          </a:xfrm>
          <a:prstGeom prst="rect">
            <a:avLst/>
          </a:prstGeom>
        </p:spPr>
      </p:pic>
    </p:spTree>
    <p:extLst>
      <p:ext uri="{BB962C8B-B14F-4D97-AF65-F5344CB8AC3E}">
        <p14:creationId xmlns:p14="http://schemas.microsoft.com/office/powerpoint/2010/main" val="281608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611319" y="307465"/>
            <a:ext cx="8852375" cy="697353"/>
          </a:xfrm>
        </p:spPr>
        <p:txBody>
          <a:bodyPr/>
          <a:lstStyle/>
          <a:p>
            <a:r>
              <a:rPr lang="en-US" dirty="0">
                <a:solidFill>
                  <a:schemeClr val="tx1"/>
                </a:solidFill>
              </a:rPr>
              <a:t>Crowdfunding: </a:t>
            </a:r>
            <a:r>
              <a:rPr lang="en-US" dirty="0" err="1">
                <a:solidFill>
                  <a:schemeClr val="tx1"/>
                </a:solidFill>
              </a:rPr>
              <a:t>Krachtig</a:t>
            </a:r>
            <a:r>
              <a:rPr lang="en-US" dirty="0">
                <a:solidFill>
                  <a:schemeClr val="tx1"/>
                </a:solidFill>
              </a:rPr>
              <a:t>, </a:t>
            </a:r>
            <a:r>
              <a:rPr lang="en-US" dirty="0" err="1">
                <a:solidFill>
                  <a:schemeClr val="tx1"/>
                </a:solidFill>
              </a:rPr>
              <a:t>Eng</a:t>
            </a:r>
            <a:r>
              <a:rPr lang="en-US" dirty="0">
                <a:solidFill>
                  <a:schemeClr val="tx1"/>
                </a:solidFill>
              </a:rPr>
              <a:t>, </a:t>
            </a:r>
            <a:r>
              <a:rPr lang="en-US" dirty="0" err="1">
                <a:solidFill>
                  <a:schemeClr val="tx1"/>
                </a:solidFill>
              </a:rPr>
              <a:t>Bevrijdend</a:t>
            </a:r>
            <a:endParaRPr lang="en-US" dirty="0">
              <a:solidFill>
                <a:schemeClr val="tx1"/>
              </a:solidFill>
            </a:endParaRPr>
          </a:p>
        </p:txBody>
      </p:sp>
      <p:sp>
        <p:nvSpPr>
          <p:cNvPr id="6" name="Text Placeholder 5"/>
          <p:cNvSpPr>
            <a:spLocks noGrp="1"/>
          </p:cNvSpPr>
          <p:nvPr>
            <p:ph type="body" sz="quarter" idx="16"/>
          </p:nvPr>
        </p:nvSpPr>
        <p:spPr>
          <a:xfrm>
            <a:off x="611319" y="1479177"/>
            <a:ext cx="5063340" cy="4155937"/>
          </a:xfrm>
        </p:spPr>
        <p:txBody>
          <a:bodyPr/>
          <a:lstStyle/>
          <a:p>
            <a:r>
              <a:rPr lang="en-US" sz="2600" b="1" dirty="0">
                <a:solidFill>
                  <a:srgbClr val="A6377D"/>
                </a:solidFill>
              </a:rPr>
              <a:t>Crowdfunding</a:t>
            </a:r>
            <a:r>
              <a:rPr lang="en-US" sz="2600" dirty="0"/>
              <a:t> </a:t>
            </a:r>
            <a:r>
              <a:rPr lang="nl-NL" sz="2600" dirty="0">
                <a:solidFill>
                  <a:schemeClr val="tx1"/>
                </a:solidFill>
              </a:rPr>
              <a:t>is de financiering van een nieuw project door veel kleine geldbedragen in te zamelen bij een groot aantal mensen</a:t>
            </a:r>
            <a:r>
              <a:rPr lang="en-US" sz="2600" dirty="0">
                <a:solidFill>
                  <a:schemeClr val="tx1"/>
                </a:solidFill>
              </a:rPr>
              <a:t>.</a:t>
            </a:r>
            <a:endParaRPr lang="hr-BA" sz="2600" dirty="0">
              <a:solidFill>
                <a:schemeClr val="tx1"/>
              </a:solidFill>
            </a:endParaRPr>
          </a:p>
          <a:p>
            <a:endParaRPr lang="hr-BA" sz="2600" dirty="0">
              <a:solidFill>
                <a:schemeClr val="tx1"/>
              </a:solidFill>
            </a:endParaRPr>
          </a:p>
          <a:p>
            <a:r>
              <a:rPr lang="nl-NL" sz="2600" dirty="0" err="1">
                <a:solidFill>
                  <a:schemeClr val="tx1"/>
                </a:solidFill>
              </a:rPr>
              <a:t>Crowdfunding</a:t>
            </a:r>
            <a:r>
              <a:rPr lang="nl-NL" sz="2600" dirty="0">
                <a:solidFill>
                  <a:schemeClr val="tx1"/>
                </a:solidFill>
              </a:rPr>
              <a:t> is niet alleen een geweldige manier om online geld in te zamelen voor een project, maar tegelijk een gemeenschap op te bouwen en de zichtbaarheid /draagvlak van jou en je project te verbeteren.</a:t>
            </a:r>
            <a:endParaRPr lang="en-US" sz="2600" dirty="0">
              <a:solidFill>
                <a:schemeClr val="tx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3449" y="1922929"/>
            <a:ext cx="6980738" cy="4935071"/>
          </a:xfrm>
          <a:prstGeom prst="rect">
            <a:avLst/>
          </a:prstGeom>
        </p:spPr>
      </p:pic>
      <p:cxnSp>
        <p:nvCxnSpPr>
          <p:cNvPr id="4" name="Straight Connector 3">
            <a:extLst>
              <a:ext uri="{FF2B5EF4-FFF2-40B4-BE49-F238E27FC236}">
                <a16:creationId xmlns:a16="http://schemas.microsoft.com/office/drawing/2014/main" id="{48F7543D-1577-479E-AE0A-90CD8F79126C}"/>
              </a:ext>
            </a:extLst>
          </p:cNvPr>
          <p:cNvCxnSpPr/>
          <p:nvPr/>
        </p:nvCxnSpPr>
        <p:spPr>
          <a:xfrm>
            <a:off x="740229"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1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EE7B-D792-495C-AFD0-2749770F8B0C}"/>
              </a:ext>
            </a:extLst>
          </p:cNvPr>
          <p:cNvSpPr>
            <a:spLocks noGrp="1"/>
          </p:cNvSpPr>
          <p:nvPr>
            <p:ph type="body" sz="quarter" idx="13"/>
          </p:nvPr>
        </p:nvSpPr>
        <p:spPr>
          <a:xfrm>
            <a:off x="783177" y="673347"/>
            <a:ext cx="10563696" cy="697353"/>
          </a:xfrm>
        </p:spPr>
        <p:txBody>
          <a:bodyPr/>
          <a:lstStyle/>
          <a:p>
            <a:r>
              <a:rPr lang="nl-NL" dirty="0"/>
              <a:t>Succesrecept bij het vinden van financiering</a:t>
            </a:r>
            <a:endParaRPr lang="en-US" dirty="0"/>
          </a:p>
        </p:txBody>
      </p:sp>
      <p:sp>
        <p:nvSpPr>
          <p:cNvPr id="3" name="Text Placeholder 2">
            <a:extLst>
              <a:ext uri="{FF2B5EF4-FFF2-40B4-BE49-F238E27FC236}">
                <a16:creationId xmlns:a16="http://schemas.microsoft.com/office/drawing/2014/main" id="{04F091F6-7817-47EE-AB5F-4B9B5D95C20B}"/>
              </a:ext>
            </a:extLst>
          </p:cNvPr>
          <p:cNvSpPr>
            <a:spLocks noGrp="1"/>
          </p:cNvSpPr>
          <p:nvPr>
            <p:ph type="body" sz="quarter" idx="14"/>
          </p:nvPr>
        </p:nvSpPr>
        <p:spPr>
          <a:xfrm>
            <a:off x="7688424" y="2407298"/>
            <a:ext cx="4357396" cy="3506767"/>
          </a:xfrm>
        </p:spPr>
        <p:txBody>
          <a:bodyPr/>
          <a:lstStyle/>
          <a:p>
            <a:r>
              <a:rPr lang="nl-NL" sz="2800" b="1" dirty="0">
                <a:solidFill>
                  <a:srgbClr val="F6BC67"/>
                </a:solidFill>
              </a:rPr>
              <a:t>Het is een beetje alsof je een taart maakt</a:t>
            </a:r>
          </a:p>
          <a:p>
            <a:r>
              <a:rPr lang="nl-NL" sz="2800" dirty="0"/>
              <a:t>Het hangt af van ingrediënten (jij en je project) en het volgen van een recept (de doelstellingen en regels van de fondsenverstrekker)</a:t>
            </a:r>
            <a:endParaRPr lang="en-US" dirty="0"/>
          </a:p>
          <a:p>
            <a:endParaRPr lang="en-US" dirty="0"/>
          </a:p>
        </p:txBody>
      </p:sp>
      <p:pic>
        <p:nvPicPr>
          <p:cNvPr id="4" name="Picture 3" descr="C:\Documents and Settings\ocasey\Local Settings\Temporary Internet Files\Content.IE5\O34IBRWD\MPj04276910000[1].jpg">
            <a:extLst>
              <a:ext uri="{FF2B5EF4-FFF2-40B4-BE49-F238E27FC236}">
                <a16:creationId xmlns:a16="http://schemas.microsoft.com/office/drawing/2014/main" id="{C9ABCE72-883D-46E3-9A06-A8A8951619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70245"/>
            <a:ext cx="7098278" cy="4724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30C9A-3A80-4EFE-B8ED-A529DD25CAC3}"/>
              </a:ext>
            </a:extLst>
          </p:cNvPr>
          <p:cNvSpPr>
            <a:spLocks noGrp="1"/>
          </p:cNvSpPr>
          <p:nvPr>
            <p:ph type="body" sz="quarter" idx="13"/>
          </p:nvPr>
        </p:nvSpPr>
        <p:spPr/>
        <p:txBody>
          <a:bodyPr>
            <a:normAutofit fontScale="85000" lnSpcReduction="20000"/>
          </a:bodyPr>
          <a:lstStyle/>
          <a:p>
            <a:r>
              <a:rPr lang="en-US" b="0" dirty="0"/>
              <a:t>Crowdfunding </a:t>
            </a:r>
            <a:r>
              <a:rPr lang="en-US" b="0" dirty="0" err="1"/>
              <a:t>voorbeeld</a:t>
            </a:r>
            <a:r>
              <a:rPr lang="en-US" b="0" dirty="0"/>
              <a:t> </a:t>
            </a:r>
          </a:p>
          <a:p>
            <a:endParaRPr lang="en-US" dirty="0"/>
          </a:p>
          <a:p>
            <a:r>
              <a:rPr lang="en-US" dirty="0" err="1"/>
              <a:t>Activiteit</a:t>
            </a:r>
            <a:r>
              <a:rPr lang="en-US" dirty="0"/>
              <a:t>: LEES</a:t>
            </a:r>
          </a:p>
          <a:p>
            <a:endParaRPr lang="hr-BA" b="0" dirty="0"/>
          </a:p>
          <a:p>
            <a:r>
              <a:rPr lang="nl-NL" b="0" dirty="0"/>
              <a:t>Voedselbank voor vluchtelingen en nieuwkomers</a:t>
            </a:r>
            <a:endParaRPr lang="en-US" b="0" dirty="0"/>
          </a:p>
        </p:txBody>
      </p:sp>
      <p:sp>
        <p:nvSpPr>
          <p:cNvPr id="3" name="Text Placeholder 2">
            <a:extLst>
              <a:ext uri="{FF2B5EF4-FFF2-40B4-BE49-F238E27FC236}">
                <a16:creationId xmlns:a16="http://schemas.microsoft.com/office/drawing/2014/main" id="{686CFE18-5298-486C-84FA-ABA00FF12932}"/>
              </a:ext>
            </a:extLst>
          </p:cNvPr>
          <p:cNvSpPr>
            <a:spLocks noGrp="1"/>
          </p:cNvSpPr>
          <p:nvPr>
            <p:ph type="body" sz="quarter" idx="14"/>
          </p:nvPr>
        </p:nvSpPr>
        <p:spPr/>
        <p:txBody>
          <a:bodyPr/>
          <a:lstStyle/>
          <a:p>
            <a:r>
              <a:rPr lang="en-US" dirty="0">
                <a:hlinkClick r:id="rId2"/>
              </a:rPr>
              <a:t>https://www.crowdfunder.co.uk/voicesinexilefoodbank</a:t>
            </a:r>
            <a:r>
              <a:rPr lang="hr-BA" dirty="0"/>
              <a:t> </a:t>
            </a:r>
            <a:r>
              <a:rPr lang="en-US" dirty="0"/>
              <a:t> </a:t>
            </a:r>
            <a:r>
              <a:rPr lang="hr-BA" dirty="0"/>
              <a:t> </a:t>
            </a:r>
            <a:endParaRPr lang="en-US" dirty="0"/>
          </a:p>
        </p:txBody>
      </p:sp>
      <p:pic>
        <p:nvPicPr>
          <p:cNvPr id="5" name="Picture 4">
            <a:extLst>
              <a:ext uri="{FF2B5EF4-FFF2-40B4-BE49-F238E27FC236}">
                <a16:creationId xmlns:a16="http://schemas.microsoft.com/office/drawing/2014/main" id="{BA8CB073-9B35-4C7D-A0F6-C9CD7AD3D749}"/>
              </a:ext>
            </a:extLst>
          </p:cNvPr>
          <p:cNvPicPr>
            <a:picLocks noChangeAspect="1"/>
          </p:cNvPicPr>
          <p:nvPr/>
        </p:nvPicPr>
        <p:blipFill>
          <a:blip r:embed="rId3"/>
          <a:stretch>
            <a:fillRect/>
          </a:stretch>
        </p:blipFill>
        <p:spPr>
          <a:xfrm>
            <a:off x="4016828" y="21771"/>
            <a:ext cx="8077200" cy="4543425"/>
          </a:xfrm>
          <a:prstGeom prst="rect">
            <a:avLst/>
          </a:prstGeom>
        </p:spPr>
      </p:pic>
    </p:spTree>
    <p:extLst>
      <p:ext uri="{BB962C8B-B14F-4D97-AF65-F5344CB8AC3E}">
        <p14:creationId xmlns:p14="http://schemas.microsoft.com/office/powerpoint/2010/main" val="402715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3A0DDA-43E4-47C2-8937-B258BA601863}"/>
              </a:ext>
            </a:extLst>
          </p:cNvPr>
          <p:cNvSpPr txBox="1"/>
          <p:nvPr/>
        </p:nvSpPr>
        <p:spPr>
          <a:xfrm>
            <a:off x="441332" y="228115"/>
            <a:ext cx="11750668" cy="590931"/>
          </a:xfrm>
          <a:prstGeom prst="rect">
            <a:avLst/>
          </a:prstGeom>
          <a:noFill/>
        </p:spPr>
        <p:txBody>
          <a:bodyPr wrap="square">
            <a:spAutoFit/>
          </a:bodyPr>
          <a:lstStyle/>
          <a:p>
            <a:pPr>
              <a:lnSpc>
                <a:spcPct val="90000"/>
              </a:lnSpc>
              <a:spcBef>
                <a:spcPts val="1000"/>
              </a:spcBef>
              <a:defRPr/>
            </a:pPr>
            <a:r>
              <a:rPr lang="hr-BA" sz="3600" dirty="0"/>
              <a:t>Crowdfunding: Krachtig, Eng, Bevrijdend</a:t>
            </a:r>
            <a:endParaRPr lang="en-US" dirty="0"/>
          </a:p>
        </p:txBody>
      </p:sp>
      <p:cxnSp>
        <p:nvCxnSpPr>
          <p:cNvPr id="9" name="Straight Connector 8">
            <a:extLst>
              <a:ext uri="{FF2B5EF4-FFF2-40B4-BE49-F238E27FC236}">
                <a16:creationId xmlns:a16="http://schemas.microsoft.com/office/drawing/2014/main" id="{89CC2B33-9CAE-4816-AE25-D98D6FF186DB}"/>
              </a:ext>
            </a:extLst>
          </p:cNvPr>
          <p:cNvCxnSpPr/>
          <p:nvPr/>
        </p:nvCxnSpPr>
        <p:spPr>
          <a:xfrm>
            <a:off x="495760"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24C523-0CC5-47CC-9543-03A5560DDA8A}"/>
              </a:ext>
            </a:extLst>
          </p:cNvPr>
          <p:cNvSpPr txBox="1"/>
          <p:nvPr/>
        </p:nvSpPr>
        <p:spPr>
          <a:xfrm>
            <a:off x="0" y="1486394"/>
            <a:ext cx="4855029" cy="1815882"/>
          </a:xfrm>
          <a:prstGeom prst="rect">
            <a:avLst/>
          </a:prstGeom>
          <a:solidFill>
            <a:srgbClr val="A6377D"/>
          </a:solidFill>
          <a:ln>
            <a:solidFill>
              <a:srgbClr val="A6377D"/>
            </a:solidFill>
          </a:ln>
        </p:spPr>
        <p:txBody>
          <a:bodyPr wrap="square">
            <a:spAutoFit/>
          </a:bodyPr>
          <a:lstStyle/>
          <a:p>
            <a:r>
              <a:rPr lang="en-US" sz="2800" b="1" dirty="0">
                <a:solidFill>
                  <a:schemeClr val="bg1"/>
                </a:solidFill>
              </a:rPr>
              <a:t>LEES </a:t>
            </a:r>
          </a:p>
          <a:p>
            <a:r>
              <a:rPr lang="nl-NL" sz="2800" dirty="0" err="1">
                <a:solidFill>
                  <a:schemeClr val="bg1"/>
                </a:solidFill>
                <a:hlinkClick r:id="rId2">
                  <a:extLst>
                    <a:ext uri="{A12FA001-AC4F-418D-AE19-62706E023703}">
                      <ahyp:hlinkClr xmlns:ahyp="http://schemas.microsoft.com/office/drawing/2018/hyperlinkcolor" val="tx"/>
                    </a:ext>
                  </a:extLst>
                </a:hlinkClick>
              </a:rPr>
              <a:t>Crowdfunding</a:t>
            </a:r>
            <a:r>
              <a:rPr lang="nl-NL" sz="2800" dirty="0">
                <a:solidFill>
                  <a:schemeClr val="bg1"/>
                </a:solidFill>
                <a:hlinkClick r:id="rId2">
                  <a:extLst>
                    <a:ext uri="{A12FA001-AC4F-418D-AE19-62706E023703}">
                      <ahyp:hlinkClr xmlns:ahyp="http://schemas.microsoft.com/office/drawing/2018/hyperlinkcolor" val="tx"/>
                    </a:ext>
                  </a:extLst>
                </a:hlinkClick>
              </a:rPr>
              <a:t> voor non-</a:t>
            </a:r>
            <a:r>
              <a:rPr lang="nl-NL" sz="2800" dirty="0" err="1">
                <a:solidFill>
                  <a:schemeClr val="bg1"/>
                </a:solidFill>
                <a:hlinkClick r:id="rId2">
                  <a:extLst>
                    <a:ext uri="{A12FA001-AC4F-418D-AE19-62706E023703}">
                      <ahyp:hlinkClr xmlns:ahyp="http://schemas.microsoft.com/office/drawing/2018/hyperlinkcolor" val="tx"/>
                    </a:ext>
                  </a:extLst>
                </a:hlinkClick>
              </a:rPr>
              <a:t>profits</a:t>
            </a:r>
            <a:r>
              <a:rPr lang="nl-NL" sz="2800" dirty="0">
                <a:solidFill>
                  <a:schemeClr val="bg1"/>
                </a:solidFill>
                <a:hlinkClick r:id="rId2">
                  <a:extLst>
                    <a:ext uri="{A12FA001-AC4F-418D-AE19-62706E023703}">
                      <ahyp:hlinkClr xmlns:ahyp="http://schemas.microsoft.com/office/drawing/2018/hyperlinkcolor" val="tx"/>
                    </a:ext>
                  </a:extLst>
                </a:hlinkClick>
              </a:rPr>
              <a:t>, goede doelen, en sociale activisten </a:t>
            </a:r>
            <a:r>
              <a:rPr lang="hr-BA" sz="2800" dirty="0">
                <a:solidFill>
                  <a:schemeClr val="bg1"/>
                </a:solidFill>
                <a:hlinkClick r:id="rId2">
                  <a:extLst>
                    <a:ext uri="{A12FA001-AC4F-418D-AE19-62706E023703}">
                      <ahyp:hlinkClr xmlns:ahyp="http://schemas.microsoft.com/office/drawing/2018/hyperlinkcolor" val="tx"/>
                    </a:ext>
                  </a:extLst>
                </a:hlinkClick>
              </a:rPr>
              <a:t> </a:t>
            </a:r>
            <a:endParaRPr lang="en-GB" sz="2800" dirty="0">
              <a:solidFill>
                <a:schemeClr val="bg1"/>
              </a:solidFill>
            </a:endParaRPr>
          </a:p>
        </p:txBody>
      </p:sp>
      <p:sp>
        <p:nvSpPr>
          <p:cNvPr id="15" name="TextBox 14">
            <a:extLst>
              <a:ext uri="{FF2B5EF4-FFF2-40B4-BE49-F238E27FC236}">
                <a16:creationId xmlns:a16="http://schemas.microsoft.com/office/drawing/2014/main" id="{9B383B65-141E-48C5-B19F-E9138A38C24B}"/>
              </a:ext>
            </a:extLst>
          </p:cNvPr>
          <p:cNvSpPr txBox="1"/>
          <p:nvPr/>
        </p:nvSpPr>
        <p:spPr>
          <a:xfrm>
            <a:off x="5242912" y="1424839"/>
            <a:ext cx="6569068" cy="1938992"/>
          </a:xfrm>
          <a:prstGeom prst="rect">
            <a:avLst/>
          </a:prstGeom>
          <a:noFill/>
        </p:spPr>
        <p:txBody>
          <a:bodyPr wrap="square">
            <a:spAutoFit/>
          </a:bodyPr>
          <a:lstStyle/>
          <a:p>
            <a:pPr algn="r"/>
            <a:r>
              <a:rPr lang="nl-NL" sz="2400" dirty="0" err="1"/>
              <a:t>Crowdfunding</a:t>
            </a:r>
            <a:r>
              <a:rPr lang="nl-NL" sz="2400" dirty="0"/>
              <a:t> kan een belangrijke rol spelen bij de bewustmaking en promotie van een project.</a:t>
            </a:r>
          </a:p>
          <a:p>
            <a:pPr algn="r"/>
            <a:endParaRPr lang="nl-NL" sz="2400" dirty="0"/>
          </a:p>
          <a:p>
            <a:pPr algn="r"/>
            <a:r>
              <a:rPr lang="nl-NL" sz="2400" dirty="0"/>
              <a:t>90% van de financiers ging het project dat ze steunden promoten, meestal via de sociale media.</a:t>
            </a:r>
            <a:endParaRPr lang="en-US" sz="2400" dirty="0">
              <a:solidFill>
                <a:srgbClr val="797979"/>
              </a:solidFill>
            </a:endParaRPr>
          </a:p>
        </p:txBody>
      </p:sp>
      <p:sp>
        <p:nvSpPr>
          <p:cNvPr id="17" name="TextBox 16">
            <a:extLst>
              <a:ext uri="{FF2B5EF4-FFF2-40B4-BE49-F238E27FC236}">
                <a16:creationId xmlns:a16="http://schemas.microsoft.com/office/drawing/2014/main" id="{76CF8782-4479-4CFE-AB6F-1CDBA45E2ACF}"/>
              </a:ext>
            </a:extLst>
          </p:cNvPr>
          <p:cNvSpPr txBox="1"/>
          <p:nvPr/>
        </p:nvSpPr>
        <p:spPr>
          <a:xfrm>
            <a:off x="448386" y="4175779"/>
            <a:ext cx="7103504" cy="2246769"/>
          </a:xfrm>
          <a:prstGeom prst="rect">
            <a:avLst/>
          </a:prstGeom>
          <a:noFill/>
        </p:spPr>
        <p:txBody>
          <a:bodyPr wrap="square">
            <a:spAutoFit/>
          </a:bodyPr>
          <a:lstStyle/>
          <a:p>
            <a:r>
              <a:rPr lang="nl-NL" sz="2800" dirty="0">
                <a:solidFill>
                  <a:srgbClr val="A6377D"/>
                </a:solidFill>
              </a:rPr>
              <a:t>Omdat </a:t>
            </a:r>
            <a:r>
              <a:rPr lang="nl-NL" sz="2800" dirty="0" err="1">
                <a:solidFill>
                  <a:srgbClr val="A6377D"/>
                </a:solidFill>
              </a:rPr>
              <a:t>crowdfunding</a:t>
            </a:r>
            <a:r>
              <a:rPr lang="nl-NL" sz="2800" dirty="0">
                <a:solidFill>
                  <a:srgbClr val="A6377D"/>
                </a:solidFill>
              </a:rPr>
              <a:t> geld inzamelt voor specifieke projecten, in plaats van voor organisaties als geheel, biedt het meer transparantie over waar het geld voor gebruikt wordt en hoe het anderen ten goede komt. </a:t>
            </a:r>
            <a:endParaRPr lang="en-US" sz="2800" dirty="0">
              <a:solidFill>
                <a:srgbClr val="A6377D"/>
              </a:solidFill>
            </a:endParaRPr>
          </a:p>
        </p:txBody>
      </p:sp>
      <p:pic>
        <p:nvPicPr>
          <p:cNvPr id="19" name="Graphic 18" descr="Lights On outline">
            <a:extLst>
              <a:ext uri="{FF2B5EF4-FFF2-40B4-BE49-F238E27FC236}">
                <a16:creationId xmlns:a16="http://schemas.microsoft.com/office/drawing/2014/main" id="{864ED2C9-5BFD-4E37-8386-F64E2374C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1890" y="4617408"/>
            <a:ext cx="1363510" cy="1363510"/>
          </a:xfrm>
          <a:prstGeom prst="rect">
            <a:avLst/>
          </a:prstGeom>
        </p:spPr>
      </p:pic>
    </p:spTree>
    <p:extLst>
      <p:ext uri="{BB962C8B-B14F-4D97-AF65-F5344CB8AC3E}">
        <p14:creationId xmlns:p14="http://schemas.microsoft.com/office/powerpoint/2010/main" val="2763657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34AC-DD01-43BE-8DE2-6AEAA8933306}"/>
              </a:ext>
            </a:extLst>
          </p:cNvPr>
          <p:cNvSpPr>
            <a:spLocks noGrp="1"/>
          </p:cNvSpPr>
          <p:nvPr>
            <p:ph type="body" sz="quarter" idx="15"/>
          </p:nvPr>
        </p:nvSpPr>
        <p:spPr/>
        <p:txBody>
          <a:bodyPr/>
          <a:lstStyle/>
          <a:p>
            <a:r>
              <a:rPr lang="nl-NL" dirty="0" err="1"/>
              <a:t>Crowdfunding</a:t>
            </a:r>
            <a:r>
              <a:rPr lang="nl-NL" dirty="0"/>
              <a:t> Platforms - Hoe werkt het?</a:t>
            </a:r>
            <a:endParaRPr lang="en-US" dirty="0"/>
          </a:p>
        </p:txBody>
      </p:sp>
      <p:sp>
        <p:nvSpPr>
          <p:cNvPr id="3" name="Text Placeholder 2">
            <a:extLst>
              <a:ext uri="{FF2B5EF4-FFF2-40B4-BE49-F238E27FC236}">
                <a16:creationId xmlns:a16="http://schemas.microsoft.com/office/drawing/2014/main" id="{5EDFF5A2-A7C1-4895-BD21-434E5B8E2689}"/>
              </a:ext>
            </a:extLst>
          </p:cNvPr>
          <p:cNvSpPr>
            <a:spLocks noGrp="1"/>
          </p:cNvSpPr>
          <p:nvPr>
            <p:ph type="body" sz="quarter" idx="16"/>
          </p:nvPr>
        </p:nvSpPr>
        <p:spPr>
          <a:xfrm>
            <a:off x="571313" y="1852738"/>
            <a:ext cx="10978262" cy="40380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Verschillende platforms rekenen verschillende kosten, afhankelijk van het model dat je koos</a:t>
            </a: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Platform Hosting </a:t>
            </a:r>
            <a:r>
              <a:rPr kumimoji="0" lang="en-GB" sz="2200" b="1" i="0" u="none" strike="noStrike" kern="1200" cap="none" spc="0" normalizeH="0" baseline="0" noProof="0" dirty="0" err="1">
                <a:ln>
                  <a:noFill/>
                </a:ln>
                <a:solidFill>
                  <a:srgbClr val="A6377D"/>
                </a:solidFill>
                <a:effectLst/>
                <a:uLnTx/>
                <a:uFillTx/>
                <a:latin typeface="Calibri" panose="020F0502020204030204"/>
                <a:ea typeface="+mn-ea"/>
                <a:cs typeface="+mn-cs"/>
              </a:rPr>
              <a:t>toeslag</a:t>
            </a: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 </a:t>
            </a: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Sommige platforms, maar niet alle, rekenen een starttarief alleen voor het hosten van je campagne. </a:t>
            </a:r>
            <a:r>
              <a:rPr kumimoji="0" lang="nl-NL" sz="2200" b="0" i="0" u="none" strike="noStrike" kern="1200" cap="none" spc="0" normalizeH="0" baseline="0" noProof="0" dirty="0" err="1">
                <a:ln>
                  <a:noFill/>
                </a:ln>
                <a:solidFill>
                  <a:srgbClr val="1E494F"/>
                </a:solidFill>
                <a:effectLst/>
                <a:uLnTx/>
                <a:uFillTx/>
                <a:latin typeface="Calibri" panose="020F0502020204030204"/>
                <a:ea typeface="+mn-ea"/>
                <a:cs typeface="+mn-cs"/>
              </a:rPr>
              <a:t>Toptip</a:t>
            </a: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 - Vraag zeker aan het platform welke kosten er gelden voordat je met de campagne begint.</a:t>
            </a: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6377D"/>
                </a:solidFill>
                <a:effectLst/>
                <a:uLnTx/>
                <a:uFillTx/>
                <a:latin typeface="Calibri" panose="020F0502020204030204"/>
                <a:ea typeface="+mn-ea"/>
                <a:cs typeface="+mn-cs"/>
              </a:rPr>
              <a:t>Succestoeslag</a:t>
            </a: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 </a:t>
            </a: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De meeste </a:t>
            </a:r>
            <a:r>
              <a:rPr kumimoji="0" lang="nl-NL" sz="2200" b="0" i="0" u="none" strike="noStrike" kern="1200" cap="none" spc="0" normalizeH="0" baseline="0" noProof="0" dirty="0" err="1">
                <a:ln>
                  <a:noFill/>
                </a:ln>
                <a:solidFill>
                  <a:srgbClr val="1E494F"/>
                </a:solidFill>
                <a:effectLst/>
                <a:uLnTx/>
                <a:uFillTx/>
                <a:latin typeface="Calibri" panose="020F0502020204030204"/>
                <a:ea typeface="+mn-ea"/>
                <a:cs typeface="+mn-cs"/>
              </a:rPr>
              <a:t>crowdfunding</a:t>
            </a: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 platforms nemen een percentage van het totaal opgehaalde bedrag. Het percentage varieert van platform tot platform en ligt tussen 3% en 12% van het totaal opgehaalde bedrag</a:t>
            </a: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6377D"/>
                </a:solidFill>
                <a:effectLst/>
                <a:uLnTx/>
                <a:uFillTx/>
                <a:latin typeface="Calibri" panose="020F0502020204030204"/>
                <a:ea typeface="+mn-ea"/>
                <a:cs typeface="+mn-cs"/>
              </a:rPr>
              <a:t>Verwerkingskosten</a:t>
            </a: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srgbClr val="A6377D"/>
                </a:solidFill>
                <a:effectLst/>
                <a:uLnTx/>
                <a:uFillTx/>
                <a:latin typeface="Calibri" panose="020F0502020204030204"/>
                <a:ea typeface="+mn-ea"/>
                <a:cs typeface="+mn-cs"/>
              </a:rPr>
              <a:t>voor</a:t>
            </a: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srgbClr val="A6377D"/>
                </a:solidFill>
                <a:effectLst/>
                <a:uLnTx/>
                <a:uFillTx/>
                <a:latin typeface="Calibri" panose="020F0502020204030204"/>
                <a:ea typeface="+mn-ea"/>
                <a:cs typeface="+mn-cs"/>
              </a:rPr>
              <a:t>betalingen</a:t>
            </a: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 </a:t>
            </a:r>
            <a:r>
              <a:rPr kumimoji="0" lang="nl-NL" sz="2200" b="0" i="0" u="none" strike="noStrike" kern="1200" cap="none" spc="0" normalizeH="0" baseline="0" noProof="0" dirty="0">
                <a:ln>
                  <a:noFill/>
                </a:ln>
                <a:solidFill>
                  <a:srgbClr val="1E494F"/>
                </a:solidFill>
                <a:effectLst/>
                <a:uLnTx/>
                <a:uFillTx/>
                <a:latin typeface="Calibri" panose="020F0502020204030204"/>
                <a:ea typeface="+mn-ea"/>
                <a:cs typeface="+mn-cs"/>
              </a:rPr>
              <a:t>Kijk ook uit voor een servicetarief voor elke uitgevoerde transactie. Meestal is deze vergoeding gemiddeld 3%. Bijvoorbeeld, voor elke €100 donatie/investering komt slechts €97 bij de campagne terecht.</a:t>
            </a:r>
            <a:endParaRPr lang="en-US" dirty="0"/>
          </a:p>
        </p:txBody>
      </p:sp>
    </p:spTree>
    <p:extLst>
      <p:ext uri="{BB962C8B-B14F-4D97-AF65-F5344CB8AC3E}">
        <p14:creationId xmlns:p14="http://schemas.microsoft.com/office/powerpoint/2010/main" val="921983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46EA-3AB5-41B8-92E6-2B4352113F89}"/>
              </a:ext>
            </a:extLst>
          </p:cNvPr>
          <p:cNvSpPr>
            <a:spLocks noGrp="1"/>
          </p:cNvSpPr>
          <p:nvPr>
            <p:ph type="body" sz="quarter" idx="15"/>
          </p:nvPr>
        </p:nvSpPr>
        <p:spPr>
          <a:xfrm>
            <a:off x="505999" y="333997"/>
            <a:ext cx="10978262" cy="617725"/>
          </a:xfrm>
        </p:spPr>
        <p:txBody>
          <a:bodyPr/>
          <a:lstStyle/>
          <a:p>
            <a:r>
              <a:rPr lang="en-US" dirty="0"/>
              <a:t>5 Crowdfunding Websites </a:t>
            </a:r>
            <a:r>
              <a:rPr lang="en-US" dirty="0" err="1"/>
              <a:t>voor</a:t>
            </a:r>
            <a:r>
              <a:rPr lang="en-US" dirty="0"/>
              <a:t> non-profit </a:t>
            </a:r>
            <a:r>
              <a:rPr lang="en-US" dirty="0" err="1"/>
              <a:t>organisaties</a:t>
            </a:r>
            <a:endParaRPr lang="en-US" dirty="0"/>
          </a:p>
        </p:txBody>
      </p:sp>
      <p:sp>
        <p:nvSpPr>
          <p:cNvPr id="4" name="Text Placeholder 2">
            <a:extLst>
              <a:ext uri="{FF2B5EF4-FFF2-40B4-BE49-F238E27FC236}">
                <a16:creationId xmlns:a16="http://schemas.microsoft.com/office/drawing/2014/main" id="{2A2993C2-7D71-41DE-9335-63424607802F}"/>
              </a:ext>
            </a:extLst>
          </p:cNvPr>
          <p:cNvSpPr txBox="1">
            <a:spLocks/>
          </p:cNvSpPr>
          <p:nvPr/>
        </p:nvSpPr>
        <p:spPr>
          <a:xfrm>
            <a:off x="348343" y="942392"/>
            <a:ext cx="11495314" cy="433873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a:buAutoNum type="arabicPeriod"/>
            </a:pPr>
            <a:r>
              <a:rPr lang="en-US" dirty="0">
                <a:solidFill>
                  <a:srgbClr val="0070C0"/>
                </a:solidFill>
                <a:hlinkClick r:id="rId2">
                  <a:extLst>
                    <a:ext uri="{A12FA001-AC4F-418D-AE19-62706E023703}">
                      <ahyp:hlinkClr xmlns:ahyp="http://schemas.microsoft.com/office/drawing/2018/hyperlinkcolor" val="tx"/>
                    </a:ext>
                  </a:extLst>
                </a:hlinkClick>
              </a:rPr>
              <a:t>Crowd</a:t>
            </a:r>
            <a:r>
              <a:rPr lang="en-US" dirty="0">
                <a:hlinkClick r:id="rId2"/>
              </a:rPr>
              <a:t>funder</a:t>
            </a:r>
            <a:r>
              <a:rPr lang="hr-BA" dirty="0"/>
              <a:t> </a:t>
            </a:r>
            <a:r>
              <a:rPr lang="nl-NL" sz="1800" dirty="0"/>
              <a:t>biedt twee verschillende financieringsmethoden: Alles of Niets (je krijgt je donaties alleen als je je doel bereikt) en Hou Wat Je Ophaalt (je krijgt al je donaties, of je project nu je doel bereikt of niet). De laatste is het meest geschikt voor goede doelen of projecten voor goede doelen</a:t>
            </a:r>
            <a:r>
              <a:rPr lang="en-US" sz="1800" dirty="0"/>
              <a:t>.  </a:t>
            </a:r>
            <a:endParaRPr lang="hr-BA" sz="1800" dirty="0"/>
          </a:p>
          <a:p>
            <a:pPr marL="457200" indent="-457200">
              <a:buFont typeface="Arial"/>
              <a:buAutoNum type="arabicPeriod"/>
            </a:pPr>
            <a:r>
              <a:rPr lang="en-US" dirty="0" err="1">
                <a:solidFill>
                  <a:srgbClr val="0070C0"/>
                </a:solidFill>
                <a:hlinkClick r:id="rId3">
                  <a:extLst>
                    <a:ext uri="{A12FA001-AC4F-418D-AE19-62706E023703}">
                      <ahyp:hlinkClr xmlns:ahyp="http://schemas.microsoft.com/office/drawing/2018/hyperlinkcolor" val="tx"/>
                    </a:ext>
                  </a:extLst>
                </a:hlinkClick>
              </a:rPr>
              <a:t>Crow</a:t>
            </a:r>
            <a:r>
              <a:rPr lang="en-US" dirty="0" err="1">
                <a:hlinkClick r:id="rId3"/>
              </a:rPr>
              <a:t>dFundMe</a:t>
            </a:r>
            <a:r>
              <a:rPr lang="hr-BA" dirty="0"/>
              <a:t> </a:t>
            </a:r>
            <a:r>
              <a:rPr lang="nl-NL" sz="1800" dirty="0"/>
              <a:t>staat vrijwel elk project toe, ongeacht of het een commercieel of een sociaal idee is. Ze staan alleen 'Alles of niets' financieringen toe, wat betekent dat als je niet al het als doel gestelde geld ophaalt, het teruggaat naar de donateurs</a:t>
            </a:r>
            <a:r>
              <a:rPr lang="en-US" sz="1800" dirty="0"/>
              <a:t>.  </a:t>
            </a:r>
            <a:endParaRPr lang="hr-BA" sz="1800" dirty="0"/>
          </a:p>
          <a:p>
            <a:pPr marL="457200" indent="-457200">
              <a:buFont typeface="Arial"/>
              <a:buAutoNum type="arabicPeriod"/>
            </a:pPr>
            <a:r>
              <a:rPr lang="en-US" dirty="0">
                <a:solidFill>
                  <a:srgbClr val="0070C0"/>
                </a:solidFill>
                <a:hlinkClick r:id="rId4">
                  <a:extLst>
                    <a:ext uri="{A12FA001-AC4F-418D-AE19-62706E023703}">
                      <ahyp:hlinkClr xmlns:ahyp="http://schemas.microsoft.com/office/drawing/2018/hyperlinkcolor" val="tx"/>
                    </a:ext>
                  </a:extLst>
                </a:hlinkClick>
              </a:rPr>
              <a:t>Kickstarter</a:t>
            </a:r>
            <a:r>
              <a:rPr lang="en-US" sz="1800" dirty="0"/>
              <a:t> </a:t>
            </a:r>
            <a:r>
              <a:rPr lang="nl-NL" sz="1800" dirty="0"/>
              <a:t>is een algemeen bekend </a:t>
            </a:r>
            <a:r>
              <a:rPr lang="nl-NL" sz="1800" dirty="0" err="1"/>
              <a:t>crowdfunding</a:t>
            </a:r>
            <a:r>
              <a:rPr lang="nl-NL" sz="1800" dirty="0"/>
              <a:t> platform gericht op creatieve projecten. De makers van projecten kiezen een deadline en een minimum financieringsdoel en als het doel niet binnen de deadline bereikt is, wordt geen geld ingezameld. Wie een Kickstarter project steunt, krijgt beloningen voor zijn donatie aangeboden</a:t>
            </a:r>
            <a:r>
              <a:rPr lang="en-US" sz="1800" dirty="0"/>
              <a:t>.</a:t>
            </a:r>
            <a:endParaRPr lang="hr-BA" sz="1800" dirty="0"/>
          </a:p>
          <a:p>
            <a:pPr marL="457200" indent="-457200">
              <a:buFont typeface="Arial"/>
              <a:buAutoNum type="arabicPeriod"/>
            </a:pPr>
            <a:r>
              <a:rPr lang="en-US" dirty="0">
                <a:solidFill>
                  <a:srgbClr val="0070C0"/>
                </a:solidFill>
                <a:hlinkClick r:id="rId5">
                  <a:extLst>
                    <a:ext uri="{A12FA001-AC4F-418D-AE19-62706E023703}">
                      <ahyp:hlinkClr xmlns:ahyp="http://schemas.microsoft.com/office/drawing/2018/hyperlinkcolor" val="tx"/>
                    </a:ext>
                  </a:extLst>
                </a:hlinkClick>
              </a:rPr>
              <a:t>Generosity</a:t>
            </a:r>
            <a:r>
              <a:rPr lang="hr-BA" dirty="0">
                <a:solidFill>
                  <a:srgbClr val="0070C0"/>
                </a:solidFill>
              </a:rPr>
              <a:t> </a:t>
            </a:r>
            <a:r>
              <a:rPr lang="nl-NL" sz="1800" dirty="0"/>
              <a:t>is </a:t>
            </a:r>
            <a:r>
              <a:rPr lang="nl-NL" sz="1800" dirty="0" err="1"/>
              <a:t>Indiegogo's</a:t>
            </a:r>
            <a:r>
              <a:rPr lang="nl-NL" sz="1800" dirty="0"/>
              <a:t> </a:t>
            </a:r>
            <a:r>
              <a:rPr lang="nl-NL" sz="1800" dirty="0" err="1"/>
              <a:t>crowdfunding</a:t>
            </a:r>
            <a:r>
              <a:rPr lang="nl-NL" sz="1800" dirty="0"/>
              <a:t> platform voor goede doelen, dat speciaal werd ontworpen voor de behoeften van sociaal georiënteerde non-</a:t>
            </a:r>
            <a:r>
              <a:rPr lang="nl-NL" sz="1800" dirty="0" err="1"/>
              <a:t>profits</a:t>
            </a:r>
            <a:r>
              <a:rPr lang="nl-NL" sz="1800" dirty="0"/>
              <a:t> en individuen die zowel persoonlijke als gemeenschapsuitdagingen willen oplossen. Het platform houdt geen kosten in op het ingezamelde geld; er kunnen echter wel betalingsverwerkerskosten van toepassing zijn</a:t>
            </a:r>
            <a:r>
              <a:rPr lang="en-US" sz="1800" dirty="0"/>
              <a:t>.</a:t>
            </a:r>
            <a:endParaRPr lang="hr-BA" sz="1800" dirty="0"/>
          </a:p>
          <a:p>
            <a:pPr marL="457200" indent="-457200">
              <a:buFont typeface="Arial"/>
              <a:buAutoNum type="arabicPeriod"/>
            </a:pPr>
            <a:r>
              <a:rPr lang="en-US" dirty="0">
                <a:solidFill>
                  <a:srgbClr val="0070C0"/>
                </a:solidFill>
                <a:hlinkClick r:id="rId6">
                  <a:extLst>
                    <a:ext uri="{A12FA001-AC4F-418D-AE19-62706E023703}">
                      <ahyp:hlinkClr xmlns:ahyp="http://schemas.microsoft.com/office/drawing/2018/hyperlinkcolor" val="tx"/>
                    </a:ext>
                  </a:extLst>
                </a:hlinkClick>
              </a:rPr>
              <a:t>GoFundMe</a:t>
            </a:r>
            <a:r>
              <a:rPr lang="hr-BA" dirty="0">
                <a:solidFill>
                  <a:srgbClr val="0070C0"/>
                </a:solidFill>
              </a:rPr>
              <a:t> </a:t>
            </a:r>
            <a:r>
              <a:rPr lang="nl-NL" sz="1800" dirty="0"/>
              <a:t>is een </a:t>
            </a:r>
            <a:r>
              <a:rPr lang="nl-NL" sz="1800" dirty="0" err="1"/>
              <a:t>crowdfunding</a:t>
            </a:r>
            <a:r>
              <a:rPr lang="nl-NL" sz="1800" dirty="0"/>
              <a:t> platform dat mensen in staat stelt geld in te zamelen voor verschillende levensgebeurtenissen. Ondersteunde landen en valuta's zijn o.a. VS ($USD), Verenigd Koninkrijk (£GBP), Canada ($CAD), Australië ($AUD), en sommige landen van de Europese Unie die de Euro als officiële munteenheid gebruiken (€EUR). Met </a:t>
            </a:r>
            <a:r>
              <a:rPr lang="nl-NL" sz="1800" dirty="0" err="1"/>
              <a:t>GoFundMe</a:t>
            </a:r>
            <a:r>
              <a:rPr lang="nl-NL" sz="1800" dirty="0"/>
              <a:t> houd je elke donatie die je ontvangt; je doel bereiken is niet nodig.</a:t>
            </a:r>
            <a:endParaRPr lang="en-US" dirty="0">
              <a:solidFill>
                <a:srgbClr val="0070C0"/>
              </a:solidFill>
            </a:endParaRPr>
          </a:p>
        </p:txBody>
      </p:sp>
    </p:spTree>
    <p:extLst>
      <p:ext uri="{BB962C8B-B14F-4D97-AF65-F5344CB8AC3E}">
        <p14:creationId xmlns:p14="http://schemas.microsoft.com/office/powerpoint/2010/main" val="1751469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F328C-99BF-40CA-9AB7-FD6276D42EEE}"/>
              </a:ext>
            </a:extLst>
          </p:cNvPr>
          <p:cNvSpPr>
            <a:spLocks noGrp="1"/>
          </p:cNvSpPr>
          <p:nvPr>
            <p:ph type="body" sz="quarter" idx="15"/>
          </p:nvPr>
        </p:nvSpPr>
        <p:spPr>
          <a:xfrm>
            <a:off x="468676" y="371692"/>
            <a:ext cx="6062753" cy="1083096"/>
          </a:xfrm>
        </p:spPr>
        <p:txBody>
          <a:bodyPr/>
          <a:lstStyle/>
          <a:p>
            <a:r>
              <a:rPr lang="nl-NL" dirty="0" err="1"/>
              <a:t>Crowdfunding</a:t>
            </a:r>
            <a:r>
              <a:rPr lang="nl-NL" dirty="0"/>
              <a:t> - Een goede videopitch is de sleutel</a:t>
            </a:r>
            <a:r>
              <a:rPr lang="en-US" dirty="0"/>
              <a:t>!</a:t>
            </a:r>
          </a:p>
          <a:p>
            <a:endParaRPr lang="en-US" dirty="0"/>
          </a:p>
        </p:txBody>
      </p:sp>
      <p:sp>
        <p:nvSpPr>
          <p:cNvPr id="3" name="Text Placeholder 2">
            <a:extLst>
              <a:ext uri="{FF2B5EF4-FFF2-40B4-BE49-F238E27FC236}">
                <a16:creationId xmlns:a16="http://schemas.microsoft.com/office/drawing/2014/main" id="{77BD3545-B7F2-41F3-A41B-FE1B00B58555}"/>
              </a:ext>
            </a:extLst>
          </p:cNvPr>
          <p:cNvSpPr>
            <a:spLocks noGrp="1"/>
          </p:cNvSpPr>
          <p:nvPr>
            <p:ph type="body" sz="quarter" idx="16"/>
          </p:nvPr>
        </p:nvSpPr>
        <p:spPr>
          <a:xfrm>
            <a:off x="468676" y="1638134"/>
            <a:ext cx="6156059" cy="4038015"/>
          </a:xfrm>
        </p:spPr>
        <p:txBody>
          <a:bodyPr/>
          <a:lstStyle/>
          <a:p>
            <a:pPr marL="342900" indent="-342900">
              <a:buFont typeface="Arial" panose="020B0604020202020204" pitchFamily="34" charset="0"/>
              <a:buChar char="•"/>
            </a:pPr>
            <a:r>
              <a:rPr lang="nl-NL" sz="2200" dirty="0"/>
              <a:t>Uitstekende </a:t>
            </a:r>
            <a:r>
              <a:rPr lang="nl-NL" sz="2200" dirty="0" err="1"/>
              <a:t>videopitches</a:t>
            </a:r>
            <a:r>
              <a:rPr lang="nl-NL" sz="2200" dirty="0"/>
              <a:t> zijn essentieel voor succesvolle </a:t>
            </a:r>
            <a:r>
              <a:rPr lang="nl-NL" sz="2200" dirty="0" err="1"/>
              <a:t>crowdfunding</a:t>
            </a:r>
            <a:r>
              <a:rPr lang="nl-NL" sz="2200" dirty="0"/>
              <a:t> campagnes.</a:t>
            </a:r>
          </a:p>
          <a:p>
            <a:pPr marL="342900" indent="-342900">
              <a:buFont typeface="Arial" panose="020B0604020202020204" pitchFamily="34" charset="0"/>
              <a:buChar char="•"/>
            </a:pPr>
            <a:r>
              <a:rPr lang="nl-NL" sz="2200" dirty="0"/>
              <a:t>Maar je idee pitchen vergt oefening, voorbereiding en doorzettingsvermogen.</a:t>
            </a:r>
          </a:p>
          <a:p>
            <a:pPr marL="342900" indent="-342900">
              <a:buFont typeface="Arial" panose="020B0604020202020204" pitchFamily="34" charset="0"/>
              <a:buChar char="•"/>
            </a:pPr>
            <a:r>
              <a:rPr lang="nl-NL" sz="2200" dirty="0"/>
              <a:t>Doe je onderzoek, door andere video </a:t>
            </a:r>
            <a:r>
              <a:rPr lang="nl-NL" sz="2200" dirty="0" err="1"/>
              <a:t>pitches</a:t>
            </a:r>
            <a:r>
              <a:rPr lang="nl-NL" sz="2200" dirty="0"/>
              <a:t> te bekijken.</a:t>
            </a:r>
          </a:p>
          <a:p>
            <a:pPr marL="342900" indent="-342900">
              <a:buFont typeface="Arial" panose="020B0604020202020204" pitchFamily="34" charset="0"/>
              <a:buChar char="•"/>
            </a:pPr>
            <a:r>
              <a:rPr lang="nl-NL" sz="2200" dirty="0"/>
              <a:t>Schrijf een meeslepend script dat je </a:t>
            </a:r>
            <a:r>
              <a:rPr lang="nl-NL" sz="2200" dirty="0" err="1"/>
              <a:t>unique</a:t>
            </a:r>
            <a:r>
              <a:rPr lang="nl-NL" sz="2200" dirty="0"/>
              <a:t> </a:t>
            </a:r>
            <a:r>
              <a:rPr lang="nl-NL" sz="2200" dirty="0" err="1"/>
              <a:t>selling</a:t>
            </a:r>
            <a:r>
              <a:rPr lang="nl-NL" sz="2200" dirty="0"/>
              <a:t> points eenvoudig en duidelijk overbrengt.</a:t>
            </a:r>
          </a:p>
          <a:p>
            <a:pPr marL="342900" indent="-342900">
              <a:buFont typeface="Arial" panose="020B0604020202020204" pitchFamily="34" charset="0"/>
              <a:buChar char="•"/>
            </a:pPr>
            <a:r>
              <a:rPr lang="nl-NL" sz="2200" dirty="0"/>
              <a:t>Neem de visie met passie en enthousiasme op - het werkt aanstekelijk en zal de kijker vertrouwen geven in je inzet</a:t>
            </a:r>
          </a:p>
          <a:p>
            <a:pPr marL="342900" indent="-342900">
              <a:buFont typeface="Arial" panose="020B0604020202020204" pitchFamily="34" charset="0"/>
              <a:buChar char="•"/>
            </a:pPr>
            <a:r>
              <a:rPr lang="nl-NL" sz="2200" dirty="0" err="1"/>
              <a:t>Reshoot</a:t>
            </a:r>
            <a:r>
              <a:rPr lang="nl-NL" sz="2200" dirty="0"/>
              <a:t> het totdat het goed is.</a:t>
            </a:r>
            <a:endParaRPr lang="en-US" sz="2200" dirty="0"/>
          </a:p>
        </p:txBody>
      </p:sp>
      <p:sp>
        <p:nvSpPr>
          <p:cNvPr id="4" name="TextBox 3">
            <a:extLst>
              <a:ext uri="{FF2B5EF4-FFF2-40B4-BE49-F238E27FC236}">
                <a16:creationId xmlns:a16="http://schemas.microsoft.com/office/drawing/2014/main" id="{AB81EA4A-C808-4A0F-B7E7-41FFD3F63F93}"/>
              </a:ext>
            </a:extLst>
          </p:cNvPr>
          <p:cNvSpPr txBox="1"/>
          <p:nvPr/>
        </p:nvSpPr>
        <p:spPr>
          <a:xfrm>
            <a:off x="6624735" y="205354"/>
            <a:ext cx="5235520" cy="707886"/>
          </a:xfrm>
          <a:prstGeom prst="rect">
            <a:avLst/>
          </a:prstGeom>
          <a:noFill/>
        </p:spPr>
        <p:txBody>
          <a:bodyPr wrap="square" rtlCol="0">
            <a:spAutoFit/>
          </a:bodyPr>
          <a:lstStyle/>
          <a:p>
            <a:pPr algn="ctr"/>
            <a:r>
              <a:rPr lang="hr-BA" sz="2000" b="1" dirty="0">
                <a:solidFill>
                  <a:srgbClr val="76C6D2"/>
                </a:solidFill>
              </a:rPr>
              <a:t>Bekijk een geslaagde crowdfunding video pitch: Community Food Response </a:t>
            </a:r>
            <a:endParaRPr lang="en-US" sz="2000" b="1" dirty="0">
              <a:solidFill>
                <a:srgbClr val="76C6D2"/>
              </a:solidFill>
            </a:endParaRPr>
          </a:p>
        </p:txBody>
      </p:sp>
      <p:pic>
        <p:nvPicPr>
          <p:cNvPr id="6" name="Picture 5" descr="A picture containing text&#10;&#10;Description automatically generated">
            <a:extLst>
              <a:ext uri="{FF2B5EF4-FFF2-40B4-BE49-F238E27FC236}">
                <a16:creationId xmlns:a16="http://schemas.microsoft.com/office/drawing/2014/main" id="{A954E531-5C87-4C06-B426-56DD3EE326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3175" y="3886201"/>
            <a:ext cx="4114800" cy="2819400"/>
          </a:xfrm>
          <a:prstGeom prst="rect">
            <a:avLst/>
          </a:prstGeom>
          <a:ln>
            <a:noFill/>
          </a:ln>
          <a:effectLst>
            <a:outerShdw blurRad="292100" dist="139700" dir="2700000" algn="tl" rotWithShape="0">
              <a:srgbClr val="333333">
                <a:alpha val="65000"/>
              </a:srgbClr>
            </a:outerShdw>
          </a:effectLst>
        </p:spPr>
      </p:pic>
      <p:pic>
        <p:nvPicPr>
          <p:cNvPr id="7" name="Online Media 6" title="Made in Hackney | We Need Each Other Now - COVID-19 Emergency">
            <a:hlinkClick r:id="" action="ppaction://media"/>
            <a:extLst>
              <a:ext uri="{FF2B5EF4-FFF2-40B4-BE49-F238E27FC236}">
                <a16:creationId xmlns:a16="http://schemas.microsoft.com/office/drawing/2014/main" id="{67B91B14-7371-4BDE-BBC6-B3ED1ADB5BB4}"/>
              </a:ext>
            </a:extLst>
          </p:cNvPr>
          <p:cNvPicPr>
            <a:picLocks noRot="1" noChangeAspect="1"/>
          </p:cNvPicPr>
          <p:nvPr>
            <a:videoFile r:link="rId1"/>
          </p:nvPr>
        </p:nvPicPr>
        <p:blipFill>
          <a:blip r:embed="rId4"/>
          <a:stretch>
            <a:fillRect/>
          </a:stretch>
        </p:blipFill>
        <p:spPr>
          <a:xfrm>
            <a:off x="7512050" y="1080527"/>
            <a:ext cx="4337050" cy="2450433"/>
          </a:xfrm>
          <a:prstGeom prst="rect">
            <a:avLst/>
          </a:prstGeom>
        </p:spPr>
      </p:pic>
    </p:spTree>
    <p:extLst>
      <p:ext uri="{BB962C8B-B14F-4D97-AF65-F5344CB8AC3E}">
        <p14:creationId xmlns:p14="http://schemas.microsoft.com/office/powerpoint/2010/main" val="21609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nl-NL" dirty="0"/>
              <a:t>Vrijwilligers en betrokkenheid van de gemeenschap bij het gebruik van de middelen</a:t>
            </a:r>
            <a:endParaRPr lang="en-US" dirty="0"/>
          </a:p>
        </p:txBody>
      </p:sp>
    </p:spTree>
    <p:extLst>
      <p:ext uri="{BB962C8B-B14F-4D97-AF65-F5344CB8AC3E}">
        <p14:creationId xmlns:p14="http://schemas.microsoft.com/office/powerpoint/2010/main" val="3834626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21650-26C0-4669-A551-2AFD4AA0C592}"/>
              </a:ext>
            </a:extLst>
          </p:cNvPr>
          <p:cNvSpPr>
            <a:spLocks noGrp="1"/>
          </p:cNvSpPr>
          <p:nvPr>
            <p:ph type="body" sz="quarter" idx="13"/>
          </p:nvPr>
        </p:nvSpPr>
        <p:spPr>
          <a:xfrm>
            <a:off x="439413" y="381479"/>
            <a:ext cx="7633021" cy="1002940"/>
          </a:xfrm>
        </p:spPr>
        <p:txBody>
          <a:bodyPr>
            <a:normAutofit lnSpcReduction="10000"/>
          </a:bodyPr>
          <a:lstStyle/>
          <a:p>
            <a:r>
              <a:rPr lang="nl-NL" sz="3600" dirty="0">
                <a:solidFill>
                  <a:srgbClr val="A6377D"/>
                </a:solidFill>
                <a:latin typeface="+mn-lt"/>
              </a:rPr>
              <a:t>Waarom is een gemeenschap zo belangrijk?</a:t>
            </a:r>
            <a:endParaRPr lang="en-IE" dirty="0"/>
          </a:p>
        </p:txBody>
      </p:sp>
      <p:sp>
        <p:nvSpPr>
          <p:cNvPr id="3" name="Text Placeholder 2">
            <a:extLst>
              <a:ext uri="{FF2B5EF4-FFF2-40B4-BE49-F238E27FC236}">
                <a16:creationId xmlns:a16="http://schemas.microsoft.com/office/drawing/2014/main" id="{638AF830-A2CD-43D8-9629-2E36F8C277F6}"/>
              </a:ext>
            </a:extLst>
          </p:cNvPr>
          <p:cNvSpPr>
            <a:spLocks noGrp="1"/>
          </p:cNvSpPr>
          <p:nvPr>
            <p:ph type="body" sz="quarter" idx="14"/>
          </p:nvPr>
        </p:nvSpPr>
        <p:spPr>
          <a:xfrm>
            <a:off x="439414" y="1872706"/>
            <a:ext cx="7450416" cy="2615161"/>
          </a:xfrm>
        </p:spPr>
        <p:txBody>
          <a:bodyPr/>
          <a:lstStyle/>
          <a:p>
            <a:r>
              <a:rPr lang="nl-NL" sz="2400" dirty="0">
                <a:solidFill>
                  <a:schemeClr val="tx1"/>
                </a:solidFill>
                <a:latin typeface="+mn-lt"/>
              </a:rPr>
              <a:t>Samenwerking, inzet, verbinding zijn essentieel voor het leven en werken in de gemeenschap.</a:t>
            </a:r>
          </a:p>
          <a:p>
            <a:endParaRPr lang="en-IE" sz="2400" dirty="0">
              <a:solidFill>
                <a:schemeClr val="tx1"/>
              </a:solidFill>
              <a:latin typeface="+mn-lt"/>
            </a:endParaRPr>
          </a:p>
          <a:p>
            <a:pPr marL="342900" indent="-342900">
              <a:buFont typeface="Wingdings" panose="05000000000000000000" pitchFamily="2" charset="2"/>
              <a:buChar char="§"/>
            </a:pPr>
            <a:r>
              <a:rPr lang="nl-NL" sz="2400" dirty="0">
                <a:solidFill>
                  <a:schemeClr val="tx1"/>
                </a:solidFill>
                <a:latin typeface="+mn-lt"/>
              </a:rPr>
              <a:t>Als iemand die voortdurend anderen helpt, kun je soms het gevoel hebben dat er niemand voor je is, en dat je geen andere middelen kunt gebruiken dan je eigen. </a:t>
            </a:r>
            <a:endParaRPr lang="en-IE" sz="2400" dirty="0">
              <a:solidFill>
                <a:schemeClr val="tx1"/>
              </a:solidFill>
              <a:latin typeface="+mn-lt"/>
            </a:endParaRPr>
          </a:p>
          <a:p>
            <a:endParaRPr lang="en-IE" sz="2400" dirty="0"/>
          </a:p>
        </p:txBody>
      </p:sp>
      <p:sp>
        <p:nvSpPr>
          <p:cNvPr id="4" name="Rectangle 3">
            <a:extLst>
              <a:ext uri="{FF2B5EF4-FFF2-40B4-BE49-F238E27FC236}">
                <a16:creationId xmlns:a16="http://schemas.microsoft.com/office/drawing/2014/main" id="{929A9D1E-5290-4DA9-95BB-C44A9569ED6C}"/>
              </a:ext>
            </a:extLst>
          </p:cNvPr>
          <p:cNvSpPr/>
          <p:nvPr/>
        </p:nvSpPr>
        <p:spPr>
          <a:xfrm>
            <a:off x="8072436" y="0"/>
            <a:ext cx="3409799" cy="4062182"/>
          </a:xfrm>
          <a:prstGeom prst="rect">
            <a:avLst/>
          </a:prstGeom>
          <a:solidFill>
            <a:srgbClr val="A0509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B4C77A8-6812-447C-A76A-06A47D209FE9}"/>
              </a:ext>
            </a:extLst>
          </p:cNvPr>
          <p:cNvSpPr txBox="1"/>
          <p:nvPr/>
        </p:nvSpPr>
        <p:spPr>
          <a:xfrm>
            <a:off x="8255041" y="974510"/>
            <a:ext cx="3044587" cy="2308324"/>
          </a:xfrm>
          <a:prstGeom prst="rect">
            <a:avLst/>
          </a:prstGeom>
          <a:noFill/>
        </p:spPr>
        <p:txBody>
          <a:bodyPr wrap="square" rtlCol="0">
            <a:spAutoFit/>
          </a:bodyPr>
          <a:lstStyle/>
          <a:p>
            <a:pPr algn="ctr"/>
            <a:r>
              <a:rPr lang="en-IE" sz="2400" i="1" dirty="0">
                <a:solidFill>
                  <a:schemeClr val="bg1"/>
                </a:solidFill>
              </a:rPr>
              <a:t>“</a:t>
            </a:r>
            <a:r>
              <a:rPr lang="nl-NL" sz="2400" i="1" dirty="0">
                <a:solidFill>
                  <a:schemeClr val="bg1"/>
                </a:solidFill>
              </a:rPr>
              <a:t>Als je snel wilt gaan, ga dan alleen. Als je ver wilt gaan, ga dan samen</a:t>
            </a:r>
            <a:r>
              <a:rPr lang="en-IE" sz="2400" i="1" dirty="0">
                <a:solidFill>
                  <a:schemeClr val="bg1"/>
                </a:solidFill>
              </a:rPr>
              <a:t>.” </a:t>
            </a:r>
          </a:p>
          <a:p>
            <a:pPr algn="ctr"/>
            <a:endParaRPr lang="en-IE" sz="2400" b="1" dirty="0">
              <a:solidFill>
                <a:schemeClr val="bg1"/>
              </a:solidFill>
            </a:endParaRPr>
          </a:p>
          <a:p>
            <a:pPr algn="ctr"/>
            <a:r>
              <a:rPr lang="en-IE" sz="2400" b="1" dirty="0">
                <a:solidFill>
                  <a:schemeClr val="bg1"/>
                </a:solidFill>
              </a:rPr>
              <a:t>Afrikaans </a:t>
            </a:r>
            <a:r>
              <a:rPr lang="en-IE" sz="2400" b="1" dirty="0" err="1">
                <a:solidFill>
                  <a:schemeClr val="bg1"/>
                </a:solidFill>
              </a:rPr>
              <a:t>gezegde</a:t>
            </a:r>
            <a:r>
              <a:rPr lang="en-IE" sz="2400" b="1" dirty="0">
                <a:solidFill>
                  <a:schemeClr val="bg1"/>
                </a:solidFill>
              </a:rPr>
              <a:t> </a:t>
            </a:r>
          </a:p>
        </p:txBody>
      </p:sp>
      <p:sp>
        <p:nvSpPr>
          <p:cNvPr id="10" name="TextBox 9">
            <a:extLst>
              <a:ext uri="{FF2B5EF4-FFF2-40B4-BE49-F238E27FC236}">
                <a16:creationId xmlns:a16="http://schemas.microsoft.com/office/drawing/2014/main" id="{F22BE431-DDFF-420A-9B22-FC89E97E6142}"/>
              </a:ext>
            </a:extLst>
          </p:cNvPr>
          <p:cNvSpPr txBox="1"/>
          <p:nvPr/>
        </p:nvSpPr>
        <p:spPr>
          <a:xfrm>
            <a:off x="439414" y="4181372"/>
            <a:ext cx="11408033" cy="2308324"/>
          </a:xfrm>
          <a:prstGeom prst="rect">
            <a:avLst/>
          </a:prstGeom>
          <a:noFill/>
        </p:spPr>
        <p:txBody>
          <a:bodyPr wrap="square">
            <a:spAutoFit/>
          </a:bodyPr>
          <a:lstStyle/>
          <a:p>
            <a:pPr marL="342900" indent="-342900">
              <a:buFont typeface="Wingdings" panose="05000000000000000000" pitchFamily="2" charset="2"/>
              <a:buChar char="§"/>
            </a:pPr>
            <a:r>
              <a:rPr lang="nl-NL" sz="2400" dirty="0">
                <a:latin typeface="+mn-lt"/>
              </a:rPr>
              <a:t>het opbouwen van een gemeenschap geeft je toegang tot een ingebouwde coalitie van medewerkers, een kant-en-klare groep die je steun en aanmoediging geeft en die er zijn om je te helpen je sociale missie te bereiken.</a:t>
            </a:r>
          </a:p>
          <a:p>
            <a:pPr marL="342900" indent="-342900">
              <a:buFont typeface="Wingdings" panose="05000000000000000000" pitchFamily="2" charset="2"/>
              <a:buChar char="§"/>
            </a:pPr>
            <a:r>
              <a:rPr lang="nl-NL" sz="2400" b="1" dirty="0">
                <a:solidFill>
                  <a:srgbClr val="A05096"/>
                </a:solidFill>
                <a:latin typeface="+mn-lt"/>
              </a:rPr>
              <a:t>De gemeenschap begint bij jezelf, met geloof en vertrouwen in jezelf, je doel en je mogelijkheden om de wereld een betere plek te maken. Van daaruit trek je je mensen aan. Onthoud dat de zaden die je plant uiteindelijk je oogst zullen zijn. </a:t>
            </a:r>
            <a:endParaRPr lang="hr-BA" sz="2400" dirty="0">
              <a:latin typeface="+mn-lt"/>
            </a:endParaRPr>
          </a:p>
        </p:txBody>
      </p:sp>
    </p:spTree>
    <p:extLst>
      <p:ext uri="{BB962C8B-B14F-4D97-AF65-F5344CB8AC3E}">
        <p14:creationId xmlns:p14="http://schemas.microsoft.com/office/powerpoint/2010/main" val="770721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C172E-BA65-4CFB-8FA5-A8C102276320}"/>
              </a:ext>
            </a:extLst>
          </p:cNvPr>
          <p:cNvSpPr>
            <a:spLocks noGrp="1"/>
          </p:cNvSpPr>
          <p:nvPr>
            <p:ph type="body" sz="quarter" idx="13"/>
          </p:nvPr>
        </p:nvSpPr>
        <p:spPr>
          <a:xfrm>
            <a:off x="456364" y="354842"/>
            <a:ext cx="10832122" cy="932098"/>
          </a:xfrm>
        </p:spPr>
        <p:txBody>
          <a:bodyPr>
            <a:noAutofit/>
          </a:bodyPr>
          <a:lstStyle/>
          <a:p>
            <a:r>
              <a:rPr lang="nl-NL" sz="3600" dirty="0">
                <a:solidFill>
                  <a:srgbClr val="A6377D"/>
                </a:solidFill>
                <a:latin typeface="+mn-lt"/>
              </a:rPr>
              <a:t>ONLINE GEMEENSCHAPPEN BELANGRIJKER DAN OOIT</a:t>
            </a:r>
            <a:endParaRPr lang="en-IE" sz="3600" dirty="0">
              <a:solidFill>
                <a:srgbClr val="A6377D"/>
              </a:solidFill>
              <a:latin typeface="+mn-lt"/>
            </a:endParaRPr>
          </a:p>
        </p:txBody>
      </p:sp>
      <p:sp>
        <p:nvSpPr>
          <p:cNvPr id="3" name="Text Placeholder 2">
            <a:extLst>
              <a:ext uri="{FF2B5EF4-FFF2-40B4-BE49-F238E27FC236}">
                <a16:creationId xmlns:a16="http://schemas.microsoft.com/office/drawing/2014/main" id="{15E87093-26E1-4032-8E9F-02D08A1E7330}"/>
              </a:ext>
            </a:extLst>
          </p:cNvPr>
          <p:cNvSpPr>
            <a:spLocks noGrp="1"/>
          </p:cNvSpPr>
          <p:nvPr>
            <p:ph type="body" sz="quarter" idx="14"/>
          </p:nvPr>
        </p:nvSpPr>
        <p:spPr>
          <a:xfrm>
            <a:off x="456364" y="1728915"/>
            <a:ext cx="10397606" cy="3722402"/>
          </a:xfrm>
        </p:spPr>
        <p:txBody>
          <a:bodyPr/>
          <a:lstStyle/>
          <a:p>
            <a:pPr marL="342900" indent="-342900">
              <a:buFont typeface="Arial" panose="020B0604020202020204" pitchFamily="34" charset="0"/>
              <a:buChar char="•"/>
            </a:pPr>
            <a:r>
              <a:rPr lang="nl-NL" sz="2800" dirty="0">
                <a:solidFill>
                  <a:schemeClr val="tx1"/>
                </a:solidFill>
                <a:latin typeface="+mn-lt"/>
              </a:rPr>
              <a:t>Het is een geweldige manier om </a:t>
            </a:r>
            <a:r>
              <a:rPr lang="nl-NL" sz="2800" b="1" dirty="0">
                <a:solidFill>
                  <a:schemeClr val="tx1"/>
                </a:solidFill>
                <a:latin typeface="+mn-lt"/>
              </a:rPr>
              <a:t>mensen te bereiken die je anders misschien niet zou ontmoeten</a:t>
            </a:r>
            <a:r>
              <a:rPr lang="nl-NL" sz="2800" dirty="0">
                <a:solidFill>
                  <a:schemeClr val="tx1"/>
                </a:solidFill>
                <a:latin typeface="+mn-lt"/>
              </a:rPr>
              <a:t>. Nu meer dan ooit zijn online gemeenschappen een reddingslijn voor mensen geworden.</a:t>
            </a:r>
            <a:r>
              <a:rPr lang="en-IE" sz="2800" dirty="0">
                <a:solidFill>
                  <a:schemeClr val="tx1"/>
                </a:solidFill>
                <a:latin typeface="+mn-lt"/>
              </a:rPr>
              <a:t> </a:t>
            </a:r>
          </a:p>
          <a:p>
            <a:pPr marL="342900" indent="-342900">
              <a:buFont typeface="Arial" panose="020B0604020202020204" pitchFamily="34" charset="0"/>
              <a:buChar char="•"/>
            </a:pPr>
            <a:endParaRPr lang="en-IE" sz="2800" dirty="0">
              <a:solidFill>
                <a:schemeClr val="tx1"/>
              </a:solidFill>
              <a:latin typeface="+mn-lt"/>
            </a:endParaRPr>
          </a:p>
          <a:p>
            <a:pPr marL="342900" indent="-342900">
              <a:buFont typeface="Arial" panose="020B0604020202020204" pitchFamily="34" charset="0"/>
              <a:buChar char="•"/>
            </a:pPr>
            <a:r>
              <a:rPr lang="nl-NL" sz="2800" dirty="0">
                <a:solidFill>
                  <a:schemeClr val="tx1"/>
                </a:solidFill>
                <a:latin typeface="+mn-lt"/>
              </a:rPr>
              <a:t>Nu zoveel mensen in isolatie zitten en zoveel evenementen afgelast zijn, zijn de mensen het spoor even kwijt. </a:t>
            </a:r>
          </a:p>
          <a:p>
            <a:pPr marL="342900" indent="-342900">
              <a:buFont typeface="Arial" panose="020B0604020202020204" pitchFamily="34" charset="0"/>
              <a:buChar char="•"/>
            </a:pPr>
            <a:endParaRPr lang="en-IE" sz="2800" dirty="0">
              <a:solidFill>
                <a:schemeClr val="tx1"/>
              </a:solidFill>
              <a:latin typeface="+mn-lt"/>
            </a:endParaRPr>
          </a:p>
          <a:p>
            <a:pPr marL="342900" indent="-342900">
              <a:buFont typeface="Arial" panose="020B0604020202020204" pitchFamily="34" charset="0"/>
              <a:buChar char="•"/>
            </a:pPr>
            <a:r>
              <a:rPr lang="nl-NL" sz="2800" dirty="0">
                <a:solidFill>
                  <a:schemeClr val="tx1"/>
                </a:solidFill>
                <a:latin typeface="+mn-lt"/>
              </a:rPr>
              <a:t>Ze hebben de sociale interactie gemist en de online gemeenschap heeft die kloof overbrugd en </a:t>
            </a:r>
            <a:r>
              <a:rPr lang="nl-NL" sz="2800" b="1" dirty="0">
                <a:solidFill>
                  <a:srgbClr val="A05096"/>
                </a:solidFill>
                <a:latin typeface="+mn-lt"/>
              </a:rPr>
              <a:t>groepen gevormd die nog lang na de pandemie in stand blijven.</a:t>
            </a:r>
            <a:endParaRPr lang="en-IE" sz="2800" dirty="0">
              <a:latin typeface="+mn-lt"/>
            </a:endParaRPr>
          </a:p>
        </p:txBody>
      </p:sp>
    </p:spTree>
    <p:extLst>
      <p:ext uri="{BB962C8B-B14F-4D97-AF65-F5344CB8AC3E}">
        <p14:creationId xmlns:p14="http://schemas.microsoft.com/office/powerpoint/2010/main" val="3475556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BBD5F-AB8B-494E-991C-9A76FCC86B0A}"/>
              </a:ext>
            </a:extLst>
          </p:cNvPr>
          <p:cNvSpPr>
            <a:spLocks noGrp="1"/>
          </p:cNvSpPr>
          <p:nvPr>
            <p:ph type="body" sz="quarter" idx="13"/>
          </p:nvPr>
        </p:nvSpPr>
        <p:spPr>
          <a:xfrm>
            <a:off x="352698" y="117843"/>
            <a:ext cx="11486604" cy="697353"/>
          </a:xfrm>
        </p:spPr>
        <p:txBody>
          <a:bodyPr>
            <a:normAutofit fontScale="85000" lnSpcReduction="10000"/>
          </a:bodyPr>
          <a:lstStyle/>
          <a:p>
            <a:r>
              <a:rPr lang="nl-NL" sz="3600" dirty="0">
                <a:solidFill>
                  <a:srgbClr val="A6377D"/>
                </a:solidFill>
                <a:latin typeface="+mn-lt"/>
              </a:rPr>
              <a:t>VOORDELEN VAN HET OPBOUWEN VAN EEN ONLINE GEMEENSCHAP</a:t>
            </a:r>
            <a:endParaRPr lang="en-IE" sz="3600" dirty="0">
              <a:latin typeface="+mn-lt"/>
            </a:endParaRPr>
          </a:p>
        </p:txBody>
      </p:sp>
      <p:grpSp>
        <p:nvGrpSpPr>
          <p:cNvPr id="3" name="Group 2">
            <a:extLst>
              <a:ext uri="{FF2B5EF4-FFF2-40B4-BE49-F238E27FC236}">
                <a16:creationId xmlns:a16="http://schemas.microsoft.com/office/drawing/2014/main" id="{EC193515-E8BE-45AB-A9C1-263ACD4ABF6F}"/>
              </a:ext>
            </a:extLst>
          </p:cNvPr>
          <p:cNvGrpSpPr/>
          <p:nvPr/>
        </p:nvGrpSpPr>
        <p:grpSpPr>
          <a:xfrm>
            <a:off x="801871" y="893961"/>
            <a:ext cx="10588258" cy="5598367"/>
            <a:chOff x="868420" y="893961"/>
            <a:chExt cx="10588258" cy="5598367"/>
          </a:xfrm>
        </p:grpSpPr>
        <p:pic>
          <p:nvPicPr>
            <p:cNvPr id="4" name="Picture 3" descr="A picture containing person, outdoor, family&#10;&#10;Description automatically generated">
              <a:extLst>
                <a:ext uri="{FF2B5EF4-FFF2-40B4-BE49-F238E27FC236}">
                  <a16:creationId xmlns:a16="http://schemas.microsoft.com/office/drawing/2014/main" id="{3B7EDE15-8B6C-4465-B984-4BFF27A978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420" y="893961"/>
              <a:ext cx="10588258" cy="5598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A8F54C3-2139-4AAA-9C36-3530F25567CD}"/>
                </a:ext>
              </a:extLst>
            </p:cNvPr>
            <p:cNvSpPr txBox="1"/>
            <p:nvPr/>
          </p:nvSpPr>
          <p:spPr>
            <a:xfrm>
              <a:off x="1408005" y="2491986"/>
              <a:ext cx="2668374" cy="1754326"/>
            </a:xfrm>
            <a:prstGeom prst="rect">
              <a:avLst/>
            </a:prstGeom>
            <a:noFill/>
          </p:spPr>
          <p:txBody>
            <a:bodyPr wrap="square">
              <a:spAutoFit/>
            </a:bodyPr>
            <a:lstStyle/>
            <a:p>
              <a:pPr algn="ctr"/>
              <a:r>
                <a:rPr lang="hr-BA" sz="3600" b="1" dirty="0">
                  <a:solidFill>
                    <a:srgbClr val="A05096"/>
                  </a:solidFill>
                </a:rPr>
                <a:t>BEWUSTZIJN VAN JE BOODSCHAP</a:t>
              </a:r>
              <a:endParaRPr lang="en-IE" sz="3600" b="1" dirty="0">
                <a:solidFill>
                  <a:srgbClr val="A05096"/>
                </a:solidFill>
              </a:endParaRPr>
            </a:p>
          </p:txBody>
        </p:sp>
        <p:sp>
          <p:nvSpPr>
            <p:cNvPr id="16" name="TextBox 15">
              <a:extLst>
                <a:ext uri="{FF2B5EF4-FFF2-40B4-BE49-F238E27FC236}">
                  <a16:creationId xmlns:a16="http://schemas.microsoft.com/office/drawing/2014/main" id="{D98B1F51-5C89-46CF-963B-6FAF4EF804E5}"/>
                </a:ext>
              </a:extLst>
            </p:cNvPr>
            <p:cNvSpPr txBox="1"/>
            <p:nvPr/>
          </p:nvSpPr>
          <p:spPr>
            <a:xfrm rot="340927">
              <a:off x="4180114" y="2095092"/>
              <a:ext cx="1548881" cy="1200329"/>
            </a:xfrm>
            <a:prstGeom prst="rect">
              <a:avLst/>
            </a:prstGeom>
            <a:noFill/>
          </p:spPr>
          <p:txBody>
            <a:bodyPr wrap="square">
              <a:spAutoFit/>
            </a:bodyPr>
            <a:lstStyle/>
            <a:p>
              <a:pPr algn="ctr"/>
              <a:r>
                <a:rPr lang="en-IE" sz="2400" b="1" dirty="0" err="1">
                  <a:solidFill>
                    <a:schemeClr val="bg1"/>
                  </a:solidFill>
                </a:rPr>
                <a:t>Effectiever</a:t>
              </a:r>
              <a:r>
                <a:rPr lang="en-IE" sz="2400" b="1" dirty="0">
                  <a:solidFill>
                    <a:schemeClr val="bg1"/>
                  </a:solidFill>
                </a:rPr>
                <a:t> </a:t>
              </a:r>
              <a:r>
                <a:rPr lang="en-IE" sz="2400" b="1" dirty="0" err="1">
                  <a:solidFill>
                    <a:schemeClr val="bg1"/>
                  </a:solidFill>
                </a:rPr>
                <a:t>fondsen</a:t>
              </a:r>
              <a:r>
                <a:rPr lang="en-IE" sz="2400" b="1" dirty="0">
                  <a:solidFill>
                    <a:schemeClr val="bg1"/>
                  </a:solidFill>
                </a:rPr>
                <a:t> </a:t>
              </a:r>
              <a:r>
                <a:rPr lang="en-IE" sz="2400" b="1" dirty="0" err="1">
                  <a:solidFill>
                    <a:schemeClr val="bg1"/>
                  </a:solidFill>
                </a:rPr>
                <a:t>werven</a:t>
              </a:r>
              <a:endParaRPr lang="en-IE" sz="2400" b="1" dirty="0">
                <a:solidFill>
                  <a:schemeClr val="bg1"/>
                </a:solidFill>
              </a:endParaRPr>
            </a:p>
          </p:txBody>
        </p:sp>
        <p:sp>
          <p:nvSpPr>
            <p:cNvPr id="19" name="TextBox 18">
              <a:extLst>
                <a:ext uri="{FF2B5EF4-FFF2-40B4-BE49-F238E27FC236}">
                  <a16:creationId xmlns:a16="http://schemas.microsoft.com/office/drawing/2014/main" id="{753183A6-F0AF-4349-9385-B58FA11EFC5A}"/>
                </a:ext>
              </a:extLst>
            </p:cNvPr>
            <p:cNvSpPr txBox="1"/>
            <p:nvPr/>
          </p:nvSpPr>
          <p:spPr>
            <a:xfrm rot="21129923">
              <a:off x="5784613" y="3854627"/>
              <a:ext cx="2464109" cy="1384995"/>
            </a:xfrm>
            <a:prstGeom prst="rect">
              <a:avLst/>
            </a:prstGeom>
            <a:noFill/>
          </p:spPr>
          <p:txBody>
            <a:bodyPr wrap="square">
              <a:spAutoFit/>
            </a:bodyPr>
            <a:lstStyle/>
            <a:p>
              <a:pPr algn="ctr"/>
              <a:r>
                <a:rPr lang="nl-NL" sz="2100" b="1" dirty="0">
                  <a:solidFill>
                    <a:srgbClr val="A6377D"/>
                  </a:solidFill>
                </a:rPr>
                <a:t>Bron van mede-mediators, vrijwilligers en voorstanders vinden</a:t>
              </a:r>
              <a:endParaRPr lang="en-IE" sz="2100" b="1" dirty="0">
                <a:solidFill>
                  <a:srgbClr val="A6377D"/>
                </a:solidFill>
              </a:endParaRPr>
            </a:p>
          </p:txBody>
        </p:sp>
        <p:sp>
          <p:nvSpPr>
            <p:cNvPr id="20" name="TextBox 19">
              <a:extLst>
                <a:ext uri="{FF2B5EF4-FFF2-40B4-BE49-F238E27FC236}">
                  <a16:creationId xmlns:a16="http://schemas.microsoft.com/office/drawing/2014/main" id="{9AE632BB-C0F6-4D62-975A-1D6951806529}"/>
                </a:ext>
              </a:extLst>
            </p:cNvPr>
            <p:cNvSpPr txBox="1"/>
            <p:nvPr/>
          </p:nvSpPr>
          <p:spPr>
            <a:xfrm>
              <a:off x="8547043" y="2521807"/>
              <a:ext cx="2832723" cy="1107996"/>
            </a:xfrm>
            <a:prstGeom prst="rect">
              <a:avLst/>
            </a:prstGeom>
            <a:noFill/>
          </p:spPr>
          <p:txBody>
            <a:bodyPr wrap="square">
              <a:spAutoFit/>
            </a:bodyPr>
            <a:lstStyle/>
            <a:p>
              <a:pPr algn="ctr"/>
              <a:r>
                <a:rPr lang="nl-NL" sz="2200" b="1" dirty="0">
                  <a:solidFill>
                    <a:schemeClr val="bg1"/>
                  </a:solidFill>
                </a:rPr>
                <a:t>Sociale samenwerking, kennisuitwisseling en probleemoplossing</a:t>
              </a:r>
              <a:endParaRPr lang="en-IE" sz="2200" b="1" dirty="0">
                <a:solidFill>
                  <a:schemeClr val="bg1"/>
                </a:solidFill>
              </a:endParaRPr>
            </a:p>
          </p:txBody>
        </p:sp>
      </p:grpSp>
    </p:spTree>
    <p:extLst>
      <p:ext uri="{BB962C8B-B14F-4D97-AF65-F5344CB8AC3E}">
        <p14:creationId xmlns:p14="http://schemas.microsoft.com/office/powerpoint/2010/main" val="2142935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D7A5F-F762-4535-BA3F-25D72C92A3EF}"/>
              </a:ext>
            </a:extLst>
          </p:cNvPr>
          <p:cNvSpPr>
            <a:spLocks noGrp="1"/>
          </p:cNvSpPr>
          <p:nvPr>
            <p:ph type="body" sz="quarter" idx="13"/>
          </p:nvPr>
        </p:nvSpPr>
        <p:spPr>
          <a:xfrm>
            <a:off x="706359" y="943935"/>
            <a:ext cx="10779283" cy="697353"/>
          </a:xfrm>
        </p:spPr>
        <p:txBody>
          <a:bodyPr>
            <a:normAutofit fontScale="77500" lnSpcReduction="20000"/>
          </a:bodyPr>
          <a:lstStyle/>
          <a:p>
            <a:r>
              <a:rPr lang="nl-NL" dirty="0"/>
              <a:t>WAT JE NODIG HEBT OM EEN ONLINE GEMEENSCHAP TE LATEN GROEIEN </a:t>
            </a:r>
            <a:endParaRPr lang="en-US" dirty="0"/>
          </a:p>
        </p:txBody>
      </p:sp>
      <p:pic>
        <p:nvPicPr>
          <p:cNvPr id="5" name="Graphic 4" descr="Email outline">
            <a:extLst>
              <a:ext uri="{FF2B5EF4-FFF2-40B4-BE49-F238E27FC236}">
                <a16:creationId xmlns:a16="http://schemas.microsoft.com/office/drawing/2014/main" id="{8EB27D82-96E1-4E53-9528-8EBE857D8E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2783" y="2439955"/>
            <a:ext cx="914400" cy="914400"/>
          </a:xfrm>
          <a:prstGeom prst="rect">
            <a:avLst/>
          </a:prstGeom>
        </p:spPr>
      </p:pic>
      <p:pic>
        <p:nvPicPr>
          <p:cNvPr id="7" name="Graphic 6" descr="Group of people outline">
            <a:extLst>
              <a:ext uri="{FF2B5EF4-FFF2-40B4-BE49-F238E27FC236}">
                <a16:creationId xmlns:a16="http://schemas.microsoft.com/office/drawing/2014/main" id="{BCC7997E-AB65-4001-B92C-069837750F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7927" y="2439955"/>
            <a:ext cx="914400" cy="914400"/>
          </a:xfrm>
          <a:prstGeom prst="rect">
            <a:avLst/>
          </a:prstGeom>
        </p:spPr>
      </p:pic>
      <p:pic>
        <p:nvPicPr>
          <p:cNvPr id="9" name="Graphic 8" descr="Rope Knot with solid fill">
            <a:extLst>
              <a:ext uri="{FF2B5EF4-FFF2-40B4-BE49-F238E27FC236}">
                <a16:creationId xmlns:a16="http://schemas.microsoft.com/office/drawing/2014/main" id="{DB0AFE3A-E112-4D72-9699-79291702B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2783" y="4781939"/>
            <a:ext cx="914400" cy="914400"/>
          </a:xfrm>
          <a:prstGeom prst="rect">
            <a:avLst/>
          </a:prstGeom>
        </p:spPr>
      </p:pic>
      <p:pic>
        <p:nvPicPr>
          <p:cNvPr id="11" name="Graphic 10" descr="Cloud Computing with solid fill">
            <a:extLst>
              <a:ext uri="{FF2B5EF4-FFF2-40B4-BE49-F238E27FC236}">
                <a16:creationId xmlns:a16="http://schemas.microsoft.com/office/drawing/2014/main" id="{03D38DCE-6E70-4705-9DA2-AA29B43F5B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47927" y="4781939"/>
            <a:ext cx="914400" cy="914400"/>
          </a:xfrm>
          <a:prstGeom prst="rect">
            <a:avLst/>
          </a:prstGeom>
        </p:spPr>
      </p:pic>
      <p:sp>
        <p:nvSpPr>
          <p:cNvPr id="12" name="TextBox 11">
            <a:extLst>
              <a:ext uri="{FF2B5EF4-FFF2-40B4-BE49-F238E27FC236}">
                <a16:creationId xmlns:a16="http://schemas.microsoft.com/office/drawing/2014/main" id="{7BFE53B9-F0DA-4808-813A-14BD59989BE4}"/>
              </a:ext>
            </a:extLst>
          </p:cNvPr>
          <p:cNvSpPr txBox="1"/>
          <p:nvPr/>
        </p:nvSpPr>
        <p:spPr>
          <a:xfrm>
            <a:off x="2379307" y="2505670"/>
            <a:ext cx="3135086" cy="923330"/>
          </a:xfrm>
          <a:prstGeom prst="rect">
            <a:avLst/>
          </a:prstGeom>
          <a:noFill/>
        </p:spPr>
        <p:txBody>
          <a:bodyPr wrap="square" rtlCol="0">
            <a:spAutoFit/>
          </a:bodyPr>
          <a:lstStyle/>
          <a:p>
            <a:r>
              <a:rPr lang="hr-BA" dirty="0">
                <a:solidFill>
                  <a:srgbClr val="76C6D2"/>
                </a:solidFill>
              </a:rPr>
              <a:t>JE BOODSCHAP</a:t>
            </a:r>
            <a:endParaRPr lang="en-GB" dirty="0">
              <a:solidFill>
                <a:srgbClr val="76C6D2"/>
              </a:solidFill>
            </a:endParaRPr>
          </a:p>
          <a:p>
            <a:r>
              <a:rPr lang="nl-NL" dirty="0"/>
              <a:t>Dit is wat je gemeenschap bij elkaar brengt</a:t>
            </a:r>
            <a:endParaRPr lang="en-US" dirty="0"/>
          </a:p>
        </p:txBody>
      </p:sp>
      <p:sp>
        <p:nvSpPr>
          <p:cNvPr id="13" name="TextBox 12">
            <a:extLst>
              <a:ext uri="{FF2B5EF4-FFF2-40B4-BE49-F238E27FC236}">
                <a16:creationId xmlns:a16="http://schemas.microsoft.com/office/drawing/2014/main" id="{B1850194-F192-4900-992C-AA5ABC1DEB3F}"/>
              </a:ext>
            </a:extLst>
          </p:cNvPr>
          <p:cNvSpPr txBox="1"/>
          <p:nvPr/>
        </p:nvSpPr>
        <p:spPr>
          <a:xfrm>
            <a:off x="7620294" y="2411580"/>
            <a:ext cx="3076281" cy="1200329"/>
          </a:xfrm>
          <a:prstGeom prst="rect">
            <a:avLst/>
          </a:prstGeom>
          <a:noFill/>
        </p:spPr>
        <p:txBody>
          <a:bodyPr wrap="square" rtlCol="0">
            <a:spAutoFit/>
          </a:bodyPr>
          <a:lstStyle/>
          <a:p>
            <a:r>
              <a:rPr lang="hr-BA" dirty="0">
                <a:solidFill>
                  <a:srgbClr val="76C6D2"/>
                </a:solidFill>
              </a:rPr>
              <a:t>JE DOELGROEPEN</a:t>
            </a:r>
            <a:endParaRPr lang="en-GB" dirty="0">
              <a:solidFill>
                <a:srgbClr val="76C6D2"/>
              </a:solidFill>
            </a:endParaRPr>
          </a:p>
          <a:p>
            <a:r>
              <a:rPr lang="nl-NL" dirty="0"/>
              <a:t>Bepaal je doelgroep en wees je steeds bewust van hun behoeften</a:t>
            </a:r>
            <a:endParaRPr lang="en-US" dirty="0"/>
          </a:p>
        </p:txBody>
      </p:sp>
      <p:sp>
        <p:nvSpPr>
          <p:cNvPr id="14" name="TextBox 13">
            <a:extLst>
              <a:ext uri="{FF2B5EF4-FFF2-40B4-BE49-F238E27FC236}">
                <a16:creationId xmlns:a16="http://schemas.microsoft.com/office/drawing/2014/main" id="{F4FE8352-134C-48DA-8D95-9F11BCC04B83}"/>
              </a:ext>
            </a:extLst>
          </p:cNvPr>
          <p:cNvSpPr txBox="1"/>
          <p:nvPr/>
        </p:nvSpPr>
        <p:spPr>
          <a:xfrm>
            <a:off x="2379307" y="4773009"/>
            <a:ext cx="2936178" cy="923330"/>
          </a:xfrm>
          <a:prstGeom prst="rect">
            <a:avLst/>
          </a:prstGeom>
          <a:noFill/>
        </p:spPr>
        <p:txBody>
          <a:bodyPr wrap="square" rtlCol="0">
            <a:spAutoFit/>
          </a:bodyPr>
          <a:lstStyle/>
          <a:p>
            <a:r>
              <a:rPr lang="hr-BA" dirty="0">
                <a:solidFill>
                  <a:srgbClr val="76C6D2"/>
                </a:solidFill>
              </a:rPr>
              <a:t>EMOTIONELE VERBINDING</a:t>
            </a:r>
            <a:endParaRPr lang="en-GB" dirty="0">
              <a:solidFill>
                <a:srgbClr val="76C6D2"/>
              </a:solidFill>
            </a:endParaRPr>
          </a:p>
          <a:p>
            <a:r>
              <a:rPr lang="nl-NL" dirty="0"/>
              <a:t>Probeer er een te maken met je doelgroepen</a:t>
            </a:r>
            <a:endParaRPr lang="en-US" dirty="0"/>
          </a:p>
        </p:txBody>
      </p:sp>
      <p:sp>
        <p:nvSpPr>
          <p:cNvPr id="15" name="TextBox 14">
            <a:extLst>
              <a:ext uri="{FF2B5EF4-FFF2-40B4-BE49-F238E27FC236}">
                <a16:creationId xmlns:a16="http://schemas.microsoft.com/office/drawing/2014/main" id="{3B36506B-01CF-491B-91F4-15A457D82B45}"/>
              </a:ext>
            </a:extLst>
          </p:cNvPr>
          <p:cNvSpPr txBox="1"/>
          <p:nvPr/>
        </p:nvSpPr>
        <p:spPr>
          <a:xfrm>
            <a:off x="7679094" y="4781939"/>
            <a:ext cx="3017481" cy="1200329"/>
          </a:xfrm>
          <a:prstGeom prst="rect">
            <a:avLst/>
          </a:prstGeom>
          <a:noFill/>
        </p:spPr>
        <p:txBody>
          <a:bodyPr wrap="square" rtlCol="0">
            <a:spAutoFit/>
          </a:bodyPr>
          <a:lstStyle/>
          <a:p>
            <a:r>
              <a:rPr lang="hr-BA" dirty="0">
                <a:solidFill>
                  <a:srgbClr val="76C6D2"/>
                </a:solidFill>
              </a:rPr>
              <a:t>DIGITALE MIDDELEN</a:t>
            </a:r>
            <a:endParaRPr lang="en-GB" dirty="0">
              <a:solidFill>
                <a:srgbClr val="76C6D2"/>
              </a:solidFill>
            </a:endParaRPr>
          </a:p>
          <a:p>
            <a:r>
              <a:rPr lang="nl-NL" dirty="0"/>
              <a:t>Ruimtes en hulpmiddelen om je online gemeenschap te helpen groeien</a:t>
            </a:r>
            <a:endParaRPr lang="en-US" dirty="0"/>
          </a:p>
        </p:txBody>
      </p:sp>
    </p:spTree>
    <p:extLst>
      <p:ext uri="{BB962C8B-B14F-4D97-AF65-F5344CB8AC3E}">
        <p14:creationId xmlns:p14="http://schemas.microsoft.com/office/powerpoint/2010/main" val="91761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67995-0FA1-4E85-A574-72D91155F69D}"/>
              </a:ext>
            </a:extLst>
          </p:cNvPr>
          <p:cNvSpPr>
            <a:spLocks noGrp="1"/>
          </p:cNvSpPr>
          <p:nvPr>
            <p:ph type="body" sz="quarter" idx="15"/>
          </p:nvPr>
        </p:nvSpPr>
        <p:spPr>
          <a:xfrm>
            <a:off x="186611" y="770771"/>
            <a:ext cx="5581993" cy="1083096"/>
          </a:xfrm>
        </p:spPr>
        <p:txBody>
          <a:bodyPr/>
          <a:lstStyle/>
          <a:p>
            <a:r>
              <a:rPr lang="nl-NL" dirty="0"/>
              <a:t>Voordelen en nadelen van financiering</a:t>
            </a:r>
            <a:endParaRPr lang="en-US" dirty="0"/>
          </a:p>
        </p:txBody>
      </p:sp>
      <p:sp>
        <p:nvSpPr>
          <p:cNvPr id="3" name="Text Placeholder 2">
            <a:extLst>
              <a:ext uri="{FF2B5EF4-FFF2-40B4-BE49-F238E27FC236}">
                <a16:creationId xmlns:a16="http://schemas.microsoft.com/office/drawing/2014/main" id="{D6B2F5E7-0C3D-4244-B19F-8DED4C8642B1}"/>
              </a:ext>
            </a:extLst>
          </p:cNvPr>
          <p:cNvSpPr>
            <a:spLocks noGrp="1"/>
          </p:cNvSpPr>
          <p:nvPr>
            <p:ph type="body" sz="quarter" idx="16"/>
          </p:nvPr>
        </p:nvSpPr>
        <p:spPr>
          <a:xfrm>
            <a:off x="327644" y="2036278"/>
            <a:ext cx="5299929" cy="4038015"/>
          </a:xfrm>
        </p:spPr>
        <p:txBody>
          <a:bodyPr/>
          <a:lstStyle/>
          <a:p>
            <a:r>
              <a:rPr lang="en-US" b="1" dirty="0"/>
              <a:t>DE UITDAGINGEN</a:t>
            </a:r>
          </a:p>
          <a:p>
            <a:pPr marL="342900" indent="-342900">
              <a:buFont typeface="Wingdings" panose="05000000000000000000" pitchFamily="2" charset="2"/>
              <a:buChar char="ü"/>
            </a:pPr>
            <a:r>
              <a:rPr lang="nl-NL" dirty="0"/>
              <a:t>Veel financieringsprogramma's, maar grondig onderzoek nodig om uit te zoeken welke het beste bij je behoeften past</a:t>
            </a:r>
          </a:p>
          <a:p>
            <a:pPr marL="342900" indent="-342900">
              <a:buFont typeface="Wingdings" panose="05000000000000000000" pitchFamily="2" charset="2"/>
              <a:buChar char="ü"/>
            </a:pPr>
            <a:r>
              <a:rPr lang="nl-NL" dirty="0"/>
              <a:t>Kan nogal wat administratie vergen</a:t>
            </a:r>
          </a:p>
          <a:p>
            <a:pPr marL="342900" indent="-342900">
              <a:buFont typeface="Wingdings" panose="05000000000000000000" pitchFamily="2" charset="2"/>
              <a:buChar char="ü"/>
            </a:pPr>
            <a:r>
              <a:rPr lang="nl-NL" dirty="0"/>
              <a:t>Onzekerheid over de resultaten</a:t>
            </a:r>
          </a:p>
          <a:p>
            <a:pPr marL="342900" indent="-342900">
              <a:buFont typeface="Wingdings" panose="05000000000000000000" pitchFamily="2" charset="2"/>
              <a:buChar char="ü"/>
            </a:pPr>
            <a:r>
              <a:rPr lang="nl-NL" dirty="0"/>
              <a:t>Je kunt te afhankelijk worden van slechts één financieringsbron</a:t>
            </a:r>
          </a:p>
          <a:p>
            <a:pPr marL="342900" indent="-342900">
              <a:buFont typeface="Wingdings" panose="05000000000000000000" pitchFamily="2" charset="2"/>
              <a:buChar char="ü"/>
            </a:pPr>
            <a:r>
              <a:rPr lang="nl-NL" dirty="0"/>
              <a:t>Je moet je projecten afstemmen op de financieringsprogramma’s</a:t>
            </a:r>
          </a:p>
        </p:txBody>
      </p:sp>
      <p:pic>
        <p:nvPicPr>
          <p:cNvPr id="4" name="Picture 3" descr="A picture containing water, person, small, ocean&#10;&#10;Description automatically generated">
            <a:extLst>
              <a:ext uri="{FF2B5EF4-FFF2-40B4-BE49-F238E27FC236}">
                <a16:creationId xmlns:a16="http://schemas.microsoft.com/office/drawing/2014/main" id="{262D01BC-FF33-4D45-B351-5E0FC170227F}"/>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768605" y="0"/>
            <a:ext cx="6236783" cy="276968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798338A-7052-4D97-97C4-A75B3B6B0880}"/>
              </a:ext>
            </a:extLst>
          </p:cNvPr>
          <p:cNvSpPr txBox="1"/>
          <p:nvPr/>
        </p:nvSpPr>
        <p:spPr>
          <a:xfrm>
            <a:off x="6403969" y="3409270"/>
            <a:ext cx="5224614" cy="2616101"/>
          </a:xfrm>
          <a:prstGeom prst="rect">
            <a:avLst/>
          </a:prstGeom>
          <a:noFill/>
          <a:ln w="28575">
            <a:solidFill>
              <a:srgbClr val="A6377D"/>
            </a:solidFill>
          </a:ln>
        </p:spPr>
        <p:txBody>
          <a:bodyPr wrap="square">
            <a:spAutoFit/>
          </a:bodyPr>
          <a:lstStyle/>
          <a:p>
            <a:pPr>
              <a:buSzPct val="55000"/>
            </a:pPr>
            <a:r>
              <a:rPr lang="en-GB" altLang="en-US" sz="2400" b="1" dirty="0">
                <a:solidFill>
                  <a:srgbClr val="404040"/>
                </a:solidFill>
              </a:rPr>
              <a:t>DE VOORDELEN</a:t>
            </a:r>
            <a:endParaRPr lang="hr-BA" altLang="en-US" sz="2400" b="1" dirty="0">
              <a:solidFill>
                <a:srgbClr val="404040"/>
              </a:solidFill>
            </a:endParaRPr>
          </a:p>
          <a:p>
            <a:pPr marL="457200" indent="-457200">
              <a:buSzPct val="55000"/>
              <a:buFont typeface="Wingdings" panose="05000000000000000000" pitchFamily="2" charset="2"/>
              <a:buChar char="Ø"/>
            </a:pPr>
            <a:r>
              <a:rPr lang="nl-NL" altLang="en-US" sz="2800" dirty="0">
                <a:solidFill>
                  <a:srgbClr val="404040"/>
                </a:solidFill>
              </a:rPr>
              <a:t>Er is een positieve trend in de beschikbare financiering voor nieuwe gemeenschappen, integratie en gelijkheid in de hele EU</a:t>
            </a:r>
            <a:endParaRPr lang="en-IE" altLang="en-US" sz="1800" b="1" dirty="0">
              <a:solidFill>
                <a:srgbClr val="355383"/>
              </a:solidFill>
              <a:latin typeface="Arial" panose="020B0604020202020204" pitchFamily="34" charset="0"/>
            </a:endParaRPr>
          </a:p>
        </p:txBody>
      </p:sp>
    </p:spTree>
    <p:extLst>
      <p:ext uri="{BB962C8B-B14F-4D97-AF65-F5344CB8AC3E}">
        <p14:creationId xmlns:p14="http://schemas.microsoft.com/office/powerpoint/2010/main" val="136283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58538-E127-4D7E-A927-8F4D28C92CF8}"/>
              </a:ext>
            </a:extLst>
          </p:cNvPr>
          <p:cNvSpPr>
            <a:spLocks noGrp="1"/>
          </p:cNvSpPr>
          <p:nvPr>
            <p:ph type="body" sz="quarter" idx="15"/>
          </p:nvPr>
        </p:nvSpPr>
        <p:spPr>
          <a:xfrm>
            <a:off x="571314" y="1124809"/>
            <a:ext cx="4664716" cy="1459693"/>
          </a:xfrm>
        </p:spPr>
        <p:txBody>
          <a:bodyPr>
            <a:normAutofit fontScale="85000" lnSpcReduction="20000"/>
          </a:bodyPr>
          <a:lstStyle/>
          <a:p>
            <a:r>
              <a:rPr lang="nl-NL" b="0" dirty="0">
                <a:solidFill>
                  <a:schemeClr val="tx1"/>
                </a:solidFill>
              </a:rPr>
              <a:t>Hulpmiddelen om een online gemeenschap op te bouwen en online fondsen te werven </a:t>
            </a:r>
            <a:endParaRPr lang="en-US" dirty="0"/>
          </a:p>
        </p:txBody>
      </p:sp>
      <p:pic>
        <p:nvPicPr>
          <p:cNvPr id="7" name="Picture Placeholder 6" descr="A picture containing clock&#10;&#10;Description automatically generated">
            <a:extLst>
              <a:ext uri="{FF2B5EF4-FFF2-40B4-BE49-F238E27FC236}">
                <a16:creationId xmlns:a16="http://schemas.microsoft.com/office/drawing/2014/main" id="{631B856B-F1C9-4C96-B514-3FEFDF4A00B8}"/>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112180" b="-112180"/>
          <a:stretch/>
        </p:blipFill>
        <p:spPr>
          <a:xfrm>
            <a:off x="571313" y="3077475"/>
            <a:ext cx="3263900" cy="3079750"/>
          </a:xfrm>
          <a:prstGeom prst="rect">
            <a:avLst/>
          </a:prstGeom>
        </p:spPr>
      </p:pic>
      <p:pic>
        <p:nvPicPr>
          <p:cNvPr id="2050" name="Picture 2">
            <a:extLst>
              <a:ext uri="{FF2B5EF4-FFF2-40B4-BE49-F238E27FC236}">
                <a16:creationId xmlns:a16="http://schemas.microsoft.com/office/drawing/2014/main" id="{215ECDAD-B7E0-4523-8DD6-70B69610AE3C}"/>
              </a:ext>
            </a:extLst>
          </p:cNvPr>
          <p:cNvPicPr>
            <a:picLocks noGrp="1" noChangeAspect="1" noChangeArrowheads="1"/>
          </p:cNvPicPr>
          <p:nvPr>
            <p:ph type="pic" sz="quarter" idx="24"/>
          </p:nvPr>
        </p:nvPicPr>
        <p:blipFill rotWithShape="1">
          <a:blip r:embed="rId4" cstate="screen">
            <a:extLst>
              <a:ext uri="{28A0092B-C50C-407E-A947-70E740481C1C}">
                <a14:useLocalDpi xmlns:a14="http://schemas.microsoft.com/office/drawing/2010/main"/>
              </a:ext>
            </a:extLst>
          </a:blip>
          <a:srcRect t="-15283" b="-15283"/>
          <a:stretch/>
        </p:blipFill>
        <p:spPr bwMode="auto">
          <a:xfrm>
            <a:off x="4449932"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29530BD-7C5F-4DD6-BC3C-5831103F32D3}"/>
              </a:ext>
            </a:extLst>
          </p:cNvPr>
          <p:cNvPicPr>
            <a:picLocks noGrp="1" noChangeAspect="1" noChangeArrowheads="1"/>
          </p:cNvPicPr>
          <p:nvPr>
            <p:ph type="pic" sz="quarter" idx="25"/>
          </p:nvPr>
        </p:nvPicPr>
        <p:blipFill rotWithShape="1">
          <a:blip r:embed="rId5" cstate="screen">
            <a:extLst>
              <a:ext uri="{28A0092B-C50C-407E-A947-70E740481C1C}">
                <a14:useLocalDpi xmlns:a14="http://schemas.microsoft.com/office/drawing/2010/main"/>
              </a:ext>
            </a:extLst>
          </a:blip>
          <a:srcRect t="-40572" b="-40572"/>
          <a:stretch/>
        </p:blipFill>
        <p:spPr bwMode="auto">
          <a:xfrm>
            <a:off x="8285588"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B8EA9-335C-4C0C-8CC1-F08A5033A339}"/>
              </a:ext>
            </a:extLst>
          </p:cNvPr>
          <p:cNvSpPr txBox="1"/>
          <p:nvPr/>
        </p:nvSpPr>
        <p:spPr>
          <a:xfrm>
            <a:off x="5807785" y="885159"/>
            <a:ext cx="5905243" cy="1938992"/>
          </a:xfrm>
          <a:prstGeom prst="rect">
            <a:avLst/>
          </a:prstGeom>
          <a:noFill/>
        </p:spPr>
        <p:txBody>
          <a:bodyPr wrap="square" rtlCol="0">
            <a:spAutoFit/>
          </a:bodyPr>
          <a:lstStyle/>
          <a:p>
            <a:r>
              <a:rPr lang="nl-NL" sz="3000" i="1" dirty="0">
                <a:solidFill>
                  <a:srgbClr val="FFC000"/>
                </a:solidFill>
              </a:rPr>
              <a:t>Breng je bestaande gemeenschap naar je online kanaal en vind nieuwe leden, met behulp van online hulpmiddelen</a:t>
            </a:r>
            <a:endParaRPr lang="en-US" sz="3000" i="1" dirty="0">
              <a:solidFill>
                <a:srgbClr val="FFC000"/>
              </a:solidFill>
            </a:endParaRPr>
          </a:p>
        </p:txBody>
      </p:sp>
    </p:spTree>
    <p:extLst>
      <p:ext uri="{BB962C8B-B14F-4D97-AF65-F5344CB8AC3E}">
        <p14:creationId xmlns:p14="http://schemas.microsoft.com/office/powerpoint/2010/main" val="737898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41CC58-34A5-4418-AA3B-6E084F193758}"/>
              </a:ext>
            </a:extLst>
          </p:cNvPr>
          <p:cNvSpPr txBox="1"/>
          <p:nvPr/>
        </p:nvSpPr>
        <p:spPr>
          <a:xfrm>
            <a:off x="340179" y="631059"/>
            <a:ext cx="5319939" cy="1938992"/>
          </a:xfrm>
          <a:prstGeom prst="rect">
            <a:avLst/>
          </a:prstGeom>
          <a:noFill/>
          <a:ln>
            <a:solidFill>
              <a:srgbClr val="76C6D2"/>
            </a:solidFill>
          </a:ln>
        </p:spPr>
        <p:txBody>
          <a:bodyPr wrap="square">
            <a:spAutoFit/>
          </a:bodyPr>
          <a:lstStyle/>
          <a:p>
            <a:r>
              <a:rPr lang="en-IE" sz="2000" b="1" i="1" dirty="0">
                <a:solidFill>
                  <a:srgbClr val="76C6D2"/>
                </a:solidFill>
              </a:rPr>
              <a:t>Twitter </a:t>
            </a:r>
            <a:r>
              <a:rPr lang="nl-NL" sz="2000" i="1" dirty="0">
                <a:solidFill>
                  <a:srgbClr val="76C6D2"/>
                </a:solidFill>
              </a:rPr>
              <a:t>is een krachtig middel om een online gemeenschap op te bouwen. We voelen ons allemaal aangetrokken tot mensen die onze passies delen en op twitter is het heel gemakkelijk om mensen die je passies delen te volgen en met hen in gesprek te gaan</a:t>
            </a:r>
            <a:endParaRPr lang="en-US" sz="2000" i="1" dirty="0">
              <a:solidFill>
                <a:srgbClr val="76C6D2"/>
              </a:solidFill>
            </a:endParaRPr>
          </a:p>
        </p:txBody>
      </p:sp>
      <p:sp>
        <p:nvSpPr>
          <p:cNvPr id="8" name="TextBox 7">
            <a:extLst>
              <a:ext uri="{FF2B5EF4-FFF2-40B4-BE49-F238E27FC236}">
                <a16:creationId xmlns:a16="http://schemas.microsoft.com/office/drawing/2014/main" id="{7B7585E6-8076-4846-80AF-FF899B91D8BF}"/>
              </a:ext>
            </a:extLst>
          </p:cNvPr>
          <p:cNvSpPr txBox="1"/>
          <p:nvPr/>
        </p:nvSpPr>
        <p:spPr>
          <a:xfrm>
            <a:off x="85226" y="2911436"/>
            <a:ext cx="7024873" cy="3477875"/>
          </a:xfrm>
          <a:prstGeom prst="rect">
            <a:avLst/>
          </a:prstGeom>
          <a:noFill/>
          <a:ln>
            <a:solidFill>
              <a:srgbClr val="A6377D"/>
            </a:solidFill>
          </a:ln>
        </p:spPr>
        <p:txBody>
          <a:bodyPr wrap="square">
            <a:spAutoFit/>
          </a:bodyPr>
          <a:lstStyle/>
          <a:p>
            <a:r>
              <a:rPr lang="en-US" sz="2000" b="1" i="1" dirty="0">
                <a:solidFill>
                  <a:srgbClr val="A6377D"/>
                </a:solidFill>
              </a:rPr>
              <a:t>Facebook Resource Groups (FBRGs)</a:t>
            </a:r>
            <a:endParaRPr lang="hr-BA" sz="2000" b="1" i="1" dirty="0">
              <a:solidFill>
                <a:srgbClr val="A6377D"/>
              </a:solidFill>
            </a:endParaRPr>
          </a:p>
          <a:p>
            <a:r>
              <a:rPr lang="nl-NL" sz="2000" dirty="0">
                <a:solidFill>
                  <a:srgbClr val="A6377D"/>
                </a:solidFill>
              </a:rPr>
              <a:t>Facebook Resource </a:t>
            </a:r>
            <a:r>
              <a:rPr lang="nl-NL" sz="2000" dirty="0" err="1">
                <a:solidFill>
                  <a:srgbClr val="A6377D"/>
                </a:solidFill>
              </a:rPr>
              <a:t>Groups</a:t>
            </a:r>
            <a:r>
              <a:rPr lang="nl-NL" sz="2000" dirty="0">
                <a:solidFill>
                  <a:srgbClr val="A6377D"/>
                </a:solidFill>
              </a:rPr>
              <a:t> (</a:t>
            </a:r>
            <a:r>
              <a:rPr lang="nl-NL" sz="2000" dirty="0" err="1">
                <a:solidFill>
                  <a:srgbClr val="A6377D"/>
                </a:solidFill>
              </a:rPr>
              <a:t>FBRG's</a:t>
            </a:r>
            <a:r>
              <a:rPr lang="nl-NL" sz="2000" dirty="0">
                <a:solidFill>
                  <a:srgbClr val="A6377D"/>
                </a:solidFill>
              </a:rPr>
              <a:t>) zijn inclusieve groepen die </a:t>
            </a:r>
            <a:br>
              <a:rPr lang="nl-NL" sz="2000" dirty="0">
                <a:solidFill>
                  <a:srgbClr val="A6377D"/>
                </a:solidFill>
              </a:rPr>
            </a:br>
            <a:r>
              <a:rPr lang="nl-NL" sz="2000" dirty="0">
                <a:solidFill>
                  <a:srgbClr val="A6377D"/>
                </a:solidFill>
              </a:rPr>
              <a:t>de gemeenschap steun bieden die cruciaal is voor het bereiken van onze missie en een ruimte creëren waar medewerkers zich gezien en gehoord voelen en het gevoel hebben erbij te horen. Deze groepen richten zich op kenmerken die mensen in traditioneel ondervertegenwoordigde en gemarginaliseerde sferen delen. Ze helpen deelnemers katalysatoren te worden voor een volledig inclusieve en open omgeving die iedereen kansen biedt om bij te dragen aan het succes van Facebook: </a:t>
            </a:r>
            <a:r>
              <a:rPr lang="nl-NL" sz="2000" dirty="0">
                <a:solidFill>
                  <a:srgbClr val="A6377D"/>
                </a:solidFill>
                <a:hlinkClick r:id="rId2"/>
              </a:rPr>
              <a:t>https://diversity.fb.com/initiative/facebook-resource-groups/</a:t>
            </a:r>
            <a:r>
              <a:rPr lang="nl-NL" sz="2000" dirty="0">
                <a:solidFill>
                  <a:srgbClr val="A6377D"/>
                </a:solidFill>
              </a:rPr>
              <a:t> </a:t>
            </a:r>
          </a:p>
        </p:txBody>
      </p:sp>
      <p:sp>
        <p:nvSpPr>
          <p:cNvPr id="4" name="TextBox 3">
            <a:extLst>
              <a:ext uri="{FF2B5EF4-FFF2-40B4-BE49-F238E27FC236}">
                <a16:creationId xmlns:a16="http://schemas.microsoft.com/office/drawing/2014/main" id="{7CACD33A-D965-459D-B64A-B1C69CF10421}"/>
              </a:ext>
            </a:extLst>
          </p:cNvPr>
          <p:cNvSpPr txBox="1"/>
          <p:nvPr/>
        </p:nvSpPr>
        <p:spPr>
          <a:xfrm>
            <a:off x="6786835" y="79478"/>
            <a:ext cx="5319939" cy="3477875"/>
          </a:xfrm>
          <a:prstGeom prst="rect">
            <a:avLst/>
          </a:prstGeom>
          <a:solidFill>
            <a:srgbClr val="FFFFFF"/>
          </a:solidFill>
          <a:ln>
            <a:solidFill>
              <a:srgbClr val="FFC000"/>
            </a:solidFill>
          </a:ln>
        </p:spPr>
        <p:txBody>
          <a:bodyPr wrap="square">
            <a:spAutoFit/>
          </a:bodyPr>
          <a:lstStyle/>
          <a:p>
            <a:r>
              <a:rPr lang="nl-NL" sz="2000" dirty="0">
                <a:solidFill>
                  <a:srgbClr val="FFC000"/>
                </a:solidFill>
              </a:rPr>
              <a:t>Het World </a:t>
            </a:r>
            <a:r>
              <a:rPr lang="nl-NL" sz="2000" dirty="0" err="1">
                <a:solidFill>
                  <a:srgbClr val="FFC000"/>
                </a:solidFill>
              </a:rPr>
              <a:t>Economic</a:t>
            </a:r>
            <a:r>
              <a:rPr lang="nl-NL" sz="2000" dirty="0">
                <a:solidFill>
                  <a:srgbClr val="FFC000"/>
                </a:solidFill>
              </a:rPr>
              <a:t> Forum heeft zelfs </a:t>
            </a:r>
            <a:r>
              <a:rPr lang="nl-NL" sz="2000" dirty="0" err="1">
                <a:solidFill>
                  <a:srgbClr val="FFC000"/>
                </a:solidFill>
              </a:rPr>
              <a:t>TikTok</a:t>
            </a:r>
            <a:r>
              <a:rPr lang="nl-NL" sz="2000" dirty="0">
                <a:solidFill>
                  <a:srgbClr val="FFC000"/>
                </a:solidFill>
              </a:rPr>
              <a:t> omarmd met hun #allthedifference campagne, hieronder vind je de details:</a:t>
            </a:r>
          </a:p>
          <a:p>
            <a:r>
              <a:rPr lang="nl-NL" sz="2000" b="1" dirty="0">
                <a:solidFill>
                  <a:srgbClr val="FFC000"/>
                </a:solidFill>
              </a:rPr>
              <a:t>Doe mee aan onze </a:t>
            </a:r>
            <a:r>
              <a:rPr lang="nl-NL" sz="2000" b="1" dirty="0" err="1">
                <a:solidFill>
                  <a:srgbClr val="FFC000"/>
                </a:solidFill>
              </a:rPr>
              <a:t>TikTok</a:t>
            </a:r>
            <a:r>
              <a:rPr lang="nl-NL" sz="2000" b="1" dirty="0">
                <a:solidFill>
                  <a:srgbClr val="FFC000"/>
                </a:solidFill>
              </a:rPr>
              <a:t> </a:t>
            </a:r>
            <a:r>
              <a:rPr lang="nl-NL" sz="2000" b="1" dirty="0" err="1">
                <a:solidFill>
                  <a:srgbClr val="FFC000"/>
                </a:solidFill>
              </a:rPr>
              <a:t>challenge</a:t>
            </a:r>
            <a:endParaRPr lang="nl-NL" sz="2000" b="1" dirty="0">
              <a:solidFill>
                <a:srgbClr val="FFC000"/>
              </a:solidFill>
            </a:endParaRPr>
          </a:p>
          <a:p>
            <a:r>
              <a:rPr lang="nl-NL" sz="2000" dirty="0">
                <a:solidFill>
                  <a:srgbClr val="FFC000"/>
                </a:solidFill>
              </a:rPr>
              <a:t>We vieren je verschillen. Laat ons zien wat jou uniek maakt, hoe je de labels van je afschudt, of wat je gedaan hebt om de wereld een tolerantere plek te maken. Een waar niemand wordt uitgesloten vanwege zijn ras, godsdienst, geslacht, beperking of seksuele geaardheid. Jouw verhalen kunnen #allthedifference maken</a:t>
            </a:r>
            <a:endParaRPr lang="en-IE" sz="2000" b="0" i="0" dirty="0">
              <a:solidFill>
                <a:srgbClr val="FFC000"/>
              </a:solidFill>
              <a:effectLst/>
            </a:endParaRPr>
          </a:p>
        </p:txBody>
      </p:sp>
    </p:spTree>
    <p:extLst>
      <p:ext uri="{BB962C8B-B14F-4D97-AF65-F5344CB8AC3E}">
        <p14:creationId xmlns:p14="http://schemas.microsoft.com/office/powerpoint/2010/main" val="495443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8CCBD2-6A1E-4C46-9816-C90AFEC34868}"/>
              </a:ext>
            </a:extLst>
          </p:cNvPr>
          <p:cNvSpPr>
            <a:spLocks noGrp="1"/>
          </p:cNvSpPr>
          <p:nvPr>
            <p:ph type="body" sz="quarter" idx="13"/>
          </p:nvPr>
        </p:nvSpPr>
        <p:spPr/>
        <p:txBody>
          <a:bodyPr/>
          <a:lstStyle/>
          <a:p>
            <a:r>
              <a:rPr lang="bs-Latn-BA" sz="5400" b="1" i="0" dirty="0"/>
              <a:t>SUCCES DEFINIËREN</a:t>
            </a:r>
            <a:endParaRPr lang="en-US" dirty="0"/>
          </a:p>
        </p:txBody>
      </p:sp>
      <p:pic>
        <p:nvPicPr>
          <p:cNvPr id="7" name="Picture Placeholder 6" descr="A person smiling and talking on the phone&#10;&#10;Description automatically generated with low confidence">
            <a:extLst>
              <a:ext uri="{FF2B5EF4-FFF2-40B4-BE49-F238E27FC236}">
                <a16:creationId xmlns:a16="http://schemas.microsoft.com/office/drawing/2014/main" id="{84D14759-1702-4AF5-BB0B-CD53731BCE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27181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FF13A4-3BDC-4EEF-91EE-4B1598CA9FF9}"/>
              </a:ext>
            </a:extLst>
          </p:cNvPr>
          <p:cNvSpPr>
            <a:spLocks noGrp="1"/>
          </p:cNvSpPr>
          <p:nvPr>
            <p:ph type="body" sz="quarter" idx="13"/>
          </p:nvPr>
        </p:nvSpPr>
        <p:spPr/>
        <p:txBody>
          <a:bodyPr/>
          <a:lstStyle/>
          <a:p>
            <a:r>
              <a:rPr lang="nl-NL" dirty="0"/>
              <a:t>SUCCES - HOE ZIET DAT ERUIT?</a:t>
            </a:r>
            <a:endParaRPr lang="en-US" dirty="0"/>
          </a:p>
        </p:txBody>
      </p:sp>
      <p:sp>
        <p:nvSpPr>
          <p:cNvPr id="3" name="Text Placeholder 2">
            <a:extLst>
              <a:ext uri="{FF2B5EF4-FFF2-40B4-BE49-F238E27FC236}">
                <a16:creationId xmlns:a16="http://schemas.microsoft.com/office/drawing/2014/main" id="{31C18A5D-8C76-41EB-862F-92740A77032F}"/>
              </a:ext>
            </a:extLst>
          </p:cNvPr>
          <p:cNvSpPr>
            <a:spLocks noGrp="1"/>
          </p:cNvSpPr>
          <p:nvPr>
            <p:ph type="body" sz="quarter" idx="14"/>
          </p:nvPr>
        </p:nvSpPr>
        <p:spPr>
          <a:xfrm>
            <a:off x="349421" y="2209800"/>
            <a:ext cx="11668407" cy="3628065"/>
          </a:xfrm>
        </p:spPr>
        <p:txBody>
          <a:bodyPr/>
          <a:lstStyle/>
          <a:p>
            <a:r>
              <a:rPr lang="nl-NL" dirty="0"/>
              <a:t>We zien succes allemaal anders. Onze aspiraties worden beïnvloed door onze opvoeding, onze omgeving, ons zelfbeeld, en de mensen met wie we samenleven en werken in onze nieuwe gemeenschappen. </a:t>
            </a:r>
          </a:p>
          <a:p>
            <a:endParaRPr lang="hr-BA" dirty="0"/>
          </a:p>
          <a:p>
            <a:pPr algn="ctr"/>
            <a:r>
              <a:rPr lang="en-US" sz="3200" dirty="0">
                <a:solidFill>
                  <a:srgbClr val="A6377D"/>
                </a:solidFill>
              </a:rPr>
              <a:t> </a:t>
            </a:r>
            <a:r>
              <a:rPr lang="nl-NL" sz="3200" dirty="0">
                <a:solidFill>
                  <a:srgbClr val="FFC000"/>
                </a:solidFill>
              </a:rPr>
              <a:t>Als iemand met migratie-ervaring zijn je achtergrond en de uitdagingen die je overwonnen hebt een deel van je motivatie om succesvol te zijn.</a:t>
            </a:r>
            <a:endParaRPr lang="en-US" dirty="0"/>
          </a:p>
          <a:p>
            <a:endParaRPr lang="en-US" dirty="0"/>
          </a:p>
          <a:p>
            <a:r>
              <a:rPr lang="nl-NL" dirty="0"/>
              <a:t>Succes kan complex zijn, maar het kan ook heel eenvoudig zijn</a:t>
            </a:r>
            <a:r>
              <a:rPr lang="en-US" dirty="0"/>
              <a:t>. </a:t>
            </a:r>
          </a:p>
        </p:txBody>
      </p:sp>
    </p:spTree>
    <p:extLst>
      <p:ext uri="{BB962C8B-B14F-4D97-AF65-F5344CB8AC3E}">
        <p14:creationId xmlns:p14="http://schemas.microsoft.com/office/powerpoint/2010/main" val="522891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A5690-F2D8-4D3A-8DB5-880EA0F5A8AB}"/>
              </a:ext>
            </a:extLst>
          </p:cNvPr>
          <p:cNvSpPr>
            <a:spLocks noGrp="1"/>
          </p:cNvSpPr>
          <p:nvPr>
            <p:ph type="body" sz="quarter" idx="13"/>
          </p:nvPr>
        </p:nvSpPr>
        <p:spPr/>
        <p:txBody>
          <a:bodyPr/>
          <a:lstStyle/>
          <a:p>
            <a:r>
              <a:rPr lang="bs-Latn-BA" dirty="0"/>
              <a:t>HOE WORDT SUCCES GEDEFINIEERD?</a:t>
            </a:r>
            <a:endParaRPr lang="en-US" dirty="0"/>
          </a:p>
        </p:txBody>
      </p:sp>
      <p:sp>
        <p:nvSpPr>
          <p:cNvPr id="4" name="TextBox 3">
            <a:extLst>
              <a:ext uri="{FF2B5EF4-FFF2-40B4-BE49-F238E27FC236}">
                <a16:creationId xmlns:a16="http://schemas.microsoft.com/office/drawing/2014/main" id="{808AC189-92FD-400D-A2D7-F3BF6C07321C}"/>
              </a:ext>
            </a:extLst>
          </p:cNvPr>
          <p:cNvSpPr txBox="1"/>
          <p:nvPr/>
        </p:nvSpPr>
        <p:spPr>
          <a:xfrm>
            <a:off x="773294" y="2035630"/>
            <a:ext cx="8322265" cy="2246769"/>
          </a:xfrm>
          <a:prstGeom prst="rect">
            <a:avLst/>
          </a:prstGeom>
          <a:noFill/>
        </p:spPr>
        <p:txBody>
          <a:bodyPr wrap="square">
            <a:spAutoFit/>
          </a:bodyPr>
          <a:lstStyle/>
          <a:p>
            <a:r>
              <a:rPr lang="en-US" sz="2800" dirty="0">
                <a:solidFill>
                  <a:schemeClr val="bg1"/>
                </a:solidFill>
              </a:rPr>
              <a:t>1. </a:t>
            </a:r>
            <a:r>
              <a:rPr lang="nl-NL" sz="2800" dirty="0">
                <a:solidFill>
                  <a:schemeClr val="bg1"/>
                </a:solidFill>
              </a:rPr>
              <a:t>het bereiken van roem, rijkdom, of sociale status</a:t>
            </a:r>
            <a:r>
              <a:rPr lang="en-US" sz="2800" dirty="0">
                <a:solidFill>
                  <a:schemeClr val="bg1"/>
                </a:solidFill>
              </a:rPr>
              <a:t> </a:t>
            </a:r>
          </a:p>
          <a:p>
            <a:r>
              <a:rPr lang="en-US" sz="2800" dirty="0">
                <a:solidFill>
                  <a:schemeClr val="bg1"/>
                </a:solidFill>
              </a:rPr>
              <a:t>2. </a:t>
            </a:r>
            <a:r>
              <a:rPr lang="nl-NL" sz="2800" dirty="0">
                <a:solidFill>
                  <a:schemeClr val="bg1"/>
                </a:solidFill>
              </a:rPr>
              <a:t>het bereiken van een doel of voornemen</a:t>
            </a:r>
            <a:endParaRPr lang="en-US" sz="2800" dirty="0">
              <a:solidFill>
                <a:schemeClr val="bg1"/>
              </a:solidFill>
            </a:endParaRPr>
          </a:p>
          <a:p>
            <a:r>
              <a:rPr lang="en-US" sz="2800" dirty="0">
                <a:solidFill>
                  <a:schemeClr val="bg1"/>
                </a:solidFill>
              </a:rPr>
              <a:t>3. </a:t>
            </a:r>
            <a:r>
              <a:rPr lang="nl-NL" sz="2800" dirty="0">
                <a:solidFill>
                  <a:schemeClr val="bg1"/>
                </a:solidFill>
              </a:rPr>
              <a:t>een persoon of ding dat gewenste doelen bereikt</a:t>
            </a:r>
            <a:endParaRPr lang="hr-BA" sz="2800" dirty="0">
              <a:solidFill>
                <a:schemeClr val="bg1"/>
              </a:solidFill>
            </a:endParaRPr>
          </a:p>
          <a:p>
            <a:endParaRPr lang="en-US" sz="2800" dirty="0">
              <a:solidFill>
                <a:schemeClr val="bg1"/>
              </a:solidFill>
            </a:endParaRPr>
          </a:p>
          <a:p>
            <a:r>
              <a:rPr lang="nl-NL" sz="2800" dirty="0">
                <a:solidFill>
                  <a:schemeClr val="bg1"/>
                </a:solidFill>
              </a:rPr>
              <a:t>Een combinatie van het bovenstaande? Of iets anders?</a:t>
            </a:r>
            <a:endParaRPr lang="en-US" sz="2800" dirty="0">
              <a:solidFill>
                <a:schemeClr val="bg1"/>
              </a:solidFill>
            </a:endParaRPr>
          </a:p>
        </p:txBody>
      </p:sp>
      <p:pic>
        <p:nvPicPr>
          <p:cNvPr id="6" name="Graphic 5" descr="Dance steps outline">
            <a:extLst>
              <a:ext uri="{FF2B5EF4-FFF2-40B4-BE49-F238E27FC236}">
                <a16:creationId xmlns:a16="http://schemas.microsoft.com/office/drawing/2014/main" id="{3E7DF933-72A3-4B2E-926D-E52A533EA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30663">
            <a:off x="8622631" y="3717809"/>
            <a:ext cx="2012657" cy="2012657"/>
          </a:xfrm>
          <a:prstGeom prst="rect">
            <a:avLst/>
          </a:prstGeom>
        </p:spPr>
      </p:pic>
    </p:spTree>
    <p:extLst>
      <p:ext uri="{BB962C8B-B14F-4D97-AF65-F5344CB8AC3E}">
        <p14:creationId xmlns:p14="http://schemas.microsoft.com/office/powerpoint/2010/main" val="4170438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87B1-D6F2-4497-BCB3-6CC56CA7C140}"/>
              </a:ext>
            </a:extLst>
          </p:cNvPr>
          <p:cNvSpPr>
            <a:spLocks noGrp="1"/>
          </p:cNvSpPr>
          <p:nvPr>
            <p:ph type="ctrTitle"/>
          </p:nvPr>
        </p:nvSpPr>
        <p:spPr>
          <a:xfrm>
            <a:off x="1524000" y="1002621"/>
            <a:ext cx="9144000" cy="1468437"/>
          </a:xfrm>
        </p:spPr>
        <p:txBody>
          <a:bodyPr>
            <a:normAutofit fontScale="90000"/>
          </a:bodyPr>
          <a:lstStyle/>
          <a:p>
            <a:r>
              <a:rPr lang="nl-NL" dirty="0">
                <a:solidFill>
                  <a:srgbClr val="FFC000"/>
                </a:solidFill>
                <a:latin typeface="+mn-lt"/>
              </a:rPr>
              <a:t>SUCCES DEFINIËREN OP JE EIGEN MANIER</a:t>
            </a:r>
            <a:br>
              <a:rPr lang="en-US" dirty="0"/>
            </a:br>
            <a:endParaRPr lang="en-US" dirty="0"/>
          </a:p>
        </p:txBody>
      </p:sp>
      <p:sp>
        <p:nvSpPr>
          <p:cNvPr id="4" name="Rectangle 3">
            <a:extLst>
              <a:ext uri="{FF2B5EF4-FFF2-40B4-BE49-F238E27FC236}">
                <a16:creationId xmlns:a16="http://schemas.microsoft.com/office/drawing/2014/main" id="{1345A818-69AB-43DD-A953-C52F26CD82AD}"/>
              </a:ext>
            </a:extLst>
          </p:cNvPr>
          <p:cNvSpPr/>
          <p:nvPr/>
        </p:nvSpPr>
        <p:spPr>
          <a:xfrm>
            <a:off x="87085" y="1828800"/>
            <a:ext cx="5573486" cy="4920343"/>
          </a:xfrm>
          <a:prstGeom prst="rect">
            <a:avLst/>
          </a:prstGeom>
          <a:solidFill>
            <a:schemeClr val="bg2">
              <a:alpha val="4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162036F-C129-44C4-9785-ABEBED2CC326}"/>
              </a:ext>
            </a:extLst>
          </p:cNvPr>
          <p:cNvSpPr>
            <a:spLocks noGrp="1"/>
          </p:cNvSpPr>
          <p:nvPr>
            <p:ph type="subTitle" idx="1"/>
          </p:nvPr>
        </p:nvSpPr>
        <p:spPr>
          <a:xfrm>
            <a:off x="272143" y="1958296"/>
            <a:ext cx="5388428" cy="1655762"/>
          </a:xfrm>
        </p:spPr>
        <p:txBody>
          <a:bodyPr>
            <a:noAutofit/>
          </a:bodyPr>
          <a:lstStyle/>
          <a:p>
            <a:pPr algn="l"/>
            <a:r>
              <a:rPr lang="nl-NL" dirty="0">
                <a:solidFill>
                  <a:srgbClr val="797979"/>
                </a:solidFill>
              </a:rPr>
              <a:t>Elke ervaring die we meemaken biedt een kans om over onszelf en de wereld om ons heen te leren.</a:t>
            </a:r>
          </a:p>
          <a:p>
            <a:pPr algn="l"/>
            <a:r>
              <a:rPr lang="nl-NL" dirty="0">
                <a:solidFill>
                  <a:srgbClr val="797979"/>
                </a:solidFill>
              </a:rPr>
              <a:t>Door te zoeken naar de lessen die we in ons verleden geleerd hebben, kun je beter verwoorden wat je in je leven voor de toekomst wilt bereiken, zowel persoonlijk als professioneel.</a:t>
            </a:r>
          </a:p>
          <a:p>
            <a:pPr algn="l"/>
            <a:r>
              <a:rPr lang="nl-NL" dirty="0">
                <a:solidFill>
                  <a:srgbClr val="797979"/>
                </a:solidFill>
              </a:rPr>
              <a:t>Stop met jezelf te vergelijken met anderen of je af te vragen hoe je leven er "uit zou moeten" zien. Het is belangrijk je te realiseren dat de definitie van succes bij iedereen anders is.</a:t>
            </a:r>
            <a:endParaRPr lang="en-US" dirty="0">
              <a:solidFill>
                <a:srgbClr val="797979"/>
              </a:solidFill>
            </a:endParaRPr>
          </a:p>
        </p:txBody>
      </p:sp>
    </p:spTree>
    <p:extLst>
      <p:ext uri="{BB962C8B-B14F-4D97-AF65-F5344CB8AC3E}">
        <p14:creationId xmlns:p14="http://schemas.microsoft.com/office/powerpoint/2010/main" val="171118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8B42A5-F534-471C-AC41-A047DB93056B}"/>
              </a:ext>
            </a:extLst>
          </p:cNvPr>
          <p:cNvSpPr>
            <a:spLocks noGrp="1"/>
          </p:cNvSpPr>
          <p:nvPr>
            <p:ph type="subTitle" idx="1"/>
          </p:nvPr>
        </p:nvSpPr>
        <p:spPr>
          <a:xfrm>
            <a:off x="5638800" y="4582986"/>
            <a:ext cx="6553200" cy="1655762"/>
          </a:xfrm>
        </p:spPr>
        <p:txBody>
          <a:bodyPr/>
          <a:lstStyle/>
          <a:p>
            <a:pPr algn="l"/>
            <a:r>
              <a:rPr lang="en-US" sz="2400" dirty="0" err="1"/>
              <a:t>Gefeliciteerd</a:t>
            </a:r>
            <a:r>
              <a:rPr lang="en-US" sz="2400" dirty="0"/>
              <a:t>!</a:t>
            </a:r>
            <a:endParaRPr lang="hr-BA" sz="2400" dirty="0"/>
          </a:p>
          <a:p>
            <a:pPr algn="l"/>
            <a:r>
              <a:rPr lang="nl-NL" sz="2400" dirty="0"/>
              <a:t>JE HEBT ONZE LEERREIS AFGEROND</a:t>
            </a:r>
          </a:p>
          <a:p>
            <a:pPr algn="l"/>
            <a:r>
              <a:rPr lang="nl-NL" dirty="0"/>
              <a:t>We zijn trots op je</a:t>
            </a:r>
            <a:r>
              <a:rPr lang="hr-BA" dirty="0"/>
              <a:t>, </a:t>
            </a:r>
            <a:r>
              <a:rPr lang="en-GB" i="1" dirty="0">
                <a:solidFill>
                  <a:srgbClr val="A6377D"/>
                </a:solidFill>
              </a:rPr>
              <a:t>het</a:t>
            </a:r>
            <a:r>
              <a:rPr lang="hr-BA" i="1" dirty="0">
                <a:solidFill>
                  <a:srgbClr val="A6377D"/>
                </a:solidFill>
              </a:rPr>
              <a:t> MCM</a:t>
            </a:r>
            <a:r>
              <a:rPr lang="en-GB" i="1" dirty="0">
                <a:solidFill>
                  <a:srgbClr val="A6377D"/>
                </a:solidFill>
              </a:rPr>
              <a:t>-</a:t>
            </a:r>
            <a:r>
              <a:rPr lang="hr-BA" i="1" dirty="0">
                <a:solidFill>
                  <a:srgbClr val="A6377D"/>
                </a:solidFill>
              </a:rPr>
              <a:t>projectteam.</a:t>
            </a:r>
            <a:endParaRPr lang="en-US" sz="2400" i="1" dirty="0">
              <a:solidFill>
                <a:srgbClr val="A6377D"/>
              </a:solidFill>
            </a:endParaRPr>
          </a:p>
          <a:p>
            <a:pPr algn="l"/>
            <a:endParaRPr lang="en-US" sz="2400" dirty="0"/>
          </a:p>
          <a:p>
            <a:pPr algn="l"/>
            <a:endParaRPr lang="en-US" dirty="0"/>
          </a:p>
        </p:txBody>
      </p:sp>
      <p:pic>
        <p:nvPicPr>
          <p:cNvPr id="5" name="Picture 4" descr="Logo&#10;&#10;Description automatically generated">
            <a:extLst>
              <a:ext uri="{FF2B5EF4-FFF2-40B4-BE49-F238E27FC236}">
                <a16:creationId xmlns:a16="http://schemas.microsoft.com/office/drawing/2014/main" id="{B58711F5-1678-4940-956F-55A3564272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554" y="2291588"/>
            <a:ext cx="5308310" cy="3947160"/>
          </a:xfrm>
          <a:prstGeom prst="rect">
            <a:avLst/>
          </a:prstGeom>
        </p:spPr>
      </p:pic>
      <p:sp>
        <p:nvSpPr>
          <p:cNvPr id="6" name="TextBox 5">
            <a:extLst>
              <a:ext uri="{FF2B5EF4-FFF2-40B4-BE49-F238E27FC236}">
                <a16:creationId xmlns:a16="http://schemas.microsoft.com/office/drawing/2014/main" id="{9FC3A710-7762-4E13-B584-CBCEF78543AD}"/>
              </a:ext>
            </a:extLst>
          </p:cNvPr>
          <p:cNvSpPr txBox="1"/>
          <p:nvPr/>
        </p:nvSpPr>
        <p:spPr>
          <a:xfrm>
            <a:off x="5638801" y="474736"/>
            <a:ext cx="6128656" cy="3754874"/>
          </a:xfrm>
          <a:prstGeom prst="rect">
            <a:avLst/>
          </a:prstGeom>
          <a:noFill/>
        </p:spPr>
        <p:txBody>
          <a:bodyPr wrap="square" rtlCol="0">
            <a:spAutoFit/>
          </a:bodyPr>
          <a:lstStyle/>
          <a:p>
            <a:r>
              <a:rPr lang="nl-NL" sz="2000" dirty="0"/>
              <a:t>Jij doet ertoe! Je vragen, ideeën, je ervaring doen ertoe.</a:t>
            </a:r>
            <a:endParaRPr lang="en-IE" sz="2000" dirty="0"/>
          </a:p>
          <a:p>
            <a:r>
              <a:rPr lang="nl-NL" sz="2000" dirty="0"/>
              <a:t>Neem deel aan het gesprek op onze sociale media kanalen.</a:t>
            </a:r>
          </a:p>
          <a:p>
            <a:endParaRPr lang="hr-BA" sz="2000" dirty="0"/>
          </a:p>
          <a:p>
            <a:r>
              <a:rPr lang="nl-NL" sz="2000" dirty="0"/>
              <a:t>We zijn ontzettend blij dat je bij ons bent geweest en deze materialen hebt gebruikt om meer te weten te komen over peer-</a:t>
            </a:r>
            <a:r>
              <a:rPr lang="nl-NL" sz="2000" dirty="0" err="1"/>
              <a:t>to</a:t>
            </a:r>
            <a:r>
              <a:rPr lang="nl-NL" sz="2000" dirty="0"/>
              <a:t>-peer bemiddeling, onder mensen die in hun leven met migratie te maken hebben gehad.</a:t>
            </a:r>
          </a:p>
          <a:p>
            <a:endParaRPr lang="hr-BA" sz="2000" dirty="0"/>
          </a:p>
          <a:p>
            <a:r>
              <a:rPr lang="nl-NL" sz="2000" dirty="0"/>
              <a:t>We hopen dat je net zoveel plezier aan deze materialen beleefd hebt als wij dat hadden toen we ze voor je maakten.</a:t>
            </a:r>
            <a:endParaRPr lang="en-US" dirty="0"/>
          </a:p>
        </p:txBody>
      </p:sp>
    </p:spTree>
    <p:extLst>
      <p:ext uri="{BB962C8B-B14F-4D97-AF65-F5344CB8AC3E}">
        <p14:creationId xmlns:p14="http://schemas.microsoft.com/office/powerpoint/2010/main" val="2662875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err="1"/>
              <a:t>Bedankt</a:t>
            </a:r>
            <a:endParaRPr lang="en-US" dirty="0"/>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B26DE-49A7-403A-A105-1F857F3CBD5D}"/>
              </a:ext>
            </a:extLst>
          </p:cNvPr>
          <p:cNvSpPr>
            <a:spLocks noGrp="1"/>
          </p:cNvSpPr>
          <p:nvPr>
            <p:ph type="body" sz="quarter" idx="15"/>
          </p:nvPr>
        </p:nvSpPr>
        <p:spPr>
          <a:xfrm>
            <a:off x="571312" y="353031"/>
            <a:ext cx="11157267" cy="1274562"/>
          </a:xfrm>
        </p:spPr>
        <p:txBody>
          <a:bodyPr>
            <a:noAutofit/>
          </a:bodyPr>
          <a:lstStyle/>
          <a:p>
            <a:r>
              <a:rPr lang="nl-NL" sz="3000" dirty="0"/>
              <a:t>Voordat je begint, focus je op je eigen prioriteiten</a:t>
            </a:r>
            <a:r>
              <a:rPr lang="en-IE" sz="3000" dirty="0"/>
              <a:t>. </a:t>
            </a:r>
            <a:r>
              <a:rPr lang="nl-NL" sz="3000" dirty="0">
                <a:solidFill>
                  <a:schemeClr val="tx2"/>
                </a:solidFill>
              </a:rPr>
              <a:t>Laat de prioriteiten van mogelijke fondsenverstrekkers </a:t>
            </a:r>
            <a:r>
              <a:rPr lang="nl-NL" sz="3000" dirty="0"/>
              <a:t>en</a:t>
            </a:r>
            <a:r>
              <a:rPr lang="nl-NL" sz="3000" dirty="0">
                <a:solidFill>
                  <a:schemeClr val="tx2"/>
                </a:solidFill>
              </a:rPr>
              <a:t> de angst om niet in aanmerking te komen voor financiering even terzijde.</a:t>
            </a:r>
            <a:endParaRPr lang="en-US" sz="3000" dirty="0"/>
          </a:p>
        </p:txBody>
      </p:sp>
      <p:pic>
        <p:nvPicPr>
          <p:cNvPr id="5" name="Picture 4" descr="A picture containing cup, glass, container, tableware&#10;&#10;Description automatically generated">
            <a:extLst>
              <a:ext uri="{FF2B5EF4-FFF2-40B4-BE49-F238E27FC236}">
                <a16:creationId xmlns:a16="http://schemas.microsoft.com/office/drawing/2014/main" id="{854D0DC9-1608-42D7-9BFD-383421E614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7804" y="2463280"/>
            <a:ext cx="2239347" cy="3041781"/>
          </a:xfrm>
          <a:prstGeom prst="rect">
            <a:avLst/>
          </a:prstGeom>
        </p:spPr>
      </p:pic>
      <p:pic>
        <p:nvPicPr>
          <p:cNvPr id="6" name="Picture 5" descr="A picture containing cup, glass, container, tableware&#10;&#10;Description automatically generated">
            <a:extLst>
              <a:ext uri="{FF2B5EF4-FFF2-40B4-BE49-F238E27FC236}">
                <a16:creationId xmlns:a16="http://schemas.microsoft.com/office/drawing/2014/main" id="{4AD55976-FDED-443A-821C-52BE9D4E4E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0057" y="2463279"/>
            <a:ext cx="2239347" cy="3041781"/>
          </a:xfrm>
          <a:prstGeom prst="rect">
            <a:avLst/>
          </a:prstGeom>
        </p:spPr>
      </p:pic>
      <p:sp>
        <p:nvSpPr>
          <p:cNvPr id="8" name="TextBox 7">
            <a:extLst>
              <a:ext uri="{FF2B5EF4-FFF2-40B4-BE49-F238E27FC236}">
                <a16:creationId xmlns:a16="http://schemas.microsoft.com/office/drawing/2014/main" id="{321086C3-DB62-4928-88BD-FCB37D3D8AF9}"/>
              </a:ext>
            </a:extLst>
          </p:cNvPr>
          <p:cNvSpPr txBox="1"/>
          <p:nvPr/>
        </p:nvSpPr>
        <p:spPr>
          <a:xfrm>
            <a:off x="3147585" y="5505060"/>
            <a:ext cx="2049566" cy="923330"/>
          </a:xfrm>
          <a:prstGeom prst="rect">
            <a:avLst/>
          </a:prstGeom>
          <a:noFill/>
        </p:spPr>
        <p:txBody>
          <a:bodyPr wrap="square" rtlCol="0">
            <a:spAutoFit/>
          </a:bodyPr>
          <a:lstStyle/>
          <a:p>
            <a:pPr algn="ctr"/>
            <a:r>
              <a:rPr lang="hr-BA" b="1" dirty="0">
                <a:solidFill>
                  <a:srgbClr val="002060"/>
                </a:solidFill>
              </a:rPr>
              <a:t>½ </a:t>
            </a:r>
            <a:r>
              <a:rPr lang="en-GB" b="1" dirty="0" err="1">
                <a:solidFill>
                  <a:srgbClr val="76C6D2"/>
                </a:solidFill>
              </a:rPr>
              <a:t>leeg</a:t>
            </a:r>
            <a:r>
              <a:rPr lang="hr-BA" b="1" dirty="0">
                <a:solidFill>
                  <a:srgbClr val="002060"/>
                </a:solidFill>
              </a:rPr>
              <a:t> financierings</a:t>
            </a:r>
            <a:r>
              <a:rPr lang="en-GB" b="1" dirty="0">
                <a:solidFill>
                  <a:srgbClr val="002060"/>
                </a:solidFill>
              </a:rPr>
              <a:t>-</a:t>
            </a:r>
            <a:r>
              <a:rPr lang="hr-BA" b="1" dirty="0">
                <a:solidFill>
                  <a:srgbClr val="002060"/>
                </a:solidFill>
              </a:rPr>
              <a:t>mogelijkheden</a:t>
            </a:r>
            <a:endParaRPr lang="en-US" b="1" dirty="0">
              <a:solidFill>
                <a:srgbClr val="002060"/>
              </a:solidFill>
            </a:endParaRPr>
          </a:p>
        </p:txBody>
      </p:sp>
      <p:sp>
        <p:nvSpPr>
          <p:cNvPr id="9" name="TextBox 8">
            <a:extLst>
              <a:ext uri="{FF2B5EF4-FFF2-40B4-BE49-F238E27FC236}">
                <a16:creationId xmlns:a16="http://schemas.microsoft.com/office/drawing/2014/main" id="{8D6FFA08-2BFB-40CC-9F44-BC2900EF3E10}"/>
              </a:ext>
            </a:extLst>
          </p:cNvPr>
          <p:cNvSpPr txBox="1"/>
          <p:nvPr/>
        </p:nvSpPr>
        <p:spPr>
          <a:xfrm>
            <a:off x="3244421" y="1916754"/>
            <a:ext cx="1740669" cy="369332"/>
          </a:xfrm>
          <a:prstGeom prst="rect">
            <a:avLst/>
          </a:prstGeom>
          <a:noFill/>
        </p:spPr>
        <p:txBody>
          <a:bodyPr wrap="none" rtlCol="0">
            <a:spAutoFit/>
          </a:bodyPr>
          <a:lstStyle/>
          <a:p>
            <a:r>
              <a:rPr lang="hr-BA" b="1" dirty="0">
                <a:solidFill>
                  <a:schemeClr val="accent1">
                    <a:lumMod val="75000"/>
                  </a:schemeClr>
                </a:solidFill>
              </a:rPr>
              <a:t>De </a:t>
            </a:r>
            <a:r>
              <a:rPr lang="en-GB" b="1" dirty="0">
                <a:solidFill>
                  <a:schemeClr val="accent1">
                    <a:lumMod val="75000"/>
                  </a:schemeClr>
                </a:solidFill>
              </a:rPr>
              <a:t>p</a:t>
            </a:r>
            <a:r>
              <a:rPr lang="hr-BA" b="1" dirty="0">
                <a:solidFill>
                  <a:schemeClr val="accent1">
                    <a:lumMod val="75000"/>
                  </a:schemeClr>
                </a:solidFill>
              </a:rPr>
              <a:t>esimist </a:t>
            </a:r>
            <a:r>
              <a:rPr lang="en-GB" b="1" dirty="0">
                <a:solidFill>
                  <a:schemeClr val="accent1">
                    <a:lumMod val="75000"/>
                  </a:schemeClr>
                </a:solidFill>
              </a:rPr>
              <a:t>z</a:t>
            </a:r>
            <a:r>
              <a:rPr lang="hr-BA" b="1" dirty="0">
                <a:solidFill>
                  <a:schemeClr val="accent1">
                    <a:lumMod val="75000"/>
                  </a:schemeClr>
                </a:solidFill>
              </a:rPr>
              <a:t>egt</a:t>
            </a:r>
            <a:endParaRPr lang="en-US" b="1" dirty="0">
              <a:solidFill>
                <a:schemeClr val="accent1">
                  <a:lumMod val="75000"/>
                </a:schemeClr>
              </a:solidFill>
            </a:endParaRPr>
          </a:p>
        </p:txBody>
      </p:sp>
      <p:sp>
        <p:nvSpPr>
          <p:cNvPr id="10" name="TextBox 9">
            <a:extLst>
              <a:ext uri="{FF2B5EF4-FFF2-40B4-BE49-F238E27FC236}">
                <a16:creationId xmlns:a16="http://schemas.microsoft.com/office/drawing/2014/main" id="{2155F38C-CE14-46F5-95FF-FC7E2D44C40B}"/>
              </a:ext>
            </a:extLst>
          </p:cNvPr>
          <p:cNvSpPr txBox="1"/>
          <p:nvPr/>
        </p:nvSpPr>
        <p:spPr>
          <a:xfrm>
            <a:off x="6075946" y="1916754"/>
            <a:ext cx="1736566" cy="369332"/>
          </a:xfrm>
          <a:prstGeom prst="rect">
            <a:avLst/>
          </a:prstGeom>
          <a:noFill/>
        </p:spPr>
        <p:txBody>
          <a:bodyPr wrap="none" rtlCol="0">
            <a:spAutoFit/>
          </a:bodyPr>
          <a:lstStyle/>
          <a:p>
            <a:r>
              <a:rPr lang="hr-BA" b="1" dirty="0">
                <a:solidFill>
                  <a:schemeClr val="accent1">
                    <a:lumMod val="75000"/>
                  </a:schemeClr>
                </a:solidFill>
              </a:rPr>
              <a:t>De optimist zegt</a:t>
            </a:r>
            <a:endParaRPr lang="en-US" b="1" dirty="0">
              <a:solidFill>
                <a:schemeClr val="accent1">
                  <a:lumMod val="75000"/>
                </a:schemeClr>
              </a:solidFill>
            </a:endParaRPr>
          </a:p>
        </p:txBody>
      </p:sp>
      <p:sp>
        <p:nvSpPr>
          <p:cNvPr id="11" name="TextBox 10">
            <a:extLst>
              <a:ext uri="{FF2B5EF4-FFF2-40B4-BE49-F238E27FC236}">
                <a16:creationId xmlns:a16="http://schemas.microsoft.com/office/drawing/2014/main" id="{C1B613AD-FAF0-43D4-8524-07B2E6B66C0A}"/>
              </a:ext>
            </a:extLst>
          </p:cNvPr>
          <p:cNvSpPr txBox="1"/>
          <p:nvPr/>
        </p:nvSpPr>
        <p:spPr>
          <a:xfrm>
            <a:off x="6068658" y="5505060"/>
            <a:ext cx="1902144" cy="923330"/>
          </a:xfrm>
          <a:prstGeom prst="rect">
            <a:avLst/>
          </a:prstGeom>
          <a:noFill/>
        </p:spPr>
        <p:txBody>
          <a:bodyPr wrap="square" rtlCol="0">
            <a:spAutoFit/>
          </a:bodyPr>
          <a:lstStyle/>
          <a:p>
            <a:pPr algn="ctr"/>
            <a:r>
              <a:rPr lang="hr-BA" b="1" dirty="0">
                <a:solidFill>
                  <a:srgbClr val="002060"/>
                </a:solidFill>
              </a:rPr>
              <a:t>½ </a:t>
            </a:r>
            <a:r>
              <a:rPr lang="en-GB" b="1" dirty="0">
                <a:solidFill>
                  <a:srgbClr val="76C6D2"/>
                </a:solidFill>
              </a:rPr>
              <a:t>vol</a:t>
            </a:r>
            <a:r>
              <a:rPr lang="hr-BA" b="1" dirty="0">
                <a:solidFill>
                  <a:srgbClr val="002060"/>
                </a:solidFill>
              </a:rPr>
              <a:t> financierings</a:t>
            </a:r>
            <a:r>
              <a:rPr lang="en-GB" b="1" dirty="0">
                <a:solidFill>
                  <a:srgbClr val="002060"/>
                </a:solidFill>
              </a:rPr>
              <a:t>-</a:t>
            </a:r>
            <a:r>
              <a:rPr lang="hr-BA" b="1" dirty="0">
                <a:solidFill>
                  <a:srgbClr val="002060"/>
                </a:solidFill>
              </a:rPr>
              <a:t>mogelijkheden</a:t>
            </a:r>
            <a:endParaRPr lang="en-US" b="1" dirty="0">
              <a:solidFill>
                <a:srgbClr val="002060"/>
              </a:solidFill>
            </a:endParaRPr>
          </a:p>
        </p:txBody>
      </p:sp>
      <p:sp>
        <p:nvSpPr>
          <p:cNvPr id="12" name="TextBox 11">
            <a:extLst>
              <a:ext uri="{FF2B5EF4-FFF2-40B4-BE49-F238E27FC236}">
                <a16:creationId xmlns:a16="http://schemas.microsoft.com/office/drawing/2014/main" id="{70179946-EDF0-43B5-B5E8-82A07D05A198}"/>
              </a:ext>
            </a:extLst>
          </p:cNvPr>
          <p:cNvSpPr txBox="1"/>
          <p:nvPr/>
        </p:nvSpPr>
        <p:spPr>
          <a:xfrm>
            <a:off x="165463" y="2782669"/>
            <a:ext cx="1133965" cy="646331"/>
          </a:xfrm>
          <a:prstGeom prst="rect">
            <a:avLst/>
          </a:prstGeom>
          <a:noFill/>
        </p:spPr>
        <p:txBody>
          <a:bodyPr wrap="none" rtlCol="0">
            <a:spAutoFit/>
          </a:bodyPr>
          <a:lstStyle/>
          <a:p>
            <a:r>
              <a:rPr lang="en-GB" u="sng" dirty="0">
                <a:solidFill>
                  <a:schemeClr val="accent5">
                    <a:lumMod val="75000"/>
                  </a:schemeClr>
                </a:solidFill>
              </a:rPr>
              <a:t>LEGENDA</a:t>
            </a:r>
            <a:r>
              <a:rPr lang="hr-BA" u="sng" dirty="0">
                <a:solidFill>
                  <a:schemeClr val="accent5">
                    <a:lumMod val="75000"/>
                  </a:schemeClr>
                </a:solidFill>
              </a:rPr>
              <a:t>:</a:t>
            </a:r>
          </a:p>
          <a:p>
            <a:endParaRPr lang="en-US" u="sng" dirty="0">
              <a:solidFill>
                <a:schemeClr val="accent5">
                  <a:lumMod val="75000"/>
                </a:schemeClr>
              </a:solidFill>
            </a:endParaRPr>
          </a:p>
        </p:txBody>
      </p:sp>
      <p:pic>
        <p:nvPicPr>
          <p:cNvPr id="13" name="Picture 12" descr="A picture containing cup, glass, container, tableware&#10;&#10;Description automatically generated">
            <a:extLst>
              <a:ext uri="{FF2B5EF4-FFF2-40B4-BE49-F238E27FC236}">
                <a16:creationId xmlns:a16="http://schemas.microsoft.com/office/drawing/2014/main" id="{77D93B36-BF20-48C6-97BD-EF37A23F16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6593" y="3206323"/>
            <a:ext cx="530066" cy="720006"/>
          </a:xfrm>
          <a:prstGeom prst="rect">
            <a:avLst/>
          </a:prstGeom>
        </p:spPr>
      </p:pic>
      <p:cxnSp>
        <p:nvCxnSpPr>
          <p:cNvPr id="15" name="Straight Connector 14">
            <a:extLst>
              <a:ext uri="{FF2B5EF4-FFF2-40B4-BE49-F238E27FC236}">
                <a16:creationId xmlns:a16="http://schemas.microsoft.com/office/drawing/2014/main" id="{275A0842-FD24-415C-9C0B-5E6FA50F23DC}"/>
              </a:ext>
            </a:extLst>
          </p:cNvPr>
          <p:cNvCxnSpPr>
            <a:cxnSpLocks/>
          </p:cNvCxnSpPr>
          <p:nvPr/>
        </p:nvCxnSpPr>
        <p:spPr>
          <a:xfrm flipH="1">
            <a:off x="1141872" y="3487131"/>
            <a:ext cx="43411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95B422-A42C-4E1E-A29E-111F758274EA}"/>
              </a:ext>
            </a:extLst>
          </p:cNvPr>
          <p:cNvSpPr txBox="1"/>
          <p:nvPr/>
        </p:nvSpPr>
        <p:spPr>
          <a:xfrm>
            <a:off x="181301" y="3306523"/>
            <a:ext cx="1031679" cy="461665"/>
          </a:xfrm>
          <a:prstGeom prst="rect">
            <a:avLst/>
          </a:prstGeom>
          <a:noFill/>
        </p:spPr>
        <p:txBody>
          <a:bodyPr wrap="square" rtlCol="0">
            <a:spAutoFit/>
          </a:bodyPr>
          <a:lstStyle/>
          <a:p>
            <a:r>
              <a:rPr lang="hr-BA" sz="1200" dirty="0">
                <a:solidFill>
                  <a:srgbClr val="0070C0"/>
                </a:solidFill>
              </a:rPr>
              <a:t>Externe kansen</a:t>
            </a:r>
            <a:endParaRPr lang="en-US" sz="1200" dirty="0">
              <a:solidFill>
                <a:srgbClr val="0070C0"/>
              </a:solidFill>
            </a:endParaRPr>
          </a:p>
        </p:txBody>
      </p:sp>
      <p:cxnSp>
        <p:nvCxnSpPr>
          <p:cNvPr id="20" name="Straight Connector 19">
            <a:extLst>
              <a:ext uri="{FF2B5EF4-FFF2-40B4-BE49-F238E27FC236}">
                <a16:creationId xmlns:a16="http://schemas.microsoft.com/office/drawing/2014/main" id="{4EA46825-F68A-43E2-B8FF-770D4427EEFE}"/>
              </a:ext>
            </a:extLst>
          </p:cNvPr>
          <p:cNvCxnSpPr>
            <a:cxnSpLocks/>
          </p:cNvCxnSpPr>
          <p:nvPr/>
        </p:nvCxnSpPr>
        <p:spPr>
          <a:xfrm flipH="1">
            <a:off x="1153069" y="3694922"/>
            <a:ext cx="762817" cy="4478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45FD59-AF7E-4897-9EEE-3030148CF7FA}"/>
              </a:ext>
            </a:extLst>
          </p:cNvPr>
          <p:cNvSpPr txBox="1"/>
          <p:nvPr/>
        </p:nvSpPr>
        <p:spPr>
          <a:xfrm>
            <a:off x="190848" y="3887929"/>
            <a:ext cx="1031679" cy="830997"/>
          </a:xfrm>
          <a:prstGeom prst="rect">
            <a:avLst/>
          </a:prstGeom>
          <a:noFill/>
        </p:spPr>
        <p:txBody>
          <a:bodyPr wrap="square" rtlCol="0">
            <a:spAutoFit/>
          </a:bodyPr>
          <a:lstStyle/>
          <a:p>
            <a:r>
              <a:rPr lang="hr-BA" sz="1200" dirty="0">
                <a:solidFill>
                  <a:srgbClr val="0070C0"/>
                </a:solidFill>
              </a:rPr>
              <a:t>Financiering beschikbaar voor inclusie-initiatieven</a:t>
            </a:r>
            <a:endParaRPr lang="en-US" sz="1200" dirty="0">
              <a:solidFill>
                <a:srgbClr val="0070C0"/>
              </a:solidFill>
            </a:endParaRPr>
          </a:p>
        </p:txBody>
      </p:sp>
      <p:grpSp>
        <p:nvGrpSpPr>
          <p:cNvPr id="28" name="Group 27">
            <a:extLst>
              <a:ext uri="{FF2B5EF4-FFF2-40B4-BE49-F238E27FC236}">
                <a16:creationId xmlns:a16="http://schemas.microsoft.com/office/drawing/2014/main" id="{0420C339-A02E-4F15-BC0D-57A0F32AC524}"/>
              </a:ext>
            </a:extLst>
          </p:cNvPr>
          <p:cNvGrpSpPr/>
          <p:nvPr/>
        </p:nvGrpSpPr>
        <p:grpSpPr>
          <a:xfrm>
            <a:off x="1666593" y="4867385"/>
            <a:ext cx="476670" cy="538484"/>
            <a:chOff x="1459290" y="4400855"/>
            <a:chExt cx="476670" cy="538484"/>
          </a:xfrm>
        </p:grpSpPr>
        <p:pic>
          <p:nvPicPr>
            <p:cNvPr id="25" name="Picture 24" descr="Icon&#10;&#10;Description automatically generated">
              <a:extLst>
                <a:ext uri="{FF2B5EF4-FFF2-40B4-BE49-F238E27FC236}">
                  <a16:creationId xmlns:a16="http://schemas.microsoft.com/office/drawing/2014/main" id="{C4980A3B-BE6F-49AA-91CA-DC3914EA4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26" name="Picture 25" descr="Icon&#10;&#10;Description automatically generated">
              <a:extLst>
                <a:ext uri="{FF2B5EF4-FFF2-40B4-BE49-F238E27FC236}">
                  <a16:creationId xmlns:a16="http://schemas.microsoft.com/office/drawing/2014/main" id="{292F2470-91A9-458B-B891-267F068A2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27" name="Picture 26" descr="Icon&#10;&#10;Description automatically generated">
              <a:extLst>
                <a:ext uri="{FF2B5EF4-FFF2-40B4-BE49-F238E27FC236}">
                  <a16:creationId xmlns:a16="http://schemas.microsoft.com/office/drawing/2014/main" id="{D54C1857-7851-49BD-B44C-BE42D4BB95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cxnSp>
        <p:nvCxnSpPr>
          <p:cNvPr id="30" name="Straight Connector 29">
            <a:extLst>
              <a:ext uri="{FF2B5EF4-FFF2-40B4-BE49-F238E27FC236}">
                <a16:creationId xmlns:a16="http://schemas.microsoft.com/office/drawing/2014/main" id="{2DC0A15E-D71C-4F42-A56A-A5F2D9A98719}"/>
              </a:ext>
            </a:extLst>
          </p:cNvPr>
          <p:cNvCxnSpPr/>
          <p:nvPr/>
        </p:nvCxnSpPr>
        <p:spPr>
          <a:xfrm flipH="1">
            <a:off x="1212980" y="5197822"/>
            <a:ext cx="419061"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F6169A-7781-446F-AB60-27E9D7B72020}"/>
              </a:ext>
            </a:extLst>
          </p:cNvPr>
          <p:cNvSpPr txBox="1"/>
          <p:nvPr/>
        </p:nvSpPr>
        <p:spPr>
          <a:xfrm>
            <a:off x="176182" y="4966989"/>
            <a:ext cx="1228107" cy="830997"/>
          </a:xfrm>
          <a:prstGeom prst="rect">
            <a:avLst/>
          </a:prstGeom>
          <a:noFill/>
        </p:spPr>
        <p:txBody>
          <a:bodyPr wrap="square" rtlCol="0">
            <a:spAutoFit/>
          </a:bodyPr>
          <a:lstStyle/>
          <a:p>
            <a:r>
              <a:rPr lang="hr-BA" sz="1200" b="1" dirty="0">
                <a:solidFill>
                  <a:srgbClr val="0070C0"/>
                </a:solidFill>
              </a:rPr>
              <a:t>Migrant Community Mediators </a:t>
            </a:r>
            <a:r>
              <a:rPr lang="en-GB" sz="1200" b="1" dirty="0">
                <a:solidFill>
                  <a:srgbClr val="0070C0"/>
                </a:solidFill>
              </a:rPr>
              <a:t>PRIORITEITEN</a:t>
            </a:r>
            <a:endParaRPr lang="en-US" sz="1200" b="1" dirty="0">
              <a:solidFill>
                <a:srgbClr val="0070C0"/>
              </a:solidFill>
            </a:endParaRPr>
          </a:p>
        </p:txBody>
      </p:sp>
      <p:cxnSp>
        <p:nvCxnSpPr>
          <p:cNvPr id="33" name="Straight Connector 32">
            <a:extLst>
              <a:ext uri="{FF2B5EF4-FFF2-40B4-BE49-F238E27FC236}">
                <a16:creationId xmlns:a16="http://schemas.microsoft.com/office/drawing/2014/main" id="{F544F597-76EF-477C-B998-BDABD42B024B}"/>
              </a:ext>
            </a:extLst>
          </p:cNvPr>
          <p:cNvCxnSpPr>
            <a:cxnSpLocks/>
          </p:cNvCxnSpPr>
          <p:nvPr/>
        </p:nvCxnSpPr>
        <p:spPr>
          <a:xfrm>
            <a:off x="2789853" y="2101420"/>
            <a:ext cx="0" cy="404997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BE3E8F7-F0A1-44AD-BDCE-655B372524AF}"/>
              </a:ext>
            </a:extLst>
          </p:cNvPr>
          <p:cNvSpPr txBox="1"/>
          <p:nvPr/>
        </p:nvSpPr>
        <p:spPr>
          <a:xfrm>
            <a:off x="9003680" y="1883129"/>
            <a:ext cx="3064657" cy="646331"/>
          </a:xfrm>
          <a:prstGeom prst="rect">
            <a:avLst/>
          </a:prstGeom>
          <a:noFill/>
        </p:spPr>
        <p:txBody>
          <a:bodyPr wrap="square" rtlCol="0">
            <a:spAutoFit/>
          </a:bodyPr>
          <a:lstStyle/>
          <a:p>
            <a:r>
              <a:rPr lang="hr-BA" b="1" dirty="0">
                <a:solidFill>
                  <a:schemeClr val="accent1">
                    <a:lumMod val="75000"/>
                  </a:schemeClr>
                </a:solidFill>
              </a:rPr>
              <a:t>MIGRANT COMMUNITY MEDIATOR </a:t>
            </a:r>
            <a:r>
              <a:rPr lang="en-GB" b="1" dirty="0" err="1">
                <a:solidFill>
                  <a:schemeClr val="accent1">
                    <a:lumMod val="75000"/>
                  </a:schemeClr>
                </a:solidFill>
              </a:rPr>
              <a:t>zegt</a:t>
            </a:r>
            <a:endParaRPr lang="en-US" b="1" dirty="0">
              <a:solidFill>
                <a:schemeClr val="accent1">
                  <a:lumMod val="75000"/>
                </a:schemeClr>
              </a:solidFill>
            </a:endParaRPr>
          </a:p>
        </p:txBody>
      </p:sp>
      <p:grpSp>
        <p:nvGrpSpPr>
          <p:cNvPr id="36" name="Group 35">
            <a:extLst>
              <a:ext uri="{FF2B5EF4-FFF2-40B4-BE49-F238E27FC236}">
                <a16:creationId xmlns:a16="http://schemas.microsoft.com/office/drawing/2014/main" id="{74ACCAC3-E380-4550-BF47-A2E026E5FEFA}"/>
              </a:ext>
            </a:extLst>
          </p:cNvPr>
          <p:cNvGrpSpPr/>
          <p:nvPr/>
        </p:nvGrpSpPr>
        <p:grpSpPr>
          <a:xfrm rot="852868">
            <a:off x="9521056" y="2898553"/>
            <a:ext cx="1081440" cy="1103354"/>
            <a:chOff x="1459290" y="4400855"/>
            <a:chExt cx="476670" cy="538484"/>
          </a:xfrm>
        </p:grpSpPr>
        <p:pic>
          <p:nvPicPr>
            <p:cNvPr id="37" name="Picture 36" descr="Icon&#10;&#10;Description automatically generated">
              <a:extLst>
                <a:ext uri="{FF2B5EF4-FFF2-40B4-BE49-F238E27FC236}">
                  <a16:creationId xmlns:a16="http://schemas.microsoft.com/office/drawing/2014/main" id="{4F4945A2-DA63-4E6E-9952-2C61C25EA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38" name="Picture 37" descr="Icon&#10;&#10;Description automatically generated">
              <a:extLst>
                <a:ext uri="{FF2B5EF4-FFF2-40B4-BE49-F238E27FC236}">
                  <a16:creationId xmlns:a16="http://schemas.microsoft.com/office/drawing/2014/main" id="{62F6B461-82A6-4B22-9EF1-E8E47E200F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39" name="Picture 38" descr="Icon&#10;&#10;Description automatically generated">
              <a:extLst>
                <a:ext uri="{FF2B5EF4-FFF2-40B4-BE49-F238E27FC236}">
                  <a16:creationId xmlns:a16="http://schemas.microsoft.com/office/drawing/2014/main" id="{8E93DD95-6701-4BB1-821C-B232596DB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sp>
        <p:nvSpPr>
          <p:cNvPr id="40" name="TextBox 39">
            <a:extLst>
              <a:ext uri="{FF2B5EF4-FFF2-40B4-BE49-F238E27FC236}">
                <a16:creationId xmlns:a16="http://schemas.microsoft.com/office/drawing/2014/main" id="{BF3C7CE7-EDB7-4E01-BF7D-DE6A98F503D4}"/>
              </a:ext>
            </a:extLst>
          </p:cNvPr>
          <p:cNvSpPr txBox="1"/>
          <p:nvPr/>
        </p:nvSpPr>
        <p:spPr>
          <a:xfrm>
            <a:off x="9003680" y="4328540"/>
            <a:ext cx="2415975" cy="1569660"/>
          </a:xfrm>
          <a:prstGeom prst="rect">
            <a:avLst/>
          </a:prstGeom>
          <a:noFill/>
        </p:spPr>
        <p:txBody>
          <a:bodyPr wrap="square" rtlCol="0">
            <a:spAutoFit/>
          </a:bodyPr>
          <a:lstStyle/>
          <a:p>
            <a:pPr algn="ctr"/>
            <a:r>
              <a:rPr lang="nl-NL" sz="2400" b="1" i="1" dirty="0">
                <a:solidFill>
                  <a:srgbClr val="002060"/>
                </a:solidFill>
              </a:rPr>
              <a:t>"Laten we het hebben over de voordelen van ijs"</a:t>
            </a:r>
            <a:endParaRPr lang="en-US" sz="2400" b="1" i="1" dirty="0">
              <a:solidFill>
                <a:srgbClr val="002060"/>
              </a:solidFill>
            </a:endParaRPr>
          </a:p>
        </p:txBody>
      </p:sp>
    </p:spTree>
    <p:extLst>
      <p:ext uri="{BB962C8B-B14F-4D97-AF65-F5344CB8AC3E}">
        <p14:creationId xmlns:p14="http://schemas.microsoft.com/office/powerpoint/2010/main" val="20432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910664"/>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350543" y="2345046"/>
            <a:ext cx="11451719" cy="3571998"/>
          </a:xfrm>
        </p:spPr>
        <p:txBody>
          <a:bodyPr/>
          <a:lstStyle/>
          <a:p>
            <a:pPr algn="ctr"/>
            <a:r>
              <a:rPr lang="nl-NL" sz="3000" dirty="0"/>
              <a:t>Probeer deze vragen te beantwoorden om duidelijkheid te krijgen over wat je met financiering wilt bereiken</a:t>
            </a:r>
            <a:r>
              <a:rPr lang="en-GB" sz="3000" dirty="0"/>
              <a:t>.</a:t>
            </a:r>
          </a:p>
          <a:p>
            <a:pPr algn="ctr"/>
            <a:endParaRPr lang="en-GB" dirty="0">
              <a:solidFill>
                <a:srgbClr val="76C6D2"/>
              </a:solidFill>
            </a:endParaRPr>
          </a:p>
          <a:p>
            <a:pPr marL="342900" indent="-342900">
              <a:buFont typeface="Wingdings" panose="05000000000000000000" pitchFamily="2" charset="2"/>
              <a:buChar char="ü"/>
            </a:pPr>
            <a:r>
              <a:rPr lang="nl-NL" dirty="0"/>
              <a:t>Wat zijn je prioriteiten voor de komende 1 à 3 jaar? 3 à 5 jaar?</a:t>
            </a:r>
          </a:p>
          <a:p>
            <a:pPr marL="342900" indent="-342900">
              <a:buFont typeface="Wingdings" panose="05000000000000000000" pitchFamily="2" charset="2"/>
              <a:buChar char="ü"/>
            </a:pPr>
            <a:r>
              <a:rPr lang="nl-NL" dirty="0"/>
              <a:t>Overleven of groei?  Nieuwe kansen?</a:t>
            </a:r>
          </a:p>
          <a:p>
            <a:pPr marL="342900" indent="-342900">
              <a:buFont typeface="Wingdings" panose="05000000000000000000" pitchFamily="2" charset="2"/>
              <a:buChar char="ü"/>
            </a:pPr>
            <a:r>
              <a:rPr lang="nl-NL" dirty="0"/>
              <a:t>Zou je bereid zijn iets veranderen aan je doel als mediator?</a:t>
            </a:r>
          </a:p>
          <a:p>
            <a:pPr marL="342900" indent="-342900">
              <a:buFont typeface="Wingdings" panose="05000000000000000000" pitchFamily="2" charset="2"/>
              <a:buChar char="ü"/>
            </a:pPr>
            <a:r>
              <a:rPr lang="nl-NL" dirty="0"/>
              <a:t>Dezelfde activiteiten?</a:t>
            </a:r>
          </a:p>
          <a:p>
            <a:pPr marL="342900" indent="-342900">
              <a:buFont typeface="Wingdings" panose="05000000000000000000" pitchFamily="2" charset="2"/>
              <a:buChar char="ü"/>
            </a:pPr>
            <a:r>
              <a:rPr lang="nl-NL" dirty="0"/>
              <a:t>Dezelfde werkwijzen?  </a:t>
            </a:r>
          </a:p>
          <a:p>
            <a:pPr marL="342900" indent="-342900">
              <a:buFont typeface="Wingdings" panose="05000000000000000000" pitchFamily="2" charset="2"/>
              <a:buChar char="ü"/>
            </a:pPr>
            <a:r>
              <a:rPr lang="nl-NL" dirty="0"/>
              <a:t>Veranderingen qua werken op afstand of digitalisering enz.</a:t>
            </a: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257777"/>
            <a:ext cx="5623561" cy="633215"/>
          </a:xfrm>
        </p:spPr>
        <p:txBody>
          <a:bodyPr/>
          <a:lstStyle/>
          <a:p>
            <a:r>
              <a:rPr lang="en-GB" dirty="0"/>
              <a:t>ZELFEVALUATIE-ACTIVITEIT</a:t>
            </a: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229499"/>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84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2E6973-00B4-411F-A2A1-81DF71AB74A3}"/>
              </a:ext>
            </a:extLst>
          </p:cNvPr>
          <p:cNvSpPr>
            <a:spLocks noGrp="1"/>
          </p:cNvSpPr>
          <p:nvPr>
            <p:ph type="body" sz="quarter" idx="15"/>
          </p:nvPr>
        </p:nvSpPr>
        <p:spPr>
          <a:xfrm>
            <a:off x="342446" y="345233"/>
            <a:ext cx="9983432" cy="733908"/>
          </a:xfrm>
        </p:spPr>
        <p:txBody>
          <a:bodyPr>
            <a:normAutofit fontScale="92500"/>
          </a:bodyPr>
          <a:lstStyle/>
          <a:p>
            <a:pPr algn="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Activiteit</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nl-NL" sz="3200" b="0" dirty="0">
                <a:effectLst/>
                <a:latin typeface="Calibri" panose="020F0502020204030204" pitchFamily="34" charset="0"/>
                <a:ea typeface="Calibri" panose="020F0502020204030204" pitchFamily="34" charset="0"/>
                <a:cs typeface="Times New Roman" panose="02020603050405020304" pitchFamily="18" charset="0"/>
              </a:rPr>
              <a:t>Doe een SWOT analyse voor je bemiddelingsproject</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3" name="Group 2">
            <a:extLst>
              <a:ext uri="{FF2B5EF4-FFF2-40B4-BE49-F238E27FC236}">
                <a16:creationId xmlns:a16="http://schemas.microsoft.com/office/drawing/2014/main" id="{47B201D9-0D68-4B30-A917-FD1C62B53E76}"/>
              </a:ext>
            </a:extLst>
          </p:cNvPr>
          <p:cNvGrpSpPr/>
          <p:nvPr/>
        </p:nvGrpSpPr>
        <p:grpSpPr>
          <a:xfrm>
            <a:off x="342445" y="1225875"/>
            <a:ext cx="9305407" cy="5286891"/>
            <a:chOff x="342445" y="1225875"/>
            <a:chExt cx="9305407" cy="5286891"/>
          </a:xfrm>
        </p:grpSpPr>
        <p:sp>
          <p:nvSpPr>
            <p:cNvPr id="4" name="Rectangle: Single Corner Rounded 3">
              <a:extLst>
                <a:ext uri="{FF2B5EF4-FFF2-40B4-BE49-F238E27FC236}">
                  <a16:creationId xmlns:a16="http://schemas.microsoft.com/office/drawing/2014/main" id="{5235D6B4-152F-44A9-8A24-A15FCB0FA134}"/>
                </a:ext>
              </a:extLst>
            </p:cNvPr>
            <p:cNvSpPr/>
            <p:nvPr/>
          </p:nvSpPr>
          <p:spPr>
            <a:xfrm rot="16200000">
              <a:off x="1729620" y="-161299"/>
              <a:ext cx="1878355" cy="4652703"/>
            </a:xfrm>
            <a:prstGeom prst="round1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ectangle: Single Corner Rounded 4">
              <a:extLst>
                <a:ext uri="{FF2B5EF4-FFF2-40B4-BE49-F238E27FC236}">
                  <a16:creationId xmlns:a16="http://schemas.microsoft.com/office/drawing/2014/main" id="{8A857BE9-AD0D-43FC-9034-2CC4FE4E2CEA}"/>
                </a:ext>
              </a:extLst>
            </p:cNvPr>
            <p:cNvSpPr/>
            <p:nvPr/>
          </p:nvSpPr>
          <p:spPr>
            <a:xfrm>
              <a:off x="4995149" y="1225876"/>
              <a:ext cx="4652703" cy="1878355"/>
            </a:xfrm>
            <a:prstGeom prst="round1Rect">
              <a:avLst/>
            </a:prstGeom>
            <a:solidFill>
              <a:srgbClr val="A6377D"/>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Rectangle: Single Corner Rounded 20">
              <a:extLst>
                <a:ext uri="{FF2B5EF4-FFF2-40B4-BE49-F238E27FC236}">
                  <a16:creationId xmlns:a16="http://schemas.microsoft.com/office/drawing/2014/main" id="{9ECB7A8E-0171-46C2-A1B6-DD532F8B2608}"/>
                </a:ext>
              </a:extLst>
            </p:cNvPr>
            <p:cNvSpPr/>
            <p:nvPr/>
          </p:nvSpPr>
          <p:spPr>
            <a:xfrm rot="10800000">
              <a:off x="342445" y="3104230"/>
              <a:ext cx="4652703" cy="3408536"/>
            </a:xfrm>
            <a:prstGeom prst="round1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2" name="Rectangle: Single Corner Rounded 21">
              <a:extLst>
                <a:ext uri="{FF2B5EF4-FFF2-40B4-BE49-F238E27FC236}">
                  <a16:creationId xmlns:a16="http://schemas.microsoft.com/office/drawing/2014/main" id="{B7B4B40B-440A-43A6-A22B-C1BAF614024D}"/>
                </a:ext>
              </a:extLst>
            </p:cNvPr>
            <p:cNvSpPr/>
            <p:nvPr/>
          </p:nvSpPr>
          <p:spPr>
            <a:xfrm rot="5400000">
              <a:off x="5629789" y="2469591"/>
              <a:ext cx="3383421" cy="4652703"/>
            </a:xfrm>
            <a:prstGeom prst="round1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96206650-8982-45E0-A8D0-6ABF1C467866}"/>
                </a:ext>
              </a:extLst>
            </p:cNvPr>
            <p:cNvSpPr/>
            <p:nvPr/>
          </p:nvSpPr>
          <p:spPr>
            <a:xfrm>
              <a:off x="4036184" y="2923007"/>
              <a:ext cx="1903132" cy="507158"/>
            </a:xfrm>
            <a:custGeom>
              <a:avLst/>
              <a:gdLst>
                <a:gd name="connsiteX0" fmla="*/ 0 w 1903132"/>
                <a:gd name="connsiteY0" fmla="*/ 84528 h 507158"/>
                <a:gd name="connsiteX1" fmla="*/ 84528 w 1903132"/>
                <a:gd name="connsiteY1" fmla="*/ 0 h 507158"/>
                <a:gd name="connsiteX2" fmla="*/ 1818604 w 1903132"/>
                <a:gd name="connsiteY2" fmla="*/ 0 h 507158"/>
                <a:gd name="connsiteX3" fmla="*/ 1903132 w 1903132"/>
                <a:gd name="connsiteY3" fmla="*/ 84528 h 507158"/>
                <a:gd name="connsiteX4" fmla="*/ 1903132 w 1903132"/>
                <a:gd name="connsiteY4" fmla="*/ 422630 h 507158"/>
                <a:gd name="connsiteX5" fmla="*/ 1818604 w 1903132"/>
                <a:gd name="connsiteY5" fmla="*/ 507158 h 507158"/>
                <a:gd name="connsiteX6" fmla="*/ 84528 w 1903132"/>
                <a:gd name="connsiteY6" fmla="*/ 507158 h 507158"/>
                <a:gd name="connsiteX7" fmla="*/ 0 w 1903132"/>
                <a:gd name="connsiteY7" fmla="*/ 422630 h 507158"/>
                <a:gd name="connsiteX8" fmla="*/ 0 w 1903132"/>
                <a:gd name="connsiteY8" fmla="*/ 84528 h 5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132" h="507158">
                  <a:moveTo>
                    <a:pt x="0" y="84528"/>
                  </a:moveTo>
                  <a:cubicBezTo>
                    <a:pt x="0" y="37844"/>
                    <a:pt x="37844" y="0"/>
                    <a:pt x="84528" y="0"/>
                  </a:cubicBezTo>
                  <a:lnTo>
                    <a:pt x="1818604" y="0"/>
                  </a:lnTo>
                  <a:cubicBezTo>
                    <a:pt x="1865288" y="0"/>
                    <a:pt x="1903132" y="37844"/>
                    <a:pt x="1903132" y="84528"/>
                  </a:cubicBezTo>
                  <a:lnTo>
                    <a:pt x="1903132" y="422630"/>
                  </a:lnTo>
                  <a:cubicBezTo>
                    <a:pt x="1903132" y="469314"/>
                    <a:pt x="1865288" y="507158"/>
                    <a:pt x="1818604" y="507158"/>
                  </a:cubicBezTo>
                  <a:lnTo>
                    <a:pt x="84528" y="507158"/>
                  </a:lnTo>
                  <a:cubicBezTo>
                    <a:pt x="37844" y="507158"/>
                    <a:pt x="0" y="469314"/>
                    <a:pt x="0" y="422630"/>
                  </a:cubicBezTo>
                  <a:lnTo>
                    <a:pt x="0" y="84528"/>
                  </a:lnTo>
                  <a:close/>
                </a:path>
              </a:pathLst>
            </a:cu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4767" tIns="104767" rIns="104767" bIns="104767" numCol="1" spcCol="1270" anchor="ctr" anchorCtr="0">
              <a:noAutofit/>
            </a:bodyPr>
            <a:lstStyle/>
            <a:p>
              <a:pPr marL="0" lvl="0" indent="0" algn="ctr" defTabSz="933450">
                <a:lnSpc>
                  <a:spcPct val="90000"/>
                </a:lnSpc>
                <a:spcBef>
                  <a:spcPct val="0"/>
                </a:spcBef>
                <a:spcAft>
                  <a:spcPct val="35000"/>
                </a:spcAft>
                <a:buNone/>
              </a:pPr>
              <a:r>
                <a:rPr lang="en-US" sz="2100" b="0" kern="1200" dirty="0">
                  <a:effectLst/>
                  <a:latin typeface="Calibri" panose="020F0502020204030204" pitchFamily="34" charset="0"/>
                  <a:ea typeface="Calibri" panose="020F0502020204030204" pitchFamily="34" charset="0"/>
                  <a:cs typeface="Times New Roman" panose="02020603050405020304" pitchFamily="18" charset="0"/>
                </a:rPr>
                <a:t>SWOT</a:t>
              </a:r>
              <a:endParaRPr lang="en-US" sz="2100" kern="1200" dirty="0"/>
            </a:p>
          </p:txBody>
        </p:sp>
      </p:grpSp>
      <p:sp>
        <p:nvSpPr>
          <p:cNvPr id="7" name="TextBox 6">
            <a:extLst>
              <a:ext uri="{FF2B5EF4-FFF2-40B4-BE49-F238E27FC236}">
                <a16:creationId xmlns:a16="http://schemas.microsoft.com/office/drawing/2014/main" id="{065AD38C-C4A8-4813-8804-0C2009DF3722}"/>
              </a:ext>
            </a:extLst>
          </p:cNvPr>
          <p:cNvSpPr txBox="1"/>
          <p:nvPr/>
        </p:nvSpPr>
        <p:spPr>
          <a:xfrm>
            <a:off x="1259147" y="1314469"/>
            <a:ext cx="1669431" cy="646331"/>
          </a:xfrm>
          <a:prstGeom prst="rect">
            <a:avLst/>
          </a:prstGeom>
          <a:noFill/>
        </p:spPr>
        <p:txBody>
          <a:bodyPr wrap="none" rtlCol="0">
            <a:spAutoFit/>
          </a:bodyPr>
          <a:lstStyle/>
          <a:p>
            <a:pPr algn="ctr"/>
            <a:r>
              <a:rPr lang="en-US" b="1" dirty="0">
                <a:solidFill>
                  <a:schemeClr val="bg1"/>
                </a:solidFill>
              </a:rPr>
              <a:t>Strengths</a:t>
            </a:r>
          </a:p>
          <a:p>
            <a:pPr algn="ctr"/>
            <a:r>
              <a:rPr lang="en-US" dirty="0">
                <a:solidFill>
                  <a:schemeClr val="bg1"/>
                </a:solidFill>
              </a:rPr>
              <a:t>(</a:t>
            </a:r>
            <a:r>
              <a:rPr lang="en-US" dirty="0" err="1">
                <a:solidFill>
                  <a:schemeClr val="bg1"/>
                </a:solidFill>
              </a:rPr>
              <a:t>Sterke</a:t>
            </a:r>
            <a:r>
              <a:rPr lang="en-US" dirty="0">
                <a:solidFill>
                  <a:schemeClr val="bg1"/>
                </a:solidFill>
              </a:rPr>
              <a:t> </a:t>
            </a:r>
            <a:r>
              <a:rPr lang="en-US" dirty="0" err="1">
                <a:solidFill>
                  <a:schemeClr val="bg1"/>
                </a:solidFill>
              </a:rPr>
              <a:t>punten</a:t>
            </a:r>
            <a:r>
              <a:rPr lang="en-US" dirty="0">
                <a:solidFill>
                  <a:schemeClr val="bg1"/>
                </a:solidFill>
              </a:rPr>
              <a:t>)</a:t>
            </a:r>
          </a:p>
        </p:txBody>
      </p:sp>
      <p:sp>
        <p:nvSpPr>
          <p:cNvPr id="8" name="TextBox 7">
            <a:extLst>
              <a:ext uri="{FF2B5EF4-FFF2-40B4-BE49-F238E27FC236}">
                <a16:creationId xmlns:a16="http://schemas.microsoft.com/office/drawing/2014/main" id="{B1D03CFB-A21F-48CA-8556-85D3BC2E72B7}"/>
              </a:ext>
            </a:extLst>
          </p:cNvPr>
          <p:cNvSpPr txBox="1"/>
          <p:nvPr/>
        </p:nvSpPr>
        <p:spPr>
          <a:xfrm>
            <a:off x="6920642" y="1242927"/>
            <a:ext cx="1746312" cy="646331"/>
          </a:xfrm>
          <a:prstGeom prst="rect">
            <a:avLst/>
          </a:prstGeom>
          <a:noFill/>
        </p:spPr>
        <p:txBody>
          <a:bodyPr wrap="none" rtlCol="0">
            <a:spAutoFit/>
          </a:bodyPr>
          <a:lstStyle/>
          <a:p>
            <a:pPr algn="ctr"/>
            <a:r>
              <a:rPr lang="en-US" b="1" dirty="0">
                <a:solidFill>
                  <a:schemeClr val="bg1"/>
                </a:solidFill>
              </a:rPr>
              <a:t>Weaknesses</a:t>
            </a:r>
          </a:p>
          <a:p>
            <a:pPr algn="ctr"/>
            <a:r>
              <a:rPr lang="en-US" dirty="0">
                <a:solidFill>
                  <a:schemeClr val="bg1"/>
                </a:solidFill>
              </a:rPr>
              <a:t>(</a:t>
            </a:r>
            <a:r>
              <a:rPr lang="en-US" dirty="0" err="1">
                <a:solidFill>
                  <a:schemeClr val="bg1"/>
                </a:solidFill>
              </a:rPr>
              <a:t>Zwakke</a:t>
            </a:r>
            <a:r>
              <a:rPr lang="en-US" dirty="0">
                <a:solidFill>
                  <a:schemeClr val="bg1"/>
                </a:solidFill>
              </a:rPr>
              <a:t> </a:t>
            </a:r>
            <a:r>
              <a:rPr lang="en-US" dirty="0" err="1">
                <a:solidFill>
                  <a:schemeClr val="bg1"/>
                </a:solidFill>
              </a:rPr>
              <a:t>punten</a:t>
            </a:r>
            <a:r>
              <a:rPr lang="en-US" dirty="0">
                <a:solidFill>
                  <a:schemeClr val="bg1"/>
                </a:solidFill>
              </a:rPr>
              <a:t>)</a:t>
            </a:r>
          </a:p>
        </p:txBody>
      </p:sp>
      <p:sp>
        <p:nvSpPr>
          <p:cNvPr id="9" name="TextBox 8">
            <a:extLst>
              <a:ext uri="{FF2B5EF4-FFF2-40B4-BE49-F238E27FC236}">
                <a16:creationId xmlns:a16="http://schemas.microsoft.com/office/drawing/2014/main" id="{3299C317-C050-4FAA-8FC7-F4E89CBE2B46}"/>
              </a:ext>
            </a:extLst>
          </p:cNvPr>
          <p:cNvSpPr txBox="1"/>
          <p:nvPr/>
        </p:nvSpPr>
        <p:spPr>
          <a:xfrm>
            <a:off x="1259147" y="3231809"/>
            <a:ext cx="1518364" cy="646331"/>
          </a:xfrm>
          <a:prstGeom prst="rect">
            <a:avLst/>
          </a:prstGeom>
          <a:noFill/>
        </p:spPr>
        <p:txBody>
          <a:bodyPr wrap="none" rtlCol="0">
            <a:spAutoFit/>
          </a:bodyPr>
          <a:lstStyle/>
          <a:p>
            <a:pPr algn="ctr"/>
            <a:r>
              <a:rPr lang="en-US" b="1" dirty="0">
                <a:solidFill>
                  <a:schemeClr val="bg1"/>
                </a:solidFill>
              </a:rPr>
              <a:t>Opportunities</a:t>
            </a:r>
          </a:p>
          <a:p>
            <a:pPr algn="ctr"/>
            <a:r>
              <a:rPr lang="en-US" dirty="0">
                <a:solidFill>
                  <a:schemeClr val="bg1"/>
                </a:solidFill>
              </a:rPr>
              <a:t>(</a:t>
            </a:r>
            <a:r>
              <a:rPr lang="en-US" dirty="0" err="1">
                <a:solidFill>
                  <a:schemeClr val="bg1"/>
                </a:solidFill>
              </a:rPr>
              <a:t>Kansen</a:t>
            </a:r>
            <a:r>
              <a:rPr lang="en-US" dirty="0">
                <a:solidFill>
                  <a:schemeClr val="bg1"/>
                </a:solidFill>
              </a:rPr>
              <a:t>)</a:t>
            </a:r>
          </a:p>
        </p:txBody>
      </p:sp>
      <p:sp>
        <p:nvSpPr>
          <p:cNvPr id="10" name="TextBox 9">
            <a:extLst>
              <a:ext uri="{FF2B5EF4-FFF2-40B4-BE49-F238E27FC236}">
                <a16:creationId xmlns:a16="http://schemas.microsoft.com/office/drawing/2014/main" id="{CEC73BD5-6A1A-4C71-AB29-B3ED65D78676}"/>
              </a:ext>
            </a:extLst>
          </p:cNvPr>
          <p:cNvSpPr txBox="1"/>
          <p:nvPr/>
        </p:nvSpPr>
        <p:spPr>
          <a:xfrm>
            <a:off x="7012824" y="3229688"/>
            <a:ext cx="1561518" cy="646331"/>
          </a:xfrm>
          <a:prstGeom prst="rect">
            <a:avLst/>
          </a:prstGeom>
          <a:noFill/>
        </p:spPr>
        <p:txBody>
          <a:bodyPr wrap="none" rtlCol="0">
            <a:spAutoFit/>
          </a:bodyPr>
          <a:lstStyle/>
          <a:p>
            <a:pPr algn="ctr"/>
            <a:r>
              <a:rPr lang="en-US" b="1" dirty="0">
                <a:solidFill>
                  <a:schemeClr val="bg1"/>
                </a:solidFill>
              </a:rPr>
              <a:t>Threats</a:t>
            </a:r>
          </a:p>
          <a:p>
            <a:pPr algn="ctr"/>
            <a:r>
              <a:rPr lang="en-US" dirty="0">
                <a:solidFill>
                  <a:schemeClr val="bg1"/>
                </a:solidFill>
              </a:rPr>
              <a:t>(</a:t>
            </a:r>
            <a:r>
              <a:rPr lang="en-US" dirty="0" err="1">
                <a:solidFill>
                  <a:schemeClr val="bg1"/>
                </a:solidFill>
              </a:rPr>
              <a:t>Bedreigingen</a:t>
            </a:r>
            <a:r>
              <a:rPr lang="en-US" dirty="0">
                <a:solidFill>
                  <a:schemeClr val="bg1"/>
                </a:solidFill>
              </a:rPr>
              <a:t>)</a:t>
            </a:r>
          </a:p>
        </p:txBody>
      </p:sp>
      <p:sp>
        <p:nvSpPr>
          <p:cNvPr id="11" name="Rectangle: Rounded Corners 10">
            <a:extLst>
              <a:ext uri="{FF2B5EF4-FFF2-40B4-BE49-F238E27FC236}">
                <a16:creationId xmlns:a16="http://schemas.microsoft.com/office/drawing/2014/main" id="{16A73FCE-258C-48F1-92A6-E7871A01BD9F}"/>
              </a:ext>
            </a:extLst>
          </p:cNvPr>
          <p:cNvSpPr/>
          <p:nvPr/>
        </p:nvSpPr>
        <p:spPr>
          <a:xfrm>
            <a:off x="9797143" y="1037446"/>
            <a:ext cx="2052411" cy="2496711"/>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E4A8E29-6B9D-45C1-8E39-9AF0EE43889C}"/>
              </a:ext>
            </a:extLst>
          </p:cNvPr>
          <p:cNvSpPr/>
          <p:nvPr/>
        </p:nvSpPr>
        <p:spPr>
          <a:xfrm>
            <a:off x="9812678" y="3668069"/>
            <a:ext cx="2021339" cy="28446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FB4CA2-659A-48A6-AB72-1EA0395CD75E}"/>
              </a:ext>
            </a:extLst>
          </p:cNvPr>
          <p:cNvSpPr txBox="1"/>
          <p:nvPr/>
        </p:nvSpPr>
        <p:spPr>
          <a:xfrm>
            <a:off x="10400411" y="1165953"/>
            <a:ext cx="764825" cy="369332"/>
          </a:xfrm>
          <a:prstGeom prst="rect">
            <a:avLst/>
          </a:prstGeom>
          <a:noFill/>
        </p:spPr>
        <p:txBody>
          <a:bodyPr wrap="none" rtlCol="0">
            <a:spAutoFit/>
          </a:bodyPr>
          <a:lstStyle/>
          <a:p>
            <a:r>
              <a:rPr lang="en-US" b="1" dirty="0"/>
              <a:t>Intern</a:t>
            </a:r>
            <a:endParaRPr lang="en-US" dirty="0"/>
          </a:p>
        </p:txBody>
      </p:sp>
      <p:sp>
        <p:nvSpPr>
          <p:cNvPr id="14" name="TextBox 13">
            <a:extLst>
              <a:ext uri="{FF2B5EF4-FFF2-40B4-BE49-F238E27FC236}">
                <a16:creationId xmlns:a16="http://schemas.microsoft.com/office/drawing/2014/main" id="{D631A6DC-D672-4A96-B8DB-11D745E83199}"/>
              </a:ext>
            </a:extLst>
          </p:cNvPr>
          <p:cNvSpPr txBox="1"/>
          <p:nvPr/>
        </p:nvSpPr>
        <p:spPr>
          <a:xfrm>
            <a:off x="10400411" y="3757866"/>
            <a:ext cx="800604" cy="369332"/>
          </a:xfrm>
          <a:prstGeom prst="rect">
            <a:avLst/>
          </a:prstGeom>
          <a:noFill/>
        </p:spPr>
        <p:txBody>
          <a:bodyPr wrap="none" rtlCol="0">
            <a:spAutoFit/>
          </a:bodyPr>
          <a:lstStyle/>
          <a:p>
            <a:r>
              <a:rPr lang="en-US" b="1" dirty="0"/>
              <a:t>Extern</a:t>
            </a:r>
            <a:endParaRPr lang="en-US" dirty="0"/>
          </a:p>
        </p:txBody>
      </p:sp>
      <p:sp>
        <p:nvSpPr>
          <p:cNvPr id="15" name="TextBox 14">
            <a:extLst>
              <a:ext uri="{FF2B5EF4-FFF2-40B4-BE49-F238E27FC236}">
                <a16:creationId xmlns:a16="http://schemas.microsoft.com/office/drawing/2014/main" id="{05CA454D-5C00-44CB-AB58-7836C3D9B9B9}"/>
              </a:ext>
            </a:extLst>
          </p:cNvPr>
          <p:cNvSpPr txBox="1"/>
          <p:nvPr/>
        </p:nvSpPr>
        <p:spPr>
          <a:xfrm>
            <a:off x="443897" y="2059511"/>
            <a:ext cx="3592287" cy="954107"/>
          </a:xfrm>
          <a:prstGeom prst="rect">
            <a:avLst/>
          </a:prstGeom>
          <a:noFill/>
        </p:spPr>
        <p:txBody>
          <a:bodyPr wrap="square" rtlCol="0">
            <a:spAutoFit/>
          </a:bodyPr>
          <a:lstStyle/>
          <a:p>
            <a:r>
              <a:rPr lang="nl-NL" sz="1400" dirty="0">
                <a:solidFill>
                  <a:schemeClr val="bg1"/>
                </a:solidFill>
              </a:rPr>
              <a:t>Wat zijn je eigen sterke punten, in termen van mensen, fysieke middelen, financiën?</a:t>
            </a:r>
          </a:p>
          <a:p>
            <a:r>
              <a:rPr lang="nl-NL" sz="1400" dirty="0">
                <a:solidFill>
                  <a:schemeClr val="bg1"/>
                </a:solidFill>
              </a:rPr>
              <a:t>Wat doe je goed? Welke activiteiten of processen hebben succes gehad?</a:t>
            </a:r>
            <a:endParaRPr lang="en-US" sz="1400" dirty="0">
              <a:solidFill>
                <a:schemeClr val="bg1"/>
              </a:solidFill>
            </a:endParaRPr>
          </a:p>
        </p:txBody>
      </p:sp>
      <p:sp>
        <p:nvSpPr>
          <p:cNvPr id="16" name="TextBox 15">
            <a:extLst>
              <a:ext uri="{FF2B5EF4-FFF2-40B4-BE49-F238E27FC236}">
                <a16:creationId xmlns:a16="http://schemas.microsoft.com/office/drawing/2014/main" id="{D1D598E7-AD39-46B4-8B20-57F56D18A3BE}"/>
              </a:ext>
            </a:extLst>
          </p:cNvPr>
          <p:cNvSpPr txBox="1"/>
          <p:nvPr/>
        </p:nvSpPr>
        <p:spPr>
          <a:xfrm>
            <a:off x="6014905" y="1876114"/>
            <a:ext cx="3781567" cy="1169551"/>
          </a:xfrm>
          <a:prstGeom prst="rect">
            <a:avLst/>
          </a:prstGeom>
          <a:noFill/>
        </p:spPr>
        <p:txBody>
          <a:bodyPr wrap="square" rtlCol="0">
            <a:spAutoFit/>
          </a:bodyPr>
          <a:lstStyle/>
          <a:p>
            <a:r>
              <a:rPr lang="nl-NL" sz="1400" dirty="0">
                <a:solidFill>
                  <a:schemeClr val="bg1"/>
                </a:solidFill>
              </a:rPr>
              <a:t>Wat zou er in je bemiddelingsproject verbeterd kunnen worden op het gebied van vrijwilligers, personeel, fysieke middelen, financiering?</a:t>
            </a:r>
          </a:p>
          <a:p>
            <a:r>
              <a:rPr lang="nl-NL" sz="1400" dirty="0">
                <a:solidFill>
                  <a:schemeClr val="bg1"/>
                </a:solidFill>
              </a:rPr>
              <a:t>Welke activiteiten en processen verlopen niet effectief of worden slecht uitgevoerd?</a:t>
            </a:r>
            <a:endParaRPr lang="en-US" sz="1400" dirty="0">
              <a:solidFill>
                <a:schemeClr val="bg1"/>
              </a:solidFill>
            </a:endParaRPr>
          </a:p>
        </p:txBody>
      </p:sp>
      <p:sp>
        <p:nvSpPr>
          <p:cNvPr id="17" name="TextBox 16">
            <a:extLst>
              <a:ext uri="{FF2B5EF4-FFF2-40B4-BE49-F238E27FC236}">
                <a16:creationId xmlns:a16="http://schemas.microsoft.com/office/drawing/2014/main" id="{1D7AC29D-F733-4A1D-9E97-253176183331}"/>
              </a:ext>
            </a:extLst>
          </p:cNvPr>
          <p:cNvSpPr txBox="1"/>
          <p:nvPr/>
        </p:nvSpPr>
        <p:spPr>
          <a:xfrm>
            <a:off x="393672" y="3964346"/>
            <a:ext cx="4550248" cy="2462213"/>
          </a:xfrm>
          <a:prstGeom prst="rect">
            <a:avLst/>
          </a:prstGeom>
          <a:noFill/>
        </p:spPr>
        <p:txBody>
          <a:bodyPr wrap="square" rtlCol="0">
            <a:spAutoFit/>
          </a:bodyPr>
          <a:lstStyle/>
          <a:p>
            <a:r>
              <a:rPr lang="nl-NL" sz="1400" dirty="0">
                <a:solidFill>
                  <a:schemeClr val="bg1"/>
                </a:solidFill>
              </a:rPr>
              <a:t>Welke kansen zijn er om je initiatief, de mensen die je helpt, of de mensen die je werk uitvoeren te steunen of te helpen?</a:t>
            </a:r>
          </a:p>
          <a:p>
            <a:r>
              <a:rPr lang="nl-NL" sz="1400" dirty="0">
                <a:solidFill>
                  <a:schemeClr val="bg1"/>
                </a:solidFill>
              </a:rPr>
              <a:t>Welke lokale, nationale of internationale trends maken je programma interessant?</a:t>
            </a:r>
          </a:p>
          <a:p>
            <a:r>
              <a:rPr lang="nl-NL" sz="1400" dirty="0">
                <a:solidFill>
                  <a:schemeClr val="bg1"/>
                </a:solidFill>
              </a:rPr>
              <a:t>Is een sociale verandering of een demografisch patroon gunstig voor je doel?</a:t>
            </a:r>
          </a:p>
          <a:p>
            <a:r>
              <a:rPr lang="nl-NL" sz="1400" dirty="0">
                <a:solidFill>
                  <a:schemeClr val="bg1"/>
                </a:solidFill>
              </a:rPr>
              <a:t>Is er een nieuwe financieringsbron beschikbaar?</a:t>
            </a:r>
          </a:p>
          <a:p>
            <a:r>
              <a:rPr lang="nl-NL" sz="1400" dirty="0">
                <a:solidFill>
                  <a:schemeClr val="bg1"/>
                </a:solidFill>
              </a:rPr>
              <a:t>Hebben veranderingen in het beleid iets makkelijker gemaakt?</a:t>
            </a:r>
          </a:p>
          <a:p>
            <a:r>
              <a:rPr lang="nl-NL" sz="1400" dirty="0">
                <a:solidFill>
                  <a:schemeClr val="bg1"/>
                </a:solidFill>
              </a:rPr>
              <a:t>Bieden technologische veranderingen nieuwe mogelijkheden?</a:t>
            </a:r>
            <a:endParaRPr lang="en-US" sz="1400" dirty="0">
              <a:solidFill>
                <a:schemeClr val="bg1"/>
              </a:solidFill>
            </a:endParaRPr>
          </a:p>
        </p:txBody>
      </p:sp>
      <p:sp>
        <p:nvSpPr>
          <p:cNvPr id="18" name="TextBox 17">
            <a:extLst>
              <a:ext uri="{FF2B5EF4-FFF2-40B4-BE49-F238E27FC236}">
                <a16:creationId xmlns:a16="http://schemas.microsoft.com/office/drawing/2014/main" id="{1257E336-C965-48E4-A65C-FCD78738C0F4}"/>
              </a:ext>
            </a:extLst>
          </p:cNvPr>
          <p:cNvSpPr txBox="1"/>
          <p:nvPr/>
        </p:nvSpPr>
        <p:spPr>
          <a:xfrm>
            <a:off x="5042805" y="3950593"/>
            <a:ext cx="4605046" cy="2462213"/>
          </a:xfrm>
          <a:prstGeom prst="rect">
            <a:avLst/>
          </a:prstGeom>
          <a:noFill/>
        </p:spPr>
        <p:txBody>
          <a:bodyPr wrap="square" rtlCol="0">
            <a:spAutoFit/>
          </a:bodyPr>
          <a:lstStyle/>
          <a:p>
            <a:r>
              <a:rPr lang="nl-NL" sz="1400" dirty="0">
                <a:solidFill>
                  <a:schemeClr val="bg1"/>
                </a:solidFill>
              </a:rPr>
              <a:t>Tegen welke moeilijkheden loop je aan die de initiatief belemmeren - in de omgeving, bij de mensen voor wie je werkt, of bij de mensen die je werk uitvoeren?</a:t>
            </a:r>
          </a:p>
          <a:p>
            <a:r>
              <a:rPr lang="nl-NL" sz="1400" dirty="0">
                <a:solidFill>
                  <a:schemeClr val="bg1"/>
                </a:solidFill>
              </a:rPr>
              <a:t>Welke lokale, nationale of internationale trends spelen in het voordeel van andere of concurrerend programma’s?</a:t>
            </a:r>
          </a:p>
          <a:p>
            <a:r>
              <a:rPr lang="nl-NL" sz="1400" dirty="0">
                <a:solidFill>
                  <a:schemeClr val="bg1"/>
                </a:solidFill>
              </a:rPr>
              <a:t>Is een sociale verandering of demografisch patroon ongunstig voor je doel?</a:t>
            </a:r>
          </a:p>
          <a:p>
            <a:r>
              <a:rPr lang="nl-NL" sz="1400" dirty="0">
                <a:solidFill>
                  <a:schemeClr val="bg1"/>
                </a:solidFill>
              </a:rPr>
              <a:t>Verandert de financiële situatie van een fondsenverlener?</a:t>
            </a:r>
          </a:p>
          <a:p>
            <a:r>
              <a:rPr lang="nl-NL" sz="1400" dirty="0">
                <a:solidFill>
                  <a:schemeClr val="bg1"/>
                </a:solidFill>
              </a:rPr>
              <a:t>Hebben beleidsveranderingen iets moeilijker gemaakt?</a:t>
            </a:r>
          </a:p>
          <a:p>
            <a:r>
              <a:rPr lang="nl-NL" sz="1400" dirty="0">
                <a:solidFill>
                  <a:schemeClr val="bg1"/>
                </a:solidFill>
              </a:rPr>
              <a:t>Is veranderende technologie een bedreiging voor je effectiviteit?</a:t>
            </a:r>
            <a:endParaRPr lang="en-US" sz="1400" dirty="0">
              <a:solidFill>
                <a:schemeClr val="bg1"/>
              </a:solidFill>
            </a:endParaRPr>
          </a:p>
        </p:txBody>
      </p:sp>
      <p:sp>
        <p:nvSpPr>
          <p:cNvPr id="19" name="TextBox 18">
            <a:extLst>
              <a:ext uri="{FF2B5EF4-FFF2-40B4-BE49-F238E27FC236}">
                <a16:creationId xmlns:a16="http://schemas.microsoft.com/office/drawing/2014/main" id="{C729341E-6FBE-481C-A881-972D1B1F3141}"/>
              </a:ext>
            </a:extLst>
          </p:cNvPr>
          <p:cNvSpPr txBox="1"/>
          <p:nvPr/>
        </p:nvSpPr>
        <p:spPr>
          <a:xfrm>
            <a:off x="9847553" y="1540172"/>
            <a:ext cx="2052411" cy="1569660"/>
          </a:xfrm>
          <a:prstGeom prst="rect">
            <a:avLst/>
          </a:prstGeom>
          <a:noFill/>
        </p:spPr>
        <p:txBody>
          <a:bodyPr wrap="square" rtlCol="0">
            <a:spAutoFit/>
          </a:bodyPr>
          <a:lstStyle/>
          <a:p>
            <a:pPr>
              <a:buFont typeface="Arial" panose="020B0604020202020204" pitchFamily="34" charset="0"/>
              <a:buChar char="•"/>
            </a:pPr>
            <a:r>
              <a:rPr lang="nl-NL" sz="1600" dirty="0"/>
              <a:t>Personeel</a:t>
            </a:r>
          </a:p>
          <a:p>
            <a:pPr>
              <a:buFont typeface="Arial" panose="020B0604020202020204" pitchFamily="34" charset="0"/>
              <a:buChar char="•"/>
            </a:pPr>
            <a:r>
              <a:rPr lang="nl-NL" sz="1600" dirty="0"/>
              <a:t>Fysieke middelen</a:t>
            </a:r>
          </a:p>
          <a:p>
            <a:pPr>
              <a:buFont typeface="Arial" panose="020B0604020202020204" pitchFamily="34" charset="0"/>
              <a:buChar char="•"/>
            </a:pPr>
            <a:r>
              <a:rPr lang="nl-NL" sz="1600" dirty="0"/>
              <a:t>Financiële middelen</a:t>
            </a:r>
          </a:p>
          <a:p>
            <a:pPr>
              <a:buFont typeface="Arial" panose="020B0604020202020204" pitchFamily="34" charset="0"/>
              <a:buChar char="•"/>
            </a:pPr>
            <a:r>
              <a:rPr lang="nl-NL" sz="1600" dirty="0"/>
              <a:t>Activiteiten en processen</a:t>
            </a:r>
          </a:p>
          <a:p>
            <a:pPr>
              <a:buFont typeface="Arial" panose="020B0604020202020204" pitchFamily="34" charset="0"/>
              <a:buChar char="•"/>
            </a:pPr>
            <a:r>
              <a:rPr lang="nl-NL" sz="1600" dirty="0"/>
              <a:t>Opgedane ervaringen</a:t>
            </a:r>
            <a:endParaRPr lang="en-US" sz="1600" dirty="0"/>
          </a:p>
        </p:txBody>
      </p:sp>
      <p:sp>
        <p:nvSpPr>
          <p:cNvPr id="20" name="TextBox 19">
            <a:extLst>
              <a:ext uri="{FF2B5EF4-FFF2-40B4-BE49-F238E27FC236}">
                <a16:creationId xmlns:a16="http://schemas.microsoft.com/office/drawing/2014/main" id="{FD11ECE2-D490-4A17-9077-87F3391A8EF6}"/>
              </a:ext>
            </a:extLst>
          </p:cNvPr>
          <p:cNvSpPr txBox="1"/>
          <p:nvPr/>
        </p:nvSpPr>
        <p:spPr>
          <a:xfrm>
            <a:off x="9882510" y="4150772"/>
            <a:ext cx="1915818" cy="2246769"/>
          </a:xfrm>
          <a:prstGeom prst="rect">
            <a:avLst/>
          </a:prstGeom>
          <a:noFill/>
        </p:spPr>
        <p:txBody>
          <a:bodyPr wrap="square" rtlCol="0">
            <a:spAutoFit/>
          </a:bodyPr>
          <a:lstStyle/>
          <a:p>
            <a:pPr>
              <a:buFont typeface="Arial" panose="020B0604020202020204" pitchFamily="34" charset="0"/>
              <a:buChar char="•"/>
            </a:pPr>
            <a:r>
              <a:rPr lang="nl-NL" sz="1400" dirty="0"/>
              <a:t>Toekomstige trends </a:t>
            </a:r>
          </a:p>
          <a:p>
            <a:pPr>
              <a:buFont typeface="Arial" panose="020B0604020202020204" pitchFamily="34" charset="0"/>
              <a:buChar char="•"/>
            </a:pPr>
            <a:r>
              <a:rPr lang="nl-NL" sz="1400" dirty="0"/>
              <a:t>Financieringsbronnen (stichtingen, donateurs, overheden)</a:t>
            </a:r>
          </a:p>
          <a:p>
            <a:pPr>
              <a:buFont typeface="Arial" panose="020B0604020202020204" pitchFamily="34" charset="0"/>
              <a:buChar char="•"/>
            </a:pPr>
            <a:r>
              <a:rPr lang="nl-NL" sz="1400" dirty="0"/>
              <a:t>Demografie</a:t>
            </a:r>
          </a:p>
          <a:p>
            <a:pPr>
              <a:buFont typeface="Arial" panose="020B0604020202020204" pitchFamily="34" charset="0"/>
              <a:buChar char="•"/>
            </a:pPr>
            <a:r>
              <a:rPr lang="nl-NL" sz="1400" dirty="0"/>
              <a:t>Fysieke omgeving</a:t>
            </a:r>
          </a:p>
          <a:p>
            <a:pPr>
              <a:buFont typeface="Arial" panose="020B0604020202020204" pitchFamily="34" charset="0"/>
              <a:buChar char="•"/>
            </a:pPr>
            <a:r>
              <a:rPr lang="nl-NL" sz="1400" dirty="0"/>
              <a:t>Wetgeving</a:t>
            </a:r>
          </a:p>
          <a:p>
            <a:pPr>
              <a:buFont typeface="Arial" panose="020B0604020202020204" pitchFamily="34" charset="0"/>
              <a:buChar char="•"/>
            </a:pPr>
            <a:r>
              <a:rPr lang="nl-NL" sz="1400" dirty="0"/>
              <a:t>Lokale, nationale, of internationale gebeurtenissen</a:t>
            </a:r>
            <a:endParaRPr lang="en-US" sz="1400" dirty="0"/>
          </a:p>
        </p:txBody>
      </p:sp>
    </p:spTree>
    <p:extLst>
      <p:ext uri="{BB962C8B-B14F-4D97-AF65-F5344CB8AC3E}">
        <p14:creationId xmlns:p14="http://schemas.microsoft.com/office/powerpoint/2010/main" val="297928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D3B97-FB45-4D9C-9A11-FC06777B51DE}"/>
              </a:ext>
            </a:extLst>
          </p:cNvPr>
          <p:cNvSpPr>
            <a:spLocks noGrp="1"/>
          </p:cNvSpPr>
          <p:nvPr>
            <p:ph type="body" sz="quarter" idx="13"/>
          </p:nvPr>
        </p:nvSpPr>
        <p:spPr>
          <a:xfrm>
            <a:off x="951723" y="1237106"/>
            <a:ext cx="10235681" cy="4277003"/>
          </a:xfrm>
        </p:spPr>
        <p:txBody>
          <a:bodyPr>
            <a:normAutofit fontScale="92500" lnSpcReduction="10000"/>
          </a:bodyPr>
          <a:lstStyle/>
          <a:p>
            <a:pPr marL="571500" indent="-571500" algn="l">
              <a:buFont typeface="Wingdings" panose="05000000000000000000" pitchFamily="2" charset="2"/>
              <a:buChar char="§"/>
            </a:pPr>
            <a:r>
              <a:rPr lang="nl-NL" b="0" dirty="0"/>
              <a:t>Door je SWOT ben je je bewust geworden van de sterke en zwakke punten van je project of groep, en van de kansen en bedreigingen die van buiten komen.</a:t>
            </a:r>
          </a:p>
          <a:p>
            <a:pPr marL="571500" indent="-571500" algn="l">
              <a:buFont typeface="Wingdings" panose="05000000000000000000" pitchFamily="2" charset="2"/>
              <a:buChar char="§"/>
            </a:pPr>
            <a:endParaRPr lang="hr-BA" b="0" dirty="0"/>
          </a:p>
          <a:p>
            <a:pPr marL="571500" indent="-571500" algn="l">
              <a:buFont typeface="Wingdings" panose="05000000000000000000" pitchFamily="2" charset="2"/>
              <a:buChar char="§"/>
            </a:pPr>
            <a:r>
              <a:rPr lang="nl-NL" b="0" dirty="0"/>
              <a:t>Ziet je initiatief er nu duidelijk genoeg uit om het aan subsidiegevers te pitchen?</a:t>
            </a:r>
          </a:p>
          <a:p>
            <a:pPr marL="571500" indent="-571500" algn="l">
              <a:buFont typeface="Wingdings" panose="05000000000000000000" pitchFamily="2" charset="2"/>
              <a:buChar char="§"/>
            </a:pPr>
            <a:endParaRPr lang="hr-BA" b="0" dirty="0"/>
          </a:p>
          <a:p>
            <a:pPr marL="571500" indent="-571500" algn="l">
              <a:buFont typeface="Wingdings" panose="05000000000000000000" pitchFamily="2" charset="2"/>
              <a:buChar char="§"/>
            </a:pPr>
            <a:r>
              <a:rPr lang="nl-NL" b="0" dirty="0"/>
              <a:t>Hoe kun je de pluspunten inzetten om de minpunten te overwinnen?</a:t>
            </a:r>
            <a:endParaRPr lang="hr-BA" b="0" dirty="0"/>
          </a:p>
          <a:p>
            <a:pPr algn="l"/>
            <a:endParaRPr lang="en-US" b="0" dirty="0"/>
          </a:p>
        </p:txBody>
      </p:sp>
    </p:spTree>
    <p:extLst>
      <p:ext uri="{BB962C8B-B14F-4D97-AF65-F5344CB8AC3E}">
        <p14:creationId xmlns:p14="http://schemas.microsoft.com/office/powerpoint/2010/main" val="2831931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4793</TotalTime>
  <Words>4218</Words>
  <Application>Microsoft Macintosh PowerPoint</Application>
  <PresentationFormat>Widescreen</PresentationFormat>
  <Paragraphs>381</Paragraphs>
  <Slides>57</Slides>
  <Notes>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57</vt:i4>
      </vt:variant>
    </vt:vector>
  </HeadingPairs>
  <TitlesOfParts>
    <vt:vector size="68" baseType="lpstr">
      <vt:lpstr>Arial</vt:lpstr>
      <vt:lpstr>Arial Rounded MT</vt:lpstr>
      <vt:lpstr>Arial Rounded MT Bold</vt:lpstr>
      <vt:lpstr>Calibri</vt:lpstr>
      <vt:lpstr>Calibri Light</vt:lpstr>
      <vt:lpstr>Lucida Grande</vt:lpstr>
      <vt:lpstr>Quattrocento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 DEFINIËREN OP JE EIGEN MANIER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169</cp:revision>
  <dcterms:created xsi:type="dcterms:W3CDTF">2019-11-20T14:08:21Z</dcterms:created>
  <dcterms:modified xsi:type="dcterms:W3CDTF">2022-05-12T19:25:45Z</dcterms:modified>
</cp:coreProperties>
</file>