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75"/>
  </p:notesMasterIdLst>
  <p:handoutMasterIdLst>
    <p:handoutMasterId r:id="rId76"/>
  </p:handoutMasterIdLst>
  <p:sldIdLst>
    <p:sldId id="275" r:id="rId2"/>
    <p:sldId id="569" r:id="rId3"/>
    <p:sldId id="292" r:id="rId4"/>
    <p:sldId id="342" r:id="rId5"/>
    <p:sldId id="343" r:id="rId6"/>
    <p:sldId id="346" r:id="rId7"/>
    <p:sldId id="570" r:id="rId8"/>
    <p:sldId id="571" r:id="rId9"/>
    <p:sldId id="572" r:id="rId10"/>
    <p:sldId id="573" r:id="rId11"/>
    <p:sldId id="574" r:id="rId12"/>
    <p:sldId id="575" r:id="rId13"/>
    <p:sldId id="345" r:id="rId14"/>
    <p:sldId id="347" r:id="rId15"/>
    <p:sldId id="349" r:id="rId16"/>
    <p:sldId id="301" r:id="rId17"/>
    <p:sldId id="559" r:id="rId18"/>
    <p:sldId id="351" r:id="rId19"/>
    <p:sldId id="352" r:id="rId20"/>
    <p:sldId id="353" r:id="rId21"/>
    <p:sldId id="354" r:id="rId22"/>
    <p:sldId id="355" r:id="rId23"/>
    <p:sldId id="356" r:id="rId24"/>
    <p:sldId id="357" r:id="rId25"/>
    <p:sldId id="576" r:id="rId26"/>
    <p:sldId id="358" r:id="rId27"/>
    <p:sldId id="359" r:id="rId28"/>
    <p:sldId id="360" r:id="rId29"/>
    <p:sldId id="361" r:id="rId30"/>
    <p:sldId id="400" r:id="rId31"/>
    <p:sldId id="291" r:id="rId32"/>
    <p:sldId id="370" r:id="rId33"/>
    <p:sldId id="371" r:id="rId34"/>
    <p:sldId id="372" r:id="rId35"/>
    <p:sldId id="373" r:id="rId36"/>
    <p:sldId id="374" r:id="rId37"/>
    <p:sldId id="375" r:id="rId38"/>
    <p:sldId id="568" r:id="rId39"/>
    <p:sldId id="378" r:id="rId40"/>
    <p:sldId id="379" r:id="rId41"/>
    <p:sldId id="380" r:id="rId42"/>
    <p:sldId id="381" r:id="rId43"/>
    <p:sldId id="382" r:id="rId44"/>
    <p:sldId id="383" r:id="rId45"/>
    <p:sldId id="384" r:id="rId46"/>
    <p:sldId id="293" r:id="rId47"/>
    <p:sldId id="385" r:id="rId48"/>
    <p:sldId id="386" r:id="rId49"/>
    <p:sldId id="388" r:id="rId50"/>
    <p:sldId id="389" r:id="rId51"/>
    <p:sldId id="390" r:id="rId52"/>
    <p:sldId id="391" r:id="rId53"/>
    <p:sldId id="392" r:id="rId54"/>
    <p:sldId id="299" r:id="rId55"/>
    <p:sldId id="393" r:id="rId56"/>
    <p:sldId id="395" r:id="rId57"/>
    <p:sldId id="396" r:id="rId58"/>
    <p:sldId id="397" r:id="rId59"/>
    <p:sldId id="398" r:id="rId60"/>
    <p:sldId id="399" r:id="rId61"/>
    <p:sldId id="300" r:id="rId62"/>
    <p:sldId id="401" r:id="rId63"/>
    <p:sldId id="402" r:id="rId64"/>
    <p:sldId id="403" r:id="rId65"/>
    <p:sldId id="404" r:id="rId66"/>
    <p:sldId id="405" r:id="rId67"/>
    <p:sldId id="407" r:id="rId68"/>
    <p:sldId id="409" r:id="rId69"/>
    <p:sldId id="411" r:id="rId70"/>
    <p:sldId id="412" r:id="rId71"/>
    <p:sldId id="413" r:id="rId72"/>
    <p:sldId id="415" r:id="rId73"/>
    <p:sldId id="41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5" clrIdx="0">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77D"/>
    <a:srgbClr val="F6BC67"/>
    <a:srgbClr val="5E5E5E"/>
    <a:srgbClr val="76C6D2"/>
    <a:srgbClr val="404040"/>
    <a:srgbClr val="4D2B65"/>
    <a:srgbClr val="797979"/>
    <a:srgbClr val="1198D1"/>
    <a:srgbClr val="9A2E90"/>
    <a:srgbClr val="003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2" autoAdjust="0"/>
    <p:restoredTop sz="94729"/>
  </p:normalViewPr>
  <p:slideViewPr>
    <p:cSldViewPr snapToGrid="0" snapToObjects="1">
      <p:cViewPr varScale="1">
        <p:scale>
          <a:sx n="60" d="100"/>
          <a:sy n="60" d="100"/>
        </p:scale>
        <p:origin x="28" y="208"/>
      </p:cViewPr>
      <p:guideLst/>
    </p:cSldViewPr>
  </p:slideViewPr>
  <p:notesTextViewPr>
    <p:cViewPr>
      <p:scale>
        <a:sx n="1" d="1"/>
        <a:sy n="1" d="1"/>
      </p:scale>
      <p:origin x="0" y="0"/>
    </p:cViewPr>
  </p:notesTextViewPr>
  <p:sorterViewPr>
    <p:cViewPr>
      <p:scale>
        <a:sx n="59" d="100"/>
        <a:sy n="59" d="100"/>
      </p:scale>
      <p:origin x="0" y="-60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pt>
    <dgm:pt modelId="{303FBB8A-3407-44BC-A5D3-99FB58DBE345}">
      <dgm:prSet phldrT="[Text]"/>
      <dgm:spPr/>
      <dgm:t>
        <a:bodyPr/>
        <a:lstStyle/>
        <a:p>
          <a:r>
            <a:rPr lang="en-GB" dirty="0"/>
            <a:t>1</a:t>
          </a:r>
        </a:p>
      </dgm:t>
    </dgm:pt>
    <dgm:pt modelId="{4658773C-5B68-41FA-8EA5-505A6EA8B2FB}" type="parTrans" cxnId="{62406789-6C1A-466C-A0FC-2E0A04A06E80}">
      <dgm:prSet/>
      <dgm:spPr/>
      <dgm:t>
        <a:bodyPr/>
        <a:lstStyle/>
        <a:p>
          <a:endParaRPr lang="en-GB"/>
        </a:p>
      </dgm:t>
    </dgm:pt>
    <dgm:pt modelId="{6FF4115E-D7E9-4E4D-81A4-5AD07622FBE2}" type="sibTrans" cxnId="{62406789-6C1A-466C-A0FC-2E0A04A06E80}">
      <dgm:prSet/>
      <dgm:spPr/>
      <dgm:t>
        <a:bodyPr/>
        <a:lstStyle/>
        <a:p>
          <a:endParaRPr lang="en-GB"/>
        </a:p>
      </dgm:t>
    </dgm:pt>
    <dgm:pt modelId="{61BFFA29-8800-4288-AE8A-2BFA5CD3C6F2}">
      <dgm:prSet phldrT="[Text]"/>
      <dgm:spPr/>
      <dgm:t>
        <a:bodyPr/>
        <a:lstStyle/>
        <a:p>
          <a:r>
            <a:rPr lang="en-GB" dirty="0"/>
            <a:t>2</a:t>
          </a:r>
        </a:p>
      </dgm:t>
    </dgm:pt>
    <dgm:pt modelId="{2EE3751A-DEAC-4FB5-B988-E7990096D9B8}" type="parTrans" cxnId="{9FE48B14-0035-4AE3-8A4A-282FB662CDA4}">
      <dgm:prSet/>
      <dgm:spPr/>
      <dgm:t>
        <a:bodyPr/>
        <a:lstStyle/>
        <a:p>
          <a:endParaRPr lang="en-GB"/>
        </a:p>
      </dgm:t>
    </dgm:pt>
    <dgm:pt modelId="{215360C8-CD7B-4224-A71E-6D9309450A9B}" type="sibTrans" cxnId="{9FE48B14-0035-4AE3-8A4A-282FB662CDA4}">
      <dgm:prSet/>
      <dgm:spPr/>
      <dgm:t>
        <a:bodyPr/>
        <a:lstStyle/>
        <a:p>
          <a:endParaRPr lang="en-GB"/>
        </a:p>
      </dgm:t>
    </dgm:pt>
    <dgm:pt modelId="{AF8C7370-CFAE-45DA-9EA5-312E3B910158}">
      <dgm:prSet phldrT="[Text]"/>
      <dgm:spPr/>
      <dgm:t>
        <a:bodyPr/>
        <a:lstStyle/>
        <a:p>
          <a:r>
            <a:rPr lang="en-GB" dirty="0"/>
            <a:t>3</a:t>
          </a:r>
        </a:p>
      </dgm:t>
    </dgm:pt>
    <dgm:pt modelId="{1CFE0BDE-DAA7-46E8-B269-935E4167DBA5}" type="parTrans" cxnId="{E6877375-085B-4406-8FA1-6F7FCC859B4B}">
      <dgm:prSet/>
      <dgm:spPr/>
      <dgm:t>
        <a:bodyPr/>
        <a:lstStyle/>
        <a:p>
          <a:endParaRPr lang="en-GB"/>
        </a:p>
      </dgm:t>
    </dgm:pt>
    <dgm:pt modelId="{59BE7D90-006D-47A7-9696-1DA94F6484AF}" type="sibTrans" cxnId="{E6877375-085B-4406-8FA1-6F7FCC859B4B}">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custLinFactY="-42461" custLinFactNeighborX="-190" custLinFactNeighborY="-100000">
        <dgm:presLayoutVars>
          <dgm:bulletEnabled val="1"/>
        </dgm:presLayoutVars>
      </dgm:prSet>
      <dgm:spPr/>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9FE48B14-0035-4AE3-8A4A-282FB662CDA4}" srcId="{4CEB389A-D6F2-440E-AD65-638FC3089FCA}" destId="{61BFFA29-8800-4288-AE8A-2BFA5CD3C6F2}" srcOrd="1" destOrd="0" parTransId="{2EE3751A-DEAC-4FB5-B988-E7990096D9B8}" sibTransId="{215360C8-CD7B-4224-A71E-6D9309450A9B}"/>
    <dgm:cxn modelId="{E6877375-085B-4406-8FA1-6F7FCC859B4B}" srcId="{4CEB389A-D6F2-440E-AD65-638FC3089FCA}" destId="{AF8C7370-CFAE-45DA-9EA5-312E3B910158}" srcOrd="2" destOrd="0" parTransId="{1CFE0BDE-DAA7-46E8-B269-935E4167DBA5}" sibTransId="{59BE7D90-006D-47A7-9696-1DA94F6484AF}"/>
    <dgm:cxn modelId="{A8D56986-74F9-4354-B82F-64685972E025}" type="presOf" srcId="{61BFFA29-8800-4288-AE8A-2BFA5CD3C6F2}" destId="{EC166F5A-38D5-46EA-B413-136E0D381710}" srcOrd="0" destOrd="0" presId="urn:microsoft.com/office/officeart/2005/8/layout/hProcess11"/>
    <dgm:cxn modelId="{62406789-6C1A-466C-A0FC-2E0A04A06E80}" srcId="{4CEB389A-D6F2-440E-AD65-638FC3089FCA}" destId="{303FBB8A-3407-44BC-A5D3-99FB58DBE345}" srcOrd="0" destOrd="0" parTransId="{4658773C-5B68-41FA-8EA5-505A6EA8B2FB}" sibTransId="{6FF4115E-D7E9-4E4D-81A4-5AD07622FBE2}"/>
    <dgm:cxn modelId="{3A7A758E-6DEF-425B-BD08-017007D61BD6}" type="presOf" srcId="{AF8C7370-CFAE-45DA-9EA5-312E3B910158}" destId="{549F78BB-0848-415A-AB5A-6CCAB5E29F3F}" srcOrd="0" destOrd="0" presId="urn:microsoft.com/office/officeart/2005/8/layout/hProcess11"/>
    <dgm:cxn modelId="{5B24DF93-F3A9-45C2-B3EA-E0B6999D277D}" type="presOf" srcId="{4CEB389A-D6F2-440E-AD65-638FC3089FCA}" destId="{C2CB07B9-9F26-4F37-BB14-20474E75C5C2}" srcOrd="0" destOrd="0" presId="urn:microsoft.com/office/officeart/2005/8/layout/hProcess11"/>
    <dgm:cxn modelId="{91BEDFEC-B071-44B7-A4F9-353508E6BF00}" type="presOf" srcId="{303FBB8A-3407-44BC-A5D3-99FB58DBE345}" destId="{96149442-B852-41A0-925A-20F18094993B}" srcOrd="0" destOrd="0" presId="urn:microsoft.com/office/officeart/2005/8/layout/hProcess11"/>
    <dgm:cxn modelId="{A26D8323-235B-44F5-8F8F-D274101C12DD}" type="presParOf" srcId="{C2CB07B9-9F26-4F37-BB14-20474E75C5C2}" destId="{DA35BD15-458D-4F4F-8901-68E68FB79A97}" srcOrd="0" destOrd="0" presId="urn:microsoft.com/office/officeart/2005/8/layout/hProcess11"/>
    <dgm:cxn modelId="{723B7790-3543-4370-9FAA-C80F6C7CC89A}" type="presParOf" srcId="{C2CB07B9-9F26-4F37-BB14-20474E75C5C2}" destId="{C0332D2B-9835-426F-8B0E-EA44BD024511}" srcOrd="1" destOrd="0" presId="urn:microsoft.com/office/officeart/2005/8/layout/hProcess11"/>
    <dgm:cxn modelId="{7E5D2993-D556-45C8-97A1-4F40429724F6}" type="presParOf" srcId="{C0332D2B-9835-426F-8B0E-EA44BD024511}" destId="{9083745E-E2EC-478D-9069-9C6B50B378DC}" srcOrd="0" destOrd="0" presId="urn:microsoft.com/office/officeart/2005/8/layout/hProcess11"/>
    <dgm:cxn modelId="{2D7882B0-2721-45EF-8A85-63F4046047B1}" type="presParOf" srcId="{9083745E-E2EC-478D-9069-9C6B50B378DC}" destId="{96149442-B852-41A0-925A-20F18094993B}" srcOrd="0" destOrd="0" presId="urn:microsoft.com/office/officeart/2005/8/layout/hProcess11"/>
    <dgm:cxn modelId="{7E938148-1F0D-4845-9C85-B1E831EF9868}" type="presParOf" srcId="{9083745E-E2EC-478D-9069-9C6B50B378DC}" destId="{910F60F3-354E-4DFF-A859-6100D5EB9052}" srcOrd="1" destOrd="0" presId="urn:microsoft.com/office/officeart/2005/8/layout/hProcess11"/>
    <dgm:cxn modelId="{15836E85-9F7C-4FBA-99DA-5574D4DAFF8B}" type="presParOf" srcId="{9083745E-E2EC-478D-9069-9C6B50B378DC}" destId="{9722B7A8-446D-4687-B000-9C397A80A3AB}" srcOrd="2" destOrd="0" presId="urn:microsoft.com/office/officeart/2005/8/layout/hProcess11"/>
    <dgm:cxn modelId="{C90B4FF9-5B21-4C64-BEBD-E1EBD47A51D8}" type="presParOf" srcId="{C0332D2B-9835-426F-8B0E-EA44BD024511}" destId="{8186BE76-A69C-4116-B196-B7CDBD18CCCF}" srcOrd="1" destOrd="0" presId="urn:microsoft.com/office/officeart/2005/8/layout/hProcess11"/>
    <dgm:cxn modelId="{F65A868A-9FE2-46E6-B3D7-FEC467036F88}" type="presParOf" srcId="{C0332D2B-9835-426F-8B0E-EA44BD024511}" destId="{50C53D90-1FD8-4F7A-ACB6-12C049231B4D}" srcOrd="2" destOrd="0" presId="urn:microsoft.com/office/officeart/2005/8/layout/hProcess11"/>
    <dgm:cxn modelId="{34530656-C1C8-4A4F-90CC-491172C0E647}" type="presParOf" srcId="{50C53D90-1FD8-4F7A-ACB6-12C049231B4D}" destId="{EC166F5A-38D5-46EA-B413-136E0D381710}" srcOrd="0" destOrd="0" presId="urn:microsoft.com/office/officeart/2005/8/layout/hProcess11"/>
    <dgm:cxn modelId="{29D56696-643F-4DE5-A4DB-7E1740C349C8}" type="presParOf" srcId="{50C53D90-1FD8-4F7A-ACB6-12C049231B4D}" destId="{675F97E8-DCEC-4930-96BA-FBB41E72AF08}" srcOrd="1" destOrd="0" presId="urn:microsoft.com/office/officeart/2005/8/layout/hProcess11"/>
    <dgm:cxn modelId="{8A3AE604-A143-4ABD-AE37-B1E7D6644F05}" type="presParOf" srcId="{50C53D90-1FD8-4F7A-ACB6-12C049231B4D}" destId="{C7AEFD5D-B757-4CCA-B194-8D3E8CD43CEF}" srcOrd="2" destOrd="0" presId="urn:microsoft.com/office/officeart/2005/8/layout/hProcess11"/>
    <dgm:cxn modelId="{8A1CB7A7-C6E7-4667-AC6F-CD87BA61C029}" type="presParOf" srcId="{C0332D2B-9835-426F-8B0E-EA44BD024511}" destId="{A738B0DE-B31B-4686-87BC-B7858C872AF5}" srcOrd="3" destOrd="0" presId="urn:microsoft.com/office/officeart/2005/8/layout/hProcess11"/>
    <dgm:cxn modelId="{7C3BA784-AC71-4233-B1F6-737E3C8C9E93}" type="presParOf" srcId="{C0332D2B-9835-426F-8B0E-EA44BD024511}" destId="{227F97AE-F8B8-47A8-84A5-5847F9C3594B}" srcOrd="4" destOrd="0" presId="urn:microsoft.com/office/officeart/2005/8/layout/hProcess11"/>
    <dgm:cxn modelId="{6816DDAF-82D6-4504-9439-F83E6BDC500C}" type="presParOf" srcId="{227F97AE-F8B8-47A8-84A5-5847F9C3594B}" destId="{549F78BB-0848-415A-AB5A-6CCAB5E29F3F}" srcOrd="0" destOrd="0" presId="urn:microsoft.com/office/officeart/2005/8/layout/hProcess11"/>
    <dgm:cxn modelId="{77262360-0A75-4FF3-B982-6601130C7DA3}" type="presParOf" srcId="{227F97AE-F8B8-47A8-84A5-5847F9C3594B}" destId="{9A87EEF5-298A-48D2-9518-0DCF2FCB7ACE}" srcOrd="1" destOrd="0" presId="urn:microsoft.com/office/officeart/2005/8/layout/hProcess11"/>
    <dgm:cxn modelId="{CECCFDB0-0DBC-4116-8A6E-74A6F0A7DD65}"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05454" y="51242"/>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GB" sz="2400" kern="1200" dirty="0"/>
            <a:t>2</a:t>
          </a:r>
        </a:p>
      </dsp:txBody>
      <dsp:txXfrm>
        <a:off x="3005454" y="51242"/>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GB" sz="2400" kern="1200" dirty="0"/>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902B31-ABCB-4FF9-8DF1-BD49155B06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908EDD-BC50-4626-A42F-E328DEDAB5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7B479-E2BA-453C-BA44-190BEED06C96}" type="datetimeFigureOut">
              <a:rPr lang="en-GB" smtClean="0"/>
              <a:t>06/12/2021</a:t>
            </a:fld>
            <a:endParaRPr lang="en-GB"/>
          </a:p>
        </p:txBody>
      </p:sp>
      <p:sp>
        <p:nvSpPr>
          <p:cNvPr id="4" name="Footer Placeholder 3">
            <a:extLst>
              <a:ext uri="{FF2B5EF4-FFF2-40B4-BE49-F238E27FC236}">
                <a16:creationId xmlns:a16="http://schemas.microsoft.com/office/drawing/2014/main" id="{95A77E5B-1DA9-494F-875A-10E9560DAE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31300F6-B168-45F3-9284-04DB402885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5220-A651-49E3-871B-AD540B608B0D}" type="slidenum">
              <a:rPr lang="en-GB" smtClean="0"/>
              <a:t>‹#›</a:t>
            </a:fld>
            <a:endParaRPr lang="en-GB"/>
          </a:p>
        </p:txBody>
      </p:sp>
    </p:spTree>
    <p:extLst>
      <p:ext uri="{BB962C8B-B14F-4D97-AF65-F5344CB8AC3E}">
        <p14:creationId xmlns:p14="http://schemas.microsoft.com/office/powerpoint/2010/main" val="647852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3461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18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89064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82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25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345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5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0043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lala.org/malalas-story?sc=header" TargetMode="External"/><Relationship Id="rId2" Type="http://schemas.openxmlformats.org/officeDocument/2006/relationships/slideLayout" Target="../slideLayouts/slideLayout15.xml"/><Relationship Id="rId1" Type="http://schemas.openxmlformats.org/officeDocument/2006/relationships/video" Target="https://www.youtube.com/embed/qu3aQMxkrc4?feature=oembed" TargetMode="Externa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irishexaminer.com/lifestyle/arid-20369099.html" TargetMode="External"/><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hyperlink" Target="https://ctb.ku.edu/en/table-of-contents/leadership/leadership-functions/become-community-leader/checkli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6.xml"/><Relationship Id="rId1" Type="http://schemas.openxmlformats.org/officeDocument/2006/relationships/video" Target="https://www.youtube.com/embed/BdF4ZHUb5xo?feature=oembed" TargetMode="External"/><Relationship Id="rId5" Type="http://schemas.openxmlformats.org/officeDocument/2006/relationships/image" Target="../media/image28.jpe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irishtimes.com/news/politics/barber-hopes-to-emerge-a-cut-above-in-roscommon-council-election-1.3797201" TargetMode="External"/><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books.google.nl/books?id=MCLpAwAAQBAJ&amp;pg=PA1&amp;dq=immigrant+communities+studies+mediation&amp;lr=&amp;hl=nl&amp;source=gbs_toc_r&amp;cad=2#v=onepage&amp;q=immigrant%20communities%20studies%20mediation&amp;f=false"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p:txBody>
          <a:bodyPr/>
          <a:lstStyle/>
          <a:p>
            <a:pPr rtl="0" algn="l"/>
            <a:r>
              <a:rPr lang="en-US" dirty="0"/>
              <a:t>Modul 2</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5289452" y="5054089"/>
            <a:ext cx="6393167" cy="697353"/>
          </a:xfrm>
        </p:spPr>
        <p:txBody>
          <a:bodyPr>
            <a:noAutofit/>
          </a:bodyPr>
          <a:lstStyle/>
          <a:p>
            <a:pPr rtl="0" algn="l"/>
            <a:r>
              <a:rPr lang="en-GB" sz="2400" dirty="0"/>
              <a:t>Ledarskap och påverkansförmåga för att utveckla starka, positiva och rättvisa samhällen</a:t>
            </a:r>
            <a:endParaRPr lang="en-US" sz="2400" dirty="0"/>
          </a:p>
        </p:txBody>
      </p:sp>
      <p:sp>
        <p:nvSpPr>
          <p:cNvPr id="4" name="Text Box 15">
            <a:extLst>
              <a:ext uri="{FF2B5EF4-FFF2-40B4-BE49-F238E27FC236}">
                <a16:creationId xmlns:a16="http://schemas.microsoft.com/office/drawing/2014/main" id="{6C375990-3A2B-4A9A-A06E-3D7B54AF6971}"/>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rtl="0" algn="l">
              <a:lnSpc>
                <a:spcPct val="115000"/>
              </a:lnSpc>
              <a:spcBef>
                <a:spcPts val="5"/>
              </a:spcBef>
              <a:spcAft>
                <a:spcPts val="0"/>
              </a:spcAft>
            </a:pPr>
            <a:r>
              <a:rPr lang="pl-PL" sz="1200" dirty="0">
                <a:solidFill>
                  <a:srgbClr val="FFFFFF"/>
                </a:solidFill>
                <a:effectLst/>
                <a:latin typeface="Calibri" panose="020F0502020204030204" pitchFamily="34" charset="0"/>
                <a:ea typeface="Times New Roman" panose="02020603050405020304" pitchFamily="18" charset="0"/>
              </a:rPr>
              <a:t>Detta projekt har finansierats med stöd från Europeiska kommissionen. Denna publikation [kommunikation] återspeglar endast författarens åsikter, och kommissionen kan inte hållas ansvarig för någon användning som kan göras av informationen i den</a:t>
            </a:r>
            <a:r>
              <a:rPr lang="pl-PL" sz="1200" dirty="0">
                <a:solidFill>
                  <a:srgbClr val="FFFFFF"/>
                </a:solidFill>
                <a:effectLst/>
                <a:latin typeface="Calibri" panose="020F0502020204030204" pitchFamily="34" charset="0"/>
                <a:ea typeface="Calibri" panose="020F0502020204030204" pitchFamily="34" charset="0"/>
              </a:rPr>
              <a:t> </a:t>
            </a:r>
            <a:r>
              <a:rPr lang="pl-PL" sz="1200" kern="1200" dirty="0">
                <a:solidFill>
                  <a:srgbClr val="FFFFFF"/>
                </a:solidFill>
                <a:effectLst/>
                <a:latin typeface="Calibri" panose="020F0502020204030204" pitchFamily="34" charset="0"/>
                <a:ea typeface="Times New Roman" panose="02020603050405020304" pitchFamily="18" charset="0"/>
              </a:rPr>
              <a:t>2019-1-SE01-KA204-060535</a:t>
            </a:r>
            <a:endParaRPr lang="en-GB" sz="1200" dirty="0">
              <a:effectLst/>
              <a:latin typeface="Times New Roman" panose="02020603050405020304" pitchFamily="18" charset="0"/>
              <a:ea typeface="Times New Roman" panose="02020603050405020304" pitchFamily="18" charset="0"/>
            </a:endParaRPr>
          </a:p>
          <a:p>
            <a:pPr marL="90170" rtl="0" algn="l">
              <a:spcAft>
                <a:spcPts val="0"/>
              </a:spcAft>
            </a:pPr>
            <a:r>
              <a:rPr lang="pl-PL" sz="700" dirty="0">
                <a:solidFill>
                  <a:srgbClr val="FFFFFF"/>
                </a:solidFill>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Swedish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p:txBody>
          <a:bodyPr>
            <a:noAutofit/>
          </a:bodyPr>
          <a:lstStyle/>
          <a:p>
            <a:pPr rtl="0" algn="l"/>
            <a:r>
              <a:rPr lang="hr-BA" sz="3200" dirty="0"/>
              <a:t>Att ha empati mot alla sidor i medlingen</a:t>
            </a:r>
          </a:p>
          <a:p>
            <a:pPr rtl="0" algn="l"/>
            <a:endParaRPr lang="hr-BA" sz="3200" dirty="0"/>
          </a:p>
          <a:p>
            <a:pPr algn="ctr" rtl="0"/>
            <a:r>
              <a:rPr lang="hr-BA" sz="3200" b="0" dirty="0"/>
              <a:t>Försök att föreställa dig och svara på dessa frågor</a:t>
            </a:r>
            <a:endParaRPr lang="en-US" sz="3200" b="0" dirty="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pPr rtl="0" algn="l"/>
            <a:r>
              <a:rPr lang="hr-BA" sz="2800" dirty="0">
                <a:solidFill>
                  <a:srgbClr val="A6377D"/>
                </a:solidFill>
              </a:rPr>
              <a:t>Värdgemenskapernas medlemmar</a:t>
            </a:r>
          </a:p>
          <a:p>
            <a:pPr marL="342900" indent="-342900" rtl="0" algn="l">
              <a:buFontTx/>
              <a:buChar char="-"/>
            </a:pPr>
            <a:r>
              <a:rPr lang="hr-BA" dirty="0"/>
              <a:t>Vilka är deras omständigheter?</a:t>
            </a:r>
          </a:p>
          <a:p>
            <a:pPr marL="342900" indent="-342900" rtl="0" algn="l">
              <a:buFontTx/>
              <a:buChar char="-"/>
            </a:pPr>
            <a:r>
              <a:rPr lang="hr-BA" dirty="0"/>
              <a:t>Försök förstå vad deras rädsla kan vara. Hur utvecklades den rädslan?</a:t>
            </a:r>
          </a:p>
          <a:p>
            <a:pPr marL="342900" indent="-342900" rtl="0" algn="l">
              <a:buFontTx/>
              <a:buChar char="-"/>
            </a:pPr>
            <a:r>
              <a:rPr lang="hr-BA" dirty="0"/>
              <a:t>Vad tror du – hur kände de sig i olika skeden av denna process?</a:t>
            </a:r>
          </a:p>
          <a:p>
            <a:pPr marL="342900" indent="-342900" rtl="0" algn="l">
              <a:buFontTx/>
              <a:buChar char="-"/>
            </a:pPr>
            <a:r>
              <a:rPr lang="hr-BA" dirty="0"/>
              <a:t>Hur skulle du känna dig?</a:t>
            </a:r>
            <a:endParaRPr lang="en-US" dirty="0"/>
          </a:p>
        </p:txBody>
      </p:sp>
      <p:pic>
        <p:nvPicPr>
          <p:cNvPr id="4" name="Graphic 3" descr="Group brainstorm outline">
            <a:extLst>
              <a:ext uri="{FF2B5EF4-FFF2-40B4-BE49-F238E27FC236}">
                <a16:creationId xmlns:a16="http://schemas.microsoft.com/office/drawing/2014/main" id="{E5D1BF47-C24C-491C-B7F1-A36F85B6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2451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p:txBody>
          <a:bodyPr>
            <a:noAutofit/>
          </a:bodyPr>
          <a:lstStyle/>
          <a:p>
            <a:pPr rtl="0" algn="l"/>
            <a:r>
              <a:rPr lang="hr-BA" sz="3200" dirty="0"/>
              <a:t>Att ha empati mot alla sidor i medlingen</a:t>
            </a:r>
          </a:p>
          <a:p>
            <a:pPr rtl="0" algn="l"/>
            <a:endParaRPr lang="hr-BA" sz="3200" dirty="0"/>
          </a:p>
          <a:p>
            <a:pPr algn="ctr" rtl="0"/>
            <a:r>
              <a:rPr lang="hr-BA" sz="3200" b="0" dirty="0"/>
              <a:t>Försök att föreställa dig och svara på dessa frågor</a:t>
            </a:r>
            <a:endParaRPr lang="en-US" sz="3200" b="0" dirty="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pPr rtl="0" algn="l"/>
            <a:r>
              <a:rPr lang="hr-BA" sz="2800" dirty="0">
                <a:solidFill>
                  <a:srgbClr val="A6377D"/>
                </a:solidFill>
              </a:rPr>
              <a:t>Individer, institutioner, arbetssökande, arbetsgivare...</a:t>
            </a:r>
          </a:p>
          <a:p>
            <a:pPr marL="342900" indent="-342900" rtl="0" algn="l">
              <a:buFontTx/>
              <a:buChar char="-"/>
            </a:pPr>
            <a:r>
              <a:rPr lang="hr-BA" dirty="0"/>
              <a:t>Vilka är deras omständigheter?</a:t>
            </a:r>
          </a:p>
          <a:p>
            <a:pPr marL="342900" indent="-342900" rtl="0" algn="l">
              <a:buFontTx/>
              <a:buChar char="-"/>
            </a:pPr>
            <a:r>
              <a:rPr lang="hr-BA" dirty="0"/>
              <a:t>Försök förstå vad deras problem kan vara. Hur utvecklades det problemet?</a:t>
            </a:r>
          </a:p>
          <a:p>
            <a:pPr marL="342900" indent="-342900" rtl="0" algn="l">
              <a:buFontTx/>
              <a:buChar char="-"/>
            </a:pPr>
            <a:r>
              <a:rPr lang="hr-BA" dirty="0"/>
              <a:t>Vad tror du – vad känner de?</a:t>
            </a:r>
          </a:p>
          <a:p>
            <a:pPr marL="342900" indent="-342900" rtl="0" algn="l">
              <a:buFontTx/>
              <a:buChar char="-"/>
            </a:pPr>
            <a:r>
              <a:rPr lang="hr-BA" dirty="0"/>
              <a:t>Hur skulle du känna dig?</a:t>
            </a:r>
          </a:p>
          <a:p>
            <a:pPr marL="342900" indent="-342900" rtl="0" algn="l">
              <a:buFontTx/>
              <a:buChar char="-"/>
            </a:pPr>
            <a:r>
              <a:rPr lang="hr-BA" dirty="0"/>
              <a:t>Vad vill dom?</a:t>
            </a:r>
            <a:endParaRPr lang="en-US" dirty="0"/>
          </a:p>
        </p:txBody>
      </p:sp>
      <p:pic>
        <p:nvPicPr>
          <p:cNvPr id="4" name="Graphic 3" descr="Group brainstorm outline">
            <a:extLst>
              <a:ext uri="{FF2B5EF4-FFF2-40B4-BE49-F238E27FC236}">
                <a16:creationId xmlns:a16="http://schemas.microsoft.com/office/drawing/2014/main" id="{E5D1BF47-C24C-491C-B7F1-A36F85B6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415785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8C43CE-2162-41D0-8960-087A5F7922C9}"/>
              </a:ext>
            </a:extLst>
          </p:cNvPr>
          <p:cNvSpPr>
            <a:spLocks noGrp="1"/>
          </p:cNvSpPr>
          <p:nvPr>
            <p:ph type="body" sz="quarter" idx="13"/>
          </p:nvPr>
        </p:nvSpPr>
        <p:spPr>
          <a:xfrm>
            <a:off x="856589" y="997503"/>
            <a:ext cx="10069557" cy="4493975"/>
          </a:xfrm>
        </p:spPr>
        <p:txBody>
          <a:bodyPr>
            <a:normAutofit/>
          </a:bodyPr>
          <a:lstStyle/>
          <a:p>
            <a:pPr rtl="0" algn="l"/>
            <a:r>
              <a:rPr lang="hr-BA" sz="4000" i="0" dirty="0"/>
              <a:t>Bara en gång du gjorde alla ansträngningar för att </a:t>
            </a:r>
            <a:r>
              <a:rPr lang="hr-BA" sz="4000" i="0" dirty="0">
                <a:solidFill>
                  <a:srgbClr val="A6377D"/>
                </a:solidFill>
              </a:rPr>
              <a:t>förstå</a:t>
            </a:r>
            <a:r>
              <a:rPr lang="hr-BA" sz="4000" i="0" dirty="0"/>
              <a:t> alla involverade i din medlingsprocess, när du väl har gjort det </a:t>
            </a:r>
            <a:r>
              <a:rPr lang="hr-BA" sz="4000" i="0" dirty="0">
                <a:solidFill>
                  <a:srgbClr val="A6377D"/>
                </a:solidFill>
              </a:rPr>
              <a:t>betraktade samhället</a:t>
            </a:r>
            <a:r>
              <a:rPr lang="hr-BA" sz="4000" i="0" dirty="0"/>
              <a:t>, och när alla inblandade tar emot </a:t>
            </a:r>
            <a:r>
              <a:rPr lang="hr-BA" sz="4000" i="0" dirty="0">
                <a:solidFill>
                  <a:srgbClr val="A6377D"/>
                </a:solidFill>
              </a:rPr>
              <a:t>respekt</a:t>
            </a:r>
            <a:r>
              <a:rPr lang="hr-BA" sz="4000" i="0" dirty="0"/>
              <a:t>, </a:t>
            </a:r>
            <a:r>
              <a:rPr lang="hr-BA" sz="4000" i="0" u="sng" dirty="0"/>
              <a:t>inklusive dig</a:t>
            </a:r>
            <a:r>
              <a:rPr lang="hr-BA" sz="4000" i="0" dirty="0"/>
              <a:t>, medlingen kan bli framgångsrik!</a:t>
            </a:r>
            <a:endParaRPr lang="en-US" sz="4000" i="0" dirty="0"/>
          </a:p>
        </p:txBody>
      </p:sp>
    </p:spTree>
    <p:extLst>
      <p:ext uri="{BB962C8B-B14F-4D97-AF65-F5344CB8AC3E}">
        <p14:creationId xmlns:p14="http://schemas.microsoft.com/office/powerpoint/2010/main" val="229301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8382B-2727-41AC-A04D-7AE9BDA8D881}"/>
              </a:ext>
            </a:extLst>
          </p:cNvPr>
          <p:cNvSpPr>
            <a:spLocks noGrp="1"/>
          </p:cNvSpPr>
          <p:nvPr>
            <p:ph type="body" sz="quarter" idx="14"/>
          </p:nvPr>
        </p:nvSpPr>
        <p:spPr/>
        <p:txBody>
          <a:bodyPr>
            <a:normAutofit fontScale="85000" lnSpcReduction="20000"/>
          </a:bodyPr>
          <a:lstStyle/>
          <a:p>
            <a:pPr rtl="0" algn="l"/>
            <a:endParaRPr lang="en-GB"/>
          </a:p>
        </p:txBody>
      </p:sp>
      <p:sp>
        <p:nvSpPr>
          <p:cNvPr id="3" name="Text Placeholder 2">
            <a:extLst>
              <a:ext uri="{FF2B5EF4-FFF2-40B4-BE49-F238E27FC236}">
                <a16:creationId xmlns:a16="http://schemas.microsoft.com/office/drawing/2014/main" id="{15184BB8-2736-4BA5-9B83-8D5DD33E9D87}"/>
              </a:ext>
            </a:extLst>
          </p:cNvPr>
          <p:cNvSpPr>
            <a:spLocks noGrp="1"/>
          </p:cNvSpPr>
          <p:nvPr>
            <p:ph type="body" sz="quarter" idx="13"/>
          </p:nvPr>
        </p:nvSpPr>
        <p:spPr/>
        <p:txBody>
          <a:bodyPr>
            <a:normAutofit/>
          </a:bodyPr>
          <a:lstStyle/>
          <a:p>
            <a:pPr rtl="0" algn="l"/>
            <a:r>
              <a:rPr lang="en-GB" b="0" u="none" strike="noStrike" baseline="0" dirty="0"/>
              <a:t>Att förstå hur en gemenskap uppfattar sig själv är en viktig del av att uppskatta en utvecklande kultur</a:t>
            </a:r>
            <a:endParaRPr lang="en-GB" dirty="0"/>
          </a:p>
        </p:txBody>
      </p:sp>
      <p:sp>
        <p:nvSpPr>
          <p:cNvPr id="4" name="Text Placeholder 3">
            <a:extLst>
              <a:ext uri="{FF2B5EF4-FFF2-40B4-BE49-F238E27FC236}">
                <a16:creationId xmlns:a16="http://schemas.microsoft.com/office/drawing/2014/main" id="{A6BE7B2E-4BED-400C-A7DB-75D15BA19A16}"/>
              </a:ext>
            </a:extLst>
          </p:cNvPr>
          <p:cNvSpPr>
            <a:spLocks noGrp="1"/>
          </p:cNvSpPr>
          <p:nvPr>
            <p:ph type="body" sz="quarter" idx="15"/>
          </p:nvPr>
        </p:nvSpPr>
        <p:spPr/>
        <p:txBody>
          <a:bodyPr>
            <a:normAutofit fontScale="92500" lnSpcReduction="10000"/>
          </a:bodyPr>
          <a:lstStyle/>
          <a:p>
            <a:pPr rtl="0" algn="l"/>
            <a:endParaRPr lang="en-GB"/>
          </a:p>
        </p:txBody>
      </p:sp>
      <p:pic>
        <p:nvPicPr>
          <p:cNvPr id="7" name="Picture Placeholder 6" descr="A group of people sitting in chairs  Description automatically generated with low confidence">
            <a:extLst>
              <a:ext uri="{FF2B5EF4-FFF2-40B4-BE49-F238E27FC236}">
                <a16:creationId xmlns:a16="http://schemas.microsoft.com/office/drawing/2014/main" id="{95E3B682-E219-4E68-8A6F-04686244BCC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716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7E2050-08C3-4C21-AC11-C3B475F8C746}"/>
              </a:ext>
            </a:extLst>
          </p:cNvPr>
          <p:cNvSpPr/>
          <p:nvPr/>
        </p:nvSpPr>
        <p:spPr>
          <a:xfrm>
            <a:off x="0" y="5044313"/>
            <a:ext cx="12192000" cy="1571572"/>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Text Placeholder 1">
            <a:extLst>
              <a:ext uri="{FF2B5EF4-FFF2-40B4-BE49-F238E27FC236}">
                <a16:creationId xmlns:a16="http://schemas.microsoft.com/office/drawing/2014/main" id="{38552903-9A37-4DA0-8E26-6CA549167D63}"/>
              </a:ext>
            </a:extLst>
          </p:cNvPr>
          <p:cNvSpPr>
            <a:spLocks noGrp="1"/>
          </p:cNvSpPr>
          <p:nvPr>
            <p:ph type="body" sz="quarter" idx="13"/>
          </p:nvPr>
        </p:nvSpPr>
        <p:spPr/>
        <p:txBody>
          <a:bodyPr/>
          <a:lstStyle/>
          <a:p>
            <a:pPr rtl="0" algn="l"/>
            <a:r>
              <a:rPr lang="en-GB" dirty="0"/>
              <a:t>Vad är aktivt medborgarskap?</a:t>
            </a:r>
          </a:p>
        </p:txBody>
      </p:sp>
      <p:sp>
        <p:nvSpPr>
          <p:cNvPr id="3" name="Text Placeholder 2">
            <a:extLst>
              <a:ext uri="{FF2B5EF4-FFF2-40B4-BE49-F238E27FC236}">
                <a16:creationId xmlns:a16="http://schemas.microsoft.com/office/drawing/2014/main" id="{92E859D1-24C9-4263-AC59-3DEB5C92AA82}"/>
              </a:ext>
            </a:extLst>
          </p:cNvPr>
          <p:cNvSpPr>
            <a:spLocks noGrp="1"/>
          </p:cNvSpPr>
          <p:nvPr>
            <p:ph type="body" sz="quarter" idx="14"/>
          </p:nvPr>
        </p:nvSpPr>
        <p:spPr>
          <a:xfrm>
            <a:off x="1691639" y="2318305"/>
            <a:ext cx="10317481" cy="2558496"/>
          </a:xfrm>
        </p:spPr>
        <p:txBody>
          <a:bodyPr/>
          <a:lstStyle/>
          <a:p>
            <a:pPr rtl="0" algn="l"/>
            <a:r>
              <a:rPr lang="en-GB" dirty="0"/>
              <a:t>Medborgare är medlemmar i en organiserad stat eller ett organiserat land</a:t>
            </a:r>
          </a:p>
          <a:p>
            <a:pPr rtl="0" algn="l"/>
            <a:r>
              <a:rPr lang="en-GB" dirty="0"/>
              <a:t>Medborgare deltar i det gemensamma livet i ett samhälle</a:t>
            </a:r>
          </a:p>
          <a:p>
            <a:pPr rtl="0" algn="l"/>
            <a:endParaRPr lang="en-GB" dirty="0"/>
          </a:p>
          <a:p>
            <a:pPr rtl="0" algn="l"/>
            <a:r>
              <a:rPr lang="en-GB" b="1" dirty="0"/>
              <a:t>Aktiva medborgare </a:t>
            </a:r>
            <a:r>
              <a:rPr lang="en-GB" dirty="0"/>
              <a:t>är de människor som tittar </a:t>
            </a:r>
            <a:r>
              <a:rPr lang="en-GB" u="sng" dirty="0"/>
              <a:t>bortom</a:t>
            </a:r>
            <a:r>
              <a:rPr lang="en-GB" dirty="0"/>
              <a:t> dessa grundläggande juridiska skyldigheter och är </a:t>
            </a:r>
            <a:r>
              <a:rPr lang="en-GB" u="sng" dirty="0"/>
              <a:t>vidare engagerad </a:t>
            </a:r>
            <a:r>
              <a:rPr lang="en-GB" dirty="0"/>
              <a:t>frivilligt i aktiviteter som på något sätt påverkar det offentliga livet i deras ort eller samhälle</a:t>
            </a:r>
          </a:p>
        </p:txBody>
      </p:sp>
      <p:grpSp>
        <p:nvGrpSpPr>
          <p:cNvPr id="4" name="Google Shape;491;p39">
            <a:extLst>
              <a:ext uri="{FF2B5EF4-FFF2-40B4-BE49-F238E27FC236}">
                <a16:creationId xmlns:a16="http://schemas.microsoft.com/office/drawing/2014/main" id="{4BB2F9CE-A1B0-4B1C-A406-3F35AD1A6D5E}"/>
              </a:ext>
            </a:extLst>
          </p:cNvPr>
          <p:cNvGrpSpPr/>
          <p:nvPr/>
        </p:nvGrpSpPr>
        <p:grpSpPr>
          <a:xfrm>
            <a:off x="545396" y="2439876"/>
            <a:ext cx="904261" cy="549781"/>
            <a:chOff x="1934025" y="1001650"/>
            <a:chExt cx="415300" cy="355600"/>
          </a:xfrm>
        </p:grpSpPr>
        <p:sp>
          <p:nvSpPr>
            <p:cNvPr id="5" name="Google Shape;492;p39">
              <a:extLst>
                <a:ext uri="{FF2B5EF4-FFF2-40B4-BE49-F238E27FC236}">
                  <a16:creationId xmlns:a16="http://schemas.microsoft.com/office/drawing/2014/main" id="{EEF47BF4-7CA3-4392-912D-91479A6C81A7}"/>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575C9D3A-3E32-4241-ADB2-CE2F8326A7EF}"/>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008FB1B1-7B15-43FE-A911-3B7D3F598799}"/>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7B728183-835B-4EE4-84AF-396037A2F43D}"/>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499;p39">
            <a:extLst>
              <a:ext uri="{FF2B5EF4-FFF2-40B4-BE49-F238E27FC236}">
                <a16:creationId xmlns:a16="http://schemas.microsoft.com/office/drawing/2014/main" id="{1E2B929A-441C-448F-A5B6-FF66B9322F47}"/>
              </a:ext>
            </a:extLst>
          </p:cNvPr>
          <p:cNvSpPr/>
          <p:nvPr/>
        </p:nvSpPr>
        <p:spPr>
          <a:xfrm>
            <a:off x="545342" y="3729467"/>
            <a:ext cx="904260" cy="5750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TextBox 9">
            <a:extLst>
              <a:ext uri="{FF2B5EF4-FFF2-40B4-BE49-F238E27FC236}">
                <a16:creationId xmlns:a16="http://schemas.microsoft.com/office/drawing/2014/main" id="{EF3BA056-9A31-4132-B5FB-4A7973209F62}"/>
              </a:ext>
            </a:extLst>
          </p:cNvPr>
          <p:cNvSpPr txBox="1"/>
          <p:nvPr/>
        </p:nvSpPr>
        <p:spPr>
          <a:xfrm>
            <a:off x="364138" y="4961944"/>
            <a:ext cx="11463724" cy="1492716"/>
          </a:xfrm>
          <a:prstGeom prst="rect">
            <a:avLst/>
          </a:prstGeom>
          <a:noFill/>
        </p:spPr>
        <p:txBody>
          <a:bodyPr wrap="square" rtlCol="0">
            <a:spAutoFit/>
          </a:bodyPr>
          <a:lstStyle/>
          <a:p>
            <a:pPr algn="ctr" rtl="0">
              <a:lnSpc>
                <a:spcPct val="150000"/>
              </a:lnSpc>
            </a:pPr>
            <a:r>
              <a:rPr lang="en-GB" u="sng" dirty="0">
                <a:solidFill>
                  <a:schemeClr val="bg1"/>
                </a:solidFill>
              </a:rPr>
              <a:t>INSPIRATION AV MIGRANTLEDARE</a:t>
            </a:r>
          </a:p>
          <a:p>
            <a:pPr algn="l" rtl="0"/>
            <a:r>
              <a:rPr lang="en-GB" sz="1600" i="1" dirty="0">
                <a:solidFill>
                  <a:schemeClr val="bg1"/>
                </a:solidFill>
              </a:rPr>
              <a:t>Inkluderande medborgarskap innebär att alla människor kan delta i beslutsprocesser och ställa andra till svars. Empowerment genom inkluderande medborgarskap på lokal nivå är viktigt för att främja människors mänskliga rättigheter och för hållbar utveckling, men kan också leda till att tidigare utestängda grupper, särskilt fattiga, kvinnor och flickor, och personer med funktionsnedsättning, blir mer delaktiga i politiska frågor. och beslutsprocesser på en bredare, eventuellt regional eller nationell nivå.</a:t>
            </a:r>
          </a:p>
        </p:txBody>
      </p:sp>
    </p:spTree>
    <p:extLst>
      <p:ext uri="{BB962C8B-B14F-4D97-AF65-F5344CB8AC3E}">
        <p14:creationId xmlns:p14="http://schemas.microsoft.com/office/powerpoint/2010/main" val="372142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8EDCE-0D2B-413E-8D2F-3D5DB566BA6E}"/>
              </a:ext>
            </a:extLst>
          </p:cNvPr>
          <p:cNvSpPr>
            <a:spLocks noGrp="1"/>
          </p:cNvSpPr>
          <p:nvPr>
            <p:ph type="body" sz="quarter" idx="13"/>
          </p:nvPr>
        </p:nvSpPr>
        <p:spPr/>
        <p:txBody>
          <a:bodyPr/>
          <a:lstStyle/>
          <a:p>
            <a:pPr rtl="0" algn="l"/>
            <a:r>
              <a:rPr lang="en-GB" dirty="0"/>
              <a:t>Från en aktiv medborgare till att bli en samhällsledare</a:t>
            </a:r>
          </a:p>
          <a:p>
            <a:pPr rtl="0" algn="l"/>
            <a:endParaRPr lang="en-GB" dirty="0"/>
          </a:p>
        </p:txBody>
      </p:sp>
      <p:sp>
        <p:nvSpPr>
          <p:cNvPr id="3" name="Text Placeholder 2">
            <a:extLst>
              <a:ext uri="{FF2B5EF4-FFF2-40B4-BE49-F238E27FC236}">
                <a16:creationId xmlns:a16="http://schemas.microsoft.com/office/drawing/2014/main" id="{71C5ADD4-32BE-48A5-88E5-2960CDE8A663}"/>
              </a:ext>
            </a:extLst>
          </p:cNvPr>
          <p:cNvSpPr>
            <a:spLocks noGrp="1"/>
          </p:cNvSpPr>
          <p:nvPr>
            <p:ph type="body" sz="quarter" idx="14"/>
          </p:nvPr>
        </p:nvSpPr>
        <p:spPr>
          <a:xfrm>
            <a:off x="388093" y="4743824"/>
            <a:ext cx="10417067" cy="469184"/>
          </a:xfrm>
        </p:spPr>
        <p:txBody>
          <a:bodyPr/>
          <a:lstStyle/>
          <a:p>
            <a:pPr rtl="0" algn="l"/>
            <a:r>
              <a:rPr lang="en-GB" dirty="0"/>
              <a:t>Lär dig hur Malala började sin kamp för flickor – från en utbildningsaktivist i Pakistan till den yngsta Nobels fredspristagare</a:t>
            </a:r>
          </a:p>
        </p:txBody>
      </p:sp>
      <p:grpSp>
        <p:nvGrpSpPr>
          <p:cNvPr id="21" name="Google Shape;483;p39">
            <a:extLst>
              <a:ext uri="{FF2B5EF4-FFF2-40B4-BE49-F238E27FC236}">
                <a16:creationId xmlns:a16="http://schemas.microsoft.com/office/drawing/2014/main" id="{90EB95A9-EF94-4432-B755-C8BAF7E7718A}"/>
              </a:ext>
            </a:extLst>
          </p:cNvPr>
          <p:cNvGrpSpPr/>
          <p:nvPr/>
        </p:nvGrpSpPr>
        <p:grpSpPr>
          <a:xfrm>
            <a:off x="482966" y="5678043"/>
            <a:ext cx="628159" cy="627756"/>
            <a:chOff x="596350" y="929175"/>
            <a:chExt cx="407950" cy="497475"/>
          </a:xfrm>
        </p:grpSpPr>
        <p:sp>
          <p:nvSpPr>
            <p:cNvPr id="22" name="Google Shape;484;p39">
              <a:extLst>
                <a:ext uri="{FF2B5EF4-FFF2-40B4-BE49-F238E27FC236}">
                  <a16:creationId xmlns:a16="http://schemas.microsoft.com/office/drawing/2014/main" id="{493AC016-EC36-409E-8D39-2131FE521137}"/>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p39">
              <a:extLst>
                <a:ext uri="{FF2B5EF4-FFF2-40B4-BE49-F238E27FC236}">
                  <a16:creationId xmlns:a16="http://schemas.microsoft.com/office/drawing/2014/main" id="{87EEFCFE-AE58-4315-9D4E-3847DFFF8DD5}"/>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6;p39">
              <a:extLst>
                <a:ext uri="{FF2B5EF4-FFF2-40B4-BE49-F238E27FC236}">
                  <a16:creationId xmlns:a16="http://schemas.microsoft.com/office/drawing/2014/main" id="{3AA93694-B11C-40AD-8212-4BB300E7706A}"/>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7;p39">
              <a:extLst>
                <a:ext uri="{FF2B5EF4-FFF2-40B4-BE49-F238E27FC236}">
                  <a16:creationId xmlns:a16="http://schemas.microsoft.com/office/drawing/2014/main" id="{CD584EA5-042E-485F-BB71-36BB33408DCB}"/>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8;p39">
              <a:extLst>
                <a:ext uri="{FF2B5EF4-FFF2-40B4-BE49-F238E27FC236}">
                  <a16:creationId xmlns:a16="http://schemas.microsoft.com/office/drawing/2014/main" id="{5448F0F2-5018-4908-9EAA-C57D9AEE5D5C}"/>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9;p39">
              <a:extLst>
                <a:ext uri="{FF2B5EF4-FFF2-40B4-BE49-F238E27FC236}">
                  <a16:creationId xmlns:a16="http://schemas.microsoft.com/office/drawing/2014/main" id="{55DF01F0-1C6A-4271-9CD7-077FB82BAEBE}"/>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90;p39">
              <a:extLst>
                <a:ext uri="{FF2B5EF4-FFF2-40B4-BE49-F238E27FC236}">
                  <a16:creationId xmlns:a16="http://schemas.microsoft.com/office/drawing/2014/main" id="{D469EB9A-C590-4EBD-8ABC-CA9944F54B34}"/>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7F46DB7D-0779-407A-86F7-B3FAB5DA6BC8}"/>
              </a:ext>
            </a:extLst>
          </p:cNvPr>
          <p:cNvSpPr txBox="1"/>
          <p:nvPr/>
        </p:nvSpPr>
        <p:spPr>
          <a:xfrm>
            <a:off x="1206785" y="5784104"/>
            <a:ext cx="7475060" cy="461665"/>
          </a:xfrm>
          <a:prstGeom prst="rect">
            <a:avLst/>
          </a:prstGeom>
          <a:noFill/>
        </p:spPr>
        <p:txBody>
          <a:bodyPr wrap="none" rtlCol="0">
            <a:spAutoFit/>
          </a:bodyPr>
          <a:lstStyle/>
          <a:p>
            <a:pPr rtl="0" algn="l"/>
            <a:r>
              <a:rPr lang="en-GB" sz="2400" b="1" dirty="0">
                <a:solidFill>
                  <a:srgbClr val="76C6D2"/>
                </a:solidFill>
              </a:rPr>
              <a:t>LÄSA: </a:t>
            </a:r>
            <a:r>
              <a:rPr lang="en-GB" sz="2400" dirty="0">
                <a:solidFill>
                  <a:srgbClr val="5E5E5E"/>
                </a:solidFill>
                <a:hlinkClick r:id="rId3"/>
              </a:rPr>
              <a:t>https://www.malala.org/malalas-story?sc=header</a:t>
            </a:r>
            <a:r>
              <a:rPr lang="en-GB" sz="2400" dirty="0">
                <a:solidFill>
                  <a:srgbClr val="5E5E5E"/>
                </a:solidFill>
              </a:rPr>
              <a:t> </a:t>
            </a:r>
          </a:p>
        </p:txBody>
      </p:sp>
      <p:pic>
        <p:nvPicPr>
          <p:cNvPr id="31" name="Graphic 30" descr="Presentation with media outline">
            <a:extLst>
              <a:ext uri="{FF2B5EF4-FFF2-40B4-BE49-F238E27FC236}">
                <a16:creationId xmlns:a16="http://schemas.microsoft.com/office/drawing/2014/main" id="{744F83E0-22FD-4F1C-8673-1D5623144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9915" y="155031"/>
            <a:ext cx="914400" cy="914400"/>
          </a:xfrm>
          <a:prstGeom prst="rect">
            <a:avLst/>
          </a:prstGeom>
        </p:spPr>
      </p:pic>
      <p:sp>
        <p:nvSpPr>
          <p:cNvPr id="33" name="TextBox 32">
            <a:extLst>
              <a:ext uri="{FF2B5EF4-FFF2-40B4-BE49-F238E27FC236}">
                <a16:creationId xmlns:a16="http://schemas.microsoft.com/office/drawing/2014/main" id="{955F2FA9-037C-4459-BB50-5A59B66BCA33}"/>
              </a:ext>
            </a:extLst>
          </p:cNvPr>
          <p:cNvSpPr txBox="1"/>
          <p:nvPr/>
        </p:nvSpPr>
        <p:spPr>
          <a:xfrm>
            <a:off x="4944315" y="347793"/>
            <a:ext cx="1304085" cy="461665"/>
          </a:xfrm>
          <a:prstGeom prst="rect">
            <a:avLst/>
          </a:prstGeom>
          <a:noFill/>
        </p:spPr>
        <p:txBody>
          <a:bodyPr wrap="square">
            <a:spAutoFit/>
          </a:bodyPr>
          <a:lstStyle/>
          <a:p>
            <a:pPr rtl="0" algn="l"/>
            <a:r>
              <a:rPr lang="en-GB" sz="2400" b="1" dirty="0">
                <a:solidFill>
                  <a:srgbClr val="76C6D2"/>
                </a:solidFill>
              </a:rPr>
              <a:t>KOLLA PÅ:</a:t>
            </a:r>
            <a:endParaRPr lang="en-GB" sz="2400" dirty="0"/>
          </a:p>
        </p:txBody>
      </p:sp>
      <p:pic>
        <p:nvPicPr>
          <p:cNvPr id="34" name="Online Media 33" title="Malala Yousafzai - The right to learning should be given to any child">
            <a:hlinkClick r:id="" action="ppaction://media"/>
            <a:extLst>
              <a:ext uri="{FF2B5EF4-FFF2-40B4-BE49-F238E27FC236}">
                <a16:creationId xmlns:a16="http://schemas.microsoft.com/office/drawing/2014/main" id="{EEA69336-ED40-4DD4-9449-1E712E36BF92}"/>
              </a:ext>
            </a:extLst>
          </p:cNvPr>
          <p:cNvPicPr>
            <a:picLocks noRot="1" noChangeAspect="1"/>
          </p:cNvPicPr>
          <p:nvPr>
            <a:videoFile r:link="rId1"/>
          </p:nvPr>
        </p:nvPicPr>
        <p:blipFill>
          <a:blip r:embed="rId6"/>
          <a:stretch>
            <a:fillRect/>
          </a:stretch>
        </p:blipFill>
        <p:spPr>
          <a:xfrm>
            <a:off x="4944315" y="1069431"/>
            <a:ext cx="6253480" cy="3533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52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4"/>
                </p:tgtEl>
              </p:cMediaNode>
            </p:video>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4"/>
                                        </p:tgtEl>
                                      </p:cBhvr>
                                    </p:cmd>
                                  </p:childTnLst>
                                </p:cTn>
                              </p:par>
                            </p:childTnLst>
                          </p:cTn>
                        </p:par>
                      </p:childTnLst>
                    </p:cTn>
                  </p:par>
                </p:childTnLst>
              </p:cTn>
              <p:nextCondLst>
                <p:cond evt="onClick" delay="0">
                  <p:tgtEl>
                    <p:spTgt spid="3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F4378-C3A4-4405-9C7F-ADC542F2F363}"/>
              </a:ext>
            </a:extLst>
          </p:cNvPr>
          <p:cNvSpPr>
            <a:spLocks noGrp="1"/>
          </p:cNvSpPr>
          <p:nvPr>
            <p:ph type="body" sz="quarter" idx="13"/>
          </p:nvPr>
        </p:nvSpPr>
        <p:spPr/>
        <p:txBody>
          <a:bodyPr/>
          <a:lstStyle/>
          <a:p>
            <a:pPr rtl="0" algn="l"/>
            <a:r>
              <a:rPr lang="en-GB" dirty="0"/>
              <a:t>Samhällsledarskap</a:t>
            </a:r>
          </a:p>
        </p:txBody>
      </p:sp>
      <p:sp>
        <p:nvSpPr>
          <p:cNvPr id="3" name="Text Placeholder 2">
            <a:extLst>
              <a:ext uri="{FF2B5EF4-FFF2-40B4-BE49-F238E27FC236}">
                <a16:creationId xmlns:a16="http://schemas.microsoft.com/office/drawing/2014/main" id="{F970D242-C60B-45B6-B217-199584F7926D}"/>
              </a:ext>
            </a:extLst>
          </p:cNvPr>
          <p:cNvSpPr>
            <a:spLocks noGrp="1"/>
          </p:cNvSpPr>
          <p:nvPr>
            <p:ph type="body" sz="quarter" idx="14"/>
          </p:nvPr>
        </p:nvSpPr>
        <p:spPr>
          <a:xfrm>
            <a:off x="1466188" y="2714106"/>
            <a:ext cx="9793945" cy="3245241"/>
          </a:xfrm>
        </p:spPr>
        <p:txBody>
          <a:bodyPr/>
          <a:lstStyle/>
          <a:p>
            <a:pPr rtl="0" algn="l"/>
            <a:r>
              <a:rPr lang="en-GB" dirty="0"/>
              <a:t>Samhällsledarskap innebär att ha ansvar för samhällets välmående och förbättring</a:t>
            </a:r>
          </a:p>
          <a:p>
            <a:pPr rtl="0" algn="l"/>
            <a:endParaRPr lang="en-GB" dirty="0"/>
          </a:p>
          <a:p>
            <a:pPr rtl="0" algn="l"/>
            <a:r>
              <a:rPr lang="en-GB" dirty="0"/>
              <a:t>Är du en samhällsledare? Är du intresserad av att bli det?</a:t>
            </a:r>
          </a:p>
          <a:p>
            <a:pPr rtl="0" algn="l"/>
            <a:endParaRPr lang="en-GB" dirty="0"/>
          </a:p>
          <a:p>
            <a:pPr rtl="0" algn="l"/>
            <a:endParaRPr lang="en-GB" dirty="0"/>
          </a:p>
          <a:p>
            <a:pPr rtl="0" algn="l"/>
            <a:endParaRPr lang="en-GB" dirty="0"/>
          </a:p>
          <a:p>
            <a:pPr rtl="0" algn="l"/>
            <a:endParaRPr lang="en-GB" dirty="0"/>
          </a:p>
        </p:txBody>
      </p:sp>
      <p:grpSp>
        <p:nvGrpSpPr>
          <p:cNvPr id="11" name="Google Shape;840;p39">
            <a:extLst>
              <a:ext uri="{FF2B5EF4-FFF2-40B4-BE49-F238E27FC236}">
                <a16:creationId xmlns:a16="http://schemas.microsoft.com/office/drawing/2014/main" id="{A51D2A00-5D82-4185-8566-D86BBB76C838}"/>
              </a:ext>
            </a:extLst>
          </p:cNvPr>
          <p:cNvGrpSpPr/>
          <p:nvPr/>
        </p:nvGrpSpPr>
        <p:grpSpPr>
          <a:xfrm>
            <a:off x="621539" y="2593860"/>
            <a:ext cx="572412" cy="714376"/>
            <a:chOff x="2635450" y="4321225"/>
            <a:chExt cx="368400" cy="466425"/>
          </a:xfrm>
        </p:grpSpPr>
        <p:sp>
          <p:nvSpPr>
            <p:cNvPr id="12" name="Google Shape;841;p39">
              <a:extLst>
                <a:ext uri="{FF2B5EF4-FFF2-40B4-BE49-F238E27FC236}">
                  <a16:creationId xmlns:a16="http://schemas.microsoft.com/office/drawing/2014/main" id="{14150A68-ADA0-466F-B9EA-4B4087143E8C}"/>
                </a:ext>
              </a:extLst>
            </p:cNvPr>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2;p39">
              <a:extLst>
                <a:ext uri="{FF2B5EF4-FFF2-40B4-BE49-F238E27FC236}">
                  <a16:creationId xmlns:a16="http://schemas.microsoft.com/office/drawing/2014/main" id="{F03EB420-F8B9-4EF4-99B3-376E94A9A718}"/>
                </a:ext>
              </a:extLst>
            </p:cNvPr>
            <p:cNvSpPr/>
            <p:nvPr/>
          </p:nvSpPr>
          <p:spPr>
            <a:xfrm>
              <a:off x="2819350" y="4321225"/>
              <a:ext cx="25" cy="347075"/>
            </a:xfrm>
            <a:custGeom>
              <a:avLst/>
              <a:gdLst/>
              <a:ahLst/>
              <a:cxnLst/>
              <a:rect l="l" t="t" r="r" b="b"/>
              <a:pathLst>
                <a:path w="1" h="13883" fill="none" extrusionOk="0">
                  <a:moveTo>
                    <a:pt x="0" y="13883"/>
                  </a:moveTo>
                  <a:lnTo>
                    <a:pt x="0" y="0"/>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3;p39">
              <a:extLst>
                <a:ext uri="{FF2B5EF4-FFF2-40B4-BE49-F238E27FC236}">
                  <a16:creationId xmlns:a16="http://schemas.microsoft.com/office/drawing/2014/main" id="{648B303B-C707-46D9-A36B-AFEF7E0C055D}"/>
                </a:ext>
              </a:extLst>
            </p:cNvPr>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4;p39">
              <a:extLst>
                <a:ext uri="{FF2B5EF4-FFF2-40B4-BE49-F238E27FC236}">
                  <a16:creationId xmlns:a16="http://schemas.microsoft.com/office/drawing/2014/main" id="{C044F82E-CAC9-444B-A465-B4AEFBAAAEE6}"/>
                </a:ext>
              </a:extLst>
            </p:cNvPr>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5;p39">
              <a:extLst>
                <a:ext uri="{FF2B5EF4-FFF2-40B4-BE49-F238E27FC236}">
                  <a16:creationId xmlns:a16="http://schemas.microsoft.com/office/drawing/2014/main" id="{35D8F2DE-BCBC-46DD-B3E5-E33C0F260E1D}"/>
                </a:ext>
              </a:extLst>
            </p:cNvPr>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6;p39">
              <a:extLst>
                <a:ext uri="{FF2B5EF4-FFF2-40B4-BE49-F238E27FC236}">
                  <a16:creationId xmlns:a16="http://schemas.microsoft.com/office/drawing/2014/main" id="{0F58FA57-6F2C-46AD-A84D-B19F90F06AD2}"/>
                </a:ext>
              </a:extLst>
            </p:cNvPr>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raphic 22" descr="Question mark with solid fill">
            <a:extLst>
              <a:ext uri="{FF2B5EF4-FFF2-40B4-BE49-F238E27FC236}">
                <a16:creationId xmlns:a16="http://schemas.microsoft.com/office/drawing/2014/main" id="{306F2352-6EE1-4A14-862F-DEF1DA0359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324" y="3599430"/>
            <a:ext cx="914400" cy="914400"/>
          </a:xfrm>
          <a:prstGeom prst="rect">
            <a:avLst/>
          </a:prstGeom>
        </p:spPr>
      </p:pic>
      <p:sp>
        <p:nvSpPr>
          <p:cNvPr id="24" name="Rectangle 23">
            <a:extLst>
              <a:ext uri="{FF2B5EF4-FFF2-40B4-BE49-F238E27FC236}">
                <a16:creationId xmlns:a16="http://schemas.microsoft.com/office/drawing/2014/main" id="{8CB4D7C4-6CCE-4A1B-9BA7-3715ACFCA50A}"/>
              </a:ext>
            </a:extLst>
          </p:cNvPr>
          <p:cNvSpPr/>
          <p:nvPr/>
        </p:nvSpPr>
        <p:spPr>
          <a:xfrm>
            <a:off x="0" y="5066881"/>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 name="TextBox 25">
            <a:extLst>
              <a:ext uri="{FF2B5EF4-FFF2-40B4-BE49-F238E27FC236}">
                <a16:creationId xmlns:a16="http://schemas.microsoft.com/office/drawing/2014/main" id="{DD7E6E08-7815-47EA-8FAD-69B20F59D493}"/>
              </a:ext>
            </a:extLst>
          </p:cNvPr>
          <p:cNvSpPr txBox="1"/>
          <p:nvPr/>
        </p:nvSpPr>
        <p:spPr>
          <a:xfrm>
            <a:off x="2807970" y="5024997"/>
            <a:ext cx="6103620" cy="464871"/>
          </a:xfrm>
          <a:prstGeom prst="rect">
            <a:avLst/>
          </a:prstGeom>
          <a:noFill/>
        </p:spPr>
        <p:txBody>
          <a:bodyPr wrap="square">
            <a:spAutoFit/>
          </a:bodyPr>
          <a:lstStyle/>
          <a:p>
            <a:pPr algn="ctr" rtl="0">
              <a:lnSpc>
                <a:spcPct val="150000"/>
              </a:lnSpc>
            </a:pPr>
            <a:r>
              <a:rPr lang="en-GB" u="sng" dirty="0">
                <a:solidFill>
                  <a:schemeClr val="bg1"/>
                </a:solidFill>
              </a:rPr>
              <a:t>INSPIRATION AV MIGRANTLEDARE</a:t>
            </a:r>
          </a:p>
        </p:txBody>
      </p:sp>
      <p:sp>
        <p:nvSpPr>
          <p:cNvPr id="19" name="TextBox 18">
            <a:extLst>
              <a:ext uri="{FF2B5EF4-FFF2-40B4-BE49-F238E27FC236}">
                <a16:creationId xmlns:a16="http://schemas.microsoft.com/office/drawing/2014/main" id="{E6267ABD-762B-43E4-85D2-8C10E63092D3}"/>
              </a:ext>
            </a:extLst>
          </p:cNvPr>
          <p:cNvSpPr txBox="1"/>
          <p:nvPr/>
        </p:nvSpPr>
        <p:spPr>
          <a:xfrm>
            <a:off x="1412724" y="5563390"/>
            <a:ext cx="9793945" cy="400110"/>
          </a:xfrm>
          <a:prstGeom prst="rect">
            <a:avLst/>
          </a:prstGeom>
          <a:noFill/>
        </p:spPr>
        <p:txBody>
          <a:bodyPr wrap="square">
            <a:spAutoFit/>
          </a:bodyPr>
          <a:lstStyle/>
          <a:p>
            <a:pPr rtl="0" algn="l"/>
            <a:r>
              <a:rPr lang="en-GB" sz="2000" i="1" dirty="0">
                <a:solidFill>
                  <a:schemeClr val="bg1"/>
                </a:solidFill>
              </a:rPr>
              <a:t>"När hela världen är tyst blir till och med en röst kraftfull." - Malala Yousafzai</a:t>
            </a:r>
          </a:p>
        </p:txBody>
      </p:sp>
    </p:spTree>
    <p:extLst>
      <p:ext uri="{BB962C8B-B14F-4D97-AF65-F5344CB8AC3E}">
        <p14:creationId xmlns:p14="http://schemas.microsoft.com/office/powerpoint/2010/main" val="417229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03E4C-2516-4546-BA99-90623C056261}"/>
              </a:ext>
            </a:extLst>
          </p:cNvPr>
          <p:cNvSpPr>
            <a:spLocks noGrp="1"/>
          </p:cNvSpPr>
          <p:nvPr>
            <p:ph type="body" sz="quarter" idx="14"/>
          </p:nvPr>
        </p:nvSpPr>
        <p:spPr>
          <a:xfrm>
            <a:off x="10954524" y="5512520"/>
            <a:ext cx="785328" cy="1056986"/>
          </a:xfrm>
        </p:spPr>
        <p:txBody>
          <a:bodyPr>
            <a:normAutofit fontScale="85000" lnSpcReduction="20000"/>
          </a:bodyPr>
          <a:lstStyle/>
          <a:p>
            <a:pPr rtl="0" algn="l"/>
            <a:endParaRPr lang="en-GB" dirty="0"/>
          </a:p>
        </p:txBody>
      </p:sp>
      <p:sp>
        <p:nvSpPr>
          <p:cNvPr id="3" name="Text Placeholder 2">
            <a:extLst>
              <a:ext uri="{FF2B5EF4-FFF2-40B4-BE49-F238E27FC236}">
                <a16:creationId xmlns:a16="http://schemas.microsoft.com/office/drawing/2014/main" id="{EA299416-7E03-445D-847C-A32648A8F84F}"/>
              </a:ext>
            </a:extLst>
          </p:cNvPr>
          <p:cNvSpPr>
            <a:spLocks noGrp="1"/>
          </p:cNvSpPr>
          <p:nvPr>
            <p:ph type="body" sz="quarter" idx="13"/>
          </p:nvPr>
        </p:nvSpPr>
        <p:spPr>
          <a:xfrm>
            <a:off x="6388187" y="1345480"/>
            <a:ext cx="4849824" cy="4493975"/>
          </a:xfrm>
        </p:spPr>
        <p:txBody>
          <a:bodyPr>
            <a:noAutofit/>
          </a:bodyPr>
          <a:lstStyle/>
          <a:p>
            <a:pPr rtl="0" algn="l"/>
            <a:r>
              <a:rPr lang="en-IE" sz="2400" dirty="0"/>
              <a:t>Jag engagerar mig i samhällsgrupper på grund av mina pojkar. Jag har varit engagerad i Familjens Resurscentrum, Kommunfullmäktige, Hjärtstartargruppen och Föräldraförbundet, både i riks- och gymnasieskolan.</a:t>
            </a:r>
          </a:p>
          <a:p>
            <a:pPr rtl="0" algn="l"/>
            <a:r>
              <a:rPr lang="en-IE" sz="2400" dirty="0"/>
              <a:t>Själv tycker jag att alla borde engagera sig för att... Det är för deras barn, det är för dem själva, det är för Ballyhaunis, och det är för irländare att förstå kulturen hos olika nationaliteter</a:t>
            </a:r>
            <a:endParaRPr lang="en-GB" sz="2400" dirty="0"/>
          </a:p>
        </p:txBody>
      </p:sp>
      <p:sp>
        <p:nvSpPr>
          <p:cNvPr id="4" name="Text Placeholder 3">
            <a:extLst>
              <a:ext uri="{FF2B5EF4-FFF2-40B4-BE49-F238E27FC236}">
                <a16:creationId xmlns:a16="http://schemas.microsoft.com/office/drawing/2014/main" id="{316DE87B-CEB9-4CD2-AD80-3A0CD9A63C3F}"/>
              </a:ext>
            </a:extLst>
          </p:cNvPr>
          <p:cNvSpPr>
            <a:spLocks noGrp="1"/>
          </p:cNvSpPr>
          <p:nvPr>
            <p:ph type="body" sz="quarter" idx="15"/>
          </p:nvPr>
        </p:nvSpPr>
        <p:spPr>
          <a:xfrm>
            <a:off x="5886346" y="1223176"/>
            <a:ext cx="2613204" cy="1221666"/>
          </a:xfrm>
        </p:spPr>
        <p:txBody>
          <a:bodyPr>
            <a:normAutofit fontScale="92500" lnSpcReduction="10000"/>
          </a:bodyPr>
          <a:lstStyle/>
          <a:p>
            <a:pPr rtl="0" algn="l"/>
            <a:endParaRPr lang="en-GB" dirty="0"/>
          </a:p>
        </p:txBody>
      </p:sp>
      <p:pic>
        <p:nvPicPr>
          <p:cNvPr id="6" name="Picture Placeholder 5" descr="A person standing in front of a building  Description automatically generated">
            <a:extLst>
              <a:ext uri="{FF2B5EF4-FFF2-40B4-BE49-F238E27FC236}">
                <a16:creationId xmlns:a16="http://schemas.microsoft.com/office/drawing/2014/main" id="{8AFE0AE5-B141-451E-893F-28C8394D8C5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64378" y="989130"/>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p:spPr>
      </p:pic>
      <p:sp>
        <p:nvSpPr>
          <p:cNvPr id="7" name="Rectangle 6">
            <a:extLst>
              <a:ext uri="{FF2B5EF4-FFF2-40B4-BE49-F238E27FC236}">
                <a16:creationId xmlns:a16="http://schemas.microsoft.com/office/drawing/2014/main" id="{1A999602-0A29-4FB7-8843-56E7B7D9232D}"/>
              </a:ext>
            </a:extLst>
          </p:cNvPr>
          <p:cNvSpPr/>
          <p:nvPr/>
        </p:nvSpPr>
        <p:spPr>
          <a:xfrm>
            <a:off x="409394" y="711541"/>
            <a:ext cx="5004807" cy="1776843"/>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lgn="l"/>
            <a:r>
              <a:rPr lang="en-IE" sz="3000" b="1" dirty="0">
                <a:solidFill>
                  <a:schemeClr val="bg1"/>
                </a:solidFill>
              </a:rPr>
              <a:t>Låt oss träffas:</a:t>
            </a:r>
          </a:p>
          <a:p>
            <a:pPr rtl="0" algn="l"/>
            <a:r>
              <a:rPr lang="en-IE" sz="3000" dirty="0">
                <a:solidFill>
                  <a:schemeClr val="bg1"/>
                </a:solidFill>
              </a:rPr>
              <a:t>Active Citizen and Migrant Community Champion</a:t>
            </a:r>
          </a:p>
          <a:p>
            <a:pPr algn="ctr" rtl="0"/>
            <a:endParaRPr lang="en-GB" dirty="0"/>
          </a:p>
        </p:txBody>
      </p:sp>
      <p:sp>
        <p:nvSpPr>
          <p:cNvPr id="9" name="TextBox 8">
            <a:extLst>
              <a:ext uri="{FF2B5EF4-FFF2-40B4-BE49-F238E27FC236}">
                <a16:creationId xmlns:a16="http://schemas.microsoft.com/office/drawing/2014/main" id="{94ED750A-E730-4030-9E4C-001322C86B98}"/>
              </a:ext>
            </a:extLst>
          </p:cNvPr>
          <p:cNvSpPr txBox="1"/>
          <p:nvPr/>
        </p:nvSpPr>
        <p:spPr>
          <a:xfrm>
            <a:off x="5414202" y="392179"/>
            <a:ext cx="6120715" cy="830997"/>
          </a:xfrm>
          <a:prstGeom prst="rect">
            <a:avLst/>
          </a:prstGeom>
          <a:noFill/>
        </p:spPr>
        <p:txBody>
          <a:bodyPr wrap="none" rtlCol="0">
            <a:spAutoFit/>
          </a:bodyPr>
          <a:lstStyle/>
          <a:p>
            <a:pPr rtl="0" algn="l"/>
            <a:r>
              <a:rPr lang="en-IE" sz="3000" b="1" dirty="0">
                <a:solidFill>
                  <a:schemeClr val="bg1"/>
                </a:solidFill>
              </a:rPr>
              <a:t>Manar Cherbatji, Ballyhaunis, Irland</a:t>
            </a:r>
            <a:endParaRPr lang="en-IE" sz="3000" dirty="0">
              <a:solidFill>
                <a:schemeClr val="bg1"/>
              </a:solidFill>
            </a:endParaRPr>
          </a:p>
          <a:p>
            <a:pPr rtl="0" algn="l"/>
            <a:endParaRPr lang="en-GB" dirty="0"/>
          </a:p>
        </p:txBody>
      </p:sp>
      <p:sp>
        <p:nvSpPr>
          <p:cNvPr id="11" name="TextBox 10">
            <a:extLst>
              <a:ext uri="{FF2B5EF4-FFF2-40B4-BE49-F238E27FC236}">
                <a16:creationId xmlns:a16="http://schemas.microsoft.com/office/drawing/2014/main" id="{D73BBCAA-F17F-40FD-8455-E1BB3A266934}"/>
              </a:ext>
            </a:extLst>
          </p:cNvPr>
          <p:cNvSpPr txBox="1"/>
          <p:nvPr/>
        </p:nvSpPr>
        <p:spPr>
          <a:xfrm>
            <a:off x="5053867" y="6143352"/>
            <a:ext cx="8910106" cy="307777"/>
          </a:xfrm>
          <a:prstGeom prst="rect">
            <a:avLst/>
          </a:prstGeom>
          <a:noFill/>
        </p:spPr>
        <p:txBody>
          <a:bodyPr wrap="square">
            <a:spAutoFit/>
          </a:bodyPr>
          <a:lstStyle/>
          <a:p>
            <a:pPr rtl="0" algn="l"/>
            <a:r>
              <a:rPr lang="en-US" sz="1400" dirty="0">
                <a:solidFill>
                  <a:schemeClr val="bg1"/>
                </a:solidFill>
              </a:rPr>
              <a:t>Källa: </a:t>
            </a:r>
            <a:r>
              <a:rPr lang="en-US" sz="1400" dirty="0">
                <a:solidFill>
                  <a:schemeClr val="bg1"/>
                </a:solidFill>
                <a:hlinkClick r:id="rId3">
                  <a:extLst>
                    <a:ext uri="{A12FA001-AC4F-418D-AE19-62706E023703}">
                      <ahyp:hlinkClr xmlns:ahyp="http://schemas.microsoft.com/office/drawing/2018/hyperlinkcolor" val="tx"/>
                    </a:ext>
                  </a:extLst>
                </a:hlinkClick>
              </a:rPr>
              <a:t>Livet i Ballyhaunis, Irlands mest kulturellt mångfaldiga stad (irishexaminer.com</a:t>
            </a:r>
            <a:endParaRPr lang="en-GB" sz="1400" dirty="0">
              <a:solidFill>
                <a:schemeClr val="bg1"/>
              </a:solidFill>
            </a:endParaRPr>
          </a:p>
        </p:txBody>
      </p:sp>
    </p:spTree>
    <p:extLst>
      <p:ext uri="{BB962C8B-B14F-4D97-AF65-F5344CB8AC3E}">
        <p14:creationId xmlns:p14="http://schemas.microsoft.com/office/powerpoint/2010/main" val="400477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rtl="0"/>
            <a:r>
              <a:rPr lang="en-GB" sz="3000" dirty="0"/>
              <a:t>Ta ett papper och börja skriva, försök att svara på dessa frågor!</a:t>
            </a:r>
          </a:p>
          <a:p>
            <a:pPr algn="ctr" rtl="0"/>
            <a:endParaRPr lang="en-GB" sz="3000" dirty="0"/>
          </a:p>
          <a:p>
            <a:pPr rtl="0" algn="l"/>
            <a:r>
              <a:rPr lang="en-GB" dirty="0"/>
              <a:t>Är du någon som:</a:t>
            </a:r>
          </a:p>
          <a:p>
            <a:pPr rtl="0" algn="l"/>
            <a:endParaRPr lang="en-GB" dirty="0"/>
          </a:p>
          <a:p>
            <a:pPr marL="342900" indent="-342900" rtl="0" algn="l">
              <a:buFont typeface="Wingdings" panose="05000000000000000000" pitchFamily="2" charset="2"/>
              <a:buChar char="ü"/>
            </a:pPr>
            <a:r>
              <a:rPr lang="en-GB" dirty="0"/>
              <a:t>Vill du förbättra ditt samhälle? Utveckla</a:t>
            </a:r>
          </a:p>
          <a:p>
            <a:pPr marL="342900" indent="-342900" rtl="0" algn="l">
              <a:buFont typeface="Wingdings" panose="05000000000000000000" pitchFamily="2" charset="2"/>
              <a:buChar char="ü"/>
            </a:pPr>
            <a:r>
              <a:rPr lang="en-GB" dirty="0"/>
              <a:t>Har du något att bidra med? Utveckla</a:t>
            </a:r>
          </a:p>
          <a:p>
            <a:pPr marL="342900" indent="-342900" rtl="0" algn="l">
              <a:buFont typeface="Wingdings" panose="05000000000000000000" pitchFamily="2" charset="2"/>
              <a:buChar char="ü"/>
            </a:pPr>
            <a:r>
              <a:rPr lang="en-GB" dirty="0"/>
              <a:t>Väntar du inte på att någon annan ska få jobbet gjort? Utveckla</a:t>
            </a:r>
          </a:p>
          <a:p>
            <a:pPr algn="ctr" rtl="0"/>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505199" y="436107"/>
            <a:ext cx="5623561" cy="633215"/>
          </a:xfrm>
        </p:spPr>
        <p:txBody>
          <a:bodyPr/>
          <a:lstStyle/>
          <a:p>
            <a:pPr rtl="0" algn="l"/>
            <a:r>
              <a:rPr lang="en-GB" dirty="0"/>
              <a:t>SJÄLVBEDÖMNINGSAKTIVITET</a:t>
            </a:r>
          </a:p>
          <a:p>
            <a:pPr rtl="0" algn="l"/>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3084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A083B-55C4-4F73-9EBF-A8163BDAC37A}"/>
              </a:ext>
            </a:extLst>
          </p:cNvPr>
          <p:cNvSpPr>
            <a:spLocks noGrp="1"/>
          </p:cNvSpPr>
          <p:nvPr>
            <p:ph type="body" sz="quarter" idx="13"/>
          </p:nvPr>
        </p:nvSpPr>
        <p:spPr>
          <a:xfrm>
            <a:off x="3741422" y="2905731"/>
            <a:ext cx="4709155" cy="1803430"/>
          </a:xfrm>
        </p:spPr>
        <p:txBody>
          <a:bodyPr/>
          <a:lstStyle/>
          <a:p>
            <a:pPr algn="ctr" rtl="0"/>
            <a:r>
              <a:rPr lang="en-GB" dirty="0"/>
              <a:t>Låt oss lära känna egenskaper hos goda samhällsledare </a:t>
            </a:r>
          </a:p>
        </p:txBody>
      </p:sp>
      <p:grpSp>
        <p:nvGrpSpPr>
          <p:cNvPr id="3" name="Google Shape;540;p39">
            <a:extLst>
              <a:ext uri="{FF2B5EF4-FFF2-40B4-BE49-F238E27FC236}">
                <a16:creationId xmlns:a16="http://schemas.microsoft.com/office/drawing/2014/main" id="{5098574F-FDF6-4024-9BCB-CC411A8E2129}"/>
              </a:ext>
            </a:extLst>
          </p:cNvPr>
          <p:cNvGrpSpPr/>
          <p:nvPr/>
        </p:nvGrpSpPr>
        <p:grpSpPr>
          <a:xfrm>
            <a:off x="5715677" y="1542439"/>
            <a:ext cx="760644" cy="738810"/>
            <a:chOff x="5290150" y="1636700"/>
            <a:chExt cx="425025" cy="429875"/>
          </a:xfrm>
        </p:grpSpPr>
        <p:sp>
          <p:nvSpPr>
            <p:cNvPr id="4" name="Google Shape;541;p39">
              <a:extLst>
                <a:ext uri="{FF2B5EF4-FFF2-40B4-BE49-F238E27FC236}">
                  <a16:creationId xmlns:a16="http://schemas.microsoft.com/office/drawing/2014/main" id="{E6937421-D569-4466-B116-8F9F5B1DF8FA}"/>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2;p39">
              <a:extLst>
                <a:ext uri="{FF2B5EF4-FFF2-40B4-BE49-F238E27FC236}">
                  <a16:creationId xmlns:a16="http://schemas.microsoft.com/office/drawing/2014/main" id="{A1423B03-96DD-44EA-BB36-D195CCC22B58}"/>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87575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526943"/>
            <a:ext cx="10856050" cy="1518834"/>
          </a:xfrm>
        </p:spPr>
        <p:txBody>
          <a:bodyPr>
            <a:normAutofit/>
          </a:bodyPr>
          <a:lstStyle/>
          <a:p>
            <a:pPr algn="ctr" rtl="0"/>
            <a:r>
              <a:rPr lang="en-GB" dirty="0"/>
              <a:t>Välkommen till </a:t>
            </a:r>
          </a:p>
          <a:p>
            <a:pPr algn="ctr" rtl="0"/>
            <a:r>
              <a:rPr lang="en-GB" dirty="0"/>
              <a:t>Modul 2 i Migrant Community Mediation Course</a:t>
            </a:r>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lstStyle/>
          <a:p>
            <a:pPr rtl="0" algn="l"/>
            <a:r>
              <a:rPr lang="en-GB" sz="3000" dirty="0"/>
              <a:t>I detta lär du dig:</a:t>
            </a:r>
          </a:p>
          <a:p>
            <a:pPr rtl="0" algn="l"/>
            <a:endParaRPr lang="en-GB" dirty="0"/>
          </a:p>
          <a:p>
            <a:pPr marL="342900" indent="-342900" rtl="0" algn="l">
              <a:buFont typeface="Wingdings" panose="05000000000000000000" pitchFamily="2" charset="2"/>
              <a:buChar char="ü"/>
            </a:pPr>
            <a:r>
              <a:rPr lang="en-GB" dirty="0"/>
              <a:t>Vad är </a:t>
            </a:r>
            <a:r>
              <a:rPr lang="en-GB" b="1" dirty="0"/>
              <a:t>Samhällsledarskap</a:t>
            </a:r>
            <a:r>
              <a:rPr lang="en-GB" dirty="0"/>
              <a:t>? Kännetecken för stora ledare i samband med invandrargemenskaper.</a:t>
            </a:r>
          </a:p>
          <a:p>
            <a:pPr marL="342900" indent="-342900" rtl="0" algn="l">
              <a:buFont typeface="Wingdings" panose="05000000000000000000" pitchFamily="2" charset="2"/>
              <a:buChar char="ü"/>
            </a:pPr>
            <a:r>
              <a:rPr lang="en-GB" dirty="0"/>
              <a:t>Vad är </a:t>
            </a:r>
            <a:r>
              <a:rPr lang="en-GB" b="1" dirty="0"/>
              <a:t>Advokatförmåga</a:t>
            </a:r>
            <a:r>
              <a:rPr lang="en-GB" dirty="0"/>
              <a:t>?</a:t>
            </a:r>
          </a:p>
          <a:p>
            <a:pPr marL="342900" indent="-342900" rtl="0" algn="l">
              <a:buFont typeface="Wingdings" panose="05000000000000000000" pitchFamily="2" charset="2"/>
              <a:buChar char="ü"/>
            </a:pPr>
            <a:r>
              <a:rPr lang="en-GB" dirty="0"/>
              <a:t>Vad är a </a:t>
            </a:r>
            <a:r>
              <a:rPr lang="en-GB" b="1" dirty="0"/>
              <a:t>stark, positiv och rättvis gemenskap</a:t>
            </a:r>
            <a:r>
              <a:rPr lang="en-GB" dirty="0"/>
              <a:t>? Och varför skulle vi alla vilja bo i ett?</a:t>
            </a:r>
          </a:p>
          <a:p>
            <a:pPr marL="342900" indent="-342900" rtl="0" algn="l">
              <a:buFont typeface="Wingdings" panose="05000000000000000000" pitchFamily="2" charset="2"/>
              <a:buChar char="ü"/>
            </a:pPr>
            <a:r>
              <a:rPr lang="en-GB" dirty="0"/>
              <a:t>Hur </a:t>
            </a:r>
            <a:r>
              <a:rPr lang="en-GB" b="1" dirty="0"/>
              <a:t>leda och förespråka </a:t>
            </a:r>
            <a:r>
              <a:rPr lang="en-GB" dirty="0"/>
              <a:t>mot starka, positiva, rättvisa samhällen?</a:t>
            </a:r>
          </a:p>
          <a:p>
            <a:pPr marL="342900" indent="-342900" rtl="0" algn="l">
              <a:buFont typeface="Wingdings" panose="05000000000000000000" pitchFamily="2" charset="2"/>
              <a:buChar char="ü"/>
            </a:pPr>
            <a:r>
              <a:rPr lang="en-GB" dirty="0"/>
              <a:t>Hur </a:t>
            </a:r>
            <a:r>
              <a:rPr lang="en-GB" b="1" dirty="0"/>
              <a:t>prata med olika grupper </a:t>
            </a:r>
            <a:r>
              <a:rPr lang="en-GB" dirty="0"/>
              <a:t>(tips om att övervinna språkbarriärer, öva på ett inkluderande förhållningssätt)</a:t>
            </a:r>
          </a:p>
          <a:p>
            <a:pPr rtl="0" algn="l"/>
            <a:endParaRPr lang="en-GB" dirty="0"/>
          </a:p>
        </p:txBody>
      </p:sp>
    </p:spTree>
    <p:extLst>
      <p:ext uri="{BB962C8B-B14F-4D97-AF65-F5344CB8AC3E}">
        <p14:creationId xmlns:p14="http://schemas.microsoft.com/office/powerpoint/2010/main" val="44740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pPr rtl="0" algn="l"/>
            <a:r>
              <a:rPr lang="en-GB" dirty="0"/>
              <a:t>En samhällsledares egenskaper</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pPr rtl="0" algn="l"/>
            <a:r>
              <a:rPr lang="en-GB" b="1" dirty="0"/>
              <a:t>Integritet</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716489"/>
          </a:xfrm>
        </p:spPr>
        <p:txBody>
          <a:bodyPr/>
          <a:lstStyle/>
          <a:p>
            <a:pPr rtl="0" algn="l"/>
            <a:r>
              <a:rPr lang="en-GB" dirty="0"/>
              <a:t>För att lita på dig måste folk veta att du säger vad du tror och agerar därefter. Om människor litar på dig kan de följa dig till jordens ändar</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pPr rtl="0" algn="l"/>
            <a:r>
              <a:rPr lang="en-GB" b="1" dirty="0"/>
              <a:t>Mod</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716489"/>
          </a:xfrm>
        </p:spPr>
        <p:txBody>
          <a:bodyPr/>
          <a:lstStyle/>
          <a:p>
            <a:pPr rtl="0" algn="l"/>
            <a:r>
              <a:rPr lang="en-GB" dirty="0"/>
              <a:t>Det är okej att skaka i stövlarna, men någon måste gå och döda den där draken, och det kan lika gärna vara du. Ledarskap innebär att du visar andra vägen genom den mörka, läskiga, skogen. Fortsätt och tala sanningen – även när det inte är populärt</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pPr rtl="0" algn="l"/>
            <a:r>
              <a:rPr lang="en-GB" b="1" dirty="0"/>
              <a:t>Engagemang</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716489"/>
          </a:xfrm>
        </p:spPr>
        <p:txBody>
          <a:bodyPr/>
          <a:lstStyle/>
          <a:p>
            <a:pPr rtl="0" algn="l"/>
            <a:r>
              <a:rPr lang="en-GB" dirty="0"/>
              <a:t>Du måste hålla fast vid en uppgift genom goda och dåliga tider. Ditt engagemang kommer att fungera som förebild</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pPr rtl="0" algn="l"/>
            <a:r>
              <a:rPr lang="en-GB" b="1" dirty="0"/>
              <a:t>Empati</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716489"/>
          </a:xfrm>
        </p:spPr>
        <p:txBody>
          <a:bodyPr/>
          <a:lstStyle/>
          <a:p>
            <a:pPr rtl="0" algn="l"/>
            <a:r>
              <a:rPr lang="en-GB" dirty="0"/>
              <a:t>Folk kommer att följa dig om de vet att du bryr dig om dem och om andra. Ju större din förmåga att bry dig om alla typer av människor, desto mer förtroende kommer de att ha för dig</a:t>
            </a:r>
          </a:p>
        </p:txBody>
      </p:sp>
    </p:spTree>
    <p:extLst>
      <p:ext uri="{BB962C8B-B14F-4D97-AF65-F5344CB8AC3E}">
        <p14:creationId xmlns:p14="http://schemas.microsoft.com/office/powerpoint/2010/main" val="256834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pPr rtl="0" algn="l"/>
            <a:r>
              <a:rPr lang="en-GB" dirty="0"/>
              <a:t>En samhällsledares egenskaper</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pPr rtl="0" algn="l"/>
            <a:r>
              <a:rPr lang="en-GB" b="1" dirty="0"/>
              <a:t>Kreativitet</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716489"/>
          </a:xfrm>
        </p:spPr>
        <p:txBody>
          <a:bodyPr/>
          <a:lstStyle/>
          <a:p>
            <a:pPr rtl="0" algn="l"/>
            <a:r>
              <a:rPr lang="en-GB" dirty="0"/>
              <a:t>Varje situation kommer att kräva ett annat svar. Var redo att förändras och komma med nya lösningar.</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pPr rtl="0" algn="l"/>
            <a:r>
              <a:rPr lang="en-GB" b="1" dirty="0"/>
              <a:t>Bygger själv</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3237152"/>
          </a:xfrm>
        </p:spPr>
        <p:txBody>
          <a:bodyPr/>
          <a:lstStyle/>
          <a:p>
            <a:pPr rtl="0" algn="l"/>
            <a:r>
              <a:rPr lang="en-GB" dirty="0"/>
              <a:t>Utvecklar självmedvetenhet och får förståelse för egna behov för att uppnå lycka.</a:t>
            </a:r>
          </a:p>
          <a:p>
            <a:pPr rtl="0" algn="l"/>
            <a:r>
              <a:rPr lang="en-GB" dirty="0"/>
              <a:t>Behåller en positiv attityd, bygger motståndskraft och tålamod för att uppnå egna personliga mål</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pPr rtl="0" algn="l"/>
            <a:r>
              <a:rPr lang="en-GB" b="1" dirty="0"/>
              <a:t>Bygger andra</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2727528"/>
          </a:xfrm>
        </p:spPr>
        <p:txBody>
          <a:bodyPr/>
          <a:lstStyle/>
          <a:p>
            <a:pPr rtl="0" algn="l"/>
            <a:r>
              <a:rPr lang="en-GB" dirty="0"/>
              <a:t>Visar tacksamhet för möjligheter och gör positiva bidrag till samhället. Är ett exempel genom personlig integritet, empati, medkänsla och respekt för andra</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pPr rtl="0" algn="l"/>
            <a:r>
              <a:rPr lang="en-GB" b="1" dirty="0"/>
              <a:t>Har visionen</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2034780"/>
          </a:xfrm>
        </p:spPr>
        <p:txBody>
          <a:bodyPr/>
          <a:lstStyle/>
          <a:p>
            <a:pPr rtl="0" algn="l"/>
            <a:r>
              <a:rPr lang="en-GB" dirty="0"/>
              <a:t>Ser tydligt vad som behöver uppnås, sätter tydliga mål för framtiden och siktar mot framsteg</a:t>
            </a:r>
          </a:p>
        </p:txBody>
      </p:sp>
    </p:spTree>
    <p:extLst>
      <p:ext uri="{BB962C8B-B14F-4D97-AF65-F5344CB8AC3E}">
        <p14:creationId xmlns:p14="http://schemas.microsoft.com/office/powerpoint/2010/main" val="1040883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231B-60F7-4405-B4B0-14233EBEC389}"/>
              </a:ext>
            </a:extLst>
          </p:cNvPr>
          <p:cNvSpPr>
            <a:spLocks noGrp="1"/>
          </p:cNvSpPr>
          <p:nvPr>
            <p:ph type="body" sz="quarter" idx="15"/>
          </p:nvPr>
        </p:nvSpPr>
        <p:spPr>
          <a:xfrm>
            <a:off x="1535335" y="585985"/>
            <a:ext cx="9121327" cy="570972"/>
          </a:xfrm>
        </p:spPr>
        <p:txBody>
          <a:bodyPr>
            <a:normAutofit lnSpcReduction="10000"/>
          </a:bodyPr>
          <a:lstStyle/>
          <a:p>
            <a:pPr rtl="0" algn="l"/>
            <a:r>
              <a:rPr lang="en-GB" dirty="0"/>
              <a:t>Goda vanor hos framgångsrika samhällsledare</a:t>
            </a:r>
          </a:p>
        </p:txBody>
      </p:sp>
      <p:pic>
        <p:nvPicPr>
          <p:cNvPr id="6" name="Picture 5" descr="Graphical user interface  Description automatically generated">
            <a:extLst>
              <a:ext uri="{FF2B5EF4-FFF2-40B4-BE49-F238E27FC236}">
                <a16:creationId xmlns:a16="http://schemas.microsoft.com/office/drawing/2014/main" id="{8445893A-0B33-46A7-B881-F7D189D70D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1183" y="1446516"/>
            <a:ext cx="11249634" cy="5411483"/>
          </a:xfrm>
          <a:prstGeom prst="rect">
            <a:avLst/>
          </a:prstGeom>
        </p:spPr>
      </p:pic>
    </p:spTree>
    <p:extLst>
      <p:ext uri="{BB962C8B-B14F-4D97-AF65-F5344CB8AC3E}">
        <p14:creationId xmlns:p14="http://schemas.microsoft.com/office/powerpoint/2010/main" val="142059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231B-60F7-4405-B4B0-14233EBEC389}"/>
              </a:ext>
            </a:extLst>
          </p:cNvPr>
          <p:cNvSpPr>
            <a:spLocks noGrp="1"/>
          </p:cNvSpPr>
          <p:nvPr>
            <p:ph type="body" sz="quarter" idx="15"/>
          </p:nvPr>
        </p:nvSpPr>
        <p:spPr>
          <a:xfrm>
            <a:off x="1535335" y="585985"/>
            <a:ext cx="9121327" cy="570972"/>
          </a:xfrm>
        </p:spPr>
        <p:txBody>
          <a:bodyPr>
            <a:normAutofit lnSpcReduction="10000"/>
          </a:bodyPr>
          <a:lstStyle/>
          <a:p>
            <a:pPr rtl="0" algn="l"/>
            <a:r>
              <a:rPr lang="en-GB" dirty="0"/>
              <a:t>Goda vanor hos framgångsrika samhällsledare</a:t>
            </a:r>
          </a:p>
        </p:txBody>
      </p:sp>
      <p:pic>
        <p:nvPicPr>
          <p:cNvPr id="4" name="Picture 3" descr="Graphical user interface  Description automatically generated">
            <a:extLst>
              <a:ext uri="{FF2B5EF4-FFF2-40B4-BE49-F238E27FC236}">
                <a16:creationId xmlns:a16="http://schemas.microsoft.com/office/drawing/2014/main" id="{0E27A740-1DB5-451C-8010-0FFD0A4F09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2900" y="1340900"/>
            <a:ext cx="11506200" cy="5517100"/>
          </a:xfrm>
          <a:prstGeom prst="rect">
            <a:avLst/>
          </a:prstGeom>
        </p:spPr>
      </p:pic>
    </p:spTree>
    <p:extLst>
      <p:ext uri="{BB962C8B-B14F-4D97-AF65-F5344CB8AC3E}">
        <p14:creationId xmlns:p14="http://schemas.microsoft.com/office/powerpoint/2010/main" val="307349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9BFE9-1AE4-4A19-8CBF-B8B524B14A26}"/>
              </a:ext>
            </a:extLst>
          </p:cNvPr>
          <p:cNvSpPr>
            <a:spLocks noGrp="1"/>
          </p:cNvSpPr>
          <p:nvPr>
            <p:ph type="body" sz="quarter" idx="13"/>
          </p:nvPr>
        </p:nvSpPr>
        <p:spPr/>
        <p:txBody>
          <a:bodyPr/>
          <a:lstStyle/>
          <a:p>
            <a:pPr rtl="0" algn="l"/>
            <a:r>
              <a:rPr lang="en-GB" dirty="0"/>
              <a:t>Bestäm det </a:t>
            </a:r>
            <a:r>
              <a:rPr lang="en-GB" i="1" u="sng" dirty="0"/>
              <a:t>du</a:t>
            </a:r>
            <a:r>
              <a:rPr lang="en-GB" dirty="0"/>
              <a:t> är personen att ta ansvar för ditt samhälle</a:t>
            </a:r>
          </a:p>
        </p:txBody>
      </p:sp>
      <p:sp>
        <p:nvSpPr>
          <p:cNvPr id="3" name="Text Placeholder 2">
            <a:extLst>
              <a:ext uri="{FF2B5EF4-FFF2-40B4-BE49-F238E27FC236}">
                <a16:creationId xmlns:a16="http://schemas.microsoft.com/office/drawing/2014/main" id="{D1E4CEA7-AED3-4050-BBBB-497D92A1D6A7}"/>
              </a:ext>
            </a:extLst>
          </p:cNvPr>
          <p:cNvSpPr>
            <a:spLocks noGrp="1"/>
          </p:cNvSpPr>
          <p:nvPr>
            <p:ph type="body" sz="quarter" idx="14"/>
          </p:nvPr>
        </p:nvSpPr>
        <p:spPr>
          <a:xfrm>
            <a:off x="388093" y="4924756"/>
            <a:ext cx="11438147" cy="1658417"/>
          </a:xfrm>
        </p:spPr>
        <p:txBody>
          <a:bodyPr/>
          <a:lstStyle/>
          <a:p>
            <a:pPr rtl="0" algn="l"/>
            <a:r>
              <a:rPr lang="en-GB" dirty="0"/>
              <a:t>Du måste fatta ett beslut om att leda och se dig själv som en samhällsledare. </a:t>
            </a:r>
          </a:p>
          <a:p>
            <a:pPr rtl="0" algn="l"/>
            <a:r>
              <a:rPr lang="en-GB" dirty="0"/>
              <a:t>Ingen annan kan bidra med vad du kan. Du har en synvinkel som ingen annan har. Du har en uppsättning färdigheter som är unika. Ditt hörn av världen kommer att bli annorlunda om du bestämmer dig för att agera på dess vägnar.</a:t>
            </a:r>
          </a:p>
        </p:txBody>
      </p:sp>
      <p:pic>
        <p:nvPicPr>
          <p:cNvPr id="6" name="Picture Placeholder 5" descr="A picture containing outdoor, grass, person  Description automatically generated">
            <a:extLst>
              <a:ext uri="{FF2B5EF4-FFF2-40B4-BE49-F238E27FC236}">
                <a16:creationId xmlns:a16="http://schemas.microsoft.com/office/drawing/2014/main" id="{C8EBD756-9B9E-46F8-9C6E-6EF74F9DAB5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636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0648F2-40E9-4D4D-83F9-C9504C5FF090}"/>
              </a:ext>
            </a:extLst>
          </p:cNvPr>
          <p:cNvSpPr>
            <a:spLocks noGrp="1"/>
          </p:cNvSpPr>
          <p:nvPr>
            <p:ph type="body" sz="quarter" idx="14"/>
          </p:nvPr>
        </p:nvSpPr>
        <p:spPr>
          <a:xfrm>
            <a:off x="4701911" y="4462755"/>
            <a:ext cx="785328" cy="1056986"/>
          </a:xfrm>
        </p:spPr>
        <p:txBody>
          <a:bodyPr>
            <a:normAutofit fontScale="85000" lnSpcReduction="20000"/>
          </a:bodyPr>
          <a:lstStyle/>
          <a:p>
            <a:pPr rtl="0" algn="l"/>
            <a:endParaRPr lang="en-US"/>
          </a:p>
        </p:txBody>
      </p:sp>
      <p:sp>
        <p:nvSpPr>
          <p:cNvPr id="3" name="Text Placeholder 2">
            <a:extLst>
              <a:ext uri="{FF2B5EF4-FFF2-40B4-BE49-F238E27FC236}">
                <a16:creationId xmlns:a16="http://schemas.microsoft.com/office/drawing/2014/main" id="{234C7B68-8FBD-4B14-94AD-75EBFB087AD7}"/>
              </a:ext>
            </a:extLst>
          </p:cNvPr>
          <p:cNvSpPr>
            <a:spLocks noGrp="1"/>
          </p:cNvSpPr>
          <p:nvPr>
            <p:ph type="body" sz="quarter" idx="13"/>
          </p:nvPr>
        </p:nvSpPr>
        <p:spPr>
          <a:xfrm>
            <a:off x="632655" y="1025766"/>
            <a:ext cx="4369392" cy="4493975"/>
          </a:xfrm>
        </p:spPr>
        <p:txBody>
          <a:bodyPr/>
          <a:lstStyle/>
          <a:p>
            <a:pPr rtl="0" algn="l"/>
            <a:r>
              <a:rPr lang="en-US" dirty="0"/>
              <a:t>Inser du hur många händelser och val som har behövt inträffa sedan universums födelse, vilket ledde till att du blev precis som du är? </a:t>
            </a:r>
            <a:endParaRPr lang="hr-BA" dirty="0"/>
          </a:p>
          <a:p>
            <a:pPr rtl="0" algn="l"/>
            <a:r>
              <a:rPr lang="hr-BA" dirty="0"/>
              <a:t>- </a:t>
            </a:r>
            <a:r>
              <a:rPr lang="en-US" b="1" dirty="0"/>
              <a:t>A Wrinkle in Time (2018) </a:t>
            </a:r>
          </a:p>
          <a:p>
            <a:pPr rtl="0" algn="l"/>
            <a:endParaRPr lang="en-US" dirty="0"/>
          </a:p>
        </p:txBody>
      </p:sp>
      <p:sp>
        <p:nvSpPr>
          <p:cNvPr id="4" name="Text Placeholder 3">
            <a:extLst>
              <a:ext uri="{FF2B5EF4-FFF2-40B4-BE49-F238E27FC236}">
                <a16:creationId xmlns:a16="http://schemas.microsoft.com/office/drawing/2014/main" id="{6773C72B-0579-4C9D-9B73-13516E654C0A}"/>
              </a:ext>
            </a:extLst>
          </p:cNvPr>
          <p:cNvSpPr>
            <a:spLocks noGrp="1"/>
          </p:cNvSpPr>
          <p:nvPr>
            <p:ph type="body" sz="quarter" idx="15"/>
          </p:nvPr>
        </p:nvSpPr>
        <p:spPr>
          <a:xfrm>
            <a:off x="348347" y="757087"/>
            <a:ext cx="2613204" cy="1221666"/>
          </a:xfrm>
        </p:spPr>
        <p:txBody>
          <a:bodyPr>
            <a:normAutofit fontScale="92500" lnSpcReduction="10000"/>
          </a:bodyPr>
          <a:lstStyle/>
          <a:p>
            <a:pPr rtl="0" algn="l"/>
            <a:endParaRPr lang="en-US"/>
          </a:p>
        </p:txBody>
      </p:sp>
      <p:pic>
        <p:nvPicPr>
          <p:cNvPr id="7" name="Picture Placeholder 6" descr="A starry night sky with trees  Description automatically generated with low confidence">
            <a:extLst>
              <a:ext uri="{FF2B5EF4-FFF2-40B4-BE49-F238E27FC236}">
                <a16:creationId xmlns:a16="http://schemas.microsoft.com/office/drawing/2014/main" id="{2B4611BD-1342-4FB3-8EEF-4B6BB3D23438}"/>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53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C4F8FE-181E-4F38-A8AA-768B3F354742}"/>
              </a:ext>
            </a:extLst>
          </p:cNvPr>
          <p:cNvSpPr/>
          <p:nvPr/>
        </p:nvSpPr>
        <p:spPr>
          <a:xfrm>
            <a:off x="7356302" y="154343"/>
            <a:ext cx="4706319" cy="1375685"/>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3600" b="1" dirty="0">
              <a:solidFill>
                <a:schemeClr val="bg1"/>
              </a:solidFill>
              <a:ea typeface="Times New Roman" panose="02020603050405020304" pitchFamily="18" charset="0"/>
              <a:cs typeface="Calibri" panose="020F0502020204030204" pitchFamily="34" charset="0"/>
            </a:endParaRPr>
          </a:p>
        </p:txBody>
      </p:sp>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160375" y="337587"/>
            <a:ext cx="5623561" cy="63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t>SJÄLVBEDÖMNINGSAKTIVITET</a:t>
            </a:r>
          </a:p>
          <a:p>
            <a:pPr rtl="0" algn="l"/>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242908" y="2779609"/>
            <a:ext cx="11597640" cy="1015663"/>
          </a:xfrm>
          <a:prstGeom prst="rect">
            <a:avLst/>
          </a:prstGeom>
          <a:noFill/>
        </p:spPr>
        <p:txBody>
          <a:bodyPr wrap="square">
            <a:spAutoFit/>
          </a:bodyPr>
          <a:lstStyle/>
          <a:p>
            <a:pPr algn="ctr" rtl="0"/>
            <a:r>
              <a:rPr lang="en-GB" sz="3000" dirty="0">
                <a:solidFill>
                  <a:srgbClr val="404040"/>
                </a:solidFill>
              </a:rPr>
              <a:t>Ge din vision en skarpare bild. Vrid upp fokus. Sätt upp några långsiktiga och kortsiktiga mål. Det är så du karar en verklig väg till din vision.</a:t>
            </a:r>
          </a:p>
        </p:txBody>
      </p:sp>
      <p:sp>
        <p:nvSpPr>
          <p:cNvPr id="15" name="TextBox 14">
            <a:extLst>
              <a:ext uri="{FF2B5EF4-FFF2-40B4-BE49-F238E27FC236}">
                <a16:creationId xmlns:a16="http://schemas.microsoft.com/office/drawing/2014/main" id="{D77DF3A4-671B-479D-8E19-09C4BA7E5362}"/>
              </a:ext>
            </a:extLst>
          </p:cNvPr>
          <p:cNvSpPr txBox="1"/>
          <p:nvPr/>
        </p:nvSpPr>
        <p:spPr>
          <a:xfrm>
            <a:off x="304787" y="4186956"/>
            <a:ext cx="11757834" cy="2308324"/>
          </a:xfrm>
          <a:prstGeom prst="rect">
            <a:avLst/>
          </a:prstGeom>
          <a:noFill/>
        </p:spPr>
        <p:txBody>
          <a:bodyPr wrap="none" rtlCol="0">
            <a:spAutoFit/>
          </a:bodyPr>
          <a:lstStyle/>
          <a:p>
            <a:pPr rtl="0" algn="l"/>
            <a:r>
              <a:rPr lang="en-GB" sz="2400" b="1" dirty="0">
                <a:solidFill>
                  <a:srgbClr val="404040"/>
                </a:solidFill>
              </a:rPr>
              <a:t>ÖVERGRIPANDE MÅL</a:t>
            </a:r>
          </a:p>
          <a:p>
            <a:pPr rtl="0" algn="l"/>
            <a:endParaRPr lang="en-GB" sz="2400" b="1" dirty="0">
              <a:solidFill>
                <a:srgbClr val="404040"/>
              </a:solidFill>
            </a:endParaRPr>
          </a:p>
          <a:p>
            <a:pPr marL="342900" indent="-342900" rtl="0" algn="l">
              <a:buFont typeface="Wingdings" panose="05000000000000000000" pitchFamily="2" charset="2"/>
              <a:buChar char="ü"/>
            </a:pPr>
            <a:r>
              <a:rPr lang="en-GB" sz="2400" dirty="0">
                <a:solidFill>
                  <a:srgbClr val="404040"/>
                </a:solidFill>
              </a:rPr>
              <a:t>Vad är ditt treåriga mål som samhällsledare?</a:t>
            </a:r>
          </a:p>
          <a:p>
            <a:pPr marL="342900" indent="-342900" rtl="0" algn="l">
              <a:buFont typeface="Wingdings" panose="05000000000000000000" pitchFamily="2" charset="2"/>
              <a:buChar char="ü"/>
            </a:pPr>
            <a:r>
              <a:rPr lang="en-GB" sz="2400" dirty="0">
                <a:solidFill>
                  <a:srgbClr val="404040"/>
                </a:solidFill>
              </a:rPr>
              <a:t>Hur kommer man dit? Sätt upp 10 mätbara, realistiska mål – det här är dina</a:t>
            </a:r>
            <a:r>
              <a:rPr lang="en-GB" sz="2400" b="1" dirty="0">
                <a:solidFill>
                  <a:srgbClr val="404040"/>
                </a:solidFill>
              </a:rPr>
              <a:t>SPECIFIKA MÅL</a:t>
            </a:r>
          </a:p>
          <a:p>
            <a:pPr marL="342900" indent="-342900" rtl="0" algn="l">
              <a:buFont typeface="Wingdings" panose="05000000000000000000" pitchFamily="2" charset="2"/>
              <a:buChar char="ü"/>
            </a:pPr>
            <a:endParaRPr lang="en-GB" sz="2400" b="1" dirty="0">
              <a:solidFill>
                <a:srgbClr val="404040"/>
              </a:solidFill>
            </a:endParaRPr>
          </a:p>
          <a:p>
            <a:pPr marL="342900" indent="-342900" rtl="0" algn="l">
              <a:buFont typeface="Wingdings" panose="05000000000000000000" pitchFamily="2" charset="2"/>
              <a:buChar char="ü"/>
            </a:pPr>
            <a:endParaRPr lang="en-GB" sz="2400" b="1" dirty="0">
              <a:solidFill>
                <a:srgbClr val="404040"/>
              </a:solidFill>
            </a:endParaRPr>
          </a:p>
        </p:txBody>
      </p:sp>
      <p:pic>
        <p:nvPicPr>
          <p:cNvPr id="17" name="Graphic 16" descr="Cursor with solid fill">
            <a:extLst>
              <a:ext uri="{FF2B5EF4-FFF2-40B4-BE49-F238E27FC236}">
                <a16:creationId xmlns:a16="http://schemas.microsoft.com/office/drawing/2014/main" id="{05C71275-A910-4BB9-ADD9-FC67B046AB2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9620365">
            <a:off x="10413976" y="789806"/>
            <a:ext cx="724546" cy="724546"/>
          </a:xfrm>
          <a:prstGeom prst="rect">
            <a:avLst/>
          </a:prstGeom>
        </p:spPr>
      </p:pic>
      <p:sp>
        <p:nvSpPr>
          <p:cNvPr id="19" name="TextBox 18">
            <a:extLst>
              <a:ext uri="{FF2B5EF4-FFF2-40B4-BE49-F238E27FC236}">
                <a16:creationId xmlns:a16="http://schemas.microsoft.com/office/drawing/2014/main" id="{F215A64A-A46A-4C0B-AEAA-07974F35C8DB}"/>
              </a:ext>
            </a:extLst>
          </p:cNvPr>
          <p:cNvSpPr txBox="1"/>
          <p:nvPr/>
        </p:nvSpPr>
        <p:spPr>
          <a:xfrm>
            <a:off x="7867939" y="301522"/>
            <a:ext cx="3921072" cy="1292662"/>
          </a:xfrm>
          <a:prstGeom prst="rect">
            <a:avLst/>
          </a:prstGeom>
          <a:noFill/>
        </p:spPr>
        <p:txBody>
          <a:bodyPr wrap="square" rtlCol="0">
            <a:spAutoFit/>
          </a:bodyPr>
          <a:lstStyle/>
          <a:p>
            <a:pPr algn="ctr" rtl="0"/>
            <a:r>
              <a:rPr lang="en-GB" sz="1800" b="1" dirty="0">
                <a:solidFill>
                  <a:schemeClr val="bg1"/>
                </a:solidFill>
              </a:rPr>
              <a:t>ANTYDAN: </a:t>
            </a:r>
            <a:r>
              <a:rPr lang="pl-PL" sz="1800" dirty="0">
                <a:solidFill>
                  <a:schemeClr val="bg1"/>
                </a:solidFill>
                <a:effectLst/>
                <a:ea typeface="Times New Roman" panose="02020603050405020304" pitchFamily="18" charset="0"/>
                <a:cs typeface="Calibri" panose="020F0502020204030204" pitchFamily="34" charset="0"/>
              </a:rPr>
              <a:t>Använd th</a:t>
            </a:r>
            <a:r>
              <a:rPr lang="en-GB" sz="1800" dirty="0">
                <a:solidFill>
                  <a:schemeClr val="bg1"/>
                </a:solidFill>
                <a:ea typeface="Times New Roman" panose="02020603050405020304" pitchFamily="18" charset="0"/>
                <a:cs typeface="Calibri" panose="020F0502020204030204" pitchFamily="34" charset="0"/>
              </a:rPr>
              <a:t>är</a:t>
            </a:r>
            <a:r>
              <a:rPr lang="pl-PL" sz="1800" dirty="0">
                <a:solidFill>
                  <a:schemeClr val="bg1"/>
                </a:solidFill>
                <a:effectLst/>
                <a:ea typeface="Times New Roman" panose="02020603050405020304" pitchFamily="18" charset="0"/>
                <a:cs typeface="Calibri" panose="020F0502020204030204" pitchFamily="34" charset="0"/>
              </a:rPr>
              <a:t> checklista för att ta reda på varför du vill bli samhällsledare</a:t>
            </a:r>
            <a:r>
              <a:rPr lang="en-GB" sz="1800" b="1" dirty="0">
                <a:solidFill>
                  <a:schemeClr val="bg1"/>
                </a:solidFill>
                <a:ea typeface="Times New Roman" panose="02020603050405020304" pitchFamily="18" charset="0"/>
                <a:cs typeface="Calibri" panose="020F0502020204030204" pitchFamily="34" charset="0"/>
              </a:rPr>
              <a:t>:</a:t>
            </a:r>
          </a:p>
          <a:p>
            <a:pPr rtl="0" algn="l"/>
            <a:r>
              <a:rPr lang="en-US" sz="1800" b="1" dirty="0">
                <a:solidFill>
                  <a:schemeClr val="bg1"/>
                </a:solidFill>
                <a:effectLst/>
                <a:ea typeface="Times New Roman" panose="02020603050405020304" pitchFamily="18" charset="0"/>
                <a:cs typeface="Calibri" panose="020F0502020204030204" pitchFamily="34" charset="0"/>
              </a:rPr>
              <a:t> </a:t>
            </a:r>
            <a:r>
              <a:rPr lang="en-GB" sz="2400" b="1" dirty="0">
                <a:solidFill>
                  <a:schemeClr val="bg1"/>
                </a:solidFill>
                <a:ea typeface="Times New Roman" panose="02020603050405020304" pitchFamily="18" charset="0"/>
                <a:cs typeface="Calibri" panose="020F0502020204030204" pitchFamily="34" charset="0"/>
              </a:rPr>
              <a:t>Klick </a:t>
            </a:r>
            <a:r>
              <a:rPr lang="en-GB" sz="2400" b="1" dirty="0">
                <a:solidFill>
                  <a:schemeClr val="bg1"/>
                </a:solidFill>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HÄR</a:t>
            </a:r>
            <a:endParaRPr lang="en-GB" sz="2400" b="1" dirty="0">
              <a:solidFill>
                <a:schemeClr val="bg1"/>
              </a:solidFill>
              <a:ea typeface="Times New Roman" panose="02020603050405020304" pitchFamily="18" charset="0"/>
              <a:cs typeface="Calibri" panose="020F0502020204030204" pitchFamily="34" charset="0"/>
            </a:endParaRPr>
          </a:p>
          <a:p>
            <a:pPr rtl="0" algn="l"/>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70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BA0D6-8B34-41B4-9915-0BF0879A29E0}"/>
              </a:ext>
            </a:extLst>
          </p:cNvPr>
          <p:cNvSpPr>
            <a:spLocks noGrp="1"/>
          </p:cNvSpPr>
          <p:nvPr>
            <p:ph type="body" sz="quarter" idx="13"/>
          </p:nvPr>
        </p:nvSpPr>
        <p:spPr/>
        <p:txBody>
          <a:bodyPr>
            <a:normAutofit fontScale="92500" lnSpcReduction="20000"/>
          </a:bodyPr>
          <a:lstStyle/>
          <a:p>
            <a:pPr marL="36000" rtl="0" algn="l"/>
            <a:r>
              <a:rPr lang="en-GB" dirty="0"/>
              <a:t>Ibland är stegen mot ledarskap i migrantsamhället att tala ut och presentera dig själv</a:t>
            </a:r>
          </a:p>
        </p:txBody>
      </p:sp>
      <p:sp>
        <p:nvSpPr>
          <p:cNvPr id="3" name="Text Placeholder 2">
            <a:extLst>
              <a:ext uri="{FF2B5EF4-FFF2-40B4-BE49-F238E27FC236}">
                <a16:creationId xmlns:a16="http://schemas.microsoft.com/office/drawing/2014/main" id="{A872AE84-1ECD-4B7A-BD5C-69EA95F68297}"/>
              </a:ext>
            </a:extLst>
          </p:cNvPr>
          <p:cNvSpPr>
            <a:spLocks noGrp="1"/>
          </p:cNvSpPr>
          <p:nvPr>
            <p:ph type="body" sz="quarter" idx="14"/>
          </p:nvPr>
        </p:nvSpPr>
        <p:spPr>
          <a:xfrm>
            <a:off x="497155" y="5007454"/>
            <a:ext cx="9000157" cy="1378105"/>
          </a:xfrm>
        </p:spPr>
        <p:txBody>
          <a:bodyPr/>
          <a:lstStyle/>
          <a:p>
            <a:pPr rtl="0" algn="l">
              <a:lnSpc>
                <a:spcPct val="100000"/>
              </a:lnSpc>
            </a:pPr>
            <a:r>
              <a:rPr lang="en-GB" dirty="0"/>
              <a:t>Film och klippning: Moa Karlberg </a:t>
            </a:r>
          </a:p>
          <a:p>
            <a:pPr rtl="0" algn="l">
              <a:lnSpc>
                <a:spcPct val="100000"/>
              </a:lnSpc>
            </a:pPr>
            <a:r>
              <a:rPr lang="en-GB" dirty="0"/>
              <a:t>Musik: Christian </a:t>
            </a:r>
            <a:r>
              <a:rPr lang="en-GB" dirty="0" err="1"/>
              <a:t>Kjellvander</a:t>
            </a:r>
            <a:r>
              <a:rPr lang="en-GB" dirty="0"/>
              <a:t> </a:t>
            </a:r>
          </a:p>
          <a:p>
            <a:pPr rtl="0" algn="l">
              <a:lnSpc>
                <a:spcPct val="100000"/>
              </a:lnSpc>
            </a:pPr>
            <a:r>
              <a:rPr lang="en-GB" dirty="0"/>
              <a:t>Upphovsrätt: Svenska Institutet (SI), 2017</a:t>
            </a:r>
          </a:p>
        </p:txBody>
      </p:sp>
      <p:pic>
        <p:nvPicPr>
          <p:cNvPr id="5" name="Graphic 4" descr="Presentation with media outline">
            <a:extLst>
              <a:ext uri="{FF2B5EF4-FFF2-40B4-BE49-F238E27FC236}">
                <a16:creationId xmlns:a16="http://schemas.microsoft.com/office/drawing/2014/main" id="{C9C45F1B-A320-455E-9A6E-77C10F2B6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9915" y="155031"/>
            <a:ext cx="914400" cy="914400"/>
          </a:xfrm>
          <a:prstGeom prst="rect">
            <a:avLst/>
          </a:prstGeom>
        </p:spPr>
      </p:pic>
      <p:sp>
        <p:nvSpPr>
          <p:cNvPr id="6" name="TextBox 5">
            <a:extLst>
              <a:ext uri="{FF2B5EF4-FFF2-40B4-BE49-F238E27FC236}">
                <a16:creationId xmlns:a16="http://schemas.microsoft.com/office/drawing/2014/main" id="{10AC298A-7808-4D96-A198-254169768786}"/>
              </a:ext>
            </a:extLst>
          </p:cNvPr>
          <p:cNvSpPr txBox="1"/>
          <p:nvPr/>
        </p:nvSpPr>
        <p:spPr>
          <a:xfrm>
            <a:off x="4944315" y="347793"/>
            <a:ext cx="5540805" cy="461665"/>
          </a:xfrm>
          <a:prstGeom prst="rect">
            <a:avLst/>
          </a:prstGeom>
          <a:noFill/>
        </p:spPr>
        <p:txBody>
          <a:bodyPr wrap="square">
            <a:spAutoFit/>
          </a:bodyPr>
          <a:lstStyle/>
          <a:p>
            <a:pPr rtl="0" algn="l"/>
            <a:r>
              <a:rPr lang="en-GB" sz="2400" b="1" dirty="0">
                <a:solidFill>
                  <a:srgbClr val="F6BC67"/>
                </a:solidFill>
              </a:rPr>
              <a:t>SE Video: Porträtt av migration</a:t>
            </a:r>
            <a:endParaRPr lang="en-GB" sz="2400" dirty="0">
              <a:solidFill>
                <a:srgbClr val="F6BC67"/>
              </a:solidFill>
            </a:endParaRPr>
          </a:p>
        </p:txBody>
      </p:sp>
      <p:pic>
        <p:nvPicPr>
          <p:cNvPr id="7" name="Online Media 6" title="Portraits of Migration – Sweden Beyond the Headlines">
            <a:hlinkClick r:id="" action="ppaction://media"/>
            <a:extLst>
              <a:ext uri="{FF2B5EF4-FFF2-40B4-BE49-F238E27FC236}">
                <a16:creationId xmlns:a16="http://schemas.microsoft.com/office/drawing/2014/main" id="{57F524B4-DF29-4925-9197-463B9E95811A}"/>
              </a:ext>
            </a:extLst>
          </p:cNvPr>
          <p:cNvPicPr>
            <a:picLocks noRot="1" noChangeAspect="1"/>
          </p:cNvPicPr>
          <p:nvPr>
            <a:videoFile r:link="rId1"/>
          </p:nvPr>
        </p:nvPicPr>
        <p:blipFill>
          <a:blip r:embed="rId5"/>
          <a:stretch>
            <a:fillRect/>
          </a:stretch>
        </p:blipFill>
        <p:spPr>
          <a:xfrm>
            <a:off x="4395674" y="1163184"/>
            <a:ext cx="6638085" cy="3750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003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2716674"/>
            <a:ext cx="10978262" cy="1645919"/>
          </a:xfrm>
        </p:spPr>
        <p:txBody>
          <a:bodyPr/>
          <a:lstStyle/>
          <a:p>
            <a:pPr algn="ctr" rtl="0"/>
            <a:r>
              <a:rPr lang="en-GB" sz="3000" dirty="0"/>
              <a:t>Ta tre minuter för att överväga alla olika gemenskaper du känner att du är en del av och skriv var och en på en separat lapp.</a:t>
            </a:r>
          </a:p>
          <a:p>
            <a:pPr algn="ctr" rtl="0"/>
            <a:endParaRPr lang="en-GB" sz="3000" dirty="0"/>
          </a:p>
          <a:p>
            <a:pPr algn="l" rtl="0"/>
            <a:endParaRPr lang="en-GB" b="0" i="0" u="sng" strike="noStrike" baseline="0" dirty="0">
              <a:solidFill>
                <a:srgbClr val="3D3C3B"/>
              </a:solidFill>
            </a:endParaRPr>
          </a:p>
          <a:p>
            <a:pPr algn="l" rtl="0"/>
            <a:r>
              <a:rPr lang="en-GB" b="0" i="0" u="sng" strike="noStrike" baseline="0" dirty="0">
                <a:solidFill>
                  <a:srgbClr val="3D3C3B"/>
                </a:solidFill>
              </a:rPr>
              <a:t>ANTYDAN: </a:t>
            </a:r>
            <a:r>
              <a:rPr lang="en-GB" b="0" i="0" u="none" strike="noStrike" baseline="0" dirty="0">
                <a:solidFill>
                  <a:srgbClr val="3D3C3B"/>
                </a:solidFill>
              </a:rPr>
              <a:t>Kom ihåg, </a:t>
            </a:r>
            <a:r>
              <a:rPr lang="en-GB" dirty="0">
                <a:solidFill>
                  <a:srgbClr val="3D3C3B"/>
                </a:solidFill>
              </a:rPr>
              <a:t>det finns </a:t>
            </a:r>
            <a:r>
              <a:rPr lang="en-GB" b="0" i="0" u="none" strike="noStrike" baseline="0" dirty="0">
                <a:solidFill>
                  <a:srgbClr val="3D3C3B"/>
                </a:solidFill>
              </a:rPr>
              <a:t>två typer av samhällen: ett samhälle baserat på en geografisk ort och en intressegemenskap</a:t>
            </a:r>
          </a:p>
          <a:p>
            <a:pPr algn="l" rtl="0"/>
            <a:endParaRPr lang="en-GB" dirty="0">
              <a:solidFill>
                <a:srgbClr val="3D3C3B"/>
              </a:solidFill>
            </a:endParaRPr>
          </a:p>
          <a:p>
            <a:pPr algn="l" rtl="0"/>
            <a:r>
              <a:rPr lang="en-GB" dirty="0">
                <a:solidFill>
                  <a:srgbClr val="3D3C3B"/>
                </a:solidFill>
              </a:rPr>
              <a:t>Fyll i tabellen i nästa steg:</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5022289" y="435365"/>
            <a:ext cx="2072641" cy="63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TRÄNING</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804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5022289" y="435365"/>
            <a:ext cx="2072641" cy="63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TRÄNING</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 name="Table 14">
            <a:extLst>
              <a:ext uri="{FF2B5EF4-FFF2-40B4-BE49-F238E27FC236}">
                <a16:creationId xmlns:a16="http://schemas.microsoft.com/office/drawing/2014/main" id="{B954C01A-1A60-4F62-BFCC-1C88C5F88319}"/>
              </a:ext>
            </a:extLst>
          </p:cNvPr>
          <p:cNvGraphicFramePr>
            <a:graphicFrameLocks noGrp="1"/>
          </p:cNvGraphicFramePr>
          <p:nvPr>
            <p:extLst>
              <p:ext uri="{D42A27DB-BD31-4B8C-83A1-F6EECF244321}">
                <p14:modId xmlns:p14="http://schemas.microsoft.com/office/powerpoint/2010/main" val="3098670554"/>
              </p:ext>
            </p:extLst>
          </p:nvPr>
        </p:nvGraphicFramePr>
        <p:xfrm>
          <a:off x="828017" y="3519165"/>
          <a:ext cx="10695601" cy="3142809"/>
        </p:xfrm>
        <a:graphic>
          <a:graphicData uri="http://schemas.openxmlformats.org/drawingml/2006/table">
            <a:tbl>
              <a:tblPr firstRow="1" bandRow="1">
                <a:tableStyleId>{C4B1156A-380E-4F78-BDF5-A606A8083BF9}</a:tableStyleId>
              </a:tblPr>
              <a:tblGrid>
                <a:gridCol w="3456671">
                  <a:extLst>
                    <a:ext uri="{9D8B030D-6E8A-4147-A177-3AD203B41FA5}">
                      <a16:colId xmlns:a16="http://schemas.microsoft.com/office/drawing/2014/main" val="1209884319"/>
                    </a:ext>
                  </a:extLst>
                </a:gridCol>
                <a:gridCol w="3619465">
                  <a:extLst>
                    <a:ext uri="{9D8B030D-6E8A-4147-A177-3AD203B41FA5}">
                      <a16:colId xmlns:a16="http://schemas.microsoft.com/office/drawing/2014/main" val="915800240"/>
                    </a:ext>
                  </a:extLst>
                </a:gridCol>
                <a:gridCol w="3619465">
                  <a:extLst>
                    <a:ext uri="{9D8B030D-6E8A-4147-A177-3AD203B41FA5}">
                      <a16:colId xmlns:a16="http://schemas.microsoft.com/office/drawing/2014/main" val="3081342818"/>
                    </a:ext>
                  </a:extLst>
                </a:gridCol>
              </a:tblGrid>
              <a:tr h="665000">
                <a:tc>
                  <a:txBody>
                    <a:bodyPr/>
                    <a:lstStyle/>
                    <a:p>
                      <a:pPr rtl="0" algn="l"/>
                      <a:endParaRPr lang="en-GB" b="0" dirty="0">
                        <a:solidFill>
                          <a:srgbClr val="5E5E5E"/>
                        </a:solidFill>
                      </a:endParaRPr>
                    </a:p>
                  </a:txBody>
                  <a:tcPr/>
                </a:tc>
                <a:tc>
                  <a:txBody>
                    <a:bodyPr/>
                    <a:lstStyle/>
                    <a:p>
                      <a:pPr algn="ctr" rtl="0"/>
                      <a:r>
                        <a:rPr lang="en-GB" sz="1800" b="1" u="none" strike="noStrike" kern="1200" baseline="0" dirty="0">
                          <a:solidFill>
                            <a:srgbClr val="5E5E5E"/>
                          </a:solidFill>
                        </a:rPr>
                        <a:t>Geografisk</a:t>
                      </a:r>
                      <a:endParaRPr lang="en-GB" dirty="0">
                        <a:solidFill>
                          <a:srgbClr val="5E5E5E"/>
                        </a:solidFill>
                      </a:endParaRPr>
                    </a:p>
                  </a:txBody>
                  <a:tcPr/>
                </a:tc>
                <a:tc>
                  <a:txBody>
                    <a:bodyPr/>
                    <a:lstStyle/>
                    <a:p>
                      <a:pPr algn="ctr" rtl="0"/>
                      <a:r>
                        <a:rPr lang="en-GB" sz="1800" b="1" u="none" strike="noStrike" kern="1200" baseline="0" dirty="0">
                          <a:solidFill>
                            <a:srgbClr val="5E5E5E"/>
                          </a:solidFill>
                        </a:rPr>
                        <a:t>Intressera</a:t>
                      </a:r>
                      <a:endParaRPr lang="en-GB" dirty="0">
                        <a:solidFill>
                          <a:srgbClr val="5E5E5E"/>
                        </a:solidFill>
                      </a:endParaRPr>
                    </a:p>
                  </a:txBody>
                  <a:tcPr/>
                </a:tc>
                <a:extLst>
                  <a:ext uri="{0D108BD9-81ED-4DB2-BD59-A6C34878D82A}">
                    <a16:rowId xmlns:a16="http://schemas.microsoft.com/office/drawing/2014/main" val="2035098671"/>
                  </a:ext>
                </a:extLst>
              </a:tr>
              <a:tr h="665000">
                <a:tc>
                  <a:txBody>
                    <a:bodyPr/>
                    <a:lstStyle/>
                    <a:p>
                      <a:pPr rtl="0" algn="l"/>
                      <a:r>
                        <a:rPr lang="en-GB" b="0" dirty="0">
                          <a:solidFill>
                            <a:srgbClr val="5E5E5E"/>
                          </a:solidFill>
                        </a:rPr>
                        <a:t>Lokalt/regionalt </a:t>
                      </a:r>
                    </a:p>
                  </a:txBody>
                  <a:tcPr/>
                </a:tc>
                <a:tc>
                  <a:txBody>
                    <a:bodyPr/>
                    <a:lstStyle/>
                    <a:p>
                      <a:pPr rtl="0" algn="l"/>
                      <a:endParaRPr lang="en-GB" dirty="0">
                        <a:solidFill>
                          <a:srgbClr val="5E5E5E"/>
                        </a:solidFill>
                      </a:endParaRPr>
                    </a:p>
                  </a:txBody>
                  <a:tcPr/>
                </a:tc>
                <a:tc>
                  <a:txBody>
                    <a:bodyPr/>
                    <a:lstStyle/>
                    <a:p>
                      <a:pPr rtl="0" algn="l"/>
                      <a:endParaRPr lang="en-GB" dirty="0">
                        <a:solidFill>
                          <a:srgbClr val="5E5E5E"/>
                        </a:solidFill>
                      </a:endParaRPr>
                    </a:p>
                  </a:txBody>
                  <a:tcPr/>
                </a:tc>
                <a:extLst>
                  <a:ext uri="{0D108BD9-81ED-4DB2-BD59-A6C34878D82A}">
                    <a16:rowId xmlns:a16="http://schemas.microsoft.com/office/drawing/2014/main" val="3120259309"/>
                  </a:ext>
                </a:extLst>
              </a:tr>
              <a:tr h="665000">
                <a:tc>
                  <a:txBody>
                    <a:bodyPr/>
                    <a:lstStyle/>
                    <a:p>
                      <a:pPr rtl="0" algn="l"/>
                      <a:r>
                        <a:rPr lang="en-GB" b="0" dirty="0">
                          <a:solidFill>
                            <a:srgbClr val="5E5E5E"/>
                          </a:solidFill>
                        </a:rPr>
                        <a:t>Nationell</a:t>
                      </a:r>
                    </a:p>
                  </a:txBody>
                  <a:tcPr/>
                </a:tc>
                <a:tc>
                  <a:txBody>
                    <a:bodyPr/>
                    <a:lstStyle/>
                    <a:p>
                      <a:pPr rtl="0" algn="l"/>
                      <a:endParaRPr lang="en-GB">
                        <a:solidFill>
                          <a:srgbClr val="5E5E5E"/>
                        </a:solidFill>
                      </a:endParaRPr>
                    </a:p>
                  </a:txBody>
                  <a:tcPr/>
                </a:tc>
                <a:tc>
                  <a:txBody>
                    <a:bodyPr/>
                    <a:lstStyle/>
                    <a:p>
                      <a:pPr rtl="0" algn="l"/>
                      <a:endParaRPr lang="en-GB" dirty="0">
                        <a:solidFill>
                          <a:srgbClr val="5E5E5E"/>
                        </a:solidFill>
                      </a:endParaRPr>
                    </a:p>
                  </a:txBody>
                  <a:tcPr/>
                </a:tc>
                <a:extLst>
                  <a:ext uri="{0D108BD9-81ED-4DB2-BD59-A6C34878D82A}">
                    <a16:rowId xmlns:a16="http://schemas.microsoft.com/office/drawing/2014/main" val="1133290702"/>
                  </a:ext>
                </a:extLst>
              </a:tr>
              <a:tr h="1147809">
                <a:tc>
                  <a:txBody>
                    <a:bodyPr/>
                    <a:lstStyle/>
                    <a:p>
                      <a:pPr rtl="0" algn="l"/>
                      <a:r>
                        <a:rPr lang="en-GB" sz="1800" b="0" u="none" strike="noStrike" kern="1200" baseline="0" dirty="0">
                          <a:solidFill>
                            <a:srgbClr val="5E5E5E"/>
                          </a:solidFill>
                        </a:rPr>
                        <a:t>Internationell/global</a:t>
                      </a:r>
                    </a:p>
                    <a:p>
                      <a:pPr rtl="0" algn="l"/>
                      <a:r>
                        <a:rPr lang="en-GB" sz="1800" b="0" u="none" strike="noStrike" kern="1200" baseline="0" dirty="0">
                          <a:solidFill>
                            <a:srgbClr val="5E5E5E"/>
                          </a:solidFill>
                        </a:rPr>
                        <a:t>inklusive online</a:t>
                      </a:r>
                      <a:endParaRPr lang="en-GB" b="0" dirty="0">
                        <a:solidFill>
                          <a:srgbClr val="5E5E5E"/>
                        </a:solidFill>
                      </a:endParaRPr>
                    </a:p>
                  </a:txBody>
                  <a:tcPr/>
                </a:tc>
                <a:tc>
                  <a:txBody>
                    <a:bodyPr/>
                    <a:lstStyle/>
                    <a:p>
                      <a:pPr rtl="0" algn="l"/>
                      <a:endParaRPr lang="en-GB" dirty="0">
                        <a:solidFill>
                          <a:srgbClr val="5E5E5E"/>
                        </a:solidFill>
                      </a:endParaRPr>
                    </a:p>
                  </a:txBody>
                  <a:tcPr/>
                </a:tc>
                <a:tc>
                  <a:txBody>
                    <a:bodyPr/>
                    <a:lstStyle/>
                    <a:p>
                      <a:pPr rtl="0" algn="l"/>
                      <a:endParaRPr lang="en-GB" dirty="0">
                        <a:solidFill>
                          <a:srgbClr val="5E5E5E"/>
                        </a:solidFill>
                      </a:endParaRPr>
                    </a:p>
                  </a:txBody>
                  <a:tcPr/>
                </a:tc>
                <a:extLst>
                  <a:ext uri="{0D108BD9-81ED-4DB2-BD59-A6C34878D82A}">
                    <a16:rowId xmlns:a16="http://schemas.microsoft.com/office/drawing/2014/main" val="2410827346"/>
                  </a:ext>
                </a:extLst>
              </a:tr>
            </a:tbl>
          </a:graphicData>
        </a:graphic>
      </p:graphicFrame>
      <p:sp>
        <p:nvSpPr>
          <p:cNvPr id="15" name="Text Placeholder 2">
            <a:extLst>
              <a:ext uri="{FF2B5EF4-FFF2-40B4-BE49-F238E27FC236}">
                <a16:creationId xmlns:a16="http://schemas.microsoft.com/office/drawing/2014/main" id="{06D67C5A-2A22-4DA5-926B-205918A24981}"/>
              </a:ext>
            </a:extLst>
          </p:cNvPr>
          <p:cNvSpPr txBox="1">
            <a:spLocks/>
          </p:cNvSpPr>
          <p:nvPr/>
        </p:nvSpPr>
        <p:spPr>
          <a:xfrm>
            <a:off x="3990803" y="2562141"/>
            <a:ext cx="4002521" cy="633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en-GB" sz="3000" dirty="0"/>
              <a:t>Typer av samhällen</a:t>
            </a:r>
          </a:p>
        </p:txBody>
      </p:sp>
    </p:spTree>
    <p:extLst>
      <p:ext uri="{BB962C8B-B14F-4D97-AF65-F5344CB8AC3E}">
        <p14:creationId xmlns:p14="http://schemas.microsoft.com/office/powerpoint/2010/main" val="272262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a:xfrm>
            <a:off x="6096001" y="695930"/>
            <a:ext cx="5252494" cy="3664001"/>
          </a:xfrm>
        </p:spPr>
        <p:txBody>
          <a:bodyPr/>
          <a:lstStyle/>
          <a:p>
            <a:pPr rtl="0" algn="l"/>
            <a:r>
              <a:rPr lang="en-US" dirty="0"/>
              <a:t>Vad är </a:t>
            </a:r>
          </a:p>
          <a:p>
            <a:pPr rtl="0" algn="l"/>
            <a:r>
              <a:rPr lang="en-US" dirty="0"/>
              <a:t>Samhällsledarskap?</a:t>
            </a:r>
          </a:p>
          <a:p>
            <a:pPr rtl="0" algn="l"/>
            <a:endParaRPr lang="en-US" dirty="0"/>
          </a:p>
          <a:p>
            <a:pPr rtl="0" algn="l"/>
            <a:r>
              <a:rPr lang="en-GB" sz="3000" b="0" dirty="0"/>
              <a:t>Kännetecken för stora ledare i samband med invandrargemenskaper</a:t>
            </a:r>
            <a:r>
              <a:rPr lang="en-US" b="0" dirty="0"/>
              <a:t> </a:t>
            </a:r>
          </a:p>
        </p:txBody>
      </p:sp>
    </p:spTree>
    <p:extLst>
      <p:ext uri="{BB962C8B-B14F-4D97-AF65-F5344CB8AC3E}">
        <p14:creationId xmlns:p14="http://schemas.microsoft.com/office/powerpoint/2010/main" val="335481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3042138"/>
            <a:ext cx="10978262" cy="2862716"/>
          </a:xfrm>
        </p:spPr>
        <p:txBody>
          <a:bodyPr/>
          <a:lstStyle/>
          <a:p>
            <a:pPr algn="ctr" rtl="0"/>
            <a:r>
              <a:rPr lang="en-GB" sz="3000" dirty="0"/>
              <a:t>Beskriv din gemenskap till detaljer</a:t>
            </a:r>
          </a:p>
          <a:p>
            <a:pPr algn="l" rtl="0"/>
            <a:endParaRPr lang="en-GB" b="0" i="0" u="sng" strike="noStrike" baseline="0" dirty="0">
              <a:solidFill>
                <a:srgbClr val="3D3C3B"/>
              </a:solidFill>
            </a:endParaRPr>
          </a:p>
          <a:p>
            <a:pPr marL="342900" indent="-342900" algn="l" rtl="0">
              <a:buFont typeface="Wingdings" panose="05000000000000000000" pitchFamily="2" charset="2"/>
              <a:buChar char="ü"/>
            </a:pPr>
            <a:r>
              <a:rPr lang="en-GB" b="0" i="0" strike="noStrike" baseline="0" dirty="0">
                <a:solidFill>
                  <a:srgbClr val="3D3C3B"/>
                </a:solidFill>
              </a:rPr>
              <a:t>Vem består ditt samhälle av, vilka grupper? </a:t>
            </a:r>
          </a:p>
          <a:p>
            <a:pPr marL="342900" indent="-342900" algn="l" rtl="0">
              <a:buFont typeface="Wingdings" panose="05000000000000000000" pitchFamily="2" charset="2"/>
              <a:buChar char="ü"/>
            </a:pPr>
            <a:r>
              <a:rPr lang="en-GB" b="0" i="0" strike="noStrike" baseline="0" dirty="0">
                <a:solidFill>
                  <a:srgbClr val="3D3C3B"/>
                </a:solidFill>
              </a:rPr>
              <a:t>Vad är deras demografi, deras beteende? </a:t>
            </a:r>
          </a:p>
          <a:p>
            <a:pPr marL="342900" indent="-342900" algn="l" rtl="0">
              <a:buFont typeface="Wingdings" panose="05000000000000000000" pitchFamily="2" charset="2"/>
              <a:buChar char="ü"/>
            </a:pPr>
            <a:r>
              <a:rPr lang="en-GB" b="0" i="0" strike="noStrike" baseline="0" dirty="0">
                <a:solidFill>
                  <a:srgbClr val="3D3C3B"/>
                </a:solidFill>
              </a:rPr>
              <a:t>Är det en geografisk eller virtuell gemenskap? </a:t>
            </a:r>
          </a:p>
          <a:p>
            <a:pPr marL="342900" indent="-342900" algn="l" rtl="0">
              <a:buFont typeface="Wingdings" panose="05000000000000000000" pitchFamily="2" charset="2"/>
              <a:buChar char="ü"/>
            </a:pPr>
            <a:r>
              <a:rPr lang="en-GB" b="0" i="0" strike="noStrike" baseline="0" dirty="0">
                <a:solidFill>
                  <a:srgbClr val="3D3C3B"/>
                </a:solidFill>
              </a:rPr>
              <a:t>Vad är </a:t>
            </a:r>
            <a:r>
              <a:rPr lang="en-GB" b="0" i="0" strike="noStrike" baseline="0" dirty="0" err="1">
                <a:solidFill>
                  <a:srgbClr val="3D3C3B"/>
                </a:solidFill>
              </a:rPr>
              <a:t>problem.svagheter</a:t>
            </a:r>
            <a:r>
              <a:rPr lang="en-GB" b="0" i="0" strike="noStrike" baseline="0" dirty="0">
                <a:solidFill>
                  <a:srgbClr val="3D3C3B"/>
                </a:solidFill>
              </a:rPr>
              <a:t> i ditt samhälle, vilka är dess styrkor?</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5022289" y="435365"/>
            <a:ext cx="2072641" cy="63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TRÄNING</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177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lstStyle/>
          <a:p>
            <a:pPr rtl="0" algn="l"/>
            <a:r>
              <a:rPr lang="en-US" dirty="0"/>
              <a:t>Vad är </a:t>
            </a:r>
          </a:p>
          <a:p>
            <a:pPr rtl="0" algn="l"/>
            <a:r>
              <a:rPr lang="en-US" dirty="0"/>
              <a:t>Advokatförmåga?</a:t>
            </a:r>
          </a:p>
        </p:txBody>
      </p:sp>
    </p:spTree>
    <p:extLst>
      <p:ext uri="{BB962C8B-B14F-4D97-AF65-F5344CB8AC3E}">
        <p14:creationId xmlns:p14="http://schemas.microsoft.com/office/powerpoint/2010/main" val="423236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C6491-E967-416B-863F-696DF2D80421}"/>
              </a:ext>
            </a:extLst>
          </p:cNvPr>
          <p:cNvSpPr>
            <a:spLocks noGrp="1"/>
          </p:cNvSpPr>
          <p:nvPr>
            <p:ph type="body" sz="quarter" idx="13"/>
          </p:nvPr>
        </p:nvSpPr>
        <p:spPr/>
        <p:txBody>
          <a:bodyPr/>
          <a:lstStyle/>
          <a:p>
            <a:pPr rtl="0" algn="l"/>
            <a:r>
              <a:rPr lang="en-GB" b="1" dirty="0"/>
              <a:t>Vad är Advocacy?</a:t>
            </a:r>
            <a:endParaRPr lang="en-GB" dirty="0"/>
          </a:p>
        </p:txBody>
      </p:sp>
      <p:sp>
        <p:nvSpPr>
          <p:cNvPr id="3" name="Text Placeholder 2">
            <a:extLst>
              <a:ext uri="{FF2B5EF4-FFF2-40B4-BE49-F238E27FC236}">
                <a16:creationId xmlns:a16="http://schemas.microsoft.com/office/drawing/2014/main" id="{71F33A15-856D-4FEE-90A2-CBE2A2F04DFC}"/>
              </a:ext>
            </a:extLst>
          </p:cNvPr>
          <p:cNvSpPr>
            <a:spLocks noGrp="1"/>
          </p:cNvSpPr>
          <p:nvPr>
            <p:ph type="body" sz="quarter" idx="14"/>
          </p:nvPr>
        </p:nvSpPr>
        <p:spPr>
          <a:xfrm>
            <a:off x="1901733" y="2432002"/>
            <a:ext cx="9185564" cy="3245241"/>
          </a:xfrm>
        </p:spPr>
        <p:txBody>
          <a:bodyPr/>
          <a:lstStyle/>
          <a:p>
            <a:pPr rtl="0" algn="l"/>
            <a:r>
              <a:rPr lang="en-GB" b="1" dirty="0"/>
              <a:t>Försvar</a:t>
            </a:r>
            <a:r>
              <a:rPr lang="en-GB" dirty="0"/>
              <a:t> hänvisar till en individs eller grupps ansträngningar att effektivt kommunicera, förmedla, förhandla om eller hävda intressen, önskningar, behov och rättigheter för dig själv eller en annan person. </a:t>
            </a:r>
          </a:p>
          <a:p>
            <a:pPr rtl="0" algn="l"/>
            <a:endParaRPr lang="en-GB" dirty="0"/>
          </a:p>
          <a:p>
            <a:pPr rtl="0" algn="l"/>
            <a:r>
              <a:rPr lang="en-GB" dirty="0"/>
              <a:t>Det kan betyda många saker men generellt = vidta åtgärder! </a:t>
            </a:r>
          </a:p>
          <a:p>
            <a:pPr rtl="0" algn="l"/>
            <a:endParaRPr lang="en-GB" dirty="0"/>
          </a:p>
          <a:p>
            <a:pPr rtl="0" algn="l"/>
            <a:endParaRPr lang="en-GB" dirty="0"/>
          </a:p>
          <a:p>
            <a:pPr rtl="0" algn="l"/>
            <a:r>
              <a:rPr lang="en-GB" dirty="0"/>
              <a:t>En advokat är en person som talar upp för och försvarar sig själv eller en annan persons rättigheter.</a:t>
            </a:r>
          </a:p>
        </p:txBody>
      </p:sp>
      <p:grpSp>
        <p:nvGrpSpPr>
          <p:cNvPr id="4" name="Google Shape;491;p39">
            <a:extLst>
              <a:ext uri="{FF2B5EF4-FFF2-40B4-BE49-F238E27FC236}">
                <a16:creationId xmlns:a16="http://schemas.microsoft.com/office/drawing/2014/main" id="{7D8DF292-EA53-41EA-97B9-809C559B35AE}"/>
              </a:ext>
            </a:extLst>
          </p:cNvPr>
          <p:cNvGrpSpPr/>
          <p:nvPr/>
        </p:nvGrpSpPr>
        <p:grpSpPr>
          <a:xfrm>
            <a:off x="545396" y="2439876"/>
            <a:ext cx="904261" cy="549781"/>
            <a:chOff x="1934025" y="1001650"/>
            <a:chExt cx="415300" cy="355600"/>
          </a:xfrm>
        </p:grpSpPr>
        <p:sp>
          <p:nvSpPr>
            <p:cNvPr id="5" name="Google Shape;492;p39">
              <a:extLst>
                <a:ext uri="{FF2B5EF4-FFF2-40B4-BE49-F238E27FC236}">
                  <a16:creationId xmlns:a16="http://schemas.microsoft.com/office/drawing/2014/main" id="{407B69DA-208B-41AE-8F4B-49695A798301}"/>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7312DC3A-DAE8-4839-B01C-F9F8829D86C9}"/>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529F01A4-5C13-4272-992B-EB24BF57DD99}"/>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D66C7624-DDC2-4E55-805A-D5E65956E56C}"/>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74;p39">
            <a:extLst>
              <a:ext uri="{FF2B5EF4-FFF2-40B4-BE49-F238E27FC236}">
                <a16:creationId xmlns:a16="http://schemas.microsoft.com/office/drawing/2014/main" id="{74176FDF-14CA-475E-AE83-995FB402BC52}"/>
              </a:ext>
            </a:extLst>
          </p:cNvPr>
          <p:cNvGrpSpPr/>
          <p:nvPr/>
        </p:nvGrpSpPr>
        <p:grpSpPr>
          <a:xfrm>
            <a:off x="671875" y="3866688"/>
            <a:ext cx="651194" cy="745625"/>
            <a:chOff x="576250" y="4319400"/>
            <a:chExt cx="442075" cy="442050"/>
          </a:xfrm>
        </p:grpSpPr>
        <p:sp>
          <p:nvSpPr>
            <p:cNvPr id="10" name="Google Shape;675;p39">
              <a:extLst>
                <a:ext uri="{FF2B5EF4-FFF2-40B4-BE49-F238E27FC236}">
                  <a16:creationId xmlns:a16="http://schemas.microsoft.com/office/drawing/2014/main" id="{678B20CB-D432-4EBA-BA0F-AE0049A59488}"/>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6;p39">
              <a:extLst>
                <a:ext uri="{FF2B5EF4-FFF2-40B4-BE49-F238E27FC236}">
                  <a16:creationId xmlns:a16="http://schemas.microsoft.com/office/drawing/2014/main" id="{53FBA80A-5458-4912-A7B9-4E546763FD3F}"/>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7;p39">
              <a:extLst>
                <a:ext uri="{FF2B5EF4-FFF2-40B4-BE49-F238E27FC236}">
                  <a16:creationId xmlns:a16="http://schemas.microsoft.com/office/drawing/2014/main" id="{25384D32-0597-427D-A4BF-3E51FA7AA4F7}"/>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8;p39">
              <a:extLst>
                <a:ext uri="{FF2B5EF4-FFF2-40B4-BE49-F238E27FC236}">
                  <a16:creationId xmlns:a16="http://schemas.microsoft.com/office/drawing/2014/main" id="{56AC1BC7-DA06-4834-A1B4-8D6D208A97BA}"/>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99;p39">
            <a:extLst>
              <a:ext uri="{FF2B5EF4-FFF2-40B4-BE49-F238E27FC236}">
                <a16:creationId xmlns:a16="http://schemas.microsoft.com/office/drawing/2014/main" id="{A41B4E68-1F8E-49B0-8377-7BC4ADDDD35C}"/>
              </a:ext>
            </a:extLst>
          </p:cNvPr>
          <p:cNvSpPr/>
          <p:nvPr/>
        </p:nvSpPr>
        <p:spPr>
          <a:xfrm>
            <a:off x="545397" y="5489344"/>
            <a:ext cx="904260" cy="57503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21585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  Description automatically generated">
            <a:extLst>
              <a:ext uri="{FF2B5EF4-FFF2-40B4-BE49-F238E27FC236}">
                <a16:creationId xmlns:a16="http://schemas.microsoft.com/office/drawing/2014/main" id="{77835F73-C409-4F3A-BB7C-2830B20B4E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30295" y="0"/>
            <a:ext cx="2412076" cy="2295698"/>
          </a:xfrm>
          <a:prstGeom prst="rect">
            <a:avLst/>
          </a:prstGeom>
        </p:spPr>
      </p:pic>
      <p:sp>
        <p:nvSpPr>
          <p:cNvPr id="2" name="Text Placeholder 1">
            <a:extLst>
              <a:ext uri="{FF2B5EF4-FFF2-40B4-BE49-F238E27FC236}">
                <a16:creationId xmlns:a16="http://schemas.microsoft.com/office/drawing/2014/main" id="{182D90FD-C6E8-415F-B98C-0099C42BA439}"/>
              </a:ext>
            </a:extLst>
          </p:cNvPr>
          <p:cNvSpPr>
            <a:spLocks noGrp="1"/>
          </p:cNvSpPr>
          <p:nvPr>
            <p:ph type="body" sz="quarter" idx="15"/>
          </p:nvPr>
        </p:nvSpPr>
        <p:spPr/>
        <p:txBody>
          <a:bodyPr/>
          <a:lstStyle/>
          <a:p>
            <a:pPr rtl="0" algn="l"/>
            <a:r>
              <a:rPr lang="en-GB" dirty="0"/>
              <a:t>Typer av opinionsbildning</a:t>
            </a:r>
          </a:p>
        </p:txBody>
      </p:sp>
      <p:sp>
        <p:nvSpPr>
          <p:cNvPr id="3" name="Text Placeholder 2">
            <a:extLst>
              <a:ext uri="{FF2B5EF4-FFF2-40B4-BE49-F238E27FC236}">
                <a16:creationId xmlns:a16="http://schemas.microsoft.com/office/drawing/2014/main" id="{D27FE52B-1560-44D5-A457-38B1C7339E76}"/>
              </a:ext>
            </a:extLst>
          </p:cNvPr>
          <p:cNvSpPr>
            <a:spLocks noGrp="1"/>
          </p:cNvSpPr>
          <p:nvPr>
            <p:ph type="body" sz="quarter" idx="16"/>
          </p:nvPr>
        </p:nvSpPr>
        <p:spPr/>
        <p:txBody>
          <a:bodyPr/>
          <a:lstStyle/>
          <a:p>
            <a:pPr marL="342900" indent="-342900" rtl="0" algn="l">
              <a:buFont typeface="Wingdings" panose="05000000000000000000" pitchFamily="2" charset="2"/>
              <a:buChar char="ü"/>
            </a:pPr>
            <a:r>
              <a:rPr lang="en-GB" sz="3000" b="1" dirty="0">
                <a:solidFill>
                  <a:srgbClr val="F6BC67"/>
                </a:solidFill>
              </a:rPr>
              <a:t>Självförespråkande:</a:t>
            </a:r>
            <a:r>
              <a:rPr lang="en-GB" dirty="0"/>
              <a:t>vidta åtgärder för att företräda och främja dina egna intressen; en självförespråkare är en person som talar för sig själv och försvarar sin egen rätt</a:t>
            </a:r>
          </a:p>
          <a:p>
            <a:pPr marL="342900" indent="-342900" rtl="0" algn="l">
              <a:buFont typeface="Wingdings" panose="05000000000000000000" pitchFamily="2" charset="2"/>
              <a:buChar char="ü"/>
            </a:pPr>
            <a:r>
              <a:rPr lang="en-GB" sz="3000" b="1" dirty="0">
                <a:solidFill>
                  <a:srgbClr val="F6BC67"/>
                </a:solidFill>
              </a:rPr>
              <a:t>Peer advocacy: </a:t>
            </a:r>
            <a:r>
              <a:rPr lang="en-GB" dirty="0"/>
              <a:t>vidta åtgärder för att företräda någon annans rättigheter och intressen än dig själv</a:t>
            </a:r>
          </a:p>
          <a:p>
            <a:pPr marL="342900" indent="-342900" rtl="0" algn="l">
              <a:buFont typeface="Wingdings" panose="05000000000000000000" pitchFamily="2" charset="2"/>
              <a:buChar char="ü"/>
            </a:pPr>
            <a:r>
              <a:rPr lang="en-GB" sz="3000" b="1" dirty="0">
                <a:solidFill>
                  <a:srgbClr val="F6BC67"/>
                </a:solidFill>
              </a:rPr>
              <a:t>System/systemisk opinionsbildning: </a:t>
            </a:r>
            <a:r>
              <a:rPr lang="en-GB" dirty="0"/>
              <a:t>vidta åtgärder för att påverka sociala, politiska och ekonomiska system för att åstadkomma förändring för grupper av människor</a:t>
            </a:r>
          </a:p>
          <a:p>
            <a:pPr marL="342900" indent="-342900" rtl="0" algn="l">
              <a:buFont typeface="Wingdings" panose="05000000000000000000" pitchFamily="2" charset="2"/>
              <a:buChar char="ü"/>
            </a:pPr>
            <a:r>
              <a:rPr lang="en-GB" sz="3000" b="1" dirty="0">
                <a:solidFill>
                  <a:srgbClr val="F6BC67"/>
                </a:solidFill>
              </a:rPr>
              <a:t>Formell opinionsbildning: </a:t>
            </a:r>
            <a:r>
              <a:rPr lang="en-GB" dirty="0"/>
              <a:t>vidta åtgärder med hjälp av byråer Legal advocacy: vidta åtgärder för att använda advokater och de juridiska eller administrativa systemen för att etablera eller skydda juridiska rättigheter</a:t>
            </a:r>
            <a:br>
              <a:rPr lang="en-GB" dirty="0"/>
            </a:br>
            <a:endParaRPr lang="en-GB" dirty="0"/>
          </a:p>
        </p:txBody>
      </p:sp>
    </p:spTree>
    <p:extLst>
      <p:ext uri="{BB962C8B-B14F-4D97-AF65-F5344CB8AC3E}">
        <p14:creationId xmlns:p14="http://schemas.microsoft.com/office/powerpoint/2010/main" val="2822722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2005D8-27C7-43E1-82DD-89D19A620963}"/>
              </a:ext>
            </a:extLst>
          </p:cNvPr>
          <p:cNvSpPr>
            <a:spLocks noGrp="1"/>
          </p:cNvSpPr>
          <p:nvPr>
            <p:ph type="body" sz="quarter" idx="13"/>
          </p:nvPr>
        </p:nvSpPr>
        <p:spPr/>
        <p:txBody>
          <a:bodyPr/>
          <a:lstStyle/>
          <a:p>
            <a:pPr rtl="0" algn="l"/>
            <a:r>
              <a:rPr lang="en-GB" dirty="0">
                <a:effectLst/>
                <a:latin typeface="Arial" panose="020B0604020202020204" pitchFamily="34" charset="0"/>
              </a:rPr>
              <a:t>Vilka migrantförespråkare tar med sig till bordet?</a:t>
            </a:r>
            <a:endParaRPr lang="en-GB" dirty="0"/>
          </a:p>
        </p:txBody>
      </p:sp>
      <p:sp>
        <p:nvSpPr>
          <p:cNvPr id="3" name="Text Placeholder 2">
            <a:extLst>
              <a:ext uri="{FF2B5EF4-FFF2-40B4-BE49-F238E27FC236}">
                <a16:creationId xmlns:a16="http://schemas.microsoft.com/office/drawing/2014/main" id="{B06351CC-8163-4B35-A400-03BC1AD2B0F0}"/>
              </a:ext>
            </a:extLst>
          </p:cNvPr>
          <p:cNvSpPr>
            <a:spLocks noGrp="1"/>
          </p:cNvSpPr>
          <p:nvPr>
            <p:ph type="body" sz="quarter" idx="14"/>
          </p:nvPr>
        </p:nvSpPr>
        <p:spPr>
          <a:xfrm>
            <a:off x="388094" y="5114135"/>
            <a:ext cx="10102568" cy="469184"/>
          </a:xfrm>
        </p:spPr>
        <p:txBody>
          <a:bodyPr/>
          <a:lstStyle/>
          <a:p>
            <a:pPr rtl="0" algn="l"/>
            <a:r>
              <a:rPr lang="en-GB" sz="2800" b="1" dirty="0">
                <a:solidFill>
                  <a:srgbClr val="A6377D"/>
                </a:solidFill>
              </a:rPr>
              <a:t>Det finns det mervärde som migrantförespråkare tillför bordet!</a:t>
            </a:r>
          </a:p>
        </p:txBody>
      </p:sp>
      <p:pic>
        <p:nvPicPr>
          <p:cNvPr id="6" name="Picture Placeholder 5" descr="A group of people sitting around a table  Description automatically generated with medium confidence">
            <a:extLst>
              <a:ext uri="{FF2B5EF4-FFF2-40B4-BE49-F238E27FC236}">
                <a16:creationId xmlns:a16="http://schemas.microsoft.com/office/drawing/2014/main" id="{52EA787D-11FF-4C88-A6CD-897192CE9D1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3297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DC81-FFB8-47E2-BB45-8AF9714EC94C}"/>
              </a:ext>
            </a:extLst>
          </p:cNvPr>
          <p:cNvSpPr>
            <a:spLocks noGrp="1"/>
          </p:cNvSpPr>
          <p:nvPr>
            <p:ph type="body" sz="quarter" idx="15"/>
          </p:nvPr>
        </p:nvSpPr>
        <p:spPr>
          <a:xfrm>
            <a:off x="571313" y="333997"/>
            <a:ext cx="10978262" cy="1083096"/>
          </a:xfrm>
        </p:spPr>
        <p:txBody>
          <a:bodyPr/>
          <a:lstStyle/>
          <a:p>
            <a:pPr rtl="0" algn="l"/>
            <a:r>
              <a:rPr lang="en-GB" dirty="0"/>
              <a:t>Migrantförespråkarnas mervärde</a:t>
            </a:r>
          </a:p>
        </p:txBody>
      </p:sp>
      <p:sp>
        <p:nvSpPr>
          <p:cNvPr id="3" name="Text Placeholder 2">
            <a:extLst>
              <a:ext uri="{FF2B5EF4-FFF2-40B4-BE49-F238E27FC236}">
                <a16:creationId xmlns:a16="http://schemas.microsoft.com/office/drawing/2014/main" id="{FA0CA2CD-7C1D-46AC-A871-BE095657EBBB}"/>
              </a:ext>
            </a:extLst>
          </p:cNvPr>
          <p:cNvSpPr>
            <a:spLocks noGrp="1"/>
          </p:cNvSpPr>
          <p:nvPr>
            <p:ph type="body" sz="quarter" idx="16"/>
          </p:nvPr>
        </p:nvSpPr>
        <p:spPr>
          <a:xfrm>
            <a:off x="282632" y="1417093"/>
            <a:ext cx="6799812" cy="4974826"/>
          </a:xfrm>
        </p:spPr>
        <p:txBody>
          <a:bodyPr/>
          <a:lstStyle/>
          <a:p>
            <a:pPr algn="l" rtl="0"/>
            <a:r>
              <a:rPr lang="en-GB" sz="3000" dirty="0"/>
              <a:t>Kunskap och levd erfarenhet </a:t>
            </a:r>
          </a:p>
          <a:p>
            <a:pPr algn="l" rtl="0"/>
            <a:r>
              <a:rPr lang="en-GB" sz="3000" dirty="0"/>
              <a:t>av migration</a:t>
            </a:r>
          </a:p>
          <a:p>
            <a:pPr algn="l" rtl="0"/>
            <a:endParaRPr lang="en-GB" sz="3000" dirty="0"/>
          </a:p>
          <a:p>
            <a:pPr algn="l" rtl="0"/>
            <a:r>
              <a:rPr lang="en-GB" dirty="0"/>
              <a:t>Migranter har själva en bättre förståelse än någon annan för de utmaningar de möter. </a:t>
            </a:r>
          </a:p>
          <a:p>
            <a:pPr algn="l" rtl="0"/>
            <a:r>
              <a:rPr lang="en-GB" dirty="0"/>
              <a:t>På grund av sin förstahandserfarenhet kan migranter lättare kommunicera med sina samhällen och översätta sina behov och prioriteringar.</a:t>
            </a:r>
          </a:p>
        </p:txBody>
      </p:sp>
      <p:sp>
        <p:nvSpPr>
          <p:cNvPr id="4" name="Rectangle 3">
            <a:extLst>
              <a:ext uri="{FF2B5EF4-FFF2-40B4-BE49-F238E27FC236}">
                <a16:creationId xmlns:a16="http://schemas.microsoft.com/office/drawing/2014/main" id="{2EB4A1B2-9D11-4460-8F00-8D028282DDFE}"/>
              </a:ext>
            </a:extLst>
          </p:cNvPr>
          <p:cNvSpPr/>
          <p:nvPr/>
        </p:nvSpPr>
        <p:spPr>
          <a:xfrm>
            <a:off x="7595096" y="1417093"/>
            <a:ext cx="3954479" cy="3416320"/>
          </a:xfrm>
          <a:prstGeom prst="rect">
            <a:avLst/>
          </a:prstGeom>
          <a:noFill/>
        </p:spPr>
        <p:txBody>
          <a:bodyPr wrap="none" lIns="91440" tIns="45720" rIns="91440" bIns="45720">
            <a:spAutoFit/>
          </a:bodyPr>
          <a:lstStyle/>
          <a:p>
            <a:pPr algn="ctr" rtl="0"/>
            <a:r>
              <a:rPr lang="en-US" sz="5400" b="1" dirty="0">
                <a:ln w="6600">
                  <a:solidFill>
                    <a:schemeClr val="accent2"/>
                  </a:solidFill>
                  <a:prstDash val="solid"/>
                </a:ln>
                <a:solidFill>
                  <a:srgbClr val="FFFFFF"/>
                </a:solidFill>
                <a:effectLst>
                  <a:outerShdw dist="38100" dir="2700000" algn="tl" rotWithShape="0">
                    <a:schemeClr val="accent2"/>
                  </a:outerShdw>
                </a:effectLst>
              </a:rPr>
              <a:t>LEVDE</a:t>
            </a:r>
          </a:p>
          <a:p>
            <a:pPr algn="ctr" rtl="0"/>
            <a:r>
              <a:rPr lang="en-US" sz="5400" b="1" dirty="0">
                <a:ln w="6600">
                  <a:solidFill>
                    <a:schemeClr val="accent2"/>
                  </a:solidFill>
                  <a:prstDash val="solid"/>
                </a:ln>
                <a:solidFill>
                  <a:srgbClr val="FFFFFF"/>
                </a:solidFill>
                <a:effectLst>
                  <a:outerShdw dist="38100" dir="2700000" algn="tl" rotWithShape="0">
                    <a:schemeClr val="accent2"/>
                  </a:outerShdw>
                </a:effectLst>
              </a:rPr>
              <a:t>KUNSKAP</a:t>
            </a:r>
          </a:p>
          <a:p>
            <a:pPr algn="ctr" rtl="0"/>
            <a:r>
              <a:rPr lang="en-US" sz="5400" b="1" dirty="0">
                <a:ln w="6600">
                  <a:solidFill>
                    <a:schemeClr val="accent2"/>
                  </a:solidFill>
                  <a:prstDash val="solid"/>
                </a:ln>
                <a:solidFill>
                  <a:srgbClr val="FFFFFF"/>
                </a:solidFill>
                <a:effectLst>
                  <a:outerShdw dist="38100" dir="2700000" algn="tl" rotWithShape="0">
                    <a:schemeClr val="accent2"/>
                  </a:outerShdw>
                </a:effectLst>
              </a:rPr>
              <a:t>+</a:t>
            </a:r>
          </a:p>
          <a:p>
            <a:pPr algn="ctr" rtl="0"/>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ERFARENHET</a:t>
            </a:r>
          </a:p>
        </p:txBody>
      </p:sp>
    </p:spTree>
    <p:extLst>
      <p:ext uri="{BB962C8B-B14F-4D97-AF65-F5344CB8AC3E}">
        <p14:creationId xmlns:p14="http://schemas.microsoft.com/office/powerpoint/2010/main" val="337083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88629-0D89-4AD5-9C1F-2EBE7E713E76}"/>
              </a:ext>
            </a:extLst>
          </p:cNvPr>
          <p:cNvSpPr>
            <a:spLocks noGrp="1"/>
          </p:cNvSpPr>
          <p:nvPr>
            <p:ph type="body" sz="quarter" idx="15"/>
          </p:nvPr>
        </p:nvSpPr>
        <p:spPr>
          <a:xfrm>
            <a:off x="571313" y="493160"/>
            <a:ext cx="10978262" cy="1083096"/>
          </a:xfrm>
        </p:spPr>
        <p:txBody>
          <a:bodyPr/>
          <a:lstStyle/>
          <a:p>
            <a:pPr algn="l" rtl="0"/>
            <a:r>
              <a:rPr lang="en-GB" dirty="0"/>
              <a:t>Migrantförespråkarnas mervärde</a:t>
            </a:r>
          </a:p>
          <a:p>
            <a:pPr rtl="0" algn="l"/>
            <a:endParaRPr lang="en-GB" dirty="0"/>
          </a:p>
        </p:txBody>
      </p:sp>
      <p:sp>
        <p:nvSpPr>
          <p:cNvPr id="3" name="Text Placeholder 2">
            <a:extLst>
              <a:ext uri="{FF2B5EF4-FFF2-40B4-BE49-F238E27FC236}">
                <a16:creationId xmlns:a16="http://schemas.microsoft.com/office/drawing/2014/main" id="{BA7622BA-C741-4C89-8FAC-D69FA9953F3B}"/>
              </a:ext>
            </a:extLst>
          </p:cNvPr>
          <p:cNvSpPr>
            <a:spLocks noGrp="1"/>
          </p:cNvSpPr>
          <p:nvPr>
            <p:ph type="body" sz="quarter" idx="16"/>
          </p:nvPr>
        </p:nvSpPr>
        <p:spPr>
          <a:xfrm>
            <a:off x="6060444" y="1576256"/>
            <a:ext cx="5453575" cy="4038015"/>
          </a:xfrm>
        </p:spPr>
        <p:txBody>
          <a:bodyPr/>
          <a:lstStyle/>
          <a:p>
            <a:pPr rtl="0" algn="l"/>
            <a:r>
              <a:rPr lang="en-GB" sz="3000" dirty="0"/>
              <a:t>Nya perspektiv </a:t>
            </a:r>
          </a:p>
          <a:p>
            <a:pPr rtl="0" algn="l"/>
            <a:endParaRPr lang="en-GB" sz="3000" dirty="0"/>
          </a:p>
          <a:p>
            <a:pPr rtl="0" algn="l"/>
            <a:r>
              <a:rPr lang="en-GB" dirty="0"/>
              <a:t>för att utmana dominerande diskurser och narrativ om migranter i den offentliga och politiska sfären</a:t>
            </a:r>
          </a:p>
          <a:p>
            <a:pPr rtl="0" algn="l"/>
            <a:endParaRPr lang="en-GB" dirty="0"/>
          </a:p>
          <a:p>
            <a:pPr rtl="0" algn="l"/>
            <a:r>
              <a:rPr lang="en-GB" dirty="0"/>
              <a:t>Migrantförespråkare strävar efter att visa upp sig själva och andra som positiva exempel på migranter som vägrar den påtvingade berättelsen om "migranter som offer"</a:t>
            </a:r>
          </a:p>
        </p:txBody>
      </p:sp>
      <p:sp>
        <p:nvSpPr>
          <p:cNvPr id="4" name="Rectangle 3">
            <a:extLst>
              <a:ext uri="{FF2B5EF4-FFF2-40B4-BE49-F238E27FC236}">
                <a16:creationId xmlns:a16="http://schemas.microsoft.com/office/drawing/2014/main" id="{85BAFF76-DA15-4FB6-929D-B030A2294364}"/>
              </a:ext>
            </a:extLst>
          </p:cNvPr>
          <p:cNvSpPr/>
          <p:nvPr/>
        </p:nvSpPr>
        <p:spPr>
          <a:xfrm>
            <a:off x="571313" y="1576256"/>
            <a:ext cx="4602670" cy="4247317"/>
          </a:xfrm>
          <a:prstGeom prst="rect">
            <a:avLst/>
          </a:prstGeom>
          <a:noFill/>
        </p:spPr>
        <p:txBody>
          <a:bodyPr wrap="none" lIns="91440" tIns="45720" rIns="91440" bIns="45720">
            <a:spAutoFit/>
          </a:bodyPr>
          <a:lstStyle/>
          <a:p>
            <a:pPr algn="ctr" rtl="0"/>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UTMANANDE </a:t>
            </a:r>
          </a:p>
          <a:p>
            <a:pPr algn="ctr" rtl="0"/>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NEGATIV </a:t>
            </a:r>
          </a:p>
          <a:p>
            <a:pPr algn="ctr" rtl="0"/>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BERÄTTELSER</a:t>
            </a:r>
          </a:p>
          <a:p>
            <a:pPr algn="ctr" rtl="0"/>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OCH </a:t>
            </a:r>
          </a:p>
          <a:p>
            <a:pPr algn="ctr" rtl="0"/>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MOBBING</a:t>
            </a:r>
          </a:p>
        </p:txBody>
      </p:sp>
    </p:spTree>
    <p:extLst>
      <p:ext uri="{BB962C8B-B14F-4D97-AF65-F5344CB8AC3E}">
        <p14:creationId xmlns:p14="http://schemas.microsoft.com/office/powerpoint/2010/main" val="406048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8F96E-2CA6-428F-B893-6528E6F734BE}"/>
              </a:ext>
            </a:extLst>
          </p:cNvPr>
          <p:cNvSpPr>
            <a:spLocks noGrp="1"/>
          </p:cNvSpPr>
          <p:nvPr>
            <p:ph type="body" sz="quarter" idx="15"/>
          </p:nvPr>
        </p:nvSpPr>
        <p:spPr>
          <a:xfrm>
            <a:off x="571313" y="526410"/>
            <a:ext cx="10978262" cy="1083096"/>
          </a:xfrm>
        </p:spPr>
        <p:txBody>
          <a:bodyPr/>
          <a:lstStyle/>
          <a:p>
            <a:pPr rtl="0" algn="l"/>
            <a:r>
              <a:rPr lang="en-GB" dirty="0"/>
              <a:t>Migrantförespråkarnas mervärde</a:t>
            </a:r>
          </a:p>
          <a:p>
            <a:pPr rtl="0" algn="l"/>
            <a:endParaRPr lang="en-GB" dirty="0"/>
          </a:p>
        </p:txBody>
      </p:sp>
      <p:sp>
        <p:nvSpPr>
          <p:cNvPr id="3" name="Text Placeholder 2">
            <a:extLst>
              <a:ext uri="{FF2B5EF4-FFF2-40B4-BE49-F238E27FC236}">
                <a16:creationId xmlns:a16="http://schemas.microsoft.com/office/drawing/2014/main" id="{76F8F77C-ED7B-4A15-A64C-D6FFEDA39DF0}"/>
              </a:ext>
            </a:extLst>
          </p:cNvPr>
          <p:cNvSpPr>
            <a:spLocks noGrp="1"/>
          </p:cNvSpPr>
          <p:nvPr>
            <p:ph type="body" sz="quarter" idx="16"/>
          </p:nvPr>
        </p:nvSpPr>
        <p:spPr>
          <a:xfrm>
            <a:off x="571313" y="1609506"/>
            <a:ext cx="5347349" cy="4495851"/>
          </a:xfrm>
        </p:spPr>
        <p:txBody>
          <a:bodyPr/>
          <a:lstStyle/>
          <a:p>
            <a:pPr algn="l" rtl="0"/>
            <a:r>
              <a:rPr lang="en-GB" sz="3000" dirty="0"/>
              <a:t>R</a:t>
            </a:r>
            <a:r>
              <a:rPr lang="en-GB" sz="3000" dirty="0">
                <a:effectLst/>
              </a:rPr>
              <a:t>eansluta politiska beslutsfattare med migranterna</a:t>
            </a:r>
          </a:p>
          <a:p>
            <a:pPr algn="l" rtl="0"/>
            <a:endParaRPr lang="en-GB" sz="3000" dirty="0">
              <a:latin typeface="Arial" panose="020B0604020202020204" pitchFamily="34" charset="0"/>
            </a:endParaRPr>
          </a:p>
          <a:p>
            <a:pPr algn="l" rtl="0"/>
            <a:r>
              <a:rPr lang="en-GB" dirty="0">
                <a:effectLst/>
              </a:rPr>
              <a:t>Närhelst migrantförespråkarna hörs och kliver fram, blir klyftan mellan politiken och verkligheten lite mindre. </a:t>
            </a:r>
          </a:p>
          <a:p>
            <a:pPr algn="l" rtl="0"/>
            <a:r>
              <a:rPr lang="en-GB" dirty="0"/>
              <a:t>I verkligheten måste det finnas mer migranters deltagande i beslutsfattande och opinionsbildning är ett verktyg för att nå dit</a:t>
            </a:r>
            <a:r>
              <a:rPr lang="en-GB" dirty="0">
                <a:effectLst/>
              </a:rPr>
              <a:t> </a:t>
            </a:r>
            <a:endParaRPr lang="en-GB" dirty="0"/>
          </a:p>
        </p:txBody>
      </p:sp>
      <p:sp>
        <p:nvSpPr>
          <p:cNvPr id="4" name="Rectangle 3">
            <a:extLst>
              <a:ext uri="{FF2B5EF4-FFF2-40B4-BE49-F238E27FC236}">
                <a16:creationId xmlns:a16="http://schemas.microsoft.com/office/drawing/2014/main" id="{3BF6A543-E6C2-4A98-A90C-7727AFFA7E88}"/>
              </a:ext>
            </a:extLst>
          </p:cNvPr>
          <p:cNvSpPr/>
          <p:nvPr/>
        </p:nvSpPr>
        <p:spPr>
          <a:xfrm>
            <a:off x="6447251" y="1253277"/>
            <a:ext cx="5548698" cy="5078313"/>
          </a:xfrm>
          <a:prstGeom prst="rect">
            <a:avLst/>
          </a:prstGeom>
          <a:noFill/>
        </p:spPr>
        <p:txBody>
          <a:bodyPr wrap="none" lIns="91440" tIns="45720" rIns="91440" bIns="45720">
            <a:spAutoFit/>
          </a:bodyPr>
          <a:lstStyle/>
          <a:p>
            <a:pPr algn="ctr" rtl="0"/>
            <a:r>
              <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rPr>
              <a:t>ETT STEG FRAMÅT </a:t>
            </a:r>
          </a:p>
          <a:p>
            <a:pPr algn="ctr" rtl="0"/>
            <a:r>
              <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rPr>
              <a:t>MOT </a:t>
            </a:r>
          </a:p>
          <a:p>
            <a:pPr algn="ctr" rtl="0"/>
            <a:r>
              <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rPr>
              <a:t>DELTAGANDE </a:t>
            </a:r>
          </a:p>
          <a:p>
            <a:pPr algn="ctr" rtl="0"/>
            <a:r>
              <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rPr>
              <a:t>I </a:t>
            </a:r>
          </a:p>
          <a:p>
            <a:pPr algn="ctr" rtl="0"/>
            <a:r>
              <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rPr>
              <a:t>POLITIK </a:t>
            </a:r>
          </a:p>
          <a:p>
            <a:pPr algn="ctr" rtl="0"/>
            <a:r>
              <a:rPr lang="en-US" sz="5400" b="1" cap="none" spc="50" dirty="0">
                <a:ln w="9525" cmpd="sng">
                  <a:solidFill>
                    <a:srgbClr val="A6377D"/>
                  </a:solidFill>
                  <a:prstDash val="solid"/>
                </a:ln>
                <a:solidFill>
                  <a:srgbClr val="70AD47">
                    <a:tint val="1000"/>
                  </a:srgbClr>
                </a:solidFill>
                <a:effectLst>
                  <a:glow rad="38100">
                    <a:schemeClr val="accent1">
                      <a:alpha val="40000"/>
                    </a:schemeClr>
                  </a:glow>
                </a:effectLst>
              </a:rPr>
              <a:t>DESIGN</a:t>
            </a:r>
          </a:p>
        </p:txBody>
      </p:sp>
    </p:spTree>
    <p:extLst>
      <p:ext uri="{BB962C8B-B14F-4D97-AF65-F5344CB8AC3E}">
        <p14:creationId xmlns:p14="http://schemas.microsoft.com/office/powerpoint/2010/main" val="140336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B14854-F636-4FDE-A84C-82328047D386}"/>
              </a:ext>
            </a:extLst>
          </p:cNvPr>
          <p:cNvSpPr>
            <a:spLocks noGrp="1"/>
          </p:cNvSpPr>
          <p:nvPr>
            <p:ph type="body" sz="quarter" idx="13"/>
          </p:nvPr>
        </p:nvSpPr>
        <p:spPr>
          <a:xfrm>
            <a:off x="357430" y="1435885"/>
            <a:ext cx="7667478" cy="4493975"/>
          </a:xfrm>
        </p:spPr>
        <p:txBody>
          <a:bodyPr>
            <a:noAutofit/>
          </a:bodyPr>
          <a:lstStyle/>
          <a:p>
            <a:pPr marL="342900" indent="-342900" algn="l" rtl="0">
              <a:buFont typeface="Wingdings" panose="05000000000000000000" pitchFamily="2" charset="2"/>
              <a:buChar char="ü"/>
            </a:pPr>
            <a:r>
              <a:rPr lang="en-GB" sz="2400" i="0" dirty="0"/>
              <a:t>Sajjad Hussain är född i Pakistan men har bott i Irland i nästan 20 år. Han kom ursprungligen till Irland på ett arbetstillstånd och har gjort Roscommon till sitt hem</a:t>
            </a:r>
          </a:p>
          <a:p>
            <a:pPr marL="342900" indent="-342900" algn="l" rtl="0">
              <a:buFont typeface="Wingdings" panose="05000000000000000000" pitchFamily="2" charset="2"/>
              <a:buChar char="ü"/>
            </a:pPr>
            <a:r>
              <a:rPr lang="en-GB" sz="2400" i="0" dirty="0"/>
              <a:t>2018 var han en av fyra personer från Ballaghaderreen som tog emot priset Årets Community People of the Year som ett erkännande av stadens svar på ankomsten av flyktingar från Syrien.</a:t>
            </a:r>
          </a:p>
          <a:p>
            <a:pPr marL="342900" indent="-342900" algn="l" rtl="0">
              <a:buFont typeface="Wingdings" panose="05000000000000000000" pitchFamily="2" charset="2"/>
              <a:buChar char="ü"/>
            </a:pPr>
            <a:r>
              <a:rPr lang="en-GB" sz="2400" i="0" dirty="0"/>
              <a:t>En aktiv medborgare i sitt samhälle, Sajjad har varit engagerad i Tidy Towns-kommittén, ungdomsorganisationen Foróige och han grundade också den lokala cricketklubben</a:t>
            </a:r>
          </a:p>
          <a:p>
            <a:pPr marL="342900" indent="-342900" algn="l" rtl="0">
              <a:buFont typeface="Wingdings" panose="05000000000000000000" pitchFamily="2" charset="2"/>
              <a:buChar char="ü"/>
            </a:pPr>
            <a:r>
              <a:rPr lang="en-GB" sz="2400" i="0" dirty="0"/>
              <a:t>2019 bekämpade Hussain det lokala valet i Roscommon. </a:t>
            </a:r>
          </a:p>
        </p:txBody>
      </p:sp>
      <p:pic>
        <p:nvPicPr>
          <p:cNvPr id="6" name="Picture 4" descr="Image may contain: 1 person, smiling">
            <a:extLst>
              <a:ext uri="{FF2B5EF4-FFF2-40B4-BE49-F238E27FC236}">
                <a16:creationId xmlns:a16="http://schemas.microsoft.com/office/drawing/2014/main" id="{8805060B-F7A7-4C48-9A1E-20A6320C08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5551" y="3263295"/>
            <a:ext cx="2941849" cy="2960146"/>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E68F99-232E-4B2D-9EA0-E27A135F89DE}"/>
              </a:ext>
            </a:extLst>
          </p:cNvPr>
          <p:cNvSpPr txBox="1"/>
          <p:nvPr/>
        </p:nvSpPr>
        <p:spPr>
          <a:xfrm>
            <a:off x="2289306" y="435439"/>
            <a:ext cx="10744201" cy="553998"/>
          </a:xfrm>
          <a:prstGeom prst="rect">
            <a:avLst/>
          </a:prstGeom>
          <a:noFill/>
        </p:spPr>
        <p:txBody>
          <a:bodyPr wrap="square">
            <a:spAutoFit/>
          </a:bodyPr>
          <a:lstStyle/>
          <a:p>
            <a:pPr rtl="0" algn="l"/>
            <a:r>
              <a:rPr lang="en-GB" sz="3000" b="1" dirty="0">
                <a:solidFill>
                  <a:schemeClr val="bg1"/>
                </a:solidFill>
              </a:rPr>
              <a:t>Sajjad Hussain (Pakistan Migrant) Ballaghaderreen, Irland</a:t>
            </a:r>
          </a:p>
        </p:txBody>
      </p:sp>
      <p:sp>
        <p:nvSpPr>
          <p:cNvPr id="9" name="Rectangle 8">
            <a:extLst>
              <a:ext uri="{FF2B5EF4-FFF2-40B4-BE49-F238E27FC236}">
                <a16:creationId xmlns:a16="http://schemas.microsoft.com/office/drawing/2014/main" id="{E46C2AA9-DDB9-45F6-957F-2F8C6C508CEE}"/>
              </a:ext>
            </a:extLst>
          </p:cNvPr>
          <p:cNvSpPr/>
          <p:nvPr/>
        </p:nvSpPr>
        <p:spPr>
          <a:xfrm>
            <a:off x="7922982" y="1345492"/>
            <a:ext cx="3846986" cy="1938992"/>
          </a:xfrm>
          <a:prstGeom prst="rect">
            <a:avLst/>
          </a:prstGeom>
          <a:solidFill>
            <a:srgbClr val="F6BC67"/>
          </a:solidFill>
          <a:ln>
            <a:solidFill>
              <a:srgbClr val="F6BC67"/>
            </a:solidFill>
          </a:ln>
        </p:spPr>
        <p:txBody>
          <a:bodyPr wrap="square">
            <a:spAutoFit/>
          </a:bodyPr>
          <a:lstStyle/>
          <a:p>
            <a:pPr rtl="0" algn="l"/>
            <a:r>
              <a:rPr lang="en-IE" sz="3000" b="1" dirty="0">
                <a:solidFill>
                  <a:schemeClr val="bg1"/>
                </a:solidFill>
                <a:highlight>
                  <a:srgbClr val="F6BC67"/>
                </a:highlight>
              </a:rPr>
              <a:t>Låt oss träffas:</a:t>
            </a:r>
          </a:p>
          <a:p>
            <a:pPr rtl="0" algn="l"/>
            <a:r>
              <a:rPr lang="en-IE" sz="3000" dirty="0">
                <a:solidFill>
                  <a:schemeClr val="bg1"/>
                </a:solidFill>
              </a:rPr>
              <a:t>Aktiv medborgare och invandrare </a:t>
            </a:r>
          </a:p>
          <a:p>
            <a:pPr rtl="0" algn="l"/>
            <a:r>
              <a:rPr lang="en-IE" sz="3000" dirty="0">
                <a:solidFill>
                  <a:schemeClr val="bg1"/>
                </a:solidFill>
              </a:rPr>
              <a:t>Samhällsmästare</a:t>
            </a:r>
            <a:endParaRPr lang="en-IE" sz="3000" dirty="0">
              <a:solidFill>
                <a:schemeClr val="bg1"/>
              </a:solidFill>
              <a:highlight>
                <a:srgbClr val="B6BD00"/>
              </a:highlight>
            </a:endParaRPr>
          </a:p>
        </p:txBody>
      </p:sp>
      <p:sp>
        <p:nvSpPr>
          <p:cNvPr id="11" name="TextBox 10">
            <a:extLst>
              <a:ext uri="{FF2B5EF4-FFF2-40B4-BE49-F238E27FC236}">
                <a16:creationId xmlns:a16="http://schemas.microsoft.com/office/drawing/2014/main" id="{0481691E-EEB5-49EA-843F-56F7C426A798}"/>
              </a:ext>
            </a:extLst>
          </p:cNvPr>
          <p:cNvSpPr txBox="1"/>
          <p:nvPr/>
        </p:nvSpPr>
        <p:spPr>
          <a:xfrm>
            <a:off x="606684" y="6180690"/>
            <a:ext cx="10978631" cy="307777"/>
          </a:xfrm>
          <a:prstGeom prst="rect">
            <a:avLst/>
          </a:prstGeom>
          <a:noFill/>
        </p:spPr>
        <p:txBody>
          <a:bodyPr wrap="square">
            <a:spAutoFit/>
          </a:bodyPr>
          <a:lstStyle/>
          <a:p>
            <a:pPr rtl="0" algn="l"/>
            <a:r>
              <a:rPr lang="en-IE" sz="1400" dirty="0">
                <a:solidFill>
                  <a:schemeClr val="bg1"/>
                </a:solidFill>
              </a:rPr>
              <a:t>Mer information: </a:t>
            </a:r>
            <a:r>
              <a:rPr lang="en-IE" sz="1400" dirty="0">
                <a:solidFill>
                  <a:schemeClr val="bg1"/>
                </a:solidFill>
                <a:hlinkClick r:id="rId3">
                  <a:extLst>
                    <a:ext uri="{A12FA001-AC4F-418D-AE19-62706E023703}">
                      <ahyp:hlinkClr xmlns:ahyp="http://schemas.microsoft.com/office/drawing/2018/hyperlinkcolor" val="tx"/>
                    </a:ext>
                  </a:extLst>
                </a:hlinkClick>
              </a:rPr>
              <a:t>https://www.irishtimes.com/news/politics/barber-hopes-to-emerge-a-cut-above-in-roscommon-council-election-1.3797201</a:t>
            </a:r>
            <a:r>
              <a:rPr lang="en-IE" sz="1400" dirty="0">
                <a:solidFill>
                  <a:schemeClr val="bg1"/>
                </a:solidFill>
              </a:rPr>
              <a:t> </a:t>
            </a:r>
          </a:p>
        </p:txBody>
      </p:sp>
      <p:sp>
        <p:nvSpPr>
          <p:cNvPr id="2" name="TextBox 1">
            <a:extLst>
              <a:ext uri="{FF2B5EF4-FFF2-40B4-BE49-F238E27FC236}">
                <a16:creationId xmlns:a16="http://schemas.microsoft.com/office/drawing/2014/main" id="{9A4DDFF0-7BCD-4C8A-BB77-54307B049F66}"/>
              </a:ext>
            </a:extLst>
          </p:cNvPr>
          <p:cNvSpPr txBox="1"/>
          <p:nvPr/>
        </p:nvSpPr>
        <p:spPr>
          <a:xfrm>
            <a:off x="0" y="27082"/>
            <a:ext cx="1672683" cy="1200329"/>
          </a:xfrm>
          <a:prstGeom prst="rect">
            <a:avLst/>
          </a:prstGeom>
          <a:solidFill>
            <a:srgbClr val="F6BC67"/>
          </a:solidFill>
        </p:spPr>
        <p:txBody>
          <a:bodyPr wrap="square" rtlCol="0">
            <a:spAutoFit/>
          </a:bodyPr>
          <a:lstStyle/>
          <a:p>
            <a:pPr rtl="0" algn="l"/>
            <a:r>
              <a:rPr lang="hr-BA" sz="3600" b="1" dirty="0">
                <a:solidFill>
                  <a:schemeClr val="bg1"/>
                </a:solidFill>
              </a:rPr>
              <a:t>FALLSTUDIE</a:t>
            </a:r>
            <a:endParaRPr lang="en-US" sz="3600" b="1" dirty="0">
              <a:solidFill>
                <a:schemeClr val="bg1"/>
              </a:solidFill>
            </a:endParaRPr>
          </a:p>
        </p:txBody>
      </p:sp>
    </p:spTree>
    <p:extLst>
      <p:ext uri="{BB962C8B-B14F-4D97-AF65-F5344CB8AC3E}">
        <p14:creationId xmlns:p14="http://schemas.microsoft.com/office/powerpoint/2010/main" val="272140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57CB6-48B2-43FC-875D-92885CCEDECF}"/>
              </a:ext>
            </a:extLst>
          </p:cNvPr>
          <p:cNvSpPr>
            <a:spLocks noGrp="1"/>
          </p:cNvSpPr>
          <p:nvPr>
            <p:ph type="body" sz="quarter" idx="13"/>
          </p:nvPr>
        </p:nvSpPr>
        <p:spPr>
          <a:xfrm>
            <a:off x="3741422" y="3120155"/>
            <a:ext cx="4709155" cy="1515642"/>
          </a:xfrm>
        </p:spPr>
        <p:txBody>
          <a:bodyPr/>
          <a:lstStyle/>
          <a:p>
            <a:pPr rtl="0" algn="l"/>
            <a:r>
              <a:rPr lang="en-GB" dirty="0"/>
              <a:t>Vilka färdigheter behövs för att vara en bra förespråkare?</a:t>
            </a:r>
          </a:p>
        </p:txBody>
      </p:sp>
      <p:grpSp>
        <p:nvGrpSpPr>
          <p:cNvPr id="3" name="Google Shape;534;p39">
            <a:extLst>
              <a:ext uri="{FF2B5EF4-FFF2-40B4-BE49-F238E27FC236}">
                <a16:creationId xmlns:a16="http://schemas.microsoft.com/office/drawing/2014/main" id="{3853DA0A-E7C2-43D8-A60E-F8E8DD53F627}"/>
              </a:ext>
            </a:extLst>
          </p:cNvPr>
          <p:cNvGrpSpPr/>
          <p:nvPr/>
        </p:nvGrpSpPr>
        <p:grpSpPr>
          <a:xfrm>
            <a:off x="5509761" y="1924819"/>
            <a:ext cx="1172476" cy="829232"/>
            <a:chOff x="4595425" y="1707325"/>
            <a:chExt cx="470075" cy="288625"/>
          </a:xfrm>
        </p:grpSpPr>
        <p:sp>
          <p:nvSpPr>
            <p:cNvPr id="4" name="Google Shape;535;p39">
              <a:extLst>
                <a:ext uri="{FF2B5EF4-FFF2-40B4-BE49-F238E27FC236}">
                  <a16:creationId xmlns:a16="http://schemas.microsoft.com/office/drawing/2014/main" id="{1F860F74-D9E6-4E8B-AF79-275F06D87B14}"/>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36;p39">
              <a:extLst>
                <a:ext uri="{FF2B5EF4-FFF2-40B4-BE49-F238E27FC236}">
                  <a16:creationId xmlns:a16="http://schemas.microsoft.com/office/drawing/2014/main" id="{B5210B1B-44A2-44C0-B10C-9BFA2C815AE5}"/>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7;p39">
              <a:extLst>
                <a:ext uri="{FF2B5EF4-FFF2-40B4-BE49-F238E27FC236}">
                  <a16:creationId xmlns:a16="http://schemas.microsoft.com/office/drawing/2014/main" id="{086605EF-BCF2-418F-A5DC-A9A39EA9DC4D}"/>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8;p39">
              <a:extLst>
                <a:ext uri="{FF2B5EF4-FFF2-40B4-BE49-F238E27FC236}">
                  <a16:creationId xmlns:a16="http://schemas.microsoft.com/office/drawing/2014/main" id="{465173AF-3F1F-45FB-9FBC-64DDE8085CB3}"/>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9;p39">
              <a:extLst>
                <a:ext uri="{FF2B5EF4-FFF2-40B4-BE49-F238E27FC236}">
                  <a16:creationId xmlns:a16="http://schemas.microsoft.com/office/drawing/2014/main" id="{E1EF8AF1-0ADB-4464-8733-17860D0E28A7}"/>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447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FC351-F6B5-427E-B814-86C447681142}"/>
              </a:ext>
            </a:extLst>
          </p:cNvPr>
          <p:cNvSpPr>
            <a:spLocks noGrp="1"/>
          </p:cNvSpPr>
          <p:nvPr>
            <p:ph type="body" sz="quarter" idx="13"/>
          </p:nvPr>
        </p:nvSpPr>
        <p:spPr/>
        <p:txBody>
          <a:bodyPr/>
          <a:lstStyle/>
          <a:p>
            <a:pPr rtl="0" algn="l"/>
            <a:r>
              <a:rPr lang="en-GB" dirty="0"/>
              <a:t>Vad är gemenskap?</a:t>
            </a:r>
          </a:p>
        </p:txBody>
      </p:sp>
      <p:sp>
        <p:nvSpPr>
          <p:cNvPr id="3" name="Text Placeholder 2">
            <a:extLst>
              <a:ext uri="{FF2B5EF4-FFF2-40B4-BE49-F238E27FC236}">
                <a16:creationId xmlns:a16="http://schemas.microsoft.com/office/drawing/2014/main" id="{7FFE173E-7F4E-4608-8797-26BFA71D1833}"/>
              </a:ext>
            </a:extLst>
          </p:cNvPr>
          <p:cNvSpPr>
            <a:spLocks noGrp="1"/>
          </p:cNvSpPr>
          <p:nvPr>
            <p:ph type="body" sz="quarter" idx="14"/>
          </p:nvPr>
        </p:nvSpPr>
        <p:spPr>
          <a:xfrm>
            <a:off x="1845020" y="2548090"/>
            <a:ext cx="9501853" cy="3245241"/>
          </a:xfrm>
        </p:spPr>
        <p:txBody>
          <a:bodyPr/>
          <a:lstStyle/>
          <a:p>
            <a:pPr rtl="0" algn="l"/>
            <a:r>
              <a:rPr lang="en-GB" sz="3000" dirty="0">
                <a:solidFill>
                  <a:srgbClr val="A6377D"/>
                </a:solidFill>
              </a:rPr>
              <a:t>Låt oss utöka vår definition från modul 1!</a:t>
            </a:r>
          </a:p>
          <a:p>
            <a:pPr rtl="0" algn="l"/>
            <a:endParaRPr lang="en-GB" sz="3000" dirty="0">
              <a:solidFill>
                <a:srgbClr val="A6377D"/>
              </a:solidFill>
            </a:endParaRPr>
          </a:p>
          <a:p>
            <a:pPr rtl="0" algn="l"/>
            <a:r>
              <a:rPr lang="en-GB" dirty="0"/>
              <a:t>Den vanligaste användningen av ordet "gemenskap" är en grupp som delar en geografisk ort och har gemensamma intressen för den ortens kvalitet och möjligheter. Det kan också betyda en grupp människor som har en gemensam uppsättning värderingar och intressen.</a:t>
            </a:r>
          </a:p>
        </p:txBody>
      </p:sp>
      <p:grpSp>
        <p:nvGrpSpPr>
          <p:cNvPr id="4" name="Google Shape;813;p39">
            <a:extLst>
              <a:ext uri="{FF2B5EF4-FFF2-40B4-BE49-F238E27FC236}">
                <a16:creationId xmlns:a16="http://schemas.microsoft.com/office/drawing/2014/main" id="{14137DCC-3074-4CB2-96E4-6F9B237BFE70}"/>
              </a:ext>
            </a:extLst>
          </p:cNvPr>
          <p:cNvGrpSpPr/>
          <p:nvPr/>
        </p:nvGrpSpPr>
        <p:grpSpPr>
          <a:xfrm>
            <a:off x="700345" y="2548090"/>
            <a:ext cx="864182" cy="1102642"/>
            <a:chOff x="6718575" y="2318625"/>
            <a:chExt cx="256950" cy="407375"/>
          </a:xfrm>
        </p:grpSpPr>
        <p:sp>
          <p:nvSpPr>
            <p:cNvPr id="5" name="Google Shape;814;p39">
              <a:extLst>
                <a:ext uri="{FF2B5EF4-FFF2-40B4-BE49-F238E27FC236}">
                  <a16:creationId xmlns:a16="http://schemas.microsoft.com/office/drawing/2014/main" id="{2D58DA57-99B8-4C51-AB2D-C9B1EF6953E8}"/>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15;p39">
              <a:extLst>
                <a:ext uri="{FF2B5EF4-FFF2-40B4-BE49-F238E27FC236}">
                  <a16:creationId xmlns:a16="http://schemas.microsoft.com/office/drawing/2014/main" id="{B7A3C8FC-10DB-42E2-92F1-92820D9967AC}"/>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16;p39">
              <a:extLst>
                <a:ext uri="{FF2B5EF4-FFF2-40B4-BE49-F238E27FC236}">
                  <a16:creationId xmlns:a16="http://schemas.microsoft.com/office/drawing/2014/main" id="{2EBD31CA-E6FE-455A-9023-7D41C238FE5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17;p39">
              <a:extLst>
                <a:ext uri="{FF2B5EF4-FFF2-40B4-BE49-F238E27FC236}">
                  <a16:creationId xmlns:a16="http://schemas.microsoft.com/office/drawing/2014/main" id="{9FC6CF18-BE0B-41F7-AC96-9BAB39026162}"/>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8;p39">
              <a:extLst>
                <a:ext uri="{FF2B5EF4-FFF2-40B4-BE49-F238E27FC236}">
                  <a16:creationId xmlns:a16="http://schemas.microsoft.com/office/drawing/2014/main" id="{6CF9C183-A82B-4A6D-B727-F077E88AEC3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9;p39">
              <a:extLst>
                <a:ext uri="{FF2B5EF4-FFF2-40B4-BE49-F238E27FC236}">
                  <a16:creationId xmlns:a16="http://schemas.microsoft.com/office/drawing/2014/main" id="{C96684C0-0DB4-4126-8C8F-C80BDDF37EC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0;p39">
              <a:extLst>
                <a:ext uri="{FF2B5EF4-FFF2-40B4-BE49-F238E27FC236}">
                  <a16:creationId xmlns:a16="http://schemas.microsoft.com/office/drawing/2014/main" id="{6E7697A7-0C06-48F5-998F-98BB3A0CD419}"/>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21;p39">
              <a:extLst>
                <a:ext uri="{FF2B5EF4-FFF2-40B4-BE49-F238E27FC236}">
                  <a16:creationId xmlns:a16="http://schemas.microsoft.com/office/drawing/2014/main" id="{3CA970AA-EB8B-41AD-AD7C-4C41B2764C76}"/>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6027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pPr rtl="0" algn="l"/>
            <a:r>
              <a:rPr lang="en-GB" dirty="0"/>
              <a:t>Färdigheter hos en bra samhällsförespråkare</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a:xfrm>
            <a:off x="750031" y="5468348"/>
            <a:ext cx="2044713" cy="297247"/>
          </a:xfrm>
        </p:spPr>
        <p:txBody>
          <a:bodyPr/>
          <a:lstStyle/>
          <a:p>
            <a:pPr rtl="0" algn="l">
              <a:spcBef>
                <a:spcPts val="0"/>
              </a:spcBef>
            </a:pPr>
            <a:r>
              <a:rPr lang="en-GB" b="1" dirty="0"/>
              <a:t>Rensa Communicator</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1838426"/>
          </a:xfrm>
        </p:spPr>
        <p:txBody>
          <a:bodyPr/>
          <a:lstStyle/>
          <a:p>
            <a:pPr rtl="0" algn="l"/>
            <a:r>
              <a:rPr lang="en-GB" dirty="0"/>
              <a:t>Lyssnar, ifrågasätter och pratar tydligt och koncist. Dessa färdigheter spelar en viktig roll för att förbättra kommunikationen mellan personer</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p:txBody>
          <a:bodyPr/>
          <a:lstStyle/>
          <a:p>
            <a:pPr rtl="0" algn="l"/>
            <a:r>
              <a:rPr lang="en-GB" b="1" dirty="0"/>
              <a:t>Avgörande</a:t>
            </a:r>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2692005"/>
          </a:xfrm>
        </p:spPr>
        <p:txBody>
          <a:bodyPr/>
          <a:lstStyle/>
          <a:p>
            <a:pPr rtl="0" algn="l"/>
            <a:r>
              <a:rPr lang="en-GB" dirty="0"/>
              <a:t>Att fatta bra beslut innebär ett brett spektrum av färdigheter som analys, forskning, kommunikation och en förmåga att samarbeta</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a:xfrm>
            <a:off x="6483468" y="5468349"/>
            <a:ext cx="2044712" cy="278586"/>
          </a:xfrm>
        </p:spPr>
        <p:txBody>
          <a:bodyPr/>
          <a:lstStyle/>
          <a:p>
            <a:pPr rtl="0" algn="l"/>
            <a:r>
              <a:rPr lang="en-GB" b="1" dirty="0"/>
              <a:t>Mötesledning</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716489"/>
          </a:xfrm>
        </p:spPr>
        <p:txBody>
          <a:bodyPr/>
          <a:lstStyle/>
          <a:p>
            <a:pPr rtl="0" algn="l"/>
            <a:r>
              <a:rPr lang="en-GB" dirty="0"/>
              <a:t>Mycket av arbetet som en samhällsförespråkare sker på möten.</a:t>
            </a:r>
          </a:p>
          <a:p>
            <a:pPr rtl="0" algn="l"/>
            <a:r>
              <a:rPr lang="en-GB" dirty="0"/>
              <a:t>Detta inkluderar: inklusive färdigheter i att göra presentationer, underlätta gruppdiskussioner, brainstorming med en grupp och sammanfatta möten</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pPr rtl="0" algn="l"/>
            <a:r>
              <a:rPr lang="en-GB" b="1" dirty="0"/>
              <a:t>Proaktiv</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273225"/>
            <a:ext cx="2659582" cy="2129952"/>
          </a:xfrm>
        </p:spPr>
        <p:txBody>
          <a:bodyPr/>
          <a:lstStyle/>
          <a:p>
            <a:pPr rtl="0" algn="l"/>
            <a:r>
              <a:rPr lang="en-GB" dirty="0"/>
              <a:t>Proaktivitet är att förutse omständigheter och initiera aktivitet för att ta kontroll över händelser snarare än att svara på dem.</a:t>
            </a:r>
          </a:p>
          <a:p>
            <a:pPr rtl="0" algn="l"/>
            <a:r>
              <a:rPr lang="en-GB" dirty="0"/>
              <a:t>Proaktiva förespråkare tänker långsiktigt och kan, genom att se en helhetsbild, utveckla en stark vision som vägleder sina kortsiktiga planer</a:t>
            </a:r>
          </a:p>
        </p:txBody>
      </p:sp>
    </p:spTree>
    <p:extLst>
      <p:ext uri="{BB962C8B-B14F-4D97-AF65-F5344CB8AC3E}">
        <p14:creationId xmlns:p14="http://schemas.microsoft.com/office/powerpoint/2010/main" val="4266151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nvPr>
        </p:nvSpPr>
        <p:spPr/>
        <p:txBody>
          <a:bodyPr/>
          <a:lstStyle/>
          <a:p>
            <a:pPr rtl="0" algn="l"/>
            <a:r>
              <a:rPr lang="en-GB" dirty="0"/>
              <a:t>Färdigheter hos en bra samhällsförespråkare</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nvPr>
        </p:nvSpPr>
        <p:spPr/>
        <p:txBody>
          <a:bodyPr/>
          <a:lstStyle/>
          <a:p>
            <a:pPr rtl="0" algn="l"/>
            <a:r>
              <a:rPr lang="en-GB" b="1" dirty="0"/>
              <a:t>Bestämd</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nvPr>
        </p:nvSpPr>
        <p:spPr>
          <a:xfrm>
            <a:off x="447066" y="2584284"/>
            <a:ext cx="2659582" cy="1479518"/>
          </a:xfrm>
        </p:spPr>
        <p:txBody>
          <a:bodyPr/>
          <a:lstStyle/>
          <a:p>
            <a:pPr rtl="0" algn="l"/>
            <a:r>
              <a:rPr lang="en-GB" dirty="0"/>
              <a:t>Krävs för att hjälpa dem att övervinna det individuella och institutionella motståndet</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nvPr>
        </p:nvSpPr>
        <p:spPr>
          <a:xfrm>
            <a:off x="3549173" y="5454382"/>
            <a:ext cx="2086517" cy="278586"/>
          </a:xfrm>
        </p:spPr>
        <p:txBody>
          <a:bodyPr/>
          <a:lstStyle/>
          <a:p>
            <a:pPr rtl="0" algn="l"/>
            <a:r>
              <a:rPr lang="en-GB" b="1" dirty="0"/>
              <a:t>Att hantera motstånd </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nvPr>
        </p:nvSpPr>
        <p:spPr>
          <a:xfrm>
            <a:off x="3287916" y="2570460"/>
            <a:ext cx="2659582" cy="2727528"/>
          </a:xfrm>
        </p:spPr>
        <p:txBody>
          <a:bodyPr/>
          <a:lstStyle/>
          <a:p>
            <a:pPr rtl="0" algn="l"/>
            <a:r>
              <a:rPr lang="en-GB" dirty="0"/>
              <a:t>Att förutse en viss nivå av motstånd är bra. Samhällsförespråkaren kan förbereda sig, undvika känslomässiga reaktioner, planera att vara ihärdig och planera vägen</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nvPr>
        </p:nvSpPr>
        <p:spPr/>
        <p:txBody>
          <a:bodyPr/>
          <a:lstStyle/>
          <a:p>
            <a:pPr rtl="0" algn="l"/>
            <a:r>
              <a:rPr lang="en-GB" b="1" dirty="0"/>
              <a:t>Arbetar tillsammans </a:t>
            </a:r>
            <a:endParaRPr lang="en-GB" dirty="0"/>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nvPr>
        </p:nvSpPr>
        <p:spPr>
          <a:xfrm>
            <a:off x="6184888" y="2621712"/>
            <a:ext cx="2659582" cy="2727528"/>
          </a:xfrm>
        </p:spPr>
        <p:txBody>
          <a:bodyPr/>
          <a:lstStyle/>
          <a:p>
            <a:pPr rtl="0" algn="l"/>
            <a:r>
              <a:rPr lang="en-GB" dirty="0"/>
              <a:t>När du identifierar allierade och mobiliserar kollegor att arbeta med är det bra att tänka på vilken roll att ge och ta emot konstruktiv feedback kan spela för att stärka samarbetet med allierade</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nvPr>
        </p:nvSpPr>
        <p:spPr/>
        <p:txBody>
          <a:bodyPr/>
          <a:lstStyle/>
          <a:p>
            <a:pPr rtl="0" algn="l"/>
            <a:r>
              <a:rPr lang="en-GB" b="1" dirty="0"/>
              <a:t>Kunnig</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nvPr>
        </p:nvSpPr>
        <p:spPr>
          <a:xfrm>
            <a:off x="9006653" y="2628660"/>
            <a:ext cx="2659582" cy="2034780"/>
          </a:xfrm>
        </p:spPr>
        <p:txBody>
          <a:bodyPr/>
          <a:lstStyle/>
          <a:p>
            <a:pPr rtl="0" algn="l"/>
            <a:r>
              <a:rPr lang="en-GB" dirty="0"/>
              <a:t>När man förespråkar för något är det mycket viktigt att undersöka de inblandade ämnena och sidorna och på så sätt skaffa sig kunskap om ämnet</a:t>
            </a:r>
          </a:p>
        </p:txBody>
      </p:sp>
    </p:spTree>
    <p:extLst>
      <p:ext uri="{BB962C8B-B14F-4D97-AF65-F5344CB8AC3E}">
        <p14:creationId xmlns:p14="http://schemas.microsoft.com/office/powerpoint/2010/main" val="1999571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EA075-7CA6-4BAB-8704-7ACEAEC4BF2E}"/>
              </a:ext>
            </a:extLst>
          </p:cNvPr>
          <p:cNvSpPr>
            <a:spLocks noGrp="1"/>
          </p:cNvSpPr>
          <p:nvPr>
            <p:ph type="body" sz="quarter" idx="13"/>
          </p:nvPr>
        </p:nvSpPr>
        <p:spPr/>
        <p:txBody>
          <a:bodyPr>
            <a:normAutofit/>
          </a:bodyPr>
          <a:lstStyle/>
          <a:p>
            <a:pPr rtl="0" algn="l"/>
            <a:r>
              <a:rPr lang="en-GB" dirty="0"/>
              <a:t>Idéer som får dig igång med att förespråka</a:t>
            </a:r>
          </a:p>
        </p:txBody>
      </p:sp>
      <p:grpSp>
        <p:nvGrpSpPr>
          <p:cNvPr id="5" name="Group 4">
            <a:extLst>
              <a:ext uri="{FF2B5EF4-FFF2-40B4-BE49-F238E27FC236}">
                <a16:creationId xmlns:a16="http://schemas.microsoft.com/office/drawing/2014/main" id="{9D34E63C-9001-480F-A7B5-462A0DCAB20D}"/>
              </a:ext>
            </a:extLst>
          </p:cNvPr>
          <p:cNvGrpSpPr/>
          <p:nvPr/>
        </p:nvGrpSpPr>
        <p:grpSpPr>
          <a:xfrm rot="16200000">
            <a:off x="3139010" y="-1186990"/>
            <a:ext cx="5501184" cy="11159539"/>
            <a:chOff x="4429723" y="719666"/>
            <a:chExt cx="3332553" cy="5418666"/>
          </a:xfrm>
        </p:grpSpPr>
        <p:sp>
          <p:nvSpPr>
            <p:cNvPr id="6" name="Arrow: Circular 5">
              <a:extLst>
                <a:ext uri="{FF2B5EF4-FFF2-40B4-BE49-F238E27FC236}">
                  <a16:creationId xmlns:a16="http://schemas.microsoft.com/office/drawing/2014/main" id="{D42CAE9F-18DE-4600-A844-59FA8B10936D}"/>
                </a:ext>
              </a:extLst>
            </p:cNvPr>
            <p:cNvSpPr/>
            <p:nvPr/>
          </p:nvSpPr>
          <p:spPr>
            <a:xfrm>
              <a:off x="5154127" y="719666"/>
              <a:ext cx="2608149" cy="2608546"/>
            </a:xfrm>
            <a:prstGeom prst="circularArrow">
              <a:avLst>
                <a:gd name="adj1" fmla="val 10980"/>
                <a:gd name="adj2" fmla="val 1142322"/>
                <a:gd name="adj3" fmla="val 4500000"/>
                <a:gd name="adj4" fmla="val 10800000"/>
                <a:gd name="adj5" fmla="val 12500"/>
              </a:avLst>
            </a:prstGeom>
            <a:solidFill>
              <a:srgbClr val="F6BC67"/>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rtl="0" algn="l"/>
              <a:endParaRPr lang="en-GB" dirty="0"/>
            </a:p>
          </p:txBody>
        </p:sp>
        <p:sp>
          <p:nvSpPr>
            <p:cNvPr id="8" name="Shape 7">
              <a:extLst>
                <a:ext uri="{FF2B5EF4-FFF2-40B4-BE49-F238E27FC236}">
                  <a16:creationId xmlns:a16="http://schemas.microsoft.com/office/drawing/2014/main" id="{59D059DA-38B8-4BFB-BA51-5FEF8597F0BD}"/>
                </a:ext>
              </a:extLst>
            </p:cNvPr>
            <p:cNvSpPr/>
            <p:nvPr/>
          </p:nvSpPr>
          <p:spPr>
            <a:xfrm>
              <a:off x="4429723" y="2218469"/>
              <a:ext cx="2608149" cy="2608546"/>
            </a:xfrm>
            <a:prstGeom prst="leftCircularArrow">
              <a:avLst>
                <a:gd name="adj1" fmla="val 10980"/>
                <a:gd name="adj2" fmla="val 1142322"/>
                <a:gd name="adj3" fmla="val 6300000"/>
                <a:gd name="adj4" fmla="val 18900000"/>
                <a:gd name="adj5" fmla="val 12500"/>
              </a:avLst>
            </a:prstGeom>
            <a:solidFill>
              <a:srgbClr val="76C6D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rtl="0" algn="l"/>
              <a:endParaRPr lang="en-GB" dirty="0"/>
            </a:p>
          </p:txBody>
        </p:sp>
        <p:sp>
          <p:nvSpPr>
            <p:cNvPr id="9" name="Freeform: Shape 8">
              <a:extLst>
                <a:ext uri="{FF2B5EF4-FFF2-40B4-BE49-F238E27FC236}">
                  <a16:creationId xmlns:a16="http://schemas.microsoft.com/office/drawing/2014/main" id="{C4671E4F-400E-4539-9772-31C92D61A688}"/>
                </a:ext>
              </a:extLst>
            </p:cNvPr>
            <p:cNvSpPr/>
            <p:nvPr/>
          </p:nvSpPr>
          <p:spPr>
            <a:xfrm rot="16200000">
              <a:off x="5152962" y="3079214"/>
              <a:ext cx="1161671" cy="903854"/>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endParaRPr lang="en-GB" sz="4700" kern="1200"/>
            </a:p>
          </p:txBody>
        </p:sp>
        <p:sp>
          <p:nvSpPr>
            <p:cNvPr id="10" name="Block Arc 9">
              <a:extLst>
                <a:ext uri="{FF2B5EF4-FFF2-40B4-BE49-F238E27FC236}">
                  <a16:creationId xmlns:a16="http://schemas.microsoft.com/office/drawing/2014/main" id="{07A0F68B-EDBD-427E-9BEA-5DFED9A8D9A9}"/>
                </a:ext>
              </a:extLst>
            </p:cNvPr>
            <p:cNvSpPr/>
            <p:nvPr/>
          </p:nvSpPr>
          <p:spPr>
            <a:xfrm>
              <a:off x="5339759" y="3896630"/>
              <a:ext cx="2240804" cy="2241702"/>
            </a:xfrm>
            <a:prstGeom prst="blockArc">
              <a:avLst>
                <a:gd name="adj1" fmla="val 13500000"/>
                <a:gd name="adj2" fmla="val 10800000"/>
                <a:gd name="adj3" fmla="val 12740"/>
              </a:avLst>
            </a:prstGeom>
            <a:solidFill>
              <a:srgbClr val="A6377D"/>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37A85F34-D49B-4603-BB4D-78BF69BD7F12}"/>
                </a:ext>
              </a:extLst>
            </p:cNvPr>
            <p:cNvSpPr/>
            <p:nvPr/>
          </p:nvSpPr>
          <p:spPr>
            <a:xfrm>
              <a:off x="5734042" y="4678544"/>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endParaRPr lang="en-GB" sz="4700" kern="1200"/>
            </a:p>
          </p:txBody>
        </p:sp>
        <p:sp>
          <p:nvSpPr>
            <p:cNvPr id="7" name="Freeform: Shape 6">
              <a:extLst>
                <a:ext uri="{FF2B5EF4-FFF2-40B4-BE49-F238E27FC236}">
                  <a16:creationId xmlns:a16="http://schemas.microsoft.com/office/drawing/2014/main" id="{CACE0765-5ECE-49D2-955B-5F0EEF9D6B0A}"/>
                </a:ext>
              </a:extLst>
            </p:cNvPr>
            <p:cNvSpPr/>
            <p:nvPr/>
          </p:nvSpPr>
          <p:spPr>
            <a:xfrm rot="5400000">
              <a:off x="5865052" y="1485453"/>
              <a:ext cx="1225057" cy="925007"/>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en-GB" b="1" dirty="0">
                  <a:solidFill>
                    <a:srgbClr val="404040"/>
                  </a:solidFill>
                </a:rPr>
                <a:t>S</a:t>
              </a:r>
              <a:r>
                <a:rPr lang="en-GB" b="1" dirty="0">
                  <a:solidFill>
                    <a:srgbClr val="404040"/>
                  </a:solidFill>
                  <a:effectLst/>
                </a:rPr>
                <a:t>tomte identifiera sig som en migrantförespråkare</a:t>
              </a:r>
              <a:r>
                <a:rPr lang="en-GB" dirty="0">
                  <a:solidFill>
                    <a:srgbClr val="404040"/>
                  </a:solidFill>
                  <a:effectLst/>
                </a:rPr>
                <a:t>: du har många egenskaper som behövs för rollen, du kan helt enkelt börja se dig själv som en advokat om du hjälper andra migranter på något sätt</a:t>
              </a:r>
              <a:endParaRPr lang="en-GB" kern="1200" dirty="0">
                <a:solidFill>
                  <a:srgbClr val="404040"/>
                </a:solidFill>
              </a:endParaRPr>
            </a:p>
          </p:txBody>
        </p:sp>
      </p:grpSp>
      <p:sp>
        <p:nvSpPr>
          <p:cNvPr id="13" name="TextBox 12">
            <a:extLst>
              <a:ext uri="{FF2B5EF4-FFF2-40B4-BE49-F238E27FC236}">
                <a16:creationId xmlns:a16="http://schemas.microsoft.com/office/drawing/2014/main" id="{3BF981E6-56F0-4A30-8834-3533AAB21CA2}"/>
              </a:ext>
            </a:extLst>
          </p:cNvPr>
          <p:cNvSpPr txBox="1"/>
          <p:nvPr/>
        </p:nvSpPr>
        <p:spPr>
          <a:xfrm>
            <a:off x="4458930" y="4546867"/>
            <a:ext cx="2861344" cy="1323439"/>
          </a:xfrm>
          <a:prstGeom prst="rect">
            <a:avLst/>
          </a:prstGeom>
          <a:noFill/>
        </p:spPr>
        <p:txBody>
          <a:bodyPr wrap="square">
            <a:spAutoFit/>
          </a:bodyPr>
          <a:lstStyle/>
          <a:p>
            <a:pPr algn="ctr" rtl="0"/>
            <a:r>
              <a:rPr lang="en-GB" sz="2000" b="1" dirty="0">
                <a:solidFill>
                  <a:srgbClr val="404040"/>
                </a:solidFill>
                <a:effectLst/>
              </a:rPr>
              <a:t>Dela personliga berättelser </a:t>
            </a:r>
            <a:r>
              <a:rPr lang="en-GB" sz="2000" dirty="0">
                <a:solidFill>
                  <a:srgbClr val="404040"/>
                </a:solidFill>
                <a:effectLst/>
              </a:rPr>
              <a:t>som ett första steg mot att bli en migrantförespråkare</a:t>
            </a:r>
            <a:endParaRPr lang="en-GB" sz="2000" dirty="0">
              <a:solidFill>
                <a:srgbClr val="404040"/>
              </a:solidFill>
            </a:endParaRPr>
          </a:p>
        </p:txBody>
      </p:sp>
      <p:sp>
        <p:nvSpPr>
          <p:cNvPr id="15" name="TextBox 14">
            <a:extLst>
              <a:ext uri="{FF2B5EF4-FFF2-40B4-BE49-F238E27FC236}">
                <a16:creationId xmlns:a16="http://schemas.microsoft.com/office/drawing/2014/main" id="{A699E87E-2CFA-47E9-8B66-F867349ED59C}"/>
              </a:ext>
            </a:extLst>
          </p:cNvPr>
          <p:cNvSpPr txBox="1"/>
          <p:nvPr/>
        </p:nvSpPr>
        <p:spPr>
          <a:xfrm>
            <a:off x="7523810" y="3255057"/>
            <a:ext cx="3425702" cy="1015663"/>
          </a:xfrm>
          <a:prstGeom prst="rect">
            <a:avLst/>
          </a:prstGeom>
          <a:noFill/>
        </p:spPr>
        <p:txBody>
          <a:bodyPr wrap="square">
            <a:spAutoFit/>
          </a:bodyPr>
          <a:lstStyle/>
          <a:p>
            <a:pPr algn="ctr" rtl="0"/>
            <a:r>
              <a:rPr lang="en-GB" sz="2000" dirty="0">
                <a:solidFill>
                  <a:srgbClr val="404040"/>
                </a:solidFill>
                <a:effectLst/>
              </a:rPr>
              <a:t>Besluta sig för att agera som en migrantförespråkare för </a:t>
            </a:r>
            <a:r>
              <a:rPr lang="en-GB" sz="2000" b="1" dirty="0">
                <a:solidFill>
                  <a:srgbClr val="404040"/>
                </a:solidFill>
                <a:effectLst/>
              </a:rPr>
              <a:t>ändra den dominerande berättelsen</a:t>
            </a:r>
            <a:endParaRPr lang="en-GB" sz="2000" b="1" dirty="0">
              <a:solidFill>
                <a:srgbClr val="404040"/>
              </a:solidFill>
            </a:endParaRPr>
          </a:p>
        </p:txBody>
      </p:sp>
    </p:spTree>
    <p:extLst>
      <p:ext uri="{BB962C8B-B14F-4D97-AF65-F5344CB8AC3E}">
        <p14:creationId xmlns:p14="http://schemas.microsoft.com/office/powerpoint/2010/main" val="3095338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rtl="0"/>
            <a:r>
              <a:rPr lang="en-GB" sz="3000" dirty="0"/>
              <a:t>Förstå vem som bestämmer sig för att hitta tillvägagångssätt och färdigheter för att utveckla mest</a:t>
            </a:r>
          </a:p>
          <a:p>
            <a:pPr algn="ctr" rtl="0"/>
            <a:endParaRPr lang="en-GB" sz="3000" dirty="0"/>
          </a:p>
          <a:p>
            <a:pPr marL="342900" indent="-342900" rtl="0" algn="l">
              <a:buFont typeface="Wingdings" panose="05000000000000000000" pitchFamily="2" charset="2"/>
              <a:buChar char="ü"/>
            </a:pPr>
            <a:r>
              <a:rPr lang="en-GB" dirty="0"/>
              <a:t>"Vad är makt?" Makt finns överallt, kunskap, val, inflytande, förmågan eller förmågan att utföra eller agera effektivt.</a:t>
            </a:r>
          </a:p>
          <a:p>
            <a:pPr marL="342900" indent="-342900" rtl="0" algn="l">
              <a:buFont typeface="Wingdings" panose="05000000000000000000" pitchFamily="2" charset="2"/>
              <a:buChar char="ü"/>
            </a:pPr>
            <a:r>
              <a:rPr lang="en-GB" dirty="0"/>
              <a:t>Vem har makten att bestämma i ditt liv? Vem bestämmer i ditt samhälle? När du väl vet vem som bestämmer kommer du att veta vem du måste närma dig och vilka färdigheter du behöver för att göra det.</a:t>
            </a:r>
          </a:p>
          <a:p>
            <a:pPr marL="342900" indent="-342900" rtl="0" algn="l">
              <a:buFont typeface="Wingdings" panose="05000000000000000000" pitchFamily="2" charset="2"/>
              <a:buChar char="ü"/>
            </a:pPr>
            <a:r>
              <a:rPr lang="en-GB" dirty="0"/>
              <a:t>Fyll i tabellen i nästa steg:</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8252" y="473761"/>
            <a:ext cx="2128794" cy="633215"/>
          </a:xfrm>
        </p:spPr>
        <p:txBody>
          <a:bodyPr/>
          <a:lstStyle/>
          <a:p>
            <a:pPr rtl="0" algn="l"/>
            <a:r>
              <a:rPr lang="en-GB" dirty="0"/>
              <a:t>TRÄNING</a:t>
            </a:r>
          </a:p>
          <a:p>
            <a:pPr rtl="0" algn="l"/>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9378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9319" y="535859"/>
            <a:ext cx="2128794" cy="633215"/>
          </a:xfrm>
        </p:spPr>
        <p:txBody>
          <a:bodyPr/>
          <a:lstStyle/>
          <a:p>
            <a:pPr rtl="0" algn="l"/>
            <a:r>
              <a:rPr lang="en-GB" dirty="0"/>
              <a:t>TRÄNING</a:t>
            </a:r>
          </a:p>
          <a:p>
            <a:pPr rtl="0" algn="l"/>
            <a:endParaRPr lang="en-GB" dirty="0"/>
          </a:p>
        </p:txBody>
      </p:sp>
      <p:grpSp>
        <p:nvGrpSpPr>
          <p:cNvPr id="2" name="Group 1">
            <a:extLst>
              <a:ext uri="{FF2B5EF4-FFF2-40B4-BE49-F238E27FC236}">
                <a16:creationId xmlns:a16="http://schemas.microsoft.com/office/drawing/2014/main" id="{C913DC85-95BE-4C48-AA9B-3A521288D693}"/>
              </a:ext>
            </a:extLst>
          </p:cNvPr>
          <p:cNvGrpSpPr/>
          <p:nvPr/>
        </p:nvGrpSpPr>
        <p:grpSpPr>
          <a:xfrm>
            <a:off x="10282103" y="155601"/>
            <a:ext cx="1234440" cy="1188720"/>
            <a:chOff x="5242560" y="740826"/>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740826"/>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05966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Table 6">
            <a:extLst>
              <a:ext uri="{FF2B5EF4-FFF2-40B4-BE49-F238E27FC236}">
                <a16:creationId xmlns:a16="http://schemas.microsoft.com/office/drawing/2014/main" id="{F456199D-5849-4666-A8F7-70C980E2F935}"/>
              </a:ext>
            </a:extLst>
          </p:cNvPr>
          <p:cNvGraphicFramePr>
            <a:graphicFrameLocks noGrp="1"/>
          </p:cNvGraphicFramePr>
          <p:nvPr>
            <p:extLst>
              <p:ext uri="{D42A27DB-BD31-4B8C-83A1-F6EECF244321}">
                <p14:modId xmlns:p14="http://schemas.microsoft.com/office/powerpoint/2010/main" val="2370398869"/>
              </p:ext>
            </p:extLst>
          </p:nvPr>
        </p:nvGraphicFramePr>
        <p:xfrm>
          <a:off x="901112" y="1724579"/>
          <a:ext cx="10031080" cy="4366041"/>
        </p:xfrm>
        <a:graphic>
          <a:graphicData uri="http://schemas.openxmlformats.org/drawingml/2006/table">
            <a:tbl>
              <a:tblPr firstRow="1" bandRow="1">
                <a:tableStyleId>{5C22544A-7EE6-4342-B048-85BDC9FD1C3A}</a:tableStyleId>
              </a:tblPr>
              <a:tblGrid>
                <a:gridCol w="5436099">
                  <a:extLst>
                    <a:ext uri="{9D8B030D-6E8A-4147-A177-3AD203B41FA5}">
                      <a16:colId xmlns:a16="http://schemas.microsoft.com/office/drawing/2014/main" val="3497443938"/>
                    </a:ext>
                  </a:extLst>
                </a:gridCol>
                <a:gridCol w="4594981">
                  <a:extLst>
                    <a:ext uri="{9D8B030D-6E8A-4147-A177-3AD203B41FA5}">
                      <a16:colId xmlns:a16="http://schemas.microsoft.com/office/drawing/2014/main" val="353485496"/>
                    </a:ext>
                  </a:extLst>
                </a:gridCol>
              </a:tblGrid>
              <a:tr h="558996">
                <a:tc gridSpan="2">
                  <a:txBody>
                    <a:bodyPr/>
                    <a:lstStyle/>
                    <a:p>
                      <a:pPr algn="ctr" rtl="0"/>
                      <a:r>
                        <a:rPr lang="en-GB" sz="2400" dirty="0"/>
                        <a:t> Vem bestämmer?</a:t>
                      </a:r>
                    </a:p>
                  </a:txBody>
                  <a:tcPr>
                    <a:solidFill>
                      <a:srgbClr val="76C6D2"/>
                    </a:solidFill>
                  </a:tcPr>
                </a:tc>
                <a:tc hMerge="1">
                  <a:txBody>
                    <a:bodyPr/>
                    <a:lstStyle/>
                    <a:p>
                      <a:pPr rtl="0" algn="l"/>
                      <a:endParaRPr lang="en-GB" dirty="0"/>
                    </a:p>
                  </a:txBody>
                  <a:tcPr/>
                </a:tc>
                <a:extLst>
                  <a:ext uri="{0D108BD9-81ED-4DB2-BD59-A6C34878D82A}">
                    <a16:rowId xmlns:a16="http://schemas.microsoft.com/office/drawing/2014/main" val="2690466230"/>
                  </a:ext>
                </a:extLst>
              </a:tr>
              <a:tr h="535250">
                <a:tc>
                  <a:txBody>
                    <a:bodyPr/>
                    <a:lstStyle/>
                    <a:p>
                      <a:pPr rtl="0" algn="l"/>
                      <a:r>
                        <a:rPr lang="en-GB" sz="2000" dirty="0">
                          <a:solidFill>
                            <a:schemeClr val="bg1"/>
                          </a:solidFill>
                        </a:rPr>
                        <a:t>Vem kan bosätta sig i – eller lämna – din stad eller stad?</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581831267"/>
                  </a:ext>
                </a:extLst>
              </a:tr>
              <a:tr h="541144">
                <a:tc>
                  <a:txBody>
                    <a:bodyPr/>
                    <a:lstStyle/>
                    <a:p>
                      <a:pPr rtl="0" algn="l"/>
                      <a:r>
                        <a:rPr lang="en-GB" sz="2000" dirty="0">
                          <a:solidFill>
                            <a:schemeClr val="bg1"/>
                          </a:solidFill>
                        </a:rPr>
                        <a:t>Om utbildningsmöjligheter?</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1594419343"/>
                  </a:ext>
                </a:extLst>
              </a:tr>
              <a:tr h="541144">
                <a:tc>
                  <a:txBody>
                    <a:bodyPr/>
                    <a:lstStyle/>
                    <a:p>
                      <a:pPr rtl="0" algn="l"/>
                      <a:r>
                        <a:rPr lang="en-GB" sz="2000" dirty="0">
                          <a:solidFill>
                            <a:schemeClr val="bg1"/>
                          </a:solidFill>
                        </a:rPr>
                        <a:t>Om säkerheten i ditt samhälle?</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736928431"/>
                  </a:ext>
                </a:extLst>
              </a:tr>
              <a:tr h="566075">
                <a:tc>
                  <a:txBody>
                    <a:bodyPr/>
                    <a:lstStyle/>
                    <a:p>
                      <a:pPr rtl="0" algn="l"/>
                      <a:r>
                        <a:rPr lang="en-GB" sz="2000" dirty="0">
                          <a:solidFill>
                            <a:schemeClr val="bg1"/>
                          </a:solidFill>
                        </a:rPr>
                        <a:t>Om representanter i kommunfullmäktige?</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1475154740"/>
                  </a:ext>
                </a:extLst>
              </a:tr>
              <a:tr h="541144">
                <a:tc>
                  <a:txBody>
                    <a:bodyPr/>
                    <a:lstStyle/>
                    <a:p>
                      <a:pPr rtl="0" algn="l"/>
                      <a:r>
                        <a:rPr lang="en-GB" sz="2000" dirty="0">
                          <a:solidFill>
                            <a:schemeClr val="bg1"/>
                          </a:solidFill>
                        </a:rPr>
                        <a:t>Om anställningsrättigheter?</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2757092991"/>
                  </a:ext>
                </a:extLst>
              </a:tr>
              <a:tr h="541144">
                <a:tc>
                  <a:txBody>
                    <a:bodyPr/>
                    <a:lstStyle/>
                    <a:p>
                      <a:pPr rtl="0" algn="l"/>
                      <a:r>
                        <a:rPr lang="en-GB" sz="2000" dirty="0">
                          <a:solidFill>
                            <a:schemeClr val="bg1"/>
                          </a:solidFill>
                        </a:rPr>
                        <a:t>Om bostadsrätt?</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2255937155"/>
                  </a:ext>
                </a:extLst>
              </a:tr>
              <a:tr h="541144">
                <a:tc>
                  <a:txBody>
                    <a:bodyPr/>
                    <a:lstStyle/>
                    <a:p>
                      <a:pPr rtl="0" algn="l"/>
                      <a:r>
                        <a:rPr lang="en-GB" sz="2000" dirty="0">
                          <a:solidFill>
                            <a:schemeClr val="bg1"/>
                          </a:solidFill>
                        </a:rPr>
                        <a:t>Om förmåner för familjer?</a:t>
                      </a:r>
                    </a:p>
                  </a:txBody>
                  <a:tcPr>
                    <a:solidFill>
                      <a:srgbClr val="76C6D2"/>
                    </a:solidFill>
                  </a:tcPr>
                </a:tc>
                <a:tc>
                  <a:txBody>
                    <a:bodyPr/>
                    <a:lstStyle/>
                    <a:p>
                      <a:pPr rtl="0" algn="l"/>
                      <a:endParaRPr lang="en-GB" dirty="0"/>
                    </a:p>
                  </a:txBody>
                  <a:tcPr>
                    <a:solidFill>
                      <a:srgbClr val="76C6D2"/>
                    </a:solidFill>
                  </a:tcPr>
                </a:tc>
                <a:extLst>
                  <a:ext uri="{0D108BD9-81ED-4DB2-BD59-A6C34878D82A}">
                    <a16:rowId xmlns:a16="http://schemas.microsoft.com/office/drawing/2014/main" val="2499605643"/>
                  </a:ext>
                </a:extLst>
              </a:tr>
            </a:tbl>
          </a:graphicData>
        </a:graphic>
      </p:graphicFrame>
    </p:spTree>
    <p:extLst>
      <p:ext uri="{BB962C8B-B14F-4D97-AF65-F5344CB8AC3E}">
        <p14:creationId xmlns:p14="http://schemas.microsoft.com/office/powerpoint/2010/main" val="2332019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9C7C9AFC-B91F-45B6-B382-B7EFECD35981}"/>
              </a:ext>
            </a:extLst>
          </p:cNvPr>
          <p:cNvSpPr>
            <a:spLocks noGrp="1"/>
          </p:cNvSpPr>
          <p:nvPr>
            <p:ph type="body" sz="quarter" idx="15"/>
          </p:nvPr>
        </p:nvSpPr>
        <p:spPr>
          <a:xfrm>
            <a:off x="7228419" y="234166"/>
            <a:ext cx="4391236" cy="917595"/>
          </a:xfrm>
        </p:spPr>
        <p:txBody>
          <a:bodyPr>
            <a:normAutofit fontScale="70000" lnSpcReduction="20000"/>
          </a:bodyPr>
          <a:lstStyle/>
          <a:p>
            <a:pPr rtl="0" algn="l"/>
            <a:r>
              <a:rPr lang="en-GB" sz="5100" dirty="0"/>
              <a:t>KRAFTBLOMMAN</a:t>
            </a:r>
          </a:p>
          <a:p>
            <a:pPr rtl="0" algn="l"/>
            <a:endParaRPr lang="en-GB" dirty="0"/>
          </a:p>
        </p:txBody>
      </p:sp>
      <p:grpSp>
        <p:nvGrpSpPr>
          <p:cNvPr id="6" name="Google Shape;518;p39">
            <a:extLst>
              <a:ext uri="{FF2B5EF4-FFF2-40B4-BE49-F238E27FC236}">
                <a16:creationId xmlns:a16="http://schemas.microsoft.com/office/drawing/2014/main" id="{7A7A4080-C361-4346-B307-1AD7B0B551E6}"/>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719BCE1B-4EAB-4F4D-8E10-4ED4E2B7ABF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672020EE-A5B4-4BDF-B755-FD05944BAE0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07E85769-6B9B-41B0-9212-DED189430C6B}"/>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C7C91163-6A0D-442E-8528-2DD6F1427BAB}"/>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A4C8097-3C3C-4130-A74D-664A354237F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09A6431B-BE92-46F9-859C-59D772DF784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Graphic 13" descr="Flower outline">
            <a:extLst>
              <a:ext uri="{FF2B5EF4-FFF2-40B4-BE49-F238E27FC236}">
                <a16:creationId xmlns:a16="http://schemas.microsoft.com/office/drawing/2014/main" id="{7687DD1B-B91C-4663-91D4-725603741D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508" y="2380672"/>
            <a:ext cx="4376584" cy="4376584"/>
          </a:xfrm>
          <a:prstGeom prst="rect">
            <a:avLst/>
          </a:prstGeom>
        </p:spPr>
      </p:pic>
      <p:cxnSp>
        <p:nvCxnSpPr>
          <p:cNvPr id="16" name="Straight Arrow Connector 15">
            <a:extLst>
              <a:ext uri="{FF2B5EF4-FFF2-40B4-BE49-F238E27FC236}">
                <a16:creationId xmlns:a16="http://schemas.microsoft.com/office/drawing/2014/main" id="{5D521E92-2D77-4D91-A9B7-17976F5B7121}"/>
              </a:ext>
            </a:extLst>
          </p:cNvPr>
          <p:cNvCxnSpPr/>
          <p:nvPr/>
        </p:nvCxnSpPr>
        <p:spPr>
          <a:xfrm>
            <a:off x="2774201" y="5703371"/>
            <a:ext cx="2410274"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E3CA83-6A22-477C-B948-9148A42E1E19}"/>
              </a:ext>
            </a:extLst>
          </p:cNvPr>
          <p:cNvCxnSpPr/>
          <p:nvPr/>
        </p:nvCxnSpPr>
        <p:spPr>
          <a:xfrm>
            <a:off x="2634788" y="4092839"/>
            <a:ext cx="2410274"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70CDBC3-AA6D-4937-83A0-21587B8CFF20}"/>
              </a:ext>
            </a:extLst>
          </p:cNvPr>
          <p:cNvCxnSpPr>
            <a:cxnSpLocks/>
          </p:cNvCxnSpPr>
          <p:nvPr/>
        </p:nvCxnSpPr>
        <p:spPr>
          <a:xfrm>
            <a:off x="1841720" y="2921425"/>
            <a:ext cx="3326415"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170DD0-43EB-4EBE-9FC8-FD9ACF7343A5}"/>
              </a:ext>
            </a:extLst>
          </p:cNvPr>
          <p:cNvSpPr txBox="1"/>
          <p:nvPr/>
        </p:nvSpPr>
        <p:spPr>
          <a:xfrm>
            <a:off x="5101589" y="3820528"/>
            <a:ext cx="1582120" cy="461665"/>
          </a:xfrm>
          <a:prstGeom prst="rect">
            <a:avLst/>
          </a:prstGeom>
          <a:noFill/>
        </p:spPr>
        <p:txBody>
          <a:bodyPr wrap="square" rtlCol="0">
            <a:spAutoFit/>
          </a:bodyPr>
          <a:lstStyle/>
          <a:p>
            <a:pPr rtl="0" algn="l"/>
            <a:r>
              <a:rPr lang="en-GB" sz="2400" dirty="0">
                <a:solidFill>
                  <a:srgbClr val="404040"/>
                </a:solidFill>
              </a:rPr>
              <a:t>Influenser</a:t>
            </a:r>
          </a:p>
        </p:txBody>
      </p:sp>
      <p:sp>
        <p:nvSpPr>
          <p:cNvPr id="21" name="TextBox 20">
            <a:extLst>
              <a:ext uri="{FF2B5EF4-FFF2-40B4-BE49-F238E27FC236}">
                <a16:creationId xmlns:a16="http://schemas.microsoft.com/office/drawing/2014/main" id="{0373852C-66FC-45C6-85C5-90EC081FD5DB}"/>
              </a:ext>
            </a:extLst>
          </p:cNvPr>
          <p:cNvSpPr txBox="1"/>
          <p:nvPr/>
        </p:nvSpPr>
        <p:spPr>
          <a:xfrm>
            <a:off x="5168135" y="2690592"/>
            <a:ext cx="1582120" cy="461665"/>
          </a:xfrm>
          <a:prstGeom prst="rect">
            <a:avLst/>
          </a:prstGeom>
          <a:noFill/>
        </p:spPr>
        <p:txBody>
          <a:bodyPr wrap="square" rtlCol="0">
            <a:spAutoFit/>
          </a:bodyPr>
          <a:lstStyle/>
          <a:p>
            <a:pPr rtl="0" algn="l"/>
            <a:r>
              <a:rPr lang="en-GB" sz="2400" dirty="0">
                <a:solidFill>
                  <a:srgbClr val="404040"/>
                </a:solidFill>
              </a:rPr>
              <a:t>Kraft</a:t>
            </a:r>
          </a:p>
        </p:txBody>
      </p:sp>
      <p:sp>
        <p:nvSpPr>
          <p:cNvPr id="22" name="TextBox 21">
            <a:extLst>
              <a:ext uri="{FF2B5EF4-FFF2-40B4-BE49-F238E27FC236}">
                <a16:creationId xmlns:a16="http://schemas.microsoft.com/office/drawing/2014/main" id="{FF414ECB-936C-4C25-82FB-E4DB9D443E80}"/>
              </a:ext>
            </a:extLst>
          </p:cNvPr>
          <p:cNvSpPr txBox="1"/>
          <p:nvPr/>
        </p:nvSpPr>
        <p:spPr>
          <a:xfrm>
            <a:off x="5168135" y="5443171"/>
            <a:ext cx="1582120" cy="461665"/>
          </a:xfrm>
          <a:prstGeom prst="rect">
            <a:avLst/>
          </a:prstGeom>
          <a:noFill/>
        </p:spPr>
        <p:txBody>
          <a:bodyPr wrap="square" rtlCol="0">
            <a:spAutoFit/>
          </a:bodyPr>
          <a:lstStyle/>
          <a:p>
            <a:pPr rtl="0" algn="l"/>
            <a:r>
              <a:rPr lang="en-GB" sz="2400" dirty="0">
                <a:solidFill>
                  <a:srgbClr val="404040"/>
                </a:solidFill>
              </a:rPr>
              <a:t>Gräsrötter</a:t>
            </a:r>
          </a:p>
        </p:txBody>
      </p:sp>
      <p:sp>
        <p:nvSpPr>
          <p:cNvPr id="23" name="TextBox 22">
            <a:extLst>
              <a:ext uri="{FF2B5EF4-FFF2-40B4-BE49-F238E27FC236}">
                <a16:creationId xmlns:a16="http://schemas.microsoft.com/office/drawing/2014/main" id="{9813437D-F635-4A85-AB15-C63D2E5E9E85}"/>
              </a:ext>
            </a:extLst>
          </p:cNvPr>
          <p:cNvSpPr txBox="1"/>
          <p:nvPr/>
        </p:nvSpPr>
        <p:spPr>
          <a:xfrm>
            <a:off x="7150785" y="4964707"/>
            <a:ext cx="4782910" cy="1200329"/>
          </a:xfrm>
          <a:prstGeom prst="rect">
            <a:avLst/>
          </a:prstGeom>
          <a:noFill/>
        </p:spPr>
        <p:txBody>
          <a:bodyPr wrap="square" rtlCol="0">
            <a:spAutoFit/>
          </a:bodyPr>
          <a:lstStyle/>
          <a:p>
            <a:pPr algn="l" rtl="0"/>
            <a:r>
              <a:rPr lang="en-GB" dirty="0">
                <a:solidFill>
                  <a:srgbClr val="3D3C3B"/>
                </a:solidFill>
                <a:latin typeface="BritishCouncilSans-Regular"/>
              </a:rPr>
              <a:t>G</a:t>
            </a:r>
            <a:r>
              <a:rPr lang="en-GB" sz="1800" b="0" i="0" u="none" strike="noStrike" baseline="0" dirty="0">
                <a:solidFill>
                  <a:srgbClr val="3D3C3B"/>
                </a:solidFill>
                <a:latin typeface="BritishCouncilSans-Regular"/>
              </a:rPr>
              <a:t>rassroots är ett vanligt använt ord för att beskriva målgrupper av initiativ, eftersom deras behov ligger till grund för gemenskaper. </a:t>
            </a:r>
            <a:r>
              <a:rPr lang="en-GB" sz="1800" b="1" i="0" u="none" strike="noStrike" baseline="0" dirty="0">
                <a:solidFill>
                  <a:srgbClr val="A6377D"/>
                </a:solidFill>
                <a:latin typeface="BritishCouncilSans-Regular"/>
              </a:rPr>
              <a:t>Vilka är dina gräsrötter?</a:t>
            </a:r>
            <a:endParaRPr lang="en-GB" b="1" dirty="0">
              <a:solidFill>
                <a:srgbClr val="A6377D"/>
              </a:solidFill>
            </a:endParaRPr>
          </a:p>
        </p:txBody>
      </p:sp>
      <p:sp>
        <p:nvSpPr>
          <p:cNvPr id="25" name="TextBox 24">
            <a:extLst>
              <a:ext uri="{FF2B5EF4-FFF2-40B4-BE49-F238E27FC236}">
                <a16:creationId xmlns:a16="http://schemas.microsoft.com/office/drawing/2014/main" id="{61815094-01F2-435D-AA9A-8F153F33ED00}"/>
              </a:ext>
            </a:extLst>
          </p:cNvPr>
          <p:cNvSpPr txBox="1"/>
          <p:nvPr/>
        </p:nvSpPr>
        <p:spPr>
          <a:xfrm>
            <a:off x="7150785" y="2228671"/>
            <a:ext cx="4782910" cy="1200329"/>
          </a:xfrm>
          <a:prstGeom prst="rect">
            <a:avLst/>
          </a:prstGeom>
          <a:noFill/>
        </p:spPr>
        <p:txBody>
          <a:bodyPr wrap="square">
            <a:spAutoFit/>
          </a:bodyPr>
          <a:lstStyle/>
          <a:p>
            <a:pPr algn="l" rtl="0"/>
            <a:r>
              <a:rPr lang="en-GB" dirty="0">
                <a:solidFill>
                  <a:srgbClr val="3D3C3B"/>
                </a:solidFill>
                <a:latin typeface="BritishCouncilSans-Regular"/>
              </a:rPr>
              <a:t>T</a:t>
            </a:r>
            <a:r>
              <a:rPr lang="en-GB" sz="1800" b="0" i="0" u="none" strike="noStrike" baseline="0" dirty="0">
                <a:solidFill>
                  <a:srgbClr val="3D3C3B"/>
                </a:solidFill>
                <a:latin typeface="BritishCouncilSans-Regular"/>
              </a:rPr>
              <a:t>han mitten av blomman är</a:t>
            </a:r>
          </a:p>
          <a:p>
            <a:pPr algn="l" rtl="0"/>
            <a:r>
              <a:rPr lang="en-GB" sz="1800" b="0" i="0" u="none" strike="noStrike" baseline="0" dirty="0">
                <a:solidFill>
                  <a:srgbClr val="3D3C3B"/>
                </a:solidFill>
                <a:latin typeface="BritishCouncilSans-Regular"/>
              </a:rPr>
              <a:t>"maktens centrum", till exempel utbildningsministern. </a:t>
            </a:r>
            <a:r>
              <a:rPr lang="en-GB" b="1" dirty="0">
                <a:solidFill>
                  <a:srgbClr val="A6377D"/>
                </a:solidFill>
                <a:latin typeface="BritishCouncilSans-Regular"/>
              </a:rPr>
              <a:t>Vem är maktens centrum i din sak?</a:t>
            </a:r>
          </a:p>
        </p:txBody>
      </p:sp>
      <p:sp>
        <p:nvSpPr>
          <p:cNvPr id="28" name="TextBox 27">
            <a:extLst>
              <a:ext uri="{FF2B5EF4-FFF2-40B4-BE49-F238E27FC236}">
                <a16:creationId xmlns:a16="http://schemas.microsoft.com/office/drawing/2014/main" id="{603DBD4F-20D6-4E0D-AC14-FA64580AD35B}"/>
              </a:ext>
            </a:extLst>
          </p:cNvPr>
          <p:cNvSpPr txBox="1"/>
          <p:nvPr/>
        </p:nvSpPr>
        <p:spPr>
          <a:xfrm>
            <a:off x="7150785" y="3518200"/>
            <a:ext cx="4534937" cy="923330"/>
          </a:xfrm>
          <a:prstGeom prst="rect">
            <a:avLst/>
          </a:prstGeom>
          <a:noFill/>
        </p:spPr>
        <p:txBody>
          <a:bodyPr wrap="square">
            <a:spAutoFit/>
          </a:bodyPr>
          <a:lstStyle/>
          <a:p>
            <a:pPr algn="l" rtl="0"/>
            <a:r>
              <a:rPr lang="en-GB" sz="1800" b="0" i="0" u="none" strike="noStrike" baseline="0" dirty="0">
                <a:solidFill>
                  <a:srgbClr val="3D3C3B"/>
                </a:solidFill>
                <a:latin typeface="BritishCouncilSans-Regular"/>
              </a:rPr>
              <a:t>Kronblad representerar influencers i maktens centrum, till exempel rådgivare eller media. </a:t>
            </a:r>
            <a:r>
              <a:rPr lang="en-GB" b="1" dirty="0">
                <a:solidFill>
                  <a:srgbClr val="A6377D"/>
                </a:solidFill>
                <a:latin typeface="BritishCouncilSans-Regular"/>
              </a:rPr>
              <a:t>Vilka är influencers i din sak?</a:t>
            </a:r>
          </a:p>
        </p:txBody>
      </p:sp>
      <p:sp>
        <p:nvSpPr>
          <p:cNvPr id="29" name="Arc 28">
            <a:extLst>
              <a:ext uri="{FF2B5EF4-FFF2-40B4-BE49-F238E27FC236}">
                <a16:creationId xmlns:a16="http://schemas.microsoft.com/office/drawing/2014/main" id="{DFD79E82-BE4E-40E5-BB5A-05134A01675D}"/>
              </a:ext>
            </a:extLst>
          </p:cNvPr>
          <p:cNvSpPr/>
          <p:nvPr/>
        </p:nvSpPr>
        <p:spPr>
          <a:xfrm rot="9626375">
            <a:off x="348053" y="1015430"/>
            <a:ext cx="1389671" cy="4306165"/>
          </a:xfrm>
          <a:prstGeom prst="arc">
            <a:avLst>
              <a:gd name="adj1" fmla="val 16467332"/>
              <a:gd name="adj2" fmla="val 6609800"/>
            </a:avLst>
          </a:prstGeom>
          <a:ln w="38100">
            <a:solidFill>
              <a:srgbClr val="F6BC67"/>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p>
        </p:txBody>
      </p:sp>
      <p:sp>
        <p:nvSpPr>
          <p:cNvPr id="30" name="TextBox 29">
            <a:extLst>
              <a:ext uri="{FF2B5EF4-FFF2-40B4-BE49-F238E27FC236}">
                <a16:creationId xmlns:a16="http://schemas.microsoft.com/office/drawing/2014/main" id="{63DAC1C4-58C8-416F-845B-306FE99579B7}"/>
              </a:ext>
            </a:extLst>
          </p:cNvPr>
          <p:cNvSpPr txBox="1"/>
          <p:nvPr/>
        </p:nvSpPr>
        <p:spPr>
          <a:xfrm>
            <a:off x="782841" y="248300"/>
            <a:ext cx="6234470" cy="2123658"/>
          </a:xfrm>
          <a:prstGeom prst="rect">
            <a:avLst/>
          </a:prstGeom>
          <a:solidFill>
            <a:srgbClr val="F6BC67"/>
          </a:solidFill>
          <a:ln>
            <a:solidFill>
              <a:srgbClr val="F6BC67"/>
            </a:solidFill>
          </a:ln>
        </p:spPr>
        <p:txBody>
          <a:bodyPr wrap="square" rtlCol="0">
            <a:spAutoFit/>
          </a:bodyPr>
          <a:lstStyle/>
          <a:p>
            <a:pPr algn="l" rtl="0"/>
            <a:r>
              <a:rPr lang="en-GB" sz="3000" dirty="0">
                <a:solidFill>
                  <a:schemeClr val="bg1"/>
                </a:solidFill>
              </a:rPr>
              <a:t>Du </a:t>
            </a:r>
            <a:r>
              <a:rPr lang="en-GB" sz="2000" dirty="0">
                <a:solidFill>
                  <a:schemeClr val="bg1"/>
                </a:solidFill>
                <a:latin typeface="BritishCouncilSans-Regular"/>
              </a:rPr>
              <a:t>är</a:t>
            </a:r>
            <a:r>
              <a:rPr lang="en-GB" sz="3200" dirty="0">
                <a:solidFill>
                  <a:schemeClr val="bg1"/>
                </a:solidFill>
              </a:rPr>
              <a:t> </a:t>
            </a:r>
            <a:r>
              <a:rPr lang="en-GB" sz="2000" b="0" i="0" u="none" strike="noStrike" baseline="0" dirty="0">
                <a:solidFill>
                  <a:schemeClr val="bg1"/>
                </a:solidFill>
                <a:latin typeface="BritishCouncilSans-Regular"/>
              </a:rPr>
              <a:t>stammen representerar opinionsbildning. Advocacy är att argumentera för en viss sak, ofta försöker påverka särskilda offentliga beslut, till exempel politik. I det här fallet är det opinionsbildning som syftar till att få "gräsrötternas" röst hörd av influencers och maktens centrum.</a:t>
            </a:r>
            <a:endParaRPr lang="en-GB" sz="3000" dirty="0">
              <a:solidFill>
                <a:schemeClr val="bg1"/>
              </a:solidFill>
            </a:endParaRPr>
          </a:p>
        </p:txBody>
      </p:sp>
    </p:spTree>
    <p:extLst>
      <p:ext uri="{BB962C8B-B14F-4D97-AF65-F5344CB8AC3E}">
        <p14:creationId xmlns:p14="http://schemas.microsoft.com/office/powerpoint/2010/main" val="207922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nvPr>
        </p:nvSpPr>
        <p:spPr/>
        <p:txBody>
          <a:bodyPr/>
          <a:lstStyle/>
          <a:p>
            <a:pPr rtl="0" algn="l"/>
            <a:r>
              <a:rPr lang="en-GB" dirty="0"/>
              <a:t>Vad är en stark, positiv och rättvis gemenskap?</a:t>
            </a:r>
          </a:p>
          <a:p>
            <a:pPr rtl="0" algn="l"/>
            <a:endParaRPr lang="en-GB" dirty="0"/>
          </a:p>
          <a:p>
            <a:pPr rtl="0" algn="l"/>
            <a:r>
              <a:rPr lang="en-GB" sz="3000" b="0" dirty="0"/>
              <a:t>Och varför skulle vi alla vilja bo i ett? </a:t>
            </a:r>
            <a:endParaRPr lang="en-US" sz="3000" b="0" dirty="0"/>
          </a:p>
        </p:txBody>
      </p:sp>
    </p:spTree>
    <p:extLst>
      <p:ext uri="{BB962C8B-B14F-4D97-AF65-F5344CB8AC3E}">
        <p14:creationId xmlns:p14="http://schemas.microsoft.com/office/powerpoint/2010/main" val="2265960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B4A2B-3AD0-4B05-B9F8-C770148A5107}"/>
              </a:ext>
            </a:extLst>
          </p:cNvPr>
          <p:cNvSpPr>
            <a:spLocks noGrp="1"/>
          </p:cNvSpPr>
          <p:nvPr>
            <p:ph type="body" sz="quarter" idx="13"/>
          </p:nvPr>
        </p:nvSpPr>
        <p:spPr/>
        <p:txBody>
          <a:bodyPr/>
          <a:lstStyle/>
          <a:p>
            <a:pPr rtl="0" algn="l"/>
            <a:r>
              <a:rPr lang="en-GB" dirty="0"/>
              <a:t>Känslan av gemenskap har 4 faktorer</a:t>
            </a:r>
          </a:p>
        </p:txBody>
      </p:sp>
      <p:sp>
        <p:nvSpPr>
          <p:cNvPr id="3" name="Text Placeholder 2">
            <a:extLst>
              <a:ext uri="{FF2B5EF4-FFF2-40B4-BE49-F238E27FC236}">
                <a16:creationId xmlns:a16="http://schemas.microsoft.com/office/drawing/2014/main" id="{4CD3863F-5615-489E-8E91-317B6BE8978F}"/>
              </a:ext>
            </a:extLst>
          </p:cNvPr>
          <p:cNvSpPr>
            <a:spLocks noGrp="1"/>
          </p:cNvSpPr>
          <p:nvPr>
            <p:ph type="body" sz="quarter" idx="14"/>
          </p:nvPr>
        </p:nvSpPr>
        <p:spPr>
          <a:xfrm>
            <a:off x="708651" y="2668824"/>
            <a:ext cx="10638222" cy="3638986"/>
          </a:xfrm>
        </p:spPr>
        <p:txBody>
          <a:bodyPr/>
          <a:lstStyle/>
          <a:p>
            <a:pPr marL="457200" indent="-457200" rtl="0" algn="l">
              <a:buFont typeface="+mj-lt"/>
              <a:buAutoNum type="arabicPeriod"/>
            </a:pPr>
            <a:r>
              <a:rPr lang="en-GB" b="1" dirty="0">
                <a:solidFill>
                  <a:srgbClr val="76C6D2"/>
                </a:solidFill>
              </a:rPr>
              <a:t>Medlemskap</a:t>
            </a:r>
            <a:r>
              <a:rPr lang="en-GB" dirty="0"/>
              <a:t> – känslan av tillhörighet</a:t>
            </a:r>
          </a:p>
          <a:p>
            <a:pPr marL="457200" indent="-457200" rtl="0" algn="l">
              <a:buFont typeface="+mj-lt"/>
              <a:buAutoNum type="arabicPeriod"/>
            </a:pPr>
            <a:r>
              <a:rPr lang="en-GB" b="1" dirty="0">
                <a:solidFill>
                  <a:srgbClr val="76C6D2"/>
                </a:solidFill>
              </a:rPr>
              <a:t>Inflytande</a:t>
            </a:r>
            <a:r>
              <a:rPr lang="en-GB" dirty="0"/>
              <a:t>– en känsla av betydelse. Arbetar åt båda hållen, med medlemmar som känner att de har inflytande över samhället och samhället har inflytande över medlemmarna. Det fungerar bäst med tanken att ge först innan du ber om något</a:t>
            </a:r>
          </a:p>
          <a:p>
            <a:pPr marL="457200" indent="-457200" rtl="0" algn="l">
              <a:buFont typeface="+mj-lt"/>
              <a:buAutoNum type="arabicPeriod"/>
            </a:pPr>
            <a:r>
              <a:rPr lang="en-GB" b="1" dirty="0">
                <a:solidFill>
                  <a:srgbClr val="76C6D2"/>
                </a:solidFill>
              </a:rPr>
              <a:t>Uppfyllelse av behov </a:t>
            </a:r>
            <a:r>
              <a:rPr lang="en-GB" dirty="0">
                <a:effectLst/>
              </a:rPr>
              <a:t>– genom att gå med i gemenskapen får du något tillbaka för ditt deltagande. Det kan vara ett stödnätverk eller kompetens – som i volontärarbete</a:t>
            </a:r>
          </a:p>
          <a:p>
            <a:pPr marL="457200" indent="-457200" rtl="0" algn="l">
              <a:buFont typeface="+mj-lt"/>
              <a:buAutoNum type="arabicPeriod"/>
            </a:pPr>
            <a:r>
              <a:rPr lang="en-GB" b="1" dirty="0">
                <a:solidFill>
                  <a:srgbClr val="76C6D2"/>
                </a:solidFill>
              </a:rPr>
              <a:t>Delad känslomässig anknytning </a:t>
            </a:r>
            <a:r>
              <a:rPr lang="en-GB" dirty="0">
                <a:effectLst/>
              </a:rPr>
              <a:t>– delad historia eller erfarenheter – inklusive vanliga orsaker och utmaningar.</a:t>
            </a:r>
            <a:endParaRPr lang="en-GB" dirty="0"/>
          </a:p>
        </p:txBody>
      </p:sp>
    </p:spTree>
    <p:extLst>
      <p:ext uri="{BB962C8B-B14F-4D97-AF65-F5344CB8AC3E}">
        <p14:creationId xmlns:p14="http://schemas.microsoft.com/office/powerpoint/2010/main" val="140830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5564D-EC09-4477-AD2A-2DE395833245}"/>
              </a:ext>
            </a:extLst>
          </p:cNvPr>
          <p:cNvSpPr>
            <a:spLocks noGrp="1"/>
          </p:cNvSpPr>
          <p:nvPr>
            <p:ph type="body" sz="quarter" idx="14"/>
          </p:nvPr>
        </p:nvSpPr>
        <p:spPr/>
        <p:txBody>
          <a:bodyPr>
            <a:normAutofit fontScale="85000" lnSpcReduction="20000"/>
          </a:bodyPr>
          <a:lstStyle/>
          <a:p>
            <a:pPr rtl="0" algn="l"/>
            <a:endParaRPr lang="en-GB"/>
          </a:p>
        </p:txBody>
      </p:sp>
      <p:sp>
        <p:nvSpPr>
          <p:cNvPr id="3" name="Text Placeholder 2">
            <a:extLst>
              <a:ext uri="{FF2B5EF4-FFF2-40B4-BE49-F238E27FC236}">
                <a16:creationId xmlns:a16="http://schemas.microsoft.com/office/drawing/2014/main" id="{F653ACFB-FA1B-4D35-9171-E346C65586B7}"/>
              </a:ext>
            </a:extLst>
          </p:cNvPr>
          <p:cNvSpPr>
            <a:spLocks noGrp="1"/>
          </p:cNvSpPr>
          <p:nvPr>
            <p:ph type="body" sz="quarter" idx="13"/>
          </p:nvPr>
        </p:nvSpPr>
        <p:spPr>
          <a:xfrm>
            <a:off x="856590" y="1518833"/>
            <a:ext cx="4369392" cy="4602343"/>
          </a:xfrm>
        </p:spPr>
        <p:txBody>
          <a:bodyPr>
            <a:normAutofit fontScale="92500" lnSpcReduction="10000"/>
          </a:bodyPr>
          <a:lstStyle/>
          <a:p>
            <a:pPr rtl="0" algn="l"/>
            <a:r>
              <a:rPr lang="en-GB" dirty="0"/>
              <a:t>Känslan av gemenskap är en känsla som medlemmarna har av tillhörighet, en känsla av att medlemmarna är viktiga för varandra och för gruppen, och en delad tro på att medlemmarnas behov kommer att tillgodoses genom deras engagemang att vara tillsammans </a:t>
            </a:r>
          </a:p>
          <a:p>
            <a:pPr rtl="0" algn="l"/>
            <a:endParaRPr lang="en-GB" dirty="0"/>
          </a:p>
          <a:p>
            <a:pPr rtl="0" algn="l"/>
            <a:r>
              <a:rPr lang="en-GB" dirty="0"/>
              <a:t>- </a:t>
            </a:r>
            <a:r>
              <a:rPr lang="en-GB" sz="2400" dirty="0">
                <a:effectLst/>
              </a:rPr>
              <a:t>McMillan, Chavis och Pretty Sense of Community Model 1986</a:t>
            </a:r>
            <a:endParaRPr lang="en-GB" sz="2400" dirty="0"/>
          </a:p>
        </p:txBody>
      </p:sp>
      <p:sp>
        <p:nvSpPr>
          <p:cNvPr id="4" name="Text Placeholder 3">
            <a:extLst>
              <a:ext uri="{FF2B5EF4-FFF2-40B4-BE49-F238E27FC236}">
                <a16:creationId xmlns:a16="http://schemas.microsoft.com/office/drawing/2014/main" id="{8A4B2375-725F-4EA5-BD13-A26659E5CE6D}"/>
              </a:ext>
            </a:extLst>
          </p:cNvPr>
          <p:cNvSpPr>
            <a:spLocks noGrp="1"/>
          </p:cNvSpPr>
          <p:nvPr>
            <p:ph type="body" sz="quarter" idx="15"/>
          </p:nvPr>
        </p:nvSpPr>
        <p:spPr/>
        <p:txBody>
          <a:bodyPr>
            <a:normAutofit fontScale="92500" lnSpcReduction="10000"/>
          </a:bodyPr>
          <a:lstStyle/>
          <a:p>
            <a:pPr rtl="0" algn="l"/>
            <a:endParaRPr lang="en-GB" dirty="0"/>
          </a:p>
        </p:txBody>
      </p:sp>
      <p:pic>
        <p:nvPicPr>
          <p:cNvPr id="7" name="Picture Placeholder 6" descr="A picture containing grass, outdoor, person, hand  Description automatically generated">
            <a:extLst>
              <a:ext uri="{FF2B5EF4-FFF2-40B4-BE49-F238E27FC236}">
                <a16:creationId xmlns:a16="http://schemas.microsoft.com/office/drawing/2014/main" id="{97102B50-AF7B-4FD1-9C65-E12A2937B4E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2824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520176" y="451457"/>
            <a:ext cx="6692334" cy="13884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hr-BA" dirty="0"/>
              <a:t>TRÄNING:</a:t>
            </a:r>
          </a:p>
          <a:p>
            <a:pPr rtl="0" algn="l"/>
            <a:r>
              <a:rPr lang="en-GB" dirty="0"/>
              <a:t>GEMENSKAPSKAARTAKTIVITET</a:t>
            </a:r>
          </a:p>
          <a:p>
            <a:pPr rtl="0" algn="l"/>
            <a:endParaRPr lang="en-GB" dirty="0"/>
          </a:p>
        </p:txBody>
      </p:sp>
      <p:grpSp>
        <p:nvGrpSpPr>
          <p:cNvPr id="2" name="Group 1">
            <a:extLst>
              <a:ext uri="{FF2B5EF4-FFF2-40B4-BE49-F238E27FC236}">
                <a16:creationId xmlns:a16="http://schemas.microsoft.com/office/drawing/2014/main" id="{2D804A44-6A11-4796-996A-5E4DBC583FAB}"/>
              </a:ext>
            </a:extLst>
          </p:cNvPr>
          <p:cNvGrpSpPr/>
          <p:nvPr/>
        </p:nvGrpSpPr>
        <p:grpSpPr>
          <a:xfrm>
            <a:off x="10518133" y="324953"/>
            <a:ext cx="1234440" cy="1188720"/>
            <a:chOff x="9386493" y="1320189"/>
            <a:chExt cx="1234440" cy="1188720"/>
          </a:xfrm>
        </p:grpSpPr>
        <p:sp>
          <p:nvSpPr>
            <p:cNvPr id="5" name="Flowchart: Connector 4">
              <a:extLst>
                <a:ext uri="{FF2B5EF4-FFF2-40B4-BE49-F238E27FC236}">
                  <a16:creationId xmlns:a16="http://schemas.microsoft.com/office/drawing/2014/main" id="{A4D4662D-2FF8-4E60-882D-DA780756C041}"/>
                </a:ext>
              </a:extLst>
            </p:cNvPr>
            <p:cNvSpPr/>
            <p:nvPr/>
          </p:nvSpPr>
          <p:spPr>
            <a:xfrm>
              <a:off x="9386493" y="1320189"/>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9777926" y="1639024"/>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rtl="0"/>
            <a:r>
              <a:rPr lang="en-GB" sz="3000" dirty="0">
                <a:solidFill>
                  <a:srgbClr val="404040"/>
                </a:solidFill>
              </a:rPr>
              <a:t>Rita en karta över ditt samhälle</a:t>
            </a: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9594037" cy="2308324"/>
          </a:xfrm>
          <a:prstGeom prst="rect">
            <a:avLst/>
          </a:prstGeom>
          <a:noFill/>
        </p:spPr>
        <p:txBody>
          <a:bodyPr wrap="none" rtlCol="0">
            <a:spAutoFit/>
          </a:bodyPr>
          <a:lstStyle/>
          <a:p>
            <a:pPr rtl="0" algn="l"/>
            <a:r>
              <a:rPr lang="en-GB" sz="2400" b="1" dirty="0">
                <a:solidFill>
                  <a:srgbClr val="404040"/>
                </a:solidFill>
              </a:rPr>
              <a:t>TÄNKA PÅ</a:t>
            </a:r>
          </a:p>
          <a:p>
            <a:pPr marL="342900" indent="-342900" rtl="0" algn="l">
              <a:buFont typeface="Wingdings" panose="05000000000000000000" pitchFamily="2" charset="2"/>
              <a:buChar char="ü"/>
            </a:pPr>
            <a:r>
              <a:rPr lang="en-GB" sz="2400" dirty="0">
                <a:solidFill>
                  <a:srgbClr val="404040"/>
                </a:solidFill>
              </a:rPr>
              <a:t>Platserna med olika tjänster</a:t>
            </a:r>
          </a:p>
          <a:p>
            <a:pPr marL="342900" indent="-342900" rtl="0" algn="l">
              <a:buFont typeface="Wingdings" panose="05000000000000000000" pitchFamily="2" charset="2"/>
              <a:buChar char="ü"/>
            </a:pPr>
            <a:r>
              <a:rPr lang="en-GB" sz="2400" dirty="0">
                <a:solidFill>
                  <a:srgbClr val="404040"/>
                </a:solidFill>
              </a:rPr>
              <a:t>Institutioner och infrastruktur</a:t>
            </a:r>
          </a:p>
          <a:p>
            <a:pPr marL="342900" indent="-342900" rtl="0" algn="l">
              <a:buFont typeface="Wingdings" panose="05000000000000000000" pitchFamily="2" charset="2"/>
              <a:buChar char="ü"/>
            </a:pPr>
            <a:r>
              <a:rPr lang="en-GB" sz="2400" dirty="0">
                <a:solidFill>
                  <a:srgbClr val="404040"/>
                </a:solidFill>
              </a:rPr>
              <a:t>Plats för de platser som är viktiga för ditt samhälle, för gräsrötterna, </a:t>
            </a:r>
          </a:p>
          <a:p>
            <a:pPr rtl="0" algn="l"/>
            <a:r>
              <a:rPr lang="en-GB" sz="2400" dirty="0">
                <a:solidFill>
                  <a:srgbClr val="404040"/>
                </a:solidFill>
              </a:rPr>
              <a:t>för utveckling, konst, kultur, inkludering</a:t>
            </a:r>
          </a:p>
          <a:p>
            <a:pPr marL="342900" indent="-342900" rtl="0" algn="l">
              <a:buFont typeface="Wingdings" panose="05000000000000000000" pitchFamily="2" charset="2"/>
              <a:buChar char="ü"/>
            </a:pPr>
            <a:r>
              <a:rPr lang="en-GB" sz="2400" dirty="0">
                <a:solidFill>
                  <a:srgbClr val="404040"/>
                </a:solidFill>
              </a:rPr>
              <a:t>Använd olika färger för att skriva ovanstående ord på din karta</a:t>
            </a:r>
          </a:p>
        </p:txBody>
      </p:sp>
    </p:spTree>
    <p:extLst>
      <p:ext uri="{BB962C8B-B14F-4D97-AF65-F5344CB8AC3E}">
        <p14:creationId xmlns:p14="http://schemas.microsoft.com/office/powerpoint/2010/main" val="149821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FC351-F6B5-427E-B814-86C447681142}"/>
              </a:ext>
            </a:extLst>
          </p:cNvPr>
          <p:cNvSpPr>
            <a:spLocks noGrp="1"/>
          </p:cNvSpPr>
          <p:nvPr>
            <p:ph type="body" sz="quarter" idx="13"/>
          </p:nvPr>
        </p:nvSpPr>
        <p:spPr/>
        <p:txBody>
          <a:bodyPr/>
          <a:lstStyle/>
          <a:p>
            <a:pPr rtl="0" algn="l"/>
            <a:r>
              <a:rPr lang="en-GB" dirty="0"/>
              <a:t>En gemenskap - delad uppsättning värderingar och intressen</a:t>
            </a:r>
          </a:p>
        </p:txBody>
      </p:sp>
      <p:sp>
        <p:nvSpPr>
          <p:cNvPr id="3" name="Text Placeholder 2">
            <a:extLst>
              <a:ext uri="{FF2B5EF4-FFF2-40B4-BE49-F238E27FC236}">
                <a16:creationId xmlns:a16="http://schemas.microsoft.com/office/drawing/2014/main" id="{7FFE173E-7F4E-4608-8797-26BFA71D1833}"/>
              </a:ext>
            </a:extLst>
          </p:cNvPr>
          <p:cNvSpPr>
            <a:spLocks noGrp="1"/>
          </p:cNvSpPr>
          <p:nvPr>
            <p:ph type="body" sz="quarter" idx="14"/>
          </p:nvPr>
        </p:nvSpPr>
        <p:spPr>
          <a:xfrm>
            <a:off x="1845019" y="2323072"/>
            <a:ext cx="9501853" cy="3245241"/>
          </a:xfrm>
        </p:spPr>
        <p:txBody>
          <a:bodyPr/>
          <a:lstStyle/>
          <a:p>
            <a:pPr rtl="0" algn="l"/>
            <a:r>
              <a:rPr lang="en-GB" sz="3000" dirty="0">
                <a:solidFill>
                  <a:srgbClr val="A6377D"/>
                </a:solidFill>
              </a:rPr>
              <a:t>En uppsättning gemensamma värderingar och intressen kan skapas av:</a:t>
            </a:r>
          </a:p>
          <a:p>
            <a:pPr marL="342900" indent="-342900" algn="l" rtl="0">
              <a:buFont typeface="Wingdings" panose="05000000000000000000" pitchFamily="2" charset="2"/>
              <a:buChar char="ü"/>
            </a:pPr>
            <a:r>
              <a:rPr lang="en-GB" dirty="0"/>
              <a:t>sysselsättning, till exempel yrkesföreningar, fackföreningar, informella praktikgemenskaper</a:t>
            </a:r>
          </a:p>
          <a:p>
            <a:pPr marL="342900" indent="-342900" algn="l" rtl="0">
              <a:buFont typeface="Wingdings" panose="05000000000000000000" pitchFamily="2" charset="2"/>
              <a:buChar char="ü"/>
            </a:pPr>
            <a:r>
              <a:rPr lang="en-GB" dirty="0"/>
              <a:t>delad religiös tro</a:t>
            </a:r>
          </a:p>
          <a:p>
            <a:pPr marL="342900" indent="-342900" algn="l" rtl="0">
              <a:buFont typeface="Wingdings" panose="05000000000000000000" pitchFamily="2" charset="2"/>
              <a:buChar char="ü"/>
            </a:pPr>
            <a:r>
              <a:rPr lang="en-GB" dirty="0"/>
              <a:t>personer med samma etniska bakgrund</a:t>
            </a:r>
          </a:p>
          <a:p>
            <a:pPr marL="342900" indent="-342900" algn="l" rtl="0">
              <a:buFont typeface="Wingdings" panose="05000000000000000000" pitchFamily="2" charset="2"/>
              <a:buChar char="ü"/>
            </a:pPr>
            <a:r>
              <a:rPr lang="en-GB" dirty="0"/>
              <a:t>personer av samma kön och/eller sexualitet</a:t>
            </a:r>
          </a:p>
          <a:p>
            <a:pPr marL="342900" indent="-342900" algn="l" rtl="0">
              <a:buFont typeface="Wingdings" panose="05000000000000000000" pitchFamily="2" charset="2"/>
              <a:buChar char="ü"/>
            </a:pPr>
            <a:r>
              <a:rPr lang="en-GB" dirty="0"/>
              <a:t>intresse för fritidsaktiviteter: sport, musik</a:t>
            </a:r>
          </a:p>
          <a:p>
            <a:pPr marL="342900" indent="-342900" algn="l" rtl="0">
              <a:buFont typeface="Wingdings" panose="05000000000000000000" pitchFamily="2" charset="2"/>
              <a:buChar char="ü"/>
            </a:pPr>
            <a:r>
              <a:rPr lang="en-GB" dirty="0"/>
              <a:t>strävan efter specifika orsaker, t.ex. klimatförändringar</a:t>
            </a:r>
          </a:p>
          <a:p>
            <a:pPr marL="342900" indent="-342900" algn="l" rtl="0">
              <a:buFont typeface="Wingdings" panose="05000000000000000000" pitchFamily="2" charset="2"/>
              <a:buChar char="ü"/>
            </a:pPr>
            <a:r>
              <a:rPr lang="en-GB" dirty="0"/>
              <a:t>barns rättigheter och jämställdhet</a:t>
            </a:r>
          </a:p>
        </p:txBody>
      </p:sp>
      <p:sp>
        <p:nvSpPr>
          <p:cNvPr id="13" name="Google Shape;680;p39">
            <a:extLst>
              <a:ext uri="{FF2B5EF4-FFF2-40B4-BE49-F238E27FC236}">
                <a16:creationId xmlns:a16="http://schemas.microsoft.com/office/drawing/2014/main" id="{34E789A7-6D76-4824-9607-8B174CB056D9}"/>
              </a:ext>
            </a:extLst>
          </p:cNvPr>
          <p:cNvSpPr/>
          <p:nvPr/>
        </p:nvSpPr>
        <p:spPr>
          <a:xfrm>
            <a:off x="783177" y="2323072"/>
            <a:ext cx="864182" cy="83237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343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728172" y="2149383"/>
            <a:ext cx="2718603" cy="19189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dirty="0"/>
              <a:t>GEMENSKAPSKAARTAKTIVITET</a:t>
            </a:r>
          </a:p>
          <a:p>
            <a:pPr algn="l" rtl="0"/>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  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1614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325736" y="451457"/>
            <a:ext cx="5886774"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t>GEMENSKAPSKAARTAKTIVITET</a:t>
            </a:r>
          </a:p>
          <a:p>
            <a:pPr rtl="0" algn="l"/>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rtl="0"/>
            <a:r>
              <a:rPr lang="en-GB" sz="3000" dirty="0">
                <a:solidFill>
                  <a:srgbClr val="404040"/>
                </a:solidFill>
              </a:rPr>
              <a:t>Prata nu med medlemmarna i ditt samhälle och tänk djupare</a:t>
            </a: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10764602" cy="2308324"/>
          </a:xfrm>
          <a:prstGeom prst="rect">
            <a:avLst/>
          </a:prstGeom>
          <a:noFill/>
        </p:spPr>
        <p:txBody>
          <a:bodyPr wrap="square" rtlCol="0">
            <a:spAutoFit/>
          </a:bodyPr>
          <a:lstStyle/>
          <a:p>
            <a:pPr rtl="0" algn="l"/>
            <a:r>
              <a:rPr lang="en-GB" sz="2400" b="1" dirty="0">
                <a:solidFill>
                  <a:srgbClr val="404040"/>
                </a:solidFill>
              </a:rPr>
              <a:t>TÄNKA PÅ</a:t>
            </a:r>
          </a:p>
          <a:p>
            <a:pPr marL="342900" indent="-342900" rtl="0" algn="l">
              <a:buFont typeface="Wingdings" panose="05000000000000000000" pitchFamily="2" charset="2"/>
              <a:buChar char="ü"/>
            </a:pPr>
            <a:r>
              <a:rPr lang="en-GB" sz="2400" dirty="0">
                <a:solidFill>
                  <a:srgbClr val="404040"/>
                </a:solidFill>
              </a:rPr>
              <a:t>Hur är tillståndet i ditt samhälle</a:t>
            </a:r>
          </a:p>
          <a:p>
            <a:pPr marL="342900" indent="-342900" rtl="0" algn="l">
              <a:buFont typeface="Wingdings" panose="05000000000000000000" pitchFamily="2" charset="2"/>
              <a:buChar char="ü"/>
            </a:pPr>
            <a:r>
              <a:rPr lang="en-GB" sz="2400" dirty="0">
                <a:solidFill>
                  <a:srgbClr val="404040"/>
                </a:solidFill>
              </a:rPr>
              <a:t>I vilket skick är institutionerna och infrastrukturen</a:t>
            </a:r>
          </a:p>
          <a:p>
            <a:pPr marL="342900" indent="-342900" rtl="0" algn="l">
              <a:buFont typeface="Wingdings" panose="05000000000000000000" pitchFamily="2" charset="2"/>
              <a:buChar char="ü"/>
            </a:pPr>
            <a:r>
              <a:rPr lang="en-GB" sz="2400" dirty="0">
                <a:solidFill>
                  <a:srgbClr val="404040"/>
                </a:solidFill>
              </a:rPr>
              <a:t>Är du nöjd med ditt samhälle, förutsättningarna för gräsrötterna, </a:t>
            </a:r>
          </a:p>
          <a:p>
            <a:pPr rtl="0" algn="l"/>
            <a:r>
              <a:rPr lang="en-GB" sz="2400" dirty="0">
                <a:solidFill>
                  <a:srgbClr val="404040"/>
                </a:solidFill>
              </a:rPr>
              <a:t>för utveckling, konst, kultur, inkludering</a:t>
            </a:r>
          </a:p>
          <a:p>
            <a:pPr marL="342900" indent="-342900" rtl="0" algn="l">
              <a:buFont typeface="Wingdings" panose="05000000000000000000" pitchFamily="2" charset="2"/>
              <a:buChar char="ü"/>
            </a:pPr>
            <a:r>
              <a:rPr lang="en-GB" sz="2400" dirty="0">
                <a:solidFill>
                  <a:srgbClr val="404040"/>
                </a:solidFill>
              </a:rPr>
              <a:t>Använd olika symboler för att markera olika tillstånd, åsikter och känslor på din karta</a:t>
            </a:r>
          </a:p>
        </p:txBody>
      </p:sp>
    </p:spTree>
    <p:extLst>
      <p:ext uri="{BB962C8B-B14F-4D97-AF65-F5344CB8AC3E}">
        <p14:creationId xmlns:p14="http://schemas.microsoft.com/office/powerpoint/2010/main" val="2358897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3325736" y="451457"/>
            <a:ext cx="5886774"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t>GEMENSKAPSKAARTAKTIVITET</a:t>
            </a:r>
          </a:p>
          <a:p>
            <a:pPr rtl="0" algn="l"/>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1077218"/>
          </a:xfrm>
          <a:prstGeom prst="rect">
            <a:avLst/>
          </a:prstGeom>
          <a:noFill/>
        </p:spPr>
        <p:txBody>
          <a:bodyPr wrap="square">
            <a:spAutoFit/>
          </a:bodyPr>
          <a:lstStyle/>
          <a:p>
            <a:pPr algn="ctr" rtl="0"/>
            <a:r>
              <a:rPr lang="en-GB" sz="3000" dirty="0">
                <a:solidFill>
                  <a:srgbClr val="404040"/>
                </a:solidFill>
              </a:rPr>
              <a:t>Symbolerna du kan använda för att uttrycka </a:t>
            </a:r>
            <a:r>
              <a:rPr lang="en-GB" sz="3200" dirty="0">
                <a:solidFill>
                  <a:srgbClr val="404040"/>
                </a:solidFill>
              </a:rPr>
              <a:t>olika tillstånd, åsikter och känslor på din karta</a:t>
            </a:r>
            <a:r>
              <a:rPr lang="en-GB" sz="3000" dirty="0">
                <a:solidFill>
                  <a:srgbClr val="404040"/>
                </a:solidFill>
              </a:rPr>
              <a:t> </a:t>
            </a:r>
          </a:p>
        </p:txBody>
      </p:sp>
      <p:grpSp>
        <p:nvGrpSpPr>
          <p:cNvPr id="13" name="Google Shape;566;p39">
            <a:extLst>
              <a:ext uri="{FF2B5EF4-FFF2-40B4-BE49-F238E27FC236}">
                <a16:creationId xmlns:a16="http://schemas.microsoft.com/office/drawing/2014/main" id="{6AEB9090-2325-4D41-84B9-7C0B520ACECC}"/>
              </a:ext>
            </a:extLst>
          </p:cNvPr>
          <p:cNvGrpSpPr/>
          <p:nvPr/>
        </p:nvGrpSpPr>
        <p:grpSpPr>
          <a:xfrm>
            <a:off x="928702" y="4131068"/>
            <a:ext cx="698619" cy="681259"/>
            <a:chOff x="1278900" y="2333250"/>
            <a:chExt cx="381175" cy="381175"/>
          </a:xfrm>
        </p:grpSpPr>
        <p:sp>
          <p:nvSpPr>
            <p:cNvPr id="16" name="Google Shape;567;p39">
              <a:extLst>
                <a:ext uri="{FF2B5EF4-FFF2-40B4-BE49-F238E27FC236}">
                  <a16:creationId xmlns:a16="http://schemas.microsoft.com/office/drawing/2014/main" id="{ACAD5DE7-97C5-4622-92C7-617763C873CD}"/>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68;p39">
              <a:extLst>
                <a:ext uri="{FF2B5EF4-FFF2-40B4-BE49-F238E27FC236}">
                  <a16:creationId xmlns:a16="http://schemas.microsoft.com/office/drawing/2014/main" id="{8FEF8183-7E00-4FD7-B46E-8874026187C6}"/>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9;p39">
              <a:extLst>
                <a:ext uri="{FF2B5EF4-FFF2-40B4-BE49-F238E27FC236}">
                  <a16:creationId xmlns:a16="http://schemas.microsoft.com/office/drawing/2014/main" id="{01077A9D-46D4-44B4-878C-8878B47A9311}"/>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0;p39">
              <a:extLst>
                <a:ext uri="{FF2B5EF4-FFF2-40B4-BE49-F238E27FC236}">
                  <a16:creationId xmlns:a16="http://schemas.microsoft.com/office/drawing/2014/main" id="{68E9F093-86F0-4DAD-9E41-05A45B3248D3}"/>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1;p39">
            <a:extLst>
              <a:ext uri="{FF2B5EF4-FFF2-40B4-BE49-F238E27FC236}">
                <a16:creationId xmlns:a16="http://schemas.microsoft.com/office/drawing/2014/main" id="{AC70B9F0-5C72-4535-A780-5CD7E3355937}"/>
              </a:ext>
            </a:extLst>
          </p:cNvPr>
          <p:cNvGrpSpPr/>
          <p:nvPr/>
        </p:nvGrpSpPr>
        <p:grpSpPr>
          <a:xfrm>
            <a:off x="2627117" y="5413469"/>
            <a:ext cx="698619" cy="708361"/>
            <a:chOff x="1951075" y="2333250"/>
            <a:chExt cx="381200" cy="381175"/>
          </a:xfrm>
        </p:grpSpPr>
        <p:sp>
          <p:nvSpPr>
            <p:cNvPr id="26" name="Google Shape;572;p39">
              <a:extLst>
                <a:ext uri="{FF2B5EF4-FFF2-40B4-BE49-F238E27FC236}">
                  <a16:creationId xmlns:a16="http://schemas.microsoft.com/office/drawing/2014/main" id="{8338D0E1-5209-492C-BC6A-D8128FDDB55E}"/>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D2532221-2605-439C-98AF-FCDBF20725EE}"/>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2C1AB8BF-7865-4936-8BDE-BBD5A175297F}"/>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713902F0-3483-446C-AF27-B681B98DE2FB}"/>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682;p39">
            <a:extLst>
              <a:ext uri="{FF2B5EF4-FFF2-40B4-BE49-F238E27FC236}">
                <a16:creationId xmlns:a16="http://schemas.microsoft.com/office/drawing/2014/main" id="{F70FB785-8B46-43AB-A9C9-3991C463E78B}"/>
              </a:ext>
            </a:extLst>
          </p:cNvPr>
          <p:cNvSpPr/>
          <p:nvPr/>
        </p:nvSpPr>
        <p:spPr>
          <a:xfrm>
            <a:off x="4530677" y="4131068"/>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531;p39">
            <a:extLst>
              <a:ext uri="{FF2B5EF4-FFF2-40B4-BE49-F238E27FC236}">
                <a16:creationId xmlns:a16="http://schemas.microsoft.com/office/drawing/2014/main" id="{90608EA0-BAD6-4EA4-B853-D4371AD6A8A6}"/>
              </a:ext>
            </a:extLst>
          </p:cNvPr>
          <p:cNvGrpSpPr/>
          <p:nvPr/>
        </p:nvGrpSpPr>
        <p:grpSpPr>
          <a:xfrm>
            <a:off x="8127732" y="5413468"/>
            <a:ext cx="574606" cy="708362"/>
            <a:chOff x="3979850" y="1598950"/>
            <a:chExt cx="356825" cy="505375"/>
          </a:xfrm>
        </p:grpSpPr>
        <p:sp>
          <p:nvSpPr>
            <p:cNvPr id="32" name="Google Shape;532;p39">
              <a:extLst>
                <a:ext uri="{FF2B5EF4-FFF2-40B4-BE49-F238E27FC236}">
                  <a16:creationId xmlns:a16="http://schemas.microsoft.com/office/drawing/2014/main" id="{82932EBE-71C2-4BDE-B4FD-19039E014A44}"/>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3;p39">
              <a:extLst>
                <a:ext uri="{FF2B5EF4-FFF2-40B4-BE49-F238E27FC236}">
                  <a16:creationId xmlns:a16="http://schemas.microsoft.com/office/drawing/2014/main" id="{5E5E17A1-FFE8-4FDC-9BBD-802383849090}"/>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621;p39">
            <a:extLst>
              <a:ext uri="{FF2B5EF4-FFF2-40B4-BE49-F238E27FC236}">
                <a16:creationId xmlns:a16="http://schemas.microsoft.com/office/drawing/2014/main" id="{B46BBC9B-A74D-4B63-B8CC-3BECF597D6E9}"/>
              </a:ext>
            </a:extLst>
          </p:cNvPr>
          <p:cNvSpPr/>
          <p:nvPr/>
        </p:nvSpPr>
        <p:spPr>
          <a:xfrm>
            <a:off x="8953649" y="4125181"/>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D923B90-3965-41A0-AA44-1115DFE4A8DB}"/>
              </a:ext>
            </a:extLst>
          </p:cNvPr>
          <p:cNvSpPr txBox="1"/>
          <p:nvPr/>
        </p:nvSpPr>
        <p:spPr>
          <a:xfrm>
            <a:off x="1772952" y="4287031"/>
            <a:ext cx="2006127" cy="461665"/>
          </a:xfrm>
          <a:prstGeom prst="rect">
            <a:avLst/>
          </a:prstGeom>
          <a:noFill/>
        </p:spPr>
        <p:txBody>
          <a:bodyPr wrap="none" rtlCol="0">
            <a:spAutoFit/>
          </a:bodyPr>
          <a:lstStyle/>
          <a:p>
            <a:pPr rtl="0" algn="l"/>
            <a:r>
              <a:rPr lang="en-GB" sz="2400" dirty="0">
                <a:solidFill>
                  <a:srgbClr val="404040"/>
                </a:solidFill>
              </a:rPr>
              <a:t>Positiva platser</a:t>
            </a:r>
          </a:p>
        </p:txBody>
      </p:sp>
      <p:sp>
        <p:nvSpPr>
          <p:cNvPr id="35" name="TextBox 34">
            <a:extLst>
              <a:ext uri="{FF2B5EF4-FFF2-40B4-BE49-F238E27FC236}">
                <a16:creationId xmlns:a16="http://schemas.microsoft.com/office/drawing/2014/main" id="{03A5931D-2073-4B01-9F40-21C48F982278}"/>
              </a:ext>
            </a:extLst>
          </p:cNvPr>
          <p:cNvSpPr txBox="1"/>
          <p:nvPr/>
        </p:nvSpPr>
        <p:spPr>
          <a:xfrm>
            <a:off x="5358858" y="4268552"/>
            <a:ext cx="3287118" cy="461665"/>
          </a:xfrm>
          <a:prstGeom prst="rect">
            <a:avLst/>
          </a:prstGeom>
          <a:noFill/>
        </p:spPr>
        <p:txBody>
          <a:bodyPr wrap="none" rtlCol="0">
            <a:spAutoFit/>
          </a:bodyPr>
          <a:lstStyle/>
          <a:p>
            <a:pPr rtl="0" algn="l"/>
            <a:r>
              <a:rPr lang="en-GB" sz="2400" dirty="0">
                <a:solidFill>
                  <a:srgbClr val="404040"/>
                </a:solidFill>
              </a:rPr>
              <a:t>Problem eller plats för oro</a:t>
            </a:r>
          </a:p>
        </p:txBody>
      </p:sp>
      <p:sp>
        <p:nvSpPr>
          <p:cNvPr id="36" name="TextBox 35">
            <a:extLst>
              <a:ext uri="{FF2B5EF4-FFF2-40B4-BE49-F238E27FC236}">
                <a16:creationId xmlns:a16="http://schemas.microsoft.com/office/drawing/2014/main" id="{E3B5BCF6-2D3D-4EE9-8947-4E63FE4875BA}"/>
              </a:ext>
            </a:extLst>
          </p:cNvPr>
          <p:cNvSpPr txBox="1"/>
          <p:nvPr/>
        </p:nvSpPr>
        <p:spPr>
          <a:xfrm>
            <a:off x="9681291" y="4268551"/>
            <a:ext cx="1415772" cy="461665"/>
          </a:xfrm>
          <a:prstGeom prst="rect">
            <a:avLst/>
          </a:prstGeom>
          <a:noFill/>
        </p:spPr>
        <p:txBody>
          <a:bodyPr wrap="none" rtlCol="0">
            <a:spAutoFit/>
          </a:bodyPr>
          <a:lstStyle/>
          <a:p>
            <a:pPr rtl="0" algn="l"/>
            <a:r>
              <a:rPr lang="en-GB" sz="2400" dirty="0">
                <a:solidFill>
                  <a:srgbClr val="404040"/>
                </a:solidFill>
              </a:rPr>
              <a:t>Ingen åtkomst</a:t>
            </a:r>
          </a:p>
        </p:txBody>
      </p:sp>
      <p:sp>
        <p:nvSpPr>
          <p:cNvPr id="37" name="TextBox 36">
            <a:extLst>
              <a:ext uri="{FF2B5EF4-FFF2-40B4-BE49-F238E27FC236}">
                <a16:creationId xmlns:a16="http://schemas.microsoft.com/office/drawing/2014/main" id="{EC396AA3-C8EF-4D06-ABDB-D51FA38DD5E3}"/>
              </a:ext>
            </a:extLst>
          </p:cNvPr>
          <p:cNvSpPr txBox="1"/>
          <p:nvPr/>
        </p:nvSpPr>
        <p:spPr>
          <a:xfrm>
            <a:off x="3492006" y="5573922"/>
            <a:ext cx="2136739" cy="461665"/>
          </a:xfrm>
          <a:prstGeom prst="rect">
            <a:avLst/>
          </a:prstGeom>
          <a:noFill/>
        </p:spPr>
        <p:txBody>
          <a:bodyPr wrap="none" rtlCol="0">
            <a:spAutoFit/>
          </a:bodyPr>
          <a:lstStyle/>
          <a:p>
            <a:pPr rtl="0" algn="l"/>
            <a:r>
              <a:rPr lang="en-GB" sz="2400" dirty="0">
                <a:solidFill>
                  <a:srgbClr val="404040"/>
                </a:solidFill>
              </a:rPr>
              <a:t>Negativa platser</a:t>
            </a:r>
          </a:p>
        </p:txBody>
      </p:sp>
      <p:sp>
        <p:nvSpPr>
          <p:cNvPr id="38" name="TextBox 37">
            <a:extLst>
              <a:ext uri="{FF2B5EF4-FFF2-40B4-BE49-F238E27FC236}">
                <a16:creationId xmlns:a16="http://schemas.microsoft.com/office/drawing/2014/main" id="{816DD15F-00C7-4A45-8233-DBEA27BA959B}"/>
              </a:ext>
            </a:extLst>
          </p:cNvPr>
          <p:cNvSpPr txBox="1"/>
          <p:nvPr/>
        </p:nvSpPr>
        <p:spPr>
          <a:xfrm>
            <a:off x="8888100" y="5494957"/>
            <a:ext cx="2220480" cy="461665"/>
          </a:xfrm>
          <a:prstGeom prst="rect">
            <a:avLst/>
          </a:prstGeom>
          <a:noFill/>
        </p:spPr>
        <p:txBody>
          <a:bodyPr wrap="none" rtlCol="0">
            <a:spAutoFit/>
          </a:bodyPr>
          <a:lstStyle/>
          <a:p>
            <a:pPr rtl="0" algn="l"/>
            <a:r>
              <a:rPr lang="en-GB" sz="2400" dirty="0">
                <a:solidFill>
                  <a:srgbClr val="404040"/>
                </a:solidFill>
              </a:rPr>
              <a:t>Beslutsfattande</a:t>
            </a:r>
          </a:p>
        </p:txBody>
      </p:sp>
    </p:spTree>
    <p:extLst>
      <p:ext uri="{BB962C8B-B14F-4D97-AF65-F5344CB8AC3E}">
        <p14:creationId xmlns:p14="http://schemas.microsoft.com/office/powerpoint/2010/main" val="2044737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64770" y="1724271"/>
            <a:ext cx="3198802" cy="265217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GB" dirty="0"/>
              <a:t>GEMENSKAPSKAARTAKTIVITET</a:t>
            </a:r>
          </a:p>
          <a:p>
            <a:pPr algn="l" rtl="0"/>
            <a:endParaRPr lang="en-GB" dirty="0"/>
          </a:p>
          <a:p>
            <a:pPr algn="l" rtl="0"/>
            <a:r>
              <a:rPr lang="en-GB" dirty="0"/>
              <a:t>Exempel på djup analys</a:t>
            </a:r>
          </a:p>
          <a:p>
            <a:pPr algn="l" rtl="0"/>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  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grpSp>
        <p:nvGrpSpPr>
          <p:cNvPr id="14" name="Google Shape;566;p39">
            <a:extLst>
              <a:ext uri="{FF2B5EF4-FFF2-40B4-BE49-F238E27FC236}">
                <a16:creationId xmlns:a16="http://schemas.microsoft.com/office/drawing/2014/main" id="{9180AA98-B23A-4959-A96D-AC61B9112213}"/>
              </a:ext>
            </a:extLst>
          </p:cNvPr>
          <p:cNvGrpSpPr/>
          <p:nvPr/>
        </p:nvGrpSpPr>
        <p:grpSpPr>
          <a:xfrm>
            <a:off x="4617298" y="3449809"/>
            <a:ext cx="698619" cy="681259"/>
            <a:chOff x="1278900" y="2333250"/>
            <a:chExt cx="381175" cy="381175"/>
          </a:xfrm>
        </p:grpSpPr>
        <p:sp>
          <p:nvSpPr>
            <p:cNvPr id="15" name="Google Shape;567;p39">
              <a:extLst>
                <a:ext uri="{FF2B5EF4-FFF2-40B4-BE49-F238E27FC236}">
                  <a16:creationId xmlns:a16="http://schemas.microsoft.com/office/drawing/2014/main" id="{8BCF98F4-272B-4061-9ADC-F869F7600B0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8;p39">
              <a:extLst>
                <a:ext uri="{FF2B5EF4-FFF2-40B4-BE49-F238E27FC236}">
                  <a16:creationId xmlns:a16="http://schemas.microsoft.com/office/drawing/2014/main" id="{CD620B54-DF0E-4978-81ED-A870DBC19D57}"/>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9;p39">
              <a:extLst>
                <a:ext uri="{FF2B5EF4-FFF2-40B4-BE49-F238E27FC236}">
                  <a16:creationId xmlns:a16="http://schemas.microsoft.com/office/drawing/2014/main" id="{DB211745-5077-4EBE-BF97-502ECE5846F4}"/>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0;p39">
              <a:extLst>
                <a:ext uri="{FF2B5EF4-FFF2-40B4-BE49-F238E27FC236}">
                  <a16:creationId xmlns:a16="http://schemas.microsoft.com/office/drawing/2014/main" id="{FE1106B3-830B-4E52-9DA3-B28A3E4216E1}"/>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682;p39">
            <a:extLst>
              <a:ext uri="{FF2B5EF4-FFF2-40B4-BE49-F238E27FC236}">
                <a16:creationId xmlns:a16="http://schemas.microsoft.com/office/drawing/2014/main" id="{0A073EB4-3674-4CBB-BB47-93C5A41D2014}"/>
              </a:ext>
            </a:extLst>
          </p:cNvPr>
          <p:cNvSpPr/>
          <p:nvPr/>
        </p:nvSpPr>
        <p:spPr>
          <a:xfrm>
            <a:off x="4655877" y="983721"/>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31;p39">
            <a:extLst>
              <a:ext uri="{FF2B5EF4-FFF2-40B4-BE49-F238E27FC236}">
                <a16:creationId xmlns:a16="http://schemas.microsoft.com/office/drawing/2014/main" id="{30AACF5B-6237-427A-8868-F63D097753A5}"/>
              </a:ext>
            </a:extLst>
          </p:cNvPr>
          <p:cNvGrpSpPr/>
          <p:nvPr/>
        </p:nvGrpSpPr>
        <p:grpSpPr>
          <a:xfrm>
            <a:off x="6810376" y="4710222"/>
            <a:ext cx="574606" cy="708362"/>
            <a:chOff x="3979850" y="1598950"/>
            <a:chExt cx="356825" cy="505375"/>
          </a:xfrm>
        </p:grpSpPr>
        <p:sp>
          <p:nvSpPr>
            <p:cNvPr id="21" name="Google Shape;532;p39">
              <a:extLst>
                <a:ext uri="{FF2B5EF4-FFF2-40B4-BE49-F238E27FC236}">
                  <a16:creationId xmlns:a16="http://schemas.microsoft.com/office/drawing/2014/main" id="{C51965CC-0FAA-43C3-9AA5-92C2C6F3BC99}"/>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3;p39">
              <a:extLst>
                <a:ext uri="{FF2B5EF4-FFF2-40B4-BE49-F238E27FC236}">
                  <a16:creationId xmlns:a16="http://schemas.microsoft.com/office/drawing/2014/main" id="{DEB68995-64A5-44EE-AC10-9D04071DEB28}"/>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621;p39">
            <a:extLst>
              <a:ext uri="{FF2B5EF4-FFF2-40B4-BE49-F238E27FC236}">
                <a16:creationId xmlns:a16="http://schemas.microsoft.com/office/drawing/2014/main" id="{7C31DEE8-967E-4B24-8637-84C0EED7651E}"/>
              </a:ext>
            </a:extLst>
          </p:cNvPr>
          <p:cNvSpPr/>
          <p:nvPr/>
        </p:nvSpPr>
        <p:spPr>
          <a:xfrm>
            <a:off x="7548756" y="4265645"/>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1;p39">
            <a:extLst>
              <a:ext uri="{FF2B5EF4-FFF2-40B4-BE49-F238E27FC236}">
                <a16:creationId xmlns:a16="http://schemas.microsoft.com/office/drawing/2014/main" id="{9A1E91D1-48DB-4FCF-85F7-5C77C4A6B4A3}"/>
              </a:ext>
            </a:extLst>
          </p:cNvPr>
          <p:cNvSpPr/>
          <p:nvPr/>
        </p:nvSpPr>
        <p:spPr>
          <a:xfrm>
            <a:off x="8694788" y="929373"/>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571;p39">
            <a:extLst>
              <a:ext uri="{FF2B5EF4-FFF2-40B4-BE49-F238E27FC236}">
                <a16:creationId xmlns:a16="http://schemas.microsoft.com/office/drawing/2014/main" id="{76FA0585-DDDC-4F8F-821F-DF29AAC7CF6C}"/>
              </a:ext>
            </a:extLst>
          </p:cNvPr>
          <p:cNvGrpSpPr/>
          <p:nvPr/>
        </p:nvGrpSpPr>
        <p:grpSpPr>
          <a:xfrm>
            <a:off x="9478739" y="575192"/>
            <a:ext cx="698619" cy="708361"/>
            <a:chOff x="1951075" y="2333250"/>
            <a:chExt cx="381200" cy="381175"/>
          </a:xfrm>
        </p:grpSpPr>
        <p:sp>
          <p:nvSpPr>
            <p:cNvPr id="26" name="Google Shape;572;p39">
              <a:extLst>
                <a:ext uri="{FF2B5EF4-FFF2-40B4-BE49-F238E27FC236}">
                  <a16:creationId xmlns:a16="http://schemas.microsoft.com/office/drawing/2014/main" id="{B9EA44CE-B2CD-4B2D-906D-33D736990F72}"/>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8159DC86-B035-486F-9E6D-D44E881770A8}"/>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3D293D6D-FCD6-490B-98FF-E4901F1959C4}"/>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A0FD3EE2-1F98-49EC-B3BC-51CEA2F6005D}"/>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66;p39">
            <a:extLst>
              <a:ext uri="{FF2B5EF4-FFF2-40B4-BE49-F238E27FC236}">
                <a16:creationId xmlns:a16="http://schemas.microsoft.com/office/drawing/2014/main" id="{7522BF50-2470-485E-9EEB-F0DCE1761918}"/>
              </a:ext>
            </a:extLst>
          </p:cNvPr>
          <p:cNvGrpSpPr/>
          <p:nvPr/>
        </p:nvGrpSpPr>
        <p:grpSpPr>
          <a:xfrm>
            <a:off x="10429163" y="3964663"/>
            <a:ext cx="698619" cy="681259"/>
            <a:chOff x="1278900" y="2333250"/>
            <a:chExt cx="381175" cy="381175"/>
          </a:xfrm>
        </p:grpSpPr>
        <p:sp>
          <p:nvSpPr>
            <p:cNvPr id="31" name="Google Shape;567;p39">
              <a:extLst>
                <a:ext uri="{FF2B5EF4-FFF2-40B4-BE49-F238E27FC236}">
                  <a16:creationId xmlns:a16="http://schemas.microsoft.com/office/drawing/2014/main" id="{78E3D0E7-CDF9-4FDA-B789-15538F970E6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68;p39">
              <a:extLst>
                <a:ext uri="{FF2B5EF4-FFF2-40B4-BE49-F238E27FC236}">
                  <a16:creationId xmlns:a16="http://schemas.microsoft.com/office/drawing/2014/main" id="{AB2980BA-6FE6-4F05-8602-91B618F776DD}"/>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9;p39">
              <a:extLst>
                <a:ext uri="{FF2B5EF4-FFF2-40B4-BE49-F238E27FC236}">
                  <a16:creationId xmlns:a16="http://schemas.microsoft.com/office/drawing/2014/main" id="{F04ED8F9-9D31-440C-8FCD-0F9EB4B49A77}"/>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0;p39">
              <a:extLst>
                <a:ext uri="{FF2B5EF4-FFF2-40B4-BE49-F238E27FC236}">
                  <a16:creationId xmlns:a16="http://schemas.microsoft.com/office/drawing/2014/main" id="{F038BF80-05ED-4776-BD58-069A25ECBDF8}"/>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6566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a:xfrm>
            <a:off x="6096001" y="695930"/>
            <a:ext cx="5252494" cy="3664001"/>
          </a:xfrm>
        </p:spPr>
        <p:txBody>
          <a:bodyPr/>
          <a:lstStyle/>
          <a:p>
            <a:pPr rtl="0" algn="l"/>
            <a:r>
              <a:rPr lang="en-GB" dirty="0"/>
              <a:t>Hur kan man leda och förespråka starka, positiva, rättvisa samhällen?</a:t>
            </a:r>
            <a:endParaRPr lang="en-US" dirty="0"/>
          </a:p>
        </p:txBody>
      </p:sp>
    </p:spTree>
    <p:extLst>
      <p:ext uri="{BB962C8B-B14F-4D97-AF65-F5344CB8AC3E}">
        <p14:creationId xmlns:p14="http://schemas.microsoft.com/office/powerpoint/2010/main" val="4197202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CE4D1-1DAB-429A-824D-D442BE1CD5B3}"/>
              </a:ext>
            </a:extLst>
          </p:cNvPr>
          <p:cNvSpPr>
            <a:spLocks noGrp="1"/>
          </p:cNvSpPr>
          <p:nvPr>
            <p:ph type="body" sz="quarter" idx="13"/>
          </p:nvPr>
        </p:nvSpPr>
        <p:spPr>
          <a:xfrm>
            <a:off x="3265692" y="3402625"/>
            <a:ext cx="5660616" cy="1334348"/>
          </a:xfrm>
        </p:spPr>
        <p:txBody>
          <a:bodyPr/>
          <a:lstStyle/>
          <a:p>
            <a:pPr algn="ctr" rtl="0"/>
            <a:r>
              <a:rPr lang="en-GB" dirty="0"/>
              <a:t>Ställ in en</a:t>
            </a:r>
          </a:p>
          <a:p>
            <a:pPr algn="ctr" rtl="0"/>
            <a:r>
              <a:rPr lang="en-GB" dirty="0"/>
              <a:t>INFORMELL ADVOCACY PLAN </a:t>
            </a:r>
          </a:p>
        </p:txBody>
      </p:sp>
      <p:grpSp>
        <p:nvGrpSpPr>
          <p:cNvPr id="3" name="Google Shape;448;p39">
            <a:extLst>
              <a:ext uri="{FF2B5EF4-FFF2-40B4-BE49-F238E27FC236}">
                <a16:creationId xmlns:a16="http://schemas.microsoft.com/office/drawing/2014/main" id="{711232A3-30F3-46EE-8A1A-3063D9CC5935}"/>
              </a:ext>
            </a:extLst>
          </p:cNvPr>
          <p:cNvGrpSpPr/>
          <p:nvPr/>
        </p:nvGrpSpPr>
        <p:grpSpPr>
          <a:xfrm>
            <a:off x="5769882" y="2190535"/>
            <a:ext cx="764667" cy="914640"/>
            <a:chOff x="590250" y="244200"/>
            <a:chExt cx="407975" cy="532175"/>
          </a:xfrm>
        </p:grpSpPr>
        <p:sp>
          <p:nvSpPr>
            <p:cNvPr id="4" name="Google Shape;449;p39">
              <a:extLst>
                <a:ext uri="{FF2B5EF4-FFF2-40B4-BE49-F238E27FC236}">
                  <a16:creationId xmlns:a16="http://schemas.microsoft.com/office/drawing/2014/main" id="{8E567806-84F6-4F10-9E36-56444390EB33}"/>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0;p39">
              <a:extLst>
                <a:ext uri="{FF2B5EF4-FFF2-40B4-BE49-F238E27FC236}">
                  <a16:creationId xmlns:a16="http://schemas.microsoft.com/office/drawing/2014/main" id="{63DCEE45-F031-4E9E-B117-80F725A1B662}"/>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1;p39">
              <a:extLst>
                <a:ext uri="{FF2B5EF4-FFF2-40B4-BE49-F238E27FC236}">
                  <a16:creationId xmlns:a16="http://schemas.microsoft.com/office/drawing/2014/main" id="{268DC33D-C425-4D03-A0B9-5C1868266AB7}"/>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2;p39">
              <a:extLst>
                <a:ext uri="{FF2B5EF4-FFF2-40B4-BE49-F238E27FC236}">
                  <a16:creationId xmlns:a16="http://schemas.microsoft.com/office/drawing/2014/main" id="{56DE1A3A-9AA5-4983-AF48-5E36B64EB21D}"/>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p39">
              <a:extLst>
                <a:ext uri="{FF2B5EF4-FFF2-40B4-BE49-F238E27FC236}">
                  <a16:creationId xmlns:a16="http://schemas.microsoft.com/office/drawing/2014/main" id="{972CEFEF-5902-44E5-A23A-12D4BFACCF9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p39">
              <a:extLst>
                <a:ext uri="{FF2B5EF4-FFF2-40B4-BE49-F238E27FC236}">
                  <a16:creationId xmlns:a16="http://schemas.microsoft.com/office/drawing/2014/main" id="{41290B25-FFA1-4382-9D14-7717E5E46AAF}"/>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39">
              <a:extLst>
                <a:ext uri="{FF2B5EF4-FFF2-40B4-BE49-F238E27FC236}">
                  <a16:creationId xmlns:a16="http://schemas.microsoft.com/office/drawing/2014/main" id="{C5259347-9D7F-4C67-B60E-99E5FC63CD04}"/>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p39">
              <a:extLst>
                <a:ext uri="{FF2B5EF4-FFF2-40B4-BE49-F238E27FC236}">
                  <a16:creationId xmlns:a16="http://schemas.microsoft.com/office/drawing/2014/main" id="{9A6478B2-9F3F-434E-9284-91A051CB0C3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7;p39">
              <a:extLst>
                <a:ext uri="{FF2B5EF4-FFF2-40B4-BE49-F238E27FC236}">
                  <a16:creationId xmlns:a16="http://schemas.microsoft.com/office/drawing/2014/main" id="{ED9F3EEB-FE5E-44FE-A0AA-72F7A03BD7B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p39">
              <a:extLst>
                <a:ext uri="{FF2B5EF4-FFF2-40B4-BE49-F238E27FC236}">
                  <a16:creationId xmlns:a16="http://schemas.microsoft.com/office/drawing/2014/main" id="{9AE1BCF3-AF83-415B-9621-BBDC06FE2BD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39">
              <a:extLst>
                <a:ext uri="{FF2B5EF4-FFF2-40B4-BE49-F238E27FC236}">
                  <a16:creationId xmlns:a16="http://schemas.microsoft.com/office/drawing/2014/main" id="{7B579B3D-520D-4A54-B00B-D9028C9DA838}"/>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0;p39">
              <a:extLst>
                <a:ext uri="{FF2B5EF4-FFF2-40B4-BE49-F238E27FC236}">
                  <a16:creationId xmlns:a16="http://schemas.microsoft.com/office/drawing/2014/main" id="{9778C2BE-BF5A-4B79-BFF2-B931849379FC}"/>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p39">
              <a:extLst>
                <a:ext uri="{FF2B5EF4-FFF2-40B4-BE49-F238E27FC236}">
                  <a16:creationId xmlns:a16="http://schemas.microsoft.com/office/drawing/2014/main" id="{C66104F8-80A3-4A5B-9427-FEBAFDB1D4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2;p39">
              <a:extLst>
                <a:ext uri="{FF2B5EF4-FFF2-40B4-BE49-F238E27FC236}">
                  <a16:creationId xmlns:a16="http://schemas.microsoft.com/office/drawing/2014/main" id="{D9107D75-6507-4335-B581-B0B9A10B993D}"/>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3053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2587807" y="449524"/>
            <a:ext cx="7284203" cy="67823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ÖVNING: INFORMELL ADVOCACY PLAN </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686687" y="5526775"/>
            <a:ext cx="10978262" cy="434538"/>
          </a:xfrm>
        </p:spPr>
        <p:txBody>
          <a:bodyPr/>
          <a:lstStyle/>
          <a:p>
            <a:pPr rtl="0" algn="l"/>
            <a:r>
              <a:rPr lang="en-GB" dirty="0"/>
              <a:t>Ta ett papper och skriv ner svaren på följande frågor:</a:t>
            </a:r>
          </a:p>
        </p:txBody>
      </p:sp>
      <p:sp>
        <p:nvSpPr>
          <p:cNvPr id="15" name="TextBox 14">
            <a:extLst>
              <a:ext uri="{FF2B5EF4-FFF2-40B4-BE49-F238E27FC236}">
                <a16:creationId xmlns:a16="http://schemas.microsoft.com/office/drawing/2014/main" id="{8C391303-76F6-4146-B61A-59CB68DDBD25}"/>
              </a:ext>
            </a:extLst>
          </p:cNvPr>
          <p:cNvSpPr txBox="1"/>
          <p:nvPr/>
        </p:nvSpPr>
        <p:spPr>
          <a:xfrm>
            <a:off x="141231" y="3182963"/>
            <a:ext cx="11597640" cy="1477328"/>
          </a:xfrm>
          <a:prstGeom prst="rect">
            <a:avLst/>
          </a:prstGeom>
          <a:noFill/>
        </p:spPr>
        <p:txBody>
          <a:bodyPr wrap="square">
            <a:spAutoFit/>
          </a:bodyPr>
          <a:lstStyle/>
          <a:p>
            <a:pPr algn="ctr" rtl="0"/>
            <a:r>
              <a:rPr lang="en-GB" sz="3000" dirty="0">
                <a:solidFill>
                  <a:srgbClr val="404040"/>
                </a:solidFill>
              </a:rPr>
              <a:t>I de föregående stegen har du identifierat problem i din gemenskap. Denna informella opinionsbildningsplan kan hjälpa dig att utveckla din handlingsplan och ta itu med problemen!</a:t>
            </a:r>
          </a:p>
        </p:txBody>
      </p:sp>
    </p:spTree>
    <p:extLst>
      <p:ext uri="{BB962C8B-B14F-4D97-AF65-F5344CB8AC3E}">
        <p14:creationId xmlns:p14="http://schemas.microsoft.com/office/powerpoint/2010/main" val="556256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2587807" y="449524"/>
            <a:ext cx="7284203" cy="67823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ÖVNING: INFORMELL ADVOCACY PLAN </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994716"/>
            <a:ext cx="10978262" cy="3056609"/>
          </a:xfrm>
        </p:spPr>
        <p:txBody>
          <a:bodyPr/>
          <a:lstStyle/>
          <a:p>
            <a:pPr marL="342900" indent="-342900" rtl="0" algn="l">
              <a:buFont typeface="Wingdings" panose="05000000000000000000" pitchFamily="2" charset="2"/>
              <a:buChar char="q"/>
            </a:pPr>
            <a:r>
              <a:rPr lang="en-GB" dirty="0"/>
              <a:t>Vad är problemet eller problemet? Om det finns mer än en, fokusera på en i taget:</a:t>
            </a:r>
          </a:p>
          <a:p>
            <a:pPr rtl="0" algn="l"/>
            <a:endParaRPr lang="en-GB" dirty="0"/>
          </a:p>
          <a:p>
            <a:pPr marL="342900" indent="-342900" rtl="0" algn="l">
              <a:buFont typeface="Wingdings" panose="05000000000000000000" pitchFamily="2" charset="2"/>
              <a:buChar char="ü"/>
            </a:pPr>
            <a:r>
              <a:rPr lang="en-GB" dirty="0"/>
              <a:t>Vad är ditt mål?</a:t>
            </a:r>
          </a:p>
          <a:p>
            <a:pPr marL="342900" indent="-342900" rtl="0" algn="l">
              <a:buFont typeface="Wingdings" panose="05000000000000000000" pitchFamily="2" charset="2"/>
              <a:buChar char="ü"/>
            </a:pPr>
            <a:r>
              <a:rPr lang="en-GB" dirty="0"/>
              <a:t>Vilka fakta känner du till?</a:t>
            </a:r>
          </a:p>
          <a:p>
            <a:pPr marL="342900" indent="-342900" rtl="0" algn="l">
              <a:buFont typeface="Wingdings" panose="05000000000000000000" pitchFamily="2" charset="2"/>
              <a:buChar char="ü"/>
            </a:pPr>
            <a:r>
              <a:rPr lang="en-GB" dirty="0"/>
              <a:t>Vilka ytterligare fakta eller information kan du behöva angående denna situation, såsom lagar, regler eller policyer?</a:t>
            </a:r>
          </a:p>
          <a:p>
            <a:pPr marL="342900" indent="-342900" rtl="0" algn="l">
              <a:buFont typeface="Wingdings" panose="05000000000000000000" pitchFamily="2" charset="2"/>
              <a:buChar char="ü"/>
            </a:pPr>
            <a:r>
              <a:rPr lang="en-GB" dirty="0"/>
              <a:t>Hur kan du gå till väga för att samla in denna information?</a:t>
            </a:r>
          </a:p>
        </p:txBody>
      </p:sp>
    </p:spTree>
    <p:extLst>
      <p:ext uri="{BB962C8B-B14F-4D97-AF65-F5344CB8AC3E}">
        <p14:creationId xmlns:p14="http://schemas.microsoft.com/office/powerpoint/2010/main" val="2218600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2587807" y="449524"/>
            <a:ext cx="7284203" cy="67823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ÖVNING: INFORMELL ADVOCACY PLAN </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3276752"/>
            <a:ext cx="10978262" cy="2073230"/>
          </a:xfrm>
        </p:spPr>
        <p:txBody>
          <a:bodyPr/>
          <a:lstStyle/>
          <a:p>
            <a:pPr marL="342900" indent="-342900" rtl="0" algn="l">
              <a:buFont typeface="Wingdings" panose="05000000000000000000" pitchFamily="2" charset="2"/>
              <a:buChar char="ü"/>
            </a:pPr>
            <a:r>
              <a:rPr lang="en-GB" dirty="0"/>
              <a:t>Vilka är de beslutsfattare som du behöver påverka för att lösa detta problem/fråga?</a:t>
            </a:r>
          </a:p>
          <a:p>
            <a:pPr marL="342900" indent="-342900" rtl="0" algn="l">
              <a:buFont typeface="Wingdings" panose="05000000000000000000" pitchFamily="2" charset="2"/>
              <a:buChar char="ü"/>
            </a:pPr>
            <a:r>
              <a:rPr lang="en-GB" dirty="0"/>
              <a:t>Vilka är några möjliga lösningar på detta problem/problem (var specifik)?</a:t>
            </a:r>
          </a:p>
          <a:p>
            <a:pPr marL="342900" indent="-342900" rtl="0" algn="l">
              <a:buFont typeface="Wingdings" panose="05000000000000000000" pitchFamily="2" charset="2"/>
              <a:buChar char="ü"/>
            </a:pPr>
            <a:r>
              <a:rPr lang="en-GB" dirty="0"/>
              <a:t>Vilka är några hinder för dessa lösningar?</a:t>
            </a:r>
          </a:p>
        </p:txBody>
      </p:sp>
      <p:sp>
        <p:nvSpPr>
          <p:cNvPr id="15" name="Rectangle 14">
            <a:extLst>
              <a:ext uri="{FF2B5EF4-FFF2-40B4-BE49-F238E27FC236}">
                <a16:creationId xmlns:a16="http://schemas.microsoft.com/office/drawing/2014/main" id="{C69BCD3C-85B2-497A-8238-DB4D8AF4F3C5}"/>
              </a:ext>
            </a:extLst>
          </p:cNvPr>
          <p:cNvSpPr/>
          <p:nvPr/>
        </p:nvSpPr>
        <p:spPr>
          <a:xfrm>
            <a:off x="0" y="5608304"/>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u="sng" dirty="0">
                <a:solidFill>
                  <a:schemeClr val="bg1"/>
                </a:solidFill>
              </a:rPr>
              <a:t>INSPIRATION AV MIGRANTLEDARE</a:t>
            </a:r>
          </a:p>
          <a:p>
            <a:pPr algn="ctr" rtl="0"/>
            <a:r>
              <a:rPr lang="en-GB" dirty="0"/>
              <a:t>"Utan språng fantasi eller drömmar tappar vi spänningen över möjligheterna. Att drömma är trots allt en form av planering.” – Gloria Steinem</a:t>
            </a:r>
          </a:p>
        </p:txBody>
      </p:sp>
    </p:spTree>
    <p:extLst>
      <p:ext uri="{BB962C8B-B14F-4D97-AF65-F5344CB8AC3E}">
        <p14:creationId xmlns:p14="http://schemas.microsoft.com/office/powerpoint/2010/main" val="4091273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2587807" y="449524"/>
            <a:ext cx="7284203" cy="67823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ÖVNING: INFORMELL ADVOCACY PLAN </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99998" y="4301889"/>
            <a:ext cx="11271703" cy="2073230"/>
          </a:xfrm>
        </p:spPr>
        <p:txBody>
          <a:bodyPr/>
          <a:lstStyle/>
          <a:p>
            <a:pPr algn="l" rtl="0"/>
            <a:r>
              <a:rPr lang="en-GB" dirty="0"/>
              <a:t>Jag kommer att ringa/träffa med/skriva till ____________________________ senast följande datum: _____________.</a:t>
            </a:r>
          </a:p>
          <a:p>
            <a:pPr algn="l" rtl="0"/>
            <a:r>
              <a:rPr lang="en-GB" dirty="0"/>
              <a:t>Om denna person inte löser situationen senast följande datum __________, då</a:t>
            </a:r>
          </a:p>
          <a:p>
            <a:pPr algn="l" rtl="0"/>
            <a:r>
              <a:rPr lang="en-GB" dirty="0"/>
              <a:t>Jag kommer att ringa/träffa med/skriva till ____________________________________.</a:t>
            </a:r>
          </a:p>
        </p:txBody>
      </p:sp>
      <p:sp>
        <p:nvSpPr>
          <p:cNvPr id="14" name="TextBox 13">
            <a:extLst>
              <a:ext uri="{FF2B5EF4-FFF2-40B4-BE49-F238E27FC236}">
                <a16:creationId xmlns:a16="http://schemas.microsoft.com/office/drawing/2014/main" id="{EAC6C521-A4B0-4EA1-9E38-AC7772A00C17}"/>
              </a:ext>
            </a:extLst>
          </p:cNvPr>
          <p:cNvSpPr txBox="1"/>
          <p:nvPr/>
        </p:nvSpPr>
        <p:spPr>
          <a:xfrm>
            <a:off x="834326" y="2557264"/>
            <a:ext cx="10523348" cy="1477328"/>
          </a:xfrm>
          <a:prstGeom prst="rect">
            <a:avLst/>
          </a:prstGeom>
          <a:noFill/>
        </p:spPr>
        <p:txBody>
          <a:bodyPr wrap="square">
            <a:spAutoFit/>
          </a:bodyPr>
          <a:lstStyle/>
          <a:p>
            <a:pPr algn="ctr" rtl="0"/>
            <a:r>
              <a:rPr lang="en-GB" sz="3000" dirty="0">
                <a:solidFill>
                  <a:srgbClr val="404040"/>
                </a:solidFill>
              </a:rPr>
              <a:t>Välj en lösning och diskutera de strategier och taktiker du kommer att använda för att uppnå denna lösning. Fyll i informationen nedan för att hjälpa dig att påbörja din handlingsplan.</a:t>
            </a:r>
          </a:p>
        </p:txBody>
      </p:sp>
    </p:spTree>
    <p:extLst>
      <p:ext uri="{BB962C8B-B14F-4D97-AF65-F5344CB8AC3E}">
        <p14:creationId xmlns:p14="http://schemas.microsoft.com/office/powerpoint/2010/main" val="317667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nvPr>
        </p:nvSpPr>
        <p:spPr>
          <a:xfrm>
            <a:off x="312233" y="444410"/>
            <a:ext cx="5252711" cy="1459693"/>
          </a:xfrm>
        </p:spPr>
        <p:txBody>
          <a:bodyPr/>
          <a:lstStyle/>
          <a:p>
            <a:pPr rtl="0" algn="l"/>
            <a:r>
              <a:rPr lang="en-GB" dirty="0"/>
              <a:t>Förstå gemenskapen</a:t>
            </a:r>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nvPr>
        </p:nvSpPr>
        <p:spPr>
          <a:xfrm>
            <a:off x="5596929" y="304713"/>
            <a:ext cx="6282838" cy="1128402"/>
          </a:xfrm>
        </p:spPr>
        <p:txBody>
          <a:bodyPr/>
          <a:lstStyle/>
          <a:p>
            <a:pPr algn="ctr" rtl="0"/>
            <a:r>
              <a:rPr lang="en-GB" i="1" dirty="0">
                <a:solidFill>
                  <a:srgbClr val="A6377D"/>
                </a:solidFill>
              </a:rPr>
              <a:t>Det sätt på vilket en gemenskap är organiserad för att skydda sina egna intressen kan ses som ett system </a:t>
            </a:r>
          </a:p>
        </p:txBody>
      </p:sp>
      <p:grpSp>
        <p:nvGrpSpPr>
          <p:cNvPr id="9" name="Group 8">
            <a:extLst>
              <a:ext uri="{FF2B5EF4-FFF2-40B4-BE49-F238E27FC236}">
                <a16:creationId xmlns:a16="http://schemas.microsoft.com/office/drawing/2014/main" id="{4402AE38-D3CC-4B00-A3C7-E31A2B5FAA10}"/>
              </a:ext>
            </a:extLst>
          </p:cNvPr>
          <p:cNvGrpSpPr/>
          <p:nvPr/>
        </p:nvGrpSpPr>
        <p:grpSpPr>
          <a:xfrm>
            <a:off x="571314" y="23660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rtl="0"/>
              <a:endParaRPr lang="en-GB"/>
            </a:p>
          </p:txBody>
        </p:sp>
        <p:sp>
          <p:nvSpPr>
            <p:cNvPr id="7" name="TextBox 6">
              <a:extLst>
                <a:ext uri="{FF2B5EF4-FFF2-40B4-BE49-F238E27FC236}">
                  <a16:creationId xmlns:a16="http://schemas.microsoft.com/office/drawing/2014/main" id="{EA41C9D1-1168-4AC2-9F9E-57952F8C585F}"/>
                </a:ext>
              </a:extLst>
            </p:cNvPr>
            <p:cNvSpPr txBox="1"/>
            <p:nvPr/>
          </p:nvSpPr>
          <p:spPr>
            <a:xfrm>
              <a:off x="1084880" y="3429000"/>
              <a:ext cx="3704095" cy="1077218"/>
            </a:xfrm>
            <a:prstGeom prst="rect">
              <a:avLst/>
            </a:prstGeom>
            <a:noFill/>
            <a:ln w="28575">
              <a:noFill/>
            </a:ln>
          </p:spPr>
          <p:txBody>
            <a:bodyPr wrap="square" rtlCol="0">
              <a:spAutoFit/>
            </a:bodyPr>
            <a:lstStyle/>
            <a:p>
              <a:pPr rtl="0" algn="l"/>
              <a:r>
                <a:rPr lang="en-GB" sz="3200" dirty="0">
                  <a:solidFill>
                    <a:srgbClr val="5E5E5E"/>
                  </a:solidFill>
                </a:rPr>
                <a:t>När det gäller intressen</a:t>
              </a:r>
              <a:endParaRPr lang="en-GB" sz="24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nvGrpSpPr>
        <p:grpSpPr>
          <a:xfrm>
            <a:off x="4257633" y="23428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lstStyle/>
            <a:p>
              <a:pPr algn="ctr" rtl="0"/>
              <a:endParaRPr lang="en-GB" dirty="0"/>
            </a:p>
          </p:txBody>
        </p:sp>
        <p:sp>
          <p:nvSpPr>
            <p:cNvPr id="12" name="TextBox 11">
              <a:extLst>
                <a:ext uri="{FF2B5EF4-FFF2-40B4-BE49-F238E27FC236}">
                  <a16:creationId xmlns:a16="http://schemas.microsoft.com/office/drawing/2014/main" id="{AD3C81EC-1B64-4416-B799-FDCD88875823}"/>
                </a:ext>
              </a:extLst>
            </p:cNvPr>
            <p:cNvSpPr txBox="1"/>
            <p:nvPr/>
          </p:nvSpPr>
          <p:spPr>
            <a:xfrm>
              <a:off x="1084880" y="3429000"/>
              <a:ext cx="3704095" cy="1077218"/>
            </a:xfrm>
            <a:prstGeom prst="rect">
              <a:avLst/>
            </a:prstGeom>
            <a:noFill/>
            <a:ln w="28575">
              <a:noFill/>
            </a:ln>
          </p:spPr>
          <p:txBody>
            <a:bodyPr wrap="square" rtlCol="0">
              <a:spAutoFit/>
            </a:bodyPr>
            <a:lstStyle/>
            <a:p>
              <a:pPr algn="l" rtl="0"/>
              <a:r>
                <a:rPr lang="en-GB" sz="3200" dirty="0">
                  <a:solidFill>
                    <a:srgbClr val="5E5E5E"/>
                  </a:solidFill>
                </a:rPr>
                <a:t>Kraftmässigt</a:t>
              </a:r>
            </a:p>
          </p:txBody>
        </p:sp>
      </p:grpSp>
      <p:grpSp>
        <p:nvGrpSpPr>
          <p:cNvPr id="15" name="Group 14">
            <a:extLst>
              <a:ext uri="{FF2B5EF4-FFF2-40B4-BE49-F238E27FC236}">
                <a16:creationId xmlns:a16="http://schemas.microsoft.com/office/drawing/2014/main" id="{14548F8E-058F-49DF-9F73-33720D8F7747}"/>
              </a:ext>
            </a:extLst>
          </p:cNvPr>
          <p:cNvGrpSpPr/>
          <p:nvPr/>
        </p:nvGrpSpPr>
        <p:grpSpPr>
          <a:xfrm>
            <a:off x="7943952" y="22972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lstStyle/>
            <a:p>
              <a:pPr algn="ctr" rtl="0"/>
              <a:endParaRPr lang="en-GB" dirty="0"/>
            </a:p>
          </p:txBody>
        </p:sp>
        <p:sp>
          <p:nvSpPr>
            <p:cNvPr id="17" name="TextBox 16">
              <a:extLst>
                <a:ext uri="{FF2B5EF4-FFF2-40B4-BE49-F238E27FC236}">
                  <a16:creationId xmlns:a16="http://schemas.microsoft.com/office/drawing/2014/main" id="{C221AE18-7E92-4F1C-8DF7-5237A494F3CF}"/>
                </a:ext>
              </a:extLst>
            </p:cNvPr>
            <p:cNvSpPr txBox="1"/>
            <p:nvPr/>
          </p:nvSpPr>
          <p:spPr>
            <a:xfrm>
              <a:off x="1084880" y="3228356"/>
              <a:ext cx="3704095" cy="1569660"/>
            </a:xfrm>
            <a:prstGeom prst="rect">
              <a:avLst/>
            </a:prstGeom>
            <a:noFill/>
            <a:ln w="28575">
              <a:noFill/>
            </a:ln>
          </p:spPr>
          <p:txBody>
            <a:bodyPr wrap="square" rtlCol="0">
              <a:spAutoFit/>
            </a:bodyPr>
            <a:lstStyle/>
            <a:p>
              <a:pPr rtl="0" algn="l"/>
              <a:r>
                <a:rPr lang="en-GB" sz="3200" dirty="0">
                  <a:solidFill>
                    <a:srgbClr val="5E5E5E"/>
                  </a:solidFill>
                </a:rPr>
                <a:t>Som ett skyddssystem</a:t>
              </a:r>
              <a:endParaRPr lang="en-GB" sz="2400" dirty="0">
                <a:solidFill>
                  <a:schemeClr val="tx1">
                    <a:lumMod val="65000"/>
                    <a:lumOff val="35000"/>
                  </a:schemeClr>
                </a:solidFill>
                <a:latin typeface="Calibri" panose="020F0502020204030204" pitchFamily="34" charset="0"/>
                <a:cs typeface="Times New Roman" panose="02020603050405020304" pitchFamily="18" charset="0"/>
              </a:endParaRP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extLst>
              <p:ext uri="{D42A27DB-BD31-4B8C-83A1-F6EECF244321}">
                <p14:modId xmlns:p14="http://schemas.microsoft.com/office/powerpoint/2010/main" val="1256004678"/>
              </p:ext>
            </p:extLst>
          </p:nvPr>
        </p:nvGraphicFramePr>
        <p:xfrm>
          <a:off x="1159790" y="4213974"/>
          <a:ext cx="9872420" cy="169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8A25BD6-1108-4476-B976-E845CFFBEDD0}"/>
              </a:ext>
            </a:extLst>
          </p:cNvPr>
          <p:cNvSpPr txBox="1"/>
          <p:nvPr/>
        </p:nvSpPr>
        <p:spPr>
          <a:xfrm>
            <a:off x="571314" y="1773113"/>
            <a:ext cx="7372638" cy="461665"/>
          </a:xfrm>
          <a:prstGeom prst="rect">
            <a:avLst/>
          </a:prstGeom>
          <a:noFill/>
        </p:spPr>
        <p:txBody>
          <a:bodyPr wrap="square">
            <a:spAutoFit/>
          </a:bodyPr>
          <a:lstStyle/>
          <a:p>
            <a:pPr rtl="0" algn="l"/>
            <a:r>
              <a:rPr lang="en-GB" sz="2400" dirty="0">
                <a:solidFill>
                  <a:srgbClr val="5E5E5E"/>
                </a:solidFill>
              </a:rPr>
              <a:t>En gemenskap kan förstås på flera sätt:</a:t>
            </a:r>
            <a:endParaRPr lang="en-GB" sz="2400" dirty="0"/>
          </a:p>
        </p:txBody>
      </p:sp>
      <p:sp>
        <p:nvSpPr>
          <p:cNvPr id="20" name="TextBox 19">
            <a:extLst>
              <a:ext uri="{FF2B5EF4-FFF2-40B4-BE49-F238E27FC236}">
                <a16:creationId xmlns:a16="http://schemas.microsoft.com/office/drawing/2014/main" id="{07D773D7-A883-465B-8533-B2FFC0C05D84}"/>
              </a:ext>
            </a:extLst>
          </p:cNvPr>
          <p:cNvSpPr txBox="1"/>
          <p:nvPr/>
        </p:nvSpPr>
        <p:spPr>
          <a:xfrm>
            <a:off x="559977" y="5520507"/>
            <a:ext cx="11072046" cy="830997"/>
          </a:xfrm>
          <a:prstGeom prst="rect">
            <a:avLst/>
          </a:prstGeom>
          <a:noFill/>
        </p:spPr>
        <p:txBody>
          <a:bodyPr wrap="square">
            <a:spAutoFit/>
          </a:bodyPr>
          <a:lstStyle/>
          <a:p>
            <a:pPr algn="l" rtl="0"/>
            <a:r>
              <a:rPr lang="en-GB" sz="2400" dirty="0">
                <a:solidFill>
                  <a:srgbClr val="5E5E5E"/>
                </a:solidFill>
              </a:rPr>
              <a:t>Av dessa skäl är förståelse av gemenskap ur olika perspektiv en viktig del av </a:t>
            </a:r>
            <a:r>
              <a:rPr lang="en-GB" sz="2400" b="1" dirty="0">
                <a:solidFill>
                  <a:srgbClr val="5E5E5E"/>
                </a:solidFill>
              </a:rPr>
              <a:t>hållbar problemlösning </a:t>
            </a:r>
            <a:r>
              <a:rPr lang="en-GB" sz="2400" dirty="0">
                <a:solidFill>
                  <a:srgbClr val="5E5E5E"/>
                </a:solidFill>
              </a:rPr>
              <a:t>och fastställande av agenda.</a:t>
            </a:r>
          </a:p>
        </p:txBody>
      </p:sp>
    </p:spTree>
    <p:extLst>
      <p:ext uri="{BB962C8B-B14F-4D97-AF65-F5344CB8AC3E}">
        <p14:creationId xmlns:p14="http://schemas.microsoft.com/office/powerpoint/2010/main" val="4294943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2587807" y="449524"/>
            <a:ext cx="7284203" cy="67823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gn="l"/>
            <a:r>
              <a:rPr lang="en-GB" dirty="0">
                <a:solidFill>
                  <a:srgbClr val="F6BC67"/>
                </a:solidFill>
              </a:rPr>
              <a:t>ÖVNING: INFORMELL ADVOCACY PLAN </a:t>
            </a:r>
          </a:p>
          <a:p>
            <a:pPr rtl="0" algn="l"/>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05291" y="2562141"/>
            <a:ext cx="11271703" cy="3219692"/>
          </a:xfrm>
        </p:spPr>
        <p:txBody>
          <a:bodyPr/>
          <a:lstStyle/>
          <a:p>
            <a:pPr marL="342900" indent="-342900" algn="l" rtl="0">
              <a:buFont typeface="Wingdings" panose="05000000000000000000" pitchFamily="2" charset="2"/>
              <a:buChar char="q"/>
            </a:pPr>
            <a:r>
              <a:rPr lang="en-GB" dirty="0"/>
              <a:t>Dokumentation som jag behöver: ____________________________________________</a:t>
            </a:r>
          </a:p>
          <a:p>
            <a:pPr marL="342900" indent="-342900" algn="l" rtl="0">
              <a:buFont typeface="Wingdings" panose="05000000000000000000" pitchFamily="2" charset="2"/>
              <a:buChar char="q"/>
            </a:pPr>
            <a:r>
              <a:rPr lang="en-GB" dirty="0"/>
              <a:t>Andra personer som kan hjälpa mig: ____________________________________________</a:t>
            </a:r>
          </a:p>
          <a:p>
            <a:pPr marL="342900" indent="-342900" algn="l" rtl="0">
              <a:buFont typeface="Wingdings" panose="05000000000000000000" pitchFamily="2" charset="2"/>
              <a:buChar char="q"/>
            </a:pPr>
            <a:r>
              <a:rPr lang="en-GB" dirty="0"/>
              <a:t>Vad jag förväntar mig att den andra sidan ska göra: ____________________________________</a:t>
            </a:r>
          </a:p>
          <a:p>
            <a:pPr marL="342900" indent="-342900" algn="l" rtl="0">
              <a:buFont typeface="Wingdings" panose="05000000000000000000" pitchFamily="2" charset="2"/>
              <a:buChar char="q"/>
            </a:pPr>
            <a:r>
              <a:rPr lang="en-GB" dirty="0"/>
              <a:t>Strategier för vad som händer härnäst: ________________________________________________</a:t>
            </a:r>
          </a:p>
          <a:p>
            <a:pPr marL="342900" indent="-342900" algn="l" rtl="0">
              <a:buFont typeface="Wingdings" panose="05000000000000000000" pitchFamily="2" charset="2"/>
              <a:buChar char="q"/>
            </a:pPr>
            <a:r>
              <a:rPr lang="en-GB" dirty="0"/>
              <a:t>Debriefing: vem ska jag ringa eller hur ska jag ta hand om mig själv efter det här mötet?</a:t>
            </a:r>
          </a:p>
          <a:p>
            <a:pPr algn="l" rtl="0"/>
            <a:r>
              <a:rPr lang="en-GB" dirty="0"/>
              <a:t>________________________________________________________________________</a:t>
            </a:r>
          </a:p>
          <a:p>
            <a:pPr marL="342900" indent="-342900" algn="l" rtl="0">
              <a:buFont typeface="Wingdings" panose="05000000000000000000" pitchFamily="2" charset="2"/>
              <a:buChar char="ü"/>
            </a:pPr>
            <a:r>
              <a:rPr lang="en-GB" dirty="0"/>
              <a:t>Vad gör jag om strategin inte fungerar? Vad är backupplanen?</a:t>
            </a:r>
          </a:p>
          <a:p>
            <a:pPr marL="342900" indent="-342900" algn="l" rtl="0">
              <a:buFont typeface="Wingdings" panose="05000000000000000000" pitchFamily="2" charset="2"/>
              <a:buChar char="ü"/>
            </a:pPr>
            <a:r>
              <a:rPr lang="en-GB" dirty="0"/>
              <a:t>Vad gick fel? Varför fungerade inte strategin?</a:t>
            </a:r>
          </a:p>
        </p:txBody>
      </p:sp>
    </p:spTree>
    <p:extLst>
      <p:ext uri="{BB962C8B-B14F-4D97-AF65-F5344CB8AC3E}">
        <p14:creationId xmlns:p14="http://schemas.microsoft.com/office/powerpoint/2010/main" val="1020093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nvPr>
        </p:nvSpPr>
        <p:spPr/>
        <p:txBody>
          <a:bodyPr>
            <a:normAutofit/>
          </a:bodyPr>
          <a:lstStyle/>
          <a:p>
            <a:pPr rtl="0" algn="l"/>
            <a:r>
              <a:rPr lang="en-GB" dirty="0"/>
              <a:t>Hur pratar man med olika grupper?</a:t>
            </a:r>
          </a:p>
          <a:p>
            <a:pPr rtl="0" algn="l"/>
            <a:endParaRPr lang="en-GB" dirty="0"/>
          </a:p>
          <a:p>
            <a:pPr rtl="0" algn="l"/>
            <a:r>
              <a:rPr lang="en-GB" sz="3000" b="0" dirty="0"/>
              <a:t>Tips för att övervinna språkbarriärer, öva på ett inkluderande förhållningssätt</a:t>
            </a:r>
            <a:endParaRPr lang="en-US" sz="3000" b="0" dirty="0"/>
          </a:p>
        </p:txBody>
      </p:sp>
    </p:spTree>
    <p:extLst>
      <p:ext uri="{BB962C8B-B14F-4D97-AF65-F5344CB8AC3E}">
        <p14:creationId xmlns:p14="http://schemas.microsoft.com/office/powerpoint/2010/main" val="3211729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4DA6D-A647-431C-BFF1-195B30D7C71D}"/>
              </a:ext>
            </a:extLst>
          </p:cNvPr>
          <p:cNvSpPr>
            <a:spLocks noGrp="1"/>
          </p:cNvSpPr>
          <p:nvPr>
            <p:ph type="body" sz="quarter" idx="13"/>
          </p:nvPr>
        </p:nvSpPr>
        <p:spPr>
          <a:xfrm>
            <a:off x="418454" y="483562"/>
            <a:ext cx="11499743" cy="1689315"/>
          </a:xfrm>
        </p:spPr>
        <p:txBody>
          <a:bodyPr>
            <a:normAutofit fontScale="85000" lnSpcReduction="20000"/>
          </a:bodyPr>
          <a:lstStyle/>
          <a:p>
            <a:pPr rtl="0" algn="l"/>
            <a:r>
              <a:rPr lang="en-GB" sz="3900" dirty="0"/>
              <a:t>Underlätta interkulturell kommunikation</a:t>
            </a:r>
          </a:p>
          <a:p>
            <a:pPr rtl="0" algn="l"/>
            <a:endParaRPr lang="en-GB" sz="2800" dirty="0"/>
          </a:p>
          <a:p>
            <a:pPr algn="ctr" rtl="0"/>
            <a:r>
              <a:rPr lang="en-GB" sz="2800" dirty="0"/>
              <a:t>Interpersonella interaktioner mellan medlemmar av olika kulturer utgör </a:t>
            </a:r>
          </a:p>
          <a:p>
            <a:pPr algn="ctr" rtl="0"/>
            <a:r>
              <a:rPr lang="en-GB" sz="2800" b="1" dirty="0"/>
              <a:t>interkulturell kommunikation</a:t>
            </a:r>
          </a:p>
        </p:txBody>
      </p:sp>
      <p:sp>
        <p:nvSpPr>
          <p:cNvPr id="3" name="Text Placeholder 2">
            <a:extLst>
              <a:ext uri="{FF2B5EF4-FFF2-40B4-BE49-F238E27FC236}">
                <a16:creationId xmlns:a16="http://schemas.microsoft.com/office/drawing/2014/main" id="{C5F624D9-7F53-4F98-8F9A-20DDE36F0CAB}"/>
              </a:ext>
            </a:extLst>
          </p:cNvPr>
          <p:cNvSpPr>
            <a:spLocks noGrp="1"/>
          </p:cNvSpPr>
          <p:nvPr>
            <p:ph type="body" sz="quarter" idx="14"/>
          </p:nvPr>
        </p:nvSpPr>
        <p:spPr>
          <a:xfrm>
            <a:off x="528938" y="2343360"/>
            <a:ext cx="10638222" cy="4170564"/>
          </a:xfrm>
        </p:spPr>
        <p:txBody>
          <a:bodyPr/>
          <a:lstStyle/>
          <a:p>
            <a:pPr rtl="0" algn="l"/>
            <a:r>
              <a:rPr lang="en-GB" dirty="0"/>
              <a:t>Vår kulturella identitet är uppbyggd av våra olika erfarenheter, normer och värdesystem som spelar in när vi interagerar interkulturellt. </a:t>
            </a:r>
          </a:p>
          <a:p>
            <a:pPr rtl="0" algn="l"/>
            <a:r>
              <a:rPr lang="en-GB" dirty="0"/>
              <a:t>Det finns </a:t>
            </a:r>
            <a:r>
              <a:rPr lang="en-GB" b="1" dirty="0"/>
              <a:t>två olika modeller </a:t>
            </a:r>
            <a:r>
              <a:rPr lang="en-GB" dirty="0"/>
              <a:t>används för att närma sig interkulturell kommunikation:</a:t>
            </a:r>
          </a:p>
          <a:p>
            <a:pPr marL="342900" indent="-342900" rtl="0" algn="l">
              <a:buFont typeface="Wingdings" panose="05000000000000000000" pitchFamily="2" charset="2"/>
              <a:buChar char="ü"/>
            </a:pPr>
            <a:r>
              <a:rPr lang="en-GB" b="1" dirty="0">
                <a:solidFill>
                  <a:srgbClr val="F6BC67"/>
                </a:solidFill>
              </a:rPr>
              <a:t>Den klassiska modellen </a:t>
            </a:r>
            <a:r>
              <a:rPr lang="en-GB" dirty="0"/>
              <a:t>antar att varje person tillhör en kultur. </a:t>
            </a:r>
          </a:p>
          <a:p>
            <a:pPr marL="342900" indent="-342900" rtl="0" algn="l">
              <a:buFont typeface="Wingdings" panose="05000000000000000000" pitchFamily="2" charset="2"/>
              <a:buChar char="ü"/>
            </a:pPr>
            <a:r>
              <a:rPr lang="en-GB" b="1" dirty="0">
                <a:solidFill>
                  <a:srgbClr val="F6BC67"/>
                </a:solidFill>
              </a:rPr>
              <a:t>Modellen för den mångkulturella personen </a:t>
            </a:r>
            <a:r>
              <a:rPr lang="en-GB" dirty="0"/>
              <a:t>antar att vi alla är mångkulturella människor. Det betyder att vi interagerar i olika kulturer eller subkulturer, till exempel på fotbollsklubben, på arbetsplatsen, på banken, bland vår familj etc.</a:t>
            </a:r>
          </a:p>
          <a:p>
            <a:pPr rtl="0" algn="l"/>
            <a:r>
              <a:rPr lang="en-GB" dirty="0"/>
              <a:t>Kulturen och sättet att interagera i fotbollsklubben kan skilja sig från hur vi interagerar på jobbet eller på banken. Men alla kulturer är en del av oss.</a:t>
            </a:r>
          </a:p>
        </p:txBody>
      </p:sp>
    </p:spTree>
    <p:extLst>
      <p:ext uri="{BB962C8B-B14F-4D97-AF65-F5344CB8AC3E}">
        <p14:creationId xmlns:p14="http://schemas.microsoft.com/office/powerpoint/2010/main" val="3019258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054FC-2594-4856-813F-AC732E5EA5A4}"/>
              </a:ext>
            </a:extLst>
          </p:cNvPr>
          <p:cNvSpPr>
            <a:spLocks noGrp="1"/>
          </p:cNvSpPr>
          <p:nvPr>
            <p:ph type="body" sz="quarter" idx="13"/>
          </p:nvPr>
        </p:nvSpPr>
        <p:spPr/>
        <p:txBody>
          <a:bodyPr/>
          <a:lstStyle/>
          <a:p>
            <a:pPr rtl="0" algn="l"/>
            <a:r>
              <a:rPr lang="en-GB" dirty="0"/>
              <a:t>Underlätta interkulturell kommunikation</a:t>
            </a:r>
          </a:p>
          <a:p>
            <a:pPr rtl="0" algn="l"/>
            <a:endParaRPr lang="en-GB" dirty="0"/>
          </a:p>
        </p:txBody>
      </p:sp>
      <p:sp>
        <p:nvSpPr>
          <p:cNvPr id="3" name="Text Placeholder 2">
            <a:extLst>
              <a:ext uri="{FF2B5EF4-FFF2-40B4-BE49-F238E27FC236}">
                <a16:creationId xmlns:a16="http://schemas.microsoft.com/office/drawing/2014/main" id="{0FDF1025-7DDA-4851-BB1D-510B3BFBAA3E}"/>
              </a:ext>
            </a:extLst>
          </p:cNvPr>
          <p:cNvSpPr>
            <a:spLocks noGrp="1"/>
          </p:cNvSpPr>
          <p:nvPr>
            <p:ph type="body" sz="quarter" idx="14"/>
          </p:nvPr>
        </p:nvSpPr>
        <p:spPr>
          <a:xfrm>
            <a:off x="495946" y="2219376"/>
            <a:ext cx="10850927" cy="4181427"/>
          </a:xfrm>
        </p:spPr>
        <p:txBody>
          <a:bodyPr/>
          <a:lstStyle/>
          <a:p>
            <a:pPr rtl="0" algn="l"/>
            <a:r>
              <a:rPr lang="en-GB" dirty="0"/>
              <a:t>Kulturella skillnader kan leda till alla möjliga missförstånd under kommunikationen. Här är bara några exempel:</a:t>
            </a:r>
          </a:p>
          <a:p>
            <a:pPr rtl="0" algn="l"/>
            <a:r>
              <a:rPr lang="en-GB" b="1" dirty="0">
                <a:solidFill>
                  <a:srgbClr val="F6BC67"/>
                </a:solidFill>
              </a:rPr>
              <a:t>Hur vi ger och tar emot feedback skiljer sig mycket åt</a:t>
            </a:r>
            <a:r>
              <a:rPr lang="en-GB" dirty="0"/>
              <a:t>. Det kan vara direkt. Vissa människor kan bli upprörda av direkt feedback, andra kanske inte förstår indirekt</a:t>
            </a:r>
          </a:p>
          <a:p>
            <a:pPr rtl="0" algn="l"/>
            <a:r>
              <a:rPr lang="en-GB" b="1" dirty="0">
                <a:solidFill>
                  <a:srgbClr val="F6BC67"/>
                </a:solidFill>
              </a:rPr>
              <a:t>Skaffa vänner och bekanta:</a:t>
            </a:r>
            <a:r>
              <a:rPr lang="en-GB" dirty="0"/>
              <a:t> Även här kan kulturer hålla olika normer för att ingå vänskap, gränser och situationer som är lämpliga</a:t>
            </a:r>
          </a:p>
          <a:p>
            <a:pPr rtl="0" algn="l"/>
            <a:r>
              <a:rPr lang="en-GB" b="1" dirty="0">
                <a:solidFill>
                  <a:srgbClr val="F6BC67"/>
                </a:solidFill>
              </a:rPr>
              <a:t>Hur konflikter hanteras och löses kan variera mycket </a:t>
            </a:r>
            <a:r>
              <a:rPr lang="en-GB" dirty="0"/>
              <a:t>och om folk inte är medvetna om detta förvärrar det ofta konflikten (till exempel kan ett uppriktigt sätt att uttrycka problem i slutändan förolämpa människor som inte är vana vid detta)</a:t>
            </a:r>
          </a:p>
          <a:p>
            <a:pPr rtl="0" algn="l"/>
            <a:r>
              <a:rPr lang="en-GB" b="1" dirty="0">
                <a:solidFill>
                  <a:srgbClr val="F6BC67"/>
                </a:solidFill>
              </a:rPr>
              <a:t>Beslutsfattande:</a:t>
            </a:r>
            <a:r>
              <a:rPr lang="en-GB" dirty="0"/>
              <a:t> Hur beslut fattas och konsensus skapas skiljer sig också från kultur till kultur. </a:t>
            </a:r>
          </a:p>
        </p:txBody>
      </p:sp>
    </p:spTree>
    <p:extLst>
      <p:ext uri="{BB962C8B-B14F-4D97-AF65-F5344CB8AC3E}">
        <p14:creationId xmlns:p14="http://schemas.microsoft.com/office/powerpoint/2010/main" val="3760167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735AF-4DAF-49EB-9FC0-DFA24384F3F2}"/>
              </a:ext>
            </a:extLst>
          </p:cNvPr>
          <p:cNvSpPr>
            <a:spLocks noGrp="1"/>
          </p:cNvSpPr>
          <p:nvPr>
            <p:ph type="body" sz="quarter" idx="13"/>
          </p:nvPr>
        </p:nvSpPr>
        <p:spPr/>
        <p:txBody>
          <a:bodyPr/>
          <a:lstStyle/>
          <a:p>
            <a:pPr rtl="0" algn="l"/>
            <a:r>
              <a:rPr lang="en-GB" dirty="0"/>
              <a:t>Praktiska tips för att kommunicera i en mångkulturell miljö </a:t>
            </a:r>
          </a:p>
        </p:txBody>
      </p:sp>
      <p:sp>
        <p:nvSpPr>
          <p:cNvPr id="3" name="Text Placeholder 2">
            <a:extLst>
              <a:ext uri="{FF2B5EF4-FFF2-40B4-BE49-F238E27FC236}">
                <a16:creationId xmlns:a16="http://schemas.microsoft.com/office/drawing/2014/main" id="{FED0060E-A35C-48AC-99E7-A71743F5DB29}"/>
              </a:ext>
            </a:extLst>
          </p:cNvPr>
          <p:cNvSpPr>
            <a:spLocks noGrp="1"/>
          </p:cNvSpPr>
          <p:nvPr>
            <p:ph type="body" sz="quarter" idx="15"/>
          </p:nvPr>
        </p:nvSpPr>
        <p:spPr/>
        <p:txBody>
          <a:bodyPr/>
          <a:lstStyle/>
          <a:p>
            <a:pPr rtl="0" algn="l"/>
            <a:r>
              <a:rPr lang="en-GB" dirty="0"/>
              <a:t>Klarhet</a:t>
            </a:r>
          </a:p>
        </p:txBody>
      </p:sp>
      <p:sp>
        <p:nvSpPr>
          <p:cNvPr id="4" name="Text Placeholder 3">
            <a:extLst>
              <a:ext uri="{FF2B5EF4-FFF2-40B4-BE49-F238E27FC236}">
                <a16:creationId xmlns:a16="http://schemas.microsoft.com/office/drawing/2014/main" id="{2901BA49-B8F1-4991-B3B5-DF381FA59203}"/>
              </a:ext>
            </a:extLst>
          </p:cNvPr>
          <p:cNvSpPr>
            <a:spLocks noGrp="1"/>
          </p:cNvSpPr>
          <p:nvPr>
            <p:ph type="body" sz="quarter" idx="16"/>
          </p:nvPr>
        </p:nvSpPr>
        <p:spPr>
          <a:xfrm>
            <a:off x="390944" y="3612042"/>
            <a:ext cx="2659582" cy="716489"/>
          </a:xfrm>
        </p:spPr>
        <p:txBody>
          <a:bodyPr/>
          <a:lstStyle/>
          <a:p>
            <a:pPr rtl="0" algn="l"/>
            <a:r>
              <a:rPr lang="en-GB" sz="2400" dirty="0"/>
              <a:t>Kommunicera tydligt och tydligt</a:t>
            </a:r>
          </a:p>
        </p:txBody>
      </p:sp>
      <p:sp>
        <p:nvSpPr>
          <p:cNvPr id="5" name="Text Placeholder 4">
            <a:extLst>
              <a:ext uri="{FF2B5EF4-FFF2-40B4-BE49-F238E27FC236}">
                <a16:creationId xmlns:a16="http://schemas.microsoft.com/office/drawing/2014/main" id="{514729D2-4380-44A9-A8EA-2AAC79710D23}"/>
              </a:ext>
            </a:extLst>
          </p:cNvPr>
          <p:cNvSpPr>
            <a:spLocks noGrp="1"/>
          </p:cNvSpPr>
          <p:nvPr>
            <p:ph type="body" sz="quarter" idx="17"/>
          </p:nvPr>
        </p:nvSpPr>
        <p:spPr/>
        <p:txBody>
          <a:bodyPr/>
          <a:lstStyle/>
          <a:p>
            <a:pPr rtl="0" algn="l"/>
            <a:r>
              <a:rPr lang="en-GB" dirty="0"/>
              <a:t>Kunskap</a:t>
            </a:r>
          </a:p>
        </p:txBody>
      </p:sp>
      <p:sp>
        <p:nvSpPr>
          <p:cNvPr id="6" name="Text Placeholder 5">
            <a:extLst>
              <a:ext uri="{FF2B5EF4-FFF2-40B4-BE49-F238E27FC236}">
                <a16:creationId xmlns:a16="http://schemas.microsoft.com/office/drawing/2014/main" id="{8133055F-7C85-4537-8829-7915F91CA384}"/>
              </a:ext>
            </a:extLst>
          </p:cNvPr>
          <p:cNvSpPr>
            <a:spLocks noGrp="1"/>
          </p:cNvSpPr>
          <p:nvPr>
            <p:ph type="body" sz="quarter" idx="18"/>
          </p:nvPr>
        </p:nvSpPr>
        <p:spPr>
          <a:xfrm>
            <a:off x="3287916" y="3125836"/>
            <a:ext cx="2659582" cy="1202695"/>
          </a:xfrm>
        </p:spPr>
        <p:txBody>
          <a:bodyPr/>
          <a:lstStyle/>
          <a:p>
            <a:pPr rtl="0" algn="l"/>
            <a:r>
              <a:rPr lang="en-GB" sz="2400" dirty="0"/>
              <a:t>Informera dig själv om arvskulturen för de människor du kommunicerar med</a:t>
            </a:r>
          </a:p>
        </p:txBody>
      </p:sp>
      <p:sp>
        <p:nvSpPr>
          <p:cNvPr id="7" name="Text Placeholder 6">
            <a:extLst>
              <a:ext uri="{FF2B5EF4-FFF2-40B4-BE49-F238E27FC236}">
                <a16:creationId xmlns:a16="http://schemas.microsoft.com/office/drawing/2014/main" id="{71414D6F-AB1F-4BFC-9241-5D3FA954CF1C}"/>
              </a:ext>
            </a:extLst>
          </p:cNvPr>
          <p:cNvSpPr>
            <a:spLocks noGrp="1"/>
          </p:cNvSpPr>
          <p:nvPr>
            <p:ph type="body" sz="quarter" idx="19"/>
          </p:nvPr>
        </p:nvSpPr>
        <p:spPr/>
        <p:txBody>
          <a:bodyPr/>
          <a:lstStyle/>
          <a:p>
            <a:pPr rtl="0" algn="l"/>
            <a:r>
              <a:rPr lang="en-GB" dirty="0"/>
              <a:t>Icke-verbal</a:t>
            </a:r>
          </a:p>
        </p:txBody>
      </p:sp>
      <p:sp>
        <p:nvSpPr>
          <p:cNvPr id="8" name="Text Placeholder 7">
            <a:extLst>
              <a:ext uri="{FF2B5EF4-FFF2-40B4-BE49-F238E27FC236}">
                <a16:creationId xmlns:a16="http://schemas.microsoft.com/office/drawing/2014/main" id="{FD68449B-CA81-4B23-AD97-E71AAA2B99CE}"/>
              </a:ext>
            </a:extLst>
          </p:cNvPr>
          <p:cNvSpPr>
            <a:spLocks noGrp="1"/>
          </p:cNvSpPr>
          <p:nvPr>
            <p:ph type="body" sz="quarter" idx="20"/>
          </p:nvPr>
        </p:nvSpPr>
        <p:spPr>
          <a:xfrm>
            <a:off x="6184888" y="3070755"/>
            <a:ext cx="2659582" cy="716489"/>
          </a:xfrm>
        </p:spPr>
        <p:txBody>
          <a:bodyPr/>
          <a:lstStyle/>
          <a:p>
            <a:pPr rtl="0" algn="l"/>
            <a:r>
              <a:rPr lang="en-GB" sz="2400" dirty="0"/>
              <a:t>Var uppmärksam på icke-verbal kommunikation. Skriv ner saker, använd bilder</a:t>
            </a:r>
          </a:p>
          <a:p>
            <a:pPr rtl="0" algn="l"/>
            <a:endParaRPr lang="en-GB" dirty="0"/>
          </a:p>
        </p:txBody>
      </p:sp>
      <p:sp>
        <p:nvSpPr>
          <p:cNvPr id="9" name="Text Placeholder 8">
            <a:extLst>
              <a:ext uri="{FF2B5EF4-FFF2-40B4-BE49-F238E27FC236}">
                <a16:creationId xmlns:a16="http://schemas.microsoft.com/office/drawing/2014/main" id="{048EFD2C-2E1B-40B8-81A7-C2217EBE743F}"/>
              </a:ext>
            </a:extLst>
          </p:cNvPr>
          <p:cNvSpPr>
            <a:spLocks noGrp="1"/>
          </p:cNvSpPr>
          <p:nvPr>
            <p:ph type="body" sz="quarter" idx="21"/>
          </p:nvPr>
        </p:nvSpPr>
        <p:spPr/>
        <p:txBody>
          <a:bodyPr/>
          <a:lstStyle/>
          <a:p>
            <a:pPr rtl="0" algn="l"/>
            <a:endParaRPr lang="en-GB" dirty="0"/>
          </a:p>
        </p:txBody>
      </p:sp>
      <p:sp>
        <p:nvSpPr>
          <p:cNvPr id="10" name="Text Placeholder 9">
            <a:extLst>
              <a:ext uri="{FF2B5EF4-FFF2-40B4-BE49-F238E27FC236}">
                <a16:creationId xmlns:a16="http://schemas.microsoft.com/office/drawing/2014/main" id="{16916CDF-1D61-4821-B870-5A5B4A296767}"/>
              </a:ext>
            </a:extLst>
          </p:cNvPr>
          <p:cNvSpPr>
            <a:spLocks noGrp="1"/>
          </p:cNvSpPr>
          <p:nvPr>
            <p:ph type="body" sz="quarter" idx="22"/>
          </p:nvPr>
        </p:nvSpPr>
        <p:spPr/>
        <p:txBody>
          <a:bodyPr/>
          <a:lstStyle/>
          <a:p>
            <a:pPr rtl="0" algn="l"/>
            <a:r>
              <a:rPr lang="en-GB" sz="2400" dirty="0">
                <a:effectLst/>
              </a:rPr>
              <a:t>Var stödjande och tålmodig</a:t>
            </a:r>
            <a:endParaRPr lang="en-GB" sz="2400" dirty="0"/>
          </a:p>
        </p:txBody>
      </p:sp>
    </p:spTree>
    <p:extLst>
      <p:ext uri="{BB962C8B-B14F-4D97-AF65-F5344CB8AC3E}">
        <p14:creationId xmlns:p14="http://schemas.microsoft.com/office/powerpoint/2010/main" val="3871738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7C3D4-FBA7-4AE9-9C47-CA8E8344C1D9}"/>
              </a:ext>
            </a:extLst>
          </p:cNvPr>
          <p:cNvSpPr>
            <a:spLocks noGrp="1"/>
          </p:cNvSpPr>
          <p:nvPr>
            <p:ph type="body" sz="quarter" idx="16"/>
          </p:nvPr>
        </p:nvSpPr>
        <p:spPr>
          <a:xfrm>
            <a:off x="8043619" y="1420068"/>
            <a:ext cx="3611106" cy="2805192"/>
          </a:xfrm>
        </p:spPr>
        <p:txBody>
          <a:bodyPr/>
          <a:lstStyle/>
          <a:p>
            <a:pPr algn="l" rtl="0"/>
            <a:r>
              <a:rPr lang="en-GB" sz="3000" i="1" dirty="0">
                <a:solidFill>
                  <a:srgbClr val="A6377D"/>
                </a:solidFill>
              </a:rPr>
              <a:t>Vid det här laget i vår kurs har du fått de flesta av dessa kompetenser, men om du siktar på att vara en perfekt kommunikatör kommer denna översikt att hjälpa dig och leda din väg</a:t>
            </a:r>
          </a:p>
        </p:txBody>
      </p:sp>
      <p:pic>
        <p:nvPicPr>
          <p:cNvPr id="4" name="Picture 3">
            <a:extLst>
              <a:ext uri="{FF2B5EF4-FFF2-40B4-BE49-F238E27FC236}">
                <a16:creationId xmlns:a16="http://schemas.microsoft.com/office/drawing/2014/main" id="{0EE41F49-A41D-4A32-BAED-B2384C7ACC6B}"/>
              </a:ext>
            </a:extLst>
          </p:cNvPr>
          <p:cNvPicPr>
            <a:picLocks noChangeAspect="1"/>
          </p:cNvPicPr>
          <p:nvPr/>
        </p:nvPicPr>
        <p:blipFill>
          <a:blip r:embed="rId2"/>
          <a:stretch>
            <a:fillRect/>
          </a:stretch>
        </p:blipFill>
        <p:spPr>
          <a:xfrm>
            <a:off x="0" y="422352"/>
            <a:ext cx="7842142" cy="5922281"/>
          </a:xfrm>
          <a:prstGeom prst="rect">
            <a:avLst/>
          </a:prstGeom>
        </p:spPr>
      </p:pic>
    </p:spTree>
    <p:extLst>
      <p:ext uri="{BB962C8B-B14F-4D97-AF65-F5344CB8AC3E}">
        <p14:creationId xmlns:p14="http://schemas.microsoft.com/office/powerpoint/2010/main" val="3748693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5F9E0-3198-4ACE-A288-40470B4F9D44}"/>
              </a:ext>
            </a:extLst>
          </p:cNvPr>
          <p:cNvSpPr>
            <a:spLocks noGrp="1"/>
          </p:cNvSpPr>
          <p:nvPr>
            <p:ph type="body" sz="quarter" idx="13"/>
          </p:nvPr>
        </p:nvSpPr>
        <p:spPr/>
        <p:txBody>
          <a:bodyPr/>
          <a:lstStyle/>
          <a:p>
            <a:pPr rtl="0" algn="l"/>
            <a:r>
              <a:rPr lang="en-GB" dirty="0"/>
              <a:t>Olika människor har olika konversationsstil</a:t>
            </a:r>
          </a:p>
        </p:txBody>
      </p:sp>
      <p:sp>
        <p:nvSpPr>
          <p:cNvPr id="3" name="Text Placeholder 2">
            <a:extLst>
              <a:ext uri="{FF2B5EF4-FFF2-40B4-BE49-F238E27FC236}">
                <a16:creationId xmlns:a16="http://schemas.microsoft.com/office/drawing/2014/main" id="{5A279EBF-E1BD-4933-B976-6FC114798836}"/>
              </a:ext>
            </a:extLst>
          </p:cNvPr>
          <p:cNvSpPr>
            <a:spLocks noGrp="1"/>
          </p:cNvSpPr>
          <p:nvPr>
            <p:ph type="body" sz="quarter" idx="14"/>
          </p:nvPr>
        </p:nvSpPr>
        <p:spPr>
          <a:xfrm>
            <a:off x="371960" y="2231756"/>
            <a:ext cx="11499742" cy="3682309"/>
          </a:xfrm>
        </p:spPr>
        <p:txBody>
          <a:bodyPr/>
          <a:lstStyle/>
          <a:p>
            <a:pPr rtl="0" algn="l"/>
            <a:r>
              <a:rPr lang="en-GB" dirty="0"/>
              <a:t>Om vi ​​inte är väl förberedda kan det innebära att någons stil kan leda samtalet till ett konflikttillstånd. </a:t>
            </a:r>
          </a:p>
          <a:p>
            <a:pPr rtl="0" algn="l"/>
            <a:r>
              <a:rPr lang="en-GB" b="1" dirty="0">
                <a:solidFill>
                  <a:srgbClr val="76C6D2"/>
                </a:solidFill>
              </a:rPr>
              <a:t>Situationer där konflikter kan uppstå:</a:t>
            </a:r>
          </a:p>
          <a:p>
            <a:pPr marL="342900" indent="-342900" rtl="0" algn="l">
              <a:buFont typeface="Wingdings" panose="05000000000000000000" pitchFamily="2" charset="2"/>
              <a:buChar char="q"/>
            </a:pPr>
            <a:r>
              <a:rPr lang="en-GB" dirty="0"/>
              <a:t>där människor bara är intresserade av att ge sina egna åsikter, inte villiga att lyssna på andra </a:t>
            </a:r>
          </a:p>
          <a:p>
            <a:pPr marL="342900" indent="-342900" rtl="0" algn="l">
              <a:buFont typeface="Wingdings" panose="05000000000000000000" pitchFamily="2" charset="2"/>
              <a:buChar char="q"/>
            </a:pPr>
            <a:r>
              <a:rPr lang="en-GB" dirty="0"/>
              <a:t>individer pratar som om det bara finns en handling</a:t>
            </a:r>
          </a:p>
          <a:p>
            <a:pPr marL="342900" indent="-342900" rtl="0" algn="l">
              <a:buFont typeface="Wingdings" panose="05000000000000000000" pitchFamily="2" charset="2"/>
              <a:buChar char="q"/>
            </a:pPr>
            <a:r>
              <a:rPr lang="en-GB" dirty="0"/>
              <a:t>alla diskussioner präglas av hotad eller faktisk aggression/våld</a:t>
            </a:r>
          </a:p>
          <a:p>
            <a:pPr marL="342900" indent="-342900" rtl="0" algn="l">
              <a:buFont typeface="Wingdings" panose="05000000000000000000" pitchFamily="2" charset="2"/>
              <a:buChar char="q"/>
            </a:pPr>
            <a:r>
              <a:rPr lang="en-GB" dirty="0"/>
              <a:t>frågor används för att attackera och underminera andra</a:t>
            </a:r>
          </a:p>
          <a:p>
            <a:pPr marL="342900" indent="-342900" rtl="0" algn="l">
              <a:buFont typeface="Wingdings" panose="05000000000000000000" pitchFamily="2" charset="2"/>
              <a:buChar char="q"/>
            </a:pPr>
            <a:r>
              <a:rPr lang="en-GB" dirty="0"/>
              <a:t>diskussion och debatt används bara för att "göra poäng"</a:t>
            </a:r>
          </a:p>
          <a:p>
            <a:pPr marL="342900" indent="-342900" rtl="0" algn="l">
              <a:buFont typeface="Wingdings" panose="05000000000000000000" pitchFamily="2" charset="2"/>
              <a:buChar char="q"/>
            </a:pPr>
            <a:r>
              <a:rPr lang="en-GB" dirty="0"/>
              <a:t>det finns ingen vilja eller försök att identifiera områden med gemensamma grunder.</a:t>
            </a:r>
          </a:p>
        </p:txBody>
      </p:sp>
    </p:spTree>
    <p:extLst>
      <p:ext uri="{BB962C8B-B14F-4D97-AF65-F5344CB8AC3E}">
        <p14:creationId xmlns:p14="http://schemas.microsoft.com/office/powerpoint/2010/main" val="3361619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67088-58CB-45F9-A1ED-1A95BF81BDB4}"/>
              </a:ext>
            </a:extLst>
          </p:cNvPr>
          <p:cNvSpPr>
            <a:spLocks noGrp="1"/>
          </p:cNvSpPr>
          <p:nvPr>
            <p:ph type="body" sz="quarter" idx="13"/>
          </p:nvPr>
        </p:nvSpPr>
        <p:spPr>
          <a:xfrm>
            <a:off x="1994831" y="2578191"/>
            <a:ext cx="8202338" cy="3664001"/>
          </a:xfrm>
        </p:spPr>
        <p:txBody>
          <a:bodyPr>
            <a:normAutofit/>
          </a:bodyPr>
          <a:lstStyle/>
          <a:p>
            <a:pPr algn="ctr" rtl="0"/>
            <a:r>
              <a:rPr lang="en-GB" dirty="0"/>
              <a:t>Att stödja migranter innebär i de flesta fall att stödja dem med språket. </a:t>
            </a:r>
          </a:p>
          <a:p>
            <a:pPr algn="ctr" rtl="0"/>
            <a:endParaRPr lang="en-GB" dirty="0"/>
          </a:p>
          <a:p>
            <a:pPr algn="ctr" rtl="0"/>
            <a:r>
              <a:rPr lang="en-GB" dirty="0"/>
              <a:t>Det finns två aspekter att ta hänsyn till: </a:t>
            </a:r>
            <a:r>
              <a:rPr lang="en-GB" i="1" dirty="0"/>
              <a:t>språkinlärning</a:t>
            </a:r>
            <a:r>
              <a:rPr lang="en-GB" dirty="0"/>
              <a:t>, och </a:t>
            </a:r>
            <a:r>
              <a:rPr lang="en-GB" i="1" dirty="0"/>
              <a:t>språkstöd</a:t>
            </a:r>
          </a:p>
        </p:txBody>
      </p:sp>
      <p:grpSp>
        <p:nvGrpSpPr>
          <p:cNvPr id="3" name="Google Shape;551;p39">
            <a:extLst>
              <a:ext uri="{FF2B5EF4-FFF2-40B4-BE49-F238E27FC236}">
                <a16:creationId xmlns:a16="http://schemas.microsoft.com/office/drawing/2014/main" id="{6AC7ED25-F8C2-4E14-92E9-B3336BE97AA1}"/>
              </a:ext>
            </a:extLst>
          </p:cNvPr>
          <p:cNvGrpSpPr/>
          <p:nvPr/>
        </p:nvGrpSpPr>
        <p:grpSpPr>
          <a:xfrm>
            <a:off x="5589721" y="983683"/>
            <a:ext cx="1012558" cy="962772"/>
            <a:chOff x="6618700" y="1635475"/>
            <a:chExt cx="456675" cy="432325"/>
          </a:xfrm>
        </p:grpSpPr>
        <p:sp>
          <p:nvSpPr>
            <p:cNvPr id="4" name="Google Shape;552;p39">
              <a:extLst>
                <a:ext uri="{FF2B5EF4-FFF2-40B4-BE49-F238E27FC236}">
                  <a16:creationId xmlns:a16="http://schemas.microsoft.com/office/drawing/2014/main" id="{A2F7B35D-8B54-4D5E-B7EA-06A4D8CF86CA}"/>
                </a:ext>
              </a:extLst>
            </p:cNvPr>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3;p39">
              <a:extLst>
                <a:ext uri="{FF2B5EF4-FFF2-40B4-BE49-F238E27FC236}">
                  <a16:creationId xmlns:a16="http://schemas.microsoft.com/office/drawing/2014/main" id="{EE1C5391-8B1B-4611-81D1-54B8D95CF895}"/>
                </a:ext>
              </a:extLst>
            </p:cNvPr>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4;p39">
              <a:extLst>
                <a:ext uri="{FF2B5EF4-FFF2-40B4-BE49-F238E27FC236}">
                  <a16:creationId xmlns:a16="http://schemas.microsoft.com/office/drawing/2014/main" id="{DC56BB94-F923-4432-B4B1-C8674DC8C881}"/>
                </a:ext>
              </a:extLst>
            </p:cNvPr>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5;p39">
              <a:extLst>
                <a:ext uri="{FF2B5EF4-FFF2-40B4-BE49-F238E27FC236}">
                  <a16:creationId xmlns:a16="http://schemas.microsoft.com/office/drawing/2014/main" id="{0CC45A20-A56B-4AEA-93E1-2372E942C829}"/>
                </a:ext>
              </a:extLst>
            </p:cNvPr>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6;p39">
              <a:extLst>
                <a:ext uri="{FF2B5EF4-FFF2-40B4-BE49-F238E27FC236}">
                  <a16:creationId xmlns:a16="http://schemas.microsoft.com/office/drawing/2014/main" id="{9FC00CAD-8362-4A66-8763-1E4AA0C9BA51}"/>
                </a:ext>
              </a:extLst>
            </p:cNvPr>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7290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33DDC-156D-4A53-B55D-4A464E45C977}"/>
              </a:ext>
            </a:extLst>
          </p:cNvPr>
          <p:cNvSpPr>
            <a:spLocks noGrp="1"/>
          </p:cNvSpPr>
          <p:nvPr>
            <p:ph type="body" sz="quarter" idx="15"/>
          </p:nvPr>
        </p:nvSpPr>
        <p:spPr>
          <a:xfrm>
            <a:off x="431828" y="540863"/>
            <a:ext cx="10978262" cy="1083096"/>
          </a:xfrm>
        </p:spPr>
        <p:txBody>
          <a:bodyPr/>
          <a:lstStyle/>
          <a:p>
            <a:pPr rtl="0" algn="l"/>
            <a:r>
              <a:rPr lang="en-GB" dirty="0"/>
              <a:t>Tips och tips för att hantera språkbarriärer</a:t>
            </a:r>
          </a:p>
        </p:txBody>
      </p:sp>
      <p:sp>
        <p:nvSpPr>
          <p:cNvPr id="3" name="Text Placeholder 2">
            <a:extLst>
              <a:ext uri="{FF2B5EF4-FFF2-40B4-BE49-F238E27FC236}">
                <a16:creationId xmlns:a16="http://schemas.microsoft.com/office/drawing/2014/main" id="{F0176176-A19E-407A-89AC-60116EF02886}"/>
              </a:ext>
            </a:extLst>
          </p:cNvPr>
          <p:cNvSpPr>
            <a:spLocks noGrp="1"/>
          </p:cNvSpPr>
          <p:nvPr>
            <p:ph type="body" sz="quarter" idx="16"/>
          </p:nvPr>
        </p:nvSpPr>
        <p:spPr>
          <a:xfrm>
            <a:off x="96124" y="1461033"/>
            <a:ext cx="6170450" cy="4038015"/>
          </a:xfrm>
        </p:spPr>
        <p:txBody>
          <a:bodyPr/>
          <a:lstStyle/>
          <a:p>
            <a:pPr marL="342900" indent="-342900" rtl="0" algn="l">
              <a:buFont typeface="Wingdings" panose="05000000000000000000" pitchFamily="2" charset="2"/>
              <a:buChar char="ü"/>
            </a:pPr>
            <a:r>
              <a:rPr lang="en-GB" dirty="0"/>
              <a:t>Försök ta reda på</a:t>
            </a:r>
            <a:r>
              <a:rPr lang="en-GB" dirty="0">
                <a:effectLst/>
              </a:rPr>
              <a:t> några </a:t>
            </a:r>
            <a:r>
              <a:rPr lang="en-GB" dirty="0">
                <a:solidFill>
                  <a:srgbClr val="A6377D"/>
                </a:solidFill>
                <a:effectLst/>
              </a:rPr>
              <a:t>språkinlärningserbjudanden </a:t>
            </a:r>
            <a:r>
              <a:rPr lang="en-GB" dirty="0">
                <a:effectLst/>
              </a:rPr>
              <a:t>och potentiella ekonomiska stödsystem för dina kamrater, dvs de personer du medlar för</a:t>
            </a:r>
          </a:p>
          <a:p>
            <a:pPr marL="342900" indent="-342900" rtl="0" algn="l">
              <a:buFont typeface="Wingdings" panose="05000000000000000000" pitchFamily="2" charset="2"/>
              <a:buChar char="ü"/>
            </a:pPr>
            <a:r>
              <a:rPr lang="en-GB" dirty="0">
                <a:effectLst/>
              </a:rPr>
              <a:t>Do </a:t>
            </a:r>
            <a:r>
              <a:rPr lang="en-GB" dirty="0">
                <a:solidFill>
                  <a:srgbClr val="A6377D"/>
                </a:solidFill>
                <a:effectLst/>
              </a:rPr>
              <a:t>inte sätta någon press </a:t>
            </a:r>
            <a:r>
              <a:rPr lang="en-GB" dirty="0">
                <a:effectLst/>
              </a:rPr>
              <a:t>på personen som försöker uttrycka sig</a:t>
            </a:r>
          </a:p>
          <a:p>
            <a:pPr marL="342900" indent="-342900" rtl="0" algn="l">
              <a:buFont typeface="Wingdings" panose="05000000000000000000" pitchFamily="2" charset="2"/>
              <a:buChar char="ü"/>
            </a:pPr>
            <a:r>
              <a:rPr lang="en-GB" dirty="0"/>
              <a:t>Prova att använda </a:t>
            </a:r>
            <a:r>
              <a:rPr lang="en-GB" dirty="0">
                <a:solidFill>
                  <a:srgbClr val="A6377D"/>
                </a:solidFill>
              </a:rPr>
              <a:t>digitala översättare </a:t>
            </a:r>
            <a:r>
              <a:rPr lang="en-GB" dirty="0"/>
              <a:t>som Google Translate – den har till och med möjlighet att skanna och översätta text från ett papper!</a:t>
            </a:r>
          </a:p>
          <a:p>
            <a:pPr marL="342900" indent="-342900" rtl="0" algn="l">
              <a:buFont typeface="Wingdings" panose="05000000000000000000" pitchFamily="2" charset="2"/>
              <a:buChar char="ü"/>
            </a:pPr>
            <a:r>
              <a:rPr lang="en-GB" dirty="0">
                <a:effectLst/>
              </a:rPr>
              <a:t>Använd visuellt material som t.ex </a:t>
            </a:r>
            <a:r>
              <a:rPr lang="en-GB" dirty="0">
                <a:solidFill>
                  <a:srgbClr val="A6377D"/>
                </a:solidFill>
                <a:effectLst/>
              </a:rPr>
              <a:t>som bilder och piktogram</a:t>
            </a:r>
          </a:p>
          <a:p>
            <a:pPr marL="342900" indent="-342900" rtl="0" algn="l">
              <a:buFont typeface="Wingdings" panose="05000000000000000000" pitchFamily="2" charset="2"/>
              <a:buChar char="ü"/>
            </a:pPr>
            <a:r>
              <a:rPr lang="en-GB" dirty="0"/>
              <a:t>Använda sig av </a:t>
            </a:r>
            <a:r>
              <a:rPr lang="en-GB" dirty="0">
                <a:solidFill>
                  <a:srgbClr val="A6377D"/>
                </a:solidFill>
              </a:rPr>
              <a:t>gester och ansiktsuttryck </a:t>
            </a:r>
            <a:r>
              <a:rPr lang="en-GB" dirty="0"/>
              <a:t>såväl som </a:t>
            </a:r>
            <a:r>
              <a:rPr lang="en-GB" dirty="0">
                <a:solidFill>
                  <a:srgbClr val="A6377D"/>
                </a:solidFill>
              </a:rPr>
              <a:t>objekt</a:t>
            </a:r>
            <a:r>
              <a:rPr lang="en-GB" dirty="0"/>
              <a:t> att visa saker</a:t>
            </a:r>
            <a:endParaRPr lang="en-GB" dirty="0">
              <a:effectLst/>
            </a:endParaRPr>
          </a:p>
          <a:p>
            <a:pPr rtl="0" algn="l"/>
            <a:endParaRPr lang="en-GB" dirty="0"/>
          </a:p>
        </p:txBody>
      </p:sp>
      <p:pic>
        <p:nvPicPr>
          <p:cNvPr id="5" name="Picture 4">
            <a:extLst>
              <a:ext uri="{FF2B5EF4-FFF2-40B4-BE49-F238E27FC236}">
                <a16:creationId xmlns:a16="http://schemas.microsoft.com/office/drawing/2014/main" id="{C55884AA-3D26-4494-A0B1-DE66E47E8E0A}"/>
              </a:ext>
            </a:extLst>
          </p:cNvPr>
          <p:cNvPicPr>
            <a:picLocks noChangeAspect="1"/>
          </p:cNvPicPr>
          <p:nvPr/>
        </p:nvPicPr>
        <p:blipFill>
          <a:blip r:embed="rId2"/>
          <a:stretch>
            <a:fillRect/>
          </a:stretch>
        </p:blipFill>
        <p:spPr>
          <a:xfrm>
            <a:off x="6266574" y="1830336"/>
            <a:ext cx="5925426" cy="3625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752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15492-683E-440B-8EF8-3F9E0D68A4E3}"/>
              </a:ext>
            </a:extLst>
          </p:cNvPr>
          <p:cNvSpPr>
            <a:spLocks noGrp="1"/>
          </p:cNvSpPr>
          <p:nvPr>
            <p:ph type="body" sz="quarter" idx="15"/>
          </p:nvPr>
        </p:nvSpPr>
        <p:spPr>
          <a:xfrm>
            <a:off x="1904167" y="383367"/>
            <a:ext cx="8681175" cy="612292"/>
          </a:xfrm>
        </p:spPr>
        <p:txBody>
          <a:bodyPr/>
          <a:lstStyle/>
          <a:p>
            <a:pPr rtl="0" algn="l"/>
            <a:r>
              <a:rPr lang="en-GB" dirty="0"/>
              <a:t>Migrant Community Mediator Inspiration</a:t>
            </a:r>
          </a:p>
          <a:p>
            <a:pPr rtl="0" algn="l"/>
            <a:endParaRPr lang="en-GB" dirty="0"/>
          </a:p>
        </p:txBody>
      </p:sp>
      <p:sp>
        <p:nvSpPr>
          <p:cNvPr id="3" name="Text Placeholder 2">
            <a:extLst>
              <a:ext uri="{FF2B5EF4-FFF2-40B4-BE49-F238E27FC236}">
                <a16:creationId xmlns:a16="http://schemas.microsoft.com/office/drawing/2014/main" id="{AFFBC679-8B33-48B9-B4F8-8DD52E45307A}"/>
              </a:ext>
            </a:extLst>
          </p:cNvPr>
          <p:cNvSpPr>
            <a:spLocks noGrp="1"/>
          </p:cNvSpPr>
          <p:nvPr>
            <p:ph type="body" sz="quarter" idx="16"/>
          </p:nvPr>
        </p:nvSpPr>
        <p:spPr>
          <a:xfrm>
            <a:off x="606869" y="3091194"/>
            <a:ext cx="10978262" cy="2318678"/>
          </a:xfrm>
        </p:spPr>
        <p:txBody>
          <a:bodyPr/>
          <a:lstStyle/>
          <a:p>
            <a:pPr algn="ctr" rtl="0"/>
            <a:r>
              <a:rPr lang="en-GB" sz="3200" dirty="0">
                <a:solidFill>
                  <a:srgbClr val="5E5E5E"/>
                </a:solidFill>
              </a:rPr>
              <a:t>Det är bra att komma ihåg att en person som står framför dig och försöker prata ett språk som är främmande för dem betyder att de avslöjar sina </a:t>
            </a:r>
            <a:r>
              <a:rPr lang="en-GB" sz="3200" dirty="0">
                <a:solidFill>
                  <a:srgbClr val="F6BC67"/>
                </a:solidFill>
              </a:rPr>
              <a:t>sårbar sida </a:t>
            </a:r>
            <a:r>
              <a:rPr lang="en-GB" sz="3200" dirty="0">
                <a:solidFill>
                  <a:srgbClr val="5E5E5E"/>
                </a:solidFill>
              </a:rPr>
              <a:t>till dig. </a:t>
            </a:r>
          </a:p>
          <a:p>
            <a:pPr algn="ctr" rtl="0"/>
            <a:r>
              <a:rPr lang="en-GB" sz="3200" dirty="0">
                <a:solidFill>
                  <a:srgbClr val="5E5E5E"/>
                </a:solidFill>
              </a:rPr>
              <a:t>Med denna motivation i åtanke är du ett steg närmare att hitta </a:t>
            </a:r>
            <a:r>
              <a:rPr lang="en-GB" sz="3200" dirty="0">
                <a:solidFill>
                  <a:srgbClr val="F6BC67"/>
                </a:solidFill>
              </a:rPr>
              <a:t>kommunikationslösningar som drivs av empati och respekt</a:t>
            </a:r>
            <a:endParaRPr lang="en-GB" sz="3000" dirty="0">
              <a:solidFill>
                <a:srgbClr val="F6BC67"/>
              </a:solidFill>
            </a:endParaRPr>
          </a:p>
        </p:txBody>
      </p:sp>
      <p:sp>
        <p:nvSpPr>
          <p:cNvPr id="4" name="Flowchart: Connector 3">
            <a:extLst>
              <a:ext uri="{FF2B5EF4-FFF2-40B4-BE49-F238E27FC236}">
                <a16:creationId xmlns:a16="http://schemas.microsoft.com/office/drawing/2014/main" id="{BA4C9C6D-79A0-4727-A814-7C3D864473A4}"/>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 name="Google Shape;497;p39">
            <a:extLst>
              <a:ext uri="{FF2B5EF4-FFF2-40B4-BE49-F238E27FC236}">
                <a16:creationId xmlns:a16="http://schemas.microsoft.com/office/drawing/2014/main" id="{6ADFBD21-67C4-46BC-A3CA-9E1FEA5A7E65}"/>
              </a:ext>
            </a:extLst>
          </p:cNvPr>
          <p:cNvSpPr/>
          <p:nvPr/>
        </p:nvSpPr>
        <p:spPr>
          <a:xfrm>
            <a:off x="5587849" y="1448128"/>
            <a:ext cx="742692" cy="62177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27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93BA1-0A82-42DF-8543-A1C41DF7EE42}"/>
              </a:ext>
            </a:extLst>
          </p:cNvPr>
          <p:cNvSpPr>
            <a:spLocks noGrp="1"/>
          </p:cNvSpPr>
          <p:nvPr>
            <p:ph type="body" sz="quarter" idx="13"/>
          </p:nvPr>
        </p:nvSpPr>
        <p:spPr/>
        <p:txBody>
          <a:bodyPr>
            <a:normAutofit fontScale="92500"/>
          </a:bodyPr>
          <a:lstStyle/>
          <a:p>
            <a:pPr rtl="0" algn="l"/>
            <a:r>
              <a:rPr lang="en-US" dirty="0"/>
              <a:t>Förståelse </a:t>
            </a:r>
            <a:r>
              <a:rPr lang="hr-BA" dirty="0"/>
              <a:t>E</a:t>
            </a:r>
            <a:r>
              <a:rPr lang="en-US" dirty="0" err="1"/>
              <a:t>medkänsla</a:t>
            </a:r>
            <a:r>
              <a:rPr lang="en-US" dirty="0"/>
              <a:t>: Varför den </a:t>
            </a:r>
            <a:r>
              <a:rPr lang="hr-BA" dirty="0"/>
              <a:t>M</a:t>
            </a:r>
            <a:r>
              <a:rPr lang="en-US" dirty="0" err="1"/>
              <a:t>atters</a:t>
            </a:r>
            <a:r>
              <a:rPr lang="en-US" dirty="0"/>
              <a:t> i </a:t>
            </a:r>
            <a:r>
              <a:rPr lang="hr-BA" dirty="0"/>
              <a:t>L</a:t>
            </a:r>
            <a:r>
              <a:rPr lang="en-US" dirty="0" err="1"/>
              <a:t>ocal</a:t>
            </a:r>
            <a:r>
              <a:rPr lang="hr-BA" dirty="0"/>
              <a:t> Sammanhang</a:t>
            </a:r>
            <a:endParaRPr lang="en-US" dirty="0"/>
          </a:p>
        </p:txBody>
      </p:sp>
      <p:sp>
        <p:nvSpPr>
          <p:cNvPr id="3" name="Text Placeholder 2">
            <a:extLst>
              <a:ext uri="{FF2B5EF4-FFF2-40B4-BE49-F238E27FC236}">
                <a16:creationId xmlns:a16="http://schemas.microsoft.com/office/drawing/2014/main" id="{087D47F9-D6DC-4EED-BE6E-3EE96147A32E}"/>
              </a:ext>
            </a:extLst>
          </p:cNvPr>
          <p:cNvSpPr>
            <a:spLocks noGrp="1"/>
          </p:cNvSpPr>
          <p:nvPr>
            <p:ph type="body" sz="quarter" idx="14"/>
          </p:nvPr>
        </p:nvSpPr>
        <p:spPr>
          <a:xfrm>
            <a:off x="509225" y="2417353"/>
            <a:ext cx="7203708" cy="3245241"/>
          </a:xfrm>
        </p:spPr>
        <p:txBody>
          <a:bodyPr/>
          <a:lstStyle/>
          <a:p>
            <a:pPr rtl="0" algn="l">
              <a:lnSpc>
                <a:spcPct val="100000"/>
              </a:lnSpc>
            </a:pPr>
            <a:r>
              <a:rPr lang="en-US" sz="2200" dirty="0"/>
              <a:t>När individer har empati uppvisar de ofta prosociala beteenden. Till exempel har UNESCOs Mahatma Gandhi Institute of Education for Peace and Sustainable Development genomfört forskning och forskningsöversikter som visar att empati är avgörande under fredsförhandlingar, eftersom neurovetenskap visar att empati kan "öka social förståelse, minska sociala konflikter, begränsa aggression, öka medkänsla och omtänksam, minska fördomar, öka känslomässig kompetens och motivera prosocialt beteende” (</a:t>
            </a:r>
            <a:r>
              <a:rPr lang="en-US" sz="2200" dirty="0" err="1"/>
              <a:t>Feshbach</a:t>
            </a:r>
            <a:r>
              <a:rPr lang="en-US" sz="2200" dirty="0"/>
              <a:t> &amp; </a:t>
            </a:r>
            <a:r>
              <a:rPr lang="en-US" sz="2200" dirty="0" err="1"/>
              <a:t>Feshbach</a:t>
            </a:r>
            <a:r>
              <a:rPr lang="en-US" sz="2200" dirty="0"/>
              <a:t>, 2009 i Kidd, 2015).</a:t>
            </a:r>
          </a:p>
        </p:txBody>
      </p:sp>
      <p:sp>
        <p:nvSpPr>
          <p:cNvPr id="5" name="TextBox 4">
            <a:extLst>
              <a:ext uri="{FF2B5EF4-FFF2-40B4-BE49-F238E27FC236}">
                <a16:creationId xmlns:a16="http://schemas.microsoft.com/office/drawing/2014/main" id="{04168012-04B8-451F-8E8B-D3DA1DCEB71E}"/>
              </a:ext>
            </a:extLst>
          </p:cNvPr>
          <p:cNvSpPr txBox="1"/>
          <p:nvPr/>
        </p:nvSpPr>
        <p:spPr>
          <a:xfrm>
            <a:off x="8481526" y="2424664"/>
            <a:ext cx="3201249" cy="3416320"/>
          </a:xfrm>
          <a:prstGeom prst="rect">
            <a:avLst/>
          </a:prstGeom>
          <a:noFill/>
        </p:spPr>
        <p:txBody>
          <a:bodyPr wrap="square">
            <a:spAutoFit/>
          </a:bodyPr>
          <a:lstStyle/>
          <a:p>
            <a:pPr rtl="0" algn="l"/>
            <a:r>
              <a:rPr lang="hr-BA" sz="2400" i="1" dirty="0">
                <a:solidFill>
                  <a:srgbClr val="A6377D"/>
                </a:solidFill>
              </a:rPr>
              <a:t>C</a:t>
            </a:r>
            <a:r>
              <a:rPr lang="en-US" sz="2400" i="1" dirty="0" err="1">
                <a:solidFill>
                  <a:srgbClr val="A6377D"/>
                </a:solidFill>
              </a:rPr>
              <a:t>allmänhet</a:t>
            </a:r>
            <a:r>
              <a:rPr lang="en-US" sz="2400" i="1" dirty="0">
                <a:solidFill>
                  <a:srgbClr val="A6377D"/>
                </a:solidFill>
              </a:rPr>
              <a:t> utveckling handlar ytterst om att möjliggöra en positiv känsla av samhörighet hos en person som kan påvisas genom verklig "empati i handling" via socialt stöd.</a:t>
            </a:r>
            <a:r>
              <a:rPr lang="hr-BA" sz="2400" i="1" dirty="0">
                <a:solidFill>
                  <a:srgbClr val="A6377D"/>
                </a:solidFill>
              </a:rPr>
              <a:t>*</a:t>
            </a:r>
            <a:endParaRPr lang="en-US" sz="2400" i="1" dirty="0">
              <a:solidFill>
                <a:srgbClr val="A6377D"/>
              </a:solidFill>
            </a:endParaRPr>
          </a:p>
        </p:txBody>
      </p:sp>
      <p:cxnSp>
        <p:nvCxnSpPr>
          <p:cNvPr id="7" name="Straight Connector 6">
            <a:extLst>
              <a:ext uri="{FF2B5EF4-FFF2-40B4-BE49-F238E27FC236}">
                <a16:creationId xmlns:a16="http://schemas.microsoft.com/office/drawing/2014/main" id="{BC6E9491-2355-43C8-B3DD-A13DE69CCFBB}"/>
              </a:ext>
            </a:extLst>
          </p:cNvPr>
          <p:cNvCxnSpPr/>
          <p:nvPr/>
        </p:nvCxnSpPr>
        <p:spPr>
          <a:xfrm>
            <a:off x="8042988" y="2424664"/>
            <a:ext cx="0" cy="3677556"/>
          </a:xfrm>
          <a:prstGeom prst="line">
            <a:avLst/>
          </a:prstGeom>
          <a:ln w="19050">
            <a:solidFill>
              <a:srgbClr val="A6377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7AD4A5-43F4-45C6-9160-83A92E1019A5}"/>
              </a:ext>
            </a:extLst>
          </p:cNvPr>
          <p:cNvSpPr txBox="1"/>
          <p:nvPr/>
        </p:nvSpPr>
        <p:spPr>
          <a:xfrm>
            <a:off x="186612" y="6447453"/>
            <a:ext cx="11840547" cy="553998"/>
          </a:xfrm>
          <a:prstGeom prst="rect">
            <a:avLst/>
          </a:prstGeom>
          <a:noFill/>
        </p:spPr>
        <p:txBody>
          <a:bodyPr wrap="square" rtlCol="0">
            <a:spAutoFit/>
          </a:bodyPr>
          <a:lstStyle/>
          <a:p>
            <a:pPr rtl="0" algn="l"/>
            <a:r>
              <a:rPr lang="hr-BA" sz="1000" dirty="0"/>
              <a:t>*KÄLLA: </a:t>
            </a:r>
            <a:r>
              <a:rPr lang="en-US" sz="1000" dirty="0"/>
              <a:t> M. Kate Berardi, Annie M. White, Dana Winters, Kaila Thorn, Mark Brennan &amp; Pat Dolan (2020) Rebuilding communities with empathy, Local Development &amp; Society, 1:1, 57-67, DOI: 10.1080/26883597.2020.179476 </a:t>
            </a:r>
          </a:p>
          <a:p>
            <a:pPr rtl="0" algn="l"/>
            <a:endParaRPr lang="en-US" sz="1000" dirty="0"/>
          </a:p>
        </p:txBody>
      </p:sp>
    </p:spTree>
    <p:extLst>
      <p:ext uri="{BB962C8B-B14F-4D97-AF65-F5344CB8AC3E}">
        <p14:creationId xmlns:p14="http://schemas.microsoft.com/office/powerpoint/2010/main" val="498353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9A2EF-22A7-4933-995A-8532EED94C16}"/>
              </a:ext>
            </a:extLst>
          </p:cNvPr>
          <p:cNvSpPr>
            <a:spLocks noGrp="1"/>
          </p:cNvSpPr>
          <p:nvPr>
            <p:ph type="body" sz="quarter" idx="14"/>
          </p:nvPr>
        </p:nvSpPr>
        <p:spPr>
          <a:xfrm>
            <a:off x="4047990" y="4674908"/>
            <a:ext cx="785328" cy="1056986"/>
          </a:xfrm>
        </p:spPr>
        <p:txBody>
          <a:bodyPr>
            <a:normAutofit fontScale="85000" lnSpcReduction="20000"/>
          </a:bodyPr>
          <a:lstStyle/>
          <a:p>
            <a:pPr rtl="0" algn="l"/>
            <a:endParaRPr lang="en-GB"/>
          </a:p>
        </p:txBody>
      </p:sp>
      <p:sp>
        <p:nvSpPr>
          <p:cNvPr id="3" name="Text Placeholder 2">
            <a:extLst>
              <a:ext uri="{FF2B5EF4-FFF2-40B4-BE49-F238E27FC236}">
                <a16:creationId xmlns:a16="http://schemas.microsoft.com/office/drawing/2014/main" id="{7C0C4F6D-70A0-4003-8B4A-627F65EDD07A}"/>
              </a:ext>
            </a:extLst>
          </p:cNvPr>
          <p:cNvSpPr>
            <a:spLocks noGrp="1"/>
          </p:cNvSpPr>
          <p:nvPr>
            <p:ph type="body" sz="quarter" idx="13"/>
          </p:nvPr>
        </p:nvSpPr>
        <p:spPr>
          <a:xfrm>
            <a:off x="789103" y="1242997"/>
            <a:ext cx="3823898" cy="4493975"/>
          </a:xfrm>
        </p:spPr>
        <p:txBody>
          <a:bodyPr>
            <a:normAutofit fontScale="92500" lnSpcReduction="10000"/>
          </a:bodyPr>
          <a:lstStyle/>
          <a:p>
            <a:pPr rtl="0" algn="l"/>
            <a:r>
              <a:rPr lang="en-GB" dirty="0"/>
              <a:t>Sårbarhet är inte att vinna eller förlora; det är att ha modet att dyka upp och synas när vi inte har kontroll över resultatet. Sårbarhet är inte svaghet; det är vårt största mått av mod.</a:t>
            </a:r>
          </a:p>
          <a:p>
            <a:pPr rtl="0" algn="l"/>
            <a:endParaRPr lang="en-GB" dirty="0"/>
          </a:p>
          <a:p>
            <a:pPr rtl="0" algn="l"/>
            <a:r>
              <a:rPr lang="en-GB" dirty="0"/>
              <a:t>-</a:t>
            </a:r>
            <a:r>
              <a:rPr lang="en-GB" dirty="0" err="1"/>
              <a:t>Brene</a:t>
            </a:r>
            <a:r>
              <a:rPr lang="en-GB" dirty="0"/>
              <a:t> Brun-</a:t>
            </a:r>
          </a:p>
          <a:p>
            <a:pPr rtl="0" algn="l"/>
            <a:endParaRPr lang="en-GB" dirty="0"/>
          </a:p>
        </p:txBody>
      </p:sp>
      <p:sp>
        <p:nvSpPr>
          <p:cNvPr id="4" name="Text Placeholder 3">
            <a:extLst>
              <a:ext uri="{FF2B5EF4-FFF2-40B4-BE49-F238E27FC236}">
                <a16:creationId xmlns:a16="http://schemas.microsoft.com/office/drawing/2014/main" id="{65F8ED6A-0C38-4712-8AF6-35A39E8C80F5}"/>
              </a:ext>
            </a:extLst>
          </p:cNvPr>
          <p:cNvSpPr>
            <a:spLocks noGrp="1"/>
          </p:cNvSpPr>
          <p:nvPr>
            <p:ph type="body" sz="quarter" idx="15"/>
          </p:nvPr>
        </p:nvSpPr>
        <p:spPr>
          <a:xfrm>
            <a:off x="703760" y="386670"/>
            <a:ext cx="2613204" cy="1221666"/>
          </a:xfrm>
        </p:spPr>
        <p:txBody>
          <a:bodyPr>
            <a:normAutofit fontScale="92500" lnSpcReduction="10000"/>
          </a:bodyPr>
          <a:lstStyle/>
          <a:p>
            <a:pPr rtl="0" algn="l"/>
            <a:endParaRPr lang="en-GB" dirty="0"/>
          </a:p>
        </p:txBody>
      </p:sp>
      <p:pic>
        <p:nvPicPr>
          <p:cNvPr id="7" name="Picture Placeholder 6" descr="Two people looking at a cellphone  Description automatically generated with low confidence">
            <a:extLst>
              <a:ext uri="{FF2B5EF4-FFF2-40B4-BE49-F238E27FC236}">
                <a16:creationId xmlns:a16="http://schemas.microsoft.com/office/drawing/2014/main" id="{FDD8F4B3-DBE8-4536-A88D-8C6352323B82}"/>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b="-2764"/>
          <a:stretch/>
        </p:blipFill>
        <p:spPr>
          <a:xfrm>
            <a:off x="5021451" y="-1"/>
            <a:ext cx="6912244" cy="6858001"/>
          </a:xfrm>
        </p:spPr>
      </p:pic>
    </p:spTree>
    <p:extLst>
      <p:ext uri="{BB962C8B-B14F-4D97-AF65-F5344CB8AC3E}">
        <p14:creationId xmlns:p14="http://schemas.microsoft.com/office/powerpoint/2010/main" val="1351387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48928" y="824046"/>
            <a:ext cx="7707398" cy="4325955"/>
          </a:xfrm>
        </p:spPr>
        <p:txBody>
          <a:bodyPr/>
          <a:lstStyle/>
          <a:p>
            <a:pPr rtl="0" algn="l"/>
            <a:r>
              <a:rPr lang="en-GB" sz="3000" dirty="0"/>
              <a:t>Boken: Young Children as Intercultural Mediators: Mandarin-speaking Chinese Familys in Britain, klicka </a:t>
            </a:r>
            <a:r>
              <a:rPr lang="en-GB" sz="3000" dirty="0">
                <a:hlinkClick r:id="rId2"/>
              </a:rPr>
              <a:t>HÄR</a:t>
            </a:r>
            <a:r>
              <a:rPr lang="en-GB" sz="3000" dirty="0"/>
              <a:t> </a:t>
            </a:r>
          </a:p>
          <a:p>
            <a:pPr algn="ctr" rtl="0"/>
            <a:endParaRPr lang="en-GB" dirty="0"/>
          </a:p>
          <a:p>
            <a:pPr marL="342900" indent="-342900" rtl="0" algn="l">
              <a:buFont typeface="Wingdings" panose="05000000000000000000" pitchFamily="2" charset="2"/>
              <a:buChar char="ü"/>
            </a:pPr>
            <a:r>
              <a:rPr lang="en-GB" dirty="0"/>
              <a:t>Boken börjar med att ge två exempel på hur barn i invandrarsamhällen kan vara medlare mellan sina familjer och den nya kulturen. </a:t>
            </a:r>
          </a:p>
          <a:p>
            <a:pPr marL="342900" indent="-342900" rtl="0" algn="l">
              <a:buFont typeface="Wingdings" panose="05000000000000000000" pitchFamily="2" charset="2"/>
              <a:buChar char="ü"/>
            </a:pPr>
            <a:r>
              <a:rPr lang="en-GB" dirty="0"/>
              <a:t>Den första poängen som källan försöker framhålla är det faktum att invandrare ställs inför en annan kultur som de är vana vid, och även om många familjer uttrycker en önskan att förstå och leva i den nya kulturen, får de tillgång till möjligheterna att göra detta. kan begränsas. </a:t>
            </a:r>
          </a:p>
          <a:p>
            <a:pPr marL="342900" indent="-342900" rtl="0" algn="l">
              <a:buFont typeface="Wingdings" panose="05000000000000000000" pitchFamily="2" charset="2"/>
              <a:buChar char="ü"/>
            </a:pPr>
            <a:r>
              <a:rPr lang="en-GB" dirty="0"/>
              <a:t>Barn kan hjälpa sina familjer att anpassa sig till den nya kulturen genom att vara kulturförmedlare. </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218441" y="83673"/>
            <a:ext cx="3282801" cy="938256"/>
          </a:xfrm>
        </p:spPr>
        <p:txBody>
          <a:bodyPr>
            <a:normAutofit fontScale="92500"/>
          </a:bodyPr>
          <a:lstStyle/>
          <a:p>
            <a:pPr rtl="0" algn="l"/>
            <a:r>
              <a:rPr lang="en-GB" dirty="0"/>
              <a:t>LÄS BOKEN</a:t>
            </a:r>
          </a:p>
          <a:p>
            <a:pPr rtl="0" algn="l"/>
            <a:endParaRPr lang="en-GB" dirty="0"/>
          </a:p>
        </p:txBody>
      </p:sp>
      <p:grpSp>
        <p:nvGrpSpPr>
          <p:cNvPr id="8" name="Group 7">
            <a:extLst>
              <a:ext uri="{FF2B5EF4-FFF2-40B4-BE49-F238E27FC236}">
                <a16:creationId xmlns:a16="http://schemas.microsoft.com/office/drawing/2014/main" id="{C5CD4510-D280-42F0-8B12-937DB992D7A1}"/>
              </a:ext>
            </a:extLst>
          </p:cNvPr>
          <p:cNvGrpSpPr/>
          <p:nvPr/>
        </p:nvGrpSpPr>
        <p:grpSpPr>
          <a:xfrm>
            <a:off x="10752905" y="83673"/>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17" name="Google Shape;491;p39">
              <a:extLst>
                <a:ext uri="{FF2B5EF4-FFF2-40B4-BE49-F238E27FC236}">
                  <a16:creationId xmlns:a16="http://schemas.microsoft.com/office/drawing/2014/main" id="{0D7DE19C-CEF7-4365-B5B5-4E7ABD7F3537}"/>
                </a:ext>
              </a:extLst>
            </p:cNvPr>
            <p:cNvGrpSpPr/>
            <p:nvPr/>
          </p:nvGrpSpPr>
          <p:grpSpPr>
            <a:xfrm>
              <a:off x="5408910" y="1029321"/>
              <a:ext cx="777880" cy="634263"/>
              <a:chOff x="1934025" y="1001650"/>
              <a:chExt cx="415300" cy="355600"/>
            </a:xfrm>
          </p:grpSpPr>
          <p:sp>
            <p:nvSpPr>
              <p:cNvPr id="18" name="Google Shape;492;p39">
                <a:extLst>
                  <a:ext uri="{FF2B5EF4-FFF2-40B4-BE49-F238E27FC236}">
                    <a16:creationId xmlns:a16="http://schemas.microsoft.com/office/drawing/2014/main" id="{0C832631-D95A-46D0-8529-3C700FDF5DA2}"/>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3;p39">
                <a:extLst>
                  <a:ext uri="{FF2B5EF4-FFF2-40B4-BE49-F238E27FC236}">
                    <a16:creationId xmlns:a16="http://schemas.microsoft.com/office/drawing/2014/main" id="{86AA2332-1BB4-40CF-933C-7C85DB7ECC65}"/>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4;p39">
                <a:extLst>
                  <a:ext uri="{FF2B5EF4-FFF2-40B4-BE49-F238E27FC236}">
                    <a16:creationId xmlns:a16="http://schemas.microsoft.com/office/drawing/2014/main" id="{45B552D6-A88F-4331-AF68-E1F99CD1D586}"/>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5;p39">
                <a:extLst>
                  <a:ext uri="{FF2B5EF4-FFF2-40B4-BE49-F238E27FC236}">
                    <a16:creationId xmlns:a16="http://schemas.microsoft.com/office/drawing/2014/main" id="{C137B78B-3126-4B67-BE10-7260BD87C667}"/>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9">
            <a:extLst>
              <a:ext uri="{FF2B5EF4-FFF2-40B4-BE49-F238E27FC236}">
                <a16:creationId xmlns:a16="http://schemas.microsoft.com/office/drawing/2014/main" id="{4F54EDA9-B9CD-4B94-A107-333CE01151AA}"/>
              </a:ext>
            </a:extLst>
          </p:cNvPr>
          <p:cNvPicPr>
            <a:picLocks noChangeAspect="1"/>
          </p:cNvPicPr>
          <p:nvPr/>
        </p:nvPicPr>
        <p:blipFill>
          <a:blip r:embed="rId3"/>
          <a:stretch>
            <a:fillRect/>
          </a:stretch>
        </p:blipFill>
        <p:spPr>
          <a:xfrm>
            <a:off x="297265" y="552801"/>
            <a:ext cx="3023445" cy="427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8013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nvPr>
        </p:nvSpPr>
        <p:spPr>
          <a:xfrm>
            <a:off x="2929181" y="695930"/>
            <a:ext cx="8419314" cy="3664001"/>
          </a:xfrm>
        </p:spPr>
        <p:txBody>
          <a:bodyPr/>
          <a:lstStyle/>
          <a:p>
            <a:pPr rtl="0" algn="l"/>
            <a:r>
              <a:rPr lang="en-GB" dirty="0"/>
              <a:t>Nästa modul 3: Genomföra förändring - strategier och nya tillvägagångssätt för samhällsmedling och aktiv inkludering </a:t>
            </a:r>
          </a:p>
          <a:p>
            <a:pPr rtl="0" algn="l"/>
            <a:endParaRPr lang="en-GB" dirty="0"/>
          </a:p>
        </p:txBody>
      </p:sp>
      <p:sp>
        <p:nvSpPr>
          <p:cNvPr id="4" name="TextBox 3">
            <a:extLst>
              <a:ext uri="{FF2B5EF4-FFF2-40B4-BE49-F238E27FC236}">
                <a16:creationId xmlns:a16="http://schemas.microsoft.com/office/drawing/2014/main" id="{AE45D16D-FEB1-48B9-A032-91474D2BFF85}"/>
              </a:ext>
            </a:extLst>
          </p:cNvPr>
          <p:cNvSpPr txBox="1"/>
          <p:nvPr/>
        </p:nvSpPr>
        <p:spPr>
          <a:xfrm>
            <a:off x="635431" y="3390435"/>
            <a:ext cx="10713063" cy="2308324"/>
          </a:xfrm>
          <a:prstGeom prst="rect">
            <a:avLst/>
          </a:prstGeom>
          <a:noFill/>
        </p:spPr>
        <p:txBody>
          <a:bodyPr wrap="square">
            <a:spAutoFit/>
          </a:bodyPr>
          <a:lstStyle/>
          <a:p>
            <a:pPr algn="l" rtl="0"/>
            <a:r>
              <a:rPr lang="en-GB" sz="2400" dirty="0">
                <a:solidFill>
                  <a:schemeClr val="bg1"/>
                </a:solidFill>
                <a:effectLst/>
                <a:latin typeface="Calibri" panose="020F0502020204030204" pitchFamily="34" charset="0"/>
                <a:ea typeface="Times New Roman" panose="02020603050405020304" pitchFamily="18" charset="0"/>
              </a:rPr>
              <a:t>Kommer </a:t>
            </a:r>
            <a:r>
              <a:rPr lang="pl-PL" sz="2400" dirty="0">
                <a:solidFill>
                  <a:schemeClr val="bg1"/>
                </a:solidFill>
                <a:effectLst/>
                <a:latin typeface="Calibri" panose="020F0502020204030204" pitchFamily="34" charset="0"/>
                <a:ea typeface="Times New Roman" panose="02020603050405020304" pitchFamily="18" charset="0"/>
              </a:rPr>
              <a:t>visa hur man identifierar och prioriterar problem i samhället, och hur man utvecklar steg som leder mot positiv förändring. Att få stöd från andra, att samarbeta och förstå vilka hinder som kan komma upp från värdsamhällena och institutionerna är allt avgörande för framgång. Förändringsteorin kan användas i sin förenklade form som ett effektivt verktyg för att kartlägga stegen mot förändringen.</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95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nvPr>
        </p:nvSpPr>
        <p:spPr/>
        <p:txBody>
          <a:bodyPr/>
          <a:lstStyle/>
          <a:p>
            <a:pPr rtl="0" algn="l"/>
            <a:endParaRPr lang="en-US"/>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lnSpcReduction="10000"/>
          </a:bodyPr>
          <a:lstStyle/>
          <a:p>
            <a:pPr rtl="0" algn="l"/>
            <a:r>
              <a:rPr lang="en-US" sz="1800" dirty="0">
                <a:solidFill>
                  <a:srgbClr val="F3A839"/>
                </a:solidFill>
              </a:rPr>
              <a:t>Hemsida: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pPr rtl="0" algn="l"/>
            <a:r>
              <a:rPr lang="en-US" sz="7200" dirty="0">
                <a:solidFill>
                  <a:srgbClr val="F3A839"/>
                </a:solidFill>
              </a:rPr>
              <a:t>Facebook: </a:t>
            </a:r>
            <a:r>
              <a:rPr lang="en-US" sz="6400" dirty="0"/>
              <a:t>@mcmproject</a:t>
            </a:r>
          </a:p>
          <a:p>
            <a:pPr rtl="0" algn="l"/>
            <a:r>
              <a:rPr lang="en-US" dirty="0"/>
              <a:t> </a:t>
            </a:r>
          </a:p>
        </p:txBody>
      </p:sp>
    </p:spTree>
    <p:extLst>
      <p:ext uri="{BB962C8B-B14F-4D97-AF65-F5344CB8AC3E}">
        <p14:creationId xmlns:p14="http://schemas.microsoft.com/office/powerpoint/2010/main" val="323792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CD88C-1211-455D-A67C-8E9DBEFEEB76}"/>
              </a:ext>
            </a:extLst>
          </p:cNvPr>
          <p:cNvSpPr>
            <a:spLocks noGrp="1"/>
          </p:cNvSpPr>
          <p:nvPr>
            <p:ph type="body" sz="quarter" idx="14"/>
          </p:nvPr>
        </p:nvSpPr>
        <p:spPr>
          <a:xfrm>
            <a:off x="4552682" y="5219639"/>
            <a:ext cx="785328" cy="1056986"/>
          </a:xfrm>
        </p:spPr>
        <p:txBody>
          <a:bodyPr>
            <a:normAutofit fontScale="85000" lnSpcReduction="20000"/>
          </a:bodyPr>
          <a:lstStyle/>
          <a:p>
            <a:pPr rtl="0" algn="l"/>
            <a:endParaRPr lang="en-US" dirty="0"/>
          </a:p>
        </p:txBody>
      </p:sp>
      <p:sp>
        <p:nvSpPr>
          <p:cNvPr id="3" name="Text Placeholder 2">
            <a:extLst>
              <a:ext uri="{FF2B5EF4-FFF2-40B4-BE49-F238E27FC236}">
                <a16:creationId xmlns:a16="http://schemas.microsoft.com/office/drawing/2014/main" id="{7B22FA28-5831-43E9-9060-43164A6329C5}"/>
              </a:ext>
            </a:extLst>
          </p:cNvPr>
          <p:cNvSpPr>
            <a:spLocks noGrp="1"/>
          </p:cNvSpPr>
          <p:nvPr>
            <p:ph type="body" sz="quarter" idx="13"/>
          </p:nvPr>
        </p:nvSpPr>
        <p:spPr/>
        <p:txBody>
          <a:bodyPr>
            <a:normAutofit fontScale="92500"/>
          </a:bodyPr>
          <a:lstStyle/>
          <a:p>
            <a:pPr rtl="0" algn="l"/>
            <a:r>
              <a:rPr lang="en-US" dirty="0"/>
              <a:t>Djupt lyssnande är den typ av lyssnande som kan hjälpa till att lindra en annan persons lidande. Man kan kalla det medkännande lyssnande. Du lyssnar med bara ett syfte: att hjälpa honom eller henne att tömma sitt hjärta. ... Du lyssnar bara med medkänsla och hjälper honom att lida mindre.</a:t>
            </a:r>
            <a:endParaRPr lang="hr-BA" dirty="0"/>
          </a:p>
          <a:p>
            <a:pPr rtl="0" algn="l"/>
            <a:r>
              <a:rPr lang="hr-BA" dirty="0"/>
              <a:t>- </a:t>
            </a:r>
            <a:r>
              <a:rPr lang="en-US" dirty="0" err="1"/>
              <a:t>Nhat</a:t>
            </a:r>
            <a:r>
              <a:rPr lang="en-US" dirty="0"/>
              <a:t> Hanh</a:t>
            </a:r>
          </a:p>
        </p:txBody>
      </p:sp>
      <p:sp>
        <p:nvSpPr>
          <p:cNvPr id="4" name="Text Placeholder 3">
            <a:extLst>
              <a:ext uri="{FF2B5EF4-FFF2-40B4-BE49-F238E27FC236}">
                <a16:creationId xmlns:a16="http://schemas.microsoft.com/office/drawing/2014/main" id="{C7B73D92-02C7-4F3A-B15B-68C2B3DE7575}"/>
              </a:ext>
            </a:extLst>
          </p:cNvPr>
          <p:cNvSpPr>
            <a:spLocks noGrp="1"/>
          </p:cNvSpPr>
          <p:nvPr>
            <p:ph type="body" sz="quarter" idx="15"/>
          </p:nvPr>
        </p:nvSpPr>
        <p:spPr>
          <a:xfrm>
            <a:off x="656207" y="464283"/>
            <a:ext cx="2613204" cy="1221666"/>
          </a:xfrm>
        </p:spPr>
        <p:txBody>
          <a:bodyPr>
            <a:normAutofit fontScale="92500" lnSpcReduction="10000"/>
          </a:bodyPr>
          <a:lstStyle/>
          <a:p>
            <a:pPr rtl="0" algn="l"/>
            <a:endParaRPr lang="en-US"/>
          </a:p>
        </p:txBody>
      </p:sp>
      <p:pic>
        <p:nvPicPr>
          <p:cNvPr id="7" name="Picture Placeholder 6" descr="A person sitting on a couch  Description automatically generated with low confidence">
            <a:extLst>
              <a:ext uri="{FF2B5EF4-FFF2-40B4-BE49-F238E27FC236}">
                <a16:creationId xmlns:a16="http://schemas.microsoft.com/office/drawing/2014/main" id="{6A8F4C22-7FB2-44F9-92A1-70D64DD781B7}"/>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a:stretch/>
        </p:blipFill>
        <p:spPr>
          <a:xfrm>
            <a:off x="5703134" y="-1"/>
            <a:ext cx="5689601" cy="6858001"/>
          </a:xfrm>
        </p:spPr>
      </p:pic>
    </p:spTree>
    <p:extLst>
      <p:ext uri="{BB962C8B-B14F-4D97-AF65-F5344CB8AC3E}">
        <p14:creationId xmlns:p14="http://schemas.microsoft.com/office/powerpoint/2010/main" val="181417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a:xfrm>
            <a:off x="571313" y="567635"/>
            <a:ext cx="10978262" cy="1083096"/>
          </a:xfrm>
        </p:spPr>
        <p:txBody>
          <a:bodyPr>
            <a:noAutofit/>
          </a:bodyPr>
          <a:lstStyle/>
          <a:p>
            <a:pPr rtl="0" algn="l"/>
            <a:r>
              <a:rPr lang="hr-BA" sz="3200" dirty="0"/>
              <a:t>Att ha empati mot alla sidor i medlingen</a:t>
            </a:r>
          </a:p>
          <a:p>
            <a:pPr rtl="0" algn="l"/>
            <a:endParaRPr lang="hr-BA" sz="3200" dirty="0"/>
          </a:p>
          <a:p>
            <a:pPr algn="ctr" rtl="0"/>
            <a:r>
              <a:rPr lang="hr-BA" sz="3200" b="0" dirty="0"/>
              <a:t>Försök att föreställa dig och svara på dessa frågor</a:t>
            </a:r>
            <a:endParaRPr lang="en-US" sz="3200" b="0" dirty="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pPr rtl="0" algn="l"/>
            <a:r>
              <a:rPr lang="hr-BA" sz="2800" dirty="0">
                <a:solidFill>
                  <a:srgbClr val="A6377D"/>
                </a:solidFill>
              </a:rPr>
              <a:t>Nya gemenskapsmedlemmar</a:t>
            </a:r>
          </a:p>
          <a:p>
            <a:pPr marL="342900" indent="-342900" rtl="0" algn="l">
              <a:buFontTx/>
              <a:buChar char="-"/>
            </a:pPr>
            <a:r>
              <a:rPr lang="hr-BA" dirty="0"/>
              <a:t>Vilka är deras omständigheter?</a:t>
            </a:r>
          </a:p>
          <a:p>
            <a:pPr marL="342900" indent="-342900" rtl="0" algn="l">
              <a:buFontTx/>
              <a:buChar char="-"/>
            </a:pPr>
            <a:r>
              <a:rPr lang="hr-BA" dirty="0"/>
              <a:t>Försök att förstå varför de kom till denna nya gemenskap. Hur hände det?</a:t>
            </a:r>
          </a:p>
          <a:p>
            <a:pPr marL="342900" indent="-342900" rtl="0" algn="l">
              <a:buFontTx/>
              <a:buChar char="-"/>
            </a:pPr>
            <a:r>
              <a:rPr lang="hr-BA" dirty="0"/>
              <a:t>Vad tror du – hur kände de sig i olika skeden av sin process?</a:t>
            </a:r>
          </a:p>
          <a:p>
            <a:pPr marL="342900" indent="-342900" rtl="0" algn="l">
              <a:buFontTx/>
              <a:buChar char="-"/>
            </a:pPr>
            <a:r>
              <a:rPr lang="hr-BA" dirty="0"/>
              <a:t>Hur skulle du känna dig?</a:t>
            </a:r>
            <a:endParaRPr lang="en-US" dirty="0"/>
          </a:p>
        </p:txBody>
      </p:sp>
      <p:pic>
        <p:nvPicPr>
          <p:cNvPr id="5" name="Graphic 4" descr="Group brainstorm outline">
            <a:extLst>
              <a:ext uri="{FF2B5EF4-FFF2-40B4-BE49-F238E27FC236}">
                <a16:creationId xmlns:a16="http://schemas.microsoft.com/office/drawing/2014/main" id="{2D66FA82-2632-46AF-B5D3-2CC450ADC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87817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6279</TotalTime>
  <Words>4562</Words>
  <Application>Microsoft Office PowerPoint</Application>
  <PresentationFormat>Widescreen</PresentationFormat>
  <Paragraphs>409</Paragraphs>
  <Slides>73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BritishCouncilSans-Regular</vt:lpstr>
      <vt:lpstr>Calibri</vt:lpstr>
      <vt:lpstr>Calibri Light</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Catherine Neill</cp:lastModifiedBy>
  <cp:revision>219</cp:revision>
  <dcterms:created xsi:type="dcterms:W3CDTF">2019-11-20T14:08:21Z</dcterms:created>
  <dcterms:modified xsi:type="dcterms:W3CDTF">2021-12-06T15:45:23Z</dcterms:modified>
</cp:coreProperties>
</file>