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8647" y="660800"/>
            <a:ext cx="10474705" cy="152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2232" y="301752"/>
            <a:ext cx="11513820" cy="6213475"/>
          </a:xfrm>
          <a:custGeom>
            <a:avLst/>
            <a:gdLst/>
            <a:ahLst/>
            <a:cxnLst/>
            <a:rect l="l" t="t" r="r" b="b"/>
            <a:pathLst>
              <a:path w="11513820" h="6213475">
                <a:moveTo>
                  <a:pt x="11513820" y="0"/>
                </a:moveTo>
                <a:lnTo>
                  <a:pt x="0" y="0"/>
                </a:lnTo>
                <a:lnTo>
                  <a:pt x="0" y="6213348"/>
                </a:lnTo>
                <a:lnTo>
                  <a:pt x="11513820" y="6213348"/>
                </a:lnTo>
                <a:lnTo>
                  <a:pt x="11513820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1" y="6100572"/>
            <a:ext cx="1731263" cy="12496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2670" y="616153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721084" y="616153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112" y="664590"/>
            <a:ext cx="10399775" cy="2016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248" y="1171447"/>
            <a:ext cx="10614025" cy="468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s://www.onlinedoctranslator.com/en/?utm_source=onlinedoctranslator&amp;utm_medium=pdf&amp;utm_campaign=attribution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5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6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hyperlink" Target="https://www.rte.ie/news/ireland/2021/0215/1197202-immigrant-council-conference/" TargetMode="Externa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0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2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16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47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51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52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53.png"/><Relationship Id="rId4" Type="http://schemas.openxmlformats.org/officeDocument/2006/relationships/hyperlink" Target="https://www.inspiringimpact.org/resource-library/the-best-software-to-create-a-theory-of-change/" TargetMode="Externa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57.png"/><Relationship Id="rId4" Type="http://schemas.openxmlformats.org/officeDocument/2006/relationships/image" Target="../media/image58.jpg"/><Relationship Id="rId5" Type="http://schemas.openxmlformats.org/officeDocument/2006/relationships/image" Target="../media/image59.png"/><Relationship Id="rId6" Type="http://schemas.openxmlformats.org/officeDocument/2006/relationships/image" Target="../media/image60.jpg"/><Relationship Id="rId7" Type="http://schemas.openxmlformats.org/officeDocument/2006/relationships/image" Target="../media/image61.png"/><Relationship Id="rId8" Type="http://schemas.openxmlformats.org/officeDocument/2006/relationships/hyperlink" Target="https://couchpop.com/film/fuocoammare-fire-at-sea/" TargetMode="Externa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2.png"/><Relationship Id="rId4" Type="http://schemas.openxmlformats.org/officeDocument/2006/relationships/image" Target="../media/image63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64.png"/><Relationship Id="rId4" Type="http://schemas.openxmlformats.org/officeDocument/2006/relationships/hyperlink" Target="https://www.newwomenconnectors.com/" TargetMode="Externa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67.png"/><Relationship Id="rId5" Type="http://schemas.openxmlformats.org/officeDocument/2006/relationships/hyperlink" Target="https://techfugees.com/" TargetMode="Externa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8.jpg"/><Relationship Id="rId4" Type="http://schemas.openxmlformats.org/officeDocument/2006/relationships/hyperlink" Target="https://www.independent.ie/life/ellie-kisyombe-i-was-born-into-a-political-family-and-politics-is-part-of-my-makeup-i-wont-run-for-any-party-though-i-will-stand-as-an-independent-just-watch-this-space-40104538.html" TargetMode="Externa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hyperlink" Target="https://baucemag.com/nzingha-prescod-advocates-for-diversity-and-inclusion-in-usa-fencing/" TargetMode="External"/><Relationship Id="rId4" Type="http://schemas.openxmlformats.org/officeDocument/2006/relationships/hyperlink" Target="https://sportsbanter.com.au/british-asian-rugby-association-bara/" TargetMode="Externa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hyperlink" Target="http://www.mcmproject.eu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320"/>
            <a:ext cx="12192000" cy="6583680"/>
            <a:chOff x="0" y="274320"/>
            <a:chExt cx="12192000" cy="6583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19883"/>
              <a:ext cx="12191999" cy="4738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6724" y="274320"/>
              <a:ext cx="4366260" cy="31546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96500" y="6024931"/>
              <a:ext cx="2094864" cy="559435"/>
            </a:xfrm>
            <a:custGeom>
              <a:avLst/>
              <a:gdLst/>
              <a:ahLst/>
              <a:cxnLst/>
              <a:rect l="l" t="t" r="r" b="b"/>
              <a:pathLst>
                <a:path w="2094865" h="559434">
                  <a:moveTo>
                    <a:pt x="2094680" y="0"/>
                  </a:moveTo>
                  <a:lnTo>
                    <a:pt x="0" y="0"/>
                  </a:lnTo>
                  <a:lnTo>
                    <a:pt x="0" y="559127"/>
                  </a:lnTo>
                  <a:lnTo>
                    <a:pt x="2094680" y="559127"/>
                  </a:lnTo>
                  <a:lnTo>
                    <a:pt x="209468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0529" y="6148970"/>
              <a:ext cx="1517817" cy="33013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858250" y="4293489"/>
            <a:ext cx="2609215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 spc="215" b="1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51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100" spc="8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5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9355" y="5081630"/>
            <a:ext cx="5963920" cy="661035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Effektiv</a:t>
            </a:r>
            <a:r>
              <a:rPr dirty="0" sz="18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förändring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dirty="0" sz="18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strategier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Lucida Sans Unicode"/>
                <a:cs typeface="Lucida Sans Unicode"/>
              </a:rPr>
              <a:t>nya</a:t>
            </a:r>
            <a:r>
              <a:rPr dirty="0" sz="18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förhållningssätt</a:t>
            </a:r>
            <a:endParaRPr sz="1800">
              <a:latin typeface="Lucida Sans Unicode"/>
              <a:cs typeface="Lucida Sans Unicode"/>
            </a:endParaRPr>
          </a:p>
          <a:p>
            <a:pPr marL="539750">
              <a:lnSpc>
                <a:spcPct val="100000"/>
              </a:lnSpc>
              <a:spcBef>
                <a:spcPts val="229"/>
              </a:spcBef>
            </a:pP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till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samhällsförmedling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och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aktiv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integration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091" y="6043523"/>
            <a:ext cx="8721090" cy="44640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650" spc="-5">
                <a:solidFill>
                  <a:srgbClr val="FFFFFF"/>
                </a:solidFill>
                <a:latin typeface="Lucida Sans Unicode"/>
                <a:cs typeface="Lucida Sans Unicode"/>
              </a:rPr>
              <a:t>Detta</a:t>
            </a:r>
            <a:r>
              <a:rPr dirty="0" sz="6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650" spc="-15">
                <a:solidFill>
                  <a:srgbClr val="FFFFFF"/>
                </a:solidFill>
                <a:latin typeface="Lucida Sans Unicode"/>
                <a:cs typeface="Lucida Sans Unicode"/>
              </a:rPr>
              <a:t>projekt</a:t>
            </a:r>
            <a:r>
              <a:rPr dirty="0" sz="6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ect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>
                <a:solidFill>
                  <a:srgbClr val="FFFFFF"/>
                </a:solidFill>
                <a:latin typeface="Lucida Sans Unicode"/>
                <a:cs typeface="Lucida Sans Unicode"/>
              </a:rPr>
              <a:t>har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finansierats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med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Lucida Sans Unicode"/>
                <a:cs typeface="Lucida Sans Unicode"/>
              </a:rPr>
              <a:t>stöd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från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30">
                <a:solidFill>
                  <a:srgbClr val="FFFFFF"/>
                </a:solidFill>
                <a:latin typeface="Lucida Sans Unicode"/>
                <a:cs typeface="Lucida Sans Unicode"/>
              </a:rPr>
              <a:t>EU-kommissionen.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Denna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Lucida Sans Unicode"/>
                <a:cs typeface="Lucida Sans Unicode"/>
              </a:rPr>
              <a:t>publikation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[kommunikation]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återspeglar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endast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författarens</a:t>
            </a:r>
            <a:r>
              <a:rPr dirty="0" sz="10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Lucida Sans Unicode"/>
                <a:cs typeface="Lucida Sans Unicode"/>
              </a:rPr>
              <a:t>åsikter,</a:t>
            </a:r>
            <a:endParaRPr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och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den</a:t>
            </a:r>
            <a:r>
              <a:rPr dirty="0" sz="950" spc="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Lucida Sans Unicode"/>
                <a:cs typeface="Lucida Sans Unicode"/>
              </a:rPr>
              <a:t>kommissionen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Lucida Sans Unicode"/>
                <a:cs typeface="Lucida Sans Unicode"/>
              </a:rPr>
              <a:t>kan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inte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hållas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ansvarig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för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eventuell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användning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som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Lucida Sans Unicode"/>
                <a:cs typeface="Lucida Sans Unicode"/>
              </a:rPr>
              <a:t>kan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göras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av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informationen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3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den</a:t>
            </a:r>
            <a:r>
              <a:rPr dirty="0" sz="10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90">
                <a:solidFill>
                  <a:srgbClr val="FFFFFF"/>
                </a:solidFill>
                <a:latin typeface="Lucida Sans Unicode"/>
                <a:cs typeface="Lucida Sans Unicode"/>
              </a:rPr>
              <a:t>2019-1-SE01-KA204-060535</a:t>
            </a:r>
            <a:endParaRPr sz="10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2622550" cy="127000"/>
            <a:chOff x="0" y="0"/>
            <a:chExt cx="2622550" cy="127000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2622550" cy="114300"/>
            </a:xfrm>
            <a:custGeom>
              <a:avLst/>
              <a:gdLst/>
              <a:ahLst/>
              <a:cxnLst/>
              <a:rect l="l" t="t" r="r" b="b"/>
              <a:pathLst>
                <a:path w="2622550" h="114300">
                  <a:moveTo>
                    <a:pt x="0" y="114300"/>
                  </a:moveTo>
                  <a:lnTo>
                    <a:pt x="2622067" y="114300"/>
                  </a:lnTo>
                  <a:lnTo>
                    <a:pt x="2622067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50" y="0"/>
              <a:ext cx="127000" cy="1270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5862" y="0"/>
            <a:ext cx="24314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Translated</a:t>
            </a:r>
            <a:r>
              <a:rPr dirty="0" sz="600" spc="-3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sz="600" spc="-5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from</a:t>
            </a:r>
            <a:r>
              <a:rPr dirty="0" sz="600" spc="-3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English</a:t>
            </a:r>
            <a:r>
              <a:rPr dirty="0" sz="600" spc="-3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to</a:t>
            </a:r>
            <a:r>
              <a:rPr dirty="0" sz="600" spc="-25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sz="600" spc="-5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Swedish</a:t>
            </a:r>
            <a:r>
              <a:rPr dirty="0" sz="600" spc="-3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sz="600" spc="-155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-</a:t>
            </a:r>
            <a:r>
              <a:rPr dirty="0" sz="600" spc="-3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www.onlinedoctranslator.com</a:t>
            </a:r>
            <a:endParaRPr sz="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3657600" cy="3965575"/>
          </a:xfrm>
          <a:custGeom>
            <a:avLst/>
            <a:gdLst/>
            <a:ahLst/>
            <a:cxnLst/>
            <a:rect l="l" t="t" r="r" b="b"/>
            <a:pathLst>
              <a:path w="3657600" h="3965575">
                <a:moveTo>
                  <a:pt x="3657600" y="0"/>
                </a:moveTo>
                <a:lnTo>
                  <a:pt x="0" y="0"/>
                </a:lnTo>
                <a:lnTo>
                  <a:pt x="0" y="3965448"/>
                </a:lnTo>
                <a:lnTo>
                  <a:pt x="3657600" y="3965448"/>
                </a:lnTo>
                <a:lnTo>
                  <a:pt x="3657600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9064" y="4539996"/>
            <a:ext cx="1393190" cy="815340"/>
          </a:xfrm>
          <a:custGeom>
            <a:avLst/>
            <a:gdLst/>
            <a:ahLst/>
            <a:cxnLst/>
            <a:rect l="l" t="t" r="r" b="b"/>
            <a:pathLst>
              <a:path w="1393190" h="815339">
                <a:moveTo>
                  <a:pt x="1392935" y="0"/>
                </a:moveTo>
                <a:lnTo>
                  <a:pt x="0" y="0"/>
                </a:lnTo>
                <a:lnTo>
                  <a:pt x="0" y="815339"/>
                </a:lnTo>
                <a:lnTo>
                  <a:pt x="1392935" y="815339"/>
                </a:lnTo>
                <a:lnTo>
                  <a:pt x="1392935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0"/>
            <a:ext cx="8627364" cy="45399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7055" y="1050925"/>
            <a:ext cx="89598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TIPS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3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055" y="1785873"/>
            <a:ext cx="10439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Erbjudande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055" y="2025650"/>
            <a:ext cx="179895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30"/>
              <a:t>medling</a:t>
            </a:r>
            <a:endParaRPr sz="3400"/>
          </a:p>
        </p:txBody>
      </p:sp>
      <p:sp>
        <p:nvSpPr>
          <p:cNvPr id="11" name="object 11"/>
          <p:cNvSpPr txBox="1"/>
          <p:nvPr/>
        </p:nvSpPr>
        <p:spPr>
          <a:xfrm>
            <a:off x="467055" y="2421768"/>
            <a:ext cx="2073275" cy="110744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2900" spc="85" b="1">
                <a:solidFill>
                  <a:srgbClr val="FFFFFF"/>
                </a:solidFill>
                <a:latin typeface="Arial"/>
                <a:cs typeface="Arial"/>
              </a:rPr>
              <a:t>(hjälp</a:t>
            </a:r>
            <a:r>
              <a:rPr dirty="0" sz="29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140" b="1">
                <a:solidFill>
                  <a:srgbClr val="FFFFFF"/>
                </a:solidFill>
                <a:latin typeface="Arial"/>
                <a:cs typeface="Arial"/>
              </a:rPr>
              <a:t>med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2300" spc="95" b="1">
                <a:solidFill>
                  <a:srgbClr val="FFFFFF"/>
                </a:solidFill>
                <a:latin typeface="Arial"/>
                <a:cs typeface="Arial"/>
              </a:rPr>
              <a:t>telefonsamtal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194" y="4671548"/>
            <a:ext cx="1038415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dirty="0" sz="1700" spc="-75">
                <a:solidFill>
                  <a:srgbClr val="5E5E5E"/>
                </a:solidFill>
                <a:latin typeface="Lucida Sans Unicode"/>
                <a:cs typeface="Lucida Sans Unicode"/>
              </a:rPr>
              <a:t>Vi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vet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alla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hur </a:t>
            </a:r>
            <a:r>
              <a:rPr dirty="0" sz="1700">
                <a:solidFill>
                  <a:srgbClr val="5E5E5E"/>
                </a:solidFill>
                <a:latin typeface="Lucida Sans Unicode"/>
                <a:cs typeface="Lucida Sans Unicode"/>
              </a:rPr>
              <a:t>man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använder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telefonen, </a:t>
            </a:r>
            <a:r>
              <a:rPr dirty="0" sz="1700">
                <a:solidFill>
                  <a:srgbClr val="5E5E5E"/>
                </a:solidFill>
                <a:latin typeface="Lucida Sans Unicode"/>
                <a:cs typeface="Lucida Sans Unicode"/>
              </a:rPr>
              <a:t>men </a:t>
            </a:r>
            <a:r>
              <a:rPr dirty="0" sz="1700" spc="-35">
                <a:solidFill>
                  <a:srgbClr val="5E5E5E"/>
                </a:solidFill>
                <a:latin typeface="Lucida Sans Unicode"/>
                <a:cs typeface="Lucida Sans Unicode"/>
              </a:rPr>
              <a:t>vi </a:t>
            </a:r>
            <a:r>
              <a:rPr dirty="0" sz="1700" spc="-30">
                <a:solidFill>
                  <a:srgbClr val="5E5E5E"/>
                </a:solidFill>
                <a:latin typeface="Lucida Sans Unicode"/>
                <a:cs typeface="Lucida Sans Unicode"/>
              </a:rPr>
              <a:t>kan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lära </a:t>
            </a:r>
            <a:r>
              <a:rPr dirty="0" sz="1700" spc="-45">
                <a:solidFill>
                  <a:srgbClr val="5E5E5E"/>
                </a:solidFill>
                <a:latin typeface="Lucida Sans Unicode"/>
                <a:cs typeface="Lucida Sans Unicode"/>
              </a:rPr>
              <a:t>oss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använda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den </a:t>
            </a:r>
            <a:r>
              <a:rPr dirty="0" sz="1700" spc="5">
                <a:solidFill>
                  <a:srgbClr val="5E5E5E"/>
                </a:solidFill>
                <a:latin typeface="Lucida Sans Unicode"/>
                <a:cs typeface="Lucida Sans Unicode"/>
              </a:rPr>
              <a:t>mer </a:t>
            </a:r>
            <a:r>
              <a:rPr dirty="0" sz="1700" spc="-30">
                <a:solidFill>
                  <a:srgbClr val="5E5E5E"/>
                </a:solidFill>
                <a:latin typeface="Lucida Sans Unicode"/>
                <a:cs typeface="Lucida Sans Unicode"/>
              </a:rPr>
              <a:t>effektivt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som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ett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verktyg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få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det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5E5E5E"/>
                </a:solidFill>
                <a:latin typeface="Lucida Sans Unicode"/>
                <a:cs typeface="Lucida Sans Unicode"/>
              </a:rPr>
              <a:t>vi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5E5E5E"/>
                </a:solidFill>
                <a:latin typeface="Lucida Sans Unicode"/>
                <a:cs typeface="Lucida Sans Unicode"/>
              </a:rPr>
              <a:t>vill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ha.</a:t>
            </a:r>
            <a:r>
              <a:rPr dirty="0" sz="17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5E5E5E"/>
                </a:solidFill>
                <a:latin typeface="Lucida Sans Unicode"/>
                <a:cs typeface="Lucida Sans Unicode"/>
              </a:rPr>
              <a:t>Brist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E5E5E"/>
                </a:solidFill>
                <a:latin typeface="Lucida Sans Unicode"/>
                <a:cs typeface="Lucida Sans Unicode"/>
              </a:rPr>
              <a:t>språkkunskaper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E5E5E"/>
                </a:solidFill>
                <a:latin typeface="Lucida Sans Unicode"/>
                <a:cs typeface="Lucida Sans Unicode"/>
              </a:rPr>
              <a:t>kan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5E5E5E"/>
                </a:solidFill>
                <a:latin typeface="Lucida Sans Unicode"/>
                <a:cs typeface="Lucida Sans Unicode"/>
              </a:rPr>
              <a:t>vara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ett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problem</a:t>
            </a:r>
            <a:r>
              <a:rPr dirty="0" sz="17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dina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kamrater.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5">
                <a:solidFill>
                  <a:srgbClr val="5E5E5E"/>
                </a:solidFill>
                <a:latin typeface="Lucida Sans Unicode"/>
                <a:cs typeface="Lucida Sans Unicode"/>
              </a:rPr>
              <a:t>Många </a:t>
            </a:r>
            <a:r>
              <a:rPr dirty="0" sz="1700" spc="-5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människor </a:t>
            </a:r>
            <a:r>
              <a:rPr dirty="0" sz="1700">
                <a:solidFill>
                  <a:srgbClr val="5E5E5E"/>
                </a:solidFill>
                <a:latin typeface="Lucida Sans Unicode"/>
                <a:cs typeface="Lucida Sans Unicode"/>
              </a:rPr>
              <a:t>–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förståeligt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nog </a:t>
            </a:r>
            <a:r>
              <a:rPr dirty="0" sz="1700">
                <a:solidFill>
                  <a:srgbClr val="5E5E5E"/>
                </a:solidFill>
                <a:latin typeface="Lucida Sans Unicode"/>
                <a:cs typeface="Lucida Sans Unicode"/>
              </a:rPr>
              <a:t>–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tappar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tålamodet </a:t>
            </a:r>
            <a:r>
              <a:rPr dirty="0" sz="1700" spc="5">
                <a:solidFill>
                  <a:srgbClr val="5E5E5E"/>
                </a:solidFill>
                <a:latin typeface="Lucida Sans Unicode"/>
                <a:cs typeface="Lucida Sans Unicode"/>
              </a:rPr>
              <a:t>när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5">
                <a:solidFill>
                  <a:srgbClr val="5E5E5E"/>
                </a:solidFill>
                <a:latin typeface="Lucida Sans Unicode"/>
                <a:cs typeface="Lucida Sans Unicode"/>
              </a:rPr>
              <a:t>har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göra med </a:t>
            </a:r>
            <a:r>
              <a:rPr dirty="0" sz="1700" spc="-35">
                <a:solidFill>
                  <a:srgbClr val="5E5E5E"/>
                </a:solidFill>
                <a:latin typeface="Lucida Sans Unicode"/>
                <a:cs typeface="Lucida Sans Unicode"/>
              </a:rPr>
              <a:t>officiella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organ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som statliga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 myndigheter,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finansiella och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allmännyttiga organ. </a:t>
            </a:r>
            <a:r>
              <a:rPr dirty="0" sz="1700" spc="30">
                <a:solidFill>
                  <a:srgbClr val="5E5E5E"/>
                </a:solidFill>
                <a:latin typeface="Lucida Sans Unicode"/>
                <a:cs typeface="Lucida Sans Unicode"/>
              </a:rPr>
              <a:t>Mer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och </a:t>
            </a:r>
            <a:r>
              <a:rPr dirty="0" sz="1700" spc="5">
                <a:solidFill>
                  <a:srgbClr val="5E5E5E"/>
                </a:solidFill>
                <a:latin typeface="Lucida Sans Unicode"/>
                <a:cs typeface="Lucida Sans Unicode"/>
              </a:rPr>
              <a:t>mer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måste uppringare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navigera </a:t>
            </a:r>
            <a:r>
              <a:rPr dirty="0" sz="1700" spc="-55">
                <a:solidFill>
                  <a:srgbClr val="5E5E5E"/>
                </a:solidFill>
                <a:latin typeface="Lucida Sans Unicode"/>
                <a:cs typeface="Lucida Sans Unicode"/>
              </a:rPr>
              <a:t>i </a:t>
            </a:r>
            <a:r>
              <a:rPr dirty="0" sz="1700" spc="-5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automatiserade</a:t>
            </a:r>
            <a:r>
              <a:rPr dirty="0" sz="17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5E5E5E"/>
                </a:solidFill>
                <a:latin typeface="Lucida Sans Unicode"/>
                <a:cs typeface="Lucida Sans Unicode"/>
              </a:rPr>
              <a:t>menyer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E5E5E"/>
                </a:solidFill>
                <a:latin typeface="Lucida Sans Unicode"/>
                <a:cs typeface="Lucida Sans Unicode"/>
              </a:rPr>
              <a:t>innan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de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5E5E5E"/>
                </a:solidFill>
                <a:latin typeface="Lucida Sans Unicode"/>
                <a:cs typeface="Lucida Sans Unicode"/>
              </a:rPr>
              <a:t>når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levande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person.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3657600" cy="3965575"/>
          </a:xfrm>
          <a:custGeom>
            <a:avLst/>
            <a:gdLst/>
            <a:ahLst/>
            <a:cxnLst/>
            <a:rect l="l" t="t" r="r" b="b"/>
            <a:pathLst>
              <a:path w="3657600" h="3965575">
                <a:moveTo>
                  <a:pt x="3657600" y="0"/>
                </a:moveTo>
                <a:lnTo>
                  <a:pt x="0" y="0"/>
                </a:lnTo>
                <a:lnTo>
                  <a:pt x="0" y="3965448"/>
                </a:lnTo>
                <a:lnTo>
                  <a:pt x="3657600" y="3965448"/>
                </a:lnTo>
                <a:lnTo>
                  <a:pt x="3657600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9064" y="4539996"/>
            <a:ext cx="1393190" cy="815340"/>
          </a:xfrm>
          <a:custGeom>
            <a:avLst/>
            <a:gdLst/>
            <a:ahLst/>
            <a:cxnLst/>
            <a:rect l="l" t="t" r="r" b="b"/>
            <a:pathLst>
              <a:path w="1393190" h="815339">
                <a:moveTo>
                  <a:pt x="1392935" y="0"/>
                </a:moveTo>
                <a:lnTo>
                  <a:pt x="0" y="0"/>
                </a:lnTo>
                <a:lnTo>
                  <a:pt x="0" y="815339"/>
                </a:lnTo>
                <a:lnTo>
                  <a:pt x="1392935" y="815339"/>
                </a:lnTo>
                <a:lnTo>
                  <a:pt x="1392935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0"/>
            <a:ext cx="8627364" cy="45399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7055" y="966596"/>
            <a:ext cx="820419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40" b="1">
                <a:solidFill>
                  <a:srgbClr val="FFFFFF"/>
                </a:solidFill>
                <a:latin typeface="Arial"/>
                <a:cs typeface="Arial"/>
              </a:rPr>
              <a:t>TIPS</a:t>
            </a:r>
            <a:r>
              <a:rPr dirty="0" sz="2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3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7055" y="1320038"/>
            <a:ext cx="159321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340"/>
              <a:t>I</a:t>
            </a:r>
            <a:r>
              <a:rPr dirty="0" sz="3100" spc="-100"/>
              <a:t> </a:t>
            </a:r>
            <a:r>
              <a:rPr dirty="0" sz="3100" spc="120"/>
              <a:t>fall</a:t>
            </a:r>
            <a:r>
              <a:rPr dirty="0" sz="3100" spc="-100"/>
              <a:t> </a:t>
            </a:r>
            <a:r>
              <a:rPr dirty="0" sz="3100" spc="254"/>
              <a:t>att</a:t>
            </a:r>
            <a:endParaRPr sz="3100"/>
          </a:p>
        </p:txBody>
      </p:sp>
      <p:sp>
        <p:nvSpPr>
          <p:cNvPr id="10" name="object 10"/>
          <p:cNvSpPr txBox="1"/>
          <p:nvPr/>
        </p:nvSpPr>
        <p:spPr>
          <a:xfrm>
            <a:off x="467055" y="1735582"/>
            <a:ext cx="1943735" cy="786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95"/>
              </a:lnSpc>
              <a:spcBef>
                <a:spcPts val="100"/>
              </a:spcBef>
            </a:pPr>
            <a:r>
              <a:rPr dirty="0" sz="2600" spc="85" b="1">
                <a:solidFill>
                  <a:srgbClr val="FFFFFF"/>
                </a:solidFill>
                <a:latin typeface="Arial"/>
                <a:cs typeface="Arial"/>
              </a:rPr>
              <a:t>gemenskap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3295"/>
              </a:lnSpc>
            </a:pPr>
            <a:r>
              <a:rPr dirty="0" sz="3100" spc="105" b="1">
                <a:solidFill>
                  <a:srgbClr val="FFFFFF"/>
                </a:solidFill>
                <a:latin typeface="Arial"/>
                <a:cs typeface="Arial"/>
              </a:rPr>
              <a:t>medling,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055" y="2388870"/>
            <a:ext cx="26181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95" b="1">
                <a:solidFill>
                  <a:srgbClr val="FFFFFF"/>
                </a:solidFill>
                <a:latin typeface="Arial"/>
                <a:cs typeface="Arial"/>
              </a:rPr>
              <a:t>dela</a:t>
            </a:r>
            <a:r>
              <a:rPr dirty="0" sz="3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30" b="1">
                <a:solidFill>
                  <a:srgbClr val="FFFFFF"/>
                </a:solidFill>
                <a:latin typeface="Arial"/>
                <a:cs typeface="Arial"/>
              </a:rPr>
              <a:t>frågorna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055" y="2703067"/>
            <a:ext cx="2757805" cy="1199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15"/>
              </a:lnSpc>
              <a:spcBef>
                <a:spcPts val="100"/>
              </a:spcBef>
            </a:pPr>
            <a:r>
              <a:rPr dirty="0" sz="3300" spc="100" b="1">
                <a:solidFill>
                  <a:srgbClr val="FFFFFF"/>
                </a:solidFill>
                <a:latin typeface="Arial"/>
                <a:cs typeface="Arial"/>
              </a:rPr>
              <a:t>av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dirty="0" sz="2600" spc="85" b="1">
                <a:solidFill>
                  <a:srgbClr val="FFFFFF"/>
                </a:solidFill>
                <a:latin typeface="Arial"/>
                <a:cs typeface="Arial"/>
              </a:rPr>
              <a:t>gemenskap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25" b="1">
                <a:solidFill>
                  <a:srgbClr val="FFFFFF"/>
                </a:solidFill>
                <a:latin typeface="Arial"/>
                <a:cs typeface="Arial"/>
              </a:rPr>
              <a:t>med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2000" spc="100" b="1">
                <a:solidFill>
                  <a:srgbClr val="FFFFFF"/>
                </a:solidFill>
                <a:latin typeface="Arial"/>
                <a:cs typeface="Arial"/>
              </a:rPr>
              <a:t>allmänheten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868" y="5115776"/>
            <a:ext cx="8401685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De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sociala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mediernas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tidsålder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gör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vi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snabbt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enkelt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kan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skriva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om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frågor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dela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information.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5E5E5E"/>
                </a:solidFill>
                <a:latin typeface="Lucida Sans Unicode"/>
                <a:cs typeface="Lucida Sans Unicode"/>
              </a:rPr>
              <a:t>Vid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vanliga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problem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samhället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det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bra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5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öka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medvetenheten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positiv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respektfull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ton.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99252" y="2619121"/>
              <a:ext cx="1513205" cy="763270"/>
            </a:xfrm>
            <a:custGeom>
              <a:avLst/>
              <a:gdLst/>
              <a:ahLst/>
              <a:cxnLst/>
              <a:rect l="l" t="t" r="r" b="b"/>
              <a:pathLst>
                <a:path w="1513204" h="763270">
                  <a:moveTo>
                    <a:pt x="1287272" y="574293"/>
                  </a:moveTo>
                  <a:lnTo>
                    <a:pt x="1238250" y="607821"/>
                  </a:lnTo>
                  <a:lnTo>
                    <a:pt x="1180719" y="641476"/>
                  </a:lnTo>
                  <a:lnTo>
                    <a:pt x="1121029" y="673226"/>
                  </a:lnTo>
                  <a:lnTo>
                    <a:pt x="1054862" y="701548"/>
                  </a:lnTo>
                  <a:lnTo>
                    <a:pt x="984631" y="726186"/>
                  </a:lnTo>
                  <a:lnTo>
                    <a:pt x="912241" y="745616"/>
                  </a:lnTo>
                  <a:lnTo>
                    <a:pt x="873760" y="752728"/>
                  </a:lnTo>
                  <a:lnTo>
                    <a:pt x="835406" y="758063"/>
                  </a:lnTo>
                  <a:lnTo>
                    <a:pt x="797051" y="761618"/>
                  </a:lnTo>
                  <a:lnTo>
                    <a:pt x="756538" y="763269"/>
                  </a:lnTo>
                  <a:lnTo>
                    <a:pt x="720344" y="763269"/>
                  </a:lnTo>
                  <a:lnTo>
                    <a:pt x="686181" y="759713"/>
                  </a:lnTo>
                  <a:lnTo>
                    <a:pt x="652145" y="756284"/>
                  </a:lnTo>
                  <a:lnTo>
                    <a:pt x="618109" y="749173"/>
                  </a:lnTo>
                  <a:lnTo>
                    <a:pt x="583946" y="742188"/>
                  </a:lnTo>
                  <a:lnTo>
                    <a:pt x="549783" y="733298"/>
                  </a:lnTo>
                  <a:lnTo>
                    <a:pt x="517906" y="724407"/>
                  </a:lnTo>
                  <a:lnTo>
                    <a:pt x="485901" y="713866"/>
                  </a:lnTo>
                  <a:lnTo>
                    <a:pt x="456057" y="701548"/>
                  </a:lnTo>
                  <a:lnTo>
                    <a:pt x="424052" y="689101"/>
                  </a:lnTo>
                  <a:lnTo>
                    <a:pt x="366522" y="660780"/>
                  </a:lnTo>
                  <a:lnTo>
                    <a:pt x="311150" y="630808"/>
                  </a:lnTo>
                  <a:lnTo>
                    <a:pt x="259969" y="597280"/>
                  </a:lnTo>
                  <a:lnTo>
                    <a:pt x="210947" y="565403"/>
                  </a:lnTo>
                  <a:lnTo>
                    <a:pt x="166116" y="531876"/>
                  </a:lnTo>
                  <a:lnTo>
                    <a:pt x="125730" y="499999"/>
                  </a:lnTo>
                  <a:lnTo>
                    <a:pt x="91567" y="470026"/>
                  </a:lnTo>
                  <a:lnTo>
                    <a:pt x="34036" y="416940"/>
                  </a:lnTo>
                  <a:lnTo>
                    <a:pt x="0" y="381634"/>
                  </a:lnTo>
                  <a:lnTo>
                    <a:pt x="34036" y="346201"/>
                  </a:lnTo>
                  <a:lnTo>
                    <a:pt x="91567" y="293242"/>
                  </a:lnTo>
                  <a:lnTo>
                    <a:pt x="125730" y="263270"/>
                  </a:lnTo>
                  <a:lnTo>
                    <a:pt x="166116" y="231393"/>
                  </a:lnTo>
                  <a:lnTo>
                    <a:pt x="210947" y="197865"/>
                  </a:lnTo>
                  <a:lnTo>
                    <a:pt x="259969" y="165988"/>
                  </a:lnTo>
                  <a:lnTo>
                    <a:pt x="311150" y="134238"/>
                  </a:lnTo>
                  <a:lnTo>
                    <a:pt x="366522" y="102362"/>
                  </a:lnTo>
                  <a:lnTo>
                    <a:pt x="424052" y="74167"/>
                  </a:lnTo>
                  <a:lnTo>
                    <a:pt x="456057" y="61721"/>
                  </a:lnTo>
                  <a:lnTo>
                    <a:pt x="485901" y="49402"/>
                  </a:lnTo>
                  <a:lnTo>
                    <a:pt x="517906" y="38734"/>
                  </a:lnTo>
                  <a:lnTo>
                    <a:pt x="549783" y="29971"/>
                  </a:lnTo>
                  <a:lnTo>
                    <a:pt x="583946" y="21081"/>
                  </a:lnTo>
                  <a:lnTo>
                    <a:pt x="618109" y="14096"/>
                  </a:lnTo>
                  <a:lnTo>
                    <a:pt x="652145" y="6984"/>
                  </a:lnTo>
                  <a:lnTo>
                    <a:pt x="686181" y="3428"/>
                  </a:lnTo>
                  <a:lnTo>
                    <a:pt x="720344" y="0"/>
                  </a:lnTo>
                  <a:lnTo>
                    <a:pt x="756538" y="0"/>
                  </a:lnTo>
                  <a:lnTo>
                    <a:pt x="797051" y="1650"/>
                  </a:lnTo>
                  <a:lnTo>
                    <a:pt x="835406" y="5206"/>
                  </a:lnTo>
                  <a:lnTo>
                    <a:pt x="873760" y="10540"/>
                  </a:lnTo>
                  <a:lnTo>
                    <a:pt x="912241" y="17525"/>
                  </a:lnTo>
                  <a:lnTo>
                    <a:pt x="984631" y="37083"/>
                  </a:lnTo>
                  <a:lnTo>
                    <a:pt x="1020826" y="49402"/>
                  </a:lnTo>
                  <a:lnTo>
                    <a:pt x="1089025" y="75945"/>
                  </a:lnTo>
                  <a:lnTo>
                    <a:pt x="1180719" y="121792"/>
                  </a:lnTo>
                  <a:lnTo>
                    <a:pt x="1238250" y="155448"/>
                  </a:lnTo>
                  <a:lnTo>
                    <a:pt x="1287272" y="188975"/>
                  </a:lnTo>
                  <a:lnTo>
                    <a:pt x="1329817" y="219075"/>
                  </a:lnTo>
                  <a:lnTo>
                    <a:pt x="1368298" y="249046"/>
                  </a:lnTo>
                  <a:lnTo>
                    <a:pt x="1402333" y="277367"/>
                  </a:lnTo>
                  <a:lnTo>
                    <a:pt x="1432178" y="303911"/>
                  </a:lnTo>
                  <a:lnTo>
                    <a:pt x="1481201" y="349757"/>
                  </a:lnTo>
                  <a:lnTo>
                    <a:pt x="1513204" y="381634"/>
                  </a:lnTo>
                  <a:lnTo>
                    <a:pt x="1481201" y="413512"/>
                  </a:lnTo>
                  <a:lnTo>
                    <a:pt x="1432178" y="459358"/>
                  </a:lnTo>
                  <a:lnTo>
                    <a:pt x="1402333" y="485901"/>
                  </a:lnTo>
                  <a:lnTo>
                    <a:pt x="1368298" y="514223"/>
                  </a:lnTo>
                  <a:lnTo>
                    <a:pt x="1329817" y="544194"/>
                  </a:lnTo>
                  <a:lnTo>
                    <a:pt x="1287272" y="574293"/>
                  </a:lnTo>
                  <a:close/>
                </a:path>
                <a:path w="1513204" h="763270">
                  <a:moveTo>
                    <a:pt x="615569" y="381634"/>
                  </a:moveTo>
                  <a:lnTo>
                    <a:pt x="617727" y="369315"/>
                  </a:lnTo>
                  <a:lnTo>
                    <a:pt x="619887" y="358775"/>
                  </a:lnTo>
                  <a:lnTo>
                    <a:pt x="621919" y="346328"/>
                  </a:lnTo>
                  <a:lnTo>
                    <a:pt x="628396" y="335788"/>
                  </a:lnTo>
                  <a:lnTo>
                    <a:pt x="632713" y="326898"/>
                  </a:lnTo>
                  <a:lnTo>
                    <a:pt x="641223" y="316356"/>
                  </a:lnTo>
                  <a:lnTo>
                    <a:pt x="647700" y="307466"/>
                  </a:lnTo>
                  <a:lnTo>
                    <a:pt x="658241" y="300481"/>
                  </a:lnTo>
                  <a:lnTo>
                    <a:pt x="666876" y="291591"/>
                  </a:lnTo>
                  <a:lnTo>
                    <a:pt x="677545" y="286257"/>
                  </a:lnTo>
                  <a:lnTo>
                    <a:pt x="690372" y="279273"/>
                  </a:lnTo>
                  <a:lnTo>
                    <a:pt x="700913" y="275716"/>
                  </a:lnTo>
                  <a:lnTo>
                    <a:pt x="713867" y="270382"/>
                  </a:lnTo>
                  <a:lnTo>
                    <a:pt x="728726" y="268731"/>
                  </a:lnTo>
                  <a:lnTo>
                    <a:pt x="741552" y="266826"/>
                  </a:lnTo>
                  <a:lnTo>
                    <a:pt x="756538" y="265175"/>
                  </a:lnTo>
                  <a:lnTo>
                    <a:pt x="771398" y="266826"/>
                  </a:lnTo>
                  <a:lnTo>
                    <a:pt x="784225" y="268731"/>
                  </a:lnTo>
                  <a:lnTo>
                    <a:pt x="799211" y="270382"/>
                  </a:lnTo>
                  <a:lnTo>
                    <a:pt x="812038" y="275716"/>
                  </a:lnTo>
                  <a:lnTo>
                    <a:pt x="822706" y="279273"/>
                  </a:lnTo>
                  <a:lnTo>
                    <a:pt x="835533" y="286257"/>
                  </a:lnTo>
                  <a:lnTo>
                    <a:pt x="846201" y="291591"/>
                  </a:lnTo>
                  <a:lnTo>
                    <a:pt x="854710" y="300481"/>
                  </a:lnTo>
                  <a:lnTo>
                    <a:pt x="865377" y="307466"/>
                  </a:lnTo>
                  <a:lnTo>
                    <a:pt x="871855" y="316356"/>
                  </a:lnTo>
                  <a:lnTo>
                    <a:pt x="880363" y="326898"/>
                  </a:lnTo>
                  <a:lnTo>
                    <a:pt x="884682" y="335788"/>
                  </a:lnTo>
                  <a:lnTo>
                    <a:pt x="891032" y="346328"/>
                  </a:lnTo>
                  <a:lnTo>
                    <a:pt x="893063" y="358775"/>
                  </a:lnTo>
                  <a:lnTo>
                    <a:pt x="895350" y="369315"/>
                  </a:lnTo>
                  <a:lnTo>
                    <a:pt x="897382" y="381634"/>
                  </a:lnTo>
                  <a:lnTo>
                    <a:pt x="895350" y="394080"/>
                  </a:lnTo>
                  <a:lnTo>
                    <a:pt x="893063" y="404621"/>
                  </a:lnTo>
                  <a:lnTo>
                    <a:pt x="891032" y="416940"/>
                  </a:lnTo>
                  <a:lnTo>
                    <a:pt x="884682" y="427608"/>
                  </a:lnTo>
                  <a:lnTo>
                    <a:pt x="880363" y="436371"/>
                  </a:lnTo>
                  <a:lnTo>
                    <a:pt x="871855" y="446913"/>
                  </a:lnTo>
                  <a:lnTo>
                    <a:pt x="865377" y="455802"/>
                  </a:lnTo>
                  <a:lnTo>
                    <a:pt x="854710" y="462914"/>
                  </a:lnTo>
                  <a:lnTo>
                    <a:pt x="846201" y="471677"/>
                  </a:lnTo>
                  <a:lnTo>
                    <a:pt x="835533" y="477012"/>
                  </a:lnTo>
                  <a:lnTo>
                    <a:pt x="822706" y="484124"/>
                  </a:lnTo>
                  <a:lnTo>
                    <a:pt x="812038" y="487679"/>
                  </a:lnTo>
                  <a:lnTo>
                    <a:pt x="799211" y="492887"/>
                  </a:lnTo>
                  <a:lnTo>
                    <a:pt x="784225" y="494664"/>
                  </a:lnTo>
                  <a:lnTo>
                    <a:pt x="771398" y="496442"/>
                  </a:lnTo>
                  <a:lnTo>
                    <a:pt x="756538" y="498220"/>
                  </a:lnTo>
                  <a:lnTo>
                    <a:pt x="741552" y="496442"/>
                  </a:lnTo>
                  <a:lnTo>
                    <a:pt x="728726" y="494664"/>
                  </a:lnTo>
                  <a:lnTo>
                    <a:pt x="713867" y="492887"/>
                  </a:lnTo>
                  <a:lnTo>
                    <a:pt x="700913" y="487679"/>
                  </a:lnTo>
                  <a:lnTo>
                    <a:pt x="690372" y="484124"/>
                  </a:lnTo>
                  <a:lnTo>
                    <a:pt x="677545" y="477012"/>
                  </a:lnTo>
                  <a:lnTo>
                    <a:pt x="666876" y="471677"/>
                  </a:lnTo>
                  <a:lnTo>
                    <a:pt x="658241" y="462914"/>
                  </a:lnTo>
                  <a:lnTo>
                    <a:pt x="647700" y="455802"/>
                  </a:lnTo>
                  <a:lnTo>
                    <a:pt x="641223" y="446913"/>
                  </a:lnTo>
                  <a:lnTo>
                    <a:pt x="632713" y="436371"/>
                  </a:lnTo>
                  <a:lnTo>
                    <a:pt x="628396" y="427608"/>
                  </a:lnTo>
                  <a:lnTo>
                    <a:pt x="621919" y="416940"/>
                  </a:lnTo>
                  <a:lnTo>
                    <a:pt x="619887" y="404621"/>
                  </a:lnTo>
                  <a:lnTo>
                    <a:pt x="617727" y="394080"/>
                  </a:lnTo>
                  <a:lnTo>
                    <a:pt x="615569" y="381634"/>
                  </a:lnTo>
                  <a:close/>
                </a:path>
                <a:path w="1513204" h="763270">
                  <a:moveTo>
                    <a:pt x="391668" y="380873"/>
                  </a:moveTo>
                  <a:lnTo>
                    <a:pt x="393700" y="350900"/>
                  </a:lnTo>
                  <a:lnTo>
                    <a:pt x="398018" y="320801"/>
                  </a:lnTo>
                  <a:lnTo>
                    <a:pt x="419354" y="262636"/>
                  </a:lnTo>
                  <a:lnTo>
                    <a:pt x="453517" y="211454"/>
                  </a:lnTo>
                  <a:lnTo>
                    <a:pt x="498348" y="167386"/>
                  </a:lnTo>
                  <a:lnTo>
                    <a:pt x="551688" y="130301"/>
                  </a:lnTo>
                  <a:lnTo>
                    <a:pt x="613537" y="102107"/>
                  </a:lnTo>
                  <a:lnTo>
                    <a:pt x="681863" y="84454"/>
                  </a:lnTo>
                  <a:lnTo>
                    <a:pt x="756538" y="79248"/>
                  </a:lnTo>
                  <a:lnTo>
                    <a:pt x="829183" y="84454"/>
                  </a:lnTo>
                  <a:lnTo>
                    <a:pt x="899541" y="102107"/>
                  </a:lnTo>
                  <a:lnTo>
                    <a:pt x="961389" y="130301"/>
                  </a:lnTo>
                  <a:lnTo>
                    <a:pt x="1014857" y="167386"/>
                  </a:lnTo>
                  <a:lnTo>
                    <a:pt x="1059561" y="211454"/>
                  </a:lnTo>
                  <a:lnTo>
                    <a:pt x="1093724" y="262636"/>
                  </a:lnTo>
                  <a:lnTo>
                    <a:pt x="1115060" y="320801"/>
                  </a:lnTo>
                  <a:lnTo>
                    <a:pt x="1121410" y="380873"/>
                  </a:lnTo>
                  <a:lnTo>
                    <a:pt x="1115060" y="440816"/>
                  </a:lnTo>
                  <a:lnTo>
                    <a:pt x="1093724" y="499109"/>
                  </a:lnTo>
                  <a:lnTo>
                    <a:pt x="1059561" y="550163"/>
                  </a:lnTo>
                  <a:lnTo>
                    <a:pt x="1014857" y="594359"/>
                  </a:lnTo>
                  <a:lnTo>
                    <a:pt x="961389" y="631443"/>
                  </a:lnTo>
                  <a:lnTo>
                    <a:pt x="899541" y="659638"/>
                  </a:lnTo>
                  <a:lnTo>
                    <a:pt x="829183" y="677290"/>
                  </a:lnTo>
                  <a:lnTo>
                    <a:pt x="756538" y="682498"/>
                  </a:lnTo>
                  <a:lnTo>
                    <a:pt x="718058" y="680846"/>
                  </a:lnTo>
                  <a:lnTo>
                    <a:pt x="681863" y="677290"/>
                  </a:lnTo>
                  <a:lnTo>
                    <a:pt x="647700" y="668401"/>
                  </a:lnTo>
                  <a:lnTo>
                    <a:pt x="613537" y="659638"/>
                  </a:lnTo>
                  <a:lnTo>
                    <a:pt x="551688" y="631443"/>
                  </a:lnTo>
                  <a:lnTo>
                    <a:pt x="498348" y="594359"/>
                  </a:lnTo>
                  <a:lnTo>
                    <a:pt x="453517" y="550163"/>
                  </a:lnTo>
                  <a:lnTo>
                    <a:pt x="419354" y="499109"/>
                  </a:lnTo>
                  <a:lnTo>
                    <a:pt x="398018" y="440816"/>
                  </a:lnTo>
                  <a:lnTo>
                    <a:pt x="391668" y="38087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82317" y="4088638"/>
            <a:ext cx="8125459" cy="101346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900" spc="95"/>
              <a:t>Låt</a:t>
            </a:r>
            <a:r>
              <a:rPr dirty="0" sz="2900" spc="-55"/>
              <a:t> </a:t>
            </a:r>
            <a:r>
              <a:rPr dirty="0" sz="2900" spc="-110"/>
              <a:t>oss</a:t>
            </a:r>
            <a:r>
              <a:rPr dirty="0" sz="2900" spc="-55"/>
              <a:t> </a:t>
            </a:r>
            <a:r>
              <a:rPr dirty="0" sz="2900" spc="215"/>
              <a:t>ta</a:t>
            </a:r>
            <a:r>
              <a:rPr dirty="0" sz="2900" spc="-50"/>
              <a:t> </a:t>
            </a:r>
            <a:r>
              <a:rPr dirty="0" sz="2900" spc="114"/>
              <a:t>en</a:t>
            </a:r>
            <a:r>
              <a:rPr dirty="0" sz="2900" spc="-55"/>
              <a:t> </a:t>
            </a:r>
            <a:r>
              <a:rPr dirty="0" sz="2900" spc="235"/>
              <a:t>titt</a:t>
            </a:r>
            <a:r>
              <a:rPr dirty="0" sz="2900" spc="-55"/>
              <a:t> </a:t>
            </a:r>
            <a:r>
              <a:rPr dirty="0" sz="2900" spc="100"/>
              <a:t>på</a:t>
            </a:r>
            <a:r>
              <a:rPr dirty="0" sz="2900" spc="-50"/>
              <a:t> </a:t>
            </a:r>
            <a:r>
              <a:rPr dirty="0" sz="2900" spc="130"/>
              <a:t>några</a:t>
            </a:r>
            <a:r>
              <a:rPr dirty="0" sz="2900" spc="-55"/>
              <a:t> </a:t>
            </a:r>
            <a:r>
              <a:rPr dirty="0" sz="2900" spc="90"/>
              <a:t>medlingsexempel</a:t>
            </a:r>
            <a:endParaRPr sz="2900"/>
          </a:p>
          <a:p>
            <a:pPr algn="ctr" marL="376555">
              <a:lnSpc>
                <a:spcPct val="100000"/>
              </a:lnSpc>
              <a:spcBef>
                <a:spcPts val="409"/>
              </a:spcBef>
            </a:pPr>
            <a:r>
              <a:rPr dirty="0" sz="2900" spc="10"/>
              <a:t>och</a:t>
            </a:r>
            <a:r>
              <a:rPr dirty="0" sz="2900" spc="-95"/>
              <a:t> </a:t>
            </a:r>
            <a:r>
              <a:rPr dirty="0" sz="2900" spc="70"/>
              <a:t>scenarier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2700" y="1638360"/>
            <a:ext cx="7340941" cy="43733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2267" y="6401987"/>
            <a:ext cx="1731239" cy="12652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5050790" cy="0"/>
          </a:xfrm>
          <a:custGeom>
            <a:avLst/>
            <a:gdLst/>
            <a:ahLst/>
            <a:cxnLst/>
            <a:rect l="l" t="t" r="r" b="b"/>
            <a:pathLst>
              <a:path w="5050790" h="0">
                <a:moveTo>
                  <a:pt x="505028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75931" y="6457188"/>
            <a:ext cx="5116195" cy="0"/>
          </a:xfrm>
          <a:custGeom>
            <a:avLst/>
            <a:gdLst/>
            <a:ahLst/>
            <a:cxnLst/>
            <a:rect l="l" t="t" r="r" b="b"/>
            <a:pathLst>
              <a:path w="5116195" h="0">
                <a:moveTo>
                  <a:pt x="511594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32732" y="6095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0588" y="1789176"/>
            <a:ext cx="5681471" cy="357073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80282" y="468757"/>
            <a:ext cx="435165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65">
                <a:solidFill>
                  <a:srgbClr val="A5377D"/>
                </a:solidFill>
              </a:rPr>
              <a:t>ETT</a:t>
            </a:r>
            <a:r>
              <a:rPr dirty="0" sz="2900" spc="-55">
                <a:solidFill>
                  <a:srgbClr val="A5377D"/>
                </a:solidFill>
              </a:rPr>
              <a:t> </a:t>
            </a:r>
            <a:r>
              <a:rPr dirty="0" sz="2900" spc="-60">
                <a:solidFill>
                  <a:srgbClr val="A5377D"/>
                </a:solidFill>
              </a:rPr>
              <a:t>MEDLINGSEXEMPEL</a:t>
            </a:r>
            <a:endParaRPr sz="2900"/>
          </a:p>
        </p:txBody>
      </p:sp>
      <p:sp>
        <p:nvSpPr>
          <p:cNvPr id="9" name="object 9"/>
          <p:cNvSpPr txBox="1"/>
          <p:nvPr/>
        </p:nvSpPr>
        <p:spPr>
          <a:xfrm>
            <a:off x="2537841" y="1052321"/>
            <a:ext cx="657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 b="1">
                <a:solidFill>
                  <a:srgbClr val="3F3F3F"/>
                </a:solidFill>
                <a:latin typeface="Arial"/>
                <a:cs typeface="Arial"/>
              </a:rPr>
              <a:t>Se</a:t>
            </a:r>
            <a:r>
              <a:rPr dirty="0" sz="2700" spc="-6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700" spc="35" b="1">
                <a:solidFill>
                  <a:srgbClr val="3F3F3F"/>
                </a:solidFill>
                <a:latin typeface="Arial"/>
                <a:cs typeface="Arial"/>
              </a:rPr>
              <a:t>videon:</a:t>
            </a:r>
            <a:r>
              <a:rPr dirty="0" sz="2700" spc="-6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700" spc="60" b="1">
                <a:solidFill>
                  <a:srgbClr val="3F3F3F"/>
                </a:solidFill>
                <a:latin typeface="Arial"/>
                <a:cs typeface="Arial"/>
              </a:rPr>
              <a:t>Sparking</a:t>
            </a:r>
            <a:r>
              <a:rPr dirty="0" sz="2700" spc="-5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700" spc="45" b="1">
                <a:solidFill>
                  <a:srgbClr val="3F3F3F"/>
                </a:solidFill>
                <a:latin typeface="Arial"/>
                <a:cs typeface="Arial"/>
              </a:rPr>
              <a:t>Change,</a:t>
            </a:r>
            <a:r>
              <a:rPr dirty="0" sz="2700" spc="-6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700" spc="30" b="1">
                <a:solidFill>
                  <a:srgbClr val="3F3F3F"/>
                </a:solidFill>
                <a:latin typeface="Arial"/>
                <a:cs typeface="Arial"/>
              </a:rPr>
              <a:t>Tedx</a:t>
            </a:r>
            <a:r>
              <a:rPr dirty="0" sz="2700" spc="-5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700" spc="70" b="1">
                <a:solidFill>
                  <a:srgbClr val="3F3F3F"/>
                </a:solidFill>
                <a:latin typeface="Arial"/>
                <a:cs typeface="Arial"/>
              </a:rPr>
              <a:t>Talk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125" y="1741678"/>
            <a:ext cx="2188845" cy="40957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179705">
              <a:lnSpc>
                <a:spcPct val="114900"/>
              </a:lnSpc>
              <a:spcBef>
                <a:spcPts val="150"/>
              </a:spcBef>
            </a:pPr>
            <a:r>
              <a:rPr dirty="0" sz="2400" spc="-70">
                <a:solidFill>
                  <a:srgbClr val="5E5E5E"/>
                </a:solidFill>
                <a:latin typeface="Lucida Sans Unicode"/>
                <a:cs typeface="Lucida Sans Unicode"/>
              </a:rPr>
              <a:t>Dill </a:t>
            </a:r>
            <a:r>
              <a:rPr dirty="0" sz="2400" spc="-6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Wickremasinghe  </a:t>
            </a:r>
            <a:r>
              <a:rPr dirty="0" sz="2200" spc="5">
                <a:solidFill>
                  <a:srgbClr val="5E5E5E"/>
                </a:solidFill>
                <a:latin typeface="Lucida Sans Unicode"/>
                <a:cs typeface="Lucida Sans Unicode"/>
              </a:rPr>
              <a:t>har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en </a:t>
            </a:r>
            <a:r>
              <a:rPr dirty="0" sz="2200" spc="-45">
                <a:solidFill>
                  <a:srgbClr val="5E5E5E"/>
                </a:solidFill>
                <a:latin typeface="Lucida Sans Unicode"/>
                <a:cs typeface="Lucida Sans Unicode"/>
              </a:rPr>
              <a:t>vision </a:t>
            </a:r>
            <a:r>
              <a:rPr dirty="0" sz="2200" spc="-4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det </a:t>
            </a:r>
            <a:r>
              <a:rPr dirty="0" sz="1900" spc="10">
                <a:solidFill>
                  <a:srgbClr val="5E5E5E"/>
                </a:solidFill>
                <a:latin typeface="Lucida Sans Unicode"/>
                <a:cs typeface="Lucida Sans Unicode"/>
              </a:rPr>
              <a:t>är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5E5E5E"/>
                </a:solidFill>
                <a:latin typeface="Lucida Sans Unicode"/>
                <a:cs typeface="Lucida Sans Unicode"/>
              </a:rPr>
              <a:t>skapa </a:t>
            </a:r>
            <a:r>
              <a:rPr dirty="0" sz="2100">
                <a:solidFill>
                  <a:srgbClr val="5E5E5E"/>
                </a:solidFill>
                <a:latin typeface="Lucida Sans Unicode"/>
                <a:cs typeface="Lucida Sans Unicode"/>
              </a:rPr>
              <a:t>en </a:t>
            </a:r>
            <a:r>
              <a:rPr dirty="0" sz="2100" spc="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E5E5E"/>
                </a:solidFill>
                <a:latin typeface="Lucida Sans Unicode"/>
                <a:cs typeface="Lucida Sans Unicode"/>
              </a:rPr>
              <a:t>inklusive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och  </a:t>
            </a:r>
            <a:r>
              <a:rPr dirty="0" sz="2300" spc="-60">
                <a:solidFill>
                  <a:srgbClr val="5E5E5E"/>
                </a:solidFill>
                <a:latin typeface="Lucida Sans Unicode"/>
                <a:cs typeface="Lucida Sans Unicode"/>
              </a:rPr>
              <a:t>lika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5E5E5E"/>
                </a:solidFill>
                <a:latin typeface="Lucida Sans Unicode"/>
                <a:cs typeface="Lucida Sans Unicode"/>
              </a:rPr>
              <a:t>Irland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>
                <a:solidFill>
                  <a:srgbClr val="5E5E5E"/>
                </a:solidFill>
                <a:latin typeface="Lucida Sans Unicode"/>
                <a:cs typeface="Lucida Sans Unicode"/>
              </a:rPr>
              <a:t>var</a:t>
            </a:r>
            <a:r>
              <a:rPr dirty="0" sz="2300" spc="-16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5E5E5E"/>
                </a:solidFill>
                <a:latin typeface="Lucida Sans Unicode"/>
                <a:cs typeface="Lucida Sans Unicode"/>
              </a:rPr>
              <a:t>alla</a:t>
            </a:r>
            <a:endParaRPr sz="2300">
              <a:latin typeface="Lucida Sans Unicode"/>
              <a:cs typeface="Lucida Sans Unicode"/>
            </a:endParaRPr>
          </a:p>
          <a:p>
            <a:pPr marL="12700" marR="5080">
              <a:lnSpc>
                <a:spcPts val="2880"/>
              </a:lnSpc>
            </a:pP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invånarna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kan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leva 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ett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fylligare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5E5E5E"/>
                </a:solidFill>
                <a:latin typeface="Lucida Sans Unicode"/>
                <a:cs typeface="Lucida Sans Unicode"/>
              </a:rPr>
              <a:t>mer 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autentiskt</a:t>
            </a:r>
            <a:r>
              <a:rPr dirty="0" sz="18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5">
                <a:solidFill>
                  <a:srgbClr val="5E5E5E"/>
                </a:solidFill>
                <a:latin typeface="Lucida Sans Unicode"/>
                <a:cs typeface="Lucida Sans Unicode"/>
              </a:rPr>
              <a:t>liv.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1131" y="2101475"/>
            <a:ext cx="2452370" cy="335089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35890" marR="26670" indent="655320">
              <a:lnSpc>
                <a:spcPct val="115399"/>
              </a:lnSpc>
              <a:spcBef>
                <a:spcPts val="330"/>
              </a:spcBef>
            </a:pPr>
            <a:r>
              <a:rPr dirty="0" sz="2100" spc="-5">
                <a:solidFill>
                  <a:srgbClr val="5E5E5E"/>
                </a:solidFill>
                <a:latin typeface="Lucida Sans Unicode"/>
                <a:cs typeface="Lucida Sans Unicode"/>
              </a:rPr>
              <a:t>Hon</a:t>
            </a:r>
            <a:r>
              <a:rPr dirty="0" sz="21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21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5E5E5E"/>
                </a:solidFill>
                <a:latin typeface="Lucida Sans Unicode"/>
                <a:cs typeface="Lucida Sans Unicode"/>
              </a:rPr>
              <a:t>social 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Rättvisa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Mental  </a:t>
            </a:r>
            <a:r>
              <a:rPr dirty="0" sz="2300" spc="-60">
                <a:solidFill>
                  <a:srgbClr val="5E5E5E"/>
                </a:solidFill>
                <a:latin typeface="Lucida Sans Unicode"/>
                <a:cs typeface="Lucida Sans Unicode"/>
              </a:rPr>
              <a:t>Hälso-sändare </a:t>
            </a:r>
            <a:r>
              <a:rPr dirty="0" sz="2300" spc="-5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E5E5E"/>
                </a:solidFill>
                <a:latin typeface="Lucida Sans Unicode"/>
                <a:cs typeface="Lucida Sans Unicode"/>
              </a:rPr>
              <a:t>journalist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300" spc="-5">
                <a:solidFill>
                  <a:srgbClr val="5E5E5E"/>
                </a:solidFill>
                <a:latin typeface="Lucida Sans Unicode"/>
                <a:cs typeface="Lucida Sans Unicode"/>
              </a:rPr>
              <a:t>presenterar</a:t>
            </a:r>
            <a:r>
              <a:rPr dirty="0" sz="13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5E5E5E"/>
                </a:solidFill>
                <a:latin typeface="Lucida Sans Unicode"/>
                <a:cs typeface="Lucida Sans Unicode"/>
              </a:rPr>
              <a:t>henne</a:t>
            </a:r>
            <a:r>
              <a:rPr dirty="0" sz="13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5E5E5E"/>
                </a:solidFill>
                <a:latin typeface="Lucida Sans Unicode"/>
                <a:cs typeface="Lucida Sans Unicode"/>
              </a:rPr>
              <a:t>varje</a:t>
            </a:r>
            <a:r>
              <a:rPr dirty="0" sz="13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5E5E5E"/>
                </a:solidFill>
                <a:latin typeface="Lucida Sans Unicode"/>
                <a:cs typeface="Lucida Sans Unicode"/>
              </a:rPr>
              <a:t>vecka</a:t>
            </a:r>
            <a:endParaRPr sz="13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620"/>
              </a:spcBef>
            </a:pPr>
            <a:r>
              <a:rPr dirty="0" sz="2000" spc="-35">
                <a:solidFill>
                  <a:srgbClr val="5E5E5E"/>
                </a:solidFill>
                <a:latin typeface="Lucida Sans Unicode"/>
                <a:cs typeface="Lucida Sans Unicode"/>
              </a:rPr>
              <a:t>podcast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"Sparking</a:t>
            </a:r>
            <a:endParaRPr sz="20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180"/>
              </a:spcBef>
            </a:pPr>
            <a:r>
              <a:rPr dirty="0" sz="2300" spc="35">
                <a:solidFill>
                  <a:srgbClr val="5E5E5E"/>
                </a:solidFill>
                <a:latin typeface="Lucida Sans Unicode"/>
                <a:cs typeface="Lucida Sans Unicode"/>
              </a:rPr>
              <a:t>Byt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5E5E5E"/>
                </a:solidFill>
                <a:latin typeface="Lucida Sans Unicode"/>
                <a:cs typeface="Lucida Sans Unicode"/>
              </a:rPr>
              <a:t>med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5E5E5E"/>
                </a:solidFill>
                <a:latin typeface="Lucida Sans Unicode"/>
                <a:cs typeface="Lucida Sans Unicode"/>
              </a:rPr>
              <a:t>Dil”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endParaRPr sz="2300">
              <a:latin typeface="Lucida Sans Unicode"/>
              <a:cs typeface="Lucida Sans Unicode"/>
            </a:endParaRPr>
          </a:p>
          <a:p>
            <a:pPr algn="r" marR="57785">
              <a:lnSpc>
                <a:spcPct val="100000"/>
              </a:lnSpc>
              <a:spcBef>
                <a:spcPts val="520"/>
              </a:spcBef>
            </a:pP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huvudprylarna</a:t>
            </a:r>
            <a:endParaRPr sz="1900">
              <a:latin typeface="Lucida Sans Unicode"/>
              <a:cs typeface="Lucida Sans Unicode"/>
            </a:endParaRPr>
          </a:p>
          <a:p>
            <a:pPr algn="r" marR="36195">
              <a:lnSpc>
                <a:spcPct val="100000"/>
              </a:lnSpc>
              <a:spcBef>
                <a:spcPts val="400"/>
              </a:spcBef>
            </a:pPr>
            <a:r>
              <a:rPr dirty="0" sz="2100" spc="-15">
                <a:solidFill>
                  <a:srgbClr val="5E5E5E"/>
                </a:solidFill>
                <a:latin typeface="Lucida Sans Unicode"/>
                <a:cs typeface="Lucida Sans Unicode"/>
              </a:rPr>
              <a:t>Podcast</a:t>
            </a:r>
            <a:r>
              <a:rPr dirty="0" sz="21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5E5E5E"/>
                </a:solidFill>
                <a:latin typeface="Lucida Sans Unicode"/>
                <a:cs typeface="Lucida Sans Unicode"/>
              </a:rPr>
              <a:t>nätverk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12189460" cy="6858000"/>
            <a:chOff x="3047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405384" y="370331"/>
              <a:ext cx="11381740" cy="6117590"/>
            </a:xfrm>
            <a:custGeom>
              <a:avLst/>
              <a:gdLst/>
              <a:ahLst/>
              <a:cxnLst/>
              <a:rect l="l" t="t" r="r" b="b"/>
              <a:pathLst>
                <a:path w="11381740" h="6117590">
                  <a:moveTo>
                    <a:pt x="11381232" y="0"/>
                  </a:moveTo>
                  <a:lnTo>
                    <a:pt x="0" y="0"/>
                  </a:lnTo>
                  <a:lnTo>
                    <a:pt x="0" y="6117336"/>
                  </a:lnTo>
                  <a:lnTo>
                    <a:pt x="11381232" y="6117336"/>
                  </a:lnTo>
                  <a:lnTo>
                    <a:pt x="11381232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6099047"/>
              <a:ext cx="1732788" cy="126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616153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56837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8880" y="6161532"/>
              <a:ext cx="9723120" cy="0"/>
            </a:xfrm>
            <a:custGeom>
              <a:avLst/>
              <a:gdLst/>
              <a:ahLst/>
              <a:cxnLst/>
              <a:rect l="l" t="t" r="r" b="b"/>
              <a:pathLst>
                <a:path w="9723120" h="0">
                  <a:moveTo>
                    <a:pt x="972312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812" y="0"/>
              <a:ext cx="5689092" cy="685799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6596" y="2578371"/>
            <a:ext cx="3569970" cy="126301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539750">
              <a:lnSpc>
                <a:spcPct val="108000"/>
              </a:lnSpc>
              <a:spcBef>
                <a:spcPts val="95"/>
              </a:spcBef>
            </a:pPr>
            <a:r>
              <a:rPr dirty="0" sz="2500" spc="15" b="0" i="1">
                <a:latin typeface="Trebuchet MS"/>
                <a:cs typeface="Trebuchet MS"/>
              </a:rPr>
              <a:t>Det </a:t>
            </a:r>
            <a:r>
              <a:rPr dirty="0" sz="2500" spc="5" b="0" i="1">
                <a:latin typeface="Trebuchet MS"/>
                <a:cs typeface="Trebuchet MS"/>
              </a:rPr>
              <a:t>finns </a:t>
            </a:r>
            <a:r>
              <a:rPr dirty="0" sz="2500" spc="85" b="0" i="1">
                <a:latin typeface="Trebuchet MS"/>
                <a:cs typeface="Trebuchet MS"/>
              </a:rPr>
              <a:t>så </a:t>
            </a:r>
            <a:r>
              <a:rPr dirty="0" sz="2500" spc="110" b="0" i="1">
                <a:latin typeface="Trebuchet MS"/>
                <a:cs typeface="Trebuchet MS"/>
              </a:rPr>
              <a:t>många </a:t>
            </a:r>
            <a:r>
              <a:rPr dirty="0" sz="2500" spc="114" b="0" i="1">
                <a:latin typeface="Trebuchet MS"/>
                <a:cs typeface="Trebuchet MS"/>
              </a:rPr>
              <a:t> </a:t>
            </a:r>
            <a:r>
              <a:rPr dirty="0" sz="2500" spc="-10" b="0" i="1">
                <a:latin typeface="Trebuchet MS"/>
                <a:cs typeface="Trebuchet MS"/>
              </a:rPr>
              <a:t>problem,</a:t>
            </a:r>
            <a:r>
              <a:rPr dirty="0" sz="2500" spc="-145" b="0" i="1">
                <a:latin typeface="Trebuchet MS"/>
                <a:cs typeface="Trebuchet MS"/>
              </a:rPr>
              <a:t> </a:t>
            </a:r>
            <a:r>
              <a:rPr dirty="0" sz="2500" spc="95" b="0" i="1">
                <a:latin typeface="Trebuchet MS"/>
                <a:cs typeface="Trebuchet MS"/>
              </a:rPr>
              <a:t>men</a:t>
            </a:r>
            <a:r>
              <a:rPr dirty="0" sz="2500" spc="-140" b="0" i="1">
                <a:latin typeface="Trebuchet MS"/>
                <a:cs typeface="Trebuchet MS"/>
              </a:rPr>
              <a:t> </a:t>
            </a:r>
            <a:r>
              <a:rPr dirty="0" sz="2500" spc="35" b="0" i="1">
                <a:latin typeface="Trebuchet MS"/>
                <a:cs typeface="Trebuchet MS"/>
              </a:rPr>
              <a:t>vad</a:t>
            </a:r>
            <a:r>
              <a:rPr dirty="0" sz="2500" spc="-145" b="0" i="1">
                <a:latin typeface="Trebuchet MS"/>
                <a:cs typeface="Trebuchet MS"/>
              </a:rPr>
              <a:t> </a:t>
            </a:r>
            <a:r>
              <a:rPr dirty="0" sz="2500" spc="-10" b="0" i="1">
                <a:latin typeface="Trebuchet MS"/>
                <a:cs typeface="Trebuchet MS"/>
              </a:rPr>
              <a:t>är</a:t>
            </a:r>
            <a:r>
              <a:rPr dirty="0" sz="2500" spc="-140" b="0" i="1">
                <a:latin typeface="Trebuchet MS"/>
                <a:cs typeface="Trebuchet MS"/>
              </a:rPr>
              <a:t> </a:t>
            </a:r>
            <a:r>
              <a:rPr dirty="0" sz="2500" spc="-30" b="0" i="1">
                <a:latin typeface="Trebuchet MS"/>
                <a:cs typeface="Trebuchet MS"/>
              </a:rPr>
              <a:t>det</a:t>
            </a:r>
            <a:endParaRPr sz="2500">
              <a:latin typeface="Trebuchet MS"/>
              <a:cs typeface="Trebuchet MS"/>
            </a:endParaRPr>
          </a:p>
          <a:p>
            <a:pPr marL="724535">
              <a:lnSpc>
                <a:spcPct val="100000"/>
              </a:lnSpc>
              <a:spcBef>
                <a:spcPts val="145"/>
              </a:spcBef>
            </a:pPr>
            <a:r>
              <a:rPr dirty="0" sz="2600" spc="40" b="0" i="1">
                <a:latin typeface="Trebuchet MS"/>
                <a:cs typeface="Trebuchet MS"/>
              </a:rPr>
              <a:t>PRIORITET</a:t>
            </a:r>
            <a:r>
              <a:rPr dirty="0" sz="2600" spc="-155" b="0" i="1">
                <a:latin typeface="Trebuchet MS"/>
                <a:cs typeface="Trebuchet MS"/>
              </a:rPr>
              <a:t> </a:t>
            </a:r>
            <a:r>
              <a:rPr dirty="0" sz="2600" spc="35" b="0" i="1">
                <a:latin typeface="Trebuchet MS"/>
                <a:cs typeface="Trebuchet MS"/>
              </a:rPr>
              <a:t>nr</a:t>
            </a:r>
            <a:r>
              <a:rPr dirty="0" sz="2600" spc="-155" b="0" i="1">
                <a:latin typeface="Trebuchet MS"/>
                <a:cs typeface="Trebuchet MS"/>
              </a:rPr>
              <a:t> </a:t>
            </a:r>
            <a:r>
              <a:rPr dirty="0" sz="2600" spc="95" b="0" i="1">
                <a:latin typeface="Trebuchet MS"/>
                <a:cs typeface="Trebuchet MS"/>
              </a:rPr>
              <a:t>1?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3657600" cy="3965575"/>
          </a:xfrm>
          <a:custGeom>
            <a:avLst/>
            <a:gdLst/>
            <a:ahLst/>
            <a:cxnLst/>
            <a:rect l="l" t="t" r="r" b="b"/>
            <a:pathLst>
              <a:path w="3657600" h="3965575">
                <a:moveTo>
                  <a:pt x="3657600" y="0"/>
                </a:moveTo>
                <a:lnTo>
                  <a:pt x="0" y="0"/>
                </a:lnTo>
                <a:lnTo>
                  <a:pt x="0" y="3965448"/>
                </a:lnTo>
                <a:lnTo>
                  <a:pt x="3657600" y="3965448"/>
                </a:lnTo>
                <a:lnTo>
                  <a:pt x="3657600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9064" y="4539996"/>
            <a:ext cx="1393190" cy="815340"/>
          </a:xfrm>
          <a:custGeom>
            <a:avLst/>
            <a:gdLst/>
            <a:ahLst/>
            <a:cxnLst/>
            <a:rect l="l" t="t" r="r" b="b"/>
            <a:pathLst>
              <a:path w="1393190" h="815339">
                <a:moveTo>
                  <a:pt x="1392935" y="0"/>
                </a:moveTo>
                <a:lnTo>
                  <a:pt x="0" y="0"/>
                </a:lnTo>
                <a:lnTo>
                  <a:pt x="0" y="815339"/>
                </a:lnTo>
                <a:lnTo>
                  <a:pt x="1392935" y="815339"/>
                </a:lnTo>
                <a:lnTo>
                  <a:pt x="1392935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3571" y="0"/>
            <a:ext cx="8758428" cy="492709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508946" y="2569095"/>
            <a:ext cx="546100" cy="705485"/>
            <a:chOff x="2508946" y="2569095"/>
            <a:chExt cx="546100" cy="705485"/>
          </a:xfrm>
        </p:grpSpPr>
        <p:sp>
          <p:nvSpPr>
            <p:cNvPr id="9" name="object 9"/>
            <p:cNvSpPr/>
            <p:nvPr/>
          </p:nvSpPr>
          <p:spPr>
            <a:xfrm>
              <a:off x="2514439" y="2574587"/>
              <a:ext cx="535305" cy="694690"/>
            </a:xfrm>
            <a:custGeom>
              <a:avLst/>
              <a:gdLst/>
              <a:ahLst/>
              <a:cxnLst/>
              <a:rect l="l" t="t" r="r" b="b"/>
              <a:pathLst>
                <a:path w="535305" h="694689">
                  <a:moveTo>
                    <a:pt x="0" y="0"/>
                  </a:moveTo>
                  <a:lnTo>
                    <a:pt x="0" y="694175"/>
                  </a:lnTo>
                  <a:lnTo>
                    <a:pt x="53444" y="659505"/>
                  </a:lnTo>
                  <a:lnTo>
                    <a:pt x="18825" y="659505"/>
                  </a:lnTo>
                  <a:lnTo>
                    <a:pt x="18825" y="34700"/>
                  </a:lnTo>
                  <a:lnTo>
                    <a:pt x="53488" y="34700"/>
                  </a:lnTo>
                  <a:lnTo>
                    <a:pt x="0" y="0"/>
                  </a:lnTo>
                  <a:close/>
                </a:path>
                <a:path w="535305" h="694689">
                  <a:moveTo>
                    <a:pt x="53488" y="34700"/>
                  </a:moveTo>
                  <a:lnTo>
                    <a:pt x="18825" y="34700"/>
                  </a:lnTo>
                  <a:lnTo>
                    <a:pt x="500410" y="347103"/>
                  </a:lnTo>
                  <a:lnTo>
                    <a:pt x="18825" y="659505"/>
                  </a:lnTo>
                  <a:lnTo>
                    <a:pt x="53444" y="659505"/>
                  </a:lnTo>
                  <a:lnTo>
                    <a:pt x="535026" y="347103"/>
                  </a:lnTo>
                  <a:lnTo>
                    <a:pt x="53488" y="34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14439" y="2574587"/>
              <a:ext cx="535305" cy="694690"/>
            </a:xfrm>
            <a:custGeom>
              <a:avLst/>
              <a:gdLst/>
              <a:ahLst/>
              <a:cxnLst/>
              <a:rect l="l" t="t" r="r" b="b"/>
              <a:pathLst>
                <a:path w="535305" h="694689">
                  <a:moveTo>
                    <a:pt x="0" y="694175"/>
                  </a:moveTo>
                  <a:lnTo>
                    <a:pt x="535026" y="347103"/>
                  </a:lnTo>
                  <a:lnTo>
                    <a:pt x="0" y="0"/>
                  </a:lnTo>
                  <a:lnTo>
                    <a:pt x="0" y="694175"/>
                  </a:lnTo>
                  <a:close/>
                </a:path>
                <a:path w="535305" h="694689">
                  <a:moveTo>
                    <a:pt x="18825" y="34700"/>
                  </a:moveTo>
                  <a:lnTo>
                    <a:pt x="500410" y="347103"/>
                  </a:lnTo>
                  <a:lnTo>
                    <a:pt x="18825" y="659505"/>
                  </a:lnTo>
                  <a:lnTo>
                    <a:pt x="18825" y="34700"/>
                  </a:lnTo>
                  <a:close/>
                </a:path>
              </a:pathLst>
            </a:custGeom>
            <a:ln w="109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67055" y="1025525"/>
            <a:ext cx="150749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95" b="1">
                <a:solidFill>
                  <a:srgbClr val="FFFFFF"/>
                </a:solidFill>
                <a:latin typeface="Arial"/>
                <a:cs typeface="Arial"/>
              </a:rPr>
              <a:t>Aktivitet: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67055" y="1405382"/>
            <a:ext cx="168973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65"/>
              <a:t>Titta</a:t>
            </a:r>
            <a:r>
              <a:rPr dirty="0" sz="3400" spc="-140"/>
              <a:t> </a:t>
            </a:r>
            <a:r>
              <a:rPr dirty="0" sz="3400" spc="114"/>
              <a:t>på</a:t>
            </a:r>
            <a:endParaRPr sz="3400"/>
          </a:p>
        </p:txBody>
      </p:sp>
      <p:sp>
        <p:nvSpPr>
          <p:cNvPr id="13" name="object 13"/>
          <p:cNvSpPr txBox="1"/>
          <p:nvPr/>
        </p:nvSpPr>
        <p:spPr>
          <a:xfrm>
            <a:off x="467055" y="1949958"/>
            <a:ext cx="1269365" cy="1186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5" b="1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1475"/>
              </a:spcBef>
            </a:pPr>
            <a:r>
              <a:rPr dirty="0" sz="1500" spc="40" b="1">
                <a:solidFill>
                  <a:srgbClr val="FFFFFF"/>
                </a:solidFill>
                <a:latin typeface="Arial"/>
                <a:cs typeface="Arial"/>
              </a:rPr>
              <a:t>Dubbelklicka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2330"/>
              </a:lnSpc>
            </a:pP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pil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055" y="5285333"/>
            <a:ext cx="91427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100" spc="-15">
                <a:solidFill>
                  <a:srgbClr val="5E5E5E"/>
                </a:solidFill>
                <a:latin typeface="Lucida Sans Unicode"/>
                <a:cs typeface="Lucida Sans Unicode"/>
              </a:rPr>
              <a:t>Kriterierna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5E5E5E"/>
                </a:solidFill>
                <a:latin typeface="Lucida Sans Unicode"/>
                <a:cs typeface="Lucida Sans Unicode"/>
              </a:rPr>
              <a:t>bedöma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5E5E5E"/>
                </a:solidFill>
                <a:latin typeface="Lucida Sans Unicode"/>
                <a:cs typeface="Lucida Sans Unicode"/>
              </a:rPr>
              <a:t>problem</a:t>
            </a:r>
            <a:r>
              <a:rPr dirty="0" sz="21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5E5E5E"/>
                </a:solidFill>
                <a:latin typeface="Lucida Sans Unicode"/>
                <a:cs typeface="Lucida Sans Unicode"/>
              </a:rPr>
              <a:t>som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5E5E5E"/>
                </a:solidFill>
                <a:latin typeface="Lucida Sans Unicode"/>
                <a:cs typeface="Lucida Sans Unicode"/>
              </a:rPr>
              <a:t>står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0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5E5E5E"/>
                </a:solidFill>
                <a:latin typeface="Lucida Sans Unicode"/>
                <a:cs typeface="Lucida Sans Unicode"/>
              </a:rPr>
              <a:t>vägen</a:t>
            </a:r>
            <a:r>
              <a:rPr dirty="0" sz="21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5E5E5E"/>
                </a:solidFill>
                <a:latin typeface="Lucida Sans Unicode"/>
                <a:cs typeface="Lucida Sans Unicode"/>
              </a:rPr>
              <a:t>inkluderande </a:t>
            </a:r>
            <a:r>
              <a:rPr dirty="0" sz="2100" spc="-65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5E5E5E"/>
                </a:solidFill>
                <a:latin typeface="Lucida Sans Unicode"/>
                <a:cs typeface="Lucida Sans Unicode"/>
              </a:rPr>
              <a:t>gemenskap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2231" y="301752"/>
            <a:ext cx="11513820" cy="1859280"/>
          </a:xfrm>
          <a:prstGeom prst="rect"/>
          <a:solidFill>
            <a:srgbClr val="76C5D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542290">
              <a:lnSpc>
                <a:spcPct val="100000"/>
              </a:lnSpc>
              <a:spcBef>
                <a:spcPts val="2495"/>
              </a:spcBef>
            </a:pPr>
            <a:r>
              <a:rPr dirty="0" sz="2300" spc="-60" b="0">
                <a:latin typeface="Lucida Sans Unicode"/>
                <a:cs typeface="Lucida Sans Unicode"/>
              </a:rPr>
              <a:t>Att</a:t>
            </a:r>
            <a:r>
              <a:rPr dirty="0" sz="2300" spc="-125" b="0">
                <a:latin typeface="Lucida Sans Unicode"/>
                <a:cs typeface="Lucida Sans Unicode"/>
              </a:rPr>
              <a:t> </a:t>
            </a:r>
            <a:r>
              <a:rPr dirty="0" sz="2300" spc="-25" b="0">
                <a:latin typeface="Lucida Sans Unicode"/>
                <a:cs typeface="Lucida Sans Unicode"/>
              </a:rPr>
              <a:t>hitta</a:t>
            </a:r>
            <a:r>
              <a:rPr dirty="0" sz="2300" spc="-125" b="0">
                <a:latin typeface="Lucida Sans Unicode"/>
                <a:cs typeface="Lucida Sans Unicode"/>
              </a:rPr>
              <a:t> </a:t>
            </a:r>
            <a:r>
              <a:rPr dirty="0" sz="2300" spc="-20" b="0">
                <a:latin typeface="Lucida Sans Unicode"/>
                <a:cs typeface="Lucida Sans Unicode"/>
              </a:rPr>
              <a:t>det</a:t>
            </a:r>
            <a:r>
              <a:rPr dirty="0" sz="2300" spc="-125" b="0">
                <a:latin typeface="Lucida Sans Unicode"/>
                <a:cs typeface="Lucida Sans Unicode"/>
              </a:rPr>
              <a:t> </a:t>
            </a:r>
            <a:r>
              <a:rPr dirty="0" sz="2300" spc="-20" b="0">
                <a:latin typeface="Lucida Sans Unicode"/>
                <a:cs typeface="Lucida Sans Unicode"/>
              </a:rPr>
              <a:t>prioriterade</a:t>
            </a:r>
            <a:r>
              <a:rPr dirty="0" sz="2300" spc="-125" b="0">
                <a:latin typeface="Lucida Sans Unicode"/>
                <a:cs typeface="Lucida Sans Unicode"/>
              </a:rPr>
              <a:t> </a:t>
            </a:r>
            <a:r>
              <a:rPr dirty="0" sz="2300" spc="-20" b="0">
                <a:latin typeface="Lucida Sans Unicode"/>
                <a:cs typeface="Lucida Sans Unicode"/>
              </a:rPr>
              <a:t>problemet</a:t>
            </a:r>
            <a:r>
              <a:rPr dirty="0" sz="2300" spc="-125" b="0">
                <a:latin typeface="Lucida Sans Unicode"/>
                <a:cs typeface="Lucida Sans Unicode"/>
              </a:rPr>
              <a:t> </a:t>
            </a:r>
            <a:r>
              <a:rPr dirty="0" sz="2300" spc="-160" b="0">
                <a:latin typeface="Lucida Sans Unicode"/>
                <a:cs typeface="Lucida Sans Unicode"/>
              </a:rPr>
              <a:t>ATT</a:t>
            </a:r>
            <a:r>
              <a:rPr dirty="0" sz="2300" spc="-125" b="0">
                <a:latin typeface="Lucida Sans Unicode"/>
                <a:cs typeface="Lucida Sans Unicode"/>
              </a:rPr>
              <a:t> </a:t>
            </a:r>
            <a:r>
              <a:rPr dirty="0" sz="2300" spc="-15" b="0">
                <a:latin typeface="Lucida Sans Unicode"/>
                <a:cs typeface="Lucida Sans Unicode"/>
              </a:rPr>
              <a:t>FOKUSERA</a:t>
            </a:r>
            <a:r>
              <a:rPr dirty="0" sz="2300" spc="-125" b="0">
                <a:latin typeface="Lucida Sans Unicode"/>
                <a:cs typeface="Lucida Sans Unicode"/>
              </a:rPr>
              <a:t> </a:t>
            </a:r>
            <a:r>
              <a:rPr dirty="0" sz="2300" b="0">
                <a:latin typeface="Lucida Sans Unicode"/>
                <a:cs typeface="Lucida Sans Unicode"/>
              </a:rPr>
              <a:t>PÅ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2667000"/>
            <a:ext cx="10380345" cy="2588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848994" indent="-343535">
              <a:lnSpc>
                <a:spcPct val="120100"/>
              </a:lnSpc>
              <a:spcBef>
                <a:spcPts val="100"/>
              </a:spcBef>
              <a:buSzPct val="133333"/>
              <a:buFont typeface="MS UI Gothic"/>
              <a:buChar char="✓"/>
              <a:tabLst>
                <a:tab pos="356235" algn="l"/>
              </a:tabLst>
            </a:pP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Nu,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5E5E5E"/>
                </a:solidFill>
                <a:latin typeface="Lucida Sans Unicode"/>
                <a:cs typeface="Lucida Sans Unicode"/>
              </a:rPr>
              <a:t>när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5E5E5E"/>
                </a:solidFill>
                <a:latin typeface="Lucida Sans Unicode"/>
                <a:cs typeface="Lucida Sans Unicode"/>
              </a:rPr>
              <a:t>har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fulländat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identifiera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problemen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förstå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dem,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låt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5E5E5E"/>
                </a:solidFill>
                <a:latin typeface="Lucida Sans Unicode"/>
                <a:cs typeface="Lucida Sans Unicode"/>
              </a:rPr>
              <a:t>oss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använda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ett </a:t>
            </a:r>
            <a:r>
              <a:rPr dirty="0" sz="1800" spc="-55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modernt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innovativt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tillvägagångssätt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5E5E5E"/>
                </a:solidFill>
                <a:latin typeface="Lucida Sans Unicode"/>
                <a:cs typeface="Lucida Sans Unicode"/>
              </a:rPr>
              <a:t>PRIORITERA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DEM.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E5E5E"/>
              </a:buClr>
              <a:buFont typeface="MS UI Gothic"/>
              <a:buChar char="✓"/>
            </a:pPr>
            <a:endParaRPr sz="3000">
              <a:latin typeface="Lucida Sans Unicode"/>
              <a:cs typeface="Lucida Sans Unicode"/>
            </a:endParaRPr>
          </a:p>
          <a:p>
            <a:pPr marL="355600" marR="5080" indent="-343535">
              <a:lnSpc>
                <a:spcPct val="113700"/>
              </a:lnSpc>
              <a:buSzPct val="126315"/>
              <a:buFont typeface="MS UI Gothic"/>
              <a:buChar char="✓"/>
              <a:tabLst>
                <a:tab pos="356235" algn="l"/>
              </a:tabLst>
            </a:pP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Tillvägagångssättet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kallas </a:t>
            </a:r>
            <a:r>
              <a:rPr dirty="0" sz="1900" spc="25">
                <a:solidFill>
                  <a:srgbClr val="5E5E5E"/>
                </a:solidFill>
                <a:latin typeface="Lucida Sans Unicode"/>
                <a:cs typeface="Lucida Sans Unicode"/>
              </a:rPr>
              <a:t>DESIGN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THINKING!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Det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hjälper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problemlösare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förstå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problemet,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samt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förstå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de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människor som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behöver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lösningarna.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Det </a:t>
            </a:r>
            <a:r>
              <a:rPr dirty="0" sz="1900" spc="10">
                <a:solidFill>
                  <a:srgbClr val="5E5E5E"/>
                </a:solidFill>
                <a:latin typeface="Lucida Sans Unicode"/>
                <a:cs typeface="Lucida Sans Unicode"/>
              </a:rPr>
              <a:t>är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djupt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rotat </a:t>
            </a:r>
            <a:r>
              <a:rPr dirty="0" sz="1900" spc="-60">
                <a:solidFill>
                  <a:srgbClr val="5E5E5E"/>
                </a:solidFill>
                <a:latin typeface="Lucida Sans Unicode"/>
                <a:cs typeface="Lucida Sans Unicode"/>
              </a:rPr>
              <a:t>i </a:t>
            </a:r>
            <a:r>
              <a:rPr dirty="0" sz="1900" spc="-5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EMPATHY,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vi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kommer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använda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PRIORITERINGSRÄTTET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baserat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denna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5">
                <a:solidFill>
                  <a:srgbClr val="5E5E5E"/>
                </a:solidFill>
                <a:latin typeface="Lucida Sans Unicode"/>
                <a:cs typeface="Lucida Sans Unicode"/>
              </a:rPr>
              <a:t>DESIGN </a:t>
            </a:r>
            <a:r>
              <a:rPr dirty="0" sz="1900" spc="-5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THINKING-metod.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5878372"/>
            <a:ext cx="432562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141176"/>
              <a:buFont typeface="MS UI Gothic"/>
              <a:buChar char="✓"/>
              <a:tabLst>
                <a:tab pos="356235" algn="l"/>
              </a:tabLst>
            </a:pP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Låt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5E5E5E"/>
                </a:solidFill>
                <a:latin typeface="Lucida Sans Unicode"/>
                <a:cs typeface="Lucida Sans Unicode"/>
              </a:rPr>
              <a:t>oss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nu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lära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5E5E5E"/>
                </a:solidFill>
                <a:latin typeface="Lucida Sans Unicode"/>
                <a:cs typeface="Lucida Sans Unicode"/>
              </a:rPr>
              <a:t>oss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hur</a:t>
            </a:r>
            <a:r>
              <a:rPr dirty="0" sz="17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5E5E5E"/>
                </a:solidFill>
                <a:latin typeface="Lucida Sans Unicode"/>
                <a:cs typeface="Lucida Sans Unicode"/>
              </a:rPr>
              <a:t>man</a:t>
            </a:r>
            <a:r>
              <a:rPr dirty="0" sz="17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prioriterar!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031" y="311911"/>
            <a:ext cx="46716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135">
                <a:solidFill>
                  <a:srgbClr val="76C5D2"/>
                </a:solidFill>
              </a:rPr>
              <a:t>Hur</a:t>
            </a:r>
            <a:r>
              <a:rPr dirty="0" sz="2700" spc="-65">
                <a:solidFill>
                  <a:srgbClr val="76C5D2"/>
                </a:solidFill>
              </a:rPr>
              <a:t> </a:t>
            </a:r>
            <a:r>
              <a:rPr dirty="0" sz="2700" spc="165">
                <a:solidFill>
                  <a:srgbClr val="76C5D2"/>
                </a:solidFill>
              </a:rPr>
              <a:t>man</a:t>
            </a:r>
            <a:r>
              <a:rPr dirty="0" sz="2700" spc="-65">
                <a:solidFill>
                  <a:srgbClr val="76C5D2"/>
                </a:solidFill>
              </a:rPr>
              <a:t> </a:t>
            </a:r>
            <a:r>
              <a:rPr dirty="0" sz="2700" spc="95">
                <a:solidFill>
                  <a:srgbClr val="76C5D2"/>
                </a:solidFill>
              </a:rPr>
              <a:t>blir</a:t>
            </a:r>
            <a:r>
              <a:rPr dirty="0" sz="2700" spc="-65">
                <a:solidFill>
                  <a:srgbClr val="76C5D2"/>
                </a:solidFill>
              </a:rPr>
              <a:t> </a:t>
            </a:r>
            <a:r>
              <a:rPr dirty="0" sz="2700" spc="170">
                <a:solidFill>
                  <a:srgbClr val="76C5D2"/>
                </a:solidFill>
              </a:rPr>
              <a:t>mer</a:t>
            </a:r>
            <a:r>
              <a:rPr dirty="0" sz="2700" spc="-60">
                <a:solidFill>
                  <a:srgbClr val="76C5D2"/>
                </a:solidFill>
              </a:rPr>
              <a:t> </a:t>
            </a:r>
            <a:r>
              <a:rPr dirty="0" sz="2700" spc="110">
                <a:solidFill>
                  <a:srgbClr val="76C5D2"/>
                </a:solidFill>
              </a:rPr>
              <a:t>empatisk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650240" y="1338326"/>
            <a:ext cx="10615295" cy="4632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02895">
              <a:lnSpc>
                <a:spcPct val="100000"/>
              </a:lnSpc>
              <a:spcBef>
                <a:spcPts val="100"/>
              </a:spcBef>
            </a:pPr>
            <a:r>
              <a:rPr dirty="0" sz="2600" spc="45" b="1">
                <a:solidFill>
                  <a:srgbClr val="3F3F3F"/>
                </a:solidFill>
                <a:latin typeface="Arial"/>
                <a:cs typeface="Arial"/>
              </a:rPr>
              <a:t>Testa</a:t>
            </a:r>
            <a:r>
              <a:rPr dirty="0" sz="26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600" spc="85" b="1">
                <a:solidFill>
                  <a:srgbClr val="3F3F3F"/>
                </a:solidFill>
                <a:latin typeface="Arial"/>
                <a:cs typeface="Arial"/>
              </a:rPr>
              <a:t>någon</a:t>
            </a:r>
            <a:r>
              <a:rPr dirty="0" sz="2600" spc="-6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600" spc="75" b="1">
                <a:solidFill>
                  <a:srgbClr val="3F3F3F"/>
                </a:solidFill>
                <a:latin typeface="Arial"/>
                <a:cs typeface="Arial"/>
              </a:rPr>
              <a:t>annans</a:t>
            </a:r>
            <a:r>
              <a:rPr dirty="0" sz="26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600" spc="55" b="1">
                <a:solidFill>
                  <a:srgbClr val="3F3F3F"/>
                </a:solidFill>
                <a:latin typeface="Arial"/>
                <a:cs typeface="Arial"/>
              </a:rPr>
              <a:t>liv</a:t>
            </a:r>
            <a:endParaRPr sz="2600">
              <a:latin typeface="Arial"/>
              <a:cs typeface="Arial"/>
            </a:endParaRPr>
          </a:p>
          <a:p>
            <a:pPr algn="just" marL="12700" marR="115570">
              <a:lnSpc>
                <a:spcPts val="2590"/>
              </a:lnSpc>
              <a:spcBef>
                <a:spcPts val="2770"/>
              </a:spcBef>
            </a:pP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Stå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bara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någon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annans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3F3F3F"/>
                </a:solidFill>
                <a:latin typeface="Lucida Sans Unicode"/>
                <a:cs typeface="Lucida Sans Unicode"/>
              </a:rPr>
              <a:t>skor,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ordspråket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heter,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utan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ta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promenad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2200" spc="-6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dem,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sa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Helen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3F3F3F"/>
                </a:solidFill>
                <a:latin typeface="Lucida Sans Unicode"/>
                <a:cs typeface="Lucida Sans Unicode"/>
              </a:rPr>
              <a:t>Riess,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psykiater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3F3F3F"/>
                </a:solidFill>
                <a:latin typeface="Lucida Sans Unicode"/>
                <a:cs typeface="Lucida Sans Unicode"/>
              </a:rPr>
              <a:t>vid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Harvard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Medical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School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chefsforskare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för </a:t>
            </a:r>
            <a:r>
              <a:rPr dirty="0" sz="2200" spc="-6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Empathetics,</a:t>
            </a:r>
            <a:r>
              <a:rPr dirty="0" sz="22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ger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empatiträning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vårdpersonal.</a:t>
            </a:r>
            <a:endParaRPr sz="220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02899"/>
              </a:lnSpc>
              <a:spcBef>
                <a:spcPts val="910"/>
              </a:spcBef>
              <a:buSzPct val="114285"/>
              <a:buChar char="•"/>
              <a:tabLst>
                <a:tab pos="354965" algn="l"/>
                <a:tab pos="355600" algn="l"/>
              </a:tabLst>
            </a:pPr>
            <a:r>
              <a:rPr dirty="0" sz="2100" spc="10">
                <a:solidFill>
                  <a:srgbClr val="F6BB66"/>
                </a:solidFill>
                <a:latin typeface="Lucida Sans Unicode"/>
                <a:cs typeface="Lucida Sans Unicode"/>
              </a:rPr>
              <a:t>Gå </a:t>
            </a:r>
            <a:r>
              <a:rPr dirty="0" sz="2100" spc="-70">
                <a:solidFill>
                  <a:srgbClr val="F6BB66"/>
                </a:solidFill>
                <a:latin typeface="Lucida Sans Unicode"/>
                <a:cs typeface="Lucida Sans Unicode"/>
              </a:rPr>
              <a:t>i </a:t>
            </a:r>
            <a:r>
              <a:rPr dirty="0" sz="2100" spc="-10">
                <a:solidFill>
                  <a:srgbClr val="F6BB66"/>
                </a:solidFill>
                <a:latin typeface="Lucida Sans Unicode"/>
                <a:cs typeface="Lucida Sans Unicode"/>
              </a:rPr>
              <a:t>någon annans </a:t>
            </a:r>
            <a:r>
              <a:rPr dirty="0" sz="2100" spc="-55">
                <a:solidFill>
                  <a:srgbClr val="F6BB66"/>
                </a:solidFill>
                <a:latin typeface="Lucida Sans Unicode"/>
                <a:cs typeface="Lucida Sans Unicode"/>
              </a:rPr>
              <a:t>kyrka, </a:t>
            </a:r>
            <a:r>
              <a:rPr dirty="0" sz="2100" spc="-50">
                <a:solidFill>
                  <a:srgbClr val="F6BB66"/>
                </a:solidFill>
                <a:latin typeface="Lucida Sans Unicode"/>
                <a:cs typeface="Lucida Sans Unicode"/>
              </a:rPr>
              <a:t>moské, </a:t>
            </a:r>
            <a:r>
              <a:rPr dirty="0" sz="2100" spc="-15">
                <a:solidFill>
                  <a:srgbClr val="F6BB66"/>
                </a:solidFill>
                <a:latin typeface="Lucida Sans Unicode"/>
                <a:cs typeface="Lucida Sans Unicode"/>
              </a:rPr>
              <a:t>synagoga </a:t>
            </a:r>
            <a:r>
              <a:rPr dirty="0" sz="2100" spc="-20">
                <a:solidFill>
                  <a:srgbClr val="F6BB66"/>
                </a:solidFill>
                <a:latin typeface="Lucida Sans Unicode"/>
                <a:cs typeface="Lucida Sans Unicode"/>
              </a:rPr>
              <a:t>eller </a:t>
            </a:r>
            <a:r>
              <a:rPr dirty="0" sz="2100">
                <a:solidFill>
                  <a:srgbClr val="F6BB66"/>
                </a:solidFill>
                <a:latin typeface="Lucida Sans Unicode"/>
                <a:cs typeface="Lucida Sans Unicode"/>
              </a:rPr>
              <a:t>andra </a:t>
            </a:r>
            <a:r>
              <a:rPr dirty="0" sz="2100" spc="-35">
                <a:solidFill>
                  <a:srgbClr val="F6BB66"/>
                </a:solidFill>
                <a:latin typeface="Lucida Sans Unicode"/>
                <a:cs typeface="Lucida Sans Unicode"/>
              </a:rPr>
              <a:t>gudstjänsthus </a:t>
            </a:r>
            <a:r>
              <a:rPr dirty="0" sz="2100" spc="-70">
                <a:solidFill>
                  <a:srgbClr val="F6BB66"/>
                </a:solidFill>
                <a:latin typeface="Lucida Sans Unicode"/>
                <a:cs typeface="Lucida Sans Unicode"/>
              </a:rPr>
              <a:t>i </a:t>
            </a:r>
            <a:r>
              <a:rPr dirty="0" sz="2100">
                <a:solidFill>
                  <a:srgbClr val="F6BB66"/>
                </a:solidFill>
                <a:latin typeface="Lucida Sans Unicode"/>
                <a:cs typeface="Lucida Sans Unicode"/>
              </a:rPr>
              <a:t>några </a:t>
            </a:r>
            <a:r>
              <a:rPr dirty="0" sz="2100" spc="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F6BB66"/>
                </a:solidFill>
                <a:latin typeface="Lucida Sans Unicode"/>
                <a:cs typeface="Lucida Sans Unicode"/>
              </a:rPr>
              <a:t>veckor</a:t>
            </a:r>
            <a:r>
              <a:rPr dirty="0" sz="2100" spc="-12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6BB66"/>
                </a:solidFill>
                <a:latin typeface="Lucida Sans Unicode"/>
                <a:cs typeface="Lucida Sans Unicode"/>
              </a:rPr>
              <a:t>medan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F6BB66"/>
                </a:solidFill>
                <a:latin typeface="Lucida Sans Unicode"/>
                <a:cs typeface="Lucida Sans Unicode"/>
              </a:rPr>
              <a:t>de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6BB66"/>
                </a:solidFill>
                <a:latin typeface="Lucida Sans Unicode"/>
                <a:cs typeface="Lucida Sans Unicode"/>
              </a:rPr>
              <a:t>går</a:t>
            </a:r>
            <a:r>
              <a:rPr dirty="0" sz="2100" spc="-12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0">
                <a:solidFill>
                  <a:srgbClr val="F6BB66"/>
                </a:solidFill>
                <a:latin typeface="Lucida Sans Unicode"/>
                <a:cs typeface="Lucida Sans Unicode"/>
              </a:rPr>
              <a:t>i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F6BB66"/>
                </a:solidFill>
                <a:latin typeface="Lucida Sans Unicode"/>
                <a:cs typeface="Lucida Sans Unicode"/>
              </a:rPr>
              <a:t>din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6BB66"/>
                </a:solidFill>
                <a:latin typeface="Lucida Sans Unicode"/>
                <a:cs typeface="Lucida Sans Unicode"/>
              </a:rPr>
              <a:t>eller</a:t>
            </a:r>
            <a:r>
              <a:rPr dirty="0" sz="2100" spc="-12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F6BB66"/>
                </a:solidFill>
                <a:latin typeface="Lucida Sans Unicode"/>
                <a:cs typeface="Lucida Sans Unicode"/>
              </a:rPr>
              <a:t>besöker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6BB66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F6BB66"/>
                </a:solidFill>
                <a:latin typeface="Lucida Sans Unicode"/>
                <a:cs typeface="Lucida Sans Unicode"/>
              </a:rPr>
              <a:t>del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F6BB66"/>
                </a:solidFill>
                <a:latin typeface="Lucida Sans Unicode"/>
                <a:cs typeface="Lucida Sans Unicode"/>
              </a:rPr>
              <a:t>av</a:t>
            </a:r>
            <a:r>
              <a:rPr dirty="0" sz="2100" spc="-12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6BB66"/>
                </a:solidFill>
                <a:latin typeface="Lucida Sans Unicode"/>
                <a:cs typeface="Lucida Sans Unicode"/>
              </a:rPr>
              <a:t>samhället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F6BB66"/>
                </a:solidFill>
                <a:latin typeface="Lucida Sans Unicode"/>
                <a:cs typeface="Lucida Sans Unicode"/>
              </a:rPr>
              <a:t>som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6BB66"/>
                </a:solidFill>
                <a:latin typeface="Lucida Sans Unicode"/>
                <a:cs typeface="Lucida Sans Unicode"/>
              </a:rPr>
              <a:t>du</a:t>
            </a:r>
            <a:r>
              <a:rPr dirty="0" sz="2100" spc="-12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F6BB66"/>
                </a:solidFill>
                <a:latin typeface="Lucida Sans Unicode"/>
                <a:cs typeface="Lucida Sans Unicode"/>
              </a:rPr>
              <a:t>vanligtvis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F6BB66"/>
                </a:solidFill>
                <a:latin typeface="Lucida Sans Unicode"/>
                <a:cs typeface="Lucida Sans Unicode"/>
              </a:rPr>
              <a:t>inte </a:t>
            </a:r>
            <a:r>
              <a:rPr dirty="0" sz="2100" spc="-65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F6BB66"/>
                </a:solidFill>
                <a:latin typeface="Lucida Sans Unicode"/>
                <a:cs typeface="Lucida Sans Unicode"/>
              </a:rPr>
              <a:t>besöker.</a:t>
            </a:r>
            <a:r>
              <a:rPr dirty="0" sz="2100" spc="-12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F6BB66"/>
                </a:solidFill>
                <a:latin typeface="Lucida Sans Unicode"/>
                <a:cs typeface="Lucida Sans Unicode"/>
              </a:rPr>
              <a:t>Tillbringa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F6BB66"/>
                </a:solidFill>
                <a:latin typeface="Lucida Sans Unicode"/>
                <a:cs typeface="Lucida Sans Unicode"/>
              </a:rPr>
              <a:t>tid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0">
                <a:solidFill>
                  <a:srgbClr val="F6BB66"/>
                </a:solidFill>
                <a:latin typeface="Lucida Sans Unicode"/>
                <a:cs typeface="Lucida Sans Unicode"/>
              </a:rPr>
              <a:t>i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6BB66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6BB66"/>
                </a:solidFill>
                <a:latin typeface="Lucida Sans Unicode"/>
                <a:cs typeface="Lucida Sans Unicode"/>
              </a:rPr>
              <a:t>ny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F6BB66"/>
                </a:solidFill>
                <a:latin typeface="Lucida Sans Unicode"/>
                <a:cs typeface="Lucida Sans Unicode"/>
              </a:rPr>
              <a:t>stadsdel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6BB66"/>
                </a:solidFill>
                <a:latin typeface="Lucida Sans Unicode"/>
                <a:cs typeface="Lucida Sans Unicode"/>
              </a:rPr>
              <a:t>eller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F6BB66"/>
                </a:solidFill>
                <a:latin typeface="Lucida Sans Unicode"/>
                <a:cs typeface="Lucida Sans Unicode"/>
              </a:rPr>
              <a:t>starta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6BB66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F6BB66"/>
                </a:solidFill>
                <a:latin typeface="Lucida Sans Unicode"/>
                <a:cs typeface="Lucida Sans Unicode"/>
              </a:rPr>
              <a:t>konversation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F6BB66"/>
                </a:solidFill>
                <a:latin typeface="Lucida Sans Unicode"/>
                <a:cs typeface="Lucida Sans Unicode"/>
              </a:rPr>
              <a:t>med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6BB66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4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F6BB66"/>
                </a:solidFill>
                <a:latin typeface="Lucida Sans Unicode"/>
                <a:cs typeface="Lucida Sans Unicode"/>
              </a:rPr>
              <a:t>hemlös </a:t>
            </a:r>
            <a:r>
              <a:rPr dirty="0" sz="2100" spc="-65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6BB66"/>
                </a:solidFill>
                <a:latin typeface="Lucida Sans Unicode"/>
                <a:cs typeface="Lucida Sans Unicode"/>
              </a:rPr>
              <a:t>person</a:t>
            </a:r>
            <a:r>
              <a:rPr dirty="0" sz="2100" spc="-12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0">
                <a:solidFill>
                  <a:srgbClr val="F6BB66"/>
                </a:solidFill>
                <a:latin typeface="Lucida Sans Unicode"/>
                <a:cs typeface="Lucida Sans Unicode"/>
              </a:rPr>
              <a:t>i</a:t>
            </a:r>
            <a:r>
              <a:rPr dirty="0" sz="2100" spc="-12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F6BB66"/>
                </a:solidFill>
                <a:latin typeface="Lucida Sans Unicode"/>
                <a:cs typeface="Lucida Sans Unicode"/>
              </a:rPr>
              <a:t>ditt</a:t>
            </a:r>
            <a:r>
              <a:rPr dirty="0" sz="2100" spc="-12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F6BB66"/>
                </a:solidFill>
                <a:latin typeface="Lucida Sans Unicode"/>
                <a:cs typeface="Lucida Sans Unicode"/>
              </a:rPr>
              <a:t>samhälle.</a:t>
            </a:r>
            <a:endParaRPr sz="2100">
              <a:latin typeface="Lucida Sans Unicode"/>
              <a:cs typeface="Lucida Sans Unicode"/>
            </a:endParaRPr>
          </a:p>
          <a:p>
            <a:pPr marL="355600" marR="642620" indent="-342900">
              <a:lnSpc>
                <a:spcPct val="113700"/>
              </a:lnSpc>
              <a:spcBef>
                <a:spcPts val="960"/>
              </a:spcBef>
              <a:buSzPct val="126315"/>
              <a:buChar char="•"/>
              <a:tabLst>
                <a:tab pos="354965" algn="l"/>
                <a:tab pos="355600" algn="l"/>
              </a:tabLst>
            </a:pPr>
            <a:r>
              <a:rPr dirty="0" sz="1900" spc="5">
                <a:solidFill>
                  <a:srgbClr val="A5377D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någons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A5377D"/>
                </a:solidFill>
                <a:latin typeface="Lucida Sans Unicode"/>
                <a:cs typeface="Lucida Sans Unicode"/>
              </a:rPr>
              <a:t>beteende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A5377D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besvärande,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A5377D"/>
                </a:solidFill>
                <a:latin typeface="Lucida Sans Unicode"/>
                <a:cs typeface="Lucida Sans Unicode"/>
              </a:rPr>
              <a:t>fundera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A5377D"/>
                </a:solidFill>
                <a:latin typeface="Lucida Sans Unicode"/>
                <a:cs typeface="Lucida Sans Unicode"/>
              </a:rPr>
              <a:t>över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A5377D"/>
                </a:solidFill>
                <a:latin typeface="Lucida Sans Unicode"/>
                <a:cs typeface="Lucida Sans Unicode"/>
              </a:rPr>
              <a:t>varför.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A5377D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det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A5377D"/>
                </a:solidFill>
                <a:latin typeface="Lucida Sans Unicode"/>
                <a:cs typeface="Lucida Sans Unicode"/>
              </a:rPr>
              <a:t>till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A5377D"/>
                </a:solidFill>
                <a:latin typeface="Lucida Sans Unicode"/>
                <a:cs typeface="Lucida Sans Unicode"/>
              </a:rPr>
              <a:t>exempel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A5377D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A5377D"/>
                </a:solidFill>
                <a:latin typeface="Lucida Sans Unicode"/>
                <a:cs typeface="Lucida Sans Unicode"/>
              </a:rPr>
              <a:t>en </a:t>
            </a:r>
            <a:r>
              <a:rPr dirty="0" sz="1900" spc="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A5377D"/>
                </a:solidFill>
                <a:latin typeface="Lucida Sans Unicode"/>
                <a:cs typeface="Lucida Sans Unicode"/>
              </a:rPr>
              <a:t>tonåring,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A5377D"/>
                </a:solidFill>
                <a:latin typeface="Lucida Sans Unicode"/>
                <a:cs typeface="Lucida Sans Unicode"/>
              </a:rPr>
              <a:t>börja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A5377D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A5377D"/>
                </a:solidFill>
                <a:latin typeface="Lucida Sans Unicode"/>
                <a:cs typeface="Lucida Sans Unicode"/>
              </a:rPr>
              <a:t>erkänna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A5377D"/>
                </a:solidFill>
                <a:latin typeface="Lucida Sans Unicode"/>
                <a:cs typeface="Lucida Sans Unicode"/>
              </a:rPr>
              <a:t>han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A5377D"/>
                </a:solidFill>
                <a:latin typeface="Lucida Sans Unicode"/>
                <a:cs typeface="Lucida Sans Unicode"/>
              </a:rPr>
              <a:t>kan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känna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A5377D"/>
                </a:solidFill>
                <a:latin typeface="Lucida Sans Unicode"/>
                <a:cs typeface="Lucida Sans Unicode"/>
              </a:rPr>
              <a:t>sig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A5377D"/>
                </a:solidFill>
                <a:latin typeface="Lucida Sans Unicode"/>
                <a:cs typeface="Lucida Sans Unicode"/>
              </a:rPr>
              <a:t>stressad,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A5377D"/>
                </a:solidFill>
                <a:latin typeface="Lucida Sans Unicode"/>
                <a:cs typeface="Lucida Sans Unicode"/>
              </a:rPr>
              <a:t>men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A5377D"/>
                </a:solidFill>
                <a:latin typeface="Lucida Sans Unicode"/>
                <a:cs typeface="Lucida Sans Unicode"/>
              </a:rPr>
              <a:t>gå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A5377D"/>
                </a:solidFill>
                <a:latin typeface="Lucida Sans Unicode"/>
                <a:cs typeface="Lucida Sans Unicode"/>
              </a:rPr>
              <a:t>längre: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A5377D"/>
                </a:solidFill>
                <a:latin typeface="Lucida Sans Unicode"/>
                <a:cs typeface="Lucida Sans Unicode"/>
              </a:rPr>
              <a:t>Tänk </a:t>
            </a:r>
            <a:r>
              <a:rPr dirty="0" sz="1900" spc="-59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A5377D"/>
                </a:solidFill>
                <a:latin typeface="Lucida Sans Unicode"/>
                <a:cs typeface="Lucida Sans Unicode"/>
              </a:rPr>
              <a:t>på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A5377D"/>
                </a:solidFill>
                <a:latin typeface="Lucida Sans Unicode"/>
                <a:cs typeface="Lucida Sans Unicode"/>
              </a:rPr>
              <a:t>hur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det</a:t>
            </a:r>
            <a:r>
              <a:rPr dirty="0" sz="1900" spc="-10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A5377D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leva</a:t>
            </a:r>
            <a:r>
              <a:rPr dirty="0" sz="1900" spc="-10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A5377D"/>
                </a:solidFill>
                <a:latin typeface="Lucida Sans Unicode"/>
                <a:cs typeface="Lucida Sans Unicode"/>
              </a:rPr>
              <a:t>sitt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A5377D"/>
                </a:solidFill>
                <a:latin typeface="Lucida Sans Unicode"/>
                <a:cs typeface="Lucida Sans Unicode"/>
              </a:rPr>
              <a:t>dagliga</a:t>
            </a:r>
            <a:r>
              <a:rPr dirty="0" sz="1900" spc="-10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A5377D"/>
                </a:solidFill>
                <a:latin typeface="Lucida Sans Unicode"/>
                <a:cs typeface="Lucida Sans Unicode"/>
              </a:rPr>
              <a:t>liv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A5377D"/>
                </a:solidFill>
                <a:latin typeface="Lucida Sans Unicode"/>
                <a:cs typeface="Lucida Sans Unicode"/>
              </a:rPr>
              <a:t>–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A5377D"/>
                </a:solidFill>
                <a:latin typeface="Lucida Sans Unicode"/>
                <a:cs typeface="Lucida Sans Unicode"/>
              </a:rPr>
              <a:t>hur</a:t>
            </a:r>
            <a:r>
              <a:rPr dirty="0" sz="1900" spc="-10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A5377D"/>
                </a:solidFill>
                <a:latin typeface="Lucida Sans Unicode"/>
                <a:cs typeface="Lucida Sans Unicode"/>
              </a:rPr>
              <a:t>hans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A5377D"/>
                </a:solidFill>
                <a:latin typeface="Lucida Sans Unicode"/>
                <a:cs typeface="Lucida Sans Unicode"/>
              </a:rPr>
              <a:t>bussresa</a:t>
            </a:r>
            <a:r>
              <a:rPr dirty="0" sz="1900" spc="-10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A5377D"/>
                </a:solidFill>
                <a:latin typeface="Lucida Sans Unicode"/>
                <a:cs typeface="Lucida Sans Unicode"/>
              </a:rPr>
              <a:t>är,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A5377D"/>
                </a:solidFill>
                <a:latin typeface="Lucida Sans Unicode"/>
                <a:cs typeface="Lucida Sans Unicode"/>
              </a:rPr>
              <a:t>hur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A5377D"/>
                </a:solidFill>
                <a:latin typeface="Lucida Sans Unicode"/>
                <a:cs typeface="Lucida Sans Unicode"/>
              </a:rPr>
              <a:t>mycket</a:t>
            </a:r>
            <a:r>
              <a:rPr dirty="0" sz="1900" spc="-10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A5377D"/>
                </a:solidFill>
                <a:latin typeface="Lucida Sans Unicode"/>
                <a:cs typeface="Lucida Sans Unicode"/>
              </a:rPr>
              <a:t>läxor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A5377D"/>
                </a:solidFill>
                <a:latin typeface="Lucida Sans Unicode"/>
                <a:cs typeface="Lucida Sans Unicode"/>
              </a:rPr>
              <a:t>han</a:t>
            </a:r>
            <a:r>
              <a:rPr dirty="0" sz="1900" spc="-10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A5377D"/>
                </a:solidFill>
                <a:latin typeface="Lucida Sans Unicode"/>
                <a:cs typeface="Lucida Sans Unicode"/>
              </a:rPr>
              <a:t>har </a:t>
            </a:r>
            <a:r>
              <a:rPr dirty="0" sz="1900" spc="-585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A5377D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4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A5377D"/>
                </a:solidFill>
                <a:latin typeface="Lucida Sans Unicode"/>
                <a:cs typeface="Lucida Sans Unicode"/>
              </a:rPr>
              <a:t>hur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A5377D"/>
                </a:solidFill>
                <a:latin typeface="Lucida Sans Unicode"/>
                <a:cs typeface="Lucida Sans Unicode"/>
              </a:rPr>
              <a:t>mycket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A5377D"/>
                </a:solidFill>
                <a:latin typeface="Lucida Sans Unicode"/>
                <a:cs typeface="Lucida Sans Unicode"/>
              </a:rPr>
              <a:t>sömn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A5377D"/>
                </a:solidFill>
                <a:latin typeface="Lucida Sans Unicode"/>
                <a:cs typeface="Lucida Sans Unicode"/>
              </a:rPr>
              <a:t>han</a:t>
            </a:r>
            <a:r>
              <a:rPr dirty="0" sz="1900" spc="-110">
                <a:solidFill>
                  <a:srgbClr val="A5377D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A5377D"/>
                </a:solidFill>
                <a:latin typeface="Lucida Sans Unicode"/>
                <a:cs typeface="Lucida Sans Unicode"/>
              </a:rPr>
              <a:t>får.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403" y="6528003"/>
            <a:ext cx="4093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>
                <a:latin typeface="Lucida Sans Unicode"/>
                <a:cs typeface="Lucida Sans Unicode"/>
              </a:rPr>
              <a:t>KÄLLA:</a:t>
            </a:r>
            <a:r>
              <a:rPr dirty="0" sz="900" spc="-50">
                <a:latin typeface="Lucida Sans Unicode"/>
                <a:cs typeface="Lucida Sans Unicode"/>
              </a:rPr>
              <a:t> </a:t>
            </a:r>
            <a:r>
              <a:rPr dirty="0" sz="900" spc="10">
                <a:latin typeface="Lucida Sans Unicode"/>
                <a:cs typeface="Lucida Sans Unicode"/>
              </a:rPr>
              <a:t>New</a:t>
            </a:r>
            <a:r>
              <a:rPr dirty="0" sz="900" spc="-50">
                <a:latin typeface="Lucida Sans Unicode"/>
                <a:cs typeface="Lucida Sans Unicode"/>
              </a:rPr>
              <a:t> </a:t>
            </a:r>
            <a:r>
              <a:rPr dirty="0" sz="900" spc="-30">
                <a:latin typeface="Lucida Sans Unicode"/>
                <a:cs typeface="Lucida Sans Unicode"/>
              </a:rPr>
              <a:t>York</a:t>
            </a:r>
            <a:r>
              <a:rPr dirty="0" sz="900" spc="-45">
                <a:latin typeface="Lucida Sans Unicode"/>
                <a:cs typeface="Lucida Sans Unicode"/>
              </a:rPr>
              <a:t> </a:t>
            </a:r>
            <a:r>
              <a:rPr dirty="0" sz="900" spc="-30">
                <a:latin typeface="Lucida Sans Unicode"/>
                <a:cs typeface="Lucida Sans Unicode"/>
              </a:rPr>
              <a:t>Times,</a:t>
            </a:r>
            <a:r>
              <a:rPr dirty="0" sz="900" spc="-50">
                <a:latin typeface="Lucida Sans Unicode"/>
                <a:cs typeface="Lucida Sans Unicode"/>
              </a:rPr>
              <a:t> </a:t>
            </a:r>
            <a:r>
              <a:rPr dirty="0" sz="900" spc="45" b="1">
                <a:latin typeface="Arial"/>
                <a:cs typeface="Arial"/>
              </a:rPr>
              <a:t>Hur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55" b="1">
                <a:latin typeface="Arial"/>
                <a:cs typeface="Arial"/>
              </a:rPr>
              <a:t>man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30" b="1">
                <a:latin typeface="Arial"/>
                <a:cs typeface="Arial"/>
              </a:rPr>
              <a:t>blir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55" b="1">
                <a:latin typeface="Arial"/>
                <a:cs typeface="Arial"/>
              </a:rPr>
              <a:t>mer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30" b="1">
                <a:latin typeface="Arial"/>
                <a:cs typeface="Arial"/>
              </a:rPr>
              <a:t>empatisk,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25" b="1">
                <a:latin typeface="Arial"/>
                <a:cs typeface="Arial"/>
              </a:rPr>
              <a:t>av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15" b="1">
                <a:latin typeface="Arial"/>
                <a:cs typeface="Arial"/>
              </a:rPr>
              <a:t>Claire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Cain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40" b="1">
                <a:latin typeface="Arial"/>
                <a:cs typeface="Arial"/>
              </a:rPr>
              <a:t>Miller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A637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7241" y="1120055"/>
            <a:ext cx="9226550" cy="95440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800" spc="20" b="1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35" b="1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65" b="1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dessa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30" b="1">
                <a:solidFill>
                  <a:srgbClr val="FFFFFF"/>
                </a:solidFill>
                <a:latin typeface="Arial"/>
                <a:cs typeface="Arial"/>
              </a:rPr>
              <a:t>empatilärningar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25" b="1">
                <a:solidFill>
                  <a:srgbClr val="FFFFFF"/>
                </a:solidFill>
                <a:latin typeface="Arial"/>
                <a:cs typeface="Arial"/>
              </a:rPr>
              <a:t>till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00" b="1">
                <a:solidFill>
                  <a:srgbClr val="FFFFFF"/>
                </a:solidFill>
                <a:latin typeface="Arial"/>
                <a:cs typeface="Arial"/>
              </a:rPr>
              <a:t>nästa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20" b="1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endParaRPr sz="2800">
              <a:latin typeface="Arial"/>
              <a:cs typeface="Arial"/>
            </a:endParaRPr>
          </a:p>
          <a:p>
            <a:pPr marL="2613025">
              <a:lnSpc>
                <a:spcPct val="100000"/>
              </a:lnSpc>
              <a:spcBef>
                <a:spcPts val="500"/>
              </a:spcBef>
            </a:pPr>
            <a:r>
              <a:rPr dirty="0" sz="2400" spc="120" b="1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95" b="1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75" b="1">
                <a:solidFill>
                  <a:srgbClr val="FFFFFF"/>
                </a:solidFill>
                <a:latin typeface="Arial"/>
                <a:cs typeface="Arial"/>
              </a:rPr>
              <a:t>välja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00" b="1">
                <a:solidFill>
                  <a:srgbClr val="FFFFFF"/>
                </a:solidFill>
                <a:latin typeface="Arial"/>
                <a:cs typeface="Arial"/>
              </a:rPr>
              <a:t>prioritering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95" b="1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25" b="1">
                <a:solidFill>
                  <a:srgbClr val="FFFFFF"/>
                </a:solidFill>
                <a:latin typeface="Arial"/>
                <a:cs typeface="Arial"/>
              </a:rPr>
              <a:t>arbeta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Arial"/>
                <a:cs typeface="Arial"/>
              </a:rPr>
              <a:t>med.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8452" y="3305302"/>
            <a:ext cx="9470390" cy="136080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330"/>
              </a:spcBef>
            </a:pPr>
            <a:r>
              <a:rPr dirty="0" sz="3000" spc="10" b="1">
                <a:solidFill>
                  <a:srgbClr val="FFFFFF"/>
                </a:solidFill>
                <a:latin typeface="Arial"/>
                <a:cs typeface="Arial"/>
              </a:rPr>
              <a:t>För</a:t>
            </a:r>
            <a:r>
              <a:rPr dirty="0" sz="3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245" b="1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dirty="0" sz="3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00" b="1">
                <a:solidFill>
                  <a:srgbClr val="FFFFFF"/>
                </a:solidFill>
                <a:latin typeface="Arial"/>
                <a:cs typeface="Arial"/>
              </a:rPr>
              <a:t>avgöra</a:t>
            </a:r>
            <a:r>
              <a:rPr dirty="0" sz="3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05" b="1">
                <a:solidFill>
                  <a:srgbClr val="FFFFFF"/>
                </a:solidFill>
                <a:latin typeface="Arial"/>
                <a:cs typeface="Arial"/>
              </a:rPr>
              <a:t>vilken</a:t>
            </a:r>
            <a:r>
              <a:rPr dirty="0" sz="3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25" b="1">
                <a:solidFill>
                  <a:srgbClr val="FFFFFF"/>
                </a:solidFill>
                <a:latin typeface="Arial"/>
                <a:cs typeface="Arial"/>
              </a:rPr>
              <a:t>inverkan</a:t>
            </a:r>
            <a:r>
              <a:rPr dirty="0" sz="3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235" b="1">
                <a:solidFill>
                  <a:srgbClr val="FFFFFF"/>
                </a:solidFill>
                <a:latin typeface="Arial"/>
                <a:cs typeface="Arial"/>
              </a:rPr>
              <a:t>ett</a:t>
            </a:r>
            <a:r>
              <a:rPr dirty="0" sz="3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14" b="1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dirty="0" sz="3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55" b="1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3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05" b="1">
                <a:solidFill>
                  <a:srgbClr val="FFFFFF"/>
                </a:solidFill>
                <a:latin typeface="Arial"/>
                <a:cs typeface="Arial"/>
              </a:rPr>
              <a:t>på </a:t>
            </a:r>
            <a:r>
              <a:rPr dirty="0" sz="3000" spc="-8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60" b="1">
                <a:solidFill>
                  <a:srgbClr val="FFFFFF"/>
                </a:solidFill>
                <a:latin typeface="Arial"/>
                <a:cs typeface="Arial"/>
              </a:rPr>
              <a:t>medlemmarna </a:t>
            </a:r>
            <a:r>
              <a:rPr dirty="0" sz="3000" spc="8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3000" spc="120" b="1">
                <a:solidFill>
                  <a:srgbClr val="FFFFFF"/>
                </a:solidFill>
                <a:latin typeface="Arial"/>
                <a:cs typeface="Arial"/>
              </a:rPr>
              <a:t>samhället </a:t>
            </a:r>
            <a:r>
              <a:rPr dirty="0" sz="3000" spc="130" b="1">
                <a:solidFill>
                  <a:srgbClr val="FFFFFF"/>
                </a:solidFill>
                <a:latin typeface="Arial"/>
                <a:cs typeface="Arial"/>
              </a:rPr>
              <a:t>måste </a:t>
            </a:r>
            <a:r>
              <a:rPr dirty="0" sz="3000" spc="100" b="1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3000" spc="150" b="1">
                <a:solidFill>
                  <a:srgbClr val="FFFFFF"/>
                </a:solidFill>
                <a:latin typeface="Arial"/>
                <a:cs typeface="Arial"/>
              </a:rPr>
              <a:t>lita </a:t>
            </a:r>
            <a:r>
              <a:rPr dirty="0" sz="3000" spc="105" b="1">
                <a:solidFill>
                  <a:srgbClr val="FFFFFF"/>
                </a:solidFill>
                <a:latin typeface="Arial"/>
                <a:cs typeface="Arial"/>
              </a:rPr>
              <a:t>på </a:t>
            </a:r>
            <a:r>
              <a:rPr dirty="0" sz="300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40" b="1">
                <a:solidFill>
                  <a:srgbClr val="FFFFFF"/>
                </a:solidFill>
                <a:latin typeface="Arial"/>
                <a:cs typeface="Arial"/>
              </a:rPr>
              <a:t>empatin.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2976" y="568741"/>
            <a:ext cx="5397606" cy="552114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0240" y="952246"/>
            <a:ext cx="318770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05">
                <a:solidFill>
                  <a:srgbClr val="76C5D2"/>
                </a:solidFill>
              </a:rPr>
              <a:t>Prioriteringsrutnät</a:t>
            </a:r>
            <a:endParaRPr sz="2600"/>
          </a:p>
        </p:txBody>
      </p:sp>
      <p:sp>
        <p:nvSpPr>
          <p:cNvPr id="8" name="object 8"/>
          <p:cNvSpPr txBox="1"/>
          <p:nvPr/>
        </p:nvSpPr>
        <p:spPr>
          <a:xfrm>
            <a:off x="1032763" y="1959737"/>
            <a:ext cx="3523615" cy="3307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Prioriteringsrutnätet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delar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upp </a:t>
            </a:r>
            <a:r>
              <a:rPr dirty="0" sz="1900" spc="-5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varje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uppgift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fyra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möjliga 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avsnitt: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350">
              <a:latin typeface="Lucida Sans Unicode"/>
              <a:cs typeface="Lucida Sans Unicode"/>
            </a:endParaRPr>
          </a:p>
          <a:p>
            <a:pPr marL="628015" indent="-615950">
              <a:lnSpc>
                <a:spcPct val="100000"/>
              </a:lnSpc>
              <a:buSzPct val="150000"/>
              <a:buChar char="•"/>
              <a:tabLst>
                <a:tab pos="628015" algn="l"/>
                <a:tab pos="628650" algn="l"/>
              </a:tabLst>
            </a:pP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hög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effekt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45">
                <a:solidFill>
                  <a:srgbClr val="3F3F3F"/>
                </a:solidFill>
                <a:latin typeface="Lucida Sans Unicode"/>
                <a:cs typeface="Lucida Sans Unicode"/>
              </a:rPr>
              <a:t>/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låg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ansträngning</a:t>
            </a:r>
            <a:endParaRPr sz="1600">
              <a:latin typeface="Lucida Sans Unicode"/>
              <a:cs typeface="Lucida Sans Unicode"/>
            </a:endParaRPr>
          </a:p>
          <a:p>
            <a:pPr marL="628015" indent="-615950">
              <a:lnSpc>
                <a:spcPct val="100000"/>
              </a:lnSpc>
              <a:spcBef>
                <a:spcPts val="1670"/>
              </a:spcBef>
              <a:buSzPct val="150000"/>
              <a:buChar char="•"/>
              <a:tabLst>
                <a:tab pos="628015" algn="l"/>
                <a:tab pos="628650" algn="l"/>
              </a:tabLst>
            </a:pP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hög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effekt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45">
                <a:solidFill>
                  <a:srgbClr val="3F3F3F"/>
                </a:solidFill>
                <a:latin typeface="Lucida Sans Unicode"/>
                <a:cs typeface="Lucida Sans Unicode"/>
              </a:rPr>
              <a:t>/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hög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ansträngning</a:t>
            </a:r>
            <a:endParaRPr sz="1600">
              <a:latin typeface="Lucida Sans Unicode"/>
              <a:cs typeface="Lucida Sans Unicode"/>
            </a:endParaRPr>
          </a:p>
          <a:p>
            <a:pPr marL="628015" indent="-615950">
              <a:lnSpc>
                <a:spcPct val="100000"/>
              </a:lnSpc>
              <a:spcBef>
                <a:spcPts val="1580"/>
              </a:spcBef>
              <a:buSzPct val="141176"/>
              <a:buChar char="•"/>
              <a:tabLst>
                <a:tab pos="628015" algn="l"/>
                <a:tab pos="628650" algn="l"/>
              </a:tabLst>
            </a:pP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låg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3F3F3F"/>
                </a:solidFill>
                <a:latin typeface="Lucida Sans Unicode"/>
                <a:cs typeface="Lucida Sans Unicode"/>
              </a:rPr>
              <a:t>effekt/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låg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ansträngning</a:t>
            </a:r>
            <a:endParaRPr sz="1700">
              <a:latin typeface="Lucida Sans Unicode"/>
              <a:cs typeface="Lucida Sans Unicode"/>
            </a:endParaRPr>
          </a:p>
          <a:p>
            <a:pPr marL="628015" indent="-615950">
              <a:lnSpc>
                <a:spcPct val="100000"/>
              </a:lnSpc>
              <a:spcBef>
                <a:spcPts val="1650"/>
              </a:spcBef>
              <a:buSzPct val="150000"/>
              <a:buChar char="•"/>
              <a:tabLst>
                <a:tab pos="628015" algn="l"/>
                <a:tab pos="628650" algn="l"/>
              </a:tabLst>
            </a:pP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låg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effekt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45">
                <a:solidFill>
                  <a:srgbClr val="3F3F3F"/>
                </a:solidFill>
                <a:latin typeface="Lucida Sans Unicode"/>
                <a:cs typeface="Lucida Sans Unicode"/>
              </a:rPr>
              <a:t>/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hög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ansträngning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2231" y="301752"/>
            <a:ext cx="11513820" cy="1859280"/>
          </a:xfrm>
          <a:prstGeom prst="rect">
            <a:avLst/>
          </a:prstGeom>
          <a:solidFill>
            <a:srgbClr val="F6BB67"/>
          </a:solidFill>
        </p:spPr>
        <p:txBody>
          <a:bodyPr wrap="square" lIns="0" tIns="238125" rIns="0" bIns="0" rtlCol="0" vert="horz">
            <a:spAutoFit/>
          </a:bodyPr>
          <a:lstStyle/>
          <a:p>
            <a:pPr algn="ctr" marL="130810">
              <a:lnSpc>
                <a:spcPct val="100000"/>
              </a:lnSpc>
              <a:spcBef>
                <a:spcPts val="1875"/>
              </a:spcBef>
            </a:pPr>
            <a:r>
              <a:rPr dirty="0" sz="3200" spc="-50">
                <a:solidFill>
                  <a:srgbClr val="FFFFFF"/>
                </a:solidFill>
                <a:latin typeface="Lucida Sans Unicode"/>
                <a:cs typeface="Lucida Sans Unicode"/>
              </a:rPr>
              <a:t>Välkommen</a:t>
            </a:r>
            <a:r>
              <a:rPr dirty="0" sz="32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85">
                <a:solidFill>
                  <a:srgbClr val="FFFFFF"/>
                </a:solidFill>
                <a:latin typeface="Lucida Sans Unicode"/>
                <a:cs typeface="Lucida Sans Unicode"/>
              </a:rPr>
              <a:t>till</a:t>
            </a:r>
            <a:endParaRPr sz="3200">
              <a:latin typeface="Lucida Sans Unicode"/>
              <a:cs typeface="Lucida Sans Unicode"/>
            </a:endParaRPr>
          </a:p>
          <a:p>
            <a:pPr algn="ctr" marR="186055">
              <a:lnSpc>
                <a:spcPct val="100000"/>
              </a:lnSpc>
              <a:spcBef>
                <a:spcPts val="845"/>
              </a:spcBef>
            </a:pPr>
            <a:r>
              <a:rPr dirty="0" sz="3400" spc="-10">
                <a:solidFill>
                  <a:srgbClr val="FFFFFF"/>
                </a:solidFill>
                <a:latin typeface="Lucida Sans Unicode"/>
                <a:cs typeface="Lucida Sans Unicode"/>
              </a:rPr>
              <a:t>Modul</a:t>
            </a:r>
            <a:r>
              <a:rPr dirty="0" sz="34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21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34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11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4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400">
                <a:solidFill>
                  <a:srgbClr val="FFFFFF"/>
                </a:solidFill>
                <a:latin typeface="Lucida Sans Unicode"/>
                <a:cs typeface="Lucida Sans Unicode"/>
              </a:rPr>
              <a:t>Migrant</a:t>
            </a:r>
            <a:r>
              <a:rPr dirty="0" sz="34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50">
                <a:solidFill>
                  <a:srgbClr val="FFFFFF"/>
                </a:solidFill>
                <a:latin typeface="Lucida Sans Unicode"/>
                <a:cs typeface="Lucida Sans Unicode"/>
              </a:rPr>
              <a:t>Community</a:t>
            </a:r>
            <a:r>
              <a:rPr dirty="0" sz="34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20">
                <a:solidFill>
                  <a:srgbClr val="FFFFFF"/>
                </a:solidFill>
                <a:latin typeface="Lucida Sans Unicode"/>
                <a:cs typeface="Lucida Sans Unicode"/>
              </a:rPr>
              <a:t>Mediation</a:t>
            </a:r>
            <a:r>
              <a:rPr dirty="0" sz="34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55">
                <a:solidFill>
                  <a:srgbClr val="FFFFFF"/>
                </a:solidFill>
                <a:latin typeface="Lucida Sans Unicode"/>
                <a:cs typeface="Lucida Sans Unicode"/>
              </a:rPr>
              <a:t>Course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2303907"/>
            <a:ext cx="10048875" cy="2045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95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19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denna</a:t>
            </a:r>
            <a:r>
              <a:rPr dirty="0" sz="19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modul</a:t>
            </a:r>
            <a:r>
              <a:rPr dirty="0" sz="19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kommer</a:t>
            </a:r>
            <a:r>
              <a:rPr dirty="0" sz="19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lära</a:t>
            </a:r>
            <a:r>
              <a:rPr dirty="0" sz="19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5E5E5E"/>
                </a:solidFill>
                <a:latin typeface="Lucida Sans Unicode"/>
                <a:cs typeface="Lucida Sans Unicode"/>
              </a:rPr>
              <a:t>dig: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Lucida Sans Unicode"/>
              <a:cs typeface="Lucida Sans Unicode"/>
            </a:endParaRPr>
          </a:p>
          <a:p>
            <a:pPr marL="355600" marR="5080" indent="-343535">
              <a:lnSpc>
                <a:spcPct val="108000"/>
              </a:lnSpc>
              <a:buSzPct val="120000"/>
              <a:buFont typeface="MS UI Gothic"/>
              <a:buChar char="✓"/>
              <a:tabLst>
                <a:tab pos="356235" algn="l"/>
              </a:tabLst>
            </a:pPr>
            <a:r>
              <a:rPr dirty="0" sz="2000" spc="80" b="1">
                <a:solidFill>
                  <a:srgbClr val="5E5E5E"/>
                </a:solidFill>
                <a:latin typeface="Arial"/>
                <a:cs typeface="Arial"/>
              </a:rPr>
              <a:t>Medling</a:t>
            </a:r>
            <a:r>
              <a:rPr dirty="0" sz="2000" spc="-3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50" b="1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2000" spc="-3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80" b="1">
                <a:solidFill>
                  <a:srgbClr val="5E5E5E"/>
                </a:solidFill>
                <a:latin typeface="Arial"/>
                <a:cs typeface="Arial"/>
              </a:rPr>
              <a:t>en</a:t>
            </a:r>
            <a:r>
              <a:rPr dirty="0" sz="2000" spc="-3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50" b="1">
                <a:solidFill>
                  <a:srgbClr val="5E5E5E"/>
                </a:solidFill>
                <a:latin typeface="Arial"/>
                <a:cs typeface="Arial"/>
              </a:rPr>
              <a:t>gemenskapsmiljö,</a:t>
            </a:r>
            <a:r>
              <a:rPr dirty="0" sz="2000" spc="-3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100" b="1">
                <a:solidFill>
                  <a:srgbClr val="5E5E5E"/>
                </a:solidFill>
                <a:latin typeface="Arial"/>
                <a:cs typeface="Arial"/>
              </a:rPr>
              <a:t>hur</a:t>
            </a:r>
            <a:r>
              <a:rPr dirty="0" sz="2000" spc="-3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120" b="1">
                <a:solidFill>
                  <a:srgbClr val="5E5E5E"/>
                </a:solidFill>
                <a:latin typeface="Arial"/>
                <a:cs typeface="Arial"/>
              </a:rPr>
              <a:t>man</a:t>
            </a:r>
            <a:r>
              <a:rPr dirty="0" sz="2000" spc="-3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90" b="1">
                <a:solidFill>
                  <a:srgbClr val="5E5E5E"/>
                </a:solidFill>
                <a:latin typeface="Arial"/>
                <a:cs typeface="Arial"/>
              </a:rPr>
              <a:t>identifierar</a:t>
            </a:r>
            <a:r>
              <a:rPr dirty="0" sz="2000" spc="-3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5E5E5E"/>
                </a:solidFill>
                <a:latin typeface="Arial"/>
                <a:cs typeface="Arial"/>
              </a:rPr>
              <a:t>och</a:t>
            </a:r>
            <a:r>
              <a:rPr dirty="0" sz="2000" spc="-3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95" b="1">
                <a:solidFill>
                  <a:srgbClr val="5E5E5E"/>
                </a:solidFill>
                <a:latin typeface="Arial"/>
                <a:cs typeface="Arial"/>
              </a:rPr>
              <a:t>prioriterar</a:t>
            </a:r>
            <a:r>
              <a:rPr dirty="0" sz="2000" spc="-3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75" b="1">
                <a:solidFill>
                  <a:srgbClr val="5E5E5E"/>
                </a:solidFill>
                <a:latin typeface="Arial"/>
                <a:cs typeface="Arial"/>
              </a:rPr>
              <a:t>problem </a:t>
            </a:r>
            <a:r>
              <a:rPr dirty="0" sz="2000" spc="-54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50" b="1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2000" spc="-4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80" b="1">
                <a:solidFill>
                  <a:srgbClr val="5E5E5E"/>
                </a:solidFill>
                <a:latin typeface="Arial"/>
                <a:cs typeface="Arial"/>
              </a:rPr>
              <a:t>samhället</a:t>
            </a:r>
            <a:r>
              <a:rPr dirty="0" sz="2000" spc="-4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använda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kraften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hos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5E5E5E"/>
                </a:solidFill>
                <a:latin typeface="Lucida Sans Unicode"/>
                <a:cs typeface="Lucida Sans Unicode"/>
              </a:rPr>
              <a:t>peer-to-peer-medling</a:t>
            </a:r>
            <a:endParaRPr sz="200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990"/>
              </a:spcBef>
              <a:buSzPct val="109090"/>
              <a:buFont typeface="MS UI Gothic"/>
              <a:buChar char="✓"/>
              <a:tabLst>
                <a:tab pos="356235" algn="l"/>
              </a:tabLst>
            </a:pPr>
            <a:r>
              <a:rPr dirty="0" sz="2200" spc="-20" b="1">
                <a:solidFill>
                  <a:srgbClr val="5E5E5E"/>
                </a:solidFill>
                <a:latin typeface="Arial"/>
                <a:cs typeface="Arial"/>
              </a:rPr>
              <a:t>Få</a:t>
            </a:r>
            <a:r>
              <a:rPr dirty="0" sz="2200" spc="-4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200" spc="35" b="1">
                <a:solidFill>
                  <a:srgbClr val="5E5E5E"/>
                </a:solidFill>
                <a:latin typeface="Arial"/>
                <a:cs typeface="Arial"/>
              </a:rPr>
              <a:t>stöd</a:t>
            </a:r>
            <a:r>
              <a:rPr dirty="0" sz="2200" spc="-4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5E5E5E"/>
                </a:solidFill>
                <a:latin typeface="Lucida Sans Unicode"/>
                <a:cs typeface="Lucida Sans Unicode"/>
              </a:rPr>
              <a:t>din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Migrant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Community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Mediation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Cause/</a:t>
            </a:r>
            <a:r>
              <a:rPr dirty="0" sz="2200" spc="-15" b="1">
                <a:solidFill>
                  <a:srgbClr val="5E5E5E"/>
                </a:solidFill>
                <a:latin typeface="Arial"/>
                <a:cs typeface="Arial"/>
              </a:rPr>
              <a:t>Att</a:t>
            </a:r>
            <a:r>
              <a:rPr dirty="0" sz="2200" spc="-4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200" spc="114" b="1">
                <a:solidFill>
                  <a:srgbClr val="5E5E5E"/>
                </a:solidFill>
                <a:latin typeface="Arial"/>
                <a:cs typeface="Arial"/>
              </a:rPr>
              <a:t>arbeta</a:t>
            </a:r>
            <a:r>
              <a:rPr dirty="0" sz="2200" spc="-4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200" spc="105" b="1">
                <a:solidFill>
                  <a:srgbClr val="5E5E5E"/>
                </a:solidFill>
                <a:latin typeface="Arial"/>
                <a:cs typeface="Arial"/>
              </a:rPr>
              <a:t>med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4224697"/>
            <a:ext cx="10100310" cy="182308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795"/>
              </a:spcBef>
            </a:pPr>
            <a:r>
              <a:rPr dirty="0" sz="2200" spc="100" b="1">
                <a:solidFill>
                  <a:srgbClr val="5E5E5E"/>
                </a:solidFill>
                <a:latin typeface="Arial"/>
                <a:cs typeface="Arial"/>
              </a:rPr>
              <a:t>andra</a:t>
            </a:r>
            <a:endParaRPr sz="2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SzPct val="109090"/>
              <a:buFont typeface="MS UI Gothic"/>
              <a:buChar char="✓"/>
              <a:tabLst>
                <a:tab pos="356235" algn="l"/>
              </a:tabLst>
            </a:pPr>
            <a:r>
              <a:rPr dirty="0" sz="2200" spc="35" b="1">
                <a:solidFill>
                  <a:srgbClr val="5E5E5E"/>
                </a:solidFill>
                <a:latin typeface="Arial"/>
                <a:cs typeface="Arial"/>
              </a:rPr>
              <a:t>Förstå</a:t>
            </a:r>
            <a:r>
              <a:rPr dirty="0" sz="2200" spc="-4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200" spc="105" b="1">
                <a:solidFill>
                  <a:srgbClr val="5E5E5E"/>
                </a:solidFill>
                <a:latin typeface="Arial"/>
                <a:cs typeface="Arial"/>
              </a:rPr>
              <a:t>barriärer</a:t>
            </a:r>
            <a:r>
              <a:rPr dirty="0" sz="2200" spc="-4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kommer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från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värdsamhällen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5E5E5E"/>
                </a:solidFill>
                <a:latin typeface="Lucida Sans Unicode"/>
                <a:cs typeface="Lucida Sans Unicode"/>
              </a:rPr>
              <a:t>institutioner</a:t>
            </a:r>
            <a:endParaRPr sz="220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1550"/>
              </a:spcBef>
              <a:buSzPct val="150000"/>
              <a:buFont typeface="MS UI Gothic"/>
              <a:buChar char="✓"/>
              <a:tabLst>
                <a:tab pos="356235" algn="l"/>
              </a:tabLst>
            </a:pPr>
            <a:r>
              <a:rPr dirty="0" sz="1600" spc="30" b="1">
                <a:solidFill>
                  <a:srgbClr val="5E5E5E"/>
                </a:solidFill>
                <a:latin typeface="Arial"/>
                <a:cs typeface="Arial"/>
              </a:rPr>
              <a:t>Teori</a:t>
            </a:r>
            <a:r>
              <a:rPr dirty="0" sz="1600" spc="-2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5E5E5E"/>
                </a:solidFill>
                <a:latin typeface="Arial"/>
                <a:cs typeface="Arial"/>
              </a:rPr>
              <a:t>om</a:t>
            </a:r>
            <a:r>
              <a:rPr dirty="0" sz="1600" spc="-2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5E5E5E"/>
                </a:solidFill>
                <a:latin typeface="Arial"/>
                <a:cs typeface="Arial"/>
              </a:rPr>
              <a:t>förändring</a:t>
            </a:r>
            <a:r>
              <a:rPr dirty="0" sz="1600" spc="50">
                <a:solidFill>
                  <a:srgbClr val="5E5E5E"/>
                </a:solidFill>
                <a:latin typeface="Lucida Sans Unicode"/>
                <a:cs typeface="Lucida Sans Unicode"/>
              </a:rPr>
              <a:t>: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Lucida Sans Unicode"/>
                <a:cs typeface="Lucida Sans Unicode"/>
              </a:rPr>
              <a:t>hur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5E5E5E"/>
                </a:solidFill>
                <a:latin typeface="Lucida Sans Unicode"/>
                <a:cs typeface="Lucida Sans Unicode"/>
              </a:rPr>
              <a:t>man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5E5E5E"/>
                </a:solidFill>
                <a:latin typeface="Lucida Sans Unicode"/>
                <a:cs typeface="Lucida Sans Unicode"/>
              </a:rPr>
              <a:t>helt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5E5E5E"/>
                </a:solidFill>
                <a:latin typeface="Lucida Sans Unicode"/>
                <a:cs typeface="Lucida Sans Unicode"/>
              </a:rPr>
              <a:t>enkelt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Lucida Sans Unicode"/>
                <a:cs typeface="Lucida Sans Unicode"/>
              </a:rPr>
              <a:t>använder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5E5E5E"/>
                </a:solidFill>
                <a:latin typeface="Lucida Sans Unicode"/>
                <a:cs typeface="Lucida Sans Unicode"/>
              </a:rPr>
              <a:t>den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600" spc="-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5E5E5E"/>
                </a:solidFill>
                <a:latin typeface="Lucida Sans Unicode"/>
                <a:cs typeface="Lucida Sans Unicode"/>
              </a:rPr>
              <a:t>kartlägga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5E5E5E"/>
                </a:solidFill>
                <a:latin typeface="Lucida Sans Unicode"/>
                <a:cs typeface="Lucida Sans Unicode"/>
              </a:rPr>
              <a:t>förändringen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0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5E5E5E"/>
                </a:solidFill>
                <a:latin typeface="Lucida Sans Unicode"/>
                <a:cs typeface="Lucida Sans Unicode"/>
              </a:rPr>
              <a:t>ditt</a:t>
            </a:r>
            <a:r>
              <a:rPr dirty="0" sz="16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5E5E5E"/>
                </a:solidFill>
                <a:latin typeface="Lucida Sans Unicode"/>
                <a:cs typeface="Lucida Sans Unicode"/>
              </a:rPr>
              <a:t>samhälle</a:t>
            </a:r>
            <a:endParaRPr sz="160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1470"/>
              </a:spcBef>
              <a:buSzPct val="133333"/>
              <a:buFont typeface="MS UI Gothic"/>
              <a:buChar char="✓"/>
              <a:tabLst>
                <a:tab pos="356235" algn="l"/>
              </a:tabLst>
            </a:pPr>
            <a:r>
              <a:rPr dirty="0" sz="1800" spc="75" b="1">
                <a:solidFill>
                  <a:srgbClr val="5E5E5E"/>
                </a:solidFill>
                <a:latin typeface="Arial"/>
                <a:cs typeface="Arial"/>
              </a:rPr>
              <a:t>Alternativa</a:t>
            </a:r>
            <a:r>
              <a:rPr dirty="0" sz="1800" spc="-3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800" spc="95" b="1">
                <a:solidFill>
                  <a:srgbClr val="5E5E5E"/>
                </a:solidFill>
                <a:latin typeface="Arial"/>
                <a:cs typeface="Arial"/>
              </a:rPr>
              <a:t>former</a:t>
            </a:r>
            <a:r>
              <a:rPr dirty="0" sz="1800" spc="-3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5E5E5E"/>
                </a:solidFill>
                <a:latin typeface="Arial"/>
                <a:cs typeface="Arial"/>
              </a:rPr>
              <a:t>av</a:t>
            </a:r>
            <a:r>
              <a:rPr dirty="0" sz="1800" spc="-3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5E5E5E"/>
                </a:solidFill>
                <a:latin typeface="Arial"/>
                <a:cs typeface="Arial"/>
              </a:rPr>
              <a:t>medling</a:t>
            </a:r>
            <a:r>
              <a:rPr dirty="0" sz="1800" spc="-3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E5E5E"/>
                </a:solidFill>
                <a:latin typeface="Lucida Sans Unicode"/>
                <a:cs typeface="Lucida Sans Unicode"/>
              </a:rPr>
              <a:t>(konst,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5E5E5E"/>
                </a:solidFill>
                <a:latin typeface="Lucida Sans Unicode"/>
                <a:cs typeface="Lucida Sans Unicode"/>
              </a:rPr>
              <a:t>sport,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personligt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varumärke)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9168" y="1844761"/>
            <a:ext cx="4029075" cy="41331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0240" y="1003046"/>
            <a:ext cx="672401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>
                <a:solidFill>
                  <a:srgbClr val="76C5D2"/>
                </a:solidFill>
              </a:rPr>
              <a:t>Prioriteringsrutnät</a:t>
            </a:r>
            <a:r>
              <a:rPr dirty="0" spc="-40">
                <a:solidFill>
                  <a:srgbClr val="76C5D2"/>
                </a:solidFill>
              </a:rPr>
              <a:t> </a:t>
            </a:r>
            <a:r>
              <a:rPr dirty="0" spc="-125">
                <a:solidFill>
                  <a:srgbClr val="76C5D2"/>
                </a:solidFill>
              </a:rPr>
              <a:t>–</a:t>
            </a:r>
            <a:r>
              <a:rPr dirty="0" spc="-40">
                <a:solidFill>
                  <a:srgbClr val="76C5D2"/>
                </a:solidFill>
              </a:rPr>
              <a:t> </a:t>
            </a:r>
            <a:r>
              <a:rPr dirty="0" spc="10">
                <a:solidFill>
                  <a:srgbClr val="76C5D2"/>
                </a:solidFill>
              </a:rPr>
              <a:t>HUR</a:t>
            </a:r>
            <a:r>
              <a:rPr dirty="0" spc="-40">
                <a:solidFill>
                  <a:srgbClr val="76C5D2"/>
                </a:solidFill>
              </a:rPr>
              <a:t> </a:t>
            </a:r>
            <a:r>
              <a:rPr dirty="0" spc="120">
                <a:solidFill>
                  <a:srgbClr val="76C5D2"/>
                </a:solidFill>
              </a:rPr>
              <a:t>MAN</a:t>
            </a:r>
            <a:r>
              <a:rPr dirty="0" spc="-40">
                <a:solidFill>
                  <a:srgbClr val="76C5D2"/>
                </a:solidFill>
              </a:rPr>
              <a:t> </a:t>
            </a:r>
            <a:r>
              <a:rPr dirty="0" spc="-15">
                <a:solidFill>
                  <a:srgbClr val="76C5D2"/>
                </a:solidFill>
              </a:rPr>
              <a:t>ANVÄNDER</a:t>
            </a:r>
            <a:r>
              <a:rPr dirty="0" spc="-40">
                <a:solidFill>
                  <a:srgbClr val="76C5D2"/>
                </a:solidFill>
              </a:rPr>
              <a:t> </a:t>
            </a:r>
            <a:r>
              <a:rPr dirty="0" spc="-145">
                <a:solidFill>
                  <a:srgbClr val="76C5D2"/>
                </a:solidFill>
              </a:rPr>
              <a:t>DET?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0240" y="1720215"/>
            <a:ext cx="5404485" cy="3028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Placera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alla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problem du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har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identifierat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på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lämplig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ruta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rutnätet,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genom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fråga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F3F3F"/>
                </a:solidFill>
                <a:latin typeface="Lucida Sans Unicode"/>
                <a:cs typeface="Lucida Sans Unicode"/>
              </a:rPr>
              <a:t>dig </a:t>
            </a:r>
            <a:r>
              <a:rPr dirty="0" sz="2000" spc="-6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själv: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Lucida Sans Unicode"/>
              <a:cs typeface="Lucida Sans Unicode"/>
            </a:endParaRPr>
          </a:p>
          <a:p>
            <a:pPr marL="469900" marR="788035" indent="-457200">
              <a:lnSpc>
                <a:spcPts val="2590"/>
              </a:lnSpc>
              <a:buSzPct val="109090"/>
              <a:buChar char="•"/>
              <a:tabLst>
                <a:tab pos="469265" algn="l"/>
                <a:tab pos="469900" algn="l"/>
              </a:tabLst>
            </a:pPr>
            <a:r>
              <a:rPr dirty="0" sz="2200" spc="10">
                <a:solidFill>
                  <a:srgbClr val="76C5D2"/>
                </a:solidFill>
                <a:latin typeface="Lucida Sans Unicode"/>
                <a:cs typeface="Lucida Sans Unicode"/>
              </a:rPr>
              <a:t>Har</a:t>
            </a:r>
            <a:r>
              <a:rPr dirty="0" sz="2200" spc="-13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76C5D2"/>
                </a:solidFill>
                <a:latin typeface="Lucida Sans Unicode"/>
                <a:cs typeface="Lucida Sans Unicode"/>
              </a:rPr>
              <a:t>detta</a:t>
            </a:r>
            <a:r>
              <a:rPr dirty="0" sz="2200" spc="-13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76C5D2"/>
                </a:solidFill>
                <a:latin typeface="Lucida Sans Unicode"/>
                <a:cs typeface="Lucida Sans Unicode"/>
              </a:rPr>
              <a:t>problem</a:t>
            </a:r>
            <a:r>
              <a:rPr dirty="0" sz="2200" spc="-13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76C5D2"/>
                </a:solidFill>
                <a:latin typeface="Lucida Sans Unicode"/>
                <a:cs typeface="Lucida Sans Unicode"/>
              </a:rPr>
              <a:t>hög</a:t>
            </a:r>
            <a:r>
              <a:rPr dirty="0" sz="2200" spc="-13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76C5D2"/>
                </a:solidFill>
                <a:latin typeface="Lucida Sans Unicode"/>
                <a:cs typeface="Lucida Sans Unicode"/>
              </a:rPr>
              <a:t>eller</a:t>
            </a:r>
            <a:r>
              <a:rPr dirty="0" sz="2200" spc="-13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76C5D2"/>
                </a:solidFill>
                <a:latin typeface="Lucida Sans Unicode"/>
                <a:cs typeface="Lucida Sans Unicode"/>
              </a:rPr>
              <a:t>låg </a:t>
            </a:r>
            <a:r>
              <a:rPr dirty="0" sz="2200" spc="-68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76C5D2"/>
                </a:solidFill>
                <a:latin typeface="Lucida Sans Unicode"/>
                <a:cs typeface="Lucida Sans Unicode"/>
              </a:rPr>
              <a:t>effekt?</a:t>
            </a:r>
            <a:endParaRPr sz="2200">
              <a:latin typeface="Lucida Sans Unicode"/>
              <a:cs typeface="Lucida Sans Unicode"/>
            </a:endParaRPr>
          </a:p>
          <a:p>
            <a:pPr marL="469900" marR="384175" indent="-457200">
              <a:lnSpc>
                <a:spcPct val="144000"/>
              </a:lnSpc>
              <a:spcBef>
                <a:spcPts val="780"/>
              </a:spcBef>
              <a:buSzPct val="160000"/>
              <a:buChar char="•"/>
              <a:tabLst>
                <a:tab pos="469265" algn="l"/>
                <a:tab pos="469900" algn="l"/>
              </a:tabLst>
            </a:pPr>
            <a:r>
              <a:rPr dirty="0" sz="1500" spc="-15">
                <a:solidFill>
                  <a:srgbClr val="76C5D2"/>
                </a:solidFill>
                <a:latin typeface="Lucida Sans Unicode"/>
                <a:cs typeface="Lucida Sans Unicode"/>
              </a:rPr>
              <a:t>För</a:t>
            </a:r>
            <a:r>
              <a:rPr dirty="0" sz="1500" spc="-9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76C5D2"/>
                </a:solidFill>
                <a:latin typeface="Lucida Sans Unicode"/>
                <a:cs typeface="Lucida Sans Unicode"/>
              </a:rPr>
              <a:t>att</a:t>
            </a:r>
            <a:r>
              <a:rPr dirty="0" sz="1500" spc="-8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76C5D2"/>
                </a:solidFill>
                <a:latin typeface="Lucida Sans Unicode"/>
                <a:cs typeface="Lucida Sans Unicode"/>
              </a:rPr>
              <a:t>lösa</a:t>
            </a:r>
            <a:r>
              <a:rPr dirty="0" sz="1500" spc="-8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76C5D2"/>
                </a:solidFill>
                <a:latin typeface="Lucida Sans Unicode"/>
                <a:cs typeface="Lucida Sans Unicode"/>
              </a:rPr>
              <a:t>detta</a:t>
            </a:r>
            <a:r>
              <a:rPr dirty="0" sz="1500" spc="-9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76C5D2"/>
                </a:solidFill>
                <a:latin typeface="Lucida Sans Unicode"/>
                <a:cs typeface="Lucida Sans Unicode"/>
              </a:rPr>
              <a:t>problem</a:t>
            </a:r>
            <a:r>
              <a:rPr dirty="0" sz="1500" spc="-8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76C5D2"/>
                </a:solidFill>
                <a:latin typeface="Lucida Sans Unicode"/>
                <a:cs typeface="Lucida Sans Unicode"/>
              </a:rPr>
              <a:t>behöver</a:t>
            </a:r>
            <a:r>
              <a:rPr dirty="0" sz="1500" spc="-8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76C5D2"/>
                </a:solidFill>
                <a:latin typeface="Lucida Sans Unicode"/>
                <a:cs typeface="Lucida Sans Unicode"/>
              </a:rPr>
              <a:t>jag</a:t>
            </a:r>
            <a:r>
              <a:rPr dirty="0" sz="1500" spc="-8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76C5D2"/>
                </a:solidFill>
                <a:latin typeface="Lucida Sans Unicode"/>
                <a:cs typeface="Lucida Sans Unicode"/>
              </a:rPr>
              <a:t>(behöver</a:t>
            </a:r>
            <a:r>
              <a:rPr dirty="0" sz="1500" spc="-9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5">
                <a:solidFill>
                  <a:srgbClr val="76C5D2"/>
                </a:solidFill>
                <a:latin typeface="Lucida Sans Unicode"/>
                <a:cs typeface="Lucida Sans Unicode"/>
              </a:rPr>
              <a:t>vi) </a:t>
            </a:r>
            <a:r>
              <a:rPr dirty="0" sz="1500" spc="-459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76C5D2"/>
                </a:solidFill>
                <a:latin typeface="Lucida Sans Unicode"/>
                <a:cs typeface="Lucida Sans Unicode"/>
              </a:rPr>
              <a:t>höga</a:t>
            </a:r>
            <a:r>
              <a:rPr dirty="0" sz="1500" spc="-9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76C5D2"/>
                </a:solidFill>
                <a:latin typeface="Lucida Sans Unicode"/>
                <a:cs typeface="Lucida Sans Unicode"/>
              </a:rPr>
              <a:t>eller</a:t>
            </a:r>
            <a:r>
              <a:rPr dirty="0" sz="1500" spc="-8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76C5D2"/>
                </a:solidFill>
                <a:latin typeface="Lucida Sans Unicode"/>
                <a:cs typeface="Lucida Sans Unicode"/>
              </a:rPr>
              <a:t>låga</a:t>
            </a:r>
            <a:r>
              <a:rPr dirty="0" sz="1500" spc="-8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76C5D2"/>
                </a:solidFill>
                <a:latin typeface="Lucida Sans Unicode"/>
                <a:cs typeface="Lucida Sans Unicode"/>
              </a:rPr>
              <a:t>insatser?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4231" y="1723581"/>
            <a:ext cx="4153314" cy="423459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0240" y="888746"/>
            <a:ext cx="562483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130">
                <a:solidFill>
                  <a:srgbClr val="A5377D"/>
                </a:solidFill>
              </a:rPr>
              <a:t>Prioriteringsrutnät</a:t>
            </a:r>
            <a:r>
              <a:rPr dirty="0" sz="3100" spc="-60">
                <a:solidFill>
                  <a:srgbClr val="A5377D"/>
                </a:solidFill>
              </a:rPr>
              <a:t> </a:t>
            </a:r>
            <a:r>
              <a:rPr dirty="0" sz="3100" spc="-175">
                <a:solidFill>
                  <a:srgbClr val="A5377D"/>
                </a:solidFill>
              </a:rPr>
              <a:t>–</a:t>
            </a:r>
            <a:r>
              <a:rPr dirty="0" sz="3100" spc="-60">
                <a:solidFill>
                  <a:srgbClr val="A5377D"/>
                </a:solidFill>
              </a:rPr>
              <a:t> </a:t>
            </a:r>
            <a:r>
              <a:rPr dirty="0" sz="3100" spc="15">
                <a:solidFill>
                  <a:srgbClr val="A5377D"/>
                </a:solidFill>
              </a:rPr>
              <a:t>1:a</a:t>
            </a:r>
            <a:r>
              <a:rPr dirty="0" sz="3100" spc="-60">
                <a:solidFill>
                  <a:srgbClr val="A5377D"/>
                </a:solidFill>
              </a:rPr>
              <a:t> </a:t>
            </a:r>
            <a:r>
              <a:rPr dirty="0" sz="3100" spc="-100">
                <a:solidFill>
                  <a:srgbClr val="A5377D"/>
                </a:solidFill>
              </a:rPr>
              <a:t>VAL</a:t>
            </a:r>
            <a:endParaRPr sz="3100"/>
          </a:p>
        </p:txBody>
      </p:sp>
      <p:sp>
        <p:nvSpPr>
          <p:cNvPr id="8" name="object 8"/>
          <p:cNvSpPr txBox="1"/>
          <p:nvPr/>
        </p:nvSpPr>
        <p:spPr>
          <a:xfrm>
            <a:off x="650240" y="2070100"/>
            <a:ext cx="5612765" cy="38258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3340">
              <a:lnSpc>
                <a:spcPts val="2590"/>
              </a:lnSpc>
              <a:spcBef>
                <a:spcPts val="225"/>
              </a:spcBef>
            </a:pP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Prioritera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nu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problemen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det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övre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vänstra </a:t>
            </a:r>
            <a:r>
              <a:rPr dirty="0" sz="2200" spc="-6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hörnet:</a:t>
            </a:r>
            <a:r>
              <a:rPr dirty="0" sz="22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5">
                <a:solidFill>
                  <a:srgbClr val="5E5E5E"/>
                </a:solidFill>
                <a:latin typeface="Lucida Sans Unicode"/>
                <a:cs typeface="Lucida Sans Unicode"/>
              </a:rPr>
              <a:t>HÖG-LÅG.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12700" marR="400050">
              <a:lnSpc>
                <a:spcPts val="2590"/>
              </a:lnSpc>
            </a:pP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Det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betyder att </a:t>
            </a: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du </a:t>
            </a:r>
            <a:r>
              <a:rPr dirty="0" sz="2300" spc="-30">
                <a:solidFill>
                  <a:srgbClr val="5E5E5E"/>
                </a:solidFill>
                <a:latin typeface="Lucida Sans Unicode"/>
                <a:cs typeface="Lucida Sans Unicode"/>
              </a:rPr>
              <a:t>väljer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2300" spc="-40">
                <a:solidFill>
                  <a:srgbClr val="5E5E5E"/>
                </a:solidFill>
                <a:latin typeface="Lucida Sans Unicode"/>
                <a:cs typeface="Lucida Sans Unicode"/>
              </a:rPr>
              <a:t>lösa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ett </a:t>
            </a:r>
            <a:r>
              <a:rPr dirty="0" sz="2300" spc="-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problem </a:t>
            </a:r>
            <a:r>
              <a:rPr dirty="0" sz="2300" spc="-30">
                <a:solidFill>
                  <a:srgbClr val="5E5E5E"/>
                </a:solidFill>
                <a:latin typeface="Lucida Sans Unicode"/>
                <a:cs typeface="Lucida Sans Unicode"/>
              </a:rPr>
              <a:t>som </a:t>
            </a:r>
            <a:r>
              <a:rPr dirty="0" sz="2300" spc="5">
                <a:solidFill>
                  <a:srgbClr val="5E5E5E"/>
                </a:solidFill>
                <a:latin typeface="Lucida Sans Unicode"/>
                <a:cs typeface="Lucida Sans Unicode"/>
              </a:rPr>
              <a:t>har </a:t>
            </a:r>
            <a:r>
              <a:rPr dirty="0" sz="2300" spc="-40">
                <a:solidFill>
                  <a:srgbClr val="5E5E5E"/>
                </a:solidFill>
                <a:latin typeface="Lucida Sans Unicode"/>
                <a:cs typeface="Lucida Sans Unicode"/>
              </a:rPr>
              <a:t>störst </a:t>
            </a: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negativ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5E5E5E"/>
                </a:solidFill>
                <a:latin typeface="Lucida Sans Unicode"/>
                <a:cs typeface="Lucida Sans Unicode"/>
              </a:rPr>
              <a:t>inverkan</a:t>
            </a:r>
            <a:r>
              <a:rPr dirty="0" sz="2300" spc="-13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5E5E5E"/>
                </a:solidFill>
                <a:latin typeface="Lucida Sans Unicode"/>
                <a:cs typeface="Lucida Sans Unicode"/>
              </a:rPr>
              <a:t>samhället</a:t>
            </a:r>
            <a:r>
              <a:rPr dirty="0" sz="2300" spc="-13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5E5E5E"/>
                </a:solidFill>
                <a:latin typeface="Lucida Sans Unicode"/>
                <a:cs typeface="Lucida Sans Unicode"/>
              </a:rPr>
              <a:t>inte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heller </a:t>
            </a:r>
            <a:r>
              <a:rPr dirty="0" sz="2300" spc="-7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2300" spc="-13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svårt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300" spc="-13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5E5E5E"/>
                </a:solidFill>
                <a:latin typeface="Lucida Sans Unicode"/>
                <a:cs typeface="Lucida Sans Unicode"/>
              </a:rPr>
              <a:t>lösa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Lucida Sans Unicode"/>
              <a:cs typeface="Lucida Sans Unicode"/>
            </a:endParaRPr>
          </a:p>
          <a:p>
            <a:pPr marL="12700" marR="5080">
              <a:lnSpc>
                <a:spcPct val="113700"/>
              </a:lnSpc>
            </a:pPr>
            <a:r>
              <a:rPr dirty="0" sz="1900" spc="5">
                <a:solidFill>
                  <a:srgbClr val="5E5E5E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inga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problem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klassificeras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detta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kriterium, </a:t>
            </a:r>
            <a:r>
              <a:rPr dirty="0" sz="1900" spc="-5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välj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det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näst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bästa.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3485" y="1067679"/>
            <a:ext cx="4615685" cy="47028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0240" y="876046"/>
            <a:ext cx="58407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30">
                <a:solidFill>
                  <a:srgbClr val="F6BB66"/>
                </a:solidFill>
              </a:rPr>
              <a:t>Prioriteringsrutnät</a:t>
            </a:r>
            <a:r>
              <a:rPr dirty="0" sz="3200" spc="-60">
                <a:solidFill>
                  <a:srgbClr val="F6BB66"/>
                </a:solidFill>
              </a:rPr>
              <a:t> </a:t>
            </a:r>
            <a:r>
              <a:rPr dirty="0" sz="3200" spc="-180">
                <a:solidFill>
                  <a:srgbClr val="F6BB66"/>
                </a:solidFill>
              </a:rPr>
              <a:t>–</a:t>
            </a:r>
            <a:r>
              <a:rPr dirty="0" sz="3200" spc="-60">
                <a:solidFill>
                  <a:srgbClr val="F6BB66"/>
                </a:solidFill>
              </a:rPr>
              <a:t> </a:t>
            </a:r>
            <a:r>
              <a:rPr dirty="0" sz="3200" spc="-70">
                <a:solidFill>
                  <a:srgbClr val="F6BB66"/>
                </a:solidFill>
              </a:rPr>
              <a:t>2:A</a:t>
            </a:r>
            <a:r>
              <a:rPr dirty="0" sz="3200" spc="-60">
                <a:solidFill>
                  <a:srgbClr val="F6BB66"/>
                </a:solidFill>
              </a:rPr>
              <a:t> </a:t>
            </a:r>
            <a:r>
              <a:rPr dirty="0" sz="3200" spc="-105">
                <a:solidFill>
                  <a:srgbClr val="F6BB66"/>
                </a:solidFill>
              </a:rPr>
              <a:t>VAL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650240" y="1557401"/>
            <a:ext cx="6184265" cy="4481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6255">
              <a:lnSpc>
                <a:spcPct val="108000"/>
              </a:lnSpc>
              <a:spcBef>
                <a:spcPts val="100"/>
              </a:spcBef>
            </a:pPr>
            <a:r>
              <a:rPr dirty="0" sz="2000" spc="5">
                <a:solidFill>
                  <a:srgbClr val="5E5E5E"/>
                </a:solidFill>
                <a:latin typeface="Lucida Sans Unicode"/>
                <a:cs typeface="Lucida Sans Unicode"/>
              </a:rPr>
              <a:t>Om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det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inte </a:t>
            </a:r>
            <a:r>
              <a:rPr dirty="0" sz="2000" spc="-40">
                <a:solidFill>
                  <a:srgbClr val="5E5E5E"/>
                </a:solidFill>
                <a:latin typeface="Lucida Sans Unicode"/>
                <a:cs typeface="Lucida Sans Unicode"/>
              </a:rPr>
              <a:t>finns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några </a:t>
            </a: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bra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kandidater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bland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problemen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5E5E5E"/>
                </a:solidFill>
                <a:latin typeface="Lucida Sans Unicode"/>
                <a:cs typeface="Lucida Sans Unicode"/>
              </a:rPr>
              <a:t>HÖG-</a:t>
            </a:r>
            <a:r>
              <a:rPr dirty="0" sz="2000" spc="-160">
                <a:solidFill>
                  <a:srgbClr val="5E5E5E"/>
                </a:solidFill>
                <a:latin typeface="Lucida Sans Unicode"/>
                <a:cs typeface="Lucida Sans Unicode"/>
              </a:rPr>
              <a:t>LÅG-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hörnet,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detta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det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näst 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bästa</a:t>
            </a:r>
            <a:r>
              <a:rPr dirty="0" sz="20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göra: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12700" marR="99695">
              <a:lnSpc>
                <a:spcPct val="113700"/>
              </a:lnSpc>
            </a:pPr>
            <a:r>
              <a:rPr dirty="0" sz="1900" spc="5">
                <a:solidFill>
                  <a:srgbClr val="FFBF00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FFBF00"/>
                </a:solidFill>
                <a:latin typeface="Lucida Sans Unicode"/>
                <a:cs typeface="Lucida Sans Unicode"/>
              </a:rPr>
              <a:t>du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FFBF00"/>
                </a:solidFill>
                <a:latin typeface="Lucida Sans Unicode"/>
                <a:cs typeface="Lucida Sans Unicode"/>
              </a:rPr>
              <a:t>har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FFBF00"/>
                </a:solidFill>
                <a:latin typeface="Lucida Sans Unicode"/>
                <a:cs typeface="Lucida Sans Unicode"/>
              </a:rPr>
              <a:t>tid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FFBF00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BF00"/>
                </a:solidFill>
                <a:latin typeface="Lucida Sans Unicode"/>
                <a:cs typeface="Lucida Sans Unicode"/>
              </a:rPr>
              <a:t>resurser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BF00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BF00"/>
                </a:solidFill>
                <a:latin typeface="Lucida Sans Unicode"/>
                <a:cs typeface="Lucida Sans Unicode"/>
              </a:rPr>
              <a:t>anstränga</a:t>
            </a:r>
            <a:r>
              <a:rPr dirty="0" sz="1900" spc="-105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FFBF00"/>
                </a:solidFill>
                <a:latin typeface="Lucida Sans Unicode"/>
                <a:cs typeface="Lucida Sans Unicode"/>
              </a:rPr>
              <a:t>dig,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FFBF00"/>
                </a:solidFill>
                <a:latin typeface="Lucida Sans Unicode"/>
                <a:cs typeface="Lucida Sans Unicode"/>
              </a:rPr>
              <a:t>välj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BF00"/>
                </a:solidFill>
                <a:latin typeface="Lucida Sans Unicode"/>
                <a:cs typeface="Lucida Sans Unicode"/>
              </a:rPr>
              <a:t>de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FFBF00"/>
                </a:solidFill>
                <a:latin typeface="Lucida Sans Unicode"/>
                <a:cs typeface="Lucida Sans Unicode"/>
              </a:rPr>
              <a:t>i </a:t>
            </a:r>
            <a:r>
              <a:rPr dirty="0" sz="1900" spc="-585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BF00"/>
                </a:solidFill>
                <a:latin typeface="Lucida Sans Unicode"/>
                <a:cs typeface="Lucida Sans Unicode"/>
              </a:rPr>
              <a:t>det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FFBF00"/>
                </a:solidFill>
                <a:latin typeface="Lucida Sans Unicode"/>
                <a:cs typeface="Lucida Sans Unicode"/>
              </a:rPr>
              <a:t>övre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FFBF00"/>
                </a:solidFill>
                <a:latin typeface="Lucida Sans Unicode"/>
                <a:cs typeface="Lucida Sans Unicode"/>
              </a:rPr>
              <a:t>högra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FFBF00"/>
                </a:solidFill>
                <a:latin typeface="Lucida Sans Unicode"/>
                <a:cs typeface="Lucida Sans Unicode"/>
              </a:rPr>
              <a:t>hörnet,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14">
                <a:solidFill>
                  <a:srgbClr val="FFBF00"/>
                </a:solidFill>
                <a:latin typeface="Lucida Sans Unicode"/>
                <a:cs typeface="Lucida Sans Unicode"/>
              </a:rPr>
              <a:t>HÖG-</a:t>
            </a:r>
            <a:r>
              <a:rPr dirty="0" sz="1900" spc="-20">
                <a:solidFill>
                  <a:srgbClr val="FFBF00"/>
                </a:solidFill>
                <a:latin typeface="Lucida Sans Unicode"/>
                <a:cs typeface="Lucida Sans Unicode"/>
              </a:rPr>
              <a:t>HÖG.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FFBF00"/>
                </a:solidFill>
                <a:latin typeface="Lucida Sans Unicode"/>
                <a:cs typeface="Lucida Sans Unicode"/>
              </a:rPr>
              <a:t>Det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BF00"/>
                </a:solidFill>
                <a:latin typeface="Lucida Sans Unicode"/>
                <a:cs typeface="Lucida Sans Unicode"/>
              </a:rPr>
              <a:t>betyder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BF00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10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BF00"/>
                </a:solidFill>
                <a:latin typeface="Lucida Sans Unicode"/>
                <a:cs typeface="Lucida Sans Unicode"/>
              </a:rPr>
              <a:t>du  </a:t>
            </a:r>
            <a:r>
              <a:rPr dirty="0" sz="1900" spc="-15">
                <a:solidFill>
                  <a:srgbClr val="FFBF00"/>
                </a:solidFill>
                <a:latin typeface="Lucida Sans Unicode"/>
                <a:cs typeface="Lucida Sans Unicode"/>
              </a:rPr>
              <a:t>kommer att </a:t>
            </a:r>
            <a:r>
              <a:rPr dirty="0" sz="1900">
                <a:solidFill>
                  <a:srgbClr val="FFBF00"/>
                </a:solidFill>
                <a:latin typeface="Lucida Sans Unicode"/>
                <a:cs typeface="Lucida Sans Unicode"/>
              </a:rPr>
              <a:t>arbeta hårdare men </a:t>
            </a:r>
            <a:r>
              <a:rPr dirty="0" sz="1900" spc="-30">
                <a:solidFill>
                  <a:srgbClr val="FFBF00"/>
                </a:solidFill>
                <a:latin typeface="Lucida Sans Unicode"/>
                <a:cs typeface="Lucida Sans Unicode"/>
              </a:rPr>
              <a:t>lösa </a:t>
            </a:r>
            <a:r>
              <a:rPr dirty="0" sz="1900" spc="-15">
                <a:solidFill>
                  <a:srgbClr val="FFBF00"/>
                </a:solidFill>
                <a:latin typeface="Lucida Sans Unicode"/>
                <a:cs typeface="Lucida Sans Unicode"/>
              </a:rPr>
              <a:t>ett </a:t>
            </a:r>
            <a:r>
              <a:rPr dirty="0" sz="1900" spc="-60">
                <a:solidFill>
                  <a:srgbClr val="FFBF00"/>
                </a:solidFill>
                <a:latin typeface="Lucida Sans Unicode"/>
                <a:cs typeface="Lucida Sans Unicode"/>
              </a:rPr>
              <a:t>STORT </a:t>
            </a:r>
            <a:r>
              <a:rPr dirty="0" sz="1900" spc="-55">
                <a:solidFill>
                  <a:srgbClr val="FFBF00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FFBF00"/>
                </a:solidFill>
                <a:latin typeface="Lucida Sans Unicode"/>
                <a:cs typeface="Lucida Sans Unicode"/>
              </a:rPr>
              <a:t>problem.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dirty="0" sz="1800" spc="5">
                <a:solidFill>
                  <a:srgbClr val="76C5D2"/>
                </a:solidFill>
                <a:latin typeface="Lucida Sans Unicode"/>
                <a:cs typeface="Lucida Sans Unicode"/>
              </a:rPr>
              <a:t>Om</a:t>
            </a:r>
            <a:r>
              <a:rPr dirty="0" sz="1800" spc="-11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76C5D2"/>
                </a:solidFill>
                <a:latin typeface="Lucida Sans Unicode"/>
                <a:cs typeface="Lucida Sans Unicode"/>
              </a:rPr>
              <a:t>du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76C5D2"/>
                </a:solidFill>
                <a:latin typeface="Lucida Sans Unicode"/>
                <a:cs typeface="Lucida Sans Unicode"/>
              </a:rPr>
              <a:t>inte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76C5D2"/>
                </a:solidFill>
                <a:latin typeface="Lucida Sans Unicode"/>
                <a:cs typeface="Lucida Sans Unicode"/>
              </a:rPr>
              <a:t>har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76C5D2"/>
                </a:solidFill>
                <a:latin typeface="Lucida Sans Unicode"/>
                <a:cs typeface="Lucida Sans Unicode"/>
              </a:rPr>
              <a:t>råd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76C5D2"/>
                </a:solidFill>
                <a:latin typeface="Lucida Sans Unicode"/>
                <a:cs typeface="Lucida Sans Unicode"/>
              </a:rPr>
              <a:t>med</a:t>
            </a:r>
            <a:r>
              <a:rPr dirty="0" sz="1800" spc="-11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76C5D2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76C5D2"/>
                </a:solidFill>
                <a:latin typeface="Lucida Sans Unicode"/>
                <a:cs typeface="Lucida Sans Unicode"/>
              </a:rPr>
              <a:t>mycket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76C5D2"/>
                </a:solidFill>
                <a:latin typeface="Lucida Sans Unicode"/>
                <a:cs typeface="Lucida Sans Unicode"/>
              </a:rPr>
              <a:t>ansträngning,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76C5D2"/>
                </a:solidFill>
                <a:latin typeface="Lucida Sans Unicode"/>
                <a:cs typeface="Lucida Sans Unicode"/>
              </a:rPr>
              <a:t>kan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76C5D2"/>
                </a:solidFill>
                <a:latin typeface="Lucida Sans Unicode"/>
                <a:cs typeface="Lucida Sans Unicode"/>
              </a:rPr>
              <a:t>du </a:t>
            </a:r>
            <a:r>
              <a:rPr dirty="0" sz="1800" spc="-55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76C5D2"/>
                </a:solidFill>
                <a:latin typeface="Lucida Sans Unicode"/>
                <a:cs typeface="Lucida Sans Unicode"/>
              </a:rPr>
              <a:t>försöka lösa </a:t>
            </a:r>
            <a:r>
              <a:rPr dirty="0" sz="1800" spc="-15">
                <a:solidFill>
                  <a:srgbClr val="76C5D2"/>
                </a:solidFill>
                <a:latin typeface="Lucida Sans Unicode"/>
                <a:cs typeface="Lucida Sans Unicode"/>
              </a:rPr>
              <a:t>flera </a:t>
            </a:r>
            <a:r>
              <a:rPr dirty="0" sz="1800" spc="30">
                <a:solidFill>
                  <a:srgbClr val="76C5D2"/>
                </a:solidFill>
                <a:latin typeface="Lucida Sans Unicode"/>
                <a:cs typeface="Lucida Sans Unicode"/>
              </a:rPr>
              <a:t>MINDRE </a:t>
            </a:r>
            <a:r>
              <a:rPr dirty="0" sz="1800" spc="-15">
                <a:solidFill>
                  <a:srgbClr val="76C5D2"/>
                </a:solidFill>
                <a:latin typeface="Lucida Sans Unicode"/>
                <a:cs typeface="Lucida Sans Unicode"/>
              </a:rPr>
              <a:t>problem </a:t>
            </a:r>
            <a:r>
              <a:rPr dirty="0" sz="1800" spc="-5">
                <a:solidFill>
                  <a:srgbClr val="76C5D2"/>
                </a:solidFill>
                <a:latin typeface="Lucida Sans Unicode"/>
                <a:cs typeface="Lucida Sans Unicode"/>
              </a:rPr>
              <a:t>genom </a:t>
            </a:r>
            <a:r>
              <a:rPr dirty="0" sz="1800" spc="-15">
                <a:solidFill>
                  <a:srgbClr val="76C5D2"/>
                </a:solidFill>
                <a:latin typeface="Lucida Sans Unicode"/>
                <a:cs typeface="Lucida Sans Unicode"/>
              </a:rPr>
              <a:t>att investera </a:t>
            </a:r>
            <a:r>
              <a:rPr dirty="0" sz="1800" spc="-1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76C5D2"/>
                </a:solidFill>
                <a:latin typeface="Lucida Sans Unicode"/>
                <a:cs typeface="Lucida Sans Unicode"/>
              </a:rPr>
              <a:t>lite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76C5D2"/>
                </a:solidFill>
                <a:latin typeface="Lucida Sans Unicode"/>
                <a:cs typeface="Lucida Sans Unicode"/>
              </a:rPr>
              <a:t>ansträngning.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5">
                <a:solidFill>
                  <a:srgbClr val="76C5D2"/>
                </a:solidFill>
                <a:latin typeface="Lucida Sans Unicode"/>
                <a:cs typeface="Lucida Sans Unicode"/>
              </a:rPr>
              <a:t>Välj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76C5D2"/>
                </a:solidFill>
                <a:latin typeface="Lucida Sans Unicode"/>
                <a:cs typeface="Lucida Sans Unicode"/>
              </a:rPr>
              <a:t>det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76C5D2"/>
                </a:solidFill>
                <a:latin typeface="Lucida Sans Unicode"/>
                <a:cs typeface="Lucida Sans Unicode"/>
              </a:rPr>
              <a:t>nedre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76C5D2"/>
                </a:solidFill>
                <a:latin typeface="Lucida Sans Unicode"/>
                <a:cs typeface="Lucida Sans Unicode"/>
              </a:rPr>
              <a:t>vänstra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76C5D2"/>
                </a:solidFill>
                <a:latin typeface="Lucida Sans Unicode"/>
                <a:cs typeface="Lucida Sans Unicode"/>
              </a:rPr>
              <a:t>hörnet:</a:t>
            </a:r>
            <a:r>
              <a:rPr dirty="0" sz="18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45">
                <a:solidFill>
                  <a:srgbClr val="76C5D2"/>
                </a:solidFill>
                <a:latin typeface="Lucida Sans Unicode"/>
                <a:cs typeface="Lucida Sans Unicode"/>
              </a:rPr>
              <a:t>LÅG-</a:t>
            </a:r>
            <a:r>
              <a:rPr dirty="0" sz="1800" spc="-35">
                <a:solidFill>
                  <a:srgbClr val="76C5D2"/>
                </a:solidFill>
                <a:latin typeface="Lucida Sans Unicode"/>
                <a:cs typeface="Lucida Sans Unicode"/>
              </a:rPr>
              <a:t>LÅG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5612130" y="2222753"/>
              <a:ext cx="748665" cy="666115"/>
            </a:xfrm>
            <a:custGeom>
              <a:avLst/>
              <a:gdLst/>
              <a:ahLst/>
              <a:cxnLst/>
              <a:rect l="l" t="t" r="r" b="b"/>
              <a:pathLst>
                <a:path w="748664" h="666114">
                  <a:moveTo>
                    <a:pt x="373380" y="0"/>
                  </a:moveTo>
                  <a:lnTo>
                    <a:pt x="354584" y="1270"/>
                  </a:lnTo>
                  <a:lnTo>
                    <a:pt x="335788" y="2540"/>
                  </a:lnTo>
                  <a:lnTo>
                    <a:pt x="316992" y="3937"/>
                  </a:lnTo>
                  <a:lnTo>
                    <a:pt x="298196" y="7747"/>
                  </a:lnTo>
                  <a:lnTo>
                    <a:pt x="280797" y="11684"/>
                  </a:lnTo>
                  <a:lnTo>
                    <a:pt x="263398" y="15494"/>
                  </a:lnTo>
                  <a:lnTo>
                    <a:pt x="246125" y="20574"/>
                  </a:lnTo>
                  <a:lnTo>
                    <a:pt x="228727" y="27050"/>
                  </a:lnTo>
                  <a:lnTo>
                    <a:pt x="211328" y="33528"/>
                  </a:lnTo>
                  <a:lnTo>
                    <a:pt x="195453" y="41275"/>
                  </a:lnTo>
                  <a:lnTo>
                    <a:pt x="179450" y="49022"/>
                  </a:lnTo>
                  <a:lnTo>
                    <a:pt x="136144" y="75946"/>
                  </a:lnTo>
                  <a:lnTo>
                    <a:pt x="85344" y="121158"/>
                  </a:lnTo>
                  <a:lnTo>
                    <a:pt x="53594" y="161036"/>
                  </a:lnTo>
                  <a:lnTo>
                    <a:pt x="28956" y="203581"/>
                  </a:lnTo>
                  <a:lnTo>
                    <a:pt x="17399" y="234442"/>
                  </a:lnTo>
                  <a:lnTo>
                    <a:pt x="11557" y="249936"/>
                  </a:lnTo>
                  <a:lnTo>
                    <a:pt x="7239" y="266700"/>
                  </a:lnTo>
                  <a:lnTo>
                    <a:pt x="4318" y="282067"/>
                  </a:lnTo>
                  <a:lnTo>
                    <a:pt x="1524" y="298831"/>
                  </a:lnTo>
                  <a:lnTo>
                    <a:pt x="0" y="315595"/>
                  </a:lnTo>
                  <a:lnTo>
                    <a:pt x="0" y="333629"/>
                  </a:lnTo>
                  <a:lnTo>
                    <a:pt x="0" y="350393"/>
                  </a:lnTo>
                  <a:lnTo>
                    <a:pt x="1524" y="367157"/>
                  </a:lnTo>
                  <a:lnTo>
                    <a:pt x="11557" y="416051"/>
                  </a:lnTo>
                  <a:lnTo>
                    <a:pt x="28956" y="462407"/>
                  </a:lnTo>
                  <a:lnTo>
                    <a:pt x="53594" y="506222"/>
                  </a:lnTo>
                  <a:lnTo>
                    <a:pt x="85344" y="544830"/>
                  </a:lnTo>
                  <a:lnTo>
                    <a:pt x="136144" y="589915"/>
                  </a:lnTo>
                  <a:lnTo>
                    <a:pt x="179450" y="618236"/>
                  </a:lnTo>
                  <a:lnTo>
                    <a:pt x="195453" y="625983"/>
                  </a:lnTo>
                  <a:lnTo>
                    <a:pt x="211328" y="633730"/>
                  </a:lnTo>
                  <a:lnTo>
                    <a:pt x="228727" y="640207"/>
                  </a:lnTo>
                  <a:lnTo>
                    <a:pt x="246125" y="645287"/>
                  </a:lnTo>
                  <a:lnTo>
                    <a:pt x="263398" y="650494"/>
                  </a:lnTo>
                  <a:lnTo>
                    <a:pt x="280797" y="655574"/>
                  </a:lnTo>
                  <a:lnTo>
                    <a:pt x="298196" y="659511"/>
                  </a:lnTo>
                  <a:lnTo>
                    <a:pt x="316992" y="662051"/>
                  </a:lnTo>
                  <a:lnTo>
                    <a:pt x="335788" y="664718"/>
                  </a:lnTo>
                  <a:lnTo>
                    <a:pt x="354584" y="665988"/>
                  </a:lnTo>
                  <a:lnTo>
                    <a:pt x="373380" y="665988"/>
                  </a:lnTo>
                  <a:lnTo>
                    <a:pt x="393700" y="665988"/>
                  </a:lnTo>
                  <a:lnTo>
                    <a:pt x="412496" y="664718"/>
                  </a:lnTo>
                  <a:lnTo>
                    <a:pt x="467487" y="655574"/>
                  </a:lnTo>
                  <a:lnTo>
                    <a:pt x="502158" y="645287"/>
                  </a:lnTo>
                  <a:lnTo>
                    <a:pt x="519557" y="640207"/>
                  </a:lnTo>
                  <a:lnTo>
                    <a:pt x="535559" y="633730"/>
                  </a:lnTo>
                  <a:lnTo>
                    <a:pt x="551434" y="625983"/>
                  </a:lnTo>
                  <a:lnTo>
                    <a:pt x="567309" y="618236"/>
                  </a:lnTo>
                  <a:lnTo>
                    <a:pt x="612140" y="589915"/>
                  </a:lnTo>
                  <a:lnTo>
                    <a:pt x="662940" y="544830"/>
                  </a:lnTo>
                  <a:lnTo>
                    <a:pt x="693293" y="506222"/>
                  </a:lnTo>
                  <a:lnTo>
                    <a:pt x="701929" y="491998"/>
                  </a:lnTo>
                  <a:lnTo>
                    <a:pt x="710565" y="477900"/>
                  </a:lnTo>
                  <a:lnTo>
                    <a:pt x="717804" y="462407"/>
                  </a:lnTo>
                  <a:lnTo>
                    <a:pt x="725170" y="448310"/>
                  </a:lnTo>
                  <a:lnTo>
                    <a:pt x="730885" y="432816"/>
                  </a:lnTo>
                  <a:lnTo>
                    <a:pt x="736727" y="416051"/>
                  </a:lnTo>
                  <a:lnTo>
                    <a:pt x="739648" y="400558"/>
                  </a:lnTo>
                  <a:lnTo>
                    <a:pt x="743966" y="383794"/>
                  </a:lnTo>
                  <a:lnTo>
                    <a:pt x="745363" y="367157"/>
                  </a:lnTo>
                  <a:lnTo>
                    <a:pt x="746760" y="350393"/>
                  </a:lnTo>
                  <a:lnTo>
                    <a:pt x="748284" y="333629"/>
                  </a:lnTo>
                  <a:lnTo>
                    <a:pt x="746760" y="315595"/>
                  </a:lnTo>
                  <a:lnTo>
                    <a:pt x="745363" y="298831"/>
                  </a:lnTo>
                  <a:lnTo>
                    <a:pt x="743966" y="282067"/>
                  </a:lnTo>
                  <a:lnTo>
                    <a:pt x="739648" y="266700"/>
                  </a:lnTo>
                  <a:lnTo>
                    <a:pt x="736727" y="249936"/>
                  </a:lnTo>
                  <a:lnTo>
                    <a:pt x="730885" y="234442"/>
                  </a:lnTo>
                  <a:lnTo>
                    <a:pt x="725170" y="218948"/>
                  </a:lnTo>
                  <a:lnTo>
                    <a:pt x="717804" y="203581"/>
                  </a:lnTo>
                  <a:lnTo>
                    <a:pt x="710565" y="189357"/>
                  </a:lnTo>
                  <a:lnTo>
                    <a:pt x="701929" y="175260"/>
                  </a:lnTo>
                  <a:lnTo>
                    <a:pt x="693293" y="161036"/>
                  </a:lnTo>
                  <a:lnTo>
                    <a:pt x="662940" y="121158"/>
                  </a:lnTo>
                  <a:lnTo>
                    <a:pt x="612140" y="75946"/>
                  </a:lnTo>
                  <a:lnTo>
                    <a:pt x="567309" y="49022"/>
                  </a:lnTo>
                  <a:lnTo>
                    <a:pt x="551434" y="41275"/>
                  </a:lnTo>
                  <a:lnTo>
                    <a:pt x="502158" y="20574"/>
                  </a:lnTo>
                  <a:lnTo>
                    <a:pt x="448691" y="7747"/>
                  </a:lnTo>
                  <a:lnTo>
                    <a:pt x="431292" y="3937"/>
                  </a:lnTo>
                  <a:lnTo>
                    <a:pt x="412496" y="2540"/>
                  </a:lnTo>
                  <a:lnTo>
                    <a:pt x="393700" y="1270"/>
                  </a:lnTo>
                  <a:lnTo>
                    <a:pt x="373380" y="0"/>
                  </a:lnTo>
                  <a:close/>
                </a:path>
                <a:path w="748664" h="666114">
                  <a:moveTo>
                    <a:pt x="373380" y="76200"/>
                  </a:moveTo>
                  <a:lnTo>
                    <a:pt x="344550" y="77470"/>
                  </a:lnTo>
                  <a:lnTo>
                    <a:pt x="315595" y="81407"/>
                  </a:lnTo>
                  <a:lnTo>
                    <a:pt x="262000" y="96900"/>
                  </a:lnTo>
                  <a:lnTo>
                    <a:pt x="214249" y="120142"/>
                  </a:lnTo>
                  <a:lnTo>
                    <a:pt x="170815" y="152400"/>
                  </a:lnTo>
                  <a:lnTo>
                    <a:pt x="136144" y="189737"/>
                  </a:lnTo>
                  <a:lnTo>
                    <a:pt x="109982" y="233553"/>
                  </a:lnTo>
                  <a:lnTo>
                    <a:pt x="92710" y="281305"/>
                  </a:lnTo>
                  <a:lnTo>
                    <a:pt x="86868" y="332867"/>
                  </a:lnTo>
                  <a:lnTo>
                    <a:pt x="92710" y="384556"/>
                  </a:lnTo>
                  <a:lnTo>
                    <a:pt x="109982" y="432181"/>
                  </a:lnTo>
                  <a:lnTo>
                    <a:pt x="136144" y="474725"/>
                  </a:lnTo>
                  <a:lnTo>
                    <a:pt x="170815" y="513461"/>
                  </a:lnTo>
                  <a:lnTo>
                    <a:pt x="214249" y="544449"/>
                  </a:lnTo>
                  <a:lnTo>
                    <a:pt x="262000" y="567563"/>
                  </a:lnTo>
                  <a:lnTo>
                    <a:pt x="315595" y="583057"/>
                  </a:lnTo>
                  <a:lnTo>
                    <a:pt x="373380" y="588263"/>
                  </a:lnTo>
                  <a:lnTo>
                    <a:pt x="431292" y="583057"/>
                  </a:lnTo>
                  <a:lnTo>
                    <a:pt x="484886" y="567563"/>
                  </a:lnTo>
                  <a:lnTo>
                    <a:pt x="534035" y="544449"/>
                  </a:lnTo>
                  <a:lnTo>
                    <a:pt x="575945" y="513461"/>
                  </a:lnTo>
                  <a:lnTo>
                    <a:pt x="612140" y="474725"/>
                  </a:lnTo>
                  <a:lnTo>
                    <a:pt x="638302" y="432181"/>
                  </a:lnTo>
                  <a:lnTo>
                    <a:pt x="655574" y="384556"/>
                  </a:lnTo>
                  <a:lnTo>
                    <a:pt x="661416" y="332867"/>
                  </a:lnTo>
                  <a:lnTo>
                    <a:pt x="655574" y="281305"/>
                  </a:lnTo>
                  <a:lnTo>
                    <a:pt x="638302" y="233553"/>
                  </a:lnTo>
                  <a:lnTo>
                    <a:pt x="612140" y="189737"/>
                  </a:lnTo>
                  <a:lnTo>
                    <a:pt x="575945" y="152400"/>
                  </a:lnTo>
                  <a:lnTo>
                    <a:pt x="534035" y="120142"/>
                  </a:lnTo>
                  <a:lnTo>
                    <a:pt x="484886" y="96900"/>
                  </a:lnTo>
                  <a:lnTo>
                    <a:pt x="431292" y="81407"/>
                  </a:lnTo>
                  <a:lnTo>
                    <a:pt x="373380" y="762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5291" y="2357628"/>
              <a:ext cx="239268" cy="2179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15633" y="2779013"/>
              <a:ext cx="365760" cy="325120"/>
            </a:xfrm>
            <a:custGeom>
              <a:avLst/>
              <a:gdLst/>
              <a:ahLst/>
              <a:cxnLst/>
              <a:rect l="l" t="t" r="r" b="b"/>
              <a:pathLst>
                <a:path w="365759" h="325119">
                  <a:moveTo>
                    <a:pt x="0" y="54101"/>
                  </a:moveTo>
                  <a:lnTo>
                    <a:pt x="294893" y="316864"/>
                  </a:lnTo>
                  <a:lnTo>
                    <a:pt x="299338" y="319405"/>
                  </a:lnTo>
                  <a:lnTo>
                    <a:pt x="303657" y="322072"/>
                  </a:lnTo>
                  <a:lnTo>
                    <a:pt x="309371" y="323341"/>
                  </a:lnTo>
                  <a:lnTo>
                    <a:pt x="315213" y="324612"/>
                  </a:lnTo>
                  <a:lnTo>
                    <a:pt x="320929" y="323341"/>
                  </a:lnTo>
                  <a:lnTo>
                    <a:pt x="325246" y="322072"/>
                  </a:lnTo>
                  <a:lnTo>
                    <a:pt x="331088" y="319405"/>
                  </a:lnTo>
                  <a:lnTo>
                    <a:pt x="335407" y="316864"/>
                  </a:lnTo>
                  <a:lnTo>
                    <a:pt x="357123" y="297561"/>
                  </a:lnTo>
                  <a:lnTo>
                    <a:pt x="361441" y="293624"/>
                  </a:lnTo>
                  <a:lnTo>
                    <a:pt x="364363" y="288544"/>
                  </a:lnTo>
                  <a:lnTo>
                    <a:pt x="365760" y="283337"/>
                  </a:lnTo>
                  <a:lnTo>
                    <a:pt x="365760" y="279526"/>
                  </a:lnTo>
                  <a:lnTo>
                    <a:pt x="365760" y="274320"/>
                  </a:lnTo>
                  <a:lnTo>
                    <a:pt x="364363" y="269239"/>
                  </a:lnTo>
                  <a:lnTo>
                    <a:pt x="361441" y="265302"/>
                  </a:lnTo>
                  <a:lnTo>
                    <a:pt x="357123" y="260223"/>
                  </a:lnTo>
                  <a:lnTo>
                    <a:pt x="6362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39846" y="3713860"/>
            <a:ext cx="517461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dirty="0" sz="2500" spc="85"/>
              <a:t>Låt</a:t>
            </a:r>
            <a:r>
              <a:rPr dirty="0" sz="2500" spc="-55"/>
              <a:t> </a:t>
            </a:r>
            <a:r>
              <a:rPr dirty="0" sz="2500" spc="-95"/>
              <a:t>oss</a:t>
            </a:r>
            <a:r>
              <a:rPr dirty="0" sz="2500" spc="-55"/>
              <a:t> </a:t>
            </a:r>
            <a:r>
              <a:rPr dirty="0" sz="2500" spc="75"/>
              <a:t>undersöka</a:t>
            </a:r>
            <a:r>
              <a:rPr dirty="0" sz="2500" spc="-55"/>
              <a:t> </a:t>
            </a:r>
            <a:r>
              <a:rPr dirty="0" sz="2500" spc="110"/>
              <a:t>några</a:t>
            </a:r>
            <a:r>
              <a:rPr dirty="0" sz="2500" spc="-50"/>
              <a:t> </a:t>
            </a:r>
            <a:r>
              <a:rPr dirty="0" sz="2500" spc="80"/>
              <a:t>vanliga</a:t>
            </a:r>
            <a:endParaRPr sz="2500"/>
          </a:p>
          <a:p>
            <a:pPr algn="ctr" marL="199390">
              <a:lnSpc>
                <a:spcPts val="3720"/>
              </a:lnSpc>
            </a:pPr>
            <a:r>
              <a:rPr dirty="0" sz="3200" spc="80"/>
              <a:t>Medlingsscenarier</a:t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396747"/>
            <a:ext cx="470408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30">
                <a:solidFill>
                  <a:srgbClr val="A5377D"/>
                </a:solidFill>
              </a:rPr>
              <a:t>Scenario</a:t>
            </a:r>
            <a:r>
              <a:rPr dirty="0" sz="3400" spc="-105">
                <a:solidFill>
                  <a:srgbClr val="A5377D"/>
                </a:solidFill>
              </a:rPr>
              <a:t> </a:t>
            </a:r>
            <a:r>
              <a:rPr dirty="0" sz="3400" spc="-55">
                <a:solidFill>
                  <a:srgbClr val="A5377D"/>
                </a:solidFill>
              </a:rPr>
              <a:t>1:</a:t>
            </a:r>
            <a:r>
              <a:rPr dirty="0" sz="3400" spc="-100">
                <a:solidFill>
                  <a:srgbClr val="A5377D"/>
                </a:solidFill>
              </a:rPr>
              <a:t> </a:t>
            </a:r>
            <a:r>
              <a:rPr dirty="0" sz="3400" spc="35">
                <a:solidFill>
                  <a:srgbClr val="A5377D"/>
                </a:solidFill>
              </a:rPr>
              <a:t>Sekretess</a:t>
            </a:r>
            <a:r>
              <a:rPr dirty="0" sz="2000" spc="35">
                <a:solidFill>
                  <a:srgbClr val="5E5E5E"/>
                </a:solidFill>
              </a:rPr>
              <a:t>1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650240" y="1125918"/>
            <a:ext cx="10251440" cy="5133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1900" spc="20">
                <a:solidFill>
                  <a:srgbClr val="3F3F3F"/>
                </a:solidFill>
                <a:latin typeface="Lucida Sans Unicode"/>
                <a:cs typeface="Lucida Sans Unicode"/>
              </a:rPr>
              <a:t>Ivan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letar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efter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information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F3F3F"/>
                </a:solidFill>
                <a:latin typeface="Lucida Sans Unicode"/>
                <a:cs typeface="Lucida Sans Unicode"/>
              </a:rPr>
              <a:t>vilka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åtgärder,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några,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han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kunde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vidta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mot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F3F3F"/>
                </a:solidFill>
                <a:latin typeface="Lucida Sans Unicode"/>
                <a:cs typeface="Lucida Sans Unicode"/>
              </a:rPr>
              <a:t>sin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tidigare </a:t>
            </a:r>
            <a:r>
              <a:rPr dirty="0" sz="1900" spc="-5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läkare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han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hade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träffat,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delade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konfidentiell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information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honom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F3F3F"/>
                </a:solidFill>
                <a:latin typeface="Lucida Sans Unicode"/>
                <a:cs typeface="Lucida Sans Unicode"/>
              </a:rPr>
              <a:t>sin </a:t>
            </a:r>
            <a:r>
              <a:rPr dirty="0" sz="1900" spc="-5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F3F3F"/>
                </a:solidFill>
                <a:latin typeface="Lucida Sans Unicode"/>
                <a:cs typeface="Lucida Sans Unicode"/>
              </a:rPr>
              <a:t>familj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utan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3F3F3F"/>
                </a:solidFill>
                <a:latin typeface="Lucida Sans Unicode"/>
                <a:cs typeface="Lucida Sans Unicode"/>
              </a:rPr>
              <a:t>ha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fått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hans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F3F3F"/>
                </a:solidFill>
                <a:latin typeface="Lucida Sans Unicode"/>
                <a:cs typeface="Lucida Sans Unicode"/>
              </a:rPr>
              <a:t>skriftliga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medgivande.</a:t>
            </a:r>
            <a:endParaRPr sz="1900">
              <a:latin typeface="Lucida Sans Unicode"/>
              <a:cs typeface="Lucida Sans Unicode"/>
            </a:endParaRPr>
          </a:p>
          <a:p>
            <a:pPr marL="12700" marR="8209280">
              <a:lnSpc>
                <a:spcPct val="130100"/>
              </a:lnSpc>
              <a:spcBef>
                <a:spcPts val="90"/>
              </a:spcBef>
            </a:pPr>
            <a:r>
              <a:rPr dirty="0" sz="2300" spc="15" i="1">
                <a:solidFill>
                  <a:srgbClr val="A5377D"/>
                </a:solidFill>
                <a:latin typeface="Trebuchet MS"/>
                <a:cs typeface="Trebuchet MS"/>
              </a:rPr>
              <a:t>Låtsas</a:t>
            </a:r>
            <a:r>
              <a:rPr dirty="0" sz="2300" spc="-125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2300" spc="-110" i="1">
                <a:solidFill>
                  <a:srgbClr val="A5377D"/>
                </a:solidFill>
                <a:latin typeface="Trebuchet MS"/>
                <a:cs typeface="Trebuchet MS"/>
              </a:rPr>
              <a:t>att</a:t>
            </a:r>
            <a:r>
              <a:rPr dirty="0" sz="2300" spc="-125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2300" spc="75" i="1">
                <a:solidFill>
                  <a:srgbClr val="A5377D"/>
                </a:solidFill>
                <a:latin typeface="Trebuchet MS"/>
                <a:cs typeface="Trebuchet MS"/>
              </a:rPr>
              <a:t>du</a:t>
            </a:r>
            <a:r>
              <a:rPr dirty="0" sz="2300" spc="-125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2300" spc="-10" i="1">
                <a:solidFill>
                  <a:srgbClr val="A5377D"/>
                </a:solidFill>
                <a:latin typeface="Trebuchet MS"/>
                <a:cs typeface="Trebuchet MS"/>
              </a:rPr>
              <a:t>är  </a:t>
            </a:r>
            <a:r>
              <a:rPr dirty="0" sz="2300" spc="30" i="1">
                <a:solidFill>
                  <a:srgbClr val="A5377D"/>
                </a:solidFill>
                <a:latin typeface="Trebuchet MS"/>
                <a:cs typeface="Trebuchet MS"/>
              </a:rPr>
              <a:t>Ivan</a:t>
            </a:r>
            <a:r>
              <a:rPr dirty="0" sz="2300" spc="30" i="1">
                <a:solidFill>
                  <a:srgbClr val="5E5E5E"/>
                </a:solidFill>
                <a:latin typeface="Trebuchet MS"/>
                <a:cs typeface="Trebuchet MS"/>
              </a:rPr>
              <a:t>Tänka</a:t>
            </a:r>
            <a:r>
              <a:rPr dirty="0" sz="2300" spc="-15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300" spc="-55" i="1">
                <a:solidFill>
                  <a:srgbClr val="5E5E5E"/>
                </a:solidFill>
                <a:latin typeface="Trebuchet MS"/>
                <a:cs typeface="Trebuchet MS"/>
              </a:rPr>
              <a:t>på:</a:t>
            </a:r>
            <a:endParaRPr sz="23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75"/>
              </a:spcBef>
              <a:buSzPct val="117073"/>
              <a:buFont typeface="MS UI Gothic"/>
              <a:buChar char="✓"/>
              <a:tabLst>
                <a:tab pos="355600" algn="l"/>
              </a:tabLst>
            </a:pPr>
            <a:r>
              <a:rPr dirty="0" sz="2050" spc="-15" i="1">
                <a:solidFill>
                  <a:srgbClr val="5E5E5E"/>
                </a:solidFill>
                <a:latin typeface="Trebuchet MS"/>
                <a:cs typeface="Trebuchet MS"/>
              </a:rPr>
              <a:t>Vilken</a:t>
            </a:r>
            <a:r>
              <a:rPr dirty="0" sz="2050" spc="-10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-30" i="1">
                <a:solidFill>
                  <a:srgbClr val="5E5E5E"/>
                </a:solidFill>
                <a:latin typeface="Trebuchet MS"/>
                <a:cs typeface="Trebuchet MS"/>
              </a:rPr>
              <a:t>ytterligare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10" i="1">
                <a:solidFill>
                  <a:srgbClr val="5E5E5E"/>
                </a:solidFill>
                <a:latin typeface="Trebuchet MS"/>
                <a:cs typeface="Trebuchet MS"/>
              </a:rPr>
              <a:t>information</a:t>
            </a:r>
            <a:r>
              <a:rPr dirty="0" sz="2050" spc="-10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45" i="1">
                <a:solidFill>
                  <a:srgbClr val="5E5E5E"/>
                </a:solidFill>
                <a:latin typeface="Trebuchet MS"/>
                <a:cs typeface="Trebuchet MS"/>
              </a:rPr>
              <a:t>behöver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95" i="1">
                <a:solidFill>
                  <a:srgbClr val="5E5E5E"/>
                </a:solidFill>
                <a:latin typeface="Trebuchet MS"/>
                <a:cs typeface="Trebuchet MS"/>
              </a:rPr>
              <a:t>du?</a:t>
            </a:r>
            <a:endParaRPr sz="20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MS UI Gothic"/>
              <a:buChar char="✓"/>
              <a:tabLst>
                <a:tab pos="355600" algn="l"/>
              </a:tabLst>
            </a:pPr>
            <a:r>
              <a:rPr dirty="0" sz="2400" spc="-20" i="1">
                <a:solidFill>
                  <a:srgbClr val="5E5E5E"/>
                </a:solidFill>
                <a:latin typeface="Trebuchet MS"/>
                <a:cs typeface="Trebuchet MS"/>
              </a:rPr>
              <a:t>Var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50" i="1">
                <a:solidFill>
                  <a:srgbClr val="5E5E5E"/>
                </a:solidFill>
                <a:latin typeface="Trebuchet MS"/>
                <a:cs typeface="Trebuchet MS"/>
              </a:rPr>
              <a:t>kan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95" i="1">
                <a:solidFill>
                  <a:srgbClr val="5E5E5E"/>
                </a:solidFill>
                <a:latin typeface="Trebuchet MS"/>
                <a:cs typeface="Trebuchet MS"/>
              </a:rPr>
              <a:t>man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-75" i="1">
                <a:solidFill>
                  <a:srgbClr val="5E5E5E"/>
                </a:solidFill>
                <a:latin typeface="Trebuchet MS"/>
                <a:cs typeface="Trebuchet MS"/>
              </a:rPr>
              <a:t>få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35" i="1">
                <a:solidFill>
                  <a:srgbClr val="5E5E5E"/>
                </a:solidFill>
                <a:latin typeface="Trebuchet MS"/>
                <a:cs typeface="Trebuchet MS"/>
              </a:rPr>
              <a:t>mer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5E5E5E"/>
                </a:solidFill>
                <a:latin typeface="Trebuchet MS"/>
                <a:cs typeface="Trebuchet MS"/>
              </a:rPr>
              <a:t>information?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MS UI Gothic"/>
              <a:buChar char="✓"/>
              <a:tabLst>
                <a:tab pos="355600" algn="l"/>
              </a:tabLst>
            </a:pPr>
            <a:r>
              <a:rPr dirty="0" sz="2400" spc="-130" i="1">
                <a:solidFill>
                  <a:srgbClr val="5E5E5E"/>
                </a:solidFill>
                <a:latin typeface="Trebuchet MS"/>
                <a:cs typeface="Trebuchet MS"/>
              </a:rPr>
              <a:t>Vilket/</a:t>
            </a:r>
            <a:r>
              <a:rPr dirty="0" sz="2400" spc="-60" i="1">
                <a:solidFill>
                  <a:srgbClr val="5E5E5E"/>
                </a:solidFill>
                <a:latin typeface="Trebuchet MS"/>
                <a:cs typeface="Trebuchet MS"/>
              </a:rPr>
              <a:t>vilka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-45" i="1">
                <a:solidFill>
                  <a:srgbClr val="5E5E5E"/>
                </a:solidFill>
                <a:latin typeface="Trebuchet MS"/>
                <a:cs typeface="Trebuchet MS"/>
              </a:rPr>
              <a:t>resultat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-130" i="1">
                <a:solidFill>
                  <a:srgbClr val="5E5E5E"/>
                </a:solidFill>
                <a:latin typeface="Trebuchet MS"/>
                <a:cs typeface="Trebuchet MS"/>
              </a:rPr>
              <a:t>vill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80" i="1">
                <a:solidFill>
                  <a:srgbClr val="5E5E5E"/>
                </a:solidFill>
                <a:latin typeface="Trebuchet MS"/>
                <a:cs typeface="Trebuchet MS"/>
              </a:rPr>
              <a:t>du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80" i="1">
                <a:solidFill>
                  <a:srgbClr val="5E5E5E"/>
                </a:solidFill>
                <a:latin typeface="Trebuchet MS"/>
                <a:cs typeface="Trebuchet MS"/>
              </a:rPr>
              <a:t>uppnå?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SzPct val="117073"/>
              <a:buFont typeface="MS UI Gothic"/>
              <a:buChar char="✓"/>
              <a:tabLst>
                <a:tab pos="355600" algn="l"/>
              </a:tabLst>
            </a:pPr>
            <a:r>
              <a:rPr dirty="0" sz="2050" spc="-40" i="1">
                <a:solidFill>
                  <a:srgbClr val="5E5E5E"/>
                </a:solidFill>
                <a:latin typeface="Trebuchet MS"/>
                <a:cs typeface="Trebuchet MS"/>
              </a:rPr>
              <a:t>Vilka</a:t>
            </a:r>
            <a:r>
              <a:rPr dirty="0" sz="2050" spc="-10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5" i="1">
                <a:solidFill>
                  <a:srgbClr val="5E5E5E"/>
                </a:solidFill>
                <a:latin typeface="Trebuchet MS"/>
                <a:cs typeface="Trebuchet MS"/>
              </a:rPr>
              <a:t>regler</a:t>
            </a:r>
            <a:r>
              <a:rPr dirty="0" sz="2050" spc="-10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-10" i="1">
                <a:solidFill>
                  <a:srgbClr val="5E5E5E"/>
                </a:solidFill>
                <a:latin typeface="Trebuchet MS"/>
                <a:cs typeface="Trebuchet MS"/>
              </a:rPr>
              <a:t>styr</a:t>
            </a:r>
            <a:r>
              <a:rPr dirty="0" sz="2050" spc="-10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75" i="1">
                <a:solidFill>
                  <a:srgbClr val="5E5E5E"/>
                </a:solidFill>
                <a:latin typeface="Trebuchet MS"/>
                <a:cs typeface="Trebuchet MS"/>
              </a:rPr>
              <a:t>denna</a:t>
            </a:r>
            <a:r>
              <a:rPr dirty="0" sz="2050" spc="-10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10" i="1">
                <a:solidFill>
                  <a:srgbClr val="5E5E5E"/>
                </a:solidFill>
                <a:latin typeface="Trebuchet MS"/>
                <a:cs typeface="Trebuchet MS"/>
              </a:rPr>
              <a:t>situation?</a:t>
            </a:r>
            <a:endParaRPr sz="20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SzPct val="129729"/>
              <a:buFont typeface="MS UI Gothic"/>
              <a:buChar char="✓"/>
              <a:tabLst>
                <a:tab pos="355600" algn="l"/>
              </a:tabLst>
            </a:pPr>
            <a:r>
              <a:rPr dirty="0" sz="1850" spc="-35" i="1">
                <a:solidFill>
                  <a:srgbClr val="5E5E5E"/>
                </a:solidFill>
                <a:latin typeface="Trebuchet MS"/>
                <a:cs typeface="Trebuchet MS"/>
              </a:rPr>
              <a:t>Vilka</a:t>
            </a:r>
            <a:r>
              <a:rPr dirty="0" sz="18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850" spc="5" i="1">
                <a:solidFill>
                  <a:srgbClr val="5E5E5E"/>
                </a:solidFill>
                <a:latin typeface="Trebuchet MS"/>
                <a:cs typeface="Trebuchet MS"/>
              </a:rPr>
              <a:t>är</a:t>
            </a:r>
            <a:r>
              <a:rPr dirty="0" sz="18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850" spc="65" i="1">
                <a:solidFill>
                  <a:srgbClr val="5E5E5E"/>
                </a:solidFill>
                <a:latin typeface="Trebuchet MS"/>
                <a:cs typeface="Trebuchet MS"/>
              </a:rPr>
              <a:t>några</a:t>
            </a:r>
            <a:r>
              <a:rPr dirty="0" sz="1850" spc="-8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850" spc="20" i="1">
                <a:solidFill>
                  <a:srgbClr val="5E5E5E"/>
                </a:solidFill>
                <a:latin typeface="Trebuchet MS"/>
                <a:cs typeface="Trebuchet MS"/>
              </a:rPr>
              <a:t>av</a:t>
            </a:r>
            <a:r>
              <a:rPr dirty="0" sz="18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850" spc="45" i="1">
                <a:solidFill>
                  <a:srgbClr val="5E5E5E"/>
                </a:solidFill>
                <a:latin typeface="Trebuchet MS"/>
                <a:cs typeface="Trebuchet MS"/>
              </a:rPr>
              <a:t>de</a:t>
            </a:r>
            <a:r>
              <a:rPr dirty="0" sz="18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850" spc="-10" i="1">
                <a:solidFill>
                  <a:srgbClr val="5E5E5E"/>
                </a:solidFill>
                <a:latin typeface="Trebuchet MS"/>
                <a:cs typeface="Trebuchet MS"/>
              </a:rPr>
              <a:t>viktigaste</a:t>
            </a:r>
            <a:r>
              <a:rPr dirty="0" sz="1850" spc="-8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850" i="1">
                <a:solidFill>
                  <a:srgbClr val="5E5E5E"/>
                </a:solidFill>
                <a:latin typeface="Trebuchet MS"/>
                <a:cs typeface="Trebuchet MS"/>
              </a:rPr>
              <a:t>beslutsfattarna?</a:t>
            </a:r>
            <a:endParaRPr sz="18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SzPct val="109090"/>
              <a:buFont typeface="MS UI Gothic"/>
              <a:buChar char="✓"/>
              <a:tabLst>
                <a:tab pos="355600" algn="l"/>
              </a:tabLst>
            </a:pPr>
            <a:r>
              <a:rPr dirty="0" sz="2200" spc="-60" i="1">
                <a:solidFill>
                  <a:srgbClr val="5E5E5E"/>
                </a:solidFill>
                <a:latin typeface="Trebuchet MS"/>
                <a:cs typeface="Trebuchet MS"/>
              </a:rPr>
              <a:t>Vilka</a:t>
            </a:r>
            <a:r>
              <a:rPr dirty="0" sz="2200" spc="-114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-25" i="1">
                <a:solidFill>
                  <a:srgbClr val="5E5E5E"/>
                </a:solidFill>
                <a:latin typeface="Trebuchet MS"/>
                <a:cs typeface="Trebuchet MS"/>
              </a:rPr>
              <a:t>strategier</a:t>
            </a:r>
            <a:r>
              <a:rPr dirty="0" sz="2200" spc="-114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40" i="1">
                <a:solidFill>
                  <a:srgbClr val="5E5E5E"/>
                </a:solidFill>
                <a:latin typeface="Trebuchet MS"/>
                <a:cs typeface="Trebuchet MS"/>
              </a:rPr>
              <a:t>kan</a:t>
            </a:r>
            <a:r>
              <a:rPr dirty="0" sz="2200" spc="-114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65" i="1">
                <a:solidFill>
                  <a:srgbClr val="5E5E5E"/>
                </a:solidFill>
                <a:latin typeface="Trebuchet MS"/>
                <a:cs typeface="Trebuchet MS"/>
              </a:rPr>
              <a:t>du</a:t>
            </a:r>
            <a:r>
              <a:rPr dirty="0" sz="2200" spc="-11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40" i="1">
                <a:solidFill>
                  <a:srgbClr val="5E5E5E"/>
                </a:solidFill>
                <a:latin typeface="Trebuchet MS"/>
                <a:cs typeface="Trebuchet MS"/>
              </a:rPr>
              <a:t>använda</a:t>
            </a:r>
            <a:r>
              <a:rPr dirty="0" sz="2200" spc="-114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-40" i="1">
                <a:solidFill>
                  <a:srgbClr val="5E5E5E"/>
                </a:solidFill>
                <a:latin typeface="Trebuchet MS"/>
                <a:cs typeface="Trebuchet MS"/>
              </a:rPr>
              <a:t>för</a:t>
            </a:r>
            <a:r>
              <a:rPr dirty="0" sz="2200" spc="-114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-105" i="1">
                <a:solidFill>
                  <a:srgbClr val="5E5E5E"/>
                </a:solidFill>
                <a:latin typeface="Trebuchet MS"/>
                <a:cs typeface="Trebuchet MS"/>
              </a:rPr>
              <a:t>att</a:t>
            </a:r>
            <a:r>
              <a:rPr dirty="0" sz="2200" spc="-11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60" i="1">
                <a:solidFill>
                  <a:srgbClr val="5E5E5E"/>
                </a:solidFill>
                <a:latin typeface="Trebuchet MS"/>
                <a:cs typeface="Trebuchet MS"/>
              </a:rPr>
              <a:t>uppnå</a:t>
            </a:r>
            <a:r>
              <a:rPr dirty="0" sz="2200" spc="-114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25" i="1">
                <a:solidFill>
                  <a:srgbClr val="5E5E5E"/>
                </a:solidFill>
                <a:latin typeface="Trebuchet MS"/>
                <a:cs typeface="Trebuchet MS"/>
              </a:rPr>
              <a:t>önskat</a:t>
            </a:r>
            <a:r>
              <a:rPr dirty="0" sz="2200" spc="-114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-30" i="1">
                <a:solidFill>
                  <a:srgbClr val="5E5E5E"/>
                </a:solidFill>
                <a:latin typeface="Trebuchet MS"/>
                <a:cs typeface="Trebuchet MS"/>
              </a:rPr>
              <a:t>resultat?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50"/>
              </a:spcBef>
              <a:buSzPct val="104347"/>
              <a:buFont typeface="MS UI Gothic"/>
              <a:buChar char="✓"/>
              <a:tabLst>
                <a:tab pos="355600" algn="l"/>
              </a:tabLst>
            </a:pPr>
            <a:r>
              <a:rPr dirty="0" sz="2300" spc="-60" i="1">
                <a:solidFill>
                  <a:srgbClr val="5E5E5E"/>
                </a:solidFill>
                <a:latin typeface="Trebuchet MS"/>
                <a:cs typeface="Trebuchet MS"/>
              </a:rPr>
              <a:t>Vilka</a:t>
            </a:r>
            <a:r>
              <a:rPr dirty="0" sz="23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300" spc="10" i="1">
                <a:solidFill>
                  <a:srgbClr val="5E5E5E"/>
                </a:solidFill>
                <a:latin typeface="Trebuchet MS"/>
                <a:cs typeface="Trebuchet MS"/>
              </a:rPr>
              <a:t>hinder</a:t>
            </a:r>
            <a:r>
              <a:rPr dirty="0" sz="23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300" spc="45" i="1">
                <a:solidFill>
                  <a:srgbClr val="5E5E5E"/>
                </a:solidFill>
                <a:latin typeface="Trebuchet MS"/>
                <a:cs typeface="Trebuchet MS"/>
              </a:rPr>
              <a:t>kan</a:t>
            </a:r>
            <a:r>
              <a:rPr dirty="0" sz="23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300" spc="75" i="1">
                <a:solidFill>
                  <a:srgbClr val="5E5E5E"/>
                </a:solidFill>
                <a:latin typeface="Trebuchet MS"/>
                <a:cs typeface="Trebuchet MS"/>
              </a:rPr>
              <a:t>du</a:t>
            </a:r>
            <a:r>
              <a:rPr dirty="0" sz="23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300" spc="-20" i="1">
                <a:solidFill>
                  <a:srgbClr val="5E5E5E"/>
                </a:solidFill>
                <a:latin typeface="Trebuchet MS"/>
                <a:cs typeface="Trebuchet MS"/>
              </a:rPr>
              <a:t>stöta</a:t>
            </a:r>
            <a:r>
              <a:rPr dirty="0" sz="23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300" spc="-100" i="1">
                <a:solidFill>
                  <a:srgbClr val="5E5E5E"/>
                </a:solidFill>
                <a:latin typeface="Trebuchet MS"/>
                <a:cs typeface="Trebuchet MS"/>
              </a:rPr>
              <a:t>på/</a:t>
            </a:r>
            <a:r>
              <a:rPr dirty="0" sz="2300" spc="25" i="1">
                <a:solidFill>
                  <a:srgbClr val="5E5E5E"/>
                </a:solidFill>
                <a:latin typeface="Trebuchet MS"/>
                <a:cs typeface="Trebuchet MS"/>
              </a:rPr>
              <a:t>måste</a:t>
            </a:r>
            <a:r>
              <a:rPr dirty="0" sz="23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300" spc="75" i="1">
                <a:solidFill>
                  <a:srgbClr val="5E5E5E"/>
                </a:solidFill>
                <a:latin typeface="Trebuchet MS"/>
                <a:cs typeface="Trebuchet MS"/>
              </a:rPr>
              <a:t>du</a:t>
            </a:r>
            <a:r>
              <a:rPr dirty="0" sz="23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300" spc="20" i="1">
                <a:solidFill>
                  <a:srgbClr val="5E5E5E"/>
                </a:solidFill>
                <a:latin typeface="Trebuchet MS"/>
                <a:cs typeface="Trebuchet MS"/>
              </a:rPr>
              <a:t>övervinna?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563" y="6622542"/>
            <a:ext cx="767080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5E5E5E"/>
                </a:solidFill>
                <a:latin typeface="Lucida Sans Unicode"/>
                <a:cs typeface="Lucida Sans Unicode"/>
              </a:rPr>
              <a:t>1</a:t>
            </a:r>
            <a:r>
              <a:rPr dirty="0" sz="950">
                <a:solidFill>
                  <a:srgbClr val="5E5E5E"/>
                </a:solidFill>
                <a:latin typeface="Lucida Sans Unicode"/>
                <a:cs typeface="Lucida Sans Unicode"/>
              </a:rPr>
              <a:t>Baserat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Advocacy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5E5E5E"/>
                </a:solidFill>
                <a:latin typeface="Lucida Sans Unicode"/>
                <a:cs typeface="Lucida Sans Unicode"/>
              </a:rPr>
              <a:t>Tool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5E5E5E"/>
                </a:solidFill>
                <a:latin typeface="Lucida Sans Unicode"/>
                <a:cs typeface="Lucida Sans Unicode"/>
              </a:rPr>
              <a:t>Kit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5E5E5E"/>
                </a:solidFill>
                <a:latin typeface="Lucida Sans Unicode"/>
                <a:cs typeface="Lucida Sans Unicode"/>
              </a:rPr>
              <a:t>Skills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and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Strategies</a:t>
            </a:r>
            <a:r>
              <a:rPr dirty="0" sz="950" spc="-4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for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5E5E5E"/>
                </a:solidFill>
                <a:latin typeface="Lucida Sans Unicode"/>
                <a:cs typeface="Lucida Sans Unicode"/>
              </a:rPr>
              <a:t>Effective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Self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and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15">
                <a:solidFill>
                  <a:srgbClr val="5E5E5E"/>
                </a:solidFill>
                <a:latin typeface="Lucida Sans Unicode"/>
                <a:cs typeface="Lucida Sans Unicode"/>
              </a:rPr>
              <a:t>Peer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5E5E5E"/>
                </a:solidFill>
                <a:latin typeface="Lucida Sans Unicode"/>
                <a:cs typeface="Lucida Sans Unicode"/>
              </a:rPr>
              <a:t>Advocacy,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producerad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950" spc="-4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Disability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Rights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5E5E5E"/>
                </a:solidFill>
                <a:latin typeface="Lucida Sans Unicode"/>
                <a:cs typeface="Lucida Sans Unicode"/>
              </a:rPr>
              <a:t>Wisconsin,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60">
                <a:solidFill>
                  <a:srgbClr val="5E5E5E"/>
                </a:solidFill>
                <a:latin typeface="Lucida Sans Unicode"/>
                <a:cs typeface="Lucida Sans Unicode"/>
              </a:rPr>
              <a:t>2008</a:t>
            </a:r>
            <a:endParaRPr sz="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396747"/>
            <a:ext cx="668909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30">
                <a:solidFill>
                  <a:srgbClr val="A5377D"/>
                </a:solidFill>
              </a:rPr>
              <a:t>Scenario</a:t>
            </a:r>
            <a:r>
              <a:rPr dirty="0" sz="3400" spc="-85">
                <a:solidFill>
                  <a:srgbClr val="A5377D"/>
                </a:solidFill>
              </a:rPr>
              <a:t> </a:t>
            </a:r>
            <a:r>
              <a:rPr dirty="0" sz="3400" spc="-55">
                <a:solidFill>
                  <a:srgbClr val="A5377D"/>
                </a:solidFill>
              </a:rPr>
              <a:t>1:</a:t>
            </a:r>
            <a:r>
              <a:rPr dirty="0" sz="3400" spc="-85">
                <a:solidFill>
                  <a:srgbClr val="A5377D"/>
                </a:solidFill>
              </a:rPr>
              <a:t> </a:t>
            </a:r>
            <a:r>
              <a:rPr dirty="0" sz="3400" spc="35">
                <a:solidFill>
                  <a:srgbClr val="A5377D"/>
                </a:solidFill>
              </a:rPr>
              <a:t>Sekretess</a:t>
            </a:r>
            <a:r>
              <a:rPr dirty="0" sz="2000" spc="35">
                <a:solidFill>
                  <a:srgbClr val="5E5E5E"/>
                </a:solidFill>
              </a:rPr>
              <a:t>1</a:t>
            </a:r>
            <a:r>
              <a:rPr dirty="0" sz="2000" spc="-50">
                <a:solidFill>
                  <a:srgbClr val="5E5E5E"/>
                </a:solidFill>
              </a:rPr>
              <a:t> </a:t>
            </a:r>
            <a:r>
              <a:rPr dirty="0" sz="3000" spc="-35">
                <a:solidFill>
                  <a:srgbClr val="5E5E5E"/>
                </a:solidFill>
              </a:rPr>
              <a:t>-</a:t>
            </a:r>
            <a:r>
              <a:rPr dirty="0" sz="3000" spc="-70">
                <a:solidFill>
                  <a:srgbClr val="5E5E5E"/>
                </a:solidFill>
              </a:rPr>
              <a:t> </a:t>
            </a:r>
            <a:r>
              <a:rPr dirty="0" sz="3000" spc="150">
                <a:solidFill>
                  <a:srgbClr val="5E5E5E"/>
                </a:solidFill>
              </a:rPr>
              <a:t>fortsatte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650240" y="1253914"/>
            <a:ext cx="10168890" cy="38601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 b="1" i="1">
                <a:solidFill>
                  <a:srgbClr val="A5377D"/>
                </a:solidFill>
                <a:latin typeface="Trebuchet MS"/>
                <a:cs typeface="Trebuchet MS"/>
              </a:rPr>
              <a:t>Möjliga</a:t>
            </a:r>
            <a:r>
              <a:rPr dirty="0" sz="1950" spc="-100" b="1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950" spc="20" b="1" i="1">
                <a:solidFill>
                  <a:srgbClr val="A5377D"/>
                </a:solidFill>
                <a:latin typeface="Trebuchet MS"/>
                <a:cs typeface="Trebuchet MS"/>
              </a:rPr>
              <a:t>åtgärder</a:t>
            </a:r>
            <a:r>
              <a:rPr dirty="0" sz="1950" spc="-95" b="1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950" spc="100" b="1" i="1">
                <a:solidFill>
                  <a:srgbClr val="A5377D"/>
                </a:solidFill>
                <a:latin typeface="Trebuchet MS"/>
                <a:cs typeface="Trebuchet MS"/>
              </a:rPr>
              <a:t>du</a:t>
            </a:r>
            <a:r>
              <a:rPr dirty="0" sz="1950" spc="-100" b="1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950" spc="90" b="1" i="1">
                <a:solidFill>
                  <a:srgbClr val="A5377D"/>
                </a:solidFill>
                <a:latin typeface="Trebuchet MS"/>
                <a:cs typeface="Trebuchet MS"/>
              </a:rPr>
              <a:t>kan</a:t>
            </a:r>
            <a:r>
              <a:rPr dirty="0" sz="1950" spc="-95" b="1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950" spc="-10" b="1" i="1">
                <a:solidFill>
                  <a:srgbClr val="A5377D"/>
                </a:solidFill>
                <a:latin typeface="Trebuchet MS"/>
                <a:cs typeface="Trebuchet MS"/>
              </a:rPr>
              <a:t>hjälpa</a:t>
            </a:r>
            <a:r>
              <a:rPr dirty="0" sz="1950" spc="-100" b="1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950" spc="85" b="1" i="1">
                <a:solidFill>
                  <a:srgbClr val="A5377D"/>
                </a:solidFill>
                <a:latin typeface="Trebuchet MS"/>
                <a:cs typeface="Trebuchet MS"/>
              </a:rPr>
              <a:t>Ivan</a:t>
            </a:r>
            <a:r>
              <a:rPr dirty="0" sz="1950" spc="-95" b="1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950" spc="110" b="1" i="1">
                <a:solidFill>
                  <a:srgbClr val="A5377D"/>
                </a:solidFill>
                <a:latin typeface="Trebuchet MS"/>
                <a:cs typeface="Trebuchet MS"/>
              </a:rPr>
              <a:t>med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SzPct val="109090"/>
              <a:buFont typeface="MS UI Gothic"/>
              <a:buChar char="✓"/>
              <a:tabLst>
                <a:tab pos="355600" algn="l"/>
              </a:tabLst>
            </a:pPr>
            <a:r>
              <a:rPr dirty="0" sz="2200" spc="-20" i="1">
                <a:solidFill>
                  <a:srgbClr val="5E5E5E"/>
                </a:solidFill>
                <a:latin typeface="Trebuchet MS"/>
                <a:cs typeface="Trebuchet MS"/>
              </a:rPr>
              <a:t>Skriver</a:t>
            </a:r>
            <a:r>
              <a:rPr dirty="0" sz="2200" spc="-12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-110" i="1">
                <a:solidFill>
                  <a:srgbClr val="5E5E5E"/>
                </a:solidFill>
                <a:latin typeface="Trebuchet MS"/>
                <a:cs typeface="Trebuchet MS"/>
              </a:rPr>
              <a:t>ett</a:t>
            </a:r>
            <a:r>
              <a:rPr dirty="0" sz="2200" spc="-12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i="1">
                <a:solidFill>
                  <a:srgbClr val="5E5E5E"/>
                </a:solidFill>
                <a:latin typeface="Trebuchet MS"/>
                <a:cs typeface="Trebuchet MS"/>
              </a:rPr>
              <a:t>brev</a:t>
            </a:r>
            <a:r>
              <a:rPr dirty="0" sz="2200" spc="-12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-160" i="1">
                <a:solidFill>
                  <a:srgbClr val="5E5E5E"/>
                </a:solidFill>
                <a:latin typeface="Trebuchet MS"/>
                <a:cs typeface="Trebuchet MS"/>
              </a:rPr>
              <a:t>till</a:t>
            </a:r>
            <a:r>
              <a:rPr dirty="0" sz="2200" spc="-12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200" spc="15" i="1">
                <a:solidFill>
                  <a:srgbClr val="5E5E5E"/>
                </a:solidFill>
                <a:latin typeface="Trebuchet MS"/>
                <a:cs typeface="Trebuchet MS"/>
              </a:rPr>
              <a:t>doktorn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MS UI Gothic"/>
              <a:buChar char="✓"/>
              <a:tabLst>
                <a:tab pos="355600" algn="l"/>
              </a:tabLst>
            </a:pPr>
            <a:r>
              <a:rPr dirty="0" sz="2400" spc="-5" i="1">
                <a:solidFill>
                  <a:srgbClr val="5E5E5E"/>
                </a:solidFill>
                <a:latin typeface="Trebuchet MS"/>
                <a:cs typeface="Trebuchet MS"/>
              </a:rPr>
              <a:t>Kontakta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-35" i="1">
                <a:solidFill>
                  <a:srgbClr val="5E5E5E"/>
                </a:solidFill>
                <a:latin typeface="Trebuchet MS"/>
                <a:cs typeface="Trebuchet MS"/>
              </a:rPr>
              <a:t>relevant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-40" i="1">
                <a:solidFill>
                  <a:srgbClr val="5E5E5E"/>
                </a:solidFill>
                <a:latin typeface="Trebuchet MS"/>
                <a:cs typeface="Trebuchet MS"/>
              </a:rPr>
              <a:t>institution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130" i="1">
                <a:solidFill>
                  <a:srgbClr val="5E5E5E"/>
                </a:solidFill>
                <a:latin typeface="Trebuchet MS"/>
                <a:cs typeface="Trebuchet MS"/>
              </a:rPr>
              <a:t>som</a:t>
            </a:r>
            <a:r>
              <a:rPr dirty="0" sz="2400" spc="-12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-10" i="1">
                <a:solidFill>
                  <a:srgbClr val="5E5E5E"/>
                </a:solidFill>
                <a:latin typeface="Trebuchet MS"/>
                <a:cs typeface="Trebuchet MS"/>
              </a:rPr>
              <a:t>reglerar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-45" i="1">
                <a:solidFill>
                  <a:srgbClr val="5E5E5E"/>
                </a:solidFill>
                <a:latin typeface="Trebuchet MS"/>
                <a:cs typeface="Trebuchet MS"/>
              </a:rPr>
              <a:t>brott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25" i="1">
                <a:solidFill>
                  <a:srgbClr val="5E5E5E"/>
                </a:solidFill>
                <a:latin typeface="Trebuchet MS"/>
                <a:cs typeface="Trebuchet MS"/>
              </a:rPr>
              <a:t>mot</a:t>
            </a:r>
            <a:r>
              <a:rPr dirty="0" sz="2400" spc="-1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400" spc="20" i="1">
                <a:solidFill>
                  <a:srgbClr val="5E5E5E"/>
                </a:solidFill>
                <a:latin typeface="Trebuchet MS"/>
                <a:cs typeface="Trebuchet MS"/>
              </a:rPr>
              <a:t>sekretess</a:t>
            </a:r>
            <a:endParaRPr sz="24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5400"/>
              </a:lnSpc>
              <a:spcBef>
                <a:spcPts val="935"/>
              </a:spcBef>
              <a:buSzPct val="117073"/>
              <a:buFont typeface="MS UI Gothic"/>
              <a:buChar char="✓"/>
              <a:tabLst>
                <a:tab pos="355600" algn="l"/>
              </a:tabLst>
            </a:pPr>
            <a:r>
              <a:rPr dirty="0" sz="2050" spc="170" i="1">
                <a:solidFill>
                  <a:srgbClr val="5E5E5E"/>
                </a:solidFill>
                <a:latin typeface="Trebuchet MS"/>
                <a:cs typeface="Trebuchet MS"/>
              </a:rPr>
              <a:t>Om</a:t>
            </a:r>
            <a:r>
              <a:rPr dirty="0" sz="2050" spc="-10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10" i="1">
                <a:solidFill>
                  <a:srgbClr val="5E5E5E"/>
                </a:solidFill>
                <a:latin typeface="Trebuchet MS"/>
                <a:cs typeface="Trebuchet MS"/>
              </a:rPr>
              <a:t>läkaren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5" i="1">
                <a:solidFill>
                  <a:srgbClr val="5E5E5E"/>
                </a:solidFill>
                <a:latin typeface="Trebuchet MS"/>
                <a:cs typeface="Trebuchet MS"/>
              </a:rPr>
              <a:t>är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i="1">
                <a:solidFill>
                  <a:srgbClr val="5E5E5E"/>
                </a:solidFill>
                <a:latin typeface="Trebuchet MS"/>
                <a:cs typeface="Trebuchet MS"/>
              </a:rPr>
              <a:t>anställd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65" i="1">
                <a:solidFill>
                  <a:srgbClr val="5E5E5E"/>
                </a:solidFill>
                <a:latin typeface="Trebuchet MS"/>
                <a:cs typeface="Trebuchet MS"/>
              </a:rPr>
              <a:t>på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70" i="1">
                <a:solidFill>
                  <a:srgbClr val="5E5E5E"/>
                </a:solidFill>
                <a:latin typeface="Trebuchet MS"/>
                <a:cs typeface="Trebuchet MS"/>
              </a:rPr>
              <a:t>en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-35" i="1">
                <a:solidFill>
                  <a:srgbClr val="5E5E5E"/>
                </a:solidFill>
                <a:latin typeface="Trebuchet MS"/>
                <a:cs typeface="Trebuchet MS"/>
              </a:rPr>
              <a:t>klinik</a:t>
            </a:r>
            <a:r>
              <a:rPr dirty="0" sz="2050" spc="-10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-55" i="1">
                <a:solidFill>
                  <a:srgbClr val="5E5E5E"/>
                </a:solidFill>
                <a:latin typeface="Trebuchet MS"/>
                <a:cs typeface="Trebuchet MS"/>
              </a:rPr>
              <a:t>eller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45" i="1">
                <a:solidFill>
                  <a:srgbClr val="5E5E5E"/>
                </a:solidFill>
                <a:latin typeface="Trebuchet MS"/>
                <a:cs typeface="Trebuchet MS"/>
              </a:rPr>
              <a:t>sjukhus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60" i="1">
                <a:solidFill>
                  <a:srgbClr val="5E5E5E"/>
                </a:solidFill>
                <a:latin typeface="Trebuchet MS"/>
                <a:cs typeface="Trebuchet MS"/>
              </a:rPr>
              <a:t>kan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70" i="1">
                <a:solidFill>
                  <a:srgbClr val="5E5E5E"/>
                </a:solidFill>
                <a:latin typeface="Trebuchet MS"/>
                <a:cs typeface="Trebuchet MS"/>
              </a:rPr>
              <a:t>Ivan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45" i="1">
                <a:solidFill>
                  <a:srgbClr val="5E5E5E"/>
                </a:solidFill>
                <a:latin typeface="Trebuchet MS"/>
                <a:cs typeface="Trebuchet MS"/>
              </a:rPr>
              <a:t>lämna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i="1">
                <a:solidFill>
                  <a:srgbClr val="5E5E5E"/>
                </a:solidFill>
                <a:latin typeface="Trebuchet MS"/>
                <a:cs typeface="Trebuchet MS"/>
              </a:rPr>
              <a:t>in</a:t>
            </a:r>
            <a:r>
              <a:rPr dirty="0" sz="2050" spc="-10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-85" i="1">
                <a:solidFill>
                  <a:srgbClr val="5E5E5E"/>
                </a:solidFill>
                <a:latin typeface="Trebuchet MS"/>
                <a:cs typeface="Trebuchet MS"/>
              </a:rPr>
              <a:t>ett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40" i="1">
                <a:solidFill>
                  <a:srgbClr val="5E5E5E"/>
                </a:solidFill>
                <a:latin typeface="Trebuchet MS"/>
                <a:cs typeface="Trebuchet MS"/>
              </a:rPr>
              <a:t>klagomål</a:t>
            </a:r>
            <a:r>
              <a:rPr dirty="0" sz="20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spc="-135" i="1">
                <a:solidFill>
                  <a:srgbClr val="5E5E5E"/>
                </a:solidFill>
                <a:latin typeface="Trebuchet MS"/>
                <a:cs typeface="Trebuchet MS"/>
              </a:rPr>
              <a:t>till </a:t>
            </a:r>
            <a:r>
              <a:rPr dirty="0" sz="2050" spc="-60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2050" i="1">
                <a:solidFill>
                  <a:srgbClr val="5E5E5E"/>
                </a:solidFill>
                <a:latin typeface="Trebuchet MS"/>
                <a:cs typeface="Trebuchet MS"/>
              </a:rPr>
              <a:t>sjukhuset.</a:t>
            </a:r>
            <a:endParaRPr sz="20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630"/>
              </a:spcBef>
              <a:buSzPct val="154838"/>
              <a:buFont typeface="MS UI Gothic"/>
              <a:buChar char="✓"/>
              <a:tabLst>
                <a:tab pos="355600" algn="l"/>
              </a:tabLst>
            </a:pPr>
            <a:r>
              <a:rPr dirty="0" sz="1550" spc="5" i="1">
                <a:solidFill>
                  <a:srgbClr val="5E5E5E"/>
                </a:solidFill>
                <a:latin typeface="Trebuchet MS"/>
                <a:cs typeface="Trebuchet MS"/>
              </a:rPr>
              <a:t>Kontakta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45" i="1">
                <a:solidFill>
                  <a:srgbClr val="5E5E5E"/>
                </a:solidFill>
                <a:latin typeface="Trebuchet MS"/>
                <a:cs typeface="Trebuchet MS"/>
              </a:rPr>
              <a:t>en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10" i="1">
                <a:solidFill>
                  <a:srgbClr val="5E5E5E"/>
                </a:solidFill>
                <a:latin typeface="Trebuchet MS"/>
                <a:cs typeface="Trebuchet MS"/>
              </a:rPr>
              <a:t>advokat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-45" i="1">
                <a:solidFill>
                  <a:srgbClr val="5E5E5E"/>
                </a:solidFill>
                <a:latin typeface="Trebuchet MS"/>
                <a:cs typeface="Trebuchet MS"/>
              </a:rPr>
              <a:t>eller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5" i="1">
                <a:solidFill>
                  <a:srgbClr val="5E5E5E"/>
                </a:solidFill>
                <a:latin typeface="Trebuchet MS"/>
                <a:cs typeface="Trebuchet MS"/>
              </a:rPr>
              <a:t>gratis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-20" i="1">
                <a:solidFill>
                  <a:srgbClr val="5E5E5E"/>
                </a:solidFill>
                <a:latin typeface="Trebuchet MS"/>
                <a:cs typeface="Trebuchet MS"/>
              </a:rPr>
              <a:t>juridisk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-30" i="1">
                <a:solidFill>
                  <a:srgbClr val="5E5E5E"/>
                </a:solidFill>
                <a:latin typeface="Trebuchet MS"/>
                <a:cs typeface="Trebuchet MS"/>
              </a:rPr>
              <a:t>hjälp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-20" i="1">
                <a:solidFill>
                  <a:srgbClr val="5E5E5E"/>
                </a:solidFill>
                <a:latin typeface="Trebuchet MS"/>
                <a:cs typeface="Trebuchet MS"/>
              </a:rPr>
              <a:t>för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-65" i="1">
                <a:solidFill>
                  <a:srgbClr val="5E5E5E"/>
                </a:solidFill>
                <a:latin typeface="Trebuchet MS"/>
                <a:cs typeface="Trebuchet MS"/>
              </a:rPr>
              <a:t>att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5" i="1">
                <a:solidFill>
                  <a:srgbClr val="5E5E5E"/>
                </a:solidFill>
                <a:latin typeface="Trebuchet MS"/>
                <a:cs typeface="Trebuchet MS"/>
              </a:rPr>
              <a:t>diskutera</a:t>
            </a:r>
            <a:r>
              <a:rPr dirty="0" sz="1550" spc="-8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550" spc="-30" i="1">
                <a:solidFill>
                  <a:srgbClr val="5E5E5E"/>
                </a:solidFill>
                <a:latin typeface="Trebuchet MS"/>
                <a:cs typeface="Trebuchet MS"/>
              </a:rPr>
              <a:t>alternativ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300" spc="-50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3F3F3F"/>
                </a:solidFill>
                <a:latin typeface="Lucida Sans Unicode"/>
                <a:cs typeface="Lucida Sans Unicode"/>
              </a:rPr>
              <a:t>mer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F3F3F"/>
                </a:solidFill>
                <a:latin typeface="Lucida Sans Unicode"/>
                <a:cs typeface="Lucida Sans Unicode"/>
              </a:rPr>
              <a:t>kan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25">
                <a:solidFill>
                  <a:srgbClr val="3F3F3F"/>
                </a:solidFill>
                <a:latin typeface="Lucida Sans Unicode"/>
                <a:cs typeface="Lucida Sans Unicode"/>
              </a:rPr>
              <a:t>Ivan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F3F3F"/>
                </a:solidFill>
                <a:latin typeface="Lucida Sans Unicode"/>
                <a:cs typeface="Lucida Sans Unicode"/>
              </a:rPr>
              <a:t>försöka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3F3F3F"/>
                </a:solidFill>
                <a:latin typeface="Lucida Sans Unicode"/>
                <a:cs typeface="Lucida Sans Unicode"/>
              </a:rPr>
              <a:t>göra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3F3F3F"/>
                </a:solidFill>
                <a:latin typeface="Lucida Sans Unicode"/>
                <a:cs typeface="Lucida Sans Unicode"/>
              </a:rPr>
              <a:t>den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3F3F3F"/>
                </a:solidFill>
                <a:latin typeface="Lucida Sans Unicode"/>
                <a:cs typeface="Lucida Sans Unicode"/>
              </a:rPr>
              <a:t>här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3F3F3F"/>
                </a:solidFill>
                <a:latin typeface="Lucida Sans Unicode"/>
                <a:cs typeface="Lucida Sans Unicode"/>
              </a:rPr>
              <a:t>situationen?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940" y="5534101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698" y="0"/>
                </a:lnTo>
              </a:path>
            </a:pathLst>
          </a:custGeom>
          <a:ln w="18694">
            <a:solidFill>
              <a:srgbClr val="7878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2940" y="5989904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698" y="0"/>
                </a:lnTo>
              </a:path>
            </a:pathLst>
          </a:custGeom>
          <a:ln w="18694">
            <a:solidFill>
              <a:srgbClr val="7878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0563" y="6622542"/>
            <a:ext cx="767080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5E5E5E"/>
                </a:solidFill>
                <a:latin typeface="Lucida Sans Unicode"/>
                <a:cs typeface="Lucida Sans Unicode"/>
              </a:rPr>
              <a:t>1</a:t>
            </a:r>
            <a:r>
              <a:rPr dirty="0" sz="950">
                <a:solidFill>
                  <a:srgbClr val="5E5E5E"/>
                </a:solidFill>
                <a:latin typeface="Lucida Sans Unicode"/>
                <a:cs typeface="Lucida Sans Unicode"/>
              </a:rPr>
              <a:t>Baserat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Advocacy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5E5E5E"/>
                </a:solidFill>
                <a:latin typeface="Lucida Sans Unicode"/>
                <a:cs typeface="Lucida Sans Unicode"/>
              </a:rPr>
              <a:t>Tool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5E5E5E"/>
                </a:solidFill>
                <a:latin typeface="Lucida Sans Unicode"/>
                <a:cs typeface="Lucida Sans Unicode"/>
              </a:rPr>
              <a:t>Kit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5E5E5E"/>
                </a:solidFill>
                <a:latin typeface="Lucida Sans Unicode"/>
                <a:cs typeface="Lucida Sans Unicode"/>
              </a:rPr>
              <a:t>Skills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and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Strategies</a:t>
            </a:r>
            <a:r>
              <a:rPr dirty="0" sz="950" spc="-4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for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5E5E5E"/>
                </a:solidFill>
                <a:latin typeface="Lucida Sans Unicode"/>
                <a:cs typeface="Lucida Sans Unicode"/>
              </a:rPr>
              <a:t>Effective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Self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and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15">
                <a:solidFill>
                  <a:srgbClr val="5E5E5E"/>
                </a:solidFill>
                <a:latin typeface="Lucida Sans Unicode"/>
                <a:cs typeface="Lucida Sans Unicode"/>
              </a:rPr>
              <a:t>Peer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5E5E5E"/>
                </a:solidFill>
                <a:latin typeface="Lucida Sans Unicode"/>
                <a:cs typeface="Lucida Sans Unicode"/>
              </a:rPr>
              <a:t>Advocacy,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producerad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950" spc="-4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Disability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Rights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5E5E5E"/>
                </a:solidFill>
                <a:latin typeface="Lucida Sans Unicode"/>
                <a:cs typeface="Lucida Sans Unicode"/>
              </a:rPr>
              <a:t>Wisconsin,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60">
                <a:solidFill>
                  <a:srgbClr val="5E5E5E"/>
                </a:solidFill>
                <a:latin typeface="Lucida Sans Unicode"/>
                <a:cs typeface="Lucida Sans Unicode"/>
              </a:rPr>
              <a:t>2008</a:t>
            </a:r>
            <a:endParaRPr sz="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-12700" y="561847"/>
            <a:ext cx="11710670" cy="574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5640">
              <a:lnSpc>
                <a:spcPct val="100000"/>
              </a:lnSpc>
              <a:spcBef>
                <a:spcPts val="100"/>
              </a:spcBef>
            </a:pPr>
            <a:r>
              <a:rPr dirty="0" sz="2100" spc="15" b="1">
                <a:solidFill>
                  <a:srgbClr val="A5377D"/>
                </a:solidFill>
                <a:latin typeface="Arial"/>
                <a:cs typeface="Arial"/>
              </a:rPr>
              <a:t>Scenario</a:t>
            </a:r>
            <a:r>
              <a:rPr dirty="0" sz="2100" spc="-40" b="1">
                <a:solidFill>
                  <a:srgbClr val="A5377D"/>
                </a:solidFill>
                <a:latin typeface="Arial"/>
                <a:cs typeface="Arial"/>
              </a:rPr>
              <a:t> </a:t>
            </a:r>
            <a:r>
              <a:rPr dirty="0" sz="2100" spc="-35" b="1">
                <a:solidFill>
                  <a:srgbClr val="A5377D"/>
                </a:solidFill>
                <a:latin typeface="Arial"/>
                <a:cs typeface="Arial"/>
              </a:rPr>
              <a:t>2: </a:t>
            </a:r>
            <a:r>
              <a:rPr dirty="0" sz="2100" spc="70" b="1">
                <a:solidFill>
                  <a:srgbClr val="A5377D"/>
                </a:solidFill>
                <a:latin typeface="Arial"/>
                <a:cs typeface="Arial"/>
              </a:rPr>
              <a:t>Konflikt</a:t>
            </a:r>
            <a:r>
              <a:rPr dirty="0" sz="2100" spc="-40" b="1">
                <a:solidFill>
                  <a:srgbClr val="A5377D"/>
                </a:solidFill>
                <a:latin typeface="Arial"/>
                <a:cs typeface="Arial"/>
              </a:rPr>
              <a:t> </a:t>
            </a:r>
            <a:r>
              <a:rPr dirty="0" sz="2100" spc="95" b="1">
                <a:solidFill>
                  <a:srgbClr val="A5377D"/>
                </a:solidFill>
                <a:latin typeface="Arial"/>
                <a:cs typeface="Arial"/>
              </a:rPr>
              <a:t>mellan</a:t>
            </a:r>
            <a:r>
              <a:rPr dirty="0" sz="2100" spc="-35" b="1">
                <a:solidFill>
                  <a:srgbClr val="A5377D"/>
                </a:solidFill>
                <a:latin typeface="Arial"/>
                <a:cs typeface="Arial"/>
              </a:rPr>
              <a:t> </a:t>
            </a:r>
            <a:r>
              <a:rPr dirty="0" sz="2100" spc="60" b="1">
                <a:solidFill>
                  <a:srgbClr val="A5377D"/>
                </a:solidFill>
                <a:latin typeface="Arial"/>
                <a:cs typeface="Arial"/>
              </a:rPr>
              <a:t>hyresvärd/hyresgäst</a:t>
            </a:r>
            <a:r>
              <a:rPr dirty="0" sz="1250" spc="60" b="1">
                <a:solidFill>
                  <a:srgbClr val="5E5E5E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"/>
              <a:cs typeface="Arial"/>
            </a:endParaRPr>
          </a:p>
          <a:p>
            <a:pPr marL="675640" marR="5080">
              <a:lnSpc>
                <a:spcPct val="108000"/>
              </a:lnSpc>
            </a:pPr>
            <a:r>
              <a:rPr dirty="0" sz="2000" spc="25">
                <a:solidFill>
                  <a:srgbClr val="3F3F3F"/>
                </a:solidFill>
                <a:latin typeface="Lucida Sans Unicode"/>
                <a:cs typeface="Lucida Sans Unicode"/>
              </a:rPr>
              <a:t>Maya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orolig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över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fönstren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hennes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lägenhet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första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våningen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låser.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Hon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märkte </a:t>
            </a:r>
            <a:r>
              <a:rPr dirty="0" sz="2000" spc="-61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fönstren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låste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F3F3F"/>
                </a:solidFill>
                <a:latin typeface="Lucida Sans Unicode"/>
                <a:cs typeface="Lucida Sans Unicode"/>
              </a:rPr>
              <a:t>sig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när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hon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tittade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lägenheten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innan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hon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skrev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F3F3F"/>
                </a:solidFill>
                <a:latin typeface="Lucida Sans Unicode"/>
                <a:cs typeface="Lucida Sans Unicode"/>
              </a:rPr>
              <a:t>sitt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ettåriga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hyreskontrakt.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Hon pratade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nyligen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med </a:t>
            </a:r>
            <a:r>
              <a:rPr dirty="0" sz="2000" spc="-45">
                <a:solidFill>
                  <a:srgbClr val="3F3F3F"/>
                </a:solidFill>
                <a:latin typeface="Lucida Sans Unicode"/>
                <a:cs typeface="Lucida Sans Unicode"/>
              </a:rPr>
              <a:t>sin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hyresvärd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han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lovade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hennes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fönster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F3F3F"/>
                </a:solidFill>
                <a:latin typeface="Lucida Sans Unicode"/>
                <a:cs typeface="Lucida Sans Unicode"/>
              </a:rPr>
              <a:t>skulle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bytas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F3F3F"/>
                </a:solidFill>
                <a:latin typeface="Lucida Sans Unicode"/>
                <a:cs typeface="Lucida Sans Unicode"/>
              </a:rPr>
              <a:t>ut.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F3F3F"/>
                </a:solidFill>
                <a:latin typeface="Lucida Sans Unicode"/>
                <a:cs typeface="Lucida Sans Unicode"/>
              </a:rPr>
              <a:t>Tre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månader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har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gått,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ingen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åtgärd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fortfarande.</a:t>
            </a:r>
            <a:endParaRPr sz="2000">
              <a:latin typeface="Lucida Sans Unicode"/>
              <a:cs typeface="Lucida Sans Unicode"/>
            </a:endParaRPr>
          </a:p>
          <a:p>
            <a:pPr marL="675640">
              <a:lnSpc>
                <a:spcPct val="100000"/>
              </a:lnSpc>
              <a:spcBef>
                <a:spcPts val="1350"/>
              </a:spcBef>
            </a:pPr>
            <a:r>
              <a:rPr dirty="0" sz="1850" spc="30" i="1">
                <a:solidFill>
                  <a:srgbClr val="A5377D"/>
                </a:solidFill>
                <a:latin typeface="Trebuchet MS"/>
                <a:cs typeface="Trebuchet MS"/>
              </a:rPr>
              <a:t>Låtsas</a:t>
            </a:r>
            <a:r>
              <a:rPr dirty="0" sz="1850" spc="-90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850" spc="-75" i="1">
                <a:solidFill>
                  <a:srgbClr val="A5377D"/>
                </a:solidFill>
                <a:latin typeface="Trebuchet MS"/>
                <a:cs typeface="Trebuchet MS"/>
              </a:rPr>
              <a:t>att</a:t>
            </a:r>
            <a:r>
              <a:rPr dirty="0" sz="1850" spc="-90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850" spc="75" i="1">
                <a:solidFill>
                  <a:srgbClr val="A5377D"/>
                </a:solidFill>
                <a:latin typeface="Trebuchet MS"/>
                <a:cs typeface="Trebuchet MS"/>
              </a:rPr>
              <a:t>du</a:t>
            </a:r>
            <a:r>
              <a:rPr dirty="0" sz="1850" spc="-90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850" spc="5" i="1">
                <a:solidFill>
                  <a:srgbClr val="A5377D"/>
                </a:solidFill>
                <a:latin typeface="Trebuchet MS"/>
                <a:cs typeface="Trebuchet MS"/>
              </a:rPr>
              <a:t>är</a:t>
            </a:r>
            <a:r>
              <a:rPr dirty="0" sz="1850" spc="-90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850" spc="80" i="1">
                <a:solidFill>
                  <a:srgbClr val="A5377D"/>
                </a:solidFill>
                <a:latin typeface="Trebuchet MS"/>
                <a:cs typeface="Trebuchet MS"/>
              </a:rPr>
              <a:t>Mayas</a:t>
            </a:r>
            <a:r>
              <a:rPr dirty="0" sz="1850" spc="-90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850" spc="20" i="1">
                <a:solidFill>
                  <a:srgbClr val="A5377D"/>
                </a:solidFill>
                <a:latin typeface="Trebuchet MS"/>
                <a:cs typeface="Trebuchet MS"/>
              </a:rPr>
              <a:t>jämnåriga</a:t>
            </a:r>
            <a:r>
              <a:rPr dirty="0" sz="1850" spc="-90" i="1">
                <a:solidFill>
                  <a:srgbClr val="A5377D"/>
                </a:solidFill>
                <a:latin typeface="Trebuchet MS"/>
                <a:cs typeface="Trebuchet MS"/>
              </a:rPr>
              <a:t> </a:t>
            </a:r>
            <a:r>
              <a:rPr dirty="0" sz="1850" spc="20" i="1">
                <a:solidFill>
                  <a:srgbClr val="A5377D"/>
                </a:solidFill>
                <a:latin typeface="Trebuchet MS"/>
                <a:cs typeface="Trebuchet MS"/>
              </a:rPr>
              <a:t>medlare</a:t>
            </a:r>
            <a:endParaRPr sz="1850">
              <a:latin typeface="Trebuchet MS"/>
              <a:cs typeface="Trebuchet MS"/>
            </a:endParaRPr>
          </a:p>
          <a:p>
            <a:pPr marL="1018540" indent="-342900">
              <a:lnSpc>
                <a:spcPct val="100000"/>
              </a:lnSpc>
              <a:spcBef>
                <a:spcPts val="1220"/>
              </a:spcBef>
              <a:buSzPct val="120000"/>
              <a:buFont typeface="MS UI Gothic"/>
              <a:buChar char="✓"/>
              <a:tabLst>
                <a:tab pos="1018540" algn="l"/>
              </a:tabLst>
            </a:pP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Vilken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ytterligare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information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behöver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du?</a:t>
            </a:r>
            <a:endParaRPr sz="2000">
              <a:latin typeface="Lucida Sans Unicode"/>
              <a:cs typeface="Lucida Sans Unicode"/>
            </a:endParaRPr>
          </a:p>
          <a:p>
            <a:pPr marL="1018540" indent="-342900">
              <a:lnSpc>
                <a:spcPct val="100000"/>
              </a:lnSpc>
              <a:spcBef>
                <a:spcPts val="885"/>
              </a:spcBef>
              <a:buSzPct val="104347"/>
              <a:buFont typeface="MS UI Gothic"/>
              <a:buChar char="✓"/>
              <a:tabLst>
                <a:tab pos="1018540" algn="l"/>
              </a:tabLst>
            </a:pPr>
            <a:r>
              <a:rPr dirty="0" sz="2300" spc="-35">
                <a:solidFill>
                  <a:srgbClr val="3F3F3F"/>
                </a:solidFill>
                <a:latin typeface="Lucida Sans Unicode"/>
                <a:cs typeface="Lucida Sans Unicode"/>
              </a:rPr>
              <a:t>Var</a:t>
            </a:r>
            <a:r>
              <a:rPr dirty="0" sz="23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F3F3F"/>
                </a:solidFill>
                <a:latin typeface="Lucida Sans Unicode"/>
                <a:cs typeface="Lucida Sans Unicode"/>
              </a:rPr>
              <a:t>kan</a:t>
            </a:r>
            <a:r>
              <a:rPr dirty="0" sz="23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3F3F3F"/>
                </a:solidFill>
                <a:latin typeface="Lucida Sans Unicode"/>
                <a:cs typeface="Lucida Sans Unicode"/>
              </a:rPr>
              <a:t>man</a:t>
            </a:r>
            <a:r>
              <a:rPr dirty="0" sz="2300" spc="-13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3F3F3F"/>
                </a:solidFill>
                <a:latin typeface="Lucida Sans Unicode"/>
                <a:cs typeface="Lucida Sans Unicode"/>
              </a:rPr>
              <a:t>få</a:t>
            </a:r>
            <a:r>
              <a:rPr dirty="0" sz="23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3F3F3F"/>
                </a:solidFill>
                <a:latin typeface="Lucida Sans Unicode"/>
                <a:cs typeface="Lucida Sans Unicode"/>
              </a:rPr>
              <a:t>mer</a:t>
            </a:r>
            <a:r>
              <a:rPr dirty="0" sz="2300" spc="-13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3F3F3F"/>
                </a:solidFill>
                <a:latin typeface="Lucida Sans Unicode"/>
                <a:cs typeface="Lucida Sans Unicode"/>
              </a:rPr>
              <a:t>information?</a:t>
            </a:r>
            <a:endParaRPr sz="2300">
              <a:latin typeface="Lucida Sans Unicode"/>
              <a:cs typeface="Lucida Sans Unicode"/>
            </a:endParaRPr>
          </a:p>
          <a:p>
            <a:pPr marL="1018540" indent="-342900">
              <a:lnSpc>
                <a:spcPct val="100000"/>
              </a:lnSpc>
              <a:spcBef>
                <a:spcPts val="844"/>
              </a:spcBef>
              <a:buSzPct val="104347"/>
              <a:buFont typeface="MS UI Gothic"/>
              <a:buChar char="✓"/>
              <a:tabLst>
                <a:tab pos="1018540" algn="l"/>
              </a:tabLst>
            </a:pPr>
            <a:r>
              <a:rPr dirty="0" sz="2300" spc="-110">
                <a:solidFill>
                  <a:srgbClr val="3F3F3F"/>
                </a:solidFill>
                <a:latin typeface="Lucida Sans Unicode"/>
                <a:cs typeface="Lucida Sans Unicode"/>
              </a:rPr>
              <a:t>Vilket/</a:t>
            </a:r>
            <a:r>
              <a:rPr dirty="0" sz="2300" spc="-55">
                <a:solidFill>
                  <a:srgbClr val="3F3F3F"/>
                </a:solidFill>
                <a:latin typeface="Lucida Sans Unicode"/>
                <a:cs typeface="Lucida Sans Unicode"/>
              </a:rPr>
              <a:t>vilka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3F3F3F"/>
                </a:solidFill>
                <a:latin typeface="Lucida Sans Unicode"/>
                <a:cs typeface="Lucida Sans Unicode"/>
              </a:rPr>
              <a:t>resultat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F3F3F"/>
                </a:solidFill>
                <a:latin typeface="Lucida Sans Unicode"/>
                <a:cs typeface="Lucida Sans Unicode"/>
              </a:rPr>
              <a:t>vill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25">
                <a:solidFill>
                  <a:srgbClr val="3F3F3F"/>
                </a:solidFill>
                <a:latin typeface="Lucida Sans Unicode"/>
                <a:cs typeface="Lucida Sans Unicode"/>
              </a:rPr>
              <a:t>Maya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3F3F3F"/>
                </a:solidFill>
                <a:latin typeface="Lucida Sans Unicode"/>
                <a:cs typeface="Lucida Sans Unicode"/>
              </a:rPr>
              <a:t>uppnå?</a:t>
            </a:r>
            <a:endParaRPr sz="2300">
              <a:latin typeface="Lucida Sans Unicode"/>
              <a:cs typeface="Lucida Sans Unicode"/>
            </a:endParaRPr>
          </a:p>
          <a:p>
            <a:pPr marL="1018540" indent="-342900">
              <a:lnSpc>
                <a:spcPct val="100000"/>
              </a:lnSpc>
              <a:spcBef>
                <a:spcPts val="1230"/>
              </a:spcBef>
              <a:buSzPct val="126315"/>
              <a:buFont typeface="MS UI Gothic"/>
              <a:buChar char="✓"/>
              <a:tabLst>
                <a:tab pos="1018540" algn="l"/>
              </a:tabLst>
            </a:pPr>
            <a:r>
              <a:rPr dirty="0" sz="1900" spc="-60">
                <a:solidFill>
                  <a:srgbClr val="3F3F3F"/>
                </a:solidFill>
                <a:latin typeface="Lucida Sans Unicode"/>
                <a:cs typeface="Lucida Sans Unicode"/>
              </a:rPr>
              <a:t>Vilka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regler/förordningar/lagar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styr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denna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situation?</a:t>
            </a:r>
            <a:endParaRPr sz="1900">
              <a:latin typeface="Lucida Sans Unicode"/>
              <a:cs typeface="Lucida Sans Unicode"/>
            </a:endParaRPr>
          </a:p>
          <a:p>
            <a:pPr marL="1018540" indent="-342900">
              <a:lnSpc>
                <a:spcPct val="100000"/>
              </a:lnSpc>
              <a:spcBef>
                <a:spcPts val="1405"/>
              </a:spcBef>
              <a:buSzPct val="133333"/>
              <a:buFont typeface="MS UI Gothic"/>
              <a:buChar char="✓"/>
              <a:tabLst>
                <a:tab pos="1018540" algn="l"/>
              </a:tabLst>
            </a:pPr>
            <a:r>
              <a:rPr dirty="0" sz="1800" spc="-60">
                <a:solidFill>
                  <a:srgbClr val="3F3F3F"/>
                </a:solidFill>
                <a:latin typeface="Lucida Sans Unicode"/>
                <a:cs typeface="Lucida Sans Unicode"/>
              </a:rPr>
              <a:t>Vilka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3F3F3F"/>
                </a:solidFill>
                <a:latin typeface="Lucida Sans Unicode"/>
                <a:cs typeface="Lucida Sans Unicode"/>
              </a:rPr>
              <a:t>några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viktigaste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beslutsfattarna?</a:t>
            </a:r>
            <a:endParaRPr sz="1800">
              <a:latin typeface="Lucida Sans Unicode"/>
              <a:cs typeface="Lucida Sans Unicode"/>
            </a:endParaRPr>
          </a:p>
          <a:p>
            <a:pPr marL="1018540" indent="-342900">
              <a:lnSpc>
                <a:spcPct val="100000"/>
              </a:lnSpc>
              <a:spcBef>
                <a:spcPts val="1645"/>
              </a:spcBef>
              <a:buSzPct val="150000"/>
              <a:buFont typeface="MS UI Gothic"/>
              <a:buChar char="✓"/>
              <a:tabLst>
                <a:tab pos="1018540" algn="l"/>
              </a:tabLst>
            </a:pPr>
            <a:r>
              <a:rPr dirty="0" sz="1600" spc="-55">
                <a:solidFill>
                  <a:srgbClr val="3F3F3F"/>
                </a:solidFill>
                <a:latin typeface="Lucida Sans Unicode"/>
                <a:cs typeface="Lucida Sans Unicode"/>
              </a:rPr>
              <a:t>Vilka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strategier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5">
                <a:solidFill>
                  <a:srgbClr val="3F3F3F"/>
                </a:solidFill>
                <a:latin typeface="Lucida Sans Unicode"/>
                <a:cs typeface="Lucida Sans Unicode"/>
              </a:rPr>
              <a:t>har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20">
                <a:solidFill>
                  <a:srgbClr val="3F3F3F"/>
                </a:solidFill>
                <a:latin typeface="Lucida Sans Unicode"/>
                <a:cs typeface="Lucida Sans Unicode"/>
              </a:rPr>
              <a:t>Maya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kommit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överens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ni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kan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3F3F3F"/>
                </a:solidFill>
                <a:latin typeface="Lucida Sans Unicode"/>
                <a:cs typeface="Lucida Sans Unicode"/>
              </a:rPr>
              <a:t>använda?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675005" algn="l"/>
                <a:tab pos="9733280" algn="l"/>
              </a:tabLst>
            </a:pPr>
            <a:r>
              <a:rPr dirty="0" u="sng" sz="2400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2400" spc="-41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MS UI Gothic"/>
                <a:cs typeface="MS UI Gothic"/>
              </a:rPr>
              <a:t>✓</a:t>
            </a:r>
            <a:r>
              <a:rPr dirty="0" u="sng" sz="2400" spc="-340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MS UI Gothic"/>
                <a:cs typeface="MS UI Gothic"/>
              </a:rPr>
              <a:t> </a:t>
            </a:r>
            <a:r>
              <a:rPr dirty="0" u="sng" sz="2200" spc="-70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Vilka</a:t>
            </a:r>
            <a:r>
              <a:rPr dirty="0" u="sng" sz="2200" spc="-12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200" spc="-1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hinder</a:t>
            </a:r>
            <a:r>
              <a:rPr dirty="0" u="sng" sz="2200" spc="-12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200" spc="-3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kan</a:t>
            </a:r>
            <a:r>
              <a:rPr dirty="0" u="sng" sz="2200" spc="-12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200" spc="-20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du</a:t>
            </a:r>
            <a:r>
              <a:rPr dirty="0" u="sng" sz="2200" spc="-12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200" spc="-30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stöta</a:t>
            </a:r>
            <a:r>
              <a:rPr dirty="0" u="sng" sz="2200" spc="-12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200" spc="-5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på/måste</a:t>
            </a:r>
            <a:r>
              <a:rPr dirty="0" u="sng" sz="2200" spc="-125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200" spc="-20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du</a:t>
            </a:r>
            <a:r>
              <a:rPr dirty="0" u="sng" sz="2200" spc="-120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200" spc="-10">
                <a:solidFill>
                  <a:srgbClr val="3F3F3F"/>
                </a:solidFill>
                <a:uFill>
                  <a:solidFill>
                    <a:srgbClr val="797979"/>
                  </a:solidFill>
                </a:uFill>
                <a:latin typeface="Lucida Sans Unicode"/>
                <a:cs typeface="Lucida Sans Unicode"/>
              </a:rPr>
              <a:t>övervinna?	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563" y="6622542"/>
            <a:ext cx="767080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5E5E5E"/>
                </a:solidFill>
                <a:latin typeface="Lucida Sans Unicode"/>
                <a:cs typeface="Lucida Sans Unicode"/>
              </a:rPr>
              <a:t>1</a:t>
            </a:r>
            <a:r>
              <a:rPr dirty="0" sz="950">
                <a:solidFill>
                  <a:srgbClr val="5E5E5E"/>
                </a:solidFill>
                <a:latin typeface="Lucida Sans Unicode"/>
                <a:cs typeface="Lucida Sans Unicode"/>
              </a:rPr>
              <a:t>Baserat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Advocacy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5E5E5E"/>
                </a:solidFill>
                <a:latin typeface="Lucida Sans Unicode"/>
                <a:cs typeface="Lucida Sans Unicode"/>
              </a:rPr>
              <a:t>Tool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5E5E5E"/>
                </a:solidFill>
                <a:latin typeface="Lucida Sans Unicode"/>
                <a:cs typeface="Lucida Sans Unicode"/>
              </a:rPr>
              <a:t>Kit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5E5E5E"/>
                </a:solidFill>
                <a:latin typeface="Lucida Sans Unicode"/>
                <a:cs typeface="Lucida Sans Unicode"/>
              </a:rPr>
              <a:t>Skills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and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Strategies</a:t>
            </a:r>
            <a:r>
              <a:rPr dirty="0" sz="950" spc="-4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for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5E5E5E"/>
                </a:solidFill>
                <a:latin typeface="Lucida Sans Unicode"/>
                <a:cs typeface="Lucida Sans Unicode"/>
              </a:rPr>
              <a:t>Effective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Self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and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15">
                <a:solidFill>
                  <a:srgbClr val="5E5E5E"/>
                </a:solidFill>
                <a:latin typeface="Lucida Sans Unicode"/>
                <a:cs typeface="Lucida Sans Unicode"/>
              </a:rPr>
              <a:t>Peer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5E5E5E"/>
                </a:solidFill>
                <a:latin typeface="Lucida Sans Unicode"/>
                <a:cs typeface="Lucida Sans Unicode"/>
              </a:rPr>
              <a:t>Advocacy,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5E5E5E"/>
                </a:solidFill>
                <a:latin typeface="Lucida Sans Unicode"/>
                <a:cs typeface="Lucida Sans Unicode"/>
              </a:rPr>
              <a:t>producerad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950" spc="-4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Disability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5E5E5E"/>
                </a:solidFill>
                <a:latin typeface="Lucida Sans Unicode"/>
                <a:cs typeface="Lucida Sans Unicode"/>
              </a:rPr>
              <a:t>Rights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5E5E5E"/>
                </a:solidFill>
                <a:latin typeface="Lucida Sans Unicode"/>
                <a:cs typeface="Lucida Sans Unicode"/>
              </a:rPr>
              <a:t>Wisconsin,</a:t>
            </a:r>
            <a:r>
              <a:rPr dirty="0" sz="95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60">
                <a:solidFill>
                  <a:srgbClr val="5E5E5E"/>
                </a:solidFill>
                <a:latin typeface="Lucida Sans Unicode"/>
                <a:cs typeface="Lucida Sans Unicode"/>
              </a:rPr>
              <a:t>2008</a:t>
            </a:r>
            <a:endParaRPr sz="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3836" y="2742907"/>
            <a:ext cx="1967864" cy="990600"/>
          </a:xfrm>
          <a:custGeom>
            <a:avLst/>
            <a:gdLst/>
            <a:ahLst/>
            <a:cxnLst/>
            <a:rect l="l" t="t" r="r" b="b"/>
            <a:pathLst>
              <a:path w="1967864" h="990600">
                <a:moveTo>
                  <a:pt x="1896986" y="413689"/>
                </a:moveTo>
                <a:lnTo>
                  <a:pt x="1855609" y="392315"/>
                </a:lnTo>
                <a:lnTo>
                  <a:pt x="1814842" y="369887"/>
                </a:lnTo>
                <a:lnTo>
                  <a:pt x="1774672" y="346392"/>
                </a:lnTo>
                <a:lnTo>
                  <a:pt x="1758454" y="336334"/>
                </a:lnTo>
                <a:lnTo>
                  <a:pt x="1735124" y="321868"/>
                </a:lnTo>
                <a:lnTo>
                  <a:pt x="1696224" y="296316"/>
                </a:lnTo>
                <a:lnTo>
                  <a:pt x="1657997" y="269748"/>
                </a:lnTo>
                <a:lnTo>
                  <a:pt x="1625130" y="244297"/>
                </a:lnTo>
                <a:lnTo>
                  <a:pt x="1587004" y="215188"/>
                </a:lnTo>
                <a:lnTo>
                  <a:pt x="1544942" y="183743"/>
                </a:lnTo>
                <a:lnTo>
                  <a:pt x="1500276" y="151269"/>
                </a:lnTo>
                <a:lnTo>
                  <a:pt x="1454315" y="119087"/>
                </a:lnTo>
                <a:lnTo>
                  <a:pt x="1408417" y="88480"/>
                </a:lnTo>
                <a:lnTo>
                  <a:pt x="1363878" y="60769"/>
                </a:lnTo>
                <a:lnTo>
                  <a:pt x="1322031" y="37261"/>
                </a:lnTo>
                <a:lnTo>
                  <a:pt x="1284211" y="19265"/>
                </a:lnTo>
                <a:lnTo>
                  <a:pt x="1237437" y="4572"/>
                </a:lnTo>
                <a:lnTo>
                  <a:pt x="1193533" y="0"/>
                </a:lnTo>
                <a:lnTo>
                  <a:pt x="1144968" y="5435"/>
                </a:lnTo>
                <a:lnTo>
                  <a:pt x="1099858" y="21005"/>
                </a:lnTo>
                <a:lnTo>
                  <a:pt x="1059535" y="45643"/>
                </a:lnTo>
                <a:lnTo>
                  <a:pt x="1025372" y="78308"/>
                </a:lnTo>
                <a:lnTo>
                  <a:pt x="998753" y="117944"/>
                </a:lnTo>
                <a:lnTo>
                  <a:pt x="980998" y="163512"/>
                </a:lnTo>
                <a:lnTo>
                  <a:pt x="963206" y="118084"/>
                </a:lnTo>
                <a:lnTo>
                  <a:pt x="936574" y="78562"/>
                </a:lnTo>
                <a:lnTo>
                  <a:pt x="902449" y="46012"/>
                </a:lnTo>
                <a:lnTo>
                  <a:pt x="862203" y="21450"/>
                </a:lnTo>
                <a:lnTo>
                  <a:pt x="817168" y="5930"/>
                </a:lnTo>
                <a:lnTo>
                  <a:pt x="768705" y="482"/>
                </a:lnTo>
                <a:lnTo>
                  <a:pt x="753986" y="1016"/>
                </a:lnTo>
                <a:lnTo>
                  <a:pt x="710501" y="8559"/>
                </a:lnTo>
                <a:lnTo>
                  <a:pt x="640219" y="37757"/>
                </a:lnTo>
                <a:lnTo>
                  <a:pt x="598373" y="61264"/>
                </a:lnTo>
                <a:lnTo>
                  <a:pt x="553834" y="88976"/>
                </a:lnTo>
                <a:lnTo>
                  <a:pt x="507923" y="119570"/>
                </a:lnTo>
                <a:lnTo>
                  <a:pt x="461975" y="151765"/>
                </a:lnTo>
                <a:lnTo>
                  <a:pt x="417309" y="184238"/>
                </a:lnTo>
                <a:lnTo>
                  <a:pt x="375246" y="215671"/>
                </a:lnTo>
                <a:lnTo>
                  <a:pt x="337121" y="244779"/>
                </a:lnTo>
                <a:lnTo>
                  <a:pt x="304253" y="270243"/>
                </a:lnTo>
                <a:lnTo>
                  <a:pt x="265747" y="296989"/>
                </a:lnTo>
                <a:lnTo>
                  <a:pt x="226568" y="322719"/>
                </a:lnTo>
                <a:lnTo>
                  <a:pt x="186753" y="347408"/>
                </a:lnTo>
                <a:lnTo>
                  <a:pt x="146304" y="371055"/>
                </a:lnTo>
                <a:lnTo>
                  <a:pt x="105232" y="393636"/>
                </a:lnTo>
                <a:lnTo>
                  <a:pt x="63588" y="415163"/>
                </a:lnTo>
                <a:lnTo>
                  <a:pt x="76060" y="417855"/>
                </a:lnTo>
                <a:lnTo>
                  <a:pt x="114592" y="421919"/>
                </a:lnTo>
                <a:lnTo>
                  <a:pt x="158915" y="419049"/>
                </a:lnTo>
                <a:lnTo>
                  <a:pt x="207772" y="410895"/>
                </a:lnTo>
                <a:lnTo>
                  <a:pt x="259892" y="399097"/>
                </a:lnTo>
                <a:lnTo>
                  <a:pt x="314032" y="385292"/>
                </a:lnTo>
                <a:lnTo>
                  <a:pt x="362013" y="372097"/>
                </a:lnTo>
                <a:lnTo>
                  <a:pt x="410451" y="360895"/>
                </a:lnTo>
                <a:lnTo>
                  <a:pt x="459282" y="351701"/>
                </a:lnTo>
                <a:lnTo>
                  <a:pt x="508444" y="344538"/>
                </a:lnTo>
                <a:lnTo>
                  <a:pt x="557885" y="339420"/>
                </a:lnTo>
                <a:lnTo>
                  <a:pt x="607529" y="336334"/>
                </a:lnTo>
                <a:lnTo>
                  <a:pt x="653745" y="339064"/>
                </a:lnTo>
                <a:lnTo>
                  <a:pt x="700633" y="346430"/>
                </a:lnTo>
                <a:lnTo>
                  <a:pt x="747458" y="357174"/>
                </a:lnTo>
                <a:lnTo>
                  <a:pt x="793470" y="370052"/>
                </a:lnTo>
                <a:lnTo>
                  <a:pt x="837920" y="383832"/>
                </a:lnTo>
                <a:lnTo>
                  <a:pt x="872261" y="395363"/>
                </a:lnTo>
                <a:lnTo>
                  <a:pt x="907211" y="404736"/>
                </a:lnTo>
                <a:lnTo>
                  <a:pt x="942682" y="411911"/>
                </a:lnTo>
                <a:lnTo>
                  <a:pt x="978560" y="416877"/>
                </a:lnTo>
                <a:lnTo>
                  <a:pt x="1014374" y="411911"/>
                </a:lnTo>
                <a:lnTo>
                  <a:pt x="1049794" y="404736"/>
                </a:lnTo>
                <a:lnTo>
                  <a:pt x="1084681" y="395363"/>
                </a:lnTo>
                <a:lnTo>
                  <a:pt x="1118946" y="383832"/>
                </a:lnTo>
                <a:lnTo>
                  <a:pt x="1163802" y="370332"/>
                </a:lnTo>
                <a:lnTo>
                  <a:pt x="1209903" y="357492"/>
                </a:lnTo>
                <a:lnTo>
                  <a:pt x="1256614" y="346633"/>
                </a:lnTo>
                <a:lnTo>
                  <a:pt x="1303299" y="339140"/>
                </a:lnTo>
                <a:lnTo>
                  <a:pt x="1349336" y="336334"/>
                </a:lnTo>
                <a:lnTo>
                  <a:pt x="1398993" y="339432"/>
                </a:lnTo>
                <a:lnTo>
                  <a:pt x="1448435" y="344563"/>
                </a:lnTo>
                <a:lnTo>
                  <a:pt x="1497596" y="351726"/>
                </a:lnTo>
                <a:lnTo>
                  <a:pt x="1546428" y="360908"/>
                </a:lnTo>
                <a:lnTo>
                  <a:pt x="1594866" y="372097"/>
                </a:lnTo>
                <a:lnTo>
                  <a:pt x="1642833" y="385292"/>
                </a:lnTo>
                <a:lnTo>
                  <a:pt x="1697342" y="399376"/>
                </a:lnTo>
                <a:lnTo>
                  <a:pt x="1749501" y="411213"/>
                </a:lnTo>
                <a:lnTo>
                  <a:pt x="1798167" y="419252"/>
                </a:lnTo>
                <a:lnTo>
                  <a:pt x="1842198" y="421982"/>
                </a:lnTo>
                <a:lnTo>
                  <a:pt x="1880476" y="417855"/>
                </a:lnTo>
                <a:lnTo>
                  <a:pt x="1896986" y="413689"/>
                </a:lnTo>
                <a:close/>
              </a:path>
              <a:path w="1967864" h="990600">
                <a:moveTo>
                  <a:pt x="1967306" y="495452"/>
                </a:moveTo>
                <a:lnTo>
                  <a:pt x="1902485" y="513321"/>
                </a:lnTo>
                <a:lnTo>
                  <a:pt x="1840522" y="519925"/>
                </a:lnTo>
                <a:lnTo>
                  <a:pt x="1728228" y="506628"/>
                </a:lnTo>
                <a:lnTo>
                  <a:pt x="1512163" y="453694"/>
                </a:lnTo>
                <a:lnTo>
                  <a:pt x="1403946" y="437908"/>
                </a:lnTo>
                <a:lnTo>
                  <a:pt x="1349336" y="434009"/>
                </a:lnTo>
                <a:lnTo>
                  <a:pt x="1301305" y="437921"/>
                </a:lnTo>
                <a:lnTo>
                  <a:pt x="1198448" y="462000"/>
                </a:lnTo>
                <a:lnTo>
                  <a:pt x="1064463" y="501738"/>
                </a:lnTo>
                <a:lnTo>
                  <a:pt x="978560" y="514540"/>
                </a:lnTo>
                <a:lnTo>
                  <a:pt x="892886" y="501611"/>
                </a:lnTo>
                <a:lnTo>
                  <a:pt x="707288" y="448017"/>
                </a:lnTo>
                <a:lnTo>
                  <a:pt x="656297" y="437921"/>
                </a:lnTo>
                <a:lnTo>
                  <a:pt x="608266" y="434009"/>
                </a:lnTo>
                <a:lnTo>
                  <a:pt x="499351" y="444500"/>
                </a:lnTo>
                <a:lnTo>
                  <a:pt x="392049" y="465569"/>
                </a:lnTo>
                <a:lnTo>
                  <a:pt x="237566" y="504812"/>
                </a:lnTo>
                <a:lnTo>
                  <a:pt x="142100" y="519049"/>
                </a:lnTo>
                <a:lnTo>
                  <a:pt x="97459" y="519264"/>
                </a:lnTo>
                <a:lnTo>
                  <a:pt x="0" y="497903"/>
                </a:lnTo>
                <a:lnTo>
                  <a:pt x="373824" y="799846"/>
                </a:lnTo>
                <a:lnTo>
                  <a:pt x="440245" y="845007"/>
                </a:lnTo>
                <a:lnTo>
                  <a:pt x="515759" y="884618"/>
                </a:lnTo>
                <a:lnTo>
                  <a:pt x="605396" y="921588"/>
                </a:lnTo>
                <a:lnTo>
                  <a:pt x="703859" y="953262"/>
                </a:lnTo>
                <a:lnTo>
                  <a:pt x="805840" y="976985"/>
                </a:lnTo>
                <a:lnTo>
                  <a:pt x="906056" y="990117"/>
                </a:lnTo>
                <a:lnTo>
                  <a:pt x="1059370" y="990117"/>
                </a:lnTo>
                <a:lnTo>
                  <a:pt x="1159586" y="976985"/>
                </a:lnTo>
                <a:lnTo>
                  <a:pt x="1261567" y="953262"/>
                </a:lnTo>
                <a:lnTo>
                  <a:pt x="1360030" y="921588"/>
                </a:lnTo>
                <a:lnTo>
                  <a:pt x="1449666" y="884618"/>
                </a:lnTo>
                <a:lnTo>
                  <a:pt x="1525181" y="845007"/>
                </a:lnTo>
                <a:lnTo>
                  <a:pt x="1967306" y="495452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10146" y="2280594"/>
            <a:ext cx="2090420" cy="1892300"/>
          </a:xfrm>
          <a:custGeom>
            <a:avLst/>
            <a:gdLst/>
            <a:ahLst/>
            <a:cxnLst/>
            <a:rect l="l" t="t" r="r" b="b"/>
            <a:pathLst>
              <a:path w="2090420" h="1892300">
                <a:moveTo>
                  <a:pt x="305715" y="533399"/>
                </a:moveTo>
                <a:lnTo>
                  <a:pt x="256147" y="546099"/>
                </a:lnTo>
                <a:lnTo>
                  <a:pt x="209118" y="558799"/>
                </a:lnTo>
                <a:lnTo>
                  <a:pt x="165258" y="571499"/>
                </a:lnTo>
                <a:lnTo>
                  <a:pt x="125200" y="596899"/>
                </a:lnTo>
                <a:lnTo>
                  <a:pt x="89573" y="622299"/>
                </a:lnTo>
                <a:lnTo>
                  <a:pt x="59009" y="660399"/>
                </a:lnTo>
                <a:lnTo>
                  <a:pt x="34139" y="698499"/>
                </a:lnTo>
                <a:lnTo>
                  <a:pt x="15593" y="749299"/>
                </a:lnTo>
                <a:lnTo>
                  <a:pt x="4003" y="800099"/>
                </a:lnTo>
                <a:lnTo>
                  <a:pt x="0" y="838199"/>
                </a:lnTo>
                <a:lnTo>
                  <a:pt x="4003" y="888999"/>
                </a:lnTo>
                <a:lnTo>
                  <a:pt x="15593" y="939799"/>
                </a:lnTo>
                <a:lnTo>
                  <a:pt x="34139" y="990599"/>
                </a:lnTo>
                <a:lnTo>
                  <a:pt x="59009" y="1028699"/>
                </a:lnTo>
                <a:lnTo>
                  <a:pt x="89573" y="1066799"/>
                </a:lnTo>
                <a:lnTo>
                  <a:pt x="125200" y="1092199"/>
                </a:lnTo>
                <a:lnTo>
                  <a:pt x="165258" y="1117599"/>
                </a:lnTo>
                <a:lnTo>
                  <a:pt x="209118" y="1130299"/>
                </a:lnTo>
                <a:lnTo>
                  <a:pt x="256147" y="1142999"/>
                </a:lnTo>
                <a:lnTo>
                  <a:pt x="305715" y="1155699"/>
                </a:lnTo>
                <a:lnTo>
                  <a:pt x="366860" y="1511299"/>
                </a:lnTo>
                <a:lnTo>
                  <a:pt x="327285" y="1536699"/>
                </a:lnTo>
                <a:lnTo>
                  <a:pt x="294941" y="1574799"/>
                </a:lnTo>
                <a:lnTo>
                  <a:pt x="270469" y="1612899"/>
                </a:lnTo>
                <a:lnTo>
                  <a:pt x="254511" y="1650999"/>
                </a:lnTo>
                <a:lnTo>
                  <a:pt x="247708" y="1689099"/>
                </a:lnTo>
                <a:lnTo>
                  <a:pt x="250703" y="1739899"/>
                </a:lnTo>
                <a:lnTo>
                  <a:pt x="264137" y="1777999"/>
                </a:lnTo>
                <a:lnTo>
                  <a:pt x="287233" y="1816099"/>
                </a:lnTo>
                <a:lnTo>
                  <a:pt x="317730" y="1854199"/>
                </a:lnTo>
                <a:lnTo>
                  <a:pt x="354046" y="1879599"/>
                </a:lnTo>
                <a:lnTo>
                  <a:pt x="394598" y="1892299"/>
                </a:lnTo>
                <a:lnTo>
                  <a:pt x="482075" y="1892299"/>
                </a:lnTo>
                <a:lnTo>
                  <a:pt x="525835" y="1879599"/>
                </a:lnTo>
                <a:lnTo>
                  <a:pt x="568308" y="1854199"/>
                </a:lnTo>
                <a:lnTo>
                  <a:pt x="602288" y="1828799"/>
                </a:lnTo>
                <a:lnTo>
                  <a:pt x="614659" y="1803399"/>
                </a:lnTo>
                <a:lnTo>
                  <a:pt x="325282" y="1803399"/>
                </a:lnTo>
                <a:lnTo>
                  <a:pt x="325282" y="1752599"/>
                </a:lnTo>
                <a:lnTo>
                  <a:pt x="330173" y="1739899"/>
                </a:lnTo>
                <a:lnTo>
                  <a:pt x="337510" y="1739899"/>
                </a:lnTo>
                <a:lnTo>
                  <a:pt x="350771" y="1727199"/>
                </a:lnTo>
                <a:lnTo>
                  <a:pt x="364720" y="1714499"/>
                </a:lnTo>
                <a:lnTo>
                  <a:pt x="393763" y="1714499"/>
                </a:lnTo>
                <a:lnTo>
                  <a:pt x="405151" y="1701799"/>
                </a:lnTo>
                <a:lnTo>
                  <a:pt x="644798" y="1701799"/>
                </a:lnTo>
                <a:lnTo>
                  <a:pt x="645803" y="1689099"/>
                </a:lnTo>
                <a:lnTo>
                  <a:pt x="416960" y="1689099"/>
                </a:lnTo>
                <a:lnTo>
                  <a:pt x="399572" y="1676399"/>
                </a:lnTo>
                <a:lnTo>
                  <a:pt x="387229" y="1650999"/>
                </a:lnTo>
                <a:lnTo>
                  <a:pt x="381534" y="1625599"/>
                </a:lnTo>
                <a:lnTo>
                  <a:pt x="385853" y="1612899"/>
                </a:lnTo>
                <a:lnTo>
                  <a:pt x="397738" y="1587499"/>
                </a:lnTo>
                <a:lnTo>
                  <a:pt x="415584" y="1574799"/>
                </a:lnTo>
                <a:lnTo>
                  <a:pt x="757912" y="1574799"/>
                </a:lnTo>
                <a:lnTo>
                  <a:pt x="781826" y="1562099"/>
                </a:lnTo>
                <a:lnTo>
                  <a:pt x="577197" y="1562099"/>
                </a:lnTo>
                <a:lnTo>
                  <a:pt x="551248" y="1536699"/>
                </a:lnTo>
                <a:lnTo>
                  <a:pt x="521861" y="1523999"/>
                </a:lnTo>
                <a:lnTo>
                  <a:pt x="490180" y="1511299"/>
                </a:lnTo>
                <a:lnTo>
                  <a:pt x="457353" y="1511299"/>
                </a:lnTo>
                <a:lnTo>
                  <a:pt x="396209" y="1142999"/>
                </a:lnTo>
                <a:lnTo>
                  <a:pt x="438743" y="1117599"/>
                </a:lnTo>
                <a:lnTo>
                  <a:pt x="477837" y="1092199"/>
                </a:lnTo>
                <a:lnTo>
                  <a:pt x="512804" y="1066799"/>
                </a:lnTo>
                <a:lnTo>
                  <a:pt x="542956" y="1028699"/>
                </a:lnTo>
                <a:lnTo>
                  <a:pt x="749379" y="1028699"/>
                </a:lnTo>
                <a:lnTo>
                  <a:pt x="704377" y="1003299"/>
                </a:lnTo>
                <a:lnTo>
                  <a:pt x="129620" y="1003299"/>
                </a:lnTo>
                <a:lnTo>
                  <a:pt x="129620" y="939799"/>
                </a:lnTo>
                <a:lnTo>
                  <a:pt x="130919" y="927099"/>
                </a:lnTo>
                <a:lnTo>
                  <a:pt x="134511" y="914399"/>
                </a:lnTo>
                <a:lnTo>
                  <a:pt x="139938" y="914399"/>
                </a:lnTo>
                <a:lnTo>
                  <a:pt x="146740" y="901699"/>
                </a:lnTo>
                <a:lnTo>
                  <a:pt x="165924" y="888999"/>
                </a:lnTo>
                <a:lnTo>
                  <a:pt x="186484" y="876299"/>
                </a:lnTo>
                <a:lnTo>
                  <a:pt x="207961" y="876299"/>
                </a:lnTo>
                <a:lnTo>
                  <a:pt x="229896" y="863599"/>
                </a:lnTo>
                <a:lnTo>
                  <a:pt x="246826" y="863599"/>
                </a:lnTo>
                <a:lnTo>
                  <a:pt x="264443" y="850899"/>
                </a:lnTo>
                <a:lnTo>
                  <a:pt x="606546" y="850899"/>
                </a:lnTo>
                <a:lnTo>
                  <a:pt x="604731" y="825499"/>
                </a:lnTo>
                <a:lnTo>
                  <a:pt x="267844" y="825499"/>
                </a:lnTo>
                <a:lnTo>
                  <a:pt x="240597" y="800099"/>
                </a:lnTo>
                <a:lnTo>
                  <a:pt x="222062" y="774699"/>
                </a:lnTo>
                <a:lnTo>
                  <a:pt x="215222" y="749299"/>
                </a:lnTo>
                <a:lnTo>
                  <a:pt x="223094" y="711199"/>
                </a:lnTo>
                <a:lnTo>
                  <a:pt x="241514" y="685799"/>
                </a:lnTo>
                <a:lnTo>
                  <a:pt x="268188" y="660399"/>
                </a:lnTo>
                <a:lnTo>
                  <a:pt x="563337" y="660399"/>
                </a:lnTo>
                <a:lnTo>
                  <a:pt x="628558" y="596899"/>
                </a:lnTo>
                <a:lnTo>
                  <a:pt x="486703" y="596899"/>
                </a:lnTo>
                <a:lnTo>
                  <a:pt x="446042" y="571499"/>
                </a:lnTo>
                <a:lnTo>
                  <a:pt x="401712" y="558799"/>
                </a:lnTo>
                <a:lnTo>
                  <a:pt x="354631" y="546099"/>
                </a:lnTo>
                <a:lnTo>
                  <a:pt x="305715" y="533399"/>
                </a:lnTo>
                <a:close/>
              </a:path>
              <a:path w="2090420" h="1892300">
                <a:moveTo>
                  <a:pt x="644798" y="1701799"/>
                </a:moveTo>
                <a:lnTo>
                  <a:pt x="475315" y="1701799"/>
                </a:lnTo>
                <a:lnTo>
                  <a:pt x="486703" y="1714499"/>
                </a:lnTo>
                <a:lnTo>
                  <a:pt x="514524" y="1714499"/>
                </a:lnTo>
                <a:lnTo>
                  <a:pt x="527631" y="1727199"/>
                </a:lnTo>
                <a:lnTo>
                  <a:pt x="540510" y="1739899"/>
                </a:lnTo>
                <a:lnTo>
                  <a:pt x="547847" y="1739899"/>
                </a:lnTo>
                <a:lnTo>
                  <a:pt x="552739" y="1752599"/>
                </a:lnTo>
                <a:lnTo>
                  <a:pt x="552739" y="1803399"/>
                </a:lnTo>
                <a:lnTo>
                  <a:pt x="614659" y="1803399"/>
                </a:lnTo>
                <a:lnTo>
                  <a:pt x="627029" y="1777999"/>
                </a:lnTo>
                <a:lnTo>
                  <a:pt x="641783" y="1739899"/>
                </a:lnTo>
                <a:lnTo>
                  <a:pt x="644798" y="1701799"/>
                </a:lnTo>
                <a:close/>
              </a:path>
              <a:path w="2090420" h="1892300">
                <a:moveTo>
                  <a:pt x="757912" y="1574799"/>
                </a:moveTo>
                <a:lnTo>
                  <a:pt x="459990" y="1574799"/>
                </a:lnTo>
                <a:lnTo>
                  <a:pt x="477837" y="1587499"/>
                </a:lnTo>
                <a:lnTo>
                  <a:pt x="489722" y="1612899"/>
                </a:lnTo>
                <a:lnTo>
                  <a:pt x="494040" y="1625599"/>
                </a:lnTo>
                <a:lnTo>
                  <a:pt x="489722" y="1650999"/>
                </a:lnTo>
                <a:lnTo>
                  <a:pt x="477837" y="1676399"/>
                </a:lnTo>
                <a:lnTo>
                  <a:pt x="459990" y="1676399"/>
                </a:lnTo>
                <a:lnTo>
                  <a:pt x="437787" y="1689099"/>
                </a:lnTo>
                <a:lnTo>
                  <a:pt x="645803" y="1689099"/>
                </a:lnTo>
                <a:lnTo>
                  <a:pt x="638341" y="1638299"/>
                </a:lnTo>
                <a:lnTo>
                  <a:pt x="757912" y="1574799"/>
                </a:lnTo>
                <a:close/>
              </a:path>
              <a:path w="2090420" h="1892300">
                <a:moveTo>
                  <a:pt x="1425609" y="1523999"/>
                </a:moveTo>
                <a:lnTo>
                  <a:pt x="853569" y="1523999"/>
                </a:lnTo>
                <a:lnTo>
                  <a:pt x="887437" y="1562099"/>
                </a:lnTo>
                <a:lnTo>
                  <a:pt x="924364" y="1587499"/>
                </a:lnTo>
                <a:lnTo>
                  <a:pt x="963850" y="1612899"/>
                </a:lnTo>
                <a:lnTo>
                  <a:pt x="1005392" y="1625599"/>
                </a:lnTo>
                <a:lnTo>
                  <a:pt x="1092645" y="1650999"/>
                </a:lnTo>
                <a:lnTo>
                  <a:pt x="1182116" y="1650999"/>
                </a:lnTo>
                <a:lnTo>
                  <a:pt x="1269796" y="1625599"/>
                </a:lnTo>
                <a:lnTo>
                  <a:pt x="1311713" y="1612899"/>
                </a:lnTo>
                <a:lnTo>
                  <a:pt x="1351679" y="1587499"/>
                </a:lnTo>
                <a:lnTo>
                  <a:pt x="1389194" y="1562099"/>
                </a:lnTo>
                <a:lnTo>
                  <a:pt x="1425609" y="1523999"/>
                </a:lnTo>
                <a:close/>
              </a:path>
              <a:path w="2090420" h="1892300">
                <a:moveTo>
                  <a:pt x="749379" y="1028699"/>
                </a:moveTo>
                <a:lnTo>
                  <a:pt x="542956" y="1028699"/>
                </a:lnTo>
                <a:lnTo>
                  <a:pt x="770413" y="1155699"/>
                </a:lnTo>
                <a:lnTo>
                  <a:pt x="755727" y="1206499"/>
                </a:lnTo>
                <a:lnTo>
                  <a:pt x="748310" y="1257299"/>
                </a:lnTo>
                <a:lnTo>
                  <a:pt x="748095" y="1308099"/>
                </a:lnTo>
                <a:lnTo>
                  <a:pt x="755013" y="1358899"/>
                </a:lnTo>
                <a:lnTo>
                  <a:pt x="768997" y="1409699"/>
                </a:lnTo>
                <a:lnTo>
                  <a:pt x="789979" y="1447799"/>
                </a:lnTo>
                <a:lnTo>
                  <a:pt x="577197" y="1562099"/>
                </a:lnTo>
                <a:lnTo>
                  <a:pt x="781826" y="1562099"/>
                </a:lnTo>
                <a:lnTo>
                  <a:pt x="853569" y="1523999"/>
                </a:lnTo>
                <a:lnTo>
                  <a:pt x="1425609" y="1523999"/>
                </a:lnTo>
                <a:lnTo>
                  <a:pt x="1456317" y="1473199"/>
                </a:lnTo>
                <a:lnTo>
                  <a:pt x="914714" y="1473199"/>
                </a:lnTo>
                <a:lnTo>
                  <a:pt x="914714" y="1396999"/>
                </a:lnTo>
                <a:lnTo>
                  <a:pt x="927095" y="1358899"/>
                </a:lnTo>
                <a:lnTo>
                  <a:pt x="961030" y="1333499"/>
                </a:lnTo>
                <a:lnTo>
                  <a:pt x="1012392" y="1308099"/>
                </a:lnTo>
                <a:lnTo>
                  <a:pt x="1039448" y="1295399"/>
                </a:lnTo>
                <a:lnTo>
                  <a:pt x="1083472" y="1295399"/>
                </a:lnTo>
                <a:lnTo>
                  <a:pt x="1105484" y="1282699"/>
                </a:lnTo>
                <a:lnTo>
                  <a:pt x="1513929" y="1282699"/>
                </a:lnTo>
                <a:lnTo>
                  <a:pt x="1513432" y="1257299"/>
                </a:lnTo>
                <a:lnTo>
                  <a:pt x="1125050" y="1257299"/>
                </a:lnTo>
                <a:lnTo>
                  <a:pt x="1083854" y="1244599"/>
                </a:lnTo>
                <a:lnTo>
                  <a:pt x="1050454" y="1231899"/>
                </a:lnTo>
                <a:lnTo>
                  <a:pt x="1028060" y="1193799"/>
                </a:lnTo>
                <a:lnTo>
                  <a:pt x="1019882" y="1155699"/>
                </a:lnTo>
                <a:lnTo>
                  <a:pt x="1028060" y="1117599"/>
                </a:lnTo>
                <a:lnTo>
                  <a:pt x="1050454" y="1079499"/>
                </a:lnTo>
                <a:lnTo>
                  <a:pt x="1067154" y="1066799"/>
                </a:lnTo>
                <a:lnTo>
                  <a:pt x="816883" y="1066799"/>
                </a:lnTo>
                <a:lnTo>
                  <a:pt x="749379" y="1028699"/>
                </a:lnTo>
                <a:close/>
              </a:path>
              <a:path w="2090420" h="1892300">
                <a:moveTo>
                  <a:pt x="1513929" y="1282699"/>
                </a:moveTo>
                <a:lnTo>
                  <a:pt x="1149508" y="1282699"/>
                </a:lnTo>
                <a:lnTo>
                  <a:pt x="1171520" y="1295399"/>
                </a:lnTo>
                <a:lnTo>
                  <a:pt x="1215544" y="1295399"/>
                </a:lnTo>
                <a:lnTo>
                  <a:pt x="1242944" y="1308099"/>
                </a:lnTo>
                <a:lnTo>
                  <a:pt x="1294994" y="1333499"/>
                </a:lnTo>
                <a:lnTo>
                  <a:pt x="1326865" y="1358899"/>
                </a:lnTo>
                <a:lnTo>
                  <a:pt x="1340279" y="1396999"/>
                </a:lnTo>
                <a:lnTo>
                  <a:pt x="1337833" y="1473199"/>
                </a:lnTo>
                <a:lnTo>
                  <a:pt x="1456317" y="1473199"/>
                </a:lnTo>
                <a:lnTo>
                  <a:pt x="1480911" y="1435099"/>
                </a:lnTo>
                <a:lnTo>
                  <a:pt x="1498982" y="1384299"/>
                </a:lnTo>
                <a:lnTo>
                  <a:pt x="1510124" y="1333499"/>
                </a:lnTo>
                <a:lnTo>
                  <a:pt x="1513929" y="1282699"/>
                </a:lnTo>
                <a:close/>
              </a:path>
              <a:path w="2090420" h="1892300">
                <a:moveTo>
                  <a:pt x="1426225" y="1041399"/>
                </a:moveTo>
                <a:lnTo>
                  <a:pt x="1127496" y="1041399"/>
                </a:lnTo>
                <a:lnTo>
                  <a:pt x="1168692" y="1054099"/>
                </a:lnTo>
                <a:lnTo>
                  <a:pt x="1202092" y="1079499"/>
                </a:lnTo>
                <a:lnTo>
                  <a:pt x="1224486" y="1117599"/>
                </a:lnTo>
                <a:lnTo>
                  <a:pt x="1232664" y="1155699"/>
                </a:lnTo>
                <a:lnTo>
                  <a:pt x="1224104" y="1193799"/>
                </a:lnTo>
                <a:lnTo>
                  <a:pt x="1200869" y="1231899"/>
                </a:lnTo>
                <a:lnTo>
                  <a:pt x="1166629" y="1244599"/>
                </a:lnTo>
                <a:lnTo>
                  <a:pt x="1125050" y="1257299"/>
                </a:lnTo>
                <a:lnTo>
                  <a:pt x="1513432" y="1257299"/>
                </a:lnTo>
                <a:lnTo>
                  <a:pt x="1511789" y="1231899"/>
                </a:lnTo>
                <a:lnTo>
                  <a:pt x="1508770" y="1219199"/>
                </a:lnTo>
                <a:lnTo>
                  <a:pt x="1504146" y="1193799"/>
                </a:lnTo>
                <a:lnTo>
                  <a:pt x="1670214" y="1104899"/>
                </a:lnTo>
                <a:lnTo>
                  <a:pt x="1467459" y="1104899"/>
                </a:lnTo>
                <a:lnTo>
                  <a:pt x="1444644" y="1066799"/>
                </a:lnTo>
                <a:lnTo>
                  <a:pt x="1426225" y="1041399"/>
                </a:lnTo>
                <a:close/>
              </a:path>
              <a:path w="2090420" h="1892300">
                <a:moveTo>
                  <a:pt x="2043346" y="1066799"/>
                </a:moveTo>
                <a:lnTo>
                  <a:pt x="1741386" y="1066799"/>
                </a:lnTo>
                <a:lnTo>
                  <a:pt x="1775707" y="1104899"/>
                </a:lnTo>
                <a:lnTo>
                  <a:pt x="1814696" y="1130299"/>
                </a:lnTo>
                <a:lnTo>
                  <a:pt x="1856724" y="1142999"/>
                </a:lnTo>
                <a:lnTo>
                  <a:pt x="1900165" y="1142999"/>
                </a:lnTo>
                <a:lnTo>
                  <a:pt x="1943391" y="1130299"/>
                </a:lnTo>
                <a:lnTo>
                  <a:pt x="1984776" y="1117599"/>
                </a:lnTo>
                <a:lnTo>
                  <a:pt x="2022691" y="1092199"/>
                </a:lnTo>
                <a:lnTo>
                  <a:pt x="2043346" y="1066799"/>
                </a:lnTo>
                <a:close/>
              </a:path>
              <a:path w="2090420" h="1892300">
                <a:moveTo>
                  <a:pt x="1806723" y="596899"/>
                </a:moveTo>
                <a:lnTo>
                  <a:pt x="1550615" y="596899"/>
                </a:lnTo>
                <a:lnTo>
                  <a:pt x="1574882" y="609599"/>
                </a:lnTo>
                <a:lnTo>
                  <a:pt x="1709591" y="609599"/>
                </a:lnTo>
                <a:lnTo>
                  <a:pt x="1773181" y="787399"/>
                </a:lnTo>
                <a:lnTo>
                  <a:pt x="1734316" y="812799"/>
                </a:lnTo>
                <a:lnTo>
                  <a:pt x="1706228" y="850899"/>
                </a:lnTo>
                <a:lnTo>
                  <a:pt x="1689604" y="901699"/>
                </a:lnTo>
                <a:lnTo>
                  <a:pt x="1685133" y="939799"/>
                </a:lnTo>
                <a:lnTo>
                  <a:pt x="1685592" y="952499"/>
                </a:lnTo>
                <a:lnTo>
                  <a:pt x="1686967" y="965199"/>
                </a:lnTo>
                <a:lnTo>
                  <a:pt x="1689260" y="977899"/>
                </a:lnTo>
                <a:lnTo>
                  <a:pt x="1692470" y="990599"/>
                </a:lnTo>
                <a:lnTo>
                  <a:pt x="1467459" y="1104899"/>
                </a:lnTo>
                <a:lnTo>
                  <a:pt x="1670214" y="1104899"/>
                </a:lnTo>
                <a:lnTo>
                  <a:pt x="1741386" y="1066799"/>
                </a:lnTo>
                <a:lnTo>
                  <a:pt x="2043346" y="1066799"/>
                </a:lnTo>
                <a:lnTo>
                  <a:pt x="2053673" y="1054099"/>
                </a:lnTo>
                <a:lnTo>
                  <a:pt x="2060877" y="1041399"/>
                </a:lnTo>
                <a:lnTo>
                  <a:pt x="1768289" y="1041399"/>
                </a:lnTo>
                <a:lnTo>
                  <a:pt x="1768289" y="990599"/>
                </a:lnTo>
                <a:lnTo>
                  <a:pt x="1773181" y="977899"/>
                </a:lnTo>
                <a:lnTo>
                  <a:pt x="1780518" y="977899"/>
                </a:lnTo>
                <a:lnTo>
                  <a:pt x="1793779" y="965199"/>
                </a:lnTo>
                <a:lnTo>
                  <a:pt x="1807728" y="965199"/>
                </a:lnTo>
                <a:lnTo>
                  <a:pt x="1822135" y="952499"/>
                </a:lnTo>
                <a:lnTo>
                  <a:pt x="1848160" y="952499"/>
                </a:lnTo>
                <a:lnTo>
                  <a:pt x="1860011" y="939799"/>
                </a:lnTo>
                <a:lnTo>
                  <a:pt x="2089406" y="939799"/>
                </a:lnTo>
                <a:lnTo>
                  <a:pt x="2090060" y="927099"/>
                </a:lnTo>
                <a:lnTo>
                  <a:pt x="1861055" y="927099"/>
                </a:lnTo>
                <a:lnTo>
                  <a:pt x="1843196" y="914399"/>
                </a:lnTo>
                <a:lnTo>
                  <a:pt x="1831307" y="901699"/>
                </a:lnTo>
                <a:lnTo>
                  <a:pt x="1826988" y="876299"/>
                </a:lnTo>
                <a:lnTo>
                  <a:pt x="1831307" y="850899"/>
                </a:lnTo>
                <a:lnTo>
                  <a:pt x="1843196" y="838199"/>
                </a:lnTo>
                <a:lnTo>
                  <a:pt x="1861055" y="825499"/>
                </a:lnTo>
                <a:lnTo>
                  <a:pt x="1883282" y="812799"/>
                </a:lnTo>
                <a:lnTo>
                  <a:pt x="2039811" y="812799"/>
                </a:lnTo>
                <a:lnTo>
                  <a:pt x="2003660" y="787399"/>
                </a:lnTo>
                <a:lnTo>
                  <a:pt x="1965215" y="761999"/>
                </a:lnTo>
                <a:lnTo>
                  <a:pt x="1924936" y="749299"/>
                </a:lnTo>
                <a:lnTo>
                  <a:pt x="1861229" y="749299"/>
                </a:lnTo>
                <a:lnTo>
                  <a:pt x="1806723" y="596899"/>
                </a:lnTo>
                <a:close/>
              </a:path>
              <a:path w="2090420" h="1892300">
                <a:moveTo>
                  <a:pt x="1171075" y="901699"/>
                </a:moveTo>
                <a:lnTo>
                  <a:pt x="1081613" y="901699"/>
                </a:lnTo>
                <a:lnTo>
                  <a:pt x="995060" y="927099"/>
                </a:lnTo>
                <a:lnTo>
                  <a:pt x="954089" y="939799"/>
                </a:lnTo>
                <a:lnTo>
                  <a:pt x="915300" y="965199"/>
                </a:lnTo>
                <a:lnTo>
                  <a:pt x="879179" y="990599"/>
                </a:lnTo>
                <a:lnTo>
                  <a:pt x="846212" y="1028699"/>
                </a:lnTo>
                <a:lnTo>
                  <a:pt x="816883" y="1066799"/>
                </a:lnTo>
                <a:lnTo>
                  <a:pt x="1067154" y="1066799"/>
                </a:lnTo>
                <a:lnTo>
                  <a:pt x="1083854" y="1054099"/>
                </a:lnTo>
                <a:lnTo>
                  <a:pt x="1125050" y="1041399"/>
                </a:lnTo>
                <a:lnTo>
                  <a:pt x="1426225" y="1041399"/>
                </a:lnTo>
                <a:lnTo>
                  <a:pt x="1417015" y="1028699"/>
                </a:lnTo>
                <a:lnTo>
                  <a:pt x="1385258" y="1003299"/>
                </a:lnTo>
                <a:lnTo>
                  <a:pt x="1350062" y="977899"/>
                </a:lnTo>
                <a:lnTo>
                  <a:pt x="1376802" y="927099"/>
                </a:lnTo>
                <a:lnTo>
                  <a:pt x="1259568" y="927099"/>
                </a:lnTo>
                <a:lnTo>
                  <a:pt x="1171075" y="901699"/>
                </a:lnTo>
                <a:close/>
              </a:path>
              <a:path w="2090420" h="1892300">
                <a:moveTo>
                  <a:pt x="2089406" y="939799"/>
                </a:moveTo>
                <a:lnTo>
                  <a:pt x="1906517" y="939799"/>
                </a:lnTo>
                <a:lnTo>
                  <a:pt x="1918363" y="952499"/>
                </a:lnTo>
                <a:lnTo>
                  <a:pt x="1944006" y="952499"/>
                </a:lnTo>
                <a:lnTo>
                  <a:pt x="1957572" y="965199"/>
                </a:lnTo>
                <a:lnTo>
                  <a:pt x="1970680" y="965199"/>
                </a:lnTo>
                <a:lnTo>
                  <a:pt x="1983558" y="977899"/>
                </a:lnTo>
                <a:lnTo>
                  <a:pt x="1990896" y="977899"/>
                </a:lnTo>
                <a:lnTo>
                  <a:pt x="1995787" y="990599"/>
                </a:lnTo>
                <a:lnTo>
                  <a:pt x="1995787" y="1041399"/>
                </a:lnTo>
                <a:lnTo>
                  <a:pt x="2060877" y="1041399"/>
                </a:lnTo>
                <a:lnTo>
                  <a:pt x="2075286" y="1015999"/>
                </a:lnTo>
                <a:lnTo>
                  <a:pt x="2087443" y="977899"/>
                </a:lnTo>
                <a:lnTo>
                  <a:pt x="2089406" y="939799"/>
                </a:lnTo>
                <a:close/>
              </a:path>
              <a:path w="2090420" h="1892300">
                <a:moveTo>
                  <a:pt x="606546" y="850899"/>
                </a:moveTo>
                <a:lnTo>
                  <a:pt x="337205" y="850899"/>
                </a:lnTo>
                <a:lnTo>
                  <a:pt x="354822" y="863599"/>
                </a:lnTo>
                <a:lnTo>
                  <a:pt x="371751" y="863599"/>
                </a:lnTo>
                <a:lnTo>
                  <a:pt x="393687" y="876299"/>
                </a:lnTo>
                <a:lnTo>
                  <a:pt x="415164" y="876299"/>
                </a:lnTo>
                <a:lnTo>
                  <a:pt x="435724" y="888999"/>
                </a:lnTo>
                <a:lnTo>
                  <a:pt x="454908" y="901699"/>
                </a:lnTo>
                <a:lnTo>
                  <a:pt x="461710" y="914399"/>
                </a:lnTo>
                <a:lnTo>
                  <a:pt x="467137" y="927099"/>
                </a:lnTo>
                <a:lnTo>
                  <a:pt x="470729" y="927099"/>
                </a:lnTo>
                <a:lnTo>
                  <a:pt x="472028" y="939799"/>
                </a:lnTo>
                <a:lnTo>
                  <a:pt x="472028" y="1003299"/>
                </a:lnTo>
                <a:lnTo>
                  <a:pt x="704377" y="1003299"/>
                </a:lnTo>
                <a:lnTo>
                  <a:pt x="591871" y="939799"/>
                </a:lnTo>
                <a:lnTo>
                  <a:pt x="598291" y="927099"/>
                </a:lnTo>
                <a:lnTo>
                  <a:pt x="602877" y="901699"/>
                </a:lnTo>
                <a:lnTo>
                  <a:pt x="605629" y="876299"/>
                </a:lnTo>
                <a:lnTo>
                  <a:pt x="606546" y="850899"/>
                </a:lnTo>
                <a:close/>
              </a:path>
              <a:path w="2090420" h="1892300">
                <a:moveTo>
                  <a:pt x="1952505" y="304799"/>
                </a:moveTo>
                <a:lnTo>
                  <a:pt x="1112821" y="304799"/>
                </a:lnTo>
                <a:lnTo>
                  <a:pt x="1340279" y="330199"/>
                </a:lnTo>
                <a:lnTo>
                  <a:pt x="1347812" y="380999"/>
                </a:lnTo>
                <a:lnTo>
                  <a:pt x="1364149" y="431799"/>
                </a:lnTo>
                <a:lnTo>
                  <a:pt x="1388705" y="469899"/>
                </a:lnTo>
                <a:lnTo>
                  <a:pt x="1420891" y="520699"/>
                </a:lnTo>
                <a:lnTo>
                  <a:pt x="1460122" y="558799"/>
                </a:lnTo>
                <a:lnTo>
                  <a:pt x="1259568" y="927099"/>
                </a:lnTo>
                <a:lnTo>
                  <a:pt x="1376802" y="927099"/>
                </a:lnTo>
                <a:lnTo>
                  <a:pt x="1550615" y="596899"/>
                </a:lnTo>
                <a:lnTo>
                  <a:pt x="1806723" y="596899"/>
                </a:lnTo>
                <a:lnTo>
                  <a:pt x="1797639" y="571499"/>
                </a:lnTo>
                <a:lnTo>
                  <a:pt x="1838776" y="546099"/>
                </a:lnTo>
                <a:lnTo>
                  <a:pt x="1873967" y="507999"/>
                </a:lnTo>
                <a:lnTo>
                  <a:pt x="1902993" y="469899"/>
                </a:lnTo>
                <a:lnTo>
                  <a:pt x="1474796" y="469899"/>
                </a:lnTo>
                <a:lnTo>
                  <a:pt x="1474796" y="393699"/>
                </a:lnTo>
                <a:lnTo>
                  <a:pt x="1476096" y="393699"/>
                </a:lnTo>
                <a:lnTo>
                  <a:pt x="1479688" y="380999"/>
                </a:lnTo>
                <a:lnTo>
                  <a:pt x="1485114" y="368299"/>
                </a:lnTo>
                <a:lnTo>
                  <a:pt x="1491917" y="368299"/>
                </a:lnTo>
                <a:lnTo>
                  <a:pt x="1511101" y="355599"/>
                </a:lnTo>
                <a:lnTo>
                  <a:pt x="1531661" y="342899"/>
                </a:lnTo>
                <a:lnTo>
                  <a:pt x="1553138" y="330199"/>
                </a:lnTo>
                <a:lnTo>
                  <a:pt x="1575073" y="330199"/>
                </a:lnTo>
                <a:lnTo>
                  <a:pt x="1592002" y="317499"/>
                </a:lnTo>
                <a:lnTo>
                  <a:pt x="1951963" y="317499"/>
                </a:lnTo>
                <a:lnTo>
                  <a:pt x="1952505" y="304799"/>
                </a:lnTo>
                <a:close/>
              </a:path>
              <a:path w="2090420" h="1892300">
                <a:moveTo>
                  <a:pt x="2039811" y="812799"/>
                </a:moveTo>
                <a:lnTo>
                  <a:pt x="1883282" y="812799"/>
                </a:lnTo>
                <a:lnTo>
                  <a:pt x="1905485" y="825499"/>
                </a:lnTo>
                <a:lnTo>
                  <a:pt x="1923331" y="838199"/>
                </a:lnTo>
                <a:lnTo>
                  <a:pt x="1935216" y="850899"/>
                </a:lnTo>
                <a:lnTo>
                  <a:pt x="1939535" y="876299"/>
                </a:lnTo>
                <a:lnTo>
                  <a:pt x="1935216" y="901699"/>
                </a:lnTo>
                <a:lnTo>
                  <a:pt x="1923331" y="914399"/>
                </a:lnTo>
                <a:lnTo>
                  <a:pt x="1905485" y="927099"/>
                </a:lnTo>
                <a:lnTo>
                  <a:pt x="2090060" y="927099"/>
                </a:lnTo>
                <a:lnTo>
                  <a:pt x="2083051" y="888999"/>
                </a:lnTo>
                <a:lnTo>
                  <a:pt x="2066330" y="850899"/>
                </a:lnTo>
                <a:lnTo>
                  <a:pt x="2039811" y="812799"/>
                </a:lnTo>
                <a:close/>
              </a:path>
              <a:path w="2090420" h="1892300">
                <a:moveTo>
                  <a:pt x="563337" y="660399"/>
                </a:moveTo>
                <a:lnTo>
                  <a:pt x="333804" y="660399"/>
                </a:lnTo>
                <a:lnTo>
                  <a:pt x="361051" y="685799"/>
                </a:lnTo>
                <a:lnTo>
                  <a:pt x="379585" y="711199"/>
                </a:lnTo>
                <a:lnTo>
                  <a:pt x="386426" y="749299"/>
                </a:lnTo>
                <a:lnTo>
                  <a:pt x="379585" y="774699"/>
                </a:lnTo>
                <a:lnTo>
                  <a:pt x="361051" y="800099"/>
                </a:lnTo>
                <a:lnTo>
                  <a:pt x="333804" y="825499"/>
                </a:lnTo>
                <a:lnTo>
                  <a:pt x="604731" y="825499"/>
                </a:lnTo>
                <a:lnTo>
                  <a:pt x="602915" y="800099"/>
                </a:lnTo>
                <a:lnTo>
                  <a:pt x="592177" y="749299"/>
                </a:lnTo>
                <a:lnTo>
                  <a:pt x="574560" y="711199"/>
                </a:lnTo>
                <a:lnTo>
                  <a:pt x="550293" y="673099"/>
                </a:lnTo>
                <a:lnTo>
                  <a:pt x="563337" y="660399"/>
                </a:lnTo>
                <a:close/>
              </a:path>
              <a:path w="2090420" h="1892300">
                <a:moveTo>
                  <a:pt x="1680241" y="609599"/>
                </a:moveTo>
                <a:lnTo>
                  <a:pt x="1625250" y="609599"/>
                </a:lnTo>
                <a:lnTo>
                  <a:pt x="1650892" y="622299"/>
                </a:lnTo>
                <a:lnTo>
                  <a:pt x="1665567" y="622299"/>
                </a:lnTo>
                <a:lnTo>
                  <a:pt x="1680241" y="609599"/>
                </a:lnTo>
                <a:close/>
              </a:path>
              <a:path w="2090420" h="1892300">
                <a:moveTo>
                  <a:pt x="991160" y="38099"/>
                </a:moveTo>
                <a:lnTo>
                  <a:pt x="902485" y="38099"/>
                </a:lnTo>
                <a:lnTo>
                  <a:pt x="856015" y="50799"/>
                </a:lnTo>
                <a:lnTo>
                  <a:pt x="815252" y="63499"/>
                </a:lnTo>
                <a:lnTo>
                  <a:pt x="781419" y="101599"/>
                </a:lnTo>
                <a:lnTo>
                  <a:pt x="755738" y="139699"/>
                </a:lnTo>
                <a:lnTo>
                  <a:pt x="739433" y="177799"/>
                </a:lnTo>
                <a:lnTo>
                  <a:pt x="733726" y="228599"/>
                </a:lnTo>
                <a:lnTo>
                  <a:pt x="735522" y="253999"/>
                </a:lnTo>
                <a:lnTo>
                  <a:pt x="740758" y="279399"/>
                </a:lnTo>
                <a:lnTo>
                  <a:pt x="749203" y="304799"/>
                </a:lnTo>
                <a:lnTo>
                  <a:pt x="760630" y="330199"/>
                </a:lnTo>
                <a:lnTo>
                  <a:pt x="486703" y="596899"/>
                </a:lnTo>
                <a:lnTo>
                  <a:pt x="628558" y="596899"/>
                </a:lnTo>
                <a:lnTo>
                  <a:pt x="824220" y="406399"/>
                </a:lnTo>
                <a:lnTo>
                  <a:pt x="1033537" y="406399"/>
                </a:lnTo>
                <a:lnTo>
                  <a:pt x="1067828" y="380999"/>
                </a:lnTo>
                <a:lnTo>
                  <a:pt x="1095701" y="342899"/>
                </a:lnTo>
                <a:lnTo>
                  <a:pt x="1100784" y="330199"/>
                </a:lnTo>
                <a:lnTo>
                  <a:pt x="816883" y="330199"/>
                </a:lnTo>
                <a:lnTo>
                  <a:pt x="816883" y="292099"/>
                </a:lnTo>
                <a:lnTo>
                  <a:pt x="814437" y="292099"/>
                </a:lnTo>
                <a:lnTo>
                  <a:pt x="814437" y="279399"/>
                </a:lnTo>
                <a:lnTo>
                  <a:pt x="819328" y="266699"/>
                </a:lnTo>
                <a:lnTo>
                  <a:pt x="826666" y="266699"/>
                </a:lnTo>
                <a:lnTo>
                  <a:pt x="839926" y="253999"/>
                </a:lnTo>
                <a:lnTo>
                  <a:pt x="853875" y="253999"/>
                </a:lnTo>
                <a:lnTo>
                  <a:pt x="868282" y="241299"/>
                </a:lnTo>
                <a:lnTo>
                  <a:pt x="918000" y="241299"/>
                </a:lnTo>
                <a:lnTo>
                  <a:pt x="929388" y="228599"/>
                </a:lnTo>
                <a:lnTo>
                  <a:pt x="1354953" y="228599"/>
                </a:lnTo>
                <a:lnTo>
                  <a:pt x="1241225" y="215899"/>
                </a:lnTo>
                <a:lnTo>
                  <a:pt x="907185" y="215899"/>
                </a:lnTo>
                <a:lnTo>
                  <a:pt x="889339" y="203199"/>
                </a:lnTo>
                <a:lnTo>
                  <a:pt x="877454" y="177799"/>
                </a:lnTo>
                <a:lnTo>
                  <a:pt x="873135" y="165099"/>
                </a:lnTo>
                <a:lnTo>
                  <a:pt x="877454" y="139699"/>
                </a:lnTo>
                <a:lnTo>
                  <a:pt x="889339" y="126999"/>
                </a:lnTo>
                <a:lnTo>
                  <a:pt x="907185" y="114299"/>
                </a:lnTo>
                <a:lnTo>
                  <a:pt x="929388" y="101599"/>
                </a:lnTo>
                <a:lnTo>
                  <a:pt x="1079928" y="101599"/>
                </a:lnTo>
                <a:lnTo>
                  <a:pt x="1065632" y="88899"/>
                </a:lnTo>
                <a:lnTo>
                  <a:pt x="1030834" y="63499"/>
                </a:lnTo>
                <a:lnTo>
                  <a:pt x="991160" y="38099"/>
                </a:lnTo>
                <a:close/>
              </a:path>
              <a:path w="2090420" h="1892300">
                <a:moveTo>
                  <a:pt x="1951963" y="317499"/>
                </a:moveTo>
                <a:lnTo>
                  <a:pt x="1699999" y="317499"/>
                </a:lnTo>
                <a:lnTo>
                  <a:pt x="1716928" y="330199"/>
                </a:lnTo>
                <a:lnTo>
                  <a:pt x="1738864" y="330199"/>
                </a:lnTo>
                <a:lnTo>
                  <a:pt x="1760341" y="342899"/>
                </a:lnTo>
                <a:lnTo>
                  <a:pt x="1780900" y="355599"/>
                </a:lnTo>
                <a:lnTo>
                  <a:pt x="1800085" y="368299"/>
                </a:lnTo>
                <a:lnTo>
                  <a:pt x="1806887" y="368299"/>
                </a:lnTo>
                <a:lnTo>
                  <a:pt x="1812313" y="380999"/>
                </a:lnTo>
                <a:lnTo>
                  <a:pt x="1815906" y="393699"/>
                </a:lnTo>
                <a:lnTo>
                  <a:pt x="1817205" y="406399"/>
                </a:lnTo>
                <a:lnTo>
                  <a:pt x="1817205" y="469899"/>
                </a:lnTo>
                <a:lnTo>
                  <a:pt x="1902993" y="469899"/>
                </a:lnTo>
                <a:lnTo>
                  <a:pt x="1925634" y="431799"/>
                </a:lnTo>
                <a:lnTo>
                  <a:pt x="1941669" y="393699"/>
                </a:lnTo>
                <a:lnTo>
                  <a:pt x="1950880" y="342899"/>
                </a:lnTo>
                <a:lnTo>
                  <a:pt x="1951963" y="317499"/>
                </a:lnTo>
                <a:close/>
              </a:path>
              <a:path w="2090420" h="1892300">
                <a:moveTo>
                  <a:pt x="1033537" y="406399"/>
                </a:moveTo>
                <a:lnTo>
                  <a:pt x="824220" y="406399"/>
                </a:lnTo>
                <a:lnTo>
                  <a:pt x="865570" y="419099"/>
                </a:lnTo>
                <a:lnTo>
                  <a:pt x="908845" y="431799"/>
                </a:lnTo>
                <a:lnTo>
                  <a:pt x="952377" y="431799"/>
                </a:lnTo>
                <a:lnTo>
                  <a:pt x="994497" y="419099"/>
                </a:lnTo>
                <a:lnTo>
                  <a:pt x="1033537" y="406399"/>
                </a:lnTo>
                <a:close/>
              </a:path>
              <a:path w="2090420" h="1892300">
                <a:moveTo>
                  <a:pt x="1685057" y="0"/>
                </a:moveTo>
                <a:lnTo>
                  <a:pt x="1590863" y="0"/>
                </a:lnTo>
                <a:lnTo>
                  <a:pt x="1544310" y="12699"/>
                </a:lnTo>
                <a:lnTo>
                  <a:pt x="1499254" y="38099"/>
                </a:lnTo>
                <a:lnTo>
                  <a:pt x="1458889" y="63499"/>
                </a:lnTo>
                <a:lnTo>
                  <a:pt x="1423455" y="101599"/>
                </a:lnTo>
                <a:lnTo>
                  <a:pt x="1393773" y="139699"/>
                </a:lnTo>
                <a:lnTo>
                  <a:pt x="1370665" y="177799"/>
                </a:lnTo>
                <a:lnTo>
                  <a:pt x="1354953" y="228599"/>
                </a:lnTo>
                <a:lnTo>
                  <a:pt x="929388" y="228599"/>
                </a:lnTo>
                <a:lnTo>
                  <a:pt x="940776" y="241299"/>
                </a:lnTo>
                <a:lnTo>
                  <a:pt x="990112" y="241299"/>
                </a:lnTo>
                <a:lnTo>
                  <a:pt x="1003679" y="253999"/>
                </a:lnTo>
                <a:lnTo>
                  <a:pt x="1016787" y="266699"/>
                </a:lnTo>
                <a:lnTo>
                  <a:pt x="1029665" y="266699"/>
                </a:lnTo>
                <a:lnTo>
                  <a:pt x="1037002" y="279399"/>
                </a:lnTo>
                <a:lnTo>
                  <a:pt x="1041894" y="279399"/>
                </a:lnTo>
                <a:lnTo>
                  <a:pt x="1041894" y="330199"/>
                </a:lnTo>
                <a:lnTo>
                  <a:pt x="1100784" y="330199"/>
                </a:lnTo>
                <a:lnTo>
                  <a:pt x="1105178" y="317499"/>
                </a:lnTo>
                <a:lnTo>
                  <a:pt x="1109115" y="317499"/>
                </a:lnTo>
                <a:lnTo>
                  <a:pt x="1112821" y="304799"/>
                </a:lnTo>
                <a:lnTo>
                  <a:pt x="1952505" y="304799"/>
                </a:lnTo>
                <a:lnTo>
                  <a:pt x="1953046" y="292099"/>
                </a:lnTo>
                <a:lnTo>
                  <a:pt x="1648446" y="292099"/>
                </a:lnTo>
                <a:lnTo>
                  <a:pt x="1615467" y="279399"/>
                </a:lnTo>
                <a:lnTo>
                  <a:pt x="1588219" y="266699"/>
                </a:lnTo>
                <a:lnTo>
                  <a:pt x="1569685" y="241299"/>
                </a:lnTo>
                <a:lnTo>
                  <a:pt x="1562844" y="203199"/>
                </a:lnTo>
                <a:lnTo>
                  <a:pt x="1569341" y="177799"/>
                </a:lnTo>
                <a:lnTo>
                  <a:pt x="1587302" y="139699"/>
                </a:lnTo>
                <a:lnTo>
                  <a:pt x="1614435" y="126999"/>
                </a:lnTo>
                <a:lnTo>
                  <a:pt x="1648446" y="114299"/>
                </a:lnTo>
                <a:lnTo>
                  <a:pt x="1887179" y="114299"/>
                </a:lnTo>
                <a:lnTo>
                  <a:pt x="1853971" y="76199"/>
                </a:lnTo>
                <a:lnTo>
                  <a:pt x="1816304" y="50799"/>
                </a:lnTo>
                <a:lnTo>
                  <a:pt x="1775029" y="25399"/>
                </a:lnTo>
                <a:lnTo>
                  <a:pt x="1730996" y="12699"/>
                </a:lnTo>
                <a:lnTo>
                  <a:pt x="1685057" y="0"/>
                </a:lnTo>
                <a:close/>
              </a:path>
              <a:path w="2090420" h="1892300">
                <a:moveTo>
                  <a:pt x="1887179" y="114299"/>
                </a:moveTo>
                <a:lnTo>
                  <a:pt x="1648446" y="114299"/>
                </a:lnTo>
                <a:lnTo>
                  <a:pt x="1681426" y="126999"/>
                </a:lnTo>
                <a:lnTo>
                  <a:pt x="1708674" y="139699"/>
                </a:lnTo>
                <a:lnTo>
                  <a:pt x="1727208" y="177799"/>
                </a:lnTo>
                <a:lnTo>
                  <a:pt x="1734049" y="203199"/>
                </a:lnTo>
                <a:lnTo>
                  <a:pt x="1727208" y="241299"/>
                </a:lnTo>
                <a:lnTo>
                  <a:pt x="1708674" y="266699"/>
                </a:lnTo>
                <a:lnTo>
                  <a:pt x="1681426" y="279399"/>
                </a:lnTo>
                <a:lnTo>
                  <a:pt x="1648446" y="292099"/>
                </a:lnTo>
                <a:lnTo>
                  <a:pt x="1953046" y="292099"/>
                </a:lnTo>
                <a:lnTo>
                  <a:pt x="1947948" y="253999"/>
                </a:lnTo>
                <a:lnTo>
                  <a:pt x="1935364" y="203199"/>
                </a:lnTo>
                <a:lnTo>
                  <a:pt x="1915077" y="152399"/>
                </a:lnTo>
                <a:lnTo>
                  <a:pt x="1887179" y="114299"/>
                </a:lnTo>
                <a:close/>
              </a:path>
              <a:path w="2090420" h="1892300">
                <a:moveTo>
                  <a:pt x="1079928" y="101599"/>
                </a:moveTo>
                <a:lnTo>
                  <a:pt x="929388" y="101599"/>
                </a:lnTo>
                <a:lnTo>
                  <a:pt x="951591" y="114299"/>
                </a:lnTo>
                <a:lnTo>
                  <a:pt x="969438" y="126999"/>
                </a:lnTo>
                <a:lnTo>
                  <a:pt x="981323" y="139699"/>
                </a:lnTo>
                <a:lnTo>
                  <a:pt x="985641" y="165099"/>
                </a:lnTo>
                <a:lnTo>
                  <a:pt x="981323" y="177799"/>
                </a:lnTo>
                <a:lnTo>
                  <a:pt x="969438" y="203199"/>
                </a:lnTo>
                <a:lnTo>
                  <a:pt x="951591" y="215899"/>
                </a:lnTo>
                <a:lnTo>
                  <a:pt x="1241225" y="215899"/>
                </a:lnTo>
                <a:lnTo>
                  <a:pt x="1127496" y="203199"/>
                </a:lnTo>
                <a:lnTo>
                  <a:pt x="1115289" y="152399"/>
                </a:lnTo>
                <a:lnTo>
                  <a:pt x="1094225" y="114299"/>
                </a:lnTo>
                <a:lnTo>
                  <a:pt x="1079928" y="101599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47929" y="3116691"/>
            <a:ext cx="587375" cy="881380"/>
          </a:xfrm>
          <a:custGeom>
            <a:avLst/>
            <a:gdLst/>
            <a:ahLst/>
            <a:cxnLst/>
            <a:rect l="l" t="t" r="r" b="b"/>
            <a:pathLst>
              <a:path w="587375" h="881379">
                <a:moveTo>
                  <a:pt x="586986" y="0"/>
                </a:moveTo>
                <a:lnTo>
                  <a:pt x="0" y="0"/>
                </a:lnTo>
                <a:lnTo>
                  <a:pt x="0" y="881242"/>
                </a:lnTo>
                <a:lnTo>
                  <a:pt x="244577" y="881242"/>
                </a:lnTo>
                <a:lnTo>
                  <a:pt x="244577" y="734368"/>
                </a:lnTo>
                <a:lnTo>
                  <a:pt x="586986" y="734368"/>
                </a:lnTo>
                <a:lnTo>
                  <a:pt x="586986" y="636453"/>
                </a:lnTo>
                <a:lnTo>
                  <a:pt x="146746" y="636453"/>
                </a:lnTo>
                <a:lnTo>
                  <a:pt x="146746" y="538537"/>
                </a:lnTo>
                <a:lnTo>
                  <a:pt x="586986" y="538537"/>
                </a:lnTo>
                <a:lnTo>
                  <a:pt x="586986" y="440621"/>
                </a:lnTo>
                <a:lnTo>
                  <a:pt x="146746" y="440621"/>
                </a:lnTo>
                <a:lnTo>
                  <a:pt x="146746" y="342705"/>
                </a:lnTo>
                <a:lnTo>
                  <a:pt x="586986" y="342705"/>
                </a:lnTo>
                <a:lnTo>
                  <a:pt x="586986" y="244789"/>
                </a:lnTo>
                <a:lnTo>
                  <a:pt x="146746" y="244789"/>
                </a:lnTo>
                <a:lnTo>
                  <a:pt x="146746" y="146873"/>
                </a:lnTo>
                <a:lnTo>
                  <a:pt x="586986" y="146873"/>
                </a:lnTo>
                <a:lnTo>
                  <a:pt x="586986" y="0"/>
                </a:lnTo>
                <a:close/>
              </a:path>
              <a:path w="587375" h="881379">
                <a:moveTo>
                  <a:pt x="586986" y="734368"/>
                </a:moveTo>
                <a:lnTo>
                  <a:pt x="342408" y="734368"/>
                </a:lnTo>
                <a:lnTo>
                  <a:pt x="342408" y="881242"/>
                </a:lnTo>
                <a:lnTo>
                  <a:pt x="586986" y="881242"/>
                </a:lnTo>
                <a:lnTo>
                  <a:pt x="586986" y="734368"/>
                </a:lnTo>
                <a:close/>
              </a:path>
              <a:path w="587375" h="881379">
                <a:moveTo>
                  <a:pt x="342408" y="538537"/>
                </a:moveTo>
                <a:lnTo>
                  <a:pt x="244577" y="538537"/>
                </a:lnTo>
                <a:lnTo>
                  <a:pt x="244577" y="636453"/>
                </a:lnTo>
                <a:lnTo>
                  <a:pt x="342408" y="636453"/>
                </a:lnTo>
                <a:lnTo>
                  <a:pt x="342408" y="538537"/>
                </a:lnTo>
                <a:close/>
              </a:path>
              <a:path w="587375" h="881379">
                <a:moveTo>
                  <a:pt x="586986" y="538537"/>
                </a:moveTo>
                <a:lnTo>
                  <a:pt x="440239" y="538537"/>
                </a:lnTo>
                <a:lnTo>
                  <a:pt x="440239" y="636453"/>
                </a:lnTo>
                <a:lnTo>
                  <a:pt x="586986" y="636453"/>
                </a:lnTo>
                <a:lnTo>
                  <a:pt x="586986" y="538537"/>
                </a:lnTo>
                <a:close/>
              </a:path>
              <a:path w="587375" h="881379">
                <a:moveTo>
                  <a:pt x="342408" y="342705"/>
                </a:moveTo>
                <a:lnTo>
                  <a:pt x="244577" y="342705"/>
                </a:lnTo>
                <a:lnTo>
                  <a:pt x="244577" y="440621"/>
                </a:lnTo>
                <a:lnTo>
                  <a:pt x="342408" y="440621"/>
                </a:lnTo>
                <a:lnTo>
                  <a:pt x="342408" y="342705"/>
                </a:lnTo>
                <a:close/>
              </a:path>
              <a:path w="587375" h="881379">
                <a:moveTo>
                  <a:pt x="586986" y="342705"/>
                </a:moveTo>
                <a:lnTo>
                  <a:pt x="440239" y="342705"/>
                </a:lnTo>
                <a:lnTo>
                  <a:pt x="440239" y="440621"/>
                </a:lnTo>
                <a:lnTo>
                  <a:pt x="586986" y="440621"/>
                </a:lnTo>
                <a:lnTo>
                  <a:pt x="586986" y="342705"/>
                </a:lnTo>
                <a:close/>
              </a:path>
              <a:path w="587375" h="881379">
                <a:moveTo>
                  <a:pt x="342408" y="146873"/>
                </a:moveTo>
                <a:lnTo>
                  <a:pt x="244577" y="146873"/>
                </a:lnTo>
                <a:lnTo>
                  <a:pt x="244577" y="244789"/>
                </a:lnTo>
                <a:lnTo>
                  <a:pt x="342408" y="244789"/>
                </a:lnTo>
                <a:lnTo>
                  <a:pt x="342408" y="146873"/>
                </a:lnTo>
                <a:close/>
              </a:path>
              <a:path w="587375" h="881379">
                <a:moveTo>
                  <a:pt x="586986" y="146873"/>
                </a:moveTo>
                <a:lnTo>
                  <a:pt x="440239" y="146873"/>
                </a:lnTo>
                <a:lnTo>
                  <a:pt x="440239" y="244789"/>
                </a:lnTo>
                <a:lnTo>
                  <a:pt x="586986" y="244789"/>
                </a:lnTo>
                <a:lnTo>
                  <a:pt x="586986" y="146873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32746" y="3312523"/>
            <a:ext cx="587375" cy="685800"/>
          </a:xfrm>
          <a:custGeom>
            <a:avLst/>
            <a:gdLst/>
            <a:ahLst/>
            <a:cxnLst/>
            <a:rect l="l" t="t" r="r" b="b"/>
            <a:pathLst>
              <a:path w="587375" h="685800">
                <a:moveTo>
                  <a:pt x="586986" y="0"/>
                </a:moveTo>
                <a:lnTo>
                  <a:pt x="0" y="0"/>
                </a:lnTo>
                <a:lnTo>
                  <a:pt x="0" y="685411"/>
                </a:lnTo>
                <a:lnTo>
                  <a:pt x="244577" y="685411"/>
                </a:lnTo>
                <a:lnTo>
                  <a:pt x="244577" y="538537"/>
                </a:lnTo>
                <a:lnTo>
                  <a:pt x="586986" y="538537"/>
                </a:lnTo>
                <a:lnTo>
                  <a:pt x="586986" y="440621"/>
                </a:lnTo>
                <a:lnTo>
                  <a:pt x="146746" y="440621"/>
                </a:lnTo>
                <a:lnTo>
                  <a:pt x="146746" y="342705"/>
                </a:lnTo>
                <a:lnTo>
                  <a:pt x="586986" y="342705"/>
                </a:lnTo>
                <a:lnTo>
                  <a:pt x="586986" y="244789"/>
                </a:lnTo>
                <a:lnTo>
                  <a:pt x="146746" y="244789"/>
                </a:lnTo>
                <a:lnTo>
                  <a:pt x="146746" y="146873"/>
                </a:lnTo>
                <a:lnTo>
                  <a:pt x="586986" y="146873"/>
                </a:lnTo>
                <a:lnTo>
                  <a:pt x="586986" y="0"/>
                </a:lnTo>
                <a:close/>
              </a:path>
              <a:path w="587375" h="685800">
                <a:moveTo>
                  <a:pt x="586986" y="538537"/>
                </a:moveTo>
                <a:lnTo>
                  <a:pt x="342408" y="538537"/>
                </a:lnTo>
                <a:lnTo>
                  <a:pt x="342408" y="685411"/>
                </a:lnTo>
                <a:lnTo>
                  <a:pt x="586986" y="685411"/>
                </a:lnTo>
                <a:lnTo>
                  <a:pt x="586986" y="538537"/>
                </a:lnTo>
                <a:close/>
              </a:path>
              <a:path w="587375" h="685800">
                <a:moveTo>
                  <a:pt x="342408" y="342705"/>
                </a:moveTo>
                <a:lnTo>
                  <a:pt x="244577" y="342705"/>
                </a:lnTo>
                <a:lnTo>
                  <a:pt x="244577" y="440621"/>
                </a:lnTo>
                <a:lnTo>
                  <a:pt x="342408" y="440621"/>
                </a:lnTo>
                <a:lnTo>
                  <a:pt x="342408" y="342705"/>
                </a:lnTo>
                <a:close/>
              </a:path>
              <a:path w="587375" h="685800">
                <a:moveTo>
                  <a:pt x="586986" y="342705"/>
                </a:moveTo>
                <a:lnTo>
                  <a:pt x="440239" y="342705"/>
                </a:lnTo>
                <a:lnTo>
                  <a:pt x="440239" y="440621"/>
                </a:lnTo>
                <a:lnTo>
                  <a:pt x="586986" y="440621"/>
                </a:lnTo>
                <a:lnTo>
                  <a:pt x="586986" y="342705"/>
                </a:lnTo>
                <a:close/>
              </a:path>
              <a:path w="587375" h="685800">
                <a:moveTo>
                  <a:pt x="342408" y="146873"/>
                </a:moveTo>
                <a:lnTo>
                  <a:pt x="244577" y="146873"/>
                </a:lnTo>
                <a:lnTo>
                  <a:pt x="244577" y="244789"/>
                </a:lnTo>
                <a:lnTo>
                  <a:pt x="342408" y="244789"/>
                </a:lnTo>
                <a:lnTo>
                  <a:pt x="342408" y="146873"/>
                </a:lnTo>
                <a:close/>
              </a:path>
              <a:path w="587375" h="685800">
                <a:moveTo>
                  <a:pt x="586986" y="146873"/>
                </a:moveTo>
                <a:lnTo>
                  <a:pt x="440239" y="146873"/>
                </a:lnTo>
                <a:lnTo>
                  <a:pt x="440239" y="244789"/>
                </a:lnTo>
                <a:lnTo>
                  <a:pt x="586986" y="244789"/>
                </a:lnTo>
                <a:lnTo>
                  <a:pt x="586986" y="146873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217563" y="2529196"/>
            <a:ext cx="587375" cy="1468755"/>
          </a:xfrm>
          <a:custGeom>
            <a:avLst/>
            <a:gdLst/>
            <a:ahLst/>
            <a:cxnLst/>
            <a:rect l="l" t="t" r="r" b="b"/>
            <a:pathLst>
              <a:path w="587375" h="1468754">
                <a:moveTo>
                  <a:pt x="0" y="0"/>
                </a:moveTo>
                <a:lnTo>
                  <a:pt x="0" y="1468737"/>
                </a:lnTo>
                <a:lnTo>
                  <a:pt x="244577" y="1468737"/>
                </a:lnTo>
                <a:lnTo>
                  <a:pt x="244577" y="1321864"/>
                </a:lnTo>
                <a:lnTo>
                  <a:pt x="587027" y="1321864"/>
                </a:lnTo>
                <a:lnTo>
                  <a:pt x="587027" y="1223948"/>
                </a:lnTo>
                <a:lnTo>
                  <a:pt x="146746" y="1223948"/>
                </a:lnTo>
                <a:lnTo>
                  <a:pt x="146746" y="1126032"/>
                </a:lnTo>
                <a:lnTo>
                  <a:pt x="587027" y="1126032"/>
                </a:lnTo>
                <a:lnTo>
                  <a:pt x="587027" y="1028116"/>
                </a:lnTo>
                <a:lnTo>
                  <a:pt x="146746" y="1028116"/>
                </a:lnTo>
                <a:lnTo>
                  <a:pt x="146746" y="930200"/>
                </a:lnTo>
                <a:lnTo>
                  <a:pt x="587027" y="930200"/>
                </a:lnTo>
                <a:lnTo>
                  <a:pt x="587027" y="832284"/>
                </a:lnTo>
                <a:lnTo>
                  <a:pt x="146746" y="832284"/>
                </a:lnTo>
                <a:lnTo>
                  <a:pt x="146746" y="734368"/>
                </a:lnTo>
                <a:lnTo>
                  <a:pt x="587027" y="734368"/>
                </a:lnTo>
                <a:lnTo>
                  <a:pt x="587027" y="636453"/>
                </a:lnTo>
                <a:lnTo>
                  <a:pt x="146746" y="636453"/>
                </a:lnTo>
                <a:lnTo>
                  <a:pt x="146746" y="538537"/>
                </a:lnTo>
                <a:lnTo>
                  <a:pt x="587027" y="538537"/>
                </a:lnTo>
                <a:lnTo>
                  <a:pt x="587027" y="440621"/>
                </a:lnTo>
                <a:lnTo>
                  <a:pt x="146746" y="440621"/>
                </a:lnTo>
                <a:lnTo>
                  <a:pt x="146746" y="342705"/>
                </a:lnTo>
                <a:lnTo>
                  <a:pt x="587027" y="342705"/>
                </a:lnTo>
                <a:lnTo>
                  <a:pt x="587027" y="269268"/>
                </a:lnTo>
                <a:lnTo>
                  <a:pt x="146746" y="269268"/>
                </a:lnTo>
                <a:lnTo>
                  <a:pt x="146746" y="171352"/>
                </a:lnTo>
                <a:lnTo>
                  <a:pt x="587027" y="171352"/>
                </a:lnTo>
                <a:lnTo>
                  <a:pt x="587027" y="73436"/>
                </a:lnTo>
                <a:lnTo>
                  <a:pt x="0" y="0"/>
                </a:lnTo>
                <a:close/>
              </a:path>
              <a:path w="587375" h="1468754">
                <a:moveTo>
                  <a:pt x="587027" y="1321864"/>
                </a:moveTo>
                <a:lnTo>
                  <a:pt x="342408" y="1321864"/>
                </a:lnTo>
                <a:lnTo>
                  <a:pt x="342408" y="1468737"/>
                </a:lnTo>
                <a:lnTo>
                  <a:pt x="587027" y="1468737"/>
                </a:lnTo>
                <a:lnTo>
                  <a:pt x="587027" y="1321864"/>
                </a:lnTo>
                <a:close/>
              </a:path>
              <a:path w="587375" h="1468754">
                <a:moveTo>
                  <a:pt x="342408" y="1126032"/>
                </a:moveTo>
                <a:lnTo>
                  <a:pt x="244577" y="1126032"/>
                </a:lnTo>
                <a:lnTo>
                  <a:pt x="244577" y="1223948"/>
                </a:lnTo>
                <a:lnTo>
                  <a:pt x="342408" y="1223948"/>
                </a:lnTo>
                <a:lnTo>
                  <a:pt x="342408" y="1126032"/>
                </a:lnTo>
                <a:close/>
              </a:path>
              <a:path w="587375" h="1468754">
                <a:moveTo>
                  <a:pt x="587027" y="1126032"/>
                </a:moveTo>
                <a:lnTo>
                  <a:pt x="440239" y="1126032"/>
                </a:lnTo>
                <a:lnTo>
                  <a:pt x="440239" y="1223948"/>
                </a:lnTo>
                <a:lnTo>
                  <a:pt x="587027" y="1223948"/>
                </a:lnTo>
                <a:lnTo>
                  <a:pt x="587027" y="1126032"/>
                </a:lnTo>
                <a:close/>
              </a:path>
              <a:path w="587375" h="1468754">
                <a:moveTo>
                  <a:pt x="342408" y="930200"/>
                </a:moveTo>
                <a:lnTo>
                  <a:pt x="244577" y="930200"/>
                </a:lnTo>
                <a:lnTo>
                  <a:pt x="244577" y="1028116"/>
                </a:lnTo>
                <a:lnTo>
                  <a:pt x="342408" y="1028116"/>
                </a:lnTo>
                <a:lnTo>
                  <a:pt x="342408" y="930200"/>
                </a:lnTo>
                <a:close/>
              </a:path>
              <a:path w="587375" h="1468754">
                <a:moveTo>
                  <a:pt x="587027" y="930200"/>
                </a:moveTo>
                <a:lnTo>
                  <a:pt x="440239" y="930200"/>
                </a:lnTo>
                <a:lnTo>
                  <a:pt x="440239" y="1028116"/>
                </a:lnTo>
                <a:lnTo>
                  <a:pt x="587027" y="1028116"/>
                </a:lnTo>
                <a:lnTo>
                  <a:pt x="587027" y="930200"/>
                </a:lnTo>
                <a:close/>
              </a:path>
              <a:path w="587375" h="1468754">
                <a:moveTo>
                  <a:pt x="342408" y="734368"/>
                </a:moveTo>
                <a:lnTo>
                  <a:pt x="244577" y="734368"/>
                </a:lnTo>
                <a:lnTo>
                  <a:pt x="244577" y="832284"/>
                </a:lnTo>
                <a:lnTo>
                  <a:pt x="342408" y="832284"/>
                </a:lnTo>
                <a:lnTo>
                  <a:pt x="342408" y="734368"/>
                </a:lnTo>
                <a:close/>
              </a:path>
              <a:path w="587375" h="1468754">
                <a:moveTo>
                  <a:pt x="587027" y="734368"/>
                </a:moveTo>
                <a:lnTo>
                  <a:pt x="440239" y="734368"/>
                </a:lnTo>
                <a:lnTo>
                  <a:pt x="440239" y="832284"/>
                </a:lnTo>
                <a:lnTo>
                  <a:pt x="587027" y="832284"/>
                </a:lnTo>
                <a:lnTo>
                  <a:pt x="587027" y="734368"/>
                </a:lnTo>
                <a:close/>
              </a:path>
              <a:path w="587375" h="1468754">
                <a:moveTo>
                  <a:pt x="342408" y="538537"/>
                </a:moveTo>
                <a:lnTo>
                  <a:pt x="244577" y="538537"/>
                </a:lnTo>
                <a:lnTo>
                  <a:pt x="244577" y="636453"/>
                </a:lnTo>
                <a:lnTo>
                  <a:pt x="342408" y="636453"/>
                </a:lnTo>
                <a:lnTo>
                  <a:pt x="342408" y="538537"/>
                </a:lnTo>
                <a:close/>
              </a:path>
              <a:path w="587375" h="1468754">
                <a:moveTo>
                  <a:pt x="587027" y="538537"/>
                </a:moveTo>
                <a:lnTo>
                  <a:pt x="440239" y="538537"/>
                </a:lnTo>
                <a:lnTo>
                  <a:pt x="440239" y="636453"/>
                </a:lnTo>
                <a:lnTo>
                  <a:pt x="587027" y="636453"/>
                </a:lnTo>
                <a:lnTo>
                  <a:pt x="587027" y="538537"/>
                </a:lnTo>
                <a:close/>
              </a:path>
              <a:path w="587375" h="1468754">
                <a:moveTo>
                  <a:pt x="342408" y="342705"/>
                </a:moveTo>
                <a:lnTo>
                  <a:pt x="244577" y="342705"/>
                </a:lnTo>
                <a:lnTo>
                  <a:pt x="244577" y="440621"/>
                </a:lnTo>
                <a:lnTo>
                  <a:pt x="342408" y="440621"/>
                </a:lnTo>
                <a:lnTo>
                  <a:pt x="342408" y="342705"/>
                </a:lnTo>
                <a:close/>
              </a:path>
              <a:path w="587375" h="1468754">
                <a:moveTo>
                  <a:pt x="587027" y="342705"/>
                </a:moveTo>
                <a:lnTo>
                  <a:pt x="440239" y="342705"/>
                </a:lnTo>
                <a:lnTo>
                  <a:pt x="440239" y="440621"/>
                </a:lnTo>
                <a:lnTo>
                  <a:pt x="587027" y="440621"/>
                </a:lnTo>
                <a:lnTo>
                  <a:pt x="587027" y="342705"/>
                </a:lnTo>
                <a:close/>
              </a:path>
              <a:path w="587375" h="1468754">
                <a:moveTo>
                  <a:pt x="342408" y="171352"/>
                </a:moveTo>
                <a:lnTo>
                  <a:pt x="244577" y="171352"/>
                </a:lnTo>
                <a:lnTo>
                  <a:pt x="244577" y="269268"/>
                </a:lnTo>
                <a:lnTo>
                  <a:pt x="342408" y="269268"/>
                </a:lnTo>
                <a:lnTo>
                  <a:pt x="342408" y="171352"/>
                </a:lnTo>
                <a:close/>
              </a:path>
              <a:path w="587375" h="1468754">
                <a:moveTo>
                  <a:pt x="587027" y="171352"/>
                </a:moveTo>
                <a:lnTo>
                  <a:pt x="440239" y="171352"/>
                </a:lnTo>
                <a:lnTo>
                  <a:pt x="440239" y="269268"/>
                </a:lnTo>
                <a:lnTo>
                  <a:pt x="587027" y="269268"/>
                </a:lnTo>
                <a:lnTo>
                  <a:pt x="587027" y="171352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90338" y="2480238"/>
            <a:ext cx="587375" cy="734695"/>
          </a:xfrm>
          <a:custGeom>
            <a:avLst/>
            <a:gdLst/>
            <a:ahLst/>
            <a:cxnLst/>
            <a:rect l="l" t="t" r="r" b="b"/>
            <a:pathLst>
              <a:path w="587375" h="734694">
                <a:moveTo>
                  <a:pt x="586986" y="0"/>
                </a:moveTo>
                <a:lnTo>
                  <a:pt x="0" y="0"/>
                </a:lnTo>
                <a:lnTo>
                  <a:pt x="0" y="538537"/>
                </a:lnTo>
                <a:lnTo>
                  <a:pt x="342408" y="538537"/>
                </a:lnTo>
                <a:lnTo>
                  <a:pt x="342408" y="734368"/>
                </a:lnTo>
                <a:lnTo>
                  <a:pt x="586986" y="734368"/>
                </a:lnTo>
                <a:lnTo>
                  <a:pt x="586986" y="440621"/>
                </a:lnTo>
                <a:lnTo>
                  <a:pt x="146746" y="440621"/>
                </a:lnTo>
                <a:lnTo>
                  <a:pt x="146746" y="342705"/>
                </a:lnTo>
                <a:lnTo>
                  <a:pt x="586986" y="342705"/>
                </a:lnTo>
                <a:lnTo>
                  <a:pt x="586986" y="244789"/>
                </a:lnTo>
                <a:lnTo>
                  <a:pt x="146746" y="244789"/>
                </a:lnTo>
                <a:lnTo>
                  <a:pt x="146746" y="146873"/>
                </a:lnTo>
                <a:lnTo>
                  <a:pt x="586986" y="146873"/>
                </a:lnTo>
                <a:lnTo>
                  <a:pt x="586986" y="0"/>
                </a:lnTo>
                <a:close/>
              </a:path>
              <a:path w="587375" h="734694">
                <a:moveTo>
                  <a:pt x="342408" y="342705"/>
                </a:moveTo>
                <a:lnTo>
                  <a:pt x="244577" y="342705"/>
                </a:lnTo>
                <a:lnTo>
                  <a:pt x="244577" y="440621"/>
                </a:lnTo>
                <a:lnTo>
                  <a:pt x="342408" y="440621"/>
                </a:lnTo>
                <a:lnTo>
                  <a:pt x="342408" y="342705"/>
                </a:lnTo>
                <a:close/>
              </a:path>
              <a:path w="587375" h="734694">
                <a:moveTo>
                  <a:pt x="586986" y="342705"/>
                </a:moveTo>
                <a:lnTo>
                  <a:pt x="440239" y="342705"/>
                </a:lnTo>
                <a:lnTo>
                  <a:pt x="440239" y="440621"/>
                </a:lnTo>
                <a:lnTo>
                  <a:pt x="586986" y="440621"/>
                </a:lnTo>
                <a:lnTo>
                  <a:pt x="586986" y="342705"/>
                </a:lnTo>
                <a:close/>
              </a:path>
              <a:path w="587375" h="734694">
                <a:moveTo>
                  <a:pt x="342408" y="146873"/>
                </a:moveTo>
                <a:lnTo>
                  <a:pt x="244577" y="146873"/>
                </a:lnTo>
                <a:lnTo>
                  <a:pt x="244577" y="244789"/>
                </a:lnTo>
                <a:lnTo>
                  <a:pt x="342408" y="244789"/>
                </a:lnTo>
                <a:lnTo>
                  <a:pt x="342408" y="146873"/>
                </a:lnTo>
                <a:close/>
              </a:path>
              <a:path w="587375" h="734694">
                <a:moveTo>
                  <a:pt x="586986" y="146873"/>
                </a:moveTo>
                <a:lnTo>
                  <a:pt x="440239" y="146873"/>
                </a:lnTo>
                <a:lnTo>
                  <a:pt x="440239" y="244789"/>
                </a:lnTo>
                <a:lnTo>
                  <a:pt x="586986" y="244789"/>
                </a:lnTo>
                <a:lnTo>
                  <a:pt x="586986" y="146873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030214" y="437260"/>
            <a:ext cx="3750945" cy="1019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35" b="1">
                <a:solidFill>
                  <a:srgbClr val="76C5D2"/>
                </a:solidFill>
                <a:latin typeface="Arial"/>
                <a:cs typeface="Arial"/>
              </a:rPr>
              <a:t>Känner</a:t>
            </a:r>
            <a:r>
              <a:rPr dirty="0" sz="1250" spc="-3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250" spc="40" b="1">
                <a:solidFill>
                  <a:srgbClr val="76C5D2"/>
                </a:solidFill>
                <a:latin typeface="Arial"/>
                <a:cs typeface="Arial"/>
              </a:rPr>
              <a:t>du</a:t>
            </a:r>
            <a:r>
              <a:rPr dirty="0" sz="125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250" spc="25" b="1">
                <a:solidFill>
                  <a:srgbClr val="76C5D2"/>
                </a:solidFill>
                <a:latin typeface="Arial"/>
                <a:cs typeface="Arial"/>
              </a:rPr>
              <a:t>dig</a:t>
            </a:r>
            <a:r>
              <a:rPr dirty="0" sz="125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250" spc="15" b="1">
                <a:solidFill>
                  <a:srgbClr val="76C5D2"/>
                </a:solidFill>
                <a:latin typeface="Arial"/>
                <a:cs typeface="Arial"/>
              </a:rPr>
              <a:t>inspirerad?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1140"/>
              </a:spcBef>
            </a:pPr>
            <a:r>
              <a:rPr dirty="0" sz="1900" spc="85" b="1">
                <a:solidFill>
                  <a:srgbClr val="76C5D2"/>
                </a:solidFill>
                <a:latin typeface="Arial"/>
                <a:cs typeface="Arial"/>
              </a:rPr>
              <a:t>Undrar</a:t>
            </a:r>
            <a:r>
              <a:rPr dirty="0" sz="1900" spc="-4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76C5D2"/>
                </a:solidFill>
                <a:latin typeface="Arial"/>
                <a:cs typeface="Arial"/>
              </a:rPr>
              <a:t>du</a:t>
            </a:r>
            <a:r>
              <a:rPr dirty="0" sz="190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75" b="1">
                <a:solidFill>
                  <a:srgbClr val="76C5D2"/>
                </a:solidFill>
                <a:latin typeface="Arial"/>
                <a:cs typeface="Arial"/>
              </a:rPr>
              <a:t>var</a:t>
            </a:r>
            <a:r>
              <a:rPr dirty="0" sz="190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76C5D2"/>
                </a:solidFill>
                <a:latin typeface="Arial"/>
                <a:cs typeface="Arial"/>
              </a:rPr>
              <a:t>du</a:t>
            </a:r>
            <a:r>
              <a:rPr dirty="0" sz="190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30" b="1">
                <a:solidFill>
                  <a:srgbClr val="76C5D2"/>
                </a:solidFill>
                <a:latin typeface="Arial"/>
                <a:cs typeface="Arial"/>
              </a:rPr>
              <a:t>ska</a:t>
            </a:r>
            <a:r>
              <a:rPr dirty="0" sz="190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100" b="1">
                <a:solidFill>
                  <a:srgbClr val="76C5D2"/>
                </a:solidFill>
                <a:latin typeface="Arial"/>
                <a:cs typeface="Arial"/>
              </a:rPr>
              <a:t>leta</a:t>
            </a:r>
            <a:r>
              <a:rPr dirty="0" sz="190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110" b="1">
                <a:solidFill>
                  <a:srgbClr val="76C5D2"/>
                </a:solidFill>
                <a:latin typeface="Arial"/>
                <a:cs typeface="Arial"/>
              </a:rPr>
              <a:t>efter </a:t>
            </a:r>
            <a:r>
              <a:rPr dirty="0" sz="1900" spc="-51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76C5D2"/>
                </a:solidFill>
                <a:latin typeface="Arial"/>
                <a:cs typeface="Arial"/>
              </a:rPr>
              <a:t>medlingsmöjligheter?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3242" y="685165"/>
            <a:ext cx="4533900" cy="9747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35"/>
              </a:lnSpc>
              <a:spcBef>
                <a:spcPts val="100"/>
              </a:spcBef>
            </a:pPr>
            <a:r>
              <a:rPr dirty="0" sz="2900" spc="130">
                <a:solidFill>
                  <a:srgbClr val="3F3F3F"/>
                </a:solidFill>
              </a:rPr>
              <a:t>Migrantgemenskap</a:t>
            </a:r>
            <a:endParaRPr sz="2900"/>
          </a:p>
          <a:p>
            <a:pPr marL="12700">
              <a:lnSpc>
                <a:spcPts val="4035"/>
              </a:lnSpc>
            </a:pPr>
            <a:r>
              <a:rPr dirty="0" sz="3400" spc="125">
                <a:solidFill>
                  <a:srgbClr val="3F3F3F"/>
                </a:solidFill>
              </a:rPr>
              <a:t>Medlingsmöjligheter</a:t>
            </a:r>
            <a:endParaRPr sz="3400"/>
          </a:p>
        </p:txBody>
      </p:sp>
      <p:sp>
        <p:nvSpPr>
          <p:cNvPr id="14" name="object 14"/>
          <p:cNvSpPr txBox="1"/>
          <p:nvPr/>
        </p:nvSpPr>
        <p:spPr>
          <a:xfrm>
            <a:off x="332943" y="4305909"/>
            <a:ext cx="3336290" cy="2002789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185" b="1">
                <a:solidFill>
                  <a:srgbClr val="76C5D2"/>
                </a:solidFill>
                <a:latin typeface="Arial"/>
                <a:cs typeface="Arial"/>
              </a:rPr>
              <a:t>Mun</a:t>
            </a:r>
            <a:r>
              <a:rPr dirty="0" sz="2800" spc="-7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800" spc="125" b="1">
                <a:solidFill>
                  <a:srgbClr val="76C5D2"/>
                </a:solidFill>
                <a:latin typeface="Arial"/>
                <a:cs typeface="Arial"/>
              </a:rPr>
              <a:t>till</a:t>
            </a:r>
            <a:r>
              <a:rPr dirty="0" sz="2800" spc="-7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800" spc="170" b="1">
                <a:solidFill>
                  <a:srgbClr val="76C5D2"/>
                </a:solidFill>
                <a:latin typeface="Arial"/>
                <a:cs typeface="Arial"/>
              </a:rPr>
              <a:t>mun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8600"/>
              </a:lnSpc>
              <a:spcBef>
                <a:spcPts val="30"/>
              </a:spcBef>
            </a:pP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Utbyte av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information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mellan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personer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redan 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har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Migrant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Community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Medlingserfarenheter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2891" y="4364454"/>
            <a:ext cx="3848735" cy="1939289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2200" b="1">
                <a:solidFill>
                  <a:srgbClr val="76C5D2"/>
                </a:solidFill>
                <a:latin typeface="Arial"/>
                <a:cs typeface="Arial"/>
              </a:rPr>
              <a:t>Sociala</a:t>
            </a:r>
            <a:r>
              <a:rPr dirty="0" sz="2200" spc="-8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200" spc="95" b="1">
                <a:solidFill>
                  <a:srgbClr val="76C5D2"/>
                </a:solidFill>
                <a:latin typeface="Arial"/>
                <a:cs typeface="Arial"/>
              </a:rPr>
              <a:t>media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26299"/>
              </a:lnSpc>
              <a:spcBef>
                <a:spcPts val="100"/>
              </a:spcBef>
            </a:pP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Använda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sociala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medier </a:t>
            </a:r>
            <a:r>
              <a:rPr dirty="0" sz="1900" spc="-70">
                <a:solidFill>
                  <a:srgbClr val="3F3F3F"/>
                </a:solidFill>
                <a:latin typeface="Lucida Sans Unicode"/>
                <a:cs typeface="Lucida Sans Unicode"/>
              </a:rPr>
              <a:t>(t.ex. </a:t>
            </a:r>
            <a:r>
              <a:rPr dirty="0" sz="190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0">
                <a:solidFill>
                  <a:srgbClr val="3F3F3F"/>
                </a:solidFill>
                <a:latin typeface="Lucida Sans Unicode"/>
                <a:cs typeface="Lucida Sans Unicode"/>
              </a:rPr>
              <a:t>Facebook-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grupper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dedikerade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för 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migrantfrågor)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för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hitta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rätt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F3F3F"/>
                </a:solidFill>
                <a:latin typeface="Lucida Sans Unicode"/>
                <a:cs typeface="Lucida Sans Unicode"/>
              </a:rPr>
              <a:t>tillfälle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2950" y="4395342"/>
            <a:ext cx="3442335" cy="162941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2400" spc="90" b="1">
                <a:solidFill>
                  <a:srgbClr val="76C5D2"/>
                </a:solidFill>
                <a:latin typeface="Arial"/>
                <a:cs typeface="Arial"/>
              </a:rPr>
              <a:t>Center/organisationer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Identifiera</a:t>
            </a:r>
            <a:r>
              <a:rPr dirty="0" sz="18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centra</a:t>
            </a:r>
            <a:r>
              <a:rPr dirty="0" sz="18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organisationer</a:t>
            </a:r>
            <a:r>
              <a:rPr dirty="0" sz="15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5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3F3F3F"/>
                </a:solidFill>
                <a:latin typeface="Lucida Sans Unicode"/>
                <a:cs typeface="Lucida Sans Unicode"/>
              </a:rPr>
              <a:t>hjälper</a:t>
            </a:r>
            <a:r>
              <a:rPr dirty="0" sz="15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invandrarsamhällen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84" y="2312067"/>
              <a:ext cx="3997404" cy="40472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38164" y="3936391"/>
              <a:ext cx="452120" cy="2006600"/>
            </a:xfrm>
            <a:custGeom>
              <a:avLst/>
              <a:gdLst/>
              <a:ahLst/>
              <a:cxnLst/>
              <a:rect l="l" t="t" r="r" b="b"/>
              <a:pathLst>
                <a:path w="452120" h="2006600">
                  <a:moveTo>
                    <a:pt x="184749" y="0"/>
                  </a:moveTo>
                  <a:lnTo>
                    <a:pt x="0" y="1071055"/>
                  </a:lnTo>
                  <a:lnTo>
                    <a:pt x="184749" y="2006498"/>
                  </a:lnTo>
                  <a:lnTo>
                    <a:pt x="319859" y="2006498"/>
                  </a:lnTo>
                  <a:lnTo>
                    <a:pt x="243533" y="1121995"/>
                  </a:lnTo>
                  <a:lnTo>
                    <a:pt x="452076" y="388433"/>
                  </a:lnTo>
                  <a:lnTo>
                    <a:pt x="184749" y="0"/>
                  </a:lnTo>
                  <a:close/>
                </a:path>
              </a:pathLst>
            </a:custGeom>
            <a:solidFill>
              <a:srgbClr val="4248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9260" y="1959302"/>
              <a:ext cx="2253532" cy="42316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64881" y="670814"/>
            <a:ext cx="307403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25"/>
              <a:t>Få</a:t>
            </a:r>
            <a:r>
              <a:rPr dirty="0" sz="3400" spc="-90"/>
              <a:t> </a:t>
            </a:r>
            <a:r>
              <a:rPr dirty="0" sz="3400" spc="95"/>
              <a:t>support</a:t>
            </a:r>
            <a:r>
              <a:rPr dirty="0" sz="3400" spc="-90"/>
              <a:t> </a:t>
            </a:r>
            <a:r>
              <a:rPr dirty="0" sz="3400" spc="140"/>
              <a:t>för</a:t>
            </a:r>
            <a:endParaRPr sz="3400"/>
          </a:p>
        </p:txBody>
      </p:sp>
      <p:sp>
        <p:nvSpPr>
          <p:cNvPr id="11" name="object 11"/>
          <p:cNvSpPr txBox="1"/>
          <p:nvPr/>
        </p:nvSpPr>
        <p:spPr>
          <a:xfrm>
            <a:off x="6961378" y="1202944"/>
            <a:ext cx="4261485" cy="198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2610">
              <a:lnSpc>
                <a:spcPts val="3654"/>
              </a:lnSpc>
              <a:spcBef>
                <a:spcPts val="100"/>
              </a:spcBef>
            </a:pPr>
            <a:r>
              <a:rPr dirty="0" sz="3100" spc="90" b="1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31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175" b="1">
                <a:solidFill>
                  <a:srgbClr val="FFFFFF"/>
                </a:solidFill>
                <a:latin typeface="Arial"/>
                <a:cs typeface="Arial"/>
              </a:rPr>
              <a:t>migrant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4015"/>
              </a:lnSpc>
            </a:pPr>
            <a:r>
              <a:rPr dirty="0" sz="3400" spc="85" b="1">
                <a:solidFill>
                  <a:srgbClr val="FFFFFF"/>
                </a:solidFill>
                <a:latin typeface="Arial"/>
                <a:cs typeface="Arial"/>
              </a:rPr>
              <a:t>Samhällsmedling</a:t>
            </a:r>
            <a:endParaRPr sz="34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204"/>
              </a:spcBef>
            </a:pPr>
            <a:r>
              <a:rPr dirty="0" sz="3000" spc="130" b="1">
                <a:solidFill>
                  <a:srgbClr val="FFFFFF"/>
                </a:solidFill>
                <a:latin typeface="Arial"/>
                <a:cs typeface="Arial"/>
              </a:rPr>
              <a:t>Orsak/Arbetar</a:t>
            </a:r>
            <a:r>
              <a:rPr dirty="0" sz="3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45" b="1">
                <a:solidFill>
                  <a:srgbClr val="FFFFFF"/>
                </a:solidFill>
                <a:latin typeface="Arial"/>
                <a:cs typeface="Arial"/>
              </a:rPr>
              <a:t>med</a:t>
            </a:r>
            <a:endParaRPr sz="3000">
              <a:latin typeface="Arial"/>
              <a:cs typeface="Arial"/>
            </a:endParaRPr>
          </a:p>
          <a:p>
            <a:pPr marL="3013710">
              <a:lnSpc>
                <a:spcPct val="100000"/>
              </a:lnSpc>
              <a:spcBef>
                <a:spcPts val="90"/>
              </a:spcBef>
            </a:pPr>
            <a:r>
              <a:rPr dirty="0" sz="3200" spc="95" b="1">
                <a:solidFill>
                  <a:srgbClr val="FFFFFF"/>
                </a:solidFill>
                <a:latin typeface="Arial"/>
                <a:cs typeface="Arial"/>
              </a:rPr>
              <a:t>Andra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8904" y="2529839"/>
            <a:ext cx="228600" cy="2164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2966" y="2581655"/>
            <a:ext cx="225501" cy="2148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3939" y="3125723"/>
            <a:ext cx="227075" cy="2148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8760" y="3377184"/>
            <a:ext cx="225552" cy="2133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4916" y="2994660"/>
            <a:ext cx="225551" cy="21488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136903" y="2619755"/>
            <a:ext cx="990600" cy="882650"/>
            <a:chOff x="1136903" y="2619755"/>
            <a:chExt cx="990600" cy="882650"/>
          </a:xfrm>
        </p:grpSpPr>
        <p:sp>
          <p:nvSpPr>
            <p:cNvPr id="11" name="object 11"/>
            <p:cNvSpPr/>
            <p:nvPr/>
          </p:nvSpPr>
          <p:spPr>
            <a:xfrm>
              <a:off x="1346453" y="2638805"/>
              <a:ext cx="762000" cy="596265"/>
            </a:xfrm>
            <a:custGeom>
              <a:avLst/>
              <a:gdLst/>
              <a:ahLst/>
              <a:cxnLst/>
              <a:rect l="l" t="t" r="r" b="b"/>
              <a:pathLst>
                <a:path w="762000" h="596264">
                  <a:moveTo>
                    <a:pt x="92964" y="407797"/>
                  </a:moveTo>
                  <a:lnTo>
                    <a:pt x="94234" y="389763"/>
                  </a:lnTo>
                  <a:lnTo>
                    <a:pt x="96901" y="370459"/>
                  </a:lnTo>
                  <a:lnTo>
                    <a:pt x="117602" y="318643"/>
                  </a:lnTo>
                  <a:lnTo>
                    <a:pt x="152527" y="276479"/>
                  </a:lnTo>
                  <a:lnTo>
                    <a:pt x="197739" y="243840"/>
                  </a:lnTo>
                  <a:lnTo>
                    <a:pt x="233934" y="229489"/>
                  </a:lnTo>
                  <a:lnTo>
                    <a:pt x="272669" y="222250"/>
                  </a:lnTo>
                  <a:lnTo>
                    <a:pt x="293370" y="220980"/>
                  </a:lnTo>
                  <a:lnTo>
                    <a:pt x="334772" y="224663"/>
                  </a:lnTo>
                  <a:lnTo>
                    <a:pt x="372237" y="235458"/>
                  </a:lnTo>
                  <a:lnTo>
                    <a:pt x="421259" y="264414"/>
                  </a:lnTo>
                  <a:lnTo>
                    <a:pt x="460121" y="304165"/>
                  </a:lnTo>
                  <a:lnTo>
                    <a:pt x="486028" y="352425"/>
                  </a:lnTo>
                  <a:lnTo>
                    <a:pt x="493776" y="389763"/>
                  </a:lnTo>
                  <a:lnTo>
                    <a:pt x="493776" y="407797"/>
                  </a:lnTo>
                  <a:lnTo>
                    <a:pt x="493776" y="427101"/>
                  </a:lnTo>
                  <a:lnTo>
                    <a:pt x="489839" y="446405"/>
                  </a:lnTo>
                  <a:lnTo>
                    <a:pt x="470534" y="496951"/>
                  </a:lnTo>
                  <a:lnTo>
                    <a:pt x="435609" y="540385"/>
                  </a:lnTo>
                  <a:lnTo>
                    <a:pt x="389001" y="572897"/>
                  </a:lnTo>
                  <a:lnTo>
                    <a:pt x="352806" y="587375"/>
                  </a:lnTo>
                  <a:lnTo>
                    <a:pt x="314071" y="594614"/>
                  </a:lnTo>
                  <a:lnTo>
                    <a:pt x="293370" y="595884"/>
                  </a:lnTo>
                  <a:lnTo>
                    <a:pt x="253237" y="591058"/>
                  </a:lnTo>
                  <a:lnTo>
                    <a:pt x="215773" y="580136"/>
                  </a:lnTo>
                  <a:lnTo>
                    <a:pt x="180848" y="563245"/>
                  </a:lnTo>
                  <a:lnTo>
                    <a:pt x="139573" y="527177"/>
                  </a:lnTo>
                  <a:lnTo>
                    <a:pt x="108458" y="481330"/>
                  </a:lnTo>
                  <a:lnTo>
                    <a:pt x="94234" y="427101"/>
                  </a:lnTo>
                  <a:lnTo>
                    <a:pt x="92964" y="407797"/>
                  </a:lnTo>
                  <a:close/>
                </a:path>
                <a:path w="762000" h="596264">
                  <a:moveTo>
                    <a:pt x="0" y="50292"/>
                  </a:moveTo>
                  <a:lnTo>
                    <a:pt x="172212" y="260604"/>
                  </a:lnTo>
                </a:path>
                <a:path w="762000" h="596264">
                  <a:moveTo>
                    <a:pt x="423672" y="265176"/>
                  </a:moveTo>
                  <a:lnTo>
                    <a:pt x="667512" y="0"/>
                  </a:lnTo>
                </a:path>
                <a:path w="762000" h="596264">
                  <a:moveTo>
                    <a:pt x="762000" y="463296"/>
                  </a:moveTo>
                  <a:lnTo>
                    <a:pt x="492252" y="431292"/>
                  </a:lnTo>
                </a:path>
              </a:pathLst>
            </a:custGeom>
            <a:ln w="38100">
              <a:solidFill>
                <a:srgbClr val="F6BB6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22297" y="3233165"/>
              <a:ext cx="9525" cy="250190"/>
            </a:xfrm>
            <a:custGeom>
              <a:avLst/>
              <a:gdLst/>
              <a:ahLst/>
              <a:cxnLst/>
              <a:rect l="l" t="t" r="r" b="b"/>
              <a:pathLst>
                <a:path w="9525" h="250189">
                  <a:moveTo>
                    <a:pt x="4571" y="-19050"/>
                  </a:moveTo>
                  <a:lnTo>
                    <a:pt x="4571" y="268986"/>
                  </a:lnTo>
                </a:path>
              </a:pathLst>
            </a:custGeom>
            <a:ln w="47244">
              <a:solidFill>
                <a:srgbClr val="F6BB6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55953" y="3118865"/>
              <a:ext cx="300355" cy="116205"/>
            </a:xfrm>
            <a:custGeom>
              <a:avLst/>
              <a:gdLst/>
              <a:ahLst/>
              <a:cxnLst/>
              <a:rect l="l" t="t" r="r" b="b"/>
              <a:pathLst>
                <a:path w="300355" h="116205">
                  <a:moveTo>
                    <a:pt x="0" y="115824"/>
                  </a:moveTo>
                  <a:lnTo>
                    <a:pt x="300228" y="0"/>
                  </a:lnTo>
                </a:path>
              </a:pathLst>
            </a:custGeom>
            <a:ln w="38100">
              <a:solidFill>
                <a:srgbClr val="F6BB6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1213916" y="4193285"/>
            <a:ext cx="815340" cy="716280"/>
          </a:xfrm>
          <a:custGeom>
            <a:avLst/>
            <a:gdLst/>
            <a:ahLst/>
            <a:cxnLst/>
            <a:rect l="l" t="t" r="r" b="b"/>
            <a:pathLst>
              <a:path w="815339" h="716279">
                <a:moveTo>
                  <a:pt x="407619" y="0"/>
                </a:moveTo>
                <a:lnTo>
                  <a:pt x="386664" y="0"/>
                </a:lnTo>
                <a:lnTo>
                  <a:pt x="365836" y="1269"/>
                </a:lnTo>
                <a:lnTo>
                  <a:pt x="325323" y="5968"/>
                </a:lnTo>
                <a:lnTo>
                  <a:pt x="286080" y="14224"/>
                </a:lnTo>
                <a:lnTo>
                  <a:pt x="267665" y="20193"/>
                </a:lnTo>
                <a:lnTo>
                  <a:pt x="249250" y="26034"/>
                </a:lnTo>
                <a:lnTo>
                  <a:pt x="230835" y="32003"/>
                </a:lnTo>
                <a:lnTo>
                  <a:pt x="213563" y="40386"/>
                </a:lnTo>
                <a:lnTo>
                  <a:pt x="196418" y="47497"/>
                </a:lnTo>
                <a:lnTo>
                  <a:pt x="179273" y="57022"/>
                </a:lnTo>
                <a:lnTo>
                  <a:pt x="163271" y="66420"/>
                </a:lnTo>
                <a:lnTo>
                  <a:pt x="148539" y="75945"/>
                </a:lnTo>
                <a:lnTo>
                  <a:pt x="133807" y="86613"/>
                </a:lnTo>
                <a:lnTo>
                  <a:pt x="119075" y="97281"/>
                </a:lnTo>
                <a:lnTo>
                  <a:pt x="105613" y="109093"/>
                </a:lnTo>
                <a:lnTo>
                  <a:pt x="93294" y="121031"/>
                </a:lnTo>
                <a:lnTo>
                  <a:pt x="80975" y="133984"/>
                </a:lnTo>
                <a:lnTo>
                  <a:pt x="69926" y="147065"/>
                </a:lnTo>
                <a:lnTo>
                  <a:pt x="58877" y="160146"/>
                </a:lnTo>
                <a:lnTo>
                  <a:pt x="31915" y="203962"/>
                </a:lnTo>
                <a:lnTo>
                  <a:pt x="12255" y="250189"/>
                </a:lnTo>
                <a:lnTo>
                  <a:pt x="8572" y="266826"/>
                </a:lnTo>
                <a:lnTo>
                  <a:pt x="4889" y="283463"/>
                </a:lnTo>
                <a:lnTo>
                  <a:pt x="2425" y="299974"/>
                </a:lnTo>
                <a:lnTo>
                  <a:pt x="0" y="316611"/>
                </a:lnTo>
                <a:lnTo>
                  <a:pt x="0" y="334390"/>
                </a:lnTo>
                <a:lnTo>
                  <a:pt x="0" y="352170"/>
                </a:lnTo>
                <a:lnTo>
                  <a:pt x="2425" y="371220"/>
                </a:lnTo>
                <a:lnTo>
                  <a:pt x="4889" y="389000"/>
                </a:lnTo>
                <a:lnTo>
                  <a:pt x="9829" y="405638"/>
                </a:lnTo>
                <a:lnTo>
                  <a:pt x="14719" y="423418"/>
                </a:lnTo>
                <a:lnTo>
                  <a:pt x="36804" y="473201"/>
                </a:lnTo>
                <a:lnTo>
                  <a:pt x="67513" y="518287"/>
                </a:lnTo>
                <a:lnTo>
                  <a:pt x="78562" y="532511"/>
                </a:lnTo>
                <a:lnTo>
                  <a:pt x="92024" y="545464"/>
                </a:lnTo>
                <a:lnTo>
                  <a:pt x="105613" y="558545"/>
                </a:lnTo>
                <a:lnTo>
                  <a:pt x="120345" y="571626"/>
                </a:lnTo>
                <a:lnTo>
                  <a:pt x="135077" y="583438"/>
                </a:lnTo>
                <a:lnTo>
                  <a:pt x="125171" y="601218"/>
                </a:lnTo>
                <a:lnTo>
                  <a:pt x="114249" y="618997"/>
                </a:lnTo>
                <a:lnTo>
                  <a:pt x="85928" y="655827"/>
                </a:lnTo>
                <a:lnTo>
                  <a:pt x="47891" y="688975"/>
                </a:lnTo>
                <a:lnTo>
                  <a:pt x="36804" y="696087"/>
                </a:lnTo>
                <a:lnTo>
                  <a:pt x="25755" y="703199"/>
                </a:lnTo>
                <a:lnTo>
                  <a:pt x="13512" y="707897"/>
                </a:lnTo>
                <a:lnTo>
                  <a:pt x="0" y="713866"/>
                </a:lnTo>
                <a:lnTo>
                  <a:pt x="6095" y="713866"/>
                </a:lnTo>
                <a:lnTo>
                  <a:pt x="24549" y="716280"/>
                </a:lnTo>
                <a:lnTo>
                  <a:pt x="51574" y="716280"/>
                </a:lnTo>
                <a:lnTo>
                  <a:pt x="68783" y="716280"/>
                </a:lnTo>
                <a:lnTo>
                  <a:pt x="85928" y="715137"/>
                </a:lnTo>
                <a:lnTo>
                  <a:pt x="125171" y="707897"/>
                </a:lnTo>
                <a:lnTo>
                  <a:pt x="166954" y="694944"/>
                </a:lnTo>
                <a:lnTo>
                  <a:pt x="209880" y="673607"/>
                </a:lnTo>
                <a:lnTo>
                  <a:pt x="250393" y="642746"/>
                </a:lnTo>
                <a:lnTo>
                  <a:pt x="268808" y="648715"/>
                </a:lnTo>
                <a:lnTo>
                  <a:pt x="287350" y="654557"/>
                </a:lnTo>
                <a:lnTo>
                  <a:pt x="306908" y="658240"/>
                </a:lnTo>
                <a:lnTo>
                  <a:pt x="326593" y="661796"/>
                </a:lnTo>
                <a:lnTo>
                  <a:pt x="346278" y="665352"/>
                </a:lnTo>
                <a:lnTo>
                  <a:pt x="365836" y="667638"/>
                </a:lnTo>
                <a:lnTo>
                  <a:pt x="386664" y="668908"/>
                </a:lnTo>
                <a:lnTo>
                  <a:pt x="407619" y="668908"/>
                </a:lnTo>
                <a:lnTo>
                  <a:pt x="428574" y="668908"/>
                </a:lnTo>
                <a:lnTo>
                  <a:pt x="449402" y="667638"/>
                </a:lnTo>
                <a:lnTo>
                  <a:pt x="489915" y="661796"/>
                </a:lnTo>
                <a:lnTo>
                  <a:pt x="529158" y="653414"/>
                </a:lnTo>
                <a:lnTo>
                  <a:pt x="565988" y="642746"/>
                </a:lnTo>
                <a:lnTo>
                  <a:pt x="601675" y="628522"/>
                </a:lnTo>
                <a:lnTo>
                  <a:pt x="635965" y="611886"/>
                </a:lnTo>
                <a:lnTo>
                  <a:pt x="681431" y="582294"/>
                </a:lnTo>
                <a:lnTo>
                  <a:pt x="696163" y="570357"/>
                </a:lnTo>
                <a:lnTo>
                  <a:pt x="709625" y="559688"/>
                </a:lnTo>
                <a:lnTo>
                  <a:pt x="721944" y="546734"/>
                </a:lnTo>
                <a:lnTo>
                  <a:pt x="734263" y="534796"/>
                </a:lnTo>
                <a:lnTo>
                  <a:pt x="745312" y="521843"/>
                </a:lnTo>
                <a:lnTo>
                  <a:pt x="774776" y="479170"/>
                </a:lnTo>
                <a:lnTo>
                  <a:pt x="796874" y="434086"/>
                </a:lnTo>
                <a:lnTo>
                  <a:pt x="810336" y="385444"/>
                </a:lnTo>
                <a:lnTo>
                  <a:pt x="815289" y="351027"/>
                </a:lnTo>
                <a:lnTo>
                  <a:pt x="815289" y="334390"/>
                </a:lnTo>
                <a:lnTo>
                  <a:pt x="815289" y="316611"/>
                </a:lnTo>
                <a:lnTo>
                  <a:pt x="812876" y="299974"/>
                </a:lnTo>
                <a:lnTo>
                  <a:pt x="810336" y="283463"/>
                </a:lnTo>
                <a:lnTo>
                  <a:pt x="806653" y="266826"/>
                </a:lnTo>
                <a:lnTo>
                  <a:pt x="802970" y="250189"/>
                </a:lnTo>
                <a:lnTo>
                  <a:pt x="783285" y="203962"/>
                </a:lnTo>
                <a:lnTo>
                  <a:pt x="756361" y="160146"/>
                </a:lnTo>
                <a:lnTo>
                  <a:pt x="721944" y="121031"/>
                </a:lnTo>
                <a:lnTo>
                  <a:pt x="681431" y="86613"/>
                </a:lnTo>
                <a:lnTo>
                  <a:pt x="666699" y="75945"/>
                </a:lnTo>
                <a:lnTo>
                  <a:pt x="651967" y="66420"/>
                </a:lnTo>
                <a:lnTo>
                  <a:pt x="635965" y="57022"/>
                </a:lnTo>
                <a:lnTo>
                  <a:pt x="618820" y="47497"/>
                </a:lnTo>
                <a:lnTo>
                  <a:pt x="601675" y="40386"/>
                </a:lnTo>
                <a:lnTo>
                  <a:pt x="584403" y="32003"/>
                </a:lnTo>
                <a:lnTo>
                  <a:pt x="565988" y="26034"/>
                </a:lnTo>
                <a:lnTo>
                  <a:pt x="547573" y="20193"/>
                </a:lnTo>
                <a:lnTo>
                  <a:pt x="529158" y="14224"/>
                </a:lnTo>
                <a:lnTo>
                  <a:pt x="489915" y="5968"/>
                </a:lnTo>
                <a:lnTo>
                  <a:pt x="449402" y="1269"/>
                </a:lnTo>
                <a:lnTo>
                  <a:pt x="428574" y="0"/>
                </a:lnTo>
                <a:lnTo>
                  <a:pt x="407619" y="0"/>
                </a:lnTo>
                <a:close/>
              </a:path>
            </a:pathLst>
          </a:custGeom>
          <a:ln w="38100">
            <a:solidFill>
              <a:srgbClr val="F6BB6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1277111" y="5411723"/>
            <a:ext cx="623570" cy="754380"/>
            <a:chOff x="1277111" y="5411723"/>
            <a:chExt cx="623570" cy="754380"/>
          </a:xfrm>
        </p:grpSpPr>
        <p:sp>
          <p:nvSpPr>
            <p:cNvPr id="16" name="object 16"/>
            <p:cNvSpPr/>
            <p:nvPr/>
          </p:nvSpPr>
          <p:spPr>
            <a:xfrm>
              <a:off x="1296161" y="5430773"/>
              <a:ext cx="585470" cy="716280"/>
            </a:xfrm>
            <a:custGeom>
              <a:avLst/>
              <a:gdLst/>
              <a:ahLst/>
              <a:cxnLst/>
              <a:rect l="l" t="t" r="r" b="b"/>
              <a:pathLst>
                <a:path w="585469" h="716279">
                  <a:moveTo>
                    <a:pt x="554736" y="676821"/>
                  </a:moveTo>
                  <a:lnTo>
                    <a:pt x="553846" y="682942"/>
                  </a:lnTo>
                  <a:lnTo>
                    <a:pt x="552069" y="689102"/>
                  </a:lnTo>
                  <a:lnTo>
                    <a:pt x="521588" y="716280"/>
                  </a:lnTo>
                  <a:lnTo>
                    <a:pt x="36575" y="716280"/>
                  </a:lnTo>
                  <a:lnTo>
                    <a:pt x="3556" y="689102"/>
                  </a:lnTo>
                  <a:lnTo>
                    <a:pt x="0" y="676821"/>
                  </a:lnTo>
                  <a:lnTo>
                    <a:pt x="0" y="66675"/>
                  </a:lnTo>
                  <a:lnTo>
                    <a:pt x="29590" y="35940"/>
                  </a:lnTo>
                  <a:lnTo>
                    <a:pt x="34925" y="35051"/>
                  </a:lnTo>
                </a:path>
                <a:path w="585469" h="716279">
                  <a:moveTo>
                    <a:pt x="585215" y="120903"/>
                  </a:moveTo>
                  <a:lnTo>
                    <a:pt x="585215" y="637921"/>
                  </a:lnTo>
                  <a:lnTo>
                    <a:pt x="584326" y="643178"/>
                  </a:lnTo>
                  <a:lnTo>
                    <a:pt x="582549" y="648461"/>
                  </a:lnTo>
                  <a:lnTo>
                    <a:pt x="557276" y="665988"/>
                  </a:lnTo>
                  <a:lnTo>
                    <a:pt x="70738" y="665988"/>
                  </a:lnTo>
                  <a:lnTo>
                    <a:pt x="42671" y="637921"/>
                  </a:lnTo>
                  <a:lnTo>
                    <a:pt x="42671" y="28066"/>
                  </a:lnTo>
                  <a:lnTo>
                    <a:pt x="65404" y="0"/>
                  </a:lnTo>
                  <a:lnTo>
                    <a:pt x="70738" y="0"/>
                  </a:lnTo>
                  <a:lnTo>
                    <a:pt x="464438" y="0"/>
                  </a:lnTo>
                </a:path>
                <a:path w="585469" h="716279">
                  <a:moveTo>
                    <a:pt x="324612" y="470916"/>
                  </a:moveTo>
                  <a:lnTo>
                    <a:pt x="132587" y="470916"/>
                  </a:lnTo>
                </a:path>
                <a:path w="585469" h="716279">
                  <a:moveTo>
                    <a:pt x="499871" y="393191"/>
                  </a:moveTo>
                  <a:lnTo>
                    <a:pt x="132587" y="393191"/>
                  </a:lnTo>
                </a:path>
                <a:path w="585469" h="716279">
                  <a:moveTo>
                    <a:pt x="499871" y="312419"/>
                  </a:moveTo>
                  <a:lnTo>
                    <a:pt x="132587" y="312419"/>
                  </a:lnTo>
                </a:path>
                <a:path w="585469" h="716279">
                  <a:moveTo>
                    <a:pt x="499871" y="234695"/>
                  </a:moveTo>
                  <a:lnTo>
                    <a:pt x="132587" y="234695"/>
                  </a:lnTo>
                </a:path>
              </a:pathLst>
            </a:custGeom>
            <a:ln w="38100">
              <a:solidFill>
                <a:srgbClr val="F6BB6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1931" y="5411723"/>
              <a:ext cx="158495" cy="16001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2231" y="301752"/>
            <a:ext cx="11513820" cy="1859280"/>
          </a:xfrm>
          <a:prstGeom prst="rect"/>
          <a:solidFill>
            <a:srgbClr val="F6BB67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700">
              <a:latin typeface="Times New Roman"/>
              <a:cs typeface="Times New Roman"/>
            </a:endParaRPr>
          </a:p>
          <a:p>
            <a:pPr marL="542290">
              <a:lnSpc>
                <a:spcPct val="100000"/>
              </a:lnSpc>
              <a:spcBef>
                <a:spcPts val="5"/>
              </a:spcBef>
            </a:pPr>
            <a:r>
              <a:rPr dirty="0" sz="2900" spc="-75" b="0">
                <a:latin typeface="Lucida Sans Unicode"/>
                <a:cs typeface="Lucida Sans Unicode"/>
              </a:rPr>
              <a:t>Att</a:t>
            </a:r>
            <a:r>
              <a:rPr dirty="0" sz="2900" spc="-165" b="0">
                <a:latin typeface="Lucida Sans Unicode"/>
                <a:cs typeface="Lucida Sans Unicode"/>
              </a:rPr>
              <a:t> </a:t>
            </a:r>
            <a:r>
              <a:rPr dirty="0" sz="2900" spc="-50" b="0">
                <a:latin typeface="Lucida Sans Unicode"/>
                <a:cs typeface="Lucida Sans Unicode"/>
              </a:rPr>
              <a:t>bilda</a:t>
            </a:r>
            <a:r>
              <a:rPr dirty="0" sz="2900" spc="-165" b="0">
                <a:latin typeface="Lucida Sans Unicode"/>
                <a:cs typeface="Lucida Sans Unicode"/>
              </a:rPr>
              <a:t> </a:t>
            </a:r>
            <a:r>
              <a:rPr dirty="0" sz="2900" spc="-45" b="0">
                <a:latin typeface="Lucida Sans Unicode"/>
                <a:cs typeface="Lucida Sans Unicode"/>
              </a:rPr>
              <a:t>koalitioner</a:t>
            </a:r>
            <a:r>
              <a:rPr dirty="0" sz="2900" spc="-165" b="0">
                <a:latin typeface="Lucida Sans Unicode"/>
                <a:cs typeface="Lucida Sans Unicode"/>
              </a:rPr>
              <a:t> </a:t>
            </a:r>
            <a:r>
              <a:rPr dirty="0" sz="2900" spc="-10" b="0">
                <a:latin typeface="Lucida Sans Unicode"/>
                <a:cs typeface="Lucida Sans Unicode"/>
              </a:rPr>
              <a:t>med</a:t>
            </a:r>
            <a:r>
              <a:rPr dirty="0" sz="2900" spc="-165" b="0">
                <a:latin typeface="Lucida Sans Unicode"/>
                <a:cs typeface="Lucida Sans Unicode"/>
              </a:rPr>
              <a:t> </a:t>
            </a:r>
            <a:r>
              <a:rPr dirty="0" sz="2900" b="0">
                <a:latin typeface="Lucida Sans Unicode"/>
                <a:cs typeface="Lucida Sans Unicode"/>
              </a:rPr>
              <a:t>andra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7761" y="2573951"/>
            <a:ext cx="8383270" cy="2400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3195">
              <a:lnSpc>
                <a:spcPct val="108000"/>
              </a:lnSpc>
              <a:spcBef>
                <a:spcPts val="100"/>
              </a:spcBef>
            </a:pP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Ibland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inte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ensam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om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5E5E5E"/>
                </a:solidFill>
                <a:latin typeface="Lucida Sans Unicode"/>
                <a:cs typeface="Lucida Sans Unicode"/>
              </a:rPr>
              <a:t>ha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problem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med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E5E5E"/>
                </a:solidFill>
                <a:latin typeface="Lucida Sans Unicode"/>
                <a:cs typeface="Lucida Sans Unicode"/>
              </a:rPr>
              <a:t>viss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byrå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eller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ett </a:t>
            </a:r>
            <a:r>
              <a:rPr dirty="0" sz="2000" spc="-6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5E5E5E"/>
                </a:solidFill>
                <a:latin typeface="Lucida Sans Unicode"/>
                <a:cs typeface="Lucida Sans Unicode"/>
              </a:rPr>
              <a:t>visst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program. </a:t>
            </a:r>
            <a:r>
              <a:rPr dirty="0" sz="2000" spc="-5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träffa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andra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människor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eller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grupper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kan </a:t>
            </a:r>
            <a:r>
              <a:rPr dirty="0" sz="2000" spc="5">
                <a:solidFill>
                  <a:srgbClr val="5E5E5E"/>
                </a:solidFill>
                <a:latin typeface="Lucida Sans Unicode"/>
                <a:cs typeface="Lucida Sans Unicode"/>
              </a:rPr>
              <a:t>vara </a:t>
            </a:r>
            <a:r>
              <a:rPr dirty="0" sz="2000" spc="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E5E5E"/>
                </a:solidFill>
                <a:latin typeface="Lucida Sans Unicode"/>
                <a:cs typeface="Lucida Sans Unicode"/>
              </a:rPr>
              <a:t>mycket effektivt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för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formulera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samhällsutmaningen för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beslutsfattare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Lucida Sans Unicode"/>
              <a:cs typeface="Lucida Sans Unicode"/>
            </a:endParaRPr>
          </a:p>
          <a:p>
            <a:pPr marL="12700" marR="5080">
              <a:lnSpc>
                <a:spcPts val="2590"/>
              </a:lnSpc>
            </a:pP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Det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5E5E5E"/>
                </a:solidFill>
                <a:latin typeface="Lucida Sans Unicode"/>
                <a:cs typeface="Lucida Sans Unicode"/>
              </a:rPr>
              <a:t>dock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5E5E5E"/>
                </a:solidFill>
                <a:latin typeface="Lucida Sans Unicode"/>
                <a:cs typeface="Lucida Sans Unicode"/>
              </a:rPr>
              <a:t>viktigt</a:t>
            </a:r>
            <a:r>
              <a:rPr dirty="0" sz="23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5E5E5E"/>
                </a:solidFill>
                <a:latin typeface="Lucida Sans Unicode"/>
                <a:cs typeface="Lucida Sans Unicode"/>
              </a:rPr>
              <a:t>vara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5E5E5E"/>
                </a:solidFill>
                <a:latin typeface="Lucida Sans Unicode"/>
                <a:cs typeface="Lucida Sans Unicode"/>
              </a:rPr>
              <a:t>tydlig</a:t>
            </a:r>
            <a:r>
              <a:rPr dirty="0" sz="23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5E5E5E"/>
                </a:solidFill>
                <a:latin typeface="Lucida Sans Unicode"/>
                <a:cs typeface="Lucida Sans Unicode"/>
              </a:rPr>
              <a:t>med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5E5E5E"/>
                </a:solidFill>
                <a:latin typeface="Lucida Sans Unicode"/>
                <a:cs typeface="Lucida Sans Unicode"/>
              </a:rPr>
              <a:t>sitt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uppdrag</a:t>
            </a:r>
            <a:r>
              <a:rPr dirty="0" sz="23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5E5E5E"/>
                </a:solidFill>
                <a:latin typeface="Lucida Sans Unicode"/>
                <a:cs typeface="Lucida Sans Unicode"/>
              </a:rPr>
              <a:t>ha </a:t>
            </a:r>
            <a:r>
              <a:rPr dirty="0" sz="2300" spc="-7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5E5E5E"/>
                </a:solidFill>
                <a:latin typeface="Lucida Sans Unicode"/>
                <a:cs typeface="Lucida Sans Unicode"/>
              </a:rPr>
              <a:t>så</a:t>
            </a:r>
            <a:r>
              <a:rPr dirty="0" sz="2300" spc="-13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5E5E5E"/>
                </a:solidFill>
                <a:latin typeface="Lucida Sans Unicode"/>
                <a:cs typeface="Lucida Sans Unicode"/>
              </a:rPr>
              <a:t>stor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enighet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5E5E5E"/>
                </a:solidFill>
                <a:latin typeface="Lucida Sans Unicode"/>
                <a:cs typeface="Lucida Sans Unicode"/>
              </a:rPr>
              <a:t>som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5E5E5E"/>
                </a:solidFill>
                <a:latin typeface="Lucida Sans Unicode"/>
                <a:cs typeface="Lucida Sans Unicode"/>
              </a:rPr>
              <a:t>möjligt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5E5E5E"/>
                </a:solidFill>
                <a:latin typeface="Lucida Sans Unicode"/>
                <a:cs typeface="Lucida Sans Unicode"/>
              </a:rPr>
              <a:t>bland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5E5E5E"/>
                </a:solidFill>
                <a:latin typeface="Lucida Sans Unicode"/>
                <a:cs typeface="Lucida Sans Unicode"/>
              </a:rPr>
              <a:t>deltagarna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7761" y="5613298"/>
            <a:ext cx="77590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">
                <a:solidFill>
                  <a:srgbClr val="5E5E5E"/>
                </a:solidFill>
                <a:latin typeface="Lucida Sans Unicode"/>
                <a:cs typeface="Lucida Sans Unicode"/>
              </a:rPr>
              <a:t>Det</a:t>
            </a:r>
            <a:r>
              <a:rPr dirty="0" sz="1500" spc="-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5E5E5E"/>
                </a:solidFill>
                <a:latin typeface="Lucida Sans Unicode"/>
                <a:cs typeface="Lucida Sans Unicode"/>
              </a:rPr>
              <a:t>kommer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5">
                <a:solidFill>
                  <a:srgbClr val="5E5E5E"/>
                </a:solidFill>
                <a:latin typeface="Lucida Sans Unicode"/>
                <a:cs typeface="Lucida Sans Unicode"/>
              </a:rPr>
              <a:t>också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500" spc="-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5E5E5E"/>
                </a:solidFill>
                <a:latin typeface="Lucida Sans Unicode"/>
                <a:cs typeface="Lucida Sans Unicode"/>
              </a:rPr>
              <a:t>vara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5E5E5E"/>
                </a:solidFill>
                <a:latin typeface="Lucida Sans Unicode"/>
                <a:cs typeface="Lucida Sans Unicode"/>
              </a:rPr>
              <a:t>avgörande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5E5E5E"/>
                </a:solidFill>
                <a:latin typeface="Lucida Sans Unicode"/>
                <a:cs typeface="Lucida Sans Unicode"/>
              </a:rPr>
              <a:t>ha</a:t>
            </a:r>
            <a:r>
              <a:rPr dirty="0" sz="1500" spc="-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5E5E5E"/>
                </a:solidFill>
                <a:latin typeface="Lucida Sans Unicode"/>
                <a:cs typeface="Lucida Sans Unicode"/>
              </a:rPr>
              <a:t>handlingsplan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5E5E5E"/>
                </a:solidFill>
                <a:latin typeface="Lucida Sans Unicode"/>
                <a:cs typeface="Lucida Sans Unicode"/>
              </a:rPr>
              <a:t>som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5E5E5E"/>
                </a:solidFill>
                <a:latin typeface="Lucida Sans Unicode"/>
                <a:cs typeface="Lucida Sans Unicode"/>
              </a:rPr>
              <a:t>andra</a:t>
            </a:r>
            <a:r>
              <a:rPr dirty="0" sz="1500" spc="-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5E5E5E"/>
                </a:solidFill>
                <a:latin typeface="Lucida Sans Unicode"/>
                <a:cs typeface="Lucida Sans Unicode"/>
              </a:rPr>
              <a:t>går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5E5E5E"/>
                </a:solidFill>
                <a:latin typeface="Lucida Sans Unicode"/>
                <a:cs typeface="Lucida Sans Unicode"/>
              </a:rPr>
              <a:t>med</a:t>
            </a:r>
            <a:r>
              <a:rPr dirty="0" sz="1500" spc="-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5E5E5E"/>
                </a:solidFill>
                <a:latin typeface="Lucida Sans Unicode"/>
                <a:cs typeface="Lucida Sans Unicode"/>
              </a:rPr>
              <a:t>på.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6" y="2438561"/>
            <a:ext cx="4782382" cy="31736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5897880" marR="5080" indent="1699260">
              <a:lnSpc>
                <a:spcPct val="105200"/>
              </a:lnSpc>
              <a:spcBef>
                <a:spcPts val="125"/>
              </a:spcBef>
            </a:pPr>
            <a:r>
              <a:rPr dirty="0" sz="3400" spc="140"/>
              <a:t>Medling</a:t>
            </a:r>
            <a:r>
              <a:rPr dirty="0" sz="3400" spc="-110"/>
              <a:t> </a:t>
            </a:r>
            <a:r>
              <a:rPr dirty="0" sz="3400" spc="90"/>
              <a:t>i</a:t>
            </a:r>
            <a:r>
              <a:rPr dirty="0" sz="3400" spc="-110"/>
              <a:t> </a:t>
            </a:r>
            <a:r>
              <a:rPr dirty="0" sz="3400" spc="135"/>
              <a:t>en </a:t>
            </a:r>
            <a:r>
              <a:rPr dirty="0" sz="3400" spc="-930"/>
              <a:t> </a:t>
            </a:r>
            <a:r>
              <a:rPr dirty="0" sz="3000" spc="70"/>
              <a:t>Gemenskapsmiljö </a:t>
            </a:r>
            <a:r>
              <a:rPr dirty="0" sz="3000" spc="10"/>
              <a:t>och </a:t>
            </a:r>
            <a:r>
              <a:rPr dirty="0" sz="3000" spc="15"/>
              <a:t> </a:t>
            </a:r>
            <a:r>
              <a:rPr dirty="0" sz="3100" spc="70"/>
              <a:t>Peer</a:t>
            </a:r>
            <a:r>
              <a:rPr dirty="0" sz="3100" spc="-75"/>
              <a:t> </a:t>
            </a:r>
            <a:r>
              <a:rPr dirty="0" sz="3100" spc="165"/>
              <a:t>to</a:t>
            </a:r>
            <a:r>
              <a:rPr dirty="0" sz="3100" spc="-70"/>
              <a:t> </a:t>
            </a:r>
            <a:r>
              <a:rPr dirty="0" sz="3100" spc="90"/>
              <a:t>Peer-medling</a:t>
            </a:r>
            <a:endParaRPr sz="3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A637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48121" y="2131313"/>
              <a:ext cx="1097280" cy="1205865"/>
            </a:xfrm>
            <a:custGeom>
              <a:avLst/>
              <a:gdLst/>
              <a:ahLst/>
              <a:cxnLst/>
              <a:rect l="l" t="t" r="r" b="b"/>
              <a:pathLst>
                <a:path w="1097279" h="1205864">
                  <a:moveTo>
                    <a:pt x="753237" y="1091057"/>
                  </a:moveTo>
                  <a:lnTo>
                    <a:pt x="762380" y="1089406"/>
                  </a:lnTo>
                  <a:lnTo>
                    <a:pt x="771398" y="1085977"/>
                  </a:lnTo>
                  <a:lnTo>
                    <a:pt x="778890" y="1079119"/>
                  </a:lnTo>
                  <a:lnTo>
                    <a:pt x="783463" y="1070610"/>
                  </a:lnTo>
                  <a:lnTo>
                    <a:pt x="801497" y="1032890"/>
                  </a:lnTo>
                  <a:lnTo>
                    <a:pt x="824102" y="983234"/>
                  </a:lnTo>
                  <a:lnTo>
                    <a:pt x="846708" y="921638"/>
                  </a:lnTo>
                  <a:lnTo>
                    <a:pt x="858774" y="889000"/>
                  </a:lnTo>
                  <a:lnTo>
                    <a:pt x="881379" y="815466"/>
                  </a:lnTo>
                  <a:lnTo>
                    <a:pt x="891920" y="774446"/>
                  </a:lnTo>
                  <a:lnTo>
                    <a:pt x="900938" y="733298"/>
                  </a:lnTo>
                  <a:lnTo>
                    <a:pt x="909954" y="690499"/>
                  </a:lnTo>
                  <a:lnTo>
                    <a:pt x="916051" y="645922"/>
                  </a:lnTo>
                  <a:lnTo>
                    <a:pt x="920495" y="599694"/>
                  </a:lnTo>
                  <a:lnTo>
                    <a:pt x="923543" y="553465"/>
                  </a:lnTo>
                  <a:lnTo>
                    <a:pt x="925067" y="505587"/>
                  </a:lnTo>
                  <a:lnTo>
                    <a:pt x="925067" y="498601"/>
                  </a:lnTo>
                  <a:lnTo>
                    <a:pt x="922019" y="491871"/>
                  </a:lnTo>
                  <a:lnTo>
                    <a:pt x="918972" y="485013"/>
                  </a:lnTo>
                  <a:lnTo>
                    <a:pt x="916051" y="478155"/>
                  </a:lnTo>
                  <a:lnTo>
                    <a:pt x="909954" y="474725"/>
                  </a:lnTo>
                  <a:lnTo>
                    <a:pt x="903986" y="469519"/>
                  </a:lnTo>
                  <a:lnTo>
                    <a:pt x="897889" y="467868"/>
                  </a:lnTo>
                  <a:lnTo>
                    <a:pt x="890397" y="467868"/>
                  </a:lnTo>
                  <a:lnTo>
                    <a:pt x="206501" y="467868"/>
                  </a:lnTo>
                  <a:lnTo>
                    <a:pt x="198881" y="467868"/>
                  </a:lnTo>
                  <a:lnTo>
                    <a:pt x="192912" y="469519"/>
                  </a:lnTo>
                  <a:lnTo>
                    <a:pt x="186816" y="474725"/>
                  </a:lnTo>
                  <a:lnTo>
                    <a:pt x="180848" y="478155"/>
                  </a:lnTo>
                  <a:lnTo>
                    <a:pt x="177800" y="485013"/>
                  </a:lnTo>
                  <a:lnTo>
                    <a:pt x="174751" y="491871"/>
                  </a:lnTo>
                  <a:lnTo>
                    <a:pt x="171830" y="498601"/>
                  </a:lnTo>
                  <a:lnTo>
                    <a:pt x="171830" y="505587"/>
                  </a:lnTo>
                  <a:lnTo>
                    <a:pt x="171830" y="517525"/>
                  </a:lnTo>
                  <a:lnTo>
                    <a:pt x="158241" y="512318"/>
                  </a:lnTo>
                  <a:lnTo>
                    <a:pt x="146176" y="509015"/>
                  </a:lnTo>
                  <a:lnTo>
                    <a:pt x="132587" y="507238"/>
                  </a:lnTo>
                  <a:lnTo>
                    <a:pt x="120523" y="505587"/>
                  </a:lnTo>
                  <a:lnTo>
                    <a:pt x="108585" y="507238"/>
                  </a:lnTo>
                  <a:lnTo>
                    <a:pt x="96519" y="509015"/>
                  </a:lnTo>
                  <a:lnTo>
                    <a:pt x="84454" y="512318"/>
                  </a:lnTo>
                  <a:lnTo>
                    <a:pt x="73913" y="517525"/>
                  </a:lnTo>
                  <a:lnTo>
                    <a:pt x="63373" y="522605"/>
                  </a:lnTo>
                  <a:lnTo>
                    <a:pt x="52704" y="529463"/>
                  </a:lnTo>
                  <a:lnTo>
                    <a:pt x="43687" y="538099"/>
                  </a:lnTo>
                  <a:lnTo>
                    <a:pt x="34670" y="546608"/>
                  </a:lnTo>
                  <a:lnTo>
                    <a:pt x="27177" y="555244"/>
                  </a:lnTo>
                  <a:lnTo>
                    <a:pt x="21208" y="567182"/>
                  </a:lnTo>
                  <a:lnTo>
                    <a:pt x="15112" y="577469"/>
                  </a:lnTo>
                  <a:lnTo>
                    <a:pt x="9143" y="589407"/>
                  </a:lnTo>
                  <a:lnTo>
                    <a:pt x="6095" y="601472"/>
                  </a:lnTo>
                  <a:lnTo>
                    <a:pt x="3048" y="615188"/>
                  </a:lnTo>
                  <a:lnTo>
                    <a:pt x="0" y="628776"/>
                  </a:lnTo>
                  <a:lnTo>
                    <a:pt x="0" y="642493"/>
                  </a:lnTo>
                  <a:lnTo>
                    <a:pt x="1524" y="668274"/>
                  </a:lnTo>
                  <a:lnTo>
                    <a:pt x="6095" y="692150"/>
                  </a:lnTo>
                  <a:lnTo>
                    <a:pt x="22605" y="740028"/>
                  </a:lnTo>
                  <a:lnTo>
                    <a:pt x="48260" y="786384"/>
                  </a:lnTo>
                  <a:lnTo>
                    <a:pt x="79882" y="825753"/>
                  </a:lnTo>
                  <a:lnTo>
                    <a:pt x="117601" y="859916"/>
                  </a:lnTo>
                  <a:lnTo>
                    <a:pt x="159765" y="885698"/>
                  </a:lnTo>
                  <a:lnTo>
                    <a:pt x="201929" y="902715"/>
                  </a:lnTo>
                  <a:lnTo>
                    <a:pt x="244093" y="909701"/>
                  </a:lnTo>
                  <a:lnTo>
                    <a:pt x="260603" y="955801"/>
                  </a:lnTo>
                  <a:lnTo>
                    <a:pt x="278764" y="1000378"/>
                  </a:lnTo>
                  <a:lnTo>
                    <a:pt x="296799" y="1037971"/>
                  </a:lnTo>
                  <a:lnTo>
                    <a:pt x="313436" y="1070610"/>
                  </a:lnTo>
                  <a:lnTo>
                    <a:pt x="317880" y="1079119"/>
                  </a:lnTo>
                  <a:lnTo>
                    <a:pt x="325500" y="1085977"/>
                  </a:lnTo>
                  <a:lnTo>
                    <a:pt x="334517" y="1089406"/>
                  </a:lnTo>
                  <a:lnTo>
                    <a:pt x="343535" y="1091057"/>
                  </a:lnTo>
                </a:path>
                <a:path w="1097279" h="1205864">
                  <a:moveTo>
                    <a:pt x="68579" y="641985"/>
                  </a:moveTo>
                  <a:lnTo>
                    <a:pt x="68579" y="630047"/>
                  </a:lnTo>
                  <a:lnTo>
                    <a:pt x="71627" y="619760"/>
                  </a:lnTo>
                  <a:lnTo>
                    <a:pt x="98805" y="588772"/>
                  </a:lnTo>
                  <a:lnTo>
                    <a:pt x="119887" y="583691"/>
                  </a:lnTo>
                  <a:lnTo>
                    <a:pt x="127380" y="583691"/>
                  </a:lnTo>
                  <a:lnTo>
                    <a:pt x="135000" y="585470"/>
                  </a:lnTo>
                  <a:lnTo>
                    <a:pt x="151511" y="592327"/>
                  </a:lnTo>
                  <a:lnTo>
                    <a:pt x="165100" y="602614"/>
                  </a:lnTo>
                  <a:lnTo>
                    <a:pt x="177164" y="612901"/>
                  </a:lnTo>
                  <a:lnTo>
                    <a:pt x="180212" y="638683"/>
                  </a:lnTo>
                  <a:lnTo>
                    <a:pt x="184785" y="665988"/>
                  </a:lnTo>
                  <a:lnTo>
                    <a:pt x="195325" y="724408"/>
                  </a:lnTo>
                  <a:lnTo>
                    <a:pt x="208914" y="781050"/>
                  </a:lnTo>
                  <a:lnTo>
                    <a:pt x="219455" y="829056"/>
                  </a:lnTo>
                  <a:lnTo>
                    <a:pt x="207390" y="825626"/>
                  </a:lnTo>
                  <a:lnTo>
                    <a:pt x="193801" y="820420"/>
                  </a:lnTo>
                  <a:lnTo>
                    <a:pt x="156082" y="796416"/>
                  </a:lnTo>
                  <a:lnTo>
                    <a:pt x="118363" y="762126"/>
                  </a:lnTo>
                  <a:lnTo>
                    <a:pt x="89662" y="719201"/>
                  </a:lnTo>
                  <a:lnTo>
                    <a:pt x="71627" y="672973"/>
                  </a:lnTo>
                  <a:lnTo>
                    <a:pt x="68579" y="657478"/>
                  </a:lnTo>
                  <a:lnTo>
                    <a:pt x="68579" y="641985"/>
                  </a:lnTo>
                </a:path>
                <a:path w="1097279" h="1205864">
                  <a:moveTo>
                    <a:pt x="1027937" y="1205357"/>
                  </a:moveTo>
                  <a:lnTo>
                    <a:pt x="69341" y="1205357"/>
                  </a:lnTo>
                  <a:lnTo>
                    <a:pt x="61849" y="1203706"/>
                  </a:lnTo>
                  <a:lnTo>
                    <a:pt x="54355" y="1201927"/>
                  </a:lnTo>
                  <a:lnTo>
                    <a:pt x="19685" y="1165987"/>
                  </a:lnTo>
                  <a:lnTo>
                    <a:pt x="6095" y="1130046"/>
                  </a:lnTo>
                  <a:lnTo>
                    <a:pt x="0" y="1095756"/>
                  </a:lnTo>
                  <a:lnTo>
                    <a:pt x="1097279" y="1095756"/>
                  </a:lnTo>
                  <a:lnTo>
                    <a:pt x="1085214" y="1148841"/>
                  </a:lnTo>
                  <a:lnTo>
                    <a:pt x="1054988" y="1193419"/>
                  </a:lnTo>
                  <a:lnTo>
                    <a:pt x="1027937" y="1205357"/>
                  </a:lnTo>
                  <a:close/>
                </a:path>
                <a:path w="1097279" h="1205864">
                  <a:moveTo>
                    <a:pt x="554736" y="0"/>
                  </a:moveTo>
                  <a:lnTo>
                    <a:pt x="553212" y="12064"/>
                  </a:lnTo>
                  <a:lnTo>
                    <a:pt x="550163" y="22225"/>
                  </a:lnTo>
                  <a:lnTo>
                    <a:pt x="544067" y="30861"/>
                  </a:lnTo>
                  <a:lnTo>
                    <a:pt x="537972" y="41021"/>
                  </a:lnTo>
                  <a:lnTo>
                    <a:pt x="528827" y="51308"/>
                  </a:lnTo>
                  <a:lnTo>
                    <a:pt x="521207" y="66675"/>
                  </a:lnTo>
                  <a:lnTo>
                    <a:pt x="516636" y="75311"/>
                  </a:lnTo>
                  <a:lnTo>
                    <a:pt x="515112" y="83820"/>
                  </a:lnTo>
                  <a:lnTo>
                    <a:pt x="512063" y="95758"/>
                  </a:lnTo>
                  <a:lnTo>
                    <a:pt x="512063" y="107823"/>
                  </a:lnTo>
                  <a:lnTo>
                    <a:pt x="512063" y="119761"/>
                  </a:lnTo>
                  <a:lnTo>
                    <a:pt x="515112" y="130048"/>
                  </a:lnTo>
                  <a:lnTo>
                    <a:pt x="516636" y="140208"/>
                  </a:lnTo>
                  <a:lnTo>
                    <a:pt x="521207" y="147065"/>
                  </a:lnTo>
                  <a:lnTo>
                    <a:pt x="528827" y="162560"/>
                  </a:lnTo>
                  <a:lnTo>
                    <a:pt x="537972" y="174498"/>
                  </a:lnTo>
                  <a:lnTo>
                    <a:pt x="544067" y="183007"/>
                  </a:lnTo>
                  <a:lnTo>
                    <a:pt x="550163" y="191515"/>
                  </a:lnTo>
                  <a:lnTo>
                    <a:pt x="553212" y="201802"/>
                  </a:lnTo>
                  <a:lnTo>
                    <a:pt x="554736" y="213868"/>
                  </a:lnTo>
                  <a:lnTo>
                    <a:pt x="553212" y="227457"/>
                  </a:lnTo>
                  <a:lnTo>
                    <a:pt x="550163" y="237744"/>
                  </a:lnTo>
                  <a:lnTo>
                    <a:pt x="544067" y="246252"/>
                  </a:lnTo>
                  <a:lnTo>
                    <a:pt x="537972" y="254888"/>
                  </a:lnTo>
                  <a:lnTo>
                    <a:pt x="528827" y="266826"/>
                  </a:lnTo>
                  <a:lnTo>
                    <a:pt x="521207" y="280543"/>
                  </a:lnTo>
                  <a:lnTo>
                    <a:pt x="516636" y="289051"/>
                  </a:lnTo>
                  <a:lnTo>
                    <a:pt x="515112" y="299338"/>
                  </a:lnTo>
                  <a:lnTo>
                    <a:pt x="512063" y="309499"/>
                  </a:lnTo>
                  <a:lnTo>
                    <a:pt x="512063" y="321563"/>
                  </a:lnTo>
                </a:path>
                <a:path w="1097279" h="1205864">
                  <a:moveTo>
                    <a:pt x="446531" y="0"/>
                  </a:moveTo>
                  <a:lnTo>
                    <a:pt x="445007" y="12064"/>
                  </a:lnTo>
                  <a:lnTo>
                    <a:pt x="441960" y="22225"/>
                  </a:lnTo>
                  <a:lnTo>
                    <a:pt x="437388" y="30861"/>
                  </a:lnTo>
                  <a:lnTo>
                    <a:pt x="429767" y="41021"/>
                  </a:lnTo>
                  <a:lnTo>
                    <a:pt x="420624" y="51308"/>
                  </a:lnTo>
                  <a:lnTo>
                    <a:pt x="413003" y="66675"/>
                  </a:lnTo>
                  <a:lnTo>
                    <a:pt x="409955" y="75311"/>
                  </a:lnTo>
                  <a:lnTo>
                    <a:pt x="406907" y="83820"/>
                  </a:lnTo>
                  <a:lnTo>
                    <a:pt x="405383" y="95758"/>
                  </a:lnTo>
                  <a:lnTo>
                    <a:pt x="403860" y="107823"/>
                  </a:lnTo>
                  <a:lnTo>
                    <a:pt x="413003" y="147065"/>
                  </a:lnTo>
                  <a:lnTo>
                    <a:pt x="429767" y="174498"/>
                  </a:lnTo>
                  <a:lnTo>
                    <a:pt x="437388" y="183007"/>
                  </a:lnTo>
                  <a:lnTo>
                    <a:pt x="441960" y="191515"/>
                  </a:lnTo>
                  <a:lnTo>
                    <a:pt x="445007" y="201802"/>
                  </a:lnTo>
                  <a:lnTo>
                    <a:pt x="446531" y="213868"/>
                  </a:lnTo>
                  <a:lnTo>
                    <a:pt x="445007" y="227457"/>
                  </a:lnTo>
                  <a:lnTo>
                    <a:pt x="441960" y="237744"/>
                  </a:lnTo>
                  <a:lnTo>
                    <a:pt x="437388" y="246252"/>
                  </a:lnTo>
                  <a:lnTo>
                    <a:pt x="429767" y="254888"/>
                  </a:lnTo>
                  <a:lnTo>
                    <a:pt x="409955" y="289051"/>
                  </a:lnTo>
                  <a:lnTo>
                    <a:pt x="405383" y="309499"/>
                  </a:lnTo>
                  <a:lnTo>
                    <a:pt x="403860" y="321563"/>
                  </a:lnTo>
                </a:path>
                <a:path w="1097279" h="1205864">
                  <a:moveTo>
                    <a:pt x="661415" y="0"/>
                  </a:moveTo>
                  <a:lnTo>
                    <a:pt x="661415" y="12064"/>
                  </a:lnTo>
                  <a:lnTo>
                    <a:pt x="656843" y="22225"/>
                  </a:lnTo>
                  <a:lnTo>
                    <a:pt x="652272" y="30861"/>
                  </a:lnTo>
                  <a:lnTo>
                    <a:pt x="644651" y="41021"/>
                  </a:lnTo>
                  <a:lnTo>
                    <a:pt x="637031" y="51308"/>
                  </a:lnTo>
                  <a:lnTo>
                    <a:pt x="627888" y="66675"/>
                  </a:lnTo>
                  <a:lnTo>
                    <a:pt x="624839" y="75311"/>
                  </a:lnTo>
                  <a:lnTo>
                    <a:pt x="621791" y="83820"/>
                  </a:lnTo>
                  <a:lnTo>
                    <a:pt x="620267" y="95758"/>
                  </a:lnTo>
                  <a:lnTo>
                    <a:pt x="620267" y="107823"/>
                  </a:lnTo>
                  <a:lnTo>
                    <a:pt x="620267" y="119761"/>
                  </a:lnTo>
                  <a:lnTo>
                    <a:pt x="621791" y="130048"/>
                  </a:lnTo>
                  <a:lnTo>
                    <a:pt x="624839" y="140208"/>
                  </a:lnTo>
                  <a:lnTo>
                    <a:pt x="627888" y="147065"/>
                  </a:lnTo>
                  <a:lnTo>
                    <a:pt x="637031" y="162560"/>
                  </a:lnTo>
                  <a:lnTo>
                    <a:pt x="644651" y="174498"/>
                  </a:lnTo>
                  <a:lnTo>
                    <a:pt x="652272" y="183007"/>
                  </a:lnTo>
                  <a:lnTo>
                    <a:pt x="656843" y="191515"/>
                  </a:lnTo>
                  <a:lnTo>
                    <a:pt x="661415" y="201802"/>
                  </a:lnTo>
                  <a:lnTo>
                    <a:pt x="661415" y="213868"/>
                  </a:lnTo>
                  <a:lnTo>
                    <a:pt x="661415" y="227457"/>
                  </a:lnTo>
                  <a:lnTo>
                    <a:pt x="656843" y="237744"/>
                  </a:lnTo>
                  <a:lnTo>
                    <a:pt x="652272" y="246252"/>
                  </a:lnTo>
                  <a:lnTo>
                    <a:pt x="644651" y="254888"/>
                  </a:lnTo>
                  <a:lnTo>
                    <a:pt x="637031" y="266826"/>
                  </a:lnTo>
                  <a:lnTo>
                    <a:pt x="627888" y="280543"/>
                  </a:lnTo>
                  <a:lnTo>
                    <a:pt x="624839" y="289051"/>
                  </a:lnTo>
                  <a:lnTo>
                    <a:pt x="621791" y="299338"/>
                  </a:lnTo>
                  <a:lnTo>
                    <a:pt x="620267" y="309499"/>
                  </a:lnTo>
                  <a:lnTo>
                    <a:pt x="620267" y="321563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291844" y="3698440"/>
            <a:ext cx="9169400" cy="140652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dirty="0" sz="2800" spc="185" b="1">
                <a:solidFill>
                  <a:srgbClr val="FFFFFF"/>
                </a:solidFill>
                <a:latin typeface="Arial"/>
                <a:cs typeface="Arial"/>
              </a:rPr>
              <a:t>När</a:t>
            </a: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95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95" b="1">
                <a:solidFill>
                  <a:srgbClr val="FFFFFF"/>
                </a:solidFill>
                <a:latin typeface="Arial"/>
                <a:cs typeface="Arial"/>
              </a:rPr>
              <a:t>bildar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1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00" b="1">
                <a:solidFill>
                  <a:srgbClr val="FFFFFF"/>
                </a:solidFill>
                <a:latin typeface="Arial"/>
                <a:cs typeface="Arial"/>
              </a:rPr>
              <a:t>koalition,</a:t>
            </a: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05" b="1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60" b="1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45" b="1">
                <a:solidFill>
                  <a:srgbClr val="FFFFFF"/>
                </a:solidFill>
                <a:latin typeface="Arial"/>
                <a:cs typeface="Arial"/>
              </a:rPr>
              <a:t>när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95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35" b="1">
                <a:solidFill>
                  <a:srgbClr val="FFFFFF"/>
                </a:solidFill>
                <a:latin typeface="Arial"/>
                <a:cs typeface="Arial"/>
              </a:rPr>
              <a:t>medlar</a:t>
            </a:r>
            <a:endParaRPr sz="2800">
              <a:latin typeface="Arial"/>
              <a:cs typeface="Arial"/>
            </a:endParaRPr>
          </a:p>
          <a:p>
            <a:pPr algn="ctr" marL="35560">
              <a:lnSpc>
                <a:spcPct val="100000"/>
              </a:lnSpc>
              <a:spcBef>
                <a:spcPts val="515"/>
              </a:spcBef>
            </a:pPr>
            <a:r>
              <a:rPr dirty="0" sz="1900" spc="5" b="1">
                <a:solidFill>
                  <a:srgbClr val="FFFFFF"/>
                </a:solidFill>
                <a:latin typeface="Arial"/>
                <a:cs typeface="Arial"/>
              </a:rPr>
              <a:t>och</a:t>
            </a:r>
            <a:r>
              <a:rPr dirty="0" sz="1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FFFFFF"/>
                </a:solidFill>
                <a:latin typeface="Arial"/>
                <a:cs typeface="Arial"/>
              </a:rPr>
              <a:t>förespråka</a:t>
            </a:r>
            <a:r>
              <a:rPr dirty="0" sz="1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90" b="1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9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FFFFFF"/>
                </a:solidFill>
                <a:latin typeface="Arial"/>
                <a:cs typeface="Arial"/>
              </a:rPr>
              <a:t>dina</a:t>
            </a:r>
            <a:r>
              <a:rPr dirty="0" sz="1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10" b="1">
                <a:solidFill>
                  <a:srgbClr val="FFFFFF"/>
                </a:solidFill>
                <a:latin typeface="Arial"/>
                <a:cs typeface="Arial"/>
              </a:rPr>
              <a:t>kamrater,</a:t>
            </a:r>
            <a:r>
              <a:rPr dirty="0" sz="19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10" b="1">
                <a:solidFill>
                  <a:srgbClr val="FFFFFF"/>
                </a:solidFill>
                <a:latin typeface="Arial"/>
                <a:cs typeface="Arial"/>
              </a:rPr>
              <a:t>kommer</a:t>
            </a:r>
            <a:r>
              <a:rPr dirty="0" sz="19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55" b="1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dirty="0" sz="1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FFFFFF"/>
                </a:solidFill>
                <a:latin typeface="Arial"/>
                <a:cs typeface="Arial"/>
              </a:rPr>
              <a:t>behöva</a:t>
            </a:r>
            <a:endParaRPr sz="1900">
              <a:latin typeface="Arial"/>
              <a:cs typeface="Arial"/>
            </a:endParaRPr>
          </a:p>
          <a:p>
            <a:pPr algn="ctr" marL="247650">
              <a:lnSpc>
                <a:spcPct val="100000"/>
              </a:lnSpc>
              <a:spcBef>
                <a:spcPts val="1795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FÖRHANDLINGSKUNSKAPER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12189460" cy="6858000"/>
            <a:chOff x="3047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405384" y="370331"/>
              <a:ext cx="11381740" cy="6117590"/>
            </a:xfrm>
            <a:custGeom>
              <a:avLst/>
              <a:gdLst/>
              <a:ahLst/>
              <a:cxnLst/>
              <a:rect l="l" t="t" r="r" b="b"/>
              <a:pathLst>
                <a:path w="11381740" h="6117590">
                  <a:moveTo>
                    <a:pt x="11381232" y="0"/>
                  </a:moveTo>
                  <a:lnTo>
                    <a:pt x="0" y="0"/>
                  </a:lnTo>
                  <a:lnTo>
                    <a:pt x="0" y="6117336"/>
                  </a:lnTo>
                  <a:lnTo>
                    <a:pt x="11381232" y="6117336"/>
                  </a:lnTo>
                  <a:lnTo>
                    <a:pt x="11381232" y="0"/>
                  </a:lnTo>
                  <a:close/>
                </a:path>
              </a:pathLst>
            </a:custGeom>
            <a:solidFill>
              <a:srgbClr val="A637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6099047"/>
              <a:ext cx="1732788" cy="126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616153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56837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8880" y="6161532"/>
              <a:ext cx="9723120" cy="0"/>
            </a:xfrm>
            <a:custGeom>
              <a:avLst/>
              <a:gdLst/>
              <a:ahLst/>
              <a:cxnLst/>
              <a:rect l="l" t="t" r="r" b="b"/>
              <a:pathLst>
                <a:path w="9723120" h="0">
                  <a:moveTo>
                    <a:pt x="972312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812" y="0"/>
              <a:ext cx="5689092" cy="685799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84122" y="1082106"/>
            <a:ext cx="2926080" cy="43942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700" spc="35" b="0" i="1">
                <a:latin typeface="Trebuchet MS"/>
                <a:cs typeface="Trebuchet MS"/>
              </a:rPr>
              <a:t>Förhandling</a:t>
            </a:r>
            <a:r>
              <a:rPr dirty="0" sz="2700" spc="-180" b="0" i="1">
                <a:latin typeface="Trebuchet MS"/>
                <a:cs typeface="Trebuchet MS"/>
              </a:rPr>
              <a:t> </a:t>
            </a:r>
            <a:r>
              <a:rPr dirty="0" sz="2700" spc="-10" b="0" i="1">
                <a:latin typeface="Trebuchet MS"/>
                <a:cs typeface="Trebuchet MS"/>
              </a:rPr>
              <a:t>är</a:t>
            </a:r>
            <a:r>
              <a:rPr dirty="0" sz="2700" spc="-175" b="0" i="1">
                <a:latin typeface="Trebuchet MS"/>
                <a:cs typeface="Trebuchet MS"/>
              </a:rPr>
              <a:t> </a:t>
            </a:r>
            <a:r>
              <a:rPr dirty="0" sz="2700" spc="40" b="0" i="1">
                <a:latin typeface="Trebuchet MS"/>
                <a:cs typeface="Trebuchet MS"/>
              </a:rPr>
              <a:t>när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968" y="1535250"/>
            <a:ext cx="3907154" cy="375539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550" spc="40" i="1">
                <a:solidFill>
                  <a:srgbClr val="FFFFFF"/>
                </a:solidFill>
                <a:latin typeface="Trebuchet MS"/>
                <a:cs typeface="Trebuchet MS"/>
              </a:rPr>
              <a:t>grupper</a:t>
            </a:r>
            <a:r>
              <a:rPr dirty="0" sz="15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50" spc="90" i="1">
                <a:solidFill>
                  <a:srgbClr val="FFFFFF"/>
                </a:solidFill>
                <a:latin typeface="Trebuchet MS"/>
                <a:cs typeface="Trebuchet MS"/>
              </a:rPr>
              <a:t>som</a:t>
            </a:r>
            <a:r>
              <a:rPr dirty="0" sz="15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50" spc="-30" i="1">
                <a:solidFill>
                  <a:srgbClr val="FFFFFF"/>
                </a:solidFill>
                <a:latin typeface="Trebuchet MS"/>
                <a:cs typeface="Trebuchet MS"/>
              </a:rPr>
              <a:t>inte</a:t>
            </a:r>
            <a:r>
              <a:rPr dirty="0" sz="15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50" i="1">
                <a:solidFill>
                  <a:srgbClr val="FFFFFF"/>
                </a:solidFill>
                <a:latin typeface="Trebuchet MS"/>
                <a:cs typeface="Trebuchet MS"/>
              </a:rPr>
              <a:t>är</a:t>
            </a:r>
            <a:r>
              <a:rPr dirty="0" sz="15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50" spc="35" i="1">
                <a:solidFill>
                  <a:srgbClr val="FFFFFF"/>
                </a:solidFill>
                <a:latin typeface="Trebuchet MS"/>
                <a:cs typeface="Trebuchet MS"/>
              </a:rPr>
              <a:t>överens</a:t>
            </a:r>
            <a:r>
              <a:rPr dirty="0" sz="15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50" spc="9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15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50" spc="-65" i="1">
                <a:solidFill>
                  <a:srgbClr val="FFFFFF"/>
                </a:solidFill>
                <a:latin typeface="Trebuchet MS"/>
                <a:cs typeface="Trebuchet MS"/>
              </a:rPr>
              <a:t>att</a:t>
            </a:r>
            <a:r>
              <a:rPr dirty="0" sz="15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50" spc="-5" i="1">
                <a:solidFill>
                  <a:srgbClr val="FFFFFF"/>
                </a:solidFill>
                <a:latin typeface="Trebuchet MS"/>
                <a:cs typeface="Trebuchet MS"/>
              </a:rPr>
              <a:t>arbeta</a:t>
            </a:r>
            <a:endParaRPr sz="1550">
              <a:latin typeface="Trebuchet MS"/>
              <a:cs typeface="Trebuchet MS"/>
            </a:endParaRPr>
          </a:p>
          <a:p>
            <a:pPr marL="448309">
              <a:lnSpc>
                <a:spcPts val="2335"/>
              </a:lnSpc>
              <a:spcBef>
                <a:spcPts val="620"/>
              </a:spcBef>
            </a:pPr>
            <a:r>
              <a:rPr dirty="0" sz="1950" spc="20" i="1">
                <a:solidFill>
                  <a:srgbClr val="FFFFFF"/>
                </a:solidFill>
                <a:latin typeface="Trebuchet MS"/>
                <a:cs typeface="Trebuchet MS"/>
              </a:rPr>
              <a:t>tillsammans</a:t>
            </a:r>
            <a:r>
              <a:rPr dirty="0" sz="1950" spc="-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50" spc="-20" i="1">
                <a:solidFill>
                  <a:srgbClr val="FFFFFF"/>
                </a:solidFill>
                <a:latin typeface="Trebuchet MS"/>
                <a:cs typeface="Trebuchet MS"/>
              </a:rPr>
              <a:t>för</a:t>
            </a:r>
            <a:r>
              <a:rPr dirty="0" sz="1950" spc="-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50" spc="-75" i="1">
                <a:solidFill>
                  <a:srgbClr val="FFFFFF"/>
                </a:solidFill>
                <a:latin typeface="Trebuchet MS"/>
                <a:cs typeface="Trebuchet MS"/>
              </a:rPr>
              <a:t>att</a:t>
            </a:r>
            <a:r>
              <a:rPr dirty="0" sz="1950" spc="-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50" spc="30" i="1">
                <a:solidFill>
                  <a:srgbClr val="FFFFFF"/>
                </a:solidFill>
                <a:latin typeface="Trebuchet MS"/>
                <a:cs typeface="Trebuchet MS"/>
              </a:rPr>
              <a:t>lösa</a:t>
            </a:r>
            <a:r>
              <a:rPr dirty="0" sz="1950" spc="-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50" spc="65" i="1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endParaRPr sz="1950">
              <a:latin typeface="Trebuchet MS"/>
              <a:cs typeface="Trebuchet MS"/>
            </a:endParaRPr>
          </a:p>
          <a:p>
            <a:pPr marL="1353820">
              <a:lnSpc>
                <a:spcPts val="2995"/>
              </a:lnSpc>
            </a:pPr>
            <a:r>
              <a:rPr dirty="0" sz="2500" spc="-10" i="1">
                <a:solidFill>
                  <a:srgbClr val="FFFFFF"/>
                </a:solidFill>
                <a:latin typeface="Trebuchet MS"/>
                <a:cs typeface="Trebuchet MS"/>
              </a:rPr>
              <a:t>problem.</a:t>
            </a:r>
            <a:endParaRPr sz="2500">
              <a:latin typeface="Trebuchet MS"/>
              <a:cs typeface="Trebuchet MS"/>
            </a:endParaRPr>
          </a:p>
          <a:p>
            <a:pPr marL="137160" marR="55880" indent="174625">
              <a:lnSpc>
                <a:spcPts val="2880"/>
              </a:lnSpc>
              <a:spcBef>
                <a:spcPts val="1075"/>
              </a:spcBef>
            </a:pPr>
            <a:r>
              <a:rPr dirty="0" sz="2700" spc="-85" i="1">
                <a:solidFill>
                  <a:srgbClr val="FFFFFF"/>
                </a:solidFill>
                <a:latin typeface="Trebuchet MS"/>
                <a:cs typeface="Trebuchet MS"/>
              </a:rPr>
              <a:t>Alla</a:t>
            </a:r>
            <a:r>
              <a:rPr dirty="0" sz="270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5" i="1">
                <a:solidFill>
                  <a:srgbClr val="FFFFFF"/>
                </a:solidFill>
                <a:latin typeface="Trebuchet MS"/>
                <a:cs typeface="Trebuchet MS"/>
              </a:rPr>
              <a:t>våra</a:t>
            </a:r>
            <a:r>
              <a:rPr dirty="0" sz="270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5" i="1">
                <a:solidFill>
                  <a:srgbClr val="FFFFFF"/>
                </a:solidFill>
                <a:latin typeface="Trebuchet MS"/>
                <a:cs typeface="Trebuchet MS"/>
              </a:rPr>
              <a:t>förberedelser  </a:t>
            </a:r>
            <a:r>
              <a:rPr dirty="0" sz="2700" spc="40" i="1">
                <a:solidFill>
                  <a:srgbClr val="FFFFFF"/>
                </a:solidFill>
                <a:latin typeface="Trebuchet MS"/>
                <a:cs typeface="Trebuchet MS"/>
              </a:rPr>
              <a:t>ingår</a:t>
            </a:r>
            <a:r>
              <a:rPr dirty="0" sz="270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60" i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30" i="1">
                <a:solidFill>
                  <a:srgbClr val="FFFFFF"/>
                </a:solidFill>
                <a:latin typeface="Trebuchet MS"/>
                <a:cs typeface="Trebuchet MS"/>
              </a:rPr>
              <a:t>förhandlingen</a:t>
            </a:r>
            <a:endParaRPr sz="2700">
              <a:latin typeface="Trebuchet MS"/>
              <a:cs typeface="Trebuchet MS"/>
            </a:endParaRPr>
          </a:p>
          <a:p>
            <a:pPr marL="349250">
              <a:lnSpc>
                <a:spcPct val="100000"/>
              </a:lnSpc>
              <a:spcBef>
                <a:spcPts val="105"/>
              </a:spcBef>
            </a:pPr>
            <a:r>
              <a:rPr dirty="0" sz="2200" spc="-35" i="1">
                <a:solidFill>
                  <a:srgbClr val="FFFFFF"/>
                </a:solidFill>
                <a:latin typeface="Trebuchet MS"/>
                <a:cs typeface="Trebuchet MS"/>
              </a:rPr>
              <a:t>bearbeta.</a:t>
            </a:r>
            <a:r>
              <a:rPr dirty="0" sz="22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105" i="1">
                <a:solidFill>
                  <a:srgbClr val="FFFFFF"/>
                </a:solidFill>
                <a:latin typeface="Trebuchet MS"/>
                <a:cs typeface="Trebuchet MS"/>
              </a:rPr>
              <a:t>Som</a:t>
            </a:r>
            <a:r>
              <a:rPr dirty="0" sz="22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65" i="1">
                <a:solidFill>
                  <a:srgbClr val="FFFFFF"/>
                </a:solidFill>
                <a:latin typeface="Trebuchet MS"/>
                <a:cs typeface="Trebuchet MS"/>
              </a:rPr>
              <a:t>med</a:t>
            </a:r>
            <a:r>
              <a:rPr dirty="0" sz="22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30" i="1">
                <a:solidFill>
                  <a:srgbClr val="FFFFFF"/>
                </a:solidFill>
                <a:latin typeface="Trebuchet MS"/>
                <a:cs typeface="Trebuchet MS"/>
              </a:rPr>
              <a:t>andra</a:t>
            </a:r>
            <a:endParaRPr sz="2200">
              <a:latin typeface="Trebuchet MS"/>
              <a:cs typeface="Trebuchet MS"/>
            </a:endParaRPr>
          </a:p>
          <a:p>
            <a:pPr marL="152400" marR="5080" indent="720725">
              <a:lnSpc>
                <a:spcPct val="101899"/>
              </a:lnSpc>
              <a:spcBef>
                <a:spcPts val="445"/>
              </a:spcBef>
            </a:pPr>
            <a:r>
              <a:rPr dirty="0" sz="1950" spc="35" i="1">
                <a:solidFill>
                  <a:srgbClr val="FFFFFF"/>
                </a:solidFill>
                <a:latin typeface="Trebuchet MS"/>
                <a:cs typeface="Trebuchet MS"/>
              </a:rPr>
              <a:t>påverkansförmåga, </a:t>
            </a:r>
            <a:r>
              <a:rPr dirty="0" sz="1950" spc="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5" i="1">
                <a:solidFill>
                  <a:srgbClr val="FFFFFF"/>
                </a:solidFill>
                <a:latin typeface="Trebuchet MS"/>
                <a:cs typeface="Trebuchet MS"/>
              </a:rPr>
              <a:t>förhandling</a:t>
            </a:r>
            <a:r>
              <a:rPr dirty="0" sz="2400" spc="-14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5" i="1">
                <a:solidFill>
                  <a:srgbClr val="FFFFFF"/>
                </a:solidFill>
                <a:latin typeface="Trebuchet MS"/>
                <a:cs typeface="Trebuchet MS"/>
              </a:rPr>
              <a:t>är</a:t>
            </a:r>
            <a:r>
              <a:rPr dirty="0" sz="2400" spc="-14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5" i="1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400" spc="-14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5" i="1">
                <a:solidFill>
                  <a:srgbClr val="FFFFFF"/>
                </a:solidFill>
                <a:latin typeface="Trebuchet MS"/>
                <a:cs typeface="Trebuchet MS"/>
              </a:rPr>
              <a:t>färdighet </a:t>
            </a:r>
            <a:r>
              <a:rPr dirty="0" sz="2400" spc="-7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30" i="1">
                <a:solidFill>
                  <a:srgbClr val="FFFFFF"/>
                </a:solidFill>
                <a:latin typeface="Trebuchet MS"/>
                <a:cs typeface="Trebuchet MS"/>
              </a:rPr>
              <a:t>som</a:t>
            </a:r>
            <a:r>
              <a:rPr dirty="0" sz="24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0" i="1">
                <a:solidFill>
                  <a:srgbClr val="FFFFFF"/>
                </a:solidFill>
                <a:latin typeface="Trebuchet MS"/>
                <a:cs typeface="Trebuchet MS"/>
              </a:rPr>
              <a:t>kan</a:t>
            </a:r>
            <a:r>
              <a:rPr dirty="0" sz="24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Trebuchet MS"/>
                <a:cs typeface="Trebuchet MS"/>
              </a:rPr>
              <a:t>läras</a:t>
            </a:r>
            <a:r>
              <a:rPr dirty="0" sz="24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14" i="1">
                <a:solidFill>
                  <a:srgbClr val="FFFFFF"/>
                </a:solidFill>
                <a:latin typeface="Trebuchet MS"/>
                <a:cs typeface="Trebuchet MS"/>
              </a:rPr>
              <a:t>genom</a:t>
            </a:r>
            <a:endParaRPr sz="2400">
              <a:latin typeface="Trebuchet MS"/>
              <a:cs typeface="Trebuchet MS"/>
            </a:endParaRPr>
          </a:p>
          <a:p>
            <a:pPr marL="634365">
              <a:lnSpc>
                <a:spcPct val="100000"/>
              </a:lnSpc>
              <a:spcBef>
                <a:spcPts val="355"/>
              </a:spcBef>
            </a:pPr>
            <a:r>
              <a:rPr dirty="0" sz="2050" spc="30" i="1">
                <a:solidFill>
                  <a:srgbClr val="FFFFFF"/>
                </a:solidFill>
                <a:latin typeface="Trebuchet MS"/>
                <a:cs typeface="Trebuchet MS"/>
              </a:rPr>
              <a:t>studera</a:t>
            </a:r>
            <a:r>
              <a:rPr dirty="0" sz="2050" spc="-12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70" i="1">
                <a:solidFill>
                  <a:srgbClr val="FFFFFF"/>
                </a:solidFill>
                <a:latin typeface="Trebuchet MS"/>
                <a:cs typeface="Trebuchet MS"/>
              </a:rPr>
              <a:t>och</a:t>
            </a:r>
            <a:r>
              <a:rPr dirty="0" sz="2050" spc="-12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5" i="1">
                <a:solidFill>
                  <a:srgbClr val="FFFFFF"/>
                </a:solidFill>
                <a:latin typeface="Trebuchet MS"/>
                <a:cs typeface="Trebuchet MS"/>
              </a:rPr>
              <a:t>praktisera</a:t>
            </a:r>
            <a:endParaRPr sz="2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939546"/>
            <a:ext cx="26968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15">
                <a:solidFill>
                  <a:srgbClr val="F6BB66"/>
                </a:solidFill>
              </a:rPr>
              <a:t>FÖRHANDLING: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650240" y="1856359"/>
            <a:ext cx="10150475" cy="2412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SzPct val="111111"/>
              <a:buFont typeface="MS UI Gothic"/>
              <a:buChar char="✓"/>
              <a:tabLst>
                <a:tab pos="469900" algn="l"/>
              </a:tabLst>
            </a:pPr>
            <a:r>
              <a:rPr dirty="0" sz="2700" spc="-20">
                <a:solidFill>
                  <a:srgbClr val="F6BB66"/>
                </a:solidFill>
                <a:latin typeface="Lucida Sans Unicode"/>
                <a:cs typeface="Lucida Sans Unicode"/>
              </a:rPr>
              <a:t>Led</a:t>
            </a:r>
            <a:r>
              <a:rPr dirty="0" sz="2700" spc="-16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>
                <a:solidFill>
                  <a:srgbClr val="F6BB66"/>
                </a:solidFill>
                <a:latin typeface="Lucida Sans Unicode"/>
                <a:cs typeface="Lucida Sans Unicode"/>
              </a:rPr>
              <a:t>med</a:t>
            </a:r>
            <a:r>
              <a:rPr dirty="0" sz="27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>
                <a:solidFill>
                  <a:srgbClr val="F6BB66"/>
                </a:solidFill>
                <a:latin typeface="Lucida Sans Unicode"/>
                <a:cs typeface="Lucida Sans Unicode"/>
              </a:rPr>
              <a:t>den</a:t>
            </a:r>
            <a:r>
              <a:rPr dirty="0" sz="27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35">
                <a:solidFill>
                  <a:srgbClr val="F6BB66"/>
                </a:solidFill>
                <a:latin typeface="Lucida Sans Unicode"/>
                <a:cs typeface="Lucida Sans Unicode"/>
              </a:rPr>
              <a:t>starkaste</a:t>
            </a:r>
            <a:r>
              <a:rPr dirty="0" sz="27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0">
                <a:solidFill>
                  <a:srgbClr val="F6BB66"/>
                </a:solidFill>
                <a:latin typeface="Lucida Sans Unicode"/>
                <a:cs typeface="Lucida Sans Unicode"/>
              </a:rPr>
              <a:t>delen</a:t>
            </a:r>
            <a:r>
              <a:rPr dirty="0" sz="27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F6BB66"/>
                </a:solidFill>
                <a:latin typeface="Lucida Sans Unicode"/>
                <a:cs typeface="Lucida Sans Unicode"/>
              </a:rPr>
              <a:t>av</a:t>
            </a:r>
            <a:r>
              <a:rPr dirty="0" sz="27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0">
                <a:solidFill>
                  <a:srgbClr val="F6BB66"/>
                </a:solidFill>
                <a:latin typeface="Lucida Sans Unicode"/>
                <a:cs typeface="Lucida Sans Unicode"/>
              </a:rPr>
              <a:t>ditt</a:t>
            </a:r>
            <a:r>
              <a:rPr dirty="0" sz="27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F6BB66"/>
                </a:solidFill>
                <a:latin typeface="Lucida Sans Unicode"/>
                <a:cs typeface="Lucida Sans Unicode"/>
              </a:rPr>
              <a:t>argument</a:t>
            </a:r>
            <a:endParaRPr sz="2700">
              <a:latin typeface="Lucida Sans Unicode"/>
              <a:cs typeface="Lucida Sans Unicode"/>
            </a:endParaRPr>
          </a:p>
          <a:p>
            <a:pPr marL="12700" marR="5080">
              <a:lnSpc>
                <a:spcPts val="2590"/>
              </a:lnSpc>
              <a:spcBef>
                <a:spcPts val="2170"/>
              </a:spcBef>
            </a:pPr>
            <a:r>
              <a:rPr dirty="0" sz="2200" spc="-95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3F3F3F"/>
                </a:solidFill>
                <a:latin typeface="Lucida Sans Unicode"/>
                <a:cs typeface="Lucida Sans Unicode"/>
              </a:rPr>
              <a:t>exempel,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din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kamrat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3F3F3F"/>
                </a:solidFill>
                <a:latin typeface="Lucida Sans Unicode"/>
                <a:cs typeface="Lucida Sans Unicode"/>
              </a:rPr>
              <a:t>missnöjd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behandlingen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3F3F3F"/>
                </a:solidFill>
                <a:latin typeface="Lucida Sans Unicode"/>
                <a:cs typeface="Lucida Sans Unicode"/>
              </a:rPr>
              <a:t>han/hon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har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fått, </a:t>
            </a:r>
            <a:r>
              <a:rPr dirty="0" sz="2200" spc="-6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kan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börja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med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påpeka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en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läkare eller personal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har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brutit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mot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din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 delstats</a:t>
            </a:r>
            <a:r>
              <a:rPr dirty="0" sz="22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patientskydd.</a:t>
            </a:r>
            <a:endParaRPr sz="2200">
              <a:latin typeface="Lucida Sans Unicode"/>
              <a:cs typeface="Lucida Sans Unicode"/>
            </a:endParaRPr>
          </a:p>
          <a:p>
            <a:pPr marL="469900" indent="-457200">
              <a:lnSpc>
                <a:spcPct val="100000"/>
              </a:lnSpc>
              <a:spcBef>
                <a:spcPts val="2610"/>
              </a:spcBef>
              <a:buSzPct val="125000"/>
              <a:buFont typeface="MS UI Gothic"/>
              <a:buChar char="✓"/>
              <a:tabLst>
                <a:tab pos="469900" algn="l"/>
              </a:tabLst>
            </a:pPr>
            <a:r>
              <a:rPr dirty="0" sz="2400" spc="-30">
                <a:solidFill>
                  <a:srgbClr val="F6BB66"/>
                </a:solidFill>
                <a:latin typeface="Lucida Sans Unicode"/>
                <a:cs typeface="Lucida Sans Unicode"/>
              </a:rPr>
              <a:t>Håll</a:t>
            </a:r>
            <a:r>
              <a:rPr dirty="0" sz="2400" spc="-14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F6BB66"/>
                </a:solidFill>
                <a:latin typeface="Lucida Sans Unicode"/>
                <a:cs typeface="Lucida Sans Unicode"/>
              </a:rPr>
              <a:t>din</a:t>
            </a:r>
            <a:r>
              <a:rPr dirty="0" sz="2400" spc="-14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F6BB66"/>
                </a:solidFill>
                <a:latin typeface="Lucida Sans Unicode"/>
                <a:cs typeface="Lucida Sans Unicode"/>
              </a:rPr>
              <a:t>inledande</a:t>
            </a:r>
            <a:r>
              <a:rPr dirty="0" sz="24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F6BB66"/>
                </a:solidFill>
                <a:latin typeface="Lucida Sans Unicode"/>
                <a:cs typeface="Lucida Sans Unicode"/>
              </a:rPr>
              <a:t>förklaring</a:t>
            </a:r>
            <a:r>
              <a:rPr dirty="0" sz="2400" spc="-14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F6BB66"/>
                </a:solidFill>
                <a:latin typeface="Lucida Sans Unicode"/>
                <a:cs typeface="Lucida Sans Unicode"/>
              </a:rPr>
              <a:t>kort</a:t>
            </a:r>
            <a:r>
              <a:rPr dirty="0" sz="2400" spc="-14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F6BB66"/>
                </a:solidFill>
                <a:latin typeface="Lucida Sans Unicode"/>
                <a:cs typeface="Lucida Sans Unicode"/>
              </a:rPr>
              <a:t>genom</a:t>
            </a:r>
            <a:r>
              <a:rPr dirty="0" sz="24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">
                <a:solidFill>
                  <a:srgbClr val="F6BB66"/>
                </a:solidFill>
                <a:latin typeface="Lucida Sans Unicode"/>
                <a:cs typeface="Lucida Sans Unicode"/>
              </a:rPr>
              <a:t>att</a:t>
            </a:r>
            <a:r>
              <a:rPr dirty="0" sz="2400" spc="-14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F6BB66"/>
                </a:solidFill>
                <a:latin typeface="Lucida Sans Unicode"/>
                <a:cs typeface="Lucida Sans Unicode"/>
              </a:rPr>
              <a:t>fokusera</a:t>
            </a:r>
            <a:r>
              <a:rPr dirty="0" sz="2400" spc="-14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F6BB66"/>
                </a:solidFill>
                <a:latin typeface="Lucida Sans Unicode"/>
                <a:cs typeface="Lucida Sans Unicode"/>
              </a:rPr>
              <a:t>på</a:t>
            </a:r>
            <a:r>
              <a:rPr dirty="0" sz="24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F6BB66"/>
                </a:solidFill>
                <a:latin typeface="Lucida Sans Unicode"/>
                <a:cs typeface="Lucida Sans Unicode"/>
              </a:rPr>
              <a:t>relevanta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40" y="4129495"/>
            <a:ext cx="10636250" cy="1640839"/>
          </a:xfrm>
          <a:prstGeom prst="rect">
            <a:avLst/>
          </a:prstGeom>
        </p:spPr>
        <p:txBody>
          <a:bodyPr wrap="square" lIns="0" tIns="15684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1235"/>
              </a:spcBef>
            </a:pPr>
            <a:r>
              <a:rPr dirty="0" sz="2400" spc="-35">
                <a:solidFill>
                  <a:srgbClr val="F6BB66"/>
                </a:solidFill>
                <a:latin typeface="Lucida Sans Unicode"/>
                <a:cs typeface="Lucida Sans Unicode"/>
              </a:rPr>
              <a:t>fakta</a:t>
            </a:r>
            <a:endParaRPr sz="24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02800"/>
              </a:lnSpc>
              <a:spcBef>
                <a:spcPts val="925"/>
              </a:spcBef>
            </a:pP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Ofta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3F3F3F"/>
                </a:solidFill>
                <a:latin typeface="Lucida Sans Unicode"/>
                <a:cs typeface="Lucida Sans Unicode"/>
              </a:rPr>
              <a:t>vill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3F3F3F"/>
                </a:solidFill>
                <a:latin typeface="Lucida Sans Unicode"/>
                <a:cs typeface="Lucida Sans Unicode"/>
              </a:rPr>
              <a:t>vi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berätta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vår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livshistoria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">
                <a:solidFill>
                  <a:srgbClr val="3F3F3F"/>
                </a:solidFill>
                <a:latin typeface="Lucida Sans Unicode"/>
                <a:cs typeface="Lucida Sans Unicode"/>
              </a:rPr>
              <a:t>när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3F3F3F"/>
                </a:solidFill>
                <a:latin typeface="Lucida Sans Unicode"/>
                <a:cs typeface="Lucida Sans Unicode"/>
              </a:rPr>
              <a:t>vi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försöker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sporra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människor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60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handling.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35">
                <a:solidFill>
                  <a:srgbClr val="3F3F3F"/>
                </a:solidFill>
                <a:latin typeface="Lucida Sans Unicode"/>
                <a:cs typeface="Lucida Sans Unicode"/>
              </a:rPr>
              <a:t>Men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genom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ta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mycket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någons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3F3F3F"/>
                </a:solidFill>
                <a:latin typeface="Lucida Sans Unicode"/>
                <a:cs typeface="Lucida Sans Unicode"/>
              </a:rPr>
              <a:t>tid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riskerar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fjärma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den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personen.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Fokusera </a:t>
            </a:r>
            <a:r>
              <a:rPr dirty="0" sz="2100" spc="-6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istället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detaljer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relevanta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den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personens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ansvar.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939546"/>
            <a:ext cx="26968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15">
                <a:solidFill>
                  <a:srgbClr val="F6BB66"/>
                </a:solidFill>
              </a:rPr>
              <a:t>FÖRHANDLING: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650240" y="1881759"/>
            <a:ext cx="10271760" cy="3804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SzPct val="120000"/>
              <a:buFont typeface="MS UI Gothic"/>
              <a:buChar char="✓"/>
              <a:tabLst>
                <a:tab pos="469900" algn="l"/>
              </a:tabLst>
            </a:pPr>
            <a:r>
              <a:rPr dirty="0" sz="2500" spc="-30">
                <a:solidFill>
                  <a:srgbClr val="F6BB66"/>
                </a:solidFill>
                <a:latin typeface="Lucida Sans Unicode"/>
                <a:cs typeface="Lucida Sans Unicode"/>
              </a:rPr>
              <a:t>Fokusera</a:t>
            </a:r>
            <a:r>
              <a:rPr dirty="0" sz="2500" spc="-16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F6BB66"/>
                </a:solidFill>
                <a:latin typeface="Lucida Sans Unicode"/>
                <a:cs typeface="Lucida Sans Unicode"/>
              </a:rPr>
              <a:t>på</a:t>
            </a:r>
            <a:r>
              <a:rPr dirty="0" sz="25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0">
                <a:solidFill>
                  <a:srgbClr val="F6BB66"/>
                </a:solidFill>
                <a:latin typeface="Lucida Sans Unicode"/>
                <a:cs typeface="Lucida Sans Unicode"/>
              </a:rPr>
              <a:t>lösningar,</a:t>
            </a:r>
            <a:r>
              <a:rPr dirty="0" sz="25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5">
                <a:solidFill>
                  <a:srgbClr val="F6BB66"/>
                </a:solidFill>
                <a:latin typeface="Lucida Sans Unicode"/>
                <a:cs typeface="Lucida Sans Unicode"/>
              </a:rPr>
              <a:t>inte</a:t>
            </a:r>
            <a:r>
              <a:rPr dirty="0" sz="25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35">
                <a:solidFill>
                  <a:srgbClr val="F6BB66"/>
                </a:solidFill>
                <a:latin typeface="Lucida Sans Unicode"/>
                <a:cs typeface="Lucida Sans Unicode"/>
              </a:rPr>
              <a:t>klagomål</a:t>
            </a:r>
            <a:endParaRPr sz="2500">
              <a:latin typeface="Lucida Sans Unicode"/>
              <a:cs typeface="Lucida Sans Unicode"/>
            </a:endParaRPr>
          </a:p>
          <a:p>
            <a:pPr marL="12700" marR="194310">
              <a:lnSpc>
                <a:spcPct val="102899"/>
              </a:lnSpc>
              <a:spcBef>
                <a:spcPts val="2110"/>
              </a:spcBef>
            </a:pPr>
            <a:r>
              <a:rPr dirty="0" sz="2100" spc="5">
                <a:solidFill>
                  <a:srgbClr val="3F3F3F"/>
                </a:solidFill>
                <a:latin typeface="Lucida Sans Unicode"/>
                <a:cs typeface="Lucida Sans Unicode"/>
              </a:rPr>
              <a:t>Om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inte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ditt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mål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helt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enkelt </a:t>
            </a:r>
            <a:r>
              <a:rPr dirty="0" sz="2100" spc="10">
                <a:solidFill>
                  <a:srgbClr val="3F3F3F"/>
                </a:solidFill>
                <a:latin typeface="Lucida Sans Unicode"/>
                <a:cs typeface="Lucida Sans Unicode"/>
              </a:rPr>
              <a:t>är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få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någon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känna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sympati,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då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bör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du </a:t>
            </a:r>
            <a:r>
              <a:rPr dirty="0" sz="2100" spc="5">
                <a:solidFill>
                  <a:srgbClr val="3F3F3F"/>
                </a:solidFill>
                <a:latin typeface="Lucida Sans Unicode"/>
                <a:cs typeface="Lucida Sans Unicode"/>
              </a:rPr>
              <a:t>ha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en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handlingsplan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3F3F3F"/>
                </a:solidFill>
                <a:latin typeface="Lucida Sans Unicode"/>
                <a:cs typeface="Lucida Sans Unicode"/>
              </a:rPr>
              <a:t>vill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3F3F3F"/>
                </a:solidFill>
                <a:latin typeface="Lucida Sans Unicode"/>
                <a:cs typeface="Lucida Sans Unicode"/>
              </a:rPr>
              <a:t>ska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hända.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90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3F3F3F"/>
                </a:solidFill>
                <a:latin typeface="Lucida Sans Unicode"/>
                <a:cs typeface="Lucida Sans Unicode"/>
              </a:rPr>
              <a:t>exempel,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snarare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">
                <a:solidFill>
                  <a:srgbClr val="3F3F3F"/>
                </a:solidFill>
                <a:latin typeface="Lucida Sans Unicode"/>
                <a:cs typeface="Lucida Sans Unicode"/>
              </a:rPr>
              <a:t>än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klaga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ditt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boende,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bör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ange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din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kamrat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3F3F3F"/>
                </a:solidFill>
                <a:latin typeface="Lucida Sans Unicode"/>
                <a:cs typeface="Lucida Sans Unicode"/>
              </a:rPr>
              <a:t>vill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">
                <a:solidFill>
                  <a:srgbClr val="3F3F3F"/>
                </a:solidFill>
                <a:latin typeface="Lucida Sans Unicode"/>
                <a:cs typeface="Lucida Sans Unicode"/>
              </a:rPr>
              <a:t>ha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boende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tryggare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område.</a:t>
            </a:r>
            <a:endParaRPr sz="2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650">
              <a:latin typeface="Lucida Sans Unicode"/>
              <a:cs typeface="Lucida Sans Unicode"/>
            </a:endParaRPr>
          </a:p>
          <a:p>
            <a:pPr marL="469900" indent="-457200">
              <a:lnSpc>
                <a:spcPct val="100000"/>
              </a:lnSpc>
              <a:buSzPct val="120000"/>
              <a:buFont typeface="MS UI Gothic"/>
              <a:buChar char="✓"/>
              <a:tabLst>
                <a:tab pos="469900" algn="l"/>
              </a:tabLst>
            </a:pPr>
            <a:r>
              <a:rPr dirty="0" sz="2500" spc="-25">
                <a:solidFill>
                  <a:srgbClr val="F6BB66"/>
                </a:solidFill>
                <a:latin typeface="Lucida Sans Unicode"/>
                <a:cs typeface="Lucida Sans Unicode"/>
              </a:rPr>
              <a:t>Kontrollera</a:t>
            </a:r>
            <a:r>
              <a:rPr dirty="0" sz="2500" spc="-17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5">
                <a:solidFill>
                  <a:srgbClr val="F6BB66"/>
                </a:solidFill>
                <a:latin typeface="Lucida Sans Unicode"/>
                <a:cs typeface="Lucida Sans Unicode"/>
              </a:rPr>
              <a:t>dina</a:t>
            </a:r>
            <a:r>
              <a:rPr dirty="0" sz="2500" spc="-17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0">
                <a:solidFill>
                  <a:srgbClr val="F6BB66"/>
                </a:solidFill>
                <a:latin typeface="Lucida Sans Unicode"/>
                <a:cs typeface="Lucida Sans Unicode"/>
              </a:rPr>
              <a:t>känslor</a:t>
            </a:r>
            <a:endParaRPr sz="2500">
              <a:latin typeface="Lucida Sans Unicode"/>
              <a:cs typeface="Lucida Sans Unicode"/>
            </a:endParaRPr>
          </a:p>
          <a:p>
            <a:pPr marL="12700" marR="5080">
              <a:lnSpc>
                <a:spcPct val="108000"/>
              </a:lnSpc>
              <a:spcBef>
                <a:spcPts val="885"/>
              </a:spcBef>
            </a:pP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Oavsett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mycket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den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andra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personen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gör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upprörd,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ta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höja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rösten/bli </a:t>
            </a:r>
            <a:r>
              <a:rPr dirty="0" sz="2000" spc="-61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frustrerad.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behöver,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be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paus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komponera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själv.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"spränga" </a:t>
            </a:r>
            <a:r>
              <a:rPr dirty="0" sz="2000" spc="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under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mötet reflekterar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dåligt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på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dig,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din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kamrat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din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gemenskap, och </a:t>
            </a:r>
            <a:r>
              <a:rPr dirty="0" sz="2000" spc="-60">
                <a:solidFill>
                  <a:srgbClr val="3F3F3F"/>
                </a:solidFill>
                <a:latin typeface="Lucida Sans Unicode"/>
                <a:cs typeface="Lucida Sans Unicode"/>
              </a:rPr>
              <a:t>folk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använder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ofta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F3F3F"/>
                </a:solidFill>
                <a:latin typeface="Lucida Sans Unicode"/>
                <a:cs typeface="Lucida Sans Unicode"/>
              </a:rPr>
              <a:t>ditt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beteende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ursäkt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neka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F3F3F"/>
                </a:solidFill>
                <a:latin typeface="Lucida Sans Unicode"/>
                <a:cs typeface="Lucida Sans Unicode"/>
              </a:rPr>
              <a:t>vill.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0240" y="939546"/>
            <a:ext cx="10868660" cy="5075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15" b="1">
                <a:solidFill>
                  <a:srgbClr val="F6BB66"/>
                </a:solidFill>
                <a:latin typeface="Arial"/>
                <a:cs typeface="Arial"/>
              </a:rPr>
              <a:t>FÖRHANDLING: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SzPct val="107142"/>
              <a:buFont typeface="MS UI Gothic"/>
              <a:buChar char="✓"/>
              <a:tabLst>
                <a:tab pos="469900" algn="l"/>
              </a:tabLst>
            </a:pPr>
            <a:r>
              <a:rPr dirty="0" sz="2800" spc="-85">
                <a:solidFill>
                  <a:srgbClr val="F6BB66"/>
                </a:solidFill>
                <a:latin typeface="Lucida Sans Unicode"/>
                <a:cs typeface="Lucida Sans Unicode"/>
              </a:rPr>
              <a:t>Tänk</a:t>
            </a:r>
            <a:r>
              <a:rPr dirty="0" sz="2800" spc="-16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F6BB66"/>
                </a:solidFill>
                <a:latin typeface="Lucida Sans Unicode"/>
                <a:cs typeface="Lucida Sans Unicode"/>
              </a:rPr>
              <a:t>på</a:t>
            </a:r>
            <a:r>
              <a:rPr dirty="0" sz="2800" spc="-16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F6BB66"/>
                </a:solidFill>
                <a:latin typeface="Lucida Sans Unicode"/>
                <a:cs typeface="Lucida Sans Unicode"/>
              </a:rPr>
              <a:t>ett</a:t>
            </a:r>
            <a:r>
              <a:rPr dirty="0" sz="28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F6BB66"/>
                </a:solidFill>
                <a:latin typeface="Lucida Sans Unicode"/>
                <a:cs typeface="Lucida Sans Unicode"/>
              </a:rPr>
              <a:t>minimum</a:t>
            </a:r>
            <a:r>
              <a:rPr dirty="0" sz="2800" spc="-16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F6BB66"/>
                </a:solidFill>
                <a:latin typeface="Lucida Sans Unicode"/>
                <a:cs typeface="Lucida Sans Unicode"/>
              </a:rPr>
              <a:t>som</a:t>
            </a:r>
            <a:r>
              <a:rPr dirty="0" sz="2800" spc="-16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F6BB66"/>
                </a:solidFill>
                <a:latin typeface="Lucida Sans Unicode"/>
                <a:cs typeface="Lucida Sans Unicode"/>
              </a:rPr>
              <a:t>du</a:t>
            </a:r>
            <a:r>
              <a:rPr dirty="0" sz="28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15">
                <a:solidFill>
                  <a:srgbClr val="F6BB66"/>
                </a:solidFill>
                <a:latin typeface="Lucida Sans Unicode"/>
                <a:cs typeface="Lucida Sans Unicode"/>
              </a:rPr>
              <a:t>är</a:t>
            </a:r>
            <a:r>
              <a:rPr dirty="0" sz="2800" spc="-16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F6BB66"/>
                </a:solidFill>
                <a:latin typeface="Lucida Sans Unicode"/>
                <a:cs typeface="Lucida Sans Unicode"/>
              </a:rPr>
              <a:t>villig</a:t>
            </a:r>
            <a:r>
              <a:rPr dirty="0" sz="2800" spc="-15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F6BB66"/>
                </a:solidFill>
                <a:latin typeface="Lucida Sans Unicode"/>
                <a:cs typeface="Lucida Sans Unicode"/>
              </a:rPr>
              <a:t>att</a:t>
            </a:r>
            <a:r>
              <a:rPr dirty="0" sz="2800" spc="-16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F6BB66"/>
                </a:solidFill>
                <a:latin typeface="Lucida Sans Unicode"/>
                <a:cs typeface="Lucida Sans Unicode"/>
              </a:rPr>
              <a:t>acceptera</a:t>
            </a:r>
            <a:endParaRPr sz="2800">
              <a:latin typeface="Lucida Sans Unicode"/>
              <a:cs typeface="Lucida Sans Unicode"/>
            </a:endParaRPr>
          </a:p>
          <a:p>
            <a:pPr marL="12700" marR="120014">
              <a:lnSpc>
                <a:spcPts val="2590"/>
              </a:lnSpc>
              <a:spcBef>
                <a:spcPts val="2150"/>
              </a:spcBef>
            </a:pP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vara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bra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förhandlare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bör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be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mer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än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verkligen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3F3F3F"/>
                </a:solidFill>
                <a:latin typeface="Lucida Sans Unicode"/>
                <a:cs typeface="Lucida Sans Unicode"/>
              </a:rPr>
              <a:t>vill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ha,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men </a:t>
            </a:r>
            <a:r>
              <a:rPr dirty="0" sz="2200" spc="-6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tänk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minimum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3F3F3F"/>
                </a:solidFill>
                <a:latin typeface="Lucida Sans Unicode"/>
                <a:cs typeface="Lucida Sans Unicode"/>
              </a:rPr>
              <a:t>villig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acceptera.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Lucida Sans Unicode"/>
              <a:cs typeface="Lucida Sans Unicode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SzPct val="103448"/>
              <a:buFont typeface="MS UI Gothic"/>
              <a:buChar char="✓"/>
              <a:tabLst>
                <a:tab pos="469900" algn="l"/>
              </a:tabLst>
            </a:pPr>
            <a:r>
              <a:rPr dirty="0" sz="2900" spc="-15">
                <a:solidFill>
                  <a:srgbClr val="F6BB66"/>
                </a:solidFill>
                <a:latin typeface="Lucida Sans Unicode"/>
                <a:cs typeface="Lucida Sans Unicode"/>
              </a:rPr>
              <a:t>Erkänn</a:t>
            </a:r>
            <a:r>
              <a:rPr dirty="0" sz="2900" spc="-17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10">
                <a:solidFill>
                  <a:srgbClr val="F6BB66"/>
                </a:solidFill>
                <a:latin typeface="Lucida Sans Unicode"/>
                <a:cs typeface="Lucida Sans Unicode"/>
              </a:rPr>
              <a:t>den</a:t>
            </a:r>
            <a:r>
              <a:rPr dirty="0" sz="2900" spc="-17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900">
                <a:solidFill>
                  <a:srgbClr val="F6BB66"/>
                </a:solidFill>
                <a:latin typeface="Lucida Sans Unicode"/>
                <a:cs typeface="Lucida Sans Unicode"/>
              </a:rPr>
              <a:t>andra</a:t>
            </a:r>
            <a:r>
              <a:rPr dirty="0" sz="2900" spc="-17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25">
                <a:solidFill>
                  <a:srgbClr val="F6BB66"/>
                </a:solidFill>
                <a:latin typeface="Lucida Sans Unicode"/>
                <a:cs typeface="Lucida Sans Unicode"/>
              </a:rPr>
              <a:t>personens</a:t>
            </a:r>
            <a:r>
              <a:rPr dirty="0" sz="2900" spc="-170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55">
                <a:solidFill>
                  <a:srgbClr val="F6BB66"/>
                </a:solidFill>
                <a:latin typeface="Lucida Sans Unicode"/>
                <a:cs typeface="Lucida Sans Unicode"/>
              </a:rPr>
              <a:t>position</a:t>
            </a:r>
            <a:endParaRPr sz="2900">
              <a:latin typeface="Lucida Sans Unicode"/>
              <a:cs typeface="Lucida Sans Unicode"/>
            </a:endParaRPr>
          </a:p>
          <a:p>
            <a:pPr marL="12700" marR="5080">
              <a:lnSpc>
                <a:spcPct val="108000"/>
              </a:lnSpc>
              <a:spcBef>
                <a:spcPts val="805"/>
              </a:spcBef>
            </a:pP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Visa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du förstår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de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begränsningar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som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den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andra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personen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möter.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Detta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kommer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hjälpa </a:t>
            </a:r>
            <a:r>
              <a:rPr dirty="0" sz="2000" spc="-40">
                <a:solidFill>
                  <a:srgbClr val="3F3F3F"/>
                </a:solidFill>
                <a:latin typeface="Lucida Sans Unicode"/>
                <a:cs typeface="Lucida Sans Unicode"/>
              </a:rPr>
              <a:t>dig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hålla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din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efterfrågan </a:t>
            </a:r>
            <a:r>
              <a:rPr dirty="0" sz="2000" spc="-40">
                <a:solidFill>
                  <a:srgbClr val="3F3F3F"/>
                </a:solidFill>
                <a:latin typeface="Lucida Sans Unicode"/>
                <a:cs typeface="Lucida Sans Unicode"/>
              </a:rPr>
              <a:t>realistisk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få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den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andra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personen att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känna </a:t>
            </a:r>
            <a:r>
              <a:rPr dirty="0" sz="2000" spc="-50">
                <a:solidFill>
                  <a:srgbClr val="3F3F3F"/>
                </a:solidFill>
                <a:latin typeface="Lucida Sans Unicode"/>
                <a:cs typeface="Lucida Sans Unicode"/>
              </a:rPr>
              <a:t>sig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mer </a:t>
            </a:r>
            <a:r>
              <a:rPr dirty="0" sz="2000" spc="-6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bekväm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förhandla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dig.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exempel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kan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säga: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"Jag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inser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medicinen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jag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F3F3F"/>
                </a:solidFill>
                <a:latin typeface="Lucida Sans Unicode"/>
                <a:cs typeface="Lucida Sans Unicode"/>
              </a:rPr>
              <a:t>vill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ha </a:t>
            </a:r>
            <a:r>
              <a:rPr dirty="0" sz="2000" spc="-61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3F3F3F"/>
                </a:solidFill>
                <a:latin typeface="Lucida Sans Unicode"/>
                <a:cs typeface="Lucida Sans Unicode"/>
              </a:rPr>
              <a:t>är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dyrare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än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andra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mediciner"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eller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"Jag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vet att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du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har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en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begränsad mängd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bostäder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F3F3F"/>
                </a:solidFill>
                <a:latin typeface="Lucida Sans Unicode"/>
                <a:cs typeface="Lucida Sans Unicode"/>
              </a:rPr>
              <a:t>tillgängligt."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2231" y="301752"/>
            <a:ext cx="11513820" cy="1859280"/>
          </a:xfrm>
          <a:prstGeom prst="rect"/>
          <a:solidFill>
            <a:srgbClr val="F6BB67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550">
              <a:latin typeface="Times New Roman"/>
              <a:cs typeface="Times New Roman"/>
            </a:endParaRPr>
          </a:p>
          <a:p>
            <a:pPr marL="542290">
              <a:lnSpc>
                <a:spcPct val="100000"/>
              </a:lnSpc>
            </a:pPr>
            <a:r>
              <a:rPr dirty="0" sz="3100" spc="20" b="0">
                <a:latin typeface="Lucida Sans Unicode"/>
                <a:cs typeface="Lucida Sans Unicode"/>
              </a:rPr>
              <a:t>Några</a:t>
            </a:r>
            <a:r>
              <a:rPr dirty="0" sz="3100" spc="-180" b="0">
                <a:latin typeface="Lucida Sans Unicode"/>
                <a:cs typeface="Lucida Sans Unicode"/>
              </a:rPr>
              <a:t> </a:t>
            </a:r>
            <a:r>
              <a:rPr dirty="0" sz="3100" spc="-35" b="0">
                <a:latin typeface="Lucida Sans Unicode"/>
                <a:cs typeface="Lucida Sans Unicode"/>
              </a:rPr>
              <a:t>fler</a:t>
            </a:r>
            <a:r>
              <a:rPr dirty="0" sz="3100" spc="-180" b="0">
                <a:latin typeface="Lucida Sans Unicode"/>
                <a:cs typeface="Lucida Sans Unicode"/>
              </a:rPr>
              <a:t> </a:t>
            </a:r>
            <a:r>
              <a:rPr dirty="0" sz="3100" spc="-50" b="0">
                <a:latin typeface="Lucida Sans Unicode"/>
                <a:cs typeface="Lucida Sans Unicode"/>
              </a:rPr>
              <a:t>förhandlingstips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668" y="2229220"/>
            <a:ext cx="11569065" cy="412750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10"/>
              </a:spcBef>
              <a:buSzPct val="104347"/>
              <a:buFont typeface="MS UI Gothic"/>
              <a:buChar char="✓"/>
              <a:tabLst>
                <a:tab pos="356235" algn="l"/>
              </a:tabLst>
            </a:pPr>
            <a:r>
              <a:rPr dirty="0" sz="2300" spc="80" b="1">
                <a:solidFill>
                  <a:srgbClr val="F6BB66"/>
                </a:solidFill>
                <a:latin typeface="Arial"/>
                <a:cs typeface="Arial"/>
              </a:rPr>
              <a:t>Håll</a:t>
            </a:r>
            <a:r>
              <a:rPr dirty="0" sz="2300" spc="-45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6BB66"/>
                </a:solidFill>
                <a:latin typeface="Arial"/>
                <a:cs typeface="Arial"/>
              </a:rPr>
              <a:t>dig</a:t>
            </a:r>
            <a:r>
              <a:rPr dirty="0" sz="2300" spc="-4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2300" spc="100" b="1">
                <a:solidFill>
                  <a:srgbClr val="F6BB66"/>
                </a:solidFill>
                <a:latin typeface="Arial"/>
                <a:cs typeface="Arial"/>
              </a:rPr>
              <a:t>till</a:t>
            </a:r>
            <a:r>
              <a:rPr dirty="0" sz="2300" spc="-45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2300" spc="80" b="1">
                <a:solidFill>
                  <a:srgbClr val="F6BB66"/>
                </a:solidFill>
                <a:latin typeface="Arial"/>
                <a:cs typeface="Arial"/>
              </a:rPr>
              <a:t>dina</a:t>
            </a:r>
            <a:r>
              <a:rPr dirty="0" sz="2300" spc="-4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6BB66"/>
                </a:solidFill>
                <a:latin typeface="Arial"/>
                <a:cs typeface="Arial"/>
              </a:rPr>
              <a:t>minimikrav</a:t>
            </a:r>
            <a:r>
              <a:rPr dirty="0" sz="2300" spc="50">
                <a:solidFill>
                  <a:srgbClr val="5E5E5E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5E5E5E"/>
                </a:solidFill>
                <a:latin typeface="Lucida Sans Unicode"/>
                <a:cs typeface="Lucida Sans Unicode"/>
              </a:rPr>
              <a:t>resultat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5E5E5E"/>
                </a:solidFill>
                <a:latin typeface="Lucida Sans Unicode"/>
                <a:cs typeface="Lucida Sans Unicode"/>
              </a:rPr>
              <a:t>som</a:t>
            </a:r>
            <a:r>
              <a:rPr dirty="0" sz="23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23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E5E5E"/>
                </a:solidFill>
                <a:latin typeface="Lucida Sans Unicode"/>
                <a:cs typeface="Lucida Sans Unicode"/>
              </a:rPr>
              <a:t>kommer</a:t>
            </a:r>
            <a:r>
              <a:rPr dirty="0" sz="23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3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5E5E5E"/>
                </a:solidFill>
                <a:latin typeface="Lucida Sans Unicode"/>
                <a:cs typeface="Lucida Sans Unicode"/>
              </a:rPr>
              <a:t>acceptera</a:t>
            </a:r>
            <a:endParaRPr sz="2300">
              <a:latin typeface="Lucida Sans Unicode"/>
              <a:cs typeface="Lucida Sans Unicode"/>
            </a:endParaRPr>
          </a:p>
          <a:p>
            <a:pPr marL="355600" marR="127000" indent="-343535">
              <a:lnSpc>
                <a:spcPct val="113700"/>
              </a:lnSpc>
              <a:spcBef>
                <a:spcPts val="930"/>
              </a:spcBef>
              <a:buSzPct val="126315"/>
              <a:buFont typeface="MS UI Gothic"/>
              <a:buChar char="✓"/>
              <a:tabLst>
                <a:tab pos="356235" algn="l"/>
              </a:tabLst>
            </a:pPr>
            <a:r>
              <a:rPr dirty="0" sz="1900" spc="55" b="1">
                <a:solidFill>
                  <a:srgbClr val="F6BB66"/>
                </a:solidFill>
                <a:latin typeface="Arial"/>
                <a:cs typeface="Arial"/>
              </a:rPr>
              <a:t>Påpeka</a:t>
            </a:r>
            <a:r>
              <a:rPr dirty="0" sz="19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F6BB66"/>
                </a:solidFill>
                <a:latin typeface="Arial"/>
                <a:cs typeface="Arial"/>
              </a:rPr>
              <a:t>svagheter</a:t>
            </a:r>
            <a:r>
              <a:rPr dirty="0" sz="19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F6BB66"/>
                </a:solidFill>
                <a:latin typeface="Arial"/>
                <a:cs typeface="Arial"/>
              </a:rPr>
              <a:t>eller</a:t>
            </a:r>
            <a:r>
              <a:rPr dirty="0" sz="19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F6BB66"/>
                </a:solidFill>
                <a:latin typeface="Arial"/>
                <a:cs typeface="Arial"/>
              </a:rPr>
              <a:t>skulder</a:t>
            </a:r>
            <a:r>
              <a:rPr dirty="0" sz="19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900" spc="80" b="1">
                <a:solidFill>
                  <a:srgbClr val="F6BB66"/>
                </a:solidFill>
                <a:latin typeface="Arial"/>
                <a:cs typeface="Arial"/>
              </a:rPr>
              <a:t>för</a:t>
            </a:r>
            <a:r>
              <a:rPr dirty="0" sz="19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F6BB66"/>
                </a:solidFill>
                <a:latin typeface="Arial"/>
                <a:cs typeface="Arial"/>
              </a:rPr>
              <a:t>den</a:t>
            </a:r>
            <a:r>
              <a:rPr dirty="0" sz="19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900" spc="85" b="1">
                <a:solidFill>
                  <a:srgbClr val="F6BB66"/>
                </a:solidFill>
                <a:latin typeface="Arial"/>
                <a:cs typeface="Arial"/>
              </a:rPr>
              <a:t>andra</a:t>
            </a:r>
            <a:r>
              <a:rPr dirty="0" sz="1900" spc="-25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900" spc="45" b="1">
                <a:solidFill>
                  <a:srgbClr val="F6BB66"/>
                </a:solidFill>
                <a:latin typeface="Arial"/>
                <a:cs typeface="Arial"/>
              </a:rPr>
              <a:t>personen</a:t>
            </a:r>
            <a:r>
              <a:rPr dirty="0" sz="19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900" spc="-490">
                <a:solidFill>
                  <a:srgbClr val="5E5E5E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-4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5E5E5E"/>
                </a:solidFill>
                <a:latin typeface="Lucida Sans Unicode"/>
                <a:cs typeface="Lucida Sans Unicode"/>
              </a:rPr>
              <a:t>Ge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den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andra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personen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anledning </a:t>
            </a:r>
            <a:r>
              <a:rPr dirty="0" sz="1900" spc="-5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45">
                <a:solidFill>
                  <a:srgbClr val="5E5E5E"/>
                </a:solidFill>
                <a:latin typeface="Lucida Sans Unicode"/>
                <a:cs typeface="Lucida Sans Unicode"/>
              </a:rPr>
              <a:t>vilja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hjälpa </a:t>
            </a:r>
            <a:r>
              <a:rPr dirty="0" sz="1900" spc="-50">
                <a:solidFill>
                  <a:srgbClr val="5E5E5E"/>
                </a:solidFill>
                <a:latin typeface="Lucida Sans Unicode"/>
                <a:cs typeface="Lucida Sans Unicode"/>
              </a:rPr>
              <a:t>dig. </a:t>
            </a:r>
            <a:r>
              <a:rPr dirty="0" sz="1900" spc="-85">
                <a:solidFill>
                  <a:srgbClr val="5E5E5E"/>
                </a:solidFill>
                <a:latin typeface="Lucida Sans Unicode"/>
                <a:cs typeface="Lucida Sans Unicode"/>
              </a:rPr>
              <a:t>Till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exempel kan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du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säga,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"min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vän </a:t>
            </a:r>
            <a:r>
              <a:rPr dirty="0" sz="1900" spc="5">
                <a:solidFill>
                  <a:srgbClr val="5E5E5E"/>
                </a:solidFill>
                <a:latin typeface="Lucida Sans Unicode"/>
                <a:cs typeface="Lucida Sans Unicode"/>
              </a:rPr>
              <a:t>har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försökt </a:t>
            </a:r>
            <a:r>
              <a:rPr dirty="0" sz="1900" spc="-60">
                <a:solidFill>
                  <a:srgbClr val="5E5E5E"/>
                </a:solidFill>
                <a:latin typeface="Lucida Sans Unicode"/>
                <a:cs typeface="Lucida Sans Unicode"/>
              </a:rPr>
              <a:t>i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månader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få ett säkrare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boende.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5">
                <a:solidFill>
                  <a:srgbClr val="5E5E5E"/>
                </a:solidFill>
                <a:latin typeface="Lucida Sans Unicode"/>
                <a:cs typeface="Lucida Sans Unicode"/>
              </a:rPr>
              <a:t>Vi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rädda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konsekvenserna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hans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familj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5E5E5E"/>
                </a:solidFill>
                <a:latin typeface="Lucida Sans Unicode"/>
                <a:cs typeface="Lucida Sans Unicode"/>
              </a:rPr>
              <a:t>när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de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känner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5E5E5E"/>
                </a:solidFill>
                <a:latin typeface="Lucida Sans Unicode"/>
                <a:cs typeface="Lucida Sans Unicode"/>
              </a:rPr>
              <a:t>sig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sårbara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5E5E5E"/>
                </a:solidFill>
                <a:latin typeface="Lucida Sans Unicode"/>
                <a:cs typeface="Lucida Sans Unicode"/>
              </a:rPr>
              <a:t>sitt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nuvarande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hem.”</a:t>
            </a:r>
            <a:endParaRPr sz="1900">
              <a:latin typeface="Lucida Sans Unicode"/>
              <a:cs typeface="Lucida Sans Unicode"/>
            </a:endParaRPr>
          </a:p>
          <a:p>
            <a:pPr marL="355600" marR="5080" indent="-343535">
              <a:lnSpc>
                <a:spcPct val="108000"/>
              </a:lnSpc>
              <a:spcBef>
                <a:spcPts val="1020"/>
              </a:spcBef>
              <a:buSzPct val="120000"/>
              <a:buFont typeface="MS UI Gothic"/>
              <a:buChar char="✓"/>
              <a:tabLst>
                <a:tab pos="356235" algn="l"/>
              </a:tabLst>
            </a:pPr>
            <a:r>
              <a:rPr dirty="0" sz="2000" spc="75" b="1">
                <a:solidFill>
                  <a:srgbClr val="F6BB66"/>
                </a:solidFill>
                <a:latin typeface="Arial"/>
                <a:cs typeface="Arial"/>
              </a:rPr>
              <a:t>Återge alla </a:t>
            </a:r>
            <a:r>
              <a:rPr dirty="0" sz="2000" spc="60" b="1">
                <a:solidFill>
                  <a:srgbClr val="F6BB66"/>
                </a:solidFill>
                <a:latin typeface="Arial"/>
                <a:cs typeface="Arial"/>
              </a:rPr>
              <a:t>beslutade </a:t>
            </a:r>
            <a:r>
              <a:rPr dirty="0" sz="2000" spc="100" b="1">
                <a:solidFill>
                  <a:srgbClr val="F6BB66"/>
                </a:solidFill>
                <a:latin typeface="Arial"/>
                <a:cs typeface="Arial"/>
              </a:rPr>
              <a:t>åtgärder </a:t>
            </a:r>
            <a:r>
              <a:rPr dirty="0" sz="2000" spc="-25" b="1">
                <a:solidFill>
                  <a:srgbClr val="F6BB66"/>
                </a:solidFill>
                <a:latin typeface="Arial"/>
                <a:cs typeface="Arial"/>
              </a:rPr>
              <a:t>- </a:t>
            </a:r>
            <a:r>
              <a:rPr dirty="0" sz="2000" spc="5">
                <a:solidFill>
                  <a:srgbClr val="5E5E5E"/>
                </a:solidFill>
                <a:latin typeface="Lucida Sans Unicode"/>
                <a:cs typeface="Lucida Sans Unicode"/>
              </a:rPr>
              <a:t>Om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den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andra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personen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gör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några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löften </a:t>
            </a:r>
            <a:r>
              <a:rPr dirty="0" sz="2000" spc="-55">
                <a:solidFill>
                  <a:srgbClr val="5E5E5E"/>
                </a:solidFill>
                <a:latin typeface="Lucida Sans Unicode"/>
                <a:cs typeface="Lucida Sans Unicode"/>
              </a:rPr>
              <a:t>till dig,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upprepa </a:t>
            </a:r>
            <a:r>
              <a:rPr dirty="0" sz="2000" spc="-6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dem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5E5E5E"/>
                </a:solidFill>
                <a:latin typeface="Lucida Sans Unicode"/>
                <a:cs typeface="Lucida Sans Unicode"/>
              </a:rPr>
              <a:t>när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avslutar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E5E5E"/>
                </a:solidFill>
                <a:latin typeface="Lucida Sans Unicode"/>
                <a:cs typeface="Lucida Sans Unicode"/>
              </a:rPr>
              <a:t>ditt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möte.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E5E5E"/>
                </a:solidFill>
                <a:latin typeface="Lucida Sans Unicode"/>
                <a:cs typeface="Lucida Sans Unicode"/>
              </a:rPr>
              <a:t>Lika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E5E5E"/>
                </a:solidFill>
                <a:latin typeface="Lucida Sans Unicode"/>
                <a:cs typeface="Lucida Sans Unicode"/>
              </a:rPr>
              <a:t>viktigt,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om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avger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E5E5E"/>
                </a:solidFill>
                <a:latin typeface="Lucida Sans Unicode"/>
                <a:cs typeface="Lucida Sans Unicode"/>
              </a:rPr>
              <a:t>löften,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upprepa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dessa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löften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E5E5E"/>
                </a:solidFill>
                <a:latin typeface="Lucida Sans Unicode"/>
                <a:cs typeface="Lucida Sans Unicode"/>
              </a:rPr>
              <a:t>också,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så </a:t>
            </a:r>
            <a:r>
              <a:rPr dirty="0" sz="2000" spc="-61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säker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vad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behöver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göra.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Agera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E5E5E"/>
                </a:solidFill>
                <a:latin typeface="Lucida Sans Unicode"/>
                <a:cs typeface="Lucida Sans Unicode"/>
              </a:rPr>
              <a:t>uppföljning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E5E5E"/>
                </a:solidFill>
                <a:latin typeface="Lucida Sans Unicode"/>
                <a:cs typeface="Lucida Sans Unicode"/>
              </a:rPr>
              <a:t>skriftligen.</a:t>
            </a:r>
            <a:endParaRPr sz="2000">
              <a:latin typeface="Lucida Sans Unicode"/>
              <a:cs typeface="Lucida Sans Unicode"/>
            </a:endParaRPr>
          </a:p>
          <a:p>
            <a:pPr marL="355600" marR="236220" indent="-343535">
              <a:lnSpc>
                <a:spcPct val="120000"/>
              </a:lnSpc>
              <a:spcBef>
                <a:spcPts val="955"/>
              </a:spcBef>
              <a:buSzPct val="133333"/>
              <a:buFont typeface="MS UI Gothic"/>
              <a:buChar char="✓"/>
              <a:tabLst>
                <a:tab pos="356235" algn="l"/>
              </a:tabLst>
            </a:pPr>
            <a:r>
              <a:rPr dirty="0" sz="1800" spc="30" b="1">
                <a:solidFill>
                  <a:srgbClr val="F6BB66"/>
                </a:solidFill>
                <a:latin typeface="Arial"/>
                <a:cs typeface="Arial"/>
              </a:rPr>
              <a:t>Ställ</a:t>
            </a:r>
            <a:r>
              <a:rPr dirty="0" sz="18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800" spc="65" b="1">
                <a:solidFill>
                  <a:srgbClr val="F6BB66"/>
                </a:solidFill>
                <a:latin typeface="Arial"/>
                <a:cs typeface="Arial"/>
              </a:rPr>
              <a:t>in</a:t>
            </a:r>
            <a:r>
              <a:rPr dirty="0" sz="1800" spc="-25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F6BB66"/>
                </a:solidFill>
                <a:latin typeface="Arial"/>
                <a:cs typeface="Arial"/>
              </a:rPr>
              <a:t>en</a:t>
            </a:r>
            <a:r>
              <a:rPr dirty="0" sz="18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F6BB66"/>
                </a:solidFill>
                <a:latin typeface="Arial"/>
                <a:cs typeface="Arial"/>
              </a:rPr>
              <a:t>tidslinje</a:t>
            </a:r>
            <a:r>
              <a:rPr dirty="0" sz="1800" spc="-25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800" spc="75" b="1">
                <a:solidFill>
                  <a:srgbClr val="F6BB66"/>
                </a:solidFill>
                <a:latin typeface="Arial"/>
                <a:cs typeface="Arial"/>
              </a:rPr>
              <a:t>för</a:t>
            </a:r>
            <a:r>
              <a:rPr dirty="0" sz="1800" spc="-25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800" spc="90" b="1">
                <a:solidFill>
                  <a:srgbClr val="F6BB66"/>
                </a:solidFill>
                <a:latin typeface="Arial"/>
                <a:cs typeface="Arial"/>
              </a:rPr>
              <a:t>åtgärder</a:t>
            </a:r>
            <a:r>
              <a:rPr dirty="0" sz="1800" spc="-3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1800" spc="-465">
                <a:solidFill>
                  <a:srgbClr val="5E5E5E"/>
                </a:solidFill>
                <a:latin typeface="Lucida Sans Unicode"/>
                <a:cs typeface="Lucida Sans Unicode"/>
              </a:rPr>
              <a:t>-</a:t>
            </a:r>
            <a:r>
              <a:rPr dirty="0" sz="1800" spc="-4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Ett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löfte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om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"undersöka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problemet"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eller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5E5E5E"/>
                </a:solidFill>
                <a:latin typeface="Lucida Sans Unicode"/>
                <a:cs typeface="Lucida Sans Unicode"/>
              </a:rPr>
              <a:t>"att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lösa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det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så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snart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5E5E5E"/>
                </a:solidFill>
                <a:latin typeface="Lucida Sans Unicode"/>
                <a:cs typeface="Lucida Sans Unicode"/>
              </a:rPr>
              <a:t>vi </a:t>
            </a:r>
            <a:r>
              <a:rPr dirty="0" sz="1800" spc="-55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kan"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hjälper </a:t>
            </a:r>
            <a:r>
              <a:rPr dirty="0" sz="1800" spc="-35">
                <a:solidFill>
                  <a:srgbClr val="5E5E5E"/>
                </a:solidFill>
                <a:latin typeface="Lucida Sans Unicode"/>
                <a:cs typeface="Lucida Sans Unicode"/>
              </a:rPr>
              <a:t>dig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inte </a:t>
            </a:r>
            <a:r>
              <a:rPr dirty="0" sz="1800" spc="-40">
                <a:solidFill>
                  <a:srgbClr val="5E5E5E"/>
                </a:solidFill>
                <a:latin typeface="Lucida Sans Unicode"/>
                <a:cs typeface="Lucida Sans Unicode"/>
              </a:rPr>
              <a:t>särskilt mycket. </a:t>
            </a:r>
            <a:r>
              <a:rPr dirty="0" sz="1800">
                <a:solidFill>
                  <a:srgbClr val="5E5E5E"/>
                </a:solidFill>
                <a:latin typeface="Lucida Sans Unicode"/>
                <a:cs typeface="Lucida Sans Unicode"/>
              </a:rPr>
              <a:t>Genom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säkra </a:t>
            </a:r>
            <a:r>
              <a:rPr dirty="0" sz="1800">
                <a:solidFill>
                  <a:srgbClr val="5E5E5E"/>
                </a:solidFill>
                <a:latin typeface="Lucida Sans Unicode"/>
                <a:cs typeface="Lucida Sans Unicode"/>
              </a:rPr>
              <a:t>en </a:t>
            </a:r>
            <a:r>
              <a:rPr dirty="0" sz="1800" spc="-40">
                <a:solidFill>
                  <a:srgbClr val="5E5E5E"/>
                </a:solidFill>
                <a:latin typeface="Lucida Sans Unicode"/>
                <a:cs typeface="Lucida Sans Unicode"/>
              </a:rPr>
              <a:t>tidslinje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för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åtgärder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kan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du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kontakta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personen</a:t>
            </a:r>
            <a:r>
              <a:rPr dirty="0" sz="18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om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tidsfrister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inte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5E5E5E"/>
                </a:solidFill>
                <a:latin typeface="Lucida Sans Unicode"/>
                <a:cs typeface="Lucida Sans Unicode"/>
              </a:rPr>
              <a:t>hålls.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1788" y="707136"/>
            <a:ext cx="1272540" cy="1226820"/>
            <a:chOff x="5161788" y="707136"/>
            <a:chExt cx="1272540" cy="1226820"/>
          </a:xfrm>
        </p:grpSpPr>
        <p:sp>
          <p:nvSpPr>
            <p:cNvPr id="7" name="object 7"/>
            <p:cNvSpPr/>
            <p:nvPr/>
          </p:nvSpPr>
          <p:spPr>
            <a:xfrm>
              <a:off x="5180838" y="726186"/>
              <a:ext cx="1234440" cy="1188720"/>
            </a:xfrm>
            <a:custGeom>
              <a:avLst/>
              <a:gdLst/>
              <a:ahLst/>
              <a:cxnLst/>
              <a:rect l="l" t="t" r="r" b="b"/>
              <a:pathLst>
                <a:path w="1234439" h="1188720">
                  <a:moveTo>
                    <a:pt x="617220" y="0"/>
                  </a:moveTo>
                  <a:lnTo>
                    <a:pt x="568986" y="1787"/>
                  </a:lnTo>
                  <a:lnTo>
                    <a:pt x="521767" y="7063"/>
                  </a:lnTo>
                  <a:lnTo>
                    <a:pt x="475701" y="15695"/>
                  </a:lnTo>
                  <a:lnTo>
                    <a:pt x="430924" y="27550"/>
                  </a:lnTo>
                  <a:lnTo>
                    <a:pt x="387574" y="42497"/>
                  </a:lnTo>
                  <a:lnTo>
                    <a:pt x="345788" y="60404"/>
                  </a:lnTo>
                  <a:lnTo>
                    <a:pt x="305703" y="81138"/>
                  </a:lnTo>
                  <a:lnTo>
                    <a:pt x="267456" y="104568"/>
                  </a:lnTo>
                  <a:lnTo>
                    <a:pt x="231185" y="130561"/>
                  </a:lnTo>
                  <a:lnTo>
                    <a:pt x="197028" y="158986"/>
                  </a:lnTo>
                  <a:lnTo>
                    <a:pt x="165120" y="189710"/>
                  </a:lnTo>
                  <a:lnTo>
                    <a:pt x="135600" y="222601"/>
                  </a:lnTo>
                  <a:lnTo>
                    <a:pt x="108605" y="257528"/>
                  </a:lnTo>
                  <a:lnTo>
                    <a:pt x="84271" y="294357"/>
                  </a:lnTo>
                  <a:lnTo>
                    <a:pt x="62737" y="332958"/>
                  </a:lnTo>
                  <a:lnTo>
                    <a:pt x="44139" y="373198"/>
                  </a:lnTo>
                  <a:lnTo>
                    <a:pt x="28615" y="414944"/>
                  </a:lnTo>
                  <a:lnTo>
                    <a:pt x="16301" y="458066"/>
                  </a:lnTo>
                  <a:lnTo>
                    <a:pt x="7336" y="502430"/>
                  </a:lnTo>
                  <a:lnTo>
                    <a:pt x="1857" y="547906"/>
                  </a:lnTo>
                  <a:lnTo>
                    <a:pt x="0" y="594360"/>
                  </a:lnTo>
                  <a:lnTo>
                    <a:pt x="1857" y="640813"/>
                  </a:lnTo>
                  <a:lnTo>
                    <a:pt x="7336" y="686289"/>
                  </a:lnTo>
                  <a:lnTo>
                    <a:pt x="16301" y="730653"/>
                  </a:lnTo>
                  <a:lnTo>
                    <a:pt x="28615" y="773775"/>
                  </a:lnTo>
                  <a:lnTo>
                    <a:pt x="44139" y="815521"/>
                  </a:lnTo>
                  <a:lnTo>
                    <a:pt x="62737" y="855761"/>
                  </a:lnTo>
                  <a:lnTo>
                    <a:pt x="84271" y="894362"/>
                  </a:lnTo>
                  <a:lnTo>
                    <a:pt x="108605" y="931191"/>
                  </a:lnTo>
                  <a:lnTo>
                    <a:pt x="135600" y="966118"/>
                  </a:lnTo>
                  <a:lnTo>
                    <a:pt x="165120" y="999009"/>
                  </a:lnTo>
                  <a:lnTo>
                    <a:pt x="197028" y="1029733"/>
                  </a:lnTo>
                  <a:lnTo>
                    <a:pt x="231185" y="1058158"/>
                  </a:lnTo>
                  <a:lnTo>
                    <a:pt x="267456" y="1084151"/>
                  </a:lnTo>
                  <a:lnTo>
                    <a:pt x="305703" y="1107581"/>
                  </a:lnTo>
                  <a:lnTo>
                    <a:pt x="345788" y="1128315"/>
                  </a:lnTo>
                  <a:lnTo>
                    <a:pt x="387574" y="1146222"/>
                  </a:lnTo>
                  <a:lnTo>
                    <a:pt x="430924" y="1161169"/>
                  </a:lnTo>
                  <a:lnTo>
                    <a:pt x="475701" y="1173024"/>
                  </a:lnTo>
                  <a:lnTo>
                    <a:pt x="521767" y="1181656"/>
                  </a:lnTo>
                  <a:lnTo>
                    <a:pt x="568986" y="1186932"/>
                  </a:lnTo>
                  <a:lnTo>
                    <a:pt x="617220" y="1188719"/>
                  </a:lnTo>
                  <a:lnTo>
                    <a:pt x="665453" y="1186932"/>
                  </a:lnTo>
                  <a:lnTo>
                    <a:pt x="712672" y="1181656"/>
                  </a:lnTo>
                  <a:lnTo>
                    <a:pt x="758738" y="1173024"/>
                  </a:lnTo>
                  <a:lnTo>
                    <a:pt x="803515" y="1161169"/>
                  </a:lnTo>
                  <a:lnTo>
                    <a:pt x="846865" y="1146222"/>
                  </a:lnTo>
                  <a:lnTo>
                    <a:pt x="888651" y="1128315"/>
                  </a:lnTo>
                  <a:lnTo>
                    <a:pt x="928736" y="1107581"/>
                  </a:lnTo>
                  <a:lnTo>
                    <a:pt x="966983" y="1084151"/>
                  </a:lnTo>
                  <a:lnTo>
                    <a:pt x="1003254" y="1058158"/>
                  </a:lnTo>
                  <a:lnTo>
                    <a:pt x="1037411" y="1029733"/>
                  </a:lnTo>
                  <a:lnTo>
                    <a:pt x="1069319" y="999009"/>
                  </a:lnTo>
                  <a:lnTo>
                    <a:pt x="1098839" y="966118"/>
                  </a:lnTo>
                  <a:lnTo>
                    <a:pt x="1125834" y="931191"/>
                  </a:lnTo>
                  <a:lnTo>
                    <a:pt x="1150168" y="894362"/>
                  </a:lnTo>
                  <a:lnTo>
                    <a:pt x="1171702" y="855761"/>
                  </a:lnTo>
                  <a:lnTo>
                    <a:pt x="1190300" y="815521"/>
                  </a:lnTo>
                  <a:lnTo>
                    <a:pt x="1205824" y="773775"/>
                  </a:lnTo>
                  <a:lnTo>
                    <a:pt x="1218138" y="730653"/>
                  </a:lnTo>
                  <a:lnTo>
                    <a:pt x="1227103" y="686289"/>
                  </a:lnTo>
                  <a:lnTo>
                    <a:pt x="1232582" y="640813"/>
                  </a:lnTo>
                  <a:lnTo>
                    <a:pt x="1234439" y="594360"/>
                  </a:lnTo>
                  <a:lnTo>
                    <a:pt x="1232582" y="547906"/>
                  </a:lnTo>
                  <a:lnTo>
                    <a:pt x="1227103" y="502430"/>
                  </a:lnTo>
                  <a:lnTo>
                    <a:pt x="1218138" y="458066"/>
                  </a:lnTo>
                  <a:lnTo>
                    <a:pt x="1205824" y="414944"/>
                  </a:lnTo>
                  <a:lnTo>
                    <a:pt x="1190300" y="373198"/>
                  </a:lnTo>
                  <a:lnTo>
                    <a:pt x="1171702" y="332958"/>
                  </a:lnTo>
                  <a:lnTo>
                    <a:pt x="1150168" y="294357"/>
                  </a:lnTo>
                  <a:lnTo>
                    <a:pt x="1125834" y="257528"/>
                  </a:lnTo>
                  <a:lnTo>
                    <a:pt x="1098839" y="222601"/>
                  </a:lnTo>
                  <a:lnTo>
                    <a:pt x="1069319" y="189710"/>
                  </a:lnTo>
                  <a:lnTo>
                    <a:pt x="1037411" y="158986"/>
                  </a:lnTo>
                  <a:lnTo>
                    <a:pt x="1003254" y="130561"/>
                  </a:lnTo>
                  <a:lnTo>
                    <a:pt x="966983" y="104568"/>
                  </a:lnTo>
                  <a:lnTo>
                    <a:pt x="928736" y="81138"/>
                  </a:lnTo>
                  <a:lnTo>
                    <a:pt x="888651" y="60404"/>
                  </a:lnTo>
                  <a:lnTo>
                    <a:pt x="846865" y="42497"/>
                  </a:lnTo>
                  <a:lnTo>
                    <a:pt x="803515" y="27550"/>
                  </a:lnTo>
                  <a:lnTo>
                    <a:pt x="758738" y="15695"/>
                  </a:lnTo>
                  <a:lnTo>
                    <a:pt x="712672" y="7063"/>
                  </a:lnTo>
                  <a:lnTo>
                    <a:pt x="665453" y="1787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80838" y="726186"/>
              <a:ext cx="1234440" cy="1188720"/>
            </a:xfrm>
            <a:custGeom>
              <a:avLst/>
              <a:gdLst/>
              <a:ahLst/>
              <a:cxnLst/>
              <a:rect l="l" t="t" r="r" b="b"/>
              <a:pathLst>
                <a:path w="1234439" h="1188720">
                  <a:moveTo>
                    <a:pt x="0" y="594360"/>
                  </a:moveTo>
                  <a:lnTo>
                    <a:pt x="1857" y="547906"/>
                  </a:lnTo>
                  <a:lnTo>
                    <a:pt x="7336" y="502430"/>
                  </a:lnTo>
                  <a:lnTo>
                    <a:pt x="16301" y="458066"/>
                  </a:lnTo>
                  <a:lnTo>
                    <a:pt x="28615" y="414944"/>
                  </a:lnTo>
                  <a:lnTo>
                    <a:pt x="44139" y="373198"/>
                  </a:lnTo>
                  <a:lnTo>
                    <a:pt x="62737" y="332958"/>
                  </a:lnTo>
                  <a:lnTo>
                    <a:pt x="84271" y="294357"/>
                  </a:lnTo>
                  <a:lnTo>
                    <a:pt x="108605" y="257528"/>
                  </a:lnTo>
                  <a:lnTo>
                    <a:pt x="135600" y="222601"/>
                  </a:lnTo>
                  <a:lnTo>
                    <a:pt x="165120" y="189710"/>
                  </a:lnTo>
                  <a:lnTo>
                    <a:pt x="197028" y="158986"/>
                  </a:lnTo>
                  <a:lnTo>
                    <a:pt x="231185" y="130561"/>
                  </a:lnTo>
                  <a:lnTo>
                    <a:pt x="267456" y="104568"/>
                  </a:lnTo>
                  <a:lnTo>
                    <a:pt x="305703" y="81138"/>
                  </a:lnTo>
                  <a:lnTo>
                    <a:pt x="345788" y="60404"/>
                  </a:lnTo>
                  <a:lnTo>
                    <a:pt x="387574" y="42497"/>
                  </a:lnTo>
                  <a:lnTo>
                    <a:pt x="430924" y="27550"/>
                  </a:lnTo>
                  <a:lnTo>
                    <a:pt x="475701" y="15695"/>
                  </a:lnTo>
                  <a:lnTo>
                    <a:pt x="521767" y="7063"/>
                  </a:lnTo>
                  <a:lnTo>
                    <a:pt x="568986" y="1787"/>
                  </a:lnTo>
                  <a:lnTo>
                    <a:pt x="617220" y="0"/>
                  </a:lnTo>
                  <a:lnTo>
                    <a:pt x="665453" y="1787"/>
                  </a:lnTo>
                  <a:lnTo>
                    <a:pt x="712672" y="7063"/>
                  </a:lnTo>
                  <a:lnTo>
                    <a:pt x="758738" y="15695"/>
                  </a:lnTo>
                  <a:lnTo>
                    <a:pt x="803515" y="27550"/>
                  </a:lnTo>
                  <a:lnTo>
                    <a:pt x="846865" y="42497"/>
                  </a:lnTo>
                  <a:lnTo>
                    <a:pt x="888651" y="60404"/>
                  </a:lnTo>
                  <a:lnTo>
                    <a:pt x="928736" y="81138"/>
                  </a:lnTo>
                  <a:lnTo>
                    <a:pt x="966983" y="104568"/>
                  </a:lnTo>
                  <a:lnTo>
                    <a:pt x="1003254" y="130561"/>
                  </a:lnTo>
                  <a:lnTo>
                    <a:pt x="1037411" y="158986"/>
                  </a:lnTo>
                  <a:lnTo>
                    <a:pt x="1069319" y="189710"/>
                  </a:lnTo>
                  <a:lnTo>
                    <a:pt x="1098839" y="222601"/>
                  </a:lnTo>
                  <a:lnTo>
                    <a:pt x="1125834" y="257528"/>
                  </a:lnTo>
                  <a:lnTo>
                    <a:pt x="1150168" y="294357"/>
                  </a:lnTo>
                  <a:lnTo>
                    <a:pt x="1171702" y="332958"/>
                  </a:lnTo>
                  <a:lnTo>
                    <a:pt x="1190300" y="373198"/>
                  </a:lnTo>
                  <a:lnTo>
                    <a:pt x="1205824" y="414944"/>
                  </a:lnTo>
                  <a:lnTo>
                    <a:pt x="1218138" y="458066"/>
                  </a:lnTo>
                  <a:lnTo>
                    <a:pt x="1227103" y="502430"/>
                  </a:lnTo>
                  <a:lnTo>
                    <a:pt x="1232582" y="547906"/>
                  </a:lnTo>
                  <a:lnTo>
                    <a:pt x="1234439" y="594360"/>
                  </a:lnTo>
                  <a:lnTo>
                    <a:pt x="1232582" y="640813"/>
                  </a:lnTo>
                  <a:lnTo>
                    <a:pt x="1227103" y="686289"/>
                  </a:lnTo>
                  <a:lnTo>
                    <a:pt x="1218138" y="730653"/>
                  </a:lnTo>
                  <a:lnTo>
                    <a:pt x="1205824" y="773775"/>
                  </a:lnTo>
                  <a:lnTo>
                    <a:pt x="1190300" y="815521"/>
                  </a:lnTo>
                  <a:lnTo>
                    <a:pt x="1171702" y="855761"/>
                  </a:lnTo>
                  <a:lnTo>
                    <a:pt x="1150168" y="894362"/>
                  </a:lnTo>
                  <a:lnTo>
                    <a:pt x="1125834" y="931191"/>
                  </a:lnTo>
                  <a:lnTo>
                    <a:pt x="1098839" y="966118"/>
                  </a:lnTo>
                  <a:lnTo>
                    <a:pt x="1069319" y="999009"/>
                  </a:lnTo>
                  <a:lnTo>
                    <a:pt x="1037411" y="1029733"/>
                  </a:lnTo>
                  <a:lnTo>
                    <a:pt x="1003254" y="1058158"/>
                  </a:lnTo>
                  <a:lnTo>
                    <a:pt x="966983" y="1084151"/>
                  </a:lnTo>
                  <a:lnTo>
                    <a:pt x="928736" y="1107581"/>
                  </a:lnTo>
                  <a:lnTo>
                    <a:pt x="888651" y="1128315"/>
                  </a:lnTo>
                  <a:lnTo>
                    <a:pt x="846865" y="1146222"/>
                  </a:lnTo>
                  <a:lnTo>
                    <a:pt x="803515" y="1161169"/>
                  </a:lnTo>
                  <a:lnTo>
                    <a:pt x="758738" y="1173024"/>
                  </a:lnTo>
                  <a:lnTo>
                    <a:pt x="712672" y="1181656"/>
                  </a:lnTo>
                  <a:lnTo>
                    <a:pt x="665453" y="1186932"/>
                  </a:lnTo>
                  <a:lnTo>
                    <a:pt x="617220" y="1188719"/>
                  </a:lnTo>
                  <a:lnTo>
                    <a:pt x="568986" y="1186932"/>
                  </a:lnTo>
                  <a:lnTo>
                    <a:pt x="521767" y="1181656"/>
                  </a:lnTo>
                  <a:lnTo>
                    <a:pt x="475701" y="1173024"/>
                  </a:lnTo>
                  <a:lnTo>
                    <a:pt x="430924" y="1161169"/>
                  </a:lnTo>
                  <a:lnTo>
                    <a:pt x="387574" y="1146222"/>
                  </a:lnTo>
                  <a:lnTo>
                    <a:pt x="345788" y="1128315"/>
                  </a:lnTo>
                  <a:lnTo>
                    <a:pt x="305703" y="1107581"/>
                  </a:lnTo>
                  <a:lnTo>
                    <a:pt x="267456" y="1084151"/>
                  </a:lnTo>
                  <a:lnTo>
                    <a:pt x="231185" y="1058158"/>
                  </a:lnTo>
                  <a:lnTo>
                    <a:pt x="197028" y="1029733"/>
                  </a:lnTo>
                  <a:lnTo>
                    <a:pt x="165120" y="999009"/>
                  </a:lnTo>
                  <a:lnTo>
                    <a:pt x="135600" y="966118"/>
                  </a:lnTo>
                  <a:lnTo>
                    <a:pt x="108605" y="931191"/>
                  </a:lnTo>
                  <a:lnTo>
                    <a:pt x="84271" y="894362"/>
                  </a:lnTo>
                  <a:lnTo>
                    <a:pt x="62737" y="855761"/>
                  </a:lnTo>
                  <a:lnTo>
                    <a:pt x="44139" y="815521"/>
                  </a:lnTo>
                  <a:lnTo>
                    <a:pt x="28615" y="773775"/>
                  </a:lnTo>
                  <a:lnTo>
                    <a:pt x="16301" y="730653"/>
                  </a:lnTo>
                  <a:lnTo>
                    <a:pt x="7336" y="686289"/>
                  </a:lnTo>
                  <a:lnTo>
                    <a:pt x="1857" y="640813"/>
                  </a:lnTo>
                  <a:lnTo>
                    <a:pt x="0" y="594360"/>
                  </a:lnTo>
                  <a:close/>
                </a:path>
              </a:pathLst>
            </a:custGeom>
            <a:ln w="38100">
              <a:solidFill>
                <a:srgbClr val="76C5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408676" y="1028700"/>
              <a:ext cx="779145" cy="635635"/>
            </a:xfrm>
            <a:custGeom>
              <a:avLst/>
              <a:gdLst/>
              <a:ahLst/>
              <a:cxnLst/>
              <a:rect l="l" t="t" r="r" b="b"/>
              <a:pathLst>
                <a:path w="779145" h="635635">
                  <a:moveTo>
                    <a:pt x="0" y="539496"/>
                  </a:moveTo>
                  <a:lnTo>
                    <a:pt x="0" y="561339"/>
                  </a:lnTo>
                  <a:lnTo>
                    <a:pt x="1143" y="567816"/>
                  </a:lnTo>
                  <a:lnTo>
                    <a:pt x="3428" y="573277"/>
                  </a:lnTo>
                  <a:lnTo>
                    <a:pt x="6858" y="577723"/>
                  </a:lnTo>
                  <a:lnTo>
                    <a:pt x="11429" y="582040"/>
                  </a:lnTo>
                  <a:lnTo>
                    <a:pt x="18287" y="585342"/>
                  </a:lnTo>
                  <a:lnTo>
                    <a:pt x="26288" y="586359"/>
                  </a:lnTo>
                  <a:lnTo>
                    <a:pt x="34289" y="585342"/>
                  </a:lnTo>
                  <a:lnTo>
                    <a:pt x="60451" y="577723"/>
                  </a:lnTo>
                  <a:lnTo>
                    <a:pt x="77470" y="574421"/>
                  </a:lnTo>
                  <a:lnTo>
                    <a:pt x="118618" y="566801"/>
                  </a:lnTo>
                  <a:lnTo>
                    <a:pt x="167512" y="562483"/>
                  </a:lnTo>
                  <a:lnTo>
                    <a:pt x="194945" y="561339"/>
                  </a:lnTo>
                  <a:lnTo>
                    <a:pt x="215391" y="562483"/>
                  </a:lnTo>
                  <a:lnTo>
                    <a:pt x="234823" y="563499"/>
                  </a:lnTo>
                  <a:lnTo>
                    <a:pt x="252984" y="566801"/>
                  </a:lnTo>
                  <a:lnTo>
                    <a:pt x="300863" y="578738"/>
                  </a:lnTo>
                  <a:lnTo>
                    <a:pt x="336169" y="595122"/>
                  </a:lnTo>
                  <a:lnTo>
                    <a:pt x="377189" y="625601"/>
                  </a:lnTo>
                  <a:lnTo>
                    <a:pt x="388620" y="635508"/>
                  </a:lnTo>
                </a:path>
                <a:path w="779145" h="635635">
                  <a:moveTo>
                    <a:pt x="388620" y="635508"/>
                  </a:moveTo>
                  <a:lnTo>
                    <a:pt x="400176" y="625601"/>
                  </a:lnTo>
                  <a:lnTo>
                    <a:pt x="413893" y="613663"/>
                  </a:lnTo>
                  <a:lnTo>
                    <a:pt x="431038" y="601599"/>
                  </a:lnTo>
                  <a:lnTo>
                    <a:pt x="441325" y="595122"/>
                  </a:lnTo>
                  <a:lnTo>
                    <a:pt x="451612" y="589661"/>
                  </a:lnTo>
                  <a:lnTo>
                    <a:pt x="464185" y="584200"/>
                  </a:lnTo>
                  <a:lnTo>
                    <a:pt x="476758" y="578738"/>
                  </a:lnTo>
                  <a:lnTo>
                    <a:pt x="524763" y="566801"/>
                  </a:lnTo>
                  <a:lnTo>
                    <a:pt x="562483" y="562483"/>
                  </a:lnTo>
                  <a:lnTo>
                    <a:pt x="583057" y="561339"/>
                  </a:lnTo>
                  <a:lnTo>
                    <a:pt x="610615" y="562483"/>
                  </a:lnTo>
                  <a:lnTo>
                    <a:pt x="636904" y="564514"/>
                  </a:lnTo>
                  <a:lnTo>
                    <a:pt x="659764" y="566801"/>
                  </a:lnTo>
                  <a:lnTo>
                    <a:pt x="681482" y="569976"/>
                  </a:lnTo>
                  <a:lnTo>
                    <a:pt x="700913" y="574421"/>
                  </a:lnTo>
                  <a:lnTo>
                    <a:pt x="718058" y="577723"/>
                  </a:lnTo>
                  <a:lnTo>
                    <a:pt x="744347" y="585342"/>
                  </a:lnTo>
                  <a:lnTo>
                    <a:pt x="752475" y="586359"/>
                  </a:lnTo>
                  <a:lnTo>
                    <a:pt x="760349" y="585342"/>
                  </a:lnTo>
                  <a:lnTo>
                    <a:pt x="767207" y="582040"/>
                  </a:lnTo>
                  <a:lnTo>
                    <a:pt x="771906" y="577723"/>
                  </a:lnTo>
                  <a:lnTo>
                    <a:pt x="775335" y="573277"/>
                  </a:lnTo>
                  <a:lnTo>
                    <a:pt x="777621" y="567816"/>
                  </a:lnTo>
                  <a:lnTo>
                    <a:pt x="778763" y="561339"/>
                  </a:lnTo>
                  <a:lnTo>
                    <a:pt x="778763" y="539496"/>
                  </a:lnTo>
                </a:path>
                <a:path w="779145" h="635635">
                  <a:moveTo>
                    <a:pt x="388620" y="97789"/>
                  </a:moveTo>
                  <a:lnTo>
                    <a:pt x="388620" y="591312"/>
                  </a:lnTo>
                  <a:lnTo>
                    <a:pt x="377189" y="581533"/>
                  </a:lnTo>
                  <a:lnTo>
                    <a:pt x="363600" y="569595"/>
                  </a:lnTo>
                  <a:lnTo>
                    <a:pt x="346456" y="557529"/>
                  </a:lnTo>
                  <a:lnTo>
                    <a:pt x="336169" y="551052"/>
                  </a:lnTo>
                  <a:lnTo>
                    <a:pt x="325882" y="545591"/>
                  </a:lnTo>
                  <a:lnTo>
                    <a:pt x="313436" y="540258"/>
                  </a:lnTo>
                  <a:lnTo>
                    <a:pt x="300863" y="534797"/>
                  </a:lnTo>
                  <a:lnTo>
                    <a:pt x="252984" y="522859"/>
                  </a:lnTo>
                  <a:lnTo>
                    <a:pt x="194945" y="517398"/>
                  </a:lnTo>
                  <a:lnTo>
                    <a:pt x="141350" y="520573"/>
                  </a:lnTo>
                  <a:lnTo>
                    <a:pt x="96900" y="526034"/>
                  </a:lnTo>
                  <a:lnTo>
                    <a:pt x="77470" y="530351"/>
                  </a:lnTo>
                  <a:lnTo>
                    <a:pt x="60451" y="533653"/>
                  </a:lnTo>
                  <a:lnTo>
                    <a:pt x="34289" y="541274"/>
                  </a:lnTo>
                  <a:lnTo>
                    <a:pt x="26288" y="542416"/>
                  </a:lnTo>
                  <a:lnTo>
                    <a:pt x="18287" y="541274"/>
                  </a:lnTo>
                  <a:lnTo>
                    <a:pt x="11429" y="537972"/>
                  </a:lnTo>
                  <a:lnTo>
                    <a:pt x="6858" y="533653"/>
                  </a:lnTo>
                  <a:lnTo>
                    <a:pt x="3428" y="529336"/>
                  </a:lnTo>
                  <a:lnTo>
                    <a:pt x="1143" y="523875"/>
                  </a:lnTo>
                  <a:lnTo>
                    <a:pt x="0" y="517398"/>
                  </a:lnTo>
                  <a:lnTo>
                    <a:pt x="0" y="73913"/>
                  </a:lnTo>
                  <a:lnTo>
                    <a:pt x="1143" y="68452"/>
                  </a:lnTo>
                  <a:lnTo>
                    <a:pt x="2286" y="64135"/>
                  </a:lnTo>
                  <a:lnTo>
                    <a:pt x="5714" y="58674"/>
                  </a:lnTo>
                  <a:lnTo>
                    <a:pt x="9144" y="55372"/>
                  </a:lnTo>
                  <a:lnTo>
                    <a:pt x="16001" y="50037"/>
                  </a:lnTo>
                  <a:lnTo>
                    <a:pt x="24002" y="43434"/>
                  </a:lnTo>
                  <a:lnTo>
                    <a:pt x="43307" y="33654"/>
                  </a:lnTo>
                  <a:lnTo>
                    <a:pt x="88900" y="15239"/>
                  </a:lnTo>
                  <a:lnTo>
                    <a:pt x="141350" y="3301"/>
                  </a:lnTo>
                  <a:lnTo>
                    <a:pt x="194945" y="0"/>
                  </a:lnTo>
                  <a:lnTo>
                    <a:pt x="211962" y="0"/>
                  </a:lnTo>
                  <a:lnTo>
                    <a:pt x="227964" y="2159"/>
                  </a:lnTo>
                  <a:lnTo>
                    <a:pt x="243966" y="4317"/>
                  </a:lnTo>
                  <a:lnTo>
                    <a:pt x="258699" y="7620"/>
                  </a:lnTo>
                  <a:lnTo>
                    <a:pt x="272414" y="11937"/>
                  </a:lnTo>
                  <a:lnTo>
                    <a:pt x="286003" y="16255"/>
                  </a:lnTo>
                  <a:lnTo>
                    <a:pt x="297434" y="21716"/>
                  </a:lnTo>
                  <a:lnTo>
                    <a:pt x="310007" y="27177"/>
                  </a:lnTo>
                  <a:lnTo>
                    <a:pt x="330453" y="40259"/>
                  </a:lnTo>
                  <a:lnTo>
                    <a:pt x="347599" y="52197"/>
                  </a:lnTo>
                  <a:lnTo>
                    <a:pt x="362458" y="64135"/>
                  </a:lnTo>
                  <a:lnTo>
                    <a:pt x="374903" y="75057"/>
                  </a:lnTo>
                  <a:lnTo>
                    <a:pt x="380619" y="80390"/>
                  </a:lnTo>
                  <a:lnTo>
                    <a:pt x="384048" y="83692"/>
                  </a:lnTo>
                  <a:lnTo>
                    <a:pt x="386334" y="88011"/>
                  </a:lnTo>
                  <a:lnTo>
                    <a:pt x="388620" y="93472"/>
                  </a:lnTo>
                  <a:lnTo>
                    <a:pt x="388620" y="97789"/>
                  </a:lnTo>
                  <a:close/>
                </a:path>
                <a:path w="779145" h="635635">
                  <a:moveTo>
                    <a:pt x="388620" y="97789"/>
                  </a:moveTo>
                  <a:lnTo>
                    <a:pt x="388620" y="591312"/>
                  </a:lnTo>
                  <a:lnTo>
                    <a:pt x="400176" y="581533"/>
                  </a:lnTo>
                  <a:lnTo>
                    <a:pt x="413893" y="569595"/>
                  </a:lnTo>
                  <a:lnTo>
                    <a:pt x="431038" y="557529"/>
                  </a:lnTo>
                  <a:lnTo>
                    <a:pt x="441325" y="551052"/>
                  </a:lnTo>
                  <a:lnTo>
                    <a:pt x="451612" y="545591"/>
                  </a:lnTo>
                  <a:lnTo>
                    <a:pt x="464185" y="540258"/>
                  </a:lnTo>
                  <a:lnTo>
                    <a:pt x="476758" y="534797"/>
                  </a:lnTo>
                  <a:lnTo>
                    <a:pt x="524763" y="522859"/>
                  </a:lnTo>
                  <a:lnTo>
                    <a:pt x="583057" y="517398"/>
                  </a:lnTo>
                  <a:lnTo>
                    <a:pt x="636904" y="520573"/>
                  </a:lnTo>
                  <a:lnTo>
                    <a:pt x="681482" y="526034"/>
                  </a:lnTo>
                  <a:lnTo>
                    <a:pt x="700913" y="530351"/>
                  </a:lnTo>
                  <a:lnTo>
                    <a:pt x="718058" y="533653"/>
                  </a:lnTo>
                  <a:lnTo>
                    <a:pt x="744347" y="541274"/>
                  </a:lnTo>
                  <a:lnTo>
                    <a:pt x="752475" y="542416"/>
                  </a:lnTo>
                  <a:lnTo>
                    <a:pt x="760349" y="541274"/>
                  </a:lnTo>
                  <a:lnTo>
                    <a:pt x="767207" y="537972"/>
                  </a:lnTo>
                  <a:lnTo>
                    <a:pt x="771906" y="533653"/>
                  </a:lnTo>
                  <a:lnTo>
                    <a:pt x="775335" y="529336"/>
                  </a:lnTo>
                  <a:lnTo>
                    <a:pt x="777621" y="523875"/>
                  </a:lnTo>
                  <a:lnTo>
                    <a:pt x="778763" y="517398"/>
                  </a:lnTo>
                  <a:lnTo>
                    <a:pt x="778763" y="73913"/>
                  </a:lnTo>
                  <a:lnTo>
                    <a:pt x="777621" y="68452"/>
                  </a:lnTo>
                  <a:lnTo>
                    <a:pt x="776477" y="64135"/>
                  </a:lnTo>
                  <a:lnTo>
                    <a:pt x="773049" y="58674"/>
                  </a:lnTo>
                  <a:lnTo>
                    <a:pt x="769620" y="55372"/>
                  </a:lnTo>
                  <a:lnTo>
                    <a:pt x="762762" y="50037"/>
                  </a:lnTo>
                  <a:lnTo>
                    <a:pt x="754761" y="43434"/>
                  </a:lnTo>
                  <a:lnTo>
                    <a:pt x="735329" y="33654"/>
                  </a:lnTo>
                  <a:lnTo>
                    <a:pt x="689483" y="15239"/>
                  </a:lnTo>
                  <a:lnTo>
                    <a:pt x="636904" y="3301"/>
                  </a:lnTo>
                  <a:lnTo>
                    <a:pt x="583057" y="0"/>
                  </a:lnTo>
                  <a:lnTo>
                    <a:pt x="565912" y="0"/>
                  </a:lnTo>
                  <a:lnTo>
                    <a:pt x="549910" y="2159"/>
                  </a:lnTo>
                  <a:lnTo>
                    <a:pt x="533908" y="4317"/>
                  </a:lnTo>
                  <a:lnTo>
                    <a:pt x="519049" y="7620"/>
                  </a:lnTo>
                  <a:lnTo>
                    <a:pt x="505333" y="11937"/>
                  </a:lnTo>
                  <a:lnTo>
                    <a:pt x="491616" y="16255"/>
                  </a:lnTo>
                  <a:lnTo>
                    <a:pt x="480187" y="21716"/>
                  </a:lnTo>
                  <a:lnTo>
                    <a:pt x="467613" y="27177"/>
                  </a:lnTo>
                  <a:lnTo>
                    <a:pt x="447039" y="40259"/>
                  </a:lnTo>
                  <a:lnTo>
                    <a:pt x="429895" y="52197"/>
                  </a:lnTo>
                  <a:lnTo>
                    <a:pt x="414909" y="64135"/>
                  </a:lnTo>
                  <a:lnTo>
                    <a:pt x="402336" y="75057"/>
                  </a:lnTo>
                  <a:lnTo>
                    <a:pt x="396621" y="80390"/>
                  </a:lnTo>
                  <a:lnTo>
                    <a:pt x="393191" y="83692"/>
                  </a:lnTo>
                  <a:lnTo>
                    <a:pt x="390906" y="88011"/>
                  </a:lnTo>
                  <a:lnTo>
                    <a:pt x="388620" y="93472"/>
                  </a:lnTo>
                  <a:lnTo>
                    <a:pt x="388620" y="9778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97807" y="64515"/>
            <a:ext cx="273621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75">
                <a:solidFill>
                  <a:srgbClr val="76C5D2"/>
                </a:solidFill>
              </a:rPr>
              <a:t>LÄSAKTIVITET</a:t>
            </a:r>
            <a:endParaRPr sz="3100"/>
          </a:p>
        </p:txBody>
      </p:sp>
      <p:sp>
        <p:nvSpPr>
          <p:cNvPr id="11" name="object 11"/>
          <p:cNvSpPr txBox="1"/>
          <p:nvPr/>
        </p:nvSpPr>
        <p:spPr>
          <a:xfrm>
            <a:off x="942847" y="2599520"/>
            <a:ext cx="9884410" cy="325120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Genom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F3F3F"/>
                </a:solidFill>
                <a:latin typeface="Lucida Sans Unicode"/>
                <a:cs typeface="Lucida Sans Unicode"/>
              </a:rPr>
              <a:t>använda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76C5D2"/>
                </a:solidFill>
                <a:latin typeface="Lucida Sans Unicode"/>
                <a:cs typeface="Lucida Sans Unicode"/>
              </a:rPr>
              <a:t>förhandling,</a:t>
            </a:r>
            <a:r>
              <a:rPr dirty="0" sz="20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76C5D2"/>
                </a:solidFill>
                <a:latin typeface="Lucida Sans Unicode"/>
                <a:cs typeface="Lucida Sans Unicode"/>
              </a:rPr>
              <a:t>medling</a:t>
            </a:r>
            <a:r>
              <a:rPr dirty="0" sz="20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76C5D2"/>
                </a:solidFill>
                <a:latin typeface="Lucida Sans Unicode"/>
                <a:cs typeface="Lucida Sans Unicode"/>
              </a:rPr>
              <a:t>och</a:t>
            </a:r>
            <a:r>
              <a:rPr dirty="0" sz="2000" spc="-11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76C5D2"/>
                </a:solidFill>
                <a:latin typeface="Lucida Sans Unicode"/>
                <a:cs typeface="Lucida Sans Unicode"/>
              </a:rPr>
              <a:t>opinionsbildning</a:t>
            </a:r>
            <a:r>
              <a:rPr dirty="0" sz="2000" spc="-10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migranter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F3F3F"/>
                </a:solidFill>
                <a:latin typeface="Lucida Sans Unicode"/>
                <a:cs typeface="Lucida Sans Unicode"/>
              </a:rPr>
              <a:t>har</a:t>
            </a:r>
            <a:r>
              <a:rPr dirty="0" sz="20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varit</a:t>
            </a:r>
            <a:endParaRPr sz="2000">
              <a:latin typeface="Lucida Sans Unicode"/>
              <a:cs typeface="Lucida Sans Unicode"/>
            </a:endParaRPr>
          </a:p>
          <a:p>
            <a:pPr algn="ctr" marR="79375">
              <a:lnSpc>
                <a:spcPct val="100000"/>
              </a:lnSpc>
              <a:spcBef>
                <a:spcPts val="445"/>
              </a:spcBef>
            </a:pPr>
            <a:r>
              <a:rPr dirty="0" sz="2400" spc="-25">
                <a:solidFill>
                  <a:srgbClr val="3F3F3F"/>
                </a:solidFill>
                <a:latin typeface="Lucida Sans Unicode"/>
                <a:cs typeface="Lucida Sans Unicode"/>
              </a:rPr>
              <a:t>kunna</a:t>
            </a:r>
            <a:r>
              <a:rPr dirty="0" sz="24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3F3F3F"/>
                </a:solidFill>
                <a:latin typeface="Lucida Sans Unicode"/>
                <a:cs typeface="Lucida Sans Unicode"/>
              </a:rPr>
              <a:t>förespråka</a:t>
            </a:r>
            <a:r>
              <a:rPr dirty="0" sz="24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5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4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3F3F3F"/>
                </a:solidFill>
                <a:latin typeface="Lucida Sans Unicode"/>
                <a:cs typeface="Lucida Sans Unicode"/>
              </a:rPr>
              <a:t>förändring</a:t>
            </a:r>
            <a:r>
              <a:rPr dirty="0" sz="24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24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3F3F3F"/>
                </a:solidFill>
                <a:latin typeface="Lucida Sans Unicode"/>
                <a:cs typeface="Lucida Sans Unicode"/>
              </a:rPr>
              <a:t>politiken</a:t>
            </a:r>
            <a:r>
              <a:rPr dirty="0" sz="24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4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">
                <a:solidFill>
                  <a:srgbClr val="3F3F3F"/>
                </a:solidFill>
                <a:latin typeface="Lucida Sans Unicode"/>
                <a:cs typeface="Lucida Sans Unicode"/>
              </a:rPr>
              <a:t>Irland.</a:t>
            </a:r>
            <a:endParaRPr sz="2400">
              <a:latin typeface="Lucida Sans Unicode"/>
              <a:cs typeface="Lucida Sans Unicode"/>
            </a:endParaRPr>
          </a:p>
          <a:p>
            <a:pPr marL="384175" marR="480059" indent="4445">
              <a:lnSpc>
                <a:spcPct val="128600"/>
              </a:lnSpc>
              <a:spcBef>
                <a:spcPts val="935"/>
              </a:spcBef>
            </a:pP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resultat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sådana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ansträngningar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">
                <a:solidFill>
                  <a:srgbClr val="3F3F3F"/>
                </a:solidFill>
                <a:latin typeface="Lucida Sans Unicode"/>
                <a:cs typeface="Lucida Sans Unicode"/>
              </a:rPr>
              <a:t>har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statsminister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Joe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">
                <a:solidFill>
                  <a:srgbClr val="3F3F3F"/>
                </a:solidFill>
                <a:latin typeface="Lucida Sans Unicode"/>
                <a:cs typeface="Lucida Sans Unicode"/>
              </a:rPr>
              <a:t>O'Brien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bekräftat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nationell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antirasistisk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plan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kommer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publiceras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endParaRPr sz="2100">
              <a:latin typeface="Lucida Sans Unicode"/>
              <a:cs typeface="Lucida Sans Unicode"/>
            </a:endParaRPr>
          </a:p>
          <a:p>
            <a:pPr algn="ctr" marR="27940">
              <a:lnSpc>
                <a:spcPts val="3404"/>
              </a:lnSpc>
            </a:pPr>
            <a:r>
              <a:rPr dirty="0" sz="2900" spc="-30">
                <a:solidFill>
                  <a:srgbClr val="3F3F3F"/>
                </a:solidFill>
                <a:latin typeface="Lucida Sans Unicode"/>
                <a:cs typeface="Lucida Sans Unicode"/>
              </a:rPr>
              <a:t>Regering.</a:t>
            </a:r>
            <a:endParaRPr sz="2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Lucida Sans Unicode"/>
              <a:cs typeface="Lucida Sans Unicode"/>
            </a:endParaRPr>
          </a:p>
          <a:p>
            <a:pPr algn="ctr" marL="104139">
              <a:lnSpc>
                <a:spcPct val="100000"/>
              </a:lnSpc>
            </a:pPr>
            <a:r>
              <a:rPr dirty="0" sz="2900" spc="-35">
                <a:solidFill>
                  <a:srgbClr val="3F3F3F"/>
                </a:solidFill>
                <a:latin typeface="Lucida Sans Unicode"/>
                <a:cs typeface="Lucida Sans Unicode"/>
              </a:rPr>
              <a:t>Läs</a:t>
            </a:r>
            <a:r>
              <a:rPr dirty="0" sz="2900" spc="-1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15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900" spc="-1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20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2900" spc="-1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u="sng" sz="2900" spc="-55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3"/>
              </a:rPr>
              <a:t>HÄR</a:t>
            </a:r>
            <a:endParaRPr sz="2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350000"/>
            <a:chOff x="42670" y="301752"/>
            <a:chExt cx="12150090" cy="6350000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3307815"/>
              <a:ext cx="5090455" cy="334381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48602" y="607586"/>
            <a:ext cx="4353560" cy="2068195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978535" marR="76835" indent="-966469">
              <a:lnSpc>
                <a:spcPct val="112900"/>
              </a:lnSpc>
              <a:spcBef>
                <a:spcPts val="70"/>
              </a:spcBef>
            </a:pPr>
            <a:r>
              <a:rPr dirty="0" sz="3400" spc="55"/>
              <a:t>Förstå </a:t>
            </a:r>
            <a:r>
              <a:rPr dirty="0" sz="3400" spc="165"/>
              <a:t>barriärer </a:t>
            </a:r>
            <a:r>
              <a:rPr dirty="0" sz="3400" spc="170"/>
              <a:t> </a:t>
            </a:r>
            <a:r>
              <a:rPr dirty="0" sz="2800" spc="105"/>
              <a:t>Kommer</a:t>
            </a:r>
            <a:r>
              <a:rPr dirty="0" sz="2800" spc="-80"/>
              <a:t> </a:t>
            </a:r>
            <a:r>
              <a:rPr dirty="0" sz="2800" spc="145"/>
              <a:t>från</a:t>
            </a:r>
            <a:r>
              <a:rPr dirty="0" sz="2800" spc="-75"/>
              <a:t> </a:t>
            </a:r>
            <a:r>
              <a:rPr dirty="0" sz="2800" spc="65"/>
              <a:t>Host </a:t>
            </a:r>
            <a:r>
              <a:rPr dirty="0" sz="2800" spc="-765"/>
              <a:t> </a:t>
            </a:r>
            <a:r>
              <a:rPr dirty="0" sz="2800" spc="80"/>
              <a:t>Gemenskaper</a:t>
            </a:r>
            <a:r>
              <a:rPr dirty="0" sz="2800" spc="-80"/>
              <a:t> </a:t>
            </a:r>
            <a:r>
              <a:rPr dirty="0" sz="2800" spc="10"/>
              <a:t>och</a:t>
            </a:r>
            <a:endParaRPr sz="2800"/>
          </a:p>
          <a:p>
            <a:pPr marL="2244090">
              <a:lnSpc>
                <a:spcPct val="100000"/>
              </a:lnSpc>
              <a:spcBef>
                <a:spcPts val="730"/>
              </a:spcBef>
            </a:pPr>
            <a:r>
              <a:rPr dirty="0" sz="2600" spc="110"/>
              <a:t>institutioner</a:t>
            </a:r>
            <a:endParaRPr sz="2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09250" y="2405506"/>
              <a:ext cx="857250" cy="817880"/>
            </a:xfrm>
            <a:custGeom>
              <a:avLst/>
              <a:gdLst/>
              <a:ahLst/>
              <a:cxnLst/>
              <a:rect l="l" t="t" r="r" b="b"/>
              <a:pathLst>
                <a:path w="857250" h="817880">
                  <a:moveTo>
                    <a:pt x="202262" y="1000"/>
                  </a:moveTo>
                  <a:lnTo>
                    <a:pt x="159739" y="10238"/>
                  </a:lnTo>
                  <a:lnTo>
                    <a:pt x="116803" y="30393"/>
                  </a:lnTo>
                  <a:lnTo>
                    <a:pt x="78511" y="59413"/>
                  </a:lnTo>
                  <a:lnTo>
                    <a:pt x="46275" y="95392"/>
                  </a:lnTo>
                  <a:lnTo>
                    <a:pt x="21504" y="136427"/>
                  </a:lnTo>
                  <a:lnTo>
                    <a:pt x="5607" y="180610"/>
                  </a:lnTo>
                  <a:lnTo>
                    <a:pt x="0" y="226092"/>
                  </a:lnTo>
                  <a:lnTo>
                    <a:pt x="4531" y="275371"/>
                  </a:lnTo>
                  <a:lnTo>
                    <a:pt x="17370" y="325398"/>
                  </a:lnTo>
                  <a:lnTo>
                    <a:pt x="37352" y="375606"/>
                  </a:lnTo>
                  <a:lnTo>
                    <a:pt x="63315" y="425469"/>
                  </a:lnTo>
                  <a:lnTo>
                    <a:pt x="94123" y="474514"/>
                  </a:lnTo>
                  <a:lnTo>
                    <a:pt x="128596" y="522187"/>
                  </a:lnTo>
                  <a:lnTo>
                    <a:pt x="165585" y="567989"/>
                  </a:lnTo>
                  <a:lnTo>
                    <a:pt x="203932" y="611407"/>
                  </a:lnTo>
                  <a:lnTo>
                    <a:pt x="242481" y="651928"/>
                  </a:lnTo>
                  <a:lnTo>
                    <a:pt x="280073" y="689040"/>
                  </a:lnTo>
                  <a:lnTo>
                    <a:pt x="315553" y="722228"/>
                  </a:lnTo>
                  <a:lnTo>
                    <a:pt x="347762" y="750981"/>
                  </a:lnTo>
                  <a:lnTo>
                    <a:pt x="397741" y="793127"/>
                  </a:lnTo>
                  <a:lnTo>
                    <a:pt x="428471" y="817287"/>
                  </a:lnTo>
                  <a:lnTo>
                    <a:pt x="436181" y="811373"/>
                  </a:lnTo>
                  <a:lnTo>
                    <a:pt x="443741" y="805493"/>
                  </a:lnTo>
                  <a:lnTo>
                    <a:pt x="459200" y="793125"/>
                  </a:lnTo>
                  <a:lnTo>
                    <a:pt x="468851" y="785152"/>
                  </a:lnTo>
                  <a:lnTo>
                    <a:pt x="428450" y="785152"/>
                  </a:lnTo>
                  <a:lnTo>
                    <a:pt x="413460" y="773031"/>
                  </a:lnTo>
                  <a:lnTo>
                    <a:pt x="364803" y="731677"/>
                  </a:lnTo>
                  <a:lnTo>
                    <a:pt x="333402" y="703500"/>
                  </a:lnTo>
                  <a:lnTo>
                    <a:pt x="298794" y="671026"/>
                  </a:lnTo>
                  <a:lnTo>
                    <a:pt x="262113" y="634784"/>
                  </a:lnTo>
                  <a:lnTo>
                    <a:pt x="224491" y="595300"/>
                  </a:lnTo>
                  <a:lnTo>
                    <a:pt x="187059" y="553103"/>
                  </a:lnTo>
                  <a:lnTo>
                    <a:pt x="150949" y="508721"/>
                  </a:lnTo>
                  <a:lnTo>
                    <a:pt x="117294" y="462681"/>
                  </a:lnTo>
                  <a:lnTo>
                    <a:pt x="87224" y="415512"/>
                  </a:lnTo>
                  <a:lnTo>
                    <a:pt x="61870" y="367740"/>
                  </a:lnTo>
                  <a:lnTo>
                    <a:pt x="42362" y="319894"/>
                  </a:lnTo>
                  <a:lnTo>
                    <a:pt x="29829" y="272502"/>
                  </a:lnTo>
                  <a:lnTo>
                    <a:pt x="25399" y="226092"/>
                  </a:lnTo>
                  <a:lnTo>
                    <a:pt x="32546" y="177795"/>
                  </a:lnTo>
                  <a:lnTo>
                    <a:pt x="52537" y="131552"/>
                  </a:lnTo>
                  <a:lnTo>
                    <a:pt x="83198" y="90286"/>
                  </a:lnTo>
                  <a:lnTo>
                    <a:pt x="122357" y="56922"/>
                  </a:lnTo>
                  <a:lnTo>
                    <a:pt x="167840" y="34382"/>
                  </a:lnTo>
                  <a:lnTo>
                    <a:pt x="207270" y="26084"/>
                  </a:lnTo>
                  <a:lnTo>
                    <a:pt x="220735" y="25479"/>
                  </a:lnTo>
                  <a:lnTo>
                    <a:pt x="311206" y="25479"/>
                  </a:lnTo>
                  <a:lnTo>
                    <a:pt x="285355" y="12299"/>
                  </a:lnTo>
                  <a:lnTo>
                    <a:pt x="244338" y="1766"/>
                  </a:lnTo>
                  <a:lnTo>
                    <a:pt x="202262" y="1000"/>
                  </a:lnTo>
                  <a:close/>
                </a:path>
                <a:path w="857250" h="817880">
                  <a:moveTo>
                    <a:pt x="731204" y="25752"/>
                  </a:moveTo>
                  <a:lnTo>
                    <a:pt x="644559" y="25752"/>
                  </a:lnTo>
                  <a:lnTo>
                    <a:pt x="673811" y="29963"/>
                  </a:lnTo>
                  <a:lnTo>
                    <a:pt x="715184" y="45587"/>
                  </a:lnTo>
                  <a:lnTo>
                    <a:pt x="752708" y="70754"/>
                  </a:lnTo>
                  <a:lnTo>
                    <a:pt x="784746" y="103425"/>
                  </a:lnTo>
                  <a:lnTo>
                    <a:pt x="809658" y="141563"/>
                  </a:lnTo>
                  <a:lnTo>
                    <a:pt x="825807" y="183131"/>
                  </a:lnTo>
                  <a:lnTo>
                    <a:pt x="831554" y="226092"/>
                  </a:lnTo>
                  <a:lnTo>
                    <a:pt x="827120" y="272525"/>
                  </a:lnTo>
                  <a:lnTo>
                    <a:pt x="814570" y="319934"/>
                  </a:lnTo>
                  <a:lnTo>
                    <a:pt x="795041" y="367792"/>
                  </a:lnTo>
                  <a:lnTo>
                    <a:pt x="769665" y="415571"/>
                  </a:lnTo>
                  <a:lnTo>
                    <a:pt x="739575" y="462745"/>
                  </a:lnTo>
                  <a:lnTo>
                    <a:pt x="705905" y="508785"/>
                  </a:lnTo>
                  <a:lnTo>
                    <a:pt x="669785" y="553165"/>
                  </a:lnTo>
                  <a:lnTo>
                    <a:pt x="632349" y="595357"/>
                  </a:lnTo>
                  <a:lnTo>
                    <a:pt x="594727" y="634834"/>
                  </a:lnTo>
                  <a:lnTo>
                    <a:pt x="558051" y="671069"/>
                  </a:lnTo>
                  <a:lnTo>
                    <a:pt x="523452" y="703534"/>
                  </a:lnTo>
                  <a:lnTo>
                    <a:pt x="492061" y="731702"/>
                  </a:lnTo>
                  <a:lnTo>
                    <a:pt x="443430" y="773038"/>
                  </a:lnTo>
                  <a:lnTo>
                    <a:pt x="428450" y="785152"/>
                  </a:lnTo>
                  <a:lnTo>
                    <a:pt x="468851" y="785152"/>
                  </a:lnTo>
                  <a:lnTo>
                    <a:pt x="509187" y="750977"/>
                  </a:lnTo>
                  <a:lnTo>
                    <a:pt x="541401" y="722222"/>
                  </a:lnTo>
                  <a:lnTo>
                    <a:pt x="576885" y="689031"/>
                  </a:lnTo>
                  <a:lnTo>
                    <a:pt x="614482" y="651918"/>
                  </a:lnTo>
                  <a:lnTo>
                    <a:pt x="653035" y="611395"/>
                  </a:lnTo>
                  <a:lnTo>
                    <a:pt x="691386" y="567976"/>
                  </a:lnTo>
                  <a:lnTo>
                    <a:pt x="728378" y="522173"/>
                  </a:lnTo>
                  <a:lnTo>
                    <a:pt x="762854" y="474499"/>
                  </a:lnTo>
                  <a:lnTo>
                    <a:pt x="793657" y="425469"/>
                  </a:lnTo>
                  <a:lnTo>
                    <a:pt x="819630" y="375595"/>
                  </a:lnTo>
                  <a:lnTo>
                    <a:pt x="839614" y="325389"/>
                  </a:lnTo>
                  <a:lnTo>
                    <a:pt x="852454" y="275366"/>
                  </a:lnTo>
                  <a:lnTo>
                    <a:pt x="856991" y="226039"/>
                  </a:lnTo>
                  <a:lnTo>
                    <a:pt x="850647" y="177109"/>
                  </a:lnTo>
                  <a:lnTo>
                    <a:pt x="832752" y="130199"/>
                  </a:lnTo>
                  <a:lnTo>
                    <a:pt x="805007" y="87431"/>
                  </a:lnTo>
                  <a:lnTo>
                    <a:pt x="769117" y="50929"/>
                  </a:lnTo>
                  <a:lnTo>
                    <a:pt x="731204" y="25752"/>
                  </a:lnTo>
                  <a:close/>
                </a:path>
                <a:path w="857250" h="817880">
                  <a:moveTo>
                    <a:pt x="311206" y="25479"/>
                  </a:moveTo>
                  <a:lnTo>
                    <a:pt x="220735" y="25479"/>
                  </a:lnTo>
                  <a:lnTo>
                    <a:pt x="260660" y="30754"/>
                  </a:lnTo>
                  <a:lnTo>
                    <a:pt x="299174" y="46420"/>
                  </a:lnTo>
                  <a:lnTo>
                    <a:pt x="335783" y="72288"/>
                  </a:lnTo>
                  <a:lnTo>
                    <a:pt x="369996" y="108170"/>
                  </a:lnTo>
                  <a:lnTo>
                    <a:pt x="319886" y="178196"/>
                  </a:lnTo>
                  <a:lnTo>
                    <a:pt x="441084" y="299021"/>
                  </a:lnTo>
                  <a:lnTo>
                    <a:pt x="318519" y="421690"/>
                  </a:lnTo>
                  <a:lnTo>
                    <a:pt x="482510" y="585366"/>
                  </a:lnTo>
                  <a:lnTo>
                    <a:pt x="461735" y="502590"/>
                  </a:lnTo>
                  <a:lnTo>
                    <a:pt x="435556" y="502590"/>
                  </a:lnTo>
                  <a:lnTo>
                    <a:pt x="354450" y="421701"/>
                  </a:lnTo>
                  <a:lnTo>
                    <a:pt x="476961" y="299085"/>
                  </a:lnTo>
                  <a:lnTo>
                    <a:pt x="353073" y="175419"/>
                  </a:lnTo>
                  <a:lnTo>
                    <a:pt x="401627" y="107609"/>
                  </a:lnTo>
                  <a:lnTo>
                    <a:pt x="395961" y="100137"/>
                  </a:lnTo>
                  <a:lnTo>
                    <a:pt x="361777" y="61720"/>
                  </a:lnTo>
                  <a:lnTo>
                    <a:pt x="324705" y="32362"/>
                  </a:lnTo>
                  <a:lnTo>
                    <a:pt x="311206" y="25479"/>
                  </a:lnTo>
                  <a:close/>
                </a:path>
                <a:path w="857250" h="817880">
                  <a:moveTo>
                    <a:pt x="636669" y="0"/>
                  </a:moveTo>
                  <a:lnTo>
                    <a:pt x="594754" y="4885"/>
                  </a:lnTo>
                  <a:lnTo>
                    <a:pt x="554397" y="19599"/>
                  </a:lnTo>
                  <a:lnTo>
                    <a:pt x="516030" y="43868"/>
                  </a:lnTo>
                  <a:lnTo>
                    <a:pt x="480086" y="77421"/>
                  </a:lnTo>
                  <a:lnTo>
                    <a:pt x="446996" y="119984"/>
                  </a:lnTo>
                  <a:lnTo>
                    <a:pt x="417193" y="171286"/>
                  </a:lnTo>
                  <a:lnTo>
                    <a:pt x="413053" y="179500"/>
                  </a:lnTo>
                  <a:lnTo>
                    <a:pt x="532927" y="299021"/>
                  </a:lnTo>
                  <a:lnTo>
                    <a:pt x="414313" y="417822"/>
                  </a:lnTo>
                  <a:lnTo>
                    <a:pt x="435556" y="502590"/>
                  </a:lnTo>
                  <a:lnTo>
                    <a:pt x="461735" y="502590"/>
                  </a:lnTo>
                  <a:lnTo>
                    <a:pt x="442428" y="425665"/>
                  </a:lnTo>
                  <a:lnTo>
                    <a:pt x="568900" y="299085"/>
                  </a:lnTo>
                  <a:lnTo>
                    <a:pt x="444059" y="174571"/>
                  </a:lnTo>
                  <a:lnTo>
                    <a:pt x="485578" y="109577"/>
                  </a:lnTo>
                  <a:lnTo>
                    <a:pt x="528131" y="65972"/>
                  </a:lnTo>
                  <a:lnTo>
                    <a:pt x="569975" y="39982"/>
                  </a:lnTo>
                  <a:lnTo>
                    <a:pt x="609365" y="27834"/>
                  </a:lnTo>
                  <a:lnTo>
                    <a:pt x="644559" y="25752"/>
                  </a:lnTo>
                  <a:lnTo>
                    <a:pt x="731204" y="25752"/>
                  </a:lnTo>
                  <a:lnTo>
                    <a:pt x="726784" y="22816"/>
                  </a:lnTo>
                  <a:lnTo>
                    <a:pt x="679710" y="5215"/>
                  </a:lnTo>
                  <a:lnTo>
                    <a:pt x="636669" y="0"/>
                  </a:lnTo>
                  <a:close/>
                </a:path>
              </a:pathLst>
            </a:custGeom>
            <a:solidFill>
              <a:srgbClr val="A63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09245" y="2405506"/>
              <a:ext cx="857250" cy="817880"/>
            </a:xfrm>
            <a:custGeom>
              <a:avLst/>
              <a:gdLst/>
              <a:ahLst/>
              <a:cxnLst/>
              <a:rect l="l" t="t" r="r" b="b"/>
              <a:pathLst>
                <a:path w="857250" h="817880">
                  <a:moveTo>
                    <a:pt x="679715" y="5215"/>
                  </a:moveTo>
                  <a:lnTo>
                    <a:pt x="636674" y="0"/>
                  </a:lnTo>
                  <a:lnTo>
                    <a:pt x="594759" y="4885"/>
                  </a:lnTo>
                  <a:lnTo>
                    <a:pt x="554402" y="19599"/>
                  </a:lnTo>
                  <a:lnTo>
                    <a:pt x="516035" y="43868"/>
                  </a:lnTo>
                  <a:lnTo>
                    <a:pt x="480091" y="77421"/>
                  </a:lnTo>
                  <a:lnTo>
                    <a:pt x="447001" y="119984"/>
                  </a:lnTo>
                  <a:lnTo>
                    <a:pt x="417198" y="171286"/>
                  </a:lnTo>
                  <a:lnTo>
                    <a:pt x="413058" y="179500"/>
                  </a:lnTo>
                  <a:lnTo>
                    <a:pt x="532964" y="299053"/>
                  </a:lnTo>
                  <a:lnTo>
                    <a:pt x="414318" y="417822"/>
                  </a:lnTo>
                  <a:lnTo>
                    <a:pt x="435561" y="502590"/>
                  </a:lnTo>
                  <a:lnTo>
                    <a:pt x="354455" y="421701"/>
                  </a:lnTo>
                  <a:lnTo>
                    <a:pt x="477019" y="299032"/>
                  </a:lnTo>
                  <a:lnTo>
                    <a:pt x="353078" y="175419"/>
                  </a:lnTo>
                  <a:lnTo>
                    <a:pt x="401632" y="107609"/>
                  </a:lnTo>
                  <a:lnTo>
                    <a:pt x="361782" y="61720"/>
                  </a:lnTo>
                  <a:lnTo>
                    <a:pt x="324710" y="32362"/>
                  </a:lnTo>
                  <a:lnTo>
                    <a:pt x="285360" y="12299"/>
                  </a:lnTo>
                  <a:lnTo>
                    <a:pt x="244343" y="1766"/>
                  </a:lnTo>
                  <a:lnTo>
                    <a:pt x="202267" y="1000"/>
                  </a:lnTo>
                  <a:lnTo>
                    <a:pt x="159744" y="10238"/>
                  </a:lnTo>
                  <a:lnTo>
                    <a:pt x="116808" y="30393"/>
                  </a:lnTo>
                  <a:lnTo>
                    <a:pt x="78516" y="59413"/>
                  </a:lnTo>
                  <a:lnTo>
                    <a:pt x="46280" y="95392"/>
                  </a:lnTo>
                  <a:lnTo>
                    <a:pt x="21509" y="136427"/>
                  </a:lnTo>
                  <a:lnTo>
                    <a:pt x="5612" y="180610"/>
                  </a:lnTo>
                  <a:lnTo>
                    <a:pt x="0" y="226039"/>
                  </a:lnTo>
                  <a:lnTo>
                    <a:pt x="4536" y="275371"/>
                  </a:lnTo>
                  <a:lnTo>
                    <a:pt x="17374" y="325398"/>
                  </a:lnTo>
                  <a:lnTo>
                    <a:pt x="37357" y="375606"/>
                  </a:lnTo>
                  <a:lnTo>
                    <a:pt x="63327" y="425482"/>
                  </a:lnTo>
                  <a:lnTo>
                    <a:pt x="94128" y="474514"/>
                  </a:lnTo>
                  <a:lnTo>
                    <a:pt x="128601" y="522187"/>
                  </a:lnTo>
                  <a:lnTo>
                    <a:pt x="165590" y="567989"/>
                  </a:lnTo>
                  <a:lnTo>
                    <a:pt x="203937" y="611407"/>
                  </a:lnTo>
                  <a:lnTo>
                    <a:pt x="242485" y="651928"/>
                  </a:lnTo>
                  <a:lnTo>
                    <a:pt x="280078" y="689040"/>
                  </a:lnTo>
                  <a:lnTo>
                    <a:pt x="315558" y="722228"/>
                  </a:lnTo>
                  <a:lnTo>
                    <a:pt x="347767" y="750981"/>
                  </a:lnTo>
                  <a:lnTo>
                    <a:pt x="397746" y="793127"/>
                  </a:lnTo>
                  <a:lnTo>
                    <a:pt x="428476" y="817287"/>
                  </a:lnTo>
                  <a:lnTo>
                    <a:pt x="436186" y="811373"/>
                  </a:lnTo>
                  <a:lnTo>
                    <a:pt x="481406" y="774782"/>
                  </a:lnTo>
                  <a:lnTo>
                    <a:pt x="541406" y="722222"/>
                  </a:lnTo>
                  <a:lnTo>
                    <a:pt x="576890" y="689031"/>
                  </a:lnTo>
                  <a:lnTo>
                    <a:pt x="614487" y="651918"/>
                  </a:lnTo>
                  <a:lnTo>
                    <a:pt x="653040" y="611395"/>
                  </a:lnTo>
                  <a:lnTo>
                    <a:pt x="691391" y="567976"/>
                  </a:lnTo>
                  <a:lnTo>
                    <a:pt x="728383" y="522173"/>
                  </a:lnTo>
                  <a:lnTo>
                    <a:pt x="762859" y="474499"/>
                  </a:lnTo>
                  <a:lnTo>
                    <a:pt x="793662" y="425469"/>
                  </a:lnTo>
                  <a:lnTo>
                    <a:pt x="819635" y="375595"/>
                  </a:lnTo>
                  <a:lnTo>
                    <a:pt x="839619" y="325389"/>
                  </a:lnTo>
                  <a:lnTo>
                    <a:pt x="852458" y="275366"/>
                  </a:lnTo>
                  <a:lnTo>
                    <a:pt x="856995" y="226039"/>
                  </a:lnTo>
                  <a:lnTo>
                    <a:pt x="850652" y="177109"/>
                  </a:lnTo>
                  <a:lnTo>
                    <a:pt x="832757" y="130199"/>
                  </a:lnTo>
                  <a:lnTo>
                    <a:pt x="805012" y="87431"/>
                  </a:lnTo>
                  <a:lnTo>
                    <a:pt x="769122" y="50929"/>
                  </a:lnTo>
                  <a:lnTo>
                    <a:pt x="726789" y="22816"/>
                  </a:lnTo>
                  <a:lnTo>
                    <a:pt x="679715" y="5215"/>
                  </a:lnTo>
                  <a:close/>
                </a:path>
                <a:path w="857250" h="817880">
                  <a:moveTo>
                    <a:pt x="428455" y="785152"/>
                  </a:moveTo>
                  <a:lnTo>
                    <a:pt x="391890" y="755046"/>
                  </a:lnTo>
                  <a:lnTo>
                    <a:pt x="333442" y="703534"/>
                  </a:lnTo>
                  <a:lnTo>
                    <a:pt x="298842" y="671069"/>
                  </a:lnTo>
                  <a:lnTo>
                    <a:pt x="262166" y="634834"/>
                  </a:lnTo>
                  <a:lnTo>
                    <a:pt x="224546" y="595357"/>
                  </a:lnTo>
                  <a:lnTo>
                    <a:pt x="187114" y="553165"/>
                  </a:lnTo>
                  <a:lnTo>
                    <a:pt x="151001" y="508785"/>
                  </a:lnTo>
                  <a:lnTo>
                    <a:pt x="117339" y="462745"/>
                  </a:lnTo>
                  <a:lnTo>
                    <a:pt x="87260" y="415571"/>
                  </a:lnTo>
                  <a:lnTo>
                    <a:pt x="61896" y="367792"/>
                  </a:lnTo>
                  <a:lnTo>
                    <a:pt x="42377" y="319934"/>
                  </a:lnTo>
                  <a:lnTo>
                    <a:pt x="29836" y="272525"/>
                  </a:lnTo>
                  <a:lnTo>
                    <a:pt x="25404" y="226092"/>
                  </a:lnTo>
                  <a:lnTo>
                    <a:pt x="32551" y="177795"/>
                  </a:lnTo>
                  <a:lnTo>
                    <a:pt x="52541" y="131552"/>
                  </a:lnTo>
                  <a:lnTo>
                    <a:pt x="83203" y="90286"/>
                  </a:lnTo>
                  <a:lnTo>
                    <a:pt x="122362" y="56922"/>
                  </a:lnTo>
                  <a:lnTo>
                    <a:pt x="167845" y="34382"/>
                  </a:lnTo>
                  <a:lnTo>
                    <a:pt x="207275" y="26084"/>
                  </a:lnTo>
                  <a:lnTo>
                    <a:pt x="220740" y="25479"/>
                  </a:lnTo>
                  <a:lnTo>
                    <a:pt x="260665" y="30754"/>
                  </a:lnTo>
                  <a:lnTo>
                    <a:pt x="299178" y="46420"/>
                  </a:lnTo>
                  <a:lnTo>
                    <a:pt x="335788" y="72288"/>
                  </a:lnTo>
                  <a:lnTo>
                    <a:pt x="370000" y="108170"/>
                  </a:lnTo>
                  <a:lnTo>
                    <a:pt x="319890" y="178196"/>
                  </a:lnTo>
                  <a:lnTo>
                    <a:pt x="441088" y="299021"/>
                  </a:lnTo>
                  <a:lnTo>
                    <a:pt x="318524" y="421690"/>
                  </a:lnTo>
                  <a:lnTo>
                    <a:pt x="482515" y="585366"/>
                  </a:lnTo>
                  <a:lnTo>
                    <a:pt x="442433" y="425665"/>
                  </a:lnTo>
                  <a:lnTo>
                    <a:pt x="568905" y="299085"/>
                  </a:lnTo>
                  <a:lnTo>
                    <a:pt x="444064" y="174571"/>
                  </a:lnTo>
                  <a:lnTo>
                    <a:pt x="485583" y="109577"/>
                  </a:lnTo>
                  <a:lnTo>
                    <a:pt x="528136" y="65972"/>
                  </a:lnTo>
                  <a:lnTo>
                    <a:pt x="569980" y="39982"/>
                  </a:lnTo>
                  <a:lnTo>
                    <a:pt x="609370" y="27834"/>
                  </a:lnTo>
                  <a:lnTo>
                    <a:pt x="644564" y="25752"/>
                  </a:lnTo>
                  <a:lnTo>
                    <a:pt x="673816" y="29963"/>
                  </a:lnTo>
                  <a:lnTo>
                    <a:pt x="715189" y="45587"/>
                  </a:lnTo>
                  <a:lnTo>
                    <a:pt x="752713" y="70754"/>
                  </a:lnTo>
                  <a:lnTo>
                    <a:pt x="784750" y="103425"/>
                  </a:lnTo>
                  <a:lnTo>
                    <a:pt x="809663" y="141563"/>
                  </a:lnTo>
                  <a:lnTo>
                    <a:pt x="825812" y="183131"/>
                  </a:lnTo>
                  <a:lnTo>
                    <a:pt x="831559" y="226092"/>
                  </a:lnTo>
                  <a:lnTo>
                    <a:pt x="827131" y="272502"/>
                  </a:lnTo>
                  <a:lnTo>
                    <a:pt x="814591" y="319894"/>
                  </a:lnTo>
                  <a:lnTo>
                    <a:pt x="795073" y="367740"/>
                  </a:lnTo>
                  <a:lnTo>
                    <a:pt x="769708" y="415512"/>
                  </a:lnTo>
                  <a:lnTo>
                    <a:pt x="739626" y="462681"/>
                  </a:lnTo>
                  <a:lnTo>
                    <a:pt x="705962" y="508721"/>
                  </a:lnTo>
                  <a:lnTo>
                    <a:pt x="669845" y="553103"/>
                  </a:lnTo>
                  <a:lnTo>
                    <a:pt x="632408" y="595300"/>
                  </a:lnTo>
                  <a:lnTo>
                    <a:pt x="594783" y="634784"/>
                  </a:lnTo>
                  <a:lnTo>
                    <a:pt x="558101" y="671026"/>
                  </a:lnTo>
                  <a:lnTo>
                    <a:pt x="523494" y="703500"/>
                  </a:lnTo>
                  <a:lnTo>
                    <a:pt x="492095" y="731677"/>
                  </a:lnTo>
                  <a:lnTo>
                    <a:pt x="443443" y="773031"/>
                  </a:lnTo>
                  <a:lnTo>
                    <a:pt x="428455" y="785152"/>
                  </a:lnTo>
                  <a:close/>
                </a:path>
              </a:pathLst>
            </a:custGeom>
            <a:ln w="28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20670" y="3513073"/>
            <a:ext cx="60826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25"/>
              <a:t>Hinder</a:t>
            </a:r>
            <a:r>
              <a:rPr dirty="0" sz="3200" spc="-70"/>
              <a:t> </a:t>
            </a:r>
            <a:r>
              <a:rPr dirty="0" sz="3200" spc="170"/>
              <a:t>från</a:t>
            </a:r>
            <a:r>
              <a:rPr dirty="0" sz="3200" spc="-70"/>
              <a:t> </a:t>
            </a:r>
            <a:r>
              <a:rPr dirty="0" sz="3200" spc="105"/>
              <a:t>bristen</a:t>
            </a:r>
            <a:r>
              <a:rPr dirty="0" sz="3200" spc="-70"/>
              <a:t> </a:t>
            </a:r>
            <a:r>
              <a:rPr dirty="0" sz="3200" spc="110"/>
              <a:t>på</a:t>
            </a:r>
            <a:r>
              <a:rPr dirty="0" sz="3200" spc="-70"/>
              <a:t> </a:t>
            </a:r>
            <a:r>
              <a:rPr dirty="0" sz="3200" spc="170"/>
              <a:t>empati</a:t>
            </a:r>
            <a:endParaRPr sz="3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857250"/>
            <a:ext cx="10231755" cy="10134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700" spc="100">
                <a:solidFill>
                  <a:srgbClr val="76C5D2"/>
                </a:solidFill>
              </a:rPr>
              <a:t>Varför</a:t>
            </a:r>
            <a:r>
              <a:rPr dirty="0" sz="2700" spc="-50">
                <a:solidFill>
                  <a:srgbClr val="76C5D2"/>
                </a:solidFill>
              </a:rPr>
              <a:t> </a:t>
            </a:r>
            <a:r>
              <a:rPr dirty="0" sz="2700" spc="150">
                <a:solidFill>
                  <a:srgbClr val="76C5D2"/>
                </a:solidFill>
              </a:rPr>
              <a:t>är</a:t>
            </a:r>
            <a:r>
              <a:rPr dirty="0" sz="2700" spc="-45">
                <a:solidFill>
                  <a:srgbClr val="76C5D2"/>
                </a:solidFill>
              </a:rPr>
              <a:t> </a:t>
            </a:r>
            <a:r>
              <a:rPr dirty="0" sz="2700" spc="80">
                <a:solidFill>
                  <a:srgbClr val="76C5D2"/>
                </a:solidFill>
              </a:rPr>
              <a:t>brist</a:t>
            </a:r>
            <a:r>
              <a:rPr dirty="0" sz="2700" spc="-50">
                <a:solidFill>
                  <a:srgbClr val="76C5D2"/>
                </a:solidFill>
              </a:rPr>
              <a:t> </a:t>
            </a:r>
            <a:r>
              <a:rPr dirty="0" sz="2700" spc="90">
                <a:solidFill>
                  <a:srgbClr val="76C5D2"/>
                </a:solidFill>
              </a:rPr>
              <a:t>på</a:t>
            </a:r>
            <a:r>
              <a:rPr dirty="0" sz="2700" spc="-45">
                <a:solidFill>
                  <a:srgbClr val="76C5D2"/>
                </a:solidFill>
              </a:rPr>
              <a:t> </a:t>
            </a:r>
            <a:r>
              <a:rPr dirty="0" sz="2700" spc="145">
                <a:solidFill>
                  <a:srgbClr val="76C5D2"/>
                </a:solidFill>
              </a:rPr>
              <a:t>empati</a:t>
            </a:r>
            <a:r>
              <a:rPr dirty="0" sz="2700" spc="-50">
                <a:solidFill>
                  <a:srgbClr val="76C5D2"/>
                </a:solidFill>
              </a:rPr>
              <a:t> </a:t>
            </a:r>
            <a:r>
              <a:rPr dirty="0" sz="2700" spc="210">
                <a:solidFill>
                  <a:srgbClr val="76C5D2"/>
                </a:solidFill>
              </a:rPr>
              <a:t>ett</a:t>
            </a:r>
            <a:r>
              <a:rPr dirty="0" sz="2700" spc="-45">
                <a:solidFill>
                  <a:srgbClr val="76C5D2"/>
                </a:solidFill>
              </a:rPr>
              <a:t> </a:t>
            </a:r>
            <a:r>
              <a:rPr dirty="0" sz="2700" spc="105">
                <a:solidFill>
                  <a:srgbClr val="76C5D2"/>
                </a:solidFill>
              </a:rPr>
              <a:t>hinder</a:t>
            </a:r>
            <a:r>
              <a:rPr dirty="0" sz="2700" spc="-50">
                <a:solidFill>
                  <a:srgbClr val="76C5D2"/>
                </a:solidFill>
              </a:rPr>
              <a:t> </a:t>
            </a:r>
            <a:r>
              <a:rPr dirty="0" sz="2700" spc="110">
                <a:solidFill>
                  <a:srgbClr val="76C5D2"/>
                </a:solidFill>
              </a:rPr>
              <a:t>för</a:t>
            </a:r>
            <a:r>
              <a:rPr dirty="0" sz="2700" spc="-45">
                <a:solidFill>
                  <a:srgbClr val="76C5D2"/>
                </a:solidFill>
              </a:rPr>
              <a:t> </a:t>
            </a:r>
            <a:r>
              <a:rPr dirty="0" sz="2700" spc="160">
                <a:solidFill>
                  <a:srgbClr val="76C5D2"/>
                </a:solidFill>
              </a:rPr>
              <a:t>Migrant</a:t>
            </a:r>
            <a:r>
              <a:rPr dirty="0" sz="2700" spc="-50">
                <a:solidFill>
                  <a:srgbClr val="76C5D2"/>
                </a:solidFill>
              </a:rPr>
              <a:t> </a:t>
            </a:r>
            <a:r>
              <a:rPr dirty="0" sz="2700" spc="100">
                <a:solidFill>
                  <a:srgbClr val="76C5D2"/>
                </a:solidFill>
              </a:rPr>
              <a:t>Community </a:t>
            </a:r>
            <a:r>
              <a:rPr dirty="0" sz="2700" spc="-735">
                <a:solidFill>
                  <a:srgbClr val="76C5D2"/>
                </a:solidFill>
              </a:rPr>
              <a:t> </a:t>
            </a:r>
            <a:r>
              <a:rPr dirty="0" sz="2700" spc="75">
                <a:solidFill>
                  <a:srgbClr val="76C5D2"/>
                </a:solidFill>
              </a:rPr>
              <a:t>Mediation?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650240" y="2071057"/>
            <a:ext cx="10792460" cy="3890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207645" marR="277495" indent="15240">
              <a:lnSpc>
                <a:spcPts val="2590"/>
              </a:lnSpc>
              <a:spcBef>
                <a:spcPts val="220"/>
              </a:spcBef>
            </a:pPr>
            <a:r>
              <a:rPr dirty="0" sz="2200" spc="20" i="1">
                <a:solidFill>
                  <a:srgbClr val="3F3F3F"/>
                </a:solidFill>
                <a:latin typeface="Trebuchet MS"/>
                <a:cs typeface="Trebuchet MS"/>
              </a:rPr>
              <a:t>PsychologyToday.com</a:t>
            </a:r>
            <a:r>
              <a:rPr dirty="0" sz="2200" spc="-11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15" b="1" i="1">
                <a:solidFill>
                  <a:srgbClr val="76C5D2"/>
                </a:solidFill>
                <a:latin typeface="Trebuchet MS"/>
                <a:cs typeface="Trebuchet MS"/>
              </a:rPr>
              <a:t>definierar</a:t>
            </a:r>
            <a:r>
              <a:rPr dirty="0" sz="2200" spc="-110" b="1" i="1">
                <a:solidFill>
                  <a:srgbClr val="76C5D2"/>
                </a:solidFill>
                <a:latin typeface="Trebuchet MS"/>
                <a:cs typeface="Trebuchet MS"/>
              </a:rPr>
              <a:t> </a:t>
            </a:r>
            <a:r>
              <a:rPr dirty="0" sz="2200" spc="-10" b="1" i="1">
                <a:solidFill>
                  <a:srgbClr val="76C5D2"/>
                </a:solidFill>
                <a:latin typeface="Trebuchet MS"/>
                <a:cs typeface="Trebuchet MS"/>
              </a:rPr>
              <a:t>Empati</a:t>
            </a:r>
            <a:r>
              <a:rPr dirty="0" sz="2200" spc="-110" b="1" i="1">
                <a:solidFill>
                  <a:srgbClr val="76C5D2"/>
                </a:solidFill>
                <a:latin typeface="Trebuchet MS"/>
                <a:cs typeface="Trebuchet MS"/>
              </a:rPr>
              <a:t> </a:t>
            </a:r>
            <a:r>
              <a:rPr dirty="0" sz="2200" spc="15" b="1" i="1">
                <a:solidFill>
                  <a:srgbClr val="76C5D2"/>
                </a:solidFill>
                <a:latin typeface="Trebuchet MS"/>
                <a:cs typeface="Trebuchet MS"/>
              </a:rPr>
              <a:t>som</a:t>
            </a:r>
            <a:r>
              <a:rPr dirty="0" sz="2200" spc="15" i="1">
                <a:solidFill>
                  <a:srgbClr val="3F3F3F"/>
                </a:solidFill>
                <a:latin typeface="Trebuchet MS"/>
                <a:cs typeface="Trebuchet MS"/>
              </a:rPr>
              <a:t>:</a:t>
            </a:r>
            <a:r>
              <a:rPr dirty="0" sz="2200" spc="-11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5" i="1">
                <a:solidFill>
                  <a:srgbClr val="3F3F3F"/>
                </a:solidFill>
                <a:latin typeface="Trebuchet MS"/>
                <a:cs typeface="Trebuchet MS"/>
              </a:rPr>
              <a:t>upplevelsen</a:t>
            </a:r>
            <a:r>
              <a:rPr dirty="0" sz="2200" spc="-10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5" i="1">
                <a:solidFill>
                  <a:srgbClr val="3F3F3F"/>
                </a:solidFill>
                <a:latin typeface="Trebuchet MS"/>
                <a:cs typeface="Trebuchet MS"/>
              </a:rPr>
              <a:t>av</a:t>
            </a:r>
            <a:r>
              <a:rPr dirty="0" sz="2200" spc="-11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105" i="1">
                <a:solidFill>
                  <a:srgbClr val="3F3F3F"/>
                </a:solidFill>
                <a:latin typeface="Trebuchet MS"/>
                <a:cs typeface="Trebuchet MS"/>
              </a:rPr>
              <a:t>att</a:t>
            </a:r>
            <a:r>
              <a:rPr dirty="0" sz="2200" spc="-11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25" i="1">
                <a:solidFill>
                  <a:srgbClr val="3F3F3F"/>
                </a:solidFill>
                <a:latin typeface="Trebuchet MS"/>
                <a:cs typeface="Trebuchet MS"/>
              </a:rPr>
              <a:t>förstå</a:t>
            </a:r>
            <a:r>
              <a:rPr dirty="0" sz="2200" spc="-11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45" i="1">
                <a:solidFill>
                  <a:srgbClr val="3F3F3F"/>
                </a:solidFill>
                <a:latin typeface="Trebuchet MS"/>
                <a:cs typeface="Trebuchet MS"/>
              </a:rPr>
              <a:t>en</a:t>
            </a:r>
            <a:r>
              <a:rPr dirty="0" sz="2200" spc="-11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65" i="1">
                <a:solidFill>
                  <a:srgbClr val="3F3F3F"/>
                </a:solidFill>
                <a:latin typeface="Trebuchet MS"/>
                <a:cs typeface="Trebuchet MS"/>
              </a:rPr>
              <a:t>annan </a:t>
            </a:r>
            <a:r>
              <a:rPr dirty="0" sz="2200" spc="-64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60" i="1">
                <a:solidFill>
                  <a:srgbClr val="3F3F3F"/>
                </a:solidFill>
                <a:latin typeface="Trebuchet MS"/>
                <a:cs typeface="Trebuchet MS"/>
              </a:rPr>
              <a:t>persons </a:t>
            </a:r>
            <a:r>
              <a:rPr dirty="0" sz="2200" spc="-45" i="1">
                <a:solidFill>
                  <a:srgbClr val="3F3F3F"/>
                </a:solidFill>
                <a:latin typeface="Trebuchet MS"/>
                <a:cs typeface="Trebuchet MS"/>
              </a:rPr>
              <a:t>tankar, </a:t>
            </a:r>
            <a:r>
              <a:rPr dirty="0" sz="2200" spc="15" i="1">
                <a:solidFill>
                  <a:srgbClr val="3F3F3F"/>
                </a:solidFill>
                <a:latin typeface="Trebuchet MS"/>
                <a:cs typeface="Trebuchet MS"/>
              </a:rPr>
              <a:t>känslor </a:t>
            </a:r>
            <a:r>
              <a:rPr dirty="0" sz="2200" spc="50" i="1">
                <a:solidFill>
                  <a:srgbClr val="3F3F3F"/>
                </a:solidFill>
                <a:latin typeface="Trebuchet MS"/>
                <a:cs typeface="Trebuchet MS"/>
              </a:rPr>
              <a:t>och </a:t>
            </a:r>
            <a:r>
              <a:rPr dirty="0" sz="2200" spc="-55" i="1">
                <a:solidFill>
                  <a:srgbClr val="3F3F3F"/>
                </a:solidFill>
                <a:latin typeface="Trebuchet MS"/>
                <a:cs typeface="Trebuchet MS"/>
              </a:rPr>
              <a:t>tillstånd </a:t>
            </a:r>
            <a:r>
              <a:rPr dirty="0" sz="2200" spc="-50" i="1">
                <a:solidFill>
                  <a:srgbClr val="3F3F3F"/>
                </a:solidFill>
                <a:latin typeface="Trebuchet MS"/>
                <a:cs typeface="Trebuchet MS"/>
              </a:rPr>
              <a:t>utifrån </a:t>
            </a:r>
            <a:r>
              <a:rPr dirty="0" sz="2200" spc="30" i="1">
                <a:solidFill>
                  <a:srgbClr val="3F3F3F"/>
                </a:solidFill>
                <a:latin typeface="Trebuchet MS"/>
                <a:cs typeface="Trebuchet MS"/>
              </a:rPr>
              <a:t>deras </a:t>
            </a:r>
            <a:r>
              <a:rPr dirty="0" sz="2200" spc="-25" i="1">
                <a:solidFill>
                  <a:srgbClr val="3F3F3F"/>
                </a:solidFill>
                <a:latin typeface="Trebuchet MS"/>
                <a:cs typeface="Trebuchet MS"/>
              </a:rPr>
              <a:t>synvinkel, </a:t>
            </a:r>
            <a:r>
              <a:rPr dirty="0" sz="2200" spc="20" i="1">
                <a:solidFill>
                  <a:srgbClr val="3F3F3F"/>
                </a:solidFill>
                <a:latin typeface="Trebuchet MS"/>
                <a:cs typeface="Trebuchet MS"/>
              </a:rPr>
              <a:t>snarare </a:t>
            </a:r>
            <a:r>
              <a:rPr dirty="0" sz="2200" spc="55" i="1">
                <a:solidFill>
                  <a:srgbClr val="3F3F3F"/>
                </a:solidFill>
                <a:latin typeface="Trebuchet MS"/>
                <a:cs typeface="Trebuchet MS"/>
              </a:rPr>
              <a:t>än </a:t>
            </a:r>
            <a:r>
              <a:rPr dirty="0" sz="2200" spc="-25" i="1">
                <a:solidFill>
                  <a:srgbClr val="3F3F3F"/>
                </a:solidFill>
                <a:latin typeface="Trebuchet MS"/>
                <a:cs typeface="Trebuchet MS"/>
              </a:rPr>
              <a:t>från </a:t>
            </a:r>
            <a:r>
              <a:rPr dirty="0" sz="2200" spc="5" i="1">
                <a:solidFill>
                  <a:srgbClr val="3F3F3F"/>
                </a:solidFill>
                <a:latin typeface="Trebuchet MS"/>
                <a:cs typeface="Trebuchet MS"/>
              </a:rPr>
              <a:t>din </a:t>
            </a:r>
            <a:r>
              <a:rPr dirty="0" sz="2200" spc="1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5" i="1">
                <a:solidFill>
                  <a:srgbClr val="3F3F3F"/>
                </a:solidFill>
                <a:latin typeface="Trebuchet MS"/>
                <a:cs typeface="Trebuchet MS"/>
              </a:rPr>
              <a:t>egen.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125" i="1">
                <a:solidFill>
                  <a:srgbClr val="3F3F3F"/>
                </a:solidFill>
                <a:latin typeface="Trebuchet MS"/>
                <a:cs typeface="Trebuchet MS"/>
              </a:rPr>
              <a:t>Du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5" i="1">
                <a:solidFill>
                  <a:srgbClr val="3F3F3F"/>
                </a:solidFill>
                <a:latin typeface="Trebuchet MS"/>
                <a:cs typeface="Trebuchet MS"/>
              </a:rPr>
              <a:t>försöker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45" i="1">
                <a:solidFill>
                  <a:srgbClr val="3F3F3F"/>
                </a:solidFill>
                <a:latin typeface="Trebuchet MS"/>
                <a:cs typeface="Trebuchet MS"/>
              </a:rPr>
              <a:t>föreställa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40" i="1">
                <a:solidFill>
                  <a:srgbClr val="3F3F3F"/>
                </a:solidFill>
                <a:latin typeface="Trebuchet MS"/>
                <a:cs typeface="Trebuchet MS"/>
              </a:rPr>
              <a:t>dig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65" i="1">
                <a:solidFill>
                  <a:srgbClr val="3F3F3F"/>
                </a:solidFill>
                <a:latin typeface="Trebuchet MS"/>
                <a:cs typeface="Trebuchet MS"/>
              </a:rPr>
              <a:t>själv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135" i="1">
                <a:solidFill>
                  <a:srgbClr val="3F3F3F"/>
                </a:solidFill>
                <a:latin typeface="Trebuchet MS"/>
                <a:cs typeface="Trebuchet MS"/>
              </a:rPr>
              <a:t>i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30" i="1">
                <a:solidFill>
                  <a:srgbClr val="3F3F3F"/>
                </a:solidFill>
                <a:latin typeface="Trebuchet MS"/>
                <a:cs typeface="Trebuchet MS"/>
              </a:rPr>
              <a:t>deras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60" i="1">
                <a:solidFill>
                  <a:srgbClr val="3F3F3F"/>
                </a:solidFill>
                <a:latin typeface="Trebuchet MS"/>
                <a:cs typeface="Trebuchet MS"/>
              </a:rPr>
              <a:t>ställe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40" i="1">
                <a:solidFill>
                  <a:srgbClr val="3F3F3F"/>
                </a:solidFill>
                <a:latin typeface="Trebuchet MS"/>
                <a:cs typeface="Trebuchet MS"/>
              </a:rPr>
              <a:t>för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105" i="1">
                <a:solidFill>
                  <a:srgbClr val="3F3F3F"/>
                </a:solidFill>
                <a:latin typeface="Trebuchet MS"/>
                <a:cs typeface="Trebuchet MS"/>
              </a:rPr>
              <a:t>att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-25" i="1">
                <a:solidFill>
                  <a:srgbClr val="3F3F3F"/>
                </a:solidFill>
                <a:latin typeface="Trebuchet MS"/>
                <a:cs typeface="Trebuchet MS"/>
              </a:rPr>
              <a:t>förstå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25" i="1">
                <a:solidFill>
                  <a:srgbClr val="3F3F3F"/>
                </a:solidFill>
                <a:latin typeface="Trebuchet MS"/>
                <a:cs typeface="Trebuchet MS"/>
              </a:rPr>
              <a:t>vad</a:t>
            </a:r>
            <a:r>
              <a:rPr dirty="0" sz="2200" spc="-12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200" spc="30" i="1">
                <a:solidFill>
                  <a:srgbClr val="3F3F3F"/>
                </a:solidFill>
                <a:latin typeface="Trebuchet MS"/>
                <a:cs typeface="Trebuchet MS"/>
              </a:rPr>
              <a:t>de</a:t>
            </a:r>
            <a:endParaRPr sz="2200">
              <a:latin typeface="Trebuchet MS"/>
              <a:cs typeface="Trebuchet MS"/>
            </a:endParaRPr>
          </a:p>
          <a:p>
            <a:pPr marL="3734435">
              <a:lnSpc>
                <a:spcPts val="2560"/>
              </a:lnSpc>
            </a:pPr>
            <a:r>
              <a:rPr dirty="0" sz="2400" spc="35" i="1">
                <a:solidFill>
                  <a:srgbClr val="3F3F3F"/>
                </a:solidFill>
                <a:latin typeface="Trebuchet MS"/>
                <a:cs typeface="Trebuchet MS"/>
              </a:rPr>
              <a:t>känner</a:t>
            </a:r>
            <a:r>
              <a:rPr dirty="0" sz="2400" spc="-12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400" spc="-80" i="1">
                <a:solidFill>
                  <a:srgbClr val="3F3F3F"/>
                </a:solidFill>
                <a:latin typeface="Trebuchet MS"/>
                <a:cs typeface="Trebuchet MS"/>
              </a:rPr>
              <a:t>eller</a:t>
            </a:r>
            <a:r>
              <a:rPr dirty="0" sz="2400" spc="-12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2400" spc="-30" i="1">
                <a:solidFill>
                  <a:srgbClr val="3F3F3F"/>
                </a:solidFill>
                <a:latin typeface="Trebuchet MS"/>
                <a:cs typeface="Trebuchet MS"/>
              </a:rPr>
              <a:t>upplever.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dirty="0" sz="2300" spc="10">
                <a:solidFill>
                  <a:srgbClr val="F6BB66"/>
                </a:solidFill>
                <a:latin typeface="Lucida Sans Unicode"/>
                <a:cs typeface="Lucida Sans Unicode"/>
              </a:rPr>
              <a:t>KOM</a:t>
            </a:r>
            <a:r>
              <a:rPr dirty="0" sz="23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F6BB66"/>
                </a:solidFill>
                <a:latin typeface="Lucida Sans Unicode"/>
                <a:cs typeface="Lucida Sans Unicode"/>
              </a:rPr>
              <a:t>IHÅG</a:t>
            </a:r>
            <a:r>
              <a:rPr dirty="0" sz="23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6BB66"/>
                </a:solidFill>
                <a:latin typeface="Lucida Sans Unicode"/>
                <a:cs typeface="Lucida Sans Unicode"/>
              </a:rPr>
              <a:t>–</a:t>
            </a:r>
            <a:r>
              <a:rPr dirty="0" sz="23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F6BB66"/>
                </a:solidFill>
                <a:latin typeface="Lucida Sans Unicode"/>
                <a:cs typeface="Lucida Sans Unicode"/>
              </a:rPr>
              <a:t>alla</a:t>
            </a:r>
            <a:r>
              <a:rPr dirty="0" sz="23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F6BB66"/>
                </a:solidFill>
                <a:latin typeface="Lucida Sans Unicode"/>
                <a:cs typeface="Lucida Sans Unicode"/>
              </a:rPr>
              <a:t>människor</a:t>
            </a:r>
            <a:r>
              <a:rPr dirty="0" sz="23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6BB66"/>
                </a:solidFill>
                <a:latin typeface="Lucida Sans Unicode"/>
                <a:cs typeface="Lucida Sans Unicode"/>
              </a:rPr>
              <a:t>vårdar</a:t>
            </a:r>
            <a:r>
              <a:rPr dirty="0" sz="23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6BB66"/>
                </a:solidFill>
                <a:latin typeface="Lucida Sans Unicode"/>
                <a:cs typeface="Lucida Sans Unicode"/>
              </a:rPr>
              <a:t>inte</a:t>
            </a:r>
            <a:r>
              <a:rPr dirty="0" sz="2300" spc="-135">
                <a:solidFill>
                  <a:srgbClr val="F6BB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F6BB66"/>
                </a:solidFill>
                <a:latin typeface="Lucida Sans Unicode"/>
                <a:cs typeface="Lucida Sans Unicode"/>
              </a:rPr>
              <a:t>EMPATI!</a:t>
            </a:r>
            <a:endParaRPr sz="2300">
              <a:latin typeface="Lucida Sans Unicode"/>
              <a:cs typeface="Lucida Sans Unicode"/>
            </a:endParaRPr>
          </a:p>
          <a:p>
            <a:pPr marL="355600" marR="235585" indent="-342900">
              <a:lnSpc>
                <a:spcPts val="2590"/>
              </a:lnSpc>
              <a:spcBef>
                <a:spcPts val="1065"/>
              </a:spcBef>
              <a:buSzPct val="109090"/>
              <a:buFont typeface="MS UI Gothic"/>
              <a:buChar char="➢"/>
              <a:tabLst>
                <a:tab pos="355600" algn="l"/>
              </a:tabLst>
            </a:pPr>
            <a:r>
              <a:rPr dirty="0" sz="2200" spc="-35">
                <a:solidFill>
                  <a:srgbClr val="767171"/>
                </a:solidFill>
                <a:latin typeface="Lucida Sans Unicode"/>
                <a:cs typeface="Lucida Sans Unicode"/>
              </a:rPr>
              <a:t>Tyvärr</a:t>
            </a:r>
            <a:r>
              <a:rPr dirty="0" sz="2200" spc="-12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767171"/>
                </a:solidFill>
                <a:latin typeface="Lucida Sans Unicode"/>
                <a:cs typeface="Lucida Sans Unicode"/>
              </a:rPr>
              <a:t>har</a:t>
            </a:r>
            <a:r>
              <a:rPr dirty="0" sz="2200" spc="-12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767171"/>
                </a:solidFill>
                <a:latin typeface="Lucida Sans Unicode"/>
                <a:cs typeface="Lucida Sans Unicode"/>
              </a:rPr>
              <a:t>inte</a:t>
            </a:r>
            <a:r>
              <a:rPr dirty="0" sz="2200" spc="-12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767171"/>
                </a:solidFill>
                <a:latin typeface="Lucida Sans Unicode"/>
                <a:cs typeface="Lucida Sans Unicode"/>
              </a:rPr>
              <a:t>alla</a:t>
            </a:r>
            <a:r>
              <a:rPr dirty="0" sz="22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767171"/>
                </a:solidFill>
                <a:latin typeface="Lucida Sans Unicode"/>
                <a:cs typeface="Lucida Sans Unicode"/>
              </a:rPr>
              <a:t>egenskapen</a:t>
            </a:r>
            <a:r>
              <a:rPr dirty="0" sz="2200" spc="-12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767171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767171"/>
                </a:solidFill>
                <a:latin typeface="Lucida Sans Unicode"/>
                <a:cs typeface="Lucida Sans Unicode"/>
              </a:rPr>
              <a:t>förstå</a:t>
            </a:r>
            <a:r>
              <a:rPr dirty="0" sz="22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767171"/>
                </a:solidFill>
                <a:latin typeface="Lucida Sans Unicode"/>
                <a:cs typeface="Lucida Sans Unicode"/>
              </a:rPr>
              <a:t>människors</a:t>
            </a:r>
            <a:r>
              <a:rPr dirty="0" sz="2200" spc="-12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767171"/>
                </a:solidFill>
                <a:latin typeface="Lucida Sans Unicode"/>
                <a:cs typeface="Lucida Sans Unicode"/>
              </a:rPr>
              <a:t>behov,</a:t>
            </a:r>
            <a:r>
              <a:rPr dirty="0" sz="2200" spc="-12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767171"/>
                </a:solidFill>
                <a:latin typeface="Lucida Sans Unicode"/>
                <a:cs typeface="Lucida Sans Unicode"/>
              </a:rPr>
              <a:t>särskilt</a:t>
            </a:r>
            <a:r>
              <a:rPr dirty="0" sz="22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767171"/>
                </a:solidFill>
                <a:latin typeface="Lucida Sans Unicode"/>
                <a:cs typeface="Lucida Sans Unicode"/>
              </a:rPr>
              <a:t>behoven </a:t>
            </a:r>
            <a:r>
              <a:rPr dirty="0" sz="2200" spc="-68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767171"/>
                </a:solidFill>
                <a:latin typeface="Lucida Sans Unicode"/>
                <a:cs typeface="Lucida Sans Unicode"/>
              </a:rPr>
              <a:t>hos </a:t>
            </a:r>
            <a:r>
              <a:rPr dirty="0" sz="2200" spc="-5">
                <a:solidFill>
                  <a:srgbClr val="767171"/>
                </a:solidFill>
                <a:latin typeface="Lucida Sans Unicode"/>
                <a:cs typeface="Lucida Sans Unicode"/>
              </a:rPr>
              <a:t>dem </a:t>
            </a:r>
            <a:r>
              <a:rPr dirty="0" sz="2200" spc="-30">
                <a:solidFill>
                  <a:srgbClr val="767171"/>
                </a:solidFill>
                <a:latin typeface="Lucida Sans Unicode"/>
                <a:cs typeface="Lucida Sans Unicode"/>
              </a:rPr>
              <a:t>som </a:t>
            </a:r>
            <a:r>
              <a:rPr dirty="0" sz="2200" spc="10">
                <a:solidFill>
                  <a:srgbClr val="767171"/>
                </a:solidFill>
                <a:latin typeface="Lucida Sans Unicode"/>
                <a:cs typeface="Lucida Sans Unicode"/>
              </a:rPr>
              <a:t>är </a:t>
            </a:r>
            <a:r>
              <a:rPr dirty="0" sz="2200" spc="-5">
                <a:solidFill>
                  <a:srgbClr val="767171"/>
                </a:solidFill>
                <a:latin typeface="Lucida Sans Unicode"/>
                <a:cs typeface="Lucida Sans Unicode"/>
              </a:rPr>
              <a:t>nya </a:t>
            </a:r>
            <a:r>
              <a:rPr dirty="0" sz="2200" spc="-70">
                <a:solidFill>
                  <a:srgbClr val="767171"/>
                </a:solidFill>
                <a:latin typeface="Lucida Sans Unicode"/>
                <a:cs typeface="Lucida Sans Unicode"/>
              </a:rPr>
              <a:t>i </a:t>
            </a:r>
            <a:r>
              <a:rPr dirty="0" sz="2200" spc="-30">
                <a:solidFill>
                  <a:srgbClr val="767171"/>
                </a:solidFill>
                <a:latin typeface="Lucida Sans Unicode"/>
                <a:cs typeface="Lucida Sans Unicode"/>
              </a:rPr>
              <a:t>samhället, </a:t>
            </a:r>
            <a:r>
              <a:rPr dirty="0" sz="2200" spc="-35">
                <a:solidFill>
                  <a:srgbClr val="767171"/>
                </a:solidFill>
                <a:latin typeface="Lucida Sans Unicode"/>
                <a:cs typeface="Lucida Sans Unicode"/>
              </a:rPr>
              <a:t>och </a:t>
            </a:r>
            <a:r>
              <a:rPr dirty="0" sz="2200" spc="-15">
                <a:solidFill>
                  <a:srgbClr val="767171"/>
                </a:solidFill>
                <a:latin typeface="Lucida Sans Unicode"/>
                <a:cs typeface="Lucida Sans Unicode"/>
              </a:rPr>
              <a:t>därför </a:t>
            </a:r>
            <a:r>
              <a:rPr dirty="0" sz="2200" spc="10">
                <a:solidFill>
                  <a:srgbClr val="767171"/>
                </a:solidFill>
                <a:latin typeface="Lucida Sans Unicode"/>
                <a:cs typeface="Lucida Sans Unicode"/>
              </a:rPr>
              <a:t>är </a:t>
            </a:r>
            <a:r>
              <a:rPr dirty="0" sz="2200" spc="-15">
                <a:solidFill>
                  <a:srgbClr val="767171"/>
                </a:solidFill>
                <a:latin typeface="Lucida Sans Unicode"/>
                <a:cs typeface="Lucida Sans Unicode"/>
              </a:rPr>
              <a:t>deras behov </a:t>
            </a:r>
            <a:r>
              <a:rPr dirty="0" sz="2200" spc="-5">
                <a:solidFill>
                  <a:srgbClr val="767171"/>
                </a:solidFill>
                <a:latin typeface="Lucida Sans Unicode"/>
                <a:cs typeface="Lucida Sans Unicode"/>
              </a:rPr>
              <a:t>nya </a:t>
            </a:r>
            <a:r>
              <a:rPr dirty="0" sz="2200" spc="-25">
                <a:solidFill>
                  <a:srgbClr val="767171"/>
                </a:solidFill>
                <a:latin typeface="Lucida Sans Unicode"/>
                <a:cs typeface="Lucida Sans Unicode"/>
              </a:rPr>
              <a:t>för </a:t>
            </a:r>
            <a:r>
              <a:rPr dirty="0" sz="2200" spc="-5">
                <a:solidFill>
                  <a:srgbClr val="767171"/>
                </a:solidFill>
                <a:latin typeface="Lucida Sans Unicode"/>
                <a:cs typeface="Lucida Sans Unicode"/>
              </a:rPr>
              <a:t>denna </a:t>
            </a:r>
            <a:r>
              <a:rPr dirty="0" sz="220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767171"/>
                </a:solidFill>
                <a:latin typeface="Lucida Sans Unicode"/>
                <a:cs typeface="Lucida Sans Unicode"/>
              </a:rPr>
              <a:t>gemenskap</a:t>
            </a:r>
            <a:endParaRPr sz="220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07400"/>
              </a:lnSpc>
              <a:spcBef>
                <a:spcPts val="465"/>
              </a:spcBef>
              <a:buSzPct val="126315"/>
              <a:buFont typeface="MS UI Gothic"/>
              <a:buChar char="➢"/>
              <a:tabLst>
                <a:tab pos="355600" algn="l"/>
              </a:tabLst>
            </a:pPr>
            <a:r>
              <a:rPr dirty="0" sz="1900" spc="20">
                <a:solidFill>
                  <a:srgbClr val="767171"/>
                </a:solidFill>
                <a:latin typeface="Lucida Sans Unicode"/>
                <a:cs typeface="Lucida Sans Unicode"/>
              </a:rPr>
              <a:t>När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767171"/>
                </a:solidFill>
                <a:latin typeface="Lucida Sans Unicode"/>
                <a:cs typeface="Lucida Sans Unicode"/>
              </a:rPr>
              <a:t>värdgemenskapens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767171"/>
                </a:solidFill>
                <a:latin typeface="Lucida Sans Unicode"/>
                <a:cs typeface="Lucida Sans Unicode"/>
              </a:rPr>
              <a:t>medlemmar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767171"/>
                </a:solidFill>
                <a:latin typeface="Lucida Sans Unicode"/>
                <a:cs typeface="Lucida Sans Unicode"/>
              </a:rPr>
              <a:t>inte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767171"/>
                </a:solidFill>
                <a:latin typeface="Lucida Sans Unicode"/>
                <a:cs typeface="Lucida Sans Unicode"/>
              </a:rPr>
              <a:t>kan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767171"/>
                </a:solidFill>
                <a:latin typeface="Lucida Sans Unicode"/>
                <a:cs typeface="Lucida Sans Unicode"/>
              </a:rPr>
              <a:t>förstå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767171"/>
                </a:solidFill>
                <a:latin typeface="Lucida Sans Unicode"/>
                <a:cs typeface="Lucida Sans Unicode"/>
              </a:rPr>
              <a:t>din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767171"/>
                </a:solidFill>
                <a:latin typeface="Lucida Sans Unicode"/>
                <a:cs typeface="Lucida Sans Unicode"/>
              </a:rPr>
              <a:t>smärta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767171"/>
                </a:solidFill>
                <a:latin typeface="Lucida Sans Unicode"/>
                <a:cs typeface="Lucida Sans Unicode"/>
              </a:rPr>
              <a:t>eller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767171"/>
                </a:solidFill>
                <a:latin typeface="Lucida Sans Unicode"/>
                <a:cs typeface="Lucida Sans Unicode"/>
              </a:rPr>
              <a:t>var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767171"/>
                </a:solidFill>
                <a:latin typeface="Lucida Sans Unicode"/>
                <a:cs typeface="Lucida Sans Unicode"/>
              </a:rPr>
              <a:t>dina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767171"/>
                </a:solidFill>
                <a:latin typeface="Lucida Sans Unicode"/>
                <a:cs typeface="Lucida Sans Unicode"/>
              </a:rPr>
              <a:t>motiv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767171"/>
                </a:solidFill>
                <a:latin typeface="Lucida Sans Unicode"/>
                <a:cs typeface="Lucida Sans Unicode"/>
              </a:rPr>
              <a:t>kommer </a:t>
            </a:r>
            <a:r>
              <a:rPr dirty="0" sz="1900" spc="-58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767171"/>
                </a:solidFill>
                <a:latin typeface="Lucida Sans Unicode"/>
                <a:cs typeface="Lucida Sans Unicode"/>
              </a:rPr>
              <a:t>ifrån,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767171"/>
                </a:solidFill>
                <a:latin typeface="Lucida Sans Unicode"/>
                <a:cs typeface="Lucida Sans Unicode"/>
              </a:rPr>
              <a:t>kanske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767171"/>
                </a:solidFill>
                <a:latin typeface="Lucida Sans Unicode"/>
                <a:cs typeface="Lucida Sans Unicode"/>
              </a:rPr>
              <a:t>de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767171"/>
                </a:solidFill>
                <a:latin typeface="Lucida Sans Unicode"/>
                <a:cs typeface="Lucida Sans Unicode"/>
              </a:rPr>
              <a:t>inte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767171"/>
                </a:solidFill>
                <a:latin typeface="Lucida Sans Unicode"/>
                <a:cs typeface="Lucida Sans Unicode"/>
              </a:rPr>
              <a:t>alltid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767171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767171"/>
                </a:solidFill>
                <a:latin typeface="Lucida Sans Unicode"/>
                <a:cs typeface="Lucida Sans Unicode"/>
              </a:rPr>
              <a:t>stödjande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767171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767171"/>
                </a:solidFill>
                <a:latin typeface="Lucida Sans Unicode"/>
                <a:cs typeface="Lucida Sans Unicode"/>
              </a:rPr>
              <a:t>kan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767171"/>
                </a:solidFill>
                <a:latin typeface="Lucida Sans Unicode"/>
                <a:cs typeface="Lucida Sans Unicode"/>
              </a:rPr>
              <a:t>till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767171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767171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767171"/>
                </a:solidFill>
                <a:latin typeface="Lucida Sans Unicode"/>
                <a:cs typeface="Lucida Sans Unicode"/>
              </a:rPr>
              <a:t>invända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767171"/>
                </a:solidFill>
                <a:latin typeface="Lucida Sans Unicode"/>
                <a:cs typeface="Lucida Sans Unicode"/>
              </a:rPr>
              <a:t>mot</a:t>
            </a:r>
            <a:r>
              <a:rPr dirty="0" sz="1900" spc="-10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767171"/>
                </a:solidFill>
                <a:latin typeface="Lucida Sans Unicode"/>
                <a:cs typeface="Lucida Sans Unicode"/>
              </a:rPr>
              <a:t>dina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767171"/>
                </a:solidFill>
                <a:latin typeface="Lucida Sans Unicode"/>
                <a:cs typeface="Lucida Sans Unicode"/>
              </a:rPr>
              <a:t>handlingar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2231" y="301752"/>
            <a:ext cx="11513820" cy="1859280"/>
          </a:xfrm>
          <a:prstGeom prst="rect"/>
          <a:solidFill>
            <a:srgbClr val="76C5D2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marL="542290">
              <a:lnSpc>
                <a:spcPct val="100000"/>
              </a:lnSpc>
              <a:spcBef>
                <a:spcPts val="5"/>
              </a:spcBef>
            </a:pPr>
            <a:r>
              <a:rPr dirty="0" sz="3400" spc="-60" b="0">
                <a:latin typeface="Lucida Sans Unicode"/>
                <a:cs typeface="Lucida Sans Unicode"/>
              </a:rPr>
              <a:t>Effektiv</a:t>
            </a:r>
            <a:r>
              <a:rPr dirty="0" sz="3400" spc="-195" b="0">
                <a:latin typeface="Lucida Sans Unicode"/>
                <a:cs typeface="Lucida Sans Unicode"/>
              </a:rPr>
              <a:t> </a:t>
            </a:r>
            <a:r>
              <a:rPr dirty="0" sz="3400" spc="-40" b="0">
                <a:latin typeface="Lucida Sans Unicode"/>
                <a:cs typeface="Lucida Sans Unicode"/>
              </a:rPr>
              <a:t>medling</a:t>
            </a:r>
            <a:r>
              <a:rPr dirty="0" sz="3400" spc="-195" b="0">
                <a:latin typeface="Lucida Sans Unicode"/>
                <a:cs typeface="Lucida Sans Unicode"/>
              </a:rPr>
              <a:t> </a:t>
            </a:r>
            <a:r>
              <a:rPr dirty="0" sz="3400" spc="-110" b="0">
                <a:latin typeface="Lucida Sans Unicode"/>
                <a:cs typeface="Lucida Sans Unicode"/>
              </a:rPr>
              <a:t>i</a:t>
            </a:r>
            <a:r>
              <a:rPr dirty="0" sz="3400" spc="-195" b="0">
                <a:latin typeface="Lucida Sans Unicode"/>
                <a:cs typeface="Lucida Sans Unicode"/>
              </a:rPr>
              <a:t> </a:t>
            </a:r>
            <a:r>
              <a:rPr dirty="0" sz="3400" spc="-50" b="0">
                <a:latin typeface="Lucida Sans Unicode"/>
                <a:cs typeface="Lucida Sans Unicode"/>
              </a:rPr>
              <a:t>gemenskapsmiljön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2341499"/>
            <a:ext cx="9792335" cy="3829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12090" indent="-343535">
              <a:lnSpc>
                <a:spcPct val="127099"/>
              </a:lnSpc>
              <a:spcBef>
                <a:spcPts val="100"/>
              </a:spcBef>
              <a:buSzPct val="141176"/>
              <a:buFont typeface="MS UI Gothic"/>
              <a:buChar char="✓"/>
              <a:tabLst>
                <a:tab pos="356235" algn="l"/>
              </a:tabLst>
            </a:pPr>
            <a:r>
              <a:rPr dirty="0" sz="1700" spc="-25">
                <a:solidFill>
                  <a:srgbClr val="5E5E5E"/>
                </a:solidFill>
                <a:latin typeface="Lucida Sans Unicode"/>
                <a:cs typeface="Lucida Sans Unicode"/>
              </a:rPr>
              <a:t>Effektiva</a:t>
            </a:r>
            <a:r>
              <a:rPr dirty="0" sz="17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E5E5E"/>
                </a:solidFill>
                <a:latin typeface="Lucida Sans Unicode"/>
                <a:cs typeface="Lucida Sans Unicode"/>
              </a:rPr>
              <a:t>medlare</a:t>
            </a:r>
            <a:r>
              <a:rPr dirty="0" sz="1700" spc="-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700" spc="-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E5E5E"/>
                </a:solidFill>
                <a:latin typeface="Lucida Sans Unicode"/>
                <a:cs typeface="Lucida Sans Unicode"/>
              </a:rPr>
              <a:t>invandrargemenskapen</a:t>
            </a:r>
            <a:r>
              <a:rPr dirty="0" sz="1700" spc="-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65" b="1">
                <a:solidFill>
                  <a:srgbClr val="76C5D2"/>
                </a:solidFill>
                <a:latin typeface="Arial"/>
                <a:cs typeface="Arial"/>
              </a:rPr>
              <a:t>representera</a:t>
            </a:r>
            <a:r>
              <a:rPr dirty="0" sz="1700" spc="-2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700" spc="95" b="1">
                <a:solidFill>
                  <a:srgbClr val="76C5D2"/>
                </a:solidFill>
                <a:latin typeface="Arial"/>
                <a:cs typeface="Arial"/>
              </a:rPr>
              <a:t>rättigheter</a:t>
            </a:r>
            <a:r>
              <a:rPr dirty="0" sz="1700" spc="-2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700" spc="5" b="1">
                <a:solidFill>
                  <a:srgbClr val="76C5D2"/>
                </a:solidFill>
                <a:latin typeface="Arial"/>
                <a:cs typeface="Arial"/>
              </a:rPr>
              <a:t>och</a:t>
            </a:r>
            <a:r>
              <a:rPr dirty="0" sz="1700" spc="-2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700" spc="40" b="1">
                <a:solidFill>
                  <a:srgbClr val="76C5D2"/>
                </a:solidFill>
                <a:latin typeface="Arial"/>
                <a:cs typeface="Arial"/>
              </a:rPr>
              <a:t>intressen</a:t>
            </a:r>
            <a:r>
              <a:rPr dirty="0" sz="1700" spc="-2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700" spc="70" b="1">
                <a:solidFill>
                  <a:srgbClr val="76C5D2"/>
                </a:solidFill>
                <a:latin typeface="Arial"/>
                <a:cs typeface="Arial"/>
              </a:rPr>
              <a:t>för </a:t>
            </a:r>
            <a:r>
              <a:rPr dirty="0" sz="1700" spc="-459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700" spc="60" b="1">
                <a:solidFill>
                  <a:srgbClr val="76C5D2"/>
                </a:solidFill>
                <a:latin typeface="Arial"/>
                <a:cs typeface="Arial"/>
              </a:rPr>
              <a:t>människor</a:t>
            </a:r>
            <a:r>
              <a:rPr dirty="0" sz="170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700" spc="70" b="1">
                <a:solidFill>
                  <a:srgbClr val="76C5D2"/>
                </a:solidFill>
                <a:latin typeface="Arial"/>
                <a:cs typeface="Arial"/>
              </a:rPr>
              <a:t>inom</a:t>
            </a:r>
            <a:r>
              <a:rPr dirty="0" sz="1700" spc="-3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700" spc="65" b="1">
                <a:solidFill>
                  <a:srgbClr val="76C5D2"/>
                </a:solidFill>
                <a:latin typeface="Arial"/>
                <a:cs typeface="Arial"/>
              </a:rPr>
              <a:t>invandrarsamhällen</a:t>
            </a:r>
            <a:endParaRPr sz="1700">
              <a:latin typeface="Arial"/>
              <a:cs typeface="Arial"/>
            </a:endParaRPr>
          </a:p>
          <a:p>
            <a:pPr marL="355600" marR="5080" indent="-343535">
              <a:lnSpc>
                <a:spcPct val="113700"/>
              </a:lnSpc>
              <a:spcBef>
                <a:spcPts val="1045"/>
              </a:spcBef>
              <a:buSzPct val="126315"/>
              <a:buFont typeface="MS UI Gothic"/>
              <a:buChar char="✓"/>
              <a:tabLst>
                <a:tab pos="356235" algn="l"/>
              </a:tabLst>
            </a:pP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Effektiv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medling,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alla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5E5E5E"/>
                </a:solidFill>
                <a:latin typeface="Lucida Sans Unicode"/>
                <a:cs typeface="Lucida Sans Unicode"/>
              </a:rPr>
              <a:t>slag,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kräver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man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bygger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65" b="1">
                <a:solidFill>
                  <a:srgbClr val="76C5D2"/>
                </a:solidFill>
                <a:latin typeface="Arial"/>
                <a:cs typeface="Arial"/>
              </a:rPr>
              <a:t>fast</a:t>
            </a:r>
            <a:r>
              <a:rPr dirty="0" sz="1900" spc="-2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80" b="1">
                <a:solidFill>
                  <a:srgbClr val="76C5D2"/>
                </a:solidFill>
                <a:latin typeface="Arial"/>
                <a:cs typeface="Arial"/>
              </a:rPr>
              <a:t>strategi</a:t>
            </a:r>
            <a:r>
              <a:rPr dirty="0" sz="1900" spc="-2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76C5D2"/>
                </a:solidFill>
                <a:latin typeface="Arial"/>
                <a:cs typeface="Arial"/>
              </a:rPr>
              <a:t>eller</a:t>
            </a:r>
            <a:r>
              <a:rPr dirty="0" sz="1900" spc="-2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76C5D2"/>
                </a:solidFill>
                <a:latin typeface="Arial"/>
                <a:cs typeface="Arial"/>
              </a:rPr>
              <a:t>plan</a:t>
            </a:r>
            <a:r>
              <a:rPr dirty="0" sz="1900" spc="-2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 </a:t>
            </a:r>
            <a:r>
              <a:rPr dirty="0" sz="1900" spc="-5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öva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färdigheter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för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hjälpa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dig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känna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dig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bekväm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säker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på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5">
                <a:solidFill>
                  <a:srgbClr val="5E5E5E"/>
                </a:solidFill>
                <a:latin typeface="Lucida Sans Unicode"/>
                <a:cs typeface="Lucida Sans Unicode"/>
              </a:rPr>
              <a:t>nå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dina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medlingsmål</a:t>
            </a:r>
            <a:endParaRPr sz="190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SzPct val="109090"/>
              <a:buFont typeface="MS UI Gothic"/>
              <a:buChar char="✓"/>
              <a:tabLst>
                <a:tab pos="356235" algn="l"/>
              </a:tabLst>
            </a:pP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22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göra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dina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5E5E5E"/>
                </a:solidFill>
                <a:latin typeface="Lucida Sans Unicode"/>
                <a:cs typeface="Lucida Sans Unicode"/>
              </a:rPr>
              <a:t>medlingsinsatser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5" b="1">
                <a:solidFill>
                  <a:srgbClr val="76C5D2"/>
                </a:solidFill>
                <a:latin typeface="Arial"/>
                <a:cs typeface="Arial"/>
              </a:rPr>
              <a:t>effektiv</a:t>
            </a:r>
            <a:r>
              <a:rPr dirty="0" sz="220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du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5E5E5E"/>
                </a:solidFill>
                <a:latin typeface="Lucida Sans Unicode"/>
                <a:cs typeface="Lucida Sans Unicode"/>
              </a:rPr>
              <a:t>borde:</a:t>
            </a:r>
            <a:endParaRPr sz="2200">
              <a:latin typeface="Lucida Sans Unicode"/>
              <a:cs typeface="Lucida Sans Unicode"/>
            </a:endParaRPr>
          </a:p>
          <a:p>
            <a:pPr lvl="1" marL="1508125" indent="-327025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1508760" algn="l"/>
              </a:tabLst>
            </a:pPr>
            <a:r>
              <a:rPr dirty="0" sz="2300" spc="70" b="1">
                <a:solidFill>
                  <a:srgbClr val="76C5D2"/>
                </a:solidFill>
                <a:latin typeface="Arial"/>
                <a:cs typeface="Arial"/>
              </a:rPr>
              <a:t>Bryt</a:t>
            </a:r>
            <a:r>
              <a:rPr dirty="0" sz="2300" spc="-6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300" spc="110" b="1">
                <a:solidFill>
                  <a:srgbClr val="76C5D2"/>
                </a:solidFill>
                <a:latin typeface="Arial"/>
                <a:cs typeface="Arial"/>
              </a:rPr>
              <a:t>ner</a:t>
            </a:r>
            <a:r>
              <a:rPr dirty="0" sz="2300" spc="-5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300" spc="100" b="1">
                <a:solidFill>
                  <a:srgbClr val="76C5D2"/>
                </a:solidFill>
                <a:latin typeface="Arial"/>
                <a:cs typeface="Arial"/>
              </a:rPr>
              <a:t>problemet</a:t>
            </a:r>
            <a:endParaRPr sz="2300">
              <a:latin typeface="Arial"/>
              <a:cs typeface="Arial"/>
            </a:endParaRPr>
          </a:p>
          <a:p>
            <a:pPr lvl="1" marL="1465580" indent="-28384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1465580" algn="l"/>
              </a:tabLst>
            </a:pPr>
            <a:r>
              <a:rPr dirty="0" sz="2000" spc="80" b="1">
                <a:solidFill>
                  <a:srgbClr val="76C5D2"/>
                </a:solidFill>
                <a:latin typeface="Arial"/>
                <a:cs typeface="Arial"/>
              </a:rPr>
              <a:t>Utbilda</a:t>
            </a:r>
            <a:r>
              <a:rPr dirty="0" sz="2000" spc="-6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000" spc="45" b="1">
                <a:solidFill>
                  <a:srgbClr val="76C5D2"/>
                </a:solidFill>
                <a:latin typeface="Arial"/>
                <a:cs typeface="Arial"/>
              </a:rPr>
              <a:t>dig</a:t>
            </a:r>
            <a:r>
              <a:rPr dirty="0" sz="2000" spc="-6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76C5D2"/>
                </a:solidFill>
                <a:latin typeface="Arial"/>
                <a:cs typeface="Arial"/>
              </a:rPr>
              <a:t>själv</a:t>
            </a:r>
            <a:endParaRPr sz="2000">
              <a:latin typeface="Arial"/>
              <a:cs typeface="Arial"/>
            </a:endParaRPr>
          </a:p>
          <a:p>
            <a:pPr lvl="1" marL="1465580" indent="-28384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1465580" algn="l"/>
              </a:tabLst>
            </a:pPr>
            <a:r>
              <a:rPr dirty="0" sz="2000" spc="100" b="1">
                <a:solidFill>
                  <a:srgbClr val="76C5D2"/>
                </a:solidFill>
                <a:latin typeface="Arial"/>
                <a:cs typeface="Arial"/>
              </a:rPr>
              <a:t>Identifiera</a:t>
            </a:r>
            <a:r>
              <a:rPr dirty="0" sz="2000" spc="-4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000" spc="110" b="1">
                <a:solidFill>
                  <a:srgbClr val="76C5D2"/>
                </a:solidFill>
                <a:latin typeface="Arial"/>
                <a:cs typeface="Arial"/>
              </a:rPr>
              <a:t>rättigheterna</a:t>
            </a:r>
            <a:endParaRPr sz="2000">
              <a:latin typeface="Arial"/>
              <a:cs typeface="Arial"/>
            </a:endParaRPr>
          </a:p>
          <a:p>
            <a:pPr lvl="1" marL="1437005" indent="-255904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1437640" algn="l"/>
              </a:tabLst>
            </a:pPr>
            <a:r>
              <a:rPr dirty="0" sz="1800" spc="60" b="1">
                <a:solidFill>
                  <a:srgbClr val="76C5D2"/>
                </a:solidFill>
                <a:latin typeface="Arial"/>
                <a:cs typeface="Arial"/>
              </a:rPr>
              <a:t>Utveckla</a:t>
            </a:r>
            <a:r>
              <a:rPr dirty="0" sz="1800" spc="-3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76C5D2"/>
                </a:solidFill>
                <a:latin typeface="Arial"/>
                <a:cs typeface="Arial"/>
              </a:rPr>
              <a:t>en</a:t>
            </a:r>
            <a:r>
              <a:rPr dirty="0" sz="180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30" b="1">
                <a:solidFill>
                  <a:srgbClr val="76C5D2"/>
                </a:solidFill>
                <a:latin typeface="Arial"/>
                <a:cs typeface="Arial"/>
              </a:rPr>
              <a:t>lösning</a:t>
            </a:r>
            <a:r>
              <a:rPr dirty="0" sz="180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60" b="1">
                <a:solidFill>
                  <a:srgbClr val="76C5D2"/>
                </a:solidFill>
                <a:latin typeface="Arial"/>
                <a:cs typeface="Arial"/>
              </a:rPr>
              <a:t>(mål)</a:t>
            </a:r>
            <a:r>
              <a:rPr dirty="0" sz="1800" spc="-3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76C5D2"/>
                </a:solidFill>
                <a:latin typeface="Arial"/>
                <a:cs typeface="Arial"/>
              </a:rPr>
              <a:t>och</a:t>
            </a:r>
            <a:r>
              <a:rPr dirty="0" sz="180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75" b="1">
                <a:solidFill>
                  <a:srgbClr val="76C5D2"/>
                </a:solidFill>
                <a:latin typeface="Arial"/>
                <a:cs typeface="Arial"/>
              </a:rPr>
              <a:t>strategi</a:t>
            </a:r>
            <a:r>
              <a:rPr dirty="0" sz="180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75" b="1">
                <a:solidFill>
                  <a:srgbClr val="76C5D2"/>
                </a:solidFill>
                <a:latin typeface="Arial"/>
                <a:cs typeface="Arial"/>
              </a:rPr>
              <a:t>för</a:t>
            </a:r>
            <a:r>
              <a:rPr dirty="0" sz="1800" spc="-3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145" b="1">
                <a:solidFill>
                  <a:srgbClr val="76C5D2"/>
                </a:solidFill>
                <a:latin typeface="Arial"/>
                <a:cs typeface="Arial"/>
              </a:rPr>
              <a:t>att</a:t>
            </a:r>
            <a:r>
              <a:rPr dirty="0" sz="180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130" b="1">
                <a:solidFill>
                  <a:srgbClr val="76C5D2"/>
                </a:solidFill>
                <a:latin typeface="Arial"/>
                <a:cs typeface="Arial"/>
              </a:rPr>
              <a:t>ta</a:t>
            </a:r>
            <a:r>
              <a:rPr dirty="0" sz="180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100" b="1">
                <a:solidFill>
                  <a:srgbClr val="76C5D2"/>
                </a:solidFill>
                <a:latin typeface="Arial"/>
                <a:cs typeface="Arial"/>
              </a:rPr>
              <a:t>itu</a:t>
            </a:r>
            <a:r>
              <a:rPr dirty="0" sz="1800" spc="-3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85" b="1">
                <a:solidFill>
                  <a:srgbClr val="76C5D2"/>
                </a:solidFill>
                <a:latin typeface="Arial"/>
                <a:cs typeface="Arial"/>
              </a:rPr>
              <a:t>med</a:t>
            </a:r>
            <a:r>
              <a:rPr dirty="0" sz="1800" spc="-3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800" spc="80" b="1">
                <a:solidFill>
                  <a:srgbClr val="76C5D2"/>
                </a:solidFill>
                <a:latin typeface="Arial"/>
                <a:cs typeface="Arial"/>
              </a:rPr>
              <a:t>problemet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1788" y="707136"/>
            <a:ext cx="1272539" cy="12268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8611" y="70611"/>
            <a:ext cx="248666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180">
                <a:solidFill>
                  <a:srgbClr val="76C5D2"/>
                </a:solidFill>
              </a:rPr>
              <a:t>GRUPPSPEL</a:t>
            </a:r>
            <a:endParaRPr sz="3400"/>
          </a:p>
        </p:txBody>
      </p:sp>
      <p:sp>
        <p:nvSpPr>
          <p:cNvPr id="8" name="object 8"/>
          <p:cNvSpPr txBox="1"/>
          <p:nvPr/>
        </p:nvSpPr>
        <p:spPr>
          <a:xfrm>
            <a:off x="685596" y="1879577"/>
            <a:ext cx="10858500" cy="431038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637030">
              <a:lnSpc>
                <a:spcPct val="100000"/>
              </a:lnSpc>
              <a:spcBef>
                <a:spcPts val="1370"/>
              </a:spcBef>
            </a:pPr>
            <a:r>
              <a:rPr dirty="0" sz="2800" spc="-30">
                <a:solidFill>
                  <a:srgbClr val="76C5D2"/>
                </a:solidFill>
                <a:latin typeface="Lucida Sans Unicode"/>
                <a:cs typeface="Lucida Sans Unicode"/>
              </a:rPr>
              <a:t>Förstå</a:t>
            </a:r>
            <a:r>
              <a:rPr dirty="0" sz="2800" spc="-16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76C5D2"/>
                </a:solidFill>
                <a:latin typeface="Lucida Sans Unicode"/>
                <a:cs typeface="Lucida Sans Unicode"/>
              </a:rPr>
              <a:t>upplevelsen</a:t>
            </a:r>
            <a:r>
              <a:rPr dirty="0" sz="2800" spc="-16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">
                <a:solidFill>
                  <a:srgbClr val="76C5D2"/>
                </a:solidFill>
                <a:latin typeface="Lucida Sans Unicode"/>
                <a:cs typeface="Lucida Sans Unicode"/>
              </a:rPr>
              <a:t>av</a:t>
            </a:r>
            <a:r>
              <a:rPr dirty="0" sz="2800" spc="-16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76C5D2"/>
                </a:solidFill>
                <a:latin typeface="Lucida Sans Unicode"/>
                <a:cs typeface="Lucida Sans Unicode"/>
              </a:rPr>
              <a:t>att</a:t>
            </a:r>
            <a:r>
              <a:rPr dirty="0" sz="2800" spc="-160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5">
                <a:solidFill>
                  <a:srgbClr val="76C5D2"/>
                </a:solidFill>
                <a:latin typeface="Lucida Sans Unicode"/>
                <a:cs typeface="Lucida Sans Unicode"/>
              </a:rPr>
              <a:t>vara</a:t>
            </a:r>
            <a:r>
              <a:rPr dirty="0" sz="2800" spc="-165">
                <a:solidFill>
                  <a:srgbClr val="76C5D2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76C5D2"/>
                </a:solidFill>
                <a:latin typeface="Lucida Sans Unicode"/>
                <a:cs typeface="Lucida Sans Unicode"/>
              </a:rPr>
              <a:t>flykting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ts val="2590"/>
              </a:lnSpc>
              <a:spcBef>
                <a:spcPts val="1125"/>
              </a:spcBef>
            </a:pP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Syftet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med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detta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spel </a:t>
            </a:r>
            <a:r>
              <a:rPr dirty="0" sz="2200" spc="10">
                <a:solidFill>
                  <a:srgbClr val="3F3F3F"/>
                </a:solidFill>
                <a:latin typeface="Lucida Sans Unicode"/>
                <a:cs typeface="Lucida Sans Unicode"/>
              </a:rPr>
              <a:t>är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hjälpa människor som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inte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har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upplevt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livet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som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en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3F3F3F"/>
                </a:solidFill>
                <a:latin typeface="Lucida Sans Unicode"/>
                <a:cs typeface="Lucida Sans Unicode"/>
              </a:rPr>
              <a:t>flykting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förstå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denna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upplevelse bättre. </a:t>
            </a:r>
            <a:r>
              <a:rPr dirty="0" sz="2200" spc="20">
                <a:solidFill>
                  <a:srgbClr val="3F3F3F"/>
                </a:solidFill>
                <a:latin typeface="Lucida Sans Unicode"/>
                <a:cs typeface="Lucida Sans Unicode"/>
              </a:rPr>
              <a:t>När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väl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har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slutfört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det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här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spelet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någon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från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ditt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samhälle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bör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ha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värdefull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3F3F3F"/>
                </a:solidFill>
                <a:latin typeface="Lucida Sans Unicode"/>
                <a:cs typeface="Lucida Sans Unicode"/>
              </a:rPr>
              <a:t>insikt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flyktingar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går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igenom </a:t>
            </a:r>
            <a:r>
              <a:rPr dirty="0" sz="2200" spc="-6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22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mår.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300" spc="-50" b="1">
                <a:solidFill>
                  <a:srgbClr val="3F3F3F"/>
                </a:solidFill>
                <a:latin typeface="Arial"/>
                <a:cs typeface="Arial"/>
              </a:rPr>
              <a:t>VARFÖR</a:t>
            </a:r>
            <a:r>
              <a:rPr dirty="0" sz="1300" spc="-2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300" spc="-75" b="1">
                <a:solidFill>
                  <a:srgbClr val="3F3F3F"/>
                </a:solidFill>
                <a:latin typeface="Arial"/>
                <a:cs typeface="Arial"/>
              </a:rPr>
              <a:t>ETT</a:t>
            </a:r>
            <a:r>
              <a:rPr dirty="0" sz="1300" spc="-2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300" spc="-114" b="1">
                <a:solidFill>
                  <a:srgbClr val="3F3F3F"/>
                </a:solidFill>
                <a:latin typeface="Arial"/>
                <a:cs typeface="Arial"/>
              </a:rPr>
              <a:t>SPEL?</a:t>
            </a:r>
            <a:endParaRPr sz="1300">
              <a:latin typeface="Arial"/>
              <a:cs typeface="Arial"/>
            </a:endParaRPr>
          </a:p>
          <a:p>
            <a:pPr marL="12700" marR="26670">
              <a:lnSpc>
                <a:spcPts val="2590"/>
              </a:lnSpc>
              <a:spcBef>
                <a:spcPts val="1160"/>
              </a:spcBef>
            </a:pP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Spel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bästa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metoderna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hjälpa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människor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förstå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fenomen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som </a:t>
            </a:r>
            <a:r>
              <a:rPr dirty="0" sz="2200" spc="-6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">
                <a:solidFill>
                  <a:srgbClr val="3F3F3F"/>
                </a:solidFill>
                <a:latin typeface="Lucida Sans Unicode"/>
                <a:cs typeface="Lucida Sans Unicode"/>
              </a:rPr>
              <a:t>är </a:t>
            </a:r>
            <a:r>
              <a:rPr dirty="0" sz="2200" spc="-50">
                <a:solidFill>
                  <a:srgbClr val="3F3F3F"/>
                </a:solidFill>
                <a:latin typeface="Lucida Sans Unicode"/>
                <a:cs typeface="Lucida Sans Unicode"/>
              </a:rPr>
              <a:t>komplexa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långt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borta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från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deras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vardag.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Ett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spel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låter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deltagarna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uppleva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känslor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på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ett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mycket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personligt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varaktigt </a:t>
            </a:r>
            <a:r>
              <a:rPr dirty="0" sz="2200" spc="-45">
                <a:solidFill>
                  <a:srgbClr val="3F3F3F"/>
                </a:solidFill>
                <a:latin typeface="Lucida Sans Unicode"/>
                <a:cs typeface="Lucida Sans Unicode"/>
              </a:rPr>
              <a:t>sätt, </a:t>
            </a: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men </a:t>
            </a:r>
            <a:r>
              <a:rPr dirty="0" sz="2200" spc="-70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mindre </a:t>
            </a:r>
            <a:r>
              <a:rPr dirty="0" sz="2200" spc="-45">
                <a:solidFill>
                  <a:srgbClr val="3F3F3F"/>
                </a:solidFill>
                <a:latin typeface="Lucida Sans Unicode"/>
                <a:cs typeface="Lucida Sans Unicode"/>
              </a:rPr>
              <a:t>skala </a:t>
            </a:r>
            <a:r>
              <a:rPr dirty="0" sz="2200" spc="5">
                <a:solidFill>
                  <a:srgbClr val="3F3F3F"/>
                </a:solidFill>
                <a:latin typeface="Lucida Sans Unicode"/>
                <a:cs typeface="Lucida Sans Unicode"/>
              </a:rPr>
              <a:t>än </a:t>
            </a:r>
            <a:r>
              <a:rPr dirty="0" sz="2200" spc="-70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220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verkligheten.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596" y="6510396"/>
            <a:ext cx="10321290" cy="3575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55"/>
              </a:spcBef>
            </a:pPr>
            <a:r>
              <a:rPr dirty="0" sz="1100" spc="-45" i="1">
                <a:solidFill>
                  <a:srgbClr val="3F3F3F"/>
                </a:solidFill>
                <a:latin typeface="Trebuchet MS"/>
                <a:cs typeface="Trebuchet MS"/>
              </a:rPr>
              <a:t>Källa: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5" i="1">
                <a:solidFill>
                  <a:srgbClr val="3F3F3F"/>
                </a:solidFill>
                <a:latin typeface="Trebuchet MS"/>
                <a:cs typeface="Trebuchet MS"/>
              </a:rPr>
              <a:t>United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15" i="1">
                <a:solidFill>
                  <a:srgbClr val="3F3F3F"/>
                </a:solidFill>
                <a:latin typeface="Trebuchet MS"/>
                <a:cs typeface="Trebuchet MS"/>
              </a:rPr>
              <a:t>Nations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30" i="1">
                <a:solidFill>
                  <a:srgbClr val="3F3F3F"/>
                </a:solidFill>
                <a:latin typeface="Trebuchet MS"/>
                <a:cs typeface="Trebuchet MS"/>
              </a:rPr>
              <a:t>High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20" i="1">
                <a:solidFill>
                  <a:srgbClr val="3F3F3F"/>
                </a:solidFill>
                <a:latin typeface="Trebuchet MS"/>
                <a:cs typeface="Trebuchet MS"/>
              </a:rPr>
              <a:t>Commissioner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20" i="1">
                <a:solidFill>
                  <a:srgbClr val="3F3F3F"/>
                </a:solidFill>
                <a:latin typeface="Trebuchet MS"/>
                <a:cs typeface="Trebuchet MS"/>
              </a:rPr>
              <a:t>for</a:t>
            </a:r>
            <a:r>
              <a:rPr dirty="0" sz="1100" spc="-5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i="1">
                <a:solidFill>
                  <a:srgbClr val="3F3F3F"/>
                </a:solidFill>
                <a:latin typeface="Trebuchet MS"/>
                <a:cs typeface="Trebuchet MS"/>
              </a:rPr>
              <a:t>Refugees,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40" i="1">
                <a:solidFill>
                  <a:srgbClr val="3F3F3F"/>
                </a:solidFill>
                <a:latin typeface="Trebuchet MS"/>
                <a:cs typeface="Trebuchet MS"/>
              </a:rPr>
              <a:t>Passages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20" i="1">
                <a:solidFill>
                  <a:srgbClr val="3F3F3F"/>
                </a:solidFill>
                <a:latin typeface="Trebuchet MS"/>
                <a:cs typeface="Trebuchet MS"/>
              </a:rPr>
              <a:t>UNHCR:s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15" i="1">
                <a:solidFill>
                  <a:srgbClr val="3F3F3F"/>
                </a:solidFill>
                <a:latin typeface="Trebuchet MS"/>
                <a:cs typeface="Trebuchet MS"/>
              </a:rPr>
              <a:t>nya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5" i="1">
                <a:solidFill>
                  <a:srgbClr val="3F3F3F"/>
                </a:solidFill>
                <a:latin typeface="Trebuchet MS"/>
                <a:cs typeface="Trebuchet MS"/>
              </a:rPr>
              <a:t>utbildningsverktyg,</a:t>
            </a:r>
            <a:r>
              <a:rPr dirty="0" sz="1100" spc="-5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60" i="1">
                <a:solidFill>
                  <a:srgbClr val="3F3F3F"/>
                </a:solidFill>
                <a:latin typeface="Trebuchet MS"/>
                <a:cs typeface="Trebuchet MS"/>
              </a:rPr>
              <a:t>Ett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5" i="1">
                <a:solidFill>
                  <a:srgbClr val="3F3F3F"/>
                </a:solidFill>
                <a:latin typeface="Trebuchet MS"/>
                <a:cs typeface="Trebuchet MS"/>
              </a:rPr>
              <a:t>simuleringsspel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15" i="1">
                <a:solidFill>
                  <a:srgbClr val="3F3F3F"/>
                </a:solidFill>
                <a:latin typeface="Trebuchet MS"/>
                <a:cs typeface="Trebuchet MS"/>
              </a:rPr>
              <a:t>utformat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20" i="1">
                <a:solidFill>
                  <a:srgbClr val="3F3F3F"/>
                </a:solidFill>
                <a:latin typeface="Trebuchet MS"/>
                <a:cs typeface="Trebuchet MS"/>
              </a:rPr>
              <a:t>för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att</a:t>
            </a:r>
            <a:r>
              <a:rPr dirty="0" sz="1100" spc="-5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20" i="1">
                <a:solidFill>
                  <a:srgbClr val="3F3F3F"/>
                </a:solidFill>
                <a:latin typeface="Trebuchet MS"/>
                <a:cs typeface="Trebuchet MS"/>
              </a:rPr>
              <a:t>skapa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20" i="1">
                <a:solidFill>
                  <a:srgbClr val="3F3F3F"/>
                </a:solidFill>
                <a:latin typeface="Trebuchet MS"/>
                <a:cs typeface="Trebuchet MS"/>
              </a:rPr>
              <a:t>en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25" i="1">
                <a:solidFill>
                  <a:srgbClr val="3F3F3F"/>
                </a:solidFill>
                <a:latin typeface="Trebuchet MS"/>
                <a:cs typeface="Trebuchet MS"/>
              </a:rPr>
              <a:t>bättre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3F3F3F"/>
                </a:solidFill>
                <a:latin typeface="Trebuchet MS"/>
                <a:cs typeface="Trebuchet MS"/>
              </a:rPr>
              <a:t>förståelse</a:t>
            </a:r>
            <a:r>
              <a:rPr dirty="0" sz="1100" spc="-5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20" i="1">
                <a:solidFill>
                  <a:srgbClr val="3F3F3F"/>
                </a:solidFill>
                <a:latin typeface="Trebuchet MS"/>
                <a:cs typeface="Trebuchet MS"/>
              </a:rPr>
              <a:t>för </a:t>
            </a:r>
            <a:r>
              <a:rPr dirty="0" sz="1100" spc="-31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-15" i="1">
                <a:solidFill>
                  <a:srgbClr val="3F3F3F"/>
                </a:solidFill>
                <a:latin typeface="Trebuchet MS"/>
                <a:cs typeface="Trebuchet MS"/>
              </a:rPr>
              <a:t>flyktingars</a:t>
            </a:r>
            <a:r>
              <a:rPr dirty="0" sz="1100" spc="-6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100" spc="10" i="1">
                <a:solidFill>
                  <a:srgbClr val="3F3F3F"/>
                </a:solidFill>
                <a:latin typeface="Trebuchet MS"/>
                <a:cs typeface="Trebuchet MS"/>
              </a:rPr>
              <a:t>problem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1788" y="707136"/>
            <a:ext cx="1272539" cy="12268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55414" y="92836"/>
            <a:ext cx="248666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180">
                <a:solidFill>
                  <a:srgbClr val="76C5D2"/>
                </a:solidFill>
              </a:rPr>
              <a:t>GRUPPSPEL</a:t>
            </a:r>
            <a:endParaRPr sz="3400"/>
          </a:p>
        </p:txBody>
      </p:sp>
      <p:sp>
        <p:nvSpPr>
          <p:cNvPr id="8" name="object 8"/>
          <p:cNvSpPr txBox="1"/>
          <p:nvPr/>
        </p:nvSpPr>
        <p:spPr>
          <a:xfrm>
            <a:off x="685596" y="2051558"/>
            <a:ext cx="10774045" cy="421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SPELET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350" spc="60" b="1">
                <a:solidFill>
                  <a:srgbClr val="76C5D2"/>
                </a:solidFill>
                <a:latin typeface="Arial"/>
                <a:cs typeface="Arial"/>
              </a:rPr>
              <a:t>Uppfattningen</a:t>
            </a:r>
            <a:r>
              <a:rPr dirty="0" sz="1350" spc="-4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350" spc="65" b="1">
                <a:solidFill>
                  <a:srgbClr val="76C5D2"/>
                </a:solidFill>
                <a:latin typeface="Arial"/>
                <a:cs typeface="Arial"/>
              </a:rPr>
              <a:t>om</a:t>
            </a:r>
            <a:r>
              <a:rPr dirty="0" sz="135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1350" spc="65" b="1">
                <a:solidFill>
                  <a:srgbClr val="76C5D2"/>
                </a:solidFill>
                <a:latin typeface="Arial"/>
                <a:cs typeface="Arial"/>
              </a:rPr>
              <a:t>tid</a:t>
            </a:r>
            <a:endParaRPr sz="13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100"/>
              </a:spcBef>
              <a:buSzPct val="111111"/>
              <a:buFont typeface="MS UI Gothic"/>
              <a:buChar char="➢"/>
              <a:tabLst>
                <a:tab pos="356235" algn="l"/>
              </a:tabLst>
            </a:pP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Sätt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3F3F3F"/>
                </a:solidFill>
                <a:latin typeface="Lucida Sans Unicode"/>
                <a:cs typeface="Lucida Sans Unicode"/>
              </a:rPr>
              <a:t>ner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plats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där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blir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störd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bind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ögonen.</a:t>
            </a:r>
            <a:endParaRPr sz="1800">
              <a:latin typeface="Lucida Sans Unicode"/>
              <a:cs typeface="Lucida Sans Unicode"/>
            </a:endParaRPr>
          </a:p>
          <a:p>
            <a:pPr marL="355600" marR="250825" indent="-343535">
              <a:lnSpc>
                <a:spcPct val="120000"/>
              </a:lnSpc>
              <a:spcBef>
                <a:spcPts val="935"/>
              </a:spcBef>
              <a:buSzPct val="133333"/>
              <a:buFont typeface="MS UI Gothic"/>
              <a:buChar char="➢"/>
              <a:tabLst>
                <a:tab pos="356235" algn="l"/>
              </a:tabLst>
            </a:pPr>
            <a:r>
              <a:rPr dirty="0" sz="1500">
                <a:solidFill>
                  <a:srgbClr val="3F3F3F"/>
                </a:solidFill>
                <a:latin typeface="Lucida Sans Unicode"/>
                <a:cs typeface="Lucida Sans Unicode"/>
              </a:rPr>
              <a:t>Stanna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3F3F3F"/>
                </a:solidFill>
                <a:latin typeface="Lucida Sans Unicode"/>
                <a:cs typeface="Lucida Sans Unicode"/>
              </a:rPr>
              <a:t>där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95">
                <a:solidFill>
                  <a:srgbClr val="3F3F3F"/>
                </a:solidFill>
                <a:latin typeface="Lucida Sans Unicode"/>
                <a:cs typeface="Lucida Sans Unicode"/>
              </a:rPr>
              <a:t>5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3F3F3F"/>
                </a:solidFill>
                <a:latin typeface="Lucida Sans Unicode"/>
                <a:cs typeface="Lucida Sans Unicode"/>
              </a:rPr>
              <a:t>minuter;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3F3F3F"/>
                </a:solidFill>
                <a:latin typeface="Lucida Sans Unicode"/>
                <a:cs typeface="Lucida Sans Unicode"/>
              </a:rPr>
              <a:t>räkna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eller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3F3F3F"/>
                </a:solidFill>
                <a:latin typeface="Lucida Sans Unicode"/>
                <a:cs typeface="Lucida Sans Unicode"/>
              </a:rPr>
              <a:t>använda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3F3F3F"/>
                </a:solidFill>
                <a:latin typeface="Lucida Sans Unicode"/>
                <a:cs typeface="Lucida Sans Unicode"/>
              </a:rPr>
              <a:t>några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3F3F3F"/>
                </a:solidFill>
                <a:latin typeface="Lucida Sans Unicode"/>
                <a:cs typeface="Lucida Sans Unicode"/>
              </a:rPr>
              <a:t>konstgjorda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3F3F3F"/>
                </a:solidFill>
                <a:latin typeface="Lucida Sans Unicode"/>
                <a:cs typeface="Lucida Sans Unicode"/>
              </a:rPr>
              <a:t>metoder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3F3F3F"/>
                </a:solidFill>
                <a:latin typeface="Lucida Sans Unicode"/>
                <a:cs typeface="Lucida Sans Unicode"/>
              </a:rPr>
              <a:t>avgöra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tiden.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3F3F3F"/>
                </a:solidFill>
                <a:latin typeface="Lucida Sans Unicode"/>
                <a:cs typeface="Lucida Sans Unicode"/>
              </a:rPr>
              <a:t>Använd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ditt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3F3F3F"/>
                </a:solidFill>
                <a:latin typeface="Lucida Sans Unicode"/>
                <a:cs typeface="Lucida Sans Unicode"/>
              </a:rPr>
              <a:t>eget </a:t>
            </a:r>
            <a:r>
              <a:rPr dirty="0" sz="1500" spc="-459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3F3F3F"/>
                </a:solidFill>
                <a:latin typeface="Lucida Sans Unicode"/>
                <a:cs typeface="Lucida Sans Unicode"/>
              </a:rPr>
              <a:t>omdöme</a:t>
            </a:r>
            <a:r>
              <a:rPr dirty="0" sz="15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3F3F3F"/>
                </a:solidFill>
                <a:latin typeface="Lucida Sans Unicode"/>
                <a:cs typeface="Lucida Sans Unicode"/>
              </a:rPr>
              <a:t>din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intuition.</a:t>
            </a:r>
            <a:endParaRPr sz="150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1060"/>
              </a:spcBef>
              <a:buSzPct val="111111"/>
              <a:buFont typeface="MS UI Gothic"/>
              <a:buChar char="➢"/>
              <a:tabLst>
                <a:tab pos="356235" algn="l"/>
              </a:tabLst>
            </a:pPr>
            <a:r>
              <a:rPr dirty="0" sz="1800" spc="-65">
                <a:solidFill>
                  <a:srgbClr val="3F3F3F"/>
                </a:solidFill>
                <a:latin typeface="Lucida Sans Unicode"/>
                <a:cs typeface="Lucida Sans Unicode"/>
              </a:rPr>
              <a:t>Ta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ögonbindeln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3F3F3F"/>
                </a:solidFill>
                <a:latin typeface="Lucida Sans Unicode"/>
                <a:cs typeface="Lucida Sans Unicode"/>
              </a:rPr>
              <a:t>kolla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din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5">
                <a:solidFill>
                  <a:srgbClr val="3F3F3F"/>
                </a:solidFill>
                <a:latin typeface="Lucida Sans Unicode"/>
                <a:cs typeface="Lucida Sans Unicode"/>
              </a:rPr>
              <a:t>klocka.</a:t>
            </a:r>
            <a:endParaRPr sz="1800">
              <a:latin typeface="Lucida Sans Unicode"/>
              <a:cs typeface="Lucida Sans Unicode"/>
            </a:endParaRPr>
          </a:p>
          <a:p>
            <a:pPr marL="355600" marR="571500" indent="-343535">
              <a:lnSpc>
                <a:spcPct val="112500"/>
              </a:lnSpc>
              <a:spcBef>
                <a:spcPts val="965"/>
              </a:spcBef>
              <a:buSzPct val="125000"/>
              <a:buFont typeface="MS UI Gothic"/>
              <a:buChar char="➢"/>
              <a:tabLst>
                <a:tab pos="356235" algn="l"/>
              </a:tabLst>
            </a:pPr>
            <a:r>
              <a:rPr dirty="0" sz="1600" spc="-50">
                <a:solidFill>
                  <a:srgbClr val="3F3F3F"/>
                </a:solidFill>
                <a:latin typeface="Lucida Sans Unicode"/>
                <a:cs typeface="Lucida Sans Unicode"/>
              </a:rPr>
              <a:t>Tänk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kände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ögonbindeln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3F3F3F"/>
                </a:solidFill>
                <a:latin typeface="Lucida Sans Unicode"/>
                <a:cs typeface="Lucida Sans Unicode"/>
              </a:rPr>
              <a:t>skriv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3F3F3F"/>
                </a:solidFill>
                <a:latin typeface="Lucida Sans Unicode"/>
                <a:cs typeface="Lucida Sans Unicode"/>
              </a:rPr>
              <a:t>ner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det.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känns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sitta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mörkret,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utan </a:t>
            </a:r>
            <a:r>
              <a:rPr dirty="0" sz="1600" spc="-4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möjlighet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3F3F3F"/>
                </a:solidFill>
                <a:latin typeface="Lucida Sans Unicode"/>
                <a:cs typeface="Lucida Sans Unicode"/>
              </a:rPr>
              <a:t>mäta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5">
                <a:solidFill>
                  <a:srgbClr val="3F3F3F"/>
                </a:solidFill>
                <a:latin typeface="Lucida Sans Unicode"/>
                <a:cs typeface="Lucida Sans Unicode"/>
              </a:rPr>
              <a:t>tid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inget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annat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göra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3F3F3F"/>
                </a:solidFill>
                <a:latin typeface="Lucida Sans Unicode"/>
                <a:cs typeface="Lucida Sans Unicode"/>
              </a:rPr>
              <a:t>än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3F3F3F"/>
                </a:solidFill>
                <a:latin typeface="Lucida Sans Unicode"/>
                <a:cs typeface="Lucida Sans Unicode"/>
              </a:rPr>
              <a:t>vänta?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Lucida Sans Unicode"/>
              <a:cs typeface="Lucida Sans Unicode"/>
            </a:endParaRPr>
          </a:p>
          <a:p>
            <a:pPr marL="12700" marR="5080">
              <a:lnSpc>
                <a:spcPct val="109100"/>
              </a:lnSpc>
            </a:pPr>
            <a:r>
              <a:rPr dirty="0" sz="1650" spc="75" i="1">
                <a:solidFill>
                  <a:srgbClr val="3F3F3F"/>
                </a:solidFill>
                <a:latin typeface="Trebuchet MS"/>
                <a:cs typeface="Trebuchet MS"/>
              </a:rPr>
              <a:t>Poängen </a:t>
            </a:r>
            <a:r>
              <a:rPr dirty="0" sz="1650" spc="65" i="1">
                <a:solidFill>
                  <a:srgbClr val="3F3F3F"/>
                </a:solidFill>
                <a:latin typeface="Trebuchet MS"/>
                <a:cs typeface="Trebuchet MS"/>
              </a:rPr>
              <a:t>med </a:t>
            </a:r>
            <a:r>
              <a:rPr dirty="0" sz="1650" spc="55" i="1">
                <a:solidFill>
                  <a:srgbClr val="3F3F3F"/>
                </a:solidFill>
                <a:latin typeface="Trebuchet MS"/>
                <a:cs typeface="Trebuchet MS"/>
              </a:rPr>
              <a:t>denna </a:t>
            </a:r>
            <a:r>
              <a:rPr dirty="0" sz="1650" spc="20" i="1">
                <a:solidFill>
                  <a:srgbClr val="3F3F3F"/>
                </a:solidFill>
                <a:latin typeface="Trebuchet MS"/>
                <a:cs typeface="Trebuchet MS"/>
              </a:rPr>
              <a:t>övning: </a:t>
            </a:r>
            <a:r>
              <a:rPr dirty="0" sz="1650" spc="45" i="1">
                <a:solidFill>
                  <a:srgbClr val="3F3F3F"/>
                </a:solidFill>
                <a:latin typeface="Trebuchet MS"/>
                <a:cs typeface="Trebuchet MS"/>
              </a:rPr>
              <a:t>En </a:t>
            </a:r>
            <a:r>
              <a:rPr dirty="0" sz="1650" spc="-25" i="1">
                <a:solidFill>
                  <a:srgbClr val="3F3F3F"/>
                </a:solidFill>
                <a:latin typeface="Trebuchet MS"/>
                <a:cs typeface="Trebuchet MS"/>
              </a:rPr>
              <a:t>flykting </a:t>
            </a:r>
            <a:r>
              <a:rPr dirty="0" sz="1650" spc="45" i="1">
                <a:solidFill>
                  <a:srgbClr val="3F3F3F"/>
                </a:solidFill>
                <a:latin typeface="Trebuchet MS"/>
                <a:cs typeface="Trebuchet MS"/>
              </a:rPr>
              <a:t>kan </a:t>
            </a:r>
            <a:r>
              <a:rPr dirty="0" sz="1650" spc="40" i="1">
                <a:solidFill>
                  <a:srgbClr val="3F3F3F"/>
                </a:solidFill>
                <a:latin typeface="Trebuchet MS"/>
                <a:cs typeface="Trebuchet MS"/>
              </a:rPr>
              <a:t>behöva </a:t>
            </a:r>
            <a:r>
              <a:rPr dirty="0" sz="1650" spc="-25" i="1">
                <a:solidFill>
                  <a:srgbClr val="3F3F3F"/>
                </a:solidFill>
                <a:latin typeface="Trebuchet MS"/>
                <a:cs typeface="Trebuchet MS"/>
              </a:rPr>
              <a:t>tillbringa </a:t>
            </a:r>
            <a:r>
              <a:rPr dirty="0" sz="1650" spc="-45" i="1">
                <a:solidFill>
                  <a:srgbClr val="3F3F3F"/>
                </a:solidFill>
                <a:latin typeface="Trebuchet MS"/>
                <a:cs typeface="Trebuchet MS"/>
              </a:rPr>
              <a:t>flera </a:t>
            </a:r>
            <a:r>
              <a:rPr dirty="0" sz="1650" spc="5" i="1">
                <a:solidFill>
                  <a:srgbClr val="3F3F3F"/>
                </a:solidFill>
                <a:latin typeface="Trebuchet MS"/>
                <a:cs typeface="Trebuchet MS"/>
              </a:rPr>
              <a:t>timmar </a:t>
            </a:r>
            <a:r>
              <a:rPr dirty="0" sz="1650" spc="105" i="1">
                <a:solidFill>
                  <a:srgbClr val="3F3F3F"/>
                </a:solidFill>
                <a:latin typeface="Trebuchet MS"/>
                <a:cs typeface="Trebuchet MS"/>
              </a:rPr>
              <a:t>gömd </a:t>
            </a:r>
            <a:r>
              <a:rPr dirty="0" sz="1650" spc="-95" i="1">
                <a:solidFill>
                  <a:srgbClr val="3F3F3F"/>
                </a:solidFill>
                <a:latin typeface="Trebuchet MS"/>
                <a:cs typeface="Trebuchet MS"/>
              </a:rPr>
              <a:t>i </a:t>
            </a:r>
            <a:r>
              <a:rPr dirty="0" sz="1650" i="1">
                <a:solidFill>
                  <a:srgbClr val="3F3F3F"/>
                </a:solidFill>
                <a:latin typeface="Trebuchet MS"/>
                <a:cs typeface="Trebuchet MS"/>
              </a:rPr>
              <a:t>mörker, </a:t>
            </a:r>
            <a:r>
              <a:rPr dirty="0" sz="1650" spc="30" i="1">
                <a:solidFill>
                  <a:srgbClr val="3F3F3F"/>
                </a:solidFill>
                <a:latin typeface="Trebuchet MS"/>
                <a:cs typeface="Trebuchet MS"/>
              </a:rPr>
              <a:t>rädd </a:t>
            </a:r>
            <a:r>
              <a:rPr dirty="0" sz="1650" spc="-20" i="1">
                <a:solidFill>
                  <a:srgbClr val="3F3F3F"/>
                </a:solidFill>
                <a:latin typeface="Trebuchet MS"/>
                <a:cs typeface="Trebuchet MS"/>
              </a:rPr>
              <a:t>för </a:t>
            </a:r>
            <a:r>
              <a:rPr dirty="0" sz="1650" spc="-70" i="1">
                <a:solidFill>
                  <a:srgbClr val="3F3F3F"/>
                </a:solidFill>
                <a:latin typeface="Trebuchet MS"/>
                <a:cs typeface="Trebuchet MS"/>
              </a:rPr>
              <a:t>att </a:t>
            </a:r>
            <a:r>
              <a:rPr dirty="0" sz="1650" spc="-50" i="1">
                <a:solidFill>
                  <a:srgbClr val="3F3F3F"/>
                </a:solidFill>
                <a:latin typeface="Trebuchet MS"/>
                <a:cs typeface="Trebuchet MS"/>
              </a:rPr>
              <a:t>bli </a:t>
            </a:r>
            <a:r>
              <a:rPr dirty="0" sz="1650" spc="-4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i="1">
                <a:solidFill>
                  <a:srgbClr val="3F3F3F"/>
                </a:solidFill>
                <a:latin typeface="Trebuchet MS"/>
                <a:cs typeface="Trebuchet MS"/>
              </a:rPr>
              <a:t>upptäckt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50" i="1">
                <a:solidFill>
                  <a:srgbClr val="3F3F3F"/>
                </a:solidFill>
                <a:latin typeface="Trebuchet MS"/>
                <a:cs typeface="Trebuchet MS"/>
              </a:rPr>
              <a:t>och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20" i="1">
                <a:solidFill>
                  <a:srgbClr val="3F3F3F"/>
                </a:solidFill>
                <a:latin typeface="Trebuchet MS"/>
                <a:cs typeface="Trebuchet MS"/>
              </a:rPr>
              <a:t>dödad.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-100" i="1">
                <a:solidFill>
                  <a:srgbClr val="3F3F3F"/>
                </a:solidFill>
                <a:latin typeface="Trebuchet MS"/>
                <a:cs typeface="Trebuchet MS"/>
              </a:rPr>
              <a:t>Till</a:t>
            </a:r>
            <a:r>
              <a:rPr dirty="0" sz="1650" spc="-7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-5" i="1">
                <a:solidFill>
                  <a:srgbClr val="3F3F3F"/>
                </a:solidFill>
                <a:latin typeface="Trebuchet MS"/>
                <a:cs typeface="Trebuchet MS"/>
              </a:rPr>
              <a:t>skillnad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-10" i="1">
                <a:solidFill>
                  <a:srgbClr val="3F3F3F"/>
                </a:solidFill>
                <a:latin typeface="Trebuchet MS"/>
                <a:cs typeface="Trebuchet MS"/>
              </a:rPr>
              <a:t>från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-15" i="1">
                <a:solidFill>
                  <a:srgbClr val="3F3F3F"/>
                </a:solidFill>
                <a:latin typeface="Trebuchet MS"/>
                <a:cs typeface="Trebuchet MS"/>
              </a:rPr>
              <a:t>dig,</a:t>
            </a:r>
            <a:r>
              <a:rPr dirty="0" sz="1650" spc="-7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100" i="1">
                <a:solidFill>
                  <a:srgbClr val="3F3F3F"/>
                </a:solidFill>
                <a:latin typeface="Trebuchet MS"/>
                <a:cs typeface="Trebuchet MS"/>
              </a:rPr>
              <a:t>som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20" i="1">
                <a:solidFill>
                  <a:srgbClr val="3F3F3F"/>
                </a:solidFill>
                <a:latin typeface="Trebuchet MS"/>
                <a:cs typeface="Trebuchet MS"/>
              </a:rPr>
              <a:t>har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45" i="1">
                <a:solidFill>
                  <a:srgbClr val="3F3F3F"/>
                </a:solidFill>
                <a:latin typeface="Trebuchet MS"/>
                <a:cs typeface="Trebuchet MS"/>
              </a:rPr>
              <a:t>genomgått</a:t>
            </a:r>
            <a:r>
              <a:rPr dirty="0" sz="1650" spc="-7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55" i="1">
                <a:solidFill>
                  <a:srgbClr val="3F3F3F"/>
                </a:solidFill>
                <a:latin typeface="Trebuchet MS"/>
                <a:cs typeface="Trebuchet MS"/>
              </a:rPr>
              <a:t>denna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10" i="1">
                <a:solidFill>
                  <a:srgbClr val="3F3F3F"/>
                </a:solidFill>
                <a:latin typeface="Trebuchet MS"/>
                <a:cs typeface="Trebuchet MS"/>
              </a:rPr>
              <a:t>upplevelse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frivilligt, </a:t>
            </a:r>
            <a:r>
              <a:rPr dirty="0" sz="1650" i="1">
                <a:solidFill>
                  <a:srgbClr val="3F3F3F"/>
                </a:solidFill>
                <a:latin typeface="Trebuchet MS"/>
                <a:cs typeface="Trebuchet MS"/>
              </a:rPr>
              <a:t>terroriseras</a:t>
            </a:r>
            <a:r>
              <a:rPr dirty="0" sz="1650" spc="-7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20" i="1">
                <a:solidFill>
                  <a:srgbClr val="3F3F3F"/>
                </a:solidFill>
                <a:latin typeface="Trebuchet MS"/>
                <a:cs typeface="Trebuchet MS"/>
              </a:rPr>
              <a:t>han/hon</a:t>
            </a:r>
            <a:r>
              <a:rPr dirty="0" sz="1650" spc="-7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15" i="1">
                <a:solidFill>
                  <a:srgbClr val="3F3F3F"/>
                </a:solidFill>
                <a:latin typeface="Trebuchet MS"/>
                <a:cs typeface="Trebuchet MS"/>
              </a:rPr>
              <a:t>av </a:t>
            </a:r>
            <a:r>
              <a:rPr dirty="0" sz="1650" spc="-4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50" i="1">
                <a:solidFill>
                  <a:srgbClr val="3F3F3F"/>
                </a:solidFill>
                <a:latin typeface="Trebuchet MS"/>
                <a:cs typeface="Trebuchet MS"/>
              </a:rPr>
              <a:t>en</a:t>
            </a:r>
            <a:r>
              <a:rPr dirty="0" sz="16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-10" i="1">
                <a:solidFill>
                  <a:srgbClr val="3F3F3F"/>
                </a:solidFill>
                <a:latin typeface="Trebuchet MS"/>
                <a:cs typeface="Trebuchet MS"/>
              </a:rPr>
              <a:t>situation</a:t>
            </a:r>
            <a:r>
              <a:rPr dirty="0" sz="16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100" i="1">
                <a:solidFill>
                  <a:srgbClr val="3F3F3F"/>
                </a:solidFill>
                <a:latin typeface="Trebuchet MS"/>
                <a:cs typeface="Trebuchet MS"/>
              </a:rPr>
              <a:t>som</a:t>
            </a:r>
            <a:r>
              <a:rPr dirty="0" sz="16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20" i="1">
                <a:solidFill>
                  <a:srgbClr val="3F3F3F"/>
                </a:solidFill>
                <a:latin typeface="Trebuchet MS"/>
                <a:cs typeface="Trebuchet MS"/>
              </a:rPr>
              <a:t>har</a:t>
            </a:r>
            <a:r>
              <a:rPr dirty="0" sz="16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5" i="1">
                <a:solidFill>
                  <a:srgbClr val="3F3F3F"/>
                </a:solidFill>
                <a:latin typeface="Trebuchet MS"/>
                <a:cs typeface="Trebuchet MS"/>
              </a:rPr>
              <a:t>tvingats</a:t>
            </a:r>
            <a:r>
              <a:rPr dirty="0" sz="16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45" i="1">
                <a:solidFill>
                  <a:srgbClr val="3F3F3F"/>
                </a:solidFill>
                <a:latin typeface="Trebuchet MS"/>
                <a:cs typeface="Trebuchet MS"/>
              </a:rPr>
              <a:t>på</a:t>
            </a:r>
            <a:r>
              <a:rPr dirty="0" sz="16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650" spc="20" i="1">
                <a:solidFill>
                  <a:srgbClr val="3F3F3F"/>
                </a:solidFill>
                <a:latin typeface="Trebuchet MS"/>
                <a:cs typeface="Trebuchet MS"/>
              </a:rPr>
              <a:t>honom/henne.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1788" y="707136"/>
            <a:ext cx="1272539" cy="12268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55414" y="92836"/>
            <a:ext cx="248666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180">
                <a:solidFill>
                  <a:srgbClr val="76C5D2"/>
                </a:solidFill>
              </a:rPr>
              <a:t>GRUPPSPEL</a:t>
            </a:r>
            <a:endParaRPr sz="3400"/>
          </a:p>
        </p:txBody>
      </p:sp>
      <p:sp>
        <p:nvSpPr>
          <p:cNvPr id="8" name="object 8"/>
          <p:cNvSpPr txBox="1"/>
          <p:nvPr/>
        </p:nvSpPr>
        <p:spPr>
          <a:xfrm>
            <a:off x="685596" y="2178558"/>
            <a:ext cx="1336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20" b="1">
                <a:solidFill>
                  <a:srgbClr val="76C5D2"/>
                </a:solidFill>
                <a:latin typeface="Arial"/>
                <a:cs typeface="Arial"/>
              </a:rPr>
              <a:t>Tar</a:t>
            </a:r>
            <a:r>
              <a:rPr dirty="0" sz="900" spc="-4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900" spc="50" b="1">
                <a:solidFill>
                  <a:srgbClr val="76C5D2"/>
                </a:solidFill>
                <a:latin typeface="Arial"/>
                <a:cs typeface="Arial"/>
              </a:rPr>
              <a:t>emot</a:t>
            </a:r>
            <a:r>
              <a:rPr dirty="0" sz="900" spc="-4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900" spc="30" b="1">
                <a:solidFill>
                  <a:srgbClr val="76C5D2"/>
                </a:solidFill>
                <a:latin typeface="Arial"/>
                <a:cs typeface="Arial"/>
              </a:rPr>
              <a:t>beställningar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596" y="2854959"/>
            <a:ext cx="10836910" cy="34366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270"/>
              </a:spcBef>
              <a:buSzPct val="105263"/>
              <a:buFont typeface="MS UI Gothic"/>
              <a:buChar char="➢"/>
              <a:tabLst>
                <a:tab pos="356235" algn="l"/>
              </a:tabLst>
            </a:pP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Föreställ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dig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du </a:t>
            </a:r>
            <a:r>
              <a:rPr dirty="0" sz="1900" spc="10">
                <a:solidFill>
                  <a:srgbClr val="3F3F3F"/>
                </a:solidFill>
                <a:latin typeface="Lucida Sans Unicode"/>
                <a:cs typeface="Lucida Sans Unicode"/>
              </a:rPr>
              <a:t>är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berövad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din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autonomi. Du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får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med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andra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ord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inte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längre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fatta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beslut </a:t>
            </a:r>
            <a:r>
              <a:rPr dirty="0" sz="1900" spc="-5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3F3F3F"/>
                </a:solidFill>
                <a:latin typeface="Lucida Sans Unicode"/>
                <a:cs typeface="Lucida Sans Unicode"/>
              </a:rPr>
              <a:t>själv.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Din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rätt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komma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gå,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ta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hand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dina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mest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grundläggande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behov,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alla </a:t>
            </a:r>
            <a:r>
              <a:rPr dirty="0" sz="1900" spc="-5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föremål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någon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annans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tillstånd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(stå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F3F3F"/>
                </a:solidFill>
                <a:latin typeface="Lucida Sans Unicode"/>
                <a:cs typeface="Lucida Sans Unicode"/>
              </a:rPr>
              <a:t>upp,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gå,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gå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toaletten,</a:t>
            </a:r>
            <a:r>
              <a:rPr dirty="0" sz="19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F3F3F"/>
                </a:solidFill>
                <a:latin typeface="Lucida Sans Unicode"/>
                <a:cs typeface="Lucida Sans Unicode"/>
              </a:rPr>
              <a:t>dricka,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äta,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prata,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3F3F3F"/>
                </a:solidFill>
                <a:latin typeface="Lucida Sans Unicode"/>
                <a:cs typeface="Lucida Sans Unicode"/>
              </a:rPr>
              <a:t>etc.).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F3F3F"/>
              </a:buClr>
              <a:buFont typeface="MS UI Gothic"/>
              <a:buChar char="➢"/>
            </a:pPr>
            <a:endParaRPr sz="2000">
              <a:latin typeface="Lucida Sans Unicode"/>
              <a:cs typeface="Lucida Sans Unicode"/>
            </a:endParaRPr>
          </a:p>
          <a:p>
            <a:pPr marL="355600" marR="29209" indent="-343535">
              <a:lnSpc>
                <a:spcPct val="100000"/>
              </a:lnSpc>
              <a:spcBef>
                <a:spcPts val="5"/>
              </a:spcBef>
              <a:buSzPct val="111111"/>
              <a:buFont typeface="MS UI Gothic"/>
              <a:buChar char="➢"/>
              <a:tabLst>
                <a:tab pos="356235" algn="l"/>
              </a:tabLst>
            </a:pP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Försök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känna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kan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3F3F3F"/>
                </a:solidFill>
                <a:latin typeface="Lucida Sans Unicode"/>
                <a:cs typeface="Lucida Sans Unicode"/>
              </a:rPr>
              <a:t>vara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3F3F3F"/>
                </a:solidFill>
                <a:latin typeface="Lucida Sans Unicode"/>
                <a:cs typeface="Lucida Sans Unicode"/>
              </a:rPr>
              <a:t>vara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begränsad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3F3F3F"/>
                </a:solidFill>
                <a:latin typeface="Lucida Sans Unicode"/>
                <a:cs typeface="Lucida Sans Unicode"/>
              </a:rPr>
              <a:t>här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sättet.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Föreställ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3F3F3F"/>
                </a:solidFill>
                <a:latin typeface="Lucida Sans Unicode"/>
                <a:cs typeface="Lucida Sans Unicode"/>
              </a:rPr>
              <a:t>skulle </a:t>
            </a:r>
            <a:r>
              <a:rPr dirty="0" sz="1800" spc="-5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reagera. </a:t>
            </a:r>
            <a:r>
              <a:rPr dirty="0" sz="1800" spc="15">
                <a:solidFill>
                  <a:srgbClr val="3F3F3F"/>
                </a:solidFill>
                <a:latin typeface="Lucida Sans Unicode"/>
                <a:cs typeface="Lucida Sans Unicode"/>
              </a:rPr>
              <a:t>Inte </a:t>
            </a:r>
            <a:r>
              <a:rPr dirty="0" sz="1800">
                <a:solidFill>
                  <a:srgbClr val="3F3F3F"/>
                </a:solidFill>
                <a:latin typeface="Lucida Sans Unicode"/>
                <a:cs typeface="Lucida Sans Unicode"/>
              </a:rPr>
              <a:t>bara </a:t>
            </a:r>
            <a:r>
              <a:rPr dirty="0" sz="1800" spc="5">
                <a:solidFill>
                  <a:srgbClr val="3F3F3F"/>
                </a:solidFill>
                <a:latin typeface="Lucida Sans Unicode"/>
                <a:cs typeface="Lucida Sans Unicode"/>
              </a:rPr>
              <a:t>har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din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frihet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tagits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bort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utan </a:t>
            </a:r>
            <a:r>
              <a:rPr dirty="0" sz="1800" spc="-55">
                <a:solidFill>
                  <a:srgbClr val="3F3F3F"/>
                </a:solidFill>
                <a:latin typeface="Lucida Sans Unicode"/>
                <a:cs typeface="Lucida Sans Unicode"/>
              </a:rPr>
              <a:t>folk </a:t>
            </a:r>
            <a:r>
              <a:rPr dirty="0" sz="1800">
                <a:solidFill>
                  <a:srgbClr val="3F3F3F"/>
                </a:solidFill>
                <a:latin typeface="Lucida Sans Unicode"/>
                <a:cs typeface="Lucida Sans Unicode"/>
              </a:rPr>
              <a:t>ger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dig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hela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tiden order,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får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dig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 arbeta, </a:t>
            </a:r>
            <a:r>
              <a:rPr dirty="0" sz="1800" spc="-5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knuffar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runt,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avbryter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...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ingen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lyssnar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3F3F3F"/>
                </a:solidFill>
                <a:latin typeface="Lucida Sans Unicode"/>
                <a:cs typeface="Lucida Sans Unicode"/>
              </a:rPr>
              <a:t>dig.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Lucida Sans Unicode"/>
              <a:cs typeface="Lucida Sans Unicode"/>
            </a:endParaRPr>
          </a:p>
          <a:p>
            <a:pPr algn="just" marL="12700" marR="278130">
              <a:lnSpc>
                <a:spcPct val="102899"/>
              </a:lnSpc>
            </a:pPr>
            <a:r>
              <a:rPr dirty="0" sz="1750" spc="80" i="1">
                <a:solidFill>
                  <a:srgbClr val="3F3F3F"/>
                </a:solidFill>
                <a:latin typeface="Trebuchet MS"/>
                <a:cs typeface="Trebuchet MS"/>
              </a:rPr>
              <a:t>Poängen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75" i="1">
                <a:solidFill>
                  <a:srgbClr val="3F3F3F"/>
                </a:solidFill>
                <a:latin typeface="Trebuchet MS"/>
                <a:cs typeface="Trebuchet MS"/>
              </a:rPr>
              <a:t>med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60" i="1">
                <a:solidFill>
                  <a:srgbClr val="3F3F3F"/>
                </a:solidFill>
                <a:latin typeface="Trebuchet MS"/>
                <a:cs typeface="Trebuchet MS"/>
              </a:rPr>
              <a:t>denna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20" i="1">
                <a:solidFill>
                  <a:srgbClr val="3F3F3F"/>
                </a:solidFill>
                <a:latin typeface="Trebuchet MS"/>
                <a:cs typeface="Trebuchet MS"/>
              </a:rPr>
              <a:t>övning: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-75" i="1">
                <a:solidFill>
                  <a:srgbClr val="3F3F3F"/>
                </a:solidFill>
                <a:latin typeface="Trebuchet MS"/>
                <a:cs typeface="Trebuchet MS"/>
              </a:rPr>
              <a:t>Att</a:t>
            </a:r>
            <a:r>
              <a:rPr dirty="0" sz="17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-20" i="1">
                <a:solidFill>
                  <a:srgbClr val="3F3F3F"/>
                </a:solidFill>
                <a:latin typeface="Trebuchet MS"/>
                <a:cs typeface="Trebuchet MS"/>
              </a:rPr>
              <a:t>hjälpa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45" i="1">
                <a:solidFill>
                  <a:srgbClr val="3F3F3F"/>
                </a:solidFill>
                <a:latin typeface="Trebuchet MS"/>
                <a:cs typeface="Trebuchet MS"/>
              </a:rPr>
              <a:t>dig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-10" i="1">
                <a:solidFill>
                  <a:srgbClr val="3F3F3F"/>
                </a:solidFill>
                <a:latin typeface="Trebuchet MS"/>
                <a:cs typeface="Trebuchet MS"/>
              </a:rPr>
              <a:t>förstå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35" i="1">
                <a:solidFill>
                  <a:srgbClr val="3F3F3F"/>
                </a:solidFill>
                <a:latin typeface="Trebuchet MS"/>
                <a:cs typeface="Trebuchet MS"/>
              </a:rPr>
              <a:t>stressen</a:t>
            </a:r>
            <a:r>
              <a:rPr dirty="0" sz="17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110" i="1">
                <a:solidFill>
                  <a:srgbClr val="3F3F3F"/>
                </a:solidFill>
                <a:latin typeface="Trebuchet MS"/>
                <a:cs typeface="Trebuchet MS"/>
              </a:rPr>
              <a:t>som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55" i="1">
                <a:solidFill>
                  <a:srgbClr val="3F3F3F"/>
                </a:solidFill>
                <a:latin typeface="Trebuchet MS"/>
                <a:cs typeface="Trebuchet MS"/>
              </a:rPr>
              <a:t>en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-25" i="1">
                <a:solidFill>
                  <a:srgbClr val="3F3F3F"/>
                </a:solidFill>
                <a:latin typeface="Trebuchet MS"/>
                <a:cs typeface="Trebuchet MS"/>
              </a:rPr>
              <a:t>flykting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40" i="1">
                <a:solidFill>
                  <a:srgbClr val="3F3F3F"/>
                </a:solidFill>
                <a:latin typeface="Trebuchet MS"/>
                <a:cs typeface="Trebuchet MS"/>
              </a:rPr>
              <a:t>känner</a:t>
            </a:r>
            <a:r>
              <a:rPr dirty="0" sz="17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45" i="1">
                <a:solidFill>
                  <a:srgbClr val="3F3F3F"/>
                </a:solidFill>
                <a:latin typeface="Trebuchet MS"/>
                <a:cs typeface="Trebuchet MS"/>
              </a:rPr>
              <a:t>under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30" i="1">
                <a:solidFill>
                  <a:srgbClr val="3F3F3F"/>
                </a:solidFill>
                <a:latin typeface="Trebuchet MS"/>
                <a:cs typeface="Trebuchet MS"/>
              </a:rPr>
              <a:t>sin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-70" i="1">
                <a:solidFill>
                  <a:srgbClr val="3F3F3F"/>
                </a:solidFill>
                <a:latin typeface="Trebuchet MS"/>
                <a:cs typeface="Trebuchet MS"/>
              </a:rPr>
              <a:t>flykt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55" i="1">
                <a:solidFill>
                  <a:srgbClr val="3F3F3F"/>
                </a:solidFill>
                <a:latin typeface="Trebuchet MS"/>
                <a:cs typeface="Trebuchet MS"/>
              </a:rPr>
              <a:t>och</a:t>
            </a:r>
            <a:r>
              <a:rPr dirty="0" sz="17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-70" i="1">
                <a:solidFill>
                  <a:srgbClr val="3F3F3F"/>
                </a:solidFill>
                <a:latin typeface="Trebuchet MS"/>
                <a:cs typeface="Trebuchet MS"/>
              </a:rPr>
              <a:t>att </a:t>
            </a:r>
            <a:r>
              <a:rPr dirty="0" sz="1750" spc="-51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65" i="1">
                <a:solidFill>
                  <a:srgbClr val="3F3F3F"/>
                </a:solidFill>
                <a:latin typeface="Trebuchet MS"/>
                <a:cs typeface="Trebuchet MS"/>
              </a:rPr>
              <a:t>göra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45" i="1">
                <a:solidFill>
                  <a:srgbClr val="3F3F3F"/>
                </a:solidFill>
                <a:latin typeface="Trebuchet MS"/>
                <a:cs typeface="Trebuchet MS"/>
              </a:rPr>
              <a:t>dig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30" i="1">
                <a:solidFill>
                  <a:srgbClr val="3F3F3F"/>
                </a:solidFill>
                <a:latin typeface="Trebuchet MS"/>
                <a:cs typeface="Trebuchet MS"/>
              </a:rPr>
              <a:t>medveten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110" i="1">
                <a:solidFill>
                  <a:srgbClr val="3F3F3F"/>
                </a:solidFill>
                <a:latin typeface="Trebuchet MS"/>
                <a:cs typeface="Trebuchet MS"/>
              </a:rPr>
              <a:t>om</a:t>
            </a:r>
            <a:r>
              <a:rPr dirty="0" sz="17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60" i="1">
                <a:solidFill>
                  <a:srgbClr val="3F3F3F"/>
                </a:solidFill>
                <a:latin typeface="Trebuchet MS"/>
                <a:cs typeface="Trebuchet MS"/>
              </a:rPr>
              <a:t>den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30" i="1">
                <a:solidFill>
                  <a:srgbClr val="3F3F3F"/>
                </a:solidFill>
                <a:latin typeface="Trebuchet MS"/>
                <a:cs typeface="Trebuchet MS"/>
              </a:rPr>
              <a:t>stress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110" i="1">
                <a:solidFill>
                  <a:srgbClr val="3F3F3F"/>
                </a:solidFill>
                <a:latin typeface="Trebuchet MS"/>
                <a:cs typeface="Trebuchet MS"/>
              </a:rPr>
              <a:t>som</a:t>
            </a:r>
            <a:r>
              <a:rPr dirty="0" sz="17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25" i="1">
                <a:solidFill>
                  <a:srgbClr val="3F3F3F"/>
                </a:solidFill>
                <a:latin typeface="Trebuchet MS"/>
                <a:cs typeface="Trebuchet MS"/>
              </a:rPr>
              <a:t>dina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30" i="1">
                <a:solidFill>
                  <a:srgbClr val="3F3F3F"/>
                </a:solidFill>
                <a:latin typeface="Trebuchet MS"/>
                <a:cs typeface="Trebuchet MS"/>
              </a:rPr>
              <a:t>handlingar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55" i="1">
                <a:solidFill>
                  <a:srgbClr val="3F3F3F"/>
                </a:solidFill>
                <a:latin typeface="Trebuchet MS"/>
                <a:cs typeface="Trebuchet MS"/>
              </a:rPr>
              <a:t>och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-45" i="1">
                <a:solidFill>
                  <a:srgbClr val="3F3F3F"/>
                </a:solidFill>
                <a:latin typeface="Trebuchet MS"/>
                <a:cs typeface="Trebuchet MS"/>
              </a:rPr>
              <a:t>attityder</a:t>
            </a:r>
            <a:r>
              <a:rPr dirty="0" sz="17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50" i="1">
                <a:solidFill>
                  <a:srgbClr val="3F3F3F"/>
                </a:solidFill>
                <a:latin typeface="Trebuchet MS"/>
                <a:cs typeface="Trebuchet MS"/>
              </a:rPr>
              <a:t>kan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25" i="1">
                <a:solidFill>
                  <a:srgbClr val="3F3F3F"/>
                </a:solidFill>
                <a:latin typeface="Trebuchet MS"/>
                <a:cs typeface="Trebuchet MS"/>
              </a:rPr>
              <a:t>provocera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5" i="1">
                <a:solidFill>
                  <a:srgbClr val="3F3F3F"/>
                </a:solidFill>
                <a:latin typeface="Trebuchet MS"/>
                <a:cs typeface="Trebuchet MS"/>
              </a:rPr>
              <a:t>fram</a:t>
            </a:r>
            <a:r>
              <a:rPr dirty="0" sz="17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25" i="1">
                <a:solidFill>
                  <a:srgbClr val="3F3F3F"/>
                </a:solidFill>
                <a:latin typeface="Trebuchet MS"/>
                <a:cs typeface="Trebuchet MS"/>
              </a:rPr>
              <a:t>bland</a:t>
            </a:r>
            <a:r>
              <a:rPr dirty="0" sz="17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25" i="1">
                <a:solidFill>
                  <a:srgbClr val="3F3F3F"/>
                </a:solidFill>
                <a:latin typeface="Trebuchet MS"/>
                <a:cs typeface="Trebuchet MS"/>
              </a:rPr>
              <a:t>spelarna </a:t>
            </a:r>
            <a:r>
              <a:rPr dirty="0" sz="1750" spc="-51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45" i="1">
                <a:solidFill>
                  <a:srgbClr val="3F3F3F"/>
                </a:solidFill>
                <a:latin typeface="Trebuchet MS"/>
                <a:cs typeface="Trebuchet MS"/>
              </a:rPr>
              <a:t>under</a:t>
            </a:r>
            <a:r>
              <a:rPr dirty="0" sz="1750" spc="-9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5" i="1">
                <a:solidFill>
                  <a:srgbClr val="3F3F3F"/>
                </a:solidFill>
                <a:latin typeface="Trebuchet MS"/>
                <a:cs typeface="Trebuchet MS"/>
              </a:rPr>
              <a:t>simuleringsspelet.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1788" y="707136"/>
            <a:ext cx="1272539" cy="12268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55414" y="0"/>
            <a:ext cx="248666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180">
                <a:solidFill>
                  <a:srgbClr val="76C5D2"/>
                </a:solidFill>
              </a:rPr>
              <a:t>GRUPPSPEL</a:t>
            </a:r>
            <a:endParaRPr sz="3400"/>
          </a:p>
        </p:txBody>
      </p:sp>
      <p:sp>
        <p:nvSpPr>
          <p:cNvPr id="8" name="object 8"/>
          <p:cNvSpPr txBox="1"/>
          <p:nvPr/>
        </p:nvSpPr>
        <p:spPr>
          <a:xfrm>
            <a:off x="685596" y="2034032"/>
            <a:ext cx="44958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15" b="1">
                <a:solidFill>
                  <a:srgbClr val="76C5D2"/>
                </a:solidFill>
                <a:latin typeface="Arial"/>
                <a:cs typeface="Arial"/>
              </a:rPr>
              <a:t>Förlust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596" y="2266518"/>
            <a:ext cx="10855960" cy="198945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600" spc="-15">
                <a:solidFill>
                  <a:srgbClr val="3F3F3F"/>
                </a:solidFill>
                <a:latin typeface="Lucida Sans Unicode"/>
                <a:cs typeface="Lucida Sans Unicode"/>
              </a:rPr>
              <a:t>Hitta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lugn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bekväm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plats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sitta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på.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Utrusta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16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F3F3F"/>
                </a:solidFill>
                <a:latin typeface="Lucida Sans Unicode"/>
                <a:cs typeface="Lucida Sans Unicode"/>
              </a:rPr>
              <a:t>penna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6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papper.</a:t>
            </a:r>
            <a:endParaRPr sz="1600">
              <a:latin typeface="Lucida Sans Unicode"/>
              <a:cs typeface="Lucida Sans Unicode"/>
            </a:endParaRPr>
          </a:p>
          <a:p>
            <a:pPr marL="355600" marR="328930" indent="-343535">
              <a:lnSpc>
                <a:spcPct val="120000"/>
              </a:lnSpc>
              <a:spcBef>
                <a:spcPts val="990"/>
              </a:spcBef>
              <a:buSzPct val="133333"/>
              <a:buFont typeface="MS UI Gothic"/>
              <a:buChar char="➢"/>
              <a:tabLst>
                <a:tab pos="356235" algn="l"/>
              </a:tabLst>
            </a:pP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Försök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komma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ihåg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3F3F3F"/>
                </a:solidFill>
                <a:latin typeface="Lucida Sans Unicode"/>
                <a:cs typeface="Lucida Sans Unicode"/>
              </a:rPr>
              <a:t>situation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3F3F3F"/>
                </a:solidFill>
                <a:latin typeface="Lucida Sans Unicode"/>
                <a:cs typeface="Lucida Sans Unicode"/>
              </a:rPr>
              <a:t>då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upplevde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3F3F3F"/>
                </a:solidFill>
                <a:latin typeface="Lucida Sans Unicode"/>
                <a:cs typeface="Lucida Sans Unicode"/>
              </a:rPr>
              <a:t>känsla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saknad.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Kanske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3F3F3F"/>
                </a:solidFill>
                <a:latin typeface="Lucida Sans Unicode"/>
                <a:cs typeface="Lucida Sans Unicode"/>
              </a:rPr>
              <a:t>var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omhuldat</a:t>
            </a:r>
            <a:r>
              <a:rPr dirty="0" sz="15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3F3F3F"/>
                </a:solidFill>
                <a:latin typeface="Lucida Sans Unicode"/>
                <a:cs typeface="Lucida Sans Unicode"/>
              </a:rPr>
              <a:t>föremål,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3F3F3F"/>
                </a:solidFill>
                <a:latin typeface="Lucida Sans Unicode"/>
                <a:cs typeface="Lucida Sans Unicode"/>
              </a:rPr>
              <a:t>en </a:t>
            </a:r>
            <a:r>
              <a:rPr dirty="0" sz="1500" spc="-459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3F3F3F"/>
                </a:solidFill>
                <a:latin typeface="Lucida Sans Unicode"/>
                <a:cs typeface="Lucida Sans Unicode"/>
              </a:rPr>
              <a:t>plats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3F3F3F"/>
                </a:solidFill>
                <a:latin typeface="Lucida Sans Unicode"/>
                <a:cs typeface="Lucida Sans Unicode"/>
              </a:rPr>
              <a:t>älskade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besöka,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3F3F3F"/>
                </a:solidFill>
                <a:latin typeface="Lucida Sans Unicode"/>
                <a:cs typeface="Lucida Sans Unicode"/>
              </a:rPr>
              <a:t>favorithusdjur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eller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älskad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75">
                <a:solidFill>
                  <a:srgbClr val="3F3F3F"/>
                </a:solidFill>
                <a:latin typeface="Lucida Sans Unicode"/>
                <a:cs typeface="Lucida Sans Unicode"/>
              </a:rPr>
              <a:t>....</a:t>
            </a:r>
            <a:endParaRPr sz="1500">
              <a:latin typeface="Lucida Sans Unicode"/>
              <a:cs typeface="Lucida Sans Unicode"/>
            </a:endParaRPr>
          </a:p>
          <a:p>
            <a:pPr marL="355600" marR="5080" indent="-343535">
              <a:lnSpc>
                <a:spcPts val="2160"/>
              </a:lnSpc>
              <a:spcBef>
                <a:spcPts val="1130"/>
              </a:spcBef>
              <a:buSzPct val="105263"/>
              <a:buFont typeface="MS UI Gothic"/>
              <a:buChar char="➢"/>
              <a:tabLst>
                <a:tab pos="356235" algn="l"/>
              </a:tabLst>
            </a:pP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Låt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alla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minnen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känslor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förknippade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förlusten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komma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F3F3F"/>
                </a:solidFill>
                <a:latin typeface="Lucida Sans Unicode"/>
                <a:cs typeface="Lucida Sans Unicode"/>
              </a:rPr>
              <a:t>tillbaka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3F3F3F"/>
                </a:solidFill>
                <a:latin typeface="Lucida Sans Unicode"/>
                <a:cs typeface="Lucida Sans Unicode"/>
              </a:rPr>
              <a:t>dig.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Skriv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3F3F3F"/>
                </a:solidFill>
                <a:latin typeface="Lucida Sans Unicode"/>
                <a:cs typeface="Lucida Sans Unicode"/>
              </a:rPr>
              <a:t>ner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dem </a:t>
            </a:r>
            <a:r>
              <a:rPr dirty="0" sz="1900" spc="-5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så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du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senare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kan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läsa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om vad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du kände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utvärdera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vikten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av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dessa personliga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upplevelser.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596" y="4367148"/>
            <a:ext cx="1081405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117647"/>
              <a:buFont typeface="MS UI Gothic"/>
              <a:buChar char="➢"/>
              <a:tabLst>
                <a:tab pos="356235" algn="l"/>
              </a:tabLst>
            </a:pPr>
            <a:r>
              <a:rPr dirty="0" sz="1700" spc="-5">
                <a:solidFill>
                  <a:srgbClr val="3F3F3F"/>
                </a:solidFill>
                <a:latin typeface="Lucida Sans Unicode"/>
                <a:cs typeface="Lucida Sans Unicode"/>
              </a:rPr>
              <a:t>Fundera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3F3F3F"/>
                </a:solidFill>
                <a:latin typeface="Lucida Sans Unicode"/>
                <a:cs typeface="Lucida Sans Unicode"/>
              </a:rPr>
              <a:t>över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F3F3F"/>
                </a:solidFill>
                <a:latin typeface="Lucida Sans Unicode"/>
                <a:cs typeface="Lucida Sans Unicode"/>
              </a:rPr>
              <a:t>din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3F3F3F"/>
                </a:solidFill>
                <a:latin typeface="Lucida Sans Unicode"/>
                <a:cs typeface="Lucida Sans Unicode"/>
              </a:rPr>
              <a:t>egen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upplevelse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F3F3F"/>
                </a:solidFill>
                <a:latin typeface="Lucida Sans Unicode"/>
                <a:cs typeface="Lucida Sans Unicode"/>
              </a:rPr>
              <a:t>förlust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fundera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3F3F3F"/>
                </a:solidFill>
                <a:latin typeface="Lucida Sans Unicode"/>
                <a:cs typeface="Lucida Sans Unicode"/>
              </a:rPr>
              <a:t>över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måste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kännas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3F3F3F"/>
                </a:solidFill>
                <a:latin typeface="Lucida Sans Unicode"/>
                <a:cs typeface="Lucida Sans Unicode"/>
              </a:rPr>
              <a:t>bli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berövad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alla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596" y="4532852"/>
            <a:ext cx="10871200" cy="1745614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955"/>
              </a:spcBef>
            </a:pP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F3F3F"/>
                </a:solidFill>
                <a:latin typeface="Lucida Sans Unicode"/>
                <a:cs typeface="Lucida Sans Unicode"/>
              </a:rPr>
              <a:t>saker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eller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F3F3F"/>
                </a:solidFill>
                <a:latin typeface="Lucida Sans Unicode"/>
                <a:cs typeface="Lucida Sans Unicode"/>
              </a:rPr>
              <a:t>människor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eller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lägger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F3F3F"/>
                </a:solidFill>
                <a:latin typeface="Lucida Sans Unicode"/>
                <a:cs typeface="Lucida Sans Unicode"/>
              </a:rPr>
              <a:t>stor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3F3F3F"/>
                </a:solidFill>
                <a:latin typeface="Lucida Sans Unicode"/>
                <a:cs typeface="Lucida Sans Unicode"/>
              </a:rPr>
              <a:t>vikt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3F3F3F"/>
                </a:solidFill>
                <a:latin typeface="Lucida Sans Unicode"/>
                <a:cs typeface="Lucida Sans Unicode"/>
              </a:rPr>
              <a:t>vid.</a:t>
            </a:r>
            <a:endParaRPr sz="1700">
              <a:latin typeface="Lucida Sans Unicode"/>
              <a:cs typeface="Lucida Sans Unicode"/>
            </a:endParaRPr>
          </a:p>
          <a:p>
            <a:pPr marL="12700" marR="324485">
              <a:lnSpc>
                <a:spcPts val="2160"/>
              </a:lnSpc>
              <a:spcBef>
                <a:spcPts val="1100"/>
              </a:spcBef>
            </a:pPr>
            <a:r>
              <a:rPr dirty="0" sz="1850" spc="85" i="1">
                <a:solidFill>
                  <a:srgbClr val="3F3F3F"/>
                </a:solidFill>
                <a:latin typeface="Trebuchet MS"/>
                <a:cs typeface="Trebuchet MS"/>
              </a:rPr>
              <a:t>Poängen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80" i="1">
                <a:solidFill>
                  <a:srgbClr val="3F3F3F"/>
                </a:solidFill>
                <a:latin typeface="Trebuchet MS"/>
                <a:cs typeface="Trebuchet MS"/>
              </a:rPr>
              <a:t>med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65" i="1">
                <a:solidFill>
                  <a:srgbClr val="3F3F3F"/>
                </a:solidFill>
                <a:latin typeface="Trebuchet MS"/>
                <a:cs typeface="Trebuchet MS"/>
              </a:rPr>
              <a:t>denna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25" i="1">
                <a:solidFill>
                  <a:srgbClr val="3F3F3F"/>
                </a:solidFill>
                <a:latin typeface="Trebuchet MS"/>
                <a:cs typeface="Trebuchet MS"/>
              </a:rPr>
              <a:t>övning: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114" i="1">
                <a:solidFill>
                  <a:srgbClr val="3F3F3F"/>
                </a:solidFill>
                <a:latin typeface="Trebuchet MS"/>
                <a:cs typeface="Trebuchet MS"/>
              </a:rPr>
              <a:t>Många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20" i="1">
                <a:solidFill>
                  <a:srgbClr val="3F3F3F"/>
                </a:solidFill>
                <a:latin typeface="Trebuchet MS"/>
                <a:cs typeface="Trebuchet MS"/>
              </a:rPr>
              <a:t>flyktingar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15" i="1">
                <a:solidFill>
                  <a:srgbClr val="3F3F3F"/>
                </a:solidFill>
                <a:latin typeface="Trebuchet MS"/>
                <a:cs typeface="Trebuchet MS"/>
              </a:rPr>
              <a:t>förlorar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20" i="1">
                <a:solidFill>
                  <a:srgbClr val="3F3F3F"/>
                </a:solidFill>
                <a:latin typeface="Trebuchet MS"/>
                <a:cs typeface="Trebuchet MS"/>
              </a:rPr>
              <a:t>absolut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110" i="1">
                <a:solidFill>
                  <a:srgbClr val="3F3F3F"/>
                </a:solidFill>
                <a:latin typeface="Trebuchet MS"/>
                <a:cs typeface="Trebuchet MS"/>
              </a:rPr>
              <a:t>allt: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65" i="1">
                <a:solidFill>
                  <a:srgbClr val="3F3F3F"/>
                </a:solidFill>
                <a:latin typeface="Trebuchet MS"/>
                <a:cs typeface="Trebuchet MS"/>
              </a:rPr>
              <a:t>sitt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25" i="1">
                <a:solidFill>
                  <a:srgbClr val="3F3F3F"/>
                </a:solidFill>
                <a:latin typeface="Trebuchet MS"/>
                <a:cs typeface="Trebuchet MS"/>
              </a:rPr>
              <a:t>land,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65" i="1">
                <a:solidFill>
                  <a:srgbClr val="3F3F3F"/>
                </a:solidFill>
                <a:latin typeface="Trebuchet MS"/>
                <a:cs typeface="Trebuchet MS"/>
              </a:rPr>
              <a:t>sitt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10" i="1">
                <a:solidFill>
                  <a:srgbClr val="3F3F3F"/>
                </a:solidFill>
                <a:latin typeface="Trebuchet MS"/>
                <a:cs typeface="Trebuchet MS"/>
              </a:rPr>
              <a:t>hem,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35" i="1">
                <a:solidFill>
                  <a:srgbClr val="3F3F3F"/>
                </a:solidFill>
                <a:latin typeface="Trebuchet MS"/>
                <a:cs typeface="Trebuchet MS"/>
              </a:rPr>
              <a:t>sina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5" i="1">
                <a:solidFill>
                  <a:srgbClr val="3F3F3F"/>
                </a:solidFill>
                <a:latin typeface="Trebuchet MS"/>
                <a:cs typeface="Trebuchet MS"/>
              </a:rPr>
              <a:t>vänner, </a:t>
            </a:r>
            <a:r>
              <a:rPr dirty="0" sz="1850" spc="-54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35" i="1">
                <a:solidFill>
                  <a:srgbClr val="3F3F3F"/>
                </a:solidFill>
                <a:latin typeface="Trebuchet MS"/>
                <a:cs typeface="Trebuchet MS"/>
              </a:rPr>
              <a:t>sin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familj.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45" i="1">
                <a:solidFill>
                  <a:srgbClr val="3F3F3F"/>
                </a:solidFill>
                <a:latin typeface="Trebuchet MS"/>
                <a:cs typeface="Trebuchet MS"/>
              </a:rPr>
              <a:t>Försök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75" i="1">
                <a:solidFill>
                  <a:srgbClr val="3F3F3F"/>
                </a:solidFill>
                <a:latin typeface="Trebuchet MS"/>
                <a:cs typeface="Trebuchet MS"/>
              </a:rPr>
              <a:t>att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5" i="1">
                <a:solidFill>
                  <a:srgbClr val="3F3F3F"/>
                </a:solidFill>
                <a:latin typeface="Trebuchet MS"/>
                <a:cs typeface="Trebuchet MS"/>
              </a:rPr>
              <a:t>förstå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40" i="1">
                <a:solidFill>
                  <a:srgbClr val="3F3F3F"/>
                </a:solidFill>
                <a:latin typeface="Trebuchet MS"/>
                <a:cs typeface="Trebuchet MS"/>
              </a:rPr>
              <a:t>smärtan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45" i="1">
                <a:solidFill>
                  <a:srgbClr val="3F3F3F"/>
                </a:solidFill>
                <a:latin typeface="Trebuchet MS"/>
                <a:cs typeface="Trebuchet MS"/>
              </a:rPr>
              <a:t>de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35" i="1">
                <a:solidFill>
                  <a:srgbClr val="3F3F3F"/>
                </a:solidFill>
                <a:latin typeface="Trebuchet MS"/>
                <a:cs typeface="Trebuchet MS"/>
              </a:rPr>
              <a:t>måste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15" i="1">
                <a:solidFill>
                  <a:srgbClr val="3F3F3F"/>
                </a:solidFill>
                <a:latin typeface="Trebuchet MS"/>
                <a:cs typeface="Trebuchet MS"/>
              </a:rPr>
              <a:t>känna.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05900"/>
              </a:lnSpc>
              <a:spcBef>
                <a:spcPts val="905"/>
              </a:spcBef>
            </a:pPr>
            <a:r>
              <a:rPr dirty="0" sz="1700">
                <a:solidFill>
                  <a:srgbClr val="3F3F3F"/>
                </a:solidFill>
                <a:latin typeface="Lucida Sans Unicode"/>
                <a:cs typeface="Lucida Sans Unicode"/>
              </a:rPr>
              <a:t>Gör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anteckningar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alla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ovanstående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3F3F3F"/>
                </a:solidFill>
                <a:latin typeface="Lucida Sans Unicode"/>
                <a:cs typeface="Lucida Sans Unicode"/>
              </a:rPr>
              <a:t>spel.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17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lärde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3F3F3F"/>
                </a:solidFill>
                <a:latin typeface="Lucida Sans Unicode"/>
                <a:cs typeface="Lucida Sans Unicode"/>
              </a:rPr>
              <a:t>dig,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gav</a:t>
            </a:r>
            <a:r>
              <a:rPr dirty="0" sz="17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spelaren</a:t>
            </a:r>
            <a:r>
              <a:rPr dirty="0" u="sng" sz="1700" spc="-1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rn?</a:t>
            </a:r>
            <a:r>
              <a:rPr dirty="0" u="sng" sz="1700" spc="-9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700" spc="-1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Förändrades</a:t>
            </a:r>
            <a:r>
              <a:rPr dirty="0" u="sng" sz="1700" spc="-9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700" spc="-1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något</a:t>
            </a:r>
            <a:r>
              <a:rPr dirty="0" u="sng" sz="1700" spc="-9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700" spc="-5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i</a:t>
            </a:r>
            <a:r>
              <a:rPr dirty="0" u="sng" sz="1700" spc="-9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700" spc="-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hur </a:t>
            </a:r>
            <a:r>
              <a:rPr dirty="0" sz="1700" spc="-5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u="sng" sz="1700" spc="-1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de</a:t>
            </a:r>
            <a:r>
              <a:rPr dirty="0" u="sng" sz="1700" spc="-10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700" spc="-1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förstår</a:t>
            </a:r>
            <a:r>
              <a:rPr dirty="0" u="sng" sz="1700" spc="-10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700" spc="-4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vilka</a:t>
            </a:r>
            <a:r>
              <a:rPr dirty="0" u="sng" sz="1700" spc="-10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700" spc="-3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flyktingar</a:t>
            </a:r>
            <a:r>
              <a:rPr dirty="0" u="sng" sz="1700" spc="-10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700" spc="1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Lucida Sans Unicode"/>
                <a:cs typeface="Lucida Sans Unicode"/>
              </a:rPr>
              <a:t>är?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1788" y="707136"/>
            <a:ext cx="1272539" cy="12268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55414" y="41402"/>
            <a:ext cx="248666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180">
                <a:solidFill>
                  <a:srgbClr val="76C5D2"/>
                </a:solidFill>
              </a:rPr>
              <a:t>GRUPPSPEL</a:t>
            </a:r>
            <a:endParaRPr sz="3400"/>
          </a:p>
        </p:txBody>
      </p:sp>
      <p:sp>
        <p:nvSpPr>
          <p:cNvPr id="8" name="object 8"/>
          <p:cNvSpPr txBox="1"/>
          <p:nvPr/>
        </p:nvSpPr>
        <p:spPr>
          <a:xfrm>
            <a:off x="685596" y="2064258"/>
            <a:ext cx="10753725" cy="353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0" b="1">
                <a:solidFill>
                  <a:srgbClr val="76C5D2"/>
                </a:solidFill>
                <a:latin typeface="Arial"/>
                <a:cs typeface="Arial"/>
              </a:rPr>
              <a:t>fjättrad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ts val="2160"/>
              </a:lnSpc>
              <a:spcBef>
                <a:spcPts val="1475"/>
              </a:spcBef>
              <a:buSzPct val="105263"/>
              <a:buFont typeface="MS UI Gothic"/>
              <a:buChar char="➢"/>
              <a:tabLst>
                <a:tab pos="356235" algn="l"/>
              </a:tabLst>
            </a:pPr>
            <a:r>
              <a:rPr dirty="0" sz="1900" spc="-5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hela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tiden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behöva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lyda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order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3F3F3F"/>
                </a:solidFill>
                <a:latin typeface="Lucida Sans Unicode"/>
                <a:cs typeface="Lucida Sans Unicode"/>
              </a:rPr>
              <a:t>bli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fjättrad.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30">
                <a:solidFill>
                  <a:srgbClr val="3F3F3F"/>
                </a:solidFill>
                <a:latin typeface="Lucida Sans Unicode"/>
                <a:cs typeface="Lucida Sans Unicode"/>
              </a:rPr>
              <a:t>Man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tvingas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göra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saker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utan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veta </a:t>
            </a:r>
            <a:r>
              <a:rPr dirty="0" sz="1900" spc="-5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varför.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3F3F3F"/>
                </a:solidFill>
                <a:latin typeface="Lucida Sans Unicode"/>
                <a:cs typeface="Lucida Sans Unicode"/>
              </a:rPr>
              <a:t>Gå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runt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14">
                <a:solidFill>
                  <a:srgbClr val="3F3F3F"/>
                </a:solidFill>
                <a:latin typeface="Lucida Sans Unicode"/>
                <a:cs typeface="Lucida Sans Unicode"/>
              </a:rPr>
              <a:t>2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eller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14">
                <a:solidFill>
                  <a:srgbClr val="3F3F3F"/>
                </a:solidFill>
                <a:latin typeface="Lucida Sans Unicode"/>
                <a:cs typeface="Lucida Sans Unicode"/>
              </a:rPr>
              <a:t>3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minuter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höger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öra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vänster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hand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vänster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fotled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med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höger</a:t>
            </a:r>
            <a:r>
              <a:rPr dirty="0" sz="19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hand.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3F3F3F"/>
              </a:buClr>
              <a:buFont typeface="MS UI Gothic"/>
              <a:buChar char="➢"/>
            </a:pPr>
            <a:endParaRPr sz="255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buSzPct val="105263"/>
              <a:buFont typeface="MS UI Gothic"/>
              <a:buChar char="➢"/>
              <a:tabLst>
                <a:tab pos="356235" algn="l"/>
              </a:tabLst>
            </a:pP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känns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tvingas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detta?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700">
              <a:latin typeface="Lucida Sans Unicode"/>
              <a:cs typeface="Lucida Sans Unicode"/>
            </a:endParaRPr>
          </a:p>
          <a:p>
            <a:pPr marL="12700" marR="448945">
              <a:lnSpc>
                <a:spcPts val="2160"/>
              </a:lnSpc>
            </a:pPr>
            <a:r>
              <a:rPr dirty="0" sz="1850" spc="85" i="1">
                <a:solidFill>
                  <a:srgbClr val="3F3F3F"/>
                </a:solidFill>
                <a:latin typeface="Trebuchet MS"/>
                <a:cs typeface="Trebuchet MS"/>
              </a:rPr>
              <a:t>Poängen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80" i="1">
                <a:solidFill>
                  <a:srgbClr val="3F3F3F"/>
                </a:solidFill>
                <a:latin typeface="Trebuchet MS"/>
                <a:cs typeface="Trebuchet MS"/>
              </a:rPr>
              <a:t>med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65" i="1">
                <a:solidFill>
                  <a:srgbClr val="3F3F3F"/>
                </a:solidFill>
                <a:latin typeface="Trebuchet MS"/>
                <a:cs typeface="Trebuchet MS"/>
              </a:rPr>
              <a:t>denna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25" i="1">
                <a:solidFill>
                  <a:srgbClr val="3F3F3F"/>
                </a:solidFill>
                <a:latin typeface="Trebuchet MS"/>
                <a:cs typeface="Trebuchet MS"/>
              </a:rPr>
              <a:t>övning: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20" i="1">
                <a:solidFill>
                  <a:srgbClr val="3F3F3F"/>
                </a:solidFill>
                <a:latin typeface="Trebuchet MS"/>
                <a:cs typeface="Trebuchet MS"/>
              </a:rPr>
              <a:t>Tänk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55" i="1">
                <a:solidFill>
                  <a:srgbClr val="3F3F3F"/>
                </a:solidFill>
                <a:latin typeface="Trebuchet MS"/>
                <a:cs typeface="Trebuchet MS"/>
              </a:rPr>
              <a:t>på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40" i="1">
                <a:solidFill>
                  <a:srgbClr val="3F3F3F"/>
                </a:solidFill>
                <a:latin typeface="Trebuchet MS"/>
                <a:cs typeface="Trebuchet MS"/>
              </a:rPr>
              <a:t>vad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75" i="1">
                <a:solidFill>
                  <a:srgbClr val="3F3F3F"/>
                </a:solidFill>
                <a:latin typeface="Trebuchet MS"/>
                <a:cs typeface="Trebuchet MS"/>
              </a:rPr>
              <a:t>du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40" i="1">
                <a:solidFill>
                  <a:srgbClr val="3F3F3F"/>
                </a:solidFill>
                <a:latin typeface="Trebuchet MS"/>
                <a:cs typeface="Trebuchet MS"/>
              </a:rPr>
              <a:t>just</a:t>
            </a:r>
            <a:r>
              <a:rPr dirty="0" sz="1850" spc="-8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30" i="1">
                <a:solidFill>
                  <a:srgbClr val="3F3F3F"/>
                </a:solidFill>
                <a:latin typeface="Trebuchet MS"/>
                <a:cs typeface="Trebuchet MS"/>
              </a:rPr>
              <a:t>har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i="1">
                <a:solidFill>
                  <a:srgbClr val="3F3F3F"/>
                </a:solidFill>
                <a:latin typeface="Trebuchet MS"/>
                <a:cs typeface="Trebuchet MS"/>
              </a:rPr>
              <a:t>upplevt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50" i="1">
                <a:solidFill>
                  <a:srgbClr val="3F3F3F"/>
                </a:solidFill>
                <a:latin typeface="Trebuchet MS"/>
                <a:cs typeface="Trebuchet MS"/>
              </a:rPr>
              <a:t>under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70" i="1">
                <a:solidFill>
                  <a:srgbClr val="3F3F3F"/>
                </a:solidFill>
                <a:latin typeface="Trebuchet MS"/>
                <a:cs typeface="Trebuchet MS"/>
              </a:rPr>
              <a:t>dessa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45" i="1">
                <a:solidFill>
                  <a:srgbClr val="3F3F3F"/>
                </a:solidFill>
                <a:latin typeface="Trebuchet MS"/>
                <a:cs typeface="Trebuchet MS"/>
              </a:rPr>
              <a:t>få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15" i="1">
                <a:solidFill>
                  <a:srgbClr val="3F3F3F"/>
                </a:solidFill>
                <a:latin typeface="Trebuchet MS"/>
                <a:cs typeface="Trebuchet MS"/>
              </a:rPr>
              <a:t>minuter.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10" i="1">
                <a:solidFill>
                  <a:srgbClr val="3F3F3F"/>
                </a:solidFill>
                <a:latin typeface="Trebuchet MS"/>
                <a:cs typeface="Trebuchet MS"/>
              </a:rPr>
              <a:t>Flyktingar </a:t>
            </a:r>
            <a:r>
              <a:rPr dirty="0" sz="1850" spc="-54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25" i="1">
                <a:solidFill>
                  <a:srgbClr val="3F3F3F"/>
                </a:solidFill>
                <a:latin typeface="Trebuchet MS"/>
                <a:cs typeface="Trebuchet MS"/>
              </a:rPr>
              <a:t>lever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50" i="1">
                <a:solidFill>
                  <a:srgbClr val="3F3F3F"/>
                </a:solidFill>
                <a:latin typeface="Trebuchet MS"/>
                <a:cs typeface="Trebuchet MS"/>
              </a:rPr>
              <a:t>under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65" i="1">
                <a:solidFill>
                  <a:srgbClr val="3F3F3F"/>
                </a:solidFill>
                <a:latin typeface="Trebuchet MS"/>
                <a:cs typeface="Trebuchet MS"/>
              </a:rPr>
              <a:t>denna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15" i="1">
                <a:solidFill>
                  <a:srgbClr val="3F3F3F"/>
                </a:solidFill>
                <a:latin typeface="Trebuchet MS"/>
                <a:cs typeface="Trebuchet MS"/>
              </a:rPr>
              <a:t>typ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20" i="1">
                <a:solidFill>
                  <a:srgbClr val="3F3F3F"/>
                </a:solidFill>
                <a:latin typeface="Trebuchet MS"/>
                <a:cs typeface="Trebuchet MS"/>
              </a:rPr>
              <a:t>av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35" i="1">
                <a:solidFill>
                  <a:srgbClr val="3F3F3F"/>
                </a:solidFill>
                <a:latin typeface="Trebuchet MS"/>
                <a:cs typeface="Trebuchet MS"/>
              </a:rPr>
              <a:t>tvång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105" i="1">
                <a:solidFill>
                  <a:srgbClr val="3F3F3F"/>
                </a:solidFill>
                <a:latin typeface="Trebuchet MS"/>
                <a:cs typeface="Trebuchet MS"/>
              </a:rPr>
              <a:t>i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20" i="1">
                <a:solidFill>
                  <a:srgbClr val="3F3F3F"/>
                </a:solidFill>
                <a:latin typeface="Trebuchet MS"/>
                <a:cs typeface="Trebuchet MS"/>
              </a:rPr>
              <a:t>timmar,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20" i="1">
                <a:solidFill>
                  <a:srgbClr val="3F3F3F"/>
                </a:solidFill>
                <a:latin typeface="Trebuchet MS"/>
                <a:cs typeface="Trebuchet MS"/>
              </a:rPr>
              <a:t>månader,</a:t>
            </a:r>
            <a:r>
              <a:rPr dirty="0" sz="1850" spc="-90" i="1">
                <a:solidFill>
                  <a:srgbClr val="3F3F3F"/>
                </a:solidFill>
                <a:latin typeface="Trebuchet MS"/>
                <a:cs typeface="Trebuchet MS"/>
              </a:rPr>
              <a:t> ja</a:t>
            </a:r>
            <a:r>
              <a:rPr dirty="0" sz="1850" spc="-85" i="1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850" spc="-65" i="1">
                <a:solidFill>
                  <a:srgbClr val="3F3F3F"/>
                </a:solidFill>
                <a:latin typeface="Trebuchet MS"/>
                <a:cs typeface="Trebuchet MS"/>
              </a:rPr>
              <a:t>år.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45382" y="2318412"/>
              <a:ext cx="704850" cy="873125"/>
            </a:xfrm>
            <a:custGeom>
              <a:avLst/>
              <a:gdLst/>
              <a:ahLst/>
              <a:cxnLst/>
              <a:rect l="l" t="t" r="r" b="b"/>
              <a:pathLst>
                <a:path w="704850" h="873125">
                  <a:moveTo>
                    <a:pt x="616880" y="391826"/>
                  </a:moveTo>
                  <a:lnTo>
                    <a:pt x="616880" y="249568"/>
                  </a:lnTo>
                  <a:lnTo>
                    <a:pt x="612618" y="204704"/>
                  </a:lnTo>
                  <a:lnTo>
                    <a:pt x="600329" y="162480"/>
                  </a:lnTo>
                  <a:lnTo>
                    <a:pt x="580761" y="123600"/>
                  </a:lnTo>
                  <a:lnTo>
                    <a:pt x="554661" y="88768"/>
                  </a:lnTo>
                  <a:lnTo>
                    <a:pt x="522776" y="58690"/>
                  </a:lnTo>
                  <a:lnTo>
                    <a:pt x="485853" y="34070"/>
                  </a:lnTo>
                  <a:lnTo>
                    <a:pt x="444639" y="15612"/>
                  </a:lnTo>
                  <a:lnTo>
                    <a:pt x="399881" y="4020"/>
                  </a:lnTo>
                  <a:lnTo>
                    <a:pt x="352326" y="0"/>
                  </a:lnTo>
                  <a:lnTo>
                    <a:pt x="304771" y="4020"/>
                  </a:lnTo>
                  <a:lnTo>
                    <a:pt x="260013" y="15612"/>
                  </a:lnTo>
                  <a:lnTo>
                    <a:pt x="218799" y="34070"/>
                  </a:lnTo>
                  <a:lnTo>
                    <a:pt x="181876" y="58690"/>
                  </a:lnTo>
                  <a:lnTo>
                    <a:pt x="149991" y="88768"/>
                  </a:lnTo>
                  <a:lnTo>
                    <a:pt x="123890" y="123600"/>
                  </a:lnTo>
                  <a:lnTo>
                    <a:pt x="104323" y="162480"/>
                  </a:lnTo>
                  <a:lnTo>
                    <a:pt x="92034" y="204704"/>
                  </a:lnTo>
                  <a:lnTo>
                    <a:pt x="87772" y="249568"/>
                  </a:lnTo>
                  <a:lnTo>
                    <a:pt x="87772" y="391806"/>
                  </a:lnTo>
                  <a:lnTo>
                    <a:pt x="0" y="397742"/>
                  </a:lnTo>
                  <a:lnTo>
                    <a:pt x="0" y="848931"/>
                  </a:lnTo>
                  <a:lnTo>
                    <a:pt x="352305" y="872672"/>
                  </a:lnTo>
                  <a:lnTo>
                    <a:pt x="704610" y="848931"/>
                  </a:lnTo>
                  <a:lnTo>
                    <a:pt x="704610" y="397722"/>
                  </a:lnTo>
                  <a:lnTo>
                    <a:pt x="616880" y="391826"/>
                  </a:lnTo>
                  <a:close/>
                </a:path>
                <a:path w="704850" h="873125">
                  <a:moveTo>
                    <a:pt x="112936" y="249568"/>
                  </a:moveTo>
                  <a:lnTo>
                    <a:pt x="117800" y="204050"/>
                  </a:lnTo>
                  <a:lnTo>
                    <a:pt x="131749" y="161658"/>
                  </a:lnTo>
                  <a:lnTo>
                    <a:pt x="153821" y="123297"/>
                  </a:lnTo>
                  <a:lnTo>
                    <a:pt x="183053" y="89877"/>
                  </a:lnTo>
                  <a:lnTo>
                    <a:pt x="218482" y="62303"/>
                  </a:lnTo>
                  <a:lnTo>
                    <a:pt x="259146" y="41485"/>
                  </a:lnTo>
                  <a:lnTo>
                    <a:pt x="304081" y="28328"/>
                  </a:lnTo>
                  <a:lnTo>
                    <a:pt x="352326" y="23741"/>
                  </a:lnTo>
                  <a:lnTo>
                    <a:pt x="400571" y="28328"/>
                  </a:lnTo>
                  <a:lnTo>
                    <a:pt x="445506" y="41485"/>
                  </a:lnTo>
                  <a:lnTo>
                    <a:pt x="486170" y="62303"/>
                  </a:lnTo>
                  <a:lnTo>
                    <a:pt x="521599" y="89877"/>
                  </a:lnTo>
                  <a:lnTo>
                    <a:pt x="550831" y="123297"/>
                  </a:lnTo>
                  <a:lnTo>
                    <a:pt x="572903" y="161658"/>
                  </a:lnTo>
                  <a:lnTo>
                    <a:pt x="586852" y="204050"/>
                  </a:lnTo>
                  <a:lnTo>
                    <a:pt x="591715" y="249568"/>
                  </a:lnTo>
                  <a:lnTo>
                    <a:pt x="591715" y="390234"/>
                  </a:lnTo>
                  <a:lnTo>
                    <a:pt x="553654" y="387830"/>
                  </a:lnTo>
                  <a:lnTo>
                    <a:pt x="553654" y="249271"/>
                  </a:lnTo>
                  <a:lnTo>
                    <a:pt x="548337" y="205722"/>
                  </a:lnTo>
                  <a:lnTo>
                    <a:pt x="533192" y="165745"/>
                  </a:lnTo>
                  <a:lnTo>
                    <a:pt x="509427" y="130480"/>
                  </a:lnTo>
                  <a:lnTo>
                    <a:pt x="478251" y="101067"/>
                  </a:lnTo>
                  <a:lnTo>
                    <a:pt x="440871" y="78647"/>
                  </a:lnTo>
                  <a:lnTo>
                    <a:pt x="398497" y="64358"/>
                  </a:lnTo>
                  <a:lnTo>
                    <a:pt x="352336" y="59342"/>
                  </a:lnTo>
                  <a:lnTo>
                    <a:pt x="306176" y="64358"/>
                  </a:lnTo>
                  <a:lnTo>
                    <a:pt x="263802" y="78647"/>
                  </a:lnTo>
                  <a:lnTo>
                    <a:pt x="226422" y="101067"/>
                  </a:lnTo>
                  <a:lnTo>
                    <a:pt x="195246" y="130480"/>
                  </a:lnTo>
                  <a:lnTo>
                    <a:pt x="171481" y="165745"/>
                  </a:lnTo>
                  <a:lnTo>
                    <a:pt x="156336" y="205722"/>
                  </a:lnTo>
                  <a:lnTo>
                    <a:pt x="151019" y="249271"/>
                  </a:lnTo>
                  <a:lnTo>
                    <a:pt x="151019" y="387830"/>
                  </a:lnTo>
                  <a:lnTo>
                    <a:pt x="112957" y="390204"/>
                  </a:lnTo>
                  <a:lnTo>
                    <a:pt x="112936" y="249568"/>
                  </a:lnTo>
                  <a:close/>
                </a:path>
                <a:path w="704850" h="873125">
                  <a:moveTo>
                    <a:pt x="528489" y="386168"/>
                  </a:moveTo>
                  <a:lnTo>
                    <a:pt x="352336" y="373981"/>
                  </a:lnTo>
                  <a:lnTo>
                    <a:pt x="176184" y="386168"/>
                  </a:lnTo>
                  <a:lnTo>
                    <a:pt x="176184" y="249271"/>
                  </a:lnTo>
                  <a:lnTo>
                    <a:pt x="182476" y="205090"/>
                  </a:lnTo>
                  <a:lnTo>
                    <a:pt x="200235" y="165390"/>
                  </a:lnTo>
                  <a:lnTo>
                    <a:pt x="227779" y="131756"/>
                  </a:lnTo>
                  <a:lnTo>
                    <a:pt x="263431" y="105772"/>
                  </a:lnTo>
                  <a:lnTo>
                    <a:pt x="305509" y="89019"/>
                  </a:lnTo>
                  <a:lnTo>
                    <a:pt x="352336" y="83083"/>
                  </a:lnTo>
                  <a:lnTo>
                    <a:pt x="399167" y="89019"/>
                  </a:lnTo>
                  <a:lnTo>
                    <a:pt x="441247" y="105772"/>
                  </a:lnTo>
                  <a:lnTo>
                    <a:pt x="476898" y="131756"/>
                  </a:lnTo>
                  <a:lnTo>
                    <a:pt x="504441" y="165390"/>
                  </a:lnTo>
                  <a:lnTo>
                    <a:pt x="522197" y="205090"/>
                  </a:lnTo>
                  <a:lnTo>
                    <a:pt x="528489" y="249271"/>
                  </a:lnTo>
                  <a:lnTo>
                    <a:pt x="528489" y="386168"/>
                  </a:lnTo>
                  <a:close/>
                </a:path>
                <a:path w="704850" h="873125">
                  <a:moveTo>
                    <a:pt x="679477" y="826832"/>
                  </a:moveTo>
                  <a:lnTo>
                    <a:pt x="352336" y="848882"/>
                  </a:lnTo>
                  <a:lnTo>
                    <a:pt x="25196" y="826832"/>
                  </a:lnTo>
                  <a:lnTo>
                    <a:pt x="25196" y="419841"/>
                  </a:lnTo>
                  <a:lnTo>
                    <a:pt x="89795" y="415478"/>
                  </a:lnTo>
                  <a:lnTo>
                    <a:pt x="165457" y="410730"/>
                  </a:lnTo>
                  <a:lnTo>
                    <a:pt x="352336" y="397781"/>
                  </a:lnTo>
                  <a:lnTo>
                    <a:pt x="539404" y="410730"/>
                  </a:lnTo>
                  <a:lnTo>
                    <a:pt x="614783" y="415478"/>
                  </a:lnTo>
                  <a:lnTo>
                    <a:pt x="679477" y="419841"/>
                  </a:lnTo>
                  <a:lnTo>
                    <a:pt x="679477" y="826832"/>
                  </a:lnTo>
                  <a:close/>
                </a:path>
              </a:pathLst>
            </a:custGeom>
            <a:ln w="244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7301" y="2834428"/>
              <a:ext cx="200827" cy="25026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53260" y="3577655"/>
            <a:ext cx="7886065" cy="144145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2200" spc="85" b="1">
                <a:solidFill>
                  <a:srgbClr val="FFFFFF"/>
                </a:solidFill>
                <a:latin typeface="Arial"/>
                <a:cs typeface="Arial"/>
              </a:rPr>
              <a:t>Hinder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30" b="1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75" b="1">
                <a:solidFill>
                  <a:srgbClr val="FFFFFF"/>
                </a:solidFill>
                <a:latin typeface="Arial"/>
                <a:cs typeface="Arial"/>
              </a:rPr>
              <a:t>uppstår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75" b="1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85" b="1">
                <a:solidFill>
                  <a:srgbClr val="FFFFFF"/>
                </a:solidFill>
                <a:latin typeface="Arial"/>
                <a:cs typeface="Arial"/>
              </a:rPr>
              <a:t>grund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65" b="1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75" b="1">
                <a:solidFill>
                  <a:srgbClr val="FFFFFF"/>
                </a:solidFill>
                <a:latin typeface="Arial"/>
                <a:cs typeface="Arial"/>
              </a:rPr>
              <a:t>bristande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70" b="1">
                <a:solidFill>
                  <a:srgbClr val="FFFFFF"/>
                </a:solidFill>
                <a:latin typeface="Arial"/>
                <a:cs typeface="Arial"/>
              </a:rPr>
              <a:t>transparens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5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  <a:p>
            <a:pPr algn="ctr" marR="67945">
              <a:lnSpc>
                <a:spcPct val="100000"/>
              </a:lnSpc>
              <a:spcBef>
                <a:spcPts val="745"/>
              </a:spcBef>
            </a:pPr>
            <a:r>
              <a:rPr dirty="0" sz="2700" spc="50" b="1">
                <a:solidFill>
                  <a:srgbClr val="FFFFFF"/>
                </a:solidFill>
                <a:latin typeface="Arial"/>
                <a:cs typeface="Arial"/>
              </a:rPr>
              <a:t>policyskapande</a:t>
            </a:r>
            <a:r>
              <a:rPr dirty="0" sz="27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20" b="1">
                <a:solidFill>
                  <a:srgbClr val="FFFFFF"/>
                </a:solidFill>
                <a:latin typeface="Arial"/>
                <a:cs typeface="Arial"/>
              </a:rPr>
              <a:t>processer</a:t>
            </a:r>
            <a:r>
              <a:rPr dirty="0" sz="27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10" b="1">
                <a:solidFill>
                  <a:srgbClr val="FFFFFF"/>
                </a:solidFill>
                <a:latin typeface="Arial"/>
                <a:cs typeface="Arial"/>
              </a:rPr>
              <a:t>och</a:t>
            </a:r>
            <a:r>
              <a:rPr dirty="0" sz="27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125" b="1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2700">
              <a:latin typeface="Arial"/>
              <a:cs typeface="Arial"/>
            </a:endParaRPr>
          </a:p>
          <a:p>
            <a:pPr algn="ctr" marL="351155">
              <a:lnSpc>
                <a:spcPct val="100000"/>
              </a:lnSpc>
              <a:spcBef>
                <a:spcPts val="550"/>
              </a:spcBef>
            </a:pPr>
            <a:r>
              <a:rPr dirty="0" sz="2800" spc="90" b="1">
                <a:solidFill>
                  <a:srgbClr val="FFFFFF"/>
                </a:solidFill>
                <a:latin typeface="Arial"/>
                <a:cs typeface="Arial"/>
              </a:rPr>
              <a:t>delning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952246"/>
            <a:ext cx="380619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30">
                <a:solidFill>
                  <a:srgbClr val="F6BB66"/>
                </a:solidFill>
              </a:rPr>
              <a:t>Det</a:t>
            </a:r>
            <a:r>
              <a:rPr dirty="0" sz="2600" spc="-65">
                <a:solidFill>
                  <a:srgbClr val="F6BB66"/>
                </a:solidFill>
              </a:rPr>
              <a:t> </a:t>
            </a:r>
            <a:r>
              <a:rPr dirty="0" sz="2600" spc="45">
                <a:solidFill>
                  <a:srgbClr val="F6BB66"/>
                </a:solidFill>
              </a:rPr>
              <a:t>visar</a:t>
            </a:r>
            <a:r>
              <a:rPr dirty="0" sz="2600" spc="-65">
                <a:solidFill>
                  <a:srgbClr val="F6BB66"/>
                </a:solidFill>
              </a:rPr>
              <a:t> </a:t>
            </a:r>
            <a:r>
              <a:rPr dirty="0" sz="2600" spc="60">
                <a:solidFill>
                  <a:srgbClr val="F6BB66"/>
                </a:solidFill>
              </a:rPr>
              <a:t>forskningen</a:t>
            </a:r>
            <a:r>
              <a:rPr dirty="0" sz="1700" spc="60">
                <a:solidFill>
                  <a:srgbClr val="F6BB66"/>
                </a:solidFill>
              </a:rPr>
              <a:t>1</a:t>
            </a:r>
            <a:r>
              <a:rPr dirty="0" sz="2600" spc="60">
                <a:solidFill>
                  <a:srgbClr val="F6BB66"/>
                </a:solidFill>
              </a:rPr>
              <a:t>:</a:t>
            </a:r>
            <a:endParaRPr sz="2600"/>
          </a:p>
        </p:txBody>
      </p:sp>
      <p:sp>
        <p:nvSpPr>
          <p:cNvPr id="7" name="object 7"/>
          <p:cNvSpPr txBox="1"/>
          <p:nvPr/>
        </p:nvSpPr>
        <p:spPr>
          <a:xfrm>
            <a:off x="528929" y="1729485"/>
            <a:ext cx="10782935" cy="356362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68275" marR="1836420" indent="-168275">
              <a:lnSpc>
                <a:spcPct val="102899"/>
              </a:lnSpc>
              <a:spcBef>
                <a:spcPts val="25"/>
              </a:spcBef>
              <a:buChar char="-"/>
              <a:tabLst>
                <a:tab pos="168275" algn="l"/>
              </a:tabLst>
            </a:pPr>
            <a:r>
              <a:rPr dirty="0" sz="2100" spc="105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vissa </a:t>
            </a:r>
            <a:r>
              <a:rPr dirty="0" sz="2100" spc="-45">
                <a:solidFill>
                  <a:srgbClr val="3F3F3F"/>
                </a:solidFill>
                <a:latin typeface="Lucida Sans Unicode"/>
                <a:cs typeface="Lucida Sans Unicode"/>
              </a:rPr>
              <a:t>fall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verkar det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finnas </a:t>
            </a:r>
            <a:r>
              <a:rPr dirty="0" sz="2100" spc="-60">
                <a:solidFill>
                  <a:srgbClr val="3F3F3F"/>
                </a:solidFill>
                <a:latin typeface="Lucida Sans Unicode"/>
                <a:cs typeface="Lucida Sans Unicode"/>
              </a:rPr>
              <a:t>oklara/och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ostrukturerade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metoder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för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informationsutbyte</a:t>
            </a:r>
            <a:r>
              <a:rPr dirty="0" sz="21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21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samarbete</a:t>
            </a:r>
            <a:r>
              <a:rPr dirty="0" sz="21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mellan</a:t>
            </a:r>
            <a:r>
              <a:rPr dirty="0" sz="21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kommuner</a:t>
            </a:r>
            <a:r>
              <a:rPr dirty="0" sz="21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21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nationella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regeringar.</a:t>
            </a:r>
            <a:endParaRPr sz="2100">
              <a:latin typeface="Lucida Sans Unicode"/>
              <a:cs typeface="Lucida Sans Unicode"/>
            </a:endParaRPr>
          </a:p>
          <a:p>
            <a:pPr marL="146050" marR="5080" indent="-146050">
              <a:lnSpc>
                <a:spcPct val="120000"/>
              </a:lnSpc>
              <a:spcBef>
                <a:spcPts val="950"/>
              </a:spcBef>
              <a:buChar char="-"/>
              <a:tabLst>
                <a:tab pos="146050" algn="l"/>
              </a:tabLst>
            </a:pPr>
            <a:r>
              <a:rPr dirty="0" sz="1800">
                <a:solidFill>
                  <a:srgbClr val="3F3F3F"/>
                </a:solidFill>
                <a:latin typeface="Lucida Sans Unicode"/>
                <a:cs typeface="Lucida Sans Unicode"/>
              </a:rPr>
              <a:t>Bristen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på förtroende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som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förespråkarna känner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gentemot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beslutsfattare </a:t>
            </a:r>
            <a:r>
              <a:rPr dirty="0" sz="1800">
                <a:solidFill>
                  <a:srgbClr val="3F3F3F"/>
                </a:solidFill>
                <a:latin typeface="Lucida Sans Unicode"/>
                <a:cs typeface="Lucida Sans Unicode"/>
              </a:rPr>
              <a:t>härrör </a:t>
            </a:r>
            <a:r>
              <a:rPr dirty="0" sz="1800" spc="-45">
                <a:solidFill>
                  <a:srgbClr val="3F3F3F"/>
                </a:solidFill>
                <a:latin typeface="Lucida Sans Unicode"/>
                <a:cs typeface="Lucida Sans Unicode"/>
              </a:rPr>
              <a:t>också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från den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upplevda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bristen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insyn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6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beslutsprocessen.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3F3F3F"/>
                </a:solidFill>
                <a:latin typeface="Lucida Sans Unicode"/>
                <a:cs typeface="Lucida Sans Unicode"/>
              </a:rPr>
              <a:t>Vissa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forskningsdeltagare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hänvisade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ouppfyllda </a:t>
            </a:r>
            <a:r>
              <a:rPr dirty="0" sz="1800" spc="-5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förväntningar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eller </a:t>
            </a:r>
            <a:r>
              <a:rPr dirty="0" sz="1800" spc="5">
                <a:solidFill>
                  <a:srgbClr val="3F3F3F"/>
                </a:solidFill>
                <a:latin typeface="Lucida Sans Unicode"/>
                <a:cs typeface="Lucida Sans Unicode"/>
              </a:rPr>
              <a:t>"tomma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löften" </a:t>
            </a:r>
            <a:r>
              <a:rPr dirty="0" sz="1800" spc="-60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detta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sammanhang: </a:t>
            </a:r>
            <a:r>
              <a:rPr dirty="0" sz="1800">
                <a:solidFill>
                  <a:srgbClr val="3F3F3F"/>
                </a:solidFill>
                <a:latin typeface="Lucida Sans Unicode"/>
                <a:cs typeface="Lucida Sans Unicode"/>
              </a:rPr>
              <a:t>även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om </a:t>
            </a:r>
            <a:r>
              <a:rPr dirty="0" sz="1800" spc="-45">
                <a:solidFill>
                  <a:srgbClr val="3F3F3F"/>
                </a:solidFill>
                <a:latin typeface="Lucida Sans Unicode"/>
                <a:cs typeface="Lucida Sans Unicode"/>
              </a:rPr>
              <a:t>politiska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partier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initialt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kan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 uttrycka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starkt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intresse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samarbeta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migrantförespråkare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migrantledda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3F3F3F"/>
                </a:solidFill>
                <a:latin typeface="Lucida Sans Unicode"/>
                <a:cs typeface="Lucida Sans Unicode"/>
              </a:rPr>
              <a:t>initiativ, </a:t>
            </a:r>
            <a:r>
              <a:rPr dirty="0" sz="1800" spc="-5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vidtar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6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slutändan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inga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åtgärder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förverkliga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dessa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åtaganden.</a:t>
            </a:r>
            <a:endParaRPr sz="1800">
              <a:latin typeface="Lucida Sans Unicode"/>
              <a:cs typeface="Lucida Sans Unicode"/>
            </a:endParaRPr>
          </a:p>
          <a:p>
            <a:pPr marL="168275" marR="930910" indent="-168275">
              <a:lnSpc>
                <a:spcPct val="103000"/>
              </a:lnSpc>
              <a:spcBef>
                <a:spcPts val="1050"/>
              </a:spcBef>
              <a:buChar char="-"/>
              <a:tabLst>
                <a:tab pos="168275" algn="l"/>
              </a:tabLst>
            </a:pP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även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ofta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var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lättare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kommunicera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lokala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politiker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">
                <a:solidFill>
                  <a:srgbClr val="3F3F3F"/>
                </a:solidFill>
                <a:latin typeface="Lucida Sans Unicode"/>
                <a:cs typeface="Lucida Sans Unicode"/>
              </a:rPr>
              <a:t>än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med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nationella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3F3F3F"/>
                </a:solidFill>
                <a:latin typeface="Lucida Sans Unicode"/>
                <a:cs typeface="Lucida Sans Unicode"/>
              </a:rPr>
              <a:t>politiska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företrädare,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fattas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beslut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ofta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nationell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nivå.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929" y="5871155"/>
            <a:ext cx="4704080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90" b="1" i="1">
                <a:solidFill>
                  <a:srgbClr val="F6BB66"/>
                </a:solidFill>
                <a:latin typeface="Trebuchet MS"/>
                <a:cs typeface="Trebuchet MS"/>
              </a:rPr>
              <a:t>*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-75" b="1" i="1">
                <a:solidFill>
                  <a:srgbClr val="F6BB66"/>
                </a:solidFill>
                <a:latin typeface="Trebuchet MS"/>
                <a:cs typeface="Trebuchet MS"/>
              </a:rPr>
              <a:t>1: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10" b="1" i="1">
                <a:solidFill>
                  <a:srgbClr val="F6BB66"/>
                </a:solidFill>
                <a:latin typeface="Trebuchet MS"/>
                <a:cs typeface="Trebuchet MS"/>
              </a:rPr>
              <a:t>Migrantledd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10" b="1" i="1">
                <a:solidFill>
                  <a:srgbClr val="F6BB66"/>
                </a:solidFill>
                <a:latin typeface="Trebuchet MS"/>
                <a:cs typeface="Trebuchet MS"/>
              </a:rPr>
              <a:t>opinionsbildning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-40" b="1" i="1">
                <a:solidFill>
                  <a:srgbClr val="F6BB66"/>
                </a:solidFill>
                <a:latin typeface="Trebuchet MS"/>
                <a:cs typeface="Trebuchet MS"/>
              </a:rPr>
              <a:t>i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5" b="1" i="1">
                <a:solidFill>
                  <a:srgbClr val="F6BB66"/>
                </a:solidFill>
                <a:latin typeface="Trebuchet MS"/>
                <a:cs typeface="Trebuchet MS"/>
              </a:rPr>
              <a:t>hela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-15" b="1" i="1">
                <a:solidFill>
                  <a:srgbClr val="F6BB66"/>
                </a:solidFill>
                <a:latin typeface="Trebuchet MS"/>
                <a:cs typeface="Trebuchet MS"/>
              </a:rPr>
              <a:t>Europa,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50" b="1" i="1">
                <a:solidFill>
                  <a:srgbClr val="F6BB66"/>
                </a:solidFill>
                <a:latin typeface="Trebuchet MS"/>
                <a:cs typeface="Trebuchet MS"/>
              </a:rPr>
              <a:t>Mohammed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-5" b="1" i="1">
                <a:solidFill>
                  <a:srgbClr val="F6BB66"/>
                </a:solidFill>
                <a:latin typeface="Trebuchet MS"/>
                <a:cs typeface="Trebuchet MS"/>
              </a:rPr>
              <a:t>Badran,</a:t>
            </a:r>
            <a:r>
              <a:rPr dirty="0" sz="1050" spc="-50" b="1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1050" spc="-45" b="1" i="1">
                <a:solidFill>
                  <a:srgbClr val="F6BB66"/>
                </a:solidFill>
                <a:latin typeface="Trebuchet MS"/>
                <a:cs typeface="Trebuchet MS"/>
              </a:rPr>
              <a:t>2019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9409" y="1576469"/>
            <a:ext cx="1685464" cy="1566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4222" y="3100832"/>
            <a:ext cx="7479665" cy="12668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2270">
              <a:lnSpc>
                <a:spcPct val="145400"/>
              </a:lnSpc>
              <a:spcBef>
                <a:spcPts val="100"/>
              </a:spcBef>
            </a:pPr>
            <a:r>
              <a:rPr dirty="0" sz="2800" spc="110"/>
              <a:t>Hinder </a:t>
            </a:r>
            <a:r>
              <a:rPr dirty="0" sz="2800" spc="114"/>
              <a:t>för </a:t>
            </a:r>
            <a:r>
              <a:rPr dirty="0" sz="2800" spc="95"/>
              <a:t>frivilligarbete: </a:t>
            </a:r>
            <a:r>
              <a:rPr dirty="0" sz="2800" spc="100"/>
              <a:t> </a:t>
            </a:r>
            <a:r>
              <a:rPr dirty="0" sz="2800" spc="95"/>
              <a:t>Lagstiftningsbarriärer</a:t>
            </a:r>
            <a:r>
              <a:rPr dirty="0" sz="2800" spc="-60"/>
              <a:t> </a:t>
            </a:r>
            <a:r>
              <a:rPr dirty="0" sz="2800" spc="-35"/>
              <a:t>+</a:t>
            </a:r>
            <a:r>
              <a:rPr dirty="0" sz="2800" spc="-60"/>
              <a:t> </a:t>
            </a:r>
            <a:r>
              <a:rPr dirty="0" sz="2800" spc="95"/>
              <a:t>bristande</a:t>
            </a:r>
            <a:r>
              <a:rPr dirty="0" sz="2800" spc="-60"/>
              <a:t> </a:t>
            </a:r>
            <a:r>
              <a:rPr dirty="0" sz="2800" spc="65"/>
              <a:t>hänsyn</a:t>
            </a:r>
            <a:endParaRPr sz="2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850646"/>
            <a:ext cx="8522970" cy="1037590"/>
          </a:xfrm>
          <a:prstGeom prst="rect"/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385"/>
              </a:spcBef>
            </a:pPr>
            <a:r>
              <a:rPr dirty="0" sz="3400" spc="55">
                <a:solidFill>
                  <a:srgbClr val="A5377D"/>
                </a:solidFill>
              </a:rPr>
              <a:t>Förstå</a:t>
            </a:r>
            <a:r>
              <a:rPr dirty="0" sz="3400" spc="-55">
                <a:solidFill>
                  <a:srgbClr val="A5377D"/>
                </a:solidFill>
              </a:rPr>
              <a:t> </a:t>
            </a:r>
            <a:r>
              <a:rPr dirty="0" sz="3400" spc="135">
                <a:solidFill>
                  <a:srgbClr val="A5377D"/>
                </a:solidFill>
              </a:rPr>
              <a:t>hindren</a:t>
            </a:r>
            <a:r>
              <a:rPr dirty="0" sz="3400" spc="-55">
                <a:solidFill>
                  <a:srgbClr val="A5377D"/>
                </a:solidFill>
              </a:rPr>
              <a:t> </a:t>
            </a:r>
            <a:r>
              <a:rPr dirty="0" sz="3400" spc="140">
                <a:solidFill>
                  <a:srgbClr val="A5377D"/>
                </a:solidFill>
              </a:rPr>
              <a:t>för</a:t>
            </a:r>
            <a:r>
              <a:rPr dirty="0" sz="3400" spc="-55">
                <a:solidFill>
                  <a:srgbClr val="A5377D"/>
                </a:solidFill>
              </a:rPr>
              <a:t> </a:t>
            </a:r>
            <a:r>
              <a:rPr dirty="0" sz="3400" spc="130">
                <a:solidFill>
                  <a:srgbClr val="A5377D"/>
                </a:solidFill>
              </a:rPr>
              <a:t>frivilligarbete</a:t>
            </a:r>
            <a:r>
              <a:rPr dirty="0" sz="3400" spc="-55">
                <a:solidFill>
                  <a:srgbClr val="A5377D"/>
                </a:solidFill>
              </a:rPr>
              <a:t> </a:t>
            </a:r>
            <a:r>
              <a:rPr dirty="0" sz="3400" spc="140">
                <a:solidFill>
                  <a:srgbClr val="A5377D"/>
                </a:solidFill>
              </a:rPr>
              <a:t>för</a:t>
            </a:r>
            <a:r>
              <a:rPr dirty="0" sz="3400" spc="-55">
                <a:solidFill>
                  <a:srgbClr val="A5377D"/>
                </a:solidFill>
              </a:rPr>
              <a:t> </a:t>
            </a:r>
            <a:r>
              <a:rPr dirty="0" sz="3400" spc="280">
                <a:solidFill>
                  <a:srgbClr val="A5377D"/>
                </a:solidFill>
              </a:rPr>
              <a:t>att </a:t>
            </a:r>
            <a:r>
              <a:rPr dirty="0" sz="3400" spc="-930">
                <a:solidFill>
                  <a:srgbClr val="A5377D"/>
                </a:solidFill>
              </a:rPr>
              <a:t> </a:t>
            </a:r>
            <a:r>
              <a:rPr dirty="0" sz="3400" spc="110">
                <a:solidFill>
                  <a:srgbClr val="A5377D"/>
                </a:solidFill>
              </a:rPr>
              <a:t>övervinna</a:t>
            </a:r>
            <a:r>
              <a:rPr dirty="0" sz="3400" spc="-70">
                <a:solidFill>
                  <a:srgbClr val="A5377D"/>
                </a:solidFill>
              </a:rPr>
              <a:t> </a:t>
            </a:r>
            <a:r>
              <a:rPr dirty="0" sz="3400" spc="165">
                <a:solidFill>
                  <a:srgbClr val="A5377D"/>
                </a:solidFill>
              </a:rPr>
              <a:t>dem</a:t>
            </a:r>
            <a:endParaRPr sz="3400"/>
          </a:p>
        </p:txBody>
      </p:sp>
      <p:sp>
        <p:nvSpPr>
          <p:cNvPr id="7" name="object 7"/>
          <p:cNvSpPr txBox="1"/>
          <p:nvPr/>
        </p:nvSpPr>
        <p:spPr>
          <a:xfrm>
            <a:off x="650240" y="2082800"/>
            <a:ext cx="10593070" cy="33610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490855">
              <a:lnSpc>
                <a:spcPct val="102899"/>
              </a:lnSpc>
              <a:spcBef>
                <a:spcPts val="25"/>
              </a:spcBef>
            </a:pP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Volontärarbete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3F3F3F"/>
                </a:solidFill>
                <a:latin typeface="Lucida Sans Unicode"/>
                <a:cs typeface="Lucida Sans Unicode"/>
              </a:rPr>
              <a:t>viktig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integrerad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del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Migrant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Community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Mediation,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dessa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vanligaste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hindren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3F3F3F"/>
                </a:solidFill>
                <a:latin typeface="Lucida Sans Unicode"/>
                <a:cs typeface="Lucida Sans Unicode"/>
              </a:rPr>
              <a:t>vi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ibland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behöver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övervinna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denna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3F3F3F"/>
                </a:solidFill>
                <a:latin typeface="Lucida Sans Unicode"/>
                <a:cs typeface="Lucida Sans Unicode"/>
              </a:rPr>
              <a:t>aspekt:</a:t>
            </a:r>
            <a:endParaRPr sz="2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02899"/>
              </a:lnSpc>
              <a:buSzPct val="114285"/>
              <a:buChar char="•"/>
              <a:tabLst>
                <a:tab pos="354965" algn="l"/>
                <a:tab pos="355600" algn="l"/>
              </a:tabLst>
            </a:pPr>
            <a:r>
              <a:rPr dirty="0" sz="2100" spc="105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vissa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länder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får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migranter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ställa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upp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volontär</a:t>
            </a:r>
            <a:r>
              <a:rPr dirty="0" sz="21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eller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saknar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försäkring.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2100" spc="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andra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länder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behövs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referenser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3F3F3F"/>
                </a:solidFill>
                <a:latin typeface="Lucida Sans Unicode"/>
                <a:cs typeface="Lucida Sans Unicode"/>
              </a:rPr>
              <a:t>bli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volontär.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migrant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begränsat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3F3F3F"/>
                </a:solidFill>
                <a:latin typeface="Lucida Sans Unicode"/>
                <a:cs typeface="Lucida Sans Unicode"/>
              </a:rPr>
              <a:t>socialt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nätverk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kan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alltid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komma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referenser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behövs</a:t>
            </a:r>
            <a:endParaRPr sz="2100">
              <a:latin typeface="Lucida Sans Unicode"/>
              <a:cs typeface="Lucida Sans Unicode"/>
            </a:endParaRPr>
          </a:p>
          <a:p>
            <a:pPr marL="355600" marR="322580" indent="-342900">
              <a:lnSpc>
                <a:spcPct val="102899"/>
              </a:lnSpc>
              <a:spcBef>
                <a:spcPts val="994"/>
              </a:spcBef>
              <a:buSzPct val="114285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solidFill>
                  <a:srgbClr val="3F3F3F"/>
                </a:solidFill>
                <a:latin typeface="Lucida Sans Unicode"/>
                <a:cs typeface="Lucida Sans Unicode"/>
              </a:rPr>
              <a:t>Bristande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hänsyn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ibland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övertygelse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40">
                <a:solidFill>
                  <a:srgbClr val="3F3F3F"/>
                </a:solidFill>
                <a:latin typeface="Lucida Sans Unicode"/>
                <a:cs typeface="Lucida Sans Unicode"/>
              </a:rPr>
              <a:t>-</a:t>
            </a:r>
            <a:r>
              <a:rPr dirty="0" sz="2100" spc="-48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21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tjänstemän,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frivilligorganisationer </a:t>
            </a:r>
            <a:r>
              <a:rPr dirty="0" sz="2100" spc="-65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byråer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som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främjar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volontärarbete </a:t>
            </a:r>
            <a:r>
              <a:rPr dirty="0" sz="2100" spc="-540">
                <a:solidFill>
                  <a:srgbClr val="3F3F3F"/>
                </a:solidFill>
                <a:latin typeface="Lucida Sans Unicode"/>
                <a:cs typeface="Lucida Sans Unicode"/>
              </a:rPr>
              <a:t>-</a:t>
            </a:r>
            <a:r>
              <a:rPr dirty="0" sz="2100" spc="-53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att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migranter </a:t>
            </a:r>
            <a:r>
              <a:rPr dirty="0" sz="2100" spc="-35">
                <a:solidFill>
                  <a:srgbClr val="3F3F3F"/>
                </a:solidFill>
                <a:latin typeface="Lucida Sans Unicode"/>
                <a:cs typeface="Lucida Sans Unicode"/>
              </a:rPr>
              <a:t>kan </a:t>
            </a:r>
            <a:r>
              <a:rPr dirty="0" sz="2100" spc="5">
                <a:solidFill>
                  <a:srgbClr val="3F3F3F"/>
                </a:solidFill>
                <a:latin typeface="Lucida Sans Unicode"/>
                <a:cs typeface="Lucida Sans Unicode"/>
              </a:rPr>
              <a:t>vara </a:t>
            </a:r>
            <a:r>
              <a:rPr dirty="0" sz="2100" spc="-25">
                <a:solidFill>
                  <a:srgbClr val="3F3F3F"/>
                </a:solidFill>
                <a:latin typeface="Lucida Sans Unicode"/>
                <a:cs typeface="Lucida Sans Unicode"/>
              </a:rPr>
              <a:t>potentiella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frivilliga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335270" y="1121410"/>
            <a:ext cx="1247140" cy="1201420"/>
            <a:chOff x="5335270" y="1121410"/>
            <a:chExt cx="1247140" cy="1201420"/>
          </a:xfrm>
        </p:grpSpPr>
        <p:sp>
          <p:nvSpPr>
            <p:cNvPr id="7" name="object 7"/>
            <p:cNvSpPr/>
            <p:nvPr/>
          </p:nvSpPr>
          <p:spPr>
            <a:xfrm>
              <a:off x="5341620" y="1127760"/>
              <a:ext cx="1234440" cy="1188720"/>
            </a:xfrm>
            <a:custGeom>
              <a:avLst/>
              <a:gdLst/>
              <a:ahLst/>
              <a:cxnLst/>
              <a:rect l="l" t="t" r="r" b="b"/>
              <a:pathLst>
                <a:path w="1234440" h="1188720">
                  <a:moveTo>
                    <a:pt x="617219" y="0"/>
                  </a:moveTo>
                  <a:lnTo>
                    <a:pt x="568986" y="1787"/>
                  </a:lnTo>
                  <a:lnTo>
                    <a:pt x="521767" y="7063"/>
                  </a:lnTo>
                  <a:lnTo>
                    <a:pt x="475701" y="15695"/>
                  </a:lnTo>
                  <a:lnTo>
                    <a:pt x="430924" y="27550"/>
                  </a:lnTo>
                  <a:lnTo>
                    <a:pt x="387574" y="42497"/>
                  </a:lnTo>
                  <a:lnTo>
                    <a:pt x="345788" y="60404"/>
                  </a:lnTo>
                  <a:lnTo>
                    <a:pt x="305703" y="81138"/>
                  </a:lnTo>
                  <a:lnTo>
                    <a:pt x="267456" y="104568"/>
                  </a:lnTo>
                  <a:lnTo>
                    <a:pt x="231185" y="130561"/>
                  </a:lnTo>
                  <a:lnTo>
                    <a:pt x="197028" y="158986"/>
                  </a:lnTo>
                  <a:lnTo>
                    <a:pt x="165120" y="189710"/>
                  </a:lnTo>
                  <a:lnTo>
                    <a:pt x="135600" y="222601"/>
                  </a:lnTo>
                  <a:lnTo>
                    <a:pt x="108605" y="257528"/>
                  </a:lnTo>
                  <a:lnTo>
                    <a:pt x="84271" y="294357"/>
                  </a:lnTo>
                  <a:lnTo>
                    <a:pt x="62737" y="332958"/>
                  </a:lnTo>
                  <a:lnTo>
                    <a:pt x="44139" y="373198"/>
                  </a:lnTo>
                  <a:lnTo>
                    <a:pt x="28615" y="414944"/>
                  </a:lnTo>
                  <a:lnTo>
                    <a:pt x="16301" y="458066"/>
                  </a:lnTo>
                  <a:lnTo>
                    <a:pt x="7336" y="502430"/>
                  </a:lnTo>
                  <a:lnTo>
                    <a:pt x="1857" y="547906"/>
                  </a:lnTo>
                  <a:lnTo>
                    <a:pt x="0" y="594360"/>
                  </a:lnTo>
                  <a:lnTo>
                    <a:pt x="1857" y="640813"/>
                  </a:lnTo>
                  <a:lnTo>
                    <a:pt x="7336" y="686289"/>
                  </a:lnTo>
                  <a:lnTo>
                    <a:pt x="16301" y="730653"/>
                  </a:lnTo>
                  <a:lnTo>
                    <a:pt x="28615" y="773775"/>
                  </a:lnTo>
                  <a:lnTo>
                    <a:pt x="44139" y="815521"/>
                  </a:lnTo>
                  <a:lnTo>
                    <a:pt x="62737" y="855761"/>
                  </a:lnTo>
                  <a:lnTo>
                    <a:pt x="84271" y="894362"/>
                  </a:lnTo>
                  <a:lnTo>
                    <a:pt x="108605" y="931191"/>
                  </a:lnTo>
                  <a:lnTo>
                    <a:pt x="135600" y="966118"/>
                  </a:lnTo>
                  <a:lnTo>
                    <a:pt x="165120" y="999009"/>
                  </a:lnTo>
                  <a:lnTo>
                    <a:pt x="197028" y="1029733"/>
                  </a:lnTo>
                  <a:lnTo>
                    <a:pt x="231185" y="1058158"/>
                  </a:lnTo>
                  <a:lnTo>
                    <a:pt x="267456" y="1084151"/>
                  </a:lnTo>
                  <a:lnTo>
                    <a:pt x="305703" y="1107581"/>
                  </a:lnTo>
                  <a:lnTo>
                    <a:pt x="345788" y="1128315"/>
                  </a:lnTo>
                  <a:lnTo>
                    <a:pt x="387574" y="1146222"/>
                  </a:lnTo>
                  <a:lnTo>
                    <a:pt x="430924" y="1161169"/>
                  </a:lnTo>
                  <a:lnTo>
                    <a:pt x="475701" y="1173024"/>
                  </a:lnTo>
                  <a:lnTo>
                    <a:pt x="521767" y="1181656"/>
                  </a:lnTo>
                  <a:lnTo>
                    <a:pt x="568986" y="1186932"/>
                  </a:lnTo>
                  <a:lnTo>
                    <a:pt x="617219" y="1188719"/>
                  </a:lnTo>
                  <a:lnTo>
                    <a:pt x="665453" y="1186932"/>
                  </a:lnTo>
                  <a:lnTo>
                    <a:pt x="712672" y="1181656"/>
                  </a:lnTo>
                  <a:lnTo>
                    <a:pt x="758738" y="1173024"/>
                  </a:lnTo>
                  <a:lnTo>
                    <a:pt x="803515" y="1161169"/>
                  </a:lnTo>
                  <a:lnTo>
                    <a:pt x="846865" y="1146222"/>
                  </a:lnTo>
                  <a:lnTo>
                    <a:pt x="888651" y="1128315"/>
                  </a:lnTo>
                  <a:lnTo>
                    <a:pt x="928736" y="1107581"/>
                  </a:lnTo>
                  <a:lnTo>
                    <a:pt x="966983" y="1084151"/>
                  </a:lnTo>
                  <a:lnTo>
                    <a:pt x="1003254" y="1058158"/>
                  </a:lnTo>
                  <a:lnTo>
                    <a:pt x="1037411" y="1029733"/>
                  </a:lnTo>
                  <a:lnTo>
                    <a:pt x="1069319" y="999009"/>
                  </a:lnTo>
                  <a:lnTo>
                    <a:pt x="1098839" y="966118"/>
                  </a:lnTo>
                  <a:lnTo>
                    <a:pt x="1125834" y="931191"/>
                  </a:lnTo>
                  <a:lnTo>
                    <a:pt x="1150168" y="894362"/>
                  </a:lnTo>
                  <a:lnTo>
                    <a:pt x="1171702" y="855761"/>
                  </a:lnTo>
                  <a:lnTo>
                    <a:pt x="1190300" y="815521"/>
                  </a:lnTo>
                  <a:lnTo>
                    <a:pt x="1205824" y="773775"/>
                  </a:lnTo>
                  <a:lnTo>
                    <a:pt x="1218138" y="730653"/>
                  </a:lnTo>
                  <a:lnTo>
                    <a:pt x="1227103" y="686289"/>
                  </a:lnTo>
                  <a:lnTo>
                    <a:pt x="1232582" y="640813"/>
                  </a:lnTo>
                  <a:lnTo>
                    <a:pt x="1234439" y="594360"/>
                  </a:lnTo>
                  <a:lnTo>
                    <a:pt x="1232582" y="547906"/>
                  </a:lnTo>
                  <a:lnTo>
                    <a:pt x="1227103" y="502430"/>
                  </a:lnTo>
                  <a:lnTo>
                    <a:pt x="1218138" y="458066"/>
                  </a:lnTo>
                  <a:lnTo>
                    <a:pt x="1205824" y="414944"/>
                  </a:lnTo>
                  <a:lnTo>
                    <a:pt x="1190300" y="373198"/>
                  </a:lnTo>
                  <a:lnTo>
                    <a:pt x="1171702" y="332958"/>
                  </a:lnTo>
                  <a:lnTo>
                    <a:pt x="1150168" y="294357"/>
                  </a:lnTo>
                  <a:lnTo>
                    <a:pt x="1125834" y="257528"/>
                  </a:lnTo>
                  <a:lnTo>
                    <a:pt x="1098839" y="222601"/>
                  </a:lnTo>
                  <a:lnTo>
                    <a:pt x="1069319" y="189710"/>
                  </a:lnTo>
                  <a:lnTo>
                    <a:pt x="1037411" y="158986"/>
                  </a:lnTo>
                  <a:lnTo>
                    <a:pt x="1003254" y="130561"/>
                  </a:lnTo>
                  <a:lnTo>
                    <a:pt x="966983" y="104568"/>
                  </a:lnTo>
                  <a:lnTo>
                    <a:pt x="928736" y="81138"/>
                  </a:lnTo>
                  <a:lnTo>
                    <a:pt x="888651" y="60404"/>
                  </a:lnTo>
                  <a:lnTo>
                    <a:pt x="846865" y="42497"/>
                  </a:lnTo>
                  <a:lnTo>
                    <a:pt x="803515" y="27550"/>
                  </a:lnTo>
                  <a:lnTo>
                    <a:pt x="758738" y="15695"/>
                  </a:lnTo>
                  <a:lnTo>
                    <a:pt x="712672" y="7063"/>
                  </a:lnTo>
                  <a:lnTo>
                    <a:pt x="665453" y="1787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41620" y="1127760"/>
              <a:ext cx="1234440" cy="1188720"/>
            </a:xfrm>
            <a:custGeom>
              <a:avLst/>
              <a:gdLst/>
              <a:ahLst/>
              <a:cxnLst/>
              <a:rect l="l" t="t" r="r" b="b"/>
              <a:pathLst>
                <a:path w="1234440" h="1188720">
                  <a:moveTo>
                    <a:pt x="0" y="594360"/>
                  </a:moveTo>
                  <a:lnTo>
                    <a:pt x="1857" y="547906"/>
                  </a:lnTo>
                  <a:lnTo>
                    <a:pt x="7336" y="502430"/>
                  </a:lnTo>
                  <a:lnTo>
                    <a:pt x="16301" y="458066"/>
                  </a:lnTo>
                  <a:lnTo>
                    <a:pt x="28615" y="414944"/>
                  </a:lnTo>
                  <a:lnTo>
                    <a:pt x="44139" y="373198"/>
                  </a:lnTo>
                  <a:lnTo>
                    <a:pt x="62737" y="332958"/>
                  </a:lnTo>
                  <a:lnTo>
                    <a:pt x="84271" y="294357"/>
                  </a:lnTo>
                  <a:lnTo>
                    <a:pt x="108605" y="257528"/>
                  </a:lnTo>
                  <a:lnTo>
                    <a:pt x="135600" y="222601"/>
                  </a:lnTo>
                  <a:lnTo>
                    <a:pt x="165120" y="189710"/>
                  </a:lnTo>
                  <a:lnTo>
                    <a:pt x="197028" y="158986"/>
                  </a:lnTo>
                  <a:lnTo>
                    <a:pt x="231185" y="130561"/>
                  </a:lnTo>
                  <a:lnTo>
                    <a:pt x="267456" y="104568"/>
                  </a:lnTo>
                  <a:lnTo>
                    <a:pt x="305703" y="81138"/>
                  </a:lnTo>
                  <a:lnTo>
                    <a:pt x="345788" y="60404"/>
                  </a:lnTo>
                  <a:lnTo>
                    <a:pt x="387574" y="42497"/>
                  </a:lnTo>
                  <a:lnTo>
                    <a:pt x="430924" y="27550"/>
                  </a:lnTo>
                  <a:lnTo>
                    <a:pt x="475701" y="15695"/>
                  </a:lnTo>
                  <a:lnTo>
                    <a:pt x="521767" y="7063"/>
                  </a:lnTo>
                  <a:lnTo>
                    <a:pt x="568986" y="1787"/>
                  </a:lnTo>
                  <a:lnTo>
                    <a:pt x="617219" y="0"/>
                  </a:lnTo>
                  <a:lnTo>
                    <a:pt x="665453" y="1787"/>
                  </a:lnTo>
                  <a:lnTo>
                    <a:pt x="712672" y="7063"/>
                  </a:lnTo>
                  <a:lnTo>
                    <a:pt x="758738" y="15695"/>
                  </a:lnTo>
                  <a:lnTo>
                    <a:pt x="803515" y="27550"/>
                  </a:lnTo>
                  <a:lnTo>
                    <a:pt x="846865" y="42497"/>
                  </a:lnTo>
                  <a:lnTo>
                    <a:pt x="888651" y="60404"/>
                  </a:lnTo>
                  <a:lnTo>
                    <a:pt x="928736" y="81138"/>
                  </a:lnTo>
                  <a:lnTo>
                    <a:pt x="966983" y="104568"/>
                  </a:lnTo>
                  <a:lnTo>
                    <a:pt x="1003254" y="130561"/>
                  </a:lnTo>
                  <a:lnTo>
                    <a:pt x="1037411" y="158986"/>
                  </a:lnTo>
                  <a:lnTo>
                    <a:pt x="1069319" y="189710"/>
                  </a:lnTo>
                  <a:lnTo>
                    <a:pt x="1098839" y="222601"/>
                  </a:lnTo>
                  <a:lnTo>
                    <a:pt x="1125834" y="257528"/>
                  </a:lnTo>
                  <a:lnTo>
                    <a:pt x="1150168" y="294357"/>
                  </a:lnTo>
                  <a:lnTo>
                    <a:pt x="1171702" y="332958"/>
                  </a:lnTo>
                  <a:lnTo>
                    <a:pt x="1190300" y="373198"/>
                  </a:lnTo>
                  <a:lnTo>
                    <a:pt x="1205824" y="414944"/>
                  </a:lnTo>
                  <a:lnTo>
                    <a:pt x="1218138" y="458066"/>
                  </a:lnTo>
                  <a:lnTo>
                    <a:pt x="1227103" y="502430"/>
                  </a:lnTo>
                  <a:lnTo>
                    <a:pt x="1232582" y="547906"/>
                  </a:lnTo>
                  <a:lnTo>
                    <a:pt x="1234439" y="594360"/>
                  </a:lnTo>
                  <a:lnTo>
                    <a:pt x="1232582" y="640813"/>
                  </a:lnTo>
                  <a:lnTo>
                    <a:pt x="1227103" y="686289"/>
                  </a:lnTo>
                  <a:lnTo>
                    <a:pt x="1218138" y="730653"/>
                  </a:lnTo>
                  <a:lnTo>
                    <a:pt x="1205824" y="773775"/>
                  </a:lnTo>
                  <a:lnTo>
                    <a:pt x="1190300" y="815521"/>
                  </a:lnTo>
                  <a:lnTo>
                    <a:pt x="1171702" y="855761"/>
                  </a:lnTo>
                  <a:lnTo>
                    <a:pt x="1150168" y="894362"/>
                  </a:lnTo>
                  <a:lnTo>
                    <a:pt x="1125834" y="931191"/>
                  </a:lnTo>
                  <a:lnTo>
                    <a:pt x="1098839" y="966118"/>
                  </a:lnTo>
                  <a:lnTo>
                    <a:pt x="1069319" y="999009"/>
                  </a:lnTo>
                  <a:lnTo>
                    <a:pt x="1037411" y="1029733"/>
                  </a:lnTo>
                  <a:lnTo>
                    <a:pt x="1003254" y="1058158"/>
                  </a:lnTo>
                  <a:lnTo>
                    <a:pt x="966983" y="1084151"/>
                  </a:lnTo>
                  <a:lnTo>
                    <a:pt x="928736" y="1107581"/>
                  </a:lnTo>
                  <a:lnTo>
                    <a:pt x="888651" y="1128315"/>
                  </a:lnTo>
                  <a:lnTo>
                    <a:pt x="846865" y="1146222"/>
                  </a:lnTo>
                  <a:lnTo>
                    <a:pt x="803515" y="1161169"/>
                  </a:lnTo>
                  <a:lnTo>
                    <a:pt x="758738" y="1173024"/>
                  </a:lnTo>
                  <a:lnTo>
                    <a:pt x="712672" y="1181656"/>
                  </a:lnTo>
                  <a:lnTo>
                    <a:pt x="665453" y="1186932"/>
                  </a:lnTo>
                  <a:lnTo>
                    <a:pt x="617219" y="1188719"/>
                  </a:lnTo>
                  <a:lnTo>
                    <a:pt x="568986" y="1186932"/>
                  </a:lnTo>
                  <a:lnTo>
                    <a:pt x="521767" y="1181656"/>
                  </a:lnTo>
                  <a:lnTo>
                    <a:pt x="475701" y="1173024"/>
                  </a:lnTo>
                  <a:lnTo>
                    <a:pt x="430924" y="1161169"/>
                  </a:lnTo>
                  <a:lnTo>
                    <a:pt x="387574" y="1146222"/>
                  </a:lnTo>
                  <a:lnTo>
                    <a:pt x="345788" y="1128315"/>
                  </a:lnTo>
                  <a:lnTo>
                    <a:pt x="305703" y="1107581"/>
                  </a:lnTo>
                  <a:lnTo>
                    <a:pt x="267456" y="1084151"/>
                  </a:lnTo>
                  <a:lnTo>
                    <a:pt x="231185" y="1058158"/>
                  </a:lnTo>
                  <a:lnTo>
                    <a:pt x="197028" y="1029733"/>
                  </a:lnTo>
                  <a:lnTo>
                    <a:pt x="165120" y="999009"/>
                  </a:lnTo>
                  <a:lnTo>
                    <a:pt x="135600" y="966118"/>
                  </a:lnTo>
                  <a:lnTo>
                    <a:pt x="108605" y="931191"/>
                  </a:lnTo>
                  <a:lnTo>
                    <a:pt x="84271" y="894362"/>
                  </a:lnTo>
                  <a:lnTo>
                    <a:pt x="62737" y="855761"/>
                  </a:lnTo>
                  <a:lnTo>
                    <a:pt x="44139" y="815521"/>
                  </a:lnTo>
                  <a:lnTo>
                    <a:pt x="28615" y="773775"/>
                  </a:lnTo>
                  <a:lnTo>
                    <a:pt x="16301" y="730653"/>
                  </a:lnTo>
                  <a:lnTo>
                    <a:pt x="7336" y="686289"/>
                  </a:lnTo>
                  <a:lnTo>
                    <a:pt x="1857" y="640813"/>
                  </a:lnTo>
                  <a:lnTo>
                    <a:pt x="0" y="594360"/>
                  </a:lnTo>
                  <a:close/>
                </a:path>
              </a:pathLst>
            </a:custGeom>
            <a:ln w="12700">
              <a:solidFill>
                <a:srgbClr val="F6BB6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374" y="1432750"/>
              <a:ext cx="200787" cy="2236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34050" y="1509522"/>
              <a:ext cx="441959" cy="501650"/>
            </a:xfrm>
            <a:custGeom>
              <a:avLst/>
              <a:gdLst/>
              <a:ahLst/>
              <a:cxnLst/>
              <a:rect l="l" t="t" r="r" b="b"/>
              <a:pathLst>
                <a:path w="441960" h="501650">
                  <a:moveTo>
                    <a:pt x="408432" y="97536"/>
                  </a:moveTo>
                  <a:lnTo>
                    <a:pt x="109727" y="435863"/>
                  </a:lnTo>
                </a:path>
                <a:path w="441960" h="501650">
                  <a:moveTo>
                    <a:pt x="320675" y="0"/>
                  </a:moveTo>
                  <a:lnTo>
                    <a:pt x="21462" y="340232"/>
                  </a:lnTo>
                  <a:lnTo>
                    <a:pt x="19430" y="342645"/>
                  </a:lnTo>
                  <a:lnTo>
                    <a:pt x="18034" y="345058"/>
                  </a:lnTo>
                  <a:lnTo>
                    <a:pt x="17399" y="347344"/>
                  </a:lnTo>
                  <a:lnTo>
                    <a:pt x="16637" y="350519"/>
                  </a:lnTo>
                  <a:lnTo>
                    <a:pt x="0" y="480187"/>
                  </a:lnTo>
                  <a:lnTo>
                    <a:pt x="0" y="484124"/>
                  </a:lnTo>
                  <a:lnTo>
                    <a:pt x="762" y="488823"/>
                  </a:lnTo>
                  <a:lnTo>
                    <a:pt x="2794" y="492760"/>
                  </a:lnTo>
                  <a:lnTo>
                    <a:pt x="4825" y="495935"/>
                  </a:lnTo>
                  <a:lnTo>
                    <a:pt x="7620" y="498220"/>
                  </a:lnTo>
                  <a:lnTo>
                    <a:pt x="10413" y="499872"/>
                  </a:lnTo>
                  <a:lnTo>
                    <a:pt x="13208" y="500633"/>
                  </a:lnTo>
                  <a:lnTo>
                    <a:pt x="16637" y="501395"/>
                  </a:lnTo>
                  <a:lnTo>
                    <a:pt x="18796" y="501395"/>
                  </a:lnTo>
                  <a:lnTo>
                    <a:pt x="132969" y="482473"/>
                  </a:lnTo>
                  <a:lnTo>
                    <a:pt x="137922" y="480949"/>
                  </a:lnTo>
                  <a:lnTo>
                    <a:pt x="139953" y="479425"/>
                  </a:lnTo>
                  <a:lnTo>
                    <a:pt x="141986" y="477012"/>
                  </a:lnTo>
                  <a:lnTo>
                    <a:pt x="441960" y="137540"/>
                  </a:lnTo>
                </a:path>
                <a:path w="441960" h="501650">
                  <a:moveTo>
                    <a:pt x="57912" y="377951"/>
                  </a:moveTo>
                  <a:lnTo>
                    <a:pt x="355091" y="3810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1954" y="1838134"/>
              <a:ext cx="156591" cy="17335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13329" y="569467"/>
            <a:ext cx="57873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solidFill>
                  <a:srgbClr val="F6BB66"/>
                </a:solidFill>
              </a:rPr>
              <a:t>UPPGIFT:</a:t>
            </a:r>
            <a:r>
              <a:rPr dirty="0" sz="2400" spc="-45">
                <a:solidFill>
                  <a:srgbClr val="F6BB66"/>
                </a:solidFill>
              </a:rPr>
              <a:t> </a:t>
            </a:r>
            <a:r>
              <a:rPr dirty="0" sz="2400" spc="-10">
                <a:solidFill>
                  <a:srgbClr val="F6BB66"/>
                </a:solidFill>
              </a:rPr>
              <a:t>OVERKOMMA</a:t>
            </a:r>
            <a:r>
              <a:rPr dirty="0" sz="2400" spc="-45">
                <a:solidFill>
                  <a:srgbClr val="F6BB66"/>
                </a:solidFill>
              </a:rPr>
              <a:t> </a:t>
            </a:r>
            <a:r>
              <a:rPr dirty="0" sz="2400" spc="-70">
                <a:solidFill>
                  <a:srgbClr val="F6BB66"/>
                </a:solidFill>
              </a:rPr>
              <a:t>BARRIÄRERNA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48411" y="2993516"/>
            <a:ext cx="10198735" cy="3171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63830" indent="-342900">
              <a:lnSpc>
                <a:spcPct val="120000"/>
              </a:lnSpc>
              <a:spcBef>
                <a:spcPts val="100"/>
              </a:spcBef>
              <a:buSzPct val="133333"/>
              <a:buFont typeface="MS UI Gothic"/>
              <a:buChar char="❑"/>
              <a:tabLst>
                <a:tab pos="355600" algn="l"/>
              </a:tabLst>
            </a:pP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Kommer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du ihåg samhällskartläggningen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handlingsplanen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från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modul </a:t>
            </a:r>
            <a:r>
              <a:rPr dirty="0" sz="1800" spc="-45">
                <a:solidFill>
                  <a:srgbClr val="3F3F3F"/>
                </a:solidFill>
                <a:latin typeface="Lucida Sans Unicode"/>
                <a:cs typeface="Lucida Sans Unicode"/>
              </a:rPr>
              <a:t>2?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Använd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kunskapen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från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barriärsektionen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uppdatera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din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communitykarta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lägg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sedan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3F3F3F"/>
                </a:solidFill>
                <a:latin typeface="Lucida Sans Unicode"/>
                <a:cs typeface="Lucida Sans Unicode"/>
              </a:rPr>
              <a:t>till </a:t>
            </a:r>
            <a:r>
              <a:rPr dirty="0" sz="1800" spc="-5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åtgärder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6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din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handlingsplan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övervinna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dessa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hinder,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18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3F3F3F"/>
                </a:solidFill>
                <a:latin typeface="Lucida Sans Unicode"/>
                <a:cs typeface="Lucida Sans Unicode"/>
              </a:rPr>
              <a:t>exempel: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114285"/>
              <a:buFont typeface="MS UI Gothic"/>
              <a:buChar char="✓"/>
              <a:tabLst>
                <a:tab pos="355600" algn="l"/>
              </a:tabLst>
            </a:pP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Förbered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">
                <a:solidFill>
                  <a:srgbClr val="3F3F3F"/>
                </a:solidFill>
                <a:latin typeface="Lucida Sans Unicode"/>
                <a:cs typeface="Lucida Sans Unicode"/>
              </a:rPr>
              <a:t>bra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pitch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3F3F3F"/>
                </a:solidFill>
                <a:latin typeface="Lucida Sans Unicode"/>
                <a:cs typeface="Lucida Sans Unicode"/>
              </a:rPr>
              <a:t>ditt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3F3F3F"/>
                </a:solidFill>
                <a:latin typeface="Lucida Sans Unicode"/>
                <a:cs typeface="Lucida Sans Unicode"/>
              </a:rPr>
              <a:t>problem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3F3F3F"/>
                </a:solidFill>
                <a:latin typeface="Lucida Sans Unicode"/>
                <a:cs typeface="Lucida Sans Unicode"/>
              </a:rPr>
              <a:t>väcker</a:t>
            </a:r>
            <a:r>
              <a:rPr dirty="0" sz="21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3F3F3F"/>
                </a:solidFill>
                <a:latin typeface="Lucida Sans Unicode"/>
                <a:cs typeface="Lucida Sans Unicode"/>
              </a:rPr>
              <a:t>empati</a:t>
            </a:r>
            <a:endParaRPr sz="21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SzPct val="109090"/>
              <a:buFont typeface="MS UI Gothic"/>
              <a:buChar char="✓"/>
              <a:tabLst>
                <a:tab pos="355600" algn="l"/>
              </a:tabLst>
            </a:pPr>
            <a:r>
              <a:rPr dirty="0" sz="2200">
                <a:solidFill>
                  <a:srgbClr val="3F3F3F"/>
                </a:solidFill>
                <a:latin typeface="Lucida Sans Unicode"/>
                <a:cs typeface="Lucida Sans Unicode"/>
              </a:rPr>
              <a:t>Gör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forskningen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förstå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3F3F3F"/>
                </a:solidFill>
                <a:latin typeface="Lucida Sans Unicode"/>
                <a:cs typeface="Lucida Sans Unicode"/>
              </a:rPr>
              <a:t>policyn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säger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ditt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problem</a:t>
            </a:r>
            <a:endParaRPr sz="220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13700"/>
              </a:lnSpc>
              <a:spcBef>
                <a:spcPts val="950"/>
              </a:spcBef>
              <a:buSzPct val="126315"/>
              <a:buFont typeface="MS UI Gothic"/>
              <a:buChar char="✓"/>
              <a:tabLst>
                <a:tab pos="355600" algn="l"/>
              </a:tabLst>
            </a:pPr>
            <a:r>
              <a:rPr dirty="0" sz="1900" spc="-65">
                <a:solidFill>
                  <a:srgbClr val="3F3F3F"/>
                </a:solidFill>
                <a:latin typeface="Lucida Sans Unicode"/>
                <a:cs typeface="Lucida Sans Unicode"/>
              </a:rPr>
              <a:t>Ta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reda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finns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volontärcenter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behöver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samarbeta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du </a:t>
            </a:r>
            <a:r>
              <a:rPr dirty="0" sz="1900" spc="-5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behöver</a:t>
            </a:r>
            <a:r>
              <a:rPr dirty="0" sz="19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gå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den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F3F3F"/>
                </a:solidFill>
                <a:latin typeface="Lucida Sans Unicode"/>
                <a:cs typeface="Lucida Sans Unicode"/>
              </a:rPr>
              <a:t>FORMELLA</a:t>
            </a:r>
            <a:r>
              <a:rPr dirty="0" sz="19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F3F3F"/>
                </a:solidFill>
                <a:latin typeface="Lucida Sans Unicode"/>
                <a:cs typeface="Lucida Sans Unicode"/>
              </a:rPr>
              <a:t>vägen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926846"/>
            <a:ext cx="39604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75">
                <a:solidFill>
                  <a:srgbClr val="F6BB66"/>
                </a:solidFill>
              </a:rPr>
              <a:t>Men</a:t>
            </a:r>
            <a:r>
              <a:rPr dirty="0" sz="2800" spc="-60">
                <a:solidFill>
                  <a:srgbClr val="F6BB66"/>
                </a:solidFill>
              </a:rPr>
              <a:t> </a:t>
            </a:r>
            <a:r>
              <a:rPr dirty="0" sz="2800" spc="114">
                <a:solidFill>
                  <a:srgbClr val="F6BB66"/>
                </a:solidFill>
              </a:rPr>
              <a:t>innan</a:t>
            </a:r>
            <a:r>
              <a:rPr dirty="0" sz="2800" spc="-55">
                <a:solidFill>
                  <a:srgbClr val="F6BB66"/>
                </a:solidFill>
              </a:rPr>
              <a:t> </a:t>
            </a:r>
            <a:r>
              <a:rPr dirty="0" sz="2800" spc="95">
                <a:solidFill>
                  <a:srgbClr val="F6BB66"/>
                </a:solidFill>
              </a:rPr>
              <a:t>du</a:t>
            </a:r>
            <a:r>
              <a:rPr dirty="0" sz="2800" spc="-60">
                <a:solidFill>
                  <a:srgbClr val="F6BB66"/>
                </a:solidFill>
              </a:rPr>
              <a:t> </a:t>
            </a:r>
            <a:r>
              <a:rPr dirty="0" sz="2800" spc="75">
                <a:solidFill>
                  <a:srgbClr val="F6BB66"/>
                </a:solidFill>
              </a:rPr>
              <a:t>börjar...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538073" y="1684062"/>
            <a:ext cx="10250170" cy="440563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5"/>
              </a:spcBef>
              <a:buSzPct val="120000"/>
              <a:buFont typeface="MS UI Gothic"/>
              <a:buChar char="✓"/>
              <a:tabLst>
                <a:tab pos="355600" algn="l"/>
              </a:tabLst>
            </a:pP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Kom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ihåg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människor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försöker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hjälpa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fokusera</a:t>
            </a:r>
            <a:r>
              <a:rPr dirty="0" sz="20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F3F3F"/>
                </a:solidFill>
                <a:latin typeface="Lucida Sans Unicode"/>
                <a:cs typeface="Lucida Sans Unicode"/>
              </a:rPr>
              <a:t>bara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Lucida Sans Unicode"/>
                <a:cs typeface="Lucida Sans Unicode"/>
              </a:rPr>
              <a:t>på</a:t>
            </a:r>
            <a:r>
              <a:rPr dirty="0" sz="20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Lucida Sans Unicode"/>
                <a:cs typeface="Lucida Sans Unicode"/>
              </a:rPr>
              <a:t>processen</a:t>
            </a:r>
            <a:endParaRPr sz="20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SzPct val="104347"/>
              <a:buFont typeface="MS UI Gothic"/>
              <a:buChar char="✓"/>
              <a:tabLst>
                <a:tab pos="355600" algn="l"/>
              </a:tabLst>
            </a:pPr>
            <a:r>
              <a:rPr dirty="0" sz="2300" spc="-75">
                <a:solidFill>
                  <a:srgbClr val="3F3F3F"/>
                </a:solidFill>
                <a:latin typeface="Lucida Sans Unicode"/>
                <a:cs typeface="Lucida Sans Unicode"/>
              </a:rPr>
              <a:t>Vilka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3F3F3F"/>
                </a:solidFill>
                <a:latin typeface="Lucida Sans Unicode"/>
                <a:cs typeface="Lucida Sans Unicode"/>
              </a:rPr>
              <a:t>personerna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0">
                <a:solidFill>
                  <a:srgbClr val="3F3F3F"/>
                </a:solidFill>
                <a:latin typeface="Lucida Sans Unicode"/>
                <a:cs typeface="Lucida Sans Unicode"/>
              </a:rPr>
              <a:t>når?</a:t>
            </a:r>
            <a:endParaRPr sz="23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SzPct val="141176"/>
              <a:buFont typeface="MS UI Gothic"/>
              <a:buChar char="✓"/>
              <a:tabLst>
                <a:tab pos="355600" algn="l"/>
              </a:tabLst>
            </a:pPr>
            <a:r>
              <a:rPr dirty="0" sz="1700">
                <a:solidFill>
                  <a:srgbClr val="3F3F3F"/>
                </a:solidFill>
                <a:latin typeface="Lucida Sans Unicode"/>
                <a:cs typeface="Lucida Sans Unicode"/>
              </a:rPr>
              <a:t>Hur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kommer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F3F3F"/>
                </a:solidFill>
                <a:latin typeface="Lucida Sans Unicode"/>
                <a:cs typeface="Lucida Sans Unicode"/>
              </a:rPr>
              <a:t>ditt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ingripande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påverka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3F3F3F"/>
                </a:solidFill>
                <a:latin typeface="Lucida Sans Unicode"/>
                <a:cs typeface="Lucida Sans Unicode"/>
              </a:rPr>
              <a:t>dem?</a:t>
            </a:r>
            <a:endParaRPr sz="17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550"/>
              </a:spcBef>
              <a:buSzPct val="141176"/>
              <a:buFont typeface="MS UI Gothic"/>
              <a:buChar char="✓"/>
              <a:tabLst>
                <a:tab pos="355600" algn="l"/>
              </a:tabLst>
            </a:pPr>
            <a:r>
              <a:rPr dirty="0" sz="1700" spc="-55">
                <a:solidFill>
                  <a:srgbClr val="3F3F3F"/>
                </a:solidFill>
                <a:latin typeface="Lucida Sans Unicode"/>
                <a:cs typeface="Lucida Sans Unicode"/>
              </a:rPr>
              <a:t>Vilka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deras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berättelser?</a:t>
            </a:r>
            <a:endParaRPr sz="1700">
              <a:latin typeface="Lucida Sans Unicode"/>
              <a:cs typeface="Lucida Sans Unicode"/>
            </a:endParaRPr>
          </a:p>
          <a:p>
            <a:pPr marL="354965" marR="704215" indent="-342900">
              <a:lnSpc>
                <a:spcPts val="2590"/>
              </a:lnSpc>
              <a:spcBef>
                <a:spcPts val="1185"/>
              </a:spcBef>
              <a:buSzPct val="109090"/>
              <a:buFont typeface="MS UI Gothic"/>
              <a:buChar char="✓"/>
              <a:tabLst>
                <a:tab pos="355600" algn="l"/>
              </a:tabLst>
            </a:pPr>
            <a:r>
              <a:rPr dirty="0" sz="2200" spc="-40">
                <a:solidFill>
                  <a:srgbClr val="3F3F3F"/>
                </a:solidFill>
                <a:latin typeface="Lucida Sans Unicode"/>
                <a:cs typeface="Lucida Sans Unicode"/>
              </a:rPr>
              <a:t>Finns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något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deras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omständigheter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förvirrar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3F3F3F"/>
                </a:solidFill>
                <a:latin typeface="Lucida Sans Unicode"/>
                <a:cs typeface="Lucida Sans Unicode"/>
              </a:rPr>
              <a:t>dig,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200" spc="-114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inte </a:t>
            </a:r>
            <a:r>
              <a:rPr dirty="0" sz="2200" spc="-6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förstår?</a:t>
            </a:r>
            <a:endParaRPr sz="22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SzPct val="104347"/>
              <a:buFont typeface="MS UI Gothic"/>
              <a:buChar char="✓"/>
              <a:tabLst>
                <a:tab pos="355600" algn="l"/>
              </a:tabLst>
            </a:pPr>
            <a:r>
              <a:rPr dirty="0" sz="2300" spc="-45">
                <a:solidFill>
                  <a:srgbClr val="3F3F3F"/>
                </a:solidFill>
                <a:latin typeface="Lucida Sans Unicode"/>
                <a:cs typeface="Lucida Sans Unicode"/>
              </a:rPr>
              <a:t>Tror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F3F3F"/>
                </a:solidFill>
                <a:latin typeface="Lucida Sans Unicode"/>
                <a:cs typeface="Lucida Sans Unicode"/>
              </a:rPr>
              <a:t>skulle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3F3F3F"/>
                </a:solidFill>
                <a:latin typeface="Lucida Sans Unicode"/>
                <a:cs typeface="Lucida Sans Unicode"/>
              </a:rPr>
              <a:t>ha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F3F3F"/>
                </a:solidFill>
                <a:latin typeface="Lucida Sans Unicode"/>
                <a:cs typeface="Lucida Sans Unicode"/>
              </a:rPr>
              <a:t>olika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F3F3F"/>
                </a:solidFill>
                <a:latin typeface="Lucida Sans Unicode"/>
                <a:cs typeface="Lucida Sans Unicode"/>
              </a:rPr>
              <a:t>behov,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F3F3F"/>
                </a:solidFill>
                <a:latin typeface="Lucida Sans Unicode"/>
                <a:cs typeface="Lucida Sans Unicode"/>
              </a:rPr>
              <a:t>reaktioner,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F3F3F"/>
                </a:solidFill>
                <a:latin typeface="Lucida Sans Unicode"/>
                <a:cs typeface="Lucida Sans Unicode"/>
              </a:rPr>
              <a:t>känslor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3F3F3F"/>
                </a:solidFill>
                <a:latin typeface="Lucida Sans Unicode"/>
                <a:cs typeface="Lucida Sans Unicode"/>
              </a:rPr>
              <a:t>var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3F3F3F"/>
                </a:solidFill>
                <a:latin typeface="Lucida Sans Unicode"/>
                <a:cs typeface="Lucida Sans Unicode"/>
              </a:rPr>
              <a:t>dem?</a:t>
            </a:r>
            <a:endParaRPr sz="23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930"/>
              </a:spcBef>
              <a:buSzPct val="109090"/>
              <a:buFont typeface="MS UI Gothic"/>
              <a:buChar char="✓"/>
              <a:tabLst>
                <a:tab pos="355600" algn="l"/>
              </a:tabLst>
            </a:pP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Kan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acceptera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vad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uttrycker,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känner?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Accepterar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3F3F3F"/>
                </a:solidFill>
                <a:latin typeface="Lucida Sans Unicode"/>
                <a:cs typeface="Lucida Sans Unicode"/>
              </a:rPr>
              <a:t>skillnaderna?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F3F3F"/>
              </a:buClr>
              <a:buFont typeface="MS UI Gothic"/>
              <a:buChar char="✓"/>
            </a:pPr>
            <a:endParaRPr sz="295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buSzPct val="109090"/>
              <a:buFont typeface="MS UI Gothic"/>
              <a:buChar char="✓"/>
              <a:tabLst>
                <a:tab pos="355600" algn="l"/>
              </a:tabLst>
            </a:pPr>
            <a:r>
              <a:rPr dirty="0" sz="2200" spc="20">
                <a:solidFill>
                  <a:srgbClr val="3F3F3F"/>
                </a:solidFill>
                <a:latin typeface="Lucida Sans Unicode"/>
                <a:cs typeface="Lucida Sans Unicode"/>
              </a:rPr>
              <a:t>När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3F3F3F"/>
                </a:solidFill>
                <a:latin typeface="Lucida Sans Unicode"/>
                <a:cs typeface="Lucida Sans Unicode"/>
              </a:rPr>
              <a:t>denna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reflektion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3F3F3F"/>
                </a:solidFill>
                <a:latin typeface="Lucida Sans Unicode"/>
                <a:cs typeface="Lucida Sans Unicode"/>
              </a:rPr>
              <a:t>gjord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22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3F3F3F"/>
                </a:solidFill>
                <a:latin typeface="Lucida Sans Unicode"/>
                <a:cs typeface="Lucida Sans Unicode"/>
              </a:rPr>
              <a:t>redo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3F3F3F"/>
                </a:solidFill>
                <a:latin typeface="Lucida Sans Unicode"/>
                <a:cs typeface="Lucida Sans Unicode"/>
              </a:rPr>
              <a:t>nästa</a:t>
            </a:r>
            <a:r>
              <a:rPr dirty="0" sz="2200" spc="-1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3F3F3F"/>
                </a:solidFill>
                <a:latin typeface="Lucida Sans Unicode"/>
                <a:cs typeface="Lucida Sans Unicode"/>
              </a:rPr>
              <a:t>steg.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6" y="2438561"/>
            <a:ext cx="4782382" cy="31736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17565" marR="5080" indent="13335">
              <a:lnSpc>
                <a:spcPct val="147300"/>
              </a:lnSpc>
              <a:spcBef>
                <a:spcPts val="100"/>
              </a:spcBef>
            </a:pPr>
            <a:r>
              <a:rPr dirty="0" spc="45"/>
              <a:t>Theory</a:t>
            </a:r>
            <a:r>
              <a:rPr dirty="0" spc="-55"/>
              <a:t> </a:t>
            </a:r>
            <a:r>
              <a:rPr dirty="0" spc="65"/>
              <a:t>of</a:t>
            </a:r>
            <a:r>
              <a:rPr dirty="0" spc="-50"/>
              <a:t> </a:t>
            </a:r>
            <a:r>
              <a:rPr dirty="0" spc="20"/>
              <a:t>Change:</a:t>
            </a:r>
            <a:r>
              <a:rPr dirty="0" spc="-50"/>
              <a:t> </a:t>
            </a:r>
            <a:r>
              <a:rPr dirty="0" spc="110"/>
              <a:t>Hur</a:t>
            </a:r>
            <a:r>
              <a:rPr dirty="0" spc="-50"/>
              <a:t> </a:t>
            </a:r>
            <a:r>
              <a:rPr dirty="0" spc="135"/>
              <a:t>man</a:t>
            </a:r>
            <a:r>
              <a:rPr dirty="0" spc="-50"/>
              <a:t> </a:t>
            </a:r>
            <a:r>
              <a:rPr dirty="0" spc="114"/>
              <a:t>helt </a:t>
            </a:r>
            <a:r>
              <a:rPr dirty="0" spc="-595"/>
              <a:t> </a:t>
            </a:r>
            <a:r>
              <a:rPr dirty="0" spc="110"/>
              <a:t>enkelt </a:t>
            </a:r>
            <a:r>
              <a:rPr dirty="0" spc="85"/>
              <a:t>använder </a:t>
            </a:r>
            <a:r>
              <a:rPr dirty="0" spc="75"/>
              <a:t>den </a:t>
            </a:r>
            <a:r>
              <a:rPr dirty="0" spc="90"/>
              <a:t>för </a:t>
            </a:r>
            <a:r>
              <a:rPr dirty="0" spc="180"/>
              <a:t>att </a:t>
            </a:r>
            <a:r>
              <a:rPr dirty="0" spc="185"/>
              <a:t> </a:t>
            </a:r>
            <a:r>
              <a:rPr dirty="0" spc="105"/>
              <a:t>kartlägga</a:t>
            </a:r>
            <a:r>
              <a:rPr dirty="0" spc="-45"/>
              <a:t> </a:t>
            </a:r>
            <a:r>
              <a:rPr dirty="0" spc="85"/>
              <a:t>förändringen</a:t>
            </a:r>
            <a:r>
              <a:rPr dirty="0" spc="-40"/>
              <a:t> </a:t>
            </a:r>
            <a:r>
              <a:rPr dirty="0" spc="55"/>
              <a:t>i</a:t>
            </a:r>
            <a:r>
              <a:rPr dirty="0" spc="-40"/>
              <a:t> </a:t>
            </a:r>
            <a:r>
              <a:rPr dirty="0" spc="135"/>
              <a:t>ditt</a:t>
            </a:r>
          </a:p>
          <a:p>
            <a:pPr marL="8152130">
              <a:lnSpc>
                <a:spcPct val="100000"/>
              </a:lnSpc>
              <a:spcBef>
                <a:spcPts val="645"/>
              </a:spcBef>
            </a:pPr>
            <a:r>
              <a:rPr dirty="0" sz="2800" spc="95"/>
              <a:t>gemenskap</a:t>
            </a:r>
            <a:endParaRPr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577" y="2062733"/>
            <a:ext cx="2659380" cy="3746500"/>
          </a:xfrm>
          <a:custGeom>
            <a:avLst/>
            <a:gdLst/>
            <a:ahLst/>
            <a:cxnLst/>
            <a:rect l="l" t="t" r="r" b="b"/>
            <a:pathLst>
              <a:path w="2659380" h="3746500">
                <a:moveTo>
                  <a:pt x="0" y="3745991"/>
                </a:moveTo>
                <a:lnTo>
                  <a:pt x="2659380" y="3745991"/>
                </a:lnTo>
                <a:lnTo>
                  <a:pt x="2659380" y="0"/>
                </a:lnTo>
                <a:lnTo>
                  <a:pt x="0" y="0"/>
                </a:lnTo>
                <a:lnTo>
                  <a:pt x="0" y="3745991"/>
                </a:lnTo>
                <a:close/>
              </a:path>
            </a:pathLst>
          </a:custGeom>
          <a:ln w="19050">
            <a:solidFill>
              <a:srgbClr val="A637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92602" y="2062733"/>
            <a:ext cx="2659380" cy="3746500"/>
          </a:xfrm>
          <a:custGeom>
            <a:avLst/>
            <a:gdLst/>
            <a:ahLst/>
            <a:cxnLst/>
            <a:rect l="l" t="t" r="r" b="b"/>
            <a:pathLst>
              <a:path w="2659379" h="3746500">
                <a:moveTo>
                  <a:pt x="0" y="3745991"/>
                </a:moveTo>
                <a:lnTo>
                  <a:pt x="2659379" y="3745991"/>
                </a:lnTo>
                <a:lnTo>
                  <a:pt x="2659379" y="0"/>
                </a:lnTo>
                <a:lnTo>
                  <a:pt x="0" y="0"/>
                </a:lnTo>
                <a:lnTo>
                  <a:pt x="0" y="3745991"/>
                </a:lnTo>
                <a:close/>
              </a:path>
            </a:pathLst>
          </a:custGeom>
          <a:ln w="19050">
            <a:solidFill>
              <a:srgbClr val="76C5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51626" y="2062733"/>
            <a:ext cx="2659380" cy="3746500"/>
          </a:xfrm>
          <a:custGeom>
            <a:avLst/>
            <a:gdLst/>
            <a:ahLst/>
            <a:cxnLst/>
            <a:rect l="l" t="t" r="r" b="b"/>
            <a:pathLst>
              <a:path w="2659379" h="3746500">
                <a:moveTo>
                  <a:pt x="0" y="3745991"/>
                </a:moveTo>
                <a:lnTo>
                  <a:pt x="2659379" y="3745991"/>
                </a:lnTo>
                <a:lnTo>
                  <a:pt x="2659379" y="0"/>
                </a:lnTo>
                <a:lnTo>
                  <a:pt x="0" y="0"/>
                </a:lnTo>
                <a:lnTo>
                  <a:pt x="0" y="3745991"/>
                </a:lnTo>
                <a:close/>
              </a:path>
            </a:pathLst>
          </a:custGeom>
          <a:ln w="19050">
            <a:solidFill>
              <a:srgbClr val="4D2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10650" y="2062733"/>
            <a:ext cx="2659380" cy="3746500"/>
          </a:xfrm>
          <a:custGeom>
            <a:avLst/>
            <a:gdLst/>
            <a:ahLst/>
            <a:cxnLst/>
            <a:rect l="l" t="t" r="r" b="b"/>
            <a:pathLst>
              <a:path w="2659379" h="3746500">
                <a:moveTo>
                  <a:pt x="0" y="3745991"/>
                </a:moveTo>
                <a:lnTo>
                  <a:pt x="2659379" y="3745991"/>
                </a:lnTo>
                <a:lnTo>
                  <a:pt x="2659379" y="0"/>
                </a:lnTo>
                <a:lnTo>
                  <a:pt x="0" y="0"/>
                </a:lnTo>
                <a:lnTo>
                  <a:pt x="0" y="3745991"/>
                </a:lnTo>
                <a:close/>
              </a:path>
            </a:pathLst>
          </a:custGeom>
          <a:ln w="19050">
            <a:solidFill>
              <a:srgbClr val="F6BB6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01623" y="5443728"/>
            <a:ext cx="2066289" cy="645795"/>
            <a:chOff x="801623" y="5443728"/>
            <a:chExt cx="2066289" cy="6457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623" y="5443728"/>
              <a:ext cx="2065782" cy="6454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7823" y="5519928"/>
              <a:ext cx="1812289" cy="433070"/>
            </a:xfrm>
            <a:custGeom>
              <a:avLst/>
              <a:gdLst/>
              <a:ahLst/>
              <a:cxnLst/>
              <a:rect l="l" t="t" r="r" b="b"/>
              <a:pathLst>
                <a:path w="1812289" h="433070">
                  <a:moveTo>
                    <a:pt x="1739900" y="0"/>
                  </a:moveTo>
                  <a:lnTo>
                    <a:pt x="72135" y="0"/>
                  </a:lnTo>
                  <a:lnTo>
                    <a:pt x="44057" y="5663"/>
                  </a:lnTo>
                  <a:lnTo>
                    <a:pt x="21128" y="21113"/>
                  </a:lnTo>
                  <a:lnTo>
                    <a:pt x="5668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8" y="388758"/>
                  </a:lnTo>
                  <a:lnTo>
                    <a:pt x="21128" y="411687"/>
                  </a:lnTo>
                  <a:lnTo>
                    <a:pt x="44057" y="427147"/>
                  </a:lnTo>
                  <a:lnTo>
                    <a:pt x="72135" y="432816"/>
                  </a:lnTo>
                  <a:lnTo>
                    <a:pt x="1739900" y="432816"/>
                  </a:lnTo>
                  <a:lnTo>
                    <a:pt x="1767994" y="427147"/>
                  </a:lnTo>
                  <a:lnTo>
                    <a:pt x="1790922" y="411687"/>
                  </a:lnTo>
                  <a:lnTo>
                    <a:pt x="1806372" y="388758"/>
                  </a:lnTo>
                  <a:lnTo>
                    <a:pt x="1812036" y="360680"/>
                  </a:lnTo>
                  <a:lnTo>
                    <a:pt x="1812036" y="72136"/>
                  </a:lnTo>
                  <a:lnTo>
                    <a:pt x="1806372" y="44041"/>
                  </a:lnTo>
                  <a:lnTo>
                    <a:pt x="1790922" y="21113"/>
                  </a:lnTo>
                  <a:lnTo>
                    <a:pt x="1767994" y="5663"/>
                  </a:lnTo>
                  <a:lnTo>
                    <a:pt x="1739900" y="0"/>
                  </a:lnTo>
                  <a:close/>
                </a:path>
              </a:pathLst>
            </a:custGeom>
            <a:solidFill>
              <a:srgbClr val="A6377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3642359" y="5443728"/>
            <a:ext cx="2066289" cy="645795"/>
            <a:chOff x="3642359" y="5443728"/>
            <a:chExt cx="2066289" cy="64579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59" y="5443728"/>
              <a:ext cx="2065782" cy="64547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18559" y="5519928"/>
              <a:ext cx="1812289" cy="433070"/>
            </a:xfrm>
            <a:custGeom>
              <a:avLst/>
              <a:gdLst/>
              <a:ahLst/>
              <a:cxnLst/>
              <a:rect l="l" t="t" r="r" b="b"/>
              <a:pathLst>
                <a:path w="1812289" h="433070">
                  <a:moveTo>
                    <a:pt x="1739900" y="0"/>
                  </a:moveTo>
                  <a:lnTo>
                    <a:pt x="72136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3" y="388758"/>
                  </a:lnTo>
                  <a:lnTo>
                    <a:pt x="21113" y="411687"/>
                  </a:lnTo>
                  <a:lnTo>
                    <a:pt x="44041" y="427147"/>
                  </a:lnTo>
                  <a:lnTo>
                    <a:pt x="72136" y="432816"/>
                  </a:lnTo>
                  <a:lnTo>
                    <a:pt x="1739900" y="432816"/>
                  </a:lnTo>
                  <a:lnTo>
                    <a:pt x="1767994" y="427147"/>
                  </a:lnTo>
                  <a:lnTo>
                    <a:pt x="1790922" y="411687"/>
                  </a:lnTo>
                  <a:lnTo>
                    <a:pt x="1806372" y="388758"/>
                  </a:lnTo>
                  <a:lnTo>
                    <a:pt x="1812036" y="360680"/>
                  </a:lnTo>
                  <a:lnTo>
                    <a:pt x="1812036" y="72136"/>
                  </a:lnTo>
                  <a:lnTo>
                    <a:pt x="1806372" y="44041"/>
                  </a:lnTo>
                  <a:lnTo>
                    <a:pt x="1790922" y="21113"/>
                  </a:lnTo>
                  <a:lnTo>
                    <a:pt x="1767994" y="5663"/>
                  </a:lnTo>
                  <a:lnTo>
                    <a:pt x="1739900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539483" y="5443728"/>
            <a:ext cx="2066289" cy="645795"/>
            <a:chOff x="6539483" y="5443728"/>
            <a:chExt cx="2066289" cy="6457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9483" y="5443728"/>
              <a:ext cx="2065781" cy="6454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15683" y="5519928"/>
              <a:ext cx="1812289" cy="433070"/>
            </a:xfrm>
            <a:custGeom>
              <a:avLst/>
              <a:gdLst/>
              <a:ahLst/>
              <a:cxnLst/>
              <a:rect l="l" t="t" r="r" b="b"/>
              <a:pathLst>
                <a:path w="1812290" h="433070">
                  <a:moveTo>
                    <a:pt x="1739900" y="0"/>
                  </a:moveTo>
                  <a:lnTo>
                    <a:pt x="72136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3" y="388758"/>
                  </a:lnTo>
                  <a:lnTo>
                    <a:pt x="21113" y="411687"/>
                  </a:lnTo>
                  <a:lnTo>
                    <a:pt x="44041" y="427147"/>
                  </a:lnTo>
                  <a:lnTo>
                    <a:pt x="72136" y="432816"/>
                  </a:lnTo>
                  <a:lnTo>
                    <a:pt x="1739900" y="432816"/>
                  </a:lnTo>
                  <a:lnTo>
                    <a:pt x="1767994" y="427147"/>
                  </a:lnTo>
                  <a:lnTo>
                    <a:pt x="1790922" y="411687"/>
                  </a:lnTo>
                  <a:lnTo>
                    <a:pt x="1806372" y="388758"/>
                  </a:lnTo>
                  <a:lnTo>
                    <a:pt x="1812036" y="360680"/>
                  </a:lnTo>
                  <a:lnTo>
                    <a:pt x="1812036" y="72136"/>
                  </a:lnTo>
                  <a:lnTo>
                    <a:pt x="1806372" y="44041"/>
                  </a:lnTo>
                  <a:lnTo>
                    <a:pt x="1790922" y="21113"/>
                  </a:lnTo>
                  <a:lnTo>
                    <a:pt x="1767994" y="5663"/>
                  </a:lnTo>
                  <a:lnTo>
                    <a:pt x="1739900" y="0"/>
                  </a:lnTo>
                  <a:close/>
                </a:path>
              </a:pathLst>
            </a:custGeom>
            <a:solidFill>
              <a:srgbClr val="4D2B6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9375647" y="5443728"/>
            <a:ext cx="2066289" cy="645795"/>
            <a:chOff x="9375647" y="5443728"/>
            <a:chExt cx="2066289" cy="64579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75647" y="5443728"/>
              <a:ext cx="2065781" cy="6454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451847" y="5519928"/>
              <a:ext cx="1812289" cy="433070"/>
            </a:xfrm>
            <a:custGeom>
              <a:avLst/>
              <a:gdLst/>
              <a:ahLst/>
              <a:cxnLst/>
              <a:rect l="l" t="t" r="r" b="b"/>
              <a:pathLst>
                <a:path w="1812290" h="433070">
                  <a:moveTo>
                    <a:pt x="1739900" y="0"/>
                  </a:moveTo>
                  <a:lnTo>
                    <a:pt x="72135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3" y="388758"/>
                  </a:lnTo>
                  <a:lnTo>
                    <a:pt x="21113" y="411687"/>
                  </a:lnTo>
                  <a:lnTo>
                    <a:pt x="44041" y="427147"/>
                  </a:lnTo>
                  <a:lnTo>
                    <a:pt x="72135" y="432816"/>
                  </a:lnTo>
                  <a:lnTo>
                    <a:pt x="1739900" y="432816"/>
                  </a:lnTo>
                  <a:lnTo>
                    <a:pt x="1767994" y="427147"/>
                  </a:lnTo>
                  <a:lnTo>
                    <a:pt x="1790922" y="411687"/>
                  </a:lnTo>
                  <a:lnTo>
                    <a:pt x="1806372" y="388758"/>
                  </a:lnTo>
                  <a:lnTo>
                    <a:pt x="1812035" y="360680"/>
                  </a:lnTo>
                  <a:lnTo>
                    <a:pt x="1812035" y="72136"/>
                  </a:lnTo>
                  <a:lnTo>
                    <a:pt x="1806372" y="44041"/>
                  </a:lnTo>
                  <a:lnTo>
                    <a:pt x="1790922" y="21113"/>
                  </a:lnTo>
                  <a:lnTo>
                    <a:pt x="1767994" y="5663"/>
                  </a:lnTo>
                  <a:lnTo>
                    <a:pt x="1739900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2267" y="6401987"/>
            <a:ext cx="1731239" cy="126521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0" y="6457188"/>
            <a:ext cx="5050790" cy="0"/>
          </a:xfrm>
          <a:custGeom>
            <a:avLst/>
            <a:gdLst/>
            <a:ahLst/>
            <a:cxnLst/>
            <a:rect l="l" t="t" r="r" b="b"/>
            <a:pathLst>
              <a:path w="5050790" h="0">
                <a:moveTo>
                  <a:pt x="505028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75931" y="6457188"/>
            <a:ext cx="5116195" cy="0"/>
          </a:xfrm>
          <a:custGeom>
            <a:avLst/>
            <a:gdLst/>
            <a:ahLst/>
            <a:cxnLst/>
            <a:rect l="l" t="t" r="r" b="b"/>
            <a:pathLst>
              <a:path w="5116195" h="0">
                <a:moveTo>
                  <a:pt x="511594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840994" y="1860550"/>
            <a:ext cx="1841500" cy="372745"/>
            <a:chOff x="840994" y="1860550"/>
            <a:chExt cx="1841500" cy="372745"/>
          </a:xfrm>
        </p:grpSpPr>
        <p:sp>
          <p:nvSpPr>
            <p:cNvPr id="22" name="object 22"/>
            <p:cNvSpPr/>
            <p:nvPr/>
          </p:nvSpPr>
          <p:spPr>
            <a:xfrm>
              <a:off x="847344" y="1866900"/>
              <a:ext cx="1828800" cy="360045"/>
            </a:xfrm>
            <a:custGeom>
              <a:avLst/>
              <a:gdLst/>
              <a:ahLst/>
              <a:cxnLst/>
              <a:rect l="l" t="t" r="r" b="b"/>
              <a:pathLst>
                <a:path w="1828800" h="360044">
                  <a:moveTo>
                    <a:pt x="1768856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3"/>
                  </a:lnTo>
                  <a:lnTo>
                    <a:pt x="1768856" y="359663"/>
                  </a:lnTo>
                  <a:lnTo>
                    <a:pt x="1792206" y="354959"/>
                  </a:lnTo>
                  <a:lnTo>
                    <a:pt x="1811258" y="342122"/>
                  </a:lnTo>
                  <a:lnTo>
                    <a:pt x="1824095" y="323070"/>
                  </a:lnTo>
                  <a:lnTo>
                    <a:pt x="1828800" y="299720"/>
                  </a:lnTo>
                  <a:lnTo>
                    <a:pt x="1828800" y="59944"/>
                  </a:lnTo>
                  <a:lnTo>
                    <a:pt x="1824095" y="36593"/>
                  </a:lnTo>
                  <a:lnTo>
                    <a:pt x="1811258" y="17541"/>
                  </a:lnTo>
                  <a:lnTo>
                    <a:pt x="1792206" y="4704"/>
                  </a:lnTo>
                  <a:lnTo>
                    <a:pt x="1768856" y="0"/>
                  </a:lnTo>
                  <a:close/>
                </a:path>
              </a:pathLst>
            </a:custGeom>
            <a:solidFill>
              <a:srgbClr val="A63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47344" y="1866900"/>
              <a:ext cx="1828800" cy="360045"/>
            </a:xfrm>
            <a:custGeom>
              <a:avLst/>
              <a:gdLst/>
              <a:ahLst/>
              <a:cxnLst/>
              <a:rect l="l" t="t" r="r" b="b"/>
              <a:pathLst>
                <a:path w="1828800" h="360044">
                  <a:moveTo>
                    <a:pt x="0" y="59944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1768856" y="0"/>
                  </a:lnTo>
                  <a:lnTo>
                    <a:pt x="1792206" y="4704"/>
                  </a:lnTo>
                  <a:lnTo>
                    <a:pt x="1811258" y="17541"/>
                  </a:lnTo>
                  <a:lnTo>
                    <a:pt x="1824095" y="36593"/>
                  </a:lnTo>
                  <a:lnTo>
                    <a:pt x="1828800" y="59944"/>
                  </a:lnTo>
                  <a:lnTo>
                    <a:pt x="1828800" y="299720"/>
                  </a:lnTo>
                  <a:lnTo>
                    <a:pt x="1824095" y="323070"/>
                  </a:lnTo>
                  <a:lnTo>
                    <a:pt x="1811258" y="342122"/>
                  </a:lnTo>
                  <a:lnTo>
                    <a:pt x="1792206" y="354959"/>
                  </a:lnTo>
                  <a:lnTo>
                    <a:pt x="1768856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12700">
              <a:solidFill>
                <a:srgbClr val="A637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3689350" y="1891029"/>
            <a:ext cx="1841500" cy="372745"/>
            <a:chOff x="3689350" y="1891029"/>
            <a:chExt cx="1841500" cy="372745"/>
          </a:xfrm>
        </p:grpSpPr>
        <p:sp>
          <p:nvSpPr>
            <p:cNvPr id="25" name="object 25"/>
            <p:cNvSpPr/>
            <p:nvPr/>
          </p:nvSpPr>
          <p:spPr>
            <a:xfrm>
              <a:off x="3695700" y="1897379"/>
              <a:ext cx="1828800" cy="360045"/>
            </a:xfrm>
            <a:custGeom>
              <a:avLst/>
              <a:gdLst/>
              <a:ahLst/>
              <a:cxnLst/>
              <a:rect l="l" t="t" r="r" b="b"/>
              <a:pathLst>
                <a:path w="1828800" h="360044">
                  <a:moveTo>
                    <a:pt x="1768855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4" y="359664"/>
                  </a:lnTo>
                  <a:lnTo>
                    <a:pt x="1768855" y="359664"/>
                  </a:lnTo>
                  <a:lnTo>
                    <a:pt x="1792206" y="354959"/>
                  </a:lnTo>
                  <a:lnTo>
                    <a:pt x="1811258" y="342122"/>
                  </a:lnTo>
                  <a:lnTo>
                    <a:pt x="1824095" y="323070"/>
                  </a:lnTo>
                  <a:lnTo>
                    <a:pt x="1828800" y="299720"/>
                  </a:lnTo>
                  <a:lnTo>
                    <a:pt x="1828800" y="59944"/>
                  </a:lnTo>
                  <a:lnTo>
                    <a:pt x="1824095" y="36593"/>
                  </a:lnTo>
                  <a:lnTo>
                    <a:pt x="1811258" y="17541"/>
                  </a:lnTo>
                  <a:lnTo>
                    <a:pt x="1792206" y="4704"/>
                  </a:lnTo>
                  <a:lnTo>
                    <a:pt x="1768855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695700" y="1897379"/>
              <a:ext cx="1828800" cy="360045"/>
            </a:xfrm>
            <a:custGeom>
              <a:avLst/>
              <a:gdLst/>
              <a:ahLst/>
              <a:cxnLst/>
              <a:rect l="l" t="t" r="r" b="b"/>
              <a:pathLst>
                <a:path w="1828800" h="360044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1768855" y="0"/>
                  </a:lnTo>
                  <a:lnTo>
                    <a:pt x="1792206" y="4704"/>
                  </a:lnTo>
                  <a:lnTo>
                    <a:pt x="1811258" y="17541"/>
                  </a:lnTo>
                  <a:lnTo>
                    <a:pt x="1824095" y="36593"/>
                  </a:lnTo>
                  <a:lnTo>
                    <a:pt x="1828800" y="59944"/>
                  </a:lnTo>
                  <a:lnTo>
                    <a:pt x="1828800" y="299720"/>
                  </a:lnTo>
                  <a:lnTo>
                    <a:pt x="1824095" y="323070"/>
                  </a:lnTo>
                  <a:lnTo>
                    <a:pt x="1811258" y="342122"/>
                  </a:lnTo>
                  <a:lnTo>
                    <a:pt x="1792206" y="354959"/>
                  </a:lnTo>
                  <a:lnTo>
                    <a:pt x="1768855" y="359664"/>
                  </a:lnTo>
                  <a:lnTo>
                    <a:pt x="59944" y="359664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12700">
              <a:solidFill>
                <a:srgbClr val="76C5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6552945" y="1904745"/>
            <a:ext cx="1841500" cy="353060"/>
            <a:chOff x="6552945" y="1904745"/>
            <a:chExt cx="1841500" cy="353060"/>
          </a:xfrm>
        </p:grpSpPr>
        <p:sp>
          <p:nvSpPr>
            <p:cNvPr id="28" name="object 28"/>
            <p:cNvSpPr/>
            <p:nvPr/>
          </p:nvSpPr>
          <p:spPr>
            <a:xfrm>
              <a:off x="6559295" y="1911095"/>
              <a:ext cx="1828800" cy="340360"/>
            </a:xfrm>
            <a:custGeom>
              <a:avLst/>
              <a:gdLst/>
              <a:ahLst/>
              <a:cxnLst/>
              <a:rect l="l" t="t" r="r" b="b"/>
              <a:pathLst>
                <a:path w="1828800" h="340360">
                  <a:moveTo>
                    <a:pt x="1772157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1"/>
                  </a:lnTo>
                  <a:lnTo>
                    <a:pt x="0" y="283209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1"/>
                  </a:lnTo>
                  <a:lnTo>
                    <a:pt x="1772157" y="339851"/>
                  </a:lnTo>
                  <a:lnTo>
                    <a:pt x="1794188" y="335395"/>
                  </a:lnTo>
                  <a:lnTo>
                    <a:pt x="1812194" y="323246"/>
                  </a:lnTo>
                  <a:lnTo>
                    <a:pt x="1824343" y="305240"/>
                  </a:lnTo>
                  <a:lnTo>
                    <a:pt x="1828800" y="283209"/>
                  </a:lnTo>
                  <a:lnTo>
                    <a:pt x="1828800" y="56641"/>
                  </a:lnTo>
                  <a:lnTo>
                    <a:pt x="1824343" y="34611"/>
                  </a:lnTo>
                  <a:lnTo>
                    <a:pt x="1812194" y="16605"/>
                  </a:lnTo>
                  <a:lnTo>
                    <a:pt x="1794188" y="4456"/>
                  </a:lnTo>
                  <a:lnTo>
                    <a:pt x="1772157" y="0"/>
                  </a:lnTo>
                  <a:close/>
                </a:path>
              </a:pathLst>
            </a:custGeom>
            <a:solidFill>
              <a:srgbClr val="4D2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559295" y="1911095"/>
              <a:ext cx="1828800" cy="340360"/>
            </a:xfrm>
            <a:custGeom>
              <a:avLst/>
              <a:gdLst/>
              <a:ahLst/>
              <a:cxnLst/>
              <a:rect l="l" t="t" r="r" b="b"/>
              <a:pathLst>
                <a:path w="1828800" h="340360">
                  <a:moveTo>
                    <a:pt x="0" y="56641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772157" y="0"/>
                  </a:lnTo>
                  <a:lnTo>
                    <a:pt x="1794188" y="4456"/>
                  </a:lnTo>
                  <a:lnTo>
                    <a:pt x="1812194" y="16605"/>
                  </a:lnTo>
                  <a:lnTo>
                    <a:pt x="1824343" y="34611"/>
                  </a:lnTo>
                  <a:lnTo>
                    <a:pt x="1828800" y="56641"/>
                  </a:lnTo>
                  <a:lnTo>
                    <a:pt x="1828800" y="283209"/>
                  </a:lnTo>
                  <a:lnTo>
                    <a:pt x="1824343" y="305240"/>
                  </a:lnTo>
                  <a:lnTo>
                    <a:pt x="1812194" y="323246"/>
                  </a:lnTo>
                  <a:lnTo>
                    <a:pt x="1794188" y="335395"/>
                  </a:lnTo>
                  <a:lnTo>
                    <a:pt x="1772157" y="339851"/>
                  </a:lnTo>
                  <a:lnTo>
                    <a:pt x="56642" y="339851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09"/>
                  </a:lnTo>
                  <a:lnTo>
                    <a:pt x="0" y="56641"/>
                  </a:lnTo>
                  <a:close/>
                </a:path>
              </a:pathLst>
            </a:custGeom>
            <a:ln w="12699">
              <a:solidFill>
                <a:srgbClr val="4D2B6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9415018" y="1884933"/>
            <a:ext cx="1841500" cy="372745"/>
            <a:chOff x="9415018" y="1884933"/>
            <a:chExt cx="1841500" cy="372745"/>
          </a:xfrm>
        </p:grpSpPr>
        <p:sp>
          <p:nvSpPr>
            <p:cNvPr id="31" name="object 31"/>
            <p:cNvSpPr/>
            <p:nvPr/>
          </p:nvSpPr>
          <p:spPr>
            <a:xfrm>
              <a:off x="9421368" y="1891283"/>
              <a:ext cx="1828800" cy="360045"/>
            </a:xfrm>
            <a:custGeom>
              <a:avLst/>
              <a:gdLst/>
              <a:ahLst/>
              <a:cxnLst/>
              <a:rect l="l" t="t" r="r" b="b"/>
              <a:pathLst>
                <a:path w="1828800" h="360044">
                  <a:moveTo>
                    <a:pt x="1768855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1768855" y="359663"/>
                  </a:lnTo>
                  <a:lnTo>
                    <a:pt x="1792206" y="354959"/>
                  </a:lnTo>
                  <a:lnTo>
                    <a:pt x="1811258" y="342122"/>
                  </a:lnTo>
                  <a:lnTo>
                    <a:pt x="1824095" y="323070"/>
                  </a:lnTo>
                  <a:lnTo>
                    <a:pt x="1828800" y="299719"/>
                  </a:lnTo>
                  <a:lnTo>
                    <a:pt x="1828800" y="59943"/>
                  </a:lnTo>
                  <a:lnTo>
                    <a:pt x="1824095" y="36593"/>
                  </a:lnTo>
                  <a:lnTo>
                    <a:pt x="1811258" y="17541"/>
                  </a:lnTo>
                  <a:lnTo>
                    <a:pt x="1792206" y="4704"/>
                  </a:lnTo>
                  <a:lnTo>
                    <a:pt x="1768855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421368" y="1891283"/>
              <a:ext cx="1828800" cy="360045"/>
            </a:xfrm>
            <a:custGeom>
              <a:avLst/>
              <a:gdLst/>
              <a:ahLst/>
              <a:cxnLst/>
              <a:rect l="l" t="t" r="r" b="b"/>
              <a:pathLst>
                <a:path w="1828800" h="360044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1768855" y="0"/>
                  </a:lnTo>
                  <a:lnTo>
                    <a:pt x="1792206" y="4704"/>
                  </a:lnTo>
                  <a:lnTo>
                    <a:pt x="1811258" y="17541"/>
                  </a:lnTo>
                  <a:lnTo>
                    <a:pt x="1824095" y="36593"/>
                  </a:lnTo>
                  <a:lnTo>
                    <a:pt x="1828800" y="59943"/>
                  </a:lnTo>
                  <a:lnTo>
                    <a:pt x="1828800" y="299719"/>
                  </a:lnTo>
                  <a:lnTo>
                    <a:pt x="1824095" y="323070"/>
                  </a:lnTo>
                  <a:lnTo>
                    <a:pt x="1811258" y="342122"/>
                  </a:lnTo>
                  <a:lnTo>
                    <a:pt x="1792206" y="354959"/>
                  </a:lnTo>
                  <a:lnTo>
                    <a:pt x="1768855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12700">
              <a:solidFill>
                <a:srgbClr val="F6BB6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493389" y="259841"/>
            <a:ext cx="49161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45">
                <a:solidFill>
                  <a:srgbClr val="3F3F3F"/>
                </a:solidFill>
              </a:rPr>
              <a:t>Vad</a:t>
            </a:r>
            <a:r>
              <a:rPr dirty="0" sz="2800" spc="-55">
                <a:solidFill>
                  <a:srgbClr val="3F3F3F"/>
                </a:solidFill>
              </a:rPr>
              <a:t> </a:t>
            </a:r>
            <a:r>
              <a:rPr dirty="0" sz="2800" spc="155">
                <a:solidFill>
                  <a:srgbClr val="3F3F3F"/>
                </a:solidFill>
              </a:rPr>
              <a:t>är</a:t>
            </a:r>
            <a:r>
              <a:rPr dirty="0" sz="2800" spc="-55">
                <a:solidFill>
                  <a:srgbClr val="3F3F3F"/>
                </a:solidFill>
              </a:rPr>
              <a:t> </a:t>
            </a:r>
            <a:r>
              <a:rPr dirty="0" sz="2800" spc="110">
                <a:solidFill>
                  <a:srgbClr val="3F3F3F"/>
                </a:solidFill>
              </a:rPr>
              <a:t>en</a:t>
            </a:r>
            <a:r>
              <a:rPr dirty="0" sz="2800" spc="-55">
                <a:solidFill>
                  <a:srgbClr val="3F3F3F"/>
                </a:solidFill>
              </a:rPr>
              <a:t> </a:t>
            </a:r>
            <a:r>
              <a:rPr dirty="0" sz="2800" spc="70">
                <a:solidFill>
                  <a:srgbClr val="3F3F3F"/>
                </a:solidFill>
              </a:rPr>
              <a:t>förändringsteori?</a:t>
            </a:r>
            <a:endParaRPr sz="2800"/>
          </a:p>
        </p:txBody>
      </p:sp>
      <p:sp>
        <p:nvSpPr>
          <p:cNvPr id="34" name="object 34"/>
          <p:cNvSpPr txBox="1"/>
          <p:nvPr/>
        </p:nvSpPr>
        <p:spPr>
          <a:xfrm>
            <a:off x="525881" y="795273"/>
            <a:ext cx="10948670" cy="81216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0"/>
              </a:spcBef>
            </a:pPr>
            <a:r>
              <a:rPr dirty="0" sz="1800" spc="10">
                <a:solidFill>
                  <a:srgbClr val="3F3F3F"/>
                </a:solidFill>
                <a:latin typeface="Lucida Sans Unicode"/>
                <a:cs typeface="Lucida Sans Unicode"/>
              </a:rPr>
              <a:t>En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metodik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planering,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deltagande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utvärdering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som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används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 främja </a:t>
            </a:r>
            <a:r>
              <a:rPr dirty="0" sz="1800" spc="-40">
                <a:solidFill>
                  <a:srgbClr val="3F3F3F"/>
                </a:solidFill>
                <a:latin typeface="Lucida Sans Unicode"/>
                <a:cs typeface="Lucida Sans Unicode"/>
              </a:rPr>
              <a:t>social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förändring.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Theory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of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Change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definierar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långsiktiga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mål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kartlägger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sedan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bakåt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identifiera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nödvändiga </a:t>
            </a:r>
            <a:r>
              <a:rPr dirty="0" sz="1800" spc="-5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förutsättningar.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57757" y="1939416"/>
            <a:ext cx="1289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ARTIKULATION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95115" y="1932178"/>
            <a:ext cx="96393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PLANERA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17868" y="1966214"/>
            <a:ext cx="116205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UTVÄRDERING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18623" y="1944878"/>
            <a:ext cx="100456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25">
                <a:solidFill>
                  <a:srgbClr val="FFFFFF"/>
                </a:solidFill>
                <a:latin typeface="Lucida Sans Unicode"/>
                <a:cs typeface="Lucida Sans Unicode"/>
              </a:rPr>
              <a:t>DISCIPLIN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0207" y="2424116"/>
            <a:ext cx="2341880" cy="2959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9685" marR="5080" indent="24765">
              <a:lnSpc>
                <a:spcPct val="112000"/>
              </a:lnSpc>
              <a:spcBef>
                <a:spcPts val="70"/>
              </a:spcBef>
            </a:pPr>
            <a:r>
              <a:rPr dirty="0" sz="1300" spc="-15">
                <a:solidFill>
                  <a:srgbClr val="3F3F3F"/>
                </a:solidFill>
                <a:latin typeface="Lucida Sans Unicode"/>
                <a:cs typeface="Lucida Sans Unicode"/>
              </a:rPr>
              <a:t>Hjälper organisationer, </a:t>
            </a:r>
            <a:r>
              <a:rPr dirty="0" sz="1300" spc="-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program, nätverk eller </a:t>
            </a:r>
            <a:r>
              <a:rPr dirty="0" sz="1500" spc="-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3F3F3F"/>
                </a:solidFill>
                <a:latin typeface="Lucida Sans Unicode"/>
                <a:cs typeface="Lucida Sans Unicode"/>
              </a:rPr>
              <a:t>initiativ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3F3F3F"/>
                </a:solidFill>
                <a:latin typeface="Lucida Sans Unicode"/>
                <a:cs typeface="Lucida Sans Unicode"/>
              </a:rPr>
              <a:t>artikulerar</a:t>
            </a:r>
            <a:r>
              <a:rPr dirty="0" sz="1500" spc="-8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3F3F3F"/>
                </a:solidFill>
                <a:latin typeface="Lucida Sans Unicode"/>
                <a:cs typeface="Lucida Sans Unicode"/>
              </a:rPr>
              <a:t>sociala  </a:t>
            </a:r>
            <a:r>
              <a:rPr dirty="0" sz="1350" spc="-5">
                <a:solidFill>
                  <a:srgbClr val="3F3F3F"/>
                </a:solidFill>
                <a:latin typeface="Lucida Sans Unicode"/>
                <a:cs typeface="Lucida Sans Unicode"/>
              </a:rPr>
              <a:t>förändra</a:t>
            </a:r>
            <a:r>
              <a:rPr dirty="0" sz="135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3F3F3F"/>
                </a:solidFill>
                <a:latin typeface="Lucida Sans Unicode"/>
                <a:cs typeface="Lucida Sans Unicode"/>
              </a:rPr>
              <a:t>insatser</a:t>
            </a:r>
            <a:r>
              <a:rPr dirty="0" sz="1350" spc="-9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3F3F3F"/>
                </a:solidFill>
                <a:latin typeface="Lucida Sans Unicode"/>
                <a:cs typeface="Lucida Sans Unicode"/>
              </a:rPr>
              <a:t>genom</a:t>
            </a:r>
            <a:endParaRPr sz="1350">
              <a:latin typeface="Lucida Sans Unicode"/>
              <a:cs typeface="Lucida Sans Unicode"/>
            </a:endParaRPr>
          </a:p>
          <a:p>
            <a:pPr algn="ctr" marL="34925">
              <a:lnSpc>
                <a:spcPct val="100000"/>
              </a:lnSpc>
              <a:spcBef>
                <a:spcPts val="675"/>
              </a:spcBef>
            </a:pPr>
            <a:r>
              <a:rPr dirty="0" sz="1000" spc="-15">
                <a:solidFill>
                  <a:srgbClr val="3F3F3F"/>
                </a:solidFill>
                <a:latin typeface="Lucida Sans Unicode"/>
                <a:cs typeface="Lucida Sans Unicode"/>
              </a:rPr>
              <a:t>förtydligande: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Lucida Sans Unicode"/>
              <a:cs typeface="Lucida Sans Unicode"/>
            </a:endParaRPr>
          </a:p>
          <a:p>
            <a:pPr marL="40005" marR="209550" indent="-24765">
              <a:lnSpc>
                <a:spcPts val="1939"/>
              </a:lnSpc>
            </a:pPr>
            <a:r>
              <a:rPr dirty="0" sz="1700" spc="-440">
                <a:solidFill>
                  <a:srgbClr val="3F3F3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3F3F3F"/>
                </a:solidFill>
                <a:latin typeface="Lucida Sans Unicode"/>
                <a:cs typeface="Lucida Sans Unicode"/>
              </a:rPr>
              <a:t>Intentioner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3F3F3F"/>
                </a:solidFill>
                <a:latin typeface="Lucida Sans Unicode"/>
                <a:cs typeface="Lucida Sans Unicode"/>
              </a:rPr>
              <a:t>–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varför 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gör</a:t>
            </a:r>
            <a:r>
              <a:rPr dirty="0" sz="17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7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det</a:t>
            </a:r>
            <a:r>
              <a:rPr dirty="0" sz="170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7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gör</a:t>
            </a:r>
            <a:endParaRPr sz="1700">
              <a:latin typeface="Lucida Sans Unicode"/>
              <a:cs typeface="Lucida Sans Unicode"/>
            </a:endParaRPr>
          </a:p>
          <a:p>
            <a:pPr algn="ctr" marL="123825" marR="80010" indent="-59055">
              <a:lnSpc>
                <a:spcPct val="129700"/>
              </a:lnSpc>
              <a:spcBef>
                <a:spcPts val="860"/>
              </a:spcBef>
            </a:pPr>
            <a:r>
              <a:rPr dirty="0" sz="1250" spc="-325">
                <a:solidFill>
                  <a:srgbClr val="3F3F3F"/>
                </a:solidFill>
                <a:latin typeface="Lucida Sans Unicode"/>
                <a:cs typeface="Lucida Sans Unicode"/>
              </a:rPr>
              <a:t>-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3F3F3F"/>
                </a:solidFill>
                <a:latin typeface="Lucida Sans Unicode"/>
                <a:cs typeface="Lucida Sans Unicode"/>
              </a:rPr>
              <a:t>Förväntade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3F3F3F"/>
                </a:solidFill>
                <a:latin typeface="Lucida Sans Unicode"/>
                <a:cs typeface="Lucida Sans Unicode"/>
              </a:rPr>
              <a:t>resultat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>
                <a:solidFill>
                  <a:srgbClr val="3F3F3F"/>
                </a:solidFill>
                <a:latin typeface="Lucida Sans Unicode"/>
                <a:cs typeface="Lucida Sans Unicode"/>
              </a:rPr>
              <a:t>–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3F3F3F"/>
                </a:solidFill>
                <a:latin typeface="Lucida Sans Unicode"/>
                <a:cs typeface="Lucida Sans Unicode"/>
              </a:rPr>
              <a:t>vad  </a:t>
            </a:r>
            <a:r>
              <a:rPr dirty="0" sz="1250" spc="-5">
                <a:solidFill>
                  <a:srgbClr val="3F3F3F"/>
                </a:solidFill>
                <a:latin typeface="Lucida Sans Unicode"/>
                <a:cs typeface="Lucida Sans Unicode"/>
              </a:rPr>
              <a:t>förväntar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3F3F3F"/>
                </a:solidFill>
                <a:latin typeface="Lucida Sans Unicode"/>
                <a:cs typeface="Lucida Sans Unicode"/>
              </a:rPr>
              <a:t>du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5">
                <a:solidFill>
                  <a:srgbClr val="3F3F3F"/>
                </a:solidFill>
                <a:latin typeface="Lucida Sans Unicode"/>
                <a:cs typeface="Lucida Sans Unicode"/>
              </a:rPr>
              <a:t>dig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3F3F3F"/>
                </a:solidFill>
                <a:latin typeface="Lucida Sans Unicode"/>
                <a:cs typeface="Lucida Sans Unicode"/>
              </a:rPr>
              <a:t>kommer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endParaRPr sz="1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50" spc="-5">
                <a:solidFill>
                  <a:srgbClr val="3F3F3F"/>
                </a:solidFill>
                <a:latin typeface="Lucida Sans Unicode"/>
                <a:cs typeface="Lucida Sans Unicode"/>
              </a:rPr>
              <a:t>hända</a:t>
            </a:r>
            <a:r>
              <a:rPr dirty="0" sz="125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3F3F3F"/>
                </a:solidFill>
                <a:latin typeface="Lucida Sans Unicode"/>
                <a:cs typeface="Lucida Sans Unicode"/>
              </a:rPr>
              <a:t>resultat</a:t>
            </a:r>
            <a:r>
              <a:rPr dirty="0" sz="125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125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5">
                <a:solidFill>
                  <a:srgbClr val="3F3F3F"/>
                </a:solidFill>
                <a:latin typeface="Lucida Sans Unicode"/>
                <a:cs typeface="Lucida Sans Unicode"/>
              </a:rPr>
              <a:t>ditt</a:t>
            </a:r>
            <a:endParaRPr sz="1250">
              <a:latin typeface="Lucida Sans Unicode"/>
              <a:cs typeface="Lucida Sans Unicode"/>
            </a:endParaRPr>
          </a:p>
          <a:p>
            <a:pPr algn="ctr" marL="56515">
              <a:lnSpc>
                <a:spcPct val="100000"/>
              </a:lnSpc>
              <a:spcBef>
                <a:spcPts val="745"/>
              </a:spcBef>
            </a:pPr>
            <a:r>
              <a:rPr dirty="0" sz="950" spc="-10">
                <a:solidFill>
                  <a:srgbClr val="3F3F3F"/>
                </a:solidFill>
                <a:latin typeface="Lucida Sans Unicode"/>
                <a:cs typeface="Lucida Sans Unicode"/>
              </a:rPr>
              <a:t>handlingar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72103" y="2515742"/>
            <a:ext cx="2450465" cy="7658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78740">
              <a:lnSpc>
                <a:spcPct val="101299"/>
              </a:lnSpc>
              <a:spcBef>
                <a:spcPts val="75"/>
              </a:spcBef>
            </a:pPr>
            <a:r>
              <a:rPr dirty="0" sz="1600" spc="-35">
                <a:solidFill>
                  <a:srgbClr val="3F3F3F"/>
                </a:solidFill>
                <a:latin typeface="Lucida Sans Unicode"/>
                <a:cs typeface="Lucida Sans Unicode"/>
              </a:rPr>
              <a:t>Visar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3F3F3F"/>
                </a:solidFill>
                <a:latin typeface="Lucida Sans Unicode"/>
                <a:cs typeface="Lucida Sans Unicode"/>
              </a:rPr>
              <a:t>vägar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och 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insatser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Lucida Sans Unicode"/>
                <a:cs typeface="Lucida Sans Unicode"/>
              </a:rPr>
              <a:t>krävs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6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endParaRPr sz="1600">
              <a:latin typeface="Lucida Sans Unicode"/>
              <a:cs typeface="Lucida Sans Unicode"/>
            </a:endParaRPr>
          </a:p>
          <a:p>
            <a:pPr marL="200025">
              <a:lnSpc>
                <a:spcPts val="1964"/>
              </a:lnSpc>
            </a:pPr>
            <a:r>
              <a:rPr dirty="0" sz="1700" spc="5">
                <a:solidFill>
                  <a:srgbClr val="3F3F3F"/>
                </a:solidFill>
                <a:latin typeface="Lucida Sans Unicode"/>
                <a:cs typeface="Lucida Sans Unicode"/>
              </a:rPr>
              <a:t>nå</a:t>
            </a:r>
            <a:r>
              <a:rPr dirty="0" sz="17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F3F3F"/>
                </a:solidFill>
                <a:latin typeface="Lucida Sans Unicode"/>
                <a:cs typeface="Lucida Sans Unicode"/>
              </a:rPr>
              <a:t>avsedda</a:t>
            </a:r>
            <a:r>
              <a:rPr dirty="0" sz="1700" spc="-11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resultat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63715" y="2782570"/>
            <a:ext cx="1979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200" spc="-7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3F3F3F"/>
                </a:solidFill>
                <a:latin typeface="Lucida Sans Unicode"/>
                <a:cs typeface="Lucida Sans Unicode"/>
              </a:rPr>
              <a:t>utvärdering:</a:t>
            </a:r>
            <a:r>
              <a:rPr dirty="0" sz="120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3F3F3F"/>
                </a:solidFill>
                <a:latin typeface="Lucida Sans Unicode"/>
                <a:cs typeface="Lucida Sans Unicode"/>
              </a:rPr>
              <a:t>artikulerar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24676" y="3029458"/>
            <a:ext cx="2406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3F3F3F"/>
                </a:solidFill>
                <a:latin typeface="Lucida Sans Unicode"/>
                <a:cs typeface="Lucida Sans Unicode"/>
              </a:rPr>
              <a:t>resultat</a:t>
            </a:r>
            <a:r>
              <a:rPr dirty="0" sz="12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2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F3F3F"/>
                </a:solidFill>
                <a:latin typeface="Lucida Sans Unicode"/>
                <a:cs typeface="Lucida Sans Unicode"/>
              </a:rPr>
              <a:t>kommer</a:t>
            </a:r>
            <a:r>
              <a:rPr dirty="0" sz="12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200" spc="-7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F3F3F"/>
                </a:solidFill>
                <a:latin typeface="Lucida Sans Unicode"/>
                <a:cs typeface="Lucida Sans Unicode"/>
              </a:rPr>
              <a:t>vägleda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07911" y="3243253"/>
            <a:ext cx="2074545" cy="98679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360"/>
              </a:spcBef>
            </a:pPr>
            <a:r>
              <a:rPr dirty="0" sz="1200" spc="-5">
                <a:solidFill>
                  <a:srgbClr val="3F3F3F"/>
                </a:solidFill>
                <a:latin typeface="Lucida Sans Unicode"/>
                <a:cs typeface="Lucida Sans Unicode"/>
              </a:rPr>
              <a:t>utvärderingen</a:t>
            </a:r>
            <a:r>
              <a:rPr dirty="0" sz="1200" spc="-7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F3F3F"/>
                </a:solidFill>
                <a:latin typeface="Lucida Sans Unicode"/>
                <a:cs typeface="Lucida Sans Unicode"/>
              </a:rPr>
              <a:t>(men</a:t>
            </a:r>
            <a:r>
              <a:rPr dirty="0" sz="1200" spc="-7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3F3F3F"/>
                </a:solidFill>
                <a:latin typeface="Lucida Sans Unicode"/>
                <a:cs typeface="Lucida Sans Unicode"/>
              </a:rPr>
              <a:t>inte</a:t>
            </a:r>
            <a:endParaRPr sz="1200">
              <a:latin typeface="Lucida Sans Unicode"/>
              <a:cs typeface="Lucida Sans Unicode"/>
            </a:endParaRPr>
          </a:p>
          <a:p>
            <a:pPr marL="220979">
              <a:lnSpc>
                <a:spcPts val="1660"/>
              </a:lnSpc>
              <a:spcBef>
                <a:spcPts val="305"/>
              </a:spcBef>
            </a:pPr>
            <a:r>
              <a:rPr dirty="0" sz="1400" spc="-15">
                <a:solidFill>
                  <a:srgbClr val="3F3F3F"/>
                </a:solidFill>
                <a:latin typeface="Lucida Sans Unicode"/>
                <a:cs typeface="Lucida Sans Unicode"/>
              </a:rPr>
              <a:t>utvärderingsmetoder,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ts val="2020"/>
              </a:lnSpc>
            </a:pPr>
            <a:r>
              <a:rPr dirty="0" sz="17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3F3F3F"/>
                </a:solidFill>
                <a:latin typeface="Lucida Sans Unicode"/>
                <a:cs typeface="Lucida Sans Unicode"/>
              </a:rPr>
              <a:t>skulle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F3F3F"/>
                </a:solidFill>
                <a:latin typeface="Lucida Sans Unicode"/>
                <a:cs typeface="Lucida Sans Unicode"/>
              </a:rPr>
              <a:t>anges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endParaRPr sz="1700">
              <a:latin typeface="Lucida Sans Unicode"/>
              <a:cs typeface="Lucida Sans Unicode"/>
            </a:endParaRPr>
          </a:p>
          <a:p>
            <a:pPr marL="285115">
              <a:lnSpc>
                <a:spcPct val="100000"/>
              </a:lnSpc>
              <a:spcBef>
                <a:spcPts val="254"/>
              </a:spcBef>
            </a:pPr>
            <a:r>
              <a:rPr dirty="0" sz="135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1350" spc="-10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3F3F3F"/>
                </a:solidFill>
                <a:latin typeface="Lucida Sans Unicode"/>
                <a:cs typeface="Lucida Sans Unicode"/>
              </a:rPr>
              <a:t>utvärderingsplan)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29521" y="2900611"/>
            <a:ext cx="2451100" cy="131318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57810">
              <a:lnSpc>
                <a:spcPct val="100000"/>
              </a:lnSpc>
              <a:spcBef>
                <a:spcPts val="495"/>
              </a:spcBef>
            </a:pPr>
            <a:r>
              <a:rPr dirty="0" sz="1700" spc="5">
                <a:solidFill>
                  <a:srgbClr val="3F3F3F"/>
                </a:solidFill>
                <a:latin typeface="Lucida Sans Unicode"/>
                <a:cs typeface="Lucida Sans Unicode"/>
              </a:rPr>
              <a:t>Ger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3F3F3F"/>
                </a:solidFill>
                <a:latin typeface="Lucida Sans Unicode"/>
                <a:cs typeface="Lucida Sans Unicode"/>
              </a:rPr>
              <a:t>disciplin</a:t>
            </a:r>
            <a:r>
              <a:rPr dirty="0" sz="17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endParaRPr sz="1700">
              <a:latin typeface="Lucida Sans Unicode"/>
              <a:cs typeface="Lucida Sans Unicode"/>
            </a:endParaRPr>
          </a:p>
          <a:p>
            <a:pPr marL="190500">
              <a:lnSpc>
                <a:spcPct val="100000"/>
              </a:lnSpc>
              <a:spcBef>
                <a:spcPts val="305"/>
              </a:spcBef>
            </a:pPr>
            <a:r>
              <a:rPr dirty="0" sz="1300" spc="-15">
                <a:solidFill>
                  <a:srgbClr val="3F3F3F"/>
                </a:solidFill>
                <a:latin typeface="Lucida Sans Unicode"/>
                <a:cs typeface="Lucida Sans Unicode"/>
              </a:rPr>
              <a:t>anpassning</a:t>
            </a:r>
            <a:r>
              <a:rPr dirty="0" sz="13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3F3F3F"/>
                </a:solidFill>
                <a:latin typeface="Lucida Sans Unicode"/>
                <a:cs typeface="Lucida Sans Unicode"/>
              </a:rPr>
              <a:t>till</a:t>
            </a:r>
            <a:r>
              <a:rPr dirty="0" sz="13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3F3F3F"/>
                </a:solidFill>
                <a:latin typeface="Lucida Sans Unicode"/>
                <a:cs typeface="Lucida Sans Unicode"/>
              </a:rPr>
              <a:t>praktiken;</a:t>
            </a:r>
            <a:endParaRPr sz="1300">
              <a:latin typeface="Lucida Sans Unicode"/>
              <a:cs typeface="Lucida Sans Unicode"/>
            </a:endParaRPr>
          </a:p>
          <a:p>
            <a:pPr marL="44450" marR="5080" indent="-32384">
              <a:lnSpc>
                <a:spcPts val="1950"/>
              </a:lnSpc>
              <a:spcBef>
                <a:spcPts val="125"/>
              </a:spcBef>
            </a:pPr>
            <a:r>
              <a:rPr dirty="0" sz="1150" spc="-15">
                <a:solidFill>
                  <a:srgbClr val="3F3F3F"/>
                </a:solidFill>
                <a:latin typeface="Lucida Sans Unicode"/>
                <a:cs typeface="Lucida Sans Unicode"/>
              </a:rPr>
              <a:t>säkerställer</a:t>
            </a:r>
            <a:r>
              <a:rPr dirty="0" sz="115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35">
                <a:solidFill>
                  <a:srgbClr val="3F3F3F"/>
                </a:solidFill>
                <a:latin typeface="Lucida Sans Unicode"/>
                <a:cs typeface="Lucida Sans Unicode"/>
              </a:rPr>
              <a:t>logisk</a:t>
            </a:r>
            <a:r>
              <a:rPr dirty="0" sz="115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3F3F3F"/>
                </a:solidFill>
                <a:latin typeface="Lucida Sans Unicode"/>
                <a:cs typeface="Lucida Sans Unicode"/>
              </a:rPr>
              <a:t>sammanhållning  </a:t>
            </a:r>
            <a:r>
              <a:rPr dirty="0" sz="1150" spc="-40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115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15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115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3F3F3F"/>
                </a:solidFill>
                <a:latin typeface="Lucida Sans Unicode"/>
                <a:cs typeface="Lucida Sans Unicode"/>
              </a:rPr>
              <a:t>organisations</a:t>
            </a:r>
            <a:r>
              <a:rPr dirty="0" sz="115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3F3F3F"/>
                </a:solidFill>
                <a:latin typeface="Lucida Sans Unicode"/>
                <a:cs typeface="Lucida Sans Unicode"/>
              </a:rPr>
              <a:t>arbete</a:t>
            </a:r>
            <a:endParaRPr sz="1150">
              <a:latin typeface="Lucida Sans Unicode"/>
              <a:cs typeface="Lucida Sans Unicode"/>
            </a:endParaRPr>
          </a:p>
          <a:p>
            <a:pPr marL="245745">
              <a:lnSpc>
                <a:spcPct val="100000"/>
              </a:lnSpc>
              <a:spcBef>
                <a:spcPts val="250"/>
              </a:spcBef>
            </a:pPr>
            <a:r>
              <a:rPr dirty="0" sz="1300" spc="-2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3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3F3F3F"/>
                </a:solidFill>
                <a:latin typeface="Lucida Sans Unicode"/>
                <a:cs typeface="Lucida Sans Unicode"/>
              </a:rPr>
              <a:t>förväntade</a:t>
            </a:r>
            <a:r>
              <a:rPr dirty="0" sz="1300" spc="-7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3F3F3F"/>
                </a:solidFill>
                <a:latin typeface="Lucida Sans Unicode"/>
                <a:cs typeface="Lucida Sans Unicode"/>
              </a:rPr>
              <a:t>resultat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05276" y="3749928"/>
            <a:ext cx="1918335" cy="1021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 marR="5080" indent="-5080">
              <a:lnSpc>
                <a:spcPct val="115799"/>
              </a:lnSpc>
              <a:spcBef>
                <a:spcPts val="95"/>
              </a:spcBef>
            </a:pPr>
            <a:r>
              <a:rPr dirty="0" sz="1400" spc="-15">
                <a:solidFill>
                  <a:srgbClr val="3F3F3F"/>
                </a:solidFill>
                <a:latin typeface="Lucida Sans Unicode"/>
                <a:cs typeface="Lucida Sans Unicode"/>
              </a:rPr>
              <a:t>För </a:t>
            </a:r>
            <a:r>
              <a:rPr dirty="0" sz="1400" spc="-20">
                <a:solidFill>
                  <a:srgbClr val="3F3F3F"/>
                </a:solidFill>
                <a:latin typeface="Lucida Sans Unicode"/>
                <a:cs typeface="Lucida Sans Unicode"/>
              </a:rPr>
              <a:t>planering: </a:t>
            </a:r>
            <a:r>
              <a:rPr dirty="0" sz="1400" spc="-10">
                <a:solidFill>
                  <a:srgbClr val="3F3F3F"/>
                </a:solidFill>
                <a:latin typeface="Lucida Sans Unicode"/>
                <a:cs typeface="Lucida Sans Unicode"/>
              </a:rPr>
              <a:t>lägger </a:t>
            </a:r>
            <a:r>
              <a:rPr dirty="0" sz="1400" spc="-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3F3F3F"/>
                </a:solidFill>
                <a:latin typeface="Lucida Sans Unicode"/>
                <a:cs typeface="Lucida Sans Unicode"/>
              </a:rPr>
              <a:t>grunden</a:t>
            </a:r>
            <a:r>
              <a:rPr dirty="0" sz="14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14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F3F3F"/>
                </a:solidFill>
                <a:latin typeface="Lucida Sans Unicode"/>
                <a:cs typeface="Lucida Sans Unicode"/>
              </a:rPr>
              <a:t>framtiden  </a:t>
            </a:r>
            <a:r>
              <a:rPr dirty="0" sz="1400" spc="-25">
                <a:solidFill>
                  <a:srgbClr val="3F3F3F"/>
                </a:solidFill>
                <a:latin typeface="Lucida Sans Unicode"/>
                <a:cs typeface="Lucida Sans Unicode"/>
              </a:rPr>
              <a:t>aktivitet</a:t>
            </a:r>
            <a:r>
              <a:rPr dirty="0" sz="14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400" spc="-8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F3F3F"/>
                </a:solidFill>
                <a:latin typeface="Lucida Sans Unicode"/>
                <a:cs typeface="Lucida Sans Unicode"/>
              </a:rPr>
              <a:t>förväntad</a:t>
            </a:r>
            <a:endParaRPr sz="1400">
              <a:latin typeface="Lucida Sans Unicode"/>
              <a:cs typeface="Lucida Sans Unicode"/>
            </a:endParaRPr>
          </a:p>
          <a:p>
            <a:pPr marL="547370">
              <a:lnSpc>
                <a:spcPts val="2005"/>
              </a:lnSpc>
            </a:pPr>
            <a:r>
              <a:rPr dirty="0" sz="1700" spc="-20">
                <a:solidFill>
                  <a:srgbClr val="3F3F3F"/>
                </a:solidFill>
                <a:latin typeface="Lucida Sans Unicode"/>
                <a:cs typeface="Lucida Sans Unicode"/>
              </a:rPr>
              <a:t>resultat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2700" y="1638360"/>
            <a:ext cx="7340941" cy="43733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2267" y="6401987"/>
            <a:ext cx="1731239" cy="12652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5050790" cy="0"/>
          </a:xfrm>
          <a:custGeom>
            <a:avLst/>
            <a:gdLst/>
            <a:ahLst/>
            <a:cxnLst/>
            <a:rect l="l" t="t" r="r" b="b"/>
            <a:pathLst>
              <a:path w="5050790" h="0">
                <a:moveTo>
                  <a:pt x="505028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75931" y="6457188"/>
            <a:ext cx="5116195" cy="0"/>
          </a:xfrm>
          <a:custGeom>
            <a:avLst/>
            <a:gdLst/>
            <a:ahLst/>
            <a:cxnLst/>
            <a:rect l="l" t="t" r="r" b="b"/>
            <a:pathLst>
              <a:path w="5116195" h="0">
                <a:moveTo>
                  <a:pt x="511594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32732" y="6095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4679" y="1885188"/>
            <a:ext cx="5690616" cy="35006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85213" y="456057"/>
            <a:ext cx="75323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90" b="1">
                <a:solidFill>
                  <a:srgbClr val="3F3F3F"/>
                </a:solidFill>
                <a:latin typeface="Arial"/>
                <a:cs typeface="Arial"/>
              </a:rPr>
              <a:t>Förändringsteorin</a:t>
            </a:r>
            <a:r>
              <a:rPr dirty="0" sz="30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3000" spc="165" b="1">
                <a:solidFill>
                  <a:srgbClr val="3F3F3F"/>
                </a:solidFill>
                <a:latin typeface="Arial"/>
                <a:cs typeface="Arial"/>
              </a:rPr>
              <a:t>är</a:t>
            </a:r>
            <a:r>
              <a:rPr dirty="0" sz="30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3000" spc="180" b="1">
                <a:solidFill>
                  <a:srgbClr val="3F3F3F"/>
                </a:solidFill>
                <a:latin typeface="Arial"/>
                <a:cs typeface="Arial"/>
              </a:rPr>
              <a:t>lättare</a:t>
            </a:r>
            <a:r>
              <a:rPr dirty="0" sz="30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3000" spc="140" b="1">
                <a:solidFill>
                  <a:srgbClr val="3F3F3F"/>
                </a:solidFill>
                <a:latin typeface="Arial"/>
                <a:cs typeface="Arial"/>
              </a:rPr>
              <a:t>än</a:t>
            </a:r>
            <a:r>
              <a:rPr dirty="0" sz="30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3000" spc="100" b="1">
                <a:solidFill>
                  <a:srgbClr val="3F3F3F"/>
                </a:solidFill>
                <a:latin typeface="Arial"/>
                <a:cs typeface="Arial"/>
              </a:rPr>
              <a:t>du</a:t>
            </a:r>
            <a:r>
              <a:rPr dirty="0" sz="30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3000" spc="110" b="1">
                <a:solidFill>
                  <a:srgbClr val="3F3F3F"/>
                </a:solidFill>
                <a:latin typeface="Arial"/>
                <a:cs typeface="Arial"/>
              </a:rPr>
              <a:t>tror: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2241" y="1191005"/>
            <a:ext cx="34772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70" b="1">
                <a:solidFill>
                  <a:srgbClr val="3F3F3F"/>
                </a:solidFill>
                <a:latin typeface="Arial"/>
                <a:cs typeface="Arial"/>
              </a:rPr>
              <a:t>KOLLA</a:t>
            </a:r>
            <a:r>
              <a:rPr dirty="0" sz="2100" spc="-6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100" spc="-75" b="1">
                <a:solidFill>
                  <a:srgbClr val="3F3F3F"/>
                </a:solidFill>
                <a:latin typeface="Arial"/>
                <a:cs typeface="Arial"/>
              </a:rPr>
              <a:t>PÅ</a:t>
            </a:r>
            <a:r>
              <a:rPr dirty="0" sz="2100" spc="-6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100" spc="25" b="1">
                <a:solidFill>
                  <a:srgbClr val="3F3F3F"/>
                </a:solidFill>
                <a:latin typeface="Arial"/>
                <a:cs typeface="Arial"/>
              </a:rPr>
              <a:t>DENNA</a:t>
            </a:r>
            <a:r>
              <a:rPr dirty="0" sz="2100" spc="-6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100" spc="35" b="1">
                <a:solidFill>
                  <a:srgbClr val="3F3F3F"/>
                </a:solidFill>
                <a:latin typeface="Arial"/>
                <a:cs typeface="Arial"/>
              </a:rPr>
              <a:t>VIDEON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4697" y="2099436"/>
          <a:ext cx="10320655" cy="3150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7039"/>
                <a:gridCol w="1717039"/>
                <a:gridCol w="1717039"/>
                <a:gridCol w="1717039"/>
                <a:gridCol w="1717040"/>
                <a:gridCol w="1717040"/>
              </a:tblGrid>
              <a:tr h="303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2065">
                        <a:lnSpc>
                          <a:spcPct val="100000"/>
                        </a:lnSpc>
                      </a:pPr>
                      <a:r>
                        <a:rPr dirty="0" sz="650" spc="30" b="1">
                          <a:latin typeface="Arial"/>
                          <a:cs typeface="Arial"/>
                        </a:rPr>
                        <a:t>Ingångar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800" spc="35" b="1">
                          <a:latin typeface="Arial"/>
                          <a:cs typeface="Arial"/>
                        </a:rPr>
                        <a:t>Aktiviteter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800" spc="35" b="1">
                          <a:latin typeface="Arial"/>
                          <a:cs typeface="Arial"/>
                        </a:rPr>
                        <a:t>Utgångar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30" b="1">
                          <a:latin typeface="Arial"/>
                          <a:cs typeface="Arial"/>
                        </a:rPr>
                        <a:t>Kortsiktiga</a:t>
                      </a:r>
                      <a:r>
                        <a:rPr dirty="0" sz="105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45" b="1">
                          <a:latin typeface="Arial"/>
                          <a:cs typeface="Arial"/>
                        </a:rPr>
                        <a:t>resultat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50" spc="40" b="1">
                          <a:latin typeface="Arial"/>
                          <a:cs typeface="Arial"/>
                        </a:rPr>
                        <a:t>Halvtidsresultat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000" spc="25" b="1">
                          <a:latin typeface="Arial"/>
                          <a:cs typeface="Arial"/>
                        </a:rPr>
                        <a:t>Långsiktiga</a:t>
                      </a:r>
                      <a:r>
                        <a:rPr dirty="0" sz="10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45" b="1">
                          <a:latin typeface="Arial"/>
                          <a:cs typeface="Arial"/>
                        </a:rPr>
                        <a:t>resultat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28342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7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Resurser</a:t>
                      </a:r>
                      <a:r>
                        <a:rPr dirty="0" sz="750" spc="-4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7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som</a:t>
                      </a:r>
                      <a:r>
                        <a:rPr dirty="0" sz="750" spc="-4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7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behövs</a:t>
                      </a:r>
                      <a:r>
                        <a:rPr dirty="0" sz="750" spc="-4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7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för</a:t>
                      </a:r>
                      <a:r>
                        <a:rPr dirty="0" sz="750" spc="-4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7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att</a:t>
                      </a:r>
                      <a:endParaRPr sz="750">
                        <a:latin typeface="Lucida Sans Unicode"/>
                        <a:cs typeface="Lucida Sans Unicode"/>
                      </a:endParaRPr>
                    </a:p>
                    <a:p>
                      <a:pPr marL="68580" marR="598805">
                        <a:lnSpc>
                          <a:spcPct val="142200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genomföra</a:t>
                      </a:r>
                      <a:r>
                        <a:rPr dirty="0" sz="900" spc="-5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dina  </a:t>
                      </a:r>
                      <a:r>
                        <a:rPr dirty="0" sz="9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aktiviteter</a:t>
                      </a:r>
                      <a:r>
                        <a:rPr dirty="0" sz="900" spc="-5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effektivt.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u="sng" sz="1100" spc="-25">
                          <a:solidFill>
                            <a:srgbClr val="595959"/>
                          </a:solidFill>
                          <a:uFill>
                            <a:solidFill>
                              <a:srgbClr val="595959"/>
                            </a:solidFill>
                          </a:uFill>
                          <a:latin typeface="Lucida Sans Unicode"/>
                          <a:cs typeface="Lucida Sans Unicode"/>
                        </a:rPr>
                        <a:t>Exempel: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59"/>
                        </a:spcBef>
                        <a:buSzPct val="126315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9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Personalavdelning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720"/>
                        </a:spcBef>
                        <a:buSzPct val="160000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750" spc="-1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Utrymme/Faciliteter</a:t>
                      </a:r>
                      <a:endParaRPr sz="75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SzPct val="104347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150" spc="-3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Teknologi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80"/>
                        </a:spcBef>
                        <a:buSzPct val="104347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1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Material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104347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150" spc="-1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Läroplan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200" spc="-2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Etc.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6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Aktiviteter</a:t>
                      </a:r>
                      <a:r>
                        <a:rPr dirty="0" sz="650" spc="-4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6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som</a:t>
                      </a:r>
                      <a:r>
                        <a:rPr dirty="0" sz="650" spc="-4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6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behövs</a:t>
                      </a:r>
                      <a:r>
                        <a:rPr dirty="0" sz="650" spc="-4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6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för</a:t>
                      </a:r>
                      <a:r>
                        <a:rPr dirty="0" sz="650" spc="-4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6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att</a:t>
                      </a:r>
                      <a:endParaRPr sz="650">
                        <a:latin typeface="Lucida Sans Unicode"/>
                        <a:cs typeface="Lucida Sans Unicode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nå</a:t>
                      </a:r>
                      <a:r>
                        <a:rPr dirty="0" sz="1150" spc="-8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 spc="-1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dina</a:t>
                      </a:r>
                      <a:r>
                        <a:rPr dirty="0" sz="1150" spc="-7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 spc="-2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resultat.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u="sng" sz="1100" spc="-25">
                          <a:solidFill>
                            <a:srgbClr val="595959"/>
                          </a:solidFill>
                          <a:uFill>
                            <a:solidFill>
                              <a:srgbClr val="595959"/>
                            </a:solidFill>
                          </a:uFill>
                          <a:latin typeface="Lucida Sans Unicode"/>
                          <a:cs typeface="Lucida Sans Unicode"/>
                        </a:rPr>
                        <a:t>Exempel: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15"/>
                        </a:spcBef>
                        <a:buSzPct val="120000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Workshops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555"/>
                        </a:spcBef>
                        <a:buSzPct val="133333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900" spc="-1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Träningar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530"/>
                        </a:spcBef>
                        <a:buSzPct val="126315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950" spc="-1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Lärandeaktiviteter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65"/>
                        </a:spcBef>
                        <a:buSzPct val="120000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2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Tjänster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55"/>
                        </a:spcBef>
                        <a:buSzPct val="120000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Policypåverkan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555"/>
                        </a:spcBef>
                        <a:buSzPct val="133333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9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Leverans</a:t>
                      </a:r>
                      <a:r>
                        <a:rPr dirty="0" sz="900" spc="-5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av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8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Produkter</a:t>
                      </a:r>
                      <a:endParaRPr sz="850">
                        <a:latin typeface="Lucida Sans Unicode"/>
                        <a:cs typeface="Lucida Sans Unicode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200" spc="-2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Etc.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Påtagliga</a:t>
                      </a:r>
                      <a:r>
                        <a:rPr dirty="0" sz="950" spc="-5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resultat</a:t>
                      </a:r>
                      <a:r>
                        <a:rPr dirty="0" sz="950" spc="-5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du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0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producera</a:t>
                      </a:r>
                      <a:r>
                        <a:rPr dirty="0" sz="1000" spc="-6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genom</a:t>
                      </a:r>
                      <a:r>
                        <a:rPr dirty="0" sz="1000" spc="-6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din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900" spc="-1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aktiviteter.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u="sng" sz="1100" spc="-25">
                          <a:solidFill>
                            <a:srgbClr val="595959"/>
                          </a:solidFill>
                          <a:uFill>
                            <a:solidFill>
                              <a:srgbClr val="595959"/>
                            </a:solidFill>
                          </a:uFill>
                          <a:latin typeface="Lucida Sans Unicode"/>
                          <a:cs typeface="Lucida Sans Unicode"/>
                        </a:rPr>
                        <a:t>Exempel: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412115" indent="-344170">
                        <a:lnSpc>
                          <a:spcPct val="100000"/>
                        </a:lnSpc>
                        <a:spcBef>
                          <a:spcPts val="465"/>
                        </a:spcBef>
                        <a:buSzPct val="12631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9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#</a:t>
                      </a:r>
                      <a:r>
                        <a:rPr dirty="0" sz="950" spc="-5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av</a:t>
                      </a:r>
                      <a:r>
                        <a:rPr dirty="0" sz="950" spc="-5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inriktade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förmånstagare</a:t>
                      </a:r>
                      <a:endParaRPr sz="850">
                        <a:latin typeface="Lucida Sans Unicode"/>
                        <a:cs typeface="Lucida Sans Unicode"/>
                      </a:endParaRPr>
                    </a:p>
                    <a:p>
                      <a:pPr marL="412115" indent="-344170">
                        <a:lnSpc>
                          <a:spcPct val="100000"/>
                        </a:lnSpc>
                        <a:spcBef>
                          <a:spcPts val="340"/>
                        </a:spcBef>
                        <a:buSzPct val="104347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#</a:t>
                      </a:r>
                      <a:r>
                        <a:rPr dirty="0" sz="1150" spc="-6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skötare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412115" indent="-344170">
                        <a:lnSpc>
                          <a:spcPct val="100000"/>
                        </a:lnSpc>
                        <a:spcBef>
                          <a:spcPts val="675"/>
                        </a:spcBef>
                        <a:buSzPct val="160000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7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750" spc="-4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7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av</a:t>
                      </a:r>
                      <a:r>
                        <a:rPr dirty="0" sz="750" spc="-4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7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färdigställandet</a:t>
                      </a:r>
                      <a:endParaRPr sz="750">
                        <a:latin typeface="Lucida Sans Unicode"/>
                        <a:cs typeface="Lucida Sans Unicode"/>
                      </a:endParaRPr>
                    </a:p>
                    <a:p>
                      <a:pPr marL="412115" indent="-344170">
                        <a:lnSpc>
                          <a:spcPct val="100000"/>
                        </a:lnSpc>
                        <a:spcBef>
                          <a:spcPts val="455"/>
                        </a:spcBef>
                        <a:buSzPct val="11428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050" spc="-6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ökning</a:t>
                      </a:r>
                      <a:r>
                        <a:rPr dirty="0" sz="1050" spc="-6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av</a:t>
                      </a:r>
                      <a:endParaRPr sz="1050">
                        <a:latin typeface="Lucida Sans Unicode"/>
                        <a:cs typeface="Lucida Sans Unicode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lärandemål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412115" indent="-34417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200" spc="-3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etc.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Resultat</a:t>
                      </a:r>
                      <a:r>
                        <a:rPr dirty="0" sz="85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som</a:t>
                      </a:r>
                      <a:r>
                        <a:rPr dirty="0" sz="85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förväntas</a:t>
                      </a:r>
                      <a:r>
                        <a:rPr dirty="0" sz="85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av</a:t>
                      </a:r>
                      <a:endParaRPr sz="850">
                        <a:latin typeface="Lucida Sans Unicode"/>
                        <a:cs typeface="Lucida Sans Unicode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dina</a:t>
                      </a:r>
                      <a:r>
                        <a:rPr dirty="0" sz="1150" spc="-6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insatser.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95959"/>
                            </a:solidFill>
                          </a:uFill>
                          <a:latin typeface="Lucida Sans Unicode"/>
                          <a:cs typeface="Lucida Sans Unicode"/>
                        </a:rPr>
                        <a:t>Ändringa</a:t>
                      </a: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95959"/>
                            </a:solidFill>
                          </a:uFill>
                          <a:latin typeface="Lucida Sans Unicode"/>
                          <a:cs typeface="Lucida Sans Unicode"/>
                        </a:rPr>
                        <a:t>r</a:t>
                      </a:r>
                      <a:r>
                        <a:rPr dirty="0" u="sng" sz="950" spc="-55">
                          <a:solidFill>
                            <a:srgbClr val="595959"/>
                          </a:solidFill>
                          <a:uFill>
                            <a:solidFill>
                              <a:srgbClr val="595959"/>
                            </a:solidFill>
                          </a:u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95959"/>
                            </a:solidFill>
                          </a:uFill>
                          <a:latin typeface="Lucida Sans Unicode"/>
                          <a:cs typeface="Lucida Sans Unicode"/>
                        </a:rPr>
                        <a:t>i: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80"/>
                        </a:spcBef>
                        <a:buSzPct val="12631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9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Inlärning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665"/>
                        </a:spcBef>
                        <a:buSzPct val="150000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Medvetenhet</a:t>
                      </a:r>
                      <a:endParaRPr sz="80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345"/>
                        </a:spcBef>
                        <a:buSzPct val="104347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150" spc="-2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Kunskap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380"/>
                        </a:spcBef>
                        <a:buSzPct val="11428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50" spc="-2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Attityder</a:t>
                      </a:r>
                      <a:endParaRPr sz="10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944"/>
                        </a:spcBef>
                        <a:buSzPct val="240000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50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Kompetens</a:t>
                      </a:r>
                      <a:endParaRPr sz="50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5"/>
                        </a:spcBef>
                        <a:buSzPct val="104347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150" spc="-3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Åsikter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80"/>
                        </a:spcBef>
                        <a:buSzPct val="12631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9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Strävanden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515"/>
                        </a:spcBef>
                        <a:buSzPct val="12631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9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Motivationer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Resultat</a:t>
                      </a:r>
                      <a:r>
                        <a:rPr dirty="0" sz="1150" spc="-6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du</a:t>
                      </a:r>
                      <a:r>
                        <a:rPr dirty="0" sz="1150" spc="-6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vill</a:t>
                      </a:r>
                      <a:r>
                        <a:rPr dirty="0" sz="1150" spc="-6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se</a:t>
                      </a:r>
                      <a:r>
                        <a:rPr dirty="0" sz="1150" spc="-6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i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din</a:t>
                      </a:r>
                      <a:r>
                        <a:rPr dirty="0" sz="1150" spc="-6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interventionstid.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 Unicode"/>
                          <a:cs typeface="Lucida Sans Unicode"/>
                        </a:rPr>
                        <a:t>Ändringa</a:t>
                      </a: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 Unicode"/>
                          <a:cs typeface="Lucida Sans Unicode"/>
                        </a:rPr>
                        <a:t>r</a:t>
                      </a:r>
                      <a:r>
                        <a:rPr dirty="0" u="sng" sz="950" spc="-55">
                          <a:solidFill>
                            <a:srgbClr val="595959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 Unicode"/>
                          <a:cs typeface="Lucida Sans Unicode"/>
                        </a:rPr>
                        <a:t>i: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795"/>
                        </a:spcBef>
                        <a:buSzPct val="18461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6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Handlingar</a:t>
                      </a:r>
                      <a:endParaRPr sz="6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525"/>
                        </a:spcBef>
                        <a:buSzPct val="120000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00" spc="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Beteenden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509"/>
                        </a:spcBef>
                        <a:buSzPct val="12631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9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Övningar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315"/>
                        </a:spcBef>
                        <a:buSzPct val="104347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Beslut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75"/>
                        </a:spcBef>
                        <a:buSzPct val="126315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950" spc="-1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Policyer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765"/>
                        </a:spcBef>
                        <a:buSzPct val="171428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7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Sociala</a:t>
                      </a:r>
                      <a:r>
                        <a:rPr dirty="0" sz="700" spc="-4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7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handlingar</a:t>
                      </a:r>
                      <a:endParaRPr sz="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3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Resultat</a:t>
                      </a:r>
                      <a:r>
                        <a:rPr dirty="0" sz="80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som</a:t>
                      </a:r>
                      <a:r>
                        <a:rPr dirty="0" sz="80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du</a:t>
                      </a:r>
                      <a:r>
                        <a:rPr dirty="0" sz="80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hoppas</a:t>
                      </a:r>
                      <a:endParaRPr sz="800">
                        <a:latin typeface="Lucida Sans Unicode"/>
                        <a:cs typeface="Lucida Sans Unicode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kunna</a:t>
                      </a:r>
                      <a:r>
                        <a:rPr dirty="0" sz="80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observera</a:t>
                      </a:r>
                      <a:r>
                        <a:rPr dirty="0" sz="80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utöver</a:t>
                      </a:r>
                      <a:r>
                        <a:rPr dirty="0" sz="800" spc="-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dina</a:t>
                      </a:r>
                      <a:endParaRPr sz="800">
                        <a:latin typeface="Lucida Sans Unicode"/>
                        <a:cs typeface="Lucida Sans Unicode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tidsram</a:t>
                      </a:r>
                      <a:r>
                        <a:rPr dirty="0" sz="1000" spc="-6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för</a:t>
                      </a:r>
                      <a:r>
                        <a:rPr dirty="0" sz="1000" spc="-6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ingripande.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 Unicode"/>
                          <a:cs typeface="Lucida Sans Unicode"/>
                        </a:rPr>
                        <a:t>Ändringa</a:t>
                      </a: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 Unicode"/>
                          <a:cs typeface="Lucida Sans Unicode"/>
                        </a:rPr>
                        <a:t>r</a:t>
                      </a:r>
                      <a:r>
                        <a:rPr dirty="0" u="sng" sz="950" spc="-55">
                          <a:solidFill>
                            <a:srgbClr val="595959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u="sng" sz="950">
                          <a:solidFill>
                            <a:srgbClr val="595959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 Unicode"/>
                          <a:cs typeface="Lucida Sans Unicode"/>
                        </a:rPr>
                        <a:t>i: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750" indent="-343535">
                        <a:lnSpc>
                          <a:spcPct val="100000"/>
                        </a:lnSpc>
                        <a:spcBef>
                          <a:spcPts val="495"/>
                        </a:spcBef>
                        <a:buSzPct val="126315"/>
                        <a:buChar char="•"/>
                        <a:tabLst>
                          <a:tab pos="412750" algn="l"/>
                          <a:tab pos="413384" algn="l"/>
                        </a:tabLst>
                      </a:pPr>
                      <a:r>
                        <a:rPr dirty="0" sz="950" spc="-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Betingelser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  <a:p>
                      <a:pPr marL="412750" indent="-343535">
                        <a:lnSpc>
                          <a:spcPct val="100000"/>
                        </a:lnSpc>
                        <a:spcBef>
                          <a:spcPts val="765"/>
                        </a:spcBef>
                        <a:buSzPct val="171428"/>
                        <a:buChar char="•"/>
                        <a:tabLst>
                          <a:tab pos="412750" algn="l"/>
                          <a:tab pos="413384" algn="l"/>
                        </a:tabLst>
                      </a:pPr>
                      <a:r>
                        <a:rPr dirty="0" sz="7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Sociala</a:t>
                      </a:r>
                      <a:r>
                        <a:rPr dirty="0" sz="700" spc="-4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70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sammanhang</a:t>
                      </a:r>
                      <a:endParaRPr sz="700">
                        <a:latin typeface="Lucida Sans Unicode"/>
                        <a:cs typeface="Lucida Sans Unicode"/>
                      </a:endParaRPr>
                    </a:p>
                    <a:p>
                      <a:pPr marL="412750" marR="488950" indent="-342900">
                        <a:lnSpc>
                          <a:spcPct val="120000"/>
                        </a:lnSpc>
                        <a:spcBef>
                          <a:spcPts val="95"/>
                        </a:spcBef>
                        <a:buSzPct val="104347"/>
                        <a:buChar char="•"/>
                        <a:tabLst>
                          <a:tab pos="412750" algn="l"/>
                          <a:tab pos="413384" algn="l"/>
                        </a:tabLst>
                      </a:pPr>
                      <a:r>
                        <a:rPr dirty="0" sz="1150" spc="-2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Miljö </a:t>
                      </a:r>
                      <a:r>
                        <a:rPr dirty="0" sz="1150" spc="-15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150">
                          <a:solidFill>
                            <a:srgbClr val="595959"/>
                          </a:solidFill>
                          <a:latin typeface="Lucida Sans Unicode"/>
                          <a:cs typeface="Lucida Sans Unicode"/>
                        </a:rPr>
                        <a:t>egenskaper</a:t>
                      </a:r>
                      <a:endParaRPr sz="11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0240" y="549147"/>
            <a:ext cx="498094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10">
                <a:solidFill>
                  <a:srgbClr val="F6BB66"/>
                </a:solidFill>
              </a:rPr>
              <a:t>Mall:</a:t>
            </a:r>
            <a:r>
              <a:rPr dirty="0" sz="3400" spc="-85">
                <a:solidFill>
                  <a:srgbClr val="F6BB66"/>
                </a:solidFill>
              </a:rPr>
              <a:t> </a:t>
            </a:r>
            <a:r>
              <a:rPr dirty="0" sz="3400" spc="75">
                <a:solidFill>
                  <a:srgbClr val="F6BB66"/>
                </a:solidFill>
              </a:rPr>
              <a:t>Theory</a:t>
            </a:r>
            <a:r>
              <a:rPr dirty="0" sz="3400" spc="-85">
                <a:solidFill>
                  <a:srgbClr val="F6BB66"/>
                </a:solidFill>
              </a:rPr>
              <a:t> </a:t>
            </a:r>
            <a:r>
              <a:rPr dirty="0" sz="3400" spc="105">
                <a:solidFill>
                  <a:srgbClr val="F6BB66"/>
                </a:solidFill>
              </a:rPr>
              <a:t>of</a:t>
            </a:r>
            <a:r>
              <a:rPr dirty="0" sz="3400" spc="-85">
                <a:solidFill>
                  <a:srgbClr val="F6BB66"/>
                </a:solidFill>
              </a:rPr>
              <a:t> </a:t>
            </a:r>
            <a:r>
              <a:rPr dirty="0" sz="3400" spc="60">
                <a:solidFill>
                  <a:srgbClr val="F6BB66"/>
                </a:solidFill>
              </a:rPr>
              <a:t>Change</a:t>
            </a:r>
            <a:endParaRPr sz="3400"/>
          </a:p>
        </p:txBody>
      </p:sp>
      <p:sp>
        <p:nvSpPr>
          <p:cNvPr id="8" name="object 8"/>
          <p:cNvSpPr txBox="1"/>
          <p:nvPr/>
        </p:nvSpPr>
        <p:spPr>
          <a:xfrm>
            <a:off x="961047" y="1536953"/>
            <a:ext cx="2040889" cy="301625"/>
          </a:xfrm>
          <a:prstGeom prst="rect">
            <a:avLst/>
          </a:prstGeom>
          <a:solidFill>
            <a:srgbClr val="FFCC66"/>
          </a:solidFill>
          <a:ln w="12700">
            <a:solidFill>
              <a:srgbClr val="D9D9D9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459"/>
              </a:spcBef>
            </a:pPr>
            <a:r>
              <a:rPr dirty="0" sz="1350" spc="35" b="1">
                <a:solidFill>
                  <a:srgbClr val="FFFFFF"/>
                </a:solidFill>
                <a:latin typeface="Arial"/>
                <a:cs typeface="Arial"/>
              </a:rPr>
              <a:t>Problembeskrivning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1898" y="1536953"/>
            <a:ext cx="8260715" cy="301625"/>
          </a:xfrm>
          <a:prstGeom prst="rect">
            <a:avLst/>
          </a:prstGeom>
          <a:solidFill>
            <a:srgbClr val="FFCC66"/>
          </a:solidFill>
          <a:ln w="12700">
            <a:solidFill>
              <a:srgbClr val="D9D9D9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822325">
              <a:lnSpc>
                <a:spcPct val="100000"/>
              </a:lnSpc>
              <a:spcBef>
                <a:spcPts val="409"/>
              </a:spcBef>
            </a:pPr>
            <a:r>
              <a:rPr dirty="0" sz="1400" spc="-25">
                <a:solidFill>
                  <a:srgbClr val="595959"/>
                </a:solidFill>
                <a:latin typeface="Lucida Sans Unicode"/>
                <a:cs typeface="Lucida Sans Unicode"/>
              </a:rPr>
              <a:t>Skriv</a:t>
            </a:r>
            <a:r>
              <a:rPr dirty="0" sz="14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95959"/>
                </a:solidFill>
                <a:latin typeface="Lucida Sans Unicode"/>
                <a:cs typeface="Lucida Sans Unicode"/>
              </a:rPr>
              <a:t>den</a:t>
            </a:r>
            <a:r>
              <a:rPr dirty="0" sz="14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95959"/>
                </a:solidFill>
                <a:latin typeface="Lucida Sans Unicode"/>
                <a:cs typeface="Lucida Sans Unicode"/>
              </a:rPr>
              <a:t>problemformulering</a:t>
            </a:r>
            <a:r>
              <a:rPr dirty="0" sz="14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95959"/>
                </a:solidFill>
                <a:latin typeface="Lucida Sans Unicode"/>
                <a:cs typeface="Lucida Sans Unicode"/>
              </a:rPr>
              <a:t>som</a:t>
            </a:r>
            <a:r>
              <a:rPr dirty="0" sz="14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95959"/>
                </a:solidFill>
                <a:latin typeface="Lucida Sans Unicode"/>
                <a:cs typeface="Lucida Sans Unicode"/>
              </a:rPr>
              <a:t>blev</a:t>
            </a:r>
            <a:r>
              <a:rPr dirty="0" sz="14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95959"/>
                </a:solidFill>
                <a:latin typeface="Lucida Sans Unicode"/>
                <a:cs typeface="Lucida Sans Unicode"/>
              </a:rPr>
              <a:t>resultatet</a:t>
            </a:r>
            <a:r>
              <a:rPr dirty="0" sz="14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95959"/>
                </a:solidFill>
                <a:latin typeface="Lucida Sans Unicode"/>
                <a:cs typeface="Lucida Sans Unicode"/>
              </a:rPr>
              <a:t>av</a:t>
            </a:r>
            <a:r>
              <a:rPr dirty="0" sz="14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95959"/>
                </a:solidFill>
                <a:latin typeface="Lucida Sans Unicode"/>
                <a:cs typeface="Lucida Sans Unicode"/>
              </a:rPr>
              <a:t>din</a:t>
            </a:r>
            <a:r>
              <a:rPr dirty="0" sz="14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95959"/>
                </a:solidFill>
                <a:latin typeface="Lucida Sans Unicode"/>
                <a:cs typeface="Lucida Sans Unicode"/>
              </a:rPr>
              <a:t>problemanalys.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047" y="5671248"/>
            <a:ext cx="1890395" cy="280670"/>
          </a:xfrm>
          <a:prstGeom prst="rect">
            <a:avLst/>
          </a:prstGeom>
          <a:solidFill>
            <a:srgbClr val="FFFFCC"/>
          </a:solidFill>
          <a:ln w="12700">
            <a:solidFill>
              <a:srgbClr val="D9D9D9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385"/>
              </a:spcBef>
            </a:pPr>
            <a:r>
              <a:rPr dirty="0" sz="1350" spc="20" b="1">
                <a:latin typeface="Arial"/>
                <a:cs typeface="Arial"/>
              </a:rPr>
              <a:t>ULTIMAT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spc="55" b="1">
                <a:latin typeface="Arial"/>
                <a:cs typeface="Arial"/>
              </a:rPr>
              <a:t>inverkan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1404" y="5671248"/>
            <a:ext cx="7651115" cy="28067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35"/>
              </a:spcBef>
            </a:pPr>
            <a:r>
              <a:rPr dirty="0" sz="1700" spc="-30">
                <a:solidFill>
                  <a:srgbClr val="595959"/>
                </a:solidFill>
                <a:latin typeface="Lucida Sans Unicode"/>
                <a:cs typeface="Lucida Sans Unicode"/>
              </a:rPr>
              <a:t>Skriv</a:t>
            </a:r>
            <a:r>
              <a:rPr dirty="0" sz="1700" spc="-10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595959"/>
                </a:solidFill>
                <a:latin typeface="Lucida Sans Unicode"/>
                <a:cs typeface="Lucida Sans Unicode"/>
              </a:rPr>
              <a:t>vilken</a:t>
            </a:r>
            <a:r>
              <a:rPr dirty="0" sz="1700" spc="-10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95959"/>
                </a:solidFill>
                <a:latin typeface="Lucida Sans Unicode"/>
                <a:cs typeface="Lucida Sans Unicode"/>
              </a:rPr>
              <a:t>effekt</a:t>
            </a:r>
            <a:r>
              <a:rPr dirty="0" sz="1700" spc="-10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95959"/>
                </a:solidFill>
                <a:latin typeface="Lucida Sans Unicode"/>
                <a:cs typeface="Lucida Sans Unicode"/>
              </a:rPr>
              <a:t>du</a:t>
            </a:r>
            <a:r>
              <a:rPr dirty="0" sz="1700" spc="-10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95959"/>
                </a:solidFill>
                <a:latin typeface="Lucida Sans Unicode"/>
                <a:cs typeface="Lucida Sans Unicode"/>
              </a:rPr>
              <a:t>uppnår</a:t>
            </a:r>
            <a:r>
              <a:rPr dirty="0" sz="1700" spc="-10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95959"/>
                </a:solidFill>
                <a:latin typeface="Lucida Sans Unicode"/>
                <a:cs typeface="Lucida Sans Unicode"/>
              </a:rPr>
              <a:t>genom</a:t>
            </a:r>
            <a:r>
              <a:rPr dirty="0" sz="1700" spc="-10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95959"/>
                </a:solidFill>
                <a:latin typeface="Lucida Sans Unicode"/>
                <a:cs typeface="Lucida Sans Unicode"/>
              </a:rPr>
              <a:t>din</a:t>
            </a:r>
            <a:r>
              <a:rPr dirty="0" sz="1700" spc="-10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95959"/>
                </a:solidFill>
                <a:latin typeface="Lucida Sans Unicode"/>
                <a:cs typeface="Lucida Sans Unicode"/>
              </a:rPr>
              <a:t>intervention(er)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98058" y="2205990"/>
              <a:ext cx="597535" cy="652780"/>
            </a:xfrm>
            <a:custGeom>
              <a:avLst/>
              <a:gdLst/>
              <a:ahLst/>
              <a:cxnLst/>
              <a:rect l="l" t="t" r="r" b="b"/>
              <a:pathLst>
                <a:path w="597535" h="652780">
                  <a:moveTo>
                    <a:pt x="47243" y="620902"/>
                  </a:moveTo>
                  <a:lnTo>
                    <a:pt x="48132" y="625601"/>
                  </a:lnTo>
                  <a:lnTo>
                    <a:pt x="49021" y="631063"/>
                  </a:lnTo>
                  <a:lnTo>
                    <a:pt x="74929" y="652272"/>
                  </a:lnTo>
                  <a:lnTo>
                    <a:pt x="81152" y="652272"/>
                  </a:lnTo>
                  <a:lnTo>
                    <a:pt x="577722" y="652272"/>
                  </a:lnTo>
                  <a:lnTo>
                    <a:pt x="580389" y="652272"/>
                  </a:lnTo>
                  <a:lnTo>
                    <a:pt x="583056" y="651510"/>
                  </a:lnTo>
                  <a:lnTo>
                    <a:pt x="597407" y="617727"/>
                  </a:lnTo>
                  <a:lnTo>
                    <a:pt x="597407" y="72009"/>
                  </a:lnTo>
                  <a:lnTo>
                    <a:pt x="597407" y="67310"/>
                  </a:lnTo>
                  <a:lnTo>
                    <a:pt x="596518" y="63500"/>
                  </a:lnTo>
                  <a:lnTo>
                    <a:pt x="595629" y="61087"/>
                  </a:lnTo>
                  <a:lnTo>
                    <a:pt x="593851" y="58800"/>
                  </a:lnTo>
                  <a:lnTo>
                    <a:pt x="591184" y="57912"/>
                  </a:lnTo>
                  <a:lnTo>
                    <a:pt x="587628" y="57150"/>
                  </a:lnTo>
                  <a:lnTo>
                    <a:pt x="577722" y="56387"/>
                  </a:lnTo>
                </a:path>
                <a:path w="597535" h="652780">
                  <a:moveTo>
                    <a:pt x="524637" y="0"/>
                  </a:moveTo>
                  <a:lnTo>
                    <a:pt x="28575" y="0"/>
                  </a:lnTo>
                  <a:lnTo>
                    <a:pt x="23240" y="762"/>
                  </a:lnTo>
                  <a:lnTo>
                    <a:pt x="17906" y="2412"/>
                  </a:lnTo>
                  <a:lnTo>
                    <a:pt x="12572" y="3937"/>
                  </a:lnTo>
                  <a:lnTo>
                    <a:pt x="8000" y="7112"/>
                  </a:lnTo>
                  <a:lnTo>
                    <a:pt x="4444" y="10922"/>
                  </a:lnTo>
                  <a:lnTo>
                    <a:pt x="2666" y="15748"/>
                  </a:lnTo>
                  <a:lnTo>
                    <a:pt x="888" y="20447"/>
                  </a:lnTo>
                  <a:lnTo>
                    <a:pt x="0" y="25146"/>
                  </a:lnTo>
                  <a:lnTo>
                    <a:pt x="0" y="570738"/>
                  </a:lnTo>
                  <a:lnTo>
                    <a:pt x="888" y="575437"/>
                  </a:lnTo>
                  <a:lnTo>
                    <a:pt x="2666" y="580136"/>
                  </a:lnTo>
                  <a:lnTo>
                    <a:pt x="4444" y="584835"/>
                  </a:lnTo>
                  <a:lnTo>
                    <a:pt x="8000" y="588772"/>
                  </a:lnTo>
                  <a:lnTo>
                    <a:pt x="12572" y="591947"/>
                  </a:lnTo>
                  <a:lnTo>
                    <a:pt x="17906" y="593471"/>
                  </a:lnTo>
                  <a:lnTo>
                    <a:pt x="23240" y="595122"/>
                  </a:lnTo>
                  <a:lnTo>
                    <a:pt x="28575" y="595884"/>
                  </a:lnTo>
                  <a:lnTo>
                    <a:pt x="524637" y="595884"/>
                  </a:lnTo>
                  <a:lnTo>
                    <a:pt x="529970" y="595122"/>
                  </a:lnTo>
                  <a:lnTo>
                    <a:pt x="535431" y="593471"/>
                  </a:lnTo>
                  <a:lnTo>
                    <a:pt x="540765" y="591947"/>
                  </a:lnTo>
                  <a:lnTo>
                    <a:pt x="545211" y="588772"/>
                  </a:lnTo>
                  <a:lnTo>
                    <a:pt x="548766" y="584835"/>
                  </a:lnTo>
                  <a:lnTo>
                    <a:pt x="550544" y="580136"/>
                  </a:lnTo>
                  <a:lnTo>
                    <a:pt x="552322" y="575437"/>
                  </a:lnTo>
                  <a:lnTo>
                    <a:pt x="553212" y="570738"/>
                  </a:lnTo>
                  <a:lnTo>
                    <a:pt x="553212" y="25146"/>
                  </a:lnTo>
                  <a:lnTo>
                    <a:pt x="552322" y="20447"/>
                  </a:lnTo>
                  <a:lnTo>
                    <a:pt x="550544" y="15748"/>
                  </a:lnTo>
                  <a:lnTo>
                    <a:pt x="548766" y="10922"/>
                  </a:lnTo>
                  <a:lnTo>
                    <a:pt x="545211" y="7112"/>
                  </a:lnTo>
                  <a:lnTo>
                    <a:pt x="540765" y="3937"/>
                  </a:lnTo>
                  <a:lnTo>
                    <a:pt x="535431" y="2412"/>
                  </a:lnTo>
                  <a:lnTo>
                    <a:pt x="529970" y="762"/>
                  </a:lnTo>
                  <a:lnTo>
                    <a:pt x="524637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522" y="2197798"/>
              <a:ext cx="95630" cy="864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5126" y="2197798"/>
              <a:ext cx="94107" cy="864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3206" y="2197798"/>
              <a:ext cx="94106" cy="864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84926" y="2173985"/>
              <a:ext cx="402590" cy="445134"/>
            </a:xfrm>
            <a:custGeom>
              <a:avLst/>
              <a:gdLst/>
              <a:ahLst/>
              <a:cxnLst/>
              <a:rect l="l" t="t" r="r" b="b"/>
              <a:pathLst>
                <a:path w="402589" h="445135">
                  <a:moveTo>
                    <a:pt x="196596" y="445008"/>
                  </a:moveTo>
                  <a:lnTo>
                    <a:pt x="0" y="445008"/>
                  </a:lnTo>
                </a:path>
                <a:path w="402589" h="445135">
                  <a:moveTo>
                    <a:pt x="374903" y="374903"/>
                  </a:moveTo>
                  <a:lnTo>
                    <a:pt x="0" y="374903"/>
                  </a:lnTo>
                </a:path>
                <a:path w="402589" h="445135">
                  <a:moveTo>
                    <a:pt x="374903" y="304800"/>
                  </a:moveTo>
                  <a:lnTo>
                    <a:pt x="0" y="304800"/>
                  </a:lnTo>
                </a:path>
                <a:path w="402589" h="445135">
                  <a:moveTo>
                    <a:pt x="374903" y="233172"/>
                  </a:moveTo>
                  <a:lnTo>
                    <a:pt x="0" y="233172"/>
                  </a:lnTo>
                </a:path>
                <a:path w="402589" h="445135">
                  <a:moveTo>
                    <a:pt x="369570" y="96012"/>
                  </a:moveTo>
                  <a:lnTo>
                    <a:pt x="363347" y="95250"/>
                  </a:lnTo>
                  <a:lnTo>
                    <a:pt x="357124" y="93599"/>
                  </a:lnTo>
                  <a:lnTo>
                    <a:pt x="351027" y="91312"/>
                  </a:lnTo>
                  <a:lnTo>
                    <a:pt x="346583" y="87375"/>
                  </a:lnTo>
                  <a:lnTo>
                    <a:pt x="342138" y="83438"/>
                  </a:lnTo>
                  <a:lnTo>
                    <a:pt x="339471" y="77977"/>
                  </a:lnTo>
                  <a:lnTo>
                    <a:pt x="337693" y="72516"/>
                  </a:lnTo>
                  <a:lnTo>
                    <a:pt x="336803" y="67055"/>
                  </a:lnTo>
                  <a:lnTo>
                    <a:pt x="337693" y="61594"/>
                  </a:lnTo>
                  <a:lnTo>
                    <a:pt x="339471" y="56134"/>
                  </a:lnTo>
                  <a:lnTo>
                    <a:pt x="342138" y="50673"/>
                  </a:lnTo>
                  <a:lnTo>
                    <a:pt x="346583" y="46736"/>
                  </a:lnTo>
                  <a:lnTo>
                    <a:pt x="351027" y="42799"/>
                  </a:lnTo>
                  <a:lnTo>
                    <a:pt x="357124" y="40512"/>
                  </a:lnTo>
                  <a:lnTo>
                    <a:pt x="363347" y="38862"/>
                  </a:lnTo>
                  <a:lnTo>
                    <a:pt x="369570" y="38100"/>
                  </a:lnTo>
                  <a:lnTo>
                    <a:pt x="401447" y="61594"/>
                  </a:lnTo>
                  <a:lnTo>
                    <a:pt x="402336" y="67055"/>
                  </a:lnTo>
                  <a:lnTo>
                    <a:pt x="375793" y="95250"/>
                  </a:lnTo>
                  <a:lnTo>
                    <a:pt x="369570" y="96012"/>
                  </a:lnTo>
                </a:path>
                <a:path w="402589" h="445135">
                  <a:moveTo>
                    <a:pt x="7620" y="0"/>
                  </a:moveTo>
                  <a:lnTo>
                    <a:pt x="7620" y="65531"/>
                  </a:lnTo>
                </a:path>
                <a:path w="402589" h="445135">
                  <a:moveTo>
                    <a:pt x="131063" y="0"/>
                  </a:moveTo>
                  <a:lnTo>
                    <a:pt x="131063" y="65531"/>
                  </a:lnTo>
                </a:path>
                <a:path w="402589" h="445135">
                  <a:moveTo>
                    <a:pt x="251460" y="0"/>
                  </a:moveTo>
                  <a:lnTo>
                    <a:pt x="251460" y="65531"/>
                  </a:lnTo>
                </a:path>
                <a:path w="402589" h="445135">
                  <a:moveTo>
                    <a:pt x="371856" y="0"/>
                  </a:moveTo>
                  <a:lnTo>
                    <a:pt x="371856" y="65531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40891" y="3301379"/>
            <a:ext cx="8606155" cy="89154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dirty="0" sz="2400" spc="80"/>
              <a:t>Låt</a:t>
            </a:r>
            <a:r>
              <a:rPr dirty="0" sz="2400" spc="-45"/>
              <a:t> </a:t>
            </a:r>
            <a:r>
              <a:rPr dirty="0" sz="2400" spc="-90"/>
              <a:t>oss</a:t>
            </a:r>
            <a:r>
              <a:rPr dirty="0" sz="2400" spc="-45"/>
              <a:t> </a:t>
            </a:r>
            <a:r>
              <a:rPr dirty="0" sz="2400" spc="114"/>
              <a:t>bryta</a:t>
            </a:r>
            <a:r>
              <a:rPr dirty="0" sz="2400" spc="-40"/>
              <a:t> </a:t>
            </a:r>
            <a:r>
              <a:rPr dirty="0" sz="2400" spc="114"/>
              <a:t>ner</a:t>
            </a:r>
            <a:r>
              <a:rPr dirty="0" sz="2400" spc="-45"/>
              <a:t> </a:t>
            </a:r>
            <a:r>
              <a:rPr dirty="0" sz="2400" spc="70"/>
              <a:t>stegen</a:t>
            </a:r>
            <a:r>
              <a:rPr dirty="0" sz="2400" spc="-45"/>
              <a:t> </a:t>
            </a:r>
            <a:r>
              <a:rPr dirty="0" sz="2400" spc="100"/>
              <a:t>för</a:t>
            </a:r>
            <a:r>
              <a:rPr dirty="0" sz="2400" spc="-40"/>
              <a:t> </a:t>
            </a:r>
            <a:r>
              <a:rPr dirty="0" sz="2400" spc="195"/>
              <a:t>att</a:t>
            </a:r>
            <a:r>
              <a:rPr dirty="0" sz="2400" spc="-45"/>
              <a:t> </a:t>
            </a:r>
            <a:r>
              <a:rPr dirty="0" sz="2400" spc="80"/>
              <a:t>börja</a:t>
            </a:r>
            <a:r>
              <a:rPr dirty="0" sz="2400" spc="-45"/>
              <a:t> </a:t>
            </a:r>
            <a:r>
              <a:rPr dirty="0" sz="2400" spc="90"/>
              <a:t>använda</a:t>
            </a:r>
            <a:r>
              <a:rPr dirty="0" sz="2400" spc="-40"/>
              <a:t> </a:t>
            </a:r>
            <a:r>
              <a:rPr dirty="0" sz="2400" spc="110"/>
              <a:t>teorin</a:t>
            </a:r>
            <a:r>
              <a:rPr dirty="0" sz="2400" spc="-45"/>
              <a:t> </a:t>
            </a:r>
            <a:r>
              <a:rPr dirty="0" sz="2400" spc="120"/>
              <a:t>om</a:t>
            </a:r>
            <a:endParaRPr sz="2400"/>
          </a:p>
          <a:p>
            <a:pPr algn="ctr" marL="43180">
              <a:lnSpc>
                <a:spcPct val="100000"/>
              </a:lnSpc>
              <a:spcBef>
                <a:spcPts val="480"/>
              </a:spcBef>
            </a:pPr>
            <a:r>
              <a:rPr dirty="0" sz="2500" spc="75"/>
              <a:t>Förändra</a:t>
            </a:r>
            <a:r>
              <a:rPr dirty="0" sz="2500" spc="-50"/>
              <a:t> </a:t>
            </a:r>
            <a:r>
              <a:rPr dirty="0" sz="2500" spc="70"/>
              <a:t>idag</a:t>
            </a:r>
            <a:r>
              <a:rPr dirty="0" sz="2500" spc="-50"/>
              <a:t> </a:t>
            </a:r>
            <a:r>
              <a:rPr dirty="0" sz="2500" spc="10"/>
              <a:t>och</a:t>
            </a:r>
            <a:r>
              <a:rPr dirty="0" sz="2500" spc="-50"/>
              <a:t> </a:t>
            </a:r>
            <a:r>
              <a:rPr dirty="0" sz="2500" spc="60"/>
              <a:t>skapa</a:t>
            </a:r>
            <a:r>
              <a:rPr dirty="0" sz="2500" spc="-50"/>
              <a:t> </a:t>
            </a:r>
            <a:r>
              <a:rPr dirty="0" sz="2500" spc="100"/>
              <a:t>förändring</a:t>
            </a:r>
            <a:r>
              <a:rPr dirty="0" sz="2500" spc="-45"/>
              <a:t> </a:t>
            </a:r>
            <a:r>
              <a:rPr dirty="0" sz="2500" spc="65"/>
              <a:t>i</a:t>
            </a:r>
            <a:r>
              <a:rPr dirty="0" sz="2500" spc="-50"/>
              <a:t> </a:t>
            </a:r>
            <a:r>
              <a:rPr dirty="0" sz="2500" spc="155"/>
              <a:t>ditt</a:t>
            </a:r>
            <a:r>
              <a:rPr dirty="0" sz="2500" spc="-50"/>
              <a:t> </a:t>
            </a:r>
            <a:r>
              <a:rPr dirty="0" sz="2500" spc="80"/>
              <a:t>samhälle</a:t>
            </a:r>
            <a:endParaRPr sz="2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12189460" cy="6487795"/>
            <a:chOff x="3047" y="0"/>
            <a:chExt cx="12189460" cy="6487795"/>
          </a:xfrm>
        </p:grpSpPr>
        <p:sp>
          <p:nvSpPr>
            <p:cNvPr id="3" name="object 3"/>
            <p:cNvSpPr/>
            <p:nvPr/>
          </p:nvSpPr>
          <p:spPr>
            <a:xfrm>
              <a:off x="405384" y="370331"/>
              <a:ext cx="11381740" cy="6117590"/>
            </a:xfrm>
            <a:custGeom>
              <a:avLst/>
              <a:gdLst/>
              <a:ahLst/>
              <a:cxnLst/>
              <a:rect l="l" t="t" r="r" b="b"/>
              <a:pathLst>
                <a:path w="11381740" h="6117590">
                  <a:moveTo>
                    <a:pt x="11381232" y="0"/>
                  </a:moveTo>
                  <a:lnTo>
                    <a:pt x="0" y="0"/>
                  </a:lnTo>
                  <a:lnTo>
                    <a:pt x="0" y="6117336"/>
                  </a:lnTo>
                  <a:lnTo>
                    <a:pt x="11381232" y="6117336"/>
                  </a:lnTo>
                  <a:lnTo>
                    <a:pt x="11381232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6099047"/>
              <a:ext cx="1732788" cy="126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616153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56837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8880" y="6161532"/>
              <a:ext cx="9723120" cy="0"/>
            </a:xfrm>
            <a:custGeom>
              <a:avLst/>
              <a:gdLst/>
              <a:ahLst/>
              <a:cxnLst/>
              <a:rect l="l" t="t" r="r" b="b"/>
              <a:pathLst>
                <a:path w="9723120" h="0">
                  <a:moveTo>
                    <a:pt x="972312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4159" y="0"/>
              <a:ext cx="4931663" cy="59436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8411" y="812088"/>
            <a:ext cx="5545455" cy="49961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355600" marR="22225" indent="-342900">
              <a:lnSpc>
                <a:spcPct val="118900"/>
              </a:lnSpc>
              <a:spcBef>
                <a:spcPts val="180"/>
              </a:spcBef>
              <a:buSzPct val="133333"/>
              <a:buFont typeface="MS UI Gothic"/>
              <a:buChar char="❑"/>
              <a:tabLst>
                <a:tab pos="355600" algn="l"/>
              </a:tabLst>
            </a:pPr>
            <a:r>
              <a:rPr dirty="0" sz="1800" spc="55" b="1">
                <a:solidFill>
                  <a:srgbClr val="FFFFFF"/>
                </a:solidFill>
                <a:latin typeface="Arial"/>
                <a:cs typeface="Arial"/>
              </a:rPr>
              <a:t>Planera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5" b="1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(vad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Lucida Sans Unicode"/>
                <a:cs typeface="Lucida Sans Unicode"/>
              </a:rPr>
              <a:t>är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Lucida Sans Unicode"/>
                <a:cs typeface="Lucida Sans Unicode"/>
              </a:rPr>
              <a:t>PROBLEMET,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hur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mycket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5">
                <a:solidFill>
                  <a:srgbClr val="FFFFFF"/>
                </a:solidFill>
                <a:latin typeface="Lucida Sans Unicode"/>
                <a:cs typeface="Lucida Sans Unicode"/>
              </a:rPr>
              <a:t>tid,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nytt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eller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gammalt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initiativ?)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MS UI Gothic"/>
              <a:buChar char="❑"/>
            </a:pPr>
            <a:endParaRPr sz="2000">
              <a:latin typeface="Lucida Sans Unicode"/>
              <a:cs typeface="Lucida Sans Unicode"/>
            </a:endParaRPr>
          </a:p>
          <a:p>
            <a:pPr marL="424180" indent="-411480">
              <a:lnSpc>
                <a:spcPct val="100000"/>
              </a:lnSpc>
              <a:spcBef>
                <a:spcPts val="1575"/>
              </a:spcBef>
              <a:buSzPct val="141176"/>
              <a:buFont typeface="MS UI Gothic"/>
              <a:buChar char="❑"/>
              <a:tabLst>
                <a:tab pos="423545" algn="l"/>
                <a:tab pos="424180" algn="l"/>
              </a:tabLst>
            </a:pPr>
            <a:r>
              <a:rPr dirty="0" sz="1700" spc="30" b="1">
                <a:solidFill>
                  <a:srgbClr val="FFFFFF"/>
                </a:solidFill>
                <a:latin typeface="Arial"/>
                <a:cs typeface="Arial"/>
              </a:rPr>
              <a:t>Samla</a:t>
            </a:r>
            <a:r>
              <a:rPr dirty="0" sz="17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0" b="1">
                <a:solidFill>
                  <a:srgbClr val="FFFFFF"/>
                </a:solidFill>
                <a:latin typeface="Arial"/>
                <a:cs typeface="Arial"/>
              </a:rPr>
              <a:t>bevis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5" b="1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0" b="1">
                <a:solidFill>
                  <a:srgbClr val="FFFFFF"/>
                </a:solidFill>
                <a:latin typeface="Arial"/>
                <a:cs typeface="Arial"/>
              </a:rPr>
              <a:t>behov</a:t>
            </a:r>
            <a:r>
              <a:rPr dirty="0" sz="17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" b="1">
                <a:solidFill>
                  <a:srgbClr val="FFFFFF"/>
                </a:solidFill>
                <a:latin typeface="Arial"/>
                <a:cs typeface="Arial"/>
              </a:rPr>
              <a:t>och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70" b="1">
                <a:solidFill>
                  <a:srgbClr val="FFFFFF"/>
                </a:solidFill>
                <a:latin typeface="Arial"/>
                <a:cs typeface="Arial"/>
              </a:rPr>
              <a:t>sammanhang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(bevis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på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behov)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Lucida Sans Unicode"/>
              <a:cs typeface="Lucida Sans Unicode"/>
            </a:endParaRPr>
          </a:p>
          <a:p>
            <a:pPr marL="355600" marR="781685" indent="-342900">
              <a:lnSpc>
                <a:spcPct val="109800"/>
              </a:lnSpc>
              <a:buSzPct val="104347"/>
              <a:buFont typeface="MS UI Gothic"/>
              <a:buChar char="❑"/>
              <a:tabLst>
                <a:tab pos="355600" algn="l"/>
              </a:tabLst>
            </a:pPr>
            <a:r>
              <a:rPr dirty="0" sz="2300" spc="60" b="1">
                <a:solidFill>
                  <a:srgbClr val="FFFFFF"/>
                </a:solidFill>
                <a:latin typeface="Arial"/>
                <a:cs typeface="Arial"/>
              </a:rPr>
              <a:t>Bestäm </a:t>
            </a:r>
            <a:r>
              <a:rPr dirty="0" sz="2300" spc="70" b="1">
                <a:solidFill>
                  <a:srgbClr val="FFFFFF"/>
                </a:solidFill>
                <a:latin typeface="Arial"/>
                <a:cs typeface="Arial"/>
              </a:rPr>
              <a:t>din </a:t>
            </a:r>
            <a:r>
              <a:rPr dirty="0" sz="2300" spc="40" b="1">
                <a:solidFill>
                  <a:srgbClr val="FFFFFF"/>
                </a:solidFill>
                <a:latin typeface="Arial"/>
                <a:cs typeface="Arial"/>
              </a:rPr>
              <a:t>avsedda </a:t>
            </a:r>
            <a:r>
              <a:rPr dirty="0" sz="2300" spc="130" b="1">
                <a:solidFill>
                  <a:srgbClr val="FFFFFF"/>
                </a:solidFill>
                <a:latin typeface="Arial"/>
                <a:cs typeface="Arial"/>
              </a:rPr>
              <a:t>effekt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(de </a:t>
            </a:r>
            <a:r>
              <a:rPr dirty="0" sz="1900" spc="-5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ultimat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upplösning,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Lucida Sans Unicode"/>
                <a:cs typeface="Lucida Sans Unicode"/>
              </a:rPr>
              <a:t>till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exempel: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u="sng" sz="16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minsknin</a:t>
            </a:r>
            <a:r>
              <a:rPr dirty="0" u="sng" sz="16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g</a:t>
            </a:r>
            <a:r>
              <a:rPr dirty="0" u="sng" sz="16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6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av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u="sng" sz="16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migrantarbetslösheten</a:t>
            </a:r>
            <a:r>
              <a:rPr dirty="0" u="sng" sz="16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600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i</a:t>
            </a:r>
            <a:r>
              <a:rPr dirty="0" u="sng" sz="16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6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det</a:t>
            </a:r>
            <a:r>
              <a:rPr dirty="0" u="sng" sz="16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6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lokala</a:t>
            </a:r>
            <a:r>
              <a:rPr dirty="0" u="sng" sz="16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området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)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MS UI Gothic"/>
              <a:buChar char="❑"/>
            </a:pPr>
            <a:endParaRPr sz="285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126315"/>
              <a:buFont typeface="MS UI Gothic"/>
              <a:buChar char="❑"/>
              <a:tabLst>
                <a:tab pos="355600" algn="l"/>
              </a:tabLst>
            </a:pPr>
            <a:r>
              <a:rPr dirty="0" sz="1900" spc="80" b="1">
                <a:solidFill>
                  <a:srgbClr val="FFFFFF"/>
                </a:solidFill>
                <a:latin typeface="Arial"/>
                <a:cs typeface="Arial"/>
              </a:rPr>
              <a:t>Artikulera</a:t>
            </a:r>
            <a:r>
              <a:rPr dirty="0" sz="1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FFFFFF"/>
                </a:solidFill>
                <a:latin typeface="Arial"/>
                <a:cs typeface="Arial"/>
              </a:rPr>
              <a:t>dina</a:t>
            </a:r>
            <a:r>
              <a:rPr dirty="0" sz="19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FFFFFF"/>
                </a:solidFill>
                <a:latin typeface="Arial"/>
                <a:cs typeface="Arial"/>
              </a:rPr>
              <a:t>långsiktiga</a:t>
            </a:r>
            <a:r>
              <a:rPr dirty="0" sz="19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 b="1">
                <a:solidFill>
                  <a:srgbClr val="FFFFFF"/>
                </a:solidFill>
                <a:latin typeface="Arial"/>
                <a:cs typeface="Arial"/>
              </a:rPr>
              <a:t>resultat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dirty="0" sz="1800" spc="-35">
                <a:solidFill>
                  <a:srgbClr val="FFFFFF"/>
                </a:solidFill>
                <a:latin typeface="Lucida Sans Unicode"/>
                <a:cs typeface="Lucida Sans Unicode"/>
              </a:rPr>
              <a:t>(Exempel: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Lucida Sans Unicode"/>
                <a:cs typeface="Lucida Sans Unicode"/>
              </a:rPr>
              <a:t>minska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arbetslösheten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måste 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migranter: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Lucida Sans Unicode"/>
                <a:cs typeface="Lucida Sans Unicode"/>
              </a:rPr>
              <a:t>skaffa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hållbara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Lucida Sans Unicode"/>
                <a:cs typeface="Lucida Sans Unicode"/>
              </a:rPr>
              <a:t>jobb,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arbetsgivare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måste </a:t>
            </a:r>
            <a:r>
              <a:rPr dirty="0" sz="1800" spc="-5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Lucida Sans Unicode"/>
                <a:cs typeface="Lucida Sans Unicode"/>
              </a:rPr>
              <a:t>öka</a:t>
            </a:r>
            <a:r>
              <a:rPr dirty="0" sz="18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migranternas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upptag)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12189460" cy="6487795"/>
            <a:chOff x="3047" y="0"/>
            <a:chExt cx="12189460" cy="6487795"/>
          </a:xfrm>
        </p:grpSpPr>
        <p:sp>
          <p:nvSpPr>
            <p:cNvPr id="3" name="object 3"/>
            <p:cNvSpPr/>
            <p:nvPr/>
          </p:nvSpPr>
          <p:spPr>
            <a:xfrm>
              <a:off x="405384" y="370331"/>
              <a:ext cx="11381740" cy="6117590"/>
            </a:xfrm>
            <a:custGeom>
              <a:avLst/>
              <a:gdLst/>
              <a:ahLst/>
              <a:cxnLst/>
              <a:rect l="l" t="t" r="r" b="b"/>
              <a:pathLst>
                <a:path w="11381740" h="6117590">
                  <a:moveTo>
                    <a:pt x="11381232" y="0"/>
                  </a:moveTo>
                  <a:lnTo>
                    <a:pt x="0" y="0"/>
                  </a:lnTo>
                  <a:lnTo>
                    <a:pt x="0" y="6117336"/>
                  </a:lnTo>
                  <a:lnTo>
                    <a:pt x="11381232" y="6117336"/>
                  </a:lnTo>
                  <a:lnTo>
                    <a:pt x="11381232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6099047"/>
              <a:ext cx="1732788" cy="126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616153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56837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8880" y="6161532"/>
              <a:ext cx="9723120" cy="0"/>
            </a:xfrm>
            <a:custGeom>
              <a:avLst/>
              <a:gdLst/>
              <a:ahLst/>
              <a:cxnLst/>
              <a:rect l="l" t="t" r="r" b="b"/>
              <a:pathLst>
                <a:path w="9723120" h="0">
                  <a:moveTo>
                    <a:pt x="972312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5412" y="0"/>
              <a:ext cx="4931663" cy="59436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8411" y="666567"/>
            <a:ext cx="9624060" cy="537781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0"/>
              </a:spcBef>
              <a:buSzPct val="114285"/>
              <a:buFont typeface="MS UI Gothic"/>
              <a:buChar char="❑"/>
              <a:tabLst>
                <a:tab pos="355600" algn="l"/>
              </a:tabLst>
            </a:pPr>
            <a:r>
              <a:rPr dirty="0" sz="2100" spc="70" b="1">
                <a:solidFill>
                  <a:srgbClr val="FFFFFF"/>
                </a:solidFill>
                <a:latin typeface="Arial"/>
                <a:cs typeface="Arial"/>
              </a:rPr>
              <a:t>Kartlägg</a:t>
            </a:r>
            <a:r>
              <a:rPr dirty="0" sz="2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75" b="1">
                <a:solidFill>
                  <a:srgbClr val="FFFFFF"/>
                </a:solidFill>
                <a:latin typeface="Arial"/>
                <a:cs typeface="Arial"/>
              </a:rPr>
              <a:t>dina</a:t>
            </a:r>
            <a:r>
              <a:rPr dirty="0" sz="2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95" b="1">
                <a:solidFill>
                  <a:srgbClr val="FFFFFF"/>
                </a:solidFill>
                <a:latin typeface="Arial"/>
                <a:cs typeface="Arial"/>
              </a:rPr>
              <a:t>mellanresultat</a:t>
            </a:r>
            <a:r>
              <a:rPr dirty="0" sz="2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55" b="1">
                <a:solidFill>
                  <a:srgbClr val="FFFFFF"/>
                </a:solidFill>
                <a:latin typeface="Arial"/>
                <a:cs typeface="Arial"/>
              </a:rPr>
              <a:t>baklänges</a:t>
            </a:r>
            <a:endParaRPr sz="2100">
              <a:latin typeface="Arial"/>
              <a:cs typeface="Arial"/>
            </a:endParaRPr>
          </a:p>
          <a:p>
            <a:pPr marL="355600" marR="3870960">
              <a:lnSpc>
                <a:spcPct val="112500"/>
              </a:lnSpc>
              <a:spcBef>
                <a:spcPts val="10"/>
              </a:spcBef>
            </a:pP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(arbeta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baklänges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och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rita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föregående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stegen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mycket </a:t>
            </a:r>
            <a:r>
              <a:rPr dirty="0" sz="1600" spc="-4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Lucida Sans Unicode"/>
                <a:cs typeface="Lucida Sans Unicode"/>
              </a:rPr>
              <a:t>mer</a:t>
            </a:r>
            <a:r>
              <a:rPr dirty="0" sz="16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detaljerat.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Exempel:</a:t>
            </a:r>
            <a:endParaRPr sz="1600">
              <a:latin typeface="Lucida Sans Unicode"/>
              <a:cs typeface="Lucida Sans Unicode"/>
            </a:endParaRPr>
          </a:p>
          <a:p>
            <a:pPr marL="12700" marR="3382645">
              <a:lnSpc>
                <a:spcPct val="105900"/>
              </a:lnSpc>
              <a:spcBef>
                <a:spcPts val="1015"/>
              </a:spcBef>
            </a:pP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För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att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uppnå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vårt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långsiktiga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resultat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"migranter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får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hållbara </a:t>
            </a:r>
            <a:r>
              <a:rPr dirty="0" sz="1700" spc="-5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jobb",</a:t>
            </a:r>
            <a:r>
              <a:rPr dirty="0" sz="17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måste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detta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FFFFFF"/>
                </a:solidFill>
                <a:latin typeface="Lucida Sans Unicode"/>
                <a:cs typeface="Lucida Sans Unicode"/>
              </a:rPr>
              <a:t>ske:</a:t>
            </a:r>
            <a:endParaRPr sz="17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430"/>
              </a:spcBef>
              <a:buSzPct val="142857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migranter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ökar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sina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arbetsspecifika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färdigheter</a:t>
            </a:r>
            <a:endParaRPr sz="14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175"/>
              </a:spcBef>
              <a:buSzPct val="117647"/>
              <a:buChar char="•"/>
              <a:tabLst>
                <a:tab pos="240665" algn="l"/>
                <a:tab pos="241300" algn="l"/>
              </a:tabLst>
            </a:pP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arbetstagarnas</a:t>
            </a:r>
            <a:r>
              <a:rPr dirty="0" sz="17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medvetenhet</a:t>
            </a:r>
            <a:r>
              <a:rPr dirty="0" sz="17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om</a:t>
            </a:r>
            <a:r>
              <a:rPr dirty="0" sz="17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frågan</a:t>
            </a:r>
            <a:r>
              <a:rPr dirty="0" sz="17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ökade</a:t>
            </a:r>
            <a:endParaRPr sz="17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115"/>
              </a:spcBef>
              <a:buSzPct val="117647"/>
              <a:buChar char="•"/>
              <a:tabLst>
                <a:tab pos="240665" algn="l"/>
                <a:tab pos="241300" algn="l"/>
              </a:tabLst>
            </a:pP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arbetsgivare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skapar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lika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möjligheter</a:t>
            </a:r>
            <a:endParaRPr sz="1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Lucida Sans Unicode"/>
              <a:cs typeface="Lucida Sans Unicode"/>
            </a:endParaRPr>
          </a:p>
          <a:p>
            <a:pPr marL="241300" marR="4196080" indent="-228600">
              <a:lnSpc>
                <a:spcPct val="112799"/>
              </a:lnSpc>
              <a:buSzPct val="126315"/>
              <a:buFont typeface="MS UI Gothic"/>
              <a:buChar char="❑"/>
              <a:tabLst>
                <a:tab pos="353060" algn="l"/>
              </a:tabLst>
            </a:pPr>
            <a:r>
              <a:rPr dirty="0" sz="1900" spc="95" b="1">
                <a:solidFill>
                  <a:srgbClr val="FFFFFF"/>
                </a:solidFill>
                <a:latin typeface="Arial"/>
                <a:cs typeface="Arial"/>
              </a:rPr>
              <a:t>Identifiera </a:t>
            </a:r>
            <a:r>
              <a:rPr dirty="0" sz="1900" spc="90" b="1">
                <a:solidFill>
                  <a:srgbClr val="FFFFFF"/>
                </a:solidFill>
                <a:latin typeface="Arial"/>
                <a:cs typeface="Arial"/>
              </a:rPr>
              <a:t>utgångar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(produkter,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tjänster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eller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faciliteter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som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hjälper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dig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att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uppnå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resultat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du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Lucida Sans Unicode"/>
                <a:cs typeface="Lucida Sans Unicode"/>
              </a:rPr>
              <a:t>har </a:t>
            </a:r>
            <a:r>
              <a:rPr dirty="0" sz="1600" spc="-4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identifierat)</a:t>
            </a:r>
            <a:endParaRPr sz="1600">
              <a:latin typeface="Lucida Sans Unicode"/>
              <a:cs typeface="Lucida Sans Unicode"/>
            </a:endParaRPr>
          </a:p>
          <a:p>
            <a:pPr marL="12700" marR="5080">
              <a:lnSpc>
                <a:spcPct val="119200"/>
              </a:lnSpc>
              <a:spcBef>
                <a:spcPts val="1845"/>
              </a:spcBef>
              <a:buSzPct val="120000"/>
              <a:buFont typeface="MS UI Gothic"/>
              <a:buChar char="❑"/>
              <a:tabLst>
                <a:tab pos="353060" algn="l"/>
              </a:tabLst>
            </a:pP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Förtydliga 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antaganden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(de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förutsättningar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som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måste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finnas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för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att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teorin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ska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fungera;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förklarar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logiken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bakom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det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övergripande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programmet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och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bakom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orsakssambanden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(till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exempel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visar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att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utdata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leder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till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ett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resultat,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eller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att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ett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resultat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leder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till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ett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annat)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teorin.)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12189460" cy="6487795"/>
            <a:chOff x="3047" y="0"/>
            <a:chExt cx="12189460" cy="6487795"/>
          </a:xfrm>
        </p:grpSpPr>
        <p:sp>
          <p:nvSpPr>
            <p:cNvPr id="3" name="object 3"/>
            <p:cNvSpPr/>
            <p:nvPr/>
          </p:nvSpPr>
          <p:spPr>
            <a:xfrm>
              <a:off x="405384" y="370331"/>
              <a:ext cx="11381740" cy="6117590"/>
            </a:xfrm>
            <a:custGeom>
              <a:avLst/>
              <a:gdLst/>
              <a:ahLst/>
              <a:cxnLst/>
              <a:rect l="l" t="t" r="r" b="b"/>
              <a:pathLst>
                <a:path w="11381740" h="6117590">
                  <a:moveTo>
                    <a:pt x="11381232" y="0"/>
                  </a:moveTo>
                  <a:lnTo>
                    <a:pt x="0" y="0"/>
                  </a:lnTo>
                  <a:lnTo>
                    <a:pt x="0" y="6117336"/>
                  </a:lnTo>
                  <a:lnTo>
                    <a:pt x="11381232" y="6117336"/>
                  </a:lnTo>
                  <a:lnTo>
                    <a:pt x="11381232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6099047"/>
              <a:ext cx="1732788" cy="126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616153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56837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8880" y="6161532"/>
              <a:ext cx="9723120" cy="0"/>
            </a:xfrm>
            <a:custGeom>
              <a:avLst/>
              <a:gdLst/>
              <a:ahLst/>
              <a:cxnLst/>
              <a:rect l="l" t="t" r="r" b="b"/>
              <a:pathLst>
                <a:path w="9723120" h="0">
                  <a:moveTo>
                    <a:pt x="972312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5412" y="0"/>
              <a:ext cx="4931663" cy="59436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8411" y="653288"/>
            <a:ext cx="5944870" cy="2868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425" indent="-340360">
              <a:lnSpc>
                <a:spcPct val="100000"/>
              </a:lnSpc>
              <a:spcBef>
                <a:spcPts val="100"/>
              </a:spcBef>
              <a:buSzPct val="133333"/>
              <a:buFont typeface="MS UI Gothic"/>
              <a:buChar char="❑"/>
              <a:tabLst>
                <a:tab pos="353060" algn="l"/>
              </a:tabLst>
            </a:pPr>
            <a:r>
              <a:rPr dirty="0" sz="1800" spc="95" b="1">
                <a:solidFill>
                  <a:srgbClr val="FFFFFF"/>
                </a:solidFill>
                <a:latin typeface="Arial"/>
                <a:cs typeface="Arial"/>
              </a:rPr>
              <a:t>Upprätta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5" b="1">
                <a:solidFill>
                  <a:srgbClr val="FFFFFF"/>
                </a:solidFill>
                <a:latin typeface="Arial"/>
                <a:cs typeface="Arial"/>
              </a:rPr>
              <a:t>tidslinjer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och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Arial"/>
                <a:cs typeface="Arial"/>
              </a:rPr>
              <a:t>planera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40" b="1">
                <a:solidFill>
                  <a:srgbClr val="FFFFFF"/>
                </a:solidFill>
                <a:latin typeface="Arial"/>
                <a:cs typeface="Arial"/>
              </a:rPr>
              <a:t>resurser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MS UI Gothic"/>
              <a:buChar char="❑"/>
            </a:pPr>
            <a:endParaRPr sz="4100">
              <a:latin typeface="Arial"/>
              <a:cs typeface="Arial"/>
            </a:endParaRPr>
          </a:p>
          <a:p>
            <a:pPr marL="241300" marR="5080" indent="-228600">
              <a:lnSpc>
                <a:spcPct val="112799"/>
              </a:lnSpc>
              <a:buSzPct val="133333"/>
              <a:buFont typeface="MS UI Gothic"/>
              <a:buChar char="❑"/>
              <a:tabLst>
                <a:tab pos="353060" algn="l"/>
              </a:tabLst>
            </a:pP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Skapa </a:t>
            </a:r>
            <a:r>
              <a:rPr dirty="0" sz="1800" spc="110" b="1">
                <a:solidFill>
                  <a:srgbClr val="FFFFFF"/>
                </a:solidFill>
                <a:latin typeface="Arial"/>
                <a:cs typeface="Arial"/>
              </a:rPr>
              <a:t>ditt </a:t>
            </a:r>
            <a:r>
              <a:rPr dirty="0" sz="1800" spc="80" b="1">
                <a:solidFill>
                  <a:srgbClr val="FFFFFF"/>
                </a:solidFill>
                <a:latin typeface="Arial"/>
                <a:cs typeface="Arial"/>
              </a:rPr>
              <a:t>diagram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och </a:t>
            </a:r>
            <a:r>
              <a:rPr dirty="0" sz="1800" spc="55" b="1">
                <a:solidFill>
                  <a:srgbClr val="FFFFFF"/>
                </a:solidFill>
                <a:latin typeface="Arial"/>
                <a:cs typeface="Arial"/>
              </a:rPr>
              <a:t>din </a:t>
            </a:r>
            <a:r>
              <a:rPr dirty="0" sz="1800" spc="70" b="1">
                <a:solidFill>
                  <a:srgbClr val="FFFFFF"/>
                </a:solidFill>
                <a:latin typeface="Arial"/>
                <a:cs typeface="Arial"/>
              </a:rPr>
              <a:t>berättelse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(Som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du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utveckla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din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teori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om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förändring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måste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du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göra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den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tillgänglig </a:t>
            </a:r>
            <a:r>
              <a:rPr dirty="0" sz="1600" spc="-50">
                <a:solidFill>
                  <a:srgbClr val="FFFFFF"/>
                </a:solidFill>
                <a:latin typeface="Lucida Sans Unicode"/>
                <a:cs typeface="Lucida Sans Unicode"/>
              </a:rPr>
              <a:t>i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ett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användbart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format.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flesta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tycker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att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ett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diagram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eller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karta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Lucida Sans Unicode"/>
                <a:cs typeface="Lucida Sans Unicode"/>
              </a:rPr>
              <a:t>är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Lucida Sans Unicode"/>
                <a:cs typeface="Lucida Sans Unicode"/>
              </a:rPr>
              <a:t>till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hjälp.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Lucida Sans Unicode"/>
                <a:cs typeface="Lucida Sans Unicode"/>
              </a:rPr>
              <a:t>Här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kan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du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hitta 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information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om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några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av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programvarualternativen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för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att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  <a:hlinkClick r:id="rId4"/>
              </a:rPr>
              <a:t>skapa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  <a:hlinkClick r:id="rId4"/>
              </a:rPr>
              <a:t>en:</a:t>
            </a:r>
            <a:r>
              <a:rPr dirty="0" u="sng" sz="1600" spc="-9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4"/>
              </a:rPr>
              <a:t>https://</a:t>
            </a:r>
            <a:r>
              <a:rPr dirty="0" u="sng" sz="1600" spc="-3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4"/>
              </a:rPr>
              <a:t>www.inspiringimpact.org/</a:t>
            </a:r>
            <a:r>
              <a:rPr dirty="0" u="sng" sz="1600" spc="-6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4"/>
              </a:rPr>
              <a:t>resource-</a:t>
            </a:r>
            <a:r>
              <a:rPr dirty="0" u="sng" sz="1600" spc="-45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4"/>
              </a:rPr>
              <a:t>library/ </a:t>
            </a:r>
            <a:r>
              <a:rPr dirty="0" sz="1600" spc="-35">
                <a:solidFill>
                  <a:srgbClr val="0563C0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8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4"/>
              </a:rPr>
              <a:t>thebest-software-to-create-a-theory-of-change/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411" y="4037321"/>
            <a:ext cx="6151880" cy="143573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352425" indent="-340360">
              <a:lnSpc>
                <a:spcPct val="100000"/>
              </a:lnSpc>
              <a:spcBef>
                <a:spcPts val="565"/>
              </a:spcBef>
              <a:buSzPct val="150000"/>
              <a:buFont typeface="MS UI Gothic"/>
              <a:buChar char="❑"/>
              <a:tabLst>
                <a:tab pos="353060" algn="l"/>
              </a:tabLst>
            </a:pP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Gör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redo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30" b="1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använda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FFFFFF"/>
                </a:solidFill>
                <a:latin typeface="Arial"/>
                <a:cs typeface="Arial"/>
              </a:rPr>
              <a:t>teori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förändring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(Nu</a:t>
            </a:r>
            <a:endParaRPr sz="1350">
              <a:latin typeface="Lucida Sans Unicode"/>
              <a:cs typeface="Lucida Sans Unicode"/>
            </a:endParaRPr>
          </a:p>
          <a:p>
            <a:pPr marL="241300" marR="5080">
              <a:lnSpc>
                <a:spcPct val="120000"/>
              </a:lnSpc>
              <a:spcBef>
                <a:spcPts val="75"/>
              </a:spcBef>
            </a:pP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du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Lucida Sans Unicode"/>
                <a:cs typeface="Lucida Sans Unicode"/>
              </a:rPr>
              <a:t>har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skapat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din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teori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om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förändring,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glöm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inte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att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använda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den.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teori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kan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hjälpa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dig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att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planera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ditt projekt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eller ingå </a:t>
            </a:r>
            <a:r>
              <a:rPr dirty="0" sz="1500" spc="-50">
                <a:solidFill>
                  <a:srgbClr val="FFFFFF"/>
                </a:solidFill>
                <a:latin typeface="Lucida Sans Unicode"/>
                <a:cs typeface="Lucida Sans Unicode"/>
              </a:rPr>
              <a:t>i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din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 organisations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strategi.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Det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kan </a:t>
            </a:r>
            <a:r>
              <a:rPr dirty="0" sz="1500" spc="-35">
                <a:solidFill>
                  <a:srgbClr val="FFFFFF"/>
                </a:solidFill>
                <a:latin typeface="Lucida Sans Unicode"/>
                <a:cs typeface="Lucida Sans Unicode"/>
              </a:rPr>
              <a:t>också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hjälpa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dig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att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kommunicera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kortfattat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om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ditt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arbete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och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den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förändring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det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gör.)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76C5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84" y="2312067"/>
              <a:ext cx="3997404" cy="40472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38164" y="3936391"/>
              <a:ext cx="452120" cy="2006600"/>
            </a:xfrm>
            <a:custGeom>
              <a:avLst/>
              <a:gdLst/>
              <a:ahLst/>
              <a:cxnLst/>
              <a:rect l="l" t="t" r="r" b="b"/>
              <a:pathLst>
                <a:path w="452120" h="2006600">
                  <a:moveTo>
                    <a:pt x="184749" y="0"/>
                  </a:moveTo>
                  <a:lnTo>
                    <a:pt x="0" y="1071055"/>
                  </a:lnTo>
                  <a:lnTo>
                    <a:pt x="184749" y="2006498"/>
                  </a:lnTo>
                  <a:lnTo>
                    <a:pt x="319859" y="2006498"/>
                  </a:lnTo>
                  <a:lnTo>
                    <a:pt x="243533" y="1121995"/>
                  </a:lnTo>
                  <a:lnTo>
                    <a:pt x="452076" y="388433"/>
                  </a:lnTo>
                  <a:lnTo>
                    <a:pt x="184749" y="0"/>
                  </a:lnTo>
                  <a:close/>
                </a:path>
              </a:pathLst>
            </a:custGeom>
            <a:solidFill>
              <a:srgbClr val="4248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9260" y="1959302"/>
              <a:ext cx="2253532" cy="42316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031230" marR="5080" indent="488950">
              <a:lnSpc>
                <a:spcPct val="123900"/>
              </a:lnSpc>
              <a:spcBef>
                <a:spcPts val="105"/>
              </a:spcBef>
            </a:pPr>
            <a:r>
              <a:rPr dirty="0" sz="2700" spc="114"/>
              <a:t>Alternativa </a:t>
            </a:r>
            <a:r>
              <a:rPr dirty="0" sz="2700" spc="140"/>
              <a:t>former </a:t>
            </a:r>
            <a:r>
              <a:rPr dirty="0" sz="2700" spc="80"/>
              <a:t>av </a:t>
            </a:r>
            <a:r>
              <a:rPr dirty="0" sz="2700" spc="85"/>
              <a:t> </a:t>
            </a:r>
            <a:r>
              <a:rPr dirty="0" spc="105"/>
              <a:t>Medling </a:t>
            </a:r>
            <a:r>
              <a:rPr dirty="0" spc="60"/>
              <a:t>(konst, sport, </a:t>
            </a:r>
            <a:r>
              <a:rPr dirty="0" spc="65"/>
              <a:t> </a:t>
            </a:r>
            <a:r>
              <a:rPr dirty="0" spc="105"/>
              <a:t>volontärarbete,</a:t>
            </a:r>
            <a:r>
              <a:rPr dirty="0" spc="-65"/>
              <a:t> </a:t>
            </a:r>
            <a:r>
              <a:rPr dirty="0" spc="75"/>
              <a:t>personligt</a:t>
            </a:r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9404731" y="2292096"/>
            <a:ext cx="174180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110" b="1">
                <a:solidFill>
                  <a:srgbClr val="FFFFFF"/>
                </a:solidFill>
                <a:latin typeface="Arial"/>
                <a:cs typeface="Arial"/>
              </a:rPr>
              <a:t>varumärke)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12189460" cy="6858000"/>
            <a:chOff x="3047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405384" y="370331"/>
              <a:ext cx="11381740" cy="6117590"/>
            </a:xfrm>
            <a:custGeom>
              <a:avLst/>
              <a:gdLst/>
              <a:ahLst/>
              <a:cxnLst/>
              <a:rect l="l" t="t" r="r" b="b"/>
              <a:pathLst>
                <a:path w="11381740" h="6117590">
                  <a:moveTo>
                    <a:pt x="11381232" y="0"/>
                  </a:moveTo>
                  <a:lnTo>
                    <a:pt x="0" y="0"/>
                  </a:lnTo>
                  <a:lnTo>
                    <a:pt x="0" y="6117336"/>
                  </a:lnTo>
                  <a:lnTo>
                    <a:pt x="11381232" y="6117336"/>
                  </a:lnTo>
                  <a:lnTo>
                    <a:pt x="11381232" y="0"/>
                  </a:lnTo>
                  <a:close/>
                </a:path>
              </a:pathLst>
            </a:custGeom>
            <a:solidFill>
              <a:srgbClr val="A637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6099047"/>
              <a:ext cx="1732788" cy="126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616153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56837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8880" y="6161532"/>
              <a:ext cx="9723120" cy="0"/>
            </a:xfrm>
            <a:custGeom>
              <a:avLst/>
              <a:gdLst/>
              <a:ahLst/>
              <a:cxnLst/>
              <a:rect l="l" t="t" r="r" b="b"/>
              <a:pathLst>
                <a:path w="9723120" h="0">
                  <a:moveTo>
                    <a:pt x="972312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812" y="0"/>
              <a:ext cx="5689092" cy="6857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2259" y="676020"/>
              <a:ext cx="2227452" cy="208771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25955" y="578477"/>
            <a:ext cx="2429510" cy="1141095"/>
          </a:xfrm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900" spc="85"/>
              <a:t>Dubbelklicka</a:t>
            </a:r>
            <a:endParaRPr sz="2900"/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3800" spc="15"/>
              <a:t>och</a:t>
            </a:r>
            <a:r>
              <a:rPr dirty="0" sz="3800" spc="-114"/>
              <a:t> </a:t>
            </a:r>
            <a:r>
              <a:rPr dirty="0" sz="3800" spc="20"/>
              <a:t>läs</a:t>
            </a:r>
            <a:endParaRPr sz="3800"/>
          </a:p>
        </p:txBody>
      </p:sp>
      <p:sp>
        <p:nvSpPr>
          <p:cNvPr id="10" name="object 10"/>
          <p:cNvSpPr txBox="1"/>
          <p:nvPr/>
        </p:nvSpPr>
        <p:spPr>
          <a:xfrm>
            <a:off x="1037640" y="2217664"/>
            <a:ext cx="3802379" cy="3372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2975"/>
              </a:lnSpc>
              <a:spcBef>
                <a:spcPts val="110"/>
              </a:spcBef>
            </a:pPr>
            <a:r>
              <a:rPr dirty="0" sz="2600" spc="70" i="1">
                <a:solidFill>
                  <a:srgbClr val="FFFFFF"/>
                </a:solidFill>
                <a:latin typeface="Trebuchet MS"/>
                <a:cs typeface="Trebuchet MS"/>
              </a:rPr>
              <a:t>"Medling</a:t>
            </a:r>
            <a:r>
              <a:rPr dirty="0" sz="260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10" i="1">
                <a:solidFill>
                  <a:srgbClr val="FFFFFF"/>
                </a:solidFill>
                <a:latin typeface="Trebuchet MS"/>
                <a:cs typeface="Trebuchet MS"/>
              </a:rPr>
              <a:t>är</a:t>
            </a:r>
            <a:r>
              <a:rPr dirty="0" sz="260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125" i="1">
                <a:solidFill>
                  <a:srgbClr val="FFFFFF"/>
                </a:solidFill>
                <a:latin typeface="Trebuchet MS"/>
                <a:cs typeface="Trebuchet MS"/>
              </a:rPr>
              <a:t>ett</a:t>
            </a:r>
            <a:r>
              <a:rPr dirty="0" sz="260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25" i="1">
                <a:solidFill>
                  <a:srgbClr val="FFFFFF"/>
                </a:solidFill>
                <a:latin typeface="Trebuchet MS"/>
                <a:cs typeface="Trebuchet MS"/>
              </a:rPr>
              <a:t>annat</a:t>
            </a:r>
            <a:r>
              <a:rPr dirty="0" sz="260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50" i="1">
                <a:solidFill>
                  <a:srgbClr val="FFFFFF"/>
                </a:solidFill>
                <a:latin typeface="Trebuchet MS"/>
                <a:cs typeface="Trebuchet MS"/>
              </a:rPr>
              <a:t>ord</a:t>
            </a:r>
            <a:endParaRPr sz="2600">
              <a:latin typeface="Trebuchet MS"/>
              <a:cs typeface="Trebuchet MS"/>
            </a:endParaRPr>
          </a:p>
          <a:p>
            <a:pPr algn="ctr" marR="66040">
              <a:lnSpc>
                <a:spcPts val="3215"/>
              </a:lnSpc>
            </a:pPr>
            <a:r>
              <a:rPr dirty="0" sz="2800" spc="-40" i="1">
                <a:solidFill>
                  <a:srgbClr val="FFFFFF"/>
                </a:solidFill>
                <a:latin typeface="Trebuchet MS"/>
                <a:cs typeface="Trebuchet MS"/>
              </a:rPr>
              <a:t>för</a:t>
            </a:r>
            <a:r>
              <a:rPr dirty="0" sz="2800" spc="-14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25" i="1">
                <a:solidFill>
                  <a:srgbClr val="FFFFFF"/>
                </a:solidFill>
                <a:latin typeface="Trebuchet MS"/>
                <a:cs typeface="Trebuchet MS"/>
              </a:rPr>
              <a:t>vänskap.</a:t>
            </a:r>
            <a:endParaRPr sz="2800">
              <a:latin typeface="Trebuchet MS"/>
              <a:cs typeface="Trebuchet MS"/>
            </a:endParaRPr>
          </a:p>
          <a:p>
            <a:pPr algn="ctr" marL="109220">
              <a:lnSpc>
                <a:spcPct val="100000"/>
              </a:lnSpc>
              <a:spcBef>
                <a:spcPts val="969"/>
              </a:spcBef>
            </a:pPr>
            <a:r>
              <a:rPr dirty="0" sz="2500" spc="65" i="1">
                <a:solidFill>
                  <a:srgbClr val="FFFFFF"/>
                </a:solidFill>
                <a:latin typeface="Trebuchet MS"/>
                <a:cs typeface="Trebuchet MS"/>
              </a:rPr>
              <a:t>Migrantgemenskap</a:t>
            </a:r>
            <a:endParaRPr sz="2500">
              <a:latin typeface="Trebuchet MS"/>
              <a:cs typeface="Trebuchet MS"/>
            </a:endParaRPr>
          </a:p>
          <a:p>
            <a:pPr algn="ctr" marL="64769">
              <a:lnSpc>
                <a:spcPts val="2150"/>
              </a:lnSpc>
              <a:spcBef>
                <a:spcPts val="675"/>
              </a:spcBef>
            </a:pPr>
            <a:r>
              <a:rPr dirty="0" sz="1850" spc="30" i="1">
                <a:solidFill>
                  <a:srgbClr val="FFFFFF"/>
                </a:solidFill>
                <a:latin typeface="Trebuchet MS"/>
                <a:cs typeface="Trebuchet MS"/>
              </a:rPr>
              <a:t>Medlare</a:t>
            </a:r>
            <a:r>
              <a:rPr dirty="0" sz="1850" spc="-12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20" i="1">
                <a:solidFill>
                  <a:srgbClr val="FFFFFF"/>
                </a:solidFill>
                <a:latin typeface="Trebuchet MS"/>
                <a:cs typeface="Trebuchet MS"/>
              </a:rPr>
              <a:t>tillhandahåller</a:t>
            </a:r>
            <a:endParaRPr sz="1850">
              <a:latin typeface="Trebuchet MS"/>
              <a:cs typeface="Trebuchet MS"/>
            </a:endParaRPr>
          </a:p>
          <a:p>
            <a:pPr marL="824865" marR="339090" indent="-534035">
              <a:lnSpc>
                <a:spcPts val="3020"/>
              </a:lnSpc>
              <a:spcBef>
                <a:spcPts val="310"/>
              </a:spcBef>
            </a:pPr>
            <a:r>
              <a:rPr dirty="0" sz="2800" spc="70" i="1">
                <a:solidFill>
                  <a:srgbClr val="FFFFFF"/>
                </a:solidFill>
                <a:latin typeface="Trebuchet MS"/>
                <a:cs typeface="Trebuchet MS"/>
              </a:rPr>
              <a:t>vänskap</a:t>
            </a:r>
            <a:r>
              <a:rPr dirty="0" sz="2800" spc="-1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16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800" spc="-1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135" i="1">
                <a:solidFill>
                  <a:srgbClr val="FFFFFF"/>
                </a:solidFill>
                <a:latin typeface="Trebuchet MS"/>
                <a:cs typeface="Trebuchet MS"/>
              </a:rPr>
              <a:t>många </a:t>
            </a:r>
            <a:r>
              <a:rPr dirty="0" sz="2800" spc="-82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35" i="1">
                <a:solidFill>
                  <a:srgbClr val="FFFFFF"/>
                </a:solidFill>
                <a:latin typeface="Trebuchet MS"/>
                <a:cs typeface="Trebuchet MS"/>
              </a:rPr>
              <a:t>olika</a:t>
            </a:r>
            <a:r>
              <a:rPr dirty="0" sz="2800" spc="-1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95" i="1">
                <a:solidFill>
                  <a:srgbClr val="FFFFFF"/>
                </a:solidFill>
                <a:latin typeface="Trebuchet MS"/>
                <a:cs typeface="Trebuchet MS"/>
              </a:rPr>
              <a:t>former.”</a:t>
            </a:r>
            <a:endParaRPr sz="2800">
              <a:latin typeface="Trebuchet MS"/>
              <a:cs typeface="Trebuchet MS"/>
            </a:endParaRPr>
          </a:p>
          <a:p>
            <a:pPr marL="454025">
              <a:lnSpc>
                <a:spcPts val="2865"/>
              </a:lnSpc>
              <a:spcBef>
                <a:spcPts val="919"/>
              </a:spcBef>
            </a:pPr>
            <a:r>
              <a:rPr dirty="0" sz="2500" spc="-150" i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5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65" i="1">
                <a:solidFill>
                  <a:srgbClr val="FFFFFF"/>
                </a:solidFill>
                <a:latin typeface="Trebuchet MS"/>
                <a:cs typeface="Trebuchet MS"/>
              </a:rPr>
              <a:t>Migrantgemenskap</a:t>
            </a:r>
            <a:endParaRPr sz="2500">
              <a:latin typeface="Trebuchet MS"/>
              <a:cs typeface="Trebuchet MS"/>
            </a:endParaRPr>
          </a:p>
          <a:p>
            <a:pPr marL="303530">
              <a:lnSpc>
                <a:spcPts val="3225"/>
              </a:lnSpc>
            </a:pPr>
            <a:r>
              <a:rPr dirty="0" sz="2800" spc="35" i="1">
                <a:solidFill>
                  <a:srgbClr val="FFFFFF"/>
                </a:solidFill>
                <a:latin typeface="Trebuchet MS"/>
                <a:cs typeface="Trebuchet MS"/>
              </a:rPr>
              <a:t>Medlare</a:t>
            </a:r>
            <a:r>
              <a:rPr dirty="0" sz="2800" spc="-14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45" i="1">
                <a:solidFill>
                  <a:srgbClr val="FFBF00"/>
                </a:solidFill>
                <a:latin typeface="Trebuchet MS"/>
                <a:cs typeface="Trebuchet MS"/>
              </a:rPr>
              <a:t>projekt</a:t>
            </a:r>
            <a:r>
              <a:rPr dirty="0" sz="2800" spc="-145" i="1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dirty="0" sz="2800" spc="30" i="1">
                <a:solidFill>
                  <a:srgbClr val="FFBF00"/>
                </a:solidFill>
                <a:latin typeface="Trebuchet MS"/>
                <a:cs typeface="Trebuchet MS"/>
              </a:rPr>
              <a:t>lag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2130" y="2309622"/>
            <a:ext cx="969644" cy="881380"/>
          </a:xfrm>
          <a:custGeom>
            <a:avLst/>
            <a:gdLst/>
            <a:ahLst/>
            <a:cxnLst/>
            <a:rect l="l" t="t" r="r" b="b"/>
            <a:pathLst>
              <a:path w="969645" h="881380">
                <a:moveTo>
                  <a:pt x="848487" y="220852"/>
                </a:moveTo>
                <a:lnTo>
                  <a:pt x="858774" y="211581"/>
                </a:lnTo>
                <a:lnTo>
                  <a:pt x="870585" y="206248"/>
                </a:lnTo>
                <a:lnTo>
                  <a:pt x="883793" y="202183"/>
                </a:lnTo>
                <a:lnTo>
                  <a:pt x="895603" y="199516"/>
                </a:lnTo>
                <a:lnTo>
                  <a:pt x="908812" y="196850"/>
                </a:lnTo>
                <a:lnTo>
                  <a:pt x="922147" y="191515"/>
                </a:lnTo>
                <a:lnTo>
                  <a:pt x="933830" y="184785"/>
                </a:lnTo>
                <a:lnTo>
                  <a:pt x="947166" y="175387"/>
                </a:lnTo>
                <a:lnTo>
                  <a:pt x="957452" y="164718"/>
                </a:lnTo>
                <a:lnTo>
                  <a:pt x="963295" y="152653"/>
                </a:lnTo>
                <a:lnTo>
                  <a:pt x="967740" y="139318"/>
                </a:lnTo>
                <a:lnTo>
                  <a:pt x="969264" y="124587"/>
                </a:lnTo>
                <a:lnTo>
                  <a:pt x="967740" y="112522"/>
                </a:lnTo>
                <a:lnTo>
                  <a:pt x="966343" y="100456"/>
                </a:lnTo>
                <a:lnTo>
                  <a:pt x="961898" y="89788"/>
                </a:lnTo>
                <a:lnTo>
                  <a:pt x="935354" y="48260"/>
                </a:lnTo>
                <a:lnTo>
                  <a:pt x="926465" y="38862"/>
                </a:lnTo>
                <a:lnTo>
                  <a:pt x="894079" y="17399"/>
                </a:lnTo>
                <a:lnTo>
                  <a:pt x="857250" y="2793"/>
                </a:lnTo>
                <a:lnTo>
                  <a:pt x="832231" y="0"/>
                </a:lnTo>
                <a:lnTo>
                  <a:pt x="816102" y="1397"/>
                </a:lnTo>
                <a:lnTo>
                  <a:pt x="801370" y="5333"/>
                </a:lnTo>
                <a:lnTo>
                  <a:pt x="788035" y="10794"/>
                </a:lnTo>
                <a:lnTo>
                  <a:pt x="776224" y="20065"/>
                </a:lnTo>
                <a:lnTo>
                  <a:pt x="765937" y="30861"/>
                </a:lnTo>
                <a:lnTo>
                  <a:pt x="758571" y="42925"/>
                </a:lnTo>
                <a:lnTo>
                  <a:pt x="754253" y="53593"/>
                </a:lnTo>
                <a:lnTo>
                  <a:pt x="751205" y="65658"/>
                </a:lnTo>
                <a:lnTo>
                  <a:pt x="746887" y="77724"/>
                </a:lnTo>
                <a:lnTo>
                  <a:pt x="742442" y="88391"/>
                </a:lnTo>
                <a:lnTo>
                  <a:pt x="736473" y="100456"/>
                </a:lnTo>
                <a:lnTo>
                  <a:pt x="726186" y="109854"/>
                </a:lnTo>
                <a:lnTo>
                  <a:pt x="710057" y="124587"/>
                </a:lnTo>
                <a:lnTo>
                  <a:pt x="695198" y="133857"/>
                </a:lnTo>
                <a:lnTo>
                  <a:pt x="681990" y="139318"/>
                </a:lnTo>
                <a:lnTo>
                  <a:pt x="670179" y="141858"/>
                </a:lnTo>
                <a:lnTo>
                  <a:pt x="658495" y="141858"/>
                </a:lnTo>
                <a:lnTo>
                  <a:pt x="617220" y="115188"/>
                </a:lnTo>
                <a:lnTo>
                  <a:pt x="584835" y="77724"/>
                </a:lnTo>
                <a:lnTo>
                  <a:pt x="558292" y="48260"/>
                </a:lnTo>
                <a:lnTo>
                  <a:pt x="543560" y="32130"/>
                </a:lnTo>
                <a:lnTo>
                  <a:pt x="527304" y="16128"/>
                </a:lnTo>
                <a:lnTo>
                  <a:pt x="518541" y="9398"/>
                </a:lnTo>
                <a:lnTo>
                  <a:pt x="506730" y="4063"/>
                </a:lnTo>
                <a:lnTo>
                  <a:pt x="496443" y="1397"/>
                </a:lnTo>
                <a:lnTo>
                  <a:pt x="484632" y="0"/>
                </a:lnTo>
                <a:lnTo>
                  <a:pt x="441960" y="20065"/>
                </a:lnTo>
                <a:lnTo>
                  <a:pt x="408050" y="41528"/>
                </a:lnTo>
                <a:lnTo>
                  <a:pt x="388874" y="53593"/>
                </a:lnTo>
                <a:lnTo>
                  <a:pt x="354965" y="83057"/>
                </a:lnTo>
                <a:lnTo>
                  <a:pt x="328549" y="115188"/>
                </a:lnTo>
                <a:lnTo>
                  <a:pt x="321183" y="132587"/>
                </a:lnTo>
                <a:lnTo>
                  <a:pt x="318262" y="140588"/>
                </a:lnTo>
                <a:lnTo>
                  <a:pt x="316738" y="148589"/>
                </a:lnTo>
                <a:lnTo>
                  <a:pt x="316738" y="156590"/>
                </a:lnTo>
                <a:lnTo>
                  <a:pt x="338836" y="198119"/>
                </a:lnTo>
                <a:lnTo>
                  <a:pt x="350647" y="206248"/>
                </a:lnTo>
                <a:lnTo>
                  <a:pt x="362331" y="211581"/>
                </a:lnTo>
                <a:lnTo>
                  <a:pt x="374142" y="216915"/>
                </a:lnTo>
                <a:lnTo>
                  <a:pt x="387477" y="219582"/>
                </a:lnTo>
                <a:lnTo>
                  <a:pt x="400685" y="222250"/>
                </a:lnTo>
                <a:lnTo>
                  <a:pt x="414020" y="227583"/>
                </a:lnTo>
                <a:lnTo>
                  <a:pt x="425704" y="233044"/>
                </a:lnTo>
                <a:lnTo>
                  <a:pt x="437515" y="242315"/>
                </a:lnTo>
                <a:lnTo>
                  <a:pt x="447802" y="252983"/>
                </a:lnTo>
                <a:lnTo>
                  <a:pt x="453644" y="265049"/>
                </a:lnTo>
                <a:lnTo>
                  <a:pt x="458089" y="278511"/>
                </a:lnTo>
                <a:lnTo>
                  <a:pt x="459613" y="294513"/>
                </a:lnTo>
                <a:lnTo>
                  <a:pt x="458089" y="305307"/>
                </a:lnTo>
                <a:lnTo>
                  <a:pt x="456692" y="317245"/>
                </a:lnTo>
                <a:lnTo>
                  <a:pt x="452247" y="328040"/>
                </a:lnTo>
                <a:lnTo>
                  <a:pt x="425704" y="369569"/>
                </a:lnTo>
                <a:lnTo>
                  <a:pt x="416814" y="378840"/>
                </a:lnTo>
                <a:lnTo>
                  <a:pt x="406527" y="386841"/>
                </a:lnTo>
                <a:lnTo>
                  <a:pt x="396240" y="394969"/>
                </a:lnTo>
                <a:lnTo>
                  <a:pt x="385953" y="400303"/>
                </a:lnTo>
                <a:lnTo>
                  <a:pt x="374142" y="407035"/>
                </a:lnTo>
                <a:lnTo>
                  <a:pt x="362331" y="410972"/>
                </a:lnTo>
                <a:lnTo>
                  <a:pt x="349123" y="415036"/>
                </a:lnTo>
                <a:lnTo>
                  <a:pt x="335915" y="416305"/>
                </a:lnTo>
                <a:lnTo>
                  <a:pt x="324104" y="417702"/>
                </a:lnTo>
                <a:lnTo>
                  <a:pt x="307848" y="416305"/>
                </a:lnTo>
                <a:lnTo>
                  <a:pt x="293243" y="412368"/>
                </a:lnTo>
                <a:lnTo>
                  <a:pt x="278384" y="407035"/>
                </a:lnTo>
                <a:lnTo>
                  <a:pt x="266700" y="397637"/>
                </a:lnTo>
                <a:lnTo>
                  <a:pt x="256412" y="386841"/>
                </a:lnTo>
                <a:lnTo>
                  <a:pt x="248920" y="374776"/>
                </a:lnTo>
                <a:lnTo>
                  <a:pt x="244602" y="362838"/>
                </a:lnTo>
                <a:lnTo>
                  <a:pt x="240157" y="350774"/>
                </a:lnTo>
                <a:lnTo>
                  <a:pt x="237236" y="340105"/>
                </a:lnTo>
                <a:lnTo>
                  <a:pt x="232791" y="329311"/>
                </a:lnTo>
                <a:lnTo>
                  <a:pt x="226949" y="318642"/>
                </a:lnTo>
                <a:lnTo>
                  <a:pt x="218059" y="307848"/>
                </a:lnTo>
                <a:lnTo>
                  <a:pt x="182753" y="289178"/>
                </a:lnTo>
                <a:lnTo>
                  <a:pt x="172339" y="287781"/>
                </a:lnTo>
                <a:lnTo>
                  <a:pt x="163575" y="287781"/>
                </a:lnTo>
                <a:lnTo>
                  <a:pt x="154686" y="289178"/>
                </a:lnTo>
                <a:lnTo>
                  <a:pt x="145923" y="291845"/>
                </a:lnTo>
                <a:lnTo>
                  <a:pt x="135636" y="294513"/>
                </a:lnTo>
                <a:lnTo>
                  <a:pt x="91440" y="322579"/>
                </a:lnTo>
                <a:lnTo>
                  <a:pt x="58928" y="353440"/>
                </a:lnTo>
                <a:lnTo>
                  <a:pt x="45720" y="370839"/>
                </a:lnTo>
                <a:lnTo>
                  <a:pt x="32512" y="386841"/>
                </a:lnTo>
                <a:lnTo>
                  <a:pt x="22098" y="401574"/>
                </a:lnTo>
                <a:lnTo>
                  <a:pt x="5969" y="427100"/>
                </a:lnTo>
                <a:lnTo>
                  <a:pt x="1524" y="435101"/>
                </a:lnTo>
                <a:lnTo>
                  <a:pt x="0" y="440436"/>
                </a:lnTo>
                <a:lnTo>
                  <a:pt x="1524" y="451103"/>
                </a:lnTo>
                <a:lnTo>
                  <a:pt x="4445" y="460501"/>
                </a:lnTo>
                <a:lnTo>
                  <a:pt x="10287" y="471297"/>
                </a:lnTo>
                <a:lnTo>
                  <a:pt x="17780" y="479298"/>
                </a:lnTo>
                <a:lnTo>
                  <a:pt x="35433" y="494029"/>
                </a:lnTo>
                <a:lnTo>
                  <a:pt x="53086" y="507364"/>
                </a:lnTo>
                <a:lnTo>
                  <a:pt x="85471" y="531494"/>
                </a:lnTo>
                <a:lnTo>
                  <a:pt x="114935" y="551561"/>
                </a:lnTo>
                <a:lnTo>
                  <a:pt x="126746" y="560958"/>
                </a:lnTo>
                <a:lnTo>
                  <a:pt x="138430" y="570229"/>
                </a:lnTo>
                <a:lnTo>
                  <a:pt x="145923" y="579627"/>
                </a:lnTo>
                <a:lnTo>
                  <a:pt x="153289" y="589026"/>
                </a:lnTo>
                <a:lnTo>
                  <a:pt x="156210" y="598424"/>
                </a:lnTo>
                <a:lnTo>
                  <a:pt x="156210" y="609091"/>
                </a:lnTo>
                <a:lnTo>
                  <a:pt x="153289" y="619760"/>
                </a:lnTo>
                <a:lnTo>
                  <a:pt x="147320" y="631825"/>
                </a:lnTo>
                <a:lnTo>
                  <a:pt x="137033" y="645287"/>
                </a:lnTo>
                <a:lnTo>
                  <a:pt x="120777" y="660018"/>
                </a:lnTo>
                <a:lnTo>
                  <a:pt x="85471" y="678688"/>
                </a:lnTo>
                <a:lnTo>
                  <a:pt x="60452" y="684022"/>
                </a:lnTo>
                <a:lnTo>
                  <a:pt x="47117" y="689482"/>
                </a:lnTo>
                <a:lnTo>
                  <a:pt x="35433" y="696087"/>
                </a:lnTo>
                <a:lnTo>
                  <a:pt x="22098" y="705485"/>
                </a:lnTo>
                <a:lnTo>
                  <a:pt x="11811" y="716152"/>
                </a:lnTo>
                <a:lnTo>
                  <a:pt x="5969" y="728217"/>
                </a:lnTo>
                <a:lnTo>
                  <a:pt x="1524" y="741552"/>
                </a:lnTo>
                <a:lnTo>
                  <a:pt x="0" y="756285"/>
                </a:lnTo>
                <a:lnTo>
                  <a:pt x="13335" y="803148"/>
                </a:lnTo>
                <a:lnTo>
                  <a:pt x="42799" y="842010"/>
                </a:lnTo>
                <a:lnTo>
                  <a:pt x="75184" y="863473"/>
                </a:lnTo>
                <a:lnTo>
                  <a:pt x="112014" y="878204"/>
                </a:lnTo>
                <a:lnTo>
                  <a:pt x="137033" y="880872"/>
                </a:lnTo>
                <a:lnTo>
                  <a:pt x="153289" y="879475"/>
                </a:lnTo>
                <a:lnTo>
                  <a:pt x="167894" y="875538"/>
                </a:lnTo>
                <a:lnTo>
                  <a:pt x="181229" y="870203"/>
                </a:lnTo>
                <a:lnTo>
                  <a:pt x="193040" y="860805"/>
                </a:lnTo>
                <a:lnTo>
                  <a:pt x="203327" y="850011"/>
                </a:lnTo>
                <a:lnTo>
                  <a:pt x="210693" y="837945"/>
                </a:lnTo>
                <a:lnTo>
                  <a:pt x="215137" y="827277"/>
                </a:lnTo>
                <a:lnTo>
                  <a:pt x="218059" y="815213"/>
                </a:lnTo>
                <a:lnTo>
                  <a:pt x="222504" y="803148"/>
                </a:lnTo>
                <a:lnTo>
                  <a:pt x="226949" y="792479"/>
                </a:lnTo>
                <a:lnTo>
                  <a:pt x="232791" y="780414"/>
                </a:lnTo>
                <a:lnTo>
                  <a:pt x="243078" y="771016"/>
                </a:lnTo>
                <a:lnTo>
                  <a:pt x="259207" y="757681"/>
                </a:lnTo>
                <a:lnTo>
                  <a:pt x="274066" y="747013"/>
                </a:lnTo>
                <a:lnTo>
                  <a:pt x="287274" y="741552"/>
                </a:lnTo>
                <a:lnTo>
                  <a:pt x="299085" y="739013"/>
                </a:lnTo>
                <a:lnTo>
                  <a:pt x="310896" y="739013"/>
                </a:lnTo>
                <a:lnTo>
                  <a:pt x="352044" y="765682"/>
                </a:lnTo>
                <a:lnTo>
                  <a:pt x="384556" y="803148"/>
                </a:lnTo>
                <a:lnTo>
                  <a:pt x="410972" y="832612"/>
                </a:lnTo>
                <a:lnTo>
                  <a:pt x="425704" y="848740"/>
                </a:lnTo>
                <a:lnTo>
                  <a:pt x="441960" y="864742"/>
                </a:lnTo>
                <a:lnTo>
                  <a:pt x="450850" y="871474"/>
                </a:lnTo>
                <a:lnTo>
                  <a:pt x="462534" y="876807"/>
                </a:lnTo>
                <a:lnTo>
                  <a:pt x="472821" y="879475"/>
                </a:lnTo>
                <a:lnTo>
                  <a:pt x="484632" y="880872"/>
                </a:lnTo>
                <a:lnTo>
                  <a:pt x="527304" y="860805"/>
                </a:lnTo>
                <a:lnTo>
                  <a:pt x="561213" y="839342"/>
                </a:lnTo>
                <a:lnTo>
                  <a:pt x="580390" y="827277"/>
                </a:lnTo>
                <a:lnTo>
                  <a:pt x="614299" y="797813"/>
                </a:lnTo>
                <a:lnTo>
                  <a:pt x="640715" y="765682"/>
                </a:lnTo>
                <a:lnTo>
                  <a:pt x="648081" y="748283"/>
                </a:lnTo>
                <a:lnTo>
                  <a:pt x="651129" y="740282"/>
                </a:lnTo>
                <a:lnTo>
                  <a:pt x="652526" y="732281"/>
                </a:lnTo>
                <a:lnTo>
                  <a:pt x="652526" y="724280"/>
                </a:lnTo>
                <a:lnTo>
                  <a:pt x="630428" y="682751"/>
                </a:lnTo>
                <a:lnTo>
                  <a:pt x="595122" y="665352"/>
                </a:lnTo>
                <a:lnTo>
                  <a:pt x="568579" y="658622"/>
                </a:lnTo>
                <a:lnTo>
                  <a:pt x="555371" y="653288"/>
                </a:lnTo>
                <a:lnTo>
                  <a:pt x="543560" y="647953"/>
                </a:lnTo>
                <a:lnTo>
                  <a:pt x="531749" y="638555"/>
                </a:lnTo>
                <a:lnTo>
                  <a:pt x="521462" y="627888"/>
                </a:lnTo>
                <a:lnTo>
                  <a:pt x="515620" y="615823"/>
                </a:lnTo>
                <a:lnTo>
                  <a:pt x="511175" y="602488"/>
                </a:lnTo>
                <a:lnTo>
                  <a:pt x="509650" y="586358"/>
                </a:lnTo>
                <a:lnTo>
                  <a:pt x="511175" y="575563"/>
                </a:lnTo>
                <a:lnTo>
                  <a:pt x="512572" y="563626"/>
                </a:lnTo>
                <a:lnTo>
                  <a:pt x="517017" y="552830"/>
                </a:lnTo>
                <a:lnTo>
                  <a:pt x="543560" y="511301"/>
                </a:lnTo>
                <a:lnTo>
                  <a:pt x="552450" y="502030"/>
                </a:lnTo>
                <a:lnTo>
                  <a:pt x="562737" y="494029"/>
                </a:lnTo>
                <a:lnTo>
                  <a:pt x="573024" y="487299"/>
                </a:lnTo>
                <a:lnTo>
                  <a:pt x="583311" y="480567"/>
                </a:lnTo>
                <a:lnTo>
                  <a:pt x="595122" y="473837"/>
                </a:lnTo>
                <a:lnTo>
                  <a:pt x="606933" y="469900"/>
                </a:lnTo>
                <a:lnTo>
                  <a:pt x="620141" y="465836"/>
                </a:lnTo>
                <a:lnTo>
                  <a:pt x="633476" y="464565"/>
                </a:lnTo>
                <a:lnTo>
                  <a:pt x="645160" y="463168"/>
                </a:lnTo>
                <a:lnTo>
                  <a:pt x="661416" y="464565"/>
                </a:lnTo>
                <a:lnTo>
                  <a:pt x="676148" y="468502"/>
                </a:lnTo>
                <a:lnTo>
                  <a:pt x="690880" y="473837"/>
                </a:lnTo>
                <a:lnTo>
                  <a:pt x="702564" y="483235"/>
                </a:lnTo>
                <a:lnTo>
                  <a:pt x="724789" y="518032"/>
                </a:lnTo>
                <a:lnTo>
                  <a:pt x="732028" y="540765"/>
                </a:lnTo>
                <a:lnTo>
                  <a:pt x="736473" y="551561"/>
                </a:lnTo>
                <a:lnTo>
                  <a:pt x="742442" y="562228"/>
                </a:lnTo>
                <a:lnTo>
                  <a:pt x="751205" y="573024"/>
                </a:lnTo>
                <a:lnTo>
                  <a:pt x="786511" y="591692"/>
                </a:lnTo>
                <a:lnTo>
                  <a:pt x="796925" y="593089"/>
                </a:lnTo>
                <a:lnTo>
                  <a:pt x="805688" y="593089"/>
                </a:lnTo>
                <a:lnTo>
                  <a:pt x="814578" y="591692"/>
                </a:lnTo>
                <a:lnTo>
                  <a:pt x="823341" y="589026"/>
                </a:lnTo>
                <a:lnTo>
                  <a:pt x="833755" y="586358"/>
                </a:lnTo>
                <a:lnTo>
                  <a:pt x="877824" y="558291"/>
                </a:lnTo>
                <a:lnTo>
                  <a:pt x="910336" y="527430"/>
                </a:lnTo>
                <a:lnTo>
                  <a:pt x="923544" y="510031"/>
                </a:lnTo>
                <a:lnTo>
                  <a:pt x="936878" y="494029"/>
                </a:lnTo>
                <a:lnTo>
                  <a:pt x="947166" y="479298"/>
                </a:lnTo>
                <a:lnTo>
                  <a:pt x="963295" y="453770"/>
                </a:lnTo>
                <a:lnTo>
                  <a:pt x="967740" y="445769"/>
                </a:lnTo>
                <a:lnTo>
                  <a:pt x="969264" y="440436"/>
                </a:lnTo>
                <a:lnTo>
                  <a:pt x="967740" y="429767"/>
                </a:lnTo>
                <a:lnTo>
                  <a:pt x="964819" y="420369"/>
                </a:lnTo>
                <a:lnTo>
                  <a:pt x="958976" y="409575"/>
                </a:lnTo>
                <a:lnTo>
                  <a:pt x="951484" y="401574"/>
                </a:lnTo>
                <a:lnTo>
                  <a:pt x="933830" y="386841"/>
                </a:lnTo>
                <a:lnTo>
                  <a:pt x="916177" y="373506"/>
                </a:lnTo>
                <a:lnTo>
                  <a:pt x="883793" y="349376"/>
                </a:lnTo>
                <a:lnTo>
                  <a:pt x="854329" y="329311"/>
                </a:lnTo>
                <a:lnTo>
                  <a:pt x="842518" y="320039"/>
                </a:lnTo>
                <a:lnTo>
                  <a:pt x="830834" y="310641"/>
                </a:lnTo>
                <a:lnTo>
                  <a:pt x="823341" y="301243"/>
                </a:lnTo>
                <a:lnTo>
                  <a:pt x="816102" y="291845"/>
                </a:lnTo>
                <a:lnTo>
                  <a:pt x="813054" y="282448"/>
                </a:lnTo>
                <a:lnTo>
                  <a:pt x="813054" y="271779"/>
                </a:lnTo>
                <a:lnTo>
                  <a:pt x="816102" y="261112"/>
                </a:lnTo>
                <a:lnTo>
                  <a:pt x="821944" y="249047"/>
                </a:lnTo>
                <a:lnTo>
                  <a:pt x="832231" y="235585"/>
                </a:lnTo>
                <a:lnTo>
                  <a:pt x="848487" y="220852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1622" y="3643757"/>
            <a:ext cx="531241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40"/>
              <a:t>Tips</a:t>
            </a:r>
            <a:r>
              <a:rPr dirty="0" sz="3400" spc="-80"/>
              <a:t> </a:t>
            </a:r>
            <a:r>
              <a:rPr dirty="0" sz="3400" spc="140"/>
              <a:t>för</a:t>
            </a:r>
            <a:r>
              <a:rPr dirty="0" sz="3400" spc="-75"/>
              <a:t> </a:t>
            </a:r>
            <a:r>
              <a:rPr dirty="0" sz="3400" spc="160"/>
              <a:t>effektiv</a:t>
            </a:r>
            <a:r>
              <a:rPr dirty="0" sz="3400" spc="-75"/>
              <a:t> </a:t>
            </a:r>
            <a:r>
              <a:rPr dirty="0" sz="3400" spc="130"/>
              <a:t>medling</a:t>
            </a:r>
            <a:endParaRPr sz="3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4603" y="1150619"/>
              <a:ext cx="1002792" cy="62483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0455" y="2251455"/>
            <a:ext cx="10196830" cy="130302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398145" marR="1419225" indent="-262255">
              <a:lnSpc>
                <a:spcPts val="3170"/>
              </a:lnSpc>
              <a:spcBef>
                <a:spcPts val="660"/>
              </a:spcBef>
            </a:pPr>
            <a:r>
              <a:rPr dirty="0" sz="3100" spc="-40" b="0">
                <a:latin typeface="Lucida Sans Unicode"/>
                <a:cs typeface="Lucida Sans Unicode"/>
              </a:rPr>
              <a:t>Konsten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10" b="0">
                <a:latin typeface="Lucida Sans Unicode"/>
                <a:cs typeface="Lucida Sans Unicode"/>
              </a:rPr>
              <a:t>har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-50" b="0">
                <a:latin typeface="Lucida Sans Unicode"/>
                <a:cs typeface="Lucida Sans Unicode"/>
              </a:rPr>
              <a:t>talat.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90" b="0">
                <a:latin typeface="Lucida Sans Unicode"/>
                <a:cs typeface="Lucida Sans Unicode"/>
              </a:rPr>
              <a:t>På</a:t>
            </a:r>
            <a:r>
              <a:rPr dirty="0" sz="3100" spc="-170" b="0">
                <a:latin typeface="Lucida Sans Unicode"/>
                <a:cs typeface="Lucida Sans Unicode"/>
              </a:rPr>
              <a:t> </a:t>
            </a:r>
            <a:r>
              <a:rPr dirty="0" sz="3100" spc="-45" b="0">
                <a:latin typeface="Lucida Sans Unicode"/>
                <a:cs typeface="Lucida Sans Unicode"/>
              </a:rPr>
              <a:t>följande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-75" b="0">
                <a:latin typeface="Lucida Sans Unicode"/>
                <a:cs typeface="Lucida Sans Unicode"/>
              </a:rPr>
              <a:t>bild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b="0">
                <a:latin typeface="Lucida Sans Unicode"/>
                <a:cs typeface="Lucida Sans Unicode"/>
              </a:rPr>
              <a:t>ger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-65" b="0">
                <a:latin typeface="Lucida Sans Unicode"/>
                <a:cs typeface="Lucida Sans Unicode"/>
              </a:rPr>
              <a:t>vi</a:t>
            </a:r>
            <a:r>
              <a:rPr dirty="0" sz="3100" spc="-170" b="0">
                <a:latin typeface="Lucida Sans Unicode"/>
                <a:cs typeface="Lucida Sans Unicode"/>
              </a:rPr>
              <a:t> </a:t>
            </a:r>
            <a:r>
              <a:rPr dirty="0" sz="3100" spc="-60" b="0">
                <a:latin typeface="Lucida Sans Unicode"/>
                <a:cs typeface="Lucida Sans Unicode"/>
              </a:rPr>
              <a:t>dig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5" b="0">
                <a:latin typeface="Lucida Sans Unicode"/>
                <a:cs typeface="Lucida Sans Unicode"/>
              </a:rPr>
              <a:t>en </a:t>
            </a:r>
            <a:r>
              <a:rPr dirty="0" sz="3100" spc="-965" b="0">
                <a:latin typeface="Lucida Sans Unicode"/>
                <a:cs typeface="Lucida Sans Unicode"/>
              </a:rPr>
              <a:t> </a:t>
            </a:r>
            <a:r>
              <a:rPr dirty="0" sz="3100" spc="-50" b="0">
                <a:latin typeface="Lucida Sans Unicode"/>
                <a:cs typeface="Lucida Sans Unicode"/>
              </a:rPr>
              <a:t>artikel</a:t>
            </a:r>
            <a:r>
              <a:rPr dirty="0" sz="3100" spc="-180" b="0">
                <a:latin typeface="Lucida Sans Unicode"/>
                <a:cs typeface="Lucida Sans Unicode"/>
              </a:rPr>
              <a:t> </a:t>
            </a:r>
            <a:r>
              <a:rPr dirty="0" sz="3100" spc="-40" b="0">
                <a:latin typeface="Lucida Sans Unicode"/>
                <a:cs typeface="Lucida Sans Unicode"/>
              </a:rPr>
              <a:t>som</a:t>
            </a:r>
            <a:r>
              <a:rPr dirty="0" sz="3100" spc="-180" b="0">
                <a:latin typeface="Lucida Sans Unicode"/>
                <a:cs typeface="Lucida Sans Unicode"/>
              </a:rPr>
              <a:t> </a:t>
            </a:r>
            <a:r>
              <a:rPr dirty="0" sz="3100" spc="-15" b="0">
                <a:latin typeface="Lucida Sans Unicode"/>
                <a:cs typeface="Lucida Sans Unicode"/>
              </a:rPr>
              <a:t>talar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-15" b="0">
                <a:latin typeface="Lucida Sans Unicode"/>
                <a:cs typeface="Lucida Sans Unicode"/>
              </a:rPr>
              <a:t>om</a:t>
            </a:r>
            <a:r>
              <a:rPr dirty="0" sz="3100" spc="-180" b="0">
                <a:latin typeface="Lucida Sans Unicode"/>
                <a:cs typeface="Lucida Sans Unicode"/>
              </a:rPr>
              <a:t> </a:t>
            </a:r>
            <a:r>
              <a:rPr dirty="0" sz="3100" spc="-5" b="0">
                <a:latin typeface="Lucida Sans Unicode"/>
                <a:cs typeface="Lucida Sans Unicode"/>
              </a:rPr>
              <a:t>hur</a:t>
            </a:r>
            <a:r>
              <a:rPr dirty="0" sz="3100" spc="-180" b="0">
                <a:latin typeface="Lucida Sans Unicode"/>
                <a:cs typeface="Lucida Sans Unicode"/>
              </a:rPr>
              <a:t> </a:t>
            </a:r>
            <a:r>
              <a:rPr dirty="0" sz="3100" spc="-55" b="0">
                <a:latin typeface="Lucida Sans Unicode"/>
                <a:cs typeface="Lucida Sans Unicode"/>
              </a:rPr>
              <a:t>konstverk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-50" b="0">
                <a:latin typeface="Lucida Sans Unicode"/>
                <a:cs typeface="Lucida Sans Unicode"/>
              </a:rPr>
              <a:t>kan</a:t>
            </a:r>
            <a:r>
              <a:rPr dirty="0" sz="3100" spc="-180" b="0">
                <a:latin typeface="Lucida Sans Unicode"/>
                <a:cs typeface="Lucida Sans Unicode"/>
              </a:rPr>
              <a:t> </a:t>
            </a:r>
            <a:r>
              <a:rPr dirty="0" sz="3100" spc="-5" b="0">
                <a:latin typeface="Lucida Sans Unicode"/>
                <a:cs typeface="Lucida Sans Unicode"/>
              </a:rPr>
              <a:t>ge</a:t>
            </a:r>
            <a:r>
              <a:rPr dirty="0" sz="3100" spc="-180" b="0">
                <a:latin typeface="Lucida Sans Unicode"/>
                <a:cs typeface="Lucida Sans Unicode"/>
              </a:rPr>
              <a:t> </a:t>
            </a:r>
            <a:r>
              <a:rPr dirty="0" sz="3100" spc="-20" b="0">
                <a:latin typeface="Lucida Sans Unicode"/>
                <a:cs typeface="Lucida Sans Unicode"/>
              </a:rPr>
              <a:t>ett</a:t>
            </a:r>
            <a:endParaRPr sz="3100">
              <a:latin typeface="Lucida Sans Unicode"/>
              <a:cs typeface="Lucida Sans Unicode"/>
            </a:endParaRPr>
          </a:p>
          <a:p>
            <a:pPr marL="12700">
              <a:lnSpc>
                <a:spcPts val="3150"/>
              </a:lnSpc>
            </a:pPr>
            <a:r>
              <a:rPr dirty="0" sz="3100" spc="-25" b="0">
                <a:latin typeface="Lucida Sans Unicode"/>
                <a:cs typeface="Lucida Sans Unicode"/>
              </a:rPr>
              <a:t>alternativt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-85" b="0">
                <a:latin typeface="Lucida Sans Unicode"/>
                <a:cs typeface="Lucida Sans Unicode"/>
              </a:rPr>
              <a:t>kritiskt</a:t>
            </a:r>
            <a:r>
              <a:rPr dirty="0" sz="3100" spc="-170" b="0">
                <a:latin typeface="Lucida Sans Unicode"/>
                <a:cs typeface="Lucida Sans Unicode"/>
              </a:rPr>
              <a:t> </a:t>
            </a:r>
            <a:r>
              <a:rPr dirty="0" sz="3100" spc="-40" b="0">
                <a:latin typeface="Lucida Sans Unicode"/>
                <a:cs typeface="Lucida Sans Unicode"/>
              </a:rPr>
              <a:t>sätt</a:t>
            </a:r>
            <a:r>
              <a:rPr dirty="0" sz="3100" spc="-170" b="0">
                <a:latin typeface="Lucida Sans Unicode"/>
                <a:cs typeface="Lucida Sans Unicode"/>
              </a:rPr>
              <a:t> </a:t>
            </a:r>
            <a:r>
              <a:rPr dirty="0" sz="3100" spc="-20" b="0">
                <a:latin typeface="Lucida Sans Unicode"/>
                <a:cs typeface="Lucida Sans Unicode"/>
              </a:rPr>
              <a:t>att</a:t>
            </a:r>
            <a:r>
              <a:rPr dirty="0" sz="3100" spc="-170" b="0">
                <a:latin typeface="Lucida Sans Unicode"/>
                <a:cs typeface="Lucida Sans Unicode"/>
              </a:rPr>
              <a:t> </a:t>
            </a:r>
            <a:r>
              <a:rPr dirty="0" sz="3100" spc="-35" b="0">
                <a:latin typeface="Lucida Sans Unicode"/>
                <a:cs typeface="Lucida Sans Unicode"/>
              </a:rPr>
              <a:t>tänka</a:t>
            </a:r>
            <a:r>
              <a:rPr dirty="0" sz="3100" spc="-175" b="0">
                <a:latin typeface="Lucida Sans Unicode"/>
                <a:cs typeface="Lucida Sans Unicode"/>
              </a:rPr>
              <a:t> </a:t>
            </a:r>
            <a:r>
              <a:rPr dirty="0" sz="3100" spc="-15" b="0">
                <a:latin typeface="Lucida Sans Unicode"/>
                <a:cs typeface="Lucida Sans Unicode"/>
              </a:rPr>
              <a:t>om</a:t>
            </a:r>
            <a:r>
              <a:rPr dirty="0" sz="3100" spc="-170" b="0">
                <a:latin typeface="Lucida Sans Unicode"/>
                <a:cs typeface="Lucida Sans Unicode"/>
              </a:rPr>
              <a:t> </a:t>
            </a:r>
            <a:r>
              <a:rPr dirty="0" sz="3100" spc="-45" b="0">
                <a:latin typeface="Lucida Sans Unicode"/>
                <a:cs typeface="Lucida Sans Unicode"/>
              </a:rPr>
              <a:t>migration,</a:t>
            </a:r>
            <a:r>
              <a:rPr dirty="0" sz="3100" spc="-170" b="0">
                <a:latin typeface="Lucida Sans Unicode"/>
                <a:cs typeface="Lucida Sans Unicode"/>
              </a:rPr>
              <a:t> </a:t>
            </a:r>
            <a:r>
              <a:rPr dirty="0" sz="3100" spc="-25" b="0">
                <a:latin typeface="Lucida Sans Unicode"/>
                <a:cs typeface="Lucida Sans Unicode"/>
              </a:rPr>
              <a:t>förutom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011" y="3458464"/>
            <a:ext cx="10064115" cy="2350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85165">
              <a:lnSpc>
                <a:spcPts val="3595"/>
              </a:lnSpc>
              <a:spcBef>
                <a:spcPts val="100"/>
              </a:spcBef>
            </a:pPr>
            <a:r>
              <a:rPr dirty="0" sz="3100" spc="-70">
                <a:solidFill>
                  <a:srgbClr val="FFFFFF"/>
                </a:solidFill>
                <a:latin typeface="Lucida Sans Unicode"/>
                <a:cs typeface="Lucida Sans Unicode"/>
              </a:rPr>
              <a:t>diskurs</a:t>
            </a:r>
            <a:r>
              <a:rPr dirty="0" sz="310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40">
                <a:solidFill>
                  <a:srgbClr val="FFFFFF"/>
                </a:solidFill>
                <a:latin typeface="Lucida Sans Unicode"/>
                <a:cs typeface="Lucida Sans Unicode"/>
              </a:rPr>
              <a:t>som</a:t>
            </a:r>
            <a:r>
              <a:rPr dirty="0" sz="310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45">
                <a:solidFill>
                  <a:srgbClr val="FFFFFF"/>
                </a:solidFill>
                <a:latin typeface="Lucida Sans Unicode"/>
                <a:cs typeface="Lucida Sans Unicode"/>
              </a:rPr>
              <a:t>europeisk</a:t>
            </a:r>
            <a:r>
              <a:rPr dirty="0" sz="310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Lucida Sans Unicode"/>
                <a:cs typeface="Lucida Sans Unicode"/>
              </a:rPr>
              <a:t>demokrati</a:t>
            </a:r>
            <a:r>
              <a:rPr dirty="0" sz="310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0">
                <a:solidFill>
                  <a:srgbClr val="FFFFFF"/>
                </a:solidFill>
                <a:latin typeface="Lucida Sans Unicode"/>
                <a:cs typeface="Lucida Sans Unicode"/>
              </a:rPr>
              <a:t>har</a:t>
            </a:r>
            <a:r>
              <a:rPr dirty="0" sz="310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70">
                <a:solidFill>
                  <a:srgbClr val="FFFFFF"/>
                </a:solidFill>
                <a:latin typeface="Lucida Sans Unicode"/>
                <a:cs typeface="Lucida Sans Unicode"/>
              </a:rPr>
              <a:t>blivit</a:t>
            </a:r>
            <a:endParaRPr sz="3100">
              <a:latin typeface="Lucida Sans Unicode"/>
              <a:cs typeface="Lucida Sans Unicode"/>
            </a:endParaRPr>
          </a:p>
          <a:p>
            <a:pPr algn="ctr" marL="301625">
              <a:lnSpc>
                <a:spcPts val="3235"/>
              </a:lnSpc>
            </a:pPr>
            <a:r>
              <a:rPr dirty="0" sz="2800" spc="-50">
                <a:solidFill>
                  <a:srgbClr val="FFFFFF"/>
                </a:solidFill>
                <a:latin typeface="Lucida Sans Unicode"/>
                <a:cs typeface="Lucida Sans Unicode"/>
              </a:rPr>
              <a:t>intrasslad.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dirty="0" sz="2500" spc="-25">
                <a:solidFill>
                  <a:srgbClr val="FFFFFF"/>
                </a:solidFill>
                <a:latin typeface="Lucida Sans Unicode"/>
                <a:cs typeface="Lucida Sans Unicode"/>
              </a:rPr>
              <a:t>Det</a:t>
            </a:r>
            <a:r>
              <a:rPr dirty="0" sz="25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Lucida Sans Unicode"/>
                <a:cs typeface="Lucida Sans Unicode"/>
              </a:rPr>
              <a:t>finns</a:t>
            </a:r>
            <a:r>
              <a:rPr dirty="0" sz="25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FFFFFF"/>
                </a:solidFill>
                <a:latin typeface="Lucida Sans Unicode"/>
                <a:cs typeface="Lucida Sans Unicode"/>
              </a:rPr>
              <a:t>även</a:t>
            </a:r>
            <a:r>
              <a:rPr dirty="0" sz="250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5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25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Lucida Sans Unicode"/>
                <a:cs typeface="Lucida Sans Unicode"/>
              </a:rPr>
              <a:t>länk</a:t>
            </a:r>
            <a:r>
              <a:rPr dirty="0" sz="250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FFFFFF"/>
                </a:solidFill>
                <a:latin typeface="Lucida Sans Unicode"/>
                <a:cs typeface="Lucida Sans Unicode"/>
              </a:rPr>
              <a:t>till</a:t>
            </a:r>
            <a:r>
              <a:rPr dirty="0" sz="25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Lucida Sans Unicode"/>
                <a:cs typeface="Lucida Sans Unicode"/>
              </a:rPr>
              <a:t>Gianfranco</a:t>
            </a:r>
            <a:r>
              <a:rPr dirty="0" sz="250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FFFFFF"/>
                </a:solidFill>
                <a:latin typeface="Lucida Sans Unicode"/>
                <a:cs typeface="Lucida Sans Unicode"/>
              </a:rPr>
              <a:t>Rosis</a:t>
            </a:r>
            <a:r>
              <a:rPr dirty="0" sz="25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5">
                <a:solidFill>
                  <a:srgbClr val="FFFFFF"/>
                </a:solidFill>
                <a:latin typeface="Lucida Sans Unicode"/>
                <a:cs typeface="Lucida Sans Unicode"/>
              </a:rPr>
              <a:t>film</a:t>
            </a:r>
            <a:r>
              <a:rPr dirty="0" sz="250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45" i="1">
                <a:solidFill>
                  <a:srgbClr val="FFFFFF"/>
                </a:solidFill>
                <a:latin typeface="Trebuchet MS"/>
                <a:cs typeface="Trebuchet MS"/>
              </a:rPr>
              <a:t>Fuocoammare</a:t>
            </a:r>
            <a:r>
              <a:rPr dirty="0" sz="2500" spc="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25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35">
                <a:solidFill>
                  <a:srgbClr val="FFFFFF"/>
                </a:solidFill>
                <a:latin typeface="Lucida Sans Unicode"/>
                <a:cs typeface="Lucida Sans Unicode"/>
              </a:rPr>
              <a:t>som</a:t>
            </a:r>
            <a:endParaRPr sz="2500">
              <a:latin typeface="Lucida Sans Unicode"/>
              <a:cs typeface="Lucida Sans Unicode"/>
            </a:endParaRPr>
          </a:p>
          <a:p>
            <a:pPr algn="ctr" marL="6350">
              <a:lnSpc>
                <a:spcPct val="100000"/>
              </a:lnSpc>
              <a:spcBef>
                <a:spcPts val="45"/>
              </a:spcBef>
            </a:pPr>
            <a:r>
              <a:rPr dirty="0" sz="2600" spc="-20">
                <a:solidFill>
                  <a:srgbClr val="FFFFFF"/>
                </a:solidFill>
                <a:latin typeface="Lucida Sans Unicode"/>
                <a:cs typeface="Lucida Sans Unicode"/>
              </a:rPr>
              <a:t>ett</a:t>
            </a:r>
            <a:r>
              <a:rPr dirty="0" sz="26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Lucida Sans Unicode"/>
                <a:cs typeface="Lucida Sans Unicode"/>
              </a:rPr>
              <a:t>exempel</a:t>
            </a:r>
            <a:r>
              <a:rPr dirty="0" sz="26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Lucida Sans Unicode"/>
                <a:cs typeface="Lucida Sans Unicode"/>
              </a:rPr>
              <a:t>på</a:t>
            </a:r>
            <a:r>
              <a:rPr dirty="0" sz="26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Lucida Sans Unicode"/>
                <a:cs typeface="Lucida Sans Unicode"/>
              </a:rPr>
              <a:t>hur</a:t>
            </a:r>
            <a:r>
              <a:rPr dirty="0" sz="26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Lucida Sans Unicode"/>
                <a:cs typeface="Lucida Sans Unicode"/>
              </a:rPr>
              <a:t>stark</a:t>
            </a:r>
            <a:r>
              <a:rPr dirty="0" sz="26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Lucida Sans Unicode"/>
                <a:cs typeface="Lucida Sans Unicode"/>
              </a:rPr>
              <a:t>förmedling</a:t>
            </a:r>
            <a:r>
              <a:rPr dirty="0" sz="26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Lucida Sans Unicode"/>
                <a:cs typeface="Lucida Sans Unicode"/>
              </a:rPr>
              <a:t>genom</a:t>
            </a:r>
            <a:r>
              <a:rPr dirty="0" sz="26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60">
                <a:solidFill>
                  <a:srgbClr val="FFFFFF"/>
                </a:solidFill>
                <a:latin typeface="Lucida Sans Unicode"/>
                <a:cs typeface="Lucida Sans Unicode"/>
              </a:rPr>
              <a:t>konst</a:t>
            </a:r>
            <a:r>
              <a:rPr dirty="0" sz="26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Lucida Sans Unicode"/>
                <a:cs typeface="Lucida Sans Unicode"/>
              </a:rPr>
              <a:t>kan</a:t>
            </a:r>
            <a:r>
              <a:rPr dirty="0" sz="26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Lucida Sans Unicode"/>
                <a:cs typeface="Lucida Sans Unicode"/>
              </a:rPr>
              <a:t>vara!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370331"/>
            <a:ext cx="12189460" cy="6117590"/>
            <a:chOff x="3047" y="370331"/>
            <a:chExt cx="12189460" cy="6117590"/>
          </a:xfrm>
        </p:grpSpPr>
        <p:sp>
          <p:nvSpPr>
            <p:cNvPr id="3" name="object 3"/>
            <p:cNvSpPr/>
            <p:nvPr/>
          </p:nvSpPr>
          <p:spPr>
            <a:xfrm>
              <a:off x="405384" y="370331"/>
              <a:ext cx="11381740" cy="6117590"/>
            </a:xfrm>
            <a:custGeom>
              <a:avLst/>
              <a:gdLst/>
              <a:ahLst/>
              <a:cxnLst/>
              <a:rect l="l" t="t" r="r" b="b"/>
              <a:pathLst>
                <a:path w="11381740" h="6117590">
                  <a:moveTo>
                    <a:pt x="11381232" y="0"/>
                  </a:moveTo>
                  <a:lnTo>
                    <a:pt x="0" y="0"/>
                  </a:lnTo>
                  <a:lnTo>
                    <a:pt x="0" y="6117336"/>
                  </a:lnTo>
                  <a:lnTo>
                    <a:pt x="11381232" y="6117336"/>
                  </a:lnTo>
                  <a:lnTo>
                    <a:pt x="11381232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6099047"/>
              <a:ext cx="1732788" cy="126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6161531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56837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8880" y="6161531"/>
              <a:ext cx="9723120" cy="0"/>
            </a:xfrm>
            <a:custGeom>
              <a:avLst/>
              <a:gdLst/>
              <a:ahLst/>
              <a:cxnLst/>
              <a:rect l="l" t="t" r="r" b="b"/>
              <a:pathLst>
                <a:path w="9723120" h="0">
                  <a:moveTo>
                    <a:pt x="972312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4392" y="374903"/>
              <a:ext cx="5544312" cy="4142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6769" y="570102"/>
              <a:ext cx="4947031" cy="3511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1126" y="1686306"/>
              <a:ext cx="1198397" cy="11231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4" y="2636520"/>
              <a:ext cx="5023104" cy="28376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001" y="2193289"/>
              <a:ext cx="868032" cy="11206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807210" y="707072"/>
            <a:ext cx="2825750" cy="117030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1800" spc="50" b="1">
                <a:solidFill>
                  <a:srgbClr val="FFFFFF"/>
                </a:solidFill>
                <a:latin typeface="Arial"/>
                <a:cs typeface="Arial"/>
              </a:rPr>
              <a:t>Dubbelklicka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75" b="1">
                <a:solidFill>
                  <a:srgbClr val="FFFFFF"/>
                </a:solidFill>
                <a:latin typeface="Arial"/>
                <a:cs typeface="Arial"/>
              </a:rPr>
              <a:t>för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45" b="1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FFFFFF"/>
                </a:solidFill>
                <a:latin typeface="Arial"/>
                <a:cs typeface="Arial"/>
              </a:rPr>
              <a:t>läsa</a:t>
            </a:r>
            <a:endParaRPr sz="1800">
              <a:latin typeface="Arial"/>
              <a:cs typeface="Arial"/>
            </a:endParaRPr>
          </a:p>
          <a:p>
            <a:pPr algn="ctr" marL="182880">
              <a:lnSpc>
                <a:spcPct val="100000"/>
              </a:lnSpc>
              <a:spcBef>
                <a:spcPts val="200"/>
              </a:spcBef>
            </a:pPr>
            <a:r>
              <a:rPr dirty="0" sz="2800" spc="75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2800">
              <a:latin typeface="Arial"/>
              <a:cs typeface="Arial"/>
            </a:endParaRPr>
          </a:p>
          <a:p>
            <a:pPr algn="ctr" marL="62230">
              <a:lnSpc>
                <a:spcPct val="100000"/>
              </a:lnSpc>
              <a:spcBef>
                <a:spcPts val="1000"/>
              </a:spcBef>
            </a:pPr>
            <a:r>
              <a:rPr dirty="0" sz="1800" spc="135" b="1">
                <a:solidFill>
                  <a:srgbClr val="FFFFFF"/>
                </a:solidFill>
                <a:latin typeface="Arial"/>
                <a:cs typeface="Arial"/>
              </a:rPr>
              <a:t>titta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60" b="1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90" b="1">
                <a:solidFill>
                  <a:srgbClr val="FFFFFF"/>
                </a:solidFill>
                <a:latin typeface="Arial"/>
                <a:cs typeface="Arial"/>
              </a:rPr>
              <a:t>film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618" y="4458822"/>
            <a:ext cx="10613390" cy="149733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algn="ctr" marL="5381625">
              <a:lnSpc>
                <a:spcPct val="100000"/>
              </a:lnSpc>
              <a:spcBef>
                <a:spcPts val="740"/>
              </a:spcBef>
            </a:pPr>
            <a:r>
              <a:rPr dirty="0" sz="1850" spc="45" i="1">
                <a:solidFill>
                  <a:srgbClr val="FFFFFF"/>
                </a:solidFill>
                <a:latin typeface="Trebuchet MS"/>
                <a:cs typeface="Trebuchet MS"/>
              </a:rPr>
              <a:t>Konst</a:t>
            </a:r>
            <a:r>
              <a:rPr dirty="0" sz="1850" spc="-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55" i="1">
                <a:solidFill>
                  <a:srgbClr val="FFFFFF"/>
                </a:solidFill>
                <a:latin typeface="Trebuchet MS"/>
                <a:cs typeface="Trebuchet MS"/>
              </a:rPr>
              <a:t>kan</a:t>
            </a:r>
            <a:r>
              <a:rPr dirty="0" sz="1850" spc="-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70" i="1">
                <a:solidFill>
                  <a:srgbClr val="FFFFFF"/>
                </a:solidFill>
                <a:latin typeface="Trebuchet MS"/>
                <a:cs typeface="Trebuchet MS"/>
              </a:rPr>
              <a:t>lyfta</a:t>
            </a:r>
            <a:r>
              <a:rPr dirty="0" sz="1850" spc="-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5" i="1">
                <a:solidFill>
                  <a:srgbClr val="FFFFFF"/>
                </a:solidFill>
                <a:latin typeface="Trebuchet MS"/>
                <a:cs typeface="Trebuchet MS"/>
              </a:rPr>
              <a:t>fram</a:t>
            </a:r>
            <a:r>
              <a:rPr dirty="0" sz="1850" spc="-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10" i="1">
                <a:solidFill>
                  <a:srgbClr val="FFFFFF"/>
                </a:solidFill>
                <a:latin typeface="Trebuchet MS"/>
                <a:cs typeface="Trebuchet MS"/>
              </a:rPr>
              <a:t>det</a:t>
            </a:r>
            <a:r>
              <a:rPr dirty="0" sz="1850" spc="-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10" i="1">
                <a:solidFill>
                  <a:srgbClr val="FFFFFF"/>
                </a:solidFill>
                <a:latin typeface="Trebuchet MS"/>
                <a:cs typeface="Trebuchet MS"/>
              </a:rPr>
              <a:t>speciella</a:t>
            </a:r>
            <a:r>
              <a:rPr dirty="0" sz="1850" spc="-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60" i="1">
                <a:solidFill>
                  <a:srgbClr val="FFFFFF"/>
                </a:solidFill>
                <a:latin typeface="Trebuchet MS"/>
                <a:cs typeface="Trebuchet MS"/>
              </a:rPr>
              <a:t>och</a:t>
            </a:r>
            <a:r>
              <a:rPr dirty="0" sz="1850" spc="-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45" i="1">
                <a:solidFill>
                  <a:srgbClr val="FFFFFF"/>
                </a:solidFill>
                <a:latin typeface="Trebuchet MS"/>
                <a:cs typeface="Trebuchet MS"/>
              </a:rPr>
              <a:t>sensoriska</a:t>
            </a:r>
            <a:endParaRPr sz="1850">
              <a:latin typeface="Trebuchet MS"/>
              <a:cs typeface="Trebuchet MS"/>
            </a:endParaRPr>
          </a:p>
          <a:p>
            <a:pPr algn="ctr" marL="5494020">
              <a:lnSpc>
                <a:spcPct val="100000"/>
              </a:lnSpc>
              <a:spcBef>
                <a:spcPts val="575"/>
              </a:spcBef>
            </a:pPr>
            <a:r>
              <a:rPr dirty="0" sz="1650" spc="-10" i="1">
                <a:solidFill>
                  <a:srgbClr val="FFFFFF"/>
                </a:solidFill>
                <a:latin typeface="Trebuchet MS"/>
                <a:cs typeface="Trebuchet MS"/>
              </a:rPr>
              <a:t>verklighet</a:t>
            </a:r>
            <a:r>
              <a:rPr dirty="0" sz="1650" spc="-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50" spc="100" i="1">
                <a:solidFill>
                  <a:srgbClr val="FFFFFF"/>
                </a:solidFill>
                <a:latin typeface="Trebuchet MS"/>
                <a:cs typeface="Trebuchet MS"/>
              </a:rPr>
              <a:t>som</a:t>
            </a:r>
            <a:r>
              <a:rPr dirty="0" sz="1650" spc="-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50" spc="5" i="1">
                <a:solidFill>
                  <a:srgbClr val="FFFFFF"/>
                </a:solidFill>
                <a:latin typeface="Trebuchet MS"/>
                <a:cs typeface="Trebuchet MS"/>
              </a:rPr>
              <a:t>normalt</a:t>
            </a:r>
            <a:r>
              <a:rPr dirty="0" sz="16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50" spc="50" i="1">
                <a:solidFill>
                  <a:srgbClr val="FFFFFF"/>
                </a:solidFill>
                <a:latin typeface="Trebuchet MS"/>
                <a:cs typeface="Trebuchet MS"/>
              </a:rPr>
              <a:t>går</a:t>
            </a:r>
            <a:r>
              <a:rPr dirty="0" sz="1650" spc="-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50" spc="-5" i="1">
                <a:solidFill>
                  <a:srgbClr val="FFFFFF"/>
                </a:solidFill>
                <a:latin typeface="Trebuchet MS"/>
                <a:cs typeface="Trebuchet MS"/>
              </a:rPr>
              <a:t>förlorad</a:t>
            </a:r>
            <a:r>
              <a:rPr dirty="0" sz="16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50" spc="-95" i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650" spc="-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50" i="1">
                <a:solidFill>
                  <a:srgbClr val="FFFFFF"/>
                </a:solidFill>
                <a:latin typeface="Trebuchet MS"/>
                <a:cs typeface="Trebuchet MS"/>
              </a:rPr>
              <a:t>vår</a:t>
            </a:r>
            <a:endParaRPr sz="1650">
              <a:latin typeface="Trebuchet MS"/>
              <a:cs typeface="Trebuchet MS"/>
            </a:endParaRPr>
          </a:p>
          <a:p>
            <a:pPr algn="ctr" marL="5445760">
              <a:lnSpc>
                <a:spcPct val="100000"/>
              </a:lnSpc>
              <a:spcBef>
                <a:spcPts val="65"/>
              </a:spcBef>
            </a:pPr>
            <a:r>
              <a:rPr dirty="0" sz="2200" i="1">
                <a:solidFill>
                  <a:srgbClr val="FFFFFF"/>
                </a:solidFill>
                <a:latin typeface="Trebuchet MS"/>
                <a:cs typeface="Trebuchet MS"/>
              </a:rPr>
              <a:t>konceptualiserad</a:t>
            </a:r>
            <a:r>
              <a:rPr dirty="0" sz="220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20" i="1">
                <a:solidFill>
                  <a:srgbClr val="FFFFFF"/>
                </a:solidFill>
                <a:latin typeface="Trebuchet MS"/>
                <a:cs typeface="Trebuchet MS"/>
              </a:rPr>
              <a:t>förståelse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dirty="0" sz="1500" spc="-65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FFFFFF"/>
                </a:solidFill>
                <a:latin typeface="Arial"/>
                <a:cs typeface="Arial"/>
              </a:rPr>
              <a:t>Fuocoammare</a:t>
            </a: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20" b="1">
                <a:solidFill>
                  <a:srgbClr val="FFFFFF"/>
                </a:solidFill>
                <a:latin typeface="Arial"/>
                <a:cs typeface="Arial"/>
              </a:rPr>
              <a:t>(Fire</a:t>
            </a: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1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sea)</a:t>
            </a: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30" b="1">
                <a:solidFill>
                  <a:srgbClr val="FFFFFF"/>
                </a:solidFill>
                <a:latin typeface="Arial"/>
                <a:cs typeface="Arial"/>
              </a:rPr>
              <a:t>online:</a:t>
            </a: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500" spc="55" b="1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Arial"/>
                <a:cs typeface="Arial"/>
              </a:rPr>
              <a:t>https://</a:t>
            </a:r>
            <a:r>
              <a:rPr dirty="0" u="sng" sz="1500" spc="55" b="1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Arial"/>
                <a:cs typeface="Arial"/>
                <a:hlinkClick r:id="rId8"/>
              </a:rPr>
              <a:t>couchpop.com/film/fuocoammare-fire-at-sea/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100571"/>
            <a:ext cx="1731263" cy="12496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670" y="6161532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21083" y="6161532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1405127"/>
            <a:ext cx="5571744" cy="51236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1531619"/>
            <a:ext cx="6048755" cy="4267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7787" y="288671"/>
            <a:ext cx="32416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5" b="1">
                <a:solidFill>
                  <a:srgbClr val="F6BB66"/>
                </a:solidFill>
                <a:latin typeface="Arial"/>
                <a:cs typeface="Arial"/>
              </a:rPr>
              <a:t>Förmedling</a:t>
            </a:r>
            <a:r>
              <a:rPr dirty="0" sz="2000" spc="-75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2000" spc="80" b="1">
                <a:solidFill>
                  <a:srgbClr val="F6BB66"/>
                </a:solidFill>
                <a:latin typeface="Arial"/>
                <a:cs typeface="Arial"/>
              </a:rPr>
              <a:t>genom</a:t>
            </a:r>
            <a:r>
              <a:rPr dirty="0" sz="2000" spc="-70" b="1">
                <a:solidFill>
                  <a:srgbClr val="F6BB66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6BB66"/>
                </a:solidFill>
                <a:latin typeface="Arial"/>
                <a:cs typeface="Arial"/>
              </a:rPr>
              <a:t>poesi!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84294" y="0"/>
            <a:ext cx="3410585" cy="1141730"/>
          </a:xfrm>
          <a:prstGeom prst="rect"/>
        </p:spPr>
        <p:txBody>
          <a:bodyPr wrap="square" lIns="0" tIns="2603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50"/>
              </a:spcBef>
            </a:pPr>
            <a:r>
              <a:rPr dirty="0" sz="3500" spc="-10" b="0">
                <a:latin typeface="Lucida Sans Unicode"/>
                <a:cs typeface="Lucida Sans Unicode"/>
              </a:rPr>
              <a:t>Migrantens</a:t>
            </a:r>
            <a:r>
              <a:rPr dirty="0" sz="3500" spc="-265" b="0">
                <a:latin typeface="Lucida Sans Unicode"/>
                <a:cs typeface="Lucida Sans Unicode"/>
              </a:rPr>
              <a:t> </a:t>
            </a:r>
            <a:r>
              <a:rPr dirty="0" sz="3500" spc="-25" b="0">
                <a:latin typeface="Lucida Sans Unicode"/>
                <a:cs typeface="Lucida Sans Unicode"/>
              </a:rPr>
              <a:t>svar</a:t>
            </a:r>
            <a:endParaRPr sz="3500">
              <a:latin typeface="Lucida Sans Unicode"/>
              <a:cs typeface="Lucida Sans Unicode"/>
            </a:endParaRPr>
          </a:p>
          <a:p>
            <a:pPr algn="ctr" marL="55880">
              <a:lnSpc>
                <a:spcPct val="100000"/>
              </a:lnSpc>
              <a:spcBef>
                <a:spcPts val="835"/>
              </a:spcBef>
            </a:pPr>
            <a:r>
              <a:rPr dirty="0" sz="1500" spc="-15"/>
              <a:t>Av</a:t>
            </a:r>
            <a:r>
              <a:rPr dirty="0" sz="1500" spc="-50"/>
              <a:t> </a:t>
            </a:r>
            <a:r>
              <a:rPr dirty="0" sz="1500" spc="80"/>
              <a:t>Indran</a:t>
            </a:r>
            <a:r>
              <a:rPr dirty="0" sz="1500" spc="-45"/>
              <a:t> </a:t>
            </a:r>
            <a:r>
              <a:rPr dirty="0" sz="1500" spc="70"/>
              <a:t>Amirthanayagam</a:t>
            </a:r>
            <a:endParaRPr sz="1500"/>
          </a:p>
        </p:txBody>
      </p:sp>
      <p:sp>
        <p:nvSpPr>
          <p:cNvPr id="10" name="object 10"/>
          <p:cNvSpPr txBox="1"/>
          <p:nvPr/>
        </p:nvSpPr>
        <p:spPr>
          <a:xfrm>
            <a:off x="5662676" y="6274737"/>
            <a:ext cx="5356225" cy="53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dirty="0" sz="950" spc="5">
                <a:solidFill>
                  <a:srgbClr val="FFFFFF"/>
                </a:solidFill>
                <a:latin typeface="Lucida Sans Unicode"/>
                <a:cs typeface="Lucida Sans Unicode"/>
              </a:rPr>
              <a:t>Indran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Amirthanayagam,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>
                <a:solidFill>
                  <a:srgbClr val="FFFFFF"/>
                </a:solidFill>
                <a:latin typeface="Lucida Sans Unicode"/>
                <a:cs typeface="Lucida Sans Unicode"/>
              </a:rPr>
              <a:t>"Migrantens</a:t>
            </a:r>
            <a:r>
              <a:rPr dirty="0" sz="9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>
                <a:solidFill>
                  <a:srgbClr val="FFFFFF"/>
                </a:solidFill>
                <a:latin typeface="Lucida Sans Unicode"/>
                <a:cs typeface="Lucida Sans Unicode"/>
              </a:rPr>
              <a:t>svar"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från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 i="1">
                <a:solidFill>
                  <a:srgbClr val="FFFFFF"/>
                </a:solidFill>
                <a:latin typeface="Trebuchet MS"/>
                <a:cs typeface="Trebuchet MS"/>
              </a:rPr>
              <a:t>Migrantstaterna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Lucida Sans Unicode"/>
                <a:cs typeface="Lucida Sans Unicode"/>
              </a:rPr>
              <a:t>Copyright</a:t>
            </a:r>
            <a:r>
              <a:rPr dirty="0" sz="9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Lucida Sans Unicode"/>
                <a:cs typeface="Lucida Sans Unicode"/>
              </a:rPr>
              <a:t>©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60">
                <a:solidFill>
                  <a:srgbClr val="FFFFFF"/>
                </a:solidFill>
                <a:latin typeface="Lucida Sans Unicode"/>
                <a:cs typeface="Lucida Sans Unicode"/>
              </a:rPr>
              <a:t>2020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av</a:t>
            </a:r>
            <a:r>
              <a:rPr dirty="0" sz="9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5">
                <a:solidFill>
                  <a:srgbClr val="FFFFFF"/>
                </a:solidFill>
                <a:latin typeface="Lucida Sans Unicode"/>
                <a:cs typeface="Lucida Sans Unicode"/>
              </a:rPr>
              <a:t>Indran </a:t>
            </a:r>
            <a:r>
              <a:rPr dirty="0" sz="950" spc="-2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Amirthanayagam.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Omtryckt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med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Lucida Sans Unicode"/>
                <a:cs typeface="Lucida Sans Unicode"/>
              </a:rPr>
              <a:t>tillstånd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av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Hanging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Loose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Press.</a:t>
            </a:r>
            <a:endParaRPr sz="9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Källa: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i="1">
                <a:solidFill>
                  <a:srgbClr val="FFFFFF"/>
                </a:solidFill>
                <a:latin typeface="Trebuchet MS"/>
                <a:cs typeface="Trebuchet MS"/>
              </a:rPr>
              <a:t>Migrantstaterna</a:t>
            </a:r>
            <a:r>
              <a:rPr dirty="0" sz="105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Hanging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Loose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Press,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Lucida Sans Unicode"/>
                <a:cs typeface="Lucida Sans Unicode"/>
              </a:rPr>
              <a:t>2020)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6392827"/>
            <a:ext cx="1731239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57188"/>
            <a:ext cx="9721215" cy="0"/>
          </a:xfrm>
          <a:custGeom>
            <a:avLst/>
            <a:gdLst/>
            <a:ahLst/>
            <a:cxnLst/>
            <a:rect l="l" t="t" r="r" b="b"/>
            <a:pathLst>
              <a:path w="9721215" h="0">
                <a:moveTo>
                  <a:pt x="97208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2023" y="6457188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 h="0">
                <a:moveTo>
                  <a:pt x="57010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0952" y="521208"/>
            <a:ext cx="1892300" cy="18923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0240" y="888746"/>
            <a:ext cx="5476240" cy="991869"/>
          </a:xfrm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25"/>
              </a:spcBef>
            </a:pPr>
            <a:r>
              <a:rPr dirty="0" sz="3100" spc="55">
                <a:solidFill>
                  <a:srgbClr val="A5377D"/>
                </a:solidFill>
              </a:rPr>
              <a:t>Exempel</a:t>
            </a:r>
            <a:r>
              <a:rPr dirty="0" sz="3100" spc="-85">
                <a:solidFill>
                  <a:srgbClr val="A5377D"/>
                </a:solidFill>
              </a:rPr>
              <a:t> </a:t>
            </a:r>
            <a:r>
              <a:rPr dirty="0" sz="3100" spc="105">
                <a:solidFill>
                  <a:srgbClr val="A5377D"/>
                </a:solidFill>
              </a:rPr>
              <a:t>på</a:t>
            </a:r>
            <a:r>
              <a:rPr dirty="0" sz="3100" spc="-85">
                <a:solidFill>
                  <a:srgbClr val="A5377D"/>
                </a:solidFill>
              </a:rPr>
              <a:t> </a:t>
            </a:r>
            <a:r>
              <a:rPr dirty="0" sz="3100" spc="120">
                <a:solidFill>
                  <a:srgbClr val="A5377D"/>
                </a:solidFill>
              </a:rPr>
              <a:t>medling</a:t>
            </a:r>
            <a:r>
              <a:rPr dirty="0" sz="3100" spc="-85">
                <a:solidFill>
                  <a:srgbClr val="A5377D"/>
                </a:solidFill>
              </a:rPr>
              <a:t> </a:t>
            </a:r>
            <a:r>
              <a:rPr dirty="0" sz="3100" spc="125">
                <a:solidFill>
                  <a:srgbClr val="A5377D"/>
                </a:solidFill>
              </a:rPr>
              <a:t>genom </a:t>
            </a:r>
            <a:r>
              <a:rPr dirty="0" sz="3100" spc="-844">
                <a:solidFill>
                  <a:srgbClr val="A5377D"/>
                </a:solidFill>
              </a:rPr>
              <a:t> </a:t>
            </a:r>
            <a:r>
              <a:rPr dirty="0" sz="3100" spc="254">
                <a:solidFill>
                  <a:srgbClr val="A5377D"/>
                </a:solidFill>
              </a:rPr>
              <a:t>att</a:t>
            </a:r>
            <a:r>
              <a:rPr dirty="0" sz="3100" spc="-65">
                <a:solidFill>
                  <a:srgbClr val="A5377D"/>
                </a:solidFill>
              </a:rPr>
              <a:t> </a:t>
            </a:r>
            <a:r>
              <a:rPr dirty="0" sz="3100" spc="75">
                <a:solidFill>
                  <a:srgbClr val="A5377D"/>
                </a:solidFill>
              </a:rPr>
              <a:t>skapa</a:t>
            </a:r>
            <a:r>
              <a:rPr dirty="0" sz="3100" spc="-65">
                <a:solidFill>
                  <a:srgbClr val="A5377D"/>
                </a:solidFill>
              </a:rPr>
              <a:t> </a:t>
            </a:r>
            <a:r>
              <a:rPr dirty="0" sz="3100" spc="125">
                <a:solidFill>
                  <a:srgbClr val="A5377D"/>
                </a:solidFill>
              </a:rPr>
              <a:t>en</a:t>
            </a:r>
            <a:r>
              <a:rPr dirty="0" sz="3100" spc="-65">
                <a:solidFill>
                  <a:srgbClr val="A5377D"/>
                </a:solidFill>
              </a:rPr>
              <a:t> </a:t>
            </a:r>
            <a:r>
              <a:rPr dirty="0" sz="3100" spc="75">
                <a:solidFill>
                  <a:srgbClr val="A5377D"/>
                </a:solidFill>
              </a:rPr>
              <a:t>rörelse</a:t>
            </a:r>
            <a:endParaRPr sz="3100"/>
          </a:p>
        </p:txBody>
      </p:sp>
      <p:sp>
        <p:nvSpPr>
          <p:cNvPr id="8" name="object 8"/>
          <p:cNvSpPr txBox="1"/>
          <p:nvPr/>
        </p:nvSpPr>
        <p:spPr>
          <a:xfrm>
            <a:off x="650240" y="2529585"/>
            <a:ext cx="9067800" cy="3597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 b="1">
                <a:solidFill>
                  <a:srgbClr val="3F3F3F"/>
                </a:solidFill>
                <a:latin typeface="Arial"/>
                <a:cs typeface="Arial"/>
              </a:rPr>
              <a:t>Nya</a:t>
            </a:r>
            <a:r>
              <a:rPr dirty="0" sz="1800" spc="-3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3F3F3F"/>
                </a:solidFill>
                <a:latin typeface="Arial"/>
                <a:cs typeface="Arial"/>
              </a:rPr>
              <a:t>Women</a:t>
            </a:r>
            <a:r>
              <a:rPr dirty="0" sz="1800" spc="-3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3F3F3F"/>
                </a:solidFill>
                <a:latin typeface="Arial"/>
                <a:cs typeface="Arial"/>
              </a:rPr>
              <a:t>Connectors</a:t>
            </a:r>
            <a:r>
              <a:rPr dirty="0" sz="1800" spc="-2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ett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initiativ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leds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av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70">
                <a:solidFill>
                  <a:srgbClr val="3F3F3F"/>
                </a:solidFill>
                <a:latin typeface="Lucida Sans Unicode"/>
                <a:cs typeface="Lucida Sans Unicode"/>
              </a:rPr>
              <a:t>migrant-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flyktingkvinnor</a:t>
            </a:r>
            <a:endParaRPr sz="1800">
              <a:latin typeface="Lucida Sans Unicode"/>
              <a:cs typeface="Lucida Sans Unicode"/>
            </a:endParaRPr>
          </a:p>
          <a:p>
            <a:pPr marL="12700" marR="1478915">
              <a:lnSpc>
                <a:spcPct val="156600"/>
              </a:lnSpc>
              <a:spcBef>
                <a:spcPts val="95"/>
              </a:spcBef>
            </a:pPr>
            <a:r>
              <a:rPr dirty="0" sz="2300" spc="-30">
                <a:solidFill>
                  <a:srgbClr val="3F3F3F"/>
                </a:solidFill>
                <a:latin typeface="Lucida Sans Unicode"/>
                <a:cs typeface="Lucida Sans Unicode"/>
              </a:rPr>
              <a:t>som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3F3F3F"/>
                </a:solidFill>
                <a:latin typeface="Lucida Sans Unicode"/>
                <a:cs typeface="Lucida Sans Unicode"/>
              </a:rPr>
              <a:t>har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F3F3F"/>
                </a:solidFill>
                <a:latin typeface="Lucida Sans Unicode"/>
                <a:cs typeface="Lucida Sans Unicode"/>
              </a:rPr>
              <a:t>mobiliserat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F3F3F"/>
                </a:solidFill>
                <a:latin typeface="Lucida Sans Unicode"/>
                <a:cs typeface="Lucida Sans Unicode"/>
              </a:rPr>
              <a:t>sig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3F3F3F"/>
                </a:solidFill>
                <a:latin typeface="Lucida Sans Unicode"/>
                <a:cs typeface="Lucida Sans Unicode"/>
              </a:rPr>
              <a:t>för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F3F3F"/>
                </a:solidFill>
                <a:latin typeface="Lucida Sans Unicode"/>
                <a:cs typeface="Lucida Sans Unicode"/>
              </a:rPr>
              <a:t>bli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F3F3F"/>
                </a:solidFill>
                <a:latin typeface="Lucida Sans Unicode"/>
                <a:cs typeface="Lucida Sans Unicode"/>
              </a:rPr>
              <a:t>kollektiv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F3F3F"/>
                </a:solidFill>
                <a:latin typeface="Lucida Sans Unicode"/>
                <a:cs typeface="Lucida Sans Unicode"/>
              </a:rPr>
              <a:t>rörelse,  </a:t>
            </a:r>
            <a:r>
              <a:rPr dirty="0" sz="2300" spc="-30">
                <a:solidFill>
                  <a:srgbClr val="3F3F3F"/>
                </a:solidFill>
                <a:latin typeface="Lucida Sans Unicode"/>
                <a:cs typeface="Lucida Sans Unicode"/>
              </a:rPr>
              <a:t>visar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F3F3F"/>
                </a:solidFill>
                <a:latin typeface="Lucida Sans Unicode"/>
                <a:cs typeface="Lucida Sans Unicode"/>
              </a:rPr>
              <a:t>vilken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F3F3F"/>
                </a:solidFill>
                <a:latin typeface="Lucida Sans Unicode"/>
                <a:cs typeface="Lucida Sans Unicode"/>
              </a:rPr>
              <a:t>styrka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3F3F3F"/>
                </a:solidFill>
                <a:latin typeface="Lucida Sans Unicode"/>
                <a:cs typeface="Lucida Sans Unicode"/>
              </a:rPr>
              <a:t>enighet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3F3F3F"/>
                </a:solidFill>
                <a:latin typeface="Lucida Sans Unicode"/>
                <a:cs typeface="Lucida Sans Unicode"/>
              </a:rPr>
              <a:t>kraften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F3F3F"/>
                </a:solidFill>
                <a:latin typeface="Lucida Sans Unicode"/>
                <a:cs typeface="Lucida Sans Unicode"/>
              </a:rPr>
              <a:t>i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F3F3F"/>
                </a:solidFill>
                <a:latin typeface="Lucida Sans Unicode"/>
                <a:cs typeface="Lucida Sans Unicode"/>
              </a:rPr>
              <a:t>höja</a:t>
            </a:r>
            <a:r>
              <a:rPr dirty="0" sz="2300" spc="-1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F3F3F"/>
                </a:solidFill>
                <a:latin typeface="Lucida Sans Unicode"/>
                <a:cs typeface="Lucida Sans Unicode"/>
              </a:rPr>
              <a:t>sin</a:t>
            </a:r>
            <a:r>
              <a:rPr dirty="0" sz="2300" spc="-1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F3F3F"/>
                </a:solidFill>
                <a:latin typeface="Lucida Sans Unicode"/>
                <a:cs typeface="Lucida Sans Unicode"/>
              </a:rPr>
              <a:t>röst</a:t>
            </a:r>
            <a:endParaRPr sz="2300">
              <a:latin typeface="Lucida Sans Unicode"/>
              <a:cs typeface="Lucida Sans Unicode"/>
            </a:endParaRPr>
          </a:p>
          <a:p>
            <a:pPr marL="12700" marR="5080">
              <a:lnSpc>
                <a:spcPct val="193500"/>
              </a:lnSpc>
              <a:spcBef>
                <a:spcPts val="40"/>
              </a:spcBef>
            </a:pP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kan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göra.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Deras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mål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10">
                <a:solidFill>
                  <a:srgbClr val="3F3F3F"/>
                </a:solidFill>
                <a:latin typeface="Lucida Sans Unicode"/>
                <a:cs typeface="Lucida Sans Unicode"/>
              </a:rPr>
              <a:t>är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att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3F3F3F"/>
                </a:solidFill>
                <a:latin typeface="Lucida Sans Unicode"/>
                <a:cs typeface="Lucida Sans Unicode"/>
              </a:rPr>
              <a:t>öka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medvetenheten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om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utmaningarna</a:t>
            </a:r>
            <a:r>
              <a:rPr dirty="0" sz="1800" spc="-10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9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möjligheterna </a:t>
            </a:r>
            <a:r>
              <a:rPr dirty="0" sz="1800" spc="-5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90">
                <a:solidFill>
                  <a:srgbClr val="3F3F3F"/>
                </a:solidFill>
                <a:latin typeface="Lucida Sans Unicode"/>
                <a:cs typeface="Lucida Sans Unicode"/>
              </a:rPr>
              <a:t>flykting- </a:t>
            </a:r>
            <a:r>
              <a:rPr dirty="0" sz="1800" spc="-30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migrantkvinnor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möter </a:t>
            </a:r>
            <a:r>
              <a:rPr dirty="0" sz="1800" spc="-60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Europa, </a:t>
            </a:r>
            <a:r>
              <a:rPr dirty="0" sz="1800" spc="-5">
                <a:solidFill>
                  <a:srgbClr val="3F3F3F"/>
                </a:solidFill>
                <a:latin typeface="Lucida Sans Unicode"/>
                <a:cs typeface="Lucida Sans Unicode"/>
              </a:rPr>
              <a:t>genom </a:t>
            </a:r>
            <a:r>
              <a:rPr dirty="0" sz="1800" spc="-10">
                <a:solidFill>
                  <a:srgbClr val="3F3F3F"/>
                </a:solidFill>
                <a:latin typeface="Lucida Sans Unicode"/>
                <a:cs typeface="Lucida Sans Unicode"/>
              </a:rPr>
              <a:t>underlättade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plattformar </a:t>
            </a:r>
            <a:r>
              <a:rPr dirty="0" sz="1800" spc="-20">
                <a:solidFill>
                  <a:srgbClr val="3F3F3F"/>
                </a:solidFill>
                <a:latin typeface="Lucida Sans Unicode"/>
                <a:cs typeface="Lucida Sans Unicode"/>
              </a:rPr>
              <a:t>för </a:t>
            </a:r>
            <a:r>
              <a:rPr dirty="0" sz="1800" spc="-1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3F3F3F"/>
                </a:solidFill>
                <a:latin typeface="Lucida Sans Unicode"/>
                <a:cs typeface="Lucida Sans Unicode"/>
              </a:rPr>
              <a:t>diskussion, </a:t>
            </a:r>
            <a:r>
              <a:rPr dirty="0" sz="1900" spc="-45">
                <a:solidFill>
                  <a:srgbClr val="3F3F3F"/>
                </a:solidFill>
                <a:latin typeface="Lucida Sans Unicode"/>
                <a:cs typeface="Lucida Sans Unicode"/>
              </a:rPr>
              <a:t>vilket </a:t>
            </a:r>
            <a:r>
              <a:rPr dirty="0" sz="1900" spc="-25">
                <a:solidFill>
                  <a:srgbClr val="3F3F3F"/>
                </a:solidFill>
                <a:latin typeface="Lucida Sans Unicode"/>
                <a:cs typeface="Lucida Sans Unicode"/>
              </a:rPr>
              <a:t>skapar </a:t>
            </a:r>
            <a:r>
              <a:rPr dirty="0" sz="1900">
                <a:solidFill>
                  <a:srgbClr val="3F3F3F"/>
                </a:solidFill>
                <a:latin typeface="Lucida Sans Unicode"/>
                <a:cs typeface="Lucida Sans Unicode"/>
              </a:rPr>
              <a:t>en </a:t>
            </a:r>
            <a:r>
              <a:rPr dirty="0" sz="1900" spc="-15">
                <a:solidFill>
                  <a:srgbClr val="3F3F3F"/>
                </a:solidFill>
                <a:latin typeface="Lucida Sans Unicode"/>
                <a:cs typeface="Lucida Sans Unicode"/>
              </a:rPr>
              <a:t>förändring </a:t>
            </a:r>
            <a:r>
              <a:rPr dirty="0" sz="1900" spc="-60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1900" spc="-20">
                <a:solidFill>
                  <a:srgbClr val="3F3F3F"/>
                </a:solidFill>
                <a:latin typeface="Lucida Sans Unicode"/>
                <a:cs typeface="Lucida Sans Unicode"/>
              </a:rPr>
              <a:t>samhällen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och </a:t>
            </a:r>
            <a:r>
              <a:rPr dirty="0" sz="1900" spc="-50">
                <a:solidFill>
                  <a:srgbClr val="3F3F3F"/>
                </a:solidFill>
                <a:latin typeface="Lucida Sans Unicode"/>
                <a:cs typeface="Lucida Sans Unicode"/>
              </a:rPr>
              <a:t>politik </a:t>
            </a:r>
            <a:r>
              <a:rPr dirty="0" sz="1900" spc="-60">
                <a:solidFill>
                  <a:srgbClr val="3F3F3F"/>
                </a:solidFill>
                <a:latin typeface="Lucida Sans Unicode"/>
                <a:cs typeface="Lucida Sans Unicode"/>
              </a:rPr>
              <a:t>i </a:t>
            </a:r>
            <a:r>
              <a:rPr dirty="0" sz="1900" spc="-35">
                <a:solidFill>
                  <a:srgbClr val="3F3F3F"/>
                </a:solidFill>
                <a:latin typeface="Lucida Sans Unicode"/>
                <a:cs typeface="Lucida Sans Unicode"/>
              </a:rPr>
              <a:t>stort. </a:t>
            </a:r>
            <a:r>
              <a:rPr dirty="0" sz="1900" spc="-3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0563C0"/>
                </a:solidFill>
                <a:latin typeface="Lucida Sans Unicode"/>
                <a:cs typeface="Lucida Sans Unicode"/>
                <a:hlinkClick r:id="rId4"/>
              </a:rPr>
              <a:t>https://www.newwomenco</a:t>
            </a:r>
            <a:r>
              <a:rPr dirty="0" u="sng" sz="2000" spc="-4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4"/>
              </a:rPr>
              <a:t>nnectors.com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049523" y="2176272"/>
            <a:ext cx="9143365" cy="4433570"/>
            <a:chOff x="3049523" y="2176272"/>
            <a:chExt cx="9143365" cy="4433570"/>
          </a:xfrm>
        </p:grpSpPr>
        <p:sp>
          <p:nvSpPr>
            <p:cNvPr id="6" name="object 6"/>
            <p:cNvSpPr/>
            <p:nvPr/>
          </p:nvSpPr>
          <p:spPr>
            <a:xfrm>
              <a:off x="11721083" y="6443472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9523" y="2176272"/>
              <a:ext cx="9142476" cy="44333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8364" y="661416"/>
            <a:ext cx="2749296" cy="48463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0952" y="445261"/>
            <a:ext cx="353822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45">
                <a:solidFill>
                  <a:srgbClr val="76C5D2"/>
                </a:solidFill>
              </a:rPr>
              <a:t>Exempel</a:t>
            </a:r>
            <a:r>
              <a:rPr dirty="0" sz="2500" spc="-85">
                <a:solidFill>
                  <a:srgbClr val="76C5D2"/>
                </a:solidFill>
              </a:rPr>
              <a:t> </a:t>
            </a:r>
            <a:r>
              <a:rPr dirty="0" sz="2500" spc="-30">
                <a:solidFill>
                  <a:srgbClr val="76C5D2"/>
                </a:solidFill>
              </a:rPr>
              <a:t>-</a:t>
            </a:r>
            <a:r>
              <a:rPr dirty="0" sz="2500" spc="-85">
                <a:solidFill>
                  <a:srgbClr val="76C5D2"/>
                </a:solidFill>
              </a:rPr>
              <a:t> </a:t>
            </a:r>
            <a:r>
              <a:rPr dirty="0" sz="2500" spc="20">
                <a:solidFill>
                  <a:srgbClr val="76C5D2"/>
                </a:solidFill>
              </a:rPr>
              <a:t>Techfugees:</a:t>
            </a:r>
            <a:endParaRPr sz="2500"/>
          </a:p>
        </p:txBody>
      </p:sp>
      <p:sp>
        <p:nvSpPr>
          <p:cNvPr id="10" name="object 10"/>
          <p:cNvSpPr txBox="1"/>
          <p:nvPr/>
        </p:nvSpPr>
        <p:spPr>
          <a:xfrm>
            <a:off x="250952" y="985265"/>
            <a:ext cx="763650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75" b="1">
                <a:solidFill>
                  <a:srgbClr val="76C5D2"/>
                </a:solidFill>
                <a:latin typeface="Arial"/>
                <a:cs typeface="Arial"/>
              </a:rPr>
              <a:t>Bemyndiga</a:t>
            </a:r>
            <a:r>
              <a:rPr dirty="0" sz="2700" spc="-5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700" spc="100" b="1">
                <a:solidFill>
                  <a:srgbClr val="76C5D2"/>
                </a:solidFill>
                <a:latin typeface="Arial"/>
                <a:cs typeface="Arial"/>
              </a:rPr>
              <a:t>fördrivna</a:t>
            </a:r>
            <a:r>
              <a:rPr dirty="0" sz="2700" spc="-5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700" spc="100" b="1">
                <a:solidFill>
                  <a:srgbClr val="76C5D2"/>
                </a:solidFill>
                <a:latin typeface="Arial"/>
                <a:cs typeface="Arial"/>
              </a:rPr>
              <a:t>människor</a:t>
            </a:r>
            <a:r>
              <a:rPr dirty="0" sz="2700" spc="-55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700" spc="130" b="1">
                <a:solidFill>
                  <a:srgbClr val="76C5D2"/>
                </a:solidFill>
                <a:latin typeface="Arial"/>
                <a:cs typeface="Arial"/>
              </a:rPr>
              <a:t>med</a:t>
            </a:r>
            <a:r>
              <a:rPr dirty="0" sz="2700" spc="-50" b="1">
                <a:solidFill>
                  <a:srgbClr val="76C5D2"/>
                </a:solidFill>
                <a:latin typeface="Arial"/>
                <a:cs typeface="Arial"/>
              </a:rPr>
              <a:t> </a:t>
            </a:r>
            <a:r>
              <a:rPr dirty="0" sz="2700" spc="150" b="1">
                <a:solidFill>
                  <a:srgbClr val="76C5D2"/>
                </a:solidFill>
                <a:latin typeface="Arial"/>
                <a:cs typeface="Arial"/>
              </a:rPr>
              <a:t>teknik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360" y="2140697"/>
            <a:ext cx="2731135" cy="3379470"/>
          </a:xfrm>
          <a:prstGeom prst="rect">
            <a:avLst/>
          </a:prstGeom>
        </p:spPr>
        <p:txBody>
          <a:bodyPr wrap="square" lIns="0" tIns="126365" rIns="0" bIns="0" rtlCol="0" vert="horz">
            <a:spAutoFit/>
          </a:bodyPr>
          <a:lstStyle/>
          <a:p>
            <a:pPr marL="768350">
              <a:lnSpc>
                <a:spcPct val="100000"/>
              </a:lnSpc>
              <a:spcBef>
                <a:spcPts val="995"/>
              </a:spcBef>
            </a:pPr>
            <a:r>
              <a:rPr dirty="0" sz="1900" spc="-30">
                <a:solidFill>
                  <a:srgbClr val="767171"/>
                </a:solidFill>
                <a:latin typeface="Lucida Sans Unicode"/>
                <a:cs typeface="Lucida Sans Unicode"/>
              </a:rPr>
              <a:t>Techfugees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767171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767171"/>
                </a:solidFill>
                <a:latin typeface="Lucida Sans Unicode"/>
                <a:cs typeface="Lucida Sans Unicode"/>
              </a:rPr>
              <a:t>en</a:t>
            </a:r>
            <a:endParaRPr sz="1900">
              <a:latin typeface="Lucida Sans Unicode"/>
              <a:cs typeface="Lucida Sans Unicode"/>
            </a:endParaRPr>
          </a:p>
          <a:p>
            <a:pPr algn="r" marR="135255">
              <a:lnSpc>
                <a:spcPct val="100000"/>
              </a:lnSpc>
              <a:spcBef>
                <a:spcPts val="800"/>
              </a:spcBef>
            </a:pPr>
            <a:r>
              <a:rPr dirty="0" sz="1700" spc="-15">
                <a:solidFill>
                  <a:srgbClr val="767171"/>
                </a:solidFill>
                <a:latin typeface="Lucida Sans Unicode"/>
                <a:cs typeface="Lucida Sans Unicode"/>
              </a:rPr>
              <a:t>påverkan</a:t>
            </a:r>
            <a:r>
              <a:rPr dirty="0" sz="17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767171"/>
                </a:solidFill>
                <a:latin typeface="Lucida Sans Unicode"/>
                <a:cs typeface="Lucida Sans Unicode"/>
              </a:rPr>
              <a:t>driven</a:t>
            </a:r>
            <a:r>
              <a:rPr dirty="0" sz="17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767171"/>
                </a:solidFill>
                <a:latin typeface="Lucida Sans Unicode"/>
                <a:cs typeface="Lucida Sans Unicode"/>
              </a:rPr>
              <a:t>global</a:t>
            </a:r>
            <a:endParaRPr sz="1700">
              <a:latin typeface="Lucida Sans Unicode"/>
              <a:cs typeface="Lucida Sans Unicode"/>
            </a:endParaRPr>
          </a:p>
          <a:p>
            <a:pPr algn="r" marR="83185">
              <a:lnSpc>
                <a:spcPct val="100000"/>
              </a:lnSpc>
              <a:spcBef>
                <a:spcPts val="640"/>
              </a:spcBef>
            </a:pPr>
            <a:r>
              <a:rPr dirty="0" sz="1900" spc="-15">
                <a:solidFill>
                  <a:srgbClr val="767171"/>
                </a:solidFill>
                <a:latin typeface="Lucida Sans Unicode"/>
                <a:cs typeface="Lucida Sans Unicode"/>
              </a:rPr>
              <a:t>organisationsvårdande</a:t>
            </a:r>
            <a:endParaRPr sz="1900">
              <a:latin typeface="Lucida Sans Unicode"/>
              <a:cs typeface="Lucida Sans Unicode"/>
            </a:endParaRPr>
          </a:p>
          <a:p>
            <a:pPr algn="r" marR="39370">
              <a:lnSpc>
                <a:spcPct val="100000"/>
              </a:lnSpc>
              <a:spcBef>
                <a:spcPts val="200"/>
              </a:spcBef>
            </a:pPr>
            <a:r>
              <a:rPr dirty="0" sz="2300" spc="-15">
                <a:solidFill>
                  <a:srgbClr val="767171"/>
                </a:solidFill>
                <a:latin typeface="Lucida Sans Unicode"/>
                <a:cs typeface="Lucida Sans Unicode"/>
              </a:rPr>
              <a:t>ett</a:t>
            </a:r>
            <a:r>
              <a:rPr dirty="0" sz="2300" spc="-13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767171"/>
                </a:solidFill>
                <a:latin typeface="Lucida Sans Unicode"/>
                <a:cs typeface="Lucida Sans Unicode"/>
              </a:rPr>
              <a:t>hållbart</a:t>
            </a:r>
            <a:endParaRPr sz="2300">
              <a:latin typeface="Lucida Sans Unicode"/>
              <a:cs typeface="Lucida Sans Unicode"/>
            </a:endParaRPr>
          </a:p>
          <a:p>
            <a:pPr marL="551815">
              <a:lnSpc>
                <a:spcPct val="100000"/>
              </a:lnSpc>
              <a:spcBef>
                <a:spcPts val="720"/>
              </a:spcBef>
            </a:pPr>
            <a:r>
              <a:rPr dirty="0" sz="1700" spc="-35">
                <a:solidFill>
                  <a:srgbClr val="767171"/>
                </a:solidFill>
                <a:latin typeface="Lucida Sans Unicode"/>
                <a:cs typeface="Lucida Sans Unicode"/>
              </a:rPr>
              <a:t>teknikens</a:t>
            </a:r>
            <a:r>
              <a:rPr dirty="0" sz="1700" spc="-10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767171"/>
                </a:solidFill>
                <a:latin typeface="Lucida Sans Unicode"/>
                <a:cs typeface="Lucida Sans Unicode"/>
              </a:rPr>
              <a:t>ekosystem</a:t>
            </a:r>
            <a:endParaRPr sz="1700">
              <a:latin typeface="Lucida Sans Unicode"/>
              <a:cs typeface="Lucida Sans Unicode"/>
            </a:endParaRPr>
          </a:p>
          <a:p>
            <a:pPr marL="250190">
              <a:lnSpc>
                <a:spcPct val="100000"/>
              </a:lnSpc>
              <a:spcBef>
                <a:spcPts val="740"/>
              </a:spcBef>
            </a:pPr>
            <a:r>
              <a:rPr dirty="0" sz="1800" spc="-25">
                <a:solidFill>
                  <a:srgbClr val="767171"/>
                </a:solidFill>
                <a:latin typeface="Lucida Sans Unicode"/>
                <a:cs typeface="Lucida Sans Unicode"/>
              </a:rPr>
              <a:t>lösningar</a:t>
            </a:r>
            <a:r>
              <a:rPr dirty="0" sz="18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767171"/>
                </a:solidFill>
                <a:latin typeface="Lucida Sans Unicode"/>
                <a:cs typeface="Lucida Sans Unicode"/>
              </a:rPr>
              <a:t>som</a:t>
            </a:r>
            <a:r>
              <a:rPr dirty="0" sz="18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767171"/>
                </a:solidFill>
                <a:latin typeface="Lucida Sans Unicode"/>
                <a:cs typeface="Lucida Sans Unicode"/>
              </a:rPr>
              <a:t>stödjer</a:t>
            </a:r>
            <a:endParaRPr sz="1800">
              <a:latin typeface="Lucida Sans Unicode"/>
              <a:cs typeface="Lucida Sans Unicode"/>
            </a:endParaRPr>
          </a:p>
          <a:p>
            <a:pPr algn="r" marR="8255">
              <a:lnSpc>
                <a:spcPct val="100000"/>
              </a:lnSpc>
              <a:spcBef>
                <a:spcPts val="220"/>
              </a:spcBef>
            </a:pPr>
            <a:r>
              <a:rPr dirty="0" sz="2300" spc="-20">
                <a:solidFill>
                  <a:srgbClr val="767171"/>
                </a:solidFill>
                <a:latin typeface="Lucida Sans Unicode"/>
                <a:cs typeface="Lucida Sans Unicode"/>
              </a:rPr>
              <a:t>införandet</a:t>
            </a:r>
            <a:r>
              <a:rPr dirty="0" sz="2300" spc="-16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767171"/>
                </a:solidFill>
                <a:latin typeface="Lucida Sans Unicode"/>
                <a:cs typeface="Lucida Sans Unicode"/>
              </a:rPr>
              <a:t>av</a:t>
            </a:r>
            <a:endParaRPr sz="2300">
              <a:latin typeface="Lucida Sans Unicode"/>
              <a:cs typeface="Lucida Sans Unicode"/>
            </a:endParaRPr>
          </a:p>
          <a:p>
            <a:pPr marL="614680">
              <a:lnSpc>
                <a:spcPct val="100000"/>
              </a:lnSpc>
              <a:spcBef>
                <a:spcPts val="819"/>
              </a:spcBef>
            </a:pPr>
            <a:r>
              <a:rPr dirty="0" sz="1600" spc="-15">
                <a:solidFill>
                  <a:srgbClr val="767171"/>
                </a:solidFill>
                <a:latin typeface="Lucida Sans Unicode"/>
                <a:cs typeface="Lucida Sans Unicode"/>
              </a:rPr>
              <a:t>fördrivna</a:t>
            </a:r>
            <a:r>
              <a:rPr dirty="0" sz="1600" spc="-9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767171"/>
                </a:solidFill>
                <a:latin typeface="Lucida Sans Unicode"/>
                <a:cs typeface="Lucida Sans Unicode"/>
              </a:rPr>
              <a:t>människor</a:t>
            </a:r>
            <a:r>
              <a:rPr dirty="0" sz="1600" spc="-80">
                <a:solidFill>
                  <a:srgbClr val="3F3F3F"/>
                </a:solidFill>
                <a:latin typeface="Lucida Sans Unicode"/>
                <a:cs typeface="Lucida Sans Unicode"/>
              </a:rPr>
              <a:t>.</a:t>
            </a:r>
            <a:endParaRPr sz="1600">
              <a:latin typeface="Lucida Sans Unicode"/>
              <a:cs typeface="Lucida Sans Unicode"/>
            </a:endParaRPr>
          </a:p>
          <a:p>
            <a:pPr marL="243840">
              <a:lnSpc>
                <a:spcPct val="100000"/>
              </a:lnSpc>
              <a:spcBef>
                <a:spcPts val="1090"/>
              </a:spcBef>
            </a:pPr>
            <a:r>
              <a:rPr dirty="0" u="sng" sz="1700" spc="-6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5"/>
              </a:rPr>
              <a:t>https://techfugees.com/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3657600" cy="3965575"/>
          </a:xfrm>
          <a:custGeom>
            <a:avLst/>
            <a:gdLst/>
            <a:ahLst/>
            <a:cxnLst/>
            <a:rect l="l" t="t" r="r" b="b"/>
            <a:pathLst>
              <a:path w="3657600" h="3965575">
                <a:moveTo>
                  <a:pt x="3657600" y="0"/>
                </a:moveTo>
                <a:lnTo>
                  <a:pt x="0" y="0"/>
                </a:lnTo>
                <a:lnTo>
                  <a:pt x="0" y="3965448"/>
                </a:lnTo>
                <a:lnTo>
                  <a:pt x="3657600" y="3965448"/>
                </a:lnTo>
                <a:lnTo>
                  <a:pt x="3657600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9064" y="4539996"/>
            <a:ext cx="1393190" cy="815340"/>
          </a:xfrm>
          <a:custGeom>
            <a:avLst/>
            <a:gdLst/>
            <a:ahLst/>
            <a:cxnLst/>
            <a:rect l="l" t="t" r="r" b="b"/>
            <a:pathLst>
              <a:path w="1393190" h="815339">
                <a:moveTo>
                  <a:pt x="1392935" y="0"/>
                </a:moveTo>
                <a:lnTo>
                  <a:pt x="0" y="0"/>
                </a:lnTo>
                <a:lnTo>
                  <a:pt x="0" y="815339"/>
                </a:lnTo>
                <a:lnTo>
                  <a:pt x="1392935" y="815339"/>
                </a:lnTo>
                <a:lnTo>
                  <a:pt x="1392935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0"/>
            <a:ext cx="8627364" cy="48585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7055" y="951472"/>
            <a:ext cx="2364740" cy="216090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Kolla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20" b="1">
                <a:solidFill>
                  <a:srgbClr val="FFFFFF"/>
                </a:solidFill>
                <a:latin typeface="Arial"/>
                <a:cs typeface="Arial"/>
              </a:rPr>
              <a:t>detta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200" spc="45" b="1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180" b="1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100" b="1">
                <a:solidFill>
                  <a:srgbClr val="FFFFFF"/>
                </a:solidFill>
                <a:latin typeface="Arial"/>
                <a:cs typeface="Arial"/>
              </a:rPr>
              <a:t>lära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sig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1500" spc="55" b="1">
                <a:solidFill>
                  <a:srgbClr val="FFFFFF"/>
                </a:solidFill>
                <a:latin typeface="Arial"/>
                <a:cs typeface="Arial"/>
              </a:rPr>
              <a:t>handla</a:t>
            </a:r>
            <a:r>
              <a:rPr dirty="0" sz="15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25" b="1">
                <a:solidFill>
                  <a:srgbClr val="FFFFFF"/>
                </a:solidFill>
                <a:latin typeface="Arial"/>
                <a:cs typeface="Arial"/>
              </a:rPr>
              <a:t>om:</a:t>
            </a:r>
            <a:endParaRPr sz="1500">
              <a:latin typeface="Arial"/>
              <a:cs typeface="Arial"/>
            </a:endParaRPr>
          </a:p>
          <a:p>
            <a:pPr marL="12700" marR="196215">
              <a:lnSpc>
                <a:spcPts val="3170"/>
              </a:lnSpc>
              <a:spcBef>
                <a:spcPts val="1330"/>
              </a:spcBef>
            </a:pPr>
            <a:r>
              <a:rPr dirty="0" sz="3100" spc="-40">
                <a:solidFill>
                  <a:srgbClr val="FFFFFF"/>
                </a:solidFill>
                <a:latin typeface="Lucida Sans Unicode"/>
                <a:cs typeface="Lucida Sans Unicode"/>
              </a:rPr>
              <a:t>medling </a:t>
            </a:r>
            <a:r>
              <a:rPr dirty="0" sz="31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10">
                <a:solidFill>
                  <a:srgbClr val="FFFFFF"/>
                </a:solidFill>
                <a:latin typeface="Lucida Sans Unicode"/>
                <a:cs typeface="Lucida Sans Unicode"/>
              </a:rPr>
              <a:t>genom</a:t>
            </a:r>
            <a:r>
              <a:rPr dirty="0" sz="310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5">
                <a:solidFill>
                  <a:srgbClr val="FFFFFF"/>
                </a:solidFill>
                <a:latin typeface="Lucida Sans Unicode"/>
                <a:cs typeface="Lucida Sans Unicode"/>
              </a:rPr>
              <a:t>mat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055" y="2953202"/>
            <a:ext cx="2072639" cy="94361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3300" spc="-50">
                <a:solidFill>
                  <a:srgbClr val="FFFFFF"/>
                </a:solidFill>
                <a:latin typeface="Lucida Sans Unicode"/>
                <a:cs typeface="Lucida Sans Unicode"/>
              </a:rPr>
              <a:t>och</a:t>
            </a:r>
            <a:endParaRPr sz="3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300" spc="-15">
                <a:solidFill>
                  <a:srgbClr val="FFFFFF"/>
                </a:solidFill>
                <a:latin typeface="Lucida Sans Unicode"/>
                <a:cs typeface="Lucida Sans Unicode"/>
              </a:rPr>
              <a:t>volontärarbete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5868" y="5117465"/>
            <a:ext cx="6419215" cy="6902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25"/>
              </a:spcBef>
            </a:pPr>
            <a:r>
              <a:rPr dirty="0" sz="2200" spc="-75">
                <a:solidFill>
                  <a:srgbClr val="5E5E5E"/>
                </a:solidFill>
                <a:latin typeface="Lucida Sans Unicode"/>
                <a:cs typeface="Lucida Sans Unicode"/>
              </a:rPr>
              <a:t>Ta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reda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5E5E5E"/>
                </a:solidFill>
                <a:latin typeface="Lucida Sans Unicode"/>
                <a:cs typeface="Lucida Sans Unicode"/>
              </a:rPr>
              <a:t>mer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om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Ellie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Kisyombe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–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från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5E5E5E"/>
                </a:solidFill>
                <a:latin typeface="Lucida Sans Unicode"/>
                <a:cs typeface="Lucida Sans Unicode"/>
              </a:rPr>
              <a:t>frivilliga </a:t>
            </a:r>
            <a:r>
              <a:rPr dirty="0" sz="2200" spc="-6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5E5E5E"/>
                </a:solidFill>
                <a:latin typeface="Lucida Sans Unicode"/>
                <a:cs typeface="Lucida Sans Unicode"/>
              </a:rPr>
              <a:t>gemenskapsledarprojekt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5E5E5E"/>
                </a:solidFill>
                <a:latin typeface="Lucida Sans Unicode"/>
                <a:cs typeface="Lucida Sans Unicode"/>
                <a:hlinkClick r:id="rId4"/>
              </a:rPr>
              <a:t>till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2200" spc="-45">
                <a:solidFill>
                  <a:srgbClr val="5E5E5E"/>
                </a:solidFill>
                <a:latin typeface="Lucida Sans Unicode"/>
                <a:cs typeface="Lucida Sans Unicode"/>
              </a:rPr>
              <a:t>val,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5E5E5E"/>
                </a:solidFill>
                <a:latin typeface="Lucida Sans Unicode"/>
                <a:cs typeface="Lucida Sans Unicode"/>
              </a:rPr>
              <a:t>klicka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u="sng" sz="2200" spc="-45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</a:rPr>
              <a:t>HÄR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6790" cy="256540"/>
          </a:xfrm>
          <a:custGeom>
            <a:avLst/>
            <a:gdLst/>
            <a:ahLst/>
            <a:cxnLst/>
            <a:rect l="l" t="t" r="r" b="b"/>
            <a:pathLst>
              <a:path w="3526790" h="256540">
                <a:moveTo>
                  <a:pt x="3526536" y="0"/>
                </a:moveTo>
                <a:lnTo>
                  <a:pt x="0" y="0"/>
                </a:lnTo>
                <a:lnTo>
                  <a:pt x="0" y="256031"/>
                </a:lnTo>
                <a:lnTo>
                  <a:pt x="3526536" y="256031"/>
                </a:lnTo>
                <a:lnTo>
                  <a:pt x="3526536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44469" y="2304184"/>
            <a:ext cx="2727960" cy="1923414"/>
            <a:chOff x="844469" y="2304184"/>
            <a:chExt cx="2727960" cy="1923414"/>
          </a:xfrm>
        </p:grpSpPr>
        <p:sp>
          <p:nvSpPr>
            <p:cNvPr id="7" name="object 7"/>
            <p:cNvSpPr/>
            <p:nvPr/>
          </p:nvSpPr>
          <p:spPr>
            <a:xfrm>
              <a:off x="864081" y="2323797"/>
              <a:ext cx="2688590" cy="1884045"/>
            </a:xfrm>
            <a:custGeom>
              <a:avLst/>
              <a:gdLst/>
              <a:ahLst/>
              <a:cxnLst/>
              <a:rect l="l" t="t" r="r" b="b"/>
              <a:pathLst>
                <a:path w="2688590" h="1884045">
                  <a:moveTo>
                    <a:pt x="1075339" y="1177356"/>
                  </a:moveTo>
                  <a:lnTo>
                    <a:pt x="1008130" y="1177356"/>
                  </a:lnTo>
                  <a:lnTo>
                    <a:pt x="1008130" y="1412771"/>
                  </a:lnTo>
                  <a:lnTo>
                    <a:pt x="1015080" y="1455226"/>
                  </a:lnTo>
                  <a:lnTo>
                    <a:pt x="1034194" y="1492106"/>
                  </a:lnTo>
                  <a:lnTo>
                    <a:pt x="1063275" y="1521210"/>
                  </a:lnTo>
                  <a:lnTo>
                    <a:pt x="1100126" y="1540339"/>
                  </a:lnTo>
                  <a:lnTo>
                    <a:pt x="1142548" y="1547294"/>
                  </a:lnTo>
                  <a:lnTo>
                    <a:pt x="2016261" y="1547294"/>
                  </a:lnTo>
                  <a:lnTo>
                    <a:pt x="2352305" y="1883601"/>
                  </a:lnTo>
                  <a:lnTo>
                    <a:pt x="2352305" y="1721277"/>
                  </a:lnTo>
                  <a:lnTo>
                    <a:pt x="2285096" y="1721277"/>
                  </a:lnTo>
                  <a:lnTo>
                    <a:pt x="2044237" y="1479920"/>
                  </a:lnTo>
                  <a:lnTo>
                    <a:pt x="1142548" y="1479920"/>
                  </a:lnTo>
                  <a:lnTo>
                    <a:pt x="1116393" y="1474637"/>
                  </a:lnTo>
                  <a:lnTo>
                    <a:pt x="1095029" y="1460225"/>
                  </a:lnTo>
                  <a:lnTo>
                    <a:pt x="1080622" y="1438846"/>
                  </a:lnTo>
                  <a:lnTo>
                    <a:pt x="1075362" y="1412771"/>
                  </a:lnTo>
                  <a:lnTo>
                    <a:pt x="1075339" y="1177356"/>
                  </a:lnTo>
                  <a:close/>
                </a:path>
                <a:path w="2688590" h="1884045">
                  <a:moveTo>
                    <a:pt x="2668604" y="437227"/>
                  </a:moveTo>
                  <a:lnTo>
                    <a:pt x="2553987" y="437227"/>
                  </a:lnTo>
                  <a:lnTo>
                    <a:pt x="2580083" y="442515"/>
                  </a:lnTo>
                  <a:lnTo>
                    <a:pt x="2601453" y="456933"/>
                  </a:lnTo>
                  <a:lnTo>
                    <a:pt x="2615892" y="478313"/>
                  </a:lnTo>
                  <a:lnTo>
                    <a:pt x="2621190" y="504461"/>
                  </a:lnTo>
                  <a:lnTo>
                    <a:pt x="2621195" y="1412771"/>
                  </a:lnTo>
                  <a:lnTo>
                    <a:pt x="2615892" y="1438946"/>
                  </a:lnTo>
                  <a:lnTo>
                    <a:pt x="2601453" y="1460327"/>
                  </a:lnTo>
                  <a:lnTo>
                    <a:pt x="2580083" y="1474745"/>
                  </a:lnTo>
                  <a:lnTo>
                    <a:pt x="2553987" y="1480032"/>
                  </a:lnTo>
                  <a:lnTo>
                    <a:pt x="2285096" y="1480032"/>
                  </a:lnTo>
                  <a:lnTo>
                    <a:pt x="2285096" y="1721277"/>
                  </a:lnTo>
                  <a:lnTo>
                    <a:pt x="2352305" y="1721277"/>
                  </a:lnTo>
                  <a:lnTo>
                    <a:pt x="2352305" y="1547294"/>
                  </a:lnTo>
                  <a:lnTo>
                    <a:pt x="2553987" y="1547294"/>
                  </a:lnTo>
                  <a:lnTo>
                    <a:pt x="2596436" y="1540339"/>
                  </a:lnTo>
                  <a:lnTo>
                    <a:pt x="2633280" y="1521210"/>
                  </a:lnTo>
                  <a:lnTo>
                    <a:pt x="2662341" y="1492106"/>
                  </a:lnTo>
                  <a:lnTo>
                    <a:pt x="2681441" y="1455226"/>
                  </a:lnTo>
                  <a:lnTo>
                    <a:pt x="2688404" y="1412771"/>
                  </a:lnTo>
                  <a:lnTo>
                    <a:pt x="2688400" y="504461"/>
                  </a:lnTo>
                  <a:lnTo>
                    <a:pt x="2681441" y="462020"/>
                  </a:lnTo>
                  <a:lnTo>
                    <a:pt x="2668604" y="437227"/>
                  </a:lnTo>
                  <a:close/>
                </a:path>
                <a:path w="2688590" h="1884045">
                  <a:moveTo>
                    <a:pt x="1545800" y="0"/>
                  </a:moveTo>
                  <a:lnTo>
                    <a:pt x="134417" y="0"/>
                  </a:lnTo>
                  <a:lnTo>
                    <a:pt x="91995" y="6952"/>
                  </a:lnTo>
                  <a:lnTo>
                    <a:pt x="55144" y="26075"/>
                  </a:lnTo>
                  <a:lnTo>
                    <a:pt x="26063" y="55175"/>
                  </a:lnTo>
                  <a:lnTo>
                    <a:pt x="6949" y="92056"/>
                  </a:lnTo>
                  <a:lnTo>
                    <a:pt x="0" y="134522"/>
                  </a:lnTo>
                  <a:lnTo>
                    <a:pt x="4" y="1042861"/>
                  </a:lnTo>
                  <a:lnTo>
                    <a:pt x="6949" y="1085288"/>
                  </a:lnTo>
                  <a:lnTo>
                    <a:pt x="26063" y="1122168"/>
                  </a:lnTo>
                  <a:lnTo>
                    <a:pt x="55144" y="1151272"/>
                  </a:lnTo>
                  <a:lnTo>
                    <a:pt x="91995" y="1170401"/>
                  </a:lnTo>
                  <a:lnTo>
                    <a:pt x="134417" y="1177356"/>
                  </a:lnTo>
                  <a:lnTo>
                    <a:pt x="336043" y="1177356"/>
                  </a:lnTo>
                  <a:lnTo>
                    <a:pt x="336043" y="1513663"/>
                  </a:lnTo>
                  <a:lnTo>
                    <a:pt x="498184" y="1351395"/>
                  </a:lnTo>
                  <a:lnTo>
                    <a:pt x="403252" y="1351395"/>
                  </a:lnTo>
                  <a:lnTo>
                    <a:pt x="403252" y="1110122"/>
                  </a:lnTo>
                  <a:lnTo>
                    <a:pt x="134417" y="1110122"/>
                  </a:lnTo>
                  <a:lnTo>
                    <a:pt x="108262" y="1104835"/>
                  </a:lnTo>
                  <a:lnTo>
                    <a:pt x="86898" y="1090417"/>
                  </a:lnTo>
                  <a:lnTo>
                    <a:pt x="72492" y="1069036"/>
                  </a:lnTo>
                  <a:lnTo>
                    <a:pt x="67208" y="1042861"/>
                  </a:lnTo>
                  <a:lnTo>
                    <a:pt x="67214" y="134522"/>
                  </a:lnTo>
                  <a:lnTo>
                    <a:pt x="72492" y="108375"/>
                  </a:lnTo>
                  <a:lnTo>
                    <a:pt x="86898" y="86995"/>
                  </a:lnTo>
                  <a:lnTo>
                    <a:pt x="108262" y="72577"/>
                  </a:lnTo>
                  <a:lnTo>
                    <a:pt x="134417" y="67289"/>
                  </a:lnTo>
                  <a:lnTo>
                    <a:pt x="1660438" y="67289"/>
                  </a:lnTo>
                  <a:lnTo>
                    <a:pt x="1654162" y="55175"/>
                  </a:lnTo>
                  <a:lnTo>
                    <a:pt x="1625085" y="26075"/>
                  </a:lnTo>
                  <a:lnTo>
                    <a:pt x="1588233" y="6952"/>
                  </a:lnTo>
                  <a:lnTo>
                    <a:pt x="1545800" y="0"/>
                  </a:lnTo>
                  <a:close/>
                </a:path>
                <a:path w="2688590" h="1884045">
                  <a:moveTo>
                    <a:pt x="1660438" y="67289"/>
                  </a:moveTo>
                  <a:lnTo>
                    <a:pt x="1545800" y="67289"/>
                  </a:lnTo>
                  <a:lnTo>
                    <a:pt x="1571967" y="72577"/>
                  </a:lnTo>
                  <a:lnTo>
                    <a:pt x="1593329" y="86995"/>
                  </a:lnTo>
                  <a:lnTo>
                    <a:pt x="1607729" y="108375"/>
                  </a:lnTo>
                  <a:lnTo>
                    <a:pt x="1613003" y="134522"/>
                  </a:lnTo>
                  <a:lnTo>
                    <a:pt x="1613009" y="369966"/>
                  </a:lnTo>
                  <a:lnTo>
                    <a:pt x="1142548" y="369966"/>
                  </a:lnTo>
                  <a:lnTo>
                    <a:pt x="1100126" y="376921"/>
                  </a:lnTo>
                  <a:lnTo>
                    <a:pt x="1063275" y="396050"/>
                  </a:lnTo>
                  <a:lnTo>
                    <a:pt x="1034194" y="425154"/>
                  </a:lnTo>
                  <a:lnTo>
                    <a:pt x="1015080" y="462033"/>
                  </a:lnTo>
                  <a:lnTo>
                    <a:pt x="1008135" y="504461"/>
                  </a:lnTo>
                  <a:lnTo>
                    <a:pt x="1008130" y="1110122"/>
                  </a:lnTo>
                  <a:lnTo>
                    <a:pt x="644335" y="1110122"/>
                  </a:lnTo>
                  <a:lnTo>
                    <a:pt x="403252" y="1351395"/>
                  </a:lnTo>
                  <a:lnTo>
                    <a:pt x="498184" y="1351395"/>
                  </a:lnTo>
                  <a:lnTo>
                    <a:pt x="672087" y="1177356"/>
                  </a:lnTo>
                  <a:lnTo>
                    <a:pt x="1075339" y="1177356"/>
                  </a:lnTo>
                  <a:lnTo>
                    <a:pt x="1075345" y="504461"/>
                  </a:lnTo>
                  <a:lnTo>
                    <a:pt x="1095029" y="456933"/>
                  </a:lnTo>
                  <a:lnTo>
                    <a:pt x="1142548" y="437227"/>
                  </a:lnTo>
                  <a:lnTo>
                    <a:pt x="2668604" y="437227"/>
                  </a:lnTo>
                  <a:lnTo>
                    <a:pt x="2662341" y="425132"/>
                  </a:lnTo>
                  <a:lnTo>
                    <a:pt x="2633280" y="396023"/>
                  </a:lnTo>
                  <a:lnTo>
                    <a:pt x="2596436" y="376893"/>
                  </a:lnTo>
                  <a:lnTo>
                    <a:pt x="2553987" y="369938"/>
                  </a:lnTo>
                  <a:lnTo>
                    <a:pt x="1680217" y="369938"/>
                  </a:lnTo>
                  <a:lnTo>
                    <a:pt x="1680217" y="134522"/>
                  </a:lnTo>
                  <a:lnTo>
                    <a:pt x="1673271" y="92056"/>
                  </a:lnTo>
                  <a:lnTo>
                    <a:pt x="1660438" y="67289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64081" y="2323797"/>
              <a:ext cx="2688590" cy="1884045"/>
            </a:xfrm>
            <a:custGeom>
              <a:avLst/>
              <a:gdLst/>
              <a:ahLst/>
              <a:cxnLst/>
              <a:rect l="l" t="t" r="r" b="b"/>
              <a:pathLst>
                <a:path w="2688590" h="1884045">
                  <a:moveTo>
                    <a:pt x="2553987" y="369938"/>
                  </a:moveTo>
                  <a:lnTo>
                    <a:pt x="1680217" y="369938"/>
                  </a:lnTo>
                  <a:lnTo>
                    <a:pt x="1680217" y="134522"/>
                  </a:lnTo>
                  <a:lnTo>
                    <a:pt x="1673271" y="92056"/>
                  </a:lnTo>
                  <a:lnTo>
                    <a:pt x="1654162" y="55175"/>
                  </a:lnTo>
                  <a:lnTo>
                    <a:pt x="1625085" y="26075"/>
                  </a:lnTo>
                  <a:lnTo>
                    <a:pt x="1588233" y="6952"/>
                  </a:lnTo>
                  <a:lnTo>
                    <a:pt x="1545800" y="0"/>
                  </a:lnTo>
                  <a:lnTo>
                    <a:pt x="134417" y="0"/>
                  </a:lnTo>
                  <a:lnTo>
                    <a:pt x="91995" y="6952"/>
                  </a:lnTo>
                  <a:lnTo>
                    <a:pt x="55144" y="26075"/>
                  </a:lnTo>
                  <a:lnTo>
                    <a:pt x="26063" y="55175"/>
                  </a:lnTo>
                  <a:lnTo>
                    <a:pt x="6949" y="92056"/>
                  </a:lnTo>
                  <a:lnTo>
                    <a:pt x="0" y="134522"/>
                  </a:lnTo>
                  <a:lnTo>
                    <a:pt x="0" y="1042833"/>
                  </a:lnTo>
                  <a:lnTo>
                    <a:pt x="6949" y="1085288"/>
                  </a:lnTo>
                  <a:lnTo>
                    <a:pt x="26063" y="1122168"/>
                  </a:lnTo>
                  <a:lnTo>
                    <a:pt x="55144" y="1151272"/>
                  </a:lnTo>
                  <a:lnTo>
                    <a:pt x="91995" y="1170401"/>
                  </a:lnTo>
                  <a:lnTo>
                    <a:pt x="134417" y="1177356"/>
                  </a:lnTo>
                  <a:lnTo>
                    <a:pt x="336043" y="1177356"/>
                  </a:lnTo>
                  <a:lnTo>
                    <a:pt x="336043" y="1513663"/>
                  </a:lnTo>
                  <a:lnTo>
                    <a:pt x="672087" y="1177356"/>
                  </a:lnTo>
                  <a:lnTo>
                    <a:pt x="1008130" y="1177356"/>
                  </a:lnTo>
                  <a:lnTo>
                    <a:pt x="1008130" y="1412771"/>
                  </a:lnTo>
                  <a:lnTo>
                    <a:pt x="1015080" y="1455226"/>
                  </a:lnTo>
                  <a:lnTo>
                    <a:pt x="1034194" y="1492106"/>
                  </a:lnTo>
                  <a:lnTo>
                    <a:pt x="1063275" y="1521210"/>
                  </a:lnTo>
                  <a:lnTo>
                    <a:pt x="1100126" y="1540339"/>
                  </a:lnTo>
                  <a:lnTo>
                    <a:pt x="1142548" y="1547294"/>
                  </a:lnTo>
                  <a:lnTo>
                    <a:pt x="2016261" y="1547294"/>
                  </a:lnTo>
                  <a:lnTo>
                    <a:pt x="2352305" y="1883601"/>
                  </a:lnTo>
                  <a:lnTo>
                    <a:pt x="2352305" y="1547294"/>
                  </a:lnTo>
                  <a:lnTo>
                    <a:pt x="2553987" y="1547294"/>
                  </a:lnTo>
                  <a:lnTo>
                    <a:pt x="2596436" y="1540339"/>
                  </a:lnTo>
                  <a:lnTo>
                    <a:pt x="2633280" y="1521210"/>
                  </a:lnTo>
                  <a:lnTo>
                    <a:pt x="2662341" y="1492106"/>
                  </a:lnTo>
                  <a:lnTo>
                    <a:pt x="2681441" y="1455226"/>
                  </a:lnTo>
                  <a:lnTo>
                    <a:pt x="2688404" y="1412771"/>
                  </a:lnTo>
                  <a:lnTo>
                    <a:pt x="2688404" y="504489"/>
                  </a:lnTo>
                  <a:lnTo>
                    <a:pt x="2681441" y="462020"/>
                  </a:lnTo>
                  <a:lnTo>
                    <a:pt x="2662341" y="425132"/>
                  </a:lnTo>
                  <a:lnTo>
                    <a:pt x="2633280" y="396023"/>
                  </a:lnTo>
                  <a:lnTo>
                    <a:pt x="2596436" y="376893"/>
                  </a:lnTo>
                  <a:lnTo>
                    <a:pt x="2553987" y="369938"/>
                  </a:lnTo>
                  <a:close/>
                </a:path>
                <a:path w="2688590" h="1884045">
                  <a:moveTo>
                    <a:pt x="1008130" y="504461"/>
                  </a:moveTo>
                  <a:lnTo>
                    <a:pt x="1008130" y="1110122"/>
                  </a:lnTo>
                  <a:lnTo>
                    <a:pt x="644335" y="1110122"/>
                  </a:lnTo>
                  <a:lnTo>
                    <a:pt x="624649" y="1129824"/>
                  </a:lnTo>
                  <a:lnTo>
                    <a:pt x="403252" y="1351395"/>
                  </a:lnTo>
                  <a:lnTo>
                    <a:pt x="403252" y="1110122"/>
                  </a:lnTo>
                  <a:lnTo>
                    <a:pt x="134417" y="1110122"/>
                  </a:lnTo>
                  <a:lnTo>
                    <a:pt x="108262" y="1104835"/>
                  </a:lnTo>
                  <a:lnTo>
                    <a:pt x="86898" y="1090417"/>
                  </a:lnTo>
                  <a:lnTo>
                    <a:pt x="72492" y="1069036"/>
                  </a:lnTo>
                  <a:lnTo>
                    <a:pt x="67208" y="1042861"/>
                  </a:lnTo>
                  <a:lnTo>
                    <a:pt x="67208" y="134551"/>
                  </a:lnTo>
                  <a:lnTo>
                    <a:pt x="72492" y="108375"/>
                  </a:lnTo>
                  <a:lnTo>
                    <a:pt x="86898" y="86995"/>
                  </a:lnTo>
                  <a:lnTo>
                    <a:pt x="108262" y="72577"/>
                  </a:lnTo>
                  <a:lnTo>
                    <a:pt x="134417" y="67289"/>
                  </a:lnTo>
                  <a:lnTo>
                    <a:pt x="1545800" y="67289"/>
                  </a:lnTo>
                  <a:lnTo>
                    <a:pt x="1571967" y="72577"/>
                  </a:lnTo>
                  <a:lnTo>
                    <a:pt x="1593329" y="86995"/>
                  </a:lnTo>
                  <a:lnTo>
                    <a:pt x="1607729" y="108375"/>
                  </a:lnTo>
                  <a:lnTo>
                    <a:pt x="1613009" y="134551"/>
                  </a:lnTo>
                  <a:lnTo>
                    <a:pt x="1613009" y="369966"/>
                  </a:lnTo>
                  <a:lnTo>
                    <a:pt x="1142548" y="369966"/>
                  </a:lnTo>
                  <a:lnTo>
                    <a:pt x="1100126" y="376921"/>
                  </a:lnTo>
                  <a:lnTo>
                    <a:pt x="1063275" y="396050"/>
                  </a:lnTo>
                  <a:lnTo>
                    <a:pt x="1034194" y="425154"/>
                  </a:lnTo>
                  <a:lnTo>
                    <a:pt x="1015080" y="462033"/>
                  </a:lnTo>
                  <a:lnTo>
                    <a:pt x="1008130" y="504489"/>
                  </a:lnTo>
                  <a:close/>
                </a:path>
                <a:path w="2688590" h="1884045">
                  <a:moveTo>
                    <a:pt x="2621195" y="1412771"/>
                  </a:moveTo>
                  <a:lnTo>
                    <a:pt x="2615892" y="1438946"/>
                  </a:lnTo>
                  <a:lnTo>
                    <a:pt x="2601453" y="1460327"/>
                  </a:lnTo>
                  <a:lnTo>
                    <a:pt x="2580083" y="1474745"/>
                  </a:lnTo>
                  <a:lnTo>
                    <a:pt x="2553987" y="1480032"/>
                  </a:lnTo>
                  <a:lnTo>
                    <a:pt x="2285096" y="1480032"/>
                  </a:lnTo>
                  <a:lnTo>
                    <a:pt x="2285096" y="1721277"/>
                  </a:lnTo>
                  <a:lnTo>
                    <a:pt x="2063923" y="1499622"/>
                  </a:lnTo>
                  <a:lnTo>
                    <a:pt x="2044237" y="1479920"/>
                  </a:lnTo>
                  <a:lnTo>
                    <a:pt x="1142548" y="1479920"/>
                  </a:lnTo>
                  <a:lnTo>
                    <a:pt x="1116393" y="1474637"/>
                  </a:lnTo>
                  <a:lnTo>
                    <a:pt x="1095029" y="1460225"/>
                  </a:lnTo>
                  <a:lnTo>
                    <a:pt x="1080622" y="1438846"/>
                  </a:lnTo>
                  <a:lnTo>
                    <a:pt x="1075339" y="1412659"/>
                  </a:lnTo>
                  <a:lnTo>
                    <a:pt x="1075339" y="504489"/>
                  </a:lnTo>
                  <a:lnTo>
                    <a:pt x="1080622" y="478313"/>
                  </a:lnTo>
                  <a:lnTo>
                    <a:pt x="1095029" y="456933"/>
                  </a:lnTo>
                  <a:lnTo>
                    <a:pt x="1116393" y="442515"/>
                  </a:lnTo>
                  <a:lnTo>
                    <a:pt x="1142548" y="437227"/>
                  </a:lnTo>
                  <a:lnTo>
                    <a:pt x="2553987" y="437227"/>
                  </a:lnTo>
                  <a:lnTo>
                    <a:pt x="2580083" y="442515"/>
                  </a:lnTo>
                  <a:lnTo>
                    <a:pt x="2601453" y="456933"/>
                  </a:lnTo>
                  <a:lnTo>
                    <a:pt x="2615892" y="478313"/>
                  </a:lnTo>
                  <a:lnTo>
                    <a:pt x="2621195" y="504489"/>
                  </a:lnTo>
                  <a:lnTo>
                    <a:pt x="2621195" y="1412771"/>
                  </a:lnTo>
                  <a:close/>
                </a:path>
              </a:pathLst>
            </a:custGeom>
            <a:ln w="3922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938687" y="2056688"/>
            <a:ext cx="2219325" cy="2489200"/>
          </a:xfrm>
          <a:custGeom>
            <a:avLst/>
            <a:gdLst/>
            <a:ahLst/>
            <a:cxnLst/>
            <a:rect l="l" t="t" r="r" b="b"/>
            <a:pathLst>
              <a:path w="2219325" h="2489200">
                <a:moveTo>
                  <a:pt x="1883283" y="1384261"/>
                </a:moveTo>
                <a:lnTo>
                  <a:pt x="1882444" y="1338033"/>
                </a:lnTo>
                <a:lnTo>
                  <a:pt x="1878914" y="1292567"/>
                </a:lnTo>
                <a:lnTo>
                  <a:pt x="1872716" y="1247368"/>
                </a:lnTo>
                <a:lnTo>
                  <a:pt x="1863864" y="1202537"/>
                </a:lnTo>
                <a:lnTo>
                  <a:pt x="1852371" y="1158227"/>
                </a:lnTo>
                <a:lnTo>
                  <a:pt x="1838223" y="1114564"/>
                </a:lnTo>
                <a:lnTo>
                  <a:pt x="1821434" y="1071664"/>
                </a:lnTo>
                <a:lnTo>
                  <a:pt x="1802015" y="1029652"/>
                </a:lnTo>
                <a:lnTo>
                  <a:pt x="1779968" y="988669"/>
                </a:lnTo>
                <a:lnTo>
                  <a:pt x="1755292" y="948842"/>
                </a:lnTo>
                <a:lnTo>
                  <a:pt x="1728012" y="910285"/>
                </a:lnTo>
                <a:lnTo>
                  <a:pt x="1698117" y="873137"/>
                </a:lnTo>
                <a:lnTo>
                  <a:pt x="1665630" y="837526"/>
                </a:lnTo>
                <a:lnTo>
                  <a:pt x="1630540" y="803579"/>
                </a:lnTo>
                <a:lnTo>
                  <a:pt x="1590700" y="769759"/>
                </a:lnTo>
                <a:lnTo>
                  <a:pt x="1548879" y="738860"/>
                </a:lnTo>
                <a:lnTo>
                  <a:pt x="1505267" y="710971"/>
                </a:lnTo>
                <a:lnTo>
                  <a:pt x="1459992" y="686130"/>
                </a:lnTo>
                <a:lnTo>
                  <a:pt x="1413243" y="664400"/>
                </a:lnTo>
                <a:lnTo>
                  <a:pt x="1365173" y="645858"/>
                </a:lnTo>
                <a:lnTo>
                  <a:pt x="1315961" y="630567"/>
                </a:lnTo>
                <a:lnTo>
                  <a:pt x="1265745" y="618578"/>
                </a:lnTo>
                <a:lnTo>
                  <a:pt x="1214704" y="609968"/>
                </a:lnTo>
                <a:lnTo>
                  <a:pt x="1163002" y="604786"/>
                </a:lnTo>
                <a:lnTo>
                  <a:pt x="1110792" y="603110"/>
                </a:lnTo>
                <a:lnTo>
                  <a:pt x="1110792" y="670369"/>
                </a:lnTo>
                <a:lnTo>
                  <a:pt x="1159002" y="671918"/>
                </a:lnTo>
                <a:lnTo>
                  <a:pt x="1206347" y="676643"/>
                </a:lnTo>
                <a:lnTo>
                  <a:pt x="1252715" y="684441"/>
                </a:lnTo>
                <a:lnTo>
                  <a:pt x="1298016" y="695223"/>
                </a:lnTo>
                <a:lnTo>
                  <a:pt x="1342123" y="708863"/>
                </a:lnTo>
                <a:lnTo>
                  <a:pt x="1384960" y="725284"/>
                </a:lnTo>
                <a:lnTo>
                  <a:pt x="1426387" y="744347"/>
                </a:lnTo>
                <a:lnTo>
                  <a:pt x="1466329" y="765975"/>
                </a:lnTo>
                <a:lnTo>
                  <a:pt x="1504670" y="790054"/>
                </a:lnTo>
                <a:lnTo>
                  <a:pt x="1541310" y="816483"/>
                </a:lnTo>
                <a:lnTo>
                  <a:pt x="1576133" y="845146"/>
                </a:lnTo>
                <a:lnTo>
                  <a:pt x="1609026" y="875944"/>
                </a:lnTo>
                <a:lnTo>
                  <a:pt x="1639912" y="908773"/>
                </a:lnTo>
                <a:lnTo>
                  <a:pt x="1668678" y="943533"/>
                </a:lnTo>
                <a:lnTo>
                  <a:pt x="1695196" y="980122"/>
                </a:lnTo>
                <a:lnTo>
                  <a:pt x="1719389" y="1018413"/>
                </a:lnTo>
                <a:lnTo>
                  <a:pt x="1741131" y="1058329"/>
                </a:lnTo>
                <a:lnTo>
                  <a:pt x="1760334" y="1099743"/>
                </a:lnTo>
                <a:lnTo>
                  <a:pt x="1776882" y="1142568"/>
                </a:lnTo>
                <a:lnTo>
                  <a:pt x="1790674" y="1186688"/>
                </a:lnTo>
                <a:lnTo>
                  <a:pt x="1801596" y="1232001"/>
                </a:lnTo>
                <a:lnTo>
                  <a:pt x="1809559" y="1278394"/>
                </a:lnTo>
                <a:lnTo>
                  <a:pt x="1814461" y="1325778"/>
                </a:lnTo>
                <a:lnTo>
                  <a:pt x="1816176" y="1374038"/>
                </a:lnTo>
                <a:lnTo>
                  <a:pt x="1814347" y="1426146"/>
                </a:lnTo>
                <a:lnTo>
                  <a:pt x="1808721" y="1477695"/>
                </a:lnTo>
                <a:lnTo>
                  <a:pt x="1799374" y="1528483"/>
                </a:lnTo>
                <a:lnTo>
                  <a:pt x="1786369" y="1578330"/>
                </a:lnTo>
                <a:lnTo>
                  <a:pt x="1769783" y="1627022"/>
                </a:lnTo>
                <a:lnTo>
                  <a:pt x="1749704" y="1674368"/>
                </a:lnTo>
                <a:lnTo>
                  <a:pt x="1726196" y="1720189"/>
                </a:lnTo>
                <a:lnTo>
                  <a:pt x="1699336" y="1764271"/>
                </a:lnTo>
                <a:lnTo>
                  <a:pt x="1669199" y="1806435"/>
                </a:lnTo>
                <a:lnTo>
                  <a:pt x="1635861" y="1846465"/>
                </a:lnTo>
                <a:lnTo>
                  <a:pt x="1635721" y="1846605"/>
                </a:lnTo>
                <a:lnTo>
                  <a:pt x="1635493" y="1846605"/>
                </a:lnTo>
                <a:lnTo>
                  <a:pt x="1281214" y="1492313"/>
                </a:lnTo>
                <a:lnTo>
                  <a:pt x="1239100" y="1450187"/>
                </a:lnTo>
                <a:lnTo>
                  <a:pt x="1243342" y="1443888"/>
                </a:lnTo>
                <a:lnTo>
                  <a:pt x="1260106" y="1418971"/>
                </a:lnTo>
                <a:lnTo>
                  <a:pt x="1273416" y="1384261"/>
                </a:lnTo>
                <a:lnTo>
                  <a:pt x="1278648" y="1347457"/>
                </a:lnTo>
                <a:lnTo>
                  <a:pt x="1275448" y="1309954"/>
                </a:lnTo>
                <a:lnTo>
                  <a:pt x="1260208" y="1267485"/>
                </a:lnTo>
                <a:lnTo>
                  <a:pt x="1242453" y="1242098"/>
                </a:lnTo>
                <a:lnTo>
                  <a:pt x="1235227" y="1231760"/>
                </a:lnTo>
                <a:lnTo>
                  <a:pt x="1211554" y="1211745"/>
                </a:lnTo>
                <a:lnTo>
                  <a:pt x="1211554" y="1342986"/>
                </a:lnTo>
                <a:lnTo>
                  <a:pt x="1203642" y="1382268"/>
                </a:lnTo>
                <a:lnTo>
                  <a:pt x="1182052" y="1414335"/>
                </a:lnTo>
                <a:lnTo>
                  <a:pt x="1150023" y="1435950"/>
                </a:lnTo>
                <a:lnTo>
                  <a:pt x="1110792" y="1443888"/>
                </a:lnTo>
                <a:lnTo>
                  <a:pt x="1071562" y="1435950"/>
                </a:lnTo>
                <a:lnTo>
                  <a:pt x="1039533" y="1414335"/>
                </a:lnTo>
                <a:lnTo>
                  <a:pt x="1017943" y="1382268"/>
                </a:lnTo>
                <a:lnTo>
                  <a:pt x="1010018" y="1342986"/>
                </a:lnTo>
                <a:lnTo>
                  <a:pt x="1017943" y="1303718"/>
                </a:lnTo>
                <a:lnTo>
                  <a:pt x="1039533" y="1271651"/>
                </a:lnTo>
                <a:lnTo>
                  <a:pt x="1071562" y="1250022"/>
                </a:lnTo>
                <a:lnTo>
                  <a:pt x="1110792" y="1242098"/>
                </a:lnTo>
                <a:lnTo>
                  <a:pt x="1150023" y="1250022"/>
                </a:lnTo>
                <a:lnTo>
                  <a:pt x="1182052" y="1271651"/>
                </a:lnTo>
                <a:lnTo>
                  <a:pt x="1203642" y="1303718"/>
                </a:lnTo>
                <a:lnTo>
                  <a:pt x="1211554" y="1342986"/>
                </a:lnTo>
                <a:lnTo>
                  <a:pt x="1211554" y="1211745"/>
                </a:lnTo>
                <a:lnTo>
                  <a:pt x="1202410" y="1203998"/>
                </a:lnTo>
                <a:lnTo>
                  <a:pt x="1163650" y="1185430"/>
                </a:lnTo>
                <a:lnTo>
                  <a:pt x="1120863" y="1177290"/>
                </a:lnTo>
                <a:lnTo>
                  <a:pt x="1075944" y="1180807"/>
                </a:lnTo>
                <a:lnTo>
                  <a:pt x="1033538" y="1196073"/>
                </a:lnTo>
                <a:lnTo>
                  <a:pt x="997851" y="1221079"/>
                </a:lnTo>
                <a:lnTo>
                  <a:pt x="970127" y="1253947"/>
                </a:lnTo>
                <a:lnTo>
                  <a:pt x="951585" y="1292745"/>
                </a:lnTo>
                <a:lnTo>
                  <a:pt x="943444" y="1335595"/>
                </a:lnTo>
                <a:lnTo>
                  <a:pt x="946962" y="1380578"/>
                </a:lnTo>
                <a:lnTo>
                  <a:pt x="960335" y="1417789"/>
                </a:lnTo>
                <a:lnTo>
                  <a:pt x="981722" y="1450428"/>
                </a:lnTo>
                <a:lnTo>
                  <a:pt x="1010081" y="1477200"/>
                </a:lnTo>
                <a:lnTo>
                  <a:pt x="1044371" y="1496872"/>
                </a:lnTo>
                <a:lnTo>
                  <a:pt x="1115860" y="1510995"/>
                </a:lnTo>
                <a:lnTo>
                  <a:pt x="1151928" y="1505724"/>
                </a:lnTo>
                <a:lnTo>
                  <a:pt x="1186307" y="1492313"/>
                </a:lnTo>
                <a:lnTo>
                  <a:pt x="1728812" y="2034882"/>
                </a:lnTo>
                <a:lnTo>
                  <a:pt x="1776285" y="1987296"/>
                </a:lnTo>
                <a:lnTo>
                  <a:pt x="1683131" y="1894306"/>
                </a:lnTo>
                <a:lnTo>
                  <a:pt x="1714792" y="1857133"/>
                </a:lnTo>
                <a:lnTo>
                  <a:pt x="1722678" y="1846605"/>
                </a:lnTo>
                <a:lnTo>
                  <a:pt x="1743710" y="1818551"/>
                </a:lnTo>
                <a:lnTo>
                  <a:pt x="1769884" y="1778698"/>
                </a:lnTo>
                <a:lnTo>
                  <a:pt x="1793328" y="1737690"/>
                </a:lnTo>
                <a:lnTo>
                  <a:pt x="1814055" y="1695665"/>
                </a:lnTo>
                <a:lnTo>
                  <a:pt x="1832051" y="1652752"/>
                </a:lnTo>
                <a:lnTo>
                  <a:pt x="1847342" y="1609064"/>
                </a:lnTo>
                <a:lnTo>
                  <a:pt x="1859927" y="1564741"/>
                </a:lnTo>
                <a:lnTo>
                  <a:pt x="1869808" y="1519910"/>
                </a:lnTo>
                <a:lnTo>
                  <a:pt x="1876996" y="1474698"/>
                </a:lnTo>
                <a:lnTo>
                  <a:pt x="1881492" y="1429219"/>
                </a:lnTo>
                <a:lnTo>
                  <a:pt x="1883283" y="1384261"/>
                </a:lnTo>
                <a:close/>
              </a:path>
              <a:path w="2219325" h="2489200">
                <a:moveTo>
                  <a:pt x="2219134" y="1397000"/>
                </a:moveTo>
                <a:lnTo>
                  <a:pt x="2218753" y="1346200"/>
                </a:lnTo>
                <a:lnTo>
                  <a:pt x="2216226" y="1308100"/>
                </a:lnTo>
                <a:lnTo>
                  <a:pt x="2211540" y="1257300"/>
                </a:lnTo>
                <a:lnTo>
                  <a:pt x="2204732" y="1206500"/>
                </a:lnTo>
                <a:lnTo>
                  <a:pt x="2195830" y="1155700"/>
                </a:lnTo>
                <a:lnTo>
                  <a:pt x="2184857" y="1104900"/>
                </a:lnTo>
                <a:lnTo>
                  <a:pt x="2171865" y="1066800"/>
                </a:lnTo>
                <a:lnTo>
                  <a:pt x="2156853" y="1016000"/>
                </a:lnTo>
                <a:lnTo>
                  <a:pt x="2152027" y="1005179"/>
                </a:lnTo>
                <a:lnTo>
                  <a:pt x="2152027" y="1384300"/>
                </a:lnTo>
                <a:lnTo>
                  <a:pt x="2150897" y="1435100"/>
                </a:lnTo>
                <a:lnTo>
                  <a:pt x="2147671" y="1473200"/>
                </a:lnTo>
                <a:lnTo>
                  <a:pt x="2142375" y="1524000"/>
                </a:lnTo>
                <a:lnTo>
                  <a:pt x="2135073" y="1574800"/>
                </a:lnTo>
                <a:lnTo>
                  <a:pt x="2125789" y="1612900"/>
                </a:lnTo>
                <a:lnTo>
                  <a:pt x="2114588" y="1663700"/>
                </a:lnTo>
                <a:lnTo>
                  <a:pt x="2101507" y="1701800"/>
                </a:lnTo>
                <a:lnTo>
                  <a:pt x="2086597" y="1752600"/>
                </a:lnTo>
                <a:lnTo>
                  <a:pt x="2069884" y="1790700"/>
                </a:lnTo>
                <a:lnTo>
                  <a:pt x="2051443" y="1828800"/>
                </a:lnTo>
                <a:lnTo>
                  <a:pt x="2031301" y="1866900"/>
                </a:lnTo>
                <a:lnTo>
                  <a:pt x="2009521" y="1905000"/>
                </a:lnTo>
                <a:lnTo>
                  <a:pt x="1986127" y="1943100"/>
                </a:lnTo>
                <a:lnTo>
                  <a:pt x="1961172" y="1981200"/>
                </a:lnTo>
                <a:lnTo>
                  <a:pt x="1934718" y="2019300"/>
                </a:lnTo>
                <a:lnTo>
                  <a:pt x="1906778" y="2057400"/>
                </a:lnTo>
                <a:lnTo>
                  <a:pt x="1877428" y="2082800"/>
                </a:lnTo>
                <a:lnTo>
                  <a:pt x="1846707" y="2120900"/>
                </a:lnTo>
                <a:lnTo>
                  <a:pt x="1814652" y="2146300"/>
                </a:lnTo>
                <a:lnTo>
                  <a:pt x="1781314" y="2184400"/>
                </a:lnTo>
                <a:lnTo>
                  <a:pt x="1746745" y="2209800"/>
                </a:lnTo>
                <a:lnTo>
                  <a:pt x="1710982" y="2235200"/>
                </a:lnTo>
                <a:lnTo>
                  <a:pt x="1674063" y="2260600"/>
                </a:lnTo>
                <a:lnTo>
                  <a:pt x="1636052" y="2286000"/>
                </a:lnTo>
                <a:lnTo>
                  <a:pt x="1596986" y="2298700"/>
                </a:lnTo>
                <a:lnTo>
                  <a:pt x="1556918" y="2324100"/>
                </a:lnTo>
                <a:lnTo>
                  <a:pt x="1515872" y="2349500"/>
                </a:lnTo>
                <a:lnTo>
                  <a:pt x="1431099" y="2374900"/>
                </a:lnTo>
                <a:lnTo>
                  <a:pt x="1297851" y="2413000"/>
                </a:lnTo>
                <a:lnTo>
                  <a:pt x="1252004" y="2413000"/>
                </a:lnTo>
                <a:lnTo>
                  <a:pt x="1205509" y="2425700"/>
                </a:lnTo>
                <a:lnTo>
                  <a:pt x="1016012" y="2425700"/>
                </a:lnTo>
                <a:lnTo>
                  <a:pt x="969492" y="2413000"/>
                </a:lnTo>
                <a:lnTo>
                  <a:pt x="923620" y="2413000"/>
                </a:lnTo>
                <a:lnTo>
                  <a:pt x="790308" y="2374900"/>
                </a:lnTo>
                <a:lnTo>
                  <a:pt x="705485" y="2349500"/>
                </a:lnTo>
                <a:lnTo>
                  <a:pt x="664438" y="2324100"/>
                </a:lnTo>
                <a:lnTo>
                  <a:pt x="624344" y="2298700"/>
                </a:lnTo>
                <a:lnTo>
                  <a:pt x="585254" y="2286000"/>
                </a:lnTo>
                <a:lnTo>
                  <a:pt x="547230" y="2260600"/>
                </a:lnTo>
                <a:lnTo>
                  <a:pt x="510298" y="2235200"/>
                </a:lnTo>
                <a:lnTo>
                  <a:pt x="474522" y="2209800"/>
                </a:lnTo>
                <a:lnTo>
                  <a:pt x="439928" y="2184400"/>
                </a:lnTo>
                <a:lnTo>
                  <a:pt x="406577" y="2146300"/>
                </a:lnTo>
                <a:lnTo>
                  <a:pt x="374523" y="2120900"/>
                </a:lnTo>
                <a:lnTo>
                  <a:pt x="343789" y="2082800"/>
                </a:lnTo>
                <a:lnTo>
                  <a:pt x="314439" y="2057400"/>
                </a:lnTo>
                <a:lnTo>
                  <a:pt x="286499" y="2019300"/>
                </a:lnTo>
                <a:lnTo>
                  <a:pt x="260045" y="1981200"/>
                </a:lnTo>
                <a:lnTo>
                  <a:pt x="235089" y="1943100"/>
                </a:lnTo>
                <a:lnTo>
                  <a:pt x="211709" y="1905000"/>
                </a:lnTo>
                <a:lnTo>
                  <a:pt x="189928" y="1866900"/>
                </a:lnTo>
                <a:lnTo>
                  <a:pt x="169799" y="1828800"/>
                </a:lnTo>
                <a:lnTo>
                  <a:pt x="151371" y="1790700"/>
                </a:lnTo>
                <a:lnTo>
                  <a:pt x="134696" y="1752600"/>
                </a:lnTo>
                <a:lnTo>
                  <a:pt x="119799" y="1701800"/>
                </a:lnTo>
                <a:lnTo>
                  <a:pt x="106743" y="1663700"/>
                </a:lnTo>
                <a:lnTo>
                  <a:pt x="95567" y="1612900"/>
                </a:lnTo>
                <a:lnTo>
                  <a:pt x="86321" y="1574800"/>
                </a:lnTo>
                <a:lnTo>
                  <a:pt x="79057" y="1524000"/>
                </a:lnTo>
                <a:lnTo>
                  <a:pt x="73799" y="1473200"/>
                </a:lnTo>
                <a:lnTo>
                  <a:pt x="70624" y="1435100"/>
                </a:lnTo>
                <a:lnTo>
                  <a:pt x="69545" y="1384300"/>
                </a:lnTo>
                <a:lnTo>
                  <a:pt x="70624" y="1333500"/>
                </a:lnTo>
                <a:lnTo>
                  <a:pt x="73799" y="1282700"/>
                </a:lnTo>
                <a:lnTo>
                  <a:pt x="79057" y="1244600"/>
                </a:lnTo>
                <a:lnTo>
                  <a:pt x="86321" y="1193800"/>
                </a:lnTo>
                <a:lnTo>
                  <a:pt x="95567" y="1155700"/>
                </a:lnTo>
                <a:lnTo>
                  <a:pt x="106743" y="1104900"/>
                </a:lnTo>
                <a:lnTo>
                  <a:pt x="119799" y="1066800"/>
                </a:lnTo>
                <a:lnTo>
                  <a:pt x="134696" y="1016000"/>
                </a:lnTo>
                <a:lnTo>
                  <a:pt x="151371" y="977900"/>
                </a:lnTo>
                <a:lnTo>
                  <a:pt x="169799" y="939800"/>
                </a:lnTo>
                <a:lnTo>
                  <a:pt x="189928" y="901700"/>
                </a:lnTo>
                <a:lnTo>
                  <a:pt x="211709" y="850900"/>
                </a:lnTo>
                <a:lnTo>
                  <a:pt x="235089" y="812800"/>
                </a:lnTo>
                <a:lnTo>
                  <a:pt x="260045" y="787400"/>
                </a:lnTo>
                <a:lnTo>
                  <a:pt x="286499" y="749300"/>
                </a:lnTo>
                <a:lnTo>
                  <a:pt x="314439" y="711200"/>
                </a:lnTo>
                <a:lnTo>
                  <a:pt x="343789" y="673100"/>
                </a:lnTo>
                <a:lnTo>
                  <a:pt x="374523" y="647700"/>
                </a:lnTo>
                <a:lnTo>
                  <a:pt x="406577" y="609600"/>
                </a:lnTo>
                <a:lnTo>
                  <a:pt x="439928" y="584200"/>
                </a:lnTo>
                <a:lnTo>
                  <a:pt x="474522" y="558800"/>
                </a:lnTo>
                <a:lnTo>
                  <a:pt x="510298" y="533400"/>
                </a:lnTo>
                <a:lnTo>
                  <a:pt x="547230" y="508000"/>
                </a:lnTo>
                <a:lnTo>
                  <a:pt x="585254" y="482600"/>
                </a:lnTo>
                <a:lnTo>
                  <a:pt x="624344" y="457200"/>
                </a:lnTo>
                <a:lnTo>
                  <a:pt x="664438" y="444500"/>
                </a:lnTo>
                <a:lnTo>
                  <a:pt x="705485" y="419100"/>
                </a:lnTo>
                <a:lnTo>
                  <a:pt x="833983" y="381000"/>
                </a:lnTo>
                <a:lnTo>
                  <a:pt x="923620" y="355600"/>
                </a:lnTo>
                <a:lnTo>
                  <a:pt x="969492" y="355600"/>
                </a:lnTo>
                <a:lnTo>
                  <a:pt x="1016012" y="342900"/>
                </a:lnTo>
                <a:lnTo>
                  <a:pt x="1205560" y="342900"/>
                </a:lnTo>
                <a:lnTo>
                  <a:pt x="1252080" y="355600"/>
                </a:lnTo>
                <a:lnTo>
                  <a:pt x="1297952" y="355600"/>
                </a:lnTo>
                <a:lnTo>
                  <a:pt x="1387589" y="381000"/>
                </a:lnTo>
                <a:lnTo>
                  <a:pt x="1516087" y="419100"/>
                </a:lnTo>
                <a:lnTo>
                  <a:pt x="1557147" y="444500"/>
                </a:lnTo>
                <a:lnTo>
                  <a:pt x="1597240" y="457200"/>
                </a:lnTo>
                <a:lnTo>
                  <a:pt x="1636318" y="482600"/>
                </a:lnTo>
                <a:lnTo>
                  <a:pt x="1674355" y="508000"/>
                </a:lnTo>
                <a:lnTo>
                  <a:pt x="1711274" y="533400"/>
                </a:lnTo>
                <a:lnTo>
                  <a:pt x="1747062" y="558800"/>
                </a:lnTo>
                <a:lnTo>
                  <a:pt x="1781644" y="584200"/>
                </a:lnTo>
                <a:lnTo>
                  <a:pt x="1814995" y="609600"/>
                </a:lnTo>
                <a:lnTo>
                  <a:pt x="1847049" y="647700"/>
                </a:lnTo>
                <a:lnTo>
                  <a:pt x="1877783" y="673100"/>
                </a:lnTo>
                <a:lnTo>
                  <a:pt x="1907146" y="711200"/>
                </a:lnTo>
                <a:lnTo>
                  <a:pt x="1935073" y="749300"/>
                </a:lnTo>
                <a:lnTo>
                  <a:pt x="1961527" y="787400"/>
                </a:lnTo>
                <a:lnTo>
                  <a:pt x="1986483" y="812800"/>
                </a:lnTo>
                <a:lnTo>
                  <a:pt x="2009863" y="850900"/>
                </a:lnTo>
                <a:lnTo>
                  <a:pt x="2031644" y="901700"/>
                </a:lnTo>
                <a:lnTo>
                  <a:pt x="2051773" y="939800"/>
                </a:lnTo>
                <a:lnTo>
                  <a:pt x="2070201" y="977900"/>
                </a:lnTo>
                <a:lnTo>
                  <a:pt x="2086889" y="1016000"/>
                </a:lnTo>
                <a:lnTo>
                  <a:pt x="2101773" y="1066800"/>
                </a:lnTo>
                <a:lnTo>
                  <a:pt x="2114829" y="1104900"/>
                </a:lnTo>
                <a:lnTo>
                  <a:pt x="2126005" y="1155700"/>
                </a:lnTo>
                <a:lnTo>
                  <a:pt x="2135251" y="1193800"/>
                </a:lnTo>
                <a:lnTo>
                  <a:pt x="2142515" y="1244600"/>
                </a:lnTo>
                <a:lnTo>
                  <a:pt x="2147773" y="1282700"/>
                </a:lnTo>
                <a:lnTo>
                  <a:pt x="2150961" y="1333500"/>
                </a:lnTo>
                <a:lnTo>
                  <a:pt x="2152027" y="1384300"/>
                </a:lnTo>
                <a:lnTo>
                  <a:pt x="2152027" y="1005179"/>
                </a:lnTo>
                <a:lnTo>
                  <a:pt x="2139873" y="977900"/>
                </a:lnTo>
                <a:lnTo>
                  <a:pt x="2120950" y="927100"/>
                </a:lnTo>
                <a:lnTo>
                  <a:pt x="2100110" y="889000"/>
                </a:lnTo>
                <a:lnTo>
                  <a:pt x="2077389" y="838200"/>
                </a:lnTo>
                <a:lnTo>
                  <a:pt x="2052815" y="800100"/>
                </a:lnTo>
                <a:lnTo>
                  <a:pt x="2026424" y="762000"/>
                </a:lnTo>
                <a:lnTo>
                  <a:pt x="1998243" y="723900"/>
                </a:lnTo>
                <a:lnTo>
                  <a:pt x="1968284" y="685800"/>
                </a:lnTo>
                <a:lnTo>
                  <a:pt x="1936610" y="647700"/>
                </a:lnTo>
                <a:lnTo>
                  <a:pt x="1903222" y="609600"/>
                </a:lnTo>
                <a:lnTo>
                  <a:pt x="1868170" y="571500"/>
                </a:lnTo>
                <a:lnTo>
                  <a:pt x="1831479" y="546100"/>
                </a:lnTo>
                <a:lnTo>
                  <a:pt x="1879079" y="495300"/>
                </a:lnTo>
                <a:lnTo>
                  <a:pt x="1974265" y="393700"/>
                </a:lnTo>
                <a:lnTo>
                  <a:pt x="1981441" y="381000"/>
                </a:lnTo>
                <a:lnTo>
                  <a:pt x="1983676" y="368300"/>
                </a:lnTo>
                <a:lnTo>
                  <a:pt x="1980996" y="355600"/>
                </a:lnTo>
                <a:lnTo>
                  <a:pt x="1973414" y="355600"/>
                </a:lnTo>
                <a:lnTo>
                  <a:pt x="1962467" y="342900"/>
                </a:lnTo>
                <a:lnTo>
                  <a:pt x="1937715" y="342900"/>
                </a:lnTo>
                <a:lnTo>
                  <a:pt x="1926755" y="355600"/>
                </a:lnTo>
                <a:lnTo>
                  <a:pt x="1778977" y="495300"/>
                </a:lnTo>
                <a:lnTo>
                  <a:pt x="1739163" y="469900"/>
                </a:lnTo>
                <a:lnTo>
                  <a:pt x="1698244" y="444500"/>
                </a:lnTo>
                <a:lnTo>
                  <a:pt x="1656270" y="419100"/>
                </a:lnTo>
                <a:lnTo>
                  <a:pt x="1613306" y="393700"/>
                </a:lnTo>
                <a:lnTo>
                  <a:pt x="1569427" y="368300"/>
                </a:lnTo>
                <a:lnTo>
                  <a:pt x="1524698" y="355600"/>
                </a:lnTo>
                <a:lnTo>
                  <a:pt x="1501940" y="342900"/>
                </a:lnTo>
                <a:lnTo>
                  <a:pt x="1479181" y="330200"/>
                </a:lnTo>
                <a:lnTo>
                  <a:pt x="1338630" y="292100"/>
                </a:lnTo>
                <a:lnTo>
                  <a:pt x="1290662" y="292100"/>
                </a:lnTo>
                <a:lnTo>
                  <a:pt x="1242250" y="279400"/>
                </a:lnTo>
                <a:lnTo>
                  <a:pt x="1144371" y="279400"/>
                </a:lnTo>
                <a:lnTo>
                  <a:pt x="1144371" y="76200"/>
                </a:lnTo>
                <a:lnTo>
                  <a:pt x="1480261" y="76200"/>
                </a:lnTo>
                <a:lnTo>
                  <a:pt x="1480261" y="0"/>
                </a:lnTo>
                <a:lnTo>
                  <a:pt x="741311" y="0"/>
                </a:lnTo>
                <a:lnTo>
                  <a:pt x="741311" y="76200"/>
                </a:lnTo>
                <a:lnTo>
                  <a:pt x="1077201" y="76200"/>
                </a:lnTo>
                <a:lnTo>
                  <a:pt x="1077201" y="279400"/>
                </a:lnTo>
                <a:lnTo>
                  <a:pt x="981621" y="279400"/>
                </a:lnTo>
                <a:lnTo>
                  <a:pt x="934732" y="292100"/>
                </a:lnTo>
                <a:lnTo>
                  <a:pt x="888517" y="292100"/>
                </a:lnTo>
                <a:lnTo>
                  <a:pt x="711111" y="342900"/>
                </a:lnTo>
                <a:lnTo>
                  <a:pt x="668807" y="368300"/>
                </a:lnTo>
                <a:lnTo>
                  <a:pt x="627430" y="381000"/>
                </a:lnTo>
                <a:lnTo>
                  <a:pt x="586981" y="406400"/>
                </a:lnTo>
                <a:lnTo>
                  <a:pt x="547535" y="431800"/>
                </a:lnTo>
                <a:lnTo>
                  <a:pt x="509104" y="444500"/>
                </a:lnTo>
                <a:lnTo>
                  <a:pt x="471741" y="469900"/>
                </a:lnTo>
                <a:lnTo>
                  <a:pt x="435495" y="508000"/>
                </a:lnTo>
                <a:lnTo>
                  <a:pt x="400392" y="533400"/>
                </a:lnTo>
                <a:lnTo>
                  <a:pt x="366471" y="558800"/>
                </a:lnTo>
                <a:lnTo>
                  <a:pt x="333794" y="584200"/>
                </a:lnTo>
                <a:lnTo>
                  <a:pt x="302374" y="622300"/>
                </a:lnTo>
                <a:lnTo>
                  <a:pt x="272262" y="660400"/>
                </a:lnTo>
                <a:lnTo>
                  <a:pt x="243509" y="685800"/>
                </a:lnTo>
                <a:lnTo>
                  <a:pt x="216141" y="723900"/>
                </a:lnTo>
                <a:lnTo>
                  <a:pt x="190207" y="762000"/>
                </a:lnTo>
                <a:lnTo>
                  <a:pt x="165747" y="800100"/>
                </a:lnTo>
                <a:lnTo>
                  <a:pt x="142786" y="838200"/>
                </a:lnTo>
                <a:lnTo>
                  <a:pt x="121386" y="876300"/>
                </a:lnTo>
                <a:lnTo>
                  <a:pt x="101587" y="914400"/>
                </a:lnTo>
                <a:lnTo>
                  <a:pt x="83413" y="965200"/>
                </a:lnTo>
                <a:lnTo>
                  <a:pt x="66916" y="1003300"/>
                </a:lnTo>
                <a:lnTo>
                  <a:pt x="52120" y="1041400"/>
                </a:lnTo>
                <a:lnTo>
                  <a:pt x="39090" y="1092200"/>
                </a:lnTo>
                <a:lnTo>
                  <a:pt x="27851" y="1130300"/>
                </a:lnTo>
                <a:lnTo>
                  <a:pt x="18453" y="1181100"/>
                </a:lnTo>
                <a:lnTo>
                  <a:pt x="10922" y="1231900"/>
                </a:lnTo>
                <a:lnTo>
                  <a:pt x="5321" y="1270000"/>
                </a:lnTo>
                <a:lnTo>
                  <a:pt x="1663" y="1320800"/>
                </a:lnTo>
                <a:lnTo>
                  <a:pt x="0" y="1371600"/>
                </a:lnTo>
                <a:lnTo>
                  <a:pt x="381" y="1422400"/>
                </a:lnTo>
                <a:lnTo>
                  <a:pt x="2806" y="1460500"/>
                </a:lnTo>
                <a:lnTo>
                  <a:pt x="7251" y="1511300"/>
                </a:lnTo>
                <a:lnTo>
                  <a:pt x="13639" y="1562100"/>
                </a:lnTo>
                <a:lnTo>
                  <a:pt x="21958" y="1600200"/>
                </a:lnTo>
                <a:lnTo>
                  <a:pt x="32156" y="1651000"/>
                </a:lnTo>
                <a:lnTo>
                  <a:pt x="44196" y="1701800"/>
                </a:lnTo>
                <a:lnTo>
                  <a:pt x="58013" y="1739900"/>
                </a:lnTo>
                <a:lnTo>
                  <a:pt x="73596" y="1778000"/>
                </a:lnTo>
                <a:lnTo>
                  <a:pt x="90868" y="1828800"/>
                </a:lnTo>
                <a:lnTo>
                  <a:pt x="109816" y="1866900"/>
                </a:lnTo>
                <a:lnTo>
                  <a:pt x="130378" y="1905000"/>
                </a:lnTo>
                <a:lnTo>
                  <a:pt x="152527" y="1943100"/>
                </a:lnTo>
                <a:lnTo>
                  <a:pt x="176212" y="1981200"/>
                </a:lnTo>
                <a:lnTo>
                  <a:pt x="201383" y="2019300"/>
                </a:lnTo>
                <a:lnTo>
                  <a:pt x="228003" y="2057400"/>
                </a:lnTo>
                <a:lnTo>
                  <a:pt x="256032" y="2095500"/>
                </a:lnTo>
                <a:lnTo>
                  <a:pt x="285419" y="2133600"/>
                </a:lnTo>
                <a:lnTo>
                  <a:pt x="316141" y="2159000"/>
                </a:lnTo>
                <a:lnTo>
                  <a:pt x="348132" y="2197100"/>
                </a:lnTo>
                <a:lnTo>
                  <a:pt x="381355" y="2222500"/>
                </a:lnTo>
                <a:lnTo>
                  <a:pt x="415785" y="2247900"/>
                </a:lnTo>
                <a:lnTo>
                  <a:pt x="451358" y="2273300"/>
                </a:lnTo>
                <a:lnTo>
                  <a:pt x="488035" y="2311400"/>
                </a:lnTo>
                <a:lnTo>
                  <a:pt x="525767" y="2324100"/>
                </a:lnTo>
                <a:lnTo>
                  <a:pt x="564540" y="2349500"/>
                </a:lnTo>
                <a:lnTo>
                  <a:pt x="604278" y="2374900"/>
                </a:lnTo>
                <a:lnTo>
                  <a:pt x="644956" y="2387600"/>
                </a:lnTo>
                <a:lnTo>
                  <a:pt x="686523" y="2413000"/>
                </a:lnTo>
                <a:lnTo>
                  <a:pt x="772172" y="2438400"/>
                </a:lnTo>
                <a:lnTo>
                  <a:pt x="952296" y="2489200"/>
                </a:lnTo>
                <a:lnTo>
                  <a:pt x="1237500" y="2489200"/>
                </a:lnTo>
                <a:lnTo>
                  <a:pt x="1284376" y="2476500"/>
                </a:lnTo>
                <a:lnTo>
                  <a:pt x="1330591" y="2476500"/>
                </a:lnTo>
                <a:lnTo>
                  <a:pt x="1464856" y="2438400"/>
                </a:lnTo>
                <a:lnTo>
                  <a:pt x="1508023" y="2425700"/>
                </a:lnTo>
                <a:lnTo>
                  <a:pt x="1550314" y="2400300"/>
                </a:lnTo>
                <a:lnTo>
                  <a:pt x="1591691" y="2387600"/>
                </a:lnTo>
                <a:lnTo>
                  <a:pt x="1632140" y="2362200"/>
                </a:lnTo>
                <a:lnTo>
                  <a:pt x="1671586" y="2336800"/>
                </a:lnTo>
                <a:lnTo>
                  <a:pt x="1710016" y="2324100"/>
                </a:lnTo>
                <a:lnTo>
                  <a:pt x="1747380" y="2298700"/>
                </a:lnTo>
                <a:lnTo>
                  <a:pt x="1783626" y="2273300"/>
                </a:lnTo>
                <a:lnTo>
                  <a:pt x="1818741" y="2235200"/>
                </a:lnTo>
                <a:lnTo>
                  <a:pt x="1852650" y="2209800"/>
                </a:lnTo>
                <a:lnTo>
                  <a:pt x="1885340" y="2184400"/>
                </a:lnTo>
                <a:lnTo>
                  <a:pt x="1916760" y="2146300"/>
                </a:lnTo>
                <a:lnTo>
                  <a:pt x="1946859" y="2108200"/>
                </a:lnTo>
                <a:lnTo>
                  <a:pt x="1975612" y="2082800"/>
                </a:lnTo>
                <a:lnTo>
                  <a:pt x="2002980" y="2044700"/>
                </a:lnTo>
                <a:lnTo>
                  <a:pt x="2028913" y="2006600"/>
                </a:lnTo>
                <a:lnTo>
                  <a:pt x="2053386" y="1968500"/>
                </a:lnTo>
                <a:lnTo>
                  <a:pt x="2076335" y="1930400"/>
                </a:lnTo>
                <a:lnTo>
                  <a:pt x="2097735" y="1892300"/>
                </a:lnTo>
                <a:lnTo>
                  <a:pt x="2117547" y="1854200"/>
                </a:lnTo>
                <a:lnTo>
                  <a:pt x="2135721" y="1803400"/>
                </a:lnTo>
                <a:lnTo>
                  <a:pt x="2152218" y="1765300"/>
                </a:lnTo>
                <a:lnTo>
                  <a:pt x="2167001" y="1727200"/>
                </a:lnTo>
                <a:lnTo>
                  <a:pt x="2180031" y="1676400"/>
                </a:lnTo>
                <a:lnTo>
                  <a:pt x="2191270" y="1638300"/>
                </a:lnTo>
                <a:lnTo>
                  <a:pt x="2200681" y="1587500"/>
                </a:lnTo>
                <a:lnTo>
                  <a:pt x="2208212" y="1536700"/>
                </a:lnTo>
                <a:lnTo>
                  <a:pt x="2213813" y="1498600"/>
                </a:lnTo>
                <a:lnTo>
                  <a:pt x="2217470" y="1447800"/>
                </a:lnTo>
                <a:lnTo>
                  <a:pt x="2219134" y="139700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44966" y="1888121"/>
            <a:ext cx="2755900" cy="2755900"/>
          </a:xfrm>
          <a:custGeom>
            <a:avLst/>
            <a:gdLst/>
            <a:ahLst/>
            <a:cxnLst/>
            <a:rect l="l" t="t" r="r" b="b"/>
            <a:pathLst>
              <a:path w="2755900" h="2755900">
                <a:moveTo>
                  <a:pt x="1646605" y="1377035"/>
                </a:moveTo>
                <a:lnTo>
                  <a:pt x="1642224" y="1328674"/>
                </a:lnTo>
                <a:lnTo>
                  <a:pt x="1629689" y="1283157"/>
                </a:lnTo>
                <a:lnTo>
                  <a:pt x="1609813" y="1241310"/>
                </a:lnTo>
                <a:lnTo>
                  <a:pt x="1583296" y="1203782"/>
                </a:lnTo>
                <a:lnTo>
                  <a:pt x="1579397" y="1199883"/>
                </a:lnTo>
                <a:lnTo>
                  <a:pt x="1579397" y="1377035"/>
                </a:lnTo>
                <a:lnTo>
                  <a:pt x="1574025" y="1423301"/>
                </a:lnTo>
                <a:lnTo>
                  <a:pt x="1558823" y="1465783"/>
                </a:lnTo>
                <a:lnTo>
                  <a:pt x="1535049" y="1503184"/>
                </a:lnTo>
                <a:lnTo>
                  <a:pt x="1503819" y="1534426"/>
                </a:lnTo>
                <a:lnTo>
                  <a:pt x="1466405" y="1558251"/>
                </a:lnTo>
                <a:lnTo>
                  <a:pt x="1423987" y="1573453"/>
                </a:lnTo>
                <a:lnTo>
                  <a:pt x="1377772" y="1578813"/>
                </a:lnTo>
                <a:lnTo>
                  <a:pt x="1331544" y="1573491"/>
                </a:lnTo>
                <a:lnTo>
                  <a:pt x="1289100" y="1558315"/>
                </a:lnTo>
                <a:lnTo>
                  <a:pt x="1251673" y="1534490"/>
                </a:lnTo>
                <a:lnTo>
                  <a:pt x="1220444" y="1503248"/>
                </a:lnTo>
                <a:lnTo>
                  <a:pt x="1196619" y="1465732"/>
                </a:lnTo>
                <a:lnTo>
                  <a:pt x="1181468" y="1423289"/>
                </a:lnTo>
                <a:lnTo>
                  <a:pt x="1176147" y="1377035"/>
                </a:lnTo>
                <a:lnTo>
                  <a:pt x="1181468" y="1330769"/>
                </a:lnTo>
                <a:lnTo>
                  <a:pt x="1196644" y="1288300"/>
                </a:lnTo>
                <a:lnTo>
                  <a:pt x="1220444" y="1250835"/>
                </a:lnTo>
                <a:lnTo>
                  <a:pt x="1251673" y="1219581"/>
                </a:lnTo>
                <a:lnTo>
                  <a:pt x="1289100" y="1195755"/>
                </a:lnTo>
                <a:lnTo>
                  <a:pt x="1331544" y="1180579"/>
                </a:lnTo>
                <a:lnTo>
                  <a:pt x="1377772" y="1175245"/>
                </a:lnTo>
                <a:lnTo>
                  <a:pt x="1424012" y="1180579"/>
                </a:lnTo>
                <a:lnTo>
                  <a:pt x="1466443" y="1195755"/>
                </a:lnTo>
                <a:lnTo>
                  <a:pt x="1503883" y="1219581"/>
                </a:lnTo>
                <a:lnTo>
                  <a:pt x="1535112" y="1250835"/>
                </a:lnTo>
                <a:lnTo>
                  <a:pt x="1558912" y="1288300"/>
                </a:lnTo>
                <a:lnTo>
                  <a:pt x="1574076" y="1330769"/>
                </a:lnTo>
                <a:lnTo>
                  <a:pt x="1579397" y="1377035"/>
                </a:lnTo>
                <a:lnTo>
                  <a:pt x="1579397" y="1199883"/>
                </a:lnTo>
                <a:lnTo>
                  <a:pt x="1550898" y="1171359"/>
                </a:lnTo>
                <a:lnTo>
                  <a:pt x="1513395" y="1144816"/>
                </a:lnTo>
                <a:lnTo>
                  <a:pt x="1471536" y="1124902"/>
                </a:lnTo>
                <a:lnTo>
                  <a:pt x="1426070" y="1112367"/>
                </a:lnTo>
                <a:lnTo>
                  <a:pt x="1377772" y="1107986"/>
                </a:lnTo>
                <a:lnTo>
                  <a:pt x="1329448" y="1112329"/>
                </a:lnTo>
                <a:lnTo>
                  <a:pt x="1283970" y="1124826"/>
                </a:lnTo>
                <a:lnTo>
                  <a:pt x="1242085" y="1144714"/>
                </a:lnTo>
                <a:lnTo>
                  <a:pt x="1204569" y="1171270"/>
                </a:lnTo>
                <a:lnTo>
                  <a:pt x="1172159" y="1203693"/>
                </a:lnTo>
                <a:lnTo>
                  <a:pt x="1145641" y="1241247"/>
                </a:lnTo>
                <a:lnTo>
                  <a:pt x="1125740" y="1283208"/>
                </a:lnTo>
                <a:lnTo>
                  <a:pt x="1113269" y="1328699"/>
                </a:lnTo>
                <a:lnTo>
                  <a:pt x="1108938" y="1377035"/>
                </a:lnTo>
                <a:lnTo>
                  <a:pt x="1113269" y="1425397"/>
                </a:lnTo>
                <a:lnTo>
                  <a:pt x="1125753" y="1470914"/>
                </a:lnTo>
                <a:lnTo>
                  <a:pt x="1145641" y="1512824"/>
                </a:lnTo>
                <a:lnTo>
                  <a:pt x="1172159" y="1550377"/>
                </a:lnTo>
                <a:lnTo>
                  <a:pt x="1204569" y="1582801"/>
                </a:lnTo>
                <a:lnTo>
                  <a:pt x="1242085" y="1609344"/>
                </a:lnTo>
                <a:lnTo>
                  <a:pt x="1283970" y="1629244"/>
                </a:lnTo>
                <a:lnTo>
                  <a:pt x="1329448" y="1641741"/>
                </a:lnTo>
                <a:lnTo>
                  <a:pt x="1377772" y="1646085"/>
                </a:lnTo>
                <a:lnTo>
                  <a:pt x="1426095" y="1641741"/>
                </a:lnTo>
                <a:lnTo>
                  <a:pt x="1471574" y="1629244"/>
                </a:lnTo>
                <a:lnTo>
                  <a:pt x="1513459" y="1609344"/>
                </a:lnTo>
                <a:lnTo>
                  <a:pt x="1550974" y="1582801"/>
                </a:lnTo>
                <a:lnTo>
                  <a:pt x="1583385" y="1550377"/>
                </a:lnTo>
                <a:lnTo>
                  <a:pt x="1609902" y="1512824"/>
                </a:lnTo>
                <a:lnTo>
                  <a:pt x="1629791" y="1470914"/>
                </a:lnTo>
                <a:lnTo>
                  <a:pt x="1642275" y="1425397"/>
                </a:lnTo>
                <a:lnTo>
                  <a:pt x="1646605" y="1377035"/>
                </a:lnTo>
                <a:close/>
              </a:path>
              <a:path w="2755900" h="2755900">
                <a:moveTo>
                  <a:pt x="2755608" y="1346200"/>
                </a:moveTo>
                <a:lnTo>
                  <a:pt x="2519476" y="1346200"/>
                </a:lnTo>
                <a:lnTo>
                  <a:pt x="2516962" y="1295400"/>
                </a:lnTo>
                <a:lnTo>
                  <a:pt x="2512453" y="1257300"/>
                </a:lnTo>
                <a:lnTo>
                  <a:pt x="2505964" y="1206500"/>
                </a:lnTo>
                <a:lnTo>
                  <a:pt x="2497556" y="1155700"/>
                </a:lnTo>
                <a:lnTo>
                  <a:pt x="2487269" y="1117600"/>
                </a:lnTo>
                <a:lnTo>
                  <a:pt x="2475141" y="1066800"/>
                </a:lnTo>
                <a:lnTo>
                  <a:pt x="2461222" y="1016000"/>
                </a:lnTo>
                <a:lnTo>
                  <a:pt x="2452268" y="994257"/>
                </a:lnTo>
                <a:lnTo>
                  <a:pt x="2452268" y="1346200"/>
                </a:lnTo>
                <a:lnTo>
                  <a:pt x="2452268" y="1422400"/>
                </a:lnTo>
                <a:lnTo>
                  <a:pt x="2449639" y="1460500"/>
                </a:lnTo>
                <a:lnTo>
                  <a:pt x="2444902" y="1511300"/>
                </a:lnTo>
                <a:lnTo>
                  <a:pt x="2438120" y="1562100"/>
                </a:lnTo>
                <a:lnTo>
                  <a:pt x="2429345" y="1612900"/>
                </a:lnTo>
                <a:lnTo>
                  <a:pt x="2418600" y="1651000"/>
                </a:lnTo>
                <a:lnTo>
                  <a:pt x="2405938" y="1701800"/>
                </a:lnTo>
                <a:lnTo>
                  <a:pt x="2391410" y="1739900"/>
                </a:lnTo>
                <a:lnTo>
                  <a:pt x="2375065" y="1790700"/>
                </a:lnTo>
                <a:lnTo>
                  <a:pt x="2356942" y="1828800"/>
                </a:lnTo>
                <a:lnTo>
                  <a:pt x="2337092" y="1866900"/>
                </a:lnTo>
                <a:lnTo>
                  <a:pt x="2315553" y="1905000"/>
                </a:lnTo>
                <a:lnTo>
                  <a:pt x="2292375" y="1943100"/>
                </a:lnTo>
                <a:lnTo>
                  <a:pt x="2267597" y="1981200"/>
                </a:lnTo>
                <a:lnTo>
                  <a:pt x="2241283" y="2019300"/>
                </a:lnTo>
                <a:lnTo>
                  <a:pt x="2213445" y="2057400"/>
                </a:lnTo>
                <a:lnTo>
                  <a:pt x="2184171" y="2095500"/>
                </a:lnTo>
                <a:lnTo>
                  <a:pt x="2153475" y="2133600"/>
                </a:lnTo>
                <a:lnTo>
                  <a:pt x="2121408" y="2159000"/>
                </a:lnTo>
                <a:lnTo>
                  <a:pt x="2088019" y="2184400"/>
                </a:lnTo>
                <a:lnTo>
                  <a:pt x="2053361" y="2222500"/>
                </a:lnTo>
                <a:lnTo>
                  <a:pt x="2017471" y="2247900"/>
                </a:lnTo>
                <a:lnTo>
                  <a:pt x="1980399" y="2273300"/>
                </a:lnTo>
                <a:lnTo>
                  <a:pt x="1942185" y="2298700"/>
                </a:lnTo>
                <a:lnTo>
                  <a:pt x="1902879" y="2324100"/>
                </a:lnTo>
                <a:lnTo>
                  <a:pt x="1862531" y="2349500"/>
                </a:lnTo>
                <a:lnTo>
                  <a:pt x="1821167" y="2362200"/>
                </a:lnTo>
                <a:lnTo>
                  <a:pt x="1778863" y="2387600"/>
                </a:lnTo>
                <a:lnTo>
                  <a:pt x="1735632" y="2400300"/>
                </a:lnTo>
                <a:lnTo>
                  <a:pt x="1600949" y="2438400"/>
                </a:lnTo>
                <a:lnTo>
                  <a:pt x="1554530" y="2438400"/>
                </a:lnTo>
                <a:lnTo>
                  <a:pt x="1507439" y="2451100"/>
                </a:lnTo>
                <a:lnTo>
                  <a:pt x="1459699" y="2451100"/>
                </a:lnTo>
                <a:lnTo>
                  <a:pt x="1411376" y="2463800"/>
                </a:lnTo>
                <a:lnTo>
                  <a:pt x="1411376" y="2184400"/>
                </a:lnTo>
                <a:lnTo>
                  <a:pt x="1506423" y="2184400"/>
                </a:lnTo>
                <a:lnTo>
                  <a:pt x="1642046" y="2146300"/>
                </a:lnTo>
                <a:lnTo>
                  <a:pt x="1685074" y="2133600"/>
                </a:lnTo>
                <a:lnTo>
                  <a:pt x="1705978" y="2120900"/>
                </a:lnTo>
                <a:lnTo>
                  <a:pt x="1726895" y="2108200"/>
                </a:lnTo>
                <a:lnTo>
                  <a:pt x="1767408" y="2095500"/>
                </a:lnTo>
                <a:lnTo>
                  <a:pt x="1806549" y="2070100"/>
                </a:lnTo>
                <a:lnTo>
                  <a:pt x="1844217" y="2044700"/>
                </a:lnTo>
                <a:lnTo>
                  <a:pt x="1880362" y="2019300"/>
                </a:lnTo>
                <a:lnTo>
                  <a:pt x="1914880" y="1981200"/>
                </a:lnTo>
                <a:lnTo>
                  <a:pt x="1947697" y="1955800"/>
                </a:lnTo>
                <a:lnTo>
                  <a:pt x="1978748" y="1917700"/>
                </a:lnTo>
                <a:lnTo>
                  <a:pt x="2007933" y="1892300"/>
                </a:lnTo>
                <a:lnTo>
                  <a:pt x="2035175" y="1854200"/>
                </a:lnTo>
                <a:lnTo>
                  <a:pt x="2060397" y="1816100"/>
                </a:lnTo>
                <a:lnTo>
                  <a:pt x="2083523" y="1778000"/>
                </a:lnTo>
                <a:lnTo>
                  <a:pt x="2104478" y="1727200"/>
                </a:lnTo>
                <a:lnTo>
                  <a:pt x="2123173" y="1689100"/>
                </a:lnTo>
                <a:lnTo>
                  <a:pt x="2139531" y="1651000"/>
                </a:lnTo>
                <a:lnTo>
                  <a:pt x="2153462" y="1600200"/>
                </a:lnTo>
                <a:lnTo>
                  <a:pt x="2164905" y="1562100"/>
                </a:lnTo>
                <a:lnTo>
                  <a:pt x="2173770" y="1511300"/>
                </a:lnTo>
                <a:lnTo>
                  <a:pt x="2179967" y="1460500"/>
                </a:lnTo>
                <a:lnTo>
                  <a:pt x="2183434" y="1422400"/>
                </a:lnTo>
                <a:lnTo>
                  <a:pt x="2452268" y="1422400"/>
                </a:lnTo>
                <a:lnTo>
                  <a:pt x="2452268" y="1346200"/>
                </a:lnTo>
                <a:lnTo>
                  <a:pt x="2183434" y="1346200"/>
                </a:lnTo>
                <a:lnTo>
                  <a:pt x="2179967" y="1308100"/>
                </a:lnTo>
                <a:lnTo>
                  <a:pt x="2173770" y="1257300"/>
                </a:lnTo>
                <a:lnTo>
                  <a:pt x="2164905" y="1206500"/>
                </a:lnTo>
                <a:lnTo>
                  <a:pt x="2153462" y="1168400"/>
                </a:lnTo>
                <a:lnTo>
                  <a:pt x="2139531" y="1117600"/>
                </a:lnTo>
                <a:lnTo>
                  <a:pt x="2123173" y="1079500"/>
                </a:lnTo>
                <a:lnTo>
                  <a:pt x="2116226" y="1060627"/>
                </a:lnTo>
                <a:lnTo>
                  <a:pt x="2116226" y="1346200"/>
                </a:lnTo>
                <a:lnTo>
                  <a:pt x="1781022" y="1346200"/>
                </a:lnTo>
                <a:lnTo>
                  <a:pt x="1781022" y="1422400"/>
                </a:lnTo>
                <a:lnTo>
                  <a:pt x="2116226" y="1422400"/>
                </a:lnTo>
                <a:lnTo>
                  <a:pt x="2112518" y="1460500"/>
                </a:lnTo>
                <a:lnTo>
                  <a:pt x="2105901" y="1511300"/>
                </a:lnTo>
                <a:lnTo>
                  <a:pt x="2096477" y="1562100"/>
                </a:lnTo>
                <a:lnTo>
                  <a:pt x="2084336" y="1600200"/>
                </a:lnTo>
                <a:lnTo>
                  <a:pt x="2069566" y="1638300"/>
                </a:lnTo>
                <a:lnTo>
                  <a:pt x="2052256" y="1689100"/>
                </a:lnTo>
                <a:lnTo>
                  <a:pt x="2032495" y="1727200"/>
                </a:lnTo>
                <a:lnTo>
                  <a:pt x="2010384" y="1765300"/>
                </a:lnTo>
                <a:lnTo>
                  <a:pt x="1986013" y="1803400"/>
                </a:lnTo>
                <a:lnTo>
                  <a:pt x="1959470" y="1841500"/>
                </a:lnTo>
                <a:lnTo>
                  <a:pt x="1930857" y="1879600"/>
                </a:lnTo>
                <a:lnTo>
                  <a:pt x="1900250" y="1905000"/>
                </a:lnTo>
                <a:lnTo>
                  <a:pt x="1867738" y="1943100"/>
                </a:lnTo>
                <a:lnTo>
                  <a:pt x="1833435" y="1968500"/>
                </a:lnTo>
                <a:lnTo>
                  <a:pt x="1797418" y="1993900"/>
                </a:lnTo>
                <a:lnTo>
                  <a:pt x="1759788" y="2019300"/>
                </a:lnTo>
                <a:lnTo>
                  <a:pt x="1720621" y="2044700"/>
                </a:lnTo>
                <a:lnTo>
                  <a:pt x="1680019" y="2057400"/>
                </a:lnTo>
                <a:lnTo>
                  <a:pt x="1638071" y="2070100"/>
                </a:lnTo>
                <a:lnTo>
                  <a:pt x="1594866" y="2095500"/>
                </a:lnTo>
                <a:lnTo>
                  <a:pt x="1550504" y="2108200"/>
                </a:lnTo>
                <a:lnTo>
                  <a:pt x="1505077" y="2108200"/>
                </a:lnTo>
                <a:lnTo>
                  <a:pt x="1458671" y="2120900"/>
                </a:lnTo>
                <a:lnTo>
                  <a:pt x="1411376" y="2120900"/>
                </a:lnTo>
                <a:lnTo>
                  <a:pt x="1411376" y="1790700"/>
                </a:lnTo>
                <a:lnTo>
                  <a:pt x="1344168" y="1790700"/>
                </a:lnTo>
                <a:lnTo>
                  <a:pt x="1344168" y="2120900"/>
                </a:lnTo>
                <a:lnTo>
                  <a:pt x="1344168" y="2184400"/>
                </a:lnTo>
                <a:lnTo>
                  <a:pt x="1344168" y="2463800"/>
                </a:lnTo>
                <a:lnTo>
                  <a:pt x="1295844" y="2451100"/>
                </a:lnTo>
                <a:lnTo>
                  <a:pt x="1248105" y="2451100"/>
                </a:lnTo>
                <a:lnTo>
                  <a:pt x="1201013" y="2438400"/>
                </a:lnTo>
                <a:lnTo>
                  <a:pt x="1154607" y="2438400"/>
                </a:lnTo>
                <a:lnTo>
                  <a:pt x="1019924" y="2400300"/>
                </a:lnTo>
                <a:lnTo>
                  <a:pt x="976693" y="2387600"/>
                </a:lnTo>
                <a:lnTo>
                  <a:pt x="934389" y="2362200"/>
                </a:lnTo>
                <a:lnTo>
                  <a:pt x="893025" y="2349500"/>
                </a:lnTo>
                <a:lnTo>
                  <a:pt x="852678" y="2324100"/>
                </a:lnTo>
                <a:lnTo>
                  <a:pt x="813371" y="2298700"/>
                </a:lnTo>
                <a:lnTo>
                  <a:pt x="775157" y="2273300"/>
                </a:lnTo>
                <a:lnTo>
                  <a:pt x="738085" y="2247900"/>
                </a:lnTo>
                <a:lnTo>
                  <a:pt x="702195" y="2222500"/>
                </a:lnTo>
                <a:lnTo>
                  <a:pt x="667537" y="2184400"/>
                </a:lnTo>
                <a:lnTo>
                  <a:pt x="634149" y="2159000"/>
                </a:lnTo>
                <a:lnTo>
                  <a:pt x="602094" y="2133600"/>
                </a:lnTo>
                <a:lnTo>
                  <a:pt x="571398" y="2095500"/>
                </a:lnTo>
                <a:lnTo>
                  <a:pt x="542112" y="2057400"/>
                </a:lnTo>
                <a:lnTo>
                  <a:pt x="514286" y="2019300"/>
                </a:lnTo>
                <a:lnTo>
                  <a:pt x="487959" y="1981200"/>
                </a:lnTo>
                <a:lnTo>
                  <a:pt x="463194" y="1943100"/>
                </a:lnTo>
                <a:lnTo>
                  <a:pt x="440004" y="1905000"/>
                </a:lnTo>
                <a:lnTo>
                  <a:pt x="418465" y="1866900"/>
                </a:lnTo>
                <a:lnTo>
                  <a:pt x="398614" y="1828800"/>
                </a:lnTo>
                <a:lnTo>
                  <a:pt x="380492" y="1790700"/>
                </a:lnTo>
                <a:lnTo>
                  <a:pt x="364134" y="1739900"/>
                </a:lnTo>
                <a:lnTo>
                  <a:pt x="349618" y="1701800"/>
                </a:lnTo>
                <a:lnTo>
                  <a:pt x="336956" y="1651000"/>
                </a:lnTo>
                <a:lnTo>
                  <a:pt x="326212" y="1612900"/>
                </a:lnTo>
                <a:lnTo>
                  <a:pt x="317423" y="1562100"/>
                </a:lnTo>
                <a:lnTo>
                  <a:pt x="310642" y="1511300"/>
                </a:lnTo>
                <a:lnTo>
                  <a:pt x="305904" y="1460500"/>
                </a:lnTo>
                <a:lnTo>
                  <a:pt x="303276" y="1422400"/>
                </a:lnTo>
                <a:lnTo>
                  <a:pt x="572109" y="1422400"/>
                </a:lnTo>
                <a:lnTo>
                  <a:pt x="575576" y="1460500"/>
                </a:lnTo>
                <a:lnTo>
                  <a:pt x="581787" y="1511300"/>
                </a:lnTo>
                <a:lnTo>
                  <a:pt x="590651" y="1562100"/>
                </a:lnTo>
                <a:lnTo>
                  <a:pt x="602094" y="1600200"/>
                </a:lnTo>
                <a:lnTo>
                  <a:pt x="616026" y="1651000"/>
                </a:lnTo>
                <a:lnTo>
                  <a:pt x="632383" y="1689100"/>
                </a:lnTo>
                <a:lnTo>
                  <a:pt x="651078" y="1727200"/>
                </a:lnTo>
                <a:lnTo>
                  <a:pt x="672033" y="1778000"/>
                </a:lnTo>
                <a:lnTo>
                  <a:pt x="695159" y="1816100"/>
                </a:lnTo>
                <a:lnTo>
                  <a:pt x="720394" y="1854200"/>
                </a:lnTo>
                <a:lnTo>
                  <a:pt x="747636" y="1892300"/>
                </a:lnTo>
                <a:lnTo>
                  <a:pt x="776820" y="1917700"/>
                </a:lnTo>
                <a:lnTo>
                  <a:pt x="807859" y="1955800"/>
                </a:lnTo>
                <a:lnTo>
                  <a:pt x="840689" y="1981200"/>
                </a:lnTo>
                <a:lnTo>
                  <a:pt x="875207" y="2019300"/>
                </a:lnTo>
                <a:lnTo>
                  <a:pt x="911339" y="2044700"/>
                </a:lnTo>
                <a:lnTo>
                  <a:pt x="949020" y="2070100"/>
                </a:lnTo>
                <a:lnTo>
                  <a:pt x="988148" y="2095500"/>
                </a:lnTo>
                <a:lnTo>
                  <a:pt x="1028661" y="2108200"/>
                </a:lnTo>
                <a:lnTo>
                  <a:pt x="1070483" y="2133600"/>
                </a:lnTo>
                <a:lnTo>
                  <a:pt x="1113510" y="2146300"/>
                </a:lnTo>
                <a:lnTo>
                  <a:pt x="1249133" y="2184400"/>
                </a:lnTo>
                <a:lnTo>
                  <a:pt x="1344168" y="2184400"/>
                </a:lnTo>
                <a:lnTo>
                  <a:pt x="1344168" y="2120900"/>
                </a:lnTo>
                <a:lnTo>
                  <a:pt x="1296873" y="2120900"/>
                </a:lnTo>
                <a:lnTo>
                  <a:pt x="1250467" y="2108200"/>
                </a:lnTo>
                <a:lnTo>
                  <a:pt x="1205039" y="2108200"/>
                </a:lnTo>
                <a:lnTo>
                  <a:pt x="1160678" y="2095500"/>
                </a:lnTo>
                <a:lnTo>
                  <a:pt x="1117485" y="2070100"/>
                </a:lnTo>
                <a:lnTo>
                  <a:pt x="1075537" y="2057400"/>
                </a:lnTo>
                <a:lnTo>
                  <a:pt x="1034935" y="2044700"/>
                </a:lnTo>
                <a:lnTo>
                  <a:pt x="995781" y="2019300"/>
                </a:lnTo>
                <a:lnTo>
                  <a:pt x="958138" y="1993900"/>
                </a:lnTo>
                <a:lnTo>
                  <a:pt x="922121" y="1968500"/>
                </a:lnTo>
                <a:lnTo>
                  <a:pt x="887818" y="1943100"/>
                </a:lnTo>
                <a:lnTo>
                  <a:pt x="855319" y="1905000"/>
                </a:lnTo>
                <a:lnTo>
                  <a:pt x="824712" y="1879600"/>
                </a:lnTo>
                <a:lnTo>
                  <a:pt x="796086" y="1841500"/>
                </a:lnTo>
                <a:lnTo>
                  <a:pt x="769543" y="1803400"/>
                </a:lnTo>
                <a:lnTo>
                  <a:pt x="745172" y="1765300"/>
                </a:lnTo>
                <a:lnTo>
                  <a:pt x="723061" y="1727200"/>
                </a:lnTo>
                <a:lnTo>
                  <a:pt x="703313" y="1689100"/>
                </a:lnTo>
                <a:lnTo>
                  <a:pt x="685990" y="1638300"/>
                </a:lnTo>
                <a:lnTo>
                  <a:pt x="671220" y="1600200"/>
                </a:lnTo>
                <a:lnTo>
                  <a:pt x="659066" y="1562100"/>
                </a:lnTo>
                <a:lnTo>
                  <a:pt x="649643" y="1511300"/>
                </a:lnTo>
                <a:lnTo>
                  <a:pt x="643026" y="1460500"/>
                </a:lnTo>
                <a:lnTo>
                  <a:pt x="639318" y="1422400"/>
                </a:lnTo>
                <a:lnTo>
                  <a:pt x="974521" y="1422400"/>
                </a:lnTo>
                <a:lnTo>
                  <a:pt x="974521" y="1346200"/>
                </a:lnTo>
                <a:lnTo>
                  <a:pt x="639318" y="1346200"/>
                </a:lnTo>
                <a:lnTo>
                  <a:pt x="643026" y="1308100"/>
                </a:lnTo>
                <a:lnTo>
                  <a:pt x="649643" y="1257300"/>
                </a:lnTo>
                <a:lnTo>
                  <a:pt x="659066" y="1206500"/>
                </a:lnTo>
                <a:lnTo>
                  <a:pt x="671220" y="1168400"/>
                </a:lnTo>
                <a:lnTo>
                  <a:pt x="685990" y="1117600"/>
                </a:lnTo>
                <a:lnTo>
                  <a:pt x="703313" y="1079500"/>
                </a:lnTo>
                <a:lnTo>
                  <a:pt x="723061" y="1041400"/>
                </a:lnTo>
                <a:lnTo>
                  <a:pt x="745172" y="1003300"/>
                </a:lnTo>
                <a:lnTo>
                  <a:pt x="769543" y="965200"/>
                </a:lnTo>
                <a:lnTo>
                  <a:pt x="796086" y="927100"/>
                </a:lnTo>
                <a:lnTo>
                  <a:pt x="824712" y="889000"/>
                </a:lnTo>
                <a:lnTo>
                  <a:pt x="855319" y="863600"/>
                </a:lnTo>
                <a:lnTo>
                  <a:pt x="887818" y="825500"/>
                </a:lnTo>
                <a:lnTo>
                  <a:pt x="922121" y="800100"/>
                </a:lnTo>
                <a:lnTo>
                  <a:pt x="958138" y="774700"/>
                </a:lnTo>
                <a:lnTo>
                  <a:pt x="995781" y="749300"/>
                </a:lnTo>
                <a:lnTo>
                  <a:pt x="1034935" y="723900"/>
                </a:lnTo>
                <a:lnTo>
                  <a:pt x="1075537" y="711200"/>
                </a:lnTo>
                <a:lnTo>
                  <a:pt x="1117485" y="685800"/>
                </a:lnTo>
                <a:lnTo>
                  <a:pt x="1205039" y="660400"/>
                </a:lnTo>
                <a:lnTo>
                  <a:pt x="1250467" y="660400"/>
                </a:lnTo>
                <a:lnTo>
                  <a:pt x="1296873" y="647700"/>
                </a:lnTo>
                <a:lnTo>
                  <a:pt x="1344168" y="647700"/>
                </a:lnTo>
                <a:lnTo>
                  <a:pt x="1344168" y="977900"/>
                </a:lnTo>
                <a:lnTo>
                  <a:pt x="1411376" y="977900"/>
                </a:lnTo>
                <a:lnTo>
                  <a:pt x="1411376" y="647700"/>
                </a:lnTo>
                <a:lnTo>
                  <a:pt x="1458671" y="647700"/>
                </a:lnTo>
                <a:lnTo>
                  <a:pt x="1505077" y="660400"/>
                </a:lnTo>
                <a:lnTo>
                  <a:pt x="1550504" y="660400"/>
                </a:lnTo>
                <a:lnTo>
                  <a:pt x="1638071" y="685800"/>
                </a:lnTo>
                <a:lnTo>
                  <a:pt x="1680019" y="711200"/>
                </a:lnTo>
                <a:lnTo>
                  <a:pt x="1720621" y="723900"/>
                </a:lnTo>
                <a:lnTo>
                  <a:pt x="1759788" y="749300"/>
                </a:lnTo>
                <a:lnTo>
                  <a:pt x="1797418" y="774700"/>
                </a:lnTo>
                <a:lnTo>
                  <a:pt x="1833435" y="800100"/>
                </a:lnTo>
                <a:lnTo>
                  <a:pt x="1867738" y="825500"/>
                </a:lnTo>
                <a:lnTo>
                  <a:pt x="1900250" y="863600"/>
                </a:lnTo>
                <a:lnTo>
                  <a:pt x="1930857" y="889000"/>
                </a:lnTo>
                <a:lnTo>
                  <a:pt x="1959470" y="927100"/>
                </a:lnTo>
                <a:lnTo>
                  <a:pt x="1986013" y="965200"/>
                </a:lnTo>
                <a:lnTo>
                  <a:pt x="2010384" y="1003300"/>
                </a:lnTo>
                <a:lnTo>
                  <a:pt x="2032495" y="1041400"/>
                </a:lnTo>
                <a:lnTo>
                  <a:pt x="2052256" y="1079500"/>
                </a:lnTo>
                <a:lnTo>
                  <a:pt x="2069566" y="1117600"/>
                </a:lnTo>
                <a:lnTo>
                  <a:pt x="2084336" y="1168400"/>
                </a:lnTo>
                <a:lnTo>
                  <a:pt x="2096477" y="1206500"/>
                </a:lnTo>
                <a:lnTo>
                  <a:pt x="2105901" y="1257300"/>
                </a:lnTo>
                <a:lnTo>
                  <a:pt x="2112518" y="1308100"/>
                </a:lnTo>
                <a:lnTo>
                  <a:pt x="2116226" y="1346200"/>
                </a:lnTo>
                <a:lnTo>
                  <a:pt x="2116226" y="1060627"/>
                </a:lnTo>
                <a:lnTo>
                  <a:pt x="2083523" y="990600"/>
                </a:lnTo>
                <a:lnTo>
                  <a:pt x="2060397" y="952500"/>
                </a:lnTo>
                <a:lnTo>
                  <a:pt x="2035175" y="914400"/>
                </a:lnTo>
                <a:lnTo>
                  <a:pt x="2007933" y="876300"/>
                </a:lnTo>
                <a:lnTo>
                  <a:pt x="1978748" y="850900"/>
                </a:lnTo>
                <a:lnTo>
                  <a:pt x="1947697" y="812800"/>
                </a:lnTo>
                <a:lnTo>
                  <a:pt x="1914880" y="787400"/>
                </a:lnTo>
                <a:lnTo>
                  <a:pt x="1880362" y="749300"/>
                </a:lnTo>
                <a:lnTo>
                  <a:pt x="1844217" y="723900"/>
                </a:lnTo>
                <a:lnTo>
                  <a:pt x="1806549" y="698500"/>
                </a:lnTo>
                <a:lnTo>
                  <a:pt x="1767408" y="673100"/>
                </a:lnTo>
                <a:lnTo>
                  <a:pt x="1726895" y="660400"/>
                </a:lnTo>
                <a:lnTo>
                  <a:pt x="1705978" y="647700"/>
                </a:lnTo>
                <a:lnTo>
                  <a:pt x="1685074" y="635000"/>
                </a:lnTo>
                <a:lnTo>
                  <a:pt x="1597863" y="609600"/>
                </a:lnTo>
                <a:lnTo>
                  <a:pt x="1506423" y="584200"/>
                </a:lnTo>
                <a:lnTo>
                  <a:pt x="1459306" y="584200"/>
                </a:lnTo>
                <a:lnTo>
                  <a:pt x="1411376" y="571500"/>
                </a:lnTo>
                <a:lnTo>
                  <a:pt x="1411376" y="304800"/>
                </a:lnTo>
                <a:lnTo>
                  <a:pt x="1459699" y="304800"/>
                </a:lnTo>
                <a:lnTo>
                  <a:pt x="1507439" y="317500"/>
                </a:lnTo>
                <a:lnTo>
                  <a:pt x="1554530" y="317500"/>
                </a:lnTo>
                <a:lnTo>
                  <a:pt x="1646631" y="342900"/>
                </a:lnTo>
                <a:lnTo>
                  <a:pt x="1778863" y="381000"/>
                </a:lnTo>
                <a:lnTo>
                  <a:pt x="1821167" y="406400"/>
                </a:lnTo>
                <a:lnTo>
                  <a:pt x="1862531" y="419100"/>
                </a:lnTo>
                <a:lnTo>
                  <a:pt x="1902879" y="444500"/>
                </a:lnTo>
                <a:lnTo>
                  <a:pt x="1942185" y="469900"/>
                </a:lnTo>
                <a:lnTo>
                  <a:pt x="1980399" y="495300"/>
                </a:lnTo>
                <a:lnTo>
                  <a:pt x="2017471" y="520700"/>
                </a:lnTo>
                <a:lnTo>
                  <a:pt x="2053361" y="546100"/>
                </a:lnTo>
                <a:lnTo>
                  <a:pt x="2088019" y="571500"/>
                </a:lnTo>
                <a:lnTo>
                  <a:pt x="2121408" y="609600"/>
                </a:lnTo>
                <a:lnTo>
                  <a:pt x="2153475" y="635000"/>
                </a:lnTo>
                <a:lnTo>
                  <a:pt x="2184171" y="673100"/>
                </a:lnTo>
                <a:lnTo>
                  <a:pt x="2213445" y="711200"/>
                </a:lnTo>
                <a:lnTo>
                  <a:pt x="2241283" y="749300"/>
                </a:lnTo>
                <a:lnTo>
                  <a:pt x="2267597" y="774700"/>
                </a:lnTo>
                <a:lnTo>
                  <a:pt x="2292375" y="812800"/>
                </a:lnTo>
                <a:lnTo>
                  <a:pt x="2315553" y="863600"/>
                </a:lnTo>
                <a:lnTo>
                  <a:pt x="2337092" y="901700"/>
                </a:lnTo>
                <a:lnTo>
                  <a:pt x="2356942" y="939800"/>
                </a:lnTo>
                <a:lnTo>
                  <a:pt x="2375065" y="977900"/>
                </a:lnTo>
                <a:lnTo>
                  <a:pt x="2391410" y="1028700"/>
                </a:lnTo>
                <a:lnTo>
                  <a:pt x="2405938" y="1066800"/>
                </a:lnTo>
                <a:lnTo>
                  <a:pt x="2418600" y="1117600"/>
                </a:lnTo>
                <a:lnTo>
                  <a:pt x="2429345" y="1155700"/>
                </a:lnTo>
                <a:lnTo>
                  <a:pt x="2438120" y="1206500"/>
                </a:lnTo>
                <a:lnTo>
                  <a:pt x="2444902" y="1257300"/>
                </a:lnTo>
                <a:lnTo>
                  <a:pt x="2449639" y="1295400"/>
                </a:lnTo>
                <a:lnTo>
                  <a:pt x="2452268" y="1346200"/>
                </a:lnTo>
                <a:lnTo>
                  <a:pt x="2452268" y="994257"/>
                </a:lnTo>
                <a:lnTo>
                  <a:pt x="2445537" y="977900"/>
                </a:lnTo>
                <a:lnTo>
                  <a:pt x="2428125" y="939800"/>
                </a:lnTo>
                <a:lnTo>
                  <a:pt x="2409050" y="889000"/>
                </a:lnTo>
                <a:lnTo>
                  <a:pt x="2388336" y="850900"/>
                </a:lnTo>
                <a:lnTo>
                  <a:pt x="2366035" y="812800"/>
                </a:lnTo>
                <a:lnTo>
                  <a:pt x="2342184" y="774700"/>
                </a:lnTo>
                <a:lnTo>
                  <a:pt x="2316810" y="736600"/>
                </a:lnTo>
                <a:lnTo>
                  <a:pt x="2289975" y="698500"/>
                </a:lnTo>
                <a:lnTo>
                  <a:pt x="2261705" y="660400"/>
                </a:lnTo>
                <a:lnTo>
                  <a:pt x="2232063" y="622300"/>
                </a:lnTo>
                <a:lnTo>
                  <a:pt x="2201062" y="596900"/>
                </a:lnTo>
                <a:lnTo>
                  <a:pt x="2168766" y="558800"/>
                </a:lnTo>
                <a:lnTo>
                  <a:pt x="2135200" y="533400"/>
                </a:lnTo>
                <a:lnTo>
                  <a:pt x="2100414" y="495300"/>
                </a:lnTo>
                <a:lnTo>
                  <a:pt x="2064448" y="469900"/>
                </a:lnTo>
                <a:lnTo>
                  <a:pt x="2027339" y="444500"/>
                </a:lnTo>
                <a:lnTo>
                  <a:pt x="1989137" y="419100"/>
                </a:lnTo>
                <a:lnTo>
                  <a:pt x="1949881" y="393700"/>
                </a:lnTo>
                <a:lnTo>
                  <a:pt x="1909610" y="368300"/>
                </a:lnTo>
                <a:lnTo>
                  <a:pt x="1868360" y="355600"/>
                </a:lnTo>
                <a:lnTo>
                  <a:pt x="1826183" y="330200"/>
                </a:lnTo>
                <a:lnTo>
                  <a:pt x="1739188" y="304800"/>
                </a:lnTo>
                <a:lnTo>
                  <a:pt x="1694446" y="279400"/>
                </a:lnTo>
                <a:lnTo>
                  <a:pt x="1648955" y="266700"/>
                </a:lnTo>
                <a:lnTo>
                  <a:pt x="1602727" y="266700"/>
                </a:lnTo>
                <a:lnTo>
                  <a:pt x="1555813" y="254000"/>
                </a:lnTo>
                <a:lnTo>
                  <a:pt x="1508252" y="254000"/>
                </a:lnTo>
                <a:lnTo>
                  <a:pt x="1460093" y="241300"/>
                </a:lnTo>
                <a:lnTo>
                  <a:pt x="1411376" y="241300"/>
                </a:lnTo>
                <a:lnTo>
                  <a:pt x="1411376" y="0"/>
                </a:lnTo>
                <a:lnTo>
                  <a:pt x="1344168" y="0"/>
                </a:lnTo>
                <a:lnTo>
                  <a:pt x="1344168" y="241300"/>
                </a:lnTo>
                <a:lnTo>
                  <a:pt x="1344168" y="304800"/>
                </a:lnTo>
                <a:lnTo>
                  <a:pt x="1344168" y="571500"/>
                </a:lnTo>
                <a:lnTo>
                  <a:pt x="1296238" y="584200"/>
                </a:lnTo>
                <a:lnTo>
                  <a:pt x="1249133" y="584200"/>
                </a:lnTo>
                <a:lnTo>
                  <a:pt x="1157681" y="609600"/>
                </a:lnTo>
                <a:lnTo>
                  <a:pt x="1070483" y="635000"/>
                </a:lnTo>
                <a:lnTo>
                  <a:pt x="1028661" y="660400"/>
                </a:lnTo>
                <a:lnTo>
                  <a:pt x="988148" y="673100"/>
                </a:lnTo>
                <a:lnTo>
                  <a:pt x="949020" y="698500"/>
                </a:lnTo>
                <a:lnTo>
                  <a:pt x="911339" y="723900"/>
                </a:lnTo>
                <a:lnTo>
                  <a:pt x="875207" y="749300"/>
                </a:lnTo>
                <a:lnTo>
                  <a:pt x="840689" y="787400"/>
                </a:lnTo>
                <a:lnTo>
                  <a:pt x="807859" y="812800"/>
                </a:lnTo>
                <a:lnTo>
                  <a:pt x="776820" y="850900"/>
                </a:lnTo>
                <a:lnTo>
                  <a:pt x="747636" y="876300"/>
                </a:lnTo>
                <a:lnTo>
                  <a:pt x="720394" y="914400"/>
                </a:lnTo>
                <a:lnTo>
                  <a:pt x="695159" y="952500"/>
                </a:lnTo>
                <a:lnTo>
                  <a:pt x="672033" y="990600"/>
                </a:lnTo>
                <a:lnTo>
                  <a:pt x="651078" y="1028700"/>
                </a:lnTo>
                <a:lnTo>
                  <a:pt x="632383" y="1079500"/>
                </a:lnTo>
                <a:lnTo>
                  <a:pt x="616026" y="1117600"/>
                </a:lnTo>
                <a:lnTo>
                  <a:pt x="602094" y="1168400"/>
                </a:lnTo>
                <a:lnTo>
                  <a:pt x="590651" y="1206500"/>
                </a:lnTo>
                <a:lnTo>
                  <a:pt x="581787" y="1257300"/>
                </a:lnTo>
                <a:lnTo>
                  <a:pt x="575576" y="1308100"/>
                </a:lnTo>
                <a:lnTo>
                  <a:pt x="572109" y="1346200"/>
                </a:lnTo>
                <a:lnTo>
                  <a:pt x="303276" y="1346200"/>
                </a:lnTo>
                <a:lnTo>
                  <a:pt x="305904" y="1295400"/>
                </a:lnTo>
                <a:lnTo>
                  <a:pt x="310642" y="1257300"/>
                </a:lnTo>
                <a:lnTo>
                  <a:pt x="317423" y="1206500"/>
                </a:lnTo>
                <a:lnTo>
                  <a:pt x="326212" y="1155700"/>
                </a:lnTo>
                <a:lnTo>
                  <a:pt x="336956" y="1117600"/>
                </a:lnTo>
                <a:lnTo>
                  <a:pt x="349618" y="1066800"/>
                </a:lnTo>
                <a:lnTo>
                  <a:pt x="364134" y="1028700"/>
                </a:lnTo>
                <a:lnTo>
                  <a:pt x="380492" y="977900"/>
                </a:lnTo>
                <a:lnTo>
                  <a:pt x="398614" y="939800"/>
                </a:lnTo>
                <a:lnTo>
                  <a:pt x="418465" y="901700"/>
                </a:lnTo>
                <a:lnTo>
                  <a:pt x="440004" y="863600"/>
                </a:lnTo>
                <a:lnTo>
                  <a:pt x="463194" y="812800"/>
                </a:lnTo>
                <a:lnTo>
                  <a:pt x="487959" y="774700"/>
                </a:lnTo>
                <a:lnTo>
                  <a:pt x="514286" y="749300"/>
                </a:lnTo>
                <a:lnTo>
                  <a:pt x="542112" y="711200"/>
                </a:lnTo>
                <a:lnTo>
                  <a:pt x="571398" y="673100"/>
                </a:lnTo>
                <a:lnTo>
                  <a:pt x="602094" y="635000"/>
                </a:lnTo>
                <a:lnTo>
                  <a:pt x="634149" y="609600"/>
                </a:lnTo>
                <a:lnTo>
                  <a:pt x="667537" y="571500"/>
                </a:lnTo>
                <a:lnTo>
                  <a:pt x="702195" y="546100"/>
                </a:lnTo>
                <a:lnTo>
                  <a:pt x="738085" y="520700"/>
                </a:lnTo>
                <a:lnTo>
                  <a:pt x="775157" y="495300"/>
                </a:lnTo>
                <a:lnTo>
                  <a:pt x="813371" y="469900"/>
                </a:lnTo>
                <a:lnTo>
                  <a:pt x="852678" y="444500"/>
                </a:lnTo>
                <a:lnTo>
                  <a:pt x="893025" y="419100"/>
                </a:lnTo>
                <a:lnTo>
                  <a:pt x="934389" y="406400"/>
                </a:lnTo>
                <a:lnTo>
                  <a:pt x="976693" y="381000"/>
                </a:lnTo>
                <a:lnTo>
                  <a:pt x="1108913" y="342900"/>
                </a:lnTo>
                <a:lnTo>
                  <a:pt x="1201013" y="317500"/>
                </a:lnTo>
                <a:lnTo>
                  <a:pt x="1248105" y="317500"/>
                </a:lnTo>
                <a:lnTo>
                  <a:pt x="1295844" y="304800"/>
                </a:lnTo>
                <a:lnTo>
                  <a:pt x="1344168" y="304800"/>
                </a:lnTo>
                <a:lnTo>
                  <a:pt x="1344168" y="241300"/>
                </a:lnTo>
                <a:lnTo>
                  <a:pt x="1295450" y="241300"/>
                </a:lnTo>
                <a:lnTo>
                  <a:pt x="1247292" y="254000"/>
                </a:lnTo>
                <a:lnTo>
                  <a:pt x="1199730" y="254000"/>
                </a:lnTo>
                <a:lnTo>
                  <a:pt x="1152817" y="266700"/>
                </a:lnTo>
                <a:lnTo>
                  <a:pt x="1106589" y="266700"/>
                </a:lnTo>
                <a:lnTo>
                  <a:pt x="1061097" y="279400"/>
                </a:lnTo>
                <a:lnTo>
                  <a:pt x="1016355" y="304800"/>
                </a:lnTo>
                <a:lnTo>
                  <a:pt x="929360" y="330200"/>
                </a:lnTo>
                <a:lnTo>
                  <a:pt x="887183" y="355600"/>
                </a:lnTo>
                <a:lnTo>
                  <a:pt x="845934" y="368300"/>
                </a:lnTo>
                <a:lnTo>
                  <a:pt x="805662" y="393700"/>
                </a:lnTo>
                <a:lnTo>
                  <a:pt x="766394" y="419100"/>
                </a:lnTo>
                <a:lnTo>
                  <a:pt x="728192" y="444500"/>
                </a:lnTo>
                <a:lnTo>
                  <a:pt x="691095" y="469900"/>
                </a:lnTo>
                <a:lnTo>
                  <a:pt x="655129" y="495300"/>
                </a:lnTo>
                <a:lnTo>
                  <a:pt x="620344" y="533400"/>
                </a:lnTo>
                <a:lnTo>
                  <a:pt x="586778" y="558800"/>
                </a:lnTo>
                <a:lnTo>
                  <a:pt x="554482" y="596900"/>
                </a:lnTo>
                <a:lnTo>
                  <a:pt x="523481" y="622300"/>
                </a:lnTo>
                <a:lnTo>
                  <a:pt x="493826" y="660400"/>
                </a:lnTo>
                <a:lnTo>
                  <a:pt x="465569" y="698500"/>
                </a:lnTo>
                <a:lnTo>
                  <a:pt x="438734" y="736600"/>
                </a:lnTo>
                <a:lnTo>
                  <a:pt x="413359" y="774700"/>
                </a:lnTo>
                <a:lnTo>
                  <a:pt x="389509" y="812800"/>
                </a:lnTo>
                <a:lnTo>
                  <a:pt x="367207" y="850900"/>
                </a:lnTo>
                <a:lnTo>
                  <a:pt x="346494" y="889000"/>
                </a:lnTo>
                <a:lnTo>
                  <a:pt x="327418" y="939800"/>
                </a:lnTo>
                <a:lnTo>
                  <a:pt x="310007" y="977900"/>
                </a:lnTo>
                <a:lnTo>
                  <a:pt x="294322" y="1016000"/>
                </a:lnTo>
                <a:lnTo>
                  <a:pt x="280403" y="1066800"/>
                </a:lnTo>
                <a:lnTo>
                  <a:pt x="268274" y="1117600"/>
                </a:lnTo>
                <a:lnTo>
                  <a:pt x="257987" y="1155700"/>
                </a:lnTo>
                <a:lnTo>
                  <a:pt x="249580" y="1206500"/>
                </a:lnTo>
                <a:lnTo>
                  <a:pt x="243090" y="1257300"/>
                </a:lnTo>
                <a:lnTo>
                  <a:pt x="238582" y="1295400"/>
                </a:lnTo>
                <a:lnTo>
                  <a:pt x="236067" y="1346200"/>
                </a:lnTo>
                <a:lnTo>
                  <a:pt x="0" y="1346200"/>
                </a:lnTo>
                <a:lnTo>
                  <a:pt x="0" y="1422400"/>
                </a:lnTo>
                <a:lnTo>
                  <a:pt x="236067" y="1422400"/>
                </a:lnTo>
                <a:lnTo>
                  <a:pt x="238582" y="1460500"/>
                </a:lnTo>
                <a:lnTo>
                  <a:pt x="243090" y="1511300"/>
                </a:lnTo>
                <a:lnTo>
                  <a:pt x="249580" y="1562100"/>
                </a:lnTo>
                <a:lnTo>
                  <a:pt x="257987" y="1612900"/>
                </a:lnTo>
                <a:lnTo>
                  <a:pt x="268274" y="1651000"/>
                </a:lnTo>
                <a:lnTo>
                  <a:pt x="280403" y="1701800"/>
                </a:lnTo>
                <a:lnTo>
                  <a:pt x="294322" y="1739900"/>
                </a:lnTo>
                <a:lnTo>
                  <a:pt x="310007" y="1790700"/>
                </a:lnTo>
                <a:lnTo>
                  <a:pt x="327418" y="1828800"/>
                </a:lnTo>
                <a:lnTo>
                  <a:pt x="346494" y="1879600"/>
                </a:lnTo>
                <a:lnTo>
                  <a:pt x="367207" y="1917700"/>
                </a:lnTo>
                <a:lnTo>
                  <a:pt x="389509" y="1955800"/>
                </a:lnTo>
                <a:lnTo>
                  <a:pt x="413359" y="1993900"/>
                </a:lnTo>
                <a:lnTo>
                  <a:pt x="438734" y="2032000"/>
                </a:lnTo>
                <a:lnTo>
                  <a:pt x="465569" y="2070100"/>
                </a:lnTo>
                <a:lnTo>
                  <a:pt x="493826" y="2108200"/>
                </a:lnTo>
                <a:lnTo>
                  <a:pt x="523481" y="2146300"/>
                </a:lnTo>
                <a:lnTo>
                  <a:pt x="554482" y="2171700"/>
                </a:lnTo>
                <a:lnTo>
                  <a:pt x="586778" y="2209800"/>
                </a:lnTo>
                <a:lnTo>
                  <a:pt x="620344" y="2235200"/>
                </a:lnTo>
                <a:lnTo>
                  <a:pt x="655129" y="2273300"/>
                </a:lnTo>
                <a:lnTo>
                  <a:pt x="691095" y="2298700"/>
                </a:lnTo>
                <a:lnTo>
                  <a:pt x="728192" y="2324100"/>
                </a:lnTo>
                <a:lnTo>
                  <a:pt x="766394" y="2349500"/>
                </a:lnTo>
                <a:lnTo>
                  <a:pt x="805662" y="2374900"/>
                </a:lnTo>
                <a:lnTo>
                  <a:pt x="845934" y="2400300"/>
                </a:lnTo>
                <a:lnTo>
                  <a:pt x="887183" y="2413000"/>
                </a:lnTo>
                <a:lnTo>
                  <a:pt x="929360" y="2438400"/>
                </a:lnTo>
                <a:lnTo>
                  <a:pt x="1016355" y="2463800"/>
                </a:lnTo>
                <a:lnTo>
                  <a:pt x="1199730" y="2514600"/>
                </a:lnTo>
                <a:lnTo>
                  <a:pt x="1247292" y="2514600"/>
                </a:lnTo>
                <a:lnTo>
                  <a:pt x="1295450" y="2527300"/>
                </a:lnTo>
                <a:lnTo>
                  <a:pt x="1344168" y="2527300"/>
                </a:lnTo>
                <a:lnTo>
                  <a:pt x="1344168" y="2755900"/>
                </a:lnTo>
                <a:lnTo>
                  <a:pt x="1411376" y="2755900"/>
                </a:lnTo>
                <a:lnTo>
                  <a:pt x="1411376" y="2527300"/>
                </a:lnTo>
                <a:lnTo>
                  <a:pt x="1460093" y="2527300"/>
                </a:lnTo>
                <a:lnTo>
                  <a:pt x="1508252" y="2514600"/>
                </a:lnTo>
                <a:lnTo>
                  <a:pt x="1555813" y="2514600"/>
                </a:lnTo>
                <a:lnTo>
                  <a:pt x="1739188" y="2463800"/>
                </a:lnTo>
                <a:lnTo>
                  <a:pt x="1826183" y="2438400"/>
                </a:lnTo>
                <a:lnTo>
                  <a:pt x="1868360" y="2413000"/>
                </a:lnTo>
                <a:lnTo>
                  <a:pt x="1909610" y="2400300"/>
                </a:lnTo>
                <a:lnTo>
                  <a:pt x="1949881" y="2374900"/>
                </a:lnTo>
                <a:lnTo>
                  <a:pt x="1989137" y="2349500"/>
                </a:lnTo>
                <a:lnTo>
                  <a:pt x="2027339" y="2324100"/>
                </a:lnTo>
                <a:lnTo>
                  <a:pt x="2064448" y="2298700"/>
                </a:lnTo>
                <a:lnTo>
                  <a:pt x="2100414" y="2273300"/>
                </a:lnTo>
                <a:lnTo>
                  <a:pt x="2135200" y="2235200"/>
                </a:lnTo>
                <a:lnTo>
                  <a:pt x="2168766" y="2209800"/>
                </a:lnTo>
                <a:lnTo>
                  <a:pt x="2201062" y="2171700"/>
                </a:lnTo>
                <a:lnTo>
                  <a:pt x="2232063" y="2146300"/>
                </a:lnTo>
                <a:lnTo>
                  <a:pt x="2261705" y="2108200"/>
                </a:lnTo>
                <a:lnTo>
                  <a:pt x="2289975" y="2070100"/>
                </a:lnTo>
                <a:lnTo>
                  <a:pt x="2316810" y="2032000"/>
                </a:lnTo>
                <a:lnTo>
                  <a:pt x="2342184" y="1993900"/>
                </a:lnTo>
                <a:lnTo>
                  <a:pt x="2366035" y="1955800"/>
                </a:lnTo>
                <a:lnTo>
                  <a:pt x="2388336" y="1917700"/>
                </a:lnTo>
                <a:lnTo>
                  <a:pt x="2409050" y="1879600"/>
                </a:lnTo>
                <a:lnTo>
                  <a:pt x="2428125" y="1828800"/>
                </a:lnTo>
                <a:lnTo>
                  <a:pt x="2445537" y="1790700"/>
                </a:lnTo>
                <a:lnTo>
                  <a:pt x="2461222" y="1739900"/>
                </a:lnTo>
                <a:lnTo>
                  <a:pt x="2475141" y="1701800"/>
                </a:lnTo>
                <a:lnTo>
                  <a:pt x="2487269" y="1651000"/>
                </a:lnTo>
                <a:lnTo>
                  <a:pt x="2497556" y="1612900"/>
                </a:lnTo>
                <a:lnTo>
                  <a:pt x="2505964" y="1562100"/>
                </a:lnTo>
                <a:lnTo>
                  <a:pt x="2512453" y="1511300"/>
                </a:lnTo>
                <a:lnTo>
                  <a:pt x="2516962" y="1460500"/>
                </a:lnTo>
                <a:lnTo>
                  <a:pt x="2519476" y="1422400"/>
                </a:lnTo>
                <a:lnTo>
                  <a:pt x="2755608" y="1422400"/>
                </a:lnTo>
                <a:lnTo>
                  <a:pt x="2755608" y="134620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50240" y="952246"/>
            <a:ext cx="352742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40" b="1">
                <a:solidFill>
                  <a:srgbClr val="3F3F3F"/>
                </a:solidFill>
                <a:latin typeface="Arial"/>
                <a:cs typeface="Arial"/>
              </a:rPr>
              <a:t>Vill</a:t>
            </a:r>
            <a:r>
              <a:rPr dirty="0" sz="2600" spc="-7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600" spc="85" b="1">
                <a:solidFill>
                  <a:srgbClr val="3F3F3F"/>
                </a:solidFill>
                <a:latin typeface="Arial"/>
                <a:cs typeface="Arial"/>
              </a:rPr>
              <a:t>du</a:t>
            </a:r>
            <a:r>
              <a:rPr dirty="0" sz="26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600" spc="110" b="1">
                <a:solidFill>
                  <a:srgbClr val="3F3F3F"/>
                </a:solidFill>
                <a:latin typeface="Arial"/>
                <a:cs typeface="Arial"/>
              </a:rPr>
              <a:t>vara</a:t>
            </a:r>
            <a:r>
              <a:rPr dirty="0" sz="2600" spc="-6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2600" spc="50" b="1">
                <a:solidFill>
                  <a:srgbClr val="3F3F3F"/>
                </a:solidFill>
                <a:latin typeface="Arial"/>
                <a:cs typeface="Arial"/>
              </a:rPr>
              <a:t>volontär?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43803" y="849248"/>
            <a:ext cx="17799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5">
                <a:solidFill>
                  <a:srgbClr val="F6BB66"/>
                </a:solidFill>
              </a:rPr>
              <a:t>Börja</a:t>
            </a:r>
            <a:r>
              <a:rPr dirty="0" sz="3000" spc="-114">
                <a:solidFill>
                  <a:srgbClr val="F6BB66"/>
                </a:solidFill>
              </a:rPr>
              <a:t> </a:t>
            </a:r>
            <a:r>
              <a:rPr dirty="0" sz="3000" spc="130">
                <a:solidFill>
                  <a:srgbClr val="F6BB66"/>
                </a:solidFill>
              </a:rPr>
              <a:t>bra</a:t>
            </a:r>
            <a:endParaRPr sz="3000"/>
          </a:p>
        </p:txBody>
      </p:sp>
      <p:sp>
        <p:nvSpPr>
          <p:cNvPr id="13" name="object 13"/>
          <p:cNvSpPr txBox="1"/>
          <p:nvPr/>
        </p:nvSpPr>
        <p:spPr>
          <a:xfrm>
            <a:off x="524662" y="4733518"/>
            <a:ext cx="3048000" cy="120396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dirty="0" sz="1700" spc="-20">
                <a:solidFill>
                  <a:srgbClr val="767171"/>
                </a:solidFill>
                <a:latin typeface="Lucida Sans Unicode"/>
                <a:cs typeface="Lucida Sans Unicode"/>
              </a:rPr>
              <a:t>Du</a:t>
            </a:r>
            <a:r>
              <a:rPr dirty="0" sz="17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767171"/>
                </a:solidFill>
                <a:latin typeface="Lucida Sans Unicode"/>
                <a:cs typeface="Lucida Sans Unicode"/>
              </a:rPr>
              <a:t>måste</a:t>
            </a:r>
            <a:r>
              <a:rPr dirty="0" sz="1700" spc="-114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767171"/>
                </a:solidFill>
                <a:latin typeface="Lucida Sans Unicode"/>
                <a:cs typeface="Lucida Sans Unicode"/>
              </a:rPr>
              <a:t>KOMMUNIKERA</a:t>
            </a:r>
            <a:r>
              <a:rPr dirty="0" sz="1700" spc="-11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767171"/>
                </a:solidFill>
                <a:latin typeface="Lucida Sans Unicode"/>
                <a:cs typeface="Lucida Sans Unicode"/>
              </a:rPr>
              <a:t>din</a:t>
            </a:r>
            <a:endParaRPr sz="1700">
              <a:latin typeface="Lucida Sans Unicode"/>
              <a:cs typeface="Lucida Sans Unicode"/>
            </a:endParaRPr>
          </a:p>
          <a:p>
            <a:pPr marL="88900" marR="10795" indent="39370">
              <a:lnSpc>
                <a:spcPts val="2160"/>
              </a:lnSpc>
              <a:spcBef>
                <a:spcPts val="90"/>
              </a:spcBef>
            </a:pPr>
            <a:r>
              <a:rPr dirty="0" sz="1250" spc="-10">
                <a:solidFill>
                  <a:srgbClr val="767171"/>
                </a:solidFill>
                <a:latin typeface="Lucida Sans Unicode"/>
                <a:cs typeface="Lucida Sans Unicode"/>
              </a:rPr>
              <a:t>volontärarbete, leta </a:t>
            </a:r>
            <a:r>
              <a:rPr dirty="0" sz="1250" spc="-5">
                <a:solidFill>
                  <a:srgbClr val="767171"/>
                </a:solidFill>
                <a:latin typeface="Lucida Sans Unicode"/>
                <a:cs typeface="Lucida Sans Unicode"/>
              </a:rPr>
              <a:t>efter </a:t>
            </a:r>
            <a:r>
              <a:rPr dirty="0" sz="125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767171"/>
                </a:solidFill>
                <a:latin typeface="Lucida Sans Unicode"/>
                <a:cs typeface="Lucida Sans Unicode"/>
              </a:rPr>
              <a:t>värdorganisationer</a:t>
            </a:r>
            <a:r>
              <a:rPr dirty="0" sz="125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767171"/>
                </a:solidFill>
                <a:latin typeface="Lucida Sans Unicode"/>
                <a:cs typeface="Lucida Sans Unicode"/>
              </a:rPr>
              <a:t>och</a:t>
            </a:r>
            <a:r>
              <a:rPr dirty="0" sz="125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767171"/>
                </a:solidFill>
                <a:latin typeface="Lucida Sans Unicode"/>
                <a:cs typeface="Lucida Sans Unicode"/>
              </a:rPr>
              <a:t>hålla</a:t>
            </a:r>
            <a:r>
              <a:rPr dirty="0" sz="125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767171"/>
                </a:solidFill>
                <a:latin typeface="Lucida Sans Unicode"/>
                <a:cs typeface="Lucida Sans Unicode"/>
              </a:rPr>
              <a:t>kontakten</a:t>
            </a:r>
            <a:endParaRPr sz="1250">
              <a:latin typeface="Lucida Sans Unicode"/>
              <a:cs typeface="Lucida Sans Unicode"/>
            </a:endParaRPr>
          </a:p>
          <a:p>
            <a:pPr algn="ctr" marL="33020">
              <a:lnSpc>
                <a:spcPct val="100000"/>
              </a:lnSpc>
              <a:spcBef>
                <a:spcPts val="130"/>
              </a:spcBef>
            </a:pPr>
            <a:r>
              <a:rPr dirty="0" sz="1600" spc="-5">
                <a:solidFill>
                  <a:srgbClr val="767171"/>
                </a:solidFill>
                <a:latin typeface="Lucida Sans Unicode"/>
                <a:cs typeface="Lucida Sans Unicode"/>
              </a:rPr>
              <a:t>med</a:t>
            </a:r>
            <a:r>
              <a:rPr dirty="0" sz="1600" spc="-9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767171"/>
                </a:solidFill>
                <a:latin typeface="Lucida Sans Unicode"/>
                <a:cs typeface="Lucida Sans Unicode"/>
              </a:rPr>
              <a:t>dem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9915" y="4807830"/>
            <a:ext cx="3208655" cy="139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100">
              <a:lnSpc>
                <a:spcPct val="133300"/>
              </a:lnSpc>
              <a:spcBef>
                <a:spcPts val="100"/>
              </a:spcBef>
            </a:pPr>
            <a:r>
              <a:rPr dirty="0" sz="1350" spc="-25">
                <a:solidFill>
                  <a:srgbClr val="767171"/>
                </a:solidFill>
                <a:latin typeface="Lucida Sans Unicode"/>
                <a:cs typeface="Lucida Sans Unicode"/>
              </a:rPr>
              <a:t>Varje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767171"/>
                </a:solidFill>
                <a:latin typeface="Lucida Sans Unicode"/>
                <a:cs typeface="Lucida Sans Unicode"/>
              </a:rPr>
              <a:t>organisation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67171"/>
                </a:solidFill>
                <a:latin typeface="Lucida Sans Unicode"/>
                <a:cs typeface="Lucida Sans Unicode"/>
              </a:rPr>
              <a:t>har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67171"/>
                </a:solidFill>
                <a:latin typeface="Lucida Sans Unicode"/>
                <a:cs typeface="Lucida Sans Unicode"/>
              </a:rPr>
              <a:t>sina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67171"/>
                </a:solidFill>
                <a:latin typeface="Lucida Sans Unicode"/>
                <a:cs typeface="Lucida Sans Unicode"/>
              </a:rPr>
              <a:t>egna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767171"/>
                </a:solidFill>
                <a:latin typeface="Lucida Sans Unicode"/>
                <a:cs typeface="Lucida Sans Unicode"/>
              </a:rPr>
              <a:t>regler  </a:t>
            </a:r>
            <a:r>
              <a:rPr dirty="0" sz="1350" spc="-20">
                <a:solidFill>
                  <a:srgbClr val="767171"/>
                </a:solidFill>
                <a:latin typeface="Lucida Sans Unicode"/>
                <a:cs typeface="Lucida Sans Unicode"/>
              </a:rPr>
              <a:t>som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67171"/>
                </a:solidFill>
                <a:latin typeface="Lucida Sans Unicode"/>
                <a:cs typeface="Lucida Sans Unicode"/>
              </a:rPr>
              <a:t>varje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767171"/>
                </a:solidFill>
                <a:latin typeface="Lucida Sans Unicode"/>
                <a:cs typeface="Lucida Sans Unicode"/>
              </a:rPr>
              <a:t>volontär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67171"/>
                </a:solidFill>
                <a:latin typeface="Lucida Sans Unicode"/>
                <a:cs typeface="Lucida Sans Unicode"/>
              </a:rPr>
              <a:t>måste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767171"/>
                </a:solidFill>
                <a:latin typeface="Lucida Sans Unicode"/>
                <a:cs typeface="Lucida Sans Unicode"/>
              </a:rPr>
              <a:t>följa.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767171"/>
                </a:solidFill>
                <a:latin typeface="Lucida Sans Unicode"/>
                <a:cs typeface="Lucida Sans Unicode"/>
              </a:rPr>
              <a:t>Du  </a:t>
            </a:r>
            <a:r>
              <a:rPr dirty="0" sz="1350" spc="-10">
                <a:solidFill>
                  <a:srgbClr val="767171"/>
                </a:solidFill>
                <a:latin typeface="Lucida Sans Unicode"/>
                <a:cs typeface="Lucida Sans Unicode"/>
              </a:rPr>
              <a:t>måste </a:t>
            </a:r>
            <a:r>
              <a:rPr dirty="0" sz="1350" spc="-15">
                <a:solidFill>
                  <a:srgbClr val="767171"/>
                </a:solidFill>
                <a:latin typeface="Lucida Sans Unicode"/>
                <a:cs typeface="Lucida Sans Unicode"/>
              </a:rPr>
              <a:t>komma </a:t>
            </a:r>
            <a:r>
              <a:rPr dirty="0" sz="1350" spc="-10">
                <a:solidFill>
                  <a:srgbClr val="767171"/>
                </a:solidFill>
                <a:latin typeface="Lucida Sans Unicode"/>
                <a:cs typeface="Lucida Sans Unicode"/>
              </a:rPr>
              <a:t>överens om vad </a:t>
            </a:r>
            <a:r>
              <a:rPr dirty="0" sz="1350" spc="-25">
                <a:solidFill>
                  <a:srgbClr val="767171"/>
                </a:solidFill>
                <a:latin typeface="Lucida Sans Unicode"/>
                <a:cs typeface="Lucida Sans Unicode"/>
              </a:rPr>
              <a:t>ditt </a:t>
            </a:r>
            <a:r>
              <a:rPr dirty="0" sz="1350" spc="-2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67171"/>
                </a:solidFill>
                <a:latin typeface="Lucida Sans Unicode"/>
                <a:cs typeface="Lucida Sans Unicode"/>
              </a:rPr>
              <a:t>ENGAGEMANG</a:t>
            </a:r>
            <a:r>
              <a:rPr dirty="0" sz="1350" spc="-8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5">
                <a:solidFill>
                  <a:srgbClr val="767171"/>
                </a:solidFill>
                <a:latin typeface="Lucida Sans Unicode"/>
                <a:cs typeface="Lucida Sans Unicode"/>
              </a:rPr>
              <a:t>är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67171"/>
                </a:solidFill>
                <a:latin typeface="Lucida Sans Unicode"/>
                <a:cs typeface="Lucida Sans Unicode"/>
              </a:rPr>
              <a:t>och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767171"/>
                </a:solidFill>
                <a:latin typeface="Lucida Sans Unicode"/>
                <a:cs typeface="Lucida Sans Unicode"/>
              </a:rPr>
              <a:t>göra</a:t>
            </a:r>
            <a:r>
              <a:rPr dirty="0" sz="1350" spc="-8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767171"/>
                </a:solidFill>
                <a:latin typeface="Lucida Sans Unicode"/>
                <a:cs typeface="Lucida Sans Unicode"/>
              </a:rPr>
              <a:t>ditt</a:t>
            </a:r>
            <a:r>
              <a:rPr dirty="0" sz="135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767171"/>
                </a:solidFill>
                <a:latin typeface="Lucida Sans Unicode"/>
                <a:cs typeface="Lucida Sans Unicode"/>
              </a:rPr>
              <a:t>bästa</a:t>
            </a:r>
            <a:endParaRPr sz="1350">
              <a:latin typeface="Lucida Sans Unicode"/>
              <a:cs typeface="Lucida Sans Unicode"/>
            </a:endParaRPr>
          </a:p>
          <a:p>
            <a:pPr marL="974090">
              <a:lnSpc>
                <a:spcPct val="100000"/>
              </a:lnSpc>
              <a:spcBef>
                <a:spcPts val="790"/>
              </a:spcBef>
            </a:pPr>
            <a:r>
              <a:rPr dirty="0" sz="1100" spc="-10">
                <a:solidFill>
                  <a:srgbClr val="767171"/>
                </a:solidFill>
                <a:latin typeface="Lucida Sans Unicode"/>
                <a:cs typeface="Lucida Sans Unicode"/>
              </a:rPr>
              <a:t>att</a:t>
            </a:r>
            <a:r>
              <a:rPr dirty="0" sz="1100" spc="-6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767171"/>
                </a:solidFill>
                <a:latin typeface="Lucida Sans Unicode"/>
                <a:cs typeface="Lucida Sans Unicode"/>
              </a:rPr>
              <a:t>hålla</a:t>
            </a:r>
            <a:r>
              <a:rPr dirty="0" sz="1100" spc="-6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solidFill>
                  <a:srgbClr val="767171"/>
                </a:solidFill>
                <a:latin typeface="Lucida Sans Unicode"/>
                <a:cs typeface="Lucida Sans Unicode"/>
              </a:rPr>
              <a:t>fast</a:t>
            </a:r>
            <a:r>
              <a:rPr dirty="0" sz="1100" spc="-6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solidFill>
                  <a:srgbClr val="767171"/>
                </a:solidFill>
                <a:latin typeface="Lucida Sans Unicode"/>
                <a:cs typeface="Lucida Sans Unicode"/>
              </a:rPr>
              <a:t>vid</a:t>
            </a:r>
            <a:r>
              <a:rPr dirty="0" sz="1100" spc="-6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solidFill>
                  <a:srgbClr val="767171"/>
                </a:solidFill>
                <a:latin typeface="Lucida Sans Unicode"/>
                <a:cs typeface="Lucida Sans Unicode"/>
              </a:rPr>
              <a:t>det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4758" y="4817770"/>
            <a:ext cx="3820160" cy="1407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7970">
              <a:lnSpc>
                <a:spcPct val="138500"/>
              </a:lnSpc>
              <a:spcBef>
                <a:spcPts val="100"/>
              </a:spcBef>
            </a:pPr>
            <a:r>
              <a:rPr dirty="0" sz="1300" spc="-15">
                <a:solidFill>
                  <a:srgbClr val="767171"/>
                </a:solidFill>
                <a:latin typeface="Lucida Sans Unicode"/>
                <a:cs typeface="Lucida Sans Unicode"/>
              </a:rPr>
              <a:t>FOKUS:</a:t>
            </a:r>
            <a:r>
              <a:rPr dirty="0" sz="1300" spc="-8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767171"/>
                </a:solidFill>
                <a:latin typeface="Lucida Sans Unicode"/>
                <a:cs typeface="Lucida Sans Unicode"/>
              </a:rPr>
              <a:t>Volontärarbete</a:t>
            </a:r>
            <a:r>
              <a:rPr dirty="0" sz="130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767171"/>
                </a:solidFill>
                <a:latin typeface="Lucida Sans Unicode"/>
                <a:cs typeface="Lucida Sans Unicode"/>
              </a:rPr>
              <a:t>kan</a:t>
            </a:r>
            <a:r>
              <a:rPr dirty="0" sz="130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767171"/>
                </a:solidFill>
                <a:latin typeface="Lucida Sans Unicode"/>
                <a:cs typeface="Lucida Sans Unicode"/>
              </a:rPr>
              <a:t>vara</a:t>
            </a:r>
            <a:r>
              <a:rPr dirty="0" sz="130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767171"/>
                </a:solidFill>
                <a:latin typeface="Lucida Sans Unicode"/>
                <a:cs typeface="Lucida Sans Unicode"/>
              </a:rPr>
              <a:t>en</a:t>
            </a:r>
            <a:r>
              <a:rPr dirty="0" sz="130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767171"/>
                </a:solidFill>
                <a:latin typeface="Lucida Sans Unicode"/>
                <a:cs typeface="Lucida Sans Unicode"/>
              </a:rPr>
              <a:t>fantastisk </a:t>
            </a:r>
            <a:r>
              <a:rPr dirty="0" sz="1300" spc="-39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767171"/>
                </a:solidFill>
                <a:latin typeface="Lucida Sans Unicode"/>
                <a:cs typeface="Lucida Sans Unicode"/>
              </a:rPr>
              <a:t>upplevelse för </a:t>
            </a:r>
            <a:r>
              <a:rPr dirty="0" sz="1300" spc="-10">
                <a:solidFill>
                  <a:srgbClr val="767171"/>
                </a:solidFill>
                <a:latin typeface="Lucida Sans Unicode"/>
                <a:cs typeface="Lucida Sans Unicode"/>
              </a:rPr>
              <a:t>att dela </a:t>
            </a:r>
            <a:r>
              <a:rPr dirty="0" sz="1300" spc="-20">
                <a:solidFill>
                  <a:srgbClr val="767171"/>
                </a:solidFill>
                <a:latin typeface="Lucida Sans Unicode"/>
                <a:cs typeface="Lucida Sans Unicode"/>
              </a:rPr>
              <a:t>kulturer, traditioner, </a:t>
            </a:r>
            <a:r>
              <a:rPr dirty="0" sz="1300" spc="-5">
                <a:solidFill>
                  <a:srgbClr val="767171"/>
                </a:solidFill>
                <a:latin typeface="Lucida Sans Unicode"/>
                <a:cs typeface="Lucida Sans Unicode"/>
              </a:rPr>
              <a:t>lära </a:t>
            </a:r>
            <a:r>
              <a:rPr dirty="0" sz="130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767171"/>
                </a:solidFill>
                <a:latin typeface="Lucida Sans Unicode"/>
                <a:cs typeface="Lucida Sans Unicode"/>
              </a:rPr>
              <a:t>sig</a:t>
            </a:r>
            <a:r>
              <a:rPr dirty="0" sz="130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767171"/>
                </a:solidFill>
                <a:latin typeface="Lucida Sans Unicode"/>
                <a:cs typeface="Lucida Sans Unicode"/>
              </a:rPr>
              <a:t>språket,</a:t>
            </a:r>
            <a:r>
              <a:rPr dirty="0" sz="130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767171"/>
                </a:solidFill>
                <a:latin typeface="Lucida Sans Unicode"/>
                <a:cs typeface="Lucida Sans Unicode"/>
              </a:rPr>
              <a:t>utveckla</a:t>
            </a:r>
            <a:r>
              <a:rPr dirty="0" sz="130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767171"/>
                </a:solidFill>
                <a:latin typeface="Lucida Sans Unicode"/>
                <a:cs typeface="Lucida Sans Unicode"/>
              </a:rPr>
              <a:t>nya</a:t>
            </a:r>
            <a:r>
              <a:rPr dirty="0" sz="130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767171"/>
                </a:solidFill>
                <a:latin typeface="Lucida Sans Unicode"/>
                <a:cs typeface="Lucida Sans Unicode"/>
              </a:rPr>
              <a:t>färdigheter</a:t>
            </a:r>
            <a:r>
              <a:rPr dirty="0" sz="130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767171"/>
                </a:solidFill>
                <a:latin typeface="Lucida Sans Unicode"/>
                <a:cs typeface="Lucida Sans Unicode"/>
              </a:rPr>
              <a:t>och</a:t>
            </a:r>
            <a:r>
              <a:rPr dirty="0" sz="130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767171"/>
                </a:solidFill>
                <a:latin typeface="Lucida Sans Unicode"/>
                <a:cs typeface="Lucida Sans Unicode"/>
              </a:rPr>
              <a:t>träffa  </a:t>
            </a:r>
            <a:r>
              <a:rPr dirty="0" sz="1300" spc="-20">
                <a:solidFill>
                  <a:srgbClr val="767171"/>
                </a:solidFill>
                <a:latin typeface="Lucida Sans Unicode"/>
                <a:cs typeface="Lucida Sans Unicode"/>
              </a:rPr>
              <a:t>människor</a:t>
            </a:r>
            <a:r>
              <a:rPr dirty="0" sz="1300" spc="-80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767171"/>
                </a:solidFill>
                <a:latin typeface="Lucida Sans Unicode"/>
                <a:cs typeface="Lucida Sans Unicode"/>
              </a:rPr>
              <a:t>från</a:t>
            </a:r>
            <a:r>
              <a:rPr dirty="0" sz="130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767171"/>
                </a:solidFill>
                <a:latin typeface="Lucida Sans Unicode"/>
                <a:cs typeface="Lucida Sans Unicode"/>
              </a:rPr>
              <a:t>hela</a:t>
            </a:r>
            <a:r>
              <a:rPr dirty="0" sz="1300" spc="-75">
                <a:solidFill>
                  <a:srgbClr val="767171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767171"/>
                </a:solidFill>
                <a:latin typeface="Lucida Sans Unicode"/>
                <a:cs typeface="Lucida Sans Unicode"/>
              </a:rPr>
              <a:t>världen</a:t>
            </a:r>
            <a:endParaRPr sz="1300">
              <a:latin typeface="Lucida Sans Unicode"/>
              <a:cs typeface="Lucida Sans Unicode"/>
            </a:endParaRPr>
          </a:p>
          <a:p>
            <a:pPr algn="ctr" marR="85090">
              <a:lnSpc>
                <a:spcPct val="100000"/>
              </a:lnSpc>
              <a:spcBef>
                <a:spcPts val="200"/>
              </a:spcBef>
            </a:pPr>
            <a:r>
              <a:rPr dirty="0" sz="1700" spc="-10">
                <a:solidFill>
                  <a:srgbClr val="767171"/>
                </a:solidFill>
                <a:latin typeface="Lucida Sans Unicode"/>
                <a:cs typeface="Lucida Sans Unicode"/>
              </a:rPr>
              <a:t>världen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2231" y="301752"/>
            <a:ext cx="11513820" cy="1859280"/>
          </a:xfrm>
          <a:prstGeom prst="rect"/>
          <a:solidFill>
            <a:srgbClr val="A6377C"/>
          </a:solidFill>
        </p:spPr>
        <p:txBody>
          <a:bodyPr wrap="square" lIns="0" tIns="177165" rIns="0" bIns="0" rtlCol="0" vert="horz">
            <a:spAutoFit/>
          </a:bodyPr>
          <a:lstStyle/>
          <a:p>
            <a:pPr marL="542290" marR="3484245">
              <a:lnSpc>
                <a:spcPct val="132500"/>
              </a:lnSpc>
              <a:spcBef>
                <a:spcPts val="1395"/>
              </a:spcBef>
            </a:pPr>
            <a:r>
              <a:rPr dirty="0" sz="2700" b="0">
                <a:latin typeface="Lucida Sans Unicode"/>
                <a:cs typeface="Lucida Sans Unicode"/>
              </a:rPr>
              <a:t>Migrant</a:t>
            </a:r>
            <a:r>
              <a:rPr dirty="0" sz="2700" spc="-165" b="0">
                <a:latin typeface="Lucida Sans Unicode"/>
                <a:cs typeface="Lucida Sans Unicode"/>
              </a:rPr>
              <a:t> </a:t>
            </a:r>
            <a:r>
              <a:rPr dirty="0" sz="2700" spc="-40" b="0">
                <a:latin typeface="Lucida Sans Unicode"/>
                <a:cs typeface="Lucida Sans Unicode"/>
              </a:rPr>
              <a:t>Community</a:t>
            </a:r>
            <a:r>
              <a:rPr dirty="0" sz="2700" spc="-160" b="0">
                <a:latin typeface="Lucida Sans Unicode"/>
                <a:cs typeface="Lucida Sans Unicode"/>
              </a:rPr>
              <a:t> </a:t>
            </a:r>
            <a:r>
              <a:rPr dirty="0" sz="2700" spc="-15" b="0">
                <a:latin typeface="Lucida Sans Unicode"/>
                <a:cs typeface="Lucida Sans Unicode"/>
              </a:rPr>
              <a:t>Medling</a:t>
            </a:r>
            <a:r>
              <a:rPr dirty="0" sz="2700" spc="-160" b="0">
                <a:latin typeface="Lucida Sans Unicode"/>
                <a:cs typeface="Lucida Sans Unicode"/>
              </a:rPr>
              <a:t> </a:t>
            </a:r>
            <a:r>
              <a:rPr dirty="0" sz="2700" spc="-10" b="0">
                <a:latin typeface="Lucida Sans Unicode"/>
                <a:cs typeface="Lucida Sans Unicode"/>
              </a:rPr>
              <a:t>genom</a:t>
            </a:r>
            <a:r>
              <a:rPr dirty="0" sz="2700" spc="-160" b="0">
                <a:latin typeface="Lucida Sans Unicode"/>
                <a:cs typeface="Lucida Sans Unicode"/>
              </a:rPr>
              <a:t> </a:t>
            </a:r>
            <a:r>
              <a:rPr dirty="0" sz="2700" spc="-10" b="0">
                <a:latin typeface="Lucida Sans Unicode"/>
                <a:cs typeface="Lucida Sans Unicode"/>
              </a:rPr>
              <a:t>SPORT</a:t>
            </a:r>
            <a:r>
              <a:rPr dirty="0" sz="2800" spc="-10" i="1">
                <a:solidFill>
                  <a:srgbClr val="F6BB66"/>
                </a:solidFill>
                <a:latin typeface="Trebuchet MS"/>
                <a:cs typeface="Trebuchet MS"/>
              </a:rPr>
              <a:t>Bli </a:t>
            </a:r>
            <a:r>
              <a:rPr dirty="0" sz="2800" spc="-830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2800" spc="10" i="1">
                <a:solidFill>
                  <a:srgbClr val="F6BB66"/>
                </a:solidFill>
                <a:latin typeface="Trebuchet MS"/>
                <a:cs typeface="Trebuchet MS"/>
              </a:rPr>
              <a:t>inspirerad</a:t>
            </a:r>
            <a:r>
              <a:rPr dirty="0" sz="2800" spc="-150" i="1">
                <a:solidFill>
                  <a:srgbClr val="F6BB66"/>
                </a:solidFill>
                <a:latin typeface="Trebuchet MS"/>
                <a:cs typeface="Trebuchet MS"/>
              </a:rPr>
              <a:t> </a:t>
            </a:r>
            <a:r>
              <a:rPr dirty="0" sz="2700" spc="5"/>
              <a:t>Resurser: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446" y="2457196"/>
            <a:ext cx="10265410" cy="3568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84505" indent="-342900">
              <a:lnSpc>
                <a:spcPct val="108000"/>
              </a:lnSpc>
              <a:spcBef>
                <a:spcPts val="100"/>
              </a:spcBef>
              <a:buSzPct val="120000"/>
              <a:buFont typeface="MS UI Gothic"/>
              <a:buChar char="✓"/>
              <a:tabLst>
                <a:tab pos="355600" algn="l"/>
              </a:tabLst>
            </a:pP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Hur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världsmedaljören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E5E5E"/>
                </a:solidFill>
                <a:latin typeface="Lucida Sans Unicode"/>
                <a:cs typeface="Lucida Sans Unicode"/>
              </a:rPr>
              <a:t>Nzingha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Prescod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förespråkar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mångfald</a:t>
            </a:r>
            <a:r>
              <a:rPr dirty="0" sz="20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inkludering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5E5E5E"/>
                </a:solidFill>
                <a:latin typeface="Lucida Sans Unicode"/>
                <a:cs typeface="Lucida Sans Unicode"/>
              </a:rPr>
              <a:t>i </a:t>
            </a:r>
            <a:r>
              <a:rPr dirty="0" sz="2000" spc="-6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E5E5E"/>
                </a:solidFill>
                <a:latin typeface="Lucida Sans Unicode"/>
                <a:cs typeface="Lucida Sans Unicode"/>
                <a:hlinkClick r:id="rId3"/>
              </a:rPr>
              <a:t>fäktning:</a:t>
            </a:r>
            <a:r>
              <a:rPr dirty="0" sz="2000" spc="-40">
                <a:solidFill>
                  <a:srgbClr val="0563C0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2000" spc="-8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3"/>
              </a:rPr>
              <a:t>https://baucemag.com/nzingha-prescod-advocates-fordiversity-and- </a:t>
            </a:r>
            <a:r>
              <a:rPr dirty="0" sz="2000" spc="-75">
                <a:solidFill>
                  <a:srgbClr val="0563C0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2000" spc="-10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3"/>
              </a:rPr>
              <a:t>inclusion-in-usa-fencing/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E5E5E"/>
              </a:buClr>
              <a:buFont typeface="MS UI Gothic"/>
              <a:buChar char="✓"/>
            </a:pPr>
            <a:endParaRPr sz="295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20000"/>
              </a:lnSpc>
              <a:buSzPct val="133333"/>
              <a:buFont typeface="MS UI Gothic"/>
              <a:buChar char="✓"/>
              <a:tabLst>
                <a:tab pos="355600" algn="l"/>
              </a:tabLst>
            </a:pP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British </a:t>
            </a:r>
            <a:r>
              <a:rPr dirty="0" sz="1800" spc="-40">
                <a:solidFill>
                  <a:srgbClr val="5E5E5E"/>
                </a:solidFill>
                <a:latin typeface="Lucida Sans Unicode"/>
                <a:cs typeface="Lucida Sans Unicode"/>
              </a:rPr>
              <a:t>Asian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Rugby </a:t>
            </a:r>
            <a:r>
              <a:rPr dirty="0" sz="1800" spc="-40">
                <a:solidFill>
                  <a:srgbClr val="5E5E5E"/>
                </a:solidFill>
                <a:latin typeface="Lucida Sans Unicode"/>
                <a:cs typeface="Lucida Sans Unicode"/>
              </a:rPr>
              <a:t>Association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(BARA) </a:t>
            </a:r>
            <a:r>
              <a:rPr dirty="0" sz="1800" spc="10">
                <a:solidFill>
                  <a:srgbClr val="5E5E5E"/>
                </a:solidFill>
                <a:latin typeface="Lucida Sans Unicode"/>
                <a:cs typeface="Lucida Sans Unicode"/>
              </a:rPr>
              <a:t>är </a:t>
            </a:r>
            <a:r>
              <a:rPr dirty="0" sz="1800">
                <a:solidFill>
                  <a:srgbClr val="5E5E5E"/>
                </a:solidFill>
                <a:latin typeface="Lucida Sans Unicode"/>
                <a:cs typeface="Lucida Sans Unicode"/>
              </a:rPr>
              <a:t>en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dubbel </a:t>
            </a:r>
            <a:r>
              <a:rPr dirty="0" sz="1800" spc="-60">
                <a:solidFill>
                  <a:srgbClr val="5E5E5E"/>
                </a:solidFill>
                <a:latin typeface="Lucida Sans Unicode"/>
                <a:cs typeface="Lucida Sans Unicode"/>
              </a:rPr>
              <a:t>kod, </a:t>
            </a:r>
            <a:r>
              <a:rPr dirty="0" sz="1800" spc="-45">
                <a:solidFill>
                  <a:srgbClr val="5E5E5E"/>
                </a:solidFill>
                <a:latin typeface="Lucida Sans Unicode"/>
                <a:cs typeface="Lucida Sans Unicode"/>
              </a:rPr>
              <a:t>inklusive, </a:t>
            </a:r>
            <a:r>
              <a:rPr dirty="0" sz="1800" spc="-55">
                <a:solidFill>
                  <a:srgbClr val="5E5E5E"/>
                </a:solidFill>
                <a:latin typeface="Lucida Sans Unicode"/>
                <a:cs typeface="Lucida Sans Unicode"/>
              </a:rPr>
              <a:t>icke-vinstdrivande </a:t>
            </a:r>
            <a:r>
              <a:rPr dirty="0" sz="1800" spc="-135">
                <a:solidFill>
                  <a:srgbClr val="5E5E5E"/>
                </a:solidFill>
                <a:latin typeface="Lucida Sans Unicode"/>
                <a:cs typeface="Lucida Sans Unicode"/>
              </a:rPr>
              <a:t>icke- </a:t>
            </a:r>
            <a:r>
              <a:rPr dirty="0" sz="1800" spc="-13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vinstdrivande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ideell </a:t>
            </a:r>
            <a:r>
              <a:rPr dirty="0" sz="1800" spc="15">
                <a:solidFill>
                  <a:srgbClr val="5E5E5E"/>
                </a:solidFill>
                <a:latin typeface="Lucida Sans Unicode"/>
                <a:cs typeface="Lucida Sans Unicode"/>
              </a:rPr>
              <a:t>NGO </a:t>
            </a:r>
            <a:r>
              <a:rPr dirty="0" sz="1800" spc="-60">
                <a:solidFill>
                  <a:srgbClr val="5E5E5E"/>
                </a:solidFill>
                <a:latin typeface="Lucida Sans Unicode"/>
                <a:cs typeface="Lucida Sans Unicode"/>
              </a:rPr>
              <a:t>i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Storbritannien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med </a:t>
            </a:r>
            <a:r>
              <a:rPr dirty="0" sz="1800" spc="-35">
                <a:solidFill>
                  <a:srgbClr val="5E5E5E"/>
                </a:solidFill>
                <a:latin typeface="Lucida Sans Unicode"/>
                <a:cs typeface="Lucida Sans Unicode"/>
              </a:rPr>
              <a:t>tio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år.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Den </a:t>
            </a:r>
            <a:r>
              <a:rPr dirty="0" sz="1800" spc="5">
                <a:solidFill>
                  <a:srgbClr val="5E5E5E"/>
                </a:solidFill>
                <a:latin typeface="Lucida Sans Unicode"/>
                <a:cs typeface="Lucida Sans Unicode"/>
              </a:rPr>
              <a:t>har </a:t>
            </a:r>
            <a:r>
              <a:rPr dirty="0" sz="1800">
                <a:solidFill>
                  <a:srgbClr val="5E5E5E"/>
                </a:solidFill>
                <a:latin typeface="Lucida Sans Unicode"/>
                <a:cs typeface="Lucida Sans Unicode"/>
              </a:rPr>
              <a:t>en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historia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av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kampanj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för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5E5E5E"/>
                </a:solidFill>
                <a:latin typeface="Lucida Sans Unicode"/>
                <a:cs typeface="Lucida Sans Unicode"/>
              </a:rPr>
              <a:t>jämlikhet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inkludering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5E5E5E"/>
                </a:solidFill>
                <a:latin typeface="Lucida Sans Unicode"/>
                <a:cs typeface="Lucida Sans Unicode"/>
              </a:rPr>
              <a:t>asiatiska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5E5E5E"/>
                </a:solidFill>
                <a:latin typeface="Lucida Sans Unicode"/>
                <a:cs typeface="Lucida Sans Unicode"/>
              </a:rPr>
              <a:t>samhällen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(inte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enbart)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inom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rugby,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5E5E5E"/>
                </a:solidFill>
                <a:latin typeface="Lucida Sans Unicode"/>
                <a:cs typeface="Lucida Sans Unicode"/>
              </a:rPr>
              <a:t>har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levererat </a:t>
            </a:r>
            <a:r>
              <a:rPr dirty="0" sz="1800" spc="-55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konkreta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5E5E5E"/>
                </a:solidFill>
                <a:latin typeface="Lucida Sans Unicode"/>
                <a:cs typeface="Lucida Sans Unicode"/>
              </a:rPr>
              <a:t>projekt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som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bryter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5E5E"/>
                </a:solidFill>
                <a:latin typeface="Lucida Sans Unicode"/>
                <a:cs typeface="Lucida Sans Unicode"/>
              </a:rPr>
              <a:t>ned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kulturella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religiösa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barriärer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5E5E5E"/>
                </a:solidFill>
                <a:latin typeface="Lucida Sans Unicode"/>
                <a:cs typeface="Lucida Sans Unicode"/>
              </a:rPr>
              <a:t>ger</a:t>
            </a:r>
            <a:r>
              <a:rPr dirty="0" sz="18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5E5E5E"/>
                </a:solidFill>
                <a:latin typeface="Lucida Sans Unicode"/>
                <a:cs typeface="Lucida Sans Unicode"/>
              </a:rPr>
              <a:t>idrottsfördelar</a:t>
            </a:r>
            <a:r>
              <a:rPr dirty="0" sz="1800" spc="-9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5E5E5E"/>
                </a:solidFill>
                <a:latin typeface="Lucida Sans Unicode"/>
                <a:cs typeface="Lucida Sans Unicode"/>
              </a:rPr>
              <a:t>till </a:t>
            </a:r>
            <a:r>
              <a:rPr dirty="0" sz="1800" spc="-4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5E5E5E"/>
                </a:solidFill>
                <a:latin typeface="Lucida Sans Unicode"/>
                <a:cs typeface="Lucida Sans Unicode"/>
              </a:rPr>
              <a:t>mycket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5E5E5E"/>
                </a:solidFill>
                <a:latin typeface="Lucida Sans Unicode"/>
                <a:cs typeface="Lucida Sans Unicode"/>
              </a:rPr>
              <a:t>underrepresenterad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5E5E5E"/>
                </a:solidFill>
                <a:latin typeface="Lucida Sans Unicode"/>
                <a:cs typeface="Lucida Sans Unicode"/>
              </a:rPr>
              <a:t>etnisk</a:t>
            </a:r>
            <a:r>
              <a:rPr dirty="0" sz="18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5E5E5E"/>
                </a:solidFill>
                <a:latin typeface="Lucida Sans Unicode"/>
                <a:cs typeface="Lucida Sans Unicode"/>
              </a:rPr>
              <a:t>minoritetsgemenskap:</a:t>
            </a:r>
            <a:r>
              <a:rPr dirty="0" u="sng" sz="1800" spc="-10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</a:rPr>
              <a:t>https://</a:t>
            </a:r>
            <a:r>
              <a:rPr dirty="0" u="sng" sz="1800" spc="-35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</a:rPr>
              <a:t>sportsbanter.com.au/ </a:t>
            </a:r>
            <a:r>
              <a:rPr dirty="0" sz="1800" spc="-25">
                <a:solidFill>
                  <a:srgbClr val="0563C0"/>
                </a:solidFill>
                <a:latin typeface="Lucida Sans Unicode"/>
                <a:cs typeface="Lucida Sans Unicode"/>
              </a:rPr>
              <a:t> </a:t>
            </a:r>
            <a:r>
              <a:rPr dirty="0" u="sng" sz="1800" spc="-80">
                <a:solidFill>
                  <a:srgbClr val="0563C0"/>
                </a:solidFill>
                <a:uFill>
                  <a:solidFill>
                    <a:srgbClr val="0563C0"/>
                  </a:solidFill>
                </a:uFill>
                <a:latin typeface="Lucida Sans Unicode"/>
                <a:cs typeface="Lucida Sans Unicode"/>
                <a:hlinkClick r:id="rId4"/>
              </a:rPr>
              <a:t>british-asian-rugby-association-bara/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2231" y="301752"/>
            <a:ext cx="11513820" cy="1859280"/>
          </a:xfrm>
          <a:prstGeom prst="rect"/>
          <a:solidFill>
            <a:srgbClr val="A6377C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900">
              <a:latin typeface="Times New Roman"/>
              <a:cs typeface="Times New Roman"/>
            </a:endParaRPr>
          </a:p>
          <a:p>
            <a:pPr marL="542290">
              <a:lnSpc>
                <a:spcPct val="100000"/>
              </a:lnSpc>
              <a:spcBef>
                <a:spcPts val="5"/>
              </a:spcBef>
            </a:pPr>
            <a:r>
              <a:rPr dirty="0" sz="2700" spc="10" b="0">
                <a:latin typeface="Lucida Sans Unicode"/>
                <a:cs typeface="Lucida Sans Unicode"/>
              </a:rPr>
              <a:t>Bli</a:t>
            </a:r>
            <a:r>
              <a:rPr dirty="0" sz="2700" spc="-185" b="0">
                <a:latin typeface="Lucida Sans Unicode"/>
                <a:cs typeface="Lucida Sans Unicode"/>
              </a:rPr>
              <a:t> </a:t>
            </a:r>
            <a:r>
              <a:rPr dirty="0" sz="2700" spc="-30" b="0">
                <a:latin typeface="Lucida Sans Unicode"/>
                <a:cs typeface="Lucida Sans Unicode"/>
              </a:rPr>
              <a:t>inspirerad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2671445"/>
            <a:ext cx="10401300" cy="32448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114935">
              <a:lnSpc>
                <a:spcPts val="2590"/>
              </a:lnSpc>
              <a:spcBef>
                <a:spcPts val="225"/>
              </a:spcBef>
            </a:pPr>
            <a:r>
              <a:rPr dirty="0" sz="2200" spc="-50">
                <a:solidFill>
                  <a:srgbClr val="5E5E5E"/>
                </a:solidFill>
                <a:latin typeface="Lucida Sans Unicode"/>
                <a:cs typeface="Lucida Sans Unicode"/>
              </a:rPr>
              <a:t>Officiell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5E5E5E"/>
                </a:solidFill>
                <a:latin typeface="Lucida Sans Unicode"/>
                <a:cs typeface="Lucida Sans Unicode"/>
              </a:rPr>
              <a:t>statistik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säger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"minst"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35">
                <a:solidFill>
                  <a:srgbClr val="5E5E5E"/>
                </a:solidFill>
                <a:latin typeface="Lucida Sans Unicode"/>
                <a:cs typeface="Lucida Sans Unicode"/>
              </a:rPr>
              <a:t>86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355">
                <a:solidFill>
                  <a:srgbClr val="5E5E5E"/>
                </a:solidFill>
                <a:latin typeface="Lucida Sans Unicode"/>
                <a:cs typeface="Lucida Sans Unicode"/>
              </a:rPr>
              <a:t>%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invånarna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Rosengärd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(en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stadsdel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5E5E5E"/>
                </a:solidFill>
                <a:latin typeface="Lucida Sans Unicode"/>
                <a:cs typeface="Lucida Sans Unicode"/>
              </a:rPr>
              <a:t>i </a:t>
            </a:r>
            <a:r>
              <a:rPr dirty="0" sz="2200" spc="-6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centrala </a:t>
            </a:r>
            <a:r>
              <a:rPr dirty="0" sz="2200" spc="5">
                <a:solidFill>
                  <a:srgbClr val="5E5E5E"/>
                </a:solidFill>
                <a:latin typeface="Lucida Sans Unicode"/>
                <a:cs typeface="Lucida Sans Unicode"/>
              </a:rPr>
              <a:t>Malmö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kommun,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Sverige)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var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av </a:t>
            </a:r>
            <a:r>
              <a:rPr dirty="0" sz="2200" spc="-40">
                <a:solidFill>
                  <a:srgbClr val="5E5E5E"/>
                </a:solidFill>
                <a:latin typeface="Lucida Sans Unicode"/>
                <a:cs typeface="Lucida Sans Unicode"/>
              </a:rPr>
              <a:t>utländsk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härkomst,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arbetslösheten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upp </a:t>
            </a:r>
            <a:r>
              <a:rPr dirty="0" sz="2200" spc="-60">
                <a:solidFill>
                  <a:srgbClr val="5E5E5E"/>
                </a:solidFill>
                <a:latin typeface="Lucida Sans Unicode"/>
                <a:cs typeface="Lucida Sans Unicode"/>
              </a:rPr>
              <a:t>till </a:t>
            </a:r>
            <a:r>
              <a:rPr dirty="0" sz="2200" spc="-135">
                <a:solidFill>
                  <a:srgbClr val="5E5E5E"/>
                </a:solidFill>
                <a:latin typeface="Lucida Sans Unicode"/>
                <a:cs typeface="Lucida Sans Unicode"/>
              </a:rPr>
              <a:t>60 </a:t>
            </a:r>
            <a:r>
              <a:rPr dirty="0" sz="2200" spc="355">
                <a:solidFill>
                  <a:srgbClr val="5E5E5E"/>
                </a:solidFill>
                <a:latin typeface="Lucida Sans Unicode"/>
                <a:cs typeface="Lucida Sans Unicode"/>
              </a:rPr>
              <a:t>%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och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2200" spc="-135">
                <a:solidFill>
                  <a:srgbClr val="5E5E5E"/>
                </a:solidFill>
                <a:latin typeface="Lucida Sans Unicode"/>
                <a:cs typeface="Lucida Sans Unicode"/>
              </a:rPr>
              <a:t>71 </a:t>
            </a:r>
            <a:r>
              <a:rPr dirty="0" sz="2200" spc="355">
                <a:solidFill>
                  <a:srgbClr val="5E5E5E"/>
                </a:solidFill>
                <a:latin typeface="Lucida Sans Unicode"/>
                <a:cs typeface="Lucida Sans Unicode"/>
              </a:rPr>
              <a:t>%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av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barnen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levde </a:t>
            </a:r>
            <a:r>
              <a:rPr dirty="0" sz="2200" spc="-70">
                <a:solidFill>
                  <a:srgbClr val="5E5E5E"/>
                </a:solidFill>
                <a:latin typeface="Lucida Sans Unicode"/>
                <a:cs typeface="Lucida Sans Unicode"/>
              </a:rPr>
              <a:t>i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relativ </a:t>
            </a:r>
            <a:r>
              <a:rPr dirty="0" sz="2200" spc="-30">
                <a:solidFill>
                  <a:srgbClr val="5E5E5E"/>
                </a:solidFill>
                <a:latin typeface="Lucida Sans Unicode"/>
                <a:cs typeface="Lucida Sans Unicode"/>
              </a:rPr>
              <a:t>fattigdom </a:t>
            </a:r>
            <a:r>
              <a:rPr dirty="0" sz="2200" spc="-110">
                <a:solidFill>
                  <a:srgbClr val="5E5E5E"/>
                </a:solidFill>
                <a:latin typeface="Lucida Sans Unicode"/>
                <a:cs typeface="Lucida Sans Unicode"/>
              </a:rPr>
              <a:t>.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Skolresultaten </a:t>
            </a:r>
            <a:r>
              <a:rPr dirty="0" sz="2200" spc="-6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var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bland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de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sämsta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5E5E5E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landet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brottsligheten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5E5E5E"/>
                </a:solidFill>
                <a:latin typeface="Lucida Sans Unicode"/>
                <a:cs typeface="Lucida Sans Unicode"/>
              </a:rPr>
              <a:t>de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högsta.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Lucida Sans Unicode"/>
              <a:cs typeface="Lucida Sans Unicode"/>
            </a:endParaRPr>
          </a:p>
          <a:p>
            <a:pPr marL="12700" marR="5080">
              <a:lnSpc>
                <a:spcPct val="108000"/>
              </a:lnSpc>
            </a:pP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Det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var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här, för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invandrade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föräldrar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från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Bosnien,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en </a:t>
            </a:r>
            <a:r>
              <a:rPr dirty="0" sz="2000" spc="-50">
                <a:solidFill>
                  <a:srgbClr val="5E5E5E"/>
                </a:solidFill>
                <a:latin typeface="Lucida Sans Unicode"/>
                <a:cs typeface="Lucida Sans Unicode"/>
              </a:rPr>
              <a:t>pojke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föddes </a:t>
            </a:r>
            <a:r>
              <a:rPr dirty="0" sz="2000" spc="-120">
                <a:solidFill>
                  <a:srgbClr val="5E5E5E"/>
                </a:solidFill>
                <a:latin typeface="Lucida Sans Unicode"/>
                <a:cs typeface="Lucida Sans Unicode"/>
              </a:rPr>
              <a:t>1981. </a:t>
            </a:r>
            <a:r>
              <a:rPr dirty="0" sz="2000" spc="5">
                <a:solidFill>
                  <a:srgbClr val="5E5E5E"/>
                </a:solidFill>
                <a:latin typeface="Lucida Sans Unicode"/>
                <a:cs typeface="Lucida Sans Unicode"/>
              </a:rPr>
              <a:t>Han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heter </a:t>
            </a:r>
            <a:r>
              <a:rPr dirty="0" sz="2000" spc="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Zlatan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Ibrahimovic. Pojken </a:t>
            </a:r>
            <a:r>
              <a:rPr dirty="0" sz="2000" spc="-35">
                <a:solidFill>
                  <a:srgbClr val="5E5E5E"/>
                </a:solidFill>
                <a:latin typeface="Lucida Sans Unicode"/>
                <a:cs typeface="Lucida Sans Unicode"/>
              </a:rPr>
              <a:t>stod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inför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svåra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omständigheter </a:t>
            </a:r>
            <a:r>
              <a:rPr dirty="0" sz="2000" spc="-65">
                <a:solidFill>
                  <a:srgbClr val="5E5E5E"/>
                </a:solidFill>
                <a:latin typeface="Lucida Sans Unicode"/>
                <a:cs typeface="Lucida Sans Unicode"/>
              </a:rPr>
              <a:t>i </a:t>
            </a:r>
            <a:r>
              <a:rPr dirty="0" sz="2000" spc="-45">
                <a:solidFill>
                  <a:srgbClr val="5E5E5E"/>
                </a:solidFill>
                <a:latin typeface="Lucida Sans Unicode"/>
                <a:cs typeface="Lucida Sans Unicode"/>
              </a:rPr>
              <a:t>sin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barndom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och </a:t>
            </a:r>
            <a:r>
              <a:rPr dirty="0" sz="2000" spc="-40">
                <a:solidFill>
                  <a:srgbClr val="5E5E5E"/>
                </a:solidFill>
                <a:latin typeface="Lucida Sans Unicode"/>
                <a:cs typeface="Lucida Sans Unicode"/>
              </a:rPr>
              <a:t>växte </a:t>
            </a:r>
            <a:r>
              <a:rPr dirty="0" sz="2000" spc="-3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upp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E5E5E"/>
                </a:solidFill>
                <a:latin typeface="Lucida Sans Unicode"/>
                <a:cs typeface="Lucida Sans Unicode"/>
              </a:rPr>
              <a:t>till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0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E5E5E"/>
                </a:solidFill>
                <a:latin typeface="Lucida Sans Unicode"/>
                <a:cs typeface="Lucida Sans Unicode"/>
              </a:rPr>
              <a:t>bli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20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E5E5E"/>
                </a:solidFill>
                <a:latin typeface="Lucida Sans Unicode"/>
                <a:cs typeface="Lucida Sans Unicode"/>
              </a:rPr>
              <a:t>de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största</a:t>
            </a:r>
            <a:r>
              <a:rPr dirty="0" sz="20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matbalspelarna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genom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E5E5E"/>
                </a:solidFill>
                <a:latin typeface="Lucida Sans Unicode"/>
                <a:cs typeface="Lucida Sans Unicode"/>
              </a:rPr>
              <a:t>tiderna,</a:t>
            </a:r>
            <a:r>
              <a:rPr dirty="0" sz="20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övervinna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många</a:t>
            </a:r>
            <a:r>
              <a:rPr dirty="0" sz="20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E5E5E"/>
                </a:solidFill>
                <a:latin typeface="Lucida Sans Unicode"/>
                <a:cs typeface="Lucida Sans Unicode"/>
              </a:rPr>
              <a:t>hinder </a:t>
            </a:r>
            <a:r>
              <a:rPr dirty="0" sz="2000" spc="-6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E5E5E"/>
                </a:solidFill>
                <a:latin typeface="Lucida Sans Unicode"/>
                <a:cs typeface="Lucida Sans Unicode"/>
              </a:rPr>
              <a:t>bli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E5E5E"/>
                </a:solidFill>
                <a:latin typeface="Lucida Sans Unicode"/>
                <a:cs typeface="Lucida Sans Unicode"/>
              </a:rPr>
              <a:t>förebild,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E5E5E"/>
                </a:solidFill>
                <a:latin typeface="Lucida Sans Unicode"/>
                <a:cs typeface="Lucida Sans Unicode"/>
              </a:rPr>
              <a:t>särskilt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E5E5E"/>
                </a:solidFill>
                <a:latin typeface="Lucida Sans Unicode"/>
                <a:cs typeface="Lucida Sans Unicode"/>
              </a:rPr>
              <a:t>många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unga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E5E5E"/>
                </a:solidFill>
                <a:latin typeface="Lucida Sans Unicode"/>
                <a:cs typeface="Lucida Sans Unicode"/>
              </a:rPr>
              <a:t>människor</a:t>
            </a:r>
            <a:r>
              <a:rPr dirty="0" sz="20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5E5E5E"/>
                </a:solidFill>
                <a:latin typeface="Lucida Sans Unicode"/>
                <a:cs typeface="Lucida Sans Unicode"/>
              </a:rPr>
              <a:t>med</a:t>
            </a:r>
            <a:r>
              <a:rPr dirty="0" sz="20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E5E5E"/>
                </a:solidFill>
                <a:latin typeface="Lucida Sans Unicode"/>
                <a:cs typeface="Lucida Sans Unicode"/>
              </a:rPr>
              <a:t>invandrarbakgrund.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3657600" cy="3965575"/>
          </a:xfrm>
          <a:custGeom>
            <a:avLst/>
            <a:gdLst/>
            <a:ahLst/>
            <a:cxnLst/>
            <a:rect l="l" t="t" r="r" b="b"/>
            <a:pathLst>
              <a:path w="3657600" h="3965575">
                <a:moveTo>
                  <a:pt x="3657600" y="0"/>
                </a:moveTo>
                <a:lnTo>
                  <a:pt x="0" y="0"/>
                </a:lnTo>
                <a:lnTo>
                  <a:pt x="0" y="3965448"/>
                </a:lnTo>
                <a:lnTo>
                  <a:pt x="3657600" y="3965448"/>
                </a:lnTo>
                <a:lnTo>
                  <a:pt x="3657600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9064" y="4539996"/>
            <a:ext cx="1393190" cy="815340"/>
          </a:xfrm>
          <a:custGeom>
            <a:avLst/>
            <a:gdLst/>
            <a:ahLst/>
            <a:cxnLst/>
            <a:rect l="l" t="t" r="r" b="b"/>
            <a:pathLst>
              <a:path w="1393190" h="815339">
                <a:moveTo>
                  <a:pt x="1392935" y="0"/>
                </a:moveTo>
                <a:lnTo>
                  <a:pt x="0" y="0"/>
                </a:lnTo>
                <a:lnTo>
                  <a:pt x="0" y="815339"/>
                </a:lnTo>
                <a:lnTo>
                  <a:pt x="1392935" y="815339"/>
                </a:lnTo>
                <a:lnTo>
                  <a:pt x="1392935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0"/>
            <a:ext cx="8627364" cy="47975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7055" y="875157"/>
            <a:ext cx="26904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130" b="1">
                <a:solidFill>
                  <a:srgbClr val="FFFFFF"/>
                </a:solidFill>
                <a:latin typeface="Arial"/>
                <a:cs typeface="Arial"/>
              </a:rPr>
              <a:t>Titta</a:t>
            </a:r>
            <a:r>
              <a:rPr dirty="0" sz="27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90" b="1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27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35" b="1">
                <a:solidFill>
                  <a:srgbClr val="FFFFFF"/>
                </a:solidFill>
                <a:latin typeface="Arial"/>
                <a:cs typeface="Arial"/>
              </a:rPr>
              <a:t>videon: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7055" y="1764538"/>
            <a:ext cx="188023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45" b="0">
                <a:latin typeface="Lucida Sans Unicode"/>
                <a:cs typeface="Lucida Sans Unicode"/>
              </a:rPr>
              <a:t>Trailern</a:t>
            </a:r>
            <a:r>
              <a:rPr dirty="0" sz="2900" spc="-165" b="0">
                <a:latin typeface="Lucida Sans Unicode"/>
                <a:cs typeface="Lucida Sans Unicode"/>
              </a:rPr>
              <a:t> </a:t>
            </a:r>
            <a:r>
              <a:rPr dirty="0" sz="2900" spc="-80" b="0">
                <a:latin typeface="Lucida Sans Unicode"/>
                <a:cs typeface="Lucida Sans Unicode"/>
              </a:rPr>
              <a:t>till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055" y="2095246"/>
            <a:ext cx="2606040" cy="112141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645"/>
              </a:spcBef>
            </a:pPr>
            <a:r>
              <a:rPr dirty="0" sz="2900" spc="-20">
                <a:solidFill>
                  <a:srgbClr val="FFFFFF"/>
                </a:solidFill>
                <a:latin typeface="Lucida Sans Unicode"/>
                <a:cs typeface="Lucida Sans Unicode"/>
              </a:rPr>
              <a:t>dokumentären  </a:t>
            </a:r>
            <a:r>
              <a:rPr dirty="0" sz="2500" spc="-10">
                <a:solidFill>
                  <a:srgbClr val="FFFFFF"/>
                </a:solidFill>
                <a:latin typeface="Lucida Sans Unicode"/>
                <a:cs typeface="Lucida Sans Unicode"/>
              </a:rPr>
              <a:t>"Ibrahimovic </a:t>
            </a:r>
            <a:r>
              <a:rPr dirty="0" sz="2500" spc="-645">
                <a:solidFill>
                  <a:srgbClr val="FFFFFF"/>
                </a:solidFill>
                <a:latin typeface="Lucida Sans Unicode"/>
                <a:cs typeface="Lucida Sans Unicode"/>
              </a:rPr>
              <a:t>- </a:t>
            </a:r>
            <a:r>
              <a:rPr dirty="0" sz="2500" spc="-6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Lucida Sans Unicode"/>
                <a:cs typeface="Lucida Sans Unicode"/>
              </a:rPr>
              <a:t>från</a:t>
            </a:r>
            <a:r>
              <a:rPr dirty="0" sz="260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Lucida Sans Unicode"/>
                <a:cs typeface="Lucida Sans Unicode"/>
              </a:rPr>
              <a:t>Rosengård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055" y="3087623"/>
            <a:ext cx="182943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10">
                <a:solidFill>
                  <a:srgbClr val="FFFFFF"/>
                </a:solidFill>
                <a:latin typeface="Lucida Sans Unicode"/>
                <a:cs typeface="Lucida Sans Unicode"/>
              </a:rPr>
              <a:t>mer</a:t>
            </a:r>
            <a:r>
              <a:rPr dirty="0" sz="29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5">
                <a:solidFill>
                  <a:srgbClr val="FFFFFF"/>
                </a:solidFill>
                <a:latin typeface="Lucida Sans Unicode"/>
                <a:cs typeface="Lucida Sans Unicode"/>
              </a:rPr>
              <a:t>än</a:t>
            </a:r>
            <a:r>
              <a:rPr dirty="0" sz="29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20">
                <a:solidFill>
                  <a:srgbClr val="FFFFFF"/>
                </a:solidFill>
                <a:latin typeface="Lucida Sans Unicode"/>
                <a:cs typeface="Lucida Sans Unicode"/>
              </a:rPr>
              <a:t>ett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055" y="3392932"/>
            <a:ext cx="87693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10">
                <a:solidFill>
                  <a:srgbClr val="FFFFFF"/>
                </a:solidFill>
                <a:latin typeface="Lucida Sans Unicode"/>
                <a:cs typeface="Lucida Sans Unicode"/>
              </a:rPr>
              <a:t>mål"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055" y="4999727"/>
            <a:ext cx="10202545" cy="13404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75"/>
              </a:spcBef>
            </a:pPr>
            <a:r>
              <a:rPr dirty="0" sz="1950" spc="110" i="1">
                <a:solidFill>
                  <a:srgbClr val="5E5E5E"/>
                </a:solidFill>
                <a:latin typeface="Trebuchet MS"/>
                <a:cs typeface="Trebuchet MS"/>
              </a:rPr>
              <a:t>"Ingen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20" i="1">
                <a:solidFill>
                  <a:srgbClr val="5E5E5E"/>
                </a:solidFill>
                <a:latin typeface="Trebuchet MS"/>
                <a:cs typeface="Trebuchet MS"/>
              </a:rPr>
              <a:t>trodde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75" i="1">
                <a:solidFill>
                  <a:srgbClr val="5E5E5E"/>
                </a:solidFill>
                <a:latin typeface="Trebuchet MS"/>
                <a:cs typeface="Trebuchet MS"/>
              </a:rPr>
              <a:t>att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i="1">
                <a:solidFill>
                  <a:srgbClr val="5E5E5E"/>
                </a:solidFill>
                <a:latin typeface="Trebuchet MS"/>
                <a:cs typeface="Trebuchet MS"/>
              </a:rPr>
              <a:t>jag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65" i="1">
                <a:solidFill>
                  <a:srgbClr val="5E5E5E"/>
                </a:solidFill>
                <a:latin typeface="Trebuchet MS"/>
                <a:cs typeface="Trebuchet MS"/>
              </a:rPr>
              <a:t>kunde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75" i="1">
                <a:solidFill>
                  <a:srgbClr val="5E5E5E"/>
                </a:solidFill>
                <a:latin typeface="Trebuchet MS"/>
                <a:cs typeface="Trebuchet MS"/>
              </a:rPr>
              <a:t>göra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60" i="1">
                <a:solidFill>
                  <a:srgbClr val="5E5E5E"/>
                </a:solidFill>
                <a:latin typeface="Trebuchet MS"/>
                <a:cs typeface="Trebuchet MS"/>
              </a:rPr>
              <a:t>det.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55" i="1">
                <a:solidFill>
                  <a:srgbClr val="5E5E5E"/>
                </a:solidFill>
                <a:latin typeface="Trebuchet MS"/>
                <a:cs typeface="Trebuchet MS"/>
              </a:rPr>
              <a:t>Alla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15" i="1">
                <a:solidFill>
                  <a:srgbClr val="5E5E5E"/>
                </a:solidFill>
                <a:latin typeface="Trebuchet MS"/>
                <a:cs typeface="Trebuchet MS"/>
              </a:rPr>
              <a:t>pratade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5" i="1">
                <a:solidFill>
                  <a:srgbClr val="5E5E5E"/>
                </a:solidFill>
                <a:latin typeface="Trebuchet MS"/>
                <a:cs typeface="Trebuchet MS"/>
              </a:rPr>
              <a:t>skräp.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105" i="1">
                <a:solidFill>
                  <a:srgbClr val="5E5E5E"/>
                </a:solidFill>
                <a:latin typeface="Trebuchet MS"/>
                <a:cs typeface="Trebuchet MS"/>
              </a:rPr>
              <a:t>De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20" i="1">
                <a:solidFill>
                  <a:srgbClr val="5E5E5E"/>
                </a:solidFill>
                <a:latin typeface="Trebuchet MS"/>
                <a:cs typeface="Trebuchet MS"/>
              </a:rPr>
              <a:t>trodde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75" i="1">
                <a:solidFill>
                  <a:srgbClr val="5E5E5E"/>
                </a:solidFill>
                <a:latin typeface="Trebuchet MS"/>
                <a:cs typeface="Trebuchet MS"/>
              </a:rPr>
              <a:t>att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i="1">
                <a:solidFill>
                  <a:srgbClr val="5E5E5E"/>
                </a:solidFill>
                <a:latin typeface="Trebuchet MS"/>
                <a:cs typeface="Trebuchet MS"/>
              </a:rPr>
              <a:t>jag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5" i="1">
                <a:solidFill>
                  <a:srgbClr val="5E5E5E"/>
                </a:solidFill>
                <a:latin typeface="Trebuchet MS"/>
                <a:cs typeface="Trebuchet MS"/>
              </a:rPr>
              <a:t>skulle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35" i="1">
                <a:solidFill>
                  <a:srgbClr val="5E5E5E"/>
                </a:solidFill>
                <a:latin typeface="Trebuchet MS"/>
                <a:cs typeface="Trebuchet MS"/>
              </a:rPr>
              <a:t>åka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20" i="1">
                <a:solidFill>
                  <a:srgbClr val="5E5E5E"/>
                </a:solidFill>
                <a:latin typeface="Trebuchet MS"/>
                <a:cs typeface="Trebuchet MS"/>
              </a:rPr>
              <a:t>för </a:t>
            </a:r>
            <a:r>
              <a:rPr dirty="0" sz="1950" spc="-1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75" i="1">
                <a:solidFill>
                  <a:srgbClr val="5E5E5E"/>
                </a:solidFill>
                <a:latin typeface="Trebuchet MS"/>
                <a:cs typeface="Trebuchet MS"/>
              </a:rPr>
              <a:t>att </a:t>
            </a:r>
            <a:r>
              <a:rPr dirty="0" sz="1950" i="1">
                <a:solidFill>
                  <a:srgbClr val="5E5E5E"/>
                </a:solidFill>
                <a:latin typeface="Trebuchet MS"/>
                <a:cs typeface="Trebuchet MS"/>
              </a:rPr>
              <a:t>jag </a:t>
            </a:r>
            <a:r>
              <a:rPr dirty="0" sz="1950" spc="30" i="1">
                <a:solidFill>
                  <a:srgbClr val="5E5E5E"/>
                </a:solidFill>
                <a:latin typeface="Trebuchet MS"/>
                <a:cs typeface="Trebuchet MS"/>
              </a:rPr>
              <a:t>har </a:t>
            </a:r>
            <a:r>
              <a:rPr dirty="0" sz="1950" spc="65" i="1">
                <a:solidFill>
                  <a:srgbClr val="5E5E5E"/>
                </a:solidFill>
                <a:latin typeface="Trebuchet MS"/>
                <a:cs typeface="Trebuchet MS"/>
              </a:rPr>
              <a:t>en </a:t>
            </a:r>
            <a:r>
              <a:rPr dirty="0" sz="1950" spc="15" i="1">
                <a:solidFill>
                  <a:srgbClr val="5E5E5E"/>
                </a:solidFill>
                <a:latin typeface="Trebuchet MS"/>
                <a:cs typeface="Trebuchet MS"/>
              </a:rPr>
              <a:t>stor </a:t>
            </a:r>
            <a:r>
              <a:rPr dirty="0" sz="1950" spc="35" i="1">
                <a:solidFill>
                  <a:srgbClr val="5E5E5E"/>
                </a:solidFill>
                <a:latin typeface="Trebuchet MS"/>
                <a:cs typeface="Trebuchet MS"/>
              </a:rPr>
              <a:t>mun. </a:t>
            </a:r>
            <a:r>
              <a:rPr dirty="0" sz="1950" spc="105" i="1">
                <a:solidFill>
                  <a:srgbClr val="5E5E5E"/>
                </a:solidFill>
                <a:latin typeface="Trebuchet MS"/>
                <a:cs typeface="Trebuchet MS"/>
              </a:rPr>
              <a:t>De </a:t>
            </a:r>
            <a:r>
              <a:rPr dirty="0" sz="1950" spc="-35" i="1">
                <a:solidFill>
                  <a:srgbClr val="5E5E5E"/>
                </a:solidFill>
                <a:latin typeface="Trebuchet MS"/>
                <a:cs typeface="Trebuchet MS"/>
              </a:rPr>
              <a:t>tyckte </a:t>
            </a:r>
            <a:r>
              <a:rPr dirty="0" sz="1950" spc="-75" i="1">
                <a:solidFill>
                  <a:srgbClr val="5E5E5E"/>
                </a:solidFill>
                <a:latin typeface="Trebuchet MS"/>
                <a:cs typeface="Trebuchet MS"/>
              </a:rPr>
              <a:t>att </a:t>
            </a:r>
            <a:r>
              <a:rPr dirty="0" sz="1950" spc="70" i="1">
                <a:solidFill>
                  <a:srgbClr val="5E5E5E"/>
                </a:solidFill>
                <a:latin typeface="Trebuchet MS"/>
                <a:cs typeface="Trebuchet MS"/>
              </a:rPr>
              <a:t>den </a:t>
            </a:r>
            <a:r>
              <a:rPr dirty="0" sz="1950" spc="30" i="1">
                <a:solidFill>
                  <a:srgbClr val="5E5E5E"/>
                </a:solidFill>
                <a:latin typeface="Trebuchet MS"/>
                <a:cs typeface="Trebuchet MS"/>
              </a:rPr>
              <a:t>här </a:t>
            </a:r>
            <a:r>
              <a:rPr dirty="0" sz="1950" spc="-15" i="1">
                <a:solidFill>
                  <a:srgbClr val="5E5E5E"/>
                </a:solidFill>
                <a:latin typeface="Trebuchet MS"/>
                <a:cs typeface="Trebuchet MS"/>
              </a:rPr>
              <a:t>killens </a:t>
            </a:r>
            <a:r>
              <a:rPr dirty="0" sz="1950" spc="20" i="1">
                <a:solidFill>
                  <a:srgbClr val="5E5E5E"/>
                </a:solidFill>
                <a:latin typeface="Trebuchet MS"/>
                <a:cs typeface="Trebuchet MS"/>
              </a:rPr>
              <a:t>vision </a:t>
            </a:r>
            <a:r>
              <a:rPr dirty="0" sz="1950" spc="5" i="1">
                <a:solidFill>
                  <a:srgbClr val="5E5E5E"/>
                </a:solidFill>
                <a:latin typeface="Trebuchet MS"/>
                <a:cs typeface="Trebuchet MS"/>
              </a:rPr>
              <a:t>var </a:t>
            </a:r>
            <a:r>
              <a:rPr dirty="0" sz="1950" i="1">
                <a:solidFill>
                  <a:srgbClr val="5E5E5E"/>
                </a:solidFill>
                <a:latin typeface="Trebuchet MS"/>
                <a:cs typeface="Trebuchet MS"/>
              </a:rPr>
              <a:t>galen. </a:t>
            </a:r>
            <a:r>
              <a:rPr dirty="0" sz="1950" spc="25" i="1">
                <a:solidFill>
                  <a:srgbClr val="5E5E5E"/>
                </a:solidFill>
                <a:latin typeface="Trebuchet MS"/>
                <a:cs typeface="Trebuchet MS"/>
              </a:rPr>
              <a:t>Det </a:t>
            </a:r>
            <a:r>
              <a:rPr dirty="0" sz="1950" spc="70" i="1">
                <a:solidFill>
                  <a:srgbClr val="5E5E5E"/>
                </a:solidFill>
                <a:latin typeface="Trebuchet MS"/>
                <a:cs typeface="Trebuchet MS"/>
              </a:rPr>
              <a:t>kommer </a:t>
            </a:r>
            <a:r>
              <a:rPr dirty="0" sz="1950" spc="-30" i="1">
                <a:solidFill>
                  <a:srgbClr val="5E5E5E"/>
                </a:solidFill>
                <a:latin typeface="Trebuchet MS"/>
                <a:cs typeface="Trebuchet MS"/>
              </a:rPr>
              <a:t>inte </a:t>
            </a:r>
            <a:r>
              <a:rPr dirty="0" sz="1950" spc="-2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25" i="1">
                <a:solidFill>
                  <a:srgbClr val="5E5E5E"/>
                </a:solidFill>
                <a:latin typeface="Trebuchet MS"/>
                <a:cs typeface="Trebuchet MS"/>
              </a:rPr>
              <a:t>hända.</a:t>
            </a:r>
            <a:r>
              <a:rPr dirty="0" sz="1950" spc="-95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120" i="1">
                <a:solidFill>
                  <a:srgbClr val="5E5E5E"/>
                </a:solidFill>
                <a:latin typeface="Trebuchet MS"/>
                <a:cs typeface="Trebuchet MS"/>
              </a:rPr>
              <a:t>Men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i="1">
                <a:solidFill>
                  <a:srgbClr val="5E5E5E"/>
                </a:solidFill>
                <a:latin typeface="Trebuchet MS"/>
                <a:cs typeface="Trebuchet MS"/>
              </a:rPr>
              <a:t>jag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55" i="1">
                <a:solidFill>
                  <a:srgbClr val="5E5E5E"/>
                </a:solidFill>
                <a:latin typeface="Trebuchet MS"/>
                <a:cs typeface="Trebuchet MS"/>
              </a:rPr>
              <a:t>hade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75" i="1">
                <a:solidFill>
                  <a:srgbClr val="5E5E5E"/>
                </a:solidFill>
                <a:latin typeface="Trebuchet MS"/>
                <a:cs typeface="Trebuchet MS"/>
              </a:rPr>
              <a:t>dessa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65" i="1">
                <a:solidFill>
                  <a:srgbClr val="5E5E5E"/>
                </a:solidFill>
                <a:latin typeface="Trebuchet MS"/>
                <a:cs typeface="Trebuchet MS"/>
              </a:rPr>
              <a:t>drömmar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130" i="1">
                <a:solidFill>
                  <a:srgbClr val="5E5E5E"/>
                </a:solidFill>
                <a:latin typeface="Trebuchet MS"/>
                <a:cs typeface="Trebuchet MS"/>
              </a:rPr>
              <a:t>om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5" i="1">
                <a:solidFill>
                  <a:srgbClr val="5E5E5E"/>
                </a:solidFill>
                <a:latin typeface="Trebuchet MS"/>
                <a:cs typeface="Trebuchet MS"/>
              </a:rPr>
              <a:t>var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i="1">
                <a:solidFill>
                  <a:srgbClr val="5E5E5E"/>
                </a:solidFill>
                <a:latin typeface="Trebuchet MS"/>
                <a:cs typeface="Trebuchet MS"/>
              </a:rPr>
              <a:t>jag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5" i="1">
                <a:solidFill>
                  <a:srgbClr val="5E5E5E"/>
                </a:solidFill>
                <a:latin typeface="Trebuchet MS"/>
                <a:cs typeface="Trebuchet MS"/>
              </a:rPr>
              <a:t>skulle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35" i="1">
                <a:solidFill>
                  <a:srgbClr val="5E5E5E"/>
                </a:solidFill>
                <a:latin typeface="Trebuchet MS"/>
                <a:cs typeface="Trebuchet MS"/>
              </a:rPr>
              <a:t>hamna.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90" i="1">
                <a:solidFill>
                  <a:srgbClr val="5E5E5E"/>
                </a:solidFill>
                <a:latin typeface="Trebuchet MS"/>
                <a:cs typeface="Trebuchet MS"/>
              </a:rPr>
              <a:t>Och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95" i="1">
                <a:solidFill>
                  <a:srgbClr val="5E5E5E"/>
                </a:solidFill>
                <a:latin typeface="Trebuchet MS"/>
                <a:cs typeface="Trebuchet MS"/>
              </a:rPr>
              <a:t>nu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5" i="1">
                <a:solidFill>
                  <a:srgbClr val="5E5E5E"/>
                </a:solidFill>
                <a:latin typeface="Trebuchet MS"/>
                <a:cs typeface="Trebuchet MS"/>
              </a:rPr>
              <a:t>är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i="1">
                <a:solidFill>
                  <a:srgbClr val="5E5E5E"/>
                </a:solidFill>
                <a:latin typeface="Trebuchet MS"/>
                <a:cs typeface="Trebuchet MS"/>
              </a:rPr>
              <a:t>jag</a:t>
            </a:r>
            <a:r>
              <a:rPr dirty="0" sz="1950" spc="-90" i="1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1950" spc="-10" i="1">
                <a:solidFill>
                  <a:srgbClr val="5E5E5E"/>
                </a:solidFill>
                <a:latin typeface="Trebuchet MS"/>
                <a:cs typeface="Trebuchet MS"/>
              </a:rPr>
              <a:t>här."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,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Zlatan </a:t>
            </a:r>
            <a:r>
              <a:rPr dirty="0" sz="1900" spc="-5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Ibrahimovic,</a:t>
            </a:r>
            <a:r>
              <a:rPr dirty="0" sz="19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Guardian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3657600" cy="3965575"/>
          </a:xfrm>
          <a:custGeom>
            <a:avLst/>
            <a:gdLst/>
            <a:ahLst/>
            <a:cxnLst/>
            <a:rect l="l" t="t" r="r" b="b"/>
            <a:pathLst>
              <a:path w="3657600" h="3965575">
                <a:moveTo>
                  <a:pt x="3657600" y="0"/>
                </a:moveTo>
                <a:lnTo>
                  <a:pt x="0" y="0"/>
                </a:lnTo>
                <a:lnTo>
                  <a:pt x="0" y="3965448"/>
                </a:lnTo>
                <a:lnTo>
                  <a:pt x="3657600" y="3965448"/>
                </a:lnTo>
                <a:lnTo>
                  <a:pt x="3657600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9064" y="4539996"/>
            <a:ext cx="1393190" cy="815340"/>
          </a:xfrm>
          <a:custGeom>
            <a:avLst/>
            <a:gdLst/>
            <a:ahLst/>
            <a:cxnLst/>
            <a:rect l="l" t="t" r="r" b="b"/>
            <a:pathLst>
              <a:path w="1393190" h="815339">
                <a:moveTo>
                  <a:pt x="1392935" y="0"/>
                </a:moveTo>
                <a:lnTo>
                  <a:pt x="0" y="0"/>
                </a:lnTo>
                <a:lnTo>
                  <a:pt x="0" y="815339"/>
                </a:lnTo>
                <a:lnTo>
                  <a:pt x="1392935" y="815339"/>
                </a:lnTo>
                <a:lnTo>
                  <a:pt x="1392935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0"/>
            <a:ext cx="8627364" cy="45399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7055" y="1050925"/>
            <a:ext cx="89598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TIPS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3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7055" y="1582673"/>
            <a:ext cx="2105025" cy="9918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45"/>
              </a:lnSpc>
              <a:spcBef>
                <a:spcPts val="100"/>
              </a:spcBef>
            </a:pPr>
            <a:r>
              <a:rPr dirty="0" sz="3000" spc="110"/>
              <a:t>Samarbeta</a:t>
            </a:r>
            <a:endParaRPr sz="3000"/>
          </a:p>
          <a:p>
            <a:pPr marL="12700">
              <a:lnSpc>
                <a:spcPts val="4165"/>
              </a:lnSpc>
            </a:pPr>
            <a:r>
              <a:rPr dirty="0" sz="3600" spc="175"/>
              <a:t>med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467055" y="2697479"/>
            <a:ext cx="19983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myndigheterna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868" y="5117465"/>
            <a:ext cx="9034145" cy="101981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25"/>
              </a:spcBef>
            </a:pPr>
            <a:r>
              <a:rPr dirty="0" sz="2200" spc="5">
                <a:solidFill>
                  <a:srgbClr val="5E5E5E"/>
                </a:solidFill>
                <a:latin typeface="Lucida Sans Unicode"/>
                <a:cs typeface="Lucida Sans Unicode"/>
              </a:rPr>
              <a:t>Bli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inte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5E5E5E"/>
                </a:solidFill>
                <a:latin typeface="Lucida Sans Unicode"/>
                <a:cs typeface="Lucida Sans Unicode"/>
              </a:rPr>
              <a:t>skrämd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myndigheterna,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lär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5E5E5E"/>
                </a:solidFill>
                <a:latin typeface="Lucida Sans Unicode"/>
                <a:cs typeface="Lucida Sans Unicode"/>
              </a:rPr>
              <a:t>dig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ifrågasätta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svar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5E5E5E"/>
                </a:solidFill>
                <a:latin typeface="Lucida Sans Unicode"/>
                <a:cs typeface="Lucida Sans Unicode"/>
              </a:rPr>
              <a:t>som</a:t>
            </a:r>
            <a:r>
              <a:rPr dirty="0" sz="2200" spc="-1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du </a:t>
            </a:r>
            <a:r>
              <a:rPr dirty="0" sz="2200" spc="-68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inte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håller </a:t>
            </a:r>
            <a:r>
              <a:rPr dirty="0" sz="2200" spc="-5">
                <a:solidFill>
                  <a:srgbClr val="5E5E5E"/>
                </a:solidFill>
                <a:latin typeface="Lucida Sans Unicode"/>
                <a:cs typeface="Lucida Sans Unicode"/>
              </a:rPr>
              <a:t>med </a:t>
            </a:r>
            <a:r>
              <a:rPr dirty="0" sz="2200" spc="-45">
                <a:solidFill>
                  <a:srgbClr val="5E5E5E"/>
                </a:solidFill>
                <a:latin typeface="Lucida Sans Unicode"/>
                <a:cs typeface="Lucida Sans Unicode"/>
              </a:rPr>
              <a:t>om. </a:t>
            </a:r>
            <a:r>
              <a:rPr dirty="0" sz="2200" spc="10">
                <a:solidFill>
                  <a:srgbClr val="5E5E5E"/>
                </a:solidFill>
                <a:latin typeface="Lucida Sans Unicode"/>
                <a:cs typeface="Lucida Sans Unicode"/>
              </a:rPr>
              <a:t>Planera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dina </a:t>
            </a:r>
            <a:r>
              <a:rPr dirty="0" sz="2200" spc="-55">
                <a:solidFill>
                  <a:srgbClr val="5E5E5E"/>
                </a:solidFill>
                <a:latin typeface="Lucida Sans Unicode"/>
                <a:cs typeface="Lucida Sans Unicode"/>
              </a:rPr>
              <a:t>besök, </a:t>
            </a:r>
            <a:r>
              <a:rPr dirty="0" sz="2200" spc="-45">
                <a:solidFill>
                  <a:srgbClr val="5E5E5E"/>
                </a:solidFill>
                <a:latin typeface="Lucida Sans Unicode"/>
                <a:cs typeface="Lucida Sans Unicode"/>
              </a:rPr>
              <a:t>ställ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frågor,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känna </a:t>
            </a:r>
            <a:r>
              <a:rPr dirty="0" sz="2200" spc="-60">
                <a:solidFill>
                  <a:srgbClr val="5E5E5E"/>
                </a:solidFill>
                <a:latin typeface="Lucida Sans Unicode"/>
                <a:cs typeface="Lucida Sans Unicode"/>
              </a:rPr>
              <a:t>till </a:t>
            </a:r>
            <a:r>
              <a:rPr dirty="0" sz="2200" spc="-25">
                <a:solidFill>
                  <a:srgbClr val="5E5E5E"/>
                </a:solidFill>
                <a:latin typeface="Lucida Sans Unicode"/>
                <a:cs typeface="Lucida Sans Unicode"/>
              </a:rPr>
              <a:t>dina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5E5E5E"/>
                </a:solidFill>
                <a:latin typeface="Lucida Sans Unicode"/>
                <a:cs typeface="Lucida Sans Unicode"/>
              </a:rPr>
              <a:t>kamraters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5E5E5E"/>
                </a:solidFill>
                <a:latin typeface="Lucida Sans Unicode"/>
                <a:cs typeface="Lucida Sans Unicode"/>
              </a:rPr>
              <a:t>rättigheter,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var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5E5E5E"/>
                </a:solidFill>
                <a:latin typeface="Lucida Sans Unicode"/>
                <a:cs typeface="Lucida Sans Unicode"/>
              </a:rPr>
              <a:t>vänlig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5E5E5E"/>
                </a:solidFill>
                <a:latin typeface="Lucida Sans Unicode"/>
                <a:cs typeface="Lucida Sans Unicode"/>
              </a:rPr>
              <a:t>respektfull,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5E5E5E"/>
                </a:solidFill>
                <a:latin typeface="Lucida Sans Unicode"/>
                <a:cs typeface="Lucida Sans Unicode"/>
              </a:rPr>
              <a:t>var</a:t>
            </a:r>
            <a:r>
              <a:rPr dirty="0" sz="2200" spc="-1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5E5E5E"/>
                </a:solidFill>
                <a:latin typeface="Lucida Sans Unicode"/>
                <a:cs typeface="Lucida Sans Unicode"/>
              </a:rPr>
              <a:t>ihärdig.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0" y="301752"/>
            <a:ext cx="12150090" cy="6213475"/>
            <a:chOff x="42670" y="301752"/>
            <a:chExt cx="12150090" cy="6213475"/>
          </a:xfrm>
        </p:grpSpPr>
        <p:sp>
          <p:nvSpPr>
            <p:cNvPr id="3" name="object 3"/>
            <p:cNvSpPr/>
            <p:nvPr/>
          </p:nvSpPr>
          <p:spPr>
            <a:xfrm>
              <a:off x="332232" y="301752"/>
              <a:ext cx="11513820" cy="6213475"/>
            </a:xfrm>
            <a:custGeom>
              <a:avLst/>
              <a:gdLst/>
              <a:ahLst/>
              <a:cxnLst/>
              <a:rect l="l" t="t" r="r" b="b"/>
              <a:pathLst>
                <a:path w="11513820" h="6213475">
                  <a:moveTo>
                    <a:pt x="11513820" y="0"/>
                  </a:moveTo>
                  <a:lnTo>
                    <a:pt x="0" y="0"/>
                  </a:lnTo>
                  <a:lnTo>
                    <a:pt x="0" y="6213348"/>
                  </a:lnTo>
                  <a:lnTo>
                    <a:pt x="11513820" y="6213348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F6BB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191" y="6100572"/>
              <a:ext cx="1731263" cy="1249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70" y="6161531"/>
              <a:ext cx="9777095" cy="0"/>
            </a:xfrm>
            <a:custGeom>
              <a:avLst/>
              <a:gdLst/>
              <a:ahLst/>
              <a:cxnLst/>
              <a:rect l="l" t="t" r="r" b="b"/>
              <a:pathLst>
                <a:path w="9777095" h="0">
                  <a:moveTo>
                    <a:pt x="977709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21084" y="6161531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4" h="0">
                  <a:moveTo>
                    <a:pt x="4715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0298" y="734314"/>
            <a:ext cx="787590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130"/>
              <a:t>Nästa</a:t>
            </a:r>
            <a:r>
              <a:rPr dirty="0" sz="2900" spc="-60"/>
              <a:t> </a:t>
            </a:r>
            <a:r>
              <a:rPr dirty="0" sz="2900" spc="110"/>
              <a:t>modul</a:t>
            </a:r>
            <a:r>
              <a:rPr dirty="0" sz="2900" spc="-60"/>
              <a:t> </a:t>
            </a:r>
            <a:r>
              <a:rPr dirty="0" sz="2900" spc="-50"/>
              <a:t>4:</a:t>
            </a:r>
            <a:r>
              <a:rPr dirty="0" sz="2900" spc="-60"/>
              <a:t> </a:t>
            </a:r>
            <a:r>
              <a:rPr dirty="0" sz="2900" spc="120"/>
              <a:t>Kommunikation</a:t>
            </a:r>
            <a:r>
              <a:rPr dirty="0" sz="2900" spc="-60"/>
              <a:t> </a:t>
            </a:r>
            <a:r>
              <a:rPr dirty="0" sz="2900" spc="10"/>
              <a:t>och</a:t>
            </a:r>
            <a:r>
              <a:rPr dirty="0" sz="2900" spc="-55"/>
              <a:t> </a:t>
            </a:r>
            <a:r>
              <a:rPr dirty="0" sz="2900" spc="130"/>
              <a:t>media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18310" marR="456565" indent="1301115">
              <a:lnSpc>
                <a:spcPct val="120000"/>
              </a:lnSpc>
              <a:spcBef>
                <a:spcPts val="100"/>
              </a:spcBef>
            </a:pPr>
            <a:r>
              <a:rPr dirty="0" spc="55"/>
              <a:t>praxis</a:t>
            </a:r>
            <a:r>
              <a:rPr dirty="0" spc="-55"/>
              <a:t> </a:t>
            </a:r>
            <a:r>
              <a:rPr dirty="0" spc="-30"/>
              <a:t>-</a:t>
            </a:r>
            <a:r>
              <a:rPr dirty="0" spc="-55"/>
              <a:t> </a:t>
            </a:r>
            <a:r>
              <a:rPr dirty="0" spc="120"/>
              <a:t>verktyg</a:t>
            </a:r>
            <a:r>
              <a:rPr dirty="0" spc="-50"/>
              <a:t> </a:t>
            </a:r>
            <a:r>
              <a:rPr dirty="0" spc="10"/>
              <a:t>och</a:t>
            </a:r>
            <a:r>
              <a:rPr dirty="0" spc="-55"/>
              <a:t> </a:t>
            </a:r>
            <a:r>
              <a:rPr dirty="0" spc="125"/>
              <a:t>färdigheter</a:t>
            </a:r>
            <a:r>
              <a:rPr dirty="0" spc="-50"/>
              <a:t> </a:t>
            </a:r>
            <a:r>
              <a:rPr dirty="0" spc="110"/>
              <a:t>för</a:t>
            </a:r>
            <a:r>
              <a:rPr dirty="0" spc="-55"/>
              <a:t> </a:t>
            </a:r>
            <a:r>
              <a:rPr dirty="0" spc="220"/>
              <a:t>att</a:t>
            </a:r>
            <a:r>
              <a:rPr dirty="0" spc="-50"/>
              <a:t> </a:t>
            </a:r>
            <a:r>
              <a:rPr dirty="0" spc="65"/>
              <a:t>bli </a:t>
            </a:r>
            <a:r>
              <a:rPr dirty="0" spc="-735"/>
              <a:t> </a:t>
            </a:r>
            <a:r>
              <a:rPr dirty="0" spc="105"/>
              <a:t>en</a:t>
            </a:r>
            <a:r>
              <a:rPr dirty="0" spc="-55"/>
              <a:t> </a:t>
            </a:r>
            <a:r>
              <a:rPr dirty="0" spc="125"/>
              <a:t>informerad</a:t>
            </a:r>
            <a:r>
              <a:rPr dirty="0" spc="-50"/>
              <a:t> </a:t>
            </a:r>
            <a:r>
              <a:rPr dirty="0" spc="75"/>
              <a:t>röst</a:t>
            </a:r>
            <a:r>
              <a:rPr dirty="0" spc="-55"/>
              <a:t> </a:t>
            </a:r>
            <a:r>
              <a:rPr dirty="0" spc="70"/>
              <a:t>i</a:t>
            </a:r>
            <a:r>
              <a:rPr dirty="0" spc="-50"/>
              <a:t> </a:t>
            </a:r>
            <a:r>
              <a:rPr dirty="0" spc="130"/>
              <a:t>mediedebatter</a:t>
            </a:r>
            <a:r>
              <a:rPr dirty="0" spc="-55"/>
              <a:t> </a:t>
            </a:r>
            <a:r>
              <a:rPr dirty="0" spc="10"/>
              <a:t>och</a:t>
            </a:r>
            <a:r>
              <a:rPr dirty="0" spc="-50"/>
              <a:t> </a:t>
            </a:r>
            <a:r>
              <a:rPr dirty="0" spc="70"/>
              <a:t>i</a:t>
            </a:r>
            <a:r>
              <a:rPr dirty="0" spc="-50"/>
              <a:t> </a:t>
            </a:r>
            <a:r>
              <a:rPr dirty="0" spc="105"/>
              <a:t>politik</a:t>
            </a:r>
          </a:p>
          <a:p>
            <a:pPr marL="3519804">
              <a:lnSpc>
                <a:spcPts val="4029"/>
              </a:lnSpc>
            </a:pPr>
            <a:r>
              <a:rPr dirty="0" sz="3400" spc="114"/>
              <a:t>utveckling</a:t>
            </a:r>
            <a:r>
              <a:rPr dirty="0" sz="3400" spc="-80"/>
              <a:t> </a:t>
            </a:r>
            <a:r>
              <a:rPr dirty="0" sz="3400" spc="10"/>
              <a:t>och</a:t>
            </a:r>
            <a:r>
              <a:rPr dirty="0" sz="3400" spc="-80"/>
              <a:t> </a:t>
            </a:r>
            <a:r>
              <a:rPr dirty="0" sz="3400" spc="95"/>
              <a:t>resursplanering</a:t>
            </a:r>
            <a:endParaRPr sz="34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/>
          </a:p>
          <a:p>
            <a:pPr marL="12700" marR="5080">
              <a:lnSpc>
                <a:spcPct val="120100"/>
              </a:lnSpc>
              <a:tabLst>
                <a:tab pos="3348990" algn="l"/>
              </a:tabLst>
            </a:pPr>
            <a:r>
              <a:rPr dirty="0" sz="2000" spc="100" b="0">
                <a:latin typeface="Lucida Sans Unicode"/>
                <a:cs typeface="Lucida Sans Unicode"/>
              </a:rPr>
              <a:t>I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25" b="0">
                <a:latin typeface="Lucida Sans Unicode"/>
                <a:cs typeface="Lucida Sans Unicode"/>
              </a:rPr>
              <a:t>modul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125" b="0">
                <a:latin typeface="Lucida Sans Unicode"/>
                <a:cs typeface="Lucida Sans Unicode"/>
              </a:rPr>
              <a:t>4</a:t>
            </a:r>
            <a:r>
              <a:rPr dirty="0" sz="2000" spc="-105" b="0">
                <a:latin typeface="Lucida Sans Unicode"/>
                <a:cs typeface="Lucida Sans Unicode"/>
              </a:rPr>
              <a:t> </a:t>
            </a:r>
            <a:r>
              <a:rPr dirty="0" sz="2000" spc="-15" b="0">
                <a:latin typeface="Lucida Sans Unicode"/>
                <a:cs typeface="Lucida Sans Unicode"/>
              </a:rPr>
              <a:t>delar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45" b="0">
                <a:latin typeface="Lucida Sans Unicode"/>
                <a:cs typeface="Lucida Sans Unicode"/>
              </a:rPr>
              <a:t>vi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5" b="0">
                <a:latin typeface="Lucida Sans Unicode"/>
                <a:cs typeface="Lucida Sans Unicode"/>
              </a:rPr>
              <a:t>med</a:t>
            </a:r>
            <a:r>
              <a:rPr dirty="0" sz="2000" spc="-105" b="0">
                <a:latin typeface="Lucida Sans Unicode"/>
                <a:cs typeface="Lucida Sans Unicode"/>
              </a:rPr>
              <a:t> </a:t>
            </a:r>
            <a:r>
              <a:rPr dirty="0" sz="2000" spc="-50" b="0">
                <a:latin typeface="Lucida Sans Unicode"/>
                <a:cs typeface="Lucida Sans Unicode"/>
              </a:rPr>
              <a:t>oss	</a:t>
            </a:r>
            <a:r>
              <a:rPr dirty="0" sz="2000" spc="-5" b="0">
                <a:latin typeface="Lucida Sans Unicode"/>
                <a:cs typeface="Lucida Sans Unicode"/>
              </a:rPr>
              <a:t>av </a:t>
            </a:r>
            <a:r>
              <a:rPr dirty="0" sz="2000" spc="-10" b="0">
                <a:latin typeface="Lucida Sans Unicode"/>
                <a:cs typeface="Lucida Sans Unicode"/>
              </a:rPr>
              <a:t>lärandet om </a:t>
            </a:r>
            <a:r>
              <a:rPr dirty="0" sz="2000" spc="-5" b="0">
                <a:latin typeface="Lucida Sans Unicode"/>
                <a:cs typeface="Lucida Sans Unicode"/>
              </a:rPr>
              <a:t>hur </a:t>
            </a:r>
            <a:r>
              <a:rPr dirty="0" sz="2000" b="0">
                <a:latin typeface="Lucida Sans Unicode"/>
                <a:cs typeface="Lucida Sans Unicode"/>
              </a:rPr>
              <a:t>Migrant </a:t>
            </a:r>
            <a:r>
              <a:rPr dirty="0" sz="2000" spc="-30" b="0">
                <a:latin typeface="Lucida Sans Unicode"/>
                <a:cs typeface="Lucida Sans Unicode"/>
              </a:rPr>
              <a:t>Community </a:t>
            </a:r>
            <a:r>
              <a:rPr dirty="0" sz="2000" spc="-5" b="0">
                <a:latin typeface="Lucida Sans Unicode"/>
                <a:cs typeface="Lucida Sans Unicode"/>
              </a:rPr>
              <a:t>Mediator </a:t>
            </a:r>
            <a:r>
              <a:rPr dirty="0" sz="2000" spc="-30" b="0">
                <a:latin typeface="Lucida Sans Unicode"/>
                <a:cs typeface="Lucida Sans Unicode"/>
              </a:rPr>
              <a:t>kan välja </a:t>
            </a:r>
            <a:r>
              <a:rPr dirty="0" sz="2000" spc="-25" b="0">
                <a:latin typeface="Lucida Sans Unicode"/>
                <a:cs typeface="Lucida Sans Unicode"/>
              </a:rPr>
              <a:t> </a:t>
            </a:r>
            <a:r>
              <a:rPr dirty="0" sz="2000" spc="-30" b="0">
                <a:latin typeface="Lucida Sans Unicode"/>
                <a:cs typeface="Lucida Sans Unicode"/>
              </a:rPr>
              <a:t>budskapet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30" b="0">
                <a:latin typeface="Lucida Sans Unicode"/>
                <a:cs typeface="Lucida Sans Unicode"/>
              </a:rPr>
              <a:t>och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20" b="0">
                <a:latin typeface="Lucida Sans Unicode"/>
                <a:cs typeface="Lucida Sans Unicode"/>
              </a:rPr>
              <a:t>sättet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10" b="0">
                <a:latin typeface="Lucida Sans Unicode"/>
                <a:cs typeface="Lucida Sans Unicode"/>
              </a:rPr>
              <a:t>på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45" b="0">
                <a:latin typeface="Lucida Sans Unicode"/>
                <a:cs typeface="Lucida Sans Unicode"/>
              </a:rPr>
              <a:t>vilket</a:t>
            </a:r>
            <a:r>
              <a:rPr dirty="0" sz="2000" spc="-105" b="0">
                <a:latin typeface="Lucida Sans Unicode"/>
                <a:cs typeface="Lucida Sans Unicode"/>
              </a:rPr>
              <a:t> </a:t>
            </a:r>
            <a:r>
              <a:rPr dirty="0" sz="2000" spc="-30" b="0">
                <a:latin typeface="Lucida Sans Unicode"/>
                <a:cs typeface="Lucida Sans Unicode"/>
              </a:rPr>
              <a:t>budskapet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50" b="0">
                <a:latin typeface="Lucida Sans Unicode"/>
                <a:cs typeface="Lucida Sans Unicode"/>
              </a:rPr>
              <a:t>ska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25" b="0">
                <a:latin typeface="Lucida Sans Unicode"/>
                <a:cs typeface="Lucida Sans Unicode"/>
              </a:rPr>
              <a:t>kommuniceras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55" b="0">
                <a:latin typeface="Lucida Sans Unicode"/>
                <a:cs typeface="Lucida Sans Unicode"/>
              </a:rPr>
              <a:t>till</a:t>
            </a:r>
            <a:r>
              <a:rPr dirty="0" sz="2000" spc="-105" b="0">
                <a:latin typeface="Lucida Sans Unicode"/>
                <a:cs typeface="Lucida Sans Unicode"/>
              </a:rPr>
              <a:t> </a:t>
            </a:r>
            <a:r>
              <a:rPr dirty="0" sz="2000" spc="-20" b="0">
                <a:latin typeface="Lucida Sans Unicode"/>
                <a:cs typeface="Lucida Sans Unicode"/>
              </a:rPr>
              <a:t>allmänheten.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85" b="0">
                <a:latin typeface="Lucida Sans Unicode"/>
                <a:cs typeface="Lucida Sans Unicode"/>
              </a:rPr>
              <a:t>Vi</a:t>
            </a:r>
            <a:r>
              <a:rPr dirty="0" sz="2000" spc="-110" b="0">
                <a:latin typeface="Lucida Sans Unicode"/>
                <a:cs typeface="Lucida Sans Unicode"/>
              </a:rPr>
              <a:t> </a:t>
            </a:r>
            <a:r>
              <a:rPr dirty="0" sz="2000" spc="-20" b="0">
                <a:latin typeface="Lucida Sans Unicode"/>
                <a:cs typeface="Lucida Sans Unicode"/>
              </a:rPr>
              <a:t>förklarar </a:t>
            </a:r>
            <a:r>
              <a:rPr dirty="0" sz="2000" spc="-615" b="0">
                <a:latin typeface="Lucida Sans Unicode"/>
                <a:cs typeface="Lucida Sans Unicode"/>
              </a:rPr>
              <a:t> </a:t>
            </a:r>
            <a:r>
              <a:rPr dirty="0" sz="2000" spc="-15" b="0">
                <a:latin typeface="Lucida Sans Unicode"/>
                <a:cs typeface="Lucida Sans Unicode"/>
              </a:rPr>
              <a:t>vad </a:t>
            </a:r>
            <a:r>
              <a:rPr dirty="0" sz="2000" spc="-30" b="0">
                <a:latin typeface="Lucida Sans Unicode"/>
                <a:cs typeface="Lucida Sans Unicode"/>
              </a:rPr>
              <a:t>policyer </a:t>
            </a:r>
            <a:r>
              <a:rPr dirty="0" sz="2000" spc="-25" b="0">
                <a:latin typeface="Lucida Sans Unicode"/>
                <a:cs typeface="Lucida Sans Unicode"/>
              </a:rPr>
              <a:t>är, </a:t>
            </a:r>
            <a:r>
              <a:rPr dirty="0" sz="2000" spc="-20" b="0">
                <a:latin typeface="Lucida Sans Unicode"/>
                <a:cs typeface="Lucida Sans Unicode"/>
              </a:rPr>
              <a:t>för </a:t>
            </a:r>
            <a:r>
              <a:rPr dirty="0" sz="2000" spc="-15" b="0">
                <a:latin typeface="Lucida Sans Unicode"/>
                <a:cs typeface="Lucida Sans Unicode"/>
              </a:rPr>
              <a:t>att </a:t>
            </a:r>
            <a:r>
              <a:rPr dirty="0" sz="2000" spc="-10" b="0">
                <a:latin typeface="Lucida Sans Unicode"/>
                <a:cs typeface="Lucida Sans Unicode"/>
              </a:rPr>
              <a:t>betona </a:t>
            </a:r>
            <a:r>
              <a:rPr dirty="0" sz="2000" spc="-35" b="0">
                <a:latin typeface="Lucida Sans Unicode"/>
                <a:cs typeface="Lucida Sans Unicode"/>
              </a:rPr>
              <a:t>vikten </a:t>
            </a:r>
            <a:r>
              <a:rPr dirty="0" sz="2000" spc="-5" b="0">
                <a:latin typeface="Lucida Sans Unicode"/>
                <a:cs typeface="Lucida Sans Unicode"/>
              </a:rPr>
              <a:t>av </a:t>
            </a:r>
            <a:r>
              <a:rPr dirty="0" sz="2000" spc="-15" b="0">
                <a:latin typeface="Lucida Sans Unicode"/>
                <a:cs typeface="Lucida Sans Unicode"/>
              </a:rPr>
              <a:t>att anpassa </a:t>
            </a:r>
            <a:r>
              <a:rPr dirty="0" sz="2000" spc="-50" b="0">
                <a:latin typeface="Lucida Sans Unicode"/>
                <a:cs typeface="Lucida Sans Unicode"/>
              </a:rPr>
              <a:t>sig </a:t>
            </a:r>
            <a:r>
              <a:rPr dirty="0" sz="2000" spc="-55" b="0">
                <a:latin typeface="Lucida Sans Unicode"/>
                <a:cs typeface="Lucida Sans Unicode"/>
              </a:rPr>
              <a:t>till policys, </a:t>
            </a:r>
            <a:r>
              <a:rPr dirty="0" sz="2000" spc="-25" b="0">
                <a:latin typeface="Lucida Sans Unicode"/>
                <a:cs typeface="Lucida Sans Unicode"/>
              </a:rPr>
              <a:t>så </a:t>
            </a:r>
            <a:r>
              <a:rPr dirty="0" sz="2000" spc="-15" b="0">
                <a:latin typeface="Lucida Sans Unicode"/>
                <a:cs typeface="Lucida Sans Unicode"/>
              </a:rPr>
              <a:t>att </a:t>
            </a:r>
            <a:r>
              <a:rPr dirty="0" sz="2000" b="0">
                <a:latin typeface="Lucida Sans Unicode"/>
                <a:cs typeface="Lucida Sans Unicode"/>
              </a:rPr>
              <a:t>Migrant </a:t>
            </a:r>
            <a:r>
              <a:rPr dirty="0" sz="2000" spc="5" b="0">
                <a:latin typeface="Lucida Sans Unicode"/>
                <a:cs typeface="Lucida Sans Unicode"/>
              </a:rPr>
              <a:t> </a:t>
            </a:r>
            <a:r>
              <a:rPr dirty="0" sz="2000" spc="-30" b="0">
                <a:latin typeface="Lucida Sans Unicode"/>
                <a:cs typeface="Lucida Sans Unicode"/>
              </a:rPr>
              <a:t>Community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5" b="0">
                <a:latin typeface="Lucida Sans Unicode"/>
                <a:cs typeface="Lucida Sans Unicode"/>
              </a:rPr>
              <a:t>Mediator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35" b="0">
                <a:latin typeface="Lucida Sans Unicode"/>
                <a:cs typeface="Lucida Sans Unicode"/>
              </a:rPr>
              <a:t>effektivt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30" b="0">
                <a:latin typeface="Lucida Sans Unicode"/>
                <a:cs typeface="Lucida Sans Unicode"/>
              </a:rPr>
              <a:t>kan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50" b="0">
                <a:latin typeface="Lucida Sans Unicode"/>
                <a:cs typeface="Lucida Sans Unicode"/>
              </a:rPr>
              <a:t>lyckas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5" b="0">
                <a:latin typeface="Lucida Sans Unicode"/>
                <a:cs typeface="Lucida Sans Unicode"/>
              </a:rPr>
              <a:t>med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30" b="0">
                <a:latin typeface="Lucida Sans Unicode"/>
                <a:cs typeface="Lucida Sans Unicode"/>
              </a:rPr>
              <a:t>sina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30" b="0">
                <a:latin typeface="Lucida Sans Unicode"/>
                <a:cs typeface="Lucida Sans Unicode"/>
              </a:rPr>
              <a:t>medlingsmål,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5" b="0">
                <a:latin typeface="Lucida Sans Unicode"/>
                <a:cs typeface="Lucida Sans Unicode"/>
              </a:rPr>
              <a:t>genom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15" b="0">
                <a:latin typeface="Lucida Sans Unicode"/>
                <a:cs typeface="Lucida Sans Unicode"/>
              </a:rPr>
              <a:t>att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15" b="0">
                <a:latin typeface="Lucida Sans Unicode"/>
                <a:cs typeface="Lucida Sans Unicode"/>
              </a:rPr>
              <a:t>anpassa  </a:t>
            </a:r>
            <a:r>
              <a:rPr dirty="0" sz="2000" spc="-30" b="0">
                <a:latin typeface="Lucida Sans Unicode"/>
                <a:cs typeface="Lucida Sans Unicode"/>
              </a:rPr>
              <a:t>sina </a:t>
            </a:r>
            <a:r>
              <a:rPr dirty="0" sz="2000" spc="-15" b="0">
                <a:latin typeface="Lucida Sans Unicode"/>
                <a:cs typeface="Lucida Sans Unicode"/>
              </a:rPr>
              <a:t>handlingar </a:t>
            </a:r>
            <a:r>
              <a:rPr dirty="0" sz="2000" spc="-55" b="0">
                <a:latin typeface="Lucida Sans Unicode"/>
                <a:cs typeface="Lucida Sans Unicode"/>
              </a:rPr>
              <a:t>till </a:t>
            </a:r>
            <a:r>
              <a:rPr dirty="0" sz="2000" spc="-50" b="0">
                <a:latin typeface="Lucida Sans Unicode"/>
                <a:cs typeface="Lucida Sans Unicode"/>
              </a:rPr>
              <a:t>policys </a:t>
            </a:r>
            <a:r>
              <a:rPr dirty="0" sz="2000" spc="-20" b="0">
                <a:latin typeface="Lucida Sans Unicode"/>
                <a:cs typeface="Lucida Sans Unicode"/>
              </a:rPr>
              <a:t>eller </a:t>
            </a:r>
            <a:r>
              <a:rPr dirty="0" sz="2000" spc="-5" b="0">
                <a:latin typeface="Lucida Sans Unicode"/>
                <a:cs typeface="Lucida Sans Unicode"/>
              </a:rPr>
              <a:t>genom </a:t>
            </a:r>
            <a:r>
              <a:rPr dirty="0" sz="2000" spc="-15" b="0">
                <a:latin typeface="Lucida Sans Unicode"/>
                <a:cs typeface="Lucida Sans Unicode"/>
              </a:rPr>
              <a:t>att </a:t>
            </a:r>
            <a:r>
              <a:rPr dirty="0" sz="2000" spc="-25" b="0">
                <a:latin typeface="Lucida Sans Unicode"/>
                <a:cs typeface="Lucida Sans Unicode"/>
              </a:rPr>
              <a:t>föreslå </a:t>
            </a:r>
            <a:r>
              <a:rPr dirty="0" sz="2000" spc="-15" b="0">
                <a:latin typeface="Lucida Sans Unicode"/>
                <a:cs typeface="Lucida Sans Unicode"/>
              </a:rPr>
              <a:t>förändringar </a:t>
            </a:r>
            <a:r>
              <a:rPr dirty="0" sz="2000" spc="-5" b="0">
                <a:latin typeface="Lucida Sans Unicode"/>
                <a:cs typeface="Lucida Sans Unicode"/>
              </a:rPr>
              <a:t>av </a:t>
            </a:r>
            <a:r>
              <a:rPr dirty="0" sz="2000" spc="-30" b="0">
                <a:latin typeface="Lucida Sans Unicode"/>
                <a:cs typeface="Lucida Sans Unicode"/>
              </a:rPr>
              <a:t>policyerna. </a:t>
            </a:r>
            <a:r>
              <a:rPr dirty="0" sz="2000" spc="-10" b="0">
                <a:latin typeface="Lucida Sans Unicode"/>
                <a:cs typeface="Lucida Sans Unicode"/>
              </a:rPr>
              <a:t>Därefter </a:t>
            </a:r>
            <a:r>
              <a:rPr dirty="0" sz="2000" spc="-5" b="0">
                <a:latin typeface="Lucida Sans Unicode"/>
                <a:cs typeface="Lucida Sans Unicode"/>
              </a:rPr>
              <a:t> </a:t>
            </a:r>
            <a:r>
              <a:rPr dirty="0" sz="2000" spc="-25" b="0">
                <a:latin typeface="Lucida Sans Unicode"/>
                <a:cs typeface="Lucida Sans Unicode"/>
              </a:rPr>
              <a:t>visar </a:t>
            </a:r>
            <a:r>
              <a:rPr dirty="0" sz="2000" spc="-45" b="0">
                <a:latin typeface="Lucida Sans Unicode"/>
                <a:cs typeface="Lucida Sans Unicode"/>
              </a:rPr>
              <a:t>vi </a:t>
            </a:r>
            <a:r>
              <a:rPr dirty="0" sz="2000" spc="-50" b="0">
                <a:latin typeface="Lucida Sans Unicode"/>
                <a:cs typeface="Lucida Sans Unicode"/>
              </a:rPr>
              <a:t>vilka </a:t>
            </a:r>
            <a:r>
              <a:rPr dirty="0" sz="2000" spc="-40" b="0">
                <a:latin typeface="Lucida Sans Unicode"/>
                <a:cs typeface="Lucida Sans Unicode"/>
              </a:rPr>
              <a:t>slags </a:t>
            </a:r>
            <a:r>
              <a:rPr dirty="0" sz="2000" spc="-25" b="0">
                <a:latin typeface="Lucida Sans Unicode"/>
                <a:cs typeface="Lucida Sans Unicode"/>
              </a:rPr>
              <a:t>verktyg </a:t>
            </a:r>
            <a:r>
              <a:rPr dirty="0" sz="2000" spc="-20" b="0">
                <a:latin typeface="Lucida Sans Unicode"/>
                <a:cs typeface="Lucida Sans Unicode"/>
              </a:rPr>
              <a:t>för </a:t>
            </a:r>
            <a:r>
              <a:rPr dirty="0" sz="2000" spc="-30" b="0">
                <a:latin typeface="Lucida Sans Unicode"/>
                <a:cs typeface="Lucida Sans Unicode"/>
              </a:rPr>
              <a:t>kommunikation </a:t>
            </a:r>
            <a:r>
              <a:rPr dirty="0" sz="2000" spc="-5" b="0">
                <a:latin typeface="Lucida Sans Unicode"/>
                <a:cs typeface="Lucida Sans Unicode"/>
              </a:rPr>
              <a:t>med </a:t>
            </a:r>
            <a:r>
              <a:rPr dirty="0" sz="2000" spc="-10" b="0">
                <a:latin typeface="Lucida Sans Unicode"/>
                <a:cs typeface="Lucida Sans Unicode"/>
              </a:rPr>
              <a:t>allmänheten </a:t>
            </a:r>
            <a:r>
              <a:rPr dirty="0" sz="2000" spc="-30" b="0">
                <a:latin typeface="Lucida Sans Unicode"/>
                <a:cs typeface="Lucida Sans Unicode"/>
              </a:rPr>
              <a:t>som </a:t>
            </a:r>
            <a:r>
              <a:rPr dirty="0" sz="2000" spc="-40" b="0">
                <a:latin typeface="Lucida Sans Unicode"/>
                <a:cs typeface="Lucida Sans Unicode"/>
              </a:rPr>
              <a:t>finns </a:t>
            </a:r>
            <a:r>
              <a:rPr dirty="0" sz="2000" spc="-30" b="0">
                <a:latin typeface="Lucida Sans Unicode"/>
                <a:cs typeface="Lucida Sans Unicode"/>
              </a:rPr>
              <a:t>och </a:t>
            </a:r>
            <a:r>
              <a:rPr dirty="0" sz="2000" spc="-45" b="0">
                <a:latin typeface="Lucida Sans Unicode"/>
                <a:cs typeface="Lucida Sans Unicode"/>
              </a:rPr>
              <a:t>vi </a:t>
            </a:r>
            <a:r>
              <a:rPr dirty="0" sz="2000" b="0">
                <a:latin typeface="Lucida Sans Unicode"/>
                <a:cs typeface="Lucida Sans Unicode"/>
              </a:rPr>
              <a:t>ger </a:t>
            </a:r>
            <a:r>
              <a:rPr dirty="0" sz="2000" spc="5" b="0">
                <a:latin typeface="Lucida Sans Unicode"/>
                <a:cs typeface="Lucida Sans Unicode"/>
              </a:rPr>
              <a:t> </a:t>
            </a:r>
            <a:r>
              <a:rPr dirty="0" sz="2000" spc="-35" b="0">
                <a:latin typeface="Lucida Sans Unicode"/>
                <a:cs typeface="Lucida Sans Unicode"/>
              </a:rPr>
              <a:t>exempel</a:t>
            </a:r>
            <a:r>
              <a:rPr dirty="0" sz="2000" spc="-120" b="0">
                <a:latin typeface="Lucida Sans Unicode"/>
                <a:cs typeface="Lucida Sans Unicode"/>
              </a:rPr>
              <a:t> </a:t>
            </a:r>
            <a:r>
              <a:rPr dirty="0" sz="2000" spc="-20" b="0">
                <a:latin typeface="Lucida Sans Unicode"/>
                <a:cs typeface="Lucida Sans Unicode"/>
              </a:rPr>
              <a:t>för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15" b="0">
                <a:latin typeface="Lucida Sans Unicode"/>
                <a:cs typeface="Lucida Sans Unicode"/>
              </a:rPr>
              <a:t>att</a:t>
            </a:r>
            <a:r>
              <a:rPr dirty="0" sz="2000" spc="-114" b="0">
                <a:latin typeface="Lucida Sans Unicode"/>
                <a:cs typeface="Lucida Sans Unicode"/>
              </a:rPr>
              <a:t> </a:t>
            </a:r>
            <a:r>
              <a:rPr dirty="0" sz="2000" spc="-20" b="0">
                <a:latin typeface="Lucida Sans Unicode"/>
                <a:cs typeface="Lucida Sans Unicode"/>
              </a:rPr>
              <a:t>inspirera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53127"/>
            <a:ext cx="12192000" cy="2405380"/>
          </a:xfrm>
          <a:custGeom>
            <a:avLst/>
            <a:gdLst/>
            <a:ahLst/>
            <a:cxnLst/>
            <a:rect l="l" t="t" r="r" b="b"/>
            <a:pathLst>
              <a:path w="12192000" h="2405379">
                <a:moveTo>
                  <a:pt x="12191999" y="0"/>
                </a:moveTo>
                <a:lnTo>
                  <a:pt x="0" y="0"/>
                </a:lnTo>
                <a:lnTo>
                  <a:pt x="0" y="2404870"/>
                </a:lnTo>
                <a:lnTo>
                  <a:pt x="12191999" y="2404870"/>
                </a:lnTo>
                <a:lnTo>
                  <a:pt x="12191999" y="0"/>
                </a:lnTo>
                <a:close/>
              </a:path>
            </a:pathLst>
          </a:custGeom>
          <a:solidFill>
            <a:srgbClr val="A637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067" y="429875"/>
            <a:ext cx="4885614" cy="34981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5457" y="3773388"/>
            <a:ext cx="1517817" cy="3310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41944" y="4994529"/>
            <a:ext cx="2522855" cy="84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F2A739"/>
                </a:solidFill>
                <a:latin typeface="Lucida Sans Unicode"/>
                <a:cs typeface="Lucida Sans Unicode"/>
              </a:rPr>
              <a:t>Hemsida:</a:t>
            </a:r>
            <a:r>
              <a:rPr dirty="0" sz="1500" spc="-85">
                <a:solidFill>
                  <a:srgbClr val="F2A739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  <a:hlinkClick r:id="rId4"/>
              </a:rPr>
              <a:t>www.mcmproject.eu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500" spc="-30">
                <a:solidFill>
                  <a:srgbClr val="F2A739"/>
                </a:solidFill>
                <a:latin typeface="Lucida Sans Unicode"/>
                <a:cs typeface="Lucida Sans Unicode"/>
              </a:rPr>
              <a:t>Facebook:</a:t>
            </a:r>
            <a:r>
              <a:rPr dirty="0" sz="1500" spc="-85">
                <a:solidFill>
                  <a:srgbClr val="F2A739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@mcmproject</a:t>
            </a:r>
            <a:endParaRPr sz="1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3657600" cy="3965575"/>
          </a:xfrm>
          <a:custGeom>
            <a:avLst/>
            <a:gdLst/>
            <a:ahLst/>
            <a:cxnLst/>
            <a:rect l="l" t="t" r="r" b="b"/>
            <a:pathLst>
              <a:path w="3657600" h="3965575">
                <a:moveTo>
                  <a:pt x="3657600" y="0"/>
                </a:moveTo>
                <a:lnTo>
                  <a:pt x="0" y="0"/>
                </a:lnTo>
                <a:lnTo>
                  <a:pt x="0" y="3965448"/>
                </a:lnTo>
                <a:lnTo>
                  <a:pt x="3657600" y="3965448"/>
                </a:lnTo>
                <a:lnTo>
                  <a:pt x="3657600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9064" y="4539996"/>
            <a:ext cx="1393190" cy="815340"/>
          </a:xfrm>
          <a:custGeom>
            <a:avLst/>
            <a:gdLst/>
            <a:ahLst/>
            <a:cxnLst/>
            <a:rect l="l" t="t" r="r" b="b"/>
            <a:pathLst>
              <a:path w="1393190" h="815339">
                <a:moveTo>
                  <a:pt x="1392935" y="0"/>
                </a:moveTo>
                <a:lnTo>
                  <a:pt x="0" y="0"/>
                </a:lnTo>
                <a:lnTo>
                  <a:pt x="0" y="815339"/>
                </a:lnTo>
                <a:lnTo>
                  <a:pt x="1392935" y="815339"/>
                </a:lnTo>
                <a:lnTo>
                  <a:pt x="1392935" y="0"/>
                </a:lnTo>
                <a:close/>
              </a:path>
            </a:pathLst>
          </a:custGeom>
          <a:solidFill>
            <a:srgbClr val="F6BB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0"/>
            <a:ext cx="8627364" cy="453999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3578" y="1050925"/>
            <a:ext cx="89598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5"/>
              <a:t>TIPS</a:t>
            </a:r>
            <a:r>
              <a:rPr dirty="0" sz="2300" spc="-45"/>
              <a:t> </a:t>
            </a:r>
            <a:r>
              <a:rPr dirty="0" sz="2300" spc="35"/>
              <a:t>2</a:t>
            </a:r>
            <a:endParaRPr sz="2300"/>
          </a:p>
        </p:txBody>
      </p:sp>
      <p:sp>
        <p:nvSpPr>
          <p:cNvPr id="9" name="object 9"/>
          <p:cNvSpPr txBox="1"/>
          <p:nvPr/>
        </p:nvSpPr>
        <p:spPr>
          <a:xfrm>
            <a:off x="233578" y="1774996"/>
            <a:ext cx="2639060" cy="128841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Erbjudande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3890"/>
              </a:lnSpc>
              <a:spcBef>
                <a:spcPts val="495"/>
              </a:spcBef>
            </a:pPr>
            <a:r>
              <a:rPr dirty="0" sz="3400" spc="150" b="1">
                <a:solidFill>
                  <a:srgbClr val="FFFFFF"/>
                </a:solidFill>
                <a:latin typeface="Arial"/>
                <a:cs typeface="Arial"/>
              </a:rPr>
              <a:t>kamratskap  </a:t>
            </a:r>
            <a:r>
              <a:rPr dirty="0" sz="3400" spc="70" b="1">
                <a:solidFill>
                  <a:srgbClr val="FFFFFF"/>
                </a:solidFill>
                <a:latin typeface="Arial"/>
                <a:cs typeface="Arial"/>
              </a:rPr>
              <a:t>vid</a:t>
            </a:r>
            <a:r>
              <a:rPr dirty="0" sz="3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185" b="1">
                <a:solidFill>
                  <a:srgbClr val="FFFFFF"/>
                </a:solidFill>
                <a:latin typeface="Arial"/>
                <a:cs typeface="Arial"/>
              </a:rPr>
              <a:t>mötena</a:t>
            </a:r>
            <a:endParaRPr sz="3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009" y="4881134"/>
            <a:ext cx="10146030" cy="1343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Ibland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invandrarkamrater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rädda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delta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på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möten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ensamma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av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5E5E5E"/>
                </a:solidFill>
                <a:latin typeface="Lucida Sans Unicode"/>
                <a:cs typeface="Lucida Sans Unicode"/>
              </a:rPr>
              <a:t>olika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anledningar: </a:t>
            </a:r>
            <a:r>
              <a:rPr dirty="0" sz="1900" spc="-5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språkbarriärer,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självförtroende, stressnivåer,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inte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känna </a:t>
            </a:r>
            <a:r>
              <a:rPr dirty="0" sz="1900" spc="-55">
                <a:solidFill>
                  <a:srgbClr val="5E5E5E"/>
                </a:solidFill>
                <a:latin typeface="Lucida Sans Unicode"/>
                <a:cs typeface="Lucida Sans Unicode"/>
              </a:rPr>
              <a:t>till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systemet.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De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kanske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välkomnar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kamrat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som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ansluter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5E5E5E"/>
                </a:solidFill>
                <a:latin typeface="Lucida Sans Unicode"/>
                <a:cs typeface="Lucida Sans Unicode"/>
              </a:rPr>
              <a:t>sig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5E5E5E"/>
                </a:solidFill>
                <a:latin typeface="Lucida Sans Unicode"/>
                <a:cs typeface="Lucida Sans Unicode"/>
              </a:rPr>
              <a:t>till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dem,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5E5E5E"/>
                </a:solidFill>
                <a:latin typeface="Lucida Sans Unicode"/>
                <a:cs typeface="Lucida Sans Unicode"/>
              </a:rPr>
              <a:t>vilket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ger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ny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förståelse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900" spc="-10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situationen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</a:t>
            </a:r>
            <a:r>
              <a:rPr dirty="0" sz="1900" spc="-114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stöd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3657600" cy="3965575"/>
          </a:xfrm>
          <a:custGeom>
            <a:avLst/>
            <a:gdLst/>
            <a:ahLst/>
            <a:cxnLst/>
            <a:rect l="l" t="t" r="r" b="b"/>
            <a:pathLst>
              <a:path w="3657600" h="3965575">
                <a:moveTo>
                  <a:pt x="3657600" y="0"/>
                </a:moveTo>
                <a:lnTo>
                  <a:pt x="0" y="0"/>
                </a:lnTo>
                <a:lnTo>
                  <a:pt x="0" y="3965448"/>
                </a:lnTo>
                <a:lnTo>
                  <a:pt x="3657600" y="3965448"/>
                </a:lnTo>
                <a:lnTo>
                  <a:pt x="3657600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9064" y="4539996"/>
            <a:ext cx="1393190" cy="815340"/>
          </a:xfrm>
          <a:custGeom>
            <a:avLst/>
            <a:gdLst/>
            <a:ahLst/>
            <a:cxnLst/>
            <a:rect l="l" t="t" r="r" b="b"/>
            <a:pathLst>
              <a:path w="1393190" h="815339">
                <a:moveTo>
                  <a:pt x="1392935" y="0"/>
                </a:moveTo>
                <a:lnTo>
                  <a:pt x="0" y="0"/>
                </a:lnTo>
                <a:lnTo>
                  <a:pt x="0" y="815339"/>
                </a:lnTo>
                <a:lnTo>
                  <a:pt x="1392935" y="815339"/>
                </a:lnTo>
                <a:lnTo>
                  <a:pt x="1392935" y="0"/>
                </a:lnTo>
                <a:close/>
              </a:path>
            </a:pathLst>
          </a:custGeom>
          <a:solidFill>
            <a:srgbClr val="76C5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192" y="6379111"/>
            <a:ext cx="1729686" cy="12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670" y="6443471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 h="0">
                <a:moveTo>
                  <a:pt x="97770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21083" y="644347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 h="0">
                <a:moveTo>
                  <a:pt x="4715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7979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0"/>
            <a:ext cx="8627364" cy="453999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599" y="1050925"/>
            <a:ext cx="89598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5"/>
              <a:t>TIPS</a:t>
            </a:r>
            <a:r>
              <a:rPr dirty="0" sz="2300" spc="-45"/>
              <a:t> </a:t>
            </a:r>
            <a:r>
              <a:rPr dirty="0" sz="2300" spc="35"/>
              <a:t>3</a:t>
            </a:r>
            <a:endParaRPr sz="2300"/>
          </a:p>
        </p:txBody>
      </p:sp>
      <p:sp>
        <p:nvSpPr>
          <p:cNvPr id="9" name="object 9"/>
          <p:cNvSpPr txBox="1"/>
          <p:nvPr/>
        </p:nvSpPr>
        <p:spPr>
          <a:xfrm>
            <a:off x="247599" y="1541017"/>
            <a:ext cx="2167255" cy="1502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8700"/>
              </a:lnSpc>
            </a:pPr>
            <a:r>
              <a:rPr dirty="0" sz="2800" spc="150" b="1">
                <a:solidFill>
                  <a:srgbClr val="FFFFFF"/>
                </a:solidFill>
                <a:latin typeface="Arial"/>
                <a:cs typeface="Arial"/>
              </a:rPr>
              <a:t>Hantera </a:t>
            </a:r>
            <a:r>
              <a:rPr dirty="0" sz="280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20" b="1">
                <a:solidFill>
                  <a:srgbClr val="FFFFFF"/>
                </a:solidFill>
                <a:latin typeface="Arial"/>
                <a:cs typeface="Arial"/>
              </a:rPr>
              <a:t>information  </a:t>
            </a:r>
            <a:r>
              <a:rPr dirty="0" sz="2600" spc="114" b="1">
                <a:solidFill>
                  <a:srgbClr val="FFFFFF"/>
                </a:solidFill>
                <a:latin typeface="Arial"/>
                <a:cs typeface="Arial"/>
              </a:rPr>
              <a:t>noggrant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5868" y="4646466"/>
            <a:ext cx="99593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Du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kommer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ofta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behöva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hjälpa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dina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kamrater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eller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en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gemenskap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med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ett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konkret </a:t>
            </a:r>
            <a:r>
              <a:rPr dirty="0" sz="1900" spc="-59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problem.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Detta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kräver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en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uppföljning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dokumentation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5E5E5E"/>
                </a:solidFill>
                <a:latin typeface="Lucida Sans Unicode"/>
                <a:cs typeface="Lucida Sans Unicode"/>
              </a:rPr>
              <a:t>gå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vidare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5E5E5E"/>
                </a:solidFill>
                <a:latin typeface="Lucida Sans Unicode"/>
                <a:cs typeface="Lucida Sans Unicode"/>
              </a:rPr>
              <a:t>med</a:t>
            </a:r>
            <a:r>
              <a:rPr dirty="0" sz="1900" spc="-10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frågan, </a:t>
            </a:r>
            <a:r>
              <a:rPr dirty="0" sz="1900" spc="-58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5">
                <a:solidFill>
                  <a:srgbClr val="5E5E5E"/>
                </a:solidFill>
                <a:latin typeface="Lucida Sans Unicode"/>
                <a:cs typeface="Lucida Sans Unicode"/>
              </a:rPr>
              <a:t>t.ex.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svara på frågor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via </a:t>
            </a:r>
            <a:r>
              <a:rPr dirty="0" sz="1900" spc="-85">
                <a:solidFill>
                  <a:srgbClr val="5E5E5E"/>
                </a:solidFill>
                <a:latin typeface="Lucida Sans Unicode"/>
                <a:cs typeface="Lucida Sans Unicode"/>
              </a:rPr>
              <a:t>brev/e-post. </a:t>
            </a:r>
            <a:r>
              <a:rPr dirty="0" sz="1900" spc="5">
                <a:solidFill>
                  <a:srgbClr val="5E5E5E"/>
                </a:solidFill>
                <a:latin typeface="Lucida Sans Unicode"/>
                <a:cs typeface="Lucida Sans Unicode"/>
              </a:rPr>
              <a:t>Behåll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all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information noggrant. </a:t>
            </a:r>
            <a:r>
              <a:rPr dirty="0" sz="1900" spc="-50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skapa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ett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pappersspår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innebär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att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föra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ett </a:t>
            </a:r>
            <a:r>
              <a:rPr dirty="0" sz="1900" spc="-45">
                <a:solidFill>
                  <a:srgbClr val="5E5E5E"/>
                </a:solidFill>
                <a:latin typeface="Lucida Sans Unicode"/>
                <a:cs typeface="Lucida Sans Unicode"/>
              </a:rPr>
              <a:t>skriftligt </a:t>
            </a:r>
            <a:r>
              <a:rPr dirty="0" sz="1900" spc="-15">
                <a:solidFill>
                  <a:srgbClr val="5E5E5E"/>
                </a:solidFill>
                <a:latin typeface="Lucida Sans Unicode"/>
                <a:cs typeface="Lucida Sans Unicode"/>
              </a:rPr>
              <a:t>register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 bevis </a:t>
            </a:r>
            <a:r>
              <a:rPr dirty="0" sz="1900" spc="-10">
                <a:solidFill>
                  <a:srgbClr val="5E5E5E"/>
                </a:solidFill>
                <a:latin typeface="Lucida Sans Unicode"/>
                <a:cs typeface="Lucida Sans Unicode"/>
              </a:rPr>
              <a:t>på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händelseförloppet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och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5E5E5E"/>
                </a:solidFill>
                <a:latin typeface="Lucida Sans Unicode"/>
                <a:cs typeface="Lucida Sans Unicode"/>
              </a:rPr>
              <a:t>beslut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5E5E5E"/>
                </a:solidFill>
                <a:latin typeface="Lucida Sans Unicode"/>
                <a:cs typeface="Lucida Sans Unicode"/>
              </a:rPr>
              <a:t>som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5E5E5E"/>
                </a:solidFill>
                <a:latin typeface="Lucida Sans Unicode"/>
                <a:cs typeface="Lucida Sans Unicode"/>
              </a:rPr>
              <a:t>är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5E5E5E"/>
                </a:solidFill>
                <a:latin typeface="Lucida Sans Unicode"/>
                <a:cs typeface="Lucida Sans Unicode"/>
              </a:rPr>
              <a:t>viktiga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5E5E5E"/>
                </a:solidFill>
                <a:latin typeface="Lucida Sans Unicode"/>
                <a:cs typeface="Lucida Sans Unicode"/>
              </a:rPr>
              <a:t>för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din</a:t>
            </a:r>
            <a:r>
              <a:rPr dirty="0" sz="1900" spc="-110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5E5E5E"/>
                </a:solidFill>
                <a:latin typeface="Lucida Sans Unicode"/>
                <a:cs typeface="Lucida Sans Unicode"/>
              </a:rPr>
              <a:t>medlingsinsats.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Gillian Keane</dc:creator>
  <dc:title>PowerPoint Presentation</dc:title>
  <dcterms:created xsi:type="dcterms:W3CDTF">2021-12-06T16:13:54Z</dcterms:created>
  <dcterms:modified xsi:type="dcterms:W3CDTF">2021-12-06T16:13:54Z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2021-12-06T00:00:00Z</vt:filetime>
  </property>
</Properties>
</file>